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6"/>
  </p:notesMasterIdLst>
  <p:sldIdLst>
    <p:sldId id="256" r:id="rId2"/>
    <p:sldId id="300" r:id="rId3"/>
    <p:sldId id="257" r:id="rId4"/>
    <p:sldId id="258" r:id="rId5"/>
    <p:sldId id="259" r:id="rId6"/>
    <p:sldId id="260" r:id="rId7"/>
    <p:sldId id="261" r:id="rId8"/>
    <p:sldId id="262" r:id="rId9"/>
    <p:sldId id="263" r:id="rId10"/>
    <p:sldId id="264" r:id="rId11"/>
    <p:sldId id="265" r:id="rId12"/>
    <p:sldId id="347" r:id="rId13"/>
    <p:sldId id="266" r:id="rId14"/>
    <p:sldId id="267" r:id="rId15"/>
    <p:sldId id="268" r:id="rId16"/>
    <p:sldId id="269" r:id="rId17"/>
    <p:sldId id="270" r:id="rId18"/>
    <p:sldId id="315" r:id="rId19"/>
    <p:sldId id="316" r:id="rId20"/>
    <p:sldId id="317" r:id="rId21"/>
    <p:sldId id="318" r:id="rId22"/>
    <p:sldId id="271" r:id="rId23"/>
    <p:sldId id="307" r:id="rId24"/>
    <p:sldId id="308" r:id="rId25"/>
    <p:sldId id="301" r:id="rId26"/>
    <p:sldId id="272" r:id="rId27"/>
    <p:sldId id="309" r:id="rId28"/>
    <p:sldId id="310" r:id="rId29"/>
    <p:sldId id="311" r:id="rId30"/>
    <p:sldId id="312" r:id="rId31"/>
    <p:sldId id="313" r:id="rId32"/>
    <p:sldId id="273" r:id="rId33"/>
    <p:sldId id="314" r:id="rId34"/>
    <p:sldId id="274" r:id="rId35"/>
    <p:sldId id="275" r:id="rId36"/>
    <p:sldId id="319" r:id="rId37"/>
    <p:sldId id="276" r:id="rId38"/>
    <p:sldId id="320" r:id="rId39"/>
    <p:sldId id="322" r:id="rId40"/>
    <p:sldId id="321" r:id="rId41"/>
    <p:sldId id="277" r:id="rId42"/>
    <p:sldId id="279" r:id="rId43"/>
    <p:sldId id="278" r:id="rId44"/>
    <p:sldId id="280" r:id="rId45"/>
    <p:sldId id="323" r:id="rId46"/>
    <p:sldId id="324" r:id="rId47"/>
    <p:sldId id="348" r:id="rId48"/>
    <p:sldId id="302" r:id="rId49"/>
    <p:sldId id="303" r:id="rId50"/>
    <p:sldId id="306" r:id="rId51"/>
    <p:sldId id="304" r:id="rId52"/>
    <p:sldId id="305" r:id="rId53"/>
    <p:sldId id="325" r:id="rId54"/>
    <p:sldId id="326" r:id="rId55"/>
    <p:sldId id="327" r:id="rId56"/>
    <p:sldId id="328" r:id="rId57"/>
    <p:sldId id="329" r:id="rId58"/>
    <p:sldId id="330" r:id="rId59"/>
    <p:sldId id="331" r:id="rId60"/>
    <p:sldId id="333" r:id="rId61"/>
    <p:sldId id="332" r:id="rId62"/>
    <p:sldId id="334" r:id="rId63"/>
    <p:sldId id="335" r:id="rId64"/>
    <p:sldId id="336" r:id="rId65"/>
    <p:sldId id="338" r:id="rId66"/>
    <p:sldId id="337" r:id="rId67"/>
    <p:sldId id="339" r:id="rId68"/>
    <p:sldId id="340" r:id="rId69"/>
    <p:sldId id="341" r:id="rId70"/>
    <p:sldId id="342" r:id="rId71"/>
    <p:sldId id="343" r:id="rId72"/>
    <p:sldId id="344" r:id="rId73"/>
    <p:sldId id="346" r:id="rId74"/>
    <p:sldId id="345" r:id="rId7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42"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98DA0-95B2-47C8-904B-9AC1171377A9}" type="doc">
      <dgm:prSet loTypeId="urn:microsoft.com/office/officeart/2005/8/layout/hList1" loCatId="list" qsTypeId="urn:microsoft.com/office/officeart/2005/8/quickstyle/simple4" qsCatId="simple" csTypeId="urn:microsoft.com/office/officeart/2005/8/colors/colorful1#1" csCatId="colorful" phldr="1"/>
      <dgm:spPr/>
      <dgm:t>
        <a:bodyPr/>
        <a:lstStyle/>
        <a:p>
          <a:endParaRPr lang="zh-CN" altLang="en-US"/>
        </a:p>
      </dgm:t>
    </dgm:pt>
    <dgm:pt modelId="{05A68B64-66B2-4FAF-92DD-516FF32B1BCC}">
      <dgm:prSet phldrT="[文本]" custT="1"/>
      <dgm:spPr/>
      <dgm:t>
        <a:bodyPr/>
        <a:lstStyle/>
        <a:p>
          <a:r>
            <a:rPr lang="zh-CN" altLang="en-US" sz="1800" b="1" dirty="0">
              <a:latin typeface="微软雅黑" panose="020B0503020204020204" pitchFamily="34" charset="-122"/>
              <a:ea typeface="微软雅黑" panose="020B0503020204020204" pitchFamily="34" charset="-122"/>
            </a:rPr>
            <a:t>实体鉴别</a:t>
          </a:r>
        </a:p>
      </dgm:t>
    </dgm:pt>
    <dgm:pt modelId="{2A66D2F3-8AA5-4139-8F76-EA56D3788C49}" type="parTrans" cxnId="{B60FD945-49AB-4CBD-B400-904BEBC42DA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7E8B910-8BA6-4472-9776-E857A512BC38}" type="sibTrans" cxnId="{B60FD945-49AB-4CBD-B400-904BEBC42DA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97D4A6-72F3-4CF6-AEA3-2D6BCD98E933}">
      <dgm:prSet phldrT="[文本]" custT="1"/>
      <dgm:spPr/>
      <dgm:t>
        <a:bodyPr/>
        <a:lstStyle/>
        <a:p>
          <a:r>
            <a:rPr lang="zh-CN" altLang="en-US" sz="1800" b="1" dirty="0">
              <a:latin typeface="微软雅黑" panose="020B0503020204020204" pitchFamily="34" charset="-122"/>
              <a:ea typeface="微软雅黑" panose="020B0503020204020204" pitchFamily="34" charset="-122"/>
            </a:rPr>
            <a:t>鉴别发信者，防止冒充者。</a:t>
          </a:r>
        </a:p>
      </dgm:t>
    </dgm:pt>
    <dgm:pt modelId="{B766684A-032A-4EE5-B123-E63A6AFC542E}" type="parTrans" cxnId="{7F2F148C-2A93-4731-BAB5-8EC0BEFC4DE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F4AEEAF6-2C90-450B-83EB-61A039CB75EF}" type="sibTrans" cxnId="{7F2F148C-2A93-4731-BAB5-8EC0BEFC4DE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6A3961D-B8A5-4544-96E2-C59E72DF4488}">
      <dgm:prSet phldrT="[文本]" custT="1"/>
      <dgm:spPr/>
      <dgm:t>
        <a:bodyPr/>
        <a:lstStyle/>
        <a:p>
          <a:r>
            <a:rPr lang="zh-CN" altLang="en-US" sz="1800" b="1" dirty="0">
              <a:latin typeface="微软雅黑" panose="020B0503020204020204" pitchFamily="34" charset="-122"/>
              <a:ea typeface="微软雅黑" panose="020B0503020204020204" pitchFamily="34" charset="-122"/>
            </a:rPr>
            <a:t>实体：发信的人或进程。</a:t>
          </a:r>
        </a:p>
      </dgm:t>
    </dgm:pt>
    <dgm:pt modelId="{9D2B612A-B922-416A-8015-0298811D6000}" type="parTrans" cxnId="{531E92C4-5F9A-406F-9DEA-551742688FA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629C44-D3F6-4D1E-83B5-B562E481999B}" type="sibTrans" cxnId="{531E92C4-5F9A-406F-9DEA-551742688FA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8303DA3-CA59-4DE3-87D8-08ED0B0AE905}">
      <dgm:prSet phldrT="[文本]" custT="1"/>
      <dgm:spPr>
        <a:solidFill>
          <a:srgbClr val="00B050"/>
        </a:solidFill>
      </dgm:spPr>
      <dgm:t>
        <a:bodyPr/>
        <a:lstStyle/>
        <a:p>
          <a:r>
            <a:rPr lang="zh-CN" altLang="en-US" sz="1800" b="1" dirty="0">
              <a:latin typeface="微软雅黑" panose="020B0503020204020204" pitchFamily="34" charset="-122"/>
              <a:ea typeface="微软雅黑" panose="020B0503020204020204" pitchFamily="34" charset="-122"/>
            </a:rPr>
            <a:t>鉴别报文的完整性</a:t>
          </a:r>
        </a:p>
      </dgm:t>
    </dgm:pt>
    <dgm:pt modelId="{E3A82F57-0C70-4ABB-BF85-CB7D9C6DEAA5}" type="parTrans" cxnId="{AC40AEC7-7654-4B7E-8765-D400B8A2A0E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F83DAC15-77D8-4571-B151-92735A738E4E}" type="sibTrans" cxnId="{AC40AEC7-7654-4B7E-8765-D400B8A2A0E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6F2F39F-9B4B-44E0-9A3C-3199C8F07F3A}">
      <dgm:prSet phldrT="[文本]" custT="1"/>
      <dgm:spPr>
        <a:solidFill>
          <a:schemeClr val="accent2">
            <a:lumMod val="20000"/>
            <a:lumOff val="80000"/>
            <a:alpha val="90000"/>
          </a:schemeClr>
        </a:solidFill>
      </dgm:spPr>
      <dgm:t>
        <a:bodyPr/>
        <a:lstStyle/>
        <a:p>
          <a:r>
            <a:rPr lang="zh-CN" altLang="en-US" sz="1800" b="1" dirty="0">
              <a:latin typeface="微软雅黑" panose="020B0503020204020204" pitchFamily="34" charset="-122"/>
              <a:ea typeface="微软雅黑" panose="020B0503020204020204" pitchFamily="34" charset="-122"/>
            </a:rPr>
            <a:t>报文未被他人篡改过。</a:t>
          </a:r>
        </a:p>
      </dgm:t>
    </dgm:pt>
    <dgm:pt modelId="{DE453C08-46CA-49A8-8B81-DEC0069C6C34}" type="parTrans" cxnId="{253C445E-DE46-45D7-8BC5-D25AC2BB843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14197D5-B346-4C6D-A6FB-82D885410872}" type="sibTrans" cxnId="{253C445E-DE46-45D7-8BC5-D25AC2BB843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DA4F29F-FA67-46C1-AE45-9CD2555EBE0E}">
      <dgm:prSet phldrT="[文本]" custT="1"/>
      <dgm:spPr/>
      <dgm:t>
        <a:bodyPr/>
        <a:lstStyle/>
        <a:p>
          <a:r>
            <a:rPr lang="zh-CN" altLang="en-US" sz="1800" b="1" dirty="0">
              <a:latin typeface="微软雅黑" panose="020B0503020204020204" pitchFamily="34" charset="-122"/>
              <a:ea typeface="微软雅黑" panose="020B0503020204020204" pitchFamily="34" charset="-122"/>
            </a:rPr>
            <a:t>也常称为</a:t>
          </a:r>
          <a:r>
            <a:rPr lang="zh-CN" altLang="en-US" sz="1800" b="1" dirty="0">
              <a:solidFill>
                <a:srgbClr val="0000FF"/>
              </a:solidFill>
              <a:latin typeface="微软雅黑" panose="020B0503020204020204" pitchFamily="34" charset="-122"/>
              <a:ea typeface="微软雅黑" panose="020B0503020204020204" pitchFamily="34" charset="-122"/>
            </a:rPr>
            <a:t>端点鉴别</a:t>
          </a:r>
          <a:r>
            <a:rPr lang="zh-CN" altLang="en-US" sz="1800" b="1" dirty="0">
              <a:latin typeface="微软雅黑" panose="020B0503020204020204" pitchFamily="34" charset="-122"/>
              <a:ea typeface="微软雅黑" panose="020B0503020204020204" pitchFamily="34" charset="-122"/>
            </a:rPr>
            <a:t>。</a:t>
          </a:r>
        </a:p>
      </dgm:t>
    </dgm:pt>
    <dgm:pt modelId="{13E3C791-58FB-4167-AA72-29C87F06C2F4}" type="parTrans" cxnId="{8CE73835-4AEA-4961-823C-9EE619689508}">
      <dgm:prSet/>
      <dgm:spPr/>
      <dgm:t>
        <a:bodyPr/>
        <a:lstStyle/>
        <a:p>
          <a:endParaRPr lang="zh-CN" altLang="en-US"/>
        </a:p>
      </dgm:t>
    </dgm:pt>
    <dgm:pt modelId="{E1615CA2-E1C4-485B-B14A-31111799F38C}" type="sibTrans" cxnId="{8CE73835-4AEA-4961-823C-9EE619689508}">
      <dgm:prSet/>
      <dgm:spPr/>
      <dgm:t>
        <a:bodyPr/>
        <a:lstStyle/>
        <a:p>
          <a:endParaRPr lang="zh-CN" altLang="en-US"/>
        </a:p>
      </dgm:t>
    </dgm:pt>
    <dgm:pt modelId="{2459AA72-BC4B-4C5C-B556-E8D74D05A708}" type="pres">
      <dgm:prSet presAssocID="{08D98DA0-95B2-47C8-904B-9AC1171377A9}" presName="Name0" presStyleCnt="0">
        <dgm:presLayoutVars>
          <dgm:dir/>
          <dgm:animLvl val="lvl"/>
          <dgm:resizeHandles val="exact"/>
        </dgm:presLayoutVars>
      </dgm:prSet>
      <dgm:spPr/>
    </dgm:pt>
    <dgm:pt modelId="{772C95C8-FB31-4DBD-B776-0832795C686C}" type="pres">
      <dgm:prSet presAssocID="{05A68B64-66B2-4FAF-92DD-516FF32B1BCC}" presName="composite" presStyleCnt="0"/>
      <dgm:spPr/>
    </dgm:pt>
    <dgm:pt modelId="{4C2448E9-2FED-4C18-AEB6-80BAC810D979}" type="pres">
      <dgm:prSet presAssocID="{05A68B64-66B2-4FAF-92DD-516FF32B1BCC}" presName="parTx" presStyleLbl="alignNode1" presStyleIdx="0" presStyleCnt="2">
        <dgm:presLayoutVars>
          <dgm:chMax val="0"/>
          <dgm:chPref val="0"/>
          <dgm:bulletEnabled val="1"/>
        </dgm:presLayoutVars>
      </dgm:prSet>
      <dgm:spPr/>
    </dgm:pt>
    <dgm:pt modelId="{46ECD96F-8117-4A6D-AE9F-1F60F8B55EE5}" type="pres">
      <dgm:prSet presAssocID="{05A68B64-66B2-4FAF-92DD-516FF32B1BCC}" presName="desTx" presStyleLbl="alignAccFollowNode1" presStyleIdx="0" presStyleCnt="2">
        <dgm:presLayoutVars>
          <dgm:bulletEnabled val="1"/>
        </dgm:presLayoutVars>
      </dgm:prSet>
      <dgm:spPr/>
    </dgm:pt>
    <dgm:pt modelId="{C01A89F5-9BE7-45EC-9CC6-C3030B1C2986}" type="pres">
      <dgm:prSet presAssocID="{C7E8B910-8BA6-4472-9776-E857A512BC38}" presName="space" presStyleCnt="0"/>
      <dgm:spPr/>
    </dgm:pt>
    <dgm:pt modelId="{50742E41-305B-4B63-A528-37FA256778AB}" type="pres">
      <dgm:prSet presAssocID="{58303DA3-CA59-4DE3-87D8-08ED0B0AE905}" presName="composite" presStyleCnt="0"/>
      <dgm:spPr/>
    </dgm:pt>
    <dgm:pt modelId="{B9E82E96-11D1-4AE9-AC69-5EA2280CC2A6}" type="pres">
      <dgm:prSet presAssocID="{58303DA3-CA59-4DE3-87D8-08ED0B0AE905}" presName="parTx" presStyleLbl="alignNode1" presStyleIdx="1" presStyleCnt="2">
        <dgm:presLayoutVars>
          <dgm:chMax val="0"/>
          <dgm:chPref val="0"/>
          <dgm:bulletEnabled val="1"/>
        </dgm:presLayoutVars>
      </dgm:prSet>
      <dgm:spPr/>
    </dgm:pt>
    <dgm:pt modelId="{D36D80E2-BA89-486A-B948-925364516303}" type="pres">
      <dgm:prSet presAssocID="{58303DA3-CA59-4DE3-87D8-08ED0B0AE905}" presName="desTx" presStyleLbl="alignAccFollowNode1" presStyleIdx="1" presStyleCnt="2">
        <dgm:presLayoutVars>
          <dgm:bulletEnabled val="1"/>
        </dgm:presLayoutVars>
      </dgm:prSet>
      <dgm:spPr/>
    </dgm:pt>
  </dgm:ptLst>
  <dgm:cxnLst>
    <dgm:cxn modelId="{DA8CFD09-0A80-42E9-8897-D820D3FF2B10}" type="presOf" srcId="{05A68B64-66B2-4FAF-92DD-516FF32B1BCC}" destId="{4C2448E9-2FED-4C18-AEB6-80BAC810D979}" srcOrd="0" destOrd="0" presId="urn:microsoft.com/office/officeart/2005/8/layout/hList1"/>
    <dgm:cxn modelId="{C6338920-DF49-4EEA-82E5-78F48AEB261A}" type="presOf" srcId="{58303DA3-CA59-4DE3-87D8-08ED0B0AE905}" destId="{B9E82E96-11D1-4AE9-AC69-5EA2280CC2A6}" srcOrd="0" destOrd="0" presId="urn:microsoft.com/office/officeart/2005/8/layout/hList1"/>
    <dgm:cxn modelId="{8CE73835-4AEA-4961-823C-9EE619689508}" srcId="{05A68B64-66B2-4FAF-92DD-516FF32B1BCC}" destId="{CDA4F29F-FA67-46C1-AE45-9CD2555EBE0E}" srcOrd="2" destOrd="0" parTransId="{13E3C791-58FB-4167-AA72-29C87F06C2F4}" sibTransId="{E1615CA2-E1C4-485B-B14A-31111799F38C}"/>
    <dgm:cxn modelId="{253C445E-DE46-45D7-8BC5-D25AC2BB843A}" srcId="{58303DA3-CA59-4DE3-87D8-08ED0B0AE905}" destId="{A6F2F39F-9B4B-44E0-9A3C-3199C8F07F3A}" srcOrd="0" destOrd="0" parTransId="{DE453C08-46CA-49A8-8B81-DEC0069C6C34}" sibTransId="{414197D5-B346-4C6D-A6FB-82D885410872}"/>
    <dgm:cxn modelId="{B60FD945-49AB-4CBD-B400-904BEBC42DAF}" srcId="{08D98DA0-95B2-47C8-904B-9AC1171377A9}" destId="{05A68B64-66B2-4FAF-92DD-516FF32B1BCC}" srcOrd="0" destOrd="0" parTransId="{2A66D2F3-8AA5-4139-8F76-EA56D3788C49}" sibTransId="{C7E8B910-8BA6-4472-9776-E857A512BC38}"/>
    <dgm:cxn modelId="{C5BB5568-D36B-4D85-9545-29771C0C7154}" type="presOf" srcId="{CDA4F29F-FA67-46C1-AE45-9CD2555EBE0E}" destId="{46ECD96F-8117-4A6D-AE9F-1F60F8B55EE5}" srcOrd="0" destOrd="2" presId="urn:microsoft.com/office/officeart/2005/8/layout/hList1"/>
    <dgm:cxn modelId="{383D347D-A841-4089-BA24-0DF594007D2F}" type="presOf" srcId="{08D98DA0-95B2-47C8-904B-9AC1171377A9}" destId="{2459AA72-BC4B-4C5C-B556-E8D74D05A708}" srcOrd="0" destOrd="0" presId="urn:microsoft.com/office/officeart/2005/8/layout/hList1"/>
    <dgm:cxn modelId="{B887E487-09CD-496F-80D5-659B2BED701E}" type="presOf" srcId="{A6A3961D-B8A5-4544-96E2-C59E72DF4488}" destId="{46ECD96F-8117-4A6D-AE9F-1F60F8B55EE5}" srcOrd="0" destOrd="1" presId="urn:microsoft.com/office/officeart/2005/8/layout/hList1"/>
    <dgm:cxn modelId="{7F2F148C-2A93-4731-BAB5-8EC0BEFC4DE1}" srcId="{05A68B64-66B2-4FAF-92DD-516FF32B1BCC}" destId="{4B97D4A6-72F3-4CF6-AEA3-2D6BCD98E933}" srcOrd="0" destOrd="0" parTransId="{B766684A-032A-4EE5-B123-E63A6AFC542E}" sibTransId="{F4AEEAF6-2C90-450B-83EB-61A039CB75EF}"/>
    <dgm:cxn modelId="{F083A590-C2F7-465F-9023-04FFAA866174}" type="presOf" srcId="{4B97D4A6-72F3-4CF6-AEA3-2D6BCD98E933}" destId="{46ECD96F-8117-4A6D-AE9F-1F60F8B55EE5}" srcOrd="0" destOrd="0" presId="urn:microsoft.com/office/officeart/2005/8/layout/hList1"/>
    <dgm:cxn modelId="{531E92C4-5F9A-406F-9DEA-551742688FA5}" srcId="{05A68B64-66B2-4FAF-92DD-516FF32B1BCC}" destId="{A6A3961D-B8A5-4544-96E2-C59E72DF4488}" srcOrd="1" destOrd="0" parTransId="{9D2B612A-B922-416A-8015-0298811D6000}" sibTransId="{B7629C44-D3F6-4D1E-83B5-B562E481999B}"/>
    <dgm:cxn modelId="{99D999C5-381D-4A6F-8162-32F9E77737FD}" type="presOf" srcId="{A6F2F39F-9B4B-44E0-9A3C-3199C8F07F3A}" destId="{D36D80E2-BA89-486A-B948-925364516303}" srcOrd="0" destOrd="0" presId="urn:microsoft.com/office/officeart/2005/8/layout/hList1"/>
    <dgm:cxn modelId="{AC40AEC7-7654-4B7E-8765-D400B8A2A0ED}" srcId="{08D98DA0-95B2-47C8-904B-9AC1171377A9}" destId="{58303DA3-CA59-4DE3-87D8-08ED0B0AE905}" srcOrd="1" destOrd="0" parTransId="{E3A82F57-0C70-4ABB-BF85-CB7D9C6DEAA5}" sibTransId="{F83DAC15-77D8-4571-B151-92735A738E4E}"/>
    <dgm:cxn modelId="{57B7E459-D787-43D0-8E2E-AF123331A1C2}" type="presParOf" srcId="{2459AA72-BC4B-4C5C-B556-E8D74D05A708}" destId="{772C95C8-FB31-4DBD-B776-0832795C686C}" srcOrd="0" destOrd="0" presId="urn:microsoft.com/office/officeart/2005/8/layout/hList1"/>
    <dgm:cxn modelId="{0CD98B86-3BFD-4784-B4BB-0D17913F94A5}" type="presParOf" srcId="{772C95C8-FB31-4DBD-B776-0832795C686C}" destId="{4C2448E9-2FED-4C18-AEB6-80BAC810D979}" srcOrd="0" destOrd="0" presId="urn:microsoft.com/office/officeart/2005/8/layout/hList1"/>
    <dgm:cxn modelId="{225700FE-9627-48DC-80CB-39019CD5EFD7}" type="presParOf" srcId="{772C95C8-FB31-4DBD-B776-0832795C686C}" destId="{46ECD96F-8117-4A6D-AE9F-1F60F8B55EE5}" srcOrd="1" destOrd="0" presId="urn:microsoft.com/office/officeart/2005/8/layout/hList1"/>
    <dgm:cxn modelId="{6EA78E51-4593-4B9B-96F4-21F87607F4FE}" type="presParOf" srcId="{2459AA72-BC4B-4C5C-B556-E8D74D05A708}" destId="{C01A89F5-9BE7-45EC-9CC6-C3030B1C2986}" srcOrd="1" destOrd="0" presId="urn:microsoft.com/office/officeart/2005/8/layout/hList1"/>
    <dgm:cxn modelId="{84087F10-732D-488A-932E-BE075FF10291}" type="presParOf" srcId="{2459AA72-BC4B-4C5C-B556-E8D74D05A708}" destId="{50742E41-305B-4B63-A528-37FA256778AB}" srcOrd="2" destOrd="0" presId="urn:microsoft.com/office/officeart/2005/8/layout/hList1"/>
    <dgm:cxn modelId="{A76DBDD5-7C8E-4E9B-BBD4-0CED420DBCE2}" type="presParOf" srcId="{50742E41-305B-4B63-A528-37FA256778AB}" destId="{B9E82E96-11D1-4AE9-AC69-5EA2280CC2A6}" srcOrd="0" destOrd="0" presId="urn:microsoft.com/office/officeart/2005/8/layout/hList1"/>
    <dgm:cxn modelId="{8143D0F1-2A1A-4D2E-A895-B50524989DE7}" type="presParOf" srcId="{50742E41-305B-4B63-A528-37FA256778AB}" destId="{D36D80E2-BA89-486A-B948-92536451630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448E9-2FED-4C18-AEB6-80BAC810D979}">
      <dsp:nvSpPr>
        <dsp:cNvPr id="0" name=""/>
        <dsp:cNvSpPr/>
      </dsp:nvSpPr>
      <dsp:spPr>
        <a:xfrm>
          <a:off x="32" y="2728"/>
          <a:ext cx="3150184" cy="576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实体鉴别</a:t>
          </a:r>
        </a:p>
      </dsp:txBody>
      <dsp:txXfrm>
        <a:off x="32" y="2728"/>
        <a:ext cx="3150184" cy="576000"/>
      </dsp:txXfrm>
    </dsp:sp>
    <dsp:sp modelId="{46ECD96F-8117-4A6D-AE9F-1F60F8B55EE5}">
      <dsp:nvSpPr>
        <dsp:cNvPr id="0" name=""/>
        <dsp:cNvSpPr/>
      </dsp:nvSpPr>
      <dsp:spPr>
        <a:xfrm>
          <a:off x="32" y="578728"/>
          <a:ext cx="3150184" cy="14274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鉴别发信者，防止冒充者。</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实体：发信的人或进程。</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也常称为</a:t>
          </a:r>
          <a:r>
            <a:rPr lang="zh-CN" altLang="en-US" sz="1800" b="1" kern="1200" dirty="0">
              <a:solidFill>
                <a:srgbClr val="0000FF"/>
              </a:solidFill>
              <a:latin typeface="微软雅黑" panose="020B0503020204020204" pitchFamily="34" charset="-122"/>
              <a:ea typeface="微软雅黑" panose="020B0503020204020204" pitchFamily="34" charset="-122"/>
            </a:rPr>
            <a:t>端点鉴别</a:t>
          </a:r>
          <a:r>
            <a:rPr lang="zh-CN" altLang="en-US" sz="1800" b="1" kern="1200" dirty="0">
              <a:latin typeface="微软雅黑" panose="020B0503020204020204" pitchFamily="34" charset="-122"/>
              <a:ea typeface="微软雅黑" panose="020B0503020204020204" pitchFamily="34" charset="-122"/>
            </a:rPr>
            <a:t>。</a:t>
          </a:r>
        </a:p>
      </dsp:txBody>
      <dsp:txXfrm>
        <a:off x="32" y="578728"/>
        <a:ext cx="3150184" cy="1427400"/>
      </dsp:txXfrm>
    </dsp:sp>
    <dsp:sp modelId="{B9E82E96-11D1-4AE9-AC69-5EA2280CC2A6}">
      <dsp:nvSpPr>
        <dsp:cNvPr id="0" name=""/>
        <dsp:cNvSpPr/>
      </dsp:nvSpPr>
      <dsp:spPr>
        <a:xfrm>
          <a:off x="3591242" y="2728"/>
          <a:ext cx="3150184" cy="576000"/>
        </a:xfrm>
        <a:prstGeom prst="rect">
          <a:avLst/>
        </a:prstGeom>
        <a:solidFill>
          <a:srgbClr val="00B050"/>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鉴别报文的完整性</a:t>
          </a:r>
        </a:p>
      </dsp:txBody>
      <dsp:txXfrm>
        <a:off x="3591242" y="2728"/>
        <a:ext cx="3150184" cy="576000"/>
      </dsp:txXfrm>
    </dsp:sp>
    <dsp:sp modelId="{D36D80E2-BA89-486A-B948-925364516303}">
      <dsp:nvSpPr>
        <dsp:cNvPr id="0" name=""/>
        <dsp:cNvSpPr/>
      </dsp:nvSpPr>
      <dsp:spPr>
        <a:xfrm>
          <a:off x="3591242" y="578728"/>
          <a:ext cx="3150184" cy="1427400"/>
        </a:xfrm>
        <a:prstGeom prst="rect">
          <a:avLst/>
        </a:prstGeom>
        <a:solidFill>
          <a:schemeClr val="accent2">
            <a:lumMod val="20000"/>
            <a:lumOff val="80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报文未被他人篡改过。</a:t>
          </a:r>
        </a:p>
      </dsp:txBody>
      <dsp:txXfrm>
        <a:off x="3591242" y="578728"/>
        <a:ext cx="3150184" cy="1427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emf"/><Relationship Id="rId7" Type="http://schemas.openxmlformats.org/officeDocument/2006/relationships/image" Target="../media/image63.w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wmf"/><Relationship Id="rId5" Type="http://schemas.openxmlformats.org/officeDocument/2006/relationships/image" Target="../media/image61.emf"/><Relationship Id="rId10" Type="http://schemas.openxmlformats.org/officeDocument/2006/relationships/image" Target="../media/image66.emf"/><Relationship Id="rId4" Type="http://schemas.openxmlformats.org/officeDocument/2006/relationships/image" Target="../media/image60.emf"/><Relationship Id="rId9"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2.wmf"/><Relationship Id="rId6" Type="http://schemas.openxmlformats.org/officeDocument/2006/relationships/image" Target="../media/image70.emf"/><Relationship Id="rId11" Type="http://schemas.openxmlformats.org/officeDocument/2006/relationships/image" Target="../media/image75.emf"/><Relationship Id="rId5" Type="http://schemas.openxmlformats.org/officeDocument/2006/relationships/image" Target="../media/image69.e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e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5" Type="http://schemas.openxmlformats.org/officeDocument/2006/relationships/image" Target="../media/image96.emf"/><Relationship Id="rId4"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e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image" Target="../media/image100.emf"/><Relationship Id="rId7" Type="http://schemas.openxmlformats.org/officeDocument/2006/relationships/image" Target="../media/image103.emf"/><Relationship Id="rId12" Type="http://schemas.openxmlformats.org/officeDocument/2006/relationships/image" Target="../media/image108.wmf"/><Relationship Id="rId2" Type="http://schemas.openxmlformats.org/officeDocument/2006/relationships/image" Target="../media/image99.wmf"/><Relationship Id="rId1" Type="http://schemas.openxmlformats.org/officeDocument/2006/relationships/image" Target="../media/image85.wmf"/><Relationship Id="rId6" Type="http://schemas.openxmlformats.org/officeDocument/2006/relationships/image" Target="../media/image102.emf"/><Relationship Id="rId11" Type="http://schemas.openxmlformats.org/officeDocument/2006/relationships/image" Target="../media/image107.wmf"/><Relationship Id="rId5" Type="http://schemas.openxmlformats.org/officeDocument/2006/relationships/image" Target="../media/image101.wmf"/><Relationship Id="rId10" Type="http://schemas.openxmlformats.org/officeDocument/2006/relationships/image" Target="../media/image106.emf"/><Relationship Id="rId4" Type="http://schemas.openxmlformats.org/officeDocument/2006/relationships/image" Target="../media/image86.wmf"/><Relationship Id="rId9" Type="http://schemas.openxmlformats.org/officeDocument/2006/relationships/image" Target="../media/image105.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09.emf"/><Relationship Id="rId6" Type="http://schemas.openxmlformats.org/officeDocument/2006/relationships/image" Target="../media/image114.wmf"/><Relationship Id="rId5" Type="http://schemas.openxmlformats.org/officeDocument/2006/relationships/image" Target="../media/image113.wmf"/><Relationship Id="rId10" Type="http://schemas.openxmlformats.org/officeDocument/2006/relationships/image" Target="../media/image118.wmf"/><Relationship Id="rId4" Type="http://schemas.openxmlformats.org/officeDocument/2006/relationships/image" Target="../media/image112.wmf"/><Relationship Id="rId9" Type="http://schemas.openxmlformats.org/officeDocument/2006/relationships/image" Target="../media/image11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10" Type="http://schemas.openxmlformats.org/officeDocument/2006/relationships/image" Target="../media/image128.wmf"/><Relationship Id="rId4" Type="http://schemas.openxmlformats.org/officeDocument/2006/relationships/image" Target="../media/image122.wmf"/><Relationship Id="rId9" Type="http://schemas.openxmlformats.org/officeDocument/2006/relationships/image" Target="../media/image12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11" Type="http://schemas.openxmlformats.org/officeDocument/2006/relationships/image" Target="../media/image139.wmf"/><Relationship Id="rId5" Type="http://schemas.openxmlformats.org/officeDocument/2006/relationships/image" Target="../media/image133.wmf"/><Relationship Id="rId10" Type="http://schemas.openxmlformats.org/officeDocument/2006/relationships/image" Target="../media/image138.wmf"/><Relationship Id="rId4" Type="http://schemas.openxmlformats.org/officeDocument/2006/relationships/image" Target="../media/image132.wmf"/><Relationship Id="rId9" Type="http://schemas.openxmlformats.org/officeDocument/2006/relationships/image" Target="../media/image13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32.wmf"/><Relationship Id="rId7" Type="http://schemas.openxmlformats.org/officeDocument/2006/relationships/image" Target="../media/image145.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9" Type="http://schemas.openxmlformats.org/officeDocument/2006/relationships/image" Target="../media/image14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3.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 Id="rId9"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5" Type="http://schemas.openxmlformats.org/officeDocument/2006/relationships/image" Target="../media/image167.wmf"/><Relationship Id="rId4" Type="http://schemas.openxmlformats.org/officeDocument/2006/relationships/image" Target="../media/image16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49.wmf"/><Relationship Id="rId7" Type="http://schemas.openxmlformats.org/officeDocument/2006/relationships/image" Target="../media/image171.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0.wmf"/><Relationship Id="rId11" Type="http://schemas.openxmlformats.org/officeDocument/2006/relationships/image" Target="../media/image175.wmf"/><Relationship Id="rId5" Type="http://schemas.openxmlformats.org/officeDocument/2006/relationships/image" Target="../media/image156.wmf"/><Relationship Id="rId10" Type="http://schemas.openxmlformats.org/officeDocument/2006/relationships/image" Target="../media/image174.wmf"/><Relationship Id="rId4" Type="http://schemas.openxmlformats.org/officeDocument/2006/relationships/image" Target="../media/image150.wmf"/><Relationship Id="rId9" Type="http://schemas.openxmlformats.org/officeDocument/2006/relationships/image" Target="../media/image17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49.wmf"/><Relationship Id="rId7" Type="http://schemas.openxmlformats.org/officeDocument/2006/relationships/image" Target="../media/image180.wmf"/><Relationship Id="rId2" Type="http://schemas.openxmlformats.org/officeDocument/2006/relationships/image" Target="../media/image169.wmf"/><Relationship Id="rId1" Type="http://schemas.openxmlformats.org/officeDocument/2006/relationships/image" Target="../media/image176.wmf"/><Relationship Id="rId6" Type="http://schemas.openxmlformats.org/officeDocument/2006/relationships/image" Target="../media/image179.wmf"/><Relationship Id="rId5" Type="http://schemas.openxmlformats.org/officeDocument/2006/relationships/image" Target="../media/image178.wmf"/><Relationship Id="rId10" Type="http://schemas.openxmlformats.org/officeDocument/2006/relationships/image" Target="../media/image183.wmf"/><Relationship Id="rId4" Type="http://schemas.openxmlformats.org/officeDocument/2006/relationships/image" Target="../media/image177.wmf"/><Relationship Id="rId9" Type="http://schemas.openxmlformats.org/officeDocument/2006/relationships/image" Target="../media/image182.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e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88.emf"/><Relationship Id="rId5" Type="http://schemas.openxmlformats.org/officeDocument/2006/relationships/image" Target="../media/image187.emf"/><Relationship Id="rId4" Type="http://schemas.openxmlformats.org/officeDocument/2006/relationships/image" Target="../media/image18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85.wmf"/><Relationship Id="rId1" Type="http://schemas.openxmlformats.org/officeDocument/2006/relationships/image" Target="../media/image191.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6.wmf"/><Relationship Id="rId7" Type="http://schemas.openxmlformats.org/officeDocument/2006/relationships/image" Target="../media/image199.wmf"/><Relationship Id="rId2" Type="http://schemas.openxmlformats.org/officeDocument/2006/relationships/image" Target="../media/image185.wmf"/><Relationship Id="rId1" Type="http://schemas.openxmlformats.org/officeDocument/2006/relationships/image" Target="../media/image191.wmf"/><Relationship Id="rId6" Type="http://schemas.openxmlformats.org/officeDocument/2006/relationships/image" Target="../media/image195.wmf"/><Relationship Id="rId11" Type="http://schemas.openxmlformats.org/officeDocument/2006/relationships/image" Target="../media/image190.wmf"/><Relationship Id="rId5" Type="http://schemas.openxmlformats.org/officeDocument/2006/relationships/image" Target="../media/image198.wmf"/><Relationship Id="rId10" Type="http://schemas.openxmlformats.org/officeDocument/2006/relationships/image" Target="../media/image202.wmf"/><Relationship Id="rId4" Type="http://schemas.openxmlformats.org/officeDocument/2006/relationships/image" Target="../media/image197.wmf"/><Relationship Id="rId9" Type="http://schemas.openxmlformats.org/officeDocument/2006/relationships/image" Target="../media/image201.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image" Target="../media/image212.wmf"/><Relationship Id="rId18" Type="http://schemas.openxmlformats.org/officeDocument/2006/relationships/image" Target="../media/image216.wmf"/><Relationship Id="rId3" Type="http://schemas.openxmlformats.org/officeDocument/2006/relationships/image" Target="../media/image205.wmf"/><Relationship Id="rId7" Type="http://schemas.openxmlformats.org/officeDocument/2006/relationships/image" Target="../media/image197.wmf"/><Relationship Id="rId12" Type="http://schemas.openxmlformats.org/officeDocument/2006/relationships/image" Target="../media/image202.wmf"/><Relationship Id="rId17" Type="http://schemas.openxmlformats.org/officeDocument/2006/relationships/image" Target="../media/image215.wmf"/><Relationship Id="rId2" Type="http://schemas.openxmlformats.org/officeDocument/2006/relationships/image" Target="../media/image204.wmf"/><Relationship Id="rId16" Type="http://schemas.openxmlformats.org/officeDocument/2006/relationships/image" Target="../media/image185.wmf"/><Relationship Id="rId1" Type="http://schemas.openxmlformats.org/officeDocument/2006/relationships/image" Target="../media/image203.wmf"/><Relationship Id="rId6" Type="http://schemas.openxmlformats.org/officeDocument/2006/relationships/image" Target="../media/image207.wmf"/><Relationship Id="rId11" Type="http://schemas.openxmlformats.org/officeDocument/2006/relationships/image" Target="../media/image211.wmf"/><Relationship Id="rId5" Type="http://schemas.openxmlformats.org/officeDocument/2006/relationships/image" Target="../media/image206.wmf"/><Relationship Id="rId15" Type="http://schemas.openxmlformats.org/officeDocument/2006/relationships/image" Target="../media/image214.wmf"/><Relationship Id="rId10" Type="http://schemas.openxmlformats.org/officeDocument/2006/relationships/image" Target="../media/image210.wmf"/><Relationship Id="rId19" Type="http://schemas.openxmlformats.org/officeDocument/2006/relationships/image" Target="../media/image217.wmf"/><Relationship Id="rId4" Type="http://schemas.openxmlformats.org/officeDocument/2006/relationships/image" Target="../media/image200.wmf"/><Relationship Id="rId9" Type="http://schemas.openxmlformats.org/officeDocument/2006/relationships/image" Target="../media/image209.wmf"/><Relationship Id="rId14" Type="http://schemas.openxmlformats.org/officeDocument/2006/relationships/image" Target="../media/image213.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220.wmf"/><Relationship Id="rId7" Type="http://schemas.openxmlformats.org/officeDocument/2006/relationships/image" Target="../media/image224.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 Id="rId9" Type="http://schemas.openxmlformats.org/officeDocument/2006/relationships/image" Target="../media/image22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4" Type="http://schemas.openxmlformats.org/officeDocument/2006/relationships/image" Target="../media/image22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23.wmf"/><Relationship Id="rId1" Type="http://schemas.openxmlformats.org/officeDocument/2006/relationships/image" Target="../media/image230.wmf"/><Relationship Id="rId5" Type="http://schemas.openxmlformats.org/officeDocument/2006/relationships/image" Target="../media/image233.wmf"/><Relationship Id="rId4" Type="http://schemas.openxmlformats.org/officeDocument/2006/relationships/image" Target="../media/image232.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15.emf"/><Relationship Id="rId1" Type="http://schemas.openxmlformats.org/officeDocument/2006/relationships/image" Target="../media/image29.w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2" Type="http://schemas.openxmlformats.org/officeDocument/2006/relationships/image" Target="../media/image237.wmf"/><Relationship Id="rId1" Type="http://schemas.openxmlformats.org/officeDocument/2006/relationships/image" Target="../media/image236.wmf"/><Relationship Id="rId6" Type="http://schemas.openxmlformats.org/officeDocument/2006/relationships/image" Target="../media/image241.wmf"/><Relationship Id="rId5" Type="http://schemas.openxmlformats.org/officeDocument/2006/relationships/image" Target="../media/image240.wmf"/><Relationship Id="rId4" Type="http://schemas.openxmlformats.org/officeDocument/2006/relationships/image" Target="../media/image239.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18" Type="http://schemas.openxmlformats.org/officeDocument/2006/relationships/image" Target="../media/image261.wmf"/><Relationship Id="rId3" Type="http://schemas.openxmlformats.org/officeDocument/2006/relationships/image" Target="../media/image247.wmf"/><Relationship Id="rId7" Type="http://schemas.openxmlformats.org/officeDocument/2006/relationships/image" Target="../media/image250.wmf"/><Relationship Id="rId12" Type="http://schemas.openxmlformats.org/officeDocument/2006/relationships/image" Target="../media/image255.wmf"/><Relationship Id="rId17" Type="http://schemas.openxmlformats.org/officeDocument/2006/relationships/image" Target="../media/image260.wmf"/><Relationship Id="rId2" Type="http://schemas.openxmlformats.org/officeDocument/2006/relationships/image" Target="../media/image246.wmf"/><Relationship Id="rId16" Type="http://schemas.openxmlformats.org/officeDocument/2006/relationships/image" Target="../media/image259.emf"/><Relationship Id="rId1" Type="http://schemas.openxmlformats.org/officeDocument/2006/relationships/image" Target="../media/image245.wmf"/><Relationship Id="rId6" Type="http://schemas.openxmlformats.org/officeDocument/2006/relationships/image" Target="../media/image200.wmf"/><Relationship Id="rId11" Type="http://schemas.openxmlformats.org/officeDocument/2006/relationships/image" Target="../media/image254.wmf"/><Relationship Id="rId5" Type="http://schemas.openxmlformats.org/officeDocument/2006/relationships/image" Target="../media/image249.wmf"/><Relationship Id="rId15" Type="http://schemas.openxmlformats.org/officeDocument/2006/relationships/image" Target="../media/image258.wmf"/><Relationship Id="rId10" Type="http://schemas.openxmlformats.org/officeDocument/2006/relationships/image" Target="../media/image253.wmf"/><Relationship Id="rId4" Type="http://schemas.openxmlformats.org/officeDocument/2006/relationships/image" Target="../media/image248.wmf"/><Relationship Id="rId9" Type="http://schemas.openxmlformats.org/officeDocument/2006/relationships/image" Target="../media/image252.wmf"/><Relationship Id="rId14" Type="http://schemas.openxmlformats.org/officeDocument/2006/relationships/image" Target="../media/image25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5" Type="http://schemas.openxmlformats.org/officeDocument/2006/relationships/image" Target="../media/image266.wmf"/><Relationship Id="rId4" Type="http://schemas.openxmlformats.org/officeDocument/2006/relationships/image" Target="../media/image265.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image" Target="../media/image279.wmf"/><Relationship Id="rId3" Type="http://schemas.openxmlformats.org/officeDocument/2006/relationships/image" Target="../media/image269.wmf"/><Relationship Id="rId7" Type="http://schemas.openxmlformats.org/officeDocument/2006/relationships/image" Target="../media/image273.wmf"/><Relationship Id="rId12" Type="http://schemas.openxmlformats.org/officeDocument/2006/relationships/image" Target="../media/image278.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2.wmf"/><Relationship Id="rId11" Type="http://schemas.openxmlformats.org/officeDocument/2006/relationships/image" Target="../media/image277.wmf"/><Relationship Id="rId5" Type="http://schemas.openxmlformats.org/officeDocument/2006/relationships/image" Target="../media/image271.wmf"/><Relationship Id="rId10" Type="http://schemas.openxmlformats.org/officeDocument/2006/relationships/image" Target="../media/image276.wmf"/><Relationship Id="rId4" Type="http://schemas.openxmlformats.org/officeDocument/2006/relationships/image" Target="../media/image270.wmf"/><Relationship Id="rId9" Type="http://schemas.openxmlformats.org/officeDocument/2006/relationships/image" Target="../media/image275.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image" Target="../media/image276.wmf"/><Relationship Id="rId7" Type="http://schemas.openxmlformats.org/officeDocument/2006/relationships/image" Target="../media/image285.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8209DB3-C3EB-4B9D-A603-1ACE5A016F5C}" type="slidenum">
              <a:rPr lang="en-US" altLang="zh-CN"/>
              <a:pPr>
                <a:defRPr/>
              </a:pPr>
              <a:t>‹#›</a:t>
            </a:fld>
            <a:endParaRPr lang="en-US" altLang="zh-CN"/>
          </a:p>
        </p:txBody>
      </p:sp>
    </p:spTree>
    <p:extLst>
      <p:ext uri="{BB962C8B-B14F-4D97-AF65-F5344CB8AC3E}">
        <p14:creationId xmlns:p14="http://schemas.microsoft.com/office/powerpoint/2010/main" val="2767712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8209DB3-C3EB-4B9D-A603-1ACE5A016F5C}" type="slidenum">
              <a:rPr lang="en-US" altLang="zh-CN" smtClean="0"/>
              <a:pPr>
                <a:defRPr/>
              </a:pPr>
              <a:t>35</a:t>
            </a:fld>
            <a:endParaRPr lang="en-US" altLang="zh-CN"/>
          </a:p>
        </p:txBody>
      </p:sp>
    </p:spTree>
    <p:extLst>
      <p:ext uri="{BB962C8B-B14F-4D97-AF65-F5344CB8AC3E}">
        <p14:creationId xmlns:p14="http://schemas.microsoft.com/office/powerpoint/2010/main" val="198218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8209DB3-C3EB-4B9D-A603-1ACE5A016F5C}" type="slidenum">
              <a:rPr lang="en-US" altLang="zh-CN" smtClean="0"/>
              <a:pPr>
                <a:defRPr/>
              </a:pPr>
              <a:t>36</a:t>
            </a:fld>
            <a:endParaRPr lang="en-US" altLang="zh-CN"/>
          </a:p>
        </p:txBody>
      </p:sp>
    </p:spTree>
    <p:extLst>
      <p:ext uri="{BB962C8B-B14F-4D97-AF65-F5344CB8AC3E}">
        <p14:creationId xmlns:p14="http://schemas.microsoft.com/office/powerpoint/2010/main" val="804777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rgbClr val="FFFFFF"/>
        </a:solidFill>
        <a:effectLst/>
      </p:bgPr>
    </p:bg>
    <p:spTree>
      <p:nvGrpSpPr>
        <p:cNvPr id="1" name=""/>
        <p:cNvGrpSpPr/>
        <p:nvPr/>
      </p:nvGrpSpPr>
      <p:grpSpPr>
        <a:xfrm>
          <a:off x="0" y="0"/>
          <a:ext cx="0" cy="0"/>
          <a:chOff x="0" y="0"/>
          <a:chExt cx="0" cy="0"/>
        </a:xfrm>
      </p:grpSpPr>
      <p:pic>
        <p:nvPicPr>
          <p:cNvPr id="4" name="Picture 2" descr="artplus_nature_naturalcity38_g"/>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2540000" y="4681538"/>
            <a:ext cx="2626784"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artplus_nature_naturalcity38_g"/>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0" y="3205164"/>
            <a:ext cx="398780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artplus_nature_naturalcity38_e"/>
          <p:cNvPicPr>
            <a:picLocks noChangeAspect="1" noChangeArrowheads="1"/>
          </p:cNvPicPr>
          <p:nvPr/>
        </p:nvPicPr>
        <p:blipFill>
          <a:blip r:embed="rId3">
            <a:extLst>
              <a:ext uri="{28A0092B-C50C-407E-A947-70E740481C1C}">
                <a14:useLocalDpi xmlns:a14="http://schemas.microsoft.com/office/drawing/2010/main" val="0"/>
              </a:ext>
            </a:extLst>
          </a:blip>
          <a:srcRect b="11525"/>
          <a:stretch>
            <a:fillRect/>
          </a:stretch>
        </p:blipFill>
        <p:spPr bwMode="auto">
          <a:xfrm>
            <a:off x="0" y="4114800"/>
            <a:ext cx="12192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0" y="0"/>
            <a:ext cx="12192000" cy="3200400"/>
            <a:chOff x="0" y="0"/>
            <a:chExt cx="5760" cy="2016"/>
          </a:xfrm>
        </p:grpSpPr>
        <p:pic>
          <p:nvPicPr>
            <p:cNvPr id="8" name="Picture 6"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760"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0"/>
              <a:ext cx="858"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14" descr="water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1" y="914400"/>
            <a:ext cx="1155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subTitle" idx="1"/>
          </p:nvPr>
        </p:nvSpPr>
        <p:spPr>
          <a:xfrm>
            <a:off x="1422400" y="3581400"/>
            <a:ext cx="9347200" cy="381000"/>
          </a:xfrm>
        </p:spPr>
        <p:txBody>
          <a:bodyPr/>
          <a:lstStyle>
            <a:lvl1pPr marL="0" indent="0" algn="ctr">
              <a:buFont typeface="Wingdings" pitchFamily="2" charset="2"/>
              <a:buNone/>
              <a:defRPr sz="2000" b="0">
                <a:solidFill>
                  <a:schemeClr val="accent6">
                    <a:lumMod val="75000"/>
                  </a:schemeClr>
                </a:solidFill>
              </a:defRPr>
            </a:lvl1pPr>
          </a:lstStyle>
          <a:p>
            <a:pPr lvl="0"/>
            <a:r>
              <a:rPr lang="zh-CN" altLang="en-US" noProof="0"/>
              <a:t>单击此处编辑母版副标题样式</a:t>
            </a:r>
            <a:endParaRPr lang="en-US" altLang="zh-CN" noProof="0" dirty="0"/>
          </a:p>
        </p:txBody>
      </p:sp>
      <p:sp>
        <p:nvSpPr>
          <p:cNvPr id="7180" name="Rectangle 12"/>
          <p:cNvSpPr>
            <a:spLocks noGrp="1" noChangeArrowheads="1"/>
          </p:cNvSpPr>
          <p:nvPr>
            <p:ph type="ctrTitle"/>
          </p:nvPr>
        </p:nvSpPr>
        <p:spPr>
          <a:xfrm>
            <a:off x="1422400" y="2514600"/>
            <a:ext cx="9347200" cy="685800"/>
          </a:xfrm>
          <a:effectLst/>
        </p:spPr>
        <p:txBody>
          <a:bodyPr/>
          <a:lstStyle>
            <a:lvl1pPr algn="ctr">
              <a:defRPr sz="4900">
                <a:solidFill>
                  <a:schemeClr val="accent1"/>
                </a:solidFill>
                <a:latin typeface="Arial" pitchFamily="34" charset="0"/>
              </a:defRPr>
            </a:lvl1pPr>
          </a:lstStyle>
          <a:p>
            <a:pPr lvl="0"/>
            <a:r>
              <a:rPr lang="zh-CN" altLang="en-US" noProof="0"/>
              <a:t>单击此处编辑母版标题样式</a:t>
            </a:r>
            <a:endParaRPr lang="en-US" altLang="zh-CN" noProof="0" dirty="0"/>
          </a:p>
        </p:txBody>
      </p:sp>
      <p:sp>
        <p:nvSpPr>
          <p:cNvPr id="11" name="Rectangle 8"/>
          <p:cNvSpPr>
            <a:spLocks noGrp="1" noChangeArrowheads="1"/>
          </p:cNvSpPr>
          <p:nvPr>
            <p:ph type="ftr" sz="quarter" idx="10"/>
          </p:nvPr>
        </p:nvSpPr>
        <p:spPr>
          <a:xfrm>
            <a:off x="101600" y="6477000"/>
            <a:ext cx="3860800" cy="304800"/>
          </a:xfrm>
        </p:spPr>
        <p:txBody>
          <a:bodyPr/>
          <a:lstStyle>
            <a:lvl1pPr algn="l">
              <a:defRPr sz="1700">
                <a:solidFill>
                  <a:srgbClr val="000000"/>
                </a:solidFill>
              </a:defRPr>
            </a:lvl1pPr>
          </a:lstStyle>
          <a:p>
            <a:pPr>
              <a:defRPr/>
            </a:pPr>
            <a:r>
              <a:rPr lang="en-US" altLang="zh-CN"/>
              <a:t>南京邮电大学信息安全系</a:t>
            </a:r>
          </a:p>
        </p:txBody>
      </p:sp>
      <p:sp>
        <p:nvSpPr>
          <p:cNvPr id="12" name="Rectangle 10"/>
          <p:cNvSpPr>
            <a:spLocks noGrp="1" noChangeArrowheads="1"/>
          </p:cNvSpPr>
          <p:nvPr>
            <p:ph type="dt" sz="quarter" idx="11"/>
          </p:nvPr>
        </p:nvSpPr>
        <p:spPr bwMode="auto">
          <a:xfrm>
            <a:off x="8432800" y="6477001"/>
            <a:ext cx="2844800" cy="244475"/>
          </a:xfrm>
        </p:spPr>
        <p:txBody>
          <a:bodyPr/>
          <a:lstStyle>
            <a:lvl1pPr algn="ctr">
              <a:defRPr sz="1400" b="0">
                <a:solidFill>
                  <a:schemeClr val="tx1"/>
                </a:solidFill>
                <a:latin typeface="Arial" pitchFamily="34" charset="0"/>
              </a:defRPr>
            </a:lvl1pPr>
          </a:lstStyle>
          <a:p>
            <a:pPr>
              <a:defRPr/>
            </a:pPr>
            <a:fld id="{218933CC-DBDA-4DAA-AAB3-6C8B4B74B685}" type="datetime1">
              <a:rPr lang="zh-CN" altLang="en-US"/>
              <a:pPr>
                <a:defRPr/>
              </a:pPr>
              <a:t>2024/5/13</a:t>
            </a:fld>
            <a:endParaRPr lang="en-US" altLang="zh-CN"/>
          </a:p>
        </p:txBody>
      </p:sp>
      <p:sp>
        <p:nvSpPr>
          <p:cNvPr id="13" name="Rectangle 11"/>
          <p:cNvSpPr>
            <a:spLocks noGrp="1" noChangeArrowheads="1"/>
          </p:cNvSpPr>
          <p:nvPr>
            <p:ph type="sldNum" sz="quarter" idx="12"/>
          </p:nvPr>
        </p:nvSpPr>
        <p:spPr bwMode="auto">
          <a:xfrm>
            <a:off x="11379200" y="6477001"/>
            <a:ext cx="609600" cy="244475"/>
          </a:xfrm>
        </p:spPr>
        <p:txBody>
          <a:bodyPr/>
          <a:lstStyle>
            <a:lvl1pPr algn="ctr">
              <a:defRPr sz="1400">
                <a:latin typeface="Arial" pitchFamily="34" charset="0"/>
              </a:defRPr>
            </a:lvl1pPr>
          </a:lstStyle>
          <a:p>
            <a:pPr>
              <a:defRPr/>
            </a:pPr>
            <a:fld id="{84FEFA87-C396-48D0-8ABB-9D050807625D}" type="slidenum">
              <a:rPr lang="en-US" altLang="zh-CN"/>
              <a:pPr>
                <a:defRPr/>
              </a:pPr>
              <a:t>‹#›</a:t>
            </a:fld>
            <a:endParaRPr lang="en-US" altLang="zh-CN"/>
          </a:p>
        </p:txBody>
      </p:sp>
    </p:spTree>
    <p:extLst>
      <p:ext uri="{BB962C8B-B14F-4D97-AF65-F5344CB8AC3E}">
        <p14:creationId xmlns:p14="http://schemas.microsoft.com/office/powerpoint/2010/main" val="5229296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7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2180D710-5CBA-4317-922B-D2AFF84F6BC7}" type="datetime1">
              <a:rPr lang="zh-CN" altLang="en-US"/>
              <a:pPr>
                <a:defRPr/>
              </a:pPr>
              <a:t>2024/5/13</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911CF440-90E5-4969-BF56-07867024F2C9}"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622313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88400" y="350838"/>
            <a:ext cx="2794000" cy="59737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6400" y="350838"/>
            <a:ext cx="8178800" cy="59737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5D2E0DF8-AADE-4323-956E-87BA78A83503}" type="datetime1">
              <a:rPr lang="zh-CN" altLang="en-US"/>
              <a:pPr>
                <a:defRPr/>
              </a:pPr>
              <a:t>2024/5/13</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F7242C67-8B76-4555-B21D-1B94F929AC30}"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42821605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17600" y="350838"/>
            <a:ext cx="9652000" cy="563562"/>
          </a:xfrm>
        </p:spPr>
        <p:txBody>
          <a:bodyPr/>
          <a:lstStyle/>
          <a:p>
            <a:r>
              <a:rPr lang="zh-CN" altLang="en-US"/>
              <a:t>单击此处编辑母版标题样式</a:t>
            </a:r>
          </a:p>
        </p:txBody>
      </p:sp>
      <p:sp>
        <p:nvSpPr>
          <p:cNvPr id="3" name="表格占位符 2"/>
          <p:cNvSpPr>
            <a:spLocks noGrp="1"/>
          </p:cNvSpPr>
          <p:nvPr>
            <p:ph type="tbl" idx="1"/>
          </p:nvPr>
        </p:nvSpPr>
        <p:spPr>
          <a:xfrm>
            <a:off x="406400" y="1219200"/>
            <a:ext cx="11176000" cy="5105400"/>
          </a:xfrm>
        </p:spPr>
        <p:txBody>
          <a:bodyPr/>
          <a:lstStyle/>
          <a:p>
            <a:pPr lvl="0"/>
            <a:r>
              <a:rPr lang="zh-CN" altLang="en-US" noProof="0"/>
              <a:t>单击图标添加表格</a:t>
            </a:r>
          </a:p>
        </p:txBody>
      </p:sp>
      <p:sp>
        <p:nvSpPr>
          <p:cNvPr id="4" name="Rectangle 8"/>
          <p:cNvSpPr>
            <a:spLocks noGrp="1" noChangeArrowheads="1"/>
          </p:cNvSpPr>
          <p:nvPr>
            <p:ph type="dt" sz="half" idx="10"/>
          </p:nvPr>
        </p:nvSpPr>
        <p:spPr>
          <a:ln/>
        </p:spPr>
        <p:txBody>
          <a:bodyPr/>
          <a:lstStyle>
            <a:lvl1pPr>
              <a:defRPr/>
            </a:lvl1pPr>
          </a:lstStyle>
          <a:p>
            <a:pPr>
              <a:defRPr/>
            </a:pPr>
            <a:fld id="{E7D75CDC-1992-45C7-B573-8875874153B4}" type="datetime1">
              <a:rPr lang="zh-CN" altLang="en-US"/>
              <a:pPr>
                <a:defRPr/>
              </a:pPr>
              <a:t>2024/5/13</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5AD32A9E-9E59-489F-904E-3329A5CEF69C}"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666025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6400" y="350838"/>
            <a:ext cx="11176000" cy="59737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dt" sz="half" idx="10"/>
          </p:nvPr>
        </p:nvSpPr>
        <p:spPr>
          <a:ln/>
        </p:spPr>
        <p:txBody>
          <a:bodyPr/>
          <a:lstStyle>
            <a:lvl1pPr>
              <a:defRPr/>
            </a:lvl1pPr>
          </a:lstStyle>
          <a:p>
            <a:pPr>
              <a:defRPr/>
            </a:pPr>
            <a:fld id="{7A6E4FD0-9DB7-4EF8-AFF4-61C8860A56F8}" type="datetime1">
              <a:rPr lang="zh-CN" altLang="en-US"/>
              <a:pPr>
                <a:defRPr/>
              </a:pPr>
              <a:t>2024/5/13</a:t>
            </a:fld>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53555497-119E-491F-AA42-CE69F1F3D59E}" type="slidenum">
              <a:rPr lang="en-US" altLang="zh-CN"/>
              <a:pPr>
                <a:defRPr/>
              </a:pPr>
              <a:t>‹#›</a:t>
            </a:fld>
            <a:endParaRPr lang="en-US" altLang="zh-CN"/>
          </a:p>
        </p:txBody>
      </p:sp>
      <p:sp>
        <p:nvSpPr>
          <p:cNvPr id="5"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14245963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fld id="{F2F33903-A31F-4BF6-96AB-010147BBD2F5}" type="datetime1">
              <a:rPr lang="zh-CN" altLang="en-US"/>
              <a:pPr>
                <a:defRPr/>
              </a:pPr>
              <a:t>2024/5/13</a:t>
            </a:fld>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r>
              <a:rPr lang="en-US" altLang="zh-CN"/>
              <a:t>南京邮电大学信息安全系</a:t>
            </a: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D98AAB9-32F2-4539-83E0-C7E3A47BEAB6}" type="slidenum">
              <a:rPr lang="en-US" altLang="zh-CN"/>
              <a:pPr>
                <a:defRPr/>
              </a:pPr>
              <a:t>‹#›</a:t>
            </a:fld>
            <a:endParaRPr lang="en-US" altLang="zh-CN"/>
          </a:p>
        </p:txBody>
      </p:sp>
    </p:spTree>
    <p:extLst>
      <p:ext uri="{BB962C8B-B14F-4D97-AF65-F5344CB8AC3E}">
        <p14:creationId xmlns:p14="http://schemas.microsoft.com/office/powerpoint/2010/main" val="384685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9ACBC26C-4ED0-402E-8BB9-334FBD31F604}" type="datetime1">
              <a:rPr lang="zh-CN" altLang="en-US"/>
              <a:pPr>
                <a:defRPr/>
              </a:pPr>
              <a:t>2024/5/13</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13783E8D-128D-47D1-A075-F0ABB8417BB3}"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3730082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1EB98AF6-0FC6-4BB3-8810-E3D05FDC46D0}" type="datetime1">
              <a:rPr lang="zh-CN" altLang="en-US"/>
              <a:pPr>
                <a:defRPr/>
              </a:pPr>
              <a:t>2024/5/13</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8E72DD83-8318-48FA-88E7-8A831851B4E5}"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38210089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6400" y="12192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0" y="12192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B556AEF7-D901-4202-8562-69A9CF1896DB}" type="datetime1">
              <a:rPr lang="zh-CN" altLang="en-US"/>
              <a:pPr>
                <a:defRPr/>
              </a:pPr>
              <a:t>2024/5/13</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EDC26BC0-C6E5-4697-AB6F-A1E38A9EA387}" type="slidenum">
              <a:rPr lang="en-US" altLang="zh-CN"/>
              <a:pPr>
                <a:defRPr/>
              </a:pPr>
              <a:t>‹#›</a:t>
            </a:fld>
            <a:endParaRPr lang="en-US" altLang="zh-CN"/>
          </a:p>
        </p:txBody>
      </p:sp>
    </p:spTree>
    <p:extLst>
      <p:ext uri="{BB962C8B-B14F-4D97-AF65-F5344CB8AC3E}">
        <p14:creationId xmlns:p14="http://schemas.microsoft.com/office/powerpoint/2010/main" val="1793299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pPr>
              <a:defRPr/>
            </a:pPr>
            <a:fld id="{B2EB9B3B-C8F7-4163-B453-BAE16981498D}" type="datetime1">
              <a:rPr lang="zh-CN" altLang="en-US"/>
              <a:pPr>
                <a:defRPr/>
              </a:pPr>
              <a:t>2024/5/13</a:t>
            </a:fld>
            <a:endParaRPr lang="en-US" altLang="zh-CN"/>
          </a:p>
        </p:txBody>
      </p:sp>
      <p:sp>
        <p:nvSpPr>
          <p:cNvPr id="8" name="Rectangle 10"/>
          <p:cNvSpPr>
            <a:spLocks noGrp="1" noChangeArrowheads="1"/>
          </p:cNvSpPr>
          <p:nvPr>
            <p:ph type="sldNum" sz="quarter" idx="11"/>
          </p:nvPr>
        </p:nvSpPr>
        <p:spPr>
          <a:ln/>
        </p:spPr>
        <p:txBody>
          <a:bodyPr/>
          <a:lstStyle>
            <a:lvl1pPr>
              <a:defRPr/>
            </a:lvl1pPr>
          </a:lstStyle>
          <a:p>
            <a:pPr>
              <a:defRPr/>
            </a:pPr>
            <a:fld id="{446A7C59-58B4-4467-AAC8-B88F995621B1}" type="slidenum">
              <a:rPr lang="en-US" altLang="zh-CN"/>
              <a:pPr>
                <a:defRPr/>
              </a:pPr>
              <a:t>‹#›</a:t>
            </a:fld>
            <a:endParaRPr lang="en-US" altLang="zh-CN"/>
          </a:p>
        </p:txBody>
      </p:sp>
      <p:sp>
        <p:nvSpPr>
          <p:cNvPr id="9"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11907806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DDA5DCBE-53B9-463F-AD09-8620F2D2B48C}" type="datetime1">
              <a:rPr lang="zh-CN" altLang="en-US"/>
              <a:pPr>
                <a:defRPr/>
              </a:pPr>
              <a:t>2024/5/13</a:t>
            </a:fld>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A0C5A7A3-AF4D-448F-ACBC-9D39FB7037FB}" type="slidenum">
              <a:rPr lang="en-US" altLang="zh-CN"/>
              <a:pPr>
                <a:defRPr/>
              </a:pPr>
              <a:t>‹#›</a:t>
            </a:fld>
            <a:endParaRPr lang="en-US" altLang="zh-CN"/>
          </a:p>
        </p:txBody>
      </p:sp>
      <p:sp>
        <p:nvSpPr>
          <p:cNvPr id="5"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5299602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03BE77F2-86AE-4DC4-827E-FB440748C32E}" type="datetime1">
              <a:rPr lang="zh-CN" altLang="en-US"/>
              <a:pPr>
                <a:defRPr/>
              </a:pPr>
              <a:t>2024/5/13</a:t>
            </a:fld>
            <a:endParaRPr lang="en-US" altLang="zh-CN"/>
          </a:p>
        </p:txBody>
      </p:sp>
      <p:sp>
        <p:nvSpPr>
          <p:cNvPr id="3" name="Rectangle 10"/>
          <p:cNvSpPr>
            <a:spLocks noGrp="1" noChangeArrowheads="1"/>
          </p:cNvSpPr>
          <p:nvPr>
            <p:ph type="sldNum" sz="quarter" idx="11"/>
          </p:nvPr>
        </p:nvSpPr>
        <p:spPr>
          <a:ln/>
        </p:spPr>
        <p:txBody>
          <a:bodyPr/>
          <a:lstStyle>
            <a:lvl1pPr>
              <a:defRPr/>
            </a:lvl1pPr>
          </a:lstStyle>
          <a:p>
            <a:pPr>
              <a:defRPr/>
            </a:pPr>
            <a:fld id="{ACFC3B7A-06F9-4D79-8376-B7C69EC152BC}" type="slidenum">
              <a:rPr lang="en-US" altLang="zh-CN"/>
              <a:pPr>
                <a:defRPr/>
              </a:pPr>
              <a:t>‹#›</a:t>
            </a:fld>
            <a:endParaRPr lang="en-US" altLang="zh-CN"/>
          </a:p>
        </p:txBody>
      </p:sp>
      <p:sp>
        <p:nvSpPr>
          <p:cNvPr id="4"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3881328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70CD6E56-4DFD-4623-9CAF-315C64EF125A}" type="datetime1">
              <a:rPr lang="zh-CN" altLang="en-US"/>
              <a:pPr>
                <a:defRPr/>
              </a:pPr>
              <a:t>2024/5/13</a:t>
            </a:fld>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8B108DE1-6AC6-4B89-A449-D061D1CBFD11}" type="slidenum">
              <a:rPr lang="en-US" altLang="zh-CN"/>
              <a:pPr>
                <a:defRPr/>
              </a:pPr>
              <a:t>‹#›</a:t>
            </a:fld>
            <a:endParaRPr lang="en-US" altLang="zh-CN"/>
          </a:p>
        </p:txBody>
      </p:sp>
      <p:sp>
        <p:nvSpPr>
          <p:cNvPr id="7"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39133618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84414FD5-7BD4-4BB3-A10D-79D7D43A50C3}" type="datetime1">
              <a:rPr lang="zh-CN" altLang="en-US"/>
              <a:pPr>
                <a:defRPr/>
              </a:pPr>
              <a:t>2024/5/13</a:t>
            </a:fld>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6BEB0084-6CC6-45D2-B3A6-81D2C61764C1}" type="slidenum">
              <a:rPr lang="en-US" altLang="zh-CN"/>
              <a:pPr>
                <a:defRPr/>
              </a:pPr>
              <a:t>‹#›</a:t>
            </a:fld>
            <a:endParaRPr lang="en-US" altLang="zh-CN"/>
          </a:p>
        </p:txBody>
      </p:sp>
      <p:sp>
        <p:nvSpPr>
          <p:cNvPr id="7"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39669610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2192000" cy="1943100"/>
            <a:chOff x="0" y="0"/>
            <a:chExt cx="5760" cy="1224"/>
          </a:xfrm>
        </p:grpSpPr>
        <p:pic>
          <p:nvPicPr>
            <p:cNvPr id="1035" name="Picture 3" descr="4_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5760"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4" descr="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4" y="0"/>
              <a:ext cx="666"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5" descr="1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930090">
              <a:off x="48" y="96"/>
              <a:ext cx="54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0" name="Rectangle 6"/>
          <p:cNvSpPr>
            <a:spLocks noChangeArrowheads="1"/>
          </p:cNvSpPr>
          <p:nvPr/>
        </p:nvSpPr>
        <p:spPr bwMode="gray">
          <a:xfrm>
            <a:off x="0" y="6553200"/>
            <a:ext cx="12192000" cy="304800"/>
          </a:xfrm>
          <a:prstGeom prst="rect">
            <a:avLst/>
          </a:prstGeom>
          <a:gradFill rotWithShape="1">
            <a:gsLst>
              <a:gs pos="0">
                <a:schemeClr val="hlink"/>
              </a:gs>
              <a:gs pos="100000">
                <a:schemeClr val="hlink">
                  <a:gamma/>
                  <a:shade val="69804"/>
                  <a:invGamma/>
                </a:schemeClr>
              </a:gs>
            </a:gsLst>
            <a:lin ang="0" scaled="1"/>
          </a:gradFill>
          <a:ln>
            <a:noFill/>
          </a:ln>
          <a:effectLst/>
        </p:spPr>
        <p:txBody>
          <a:bodyPr wrap="none" anchor="ctr"/>
          <a:lstStyle/>
          <a:p>
            <a:pPr>
              <a:defRPr/>
            </a:pPr>
            <a:endParaRPr lang="zh-CN" altLang="en-US">
              <a:latin typeface="Arial" pitchFamily="34" charset="0"/>
            </a:endParaRPr>
          </a:p>
        </p:txBody>
      </p:sp>
      <p:pic>
        <p:nvPicPr>
          <p:cNvPr id="1028" name="Picture 7" descr="artplus_nature_naturalcity38_g"/>
          <p:cNvPicPr>
            <a:picLocks noChangeAspect="1" noChangeArrowheads="1"/>
          </p:cNvPicPr>
          <p:nvPr/>
        </p:nvPicPr>
        <p:blipFill>
          <a:blip r:embed="rId19">
            <a:lum bright="12000" contrast="12000"/>
            <a:extLst>
              <a:ext uri="{28A0092B-C50C-407E-A947-70E740481C1C}">
                <a14:useLocalDpi xmlns:a14="http://schemas.microsoft.com/office/drawing/2010/main" val="0"/>
              </a:ext>
            </a:extLst>
          </a:blip>
          <a:srcRect r="31580"/>
          <a:stretch>
            <a:fillRect/>
          </a:stretch>
        </p:blipFill>
        <p:spPr bwMode="auto">
          <a:xfrm>
            <a:off x="10058400" y="5322888"/>
            <a:ext cx="2133600"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8"/>
          <p:cNvSpPr>
            <a:spLocks noGrp="1" noChangeArrowheads="1"/>
          </p:cNvSpPr>
          <p:nvPr>
            <p:ph type="dt" sz="half" idx="2"/>
          </p:nvPr>
        </p:nvSpPr>
        <p:spPr bwMode="gray">
          <a:xfrm>
            <a:off x="5486400" y="6537326"/>
            <a:ext cx="28448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Verdana" pitchFamily="34" charset="0"/>
                <a:ea typeface="宋体" pitchFamily="2" charset="-122"/>
              </a:defRPr>
            </a:lvl1pPr>
          </a:lstStyle>
          <a:p>
            <a:pPr>
              <a:defRPr/>
            </a:pPr>
            <a:fld id="{0C11E565-35BE-418A-A813-261141B98697}" type="datetime1">
              <a:rPr lang="zh-CN" altLang="en-US"/>
              <a:pPr>
                <a:defRPr/>
              </a:pPr>
              <a:t>2024/5/13</a:t>
            </a:fld>
            <a:endParaRPr lang="en-US" altLang="zh-CN"/>
          </a:p>
        </p:txBody>
      </p:sp>
      <p:sp>
        <p:nvSpPr>
          <p:cNvPr id="1030" name="Rectangle 9"/>
          <p:cNvSpPr>
            <a:spLocks noGrp="1" noChangeArrowheads="1"/>
          </p:cNvSpPr>
          <p:nvPr>
            <p:ph type="body" idx="1"/>
          </p:nvPr>
        </p:nvSpPr>
        <p:spPr bwMode="gray">
          <a:xfrm>
            <a:off x="406400" y="1219200"/>
            <a:ext cx="1117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6154" name="Rectangle 10"/>
          <p:cNvSpPr>
            <a:spLocks noGrp="1" noChangeArrowheads="1"/>
          </p:cNvSpPr>
          <p:nvPr>
            <p:ph type="sldNum" sz="quarter" idx="4"/>
          </p:nvPr>
        </p:nvSpPr>
        <p:spPr bwMode="gray">
          <a:xfrm>
            <a:off x="406400" y="6537326"/>
            <a:ext cx="7112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000">
                <a:solidFill>
                  <a:schemeClr val="bg1"/>
                </a:solidFill>
                <a:latin typeface="Verdana" pitchFamily="34" charset="0"/>
                <a:ea typeface="宋体" pitchFamily="2" charset="-122"/>
              </a:defRPr>
            </a:lvl1pPr>
          </a:lstStyle>
          <a:p>
            <a:pPr>
              <a:defRPr/>
            </a:pPr>
            <a:fld id="{3947062A-C37C-4527-AEC9-8510BFBDE3DD}" type="slidenum">
              <a:rPr lang="en-US" altLang="zh-CN"/>
              <a:pPr>
                <a:defRPr/>
              </a:pPr>
              <a:t>‹#›</a:t>
            </a:fld>
            <a:endParaRPr lang="en-US" altLang="zh-CN"/>
          </a:p>
        </p:txBody>
      </p:sp>
      <p:sp>
        <p:nvSpPr>
          <p:cNvPr id="1032" name="Line 11"/>
          <p:cNvSpPr>
            <a:spLocks noChangeShapeType="1"/>
          </p:cNvSpPr>
          <p:nvPr/>
        </p:nvSpPr>
        <p:spPr bwMode="white">
          <a:xfrm>
            <a:off x="12700" y="5967413"/>
            <a:ext cx="855133"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Rectangle 12"/>
          <p:cNvSpPr>
            <a:spLocks noGrp="1" noChangeArrowheads="1"/>
          </p:cNvSpPr>
          <p:nvPr>
            <p:ph type="title"/>
          </p:nvPr>
        </p:nvSpPr>
        <p:spPr bwMode="gray">
          <a:xfrm>
            <a:off x="1117600" y="350838"/>
            <a:ext cx="9652000" cy="563562"/>
          </a:xfrm>
          <a:prstGeom prst="rect">
            <a:avLst/>
          </a:prstGeom>
          <a:noFill/>
          <a:ln>
            <a:noFill/>
          </a:ln>
          <a:effectLst>
            <a:outerShdw dist="28398" dir="1593903" algn="ctr" rotWithShape="0">
              <a:schemeClr val="bg1">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6157" name="Rectangle 13"/>
          <p:cNvSpPr>
            <a:spLocks noGrp="1" noChangeArrowheads="1"/>
          </p:cNvSpPr>
          <p:nvPr>
            <p:ph type="ftr" sz="quarter" idx="3"/>
          </p:nvPr>
        </p:nvSpPr>
        <p:spPr bwMode="gray">
          <a:xfrm>
            <a:off x="1219200" y="6537326"/>
            <a:ext cx="38608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chemeClr val="bg1"/>
                </a:solidFill>
                <a:latin typeface="Arial" pitchFamily="34" charset="0"/>
                <a:ea typeface="宋体" pitchFamily="2" charset="-122"/>
              </a:defRPr>
            </a:lvl1pPr>
          </a:lstStyle>
          <a:p>
            <a:pPr>
              <a:defRPr/>
            </a:pPr>
            <a:r>
              <a:rPr lang="en-US" altLang="zh-CN"/>
              <a:t>南京邮电大学信息安全系</a:t>
            </a:r>
          </a:p>
        </p:txBody>
      </p:sp>
    </p:spTree>
  </p:cSld>
  <p:clrMap bg1="lt1" tx1="dk1" bg2="lt2" tx2="dk2" accent1="accent1" accent2="accent2" accent3="accent3" accent4="accent4" accent5="accent5" accent6="accent6" hlink="hlink" folHlink="folHlink"/>
  <p:sldLayoutIdLst>
    <p:sldLayoutId id="2147483776" r:id="rId1"/>
    <p:sldLayoutId id="2147483765" r:id="rId2"/>
    <p:sldLayoutId id="2147483766" r:id="rId3"/>
    <p:sldLayoutId id="2147483777"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8" r:id="rId14"/>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黑体" pitchFamily="49" charset="-122"/>
          <a:ea typeface="黑体" pitchFamily="49" charset="-122"/>
        </a:defRPr>
      </a:lvl2pPr>
      <a:lvl3pPr algn="l" rtl="0" eaLnBrk="0" fontAlgn="base" hangingPunct="0">
        <a:spcBef>
          <a:spcPct val="0"/>
        </a:spcBef>
        <a:spcAft>
          <a:spcPct val="0"/>
        </a:spcAft>
        <a:defRPr sz="3600" b="1">
          <a:solidFill>
            <a:srgbClr val="000000"/>
          </a:solidFill>
          <a:latin typeface="黑体" pitchFamily="49" charset="-122"/>
          <a:ea typeface="黑体" pitchFamily="49" charset="-122"/>
        </a:defRPr>
      </a:lvl3pPr>
      <a:lvl4pPr algn="l" rtl="0" eaLnBrk="0" fontAlgn="base" hangingPunct="0">
        <a:spcBef>
          <a:spcPct val="0"/>
        </a:spcBef>
        <a:spcAft>
          <a:spcPct val="0"/>
        </a:spcAft>
        <a:defRPr sz="3600" b="1">
          <a:solidFill>
            <a:srgbClr val="000000"/>
          </a:solidFill>
          <a:latin typeface="黑体" pitchFamily="49" charset="-122"/>
          <a:ea typeface="黑体" pitchFamily="49" charset="-122"/>
        </a:defRPr>
      </a:lvl4pPr>
      <a:lvl5pPr algn="l" rtl="0" eaLnBrk="0" fontAlgn="base" hangingPunct="0">
        <a:spcBef>
          <a:spcPct val="0"/>
        </a:spcBef>
        <a:spcAft>
          <a:spcPct val="0"/>
        </a:spcAft>
        <a:defRPr sz="3600" b="1">
          <a:solidFill>
            <a:srgbClr val="000000"/>
          </a:solidFill>
          <a:latin typeface="黑体" pitchFamily="49" charset="-122"/>
          <a:ea typeface="黑体" pitchFamily="49" charset="-122"/>
        </a:defRPr>
      </a:lvl5pPr>
      <a:lvl6pPr marL="457200" algn="l" rtl="0" eaLnBrk="1" fontAlgn="base" hangingPunct="1">
        <a:spcBef>
          <a:spcPct val="0"/>
        </a:spcBef>
        <a:spcAft>
          <a:spcPct val="0"/>
        </a:spcAft>
        <a:defRPr sz="3600" b="1">
          <a:solidFill>
            <a:srgbClr val="000000"/>
          </a:solidFill>
          <a:latin typeface="黑体" pitchFamily="49" charset="-122"/>
          <a:ea typeface="黑体" pitchFamily="49" charset="-122"/>
        </a:defRPr>
      </a:lvl6pPr>
      <a:lvl7pPr marL="914400" algn="l" rtl="0" eaLnBrk="1" fontAlgn="base" hangingPunct="1">
        <a:spcBef>
          <a:spcPct val="0"/>
        </a:spcBef>
        <a:spcAft>
          <a:spcPct val="0"/>
        </a:spcAft>
        <a:defRPr sz="3600" b="1">
          <a:solidFill>
            <a:srgbClr val="000000"/>
          </a:solidFill>
          <a:latin typeface="黑体" pitchFamily="49" charset="-122"/>
          <a:ea typeface="黑体" pitchFamily="49" charset="-122"/>
        </a:defRPr>
      </a:lvl7pPr>
      <a:lvl8pPr marL="1371600" algn="l" rtl="0" eaLnBrk="1" fontAlgn="base" hangingPunct="1">
        <a:spcBef>
          <a:spcPct val="0"/>
        </a:spcBef>
        <a:spcAft>
          <a:spcPct val="0"/>
        </a:spcAft>
        <a:defRPr sz="3600" b="1">
          <a:solidFill>
            <a:srgbClr val="000000"/>
          </a:solidFill>
          <a:latin typeface="黑体" pitchFamily="49" charset="-122"/>
          <a:ea typeface="黑体" pitchFamily="49" charset="-122"/>
        </a:defRPr>
      </a:lvl8pPr>
      <a:lvl9pPr marL="1828800" algn="l" rtl="0" eaLnBrk="1" fontAlgn="base" hangingPunct="1">
        <a:spcBef>
          <a:spcPct val="0"/>
        </a:spcBef>
        <a:spcAft>
          <a:spcPct val="0"/>
        </a:spcAft>
        <a:defRPr sz="3600" b="1">
          <a:solidFill>
            <a:srgbClr val="000000"/>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emf"/><Relationship Id="rId3" Type="http://schemas.openxmlformats.org/officeDocument/2006/relationships/oleObject" Target="../embeddings/oleObject1.bin"/><Relationship Id="rId7" Type="http://schemas.openxmlformats.org/officeDocument/2006/relationships/image" Target="../media/image11.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slide" Target="slide2.xml"/><Relationship Id="rId10" Type="http://schemas.openxmlformats.org/officeDocument/2006/relationships/oleObject" Target="../embeddings/oleObject4.bin"/><Relationship Id="rId4" Type="http://schemas.openxmlformats.org/officeDocument/2006/relationships/image" Target="../media/image10.wmf"/><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0.bin"/><Relationship Id="rId18" Type="http://schemas.openxmlformats.org/officeDocument/2006/relationships/image" Target="../media/image22.emf"/><Relationship Id="rId26" Type="http://schemas.openxmlformats.org/officeDocument/2006/relationships/image" Target="../media/image26.emf"/><Relationship Id="rId3" Type="http://schemas.openxmlformats.org/officeDocument/2006/relationships/oleObject" Target="../embeddings/Microsoft_Visio_2003-2010_Drawing1.vsd"/><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19.emf"/><Relationship Id="rId17" Type="http://schemas.openxmlformats.org/officeDocument/2006/relationships/oleObject" Target="../embeddings/oleObject12.bin"/><Relationship Id="rId25"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21.emf"/><Relationship Id="rId20" Type="http://schemas.openxmlformats.org/officeDocument/2006/relationships/image" Target="../media/image23.emf"/><Relationship Id="rId29"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9.bin"/><Relationship Id="rId24" Type="http://schemas.openxmlformats.org/officeDocument/2006/relationships/image" Target="../media/image25.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27.emf"/><Relationship Id="rId10" Type="http://schemas.openxmlformats.org/officeDocument/2006/relationships/image" Target="../media/image18.emf"/><Relationship Id="rId19" Type="http://schemas.openxmlformats.org/officeDocument/2006/relationships/oleObject" Target="../embeddings/oleObject13.bin"/><Relationship Id="rId4" Type="http://schemas.openxmlformats.org/officeDocument/2006/relationships/image" Target="../media/image15.emf"/><Relationship Id="rId9" Type="http://schemas.openxmlformats.org/officeDocument/2006/relationships/oleObject" Target="../embeddings/oleObject8.bin"/><Relationship Id="rId14" Type="http://schemas.openxmlformats.org/officeDocument/2006/relationships/image" Target="../media/image20.emf"/><Relationship Id="rId22" Type="http://schemas.openxmlformats.org/officeDocument/2006/relationships/image" Target="../media/image24.emf"/><Relationship Id="rId27" Type="http://schemas.openxmlformats.org/officeDocument/2006/relationships/oleObject" Target="../embeddings/oleObject17.bin"/><Relationship Id="rId30"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2.emf"/><Relationship Id="rId18" Type="http://schemas.openxmlformats.org/officeDocument/2006/relationships/oleObject" Target="../embeddings/oleObject25.bin"/><Relationship Id="rId3" Type="http://schemas.openxmlformats.org/officeDocument/2006/relationships/slide" Target="slide2.xml"/><Relationship Id="rId7" Type="http://schemas.openxmlformats.org/officeDocument/2006/relationships/image" Target="../media/image15.emf"/><Relationship Id="rId12" Type="http://schemas.openxmlformats.org/officeDocument/2006/relationships/oleObject" Target="../embeddings/oleObject22.bin"/><Relationship Id="rId17" Type="http://schemas.openxmlformats.org/officeDocument/2006/relationships/image" Target="../media/image34.emf"/><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oleObject" Target="../embeddings/Microsoft_Visio_2003-2010_Drawing2.vsd"/><Relationship Id="rId11" Type="http://schemas.openxmlformats.org/officeDocument/2006/relationships/image" Target="../media/image31.emf"/><Relationship Id="rId5" Type="http://schemas.openxmlformats.org/officeDocument/2006/relationships/image" Target="../media/image29.wmf"/><Relationship Id="rId15" Type="http://schemas.openxmlformats.org/officeDocument/2006/relationships/image" Target="../media/image33.emf"/><Relationship Id="rId10" Type="http://schemas.openxmlformats.org/officeDocument/2006/relationships/oleObject" Target="../embeddings/oleObject21.bin"/><Relationship Id="rId19" Type="http://schemas.openxmlformats.org/officeDocument/2006/relationships/image" Target="../media/image35.emf"/><Relationship Id="rId4" Type="http://schemas.openxmlformats.org/officeDocument/2006/relationships/oleObject" Target="../embeddings/oleObject19.bin"/><Relationship Id="rId9" Type="http://schemas.openxmlformats.org/officeDocument/2006/relationships/image" Target="../media/image30.emf"/><Relationship Id="rId1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6.wmf"/><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1.wmf"/><Relationship Id="rId3" Type="http://schemas.openxmlformats.org/officeDocument/2006/relationships/slide" Target="slide2.xml"/><Relationship Id="rId7" Type="http://schemas.openxmlformats.org/officeDocument/2006/relationships/image" Target="../media/image38.emf"/><Relationship Id="rId12" Type="http://schemas.openxmlformats.org/officeDocument/2006/relationships/oleObject" Target="../embeddings/oleObject31.bin"/><Relationship Id="rId17" Type="http://schemas.openxmlformats.org/officeDocument/2006/relationships/image" Target="../media/image43.emf"/><Relationship Id="rId2" Type="http://schemas.openxmlformats.org/officeDocument/2006/relationships/slideLayout" Target="../slideLayouts/slideLayout2.xml"/><Relationship Id="rId16" Type="http://schemas.openxmlformats.org/officeDocument/2006/relationships/oleObject" Target="../embeddings/oleObject33.bin"/><Relationship Id="rId1" Type="http://schemas.openxmlformats.org/officeDocument/2006/relationships/vmlDrawing" Target="../drawings/vmlDrawing6.vml"/><Relationship Id="rId6" Type="http://schemas.openxmlformats.org/officeDocument/2006/relationships/oleObject" Target="../embeddings/oleObject28.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9.emf"/><Relationship Id="rId1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6.xml"/><Relationship Id="rId7"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6.emf"/><Relationship Id="rId5" Type="http://schemas.openxmlformats.org/officeDocument/2006/relationships/oleObject" Target="../embeddings/oleObject36.bin"/><Relationship Id="rId4" Type="http://schemas.openxmlformats.org/officeDocument/2006/relationships/image" Target="../media/image4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38.bin"/><Relationship Id="rId4" Type="http://schemas.openxmlformats.org/officeDocument/2006/relationships/image" Target="../media/image4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8.wmf"/><Relationship Id="rId5" Type="http://schemas.openxmlformats.org/officeDocument/2006/relationships/oleObject" Target="../embeddings/oleObject41.bin"/><Relationship Id="rId4" Type="http://schemas.openxmlformats.org/officeDocument/2006/relationships/image" Target="../media/image4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51.wmf"/><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image" Target="../media/image53.png"/><Relationship Id="rId4" Type="http://schemas.openxmlformats.org/officeDocument/2006/relationships/image" Target="../media/image52.wmf"/><Relationship Id="rId9" Type="http://schemas.openxmlformats.org/officeDocument/2006/relationships/image" Target="../media/image50.wmf"/></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5.emf"/><Relationship Id="rId5" Type="http://schemas.openxmlformats.org/officeDocument/2006/relationships/oleObject" Target="../embeddings/oleObject46.bin"/><Relationship Id="rId4" Type="http://schemas.openxmlformats.org/officeDocument/2006/relationships/image" Target="../media/image54.emf"/></Relationships>
</file>

<file path=ppt/slides/_rels/slide28.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3.bin"/><Relationship Id="rId18" Type="http://schemas.openxmlformats.org/officeDocument/2006/relationships/image" Target="../media/image64.w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61.emf"/><Relationship Id="rId17" Type="http://schemas.openxmlformats.org/officeDocument/2006/relationships/oleObject" Target="../embeddings/oleObject55.bin"/><Relationship Id="rId2" Type="http://schemas.openxmlformats.org/officeDocument/2006/relationships/slideLayout" Target="../slideLayouts/slideLayout2.xml"/><Relationship Id="rId16" Type="http://schemas.openxmlformats.org/officeDocument/2006/relationships/image" Target="../media/image63.wmf"/><Relationship Id="rId20" Type="http://schemas.openxmlformats.org/officeDocument/2006/relationships/image" Target="../media/image65.emf"/><Relationship Id="rId1" Type="http://schemas.openxmlformats.org/officeDocument/2006/relationships/vmlDrawing" Target="../drawings/vmlDrawing13.vml"/><Relationship Id="rId6" Type="http://schemas.openxmlformats.org/officeDocument/2006/relationships/image" Target="../media/image58.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0.emf"/><Relationship Id="rId19" Type="http://schemas.openxmlformats.org/officeDocument/2006/relationships/oleObject" Target="../embeddings/oleObject56.bin"/><Relationship Id="rId4" Type="http://schemas.openxmlformats.org/officeDocument/2006/relationships/image" Target="../media/image57.emf"/><Relationship Id="rId9" Type="http://schemas.openxmlformats.org/officeDocument/2006/relationships/oleObject" Target="../embeddings/oleObject51.bin"/><Relationship Id="rId14" Type="http://schemas.openxmlformats.org/officeDocument/2006/relationships/image" Target="../media/image62.wmf"/><Relationship Id="rId22" Type="http://schemas.openxmlformats.org/officeDocument/2006/relationships/image" Target="../media/image66.emf"/></Relationships>
</file>

<file path=ppt/slides/_rels/slide29.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3.bin"/><Relationship Id="rId18" Type="http://schemas.openxmlformats.org/officeDocument/2006/relationships/image" Target="../media/image72.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69.emf"/><Relationship Id="rId17"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71.emf"/><Relationship Id="rId20" Type="http://schemas.openxmlformats.org/officeDocument/2006/relationships/image" Target="../media/image73.wmf"/><Relationship Id="rId1" Type="http://schemas.openxmlformats.org/officeDocument/2006/relationships/vmlDrawing" Target="../drawings/vmlDrawing14.vml"/><Relationship Id="rId6" Type="http://schemas.openxmlformats.org/officeDocument/2006/relationships/image" Target="../media/image66.emf"/><Relationship Id="rId11" Type="http://schemas.openxmlformats.org/officeDocument/2006/relationships/oleObject" Target="../embeddings/oleObject62.bin"/><Relationship Id="rId24" Type="http://schemas.openxmlformats.org/officeDocument/2006/relationships/image" Target="../media/image75.e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68.wmf"/><Relationship Id="rId19" Type="http://schemas.openxmlformats.org/officeDocument/2006/relationships/oleObject" Target="../embeddings/oleObject66.bin"/><Relationship Id="rId4" Type="http://schemas.openxmlformats.org/officeDocument/2006/relationships/image" Target="../media/image62.wmf"/><Relationship Id="rId9" Type="http://schemas.openxmlformats.org/officeDocument/2006/relationships/oleObject" Target="../embeddings/oleObject61.bin"/><Relationship Id="rId14" Type="http://schemas.openxmlformats.org/officeDocument/2006/relationships/image" Target="../media/image70.emf"/><Relationship Id="rId22" Type="http://schemas.openxmlformats.org/officeDocument/2006/relationships/image" Target="../media/image74.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0.wmf"/><Relationship Id="rId18" Type="http://schemas.openxmlformats.org/officeDocument/2006/relationships/oleObject" Target="../embeddings/oleObject76.bin"/><Relationship Id="rId3" Type="http://schemas.openxmlformats.org/officeDocument/2006/relationships/slide" Target="slide2.xml"/><Relationship Id="rId7" Type="http://schemas.openxmlformats.org/officeDocument/2006/relationships/image" Target="../media/image77.wmf"/><Relationship Id="rId12" Type="http://schemas.openxmlformats.org/officeDocument/2006/relationships/oleObject" Target="../embeddings/oleObject73.bin"/><Relationship Id="rId17" Type="http://schemas.openxmlformats.org/officeDocument/2006/relationships/image" Target="../media/image82.wmf"/><Relationship Id="rId2" Type="http://schemas.openxmlformats.org/officeDocument/2006/relationships/slideLayout" Target="../slideLayouts/slideLayout14.xml"/><Relationship Id="rId16" Type="http://schemas.openxmlformats.org/officeDocument/2006/relationships/oleObject" Target="../embeddings/oleObject75.bin"/><Relationship Id="rId1" Type="http://schemas.openxmlformats.org/officeDocument/2006/relationships/vmlDrawing" Target="../drawings/vmlDrawing15.vml"/><Relationship Id="rId6" Type="http://schemas.openxmlformats.org/officeDocument/2006/relationships/oleObject" Target="../embeddings/oleObject70.bin"/><Relationship Id="rId11" Type="http://schemas.openxmlformats.org/officeDocument/2006/relationships/image" Target="../media/image79.wmf"/><Relationship Id="rId5" Type="http://schemas.openxmlformats.org/officeDocument/2006/relationships/image" Target="../media/image76.emf"/><Relationship Id="rId15" Type="http://schemas.openxmlformats.org/officeDocument/2006/relationships/image" Target="../media/image81.wmf"/><Relationship Id="rId10" Type="http://schemas.openxmlformats.org/officeDocument/2006/relationships/oleObject" Target="../embeddings/oleObject72.bin"/><Relationship Id="rId19" Type="http://schemas.openxmlformats.org/officeDocument/2006/relationships/image" Target="../media/image83.emf"/><Relationship Id="rId4" Type="http://schemas.openxmlformats.org/officeDocument/2006/relationships/oleObject" Target="../embeddings/oleObject69.bin"/><Relationship Id="rId9" Type="http://schemas.openxmlformats.org/officeDocument/2006/relationships/image" Target="../media/image78.wmf"/><Relationship Id="rId14" Type="http://schemas.openxmlformats.org/officeDocument/2006/relationships/oleObject" Target="../embeddings/oleObject74.bin"/></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84.emf"/></Relationships>
</file>

<file path=ppt/slides/_rels/slide38.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6.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1.bin"/><Relationship Id="rId14" Type="http://schemas.openxmlformats.org/officeDocument/2006/relationships/image" Target="../media/image9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91.emf"/></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6.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3.e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5.wmf"/><Relationship Id="rId4" Type="http://schemas.openxmlformats.org/officeDocument/2006/relationships/image" Target="../media/image92.emf"/><Relationship Id="rId9" Type="http://schemas.openxmlformats.org/officeDocument/2006/relationships/oleObject" Target="../embeddings/oleObject8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97.emf"/><Relationship Id="rId4" Type="http://schemas.openxmlformats.org/officeDocument/2006/relationships/oleObject" Target="../embeddings/oleObject90.bin"/></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98.emf"/><Relationship Id="rId4" Type="http://schemas.openxmlformats.org/officeDocument/2006/relationships/oleObject" Target="../embeddings/oleObject91.bin"/></Relationships>
</file>

<file path=ppt/slides/_rels/slide45.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97.bin"/><Relationship Id="rId18" Type="http://schemas.openxmlformats.org/officeDocument/2006/relationships/image" Target="../media/image104.emf"/><Relationship Id="rId26" Type="http://schemas.openxmlformats.org/officeDocument/2006/relationships/image" Target="../media/image108.w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101.wmf"/><Relationship Id="rId17" Type="http://schemas.openxmlformats.org/officeDocument/2006/relationships/oleObject" Target="../embeddings/oleObject99.bin"/><Relationship Id="rId25"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image" Target="../media/image103.emf"/><Relationship Id="rId20" Type="http://schemas.openxmlformats.org/officeDocument/2006/relationships/image" Target="../media/image105.emf"/><Relationship Id="rId1" Type="http://schemas.openxmlformats.org/officeDocument/2006/relationships/vmlDrawing" Target="../drawings/vmlDrawing22.vml"/><Relationship Id="rId6" Type="http://schemas.openxmlformats.org/officeDocument/2006/relationships/image" Target="../media/image99.wmf"/><Relationship Id="rId11" Type="http://schemas.openxmlformats.org/officeDocument/2006/relationships/oleObject" Target="../embeddings/oleObject96.bin"/><Relationship Id="rId24" Type="http://schemas.openxmlformats.org/officeDocument/2006/relationships/image" Target="../media/image107.wmf"/><Relationship Id="rId5" Type="http://schemas.openxmlformats.org/officeDocument/2006/relationships/oleObject" Target="../embeddings/oleObject93.bin"/><Relationship Id="rId15" Type="http://schemas.openxmlformats.org/officeDocument/2006/relationships/oleObject" Target="../embeddings/oleObject98.bin"/><Relationship Id="rId23" Type="http://schemas.openxmlformats.org/officeDocument/2006/relationships/oleObject" Target="../embeddings/oleObject102.bin"/><Relationship Id="rId10" Type="http://schemas.openxmlformats.org/officeDocument/2006/relationships/image" Target="../media/image86.wmf"/><Relationship Id="rId19" Type="http://schemas.openxmlformats.org/officeDocument/2006/relationships/oleObject" Target="../embeddings/oleObject100.bin"/><Relationship Id="rId4" Type="http://schemas.openxmlformats.org/officeDocument/2006/relationships/image" Target="../media/image85.wmf"/><Relationship Id="rId9" Type="http://schemas.openxmlformats.org/officeDocument/2006/relationships/oleObject" Target="../embeddings/oleObject95.bin"/><Relationship Id="rId14" Type="http://schemas.openxmlformats.org/officeDocument/2006/relationships/image" Target="../media/image102.emf"/><Relationship Id="rId22" Type="http://schemas.openxmlformats.org/officeDocument/2006/relationships/image" Target="../media/image10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08.bin"/><Relationship Id="rId18" Type="http://schemas.openxmlformats.org/officeDocument/2006/relationships/image" Target="../media/image116.wmf"/><Relationship Id="rId3" Type="http://schemas.openxmlformats.org/officeDocument/2006/relationships/oleObject" Target="../embeddings/Microsoft_Visio_2003-2010_Drawing3.vsd"/><Relationship Id="rId21" Type="http://schemas.openxmlformats.org/officeDocument/2006/relationships/oleObject" Target="../embeddings/oleObject112.bin"/><Relationship Id="rId7" Type="http://schemas.openxmlformats.org/officeDocument/2006/relationships/oleObject" Target="../embeddings/oleObject105.bin"/><Relationship Id="rId12" Type="http://schemas.openxmlformats.org/officeDocument/2006/relationships/image" Target="../media/image113.wmf"/><Relationship Id="rId17" Type="http://schemas.openxmlformats.org/officeDocument/2006/relationships/oleObject" Target="../embeddings/oleObject110.bin"/><Relationship Id="rId2" Type="http://schemas.openxmlformats.org/officeDocument/2006/relationships/slideLayout" Target="../slideLayouts/slideLayout2.xml"/><Relationship Id="rId16" Type="http://schemas.openxmlformats.org/officeDocument/2006/relationships/image" Target="../media/image115.wmf"/><Relationship Id="rId20" Type="http://schemas.openxmlformats.org/officeDocument/2006/relationships/image" Target="../media/image117.wmf"/><Relationship Id="rId1" Type="http://schemas.openxmlformats.org/officeDocument/2006/relationships/vmlDrawing" Target="../drawings/vmlDrawing23.vml"/><Relationship Id="rId6" Type="http://schemas.openxmlformats.org/officeDocument/2006/relationships/image" Target="../media/image110.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12.wmf"/><Relationship Id="rId19" Type="http://schemas.openxmlformats.org/officeDocument/2006/relationships/oleObject" Target="../embeddings/oleObject111.bin"/><Relationship Id="rId4" Type="http://schemas.openxmlformats.org/officeDocument/2006/relationships/image" Target="../media/image109.emf"/><Relationship Id="rId9" Type="http://schemas.openxmlformats.org/officeDocument/2006/relationships/oleObject" Target="../embeddings/oleObject106.bin"/><Relationship Id="rId14" Type="http://schemas.openxmlformats.org/officeDocument/2006/relationships/image" Target="../media/image114.wmf"/><Relationship Id="rId22" Type="http://schemas.openxmlformats.org/officeDocument/2006/relationships/image" Target="../media/image11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22.wmf"/><Relationship Id="rId18" Type="http://schemas.openxmlformats.org/officeDocument/2006/relationships/oleObject" Target="../embeddings/oleObject119.bin"/><Relationship Id="rId3" Type="http://schemas.openxmlformats.org/officeDocument/2006/relationships/image" Target="../media/image51.wmf"/><Relationship Id="rId21" Type="http://schemas.openxmlformats.org/officeDocument/2006/relationships/image" Target="../media/image126.wmf"/><Relationship Id="rId7" Type="http://schemas.openxmlformats.org/officeDocument/2006/relationships/image" Target="../media/image119.wmf"/><Relationship Id="rId12" Type="http://schemas.openxmlformats.org/officeDocument/2006/relationships/oleObject" Target="../embeddings/oleObject116.bin"/><Relationship Id="rId17" Type="http://schemas.openxmlformats.org/officeDocument/2006/relationships/image" Target="../media/image124.wmf"/><Relationship Id="rId25" Type="http://schemas.openxmlformats.org/officeDocument/2006/relationships/image" Target="../media/image128.wmf"/><Relationship Id="rId2" Type="http://schemas.openxmlformats.org/officeDocument/2006/relationships/slideLayout" Target="../slideLayouts/slideLayout2.xml"/><Relationship Id="rId16" Type="http://schemas.openxmlformats.org/officeDocument/2006/relationships/oleObject" Target="../embeddings/oleObject118.bin"/><Relationship Id="rId20" Type="http://schemas.openxmlformats.org/officeDocument/2006/relationships/oleObject" Target="../embeddings/oleObject120.bin"/><Relationship Id="rId1" Type="http://schemas.openxmlformats.org/officeDocument/2006/relationships/vmlDrawing" Target="../drawings/vmlDrawing24.vml"/><Relationship Id="rId6" Type="http://schemas.openxmlformats.org/officeDocument/2006/relationships/oleObject" Target="../embeddings/oleObject113.bin"/><Relationship Id="rId11" Type="http://schemas.openxmlformats.org/officeDocument/2006/relationships/image" Target="../media/image121.wmf"/><Relationship Id="rId24" Type="http://schemas.openxmlformats.org/officeDocument/2006/relationships/oleObject" Target="../embeddings/oleObject122.bin"/><Relationship Id="rId5" Type="http://schemas.openxmlformats.org/officeDocument/2006/relationships/image" Target="../media/image53.png"/><Relationship Id="rId15" Type="http://schemas.openxmlformats.org/officeDocument/2006/relationships/image" Target="../media/image123.wmf"/><Relationship Id="rId23" Type="http://schemas.openxmlformats.org/officeDocument/2006/relationships/image" Target="../media/image127.wmf"/><Relationship Id="rId10" Type="http://schemas.openxmlformats.org/officeDocument/2006/relationships/oleObject" Target="../embeddings/oleObject115.bin"/><Relationship Id="rId19" Type="http://schemas.openxmlformats.org/officeDocument/2006/relationships/image" Target="../media/image125.wmf"/><Relationship Id="rId4" Type="http://schemas.openxmlformats.org/officeDocument/2006/relationships/image" Target="../media/image52.wmf"/><Relationship Id="rId9" Type="http://schemas.openxmlformats.org/officeDocument/2006/relationships/image" Target="../media/image120.wmf"/><Relationship Id="rId14" Type="http://schemas.openxmlformats.org/officeDocument/2006/relationships/oleObject" Target="../embeddings/oleObject117.bin"/><Relationship Id="rId22" Type="http://schemas.openxmlformats.org/officeDocument/2006/relationships/oleObject" Target="../embeddings/oleObject12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28.bin"/><Relationship Id="rId18" Type="http://schemas.openxmlformats.org/officeDocument/2006/relationships/image" Target="../media/image136.wmf"/><Relationship Id="rId26" Type="http://schemas.openxmlformats.org/officeDocument/2006/relationships/image" Target="../media/image139.w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33.wmf"/><Relationship Id="rId17" Type="http://schemas.openxmlformats.org/officeDocument/2006/relationships/oleObject" Target="../embeddings/oleObject130.bin"/><Relationship Id="rId25" Type="http://schemas.openxmlformats.org/officeDocument/2006/relationships/oleObject" Target="../embeddings/oleObject135.bin"/><Relationship Id="rId2" Type="http://schemas.openxmlformats.org/officeDocument/2006/relationships/slideLayout" Target="../slideLayouts/slideLayout2.xml"/><Relationship Id="rId16" Type="http://schemas.openxmlformats.org/officeDocument/2006/relationships/image" Target="../media/image135.wmf"/><Relationship Id="rId20" Type="http://schemas.openxmlformats.org/officeDocument/2006/relationships/image" Target="../media/image137.wmf"/><Relationship Id="rId1" Type="http://schemas.openxmlformats.org/officeDocument/2006/relationships/vmlDrawing" Target="../drawings/vmlDrawing25.vml"/><Relationship Id="rId6" Type="http://schemas.openxmlformats.org/officeDocument/2006/relationships/image" Target="../media/image130.wmf"/><Relationship Id="rId11" Type="http://schemas.openxmlformats.org/officeDocument/2006/relationships/oleObject" Target="../embeddings/oleObject127.bin"/><Relationship Id="rId24" Type="http://schemas.openxmlformats.org/officeDocument/2006/relationships/oleObject" Target="../embeddings/oleObject134.bin"/><Relationship Id="rId5" Type="http://schemas.openxmlformats.org/officeDocument/2006/relationships/oleObject" Target="../embeddings/oleObject124.bin"/><Relationship Id="rId15" Type="http://schemas.openxmlformats.org/officeDocument/2006/relationships/oleObject" Target="../embeddings/oleObject129.bin"/><Relationship Id="rId23" Type="http://schemas.openxmlformats.org/officeDocument/2006/relationships/oleObject" Target="../embeddings/oleObject133.bin"/><Relationship Id="rId10" Type="http://schemas.openxmlformats.org/officeDocument/2006/relationships/image" Target="../media/image132.wmf"/><Relationship Id="rId19" Type="http://schemas.openxmlformats.org/officeDocument/2006/relationships/oleObject" Target="../embeddings/oleObject131.bin"/><Relationship Id="rId4" Type="http://schemas.openxmlformats.org/officeDocument/2006/relationships/image" Target="../media/image129.wmf"/><Relationship Id="rId9" Type="http://schemas.openxmlformats.org/officeDocument/2006/relationships/oleObject" Target="../embeddings/oleObject126.bin"/><Relationship Id="rId14" Type="http://schemas.openxmlformats.org/officeDocument/2006/relationships/image" Target="../media/image134.wmf"/><Relationship Id="rId22" Type="http://schemas.openxmlformats.org/officeDocument/2006/relationships/image" Target="../media/image138.wmf"/></Relationships>
</file>

<file path=ppt/slides/_rels/slide56.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41.bin"/><Relationship Id="rId18" Type="http://schemas.openxmlformats.org/officeDocument/2006/relationships/image" Target="../media/image146.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43.wmf"/><Relationship Id="rId17" Type="http://schemas.openxmlformats.org/officeDocument/2006/relationships/oleObject" Target="../embeddings/oleObject143.bin"/><Relationship Id="rId2" Type="http://schemas.openxmlformats.org/officeDocument/2006/relationships/slideLayout" Target="../slideLayouts/slideLayout2.xml"/><Relationship Id="rId16" Type="http://schemas.openxmlformats.org/officeDocument/2006/relationships/image" Target="../media/image145.wmf"/><Relationship Id="rId20" Type="http://schemas.openxmlformats.org/officeDocument/2006/relationships/image" Target="../media/image147.wmf"/><Relationship Id="rId1" Type="http://schemas.openxmlformats.org/officeDocument/2006/relationships/vmlDrawing" Target="../drawings/vmlDrawing26.vml"/><Relationship Id="rId6" Type="http://schemas.openxmlformats.org/officeDocument/2006/relationships/image" Target="../media/image141.w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42.wmf"/><Relationship Id="rId19" Type="http://schemas.openxmlformats.org/officeDocument/2006/relationships/oleObject" Target="../embeddings/oleObject144.bin"/><Relationship Id="rId4" Type="http://schemas.openxmlformats.org/officeDocument/2006/relationships/image" Target="../media/image140.wmf"/><Relationship Id="rId9" Type="http://schemas.openxmlformats.org/officeDocument/2006/relationships/oleObject" Target="../embeddings/oleObject139.bin"/><Relationship Id="rId14" Type="http://schemas.openxmlformats.org/officeDocument/2006/relationships/image" Target="../media/image144.wmf"/></Relationships>
</file>

<file path=ppt/slides/_rels/slide57.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50.bin"/><Relationship Id="rId18" Type="http://schemas.openxmlformats.org/officeDocument/2006/relationships/image" Target="../media/image154.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51.wmf"/><Relationship Id="rId17" Type="http://schemas.openxmlformats.org/officeDocument/2006/relationships/oleObject" Target="../embeddings/oleObject152.bin"/><Relationship Id="rId2" Type="http://schemas.openxmlformats.org/officeDocument/2006/relationships/slideLayout" Target="../slideLayouts/slideLayout2.xml"/><Relationship Id="rId16" Type="http://schemas.openxmlformats.org/officeDocument/2006/relationships/image" Target="../media/image153.wmf"/><Relationship Id="rId20" Type="http://schemas.openxmlformats.org/officeDocument/2006/relationships/image" Target="../media/image132.wmf"/><Relationship Id="rId1" Type="http://schemas.openxmlformats.org/officeDocument/2006/relationships/vmlDrawing" Target="../drawings/vmlDrawing27.vml"/><Relationship Id="rId6" Type="http://schemas.openxmlformats.org/officeDocument/2006/relationships/image" Target="../media/image148.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50.wmf"/><Relationship Id="rId19" Type="http://schemas.openxmlformats.org/officeDocument/2006/relationships/oleObject" Target="../embeddings/oleObject153.bin"/><Relationship Id="rId4" Type="http://schemas.openxmlformats.org/officeDocument/2006/relationships/image" Target="../media/image143.wmf"/><Relationship Id="rId9" Type="http://schemas.openxmlformats.org/officeDocument/2006/relationships/oleObject" Target="../embeddings/oleObject148.bin"/><Relationship Id="rId14" Type="http://schemas.openxmlformats.org/officeDocument/2006/relationships/image" Target="../media/image152.wmf"/></Relationships>
</file>

<file path=ppt/slides/_rels/slide58.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159.wmf"/><Relationship Id="rId18" Type="http://schemas.openxmlformats.org/officeDocument/2006/relationships/oleObject" Target="../embeddings/oleObject162.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oleObject" Target="../embeddings/oleObject159.bin"/><Relationship Id="rId17" Type="http://schemas.openxmlformats.org/officeDocument/2006/relationships/image" Target="../media/image161.wmf"/><Relationship Id="rId2" Type="http://schemas.openxmlformats.org/officeDocument/2006/relationships/slideLayout" Target="../slideLayouts/slideLayout2.xml"/><Relationship Id="rId16" Type="http://schemas.openxmlformats.org/officeDocument/2006/relationships/oleObject" Target="../embeddings/oleObject161.bin"/><Relationship Id="rId1" Type="http://schemas.openxmlformats.org/officeDocument/2006/relationships/vmlDrawing" Target="../drawings/vmlDrawing28.vml"/><Relationship Id="rId6" Type="http://schemas.openxmlformats.org/officeDocument/2006/relationships/image" Target="../media/image156.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image" Target="../media/image160.wmf"/><Relationship Id="rId10" Type="http://schemas.openxmlformats.org/officeDocument/2006/relationships/image" Target="../media/image158.wmf"/><Relationship Id="rId19" Type="http://schemas.openxmlformats.org/officeDocument/2006/relationships/image" Target="../media/image162.emf"/><Relationship Id="rId4" Type="http://schemas.openxmlformats.org/officeDocument/2006/relationships/image" Target="../media/image155.wmf"/><Relationship Id="rId9" Type="http://schemas.openxmlformats.org/officeDocument/2006/relationships/oleObject" Target="../embeddings/oleObject157.bin"/><Relationship Id="rId14" Type="http://schemas.openxmlformats.org/officeDocument/2006/relationships/oleObject" Target="../embeddings/oleObject160.bin"/></Relationships>
</file>

<file path=ppt/slides/_rels/slide59.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67.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64.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70.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66.bin"/><Relationship Id="rId14" Type="http://schemas.openxmlformats.org/officeDocument/2006/relationships/oleObject" Target="../embeddings/oleObject169.bin"/></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76.bin"/><Relationship Id="rId18" Type="http://schemas.openxmlformats.org/officeDocument/2006/relationships/image" Target="../media/image171.wmf"/><Relationship Id="rId26" Type="http://schemas.openxmlformats.org/officeDocument/2006/relationships/image" Target="../media/image175.wmf"/><Relationship Id="rId3" Type="http://schemas.openxmlformats.org/officeDocument/2006/relationships/oleObject" Target="../embeddings/oleObject171.bin"/><Relationship Id="rId21" Type="http://schemas.openxmlformats.org/officeDocument/2006/relationships/oleObject" Target="../embeddings/oleObject181.bin"/><Relationship Id="rId7" Type="http://schemas.openxmlformats.org/officeDocument/2006/relationships/oleObject" Target="../embeddings/oleObject173.bin"/><Relationship Id="rId12" Type="http://schemas.openxmlformats.org/officeDocument/2006/relationships/image" Target="../media/image156.wmf"/><Relationship Id="rId17" Type="http://schemas.openxmlformats.org/officeDocument/2006/relationships/oleObject" Target="../embeddings/oleObject179.bin"/><Relationship Id="rId25" Type="http://schemas.openxmlformats.org/officeDocument/2006/relationships/oleObject" Target="../embeddings/oleObject183.bin"/><Relationship Id="rId2" Type="http://schemas.openxmlformats.org/officeDocument/2006/relationships/slideLayout" Target="../slideLayouts/slideLayout2.xml"/><Relationship Id="rId16" Type="http://schemas.openxmlformats.org/officeDocument/2006/relationships/oleObject" Target="../embeddings/oleObject178.bin"/><Relationship Id="rId20" Type="http://schemas.openxmlformats.org/officeDocument/2006/relationships/image" Target="../media/image172.wmf"/><Relationship Id="rId1" Type="http://schemas.openxmlformats.org/officeDocument/2006/relationships/vmlDrawing" Target="../drawings/vmlDrawing30.vml"/><Relationship Id="rId6" Type="http://schemas.openxmlformats.org/officeDocument/2006/relationships/image" Target="../media/image169.wmf"/><Relationship Id="rId11" Type="http://schemas.openxmlformats.org/officeDocument/2006/relationships/oleObject" Target="../embeddings/oleObject175.bin"/><Relationship Id="rId24" Type="http://schemas.openxmlformats.org/officeDocument/2006/relationships/image" Target="../media/image174.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2.bin"/><Relationship Id="rId10" Type="http://schemas.openxmlformats.org/officeDocument/2006/relationships/image" Target="../media/image150.wmf"/><Relationship Id="rId19" Type="http://schemas.openxmlformats.org/officeDocument/2006/relationships/oleObject" Target="../embeddings/oleObject180.bin"/><Relationship Id="rId4" Type="http://schemas.openxmlformats.org/officeDocument/2006/relationships/image" Target="../media/image168.wmf"/><Relationship Id="rId9" Type="http://schemas.openxmlformats.org/officeDocument/2006/relationships/oleObject" Target="../embeddings/oleObject174.bin"/><Relationship Id="rId14" Type="http://schemas.openxmlformats.org/officeDocument/2006/relationships/image" Target="../media/image170.wmf"/><Relationship Id="rId22" Type="http://schemas.openxmlformats.org/officeDocument/2006/relationships/image" Target="../media/image173.wmf"/></Relationships>
</file>

<file path=ppt/slides/_rels/slide61.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78.wmf"/><Relationship Id="rId18" Type="http://schemas.openxmlformats.org/officeDocument/2006/relationships/oleObject" Target="../embeddings/oleObject192.bin"/><Relationship Id="rId3" Type="http://schemas.openxmlformats.org/officeDocument/2006/relationships/oleObject" Target="../embeddings/oleObject184.bin"/><Relationship Id="rId21" Type="http://schemas.openxmlformats.org/officeDocument/2006/relationships/image" Target="../media/image182.wmf"/><Relationship Id="rId7" Type="http://schemas.openxmlformats.org/officeDocument/2006/relationships/oleObject" Target="../embeddings/oleObject186.bin"/><Relationship Id="rId12" Type="http://schemas.openxmlformats.org/officeDocument/2006/relationships/oleObject" Target="../embeddings/oleObject189.bin"/><Relationship Id="rId17" Type="http://schemas.openxmlformats.org/officeDocument/2006/relationships/image" Target="../media/image180.wmf"/><Relationship Id="rId2" Type="http://schemas.openxmlformats.org/officeDocument/2006/relationships/slideLayout" Target="../slideLayouts/slideLayout2.xml"/><Relationship Id="rId16" Type="http://schemas.openxmlformats.org/officeDocument/2006/relationships/oleObject" Target="../embeddings/oleObject191.bin"/><Relationship Id="rId20" Type="http://schemas.openxmlformats.org/officeDocument/2006/relationships/oleObject" Target="../embeddings/oleObject193.bin"/><Relationship Id="rId1" Type="http://schemas.openxmlformats.org/officeDocument/2006/relationships/vmlDrawing" Target="../drawings/vmlDrawing31.vml"/><Relationship Id="rId6" Type="http://schemas.openxmlformats.org/officeDocument/2006/relationships/image" Target="../media/image169.wmf"/><Relationship Id="rId11" Type="http://schemas.openxmlformats.org/officeDocument/2006/relationships/oleObject" Target="../embeddings/oleObject188.bin"/><Relationship Id="rId24" Type="http://schemas.openxmlformats.org/officeDocument/2006/relationships/image" Target="../media/image184.png"/><Relationship Id="rId5" Type="http://schemas.openxmlformats.org/officeDocument/2006/relationships/oleObject" Target="../embeddings/oleObject185.bin"/><Relationship Id="rId15" Type="http://schemas.openxmlformats.org/officeDocument/2006/relationships/image" Target="../media/image179.wmf"/><Relationship Id="rId23" Type="http://schemas.openxmlformats.org/officeDocument/2006/relationships/image" Target="../media/image183.wmf"/><Relationship Id="rId10" Type="http://schemas.openxmlformats.org/officeDocument/2006/relationships/image" Target="../media/image177.wmf"/><Relationship Id="rId19" Type="http://schemas.openxmlformats.org/officeDocument/2006/relationships/image" Target="../media/image181.wmf"/><Relationship Id="rId4" Type="http://schemas.openxmlformats.org/officeDocument/2006/relationships/image" Target="../media/image176.wmf"/><Relationship Id="rId9" Type="http://schemas.openxmlformats.org/officeDocument/2006/relationships/oleObject" Target="../embeddings/oleObject187.bin"/><Relationship Id="rId14" Type="http://schemas.openxmlformats.org/officeDocument/2006/relationships/oleObject" Target="../embeddings/oleObject190.bin"/><Relationship Id="rId22" Type="http://schemas.openxmlformats.org/officeDocument/2006/relationships/oleObject" Target="../embeddings/oleObject194.bin"/></Relationships>
</file>

<file path=ppt/slides/_rels/slide62.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image" Target="../media/image187.emf"/><Relationship Id="rId18" Type="http://schemas.openxmlformats.org/officeDocument/2006/relationships/oleObject" Target="../embeddings/oleObject203.bin"/><Relationship Id="rId3" Type="http://schemas.openxmlformats.org/officeDocument/2006/relationships/oleObject" Target="../embeddings/oleObject195.bin"/><Relationship Id="rId21" Type="http://schemas.openxmlformats.org/officeDocument/2006/relationships/oleObject" Target="../embeddings/oleObject205.bin"/><Relationship Id="rId7" Type="http://schemas.openxmlformats.org/officeDocument/2006/relationships/oleObject" Target="../embeddings/oleObject197.bin"/><Relationship Id="rId12" Type="http://schemas.openxmlformats.org/officeDocument/2006/relationships/oleObject" Target="../embeddings/oleObject200.bin"/><Relationship Id="rId17" Type="http://schemas.openxmlformats.org/officeDocument/2006/relationships/image" Target="../media/image189.emf"/><Relationship Id="rId2" Type="http://schemas.openxmlformats.org/officeDocument/2006/relationships/slideLayout" Target="../slideLayouts/slideLayout2.xml"/><Relationship Id="rId16" Type="http://schemas.openxmlformats.org/officeDocument/2006/relationships/oleObject" Target="../embeddings/oleObject202.bin"/><Relationship Id="rId20" Type="http://schemas.openxmlformats.org/officeDocument/2006/relationships/image" Target="../media/image190.wmf"/><Relationship Id="rId1" Type="http://schemas.openxmlformats.org/officeDocument/2006/relationships/vmlDrawing" Target="../drawings/vmlDrawing32.vml"/><Relationship Id="rId6" Type="http://schemas.openxmlformats.org/officeDocument/2006/relationships/image" Target="../media/image159.wmf"/><Relationship Id="rId11" Type="http://schemas.openxmlformats.org/officeDocument/2006/relationships/image" Target="../media/image186.emf"/><Relationship Id="rId5" Type="http://schemas.openxmlformats.org/officeDocument/2006/relationships/oleObject" Target="../embeddings/oleObject196.bin"/><Relationship Id="rId15" Type="http://schemas.openxmlformats.org/officeDocument/2006/relationships/image" Target="../media/image188.emf"/><Relationship Id="rId10" Type="http://schemas.openxmlformats.org/officeDocument/2006/relationships/oleObject" Target="../embeddings/oleObject199.bin"/><Relationship Id="rId19" Type="http://schemas.openxmlformats.org/officeDocument/2006/relationships/oleObject" Target="../embeddings/oleObject204.bin"/><Relationship Id="rId4" Type="http://schemas.openxmlformats.org/officeDocument/2006/relationships/image" Target="../media/image158.wmf"/><Relationship Id="rId9" Type="http://schemas.openxmlformats.org/officeDocument/2006/relationships/oleObject" Target="../embeddings/oleObject198.bin"/><Relationship Id="rId14" Type="http://schemas.openxmlformats.org/officeDocument/2006/relationships/oleObject" Target="../embeddings/oleObject201.bin"/><Relationship Id="rId22" Type="http://schemas.openxmlformats.org/officeDocument/2006/relationships/oleObject" Target="../embeddings/oleObject206.bin"/></Relationships>
</file>

<file path=ppt/slides/_rels/slide63.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212.bin"/><Relationship Id="rId18" Type="http://schemas.openxmlformats.org/officeDocument/2006/relationships/oleObject" Target="../embeddings/oleObject216.bin"/><Relationship Id="rId3" Type="http://schemas.openxmlformats.org/officeDocument/2006/relationships/oleObject" Target="../embeddings/oleObject207.bin"/><Relationship Id="rId21" Type="http://schemas.openxmlformats.org/officeDocument/2006/relationships/oleObject" Target="../embeddings/oleObject219.bin"/><Relationship Id="rId7" Type="http://schemas.openxmlformats.org/officeDocument/2006/relationships/oleObject" Target="../embeddings/oleObject209.bin"/><Relationship Id="rId12" Type="http://schemas.openxmlformats.org/officeDocument/2006/relationships/image" Target="../media/image194.wmf"/><Relationship Id="rId17" Type="http://schemas.openxmlformats.org/officeDocument/2006/relationships/oleObject" Target="../embeddings/oleObject215.bin"/><Relationship Id="rId2" Type="http://schemas.openxmlformats.org/officeDocument/2006/relationships/slideLayout" Target="../slideLayouts/slideLayout2.xml"/><Relationship Id="rId16" Type="http://schemas.openxmlformats.org/officeDocument/2006/relationships/oleObject" Target="../embeddings/oleObject214.bin"/><Relationship Id="rId20" Type="http://schemas.openxmlformats.org/officeDocument/2006/relationships/oleObject" Target="../embeddings/oleObject218.bin"/><Relationship Id="rId1" Type="http://schemas.openxmlformats.org/officeDocument/2006/relationships/vmlDrawing" Target="../drawings/vmlDrawing33.vml"/><Relationship Id="rId6" Type="http://schemas.openxmlformats.org/officeDocument/2006/relationships/image" Target="../media/image185.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oleObject" Target="../embeddings/oleObject213.bin"/><Relationship Id="rId10" Type="http://schemas.openxmlformats.org/officeDocument/2006/relationships/image" Target="../media/image193.wmf"/><Relationship Id="rId19" Type="http://schemas.openxmlformats.org/officeDocument/2006/relationships/oleObject" Target="../embeddings/oleObject217.bin"/><Relationship Id="rId4" Type="http://schemas.openxmlformats.org/officeDocument/2006/relationships/image" Target="../media/image191.wmf"/><Relationship Id="rId9" Type="http://schemas.openxmlformats.org/officeDocument/2006/relationships/oleObject" Target="../embeddings/oleObject210.bin"/><Relationship Id="rId14" Type="http://schemas.openxmlformats.org/officeDocument/2006/relationships/image" Target="../media/image195.wmf"/></Relationships>
</file>

<file path=ppt/slides/_rels/slide64.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225.bin"/><Relationship Id="rId18" Type="http://schemas.openxmlformats.org/officeDocument/2006/relationships/image" Target="../media/image199.wmf"/><Relationship Id="rId26" Type="http://schemas.openxmlformats.org/officeDocument/2006/relationships/oleObject" Target="../embeddings/oleObject233.bin"/><Relationship Id="rId3" Type="http://schemas.openxmlformats.org/officeDocument/2006/relationships/oleObject" Target="../embeddings/oleObject220.bin"/><Relationship Id="rId21" Type="http://schemas.openxmlformats.org/officeDocument/2006/relationships/image" Target="../media/image200.wmf"/><Relationship Id="rId7" Type="http://schemas.openxmlformats.org/officeDocument/2006/relationships/oleObject" Target="../embeddings/oleObject222.bin"/><Relationship Id="rId12" Type="http://schemas.openxmlformats.org/officeDocument/2006/relationships/image" Target="../media/image198.wmf"/><Relationship Id="rId17" Type="http://schemas.openxmlformats.org/officeDocument/2006/relationships/oleObject" Target="../embeddings/oleObject228.bin"/><Relationship Id="rId25" Type="http://schemas.openxmlformats.org/officeDocument/2006/relationships/image" Target="../media/image202.wmf"/><Relationship Id="rId2" Type="http://schemas.openxmlformats.org/officeDocument/2006/relationships/slideLayout" Target="../slideLayouts/slideLayout2.xml"/><Relationship Id="rId16" Type="http://schemas.openxmlformats.org/officeDocument/2006/relationships/oleObject" Target="../embeddings/oleObject227.bin"/><Relationship Id="rId20" Type="http://schemas.openxmlformats.org/officeDocument/2006/relationships/oleObject" Target="../embeddings/oleObject230.bin"/><Relationship Id="rId29" Type="http://schemas.openxmlformats.org/officeDocument/2006/relationships/oleObject" Target="../embeddings/oleObject236.bin"/><Relationship Id="rId1" Type="http://schemas.openxmlformats.org/officeDocument/2006/relationships/vmlDrawing" Target="../drawings/vmlDrawing34.vml"/><Relationship Id="rId6" Type="http://schemas.openxmlformats.org/officeDocument/2006/relationships/image" Target="../media/image185.wmf"/><Relationship Id="rId11" Type="http://schemas.openxmlformats.org/officeDocument/2006/relationships/oleObject" Target="../embeddings/oleObject224.bin"/><Relationship Id="rId24" Type="http://schemas.openxmlformats.org/officeDocument/2006/relationships/oleObject" Target="../embeddings/oleObject232.bin"/><Relationship Id="rId5" Type="http://schemas.openxmlformats.org/officeDocument/2006/relationships/oleObject" Target="../embeddings/oleObject221.bin"/><Relationship Id="rId15" Type="http://schemas.openxmlformats.org/officeDocument/2006/relationships/image" Target="../media/image195.wmf"/><Relationship Id="rId23" Type="http://schemas.openxmlformats.org/officeDocument/2006/relationships/image" Target="../media/image201.wmf"/><Relationship Id="rId28" Type="http://schemas.openxmlformats.org/officeDocument/2006/relationships/oleObject" Target="../embeddings/oleObject235.bin"/><Relationship Id="rId10" Type="http://schemas.openxmlformats.org/officeDocument/2006/relationships/image" Target="../media/image197.wmf"/><Relationship Id="rId19" Type="http://schemas.openxmlformats.org/officeDocument/2006/relationships/oleObject" Target="../embeddings/oleObject229.bin"/><Relationship Id="rId31" Type="http://schemas.openxmlformats.org/officeDocument/2006/relationships/image" Target="../media/image190.wmf"/><Relationship Id="rId4" Type="http://schemas.openxmlformats.org/officeDocument/2006/relationships/image" Target="../media/image191.wmf"/><Relationship Id="rId9" Type="http://schemas.openxmlformats.org/officeDocument/2006/relationships/oleObject" Target="../embeddings/oleObject223.bin"/><Relationship Id="rId14" Type="http://schemas.openxmlformats.org/officeDocument/2006/relationships/oleObject" Target="../embeddings/oleObject226.bin"/><Relationship Id="rId22" Type="http://schemas.openxmlformats.org/officeDocument/2006/relationships/oleObject" Target="../embeddings/oleObject231.bin"/><Relationship Id="rId27" Type="http://schemas.openxmlformats.org/officeDocument/2006/relationships/oleObject" Target="../embeddings/oleObject234.bin"/><Relationship Id="rId30" Type="http://schemas.openxmlformats.org/officeDocument/2006/relationships/oleObject" Target="../embeddings/oleObject237.bin"/></Relationships>
</file>

<file path=ppt/slides/_rels/slide65.xml.rels><?xml version="1.0" encoding="UTF-8" standalone="yes"?>
<Relationships xmlns="http://schemas.openxmlformats.org/package/2006/relationships"><Relationship Id="rId13" Type="http://schemas.openxmlformats.org/officeDocument/2006/relationships/oleObject" Target="../embeddings/oleObject243.bin"/><Relationship Id="rId18" Type="http://schemas.openxmlformats.org/officeDocument/2006/relationships/image" Target="../media/image208.wmf"/><Relationship Id="rId26" Type="http://schemas.openxmlformats.org/officeDocument/2006/relationships/oleObject" Target="../embeddings/oleObject250.bin"/><Relationship Id="rId39" Type="http://schemas.openxmlformats.org/officeDocument/2006/relationships/image" Target="../media/image216.wmf"/><Relationship Id="rId21" Type="http://schemas.openxmlformats.org/officeDocument/2006/relationships/oleObject" Target="../embeddings/oleObject247.bin"/><Relationship Id="rId34" Type="http://schemas.openxmlformats.org/officeDocument/2006/relationships/oleObject" Target="../embeddings/oleObject254.bin"/><Relationship Id="rId42" Type="http://schemas.openxmlformats.org/officeDocument/2006/relationships/image" Target="../media/image217.wmf"/><Relationship Id="rId7" Type="http://schemas.openxmlformats.org/officeDocument/2006/relationships/oleObject" Target="../embeddings/oleObject240.bin"/><Relationship Id="rId2" Type="http://schemas.openxmlformats.org/officeDocument/2006/relationships/slideLayout" Target="../slideLayouts/slideLayout2.xml"/><Relationship Id="rId16" Type="http://schemas.openxmlformats.org/officeDocument/2006/relationships/image" Target="../media/image197.wmf"/><Relationship Id="rId20" Type="http://schemas.openxmlformats.org/officeDocument/2006/relationships/image" Target="../media/image209.wmf"/><Relationship Id="rId29" Type="http://schemas.openxmlformats.org/officeDocument/2006/relationships/image" Target="../media/image212.wmf"/><Relationship Id="rId41" Type="http://schemas.openxmlformats.org/officeDocument/2006/relationships/oleObject" Target="../embeddings/oleObject258.bin"/><Relationship Id="rId1" Type="http://schemas.openxmlformats.org/officeDocument/2006/relationships/vmlDrawing" Target="../drawings/vmlDrawing35.vml"/><Relationship Id="rId6" Type="http://schemas.openxmlformats.org/officeDocument/2006/relationships/image" Target="../media/image204.wmf"/><Relationship Id="rId11" Type="http://schemas.openxmlformats.org/officeDocument/2006/relationships/oleObject" Target="../embeddings/oleObject242.bin"/><Relationship Id="rId24" Type="http://schemas.openxmlformats.org/officeDocument/2006/relationships/oleObject" Target="../embeddings/oleObject249.bin"/><Relationship Id="rId32" Type="http://schemas.openxmlformats.org/officeDocument/2006/relationships/oleObject" Target="../embeddings/oleObject253.bin"/><Relationship Id="rId37" Type="http://schemas.openxmlformats.org/officeDocument/2006/relationships/image" Target="../media/image215.wmf"/><Relationship Id="rId40" Type="http://schemas.openxmlformats.org/officeDocument/2006/relationships/oleObject" Target="../embeddings/oleObject257.bin"/><Relationship Id="rId5" Type="http://schemas.openxmlformats.org/officeDocument/2006/relationships/oleObject" Target="../embeddings/oleObject239.bin"/><Relationship Id="rId15" Type="http://schemas.openxmlformats.org/officeDocument/2006/relationships/oleObject" Target="../embeddings/oleObject244.bin"/><Relationship Id="rId23" Type="http://schemas.openxmlformats.org/officeDocument/2006/relationships/image" Target="../media/image210.wmf"/><Relationship Id="rId28" Type="http://schemas.openxmlformats.org/officeDocument/2006/relationships/oleObject" Target="../embeddings/oleObject251.bin"/><Relationship Id="rId36" Type="http://schemas.openxmlformats.org/officeDocument/2006/relationships/oleObject" Target="../embeddings/oleObject255.bin"/><Relationship Id="rId10" Type="http://schemas.openxmlformats.org/officeDocument/2006/relationships/image" Target="../media/image200.wmf"/><Relationship Id="rId19" Type="http://schemas.openxmlformats.org/officeDocument/2006/relationships/oleObject" Target="../embeddings/oleObject246.bin"/><Relationship Id="rId31" Type="http://schemas.openxmlformats.org/officeDocument/2006/relationships/image" Target="../media/image213.wmf"/><Relationship Id="rId4" Type="http://schemas.openxmlformats.org/officeDocument/2006/relationships/image" Target="../media/image203.wmf"/><Relationship Id="rId9" Type="http://schemas.openxmlformats.org/officeDocument/2006/relationships/oleObject" Target="../embeddings/oleObject241.bin"/><Relationship Id="rId14" Type="http://schemas.openxmlformats.org/officeDocument/2006/relationships/image" Target="../media/image207.wmf"/><Relationship Id="rId22" Type="http://schemas.openxmlformats.org/officeDocument/2006/relationships/oleObject" Target="../embeddings/oleObject248.bin"/><Relationship Id="rId27" Type="http://schemas.openxmlformats.org/officeDocument/2006/relationships/image" Target="../media/image202.wmf"/><Relationship Id="rId30" Type="http://schemas.openxmlformats.org/officeDocument/2006/relationships/oleObject" Target="../embeddings/oleObject252.bin"/><Relationship Id="rId35" Type="http://schemas.openxmlformats.org/officeDocument/2006/relationships/image" Target="../media/image185.wmf"/><Relationship Id="rId8" Type="http://schemas.openxmlformats.org/officeDocument/2006/relationships/image" Target="../media/image205.wmf"/><Relationship Id="rId3" Type="http://schemas.openxmlformats.org/officeDocument/2006/relationships/oleObject" Target="../embeddings/oleObject238.bin"/><Relationship Id="rId12" Type="http://schemas.openxmlformats.org/officeDocument/2006/relationships/image" Target="../media/image206.wmf"/><Relationship Id="rId17" Type="http://schemas.openxmlformats.org/officeDocument/2006/relationships/oleObject" Target="../embeddings/oleObject245.bin"/><Relationship Id="rId25" Type="http://schemas.openxmlformats.org/officeDocument/2006/relationships/image" Target="../media/image211.wmf"/><Relationship Id="rId33" Type="http://schemas.openxmlformats.org/officeDocument/2006/relationships/image" Target="../media/image214.wmf"/><Relationship Id="rId38" Type="http://schemas.openxmlformats.org/officeDocument/2006/relationships/oleObject" Target="../embeddings/oleObject256.bin"/></Relationships>
</file>

<file path=ppt/slides/_rels/slide66.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264.bin"/><Relationship Id="rId18" Type="http://schemas.openxmlformats.org/officeDocument/2006/relationships/oleObject" Target="../embeddings/oleObject267.bin"/><Relationship Id="rId3" Type="http://schemas.openxmlformats.org/officeDocument/2006/relationships/oleObject" Target="../embeddings/oleObject259.bin"/><Relationship Id="rId21" Type="http://schemas.openxmlformats.org/officeDocument/2006/relationships/image" Target="../media/image225.wmf"/><Relationship Id="rId7" Type="http://schemas.openxmlformats.org/officeDocument/2006/relationships/oleObject" Target="../embeddings/oleObject261.bin"/><Relationship Id="rId12" Type="http://schemas.openxmlformats.org/officeDocument/2006/relationships/image" Target="../media/image222.wmf"/><Relationship Id="rId17" Type="http://schemas.openxmlformats.org/officeDocument/2006/relationships/oleObject" Target="../embeddings/oleObject266.bin"/><Relationship Id="rId2" Type="http://schemas.openxmlformats.org/officeDocument/2006/relationships/slideLayout" Target="../slideLayouts/slideLayout2.xml"/><Relationship Id="rId16" Type="http://schemas.openxmlformats.org/officeDocument/2006/relationships/image" Target="../media/image224.wmf"/><Relationship Id="rId20" Type="http://schemas.openxmlformats.org/officeDocument/2006/relationships/oleObject" Target="../embeddings/oleObject268.bin"/><Relationship Id="rId1" Type="http://schemas.openxmlformats.org/officeDocument/2006/relationships/vmlDrawing" Target="../drawings/vmlDrawing36.vml"/><Relationship Id="rId6" Type="http://schemas.openxmlformats.org/officeDocument/2006/relationships/image" Target="../media/image219.w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21.wmf"/><Relationship Id="rId19" Type="http://schemas.openxmlformats.org/officeDocument/2006/relationships/image" Target="../media/image200.wmf"/><Relationship Id="rId4" Type="http://schemas.openxmlformats.org/officeDocument/2006/relationships/image" Target="../media/image218.wmf"/><Relationship Id="rId9" Type="http://schemas.openxmlformats.org/officeDocument/2006/relationships/oleObject" Target="../embeddings/oleObject262.bin"/><Relationship Id="rId14" Type="http://schemas.openxmlformats.org/officeDocument/2006/relationships/image" Target="../media/image223.wmf"/></Relationships>
</file>

<file path=ppt/slides/_rels/slide67.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69.bin"/><Relationship Id="rId7" Type="http://schemas.openxmlformats.org/officeDocument/2006/relationships/oleObject" Target="../embeddings/oleObject271.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27.wmf"/><Relationship Id="rId5" Type="http://schemas.openxmlformats.org/officeDocument/2006/relationships/oleObject" Target="../embeddings/oleObject270.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72.bin"/></Relationships>
</file>

<file path=ppt/slides/_rels/slide68.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33.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23.wmf"/><Relationship Id="rId11" Type="http://schemas.openxmlformats.org/officeDocument/2006/relationships/oleObject" Target="../embeddings/oleObject277.bin"/><Relationship Id="rId5" Type="http://schemas.openxmlformats.org/officeDocument/2006/relationships/oleObject" Target="../embeddings/oleObject274.bin"/><Relationship Id="rId10" Type="http://schemas.openxmlformats.org/officeDocument/2006/relationships/image" Target="../media/image232.wmf"/><Relationship Id="rId4" Type="http://schemas.openxmlformats.org/officeDocument/2006/relationships/image" Target="../media/image230.wmf"/><Relationship Id="rId9" Type="http://schemas.openxmlformats.org/officeDocument/2006/relationships/oleObject" Target="../embeddings/oleObject276.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8.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35.wmf"/><Relationship Id="rId5" Type="http://schemas.openxmlformats.org/officeDocument/2006/relationships/oleObject" Target="../embeddings/oleObject279.bin"/><Relationship Id="rId4" Type="http://schemas.openxmlformats.org/officeDocument/2006/relationships/image" Target="../media/image23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image" Target="../media/image238.wmf"/><Relationship Id="rId13" Type="http://schemas.openxmlformats.org/officeDocument/2006/relationships/oleObject" Target="../embeddings/oleObject285.bin"/><Relationship Id="rId18" Type="http://schemas.openxmlformats.org/officeDocument/2006/relationships/oleObject" Target="../embeddings/oleObject287.bin"/><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40.wmf"/><Relationship Id="rId17" Type="http://schemas.openxmlformats.org/officeDocument/2006/relationships/image" Target="../media/image242.wmf"/><Relationship Id="rId2" Type="http://schemas.openxmlformats.org/officeDocument/2006/relationships/slideLayout" Target="../slideLayouts/slideLayout2.xml"/><Relationship Id="rId16" Type="http://schemas.openxmlformats.org/officeDocument/2006/relationships/oleObject" Target="../embeddings/oleObject286.bin"/><Relationship Id="rId20" Type="http://schemas.openxmlformats.org/officeDocument/2006/relationships/image" Target="../media/image244.png"/><Relationship Id="rId1" Type="http://schemas.openxmlformats.org/officeDocument/2006/relationships/vmlDrawing" Target="../drawings/vmlDrawing40.vml"/><Relationship Id="rId6" Type="http://schemas.openxmlformats.org/officeDocument/2006/relationships/image" Target="../media/image237.w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image" Target="../media/image205.png"/><Relationship Id="rId10" Type="http://schemas.openxmlformats.org/officeDocument/2006/relationships/image" Target="../media/image239.wmf"/><Relationship Id="rId19" Type="http://schemas.openxmlformats.org/officeDocument/2006/relationships/image" Target="../media/image243.wmf"/><Relationship Id="rId4" Type="http://schemas.openxmlformats.org/officeDocument/2006/relationships/image" Target="../media/image236.wmf"/><Relationship Id="rId9" Type="http://schemas.openxmlformats.org/officeDocument/2006/relationships/oleObject" Target="../embeddings/oleObject283.bin"/><Relationship Id="rId14" Type="http://schemas.openxmlformats.org/officeDocument/2006/relationships/image" Target="../media/image241.wmf"/></Relationships>
</file>

<file path=ppt/slides/_rels/slide71.xml.rels><?xml version="1.0" encoding="UTF-8" standalone="yes"?>
<Relationships xmlns="http://schemas.openxmlformats.org/package/2006/relationships"><Relationship Id="rId13" Type="http://schemas.openxmlformats.org/officeDocument/2006/relationships/oleObject" Target="../embeddings/oleObject293.bin"/><Relationship Id="rId18" Type="http://schemas.openxmlformats.org/officeDocument/2006/relationships/image" Target="../media/image251.wmf"/><Relationship Id="rId26" Type="http://schemas.openxmlformats.org/officeDocument/2006/relationships/image" Target="../media/image255.wmf"/><Relationship Id="rId21" Type="http://schemas.openxmlformats.org/officeDocument/2006/relationships/oleObject" Target="../embeddings/oleObject297.bin"/><Relationship Id="rId34" Type="http://schemas.openxmlformats.org/officeDocument/2006/relationships/image" Target="../media/image259.emf"/><Relationship Id="rId7" Type="http://schemas.openxmlformats.org/officeDocument/2006/relationships/oleObject" Target="../embeddings/oleObject290.bin"/><Relationship Id="rId12" Type="http://schemas.openxmlformats.org/officeDocument/2006/relationships/image" Target="../media/image249.wmf"/><Relationship Id="rId17" Type="http://schemas.openxmlformats.org/officeDocument/2006/relationships/oleObject" Target="../embeddings/oleObject295.bin"/><Relationship Id="rId25" Type="http://schemas.openxmlformats.org/officeDocument/2006/relationships/oleObject" Target="../embeddings/oleObject299.bin"/><Relationship Id="rId33" Type="http://schemas.openxmlformats.org/officeDocument/2006/relationships/oleObject" Target="../embeddings/oleObject303.bin"/><Relationship Id="rId38" Type="http://schemas.openxmlformats.org/officeDocument/2006/relationships/image" Target="../media/image261.wmf"/><Relationship Id="rId2" Type="http://schemas.openxmlformats.org/officeDocument/2006/relationships/slideLayout" Target="../slideLayouts/slideLayout2.xml"/><Relationship Id="rId16" Type="http://schemas.openxmlformats.org/officeDocument/2006/relationships/image" Target="../media/image250.wmf"/><Relationship Id="rId20" Type="http://schemas.openxmlformats.org/officeDocument/2006/relationships/image" Target="../media/image252.wmf"/><Relationship Id="rId29" Type="http://schemas.openxmlformats.org/officeDocument/2006/relationships/oleObject" Target="../embeddings/oleObject301.bin"/><Relationship Id="rId1" Type="http://schemas.openxmlformats.org/officeDocument/2006/relationships/vmlDrawing" Target="../drawings/vmlDrawing41.vml"/><Relationship Id="rId6" Type="http://schemas.openxmlformats.org/officeDocument/2006/relationships/image" Target="../media/image246.wmf"/><Relationship Id="rId11" Type="http://schemas.openxmlformats.org/officeDocument/2006/relationships/oleObject" Target="../embeddings/oleObject292.bin"/><Relationship Id="rId24" Type="http://schemas.openxmlformats.org/officeDocument/2006/relationships/image" Target="../media/image254.wmf"/><Relationship Id="rId32" Type="http://schemas.openxmlformats.org/officeDocument/2006/relationships/image" Target="../media/image258.wmf"/><Relationship Id="rId37" Type="http://schemas.openxmlformats.org/officeDocument/2006/relationships/oleObject" Target="../embeddings/oleObject305.bin"/><Relationship Id="rId5" Type="http://schemas.openxmlformats.org/officeDocument/2006/relationships/oleObject" Target="../embeddings/oleObject289.bin"/><Relationship Id="rId15" Type="http://schemas.openxmlformats.org/officeDocument/2006/relationships/oleObject" Target="../embeddings/oleObject294.bin"/><Relationship Id="rId23" Type="http://schemas.openxmlformats.org/officeDocument/2006/relationships/oleObject" Target="../embeddings/oleObject298.bin"/><Relationship Id="rId28" Type="http://schemas.openxmlformats.org/officeDocument/2006/relationships/image" Target="../media/image256.wmf"/><Relationship Id="rId36" Type="http://schemas.openxmlformats.org/officeDocument/2006/relationships/image" Target="../media/image260.wmf"/><Relationship Id="rId10" Type="http://schemas.openxmlformats.org/officeDocument/2006/relationships/image" Target="../media/image248.wmf"/><Relationship Id="rId19" Type="http://schemas.openxmlformats.org/officeDocument/2006/relationships/oleObject" Target="../embeddings/oleObject296.bin"/><Relationship Id="rId31" Type="http://schemas.openxmlformats.org/officeDocument/2006/relationships/oleObject" Target="../embeddings/oleObject302.bin"/><Relationship Id="rId4" Type="http://schemas.openxmlformats.org/officeDocument/2006/relationships/image" Target="../media/image245.wmf"/><Relationship Id="rId9" Type="http://schemas.openxmlformats.org/officeDocument/2006/relationships/oleObject" Target="../embeddings/oleObject291.bin"/><Relationship Id="rId14" Type="http://schemas.openxmlformats.org/officeDocument/2006/relationships/image" Target="../media/image200.wmf"/><Relationship Id="rId22" Type="http://schemas.openxmlformats.org/officeDocument/2006/relationships/image" Target="../media/image253.wmf"/><Relationship Id="rId27" Type="http://schemas.openxmlformats.org/officeDocument/2006/relationships/oleObject" Target="../embeddings/oleObject300.bin"/><Relationship Id="rId30" Type="http://schemas.openxmlformats.org/officeDocument/2006/relationships/image" Target="../media/image257.wmf"/><Relationship Id="rId35" Type="http://schemas.openxmlformats.org/officeDocument/2006/relationships/oleObject" Target="../embeddings/oleObject304.bin"/><Relationship Id="rId8" Type="http://schemas.openxmlformats.org/officeDocument/2006/relationships/image" Target="../media/image247.wmf"/><Relationship Id="rId3" Type="http://schemas.openxmlformats.org/officeDocument/2006/relationships/oleObject" Target="../embeddings/oleObject288.bin"/></Relationships>
</file>

<file path=ppt/slides/_rels/slide72.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306.bin"/><Relationship Id="rId7" Type="http://schemas.openxmlformats.org/officeDocument/2006/relationships/oleObject" Target="../embeddings/oleObject308.bin"/><Relationship Id="rId12" Type="http://schemas.openxmlformats.org/officeDocument/2006/relationships/image" Target="../media/image266.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63.wmf"/><Relationship Id="rId11" Type="http://schemas.openxmlformats.org/officeDocument/2006/relationships/oleObject" Target="../embeddings/oleObject310.bin"/><Relationship Id="rId5" Type="http://schemas.openxmlformats.org/officeDocument/2006/relationships/oleObject" Target="../embeddings/oleObject307.bin"/><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309.bin"/></Relationships>
</file>

<file path=ppt/slides/_rels/slide73.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316.bin"/><Relationship Id="rId18" Type="http://schemas.openxmlformats.org/officeDocument/2006/relationships/image" Target="../media/image274.wmf"/><Relationship Id="rId26" Type="http://schemas.openxmlformats.org/officeDocument/2006/relationships/image" Target="../media/image278.wmf"/><Relationship Id="rId3" Type="http://schemas.openxmlformats.org/officeDocument/2006/relationships/oleObject" Target="../embeddings/oleObject311.bin"/><Relationship Id="rId21" Type="http://schemas.openxmlformats.org/officeDocument/2006/relationships/oleObject" Target="../embeddings/oleObject320.bin"/><Relationship Id="rId7" Type="http://schemas.openxmlformats.org/officeDocument/2006/relationships/oleObject" Target="../embeddings/oleObject313.bin"/><Relationship Id="rId12" Type="http://schemas.openxmlformats.org/officeDocument/2006/relationships/image" Target="../media/image271.wmf"/><Relationship Id="rId17" Type="http://schemas.openxmlformats.org/officeDocument/2006/relationships/oleObject" Target="../embeddings/oleObject318.bin"/><Relationship Id="rId25" Type="http://schemas.openxmlformats.org/officeDocument/2006/relationships/oleObject" Target="../embeddings/oleObject322.bin"/><Relationship Id="rId2" Type="http://schemas.openxmlformats.org/officeDocument/2006/relationships/slideLayout" Target="../slideLayouts/slideLayout2.xml"/><Relationship Id="rId16" Type="http://schemas.openxmlformats.org/officeDocument/2006/relationships/image" Target="../media/image273.wmf"/><Relationship Id="rId20" Type="http://schemas.openxmlformats.org/officeDocument/2006/relationships/image" Target="../media/image275.wmf"/><Relationship Id="rId1" Type="http://schemas.openxmlformats.org/officeDocument/2006/relationships/vmlDrawing" Target="../drawings/vmlDrawing43.vml"/><Relationship Id="rId6" Type="http://schemas.openxmlformats.org/officeDocument/2006/relationships/image" Target="../media/image268.wmf"/><Relationship Id="rId11" Type="http://schemas.openxmlformats.org/officeDocument/2006/relationships/oleObject" Target="../embeddings/oleObject315.bin"/><Relationship Id="rId24" Type="http://schemas.openxmlformats.org/officeDocument/2006/relationships/image" Target="../media/image277.wmf"/><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28" Type="http://schemas.openxmlformats.org/officeDocument/2006/relationships/image" Target="../media/image279.wmf"/><Relationship Id="rId10" Type="http://schemas.openxmlformats.org/officeDocument/2006/relationships/image" Target="../media/image270.wmf"/><Relationship Id="rId19" Type="http://schemas.openxmlformats.org/officeDocument/2006/relationships/oleObject" Target="../embeddings/oleObject319.bin"/><Relationship Id="rId4" Type="http://schemas.openxmlformats.org/officeDocument/2006/relationships/image" Target="../media/image267.wmf"/><Relationship Id="rId9" Type="http://schemas.openxmlformats.org/officeDocument/2006/relationships/oleObject" Target="../embeddings/oleObject314.bin"/><Relationship Id="rId14" Type="http://schemas.openxmlformats.org/officeDocument/2006/relationships/image" Target="../media/image272.wmf"/><Relationship Id="rId22" Type="http://schemas.openxmlformats.org/officeDocument/2006/relationships/image" Target="../media/image276.wmf"/><Relationship Id="rId27" Type="http://schemas.openxmlformats.org/officeDocument/2006/relationships/oleObject" Target="../embeddings/oleObject323.bin"/></Relationships>
</file>

<file path=ppt/slides/_rels/slide74.x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oleObject" Target="../embeddings/oleObject329.bin"/><Relationship Id="rId18" Type="http://schemas.openxmlformats.org/officeDocument/2006/relationships/oleObject" Target="../embeddings/oleObject332.bin"/><Relationship Id="rId3" Type="http://schemas.openxmlformats.org/officeDocument/2006/relationships/oleObject" Target="../embeddings/oleObject324.bin"/><Relationship Id="rId7" Type="http://schemas.openxmlformats.org/officeDocument/2006/relationships/oleObject" Target="../embeddings/oleObject326.bin"/><Relationship Id="rId12" Type="http://schemas.openxmlformats.org/officeDocument/2006/relationships/image" Target="../media/image283.wmf"/><Relationship Id="rId17" Type="http://schemas.openxmlformats.org/officeDocument/2006/relationships/image" Target="../media/image285.wmf"/><Relationship Id="rId2" Type="http://schemas.openxmlformats.org/officeDocument/2006/relationships/slideLayout" Target="../slideLayouts/slideLayout2.xml"/><Relationship Id="rId16" Type="http://schemas.openxmlformats.org/officeDocument/2006/relationships/oleObject" Target="../embeddings/oleObject331.bin"/><Relationship Id="rId1" Type="http://schemas.openxmlformats.org/officeDocument/2006/relationships/vmlDrawing" Target="../drawings/vmlDrawing44.vml"/><Relationship Id="rId6" Type="http://schemas.openxmlformats.org/officeDocument/2006/relationships/image" Target="../media/image281.wmf"/><Relationship Id="rId11" Type="http://schemas.openxmlformats.org/officeDocument/2006/relationships/oleObject" Target="../embeddings/oleObject328.bin"/><Relationship Id="rId5" Type="http://schemas.openxmlformats.org/officeDocument/2006/relationships/oleObject" Target="../embeddings/oleObject325.bin"/><Relationship Id="rId15" Type="http://schemas.openxmlformats.org/officeDocument/2006/relationships/oleObject" Target="../embeddings/oleObject330.bin"/><Relationship Id="rId10" Type="http://schemas.openxmlformats.org/officeDocument/2006/relationships/image" Target="../media/image282.wmf"/><Relationship Id="rId19" Type="http://schemas.openxmlformats.org/officeDocument/2006/relationships/image" Target="../media/image286.wmf"/><Relationship Id="rId4" Type="http://schemas.openxmlformats.org/officeDocument/2006/relationships/image" Target="../media/image280.wmf"/><Relationship Id="rId9" Type="http://schemas.openxmlformats.org/officeDocument/2006/relationships/oleObject" Target="../embeddings/oleObject327.bin"/><Relationship Id="rId14" Type="http://schemas.openxmlformats.org/officeDocument/2006/relationships/image" Target="../media/image28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pPr eaLnBrk="1" hangingPunct="1">
              <a:defRPr/>
            </a:pPr>
            <a:r>
              <a:rPr lang="zh-CN" altLang="en-US" b="1" dirty="0"/>
              <a:t>南京邮电大学网络空间安全系</a:t>
            </a:r>
          </a:p>
          <a:p>
            <a:pPr eaLnBrk="1" hangingPunct="1">
              <a:defRPr/>
            </a:pPr>
            <a:r>
              <a:rPr lang="en-US" altLang="zh-CN" b="1" dirty="0"/>
              <a:t>《</a:t>
            </a:r>
            <a:r>
              <a:rPr lang="zh-CN" altLang="en-US" b="1" dirty="0"/>
              <a:t>网络信息安全</a:t>
            </a:r>
            <a:r>
              <a:rPr lang="en-US" altLang="zh-CN" b="1" dirty="0"/>
              <a:t>》</a:t>
            </a:r>
            <a:r>
              <a:rPr lang="zh-CN" altLang="en-US" b="1" dirty="0"/>
              <a:t>课程组</a:t>
            </a:r>
          </a:p>
        </p:txBody>
      </p:sp>
      <p:sp>
        <p:nvSpPr>
          <p:cNvPr id="5123" name="日期占位符 3"/>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68B5F36-6A69-41F1-82F7-F0CFFE42CA64}" type="datetime1">
              <a:rPr lang="zh-CN" altLang="en-US" sz="1400" b="0">
                <a:latin typeface="Arial" charset="0"/>
                <a:ea typeface="宋体" pitchFamily="2" charset="-122"/>
              </a:rPr>
              <a:pPr eaLnBrk="1" hangingPunct="1">
                <a:spcBef>
                  <a:spcPct val="0"/>
                </a:spcBef>
                <a:buClrTx/>
                <a:buFontTx/>
                <a:buNone/>
              </a:pPr>
              <a:t>2024/5/13</a:t>
            </a:fld>
            <a:endParaRPr lang="en-US" altLang="zh-CN" sz="1400" b="0">
              <a:latin typeface="Arial" charset="0"/>
              <a:ea typeface="宋体" pitchFamily="2" charset="-122"/>
            </a:endParaRPr>
          </a:p>
        </p:txBody>
      </p:sp>
      <p:sp>
        <p:nvSpPr>
          <p:cNvPr id="51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4D34209-459E-49B5-9FA9-71E33613D4CF}" type="slidenum">
              <a:rPr lang="en-US" altLang="zh-CN" sz="1400" b="0">
                <a:solidFill>
                  <a:schemeClr val="bg1"/>
                </a:solidFill>
                <a:latin typeface="Arial" charset="0"/>
                <a:ea typeface="宋体" pitchFamily="2" charset="-122"/>
              </a:rPr>
              <a:pPr eaLnBrk="1" hangingPunct="1">
                <a:spcBef>
                  <a:spcPct val="0"/>
                </a:spcBef>
                <a:buClrTx/>
                <a:buFontTx/>
                <a:buNone/>
              </a:pPr>
              <a:t>1</a:t>
            </a:fld>
            <a:endParaRPr lang="en-US" altLang="zh-CN" sz="1400" b="0">
              <a:solidFill>
                <a:schemeClr val="bg1"/>
              </a:solidFill>
              <a:latin typeface="Arial" charset="0"/>
              <a:ea typeface="宋体" pitchFamily="2" charset="-122"/>
            </a:endParaRPr>
          </a:p>
        </p:txBody>
      </p:sp>
      <p:sp>
        <p:nvSpPr>
          <p:cNvPr id="5125" name="Rectangle 2"/>
          <p:cNvSpPr>
            <a:spLocks noGrp="1" noChangeArrowheads="1"/>
          </p:cNvSpPr>
          <p:nvPr>
            <p:ph type="ctrTitle"/>
          </p:nvPr>
        </p:nvSpPr>
        <p:spPr>
          <a:xfrm>
            <a:off x="2238375" y="2514600"/>
            <a:ext cx="7715250" cy="685800"/>
          </a:xfrm>
          <a:effectLst>
            <a:outerShdw dist="28398" dir="1593903" algn="ctr" rotWithShape="0">
              <a:schemeClr val="bg1">
                <a:alpha val="50000"/>
              </a:schemeClr>
            </a:outerShdw>
          </a:effectLst>
        </p:spPr>
        <p:txBody>
          <a:bodyPr/>
          <a:lstStyle/>
          <a:p>
            <a:pPr eaLnBrk="1" hangingPunct="1"/>
            <a:r>
              <a:rPr lang="zh-CN" altLang="en-US" dirty="0">
                <a:latin typeface="Times New Roman" pitchFamily="18" charset="0"/>
              </a:rPr>
              <a:t>第</a:t>
            </a:r>
            <a:r>
              <a:rPr lang="en-US" altLang="zh-CN" dirty="0">
                <a:latin typeface="Times New Roman" pitchFamily="18" charset="0"/>
              </a:rPr>
              <a:t>7</a:t>
            </a:r>
            <a:r>
              <a:rPr lang="zh-CN" altLang="en-US" dirty="0">
                <a:latin typeface="Times New Roman" pitchFamily="18" charset="0"/>
              </a:rPr>
              <a:t>章  鉴别和密钥分配协议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latin typeface="Times New Roman" pitchFamily="18" charset="0"/>
              </a:rPr>
              <a:t>较难实现的重放攻击</a:t>
            </a:r>
            <a:r>
              <a:rPr lang="zh-CN" altLang="en-US"/>
              <a:t> </a:t>
            </a:r>
          </a:p>
        </p:txBody>
      </p:sp>
      <p:sp>
        <p:nvSpPr>
          <p:cNvPr id="14339" name="Rectangle 3"/>
          <p:cNvSpPr>
            <a:spLocks noGrp="1" noChangeArrowheads="1"/>
          </p:cNvSpPr>
          <p:nvPr>
            <p:ph idx="1"/>
          </p:nvPr>
        </p:nvSpPr>
        <p:spPr>
          <a:xfrm>
            <a:off x="406400" y="1219200"/>
            <a:ext cx="11176000" cy="3073896"/>
          </a:xfrm>
        </p:spPr>
        <p:txBody>
          <a:bodyPr/>
          <a:lstStyle/>
          <a:p>
            <a:pPr eaLnBrk="1" hangingPunct="1">
              <a:buFontTx/>
              <a:buNone/>
            </a:pPr>
            <a:r>
              <a:rPr lang="en-US" altLang="zh-CN" dirty="0">
                <a:latin typeface="Times New Roman" pitchFamily="18" charset="0"/>
              </a:rPr>
              <a:t>1</a:t>
            </a:r>
            <a:r>
              <a:rPr lang="zh-CN" altLang="en-US" dirty="0">
                <a:latin typeface="Times New Roman" pitchFamily="18" charset="0"/>
              </a:rPr>
              <a:t>）假设攻击者</a:t>
            </a:r>
            <a:r>
              <a:rPr lang="en-US" altLang="zh-CN" dirty="0">
                <a:latin typeface="Times New Roman" pitchFamily="18" charset="0"/>
              </a:rPr>
              <a:t>X</a:t>
            </a:r>
            <a:r>
              <a:rPr lang="zh-CN" altLang="en-US" dirty="0">
                <a:latin typeface="Times New Roman" pitchFamily="18" charset="0"/>
              </a:rPr>
              <a:t>已获得一个旧的会话密钥</a:t>
            </a:r>
            <a:r>
              <a:rPr lang="en-US" altLang="zh-CN" dirty="0">
                <a:latin typeface="Times New Roman" pitchFamily="18" charset="0"/>
              </a:rPr>
              <a:t>K</a:t>
            </a:r>
            <a:r>
              <a:rPr lang="en-US" altLang="zh-CN" baseline="-25000" dirty="0">
                <a:latin typeface="Times New Roman" pitchFamily="18" charset="0"/>
              </a:rPr>
              <a:t>s</a:t>
            </a:r>
            <a:r>
              <a:rPr lang="zh-CN" altLang="en-US" dirty="0">
                <a:latin typeface="Times New Roman" pitchFamily="18" charset="0"/>
              </a:rPr>
              <a:t>。</a:t>
            </a:r>
          </a:p>
          <a:p>
            <a:pPr eaLnBrk="1" hangingPunct="1">
              <a:buFontTx/>
              <a:buNone/>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X</a:t>
            </a:r>
            <a:r>
              <a:rPr lang="zh-CN" altLang="en-US" dirty="0">
                <a:latin typeface="Times New Roman" pitchFamily="18" charset="0"/>
              </a:rPr>
              <a:t>假冒</a:t>
            </a:r>
            <a:r>
              <a:rPr lang="en-US" altLang="zh-CN" dirty="0">
                <a:latin typeface="Times New Roman" pitchFamily="18" charset="0"/>
              </a:rPr>
              <a:t>A</a:t>
            </a:r>
            <a:r>
              <a:rPr lang="zh-CN" altLang="en-US" dirty="0">
                <a:latin typeface="Times New Roman" pitchFamily="18" charset="0"/>
              </a:rPr>
              <a:t>重放步骤</a:t>
            </a:r>
            <a:r>
              <a:rPr lang="en-US" altLang="zh-CN" dirty="0">
                <a:latin typeface="Times New Roman" pitchFamily="18" charset="0"/>
              </a:rPr>
              <a:t>3</a:t>
            </a:r>
            <a:r>
              <a:rPr lang="zh-CN" altLang="en-US" dirty="0">
                <a:latin typeface="Times New Roman" pitchFamily="18" charset="0"/>
              </a:rPr>
              <a:t>的消息诱使</a:t>
            </a:r>
            <a:r>
              <a:rPr lang="en-US" altLang="zh-CN" dirty="0">
                <a:latin typeface="Times New Roman" pitchFamily="18" charset="0"/>
              </a:rPr>
              <a:t>B</a:t>
            </a:r>
            <a:r>
              <a:rPr lang="zh-CN" altLang="en-US" dirty="0">
                <a:latin typeface="Times New Roman" pitchFamily="18" charset="0"/>
              </a:rPr>
              <a:t>使用旧的会话密钥进行通信。</a:t>
            </a:r>
          </a:p>
          <a:p>
            <a:pPr eaLnBrk="1" hangingPunct="1">
              <a:buFontTx/>
              <a:buNone/>
            </a:pPr>
            <a:endParaRPr lang="zh-CN" altLang="en-US" dirty="0">
              <a:latin typeface="Times New Roman" pitchFamily="18" charset="0"/>
            </a:endParaRPr>
          </a:p>
          <a:p>
            <a:pPr eaLnBrk="1" hangingPunct="1">
              <a:buFontTx/>
              <a:buNone/>
            </a:pPr>
            <a:r>
              <a:rPr lang="en-US" altLang="zh-CN" dirty="0">
                <a:latin typeface="Times New Roman" pitchFamily="18" charset="0"/>
              </a:rPr>
              <a:t>3</a:t>
            </a:r>
            <a:r>
              <a:rPr lang="zh-CN" altLang="en-US" dirty="0">
                <a:latin typeface="Times New Roman" pitchFamily="18" charset="0"/>
              </a:rPr>
              <a:t>）若</a:t>
            </a:r>
            <a:r>
              <a:rPr lang="en-US" altLang="zh-CN" dirty="0">
                <a:latin typeface="Times New Roman" pitchFamily="18" charset="0"/>
              </a:rPr>
              <a:t>X</a:t>
            </a:r>
            <a:r>
              <a:rPr lang="zh-CN" altLang="en-US" dirty="0">
                <a:latin typeface="Times New Roman" pitchFamily="18" charset="0"/>
              </a:rPr>
              <a:t>可截获步骤</a:t>
            </a:r>
            <a:r>
              <a:rPr lang="en-US" altLang="zh-CN" dirty="0">
                <a:latin typeface="Times New Roman" pitchFamily="18" charset="0"/>
              </a:rPr>
              <a:t>4</a:t>
            </a:r>
            <a:r>
              <a:rPr lang="zh-CN" altLang="en-US" dirty="0">
                <a:latin typeface="Times New Roman" pitchFamily="18" charset="0"/>
              </a:rPr>
              <a:t>中的握手消息，就可模仿步骤</a:t>
            </a:r>
            <a:r>
              <a:rPr lang="en-US" altLang="zh-CN" dirty="0">
                <a:latin typeface="Times New Roman" pitchFamily="18" charset="0"/>
              </a:rPr>
              <a:t>5</a:t>
            </a:r>
            <a:r>
              <a:rPr lang="zh-CN" altLang="en-US" dirty="0">
                <a:latin typeface="Times New Roman" pitchFamily="18" charset="0"/>
              </a:rPr>
              <a:t>中</a:t>
            </a:r>
            <a:r>
              <a:rPr lang="en-US" altLang="zh-CN" dirty="0">
                <a:latin typeface="Times New Roman" pitchFamily="18" charset="0"/>
              </a:rPr>
              <a:t>A</a:t>
            </a:r>
            <a:r>
              <a:rPr lang="zh-CN" altLang="en-US" dirty="0">
                <a:latin typeface="Times New Roman" pitchFamily="18" charset="0"/>
              </a:rPr>
              <a:t>的应答。</a:t>
            </a:r>
          </a:p>
          <a:p>
            <a:pPr eaLnBrk="1" hangingPunct="1">
              <a:buFontTx/>
              <a:buNone/>
            </a:pPr>
            <a:r>
              <a:rPr lang="en-US" altLang="zh-CN" dirty="0">
                <a:latin typeface="Times New Roman" pitchFamily="18" charset="0"/>
              </a:rPr>
              <a:t>4</a:t>
            </a:r>
            <a:r>
              <a:rPr lang="zh-CN" altLang="en-US" dirty="0">
                <a:latin typeface="Times New Roman" pitchFamily="18" charset="0"/>
              </a:rPr>
              <a:t>）</a:t>
            </a:r>
            <a:r>
              <a:rPr lang="en-US" altLang="zh-CN" dirty="0">
                <a:latin typeface="Times New Roman" pitchFamily="18" charset="0"/>
              </a:rPr>
              <a:t>X</a:t>
            </a:r>
            <a:r>
              <a:rPr lang="zh-CN" altLang="en-US" dirty="0">
                <a:latin typeface="Times New Roman" pitchFamily="18" charset="0"/>
              </a:rPr>
              <a:t>可发送伪造的消息给</a:t>
            </a:r>
            <a:r>
              <a:rPr lang="en-US" altLang="zh-CN" dirty="0">
                <a:latin typeface="Times New Roman" pitchFamily="18" charset="0"/>
              </a:rPr>
              <a:t>B</a:t>
            </a:r>
            <a:r>
              <a:rPr lang="zh-CN" altLang="en-US" dirty="0">
                <a:latin typeface="Times New Roman" pitchFamily="18" charset="0"/>
              </a:rPr>
              <a:t>，而</a:t>
            </a:r>
            <a:r>
              <a:rPr lang="en-US" altLang="zh-CN" dirty="0">
                <a:latin typeface="Times New Roman" pitchFamily="18" charset="0"/>
              </a:rPr>
              <a:t>B</a:t>
            </a:r>
            <a:r>
              <a:rPr lang="zh-CN" altLang="en-US" dirty="0">
                <a:latin typeface="Times New Roman" pitchFamily="18" charset="0"/>
              </a:rPr>
              <a:t>以为这是</a:t>
            </a:r>
            <a:r>
              <a:rPr lang="en-US" altLang="zh-CN" dirty="0">
                <a:latin typeface="Times New Roman" pitchFamily="18" charset="0"/>
              </a:rPr>
              <a:t>A</a:t>
            </a:r>
            <a:r>
              <a:rPr lang="zh-CN" altLang="en-US" dirty="0">
                <a:latin typeface="Times New Roman" pitchFamily="18" charset="0"/>
              </a:rPr>
              <a:t>使用才分发的会话密钥加密发送过来的消息。 </a:t>
            </a:r>
          </a:p>
        </p:txBody>
      </p:sp>
      <p:sp>
        <p:nvSpPr>
          <p:cNvPr id="1434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1CFF97A-F672-4E59-BCD2-1337BB4836F8}"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434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F646420-3EE5-4BC8-BD2D-326F167974E8}" type="slidenum">
              <a:rPr lang="en-US" altLang="zh-CN" sz="1000" b="0">
                <a:solidFill>
                  <a:schemeClr val="bg1"/>
                </a:solidFill>
                <a:latin typeface="Verdana" pitchFamily="34" charset="0"/>
                <a:ea typeface="宋体" pitchFamily="2" charset="-122"/>
              </a:rPr>
              <a:pPr eaLnBrk="1" hangingPunct="1">
                <a:spcBef>
                  <a:spcPct val="0"/>
                </a:spcBef>
                <a:buClrTx/>
                <a:buFontTx/>
                <a:buNone/>
              </a:pPr>
              <a:t>10</a:t>
            </a:fld>
            <a:endParaRPr lang="en-US" altLang="zh-CN" sz="1000" b="0">
              <a:solidFill>
                <a:schemeClr val="bg1"/>
              </a:solidFill>
              <a:latin typeface="Verdana" pitchFamily="34" charset="0"/>
              <a:ea typeface="宋体" pitchFamily="2" charset="-122"/>
            </a:endParaRPr>
          </a:p>
        </p:txBody>
      </p:sp>
      <p:sp>
        <p:nvSpPr>
          <p:cNvPr id="14342" name="AutoShape 7">
            <a:hlinkClick r:id="rId2"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B11BEB5A-AC20-440E-8B28-92F969509AAB}"/>
              </a:ext>
            </a:extLst>
          </p:cNvPr>
          <p:cNvGraphicFramePr>
            <a:graphicFrameLocks noChangeAspect="1"/>
          </p:cNvGraphicFramePr>
          <p:nvPr>
            <p:extLst>
              <p:ext uri="{D42A27DB-BD31-4B8C-83A1-F6EECF244321}">
                <p14:modId xmlns:p14="http://schemas.microsoft.com/office/powerpoint/2010/main" val="815452092"/>
              </p:ext>
            </p:extLst>
          </p:nvPr>
        </p:nvGraphicFramePr>
        <p:xfrm>
          <a:off x="1986616" y="1683054"/>
          <a:ext cx="7157431" cy="2405859"/>
        </p:xfrm>
        <a:graphic>
          <a:graphicData uri="http://schemas.openxmlformats.org/presentationml/2006/ole">
            <mc:AlternateContent xmlns:mc="http://schemas.openxmlformats.org/markup-compatibility/2006">
              <mc:Choice xmlns:v="urn:schemas-microsoft-com:vml" Requires="v">
                <p:oleObj spid="_x0000_s31770" name="Equation" r:id="rId3" imgW="4533840" imgH="1523880" progId="Equation.DSMT4">
                  <p:embed/>
                </p:oleObj>
              </mc:Choice>
              <mc:Fallback>
                <p:oleObj name="Equation" r:id="rId3" imgW="4533840" imgH="1523880" progId="Equation.DSMT4">
                  <p:embed/>
                  <p:pic>
                    <p:nvPicPr>
                      <p:cNvPr id="0" name=""/>
                      <p:cNvPicPr/>
                      <p:nvPr/>
                    </p:nvPicPr>
                    <p:blipFill>
                      <a:blip r:embed="rId4"/>
                      <a:stretch>
                        <a:fillRect/>
                      </a:stretch>
                    </p:blipFill>
                    <p:spPr>
                      <a:xfrm>
                        <a:off x="1986616" y="1683054"/>
                        <a:ext cx="7157431" cy="2405859"/>
                      </a:xfrm>
                      <a:prstGeom prst="rect">
                        <a:avLst/>
                      </a:prstGeom>
                    </p:spPr>
                  </p:pic>
                </p:oleObj>
              </mc:Fallback>
            </mc:AlternateContent>
          </a:graphicData>
        </a:graphic>
      </p:graphicFrame>
      <p:sp>
        <p:nvSpPr>
          <p:cNvPr id="15362" name="Rectangle 2"/>
          <p:cNvSpPr>
            <a:spLocks noGrp="1" noChangeArrowheads="1"/>
          </p:cNvSpPr>
          <p:nvPr>
            <p:ph type="title"/>
          </p:nvPr>
        </p:nvSpPr>
        <p:spPr>
          <a:xfrm>
            <a:off x="1952626" y="350838"/>
            <a:ext cx="7648575" cy="563562"/>
          </a:xfrm>
        </p:spPr>
        <p:txBody>
          <a:bodyPr/>
          <a:lstStyle/>
          <a:p>
            <a:pPr eaLnBrk="1" hangingPunct="1"/>
            <a:r>
              <a:rPr lang="en-US" altLang="zh-CN" dirty="0">
                <a:latin typeface="Times New Roman" pitchFamily="18" charset="0"/>
              </a:rPr>
              <a:t>7.1.2  </a:t>
            </a:r>
            <a:r>
              <a:rPr lang="zh-CN" altLang="en-US" dirty="0">
                <a:latin typeface="Times New Roman" pitchFamily="18" charset="0"/>
              </a:rPr>
              <a:t>改进的</a:t>
            </a:r>
            <a:r>
              <a:rPr lang="en-US" altLang="zh-CN" dirty="0">
                <a:latin typeface="Times New Roman" pitchFamily="18" charset="0"/>
              </a:rPr>
              <a:t>Needham-Schroeder</a:t>
            </a:r>
            <a:r>
              <a:rPr lang="zh-CN" altLang="en-US" dirty="0">
                <a:latin typeface="Times New Roman" pitchFamily="18" charset="0"/>
              </a:rPr>
              <a:t>协议</a:t>
            </a:r>
            <a:r>
              <a:rPr lang="zh-CN" altLang="en-US" dirty="0"/>
              <a:t> </a:t>
            </a:r>
          </a:p>
        </p:txBody>
      </p:sp>
      <p:sp>
        <p:nvSpPr>
          <p:cNvPr id="15363" name="Rectangle 11"/>
          <p:cNvSpPr>
            <a:spLocks noGrp="1" noChangeArrowheads="1"/>
          </p:cNvSpPr>
          <p:nvPr>
            <p:ph idx="1"/>
          </p:nvPr>
        </p:nvSpPr>
        <p:spPr>
          <a:xfrm>
            <a:off x="1941513" y="1082033"/>
            <a:ext cx="8229600" cy="433388"/>
          </a:xfrm>
        </p:spPr>
        <p:txBody>
          <a:bodyPr/>
          <a:lstStyle/>
          <a:p>
            <a:pPr eaLnBrk="1" hangingPunct="1">
              <a:lnSpc>
                <a:spcPct val="80000"/>
              </a:lnSpc>
              <a:buFontTx/>
              <a:buNone/>
            </a:pPr>
            <a:r>
              <a:rPr lang="en-US" altLang="zh-CN">
                <a:latin typeface="Times New Roman" pitchFamily="18" charset="0"/>
              </a:rPr>
              <a:t>Denning</a:t>
            </a:r>
            <a:r>
              <a:rPr lang="zh-CN" altLang="en-US">
                <a:latin typeface="Times New Roman" pitchFamily="18" charset="0"/>
              </a:rPr>
              <a:t>对</a:t>
            </a:r>
            <a:r>
              <a:rPr lang="en-US" altLang="zh-CN">
                <a:latin typeface="Times New Roman" pitchFamily="18" charset="0"/>
              </a:rPr>
              <a:t>N-S</a:t>
            </a:r>
            <a:r>
              <a:rPr lang="zh-CN" altLang="en-US">
                <a:latin typeface="Times New Roman" pitchFamily="18" charset="0"/>
              </a:rPr>
              <a:t>协议进行改进，加入了一个时间戳</a:t>
            </a:r>
            <a:r>
              <a:rPr lang="zh-CN" altLang="en-US"/>
              <a:t> </a:t>
            </a:r>
          </a:p>
        </p:txBody>
      </p:sp>
      <p:sp>
        <p:nvSpPr>
          <p:cNvPr id="1536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1D7DEBC-F1C8-4228-8F51-3900B349BA8E}"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536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F27DED2-0F67-4EF5-A80F-43EF325AA218}" type="slidenum">
              <a:rPr lang="en-US" altLang="zh-CN" sz="1000" b="0">
                <a:solidFill>
                  <a:schemeClr val="bg1"/>
                </a:solidFill>
                <a:latin typeface="Verdana" pitchFamily="34" charset="0"/>
                <a:ea typeface="宋体" pitchFamily="2" charset="-122"/>
              </a:rPr>
              <a:pPr eaLnBrk="1" hangingPunct="1">
                <a:spcBef>
                  <a:spcPct val="0"/>
                </a:spcBef>
                <a:buClrTx/>
                <a:buFontTx/>
                <a:buNone/>
              </a:pPr>
              <a:t>11</a:t>
            </a:fld>
            <a:endParaRPr lang="en-US" altLang="zh-CN" sz="1000" b="0">
              <a:solidFill>
                <a:schemeClr val="bg1"/>
              </a:solidFill>
              <a:latin typeface="Verdana" pitchFamily="34" charset="0"/>
              <a:ea typeface="宋体" pitchFamily="2" charset="-122"/>
            </a:endParaRPr>
          </a:p>
        </p:txBody>
      </p:sp>
      <p:sp>
        <p:nvSpPr>
          <p:cNvPr id="15366" name="AutoShape 4">
            <a:hlinkClick r:id="rId5"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5367" name="Rectangle 10"/>
          <p:cNvSpPr>
            <a:spLocks noChangeArrowheads="1"/>
          </p:cNvSpPr>
          <p:nvPr/>
        </p:nvSpPr>
        <p:spPr bwMode="auto">
          <a:xfrm>
            <a:off x="1518304" y="144521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5369" name="Rectangle 13"/>
          <p:cNvSpPr>
            <a:spLocks noChangeArrowheads="1"/>
          </p:cNvSpPr>
          <p:nvPr/>
        </p:nvSpPr>
        <p:spPr bwMode="auto">
          <a:xfrm>
            <a:off x="1662113" y="4193596"/>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lnSpc>
                <a:spcPct val="80000"/>
              </a:lnSpc>
              <a:buClrTx/>
              <a:buFontTx/>
              <a:buNone/>
            </a:pPr>
            <a:r>
              <a:rPr lang="zh-CN" altLang="en-US" dirty="0">
                <a:latin typeface="Times New Roman" pitchFamily="18" charset="0"/>
                <a:ea typeface="宋体" pitchFamily="2" charset="-122"/>
              </a:rPr>
              <a:t>时间戳</a:t>
            </a:r>
            <a:r>
              <a:rPr lang="en-US" altLang="zh-CN" dirty="0">
                <a:latin typeface="Times New Roman" pitchFamily="18" charset="0"/>
                <a:ea typeface="宋体" pitchFamily="2" charset="-122"/>
              </a:rPr>
              <a:t>T</a:t>
            </a:r>
            <a:r>
              <a:rPr lang="zh-CN" altLang="en-US" dirty="0">
                <a:latin typeface="Times New Roman" pitchFamily="18" charset="0"/>
                <a:ea typeface="宋体" pitchFamily="2" charset="-122"/>
              </a:rPr>
              <a:t>使</a:t>
            </a:r>
            <a:r>
              <a:rPr lang="en-US" altLang="zh-CN" dirty="0">
                <a:latin typeface="Times New Roman" pitchFamily="18" charset="0"/>
                <a:ea typeface="宋体" pitchFamily="2" charset="-122"/>
              </a:rPr>
              <a:t>A</a:t>
            </a:r>
            <a:r>
              <a:rPr lang="zh-CN" altLang="en-US" dirty="0">
                <a:latin typeface="Times New Roman" pitchFamily="18" charset="0"/>
                <a:ea typeface="宋体" pitchFamily="2" charset="-122"/>
              </a:rPr>
              <a:t>和</a:t>
            </a:r>
            <a:r>
              <a:rPr lang="en-US" altLang="zh-CN" dirty="0">
                <a:latin typeface="Times New Roman" pitchFamily="18" charset="0"/>
                <a:ea typeface="宋体" pitchFamily="2" charset="-122"/>
              </a:rPr>
              <a:t>B</a:t>
            </a:r>
            <a:r>
              <a:rPr lang="zh-CN" altLang="en-US" dirty="0">
                <a:latin typeface="Times New Roman" pitchFamily="18" charset="0"/>
                <a:ea typeface="宋体" pitchFamily="2" charset="-122"/>
              </a:rPr>
              <a:t>确信该会话密钥</a:t>
            </a:r>
            <a:r>
              <a:rPr lang="en-US" altLang="zh-CN" dirty="0">
                <a:latin typeface="Times New Roman" pitchFamily="18" charset="0"/>
                <a:ea typeface="宋体" pitchFamily="2" charset="-122"/>
              </a:rPr>
              <a:t>K</a:t>
            </a:r>
            <a:r>
              <a:rPr lang="en-US" altLang="zh-CN" baseline="-25000" dirty="0">
                <a:latin typeface="Times New Roman" pitchFamily="18" charset="0"/>
                <a:ea typeface="宋体" pitchFamily="2" charset="-122"/>
              </a:rPr>
              <a:t>s</a:t>
            </a:r>
            <a:r>
              <a:rPr lang="zh-CN" altLang="en-US" dirty="0">
                <a:latin typeface="Times New Roman" pitchFamily="18" charset="0"/>
                <a:ea typeface="宋体" pitchFamily="2" charset="-122"/>
              </a:rPr>
              <a:t>刚刚产生</a:t>
            </a:r>
            <a:endParaRPr lang="zh-CN" altLang="en-US" sz="3200" b="0" dirty="0">
              <a:latin typeface="Arial" charset="0"/>
              <a:ea typeface="宋体" pitchFamily="2" charset="-122"/>
            </a:endParaRPr>
          </a:p>
        </p:txBody>
      </p:sp>
      <p:sp>
        <p:nvSpPr>
          <p:cNvPr id="13" name="文本框 12">
            <a:extLst>
              <a:ext uri="{FF2B5EF4-FFF2-40B4-BE49-F238E27FC236}">
                <a16:creationId xmlns:a16="http://schemas.microsoft.com/office/drawing/2014/main" id="{0235AEEE-14D9-4BD7-99F4-759783B19C85}"/>
              </a:ext>
            </a:extLst>
          </p:cNvPr>
          <p:cNvSpPr txBox="1"/>
          <p:nvPr/>
        </p:nvSpPr>
        <p:spPr>
          <a:xfrm>
            <a:off x="983432" y="4642544"/>
            <a:ext cx="10369152" cy="1631216"/>
          </a:xfrm>
          <a:prstGeom prst="rect">
            <a:avLst/>
          </a:prstGeom>
          <a:noFill/>
        </p:spPr>
        <p:txBody>
          <a:bodyPr wrap="square">
            <a:spAutoFit/>
          </a:bodyPr>
          <a:lstStyle/>
          <a:p>
            <a:r>
              <a:rPr lang="zh-CN" altLang="en-US" sz="2000" dirty="0"/>
              <a:t>其中T是时戳，用以向A、B双方保证     的新鲜性。A和B可通过下式检查T的实时性：</a:t>
            </a:r>
          </a:p>
          <a:p>
            <a:endParaRPr lang="en-US" altLang="zh-CN" sz="2000" dirty="0"/>
          </a:p>
          <a:p>
            <a:endParaRPr lang="zh-CN" altLang="en-US" sz="2000" dirty="0"/>
          </a:p>
          <a:p>
            <a:r>
              <a:rPr lang="zh-CN" altLang="en-US" sz="2000" dirty="0"/>
              <a:t>        其中Clock为用户（A或B）本地的时钟，   是用户本地时钟和KDC时钟误差的估计值 ，  是网络的延迟时间。</a:t>
            </a:r>
          </a:p>
        </p:txBody>
      </p:sp>
      <p:graphicFrame>
        <p:nvGraphicFramePr>
          <p:cNvPr id="14" name="对象 23">
            <a:extLst>
              <a:ext uri="{FF2B5EF4-FFF2-40B4-BE49-F238E27FC236}">
                <a16:creationId xmlns:a16="http://schemas.microsoft.com/office/drawing/2014/main" id="{55EF1B4A-B6B5-436C-A7A6-1D616BE443FB}"/>
              </a:ext>
            </a:extLst>
          </p:cNvPr>
          <p:cNvGraphicFramePr>
            <a:graphicFrameLocks noChangeAspect="1"/>
          </p:cNvGraphicFramePr>
          <p:nvPr>
            <p:extLst>
              <p:ext uri="{D42A27DB-BD31-4B8C-83A1-F6EECF244321}">
                <p14:modId xmlns:p14="http://schemas.microsoft.com/office/powerpoint/2010/main" val="1523481167"/>
              </p:ext>
            </p:extLst>
          </p:nvPr>
        </p:nvGraphicFramePr>
        <p:xfrm>
          <a:off x="2933700" y="5126089"/>
          <a:ext cx="2552700" cy="390525"/>
        </p:xfrm>
        <a:graphic>
          <a:graphicData uri="http://schemas.openxmlformats.org/presentationml/2006/ole">
            <mc:AlternateContent xmlns:mc="http://schemas.openxmlformats.org/markup-compatibility/2006">
              <mc:Choice xmlns:v="urn:schemas-microsoft-com:vml" Requires="v">
                <p:oleObj spid="_x0000_s31771" name="Equation" r:id="rId6" imgW="1308668" imgH="203288" progId="Equation.DSMT4">
                  <p:embed/>
                </p:oleObj>
              </mc:Choice>
              <mc:Fallback>
                <p:oleObj name="Equation" r:id="rId6" imgW="1308668" imgH="203288" progId="Equation.DSMT4">
                  <p:embed/>
                  <p:pic>
                    <p:nvPicPr>
                      <p:cNvPr id="92182" name="对象 23">
                        <a:extLst>
                          <a:ext uri="{FF2B5EF4-FFF2-40B4-BE49-F238E27FC236}">
                            <a16:creationId xmlns:a16="http://schemas.microsoft.com/office/drawing/2014/main" id="{98B813D1-40AB-4E2F-BA65-49B1957720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3700" y="5126089"/>
                        <a:ext cx="25527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28">
            <a:extLst>
              <a:ext uri="{FF2B5EF4-FFF2-40B4-BE49-F238E27FC236}">
                <a16:creationId xmlns:a16="http://schemas.microsoft.com/office/drawing/2014/main" id="{4EE2EEE1-A07F-4982-BCDB-0A95276908B4}"/>
              </a:ext>
            </a:extLst>
          </p:cNvPr>
          <p:cNvGraphicFramePr>
            <a:graphicFrameLocks noChangeAspect="1"/>
          </p:cNvGraphicFramePr>
          <p:nvPr>
            <p:extLst>
              <p:ext uri="{D42A27DB-BD31-4B8C-83A1-F6EECF244321}">
                <p14:modId xmlns:p14="http://schemas.microsoft.com/office/powerpoint/2010/main" val="633164497"/>
              </p:ext>
            </p:extLst>
          </p:nvPr>
        </p:nvGraphicFramePr>
        <p:xfrm>
          <a:off x="6006083" y="5595642"/>
          <a:ext cx="323850" cy="295275"/>
        </p:xfrm>
        <a:graphic>
          <a:graphicData uri="http://schemas.openxmlformats.org/presentationml/2006/ole">
            <mc:AlternateContent xmlns:mc="http://schemas.openxmlformats.org/markup-compatibility/2006">
              <mc:Choice xmlns:v="urn:schemas-microsoft-com:vml" Requires="v">
                <p:oleObj spid="_x0000_s31772" name="Equation" r:id="rId8" imgW="216464" imgH="203731" progId="Equation.DSMT4">
                  <p:embed/>
                </p:oleObj>
              </mc:Choice>
              <mc:Fallback>
                <p:oleObj name="Equation" r:id="rId8" imgW="216464" imgH="203731" progId="Equation.DSMT4">
                  <p:embed/>
                  <p:pic>
                    <p:nvPicPr>
                      <p:cNvPr id="92184" name="对象 28">
                        <a:extLst>
                          <a:ext uri="{FF2B5EF4-FFF2-40B4-BE49-F238E27FC236}">
                            <a16:creationId xmlns:a16="http://schemas.microsoft.com/office/drawing/2014/main" id="{2E8B4EF9-7A16-4070-80C2-2350CAB150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6083" y="5595642"/>
                        <a:ext cx="3238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30">
            <a:extLst>
              <a:ext uri="{FF2B5EF4-FFF2-40B4-BE49-F238E27FC236}">
                <a16:creationId xmlns:a16="http://schemas.microsoft.com/office/drawing/2014/main" id="{38313DBE-804F-4870-ADC6-B31B107EAB4F}"/>
              </a:ext>
            </a:extLst>
          </p:cNvPr>
          <p:cNvGraphicFramePr>
            <a:graphicFrameLocks noChangeAspect="1"/>
          </p:cNvGraphicFramePr>
          <p:nvPr>
            <p:extLst>
              <p:ext uri="{D42A27DB-BD31-4B8C-83A1-F6EECF244321}">
                <p14:modId xmlns:p14="http://schemas.microsoft.com/office/powerpoint/2010/main" val="1467847799"/>
              </p:ext>
            </p:extLst>
          </p:nvPr>
        </p:nvGraphicFramePr>
        <p:xfrm>
          <a:off x="687569" y="5890917"/>
          <a:ext cx="323850" cy="282575"/>
        </p:xfrm>
        <a:graphic>
          <a:graphicData uri="http://schemas.openxmlformats.org/presentationml/2006/ole">
            <mc:AlternateContent xmlns:mc="http://schemas.openxmlformats.org/markup-compatibility/2006">
              <mc:Choice xmlns:v="urn:schemas-microsoft-com:vml" Requires="v">
                <p:oleObj spid="_x0000_s31773" name="Equation" r:id="rId10" imgW="229297" imgH="203819" progId="Equation.DSMT4">
                  <p:embed/>
                </p:oleObj>
              </mc:Choice>
              <mc:Fallback>
                <p:oleObj name="Equation" r:id="rId10" imgW="229297" imgH="203819" progId="Equation.DSMT4">
                  <p:embed/>
                  <p:pic>
                    <p:nvPicPr>
                      <p:cNvPr id="92186" name="对象 30">
                        <a:extLst>
                          <a:ext uri="{FF2B5EF4-FFF2-40B4-BE49-F238E27FC236}">
                            <a16:creationId xmlns:a16="http://schemas.microsoft.com/office/drawing/2014/main" id="{899D0818-1EE1-469A-9BFD-26C87A5B14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569" y="5890917"/>
                        <a:ext cx="323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B20A11DE-CCCF-49D4-89C7-7FACA1480EC9}"/>
              </a:ext>
            </a:extLst>
          </p:cNvPr>
          <p:cNvGraphicFramePr>
            <a:graphicFrameLocks noChangeAspect="1"/>
          </p:cNvGraphicFramePr>
          <p:nvPr>
            <p:extLst>
              <p:ext uri="{D42A27DB-BD31-4B8C-83A1-F6EECF244321}">
                <p14:modId xmlns:p14="http://schemas.microsoft.com/office/powerpoint/2010/main" val="1842956225"/>
              </p:ext>
            </p:extLst>
          </p:nvPr>
        </p:nvGraphicFramePr>
        <p:xfrm>
          <a:off x="5141726" y="4641292"/>
          <a:ext cx="412750" cy="377825"/>
        </p:xfrm>
        <a:graphic>
          <a:graphicData uri="http://schemas.openxmlformats.org/presentationml/2006/ole">
            <mc:AlternateContent xmlns:mc="http://schemas.openxmlformats.org/markup-compatibility/2006">
              <mc:Choice xmlns:v="urn:schemas-microsoft-com:vml" Requires="v">
                <p:oleObj spid="_x0000_s31774" name="Equation" r:id="rId12" imgW="413311" imgH="378014" progId="Equation.DSMT4">
                  <p:embed/>
                </p:oleObj>
              </mc:Choice>
              <mc:Fallback>
                <p:oleObj name="Equation" r:id="rId12" imgW="413311" imgH="378014" progId="Equation.DSMT4">
                  <p:embed/>
                  <p:pic>
                    <p:nvPicPr>
                      <p:cNvPr id="0" name=""/>
                      <p:cNvPicPr/>
                      <p:nvPr/>
                    </p:nvPicPr>
                    <p:blipFill>
                      <a:blip r:embed="rId13"/>
                      <a:stretch>
                        <a:fillRect/>
                      </a:stretch>
                    </p:blipFill>
                    <p:spPr>
                      <a:xfrm>
                        <a:off x="5141726" y="4641292"/>
                        <a:ext cx="412750" cy="377825"/>
                      </a:xfrm>
                      <a:prstGeom prst="rect">
                        <a:avLst/>
                      </a:prstGeom>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a:extLst>
              <a:ext uri="{FF2B5EF4-FFF2-40B4-BE49-F238E27FC236}">
                <a16:creationId xmlns:a16="http://schemas.microsoft.com/office/drawing/2014/main" id="{5101D40D-B4DB-43EA-A32E-B37D402D644A}"/>
              </a:ext>
            </a:extLst>
          </p:cNvPr>
          <p:cNvSpPr txBox="1">
            <a:spLocks noChangeArrowheads="1"/>
          </p:cNvSpPr>
          <p:nvPr/>
        </p:nvSpPr>
        <p:spPr bwMode="auto">
          <a:xfrm>
            <a:off x="5384801" y="807077"/>
            <a:ext cx="656653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②</a:t>
            </a:r>
            <a:r>
              <a:rPr lang="en-US" altLang="zh-CN" sz="2000" dirty="0">
                <a:latin typeface="Times New Roman" panose="02020603050405020304" pitchFamily="18" charset="0"/>
                <a:ea typeface="宋体" panose="02010600030101010101" pitchFamily="2" charset="-122"/>
              </a:rPr>
              <a:t> B</a:t>
            </a:r>
            <a:r>
              <a:rPr lang="zh-CN" altLang="zh-CN" sz="2000" dirty="0">
                <a:latin typeface="Times New Roman" panose="02020603050405020304" pitchFamily="18" charset="0"/>
                <a:ea typeface="宋体" panose="02010600030101010101" pitchFamily="2" charset="-122"/>
              </a:rPr>
              <a:t>向</a:t>
            </a:r>
            <a:r>
              <a:rPr lang="en-US" altLang="zh-CN" sz="2000" dirty="0">
                <a:latin typeface="Times New Roman" panose="02020603050405020304" pitchFamily="18" charset="0"/>
                <a:ea typeface="宋体" panose="02010600030101010101" pitchFamily="2" charset="-122"/>
              </a:rPr>
              <a:t>KDC</a:t>
            </a:r>
            <a:r>
              <a:rPr lang="zh-CN" altLang="zh-CN" sz="2000" dirty="0">
                <a:latin typeface="Times New Roman" panose="02020603050405020304" pitchFamily="18" charset="0"/>
                <a:ea typeface="宋体" panose="02010600030101010101" pitchFamily="2" charset="-122"/>
              </a:rPr>
              <a:t>发出与</a:t>
            </a:r>
            <a:r>
              <a:rPr lang="en-US" altLang="zh-CN" sz="2000" dirty="0">
                <a:latin typeface="Times New Roman" panose="02020603050405020304" pitchFamily="18" charset="0"/>
                <a:ea typeface="宋体" panose="02010600030101010101" pitchFamily="2" charset="-122"/>
              </a:rPr>
              <a:t>A</a:t>
            </a:r>
            <a:r>
              <a:rPr lang="zh-CN" altLang="zh-CN" sz="2000" dirty="0">
                <a:latin typeface="Times New Roman" panose="02020603050405020304" pitchFamily="18" charset="0"/>
                <a:ea typeface="宋体" panose="02010600030101010101" pitchFamily="2" charset="-122"/>
              </a:rPr>
              <a:t>建立会话密钥的请求，表示请求的消息包括</a:t>
            </a:r>
            <a:r>
              <a:rPr lang="en-US" altLang="zh-CN" sz="2000" dirty="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的身份，一次性随机数</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以及由</a:t>
            </a:r>
            <a:r>
              <a:rPr lang="en-US" altLang="zh-CN" sz="2000" dirty="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与</a:t>
            </a:r>
            <a:r>
              <a:rPr lang="en-US" altLang="zh-CN" sz="2000" dirty="0">
                <a:latin typeface="Times New Roman" panose="02020603050405020304" pitchFamily="18" charset="0"/>
                <a:ea typeface="宋体" panose="02010600030101010101" pitchFamily="2" charset="-122"/>
              </a:rPr>
              <a:t>KDC</a:t>
            </a:r>
            <a:r>
              <a:rPr lang="zh-CN" altLang="zh-CN" sz="2000" dirty="0">
                <a:latin typeface="Times New Roman" panose="02020603050405020304" pitchFamily="18" charset="0"/>
                <a:ea typeface="宋体" panose="02010600030101010101" pitchFamily="2" charset="-122"/>
              </a:rPr>
              <a:t>共享的主密钥加密的数据项。其中</a:t>
            </a:r>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以后将与会话密钥一起以加密形式返回给</a:t>
            </a:r>
            <a:r>
              <a:rPr lang="en-US" altLang="zh-CN" sz="2000" dirty="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以向</a:t>
            </a:r>
            <a:r>
              <a:rPr lang="en-US" altLang="zh-CN" sz="2000" dirty="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保证会话密钥的新鲜性，请求中由主密钥加密的数据项用于指示</a:t>
            </a:r>
            <a:r>
              <a:rPr lang="en-US" altLang="zh-CN" sz="2000" dirty="0">
                <a:latin typeface="Times New Roman" panose="02020603050405020304" pitchFamily="18" charset="0"/>
                <a:ea typeface="宋体" panose="02010600030101010101" pitchFamily="2" charset="-122"/>
              </a:rPr>
              <a:t>KDC</a:t>
            </a:r>
            <a:r>
              <a:rPr lang="zh-CN" altLang="zh-CN" sz="2000" dirty="0">
                <a:latin typeface="Times New Roman" panose="02020603050405020304" pitchFamily="18" charset="0"/>
                <a:ea typeface="宋体" panose="02010600030101010101" pitchFamily="2" charset="-122"/>
              </a:rPr>
              <a:t>向</a:t>
            </a:r>
            <a:r>
              <a:rPr lang="en-US" altLang="zh-CN" sz="2000" dirty="0">
                <a:latin typeface="Times New Roman" panose="02020603050405020304" pitchFamily="18" charset="0"/>
                <a:ea typeface="宋体" panose="02010600030101010101" pitchFamily="2" charset="-122"/>
              </a:rPr>
              <a:t>A</a:t>
            </a:r>
            <a:r>
              <a:rPr lang="zh-CN" altLang="zh-CN" sz="2000" dirty="0">
                <a:latin typeface="Times New Roman" panose="02020603050405020304" pitchFamily="18" charset="0"/>
                <a:ea typeface="宋体" panose="02010600030101010101" pitchFamily="2" charset="-122"/>
              </a:rPr>
              <a:t>发出一个证书，其中的数据项有证书接收者</a:t>
            </a:r>
            <a:r>
              <a:rPr lang="en-US" altLang="zh-CN" sz="2000" dirty="0">
                <a:latin typeface="Times New Roman" panose="02020603050405020304" pitchFamily="18" charset="0"/>
                <a:ea typeface="宋体" panose="02010600030101010101" pitchFamily="2" charset="-122"/>
              </a:rPr>
              <a:t>A</a:t>
            </a:r>
            <a:r>
              <a:rPr lang="zh-CN" altLang="zh-CN" sz="2000" dirty="0">
                <a:latin typeface="Times New Roman" panose="02020603050405020304" pitchFamily="18" charset="0"/>
                <a:ea typeface="宋体" panose="02010600030101010101" pitchFamily="2" charset="-122"/>
              </a:rPr>
              <a:t>的身份、</a:t>
            </a:r>
            <a:r>
              <a:rPr lang="en-US" altLang="zh-CN" sz="2000" dirty="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建议的证书截止时间</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B</a:t>
            </a:r>
            <a:r>
              <a:rPr lang="zh-CN" altLang="en-US" sz="2000" dirty="0">
                <a:latin typeface="Times New Roman" panose="02020603050405020304" pitchFamily="18" charset="0"/>
                <a:ea typeface="宋体" panose="02010600030101010101" pitchFamily="2" charset="-122"/>
              </a:rPr>
              <a:t>从</a:t>
            </a:r>
            <a:r>
              <a:rPr lang="en-US" altLang="zh-CN" sz="2000" dirty="0">
                <a:latin typeface="Times New Roman" panose="02020603050405020304" pitchFamily="18" charset="0"/>
                <a:ea typeface="宋体" panose="02010600030101010101" pitchFamily="2" charset="-122"/>
              </a:rPr>
              <a:t>A</a:t>
            </a:r>
            <a:r>
              <a:rPr lang="zh-CN" altLang="en-US" sz="2000" dirty="0">
                <a:latin typeface="Times New Roman" panose="02020603050405020304" pitchFamily="18" charset="0"/>
                <a:ea typeface="宋体" panose="02010600030101010101" pitchFamily="2" charset="-122"/>
              </a:rPr>
              <a:t>收到的一次性随机数。</a:t>
            </a:r>
          </a:p>
        </p:txBody>
      </p:sp>
      <p:sp>
        <p:nvSpPr>
          <p:cNvPr id="2" name="标题 1">
            <a:extLst>
              <a:ext uri="{FF2B5EF4-FFF2-40B4-BE49-F238E27FC236}">
                <a16:creationId xmlns:a16="http://schemas.microsoft.com/office/drawing/2014/main" id="{EFA88589-DBD9-4E8A-8BB9-28B1DA391F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74028E3-3E2C-4187-942C-3E47B2595128}"/>
              </a:ext>
            </a:extLst>
          </p:cNvPr>
          <p:cNvSpPr>
            <a:spLocks noGrp="1"/>
          </p:cNvSpPr>
          <p:nvPr>
            <p:ph idx="1"/>
          </p:nvPr>
        </p:nvSpPr>
        <p:spPr>
          <a:xfrm>
            <a:off x="191344" y="4597674"/>
            <a:ext cx="11176000" cy="1364059"/>
          </a:xfrm>
        </p:spPr>
        <p:txBody>
          <a:bodyPr/>
          <a:lstStyle/>
          <a:p>
            <a:r>
              <a:rPr lang="zh-CN" altLang="en-US" sz="2000" b="0" dirty="0">
                <a:latin typeface="宋体" panose="02010600030101010101" pitchFamily="2" charset="-122"/>
                <a:ea typeface="宋体" panose="02010600030101010101" pitchFamily="2" charset="-122"/>
              </a:rPr>
              <a:t>③ </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将</a:t>
            </a:r>
            <a:r>
              <a:rPr lang="en-US" altLang="zh-CN" sz="2000" b="0" dirty="0">
                <a:latin typeface="宋体" panose="02010600030101010101" pitchFamily="2" charset="-122"/>
                <a:ea typeface="宋体" panose="02010600030101010101" pitchFamily="2" charset="-122"/>
              </a:rPr>
              <a:t>B</a:t>
            </a:r>
            <a:r>
              <a:rPr lang="zh-CN" altLang="en-US" sz="2000" b="0" dirty="0">
                <a:latin typeface="宋体" panose="02010600030101010101" pitchFamily="2" charset="-122"/>
                <a:ea typeface="宋体" panose="02010600030101010101" pitchFamily="2" charset="-122"/>
              </a:rPr>
              <a:t>产生的      连同由</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与</a:t>
            </a:r>
            <a:r>
              <a:rPr lang="en-US" altLang="zh-CN" sz="2000" b="0" dirty="0">
                <a:latin typeface="宋体" panose="02010600030101010101" pitchFamily="2" charset="-122"/>
                <a:ea typeface="宋体" panose="02010600030101010101" pitchFamily="2" charset="-122"/>
              </a:rPr>
              <a:t>B</a:t>
            </a:r>
            <a:r>
              <a:rPr lang="zh-CN" altLang="en-US" sz="2000" b="0" dirty="0">
                <a:latin typeface="宋体" panose="02010600030101010101" pitchFamily="2" charset="-122"/>
                <a:ea typeface="宋体" panose="02010600030101010101" pitchFamily="2" charset="-122"/>
              </a:rPr>
              <a:t>共享的密钥   加密的             一起 发给</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，其中      是</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分配的会话密钥，                由</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当作“证明书”用于以后的认证。</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向</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发出的消息还包括由</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与</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共享的主密钥加密的                  ，</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用这一消息可验证</a:t>
            </a:r>
            <a:r>
              <a:rPr lang="en-US" altLang="zh-CN" sz="2000" b="0" dirty="0">
                <a:latin typeface="宋体" panose="02010600030101010101" pitchFamily="2" charset="-122"/>
                <a:ea typeface="宋体" panose="02010600030101010101" pitchFamily="2" charset="-122"/>
              </a:rPr>
              <a:t>B</a:t>
            </a:r>
            <a:r>
              <a:rPr lang="zh-CN" altLang="en-US" sz="2000" b="0" dirty="0">
                <a:latin typeface="宋体" panose="02010600030101010101" pitchFamily="2" charset="-122"/>
                <a:ea typeface="宋体" panose="02010600030101010101" pitchFamily="2" charset="-122"/>
              </a:rPr>
              <a:t>已收到第</a:t>
            </a: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步发出的消息（通过       ），</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还能验证这一步收到的消息是新的（通过      ）</a:t>
            </a:r>
            <a:r>
              <a:rPr lang="en-US" altLang="zh-CN" sz="2000" b="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这一消息中还包括</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分配的会话密钥      以及会话密钥的截止时间      。</a:t>
            </a:r>
          </a:p>
        </p:txBody>
      </p:sp>
      <p:sp>
        <p:nvSpPr>
          <p:cNvPr id="4" name="日期占位符 3">
            <a:extLst>
              <a:ext uri="{FF2B5EF4-FFF2-40B4-BE49-F238E27FC236}">
                <a16:creationId xmlns:a16="http://schemas.microsoft.com/office/drawing/2014/main" id="{7D8DCEF5-A2AF-4FB1-BF50-C152825839EA}"/>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7B9813B2-D2A1-43BD-AA3C-0BD4E6E4D216}"/>
              </a:ext>
            </a:extLst>
          </p:cNvPr>
          <p:cNvSpPr>
            <a:spLocks noGrp="1"/>
          </p:cNvSpPr>
          <p:nvPr>
            <p:ph type="sldNum" sz="quarter" idx="11"/>
          </p:nvPr>
        </p:nvSpPr>
        <p:spPr/>
        <p:txBody>
          <a:bodyPr/>
          <a:lstStyle/>
          <a:p>
            <a:pPr>
              <a:defRPr/>
            </a:pPr>
            <a:fld id="{13783E8D-128D-47D1-A075-F0ABB8417BB3}" type="slidenum">
              <a:rPr lang="en-US" altLang="zh-CN" smtClean="0"/>
              <a:pPr>
                <a:defRPr/>
              </a:pPr>
              <a:t>12</a:t>
            </a:fld>
            <a:endParaRPr lang="en-US" altLang="zh-CN"/>
          </a:p>
        </p:txBody>
      </p:sp>
      <p:graphicFrame>
        <p:nvGraphicFramePr>
          <p:cNvPr id="7" name="Object 14">
            <a:extLst>
              <a:ext uri="{FF2B5EF4-FFF2-40B4-BE49-F238E27FC236}">
                <a16:creationId xmlns:a16="http://schemas.microsoft.com/office/drawing/2014/main" id="{5F8F3F34-8B52-499E-B1AA-1D5B8ED22F23}"/>
              </a:ext>
            </a:extLst>
          </p:cNvPr>
          <p:cNvGraphicFramePr>
            <a:graphicFrameLocks noChangeAspect="1"/>
          </p:cNvGraphicFramePr>
          <p:nvPr>
            <p:extLst>
              <p:ext uri="{D42A27DB-BD31-4B8C-83A1-F6EECF244321}">
                <p14:modId xmlns:p14="http://schemas.microsoft.com/office/powerpoint/2010/main" val="3206127475"/>
              </p:ext>
            </p:extLst>
          </p:nvPr>
        </p:nvGraphicFramePr>
        <p:xfrm>
          <a:off x="271959" y="1024030"/>
          <a:ext cx="6126492" cy="3345532"/>
        </p:xfrm>
        <a:graphic>
          <a:graphicData uri="http://schemas.openxmlformats.org/presentationml/2006/ole">
            <mc:AlternateContent xmlns:mc="http://schemas.openxmlformats.org/markup-compatibility/2006">
              <mc:Choice xmlns:v="urn:schemas-microsoft-com:vml" Requires="v">
                <p:oleObj spid="_x0000_s71729" name="Visio" r:id="rId3" imgW="5457847" imgH="2971800" progId="Visio.Drawing.11">
                  <p:embed/>
                </p:oleObj>
              </mc:Choice>
              <mc:Fallback>
                <p:oleObj name="Visio" r:id="rId3" imgW="5457847" imgH="2971800" progId="Visio.Drawing.11">
                  <p:embed/>
                  <p:pic>
                    <p:nvPicPr>
                      <p:cNvPr id="12295" name="Object 14"/>
                      <p:cNvPicPr>
                        <a:picLocks noChangeAspect="1" noChangeArrowheads="1"/>
                      </p:cNvPicPr>
                      <p:nvPr/>
                    </p:nvPicPr>
                    <p:blipFill>
                      <a:blip r:embed="rId4"/>
                      <a:srcRect/>
                      <a:stretch>
                        <a:fillRect/>
                      </a:stretch>
                    </p:blipFill>
                    <p:spPr bwMode="auto">
                      <a:xfrm>
                        <a:off x="271959" y="1024030"/>
                        <a:ext cx="6126492" cy="3345532"/>
                      </a:xfrm>
                      <a:prstGeom prst="rect">
                        <a:avLst/>
                      </a:prstGeom>
                      <a:noFill/>
                      <a:ln>
                        <a:noFill/>
                      </a:ln>
                    </p:spPr>
                  </p:pic>
                </p:oleObj>
              </mc:Fallback>
            </mc:AlternateContent>
          </a:graphicData>
        </a:graphic>
      </p:graphicFrame>
      <p:graphicFrame>
        <p:nvGraphicFramePr>
          <p:cNvPr id="12" name="对象 11">
            <a:extLst>
              <a:ext uri="{FF2B5EF4-FFF2-40B4-BE49-F238E27FC236}">
                <a16:creationId xmlns:a16="http://schemas.microsoft.com/office/drawing/2014/main" id="{1FEEF509-B3C7-4029-ADE1-A7AB91F4E29D}"/>
              </a:ext>
            </a:extLst>
          </p:cNvPr>
          <p:cNvGraphicFramePr>
            <a:graphicFrameLocks noChangeAspect="1"/>
          </p:cNvGraphicFramePr>
          <p:nvPr>
            <p:extLst>
              <p:ext uri="{D42A27DB-BD31-4B8C-83A1-F6EECF244321}">
                <p14:modId xmlns:p14="http://schemas.microsoft.com/office/powerpoint/2010/main" val="960009284"/>
              </p:ext>
            </p:extLst>
          </p:nvPr>
        </p:nvGraphicFramePr>
        <p:xfrm>
          <a:off x="9476803" y="1089963"/>
          <a:ext cx="395287" cy="379413"/>
        </p:xfrm>
        <a:graphic>
          <a:graphicData uri="http://schemas.openxmlformats.org/presentationml/2006/ole">
            <mc:AlternateContent xmlns:mc="http://schemas.openxmlformats.org/markup-compatibility/2006">
              <mc:Choice xmlns:v="urn:schemas-microsoft-com:vml" Requires="v">
                <p:oleObj spid="_x0000_s71730" name="Equation" r:id="rId5" imgW="394949" imgH="379454" progId="Equation.DSMT4">
                  <p:embed/>
                </p:oleObj>
              </mc:Choice>
              <mc:Fallback>
                <p:oleObj name="Equation" r:id="rId5" imgW="394949" imgH="379454" progId="Equation.DSMT4">
                  <p:embed/>
                  <p:pic>
                    <p:nvPicPr>
                      <p:cNvPr id="0" name=""/>
                      <p:cNvPicPr/>
                      <p:nvPr/>
                    </p:nvPicPr>
                    <p:blipFill>
                      <a:blip r:embed="rId6"/>
                      <a:stretch>
                        <a:fillRect/>
                      </a:stretch>
                    </p:blipFill>
                    <p:spPr>
                      <a:xfrm>
                        <a:off x="9476803" y="1089963"/>
                        <a:ext cx="395287" cy="37941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1D8967E-3A83-4DE3-B216-177F5C946148}"/>
              </a:ext>
            </a:extLst>
          </p:cNvPr>
          <p:cNvGraphicFramePr>
            <a:graphicFrameLocks noChangeAspect="1"/>
          </p:cNvGraphicFramePr>
          <p:nvPr>
            <p:extLst>
              <p:ext uri="{D42A27DB-BD31-4B8C-83A1-F6EECF244321}">
                <p14:modId xmlns:p14="http://schemas.microsoft.com/office/powerpoint/2010/main" val="1506582937"/>
              </p:ext>
            </p:extLst>
          </p:nvPr>
        </p:nvGraphicFramePr>
        <p:xfrm>
          <a:off x="9279159" y="1415003"/>
          <a:ext cx="395287" cy="379413"/>
        </p:xfrm>
        <a:graphic>
          <a:graphicData uri="http://schemas.openxmlformats.org/presentationml/2006/ole">
            <mc:AlternateContent xmlns:mc="http://schemas.openxmlformats.org/markup-compatibility/2006">
              <mc:Choice xmlns:v="urn:schemas-microsoft-com:vml" Requires="v">
                <p:oleObj spid="_x0000_s71731" name="Equation" r:id="rId7" imgW="394949" imgH="379454" progId="Equation.DSMT4">
                  <p:embed/>
                </p:oleObj>
              </mc:Choice>
              <mc:Fallback>
                <p:oleObj name="Equation" r:id="rId7" imgW="394949" imgH="379454" progId="Equation.DSMT4">
                  <p:embed/>
                  <p:pic>
                    <p:nvPicPr>
                      <p:cNvPr id="0" name=""/>
                      <p:cNvPicPr/>
                      <p:nvPr/>
                    </p:nvPicPr>
                    <p:blipFill>
                      <a:blip r:embed="rId8"/>
                      <a:stretch>
                        <a:fillRect/>
                      </a:stretch>
                    </p:blipFill>
                    <p:spPr>
                      <a:xfrm>
                        <a:off x="9279159" y="1415003"/>
                        <a:ext cx="395287" cy="37941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7BD489A-1358-4F8C-A263-C1BE9BE75053}"/>
              </a:ext>
            </a:extLst>
          </p:cNvPr>
          <p:cNvGraphicFramePr>
            <a:graphicFrameLocks noChangeAspect="1"/>
          </p:cNvGraphicFramePr>
          <p:nvPr>
            <p:extLst>
              <p:ext uri="{D42A27DB-BD31-4B8C-83A1-F6EECF244321}">
                <p14:modId xmlns:p14="http://schemas.microsoft.com/office/powerpoint/2010/main" val="2501176334"/>
              </p:ext>
            </p:extLst>
          </p:nvPr>
        </p:nvGraphicFramePr>
        <p:xfrm>
          <a:off x="6728618" y="2644271"/>
          <a:ext cx="360363" cy="409575"/>
        </p:xfrm>
        <a:graphic>
          <a:graphicData uri="http://schemas.openxmlformats.org/presentationml/2006/ole">
            <mc:AlternateContent xmlns:mc="http://schemas.openxmlformats.org/markup-compatibility/2006">
              <mc:Choice xmlns:v="urn:schemas-microsoft-com:vml" Requires="v">
                <p:oleObj spid="_x0000_s71732" name="Equation" r:id="rId9" imgW="359667" imgH="410055" progId="Equation.DSMT4">
                  <p:embed/>
                </p:oleObj>
              </mc:Choice>
              <mc:Fallback>
                <p:oleObj name="Equation" r:id="rId9" imgW="359667" imgH="410055" progId="Equation.DSMT4">
                  <p:embed/>
                  <p:pic>
                    <p:nvPicPr>
                      <p:cNvPr id="0" name=""/>
                      <p:cNvPicPr/>
                      <p:nvPr/>
                    </p:nvPicPr>
                    <p:blipFill>
                      <a:blip r:embed="rId10"/>
                      <a:stretch>
                        <a:fillRect/>
                      </a:stretch>
                    </p:blipFill>
                    <p:spPr>
                      <a:xfrm>
                        <a:off x="6728618" y="2644271"/>
                        <a:ext cx="360363" cy="4095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9CCAE0F6-D19E-45C6-9F90-957908B2D2ED}"/>
              </a:ext>
            </a:extLst>
          </p:cNvPr>
          <p:cNvGraphicFramePr>
            <a:graphicFrameLocks noChangeAspect="1"/>
          </p:cNvGraphicFramePr>
          <p:nvPr>
            <p:extLst>
              <p:ext uri="{D42A27DB-BD31-4B8C-83A1-F6EECF244321}">
                <p14:modId xmlns:p14="http://schemas.microsoft.com/office/powerpoint/2010/main" val="486713294"/>
              </p:ext>
            </p:extLst>
          </p:nvPr>
        </p:nvGraphicFramePr>
        <p:xfrm>
          <a:off x="2711624" y="4597674"/>
          <a:ext cx="430213" cy="436563"/>
        </p:xfrm>
        <a:graphic>
          <a:graphicData uri="http://schemas.openxmlformats.org/presentationml/2006/ole">
            <mc:AlternateContent xmlns:mc="http://schemas.openxmlformats.org/markup-compatibility/2006">
              <mc:Choice xmlns:v="urn:schemas-microsoft-com:vml" Requires="v">
                <p:oleObj spid="_x0000_s71733" name="Equation" r:id="rId11" imgW="429872" imgH="435976" progId="Equation.DSMT4">
                  <p:embed/>
                </p:oleObj>
              </mc:Choice>
              <mc:Fallback>
                <p:oleObj name="Equation" r:id="rId11" imgW="429872" imgH="435976" progId="Equation.DSMT4">
                  <p:embed/>
                  <p:pic>
                    <p:nvPicPr>
                      <p:cNvPr id="0" name=""/>
                      <p:cNvPicPr/>
                      <p:nvPr/>
                    </p:nvPicPr>
                    <p:blipFill>
                      <a:blip r:embed="rId12"/>
                      <a:stretch>
                        <a:fillRect/>
                      </a:stretch>
                    </p:blipFill>
                    <p:spPr>
                      <a:xfrm>
                        <a:off x="2711624" y="4597674"/>
                        <a:ext cx="430213" cy="436563"/>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B0AF05DA-3661-4017-A21A-8522739A5940}"/>
              </a:ext>
            </a:extLst>
          </p:cNvPr>
          <p:cNvGraphicFramePr>
            <a:graphicFrameLocks noChangeAspect="1"/>
          </p:cNvGraphicFramePr>
          <p:nvPr>
            <p:extLst>
              <p:ext uri="{D42A27DB-BD31-4B8C-83A1-F6EECF244321}">
                <p14:modId xmlns:p14="http://schemas.microsoft.com/office/powerpoint/2010/main" val="1358471137"/>
              </p:ext>
            </p:extLst>
          </p:nvPr>
        </p:nvGraphicFramePr>
        <p:xfrm>
          <a:off x="6096000" y="4607198"/>
          <a:ext cx="482600" cy="417513"/>
        </p:xfrm>
        <a:graphic>
          <a:graphicData uri="http://schemas.openxmlformats.org/presentationml/2006/ole">
            <mc:AlternateContent xmlns:mc="http://schemas.openxmlformats.org/markup-compatibility/2006">
              <mc:Choice xmlns:v="urn:schemas-microsoft-com:vml" Requires="v">
                <p:oleObj spid="_x0000_s71734" name="Equation" r:id="rId13" imgW="483156" imgH="417615" progId="Equation.DSMT4">
                  <p:embed/>
                </p:oleObj>
              </mc:Choice>
              <mc:Fallback>
                <p:oleObj name="Equation" r:id="rId13" imgW="483156" imgH="417615" progId="Equation.DSMT4">
                  <p:embed/>
                  <p:pic>
                    <p:nvPicPr>
                      <p:cNvPr id="0" name=""/>
                      <p:cNvPicPr/>
                      <p:nvPr/>
                    </p:nvPicPr>
                    <p:blipFill>
                      <a:blip r:embed="rId14"/>
                      <a:stretch>
                        <a:fillRect/>
                      </a:stretch>
                    </p:blipFill>
                    <p:spPr>
                      <a:xfrm>
                        <a:off x="6096000" y="4607198"/>
                        <a:ext cx="482600" cy="417513"/>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72AB4093-E45E-47A0-8BD4-0EF075C65338}"/>
              </a:ext>
            </a:extLst>
          </p:cNvPr>
          <p:cNvGraphicFramePr>
            <a:graphicFrameLocks noChangeAspect="1"/>
          </p:cNvGraphicFramePr>
          <p:nvPr>
            <p:extLst>
              <p:ext uri="{D42A27DB-BD31-4B8C-83A1-F6EECF244321}">
                <p14:modId xmlns:p14="http://schemas.microsoft.com/office/powerpoint/2010/main" val="441963592"/>
              </p:ext>
            </p:extLst>
          </p:nvPr>
        </p:nvGraphicFramePr>
        <p:xfrm>
          <a:off x="7248128" y="4607198"/>
          <a:ext cx="1576387" cy="415925"/>
        </p:xfrm>
        <a:graphic>
          <a:graphicData uri="http://schemas.openxmlformats.org/presentationml/2006/ole">
            <mc:AlternateContent xmlns:mc="http://schemas.openxmlformats.org/markup-compatibility/2006">
              <mc:Choice xmlns:v="urn:schemas-microsoft-com:vml" Requires="v">
                <p:oleObj spid="_x0000_s71735" name="Equation" r:id="rId15" imgW="1575838" imgH="416175" progId="Equation.DSMT4">
                  <p:embed/>
                </p:oleObj>
              </mc:Choice>
              <mc:Fallback>
                <p:oleObj name="Equation" r:id="rId15" imgW="1575838" imgH="416175" progId="Equation.DSMT4">
                  <p:embed/>
                  <p:pic>
                    <p:nvPicPr>
                      <p:cNvPr id="0" name=""/>
                      <p:cNvPicPr/>
                      <p:nvPr/>
                    </p:nvPicPr>
                    <p:blipFill>
                      <a:blip r:embed="rId16"/>
                      <a:stretch>
                        <a:fillRect/>
                      </a:stretch>
                    </p:blipFill>
                    <p:spPr>
                      <a:xfrm>
                        <a:off x="7248128" y="4607198"/>
                        <a:ext cx="1576387" cy="41592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A65E958-3C97-439A-91DA-B5339F016907}"/>
              </a:ext>
            </a:extLst>
          </p:cNvPr>
          <p:cNvGraphicFramePr>
            <a:graphicFrameLocks noChangeAspect="1"/>
          </p:cNvGraphicFramePr>
          <p:nvPr>
            <p:extLst>
              <p:ext uri="{D42A27DB-BD31-4B8C-83A1-F6EECF244321}">
                <p14:modId xmlns:p14="http://schemas.microsoft.com/office/powerpoint/2010/main" val="3674713082"/>
              </p:ext>
            </p:extLst>
          </p:nvPr>
        </p:nvGraphicFramePr>
        <p:xfrm>
          <a:off x="10911731" y="4618312"/>
          <a:ext cx="455613" cy="415925"/>
        </p:xfrm>
        <a:graphic>
          <a:graphicData uri="http://schemas.openxmlformats.org/presentationml/2006/ole">
            <mc:AlternateContent xmlns:mc="http://schemas.openxmlformats.org/markup-compatibility/2006">
              <mc:Choice xmlns:v="urn:schemas-microsoft-com:vml" Requires="v">
                <p:oleObj spid="_x0000_s71736" name="Equation" r:id="rId17" imgW="455794" imgH="416175" progId="Equation.DSMT4">
                  <p:embed/>
                </p:oleObj>
              </mc:Choice>
              <mc:Fallback>
                <p:oleObj name="Equation" r:id="rId17" imgW="455794" imgH="416175" progId="Equation.DSMT4">
                  <p:embed/>
                  <p:pic>
                    <p:nvPicPr>
                      <p:cNvPr id="0" name=""/>
                      <p:cNvPicPr/>
                      <p:nvPr/>
                    </p:nvPicPr>
                    <p:blipFill>
                      <a:blip r:embed="rId18"/>
                      <a:stretch>
                        <a:fillRect/>
                      </a:stretch>
                    </p:blipFill>
                    <p:spPr>
                      <a:xfrm>
                        <a:off x="10911731" y="4618312"/>
                        <a:ext cx="455613" cy="4159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9D2133CE-C376-40F6-9C76-17B4FC2746B9}"/>
              </a:ext>
            </a:extLst>
          </p:cNvPr>
          <p:cNvGraphicFramePr>
            <a:graphicFrameLocks noChangeAspect="1"/>
          </p:cNvGraphicFramePr>
          <p:nvPr>
            <p:extLst>
              <p:ext uri="{D42A27DB-BD31-4B8C-83A1-F6EECF244321}">
                <p14:modId xmlns:p14="http://schemas.microsoft.com/office/powerpoint/2010/main" val="1431208476"/>
              </p:ext>
            </p:extLst>
          </p:nvPr>
        </p:nvGraphicFramePr>
        <p:xfrm>
          <a:off x="3268612" y="4919340"/>
          <a:ext cx="1892300" cy="373063"/>
        </p:xfrm>
        <a:graphic>
          <a:graphicData uri="http://schemas.openxmlformats.org/presentationml/2006/ole">
            <mc:AlternateContent xmlns:mc="http://schemas.openxmlformats.org/markup-compatibility/2006">
              <mc:Choice xmlns:v="urn:schemas-microsoft-com:vml" Requires="v">
                <p:oleObj spid="_x0000_s71737" name="Equation" r:id="rId19" imgW="1893021" imgH="373693" progId="Equation.DSMT4">
                  <p:embed/>
                </p:oleObj>
              </mc:Choice>
              <mc:Fallback>
                <p:oleObj name="Equation" r:id="rId19" imgW="1893021" imgH="373693" progId="Equation.DSMT4">
                  <p:embed/>
                  <p:pic>
                    <p:nvPicPr>
                      <p:cNvPr id="0" name=""/>
                      <p:cNvPicPr/>
                      <p:nvPr/>
                    </p:nvPicPr>
                    <p:blipFill>
                      <a:blip r:embed="rId20"/>
                      <a:stretch>
                        <a:fillRect/>
                      </a:stretch>
                    </p:blipFill>
                    <p:spPr>
                      <a:xfrm>
                        <a:off x="3268612" y="4919340"/>
                        <a:ext cx="1892300" cy="373063"/>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4C174983-B8D8-40A6-A612-77EAA136FA64}"/>
              </a:ext>
            </a:extLst>
          </p:cNvPr>
          <p:cNvGraphicFramePr>
            <a:graphicFrameLocks noChangeAspect="1"/>
          </p:cNvGraphicFramePr>
          <p:nvPr>
            <p:extLst>
              <p:ext uri="{D42A27DB-BD31-4B8C-83A1-F6EECF244321}">
                <p14:modId xmlns:p14="http://schemas.microsoft.com/office/powerpoint/2010/main" val="2951839793"/>
              </p:ext>
            </p:extLst>
          </p:nvPr>
        </p:nvGraphicFramePr>
        <p:xfrm>
          <a:off x="5287687" y="5279703"/>
          <a:ext cx="1924050" cy="369887"/>
        </p:xfrm>
        <a:graphic>
          <a:graphicData uri="http://schemas.openxmlformats.org/presentationml/2006/ole">
            <mc:AlternateContent xmlns:mc="http://schemas.openxmlformats.org/markup-compatibility/2006">
              <mc:Choice xmlns:v="urn:schemas-microsoft-com:vml" Requires="v">
                <p:oleObj spid="_x0000_s71738" name="Equation" r:id="rId21" imgW="1923263" imgH="370453" progId="Equation.DSMT4">
                  <p:embed/>
                </p:oleObj>
              </mc:Choice>
              <mc:Fallback>
                <p:oleObj name="Equation" r:id="rId21" imgW="1923263" imgH="370453" progId="Equation.DSMT4">
                  <p:embed/>
                  <p:pic>
                    <p:nvPicPr>
                      <p:cNvPr id="0" name=""/>
                      <p:cNvPicPr/>
                      <p:nvPr/>
                    </p:nvPicPr>
                    <p:blipFill>
                      <a:blip r:embed="rId22"/>
                      <a:stretch>
                        <a:fillRect/>
                      </a:stretch>
                    </p:blipFill>
                    <p:spPr>
                      <a:xfrm>
                        <a:off x="5287687" y="5279703"/>
                        <a:ext cx="1924050" cy="369887"/>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82379988-8363-4C65-B2EA-8D2A5D2E0749}"/>
              </a:ext>
            </a:extLst>
          </p:cNvPr>
          <p:cNvGraphicFramePr>
            <a:graphicFrameLocks noChangeAspect="1"/>
          </p:cNvGraphicFramePr>
          <p:nvPr>
            <p:extLst>
              <p:ext uri="{D42A27DB-BD31-4B8C-83A1-F6EECF244321}">
                <p14:modId xmlns:p14="http://schemas.microsoft.com/office/powerpoint/2010/main" val="3327503049"/>
              </p:ext>
            </p:extLst>
          </p:nvPr>
        </p:nvGraphicFramePr>
        <p:xfrm>
          <a:off x="3141837" y="5595158"/>
          <a:ext cx="500063" cy="396875"/>
        </p:xfrm>
        <a:graphic>
          <a:graphicData uri="http://schemas.openxmlformats.org/presentationml/2006/ole">
            <mc:AlternateContent xmlns:mc="http://schemas.openxmlformats.org/markup-compatibility/2006">
              <mc:Choice xmlns:v="urn:schemas-microsoft-com:vml" Requires="v">
                <p:oleObj spid="_x0000_s71739" name="Equation" r:id="rId23" imgW="500077" imgH="396374" progId="Equation.DSMT4">
                  <p:embed/>
                </p:oleObj>
              </mc:Choice>
              <mc:Fallback>
                <p:oleObj name="Equation" r:id="rId23" imgW="500077" imgH="396374" progId="Equation.DSMT4">
                  <p:embed/>
                  <p:pic>
                    <p:nvPicPr>
                      <p:cNvPr id="0" name=""/>
                      <p:cNvPicPr/>
                      <p:nvPr/>
                    </p:nvPicPr>
                    <p:blipFill>
                      <a:blip r:embed="rId24"/>
                      <a:stretch>
                        <a:fillRect/>
                      </a:stretch>
                    </p:blipFill>
                    <p:spPr>
                      <a:xfrm>
                        <a:off x="3141837" y="5595158"/>
                        <a:ext cx="500063" cy="3968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0E57B9FB-955D-447E-8587-6C1B99A3A2E8}"/>
              </a:ext>
            </a:extLst>
          </p:cNvPr>
          <p:cNvGraphicFramePr>
            <a:graphicFrameLocks noChangeAspect="1"/>
          </p:cNvGraphicFramePr>
          <p:nvPr>
            <p:extLst>
              <p:ext uri="{D42A27DB-BD31-4B8C-83A1-F6EECF244321}">
                <p14:modId xmlns:p14="http://schemas.microsoft.com/office/powerpoint/2010/main" val="2273996202"/>
              </p:ext>
            </p:extLst>
          </p:nvPr>
        </p:nvGraphicFramePr>
        <p:xfrm>
          <a:off x="7559727" y="5880449"/>
          <a:ext cx="334963" cy="404813"/>
        </p:xfrm>
        <a:graphic>
          <a:graphicData uri="http://schemas.openxmlformats.org/presentationml/2006/ole">
            <mc:AlternateContent xmlns:mc="http://schemas.openxmlformats.org/markup-compatibility/2006">
              <mc:Choice xmlns:v="urn:schemas-microsoft-com:vml" Requires="v">
                <p:oleObj spid="_x0000_s71740" name="Equation" r:id="rId25" imgW="335545" imgH="405375" progId="Equation.DSMT4">
                  <p:embed/>
                </p:oleObj>
              </mc:Choice>
              <mc:Fallback>
                <p:oleObj name="Equation" r:id="rId25" imgW="335545" imgH="405375" progId="Equation.DSMT4">
                  <p:embed/>
                  <p:pic>
                    <p:nvPicPr>
                      <p:cNvPr id="0" name=""/>
                      <p:cNvPicPr/>
                      <p:nvPr/>
                    </p:nvPicPr>
                    <p:blipFill>
                      <a:blip r:embed="rId26"/>
                      <a:stretch>
                        <a:fillRect/>
                      </a:stretch>
                    </p:blipFill>
                    <p:spPr>
                      <a:xfrm>
                        <a:off x="7559727" y="5880449"/>
                        <a:ext cx="334963" cy="404813"/>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B884E952-1E2A-471C-8D7A-0EAE015BD884}"/>
              </a:ext>
            </a:extLst>
          </p:cNvPr>
          <p:cNvGraphicFramePr>
            <a:graphicFrameLocks noChangeAspect="1"/>
          </p:cNvGraphicFramePr>
          <p:nvPr>
            <p:extLst>
              <p:ext uri="{D42A27DB-BD31-4B8C-83A1-F6EECF244321}">
                <p14:modId xmlns:p14="http://schemas.microsoft.com/office/powerpoint/2010/main" val="397559367"/>
              </p:ext>
            </p:extLst>
          </p:nvPr>
        </p:nvGraphicFramePr>
        <p:xfrm>
          <a:off x="9282161" y="5515324"/>
          <a:ext cx="396875" cy="365125"/>
        </p:xfrm>
        <a:graphic>
          <a:graphicData uri="http://schemas.openxmlformats.org/presentationml/2006/ole">
            <mc:AlternateContent xmlns:mc="http://schemas.openxmlformats.org/markup-compatibility/2006">
              <mc:Choice xmlns:v="urn:schemas-microsoft-com:vml" Requires="v">
                <p:oleObj spid="_x0000_s71741" name="Equation" r:id="rId27" imgW="396390" imgH="364333" progId="Equation.DSMT4">
                  <p:embed/>
                </p:oleObj>
              </mc:Choice>
              <mc:Fallback>
                <p:oleObj name="Equation" r:id="rId27" imgW="396390" imgH="364333" progId="Equation.DSMT4">
                  <p:embed/>
                  <p:pic>
                    <p:nvPicPr>
                      <p:cNvPr id="0" name=""/>
                      <p:cNvPicPr/>
                      <p:nvPr/>
                    </p:nvPicPr>
                    <p:blipFill>
                      <a:blip r:embed="rId28"/>
                      <a:stretch>
                        <a:fillRect/>
                      </a:stretch>
                    </p:blipFill>
                    <p:spPr>
                      <a:xfrm>
                        <a:off x="9282161" y="5515324"/>
                        <a:ext cx="396875" cy="36512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C1903AB4-CF73-4753-ACDA-17EF2B9568F3}"/>
              </a:ext>
            </a:extLst>
          </p:cNvPr>
          <p:cNvGraphicFramePr>
            <a:graphicFrameLocks noChangeAspect="1"/>
          </p:cNvGraphicFramePr>
          <p:nvPr>
            <p:extLst>
              <p:ext uri="{D42A27DB-BD31-4B8C-83A1-F6EECF244321}">
                <p14:modId xmlns:p14="http://schemas.microsoft.com/office/powerpoint/2010/main" val="3106021787"/>
              </p:ext>
            </p:extLst>
          </p:nvPr>
        </p:nvGraphicFramePr>
        <p:xfrm>
          <a:off x="4044106" y="5865354"/>
          <a:ext cx="420687" cy="384175"/>
        </p:xfrm>
        <a:graphic>
          <a:graphicData uri="http://schemas.openxmlformats.org/presentationml/2006/ole">
            <mc:AlternateContent xmlns:mc="http://schemas.openxmlformats.org/markup-compatibility/2006">
              <mc:Choice xmlns:v="urn:schemas-microsoft-com:vml" Requires="v">
                <p:oleObj spid="_x0000_s71742" name="Equation" r:id="rId29" imgW="420871" imgH="384134" progId="Equation.DSMT4">
                  <p:embed/>
                </p:oleObj>
              </mc:Choice>
              <mc:Fallback>
                <p:oleObj name="Equation" r:id="rId29" imgW="420871" imgH="384134" progId="Equation.DSMT4">
                  <p:embed/>
                  <p:pic>
                    <p:nvPicPr>
                      <p:cNvPr id="0" name=""/>
                      <p:cNvPicPr/>
                      <p:nvPr/>
                    </p:nvPicPr>
                    <p:blipFill>
                      <a:blip r:embed="rId30"/>
                      <a:stretch>
                        <a:fillRect/>
                      </a:stretch>
                    </p:blipFill>
                    <p:spPr>
                      <a:xfrm>
                        <a:off x="4044106" y="5865354"/>
                        <a:ext cx="420687" cy="384175"/>
                      </a:xfrm>
                      <a:prstGeom prst="rect">
                        <a:avLst/>
                      </a:prstGeom>
                    </p:spPr>
                  </p:pic>
                </p:oleObj>
              </mc:Fallback>
            </mc:AlternateContent>
          </a:graphicData>
        </a:graphic>
      </p:graphicFrame>
    </p:spTree>
    <p:extLst>
      <p:ext uri="{BB962C8B-B14F-4D97-AF65-F5344CB8AC3E}">
        <p14:creationId xmlns:p14="http://schemas.microsoft.com/office/powerpoint/2010/main" val="17691317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Times New Roman" pitchFamily="18" charset="0"/>
              </a:rPr>
              <a:t>一个可抗重放的鉴别协议</a:t>
            </a:r>
            <a:r>
              <a:rPr lang="zh-CN" altLang="en-US"/>
              <a:t> </a:t>
            </a:r>
          </a:p>
        </p:txBody>
      </p:sp>
      <p:sp>
        <p:nvSpPr>
          <p:cNvPr id="1638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3A9AC04-E1C5-457C-A5A9-E1D56E7B4899}"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638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F377A8E-36C2-4910-9D6C-E5B818ADF485}" type="slidenum">
              <a:rPr lang="en-US" altLang="zh-CN" sz="1000" b="0">
                <a:solidFill>
                  <a:schemeClr val="bg1"/>
                </a:solidFill>
                <a:latin typeface="Verdana" pitchFamily="34" charset="0"/>
                <a:ea typeface="宋体" pitchFamily="2" charset="-122"/>
              </a:rPr>
              <a:pPr eaLnBrk="1" hangingPunct="1">
                <a:spcBef>
                  <a:spcPct val="0"/>
                </a:spcBef>
                <a:buClrTx/>
                <a:buFontTx/>
                <a:buNone/>
              </a:pPr>
              <a:t>13</a:t>
            </a:fld>
            <a:endParaRPr lang="en-US" altLang="zh-CN" sz="1000" b="0">
              <a:solidFill>
                <a:schemeClr val="bg1"/>
              </a:solidFill>
              <a:latin typeface="Verdana" pitchFamily="34" charset="0"/>
              <a:ea typeface="宋体" pitchFamily="2" charset="-122"/>
            </a:endParaRPr>
          </a:p>
        </p:txBody>
      </p:sp>
      <p:sp>
        <p:nvSpPr>
          <p:cNvPr id="16390" name="AutoShape 8">
            <a:hlinkClick r:id="rId3"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6392" name="Rectangle 10"/>
          <p:cNvSpPr>
            <a:spLocks noChangeArrowheads="1"/>
          </p:cNvSpPr>
          <p:nvPr/>
        </p:nvSpPr>
        <p:spPr bwMode="auto">
          <a:xfrm>
            <a:off x="406399" y="4318691"/>
            <a:ext cx="11385381" cy="79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marL="0" indent="12700" eaLnBrk="1" hangingPunct="1">
              <a:lnSpc>
                <a:spcPct val="80000"/>
              </a:lnSpc>
              <a:buClrTx/>
              <a:buFontTx/>
              <a:buNone/>
            </a:pPr>
            <a:r>
              <a:rPr lang="zh-CN" altLang="en-US" dirty="0">
                <a:latin typeface="Times New Roman" pitchFamily="18" charset="0"/>
                <a:ea typeface="宋体" pitchFamily="2" charset="-122"/>
              </a:rPr>
              <a:t>使</a:t>
            </a:r>
            <a:r>
              <a:rPr lang="en-US" altLang="zh-CN" dirty="0">
                <a:latin typeface="Times New Roman" pitchFamily="18" charset="0"/>
                <a:ea typeface="宋体" pitchFamily="2" charset="-122"/>
              </a:rPr>
              <a:t>A</a:t>
            </a:r>
            <a:r>
              <a:rPr lang="zh-CN" altLang="en-US" dirty="0">
                <a:latin typeface="Times New Roman" pitchFamily="18" charset="0"/>
                <a:ea typeface="宋体" pitchFamily="2" charset="-122"/>
              </a:rPr>
              <a:t>拥有一个可向</a:t>
            </a:r>
            <a:r>
              <a:rPr lang="en-US" altLang="zh-CN" dirty="0">
                <a:latin typeface="Times New Roman" pitchFamily="18" charset="0"/>
                <a:ea typeface="宋体" pitchFamily="2" charset="-122"/>
              </a:rPr>
              <a:t>B</a:t>
            </a:r>
            <a:r>
              <a:rPr lang="zh-CN" altLang="en-US" dirty="0">
                <a:latin typeface="Times New Roman" pitchFamily="18" charset="0"/>
                <a:ea typeface="宋体" pitchFamily="2" charset="-122"/>
              </a:rPr>
              <a:t>进行后续认证的“证明书”，就可在有效时间范围内不再求助于</a:t>
            </a:r>
            <a:r>
              <a:rPr lang="en-US" altLang="zh-CN" dirty="0">
                <a:latin typeface="Times New Roman" pitchFamily="18" charset="0"/>
                <a:ea typeface="宋体" pitchFamily="2" charset="-122"/>
              </a:rPr>
              <a:t>KDC</a:t>
            </a:r>
            <a:r>
              <a:rPr lang="zh-CN" altLang="en-US" dirty="0">
                <a:latin typeface="Times New Roman" pitchFamily="18" charset="0"/>
                <a:ea typeface="宋体" pitchFamily="2" charset="-122"/>
              </a:rPr>
              <a:t>而由以下方式实现双方的新认证</a:t>
            </a:r>
          </a:p>
        </p:txBody>
      </p:sp>
      <p:graphicFrame>
        <p:nvGraphicFramePr>
          <p:cNvPr id="4" name="对象 3">
            <a:extLst>
              <a:ext uri="{FF2B5EF4-FFF2-40B4-BE49-F238E27FC236}">
                <a16:creationId xmlns:a16="http://schemas.microsoft.com/office/drawing/2014/main" id="{302F05EF-7984-4DED-8DDA-081D8A00605C}"/>
              </a:ext>
            </a:extLst>
          </p:cNvPr>
          <p:cNvGraphicFramePr>
            <a:graphicFrameLocks noChangeAspect="1"/>
          </p:cNvGraphicFramePr>
          <p:nvPr>
            <p:extLst>
              <p:ext uri="{D42A27DB-BD31-4B8C-83A1-F6EECF244321}">
                <p14:modId xmlns:p14="http://schemas.microsoft.com/office/powerpoint/2010/main" val="998738147"/>
              </p:ext>
            </p:extLst>
          </p:nvPr>
        </p:nvGraphicFramePr>
        <p:xfrm>
          <a:off x="730796" y="5221065"/>
          <a:ext cx="4413250" cy="1274762"/>
        </p:xfrm>
        <a:graphic>
          <a:graphicData uri="http://schemas.openxmlformats.org/presentationml/2006/ole">
            <mc:AlternateContent xmlns:mc="http://schemas.openxmlformats.org/markup-compatibility/2006">
              <mc:Choice xmlns:v="urn:schemas-microsoft-com:vml" Requires="v">
                <p:oleObj spid="_x0000_s32821" name="Equation" r:id="rId4" imgW="3340080" imgH="965160" progId="Equation.DSMT4">
                  <p:embed/>
                </p:oleObj>
              </mc:Choice>
              <mc:Fallback>
                <p:oleObj name="Equation" r:id="rId4" imgW="3340080" imgH="965160" progId="Equation.DSMT4">
                  <p:embed/>
                  <p:pic>
                    <p:nvPicPr>
                      <p:cNvPr id="0" name=""/>
                      <p:cNvPicPr/>
                      <p:nvPr/>
                    </p:nvPicPr>
                    <p:blipFill>
                      <a:blip r:embed="rId5"/>
                      <a:stretch>
                        <a:fillRect/>
                      </a:stretch>
                    </p:blipFill>
                    <p:spPr>
                      <a:xfrm>
                        <a:off x="730796" y="5221065"/>
                        <a:ext cx="4413250" cy="1274762"/>
                      </a:xfrm>
                      <a:prstGeom prst="rect">
                        <a:avLst/>
                      </a:prstGeom>
                    </p:spPr>
                  </p:pic>
                </p:oleObj>
              </mc:Fallback>
            </mc:AlternateContent>
          </a:graphicData>
        </a:graphic>
      </p:graphicFrame>
      <p:sp>
        <p:nvSpPr>
          <p:cNvPr id="3" name="内容占位符 2">
            <a:extLst>
              <a:ext uri="{FF2B5EF4-FFF2-40B4-BE49-F238E27FC236}">
                <a16:creationId xmlns:a16="http://schemas.microsoft.com/office/drawing/2014/main" id="{E3C0A907-F5CB-493B-8079-6E3647A93B23}"/>
              </a:ext>
            </a:extLst>
          </p:cNvPr>
          <p:cNvSpPr>
            <a:spLocks noGrp="1"/>
          </p:cNvSpPr>
          <p:nvPr>
            <p:ph idx="1"/>
          </p:nvPr>
        </p:nvSpPr>
        <p:spPr>
          <a:xfrm>
            <a:off x="8040216" y="5661248"/>
            <a:ext cx="3542184" cy="663352"/>
          </a:xfrm>
        </p:spPr>
        <p:txBody>
          <a:bodyPr/>
          <a:lstStyle/>
          <a:p>
            <a:endParaRPr lang="zh-CN" altLang="en-US" dirty="0"/>
          </a:p>
        </p:txBody>
      </p:sp>
      <p:graphicFrame>
        <p:nvGraphicFramePr>
          <p:cNvPr id="13" name="Object 14">
            <a:extLst>
              <a:ext uri="{FF2B5EF4-FFF2-40B4-BE49-F238E27FC236}">
                <a16:creationId xmlns:a16="http://schemas.microsoft.com/office/drawing/2014/main" id="{113F351E-1454-4E8E-B1EA-3D6312C5FDF7}"/>
              </a:ext>
            </a:extLst>
          </p:cNvPr>
          <p:cNvGraphicFramePr>
            <a:graphicFrameLocks noChangeAspect="1"/>
          </p:cNvGraphicFramePr>
          <p:nvPr>
            <p:extLst>
              <p:ext uri="{D42A27DB-BD31-4B8C-83A1-F6EECF244321}">
                <p14:modId xmlns:p14="http://schemas.microsoft.com/office/powerpoint/2010/main" val="3370306957"/>
              </p:ext>
            </p:extLst>
          </p:nvPr>
        </p:nvGraphicFramePr>
        <p:xfrm>
          <a:off x="263352" y="844625"/>
          <a:ext cx="6126492" cy="3345532"/>
        </p:xfrm>
        <a:graphic>
          <a:graphicData uri="http://schemas.openxmlformats.org/presentationml/2006/ole">
            <mc:AlternateContent xmlns:mc="http://schemas.openxmlformats.org/markup-compatibility/2006">
              <mc:Choice xmlns:v="urn:schemas-microsoft-com:vml" Requires="v">
                <p:oleObj spid="_x0000_s32822" name="Visio" r:id="rId6" imgW="5457847" imgH="2971800" progId="Visio.Drawing.11">
                  <p:embed/>
                </p:oleObj>
              </mc:Choice>
              <mc:Fallback>
                <p:oleObj name="Visio" r:id="rId6" imgW="5457847" imgH="2971800" progId="Visio.Drawing.11">
                  <p:embed/>
                  <p:pic>
                    <p:nvPicPr>
                      <p:cNvPr id="7" name="Object 14">
                        <a:extLst>
                          <a:ext uri="{FF2B5EF4-FFF2-40B4-BE49-F238E27FC236}">
                            <a16:creationId xmlns:a16="http://schemas.microsoft.com/office/drawing/2014/main" id="{5F8F3F34-8B52-499E-B1AA-1D5B8ED22F23}"/>
                          </a:ext>
                        </a:extLst>
                      </p:cNvPr>
                      <p:cNvPicPr>
                        <a:picLocks noChangeAspect="1" noChangeArrowheads="1"/>
                      </p:cNvPicPr>
                      <p:nvPr/>
                    </p:nvPicPr>
                    <p:blipFill>
                      <a:blip r:embed="rId7"/>
                      <a:srcRect/>
                      <a:stretch>
                        <a:fillRect/>
                      </a:stretch>
                    </p:blipFill>
                    <p:spPr bwMode="auto">
                      <a:xfrm>
                        <a:off x="263352" y="844625"/>
                        <a:ext cx="6126492" cy="3345532"/>
                      </a:xfrm>
                      <a:prstGeom prst="rect">
                        <a:avLst/>
                      </a:prstGeom>
                      <a:noFill/>
                      <a:ln>
                        <a:noFill/>
                      </a:ln>
                    </p:spPr>
                  </p:pic>
                </p:oleObj>
              </mc:Fallback>
            </mc:AlternateContent>
          </a:graphicData>
        </a:graphic>
      </p:graphicFrame>
      <p:sp>
        <p:nvSpPr>
          <p:cNvPr id="15" name="文本框 14">
            <a:extLst>
              <a:ext uri="{FF2B5EF4-FFF2-40B4-BE49-F238E27FC236}">
                <a16:creationId xmlns:a16="http://schemas.microsoft.com/office/drawing/2014/main" id="{00434057-E92E-414E-87FA-74BBF1D7FE98}"/>
              </a:ext>
            </a:extLst>
          </p:cNvPr>
          <p:cNvSpPr txBox="1"/>
          <p:nvPr/>
        </p:nvSpPr>
        <p:spPr>
          <a:xfrm>
            <a:off x="6669212" y="1778727"/>
            <a:ext cx="5259436" cy="2308324"/>
          </a:xfrm>
          <a:prstGeom prst="rect">
            <a:avLst/>
          </a:prstGeom>
          <a:noFill/>
        </p:spPr>
        <p:txBody>
          <a:bodyPr wrap="square">
            <a:spAutoFit/>
          </a:bodyPr>
          <a:lstStyle/>
          <a:p>
            <a:r>
              <a:rPr lang="zh-CN" altLang="en-US" sz="2400" dirty="0"/>
              <a:t>④A将“证明书”                          连同由会话密钥加密的一次性随机数      发往B，B由票据得到会话密钥      ，并由     得      。    由会话密钥加密的目的是B认证了自己收到的消息不是一个重放而的确是来自于A</a:t>
            </a:r>
          </a:p>
        </p:txBody>
      </p:sp>
      <p:graphicFrame>
        <p:nvGraphicFramePr>
          <p:cNvPr id="7" name="对象 6">
            <a:extLst>
              <a:ext uri="{FF2B5EF4-FFF2-40B4-BE49-F238E27FC236}">
                <a16:creationId xmlns:a16="http://schemas.microsoft.com/office/drawing/2014/main" id="{4D0E77F3-5A0D-446D-BF62-B3C2B235FD0F}"/>
              </a:ext>
            </a:extLst>
          </p:cNvPr>
          <p:cNvGraphicFramePr>
            <a:graphicFrameLocks noChangeAspect="1"/>
          </p:cNvGraphicFramePr>
          <p:nvPr>
            <p:extLst>
              <p:ext uri="{D42A27DB-BD31-4B8C-83A1-F6EECF244321}">
                <p14:modId xmlns:p14="http://schemas.microsoft.com/office/powerpoint/2010/main" val="2685002268"/>
              </p:ext>
            </p:extLst>
          </p:nvPr>
        </p:nvGraphicFramePr>
        <p:xfrm>
          <a:off x="9225756" y="1834487"/>
          <a:ext cx="1878013" cy="369887"/>
        </p:xfrm>
        <a:graphic>
          <a:graphicData uri="http://schemas.openxmlformats.org/presentationml/2006/ole">
            <mc:AlternateContent xmlns:mc="http://schemas.openxmlformats.org/markup-compatibility/2006">
              <mc:Choice xmlns:v="urn:schemas-microsoft-com:vml" Requires="v">
                <p:oleObj spid="_x0000_s32823" name="Equation" r:id="rId8" imgW="1877540" imgH="370453" progId="Equation.DSMT4">
                  <p:embed/>
                </p:oleObj>
              </mc:Choice>
              <mc:Fallback>
                <p:oleObj name="Equation" r:id="rId8" imgW="1877540" imgH="370453" progId="Equation.DSMT4">
                  <p:embed/>
                  <p:pic>
                    <p:nvPicPr>
                      <p:cNvPr id="0" name=""/>
                      <p:cNvPicPr/>
                      <p:nvPr/>
                    </p:nvPicPr>
                    <p:blipFill>
                      <a:blip r:embed="rId9"/>
                      <a:stretch>
                        <a:fillRect/>
                      </a:stretch>
                    </p:blipFill>
                    <p:spPr>
                      <a:xfrm>
                        <a:off x="9225756" y="1834487"/>
                        <a:ext cx="1878013" cy="36988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D8D8B4B-595E-4DA0-BFEF-AD62C19A2A86}"/>
              </a:ext>
            </a:extLst>
          </p:cNvPr>
          <p:cNvGraphicFramePr>
            <a:graphicFrameLocks noChangeAspect="1"/>
          </p:cNvGraphicFramePr>
          <p:nvPr>
            <p:extLst>
              <p:ext uri="{D42A27DB-BD31-4B8C-83A1-F6EECF244321}">
                <p14:modId xmlns:p14="http://schemas.microsoft.com/office/powerpoint/2010/main" val="75889890"/>
              </p:ext>
            </p:extLst>
          </p:nvPr>
        </p:nvGraphicFramePr>
        <p:xfrm>
          <a:off x="11337756" y="2142657"/>
          <a:ext cx="454025" cy="434975"/>
        </p:xfrm>
        <a:graphic>
          <a:graphicData uri="http://schemas.openxmlformats.org/presentationml/2006/ole">
            <mc:AlternateContent xmlns:mc="http://schemas.openxmlformats.org/markup-compatibility/2006">
              <mc:Choice xmlns:v="urn:schemas-microsoft-com:vml" Requires="v">
                <p:oleObj spid="_x0000_s32824" name="Equation" r:id="rId10" imgW="454354" imgH="434536" progId="Equation.DSMT4">
                  <p:embed/>
                </p:oleObj>
              </mc:Choice>
              <mc:Fallback>
                <p:oleObj name="Equation" r:id="rId10" imgW="454354" imgH="434536" progId="Equation.DSMT4">
                  <p:embed/>
                  <p:pic>
                    <p:nvPicPr>
                      <p:cNvPr id="0" name=""/>
                      <p:cNvPicPr/>
                      <p:nvPr/>
                    </p:nvPicPr>
                    <p:blipFill>
                      <a:blip r:embed="rId11"/>
                      <a:stretch>
                        <a:fillRect/>
                      </a:stretch>
                    </p:blipFill>
                    <p:spPr>
                      <a:xfrm>
                        <a:off x="11337756" y="2142657"/>
                        <a:ext cx="454025" cy="4349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BD1A60E-97F4-45E4-AE3A-A5B9D635EC46}"/>
              </a:ext>
            </a:extLst>
          </p:cNvPr>
          <p:cNvGraphicFramePr>
            <a:graphicFrameLocks noChangeAspect="1"/>
          </p:cNvGraphicFramePr>
          <p:nvPr>
            <p:extLst>
              <p:ext uri="{D42A27DB-BD31-4B8C-83A1-F6EECF244321}">
                <p14:modId xmlns:p14="http://schemas.microsoft.com/office/powerpoint/2010/main" val="836762972"/>
              </p:ext>
            </p:extLst>
          </p:nvPr>
        </p:nvGraphicFramePr>
        <p:xfrm>
          <a:off x="7383270" y="2897773"/>
          <a:ext cx="454025" cy="414337"/>
        </p:xfrm>
        <a:graphic>
          <a:graphicData uri="http://schemas.openxmlformats.org/presentationml/2006/ole">
            <mc:AlternateContent xmlns:mc="http://schemas.openxmlformats.org/markup-compatibility/2006">
              <mc:Choice xmlns:v="urn:schemas-microsoft-com:vml" Requires="v">
                <p:oleObj spid="_x0000_s32825" name="Equation" r:id="rId12" imgW="454354" imgH="414735" progId="Equation.DSMT4">
                  <p:embed/>
                </p:oleObj>
              </mc:Choice>
              <mc:Fallback>
                <p:oleObj name="Equation" r:id="rId12" imgW="454354" imgH="414735" progId="Equation.DSMT4">
                  <p:embed/>
                  <p:pic>
                    <p:nvPicPr>
                      <p:cNvPr id="0" name=""/>
                      <p:cNvPicPr/>
                      <p:nvPr/>
                    </p:nvPicPr>
                    <p:blipFill>
                      <a:blip r:embed="rId13"/>
                      <a:stretch>
                        <a:fillRect/>
                      </a:stretch>
                    </p:blipFill>
                    <p:spPr>
                      <a:xfrm>
                        <a:off x="7383270" y="2897773"/>
                        <a:ext cx="454025" cy="41433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79AB6E3-8FD2-477D-A28F-ED479494704F}"/>
              </a:ext>
            </a:extLst>
          </p:cNvPr>
          <p:cNvGraphicFramePr>
            <a:graphicFrameLocks noChangeAspect="1"/>
          </p:cNvGraphicFramePr>
          <p:nvPr>
            <p:extLst>
              <p:ext uri="{D42A27DB-BD31-4B8C-83A1-F6EECF244321}">
                <p14:modId xmlns:p14="http://schemas.microsoft.com/office/powerpoint/2010/main" val="3146294065"/>
              </p:ext>
            </p:extLst>
          </p:nvPr>
        </p:nvGraphicFramePr>
        <p:xfrm>
          <a:off x="10854729" y="2568432"/>
          <a:ext cx="454025" cy="414337"/>
        </p:xfrm>
        <a:graphic>
          <a:graphicData uri="http://schemas.openxmlformats.org/presentationml/2006/ole">
            <mc:AlternateContent xmlns:mc="http://schemas.openxmlformats.org/markup-compatibility/2006">
              <mc:Choice xmlns:v="urn:schemas-microsoft-com:vml" Requires="v">
                <p:oleObj spid="_x0000_s32826" name="Equation" r:id="rId14" imgW="454354" imgH="414735" progId="Equation.DSMT4">
                  <p:embed/>
                </p:oleObj>
              </mc:Choice>
              <mc:Fallback>
                <p:oleObj name="Equation" r:id="rId14" imgW="454354" imgH="414735" progId="Equation.DSMT4">
                  <p:embed/>
                  <p:pic>
                    <p:nvPicPr>
                      <p:cNvPr id="0" name=""/>
                      <p:cNvPicPr/>
                      <p:nvPr/>
                    </p:nvPicPr>
                    <p:blipFill>
                      <a:blip r:embed="rId15"/>
                      <a:stretch>
                        <a:fillRect/>
                      </a:stretch>
                    </p:blipFill>
                    <p:spPr>
                      <a:xfrm>
                        <a:off x="10854729" y="2568432"/>
                        <a:ext cx="454025" cy="41433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CA4F427-D06D-492E-AC04-386EB3882F93}"/>
              </a:ext>
            </a:extLst>
          </p:cNvPr>
          <p:cNvGraphicFramePr>
            <a:graphicFrameLocks noChangeAspect="1"/>
          </p:cNvGraphicFramePr>
          <p:nvPr>
            <p:extLst>
              <p:ext uri="{D42A27DB-BD31-4B8C-83A1-F6EECF244321}">
                <p14:modId xmlns:p14="http://schemas.microsoft.com/office/powerpoint/2010/main" val="3064861740"/>
              </p:ext>
            </p:extLst>
          </p:nvPr>
        </p:nvGraphicFramePr>
        <p:xfrm>
          <a:off x="8125696" y="2932831"/>
          <a:ext cx="454025" cy="433387"/>
        </p:xfrm>
        <a:graphic>
          <a:graphicData uri="http://schemas.openxmlformats.org/presentationml/2006/ole">
            <mc:AlternateContent xmlns:mc="http://schemas.openxmlformats.org/markup-compatibility/2006">
              <mc:Choice xmlns:v="urn:schemas-microsoft-com:vml" Requires="v">
                <p:oleObj spid="_x0000_s32827" name="Equation" r:id="rId16" imgW="454354" imgH="433096" progId="Equation.DSMT4">
                  <p:embed/>
                </p:oleObj>
              </mc:Choice>
              <mc:Fallback>
                <p:oleObj name="Equation" r:id="rId16" imgW="454354" imgH="433096" progId="Equation.DSMT4">
                  <p:embed/>
                  <p:pic>
                    <p:nvPicPr>
                      <p:cNvPr id="0" name=""/>
                      <p:cNvPicPr/>
                      <p:nvPr/>
                    </p:nvPicPr>
                    <p:blipFill>
                      <a:blip r:embed="rId17"/>
                      <a:stretch>
                        <a:fillRect/>
                      </a:stretch>
                    </p:blipFill>
                    <p:spPr>
                      <a:xfrm>
                        <a:off x="8125696" y="2932831"/>
                        <a:ext cx="454025" cy="43338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9BA18C8-EB36-4628-858F-B92CD0589B65}"/>
              </a:ext>
            </a:extLst>
          </p:cNvPr>
          <p:cNvGraphicFramePr>
            <a:graphicFrameLocks noChangeAspect="1"/>
          </p:cNvGraphicFramePr>
          <p:nvPr>
            <p:extLst>
              <p:ext uri="{D42A27DB-BD31-4B8C-83A1-F6EECF244321}">
                <p14:modId xmlns:p14="http://schemas.microsoft.com/office/powerpoint/2010/main" val="3198416377"/>
              </p:ext>
            </p:extLst>
          </p:nvPr>
        </p:nvGraphicFramePr>
        <p:xfrm>
          <a:off x="8850485" y="2907469"/>
          <a:ext cx="454025" cy="433387"/>
        </p:xfrm>
        <a:graphic>
          <a:graphicData uri="http://schemas.openxmlformats.org/presentationml/2006/ole">
            <mc:AlternateContent xmlns:mc="http://schemas.openxmlformats.org/markup-compatibility/2006">
              <mc:Choice xmlns:v="urn:schemas-microsoft-com:vml" Requires="v">
                <p:oleObj spid="_x0000_s32828" name="Equation" r:id="rId18" imgW="454354" imgH="433096" progId="Equation.DSMT4">
                  <p:embed/>
                </p:oleObj>
              </mc:Choice>
              <mc:Fallback>
                <p:oleObj name="Equation" r:id="rId18" imgW="454354" imgH="433096" progId="Equation.DSMT4">
                  <p:embed/>
                  <p:pic>
                    <p:nvPicPr>
                      <p:cNvPr id="0" name=""/>
                      <p:cNvPicPr/>
                      <p:nvPr/>
                    </p:nvPicPr>
                    <p:blipFill>
                      <a:blip r:embed="rId19"/>
                      <a:stretch>
                        <a:fillRect/>
                      </a:stretch>
                    </p:blipFill>
                    <p:spPr>
                      <a:xfrm>
                        <a:off x="8850485" y="2907469"/>
                        <a:ext cx="454025" cy="433387"/>
                      </a:xfrm>
                      <a:prstGeom prst="rect">
                        <a:avLst/>
                      </a:prstGeom>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a:latin typeface="Times New Roman" pitchFamily="18" charset="0"/>
              </a:rPr>
              <a:t>7.1.3  </a:t>
            </a:r>
            <a:r>
              <a:rPr lang="zh-CN" altLang="en-US" dirty="0">
                <a:latin typeface="Times New Roman" pitchFamily="18" charset="0"/>
              </a:rPr>
              <a:t>单向鉴别协议</a:t>
            </a:r>
            <a:endParaRPr lang="zh-CN" altLang="en-US" dirty="0"/>
          </a:p>
        </p:txBody>
      </p:sp>
      <p:sp>
        <p:nvSpPr>
          <p:cNvPr id="17411" name="Rectangle 3"/>
          <p:cNvSpPr>
            <a:spLocks noGrp="1" noChangeArrowheads="1"/>
          </p:cNvSpPr>
          <p:nvPr>
            <p:ph idx="1"/>
          </p:nvPr>
        </p:nvSpPr>
        <p:spPr>
          <a:xfrm>
            <a:off x="784872" y="1293997"/>
            <a:ext cx="11215783" cy="1612900"/>
          </a:xfrm>
        </p:spPr>
        <p:txBody>
          <a:bodyPr/>
          <a:lstStyle/>
          <a:p>
            <a:pPr eaLnBrk="1" hangingPunct="1">
              <a:buFontTx/>
              <a:buNone/>
            </a:pPr>
            <a:r>
              <a:rPr lang="zh-CN" altLang="en-US" dirty="0"/>
              <a:t>一、使用对称加密算法</a:t>
            </a:r>
          </a:p>
          <a:p>
            <a:pPr eaLnBrk="1" hangingPunct="1">
              <a:buFontTx/>
              <a:buNone/>
            </a:pPr>
            <a:r>
              <a:rPr lang="zh-CN" altLang="en-US" dirty="0">
                <a:latin typeface="Times New Roman" pitchFamily="18" charset="0"/>
              </a:rPr>
              <a:t>    修改</a:t>
            </a:r>
            <a:r>
              <a:rPr lang="en-US" altLang="zh-CN" dirty="0">
                <a:latin typeface="Times New Roman" pitchFamily="18" charset="0"/>
              </a:rPr>
              <a:t>N-S</a:t>
            </a:r>
            <a:r>
              <a:rPr lang="zh-CN" altLang="en-US" dirty="0">
                <a:latin typeface="Times New Roman" pitchFamily="18" charset="0"/>
              </a:rPr>
              <a:t>协议就能用于电子邮件的单向鉴别（不能要求发送方</a:t>
            </a:r>
            <a:r>
              <a:rPr lang="en-US" altLang="zh-CN" dirty="0">
                <a:latin typeface="Times New Roman" pitchFamily="18" charset="0"/>
              </a:rPr>
              <a:t>A</a:t>
            </a:r>
            <a:r>
              <a:rPr lang="zh-CN" altLang="en-US" dirty="0">
                <a:latin typeface="Times New Roman" pitchFamily="18" charset="0"/>
              </a:rPr>
              <a:t>和接收方</a:t>
            </a:r>
            <a:r>
              <a:rPr lang="en-US" altLang="zh-CN" dirty="0">
                <a:latin typeface="Times New Roman" pitchFamily="18" charset="0"/>
              </a:rPr>
              <a:t>B</a:t>
            </a:r>
            <a:r>
              <a:rPr lang="zh-CN" altLang="en-US" dirty="0">
                <a:latin typeface="Times New Roman" pitchFamily="18" charset="0"/>
              </a:rPr>
              <a:t>同时在线）： </a:t>
            </a:r>
          </a:p>
        </p:txBody>
      </p:sp>
      <p:sp>
        <p:nvSpPr>
          <p:cNvPr id="1741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48C1738-511C-49B3-83CA-787CCDBEE842}"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741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0D116B0-1E18-4379-9098-49ACBBB902F3}" type="slidenum">
              <a:rPr lang="en-US" altLang="zh-CN" sz="1000" b="0">
                <a:solidFill>
                  <a:schemeClr val="bg1"/>
                </a:solidFill>
                <a:latin typeface="Verdana" pitchFamily="34" charset="0"/>
                <a:ea typeface="宋体" pitchFamily="2" charset="-122"/>
              </a:rPr>
              <a:pPr eaLnBrk="1" hangingPunct="1">
                <a:spcBef>
                  <a:spcPct val="0"/>
                </a:spcBef>
                <a:buClrTx/>
                <a:buFontTx/>
                <a:buNone/>
              </a:pPr>
              <a:t>14</a:t>
            </a:fld>
            <a:endParaRPr lang="en-US" altLang="zh-CN" sz="1000" b="0">
              <a:solidFill>
                <a:schemeClr val="bg1"/>
              </a:solidFill>
              <a:latin typeface="Verdana" pitchFamily="34" charset="0"/>
              <a:ea typeface="宋体" pitchFamily="2" charset="-122"/>
            </a:endParaRPr>
          </a:p>
        </p:txBody>
      </p:sp>
      <p:sp>
        <p:nvSpPr>
          <p:cNvPr id="17415" name="Rectangle 7"/>
          <p:cNvSpPr>
            <a:spLocks noChangeArrowheads="1"/>
          </p:cNvSpPr>
          <p:nvPr/>
        </p:nvSpPr>
        <p:spPr bwMode="auto">
          <a:xfrm>
            <a:off x="739771" y="5312384"/>
            <a:ext cx="822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buClrTx/>
              <a:buFontTx/>
              <a:buNone/>
            </a:pPr>
            <a:r>
              <a:rPr lang="en-US" altLang="zh-CN" dirty="0">
                <a:latin typeface="Times New Roman" pitchFamily="18" charset="0"/>
                <a:ea typeface="宋体" pitchFamily="2" charset="-122"/>
              </a:rPr>
              <a:t>   </a:t>
            </a:r>
            <a:r>
              <a:rPr lang="zh-CN" altLang="en-US" dirty="0">
                <a:latin typeface="Times New Roman" pitchFamily="18" charset="0"/>
                <a:ea typeface="宋体" pitchFamily="2" charset="-122"/>
              </a:rPr>
              <a:t>不能抗重放攻击，且加入</a:t>
            </a:r>
            <a:r>
              <a:rPr lang="zh-CN" altLang="en-US" dirty="0">
                <a:solidFill>
                  <a:srgbClr val="FF0000"/>
                </a:solidFill>
                <a:latin typeface="Times New Roman" pitchFamily="18" charset="0"/>
                <a:ea typeface="宋体" pitchFamily="2" charset="-122"/>
              </a:rPr>
              <a:t>时间戳的作用非常有限</a:t>
            </a:r>
            <a:r>
              <a:rPr lang="zh-CN" altLang="en-US" b="0" dirty="0">
                <a:latin typeface="Times New Roman" pitchFamily="18" charset="0"/>
                <a:ea typeface="宋体" pitchFamily="2" charset="-122"/>
              </a:rPr>
              <a:t>。</a:t>
            </a:r>
          </a:p>
        </p:txBody>
      </p:sp>
      <p:sp>
        <p:nvSpPr>
          <p:cNvPr id="17416" name="AutoShape 8">
            <a:hlinkClick r:id="rId3"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aphicFrame>
        <p:nvGraphicFramePr>
          <p:cNvPr id="2" name="对象 1">
            <a:extLst>
              <a:ext uri="{FF2B5EF4-FFF2-40B4-BE49-F238E27FC236}">
                <a16:creationId xmlns:a16="http://schemas.microsoft.com/office/drawing/2014/main" id="{D0B8378D-8CDC-48B2-8623-C2C5C85D0897}"/>
              </a:ext>
            </a:extLst>
          </p:cNvPr>
          <p:cNvGraphicFramePr>
            <a:graphicFrameLocks noChangeAspect="1"/>
          </p:cNvGraphicFramePr>
          <p:nvPr>
            <p:extLst>
              <p:ext uri="{D42A27DB-BD31-4B8C-83A1-F6EECF244321}">
                <p14:modId xmlns:p14="http://schemas.microsoft.com/office/powerpoint/2010/main" val="424324470"/>
              </p:ext>
            </p:extLst>
          </p:nvPr>
        </p:nvGraphicFramePr>
        <p:xfrm>
          <a:off x="1171347" y="3045791"/>
          <a:ext cx="9130728" cy="1810626"/>
        </p:xfrm>
        <a:graphic>
          <a:graphicData uri="http://schemas.openxmlformats.org/presentationml/2006/ole">
            <mc:AlternateContent xmlns:mc="http://schemas.openxmlformats.org/markup-compatibility/2006">
              <mc:Choice xmlns:v="urn:schemas-microsoft-com:vml" Requires="v">
                <p:oleObj spid="_x0000_s41996" name="Equation" r:id="rId4" imgW="4483080" imgH="888840" progId="Equation.DSMT4">
                  <p:embed/>
                </p:oleObj>
              </mc:Choice>
              <mc:Fallback>
                <p:oleObj name="Equation" r:id="rId4" imgW="4483080" imgH="888840" progId="Equation.DSMT4">
                  <p:embed/>
                  <p:pic>
                    <p:nvPicPr>
                      <p:cNvPr id="0" name=""/>
                      <p:cNvPicPr/>
                      <p:nvPr/>
                    </p:nvPicPr>
                    <p:blipFill>
                      <a:blip r:embed="rId5"/>
                      <a:stretch>
                        <a:fillRect/>
                      </a:stretch>
                    </p:blipFill>
                    <p:spPr>
                      <a:xfrm>
                        <a:off x="1171347" y="3045791"/>
                        <a:ext cx="9130728" cy="1810626"/>
                      </a:xfrm>
                      <a:prstGeom prst="rect">
                        <a:avLst/>
                      </a:prstGeom>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latin typeface="Times New Roman" pitchFamily="18" charset="0"/>
              </a:rPr>
              <a:t>二、使用公开加密算法</a:t>
            </a:r>
            <a:r>
              <a:rPr lang="zh-CN" altLang="en-US"/>
              <a:t> </a:t>
            </a:r>
          </a:p>
        </p:txBody>
      </p:sp>
      <p:sp>
        <p:nvSpPr>
          <p:cNvPr id="18435" name="Rectangle 3"/>
          <p:cNvSpPr>
            <a:spLocks noGrp="1" noChangeArrowheads="1"/>
          </p:cNvSpPr>
          <p:nvPr>
            <p:ph idx="1"/>
          </p:nvPr>
        </p:nvSpPr>
        <p:spPr>
          <a:xfrm>
            <a:off x="6456040" y="1465451"/>
            <a:ext cx="5616624" cy="3379613"/>
          </a:xfrm>
        </p:spPr>
        <p:txBody>
          <a:bodyPr/>
          <a:lstStyle/>
          <a:p>
            <a:pPr eaLnBrk="1" hangingPunct="1">
              <a:buFontTx/>
              <a:buNone/>
            </a:pP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）保证消息的机密性</a:t>
            </a:r>
          </a:p>
          <a:p>
            <a:pPr eaLnBrk="1" hangingPunct="1">
              <a:buFontTx/>
              <a:buNone/>
            </a:pPr>
            <a:endParaRPr lang="en-US" altLang="zh-CN" sz="2000" b="0" dirty="0">
              <a:latin typeface="宋体" panose="02010600030101010101" pitchFamily="2" charset="-122"/>
              <a:ea typeface="宋体" panose="02010600030101010101" pitchFamily="2" charset="-122"/>
            </a:endParaRPr>
          </a:p>
          <a:p>
            <a:pPr eaLnBrk="1" hangingPunct="1">
              <a:buFontTx/>
              <a:buNone/>
            </a:pPr>
            <a:r>
              <a:rPr lang="en-US" altLang="zh-CN" sz="2000" b="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）实现鉴别（数字签名）</a:t>
            </a:r>
          </a:p>
          <a:p>
            <a:pPr eaLnBrk="1" hangingPunct="1">
              <a:buFontTx/>
              <a:buNone/>
            </a:pPr>
            <a:r>
              <a:rPr lang="zh-CN" altLang="en-US" sz="2000" b="0" dirty="0">
                <a:latin typeface="宋体" panose="02010600030101010101" pitchFamily="2" charset="-122"/>
                <a:ea typeface="宋体" panose="02010600030101010101" pitchFamily="2" charset="-122"/>
              </a:rPr>
              <a:t>          </a:t>
            </a:r>
            <a:endParaRPr lang="en-US" altLang="zh-CN" sz="2000" b="0" dirty="0">
              <a:latin typeface="宋体" panose="02010600030101010101" pitchFamily="2" charset="-122"/>
              <a:ea typeface="宋体" panose="02010600030101010101" pitchFamily="2" charset="-122"/>
            </a:endParaRPr>
          </a:p>
          <a:p>
            <a:pPr eaLnBrk="1" hangingPunct="1">
              <a:buFontTx/>
              <a:buNone/>
            </a:pPr>
            <a:r>
              <a:rPr lang="en-US" altLang="zh-CN" sz="2000" b="0" dirty="0">
                <a:latin typeface="宋体" panose="02010600030101010101" pitchFamily="2" charset="-122"/>
                <a:ea typeface="宋体" panose="02010600030101010101" pitchFamily="2" charset="-122"/>
              </a:rPr>
              <a:t>3</a:t>
            </a:r>
            <a:r>
              <a:rPr lang="zh-CN" altLang="en-US" sz="2000" b="0" dirty="0">
                <a:latin typeface="宋体" panose="02010600030101010101" pitchFamily="2" charset="-122"/>
                <a:ea typeface="宋体" panose="02010600030101010101" pitchFamily="2" charset="-122"/>
              </a:rPr>
              <a:t>）同时实现鉴别和机密性</a:t>
            </a:r>
          </a:p>
          <a:p>
            <a:pPr eaLnBrk="1" hangingPunct="1">
              <a:buFontTx/>
              <a:buNone/>
            </a:pPr>
            <a:r>
              <a:rPr lang="zh-CN" altLang="en-US" sz="2000" b="0" dirty="0">
                <a:latin typeface="宋体" panose="02010600030101010101" pitchFamily="2" charset="-122"/>
                <a:ea typeface="宋体" panose="02010600030101010101" pitchFamily="2" charset="-122"/>
              </a:rPr>
              <a:t>          </a:t>
            </a:r>
            <a:endParaRPr lang="en-US" altLang="zh-CN" sz="2000" b="0" dirty="0">
              <a:latin typeface="宋体" panose="02010600030101010101" pitchFamily="2" charset="-122"/>
              <a:ea typeface="宋体" panose="02010600030101010101" pitchFamily="2" charset="-122"/>
            </a:endParaRPr>
          </a:p>
          <a:p>
            <a:pPr eaLnBrk="1" hangingPunct="1">
              <a:buFontTx/>
              <a:buNone/>
            </a:pPr>
            <a:r>
              <a:rPr lang="en-US" altLang="zh-CN" sz="2000" b="0" dirty="0">
                <a:latin typeface="宋体" panose="02010600030101010101" pitchFamily="2" charset="-122"/>
                <a:ea typeface="宋体" panose="02010600030101010101" pitchFamily="2" charset="-122"/>
              </a:rPr>
              <a:t>4</a:t>
            </a:r>
            <a:r>
              <a:rPr lang="zh-CN" altLang="en-US" sz="2000" b="0" dirty="0">
                <a:latin typeface="宋体" panose="02010600030101010101" pitchFamily="2" charset="-122"/>
                <a:ea typeface="宋体" panose="02010600030101010101" pitchFamily="2" charset="-122"/>
              </a:rPr>
              <a:t>）提高加密效率还需使用数字信封</a:t>
            </a:r>
          </a:p>
          <a:p>
            <a:pPr eaLnBrk="1" hangingPunct="1">
              <a:buFontTx/>
              <a:buNone/>
            </a:pPr>
            <a:r>
              <a:rPr lang="zh-CN" altLang="en-US" sz="2000" b="0" dirty="0">
                <a:latin typeface="宋体" panose="02010600030101010101" pitchFamily="2" charset="-122"/>
                <a:ea typeface="宋体" panose="02010600030101010101" pitchFamily="2" charset="-122"/>
              </a:rPr>
              <a:t>          </a:t>
            </a:r>
            <a:endParaRPr lang="en-US" altLang="zh-CN" sz="2000" b="0" dirty="0">
              <a:latin typeface="宋体" panose="02010600030101010101" pitchFamily="2" charset="-122"/>
              <a:ea typeface="宋体" panose="02010600030101010101" pitchFamily="2" charset="-122"/>
            </a:endParaRPr>
          </a:p>
        </p:txBody>
      </p:sp>
      <p:sp>
        <p:nvSpPr>
          <p:cNvPr id="1843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9A7087E-8483-4AAB-996F-A4560C961A48}"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843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EAA414F-0E23-4B6E-87C5-833019D367D0}" type="slidenum">
              <a:rPr lang="en-US" altLang="zh-CN" sz="1000" b="0">
                <a:solidFill>
                  <a:schemeClr val="bg1"/>
                </a:solidFill>
                <a:latin typeface="Verdana" pitchFamily="34" charset="0"/>
                <a:ea typeface="宋体" pitchFamily="2" charset="-122"/>
              </a:rPr>
              <a:pPr eaLnBrk="1" hangingPunct="1">
                <a:spcBef>
                  <a:spcPct val="0"/>
                </a:spcBef>
                <a:buClrTx/>
                <a:buFontTx/>
                <a:buNone/>
              </a:pPr>
              <a:t>15</a:t>
            </a:fld>
            <a:endParaRPr lang="en-US" altLang="zh-CN" sz="1000" b="0">
              <a:solidFill>
                <a:schemeClr val="bg1"/>
              </a:solidFill>
              <a:latin typeface="Verdana" pitchFamily="34" charset="0"/>
              <a:ea typeface="宋体" pitchFamily="2" charset="-122"/>
            </a:endParaRPr>
          </a:p>
        </p:txBody>
      </p:sp>
      <p:sp>
        <p:nvSpPr>
          <p:cNvPr id="18439" name="AutoShape 8">
            <a:hlinkClick r:id="rId3"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aphicFrame>
        <p:nvGraphicFramePr>
          <p:cNvPr id="9" name="对象 2">
            <a:extLst>
              <a:ext uri="{FF2B5EF4-FFF2-40B4-BE49-F238E27FC236}">
                <a16:creationId xmlns:a16="http://schemas.microsoft.com/office/drawing/2014/main" id="{57BE1F18-997F-45C2-8CF6-B80C447321B0}"/>
              </a:ext>
            </a:extLst>
          </p:cNvPr>
          <p:cNvGraphicFramePr>
            <a:graphicFrameLocks noChangeAspect="1"/>
          </p:cNvGraphicFramePr>
          <p:nvPr>
            <p:extLst>
              <p:ext uri="{D42A27DB-BD31-4B8C-83A1-F6EECF244321}">
                <p14:modId xmlns:p14="http://schemas.microsoft.com/office/powerpoint/2010/main" val="558512289"/>
              </p:ext>
            </p:extLst>
          </p:nvPr>
        </p:nvGraphicFramePr>
        <p:xfrm>
          <a:off x="0" y="1268760"/>
          <a:ext cx="6607615" cy="4123789"/>
        </p:xfrm>
        <a:graphic>
          <a:graphicData uri="http://schemas.openxmlformats.org/presentationml/2006/ole">
            <mc:AlternateContent xmlns:mc="http://schemas.openxmlformats.org/markup-compatibility/2006">
              <mc:Choice xmlns:v="urn:schemas-microsoft-com:vml" Requires="v">
                <p:oleObj spid="_x0000_s43038" name="Visio" r:id="rId4" imgW="5305447" imgH="3438295" progId="Visio.Drawing.11">
                  <p:embed/>
                </p:oleObj>
              </mc:Choice>
              <mc:Fallback>
                <p:oleObj name="Visio" r:id="rId4" imgW="5305447" imgH="3438295" progId="Visio.Drawing.11">
                  <p:embed/>
                  <p:pic>
                    <p:nvPicPr>
                      <p:cNvPr id="100355" name="对象 2">
                        <a:extLst>
                          <a:ext uri="{FF2B5EF4-FFF2-40B4-BE49-F238E27FC236}">
                            <a16:creationId xmlns:a16="http://schemas.microsoft.com/office/drawing/2014/main" id="{E601BC6D-7D38-4755-9F82-3CEE90A6A62A}"/>
                          </a:ext>
                        </a:extLst>
                      </p:cNvPr>
                      <p:cNvPicPr>
                        <a:picLocks noChangeAspect="1" noChangeArrowheads="1"/>
                      </p:cNvPicPr>
                      <p:nvPr/>
                    </p:nvPicPr>
                    <p:blipFill>
                      <a:blip r:embed="rId5"/>
                      <a:srcRect/>
                      <a:stretch>
                        <a:fillRect/>
                      </a:stretch>
                    </p:blipFill>
                    <p:spPr bwMode="auto">
                      <a:xfrm>
                        <a:off x="0" y="1268760"/>
                        <a:ext cx="6607615" cy="4123789"/>
                      </a:xfrm>
                      <a:prstGeom prst="rect">
                        <a:avLst/>
                      </a:prstGeom>
                      <a:noFill/>
                      <a:ln>
                        <a:noFill/>
                      </a:ln>
                    </p:spPr>
                  </p:pic>
                </p:oleObj>
              </mc:Fallback>
            </mc:AlternateContent>
          </a:graphicData>
        </a:graphic>
      </p:graphicFrame>
      <p:graphicFrame>
        <p:nvGraphicFramePr>
          <p:cNvPr id="2" name="对象 1">
            <a:extLst>
              <a:ext uri="{FF2B5EF4-FFF2-40B4-BE49-F238E27FC236}">
                <a16:creationId xmlns:a16="http://schemas.microsoft.com/office/drawing/2014/main" id="{6863ABBA-00B5-4BC4-B7F0-E98B0BAA28AC}"/>
              </a:ext>
            </a:extLst>
          </p:cNvPr>
          <p:cNvGraphicFramePr>
            <a:graphicFrameLocks noChangeAspect="1"/>
          </p:cNvGraphicFramePr>
          <p:nvPr>
            <p:extLst>
              <p:ext uri="{D42A27DB-BD31-4B8C-83A1-F6EECF244321}">
                <p14:modId xmlns:p14="http://schemas.microsoft.com/office/powerpoint/2010/main" val="378068886"/>
              </p:ext>
            </p:extLst>
          </p:nvPr>
        </p:nvGraphicFramePr>
        <p:xfrm>
          <a:off x="6908800" y="1806764"/>
          <a:ext cx="3743325" cy="504825"/>
        </p:xfrm>
        <a:graphic>
          <a:graphicData uri="http://schemas.openxmlformats.org/presentationml/2006/ole">
            <mc:AlternateContent xmlns:mc="http://schemas.openxmlformats.org/markup-compatibility/2006">
              <mc:Choice xmlns:v="urn:schemas-microsoft-com:vml" Requires="v">
                <p:oleObj spid="_x0000_s43039" name="Equation" r:id="rId6" imgW="3743199" imgH="504738" progId="Equation.DSMT4">
                  <p:embed/>
                </p:oleObj>
              </mc:Choice>
              <mc:Fallback>
                <p:oleObj name="Equation" r:id="rId6" imgW="3743199" imgH="504738" progId="Equation.DSMT4">
                  <p:embed/>
                  <p:pic>
                    <p:nvPicPr>
                      <p:cNvPr id="0" name=""/>
                      <p:cNvPicPr/>
                      <p:nvPr/>
                    </p:nvPicPr>
                    <p:blipFill>
                      <a:blip r:embed="rId7"/>
                      <a:stretch>
                        <a:fillRect/>
                      </a:stretch>
                    </p:blipFill>
                    <p:spPr>
                      <a:xfrm>
                        <a:off x="6908800" y="1806764"/>
                        <a:ext cx="3743325" cy="50482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342EAC80-ACB8-4AEE-A198-7766A8559B79}"/>
              </a:ext>
            </a:extLst>
          </p:cNvPr>
          <p:cNvGraphicFramePr>
            <a:graphicFrameLocks noChangeAspect="1"/>
          </p:cNvGraphicFramePr>
          <p:nvPr>
            <p:extLst>
              <p:ext uri="{D42A27DB-BD31-4B8C-83A1-F6EECF244321}">
                <p14:modId xmlns:p14="http://schemas.microsoft.com/office/powerpoint/2010/main" val="2359309119"/>
              </p:ext>
            </p:extLst>
          </p:nvPr>
        </p:nvGraphicFramePr>
        <p:xfrm>
          <a:off x="7461568" y="2528875"/>
          <a:ext cx="3351163" cy="470866"/>
        </p:xfrm>
        <a:graphic>
          <a:graphicData uri="http://schemas.openxmlformats.org/presentationml/2006/ole">
            <mc:AlternateContent xmlns:mc="http://schemas.openxmlformats.org/markup-compatibility/2006">
              <mc:Choice xmlns:v="urn:schemas-microsoft-com:vml" Requires="v">
                <p:oleObj spid="_x0000_s43040" name="Equation" r:id="rId8" imgW="4247597" imgH="597621" progId="Equation.DSMT4">
                  <p:embed/>
                </p:oleObj>
              </mc:Choice>
              <mc:Fallback>
                <p:oleObj name="Equation" r:id="rId8" imgW="4247597" imgH="597621" progId="Equation.DSMT4">
                  <p:embed/>
                  <p:pic>
                    <p:nvPicPr>
                      <p:cNvPr id="0" name=""/>
                      <p:cNvPicPr/>
                      <p:nvPr/>
                    </p:nvPicPr>
                    <p:blipFill>
                      <a:blip r:embed="rId9"/>
                      <a:stretch>
                        <a:fillRect/>
                      </a:stretch>
                    </p:blipFill>
                    <p:spPr>
                      <a:xfrm>
                        <a:off x="7461568" y="2528875"/>
                        <a:ext cx="3351163" cy="470866"/>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E4E13D21-1D40-474B-9CAE-7249BB69A2B2}"/>
              </a:ext>
            </a:extLst>
          </p:cNvPr>
          <p:cNvGraphicFramePr>
            <a:graphicFrameLocks noChangeAspect="1"/>
          </p:cNvGraphicFramePr>
          <p:nvPr>
            <p:extLst>
              <p:ext uri="{D42A27DB-BD31-4B8C-83A1-F6EECF244321}">
                <p14:modId xmlns:p14="http://schemas.microsoft.com/office/powerpoint/2010/main" val="1660240896"/>
              </p:ext>
            </p:extLst>
          </p:nvPr>
        </p:nvGraphicFramePr>
        <p:xfrm>
          <a:off x="7248128" y="3318137"/>
          <a:ext cx="4137088" cy="470866"/>
        </p:xfrm>
        <a:graphic>
          <a:graphicData uri="http://schemas.openxmlformats.org/presentationml/2006/ole">
            <mc:AlternateContent xmlns:mc="http://schemas.openxmlformats.org/markup-compatibility/2006">
              <mc:Choice xmlns:v="urn:schemas-microsoft-com:vml" Requires="v">
                <p:oleObj spid="_x0000_s43041" name="Equation" r:id="rId10" imgW="4826520" imgH="548660" progId="Equation.DSMT4">
                  <p:embed/>
                </p:oleObj>
              </mc:Choice>
              <mc:Fallback>
                <p:oleObj name="Equation" r:id="rId10" imgW="4826520" imgH="548660" progId="Equation.DSMT4">
                  <p:embed/>
                  <p:pic>
                    <p:nvPicPr>
                      <p:cNvPr id="0" name=""/>
                      <p:cNvPicPr/>
                      <p:nvPr/>
                    </p:nvPicPr>
                    <p:blipFill>
                      <a:blip r:embed="rId11"/>
                      <a:stretch>
                        <a:fillRect/>
                      </a:stretch>
                    </p:blipFill>
                    <p:spPr>
                      <a:xfrm>
                        <a:off x="7248128" y="3318137"/>
                        <a:ext cx="4137088" cy="470866"/>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22887C16-0C41-4534-9265-4BE7F83AB3C0}"/>
              </a:ext>
            </a:extLst>
          </p:cNvPr>
          <p:cNvGraphicFramePr>
            <a:graphicFrameLocks noChangeAspect="1"/>
          </p:cNvGraphicFramePr>
          <p:nvPr>
            <p:extLst>
              <p:ext uri="{D42A27DB-BD31-4B8C-83A1-F6EECF244321}">
                <p14:modId xmlns:p14="http://schemas.microsoft.com/office/powerpoint/2010/main" val="3423032406"/>
              </p:ext>
            </p:extLst>
          </p:nvPr>
        </p:nvGraphicFramePr>
        <p:xfrm>
          <a:off x="6851761" y="4172026"/>
          <a:ext cx="5220903" cy="405507"/>
        </p:xfrm>
        <a:graphic>
          <a:graphicData uri="http://schemas.openxmlformats.org/presentationml/2006/ole">
            <mc:AlternateContent xmlns:mc="http://schemas.openxmlformats.org/markup-compatibility/2006">
              <mc:Choice xmlns:v="urn:schemas-microsoft-com:vml" Requires="v">
                <p:oleObj spid="_x0000_s43042" name="Equation" r:id="rId12" imgW="3924000" imgH="304560" progId="Equation.DSMT4">
                  <p:embed/>
                </p:oleObj>
              </mc:Choice>
              <mc:Fallback>
                <p:oleObj name="Equation" r:id="rId12" imgW="3924000" imgH="304560" progId="Equation.DSMT4">
                  <p:embed/>
                  <p:pic>
                    <p:nvPicPr>
                      <p:cNvPr id="0" name=""/>
                      <p:cNvPicPr/>
                      <p:nvPr/>
                    </p:nvPicPr>
                    <p:blipFill>
                      <a:blip r:embed="rId13"/>
                      <a:stretch>
                        <a:fillRect/>
                      </a:stretch>
                    </p:blipFill>
                    <p:spPr>
                      <a:xfrm>
                        <a:off x="6851761" y="4172026"/>
                        <a:ext cx="5220903" cy="40550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9D6C213-4F29-474E-A696-CA5086995E7C}"/>
              </a:ext>
            </a:extLst>
          </p:cNvPr>
          <p:cNvGraphicFramePr>
            <a:graphicFrameLocks noChangeAspect="1"/>
          </p:cNvGraphicFramePr>
          <p:nvPr>
            <p:extLst>
              <p:ext uri="{D42A27DB-BD31-4B8C-83A1-F6EECF244321}">
                <p14:modId xmlns:p14="http://schemas.microsoft.com/office/powerpoint/2010/main" val="2089486300"/>
              </p:ext>
            </p:extLst>
          </p:nvPr>
        </p:nvGraphicFramePr>
        <p:xfrm>
          <a:off x="6844339" y="4706504"/>
          <a:ext cx="5174594" cy="355846"/>
        </p:xfrm>
        <a:graphic>
          <a:graphicData uri="http://schemas.openxmlformats.org/presentationml/2006/ole">
            <mc:AlternateContent xmlns:mc="http://schemas.openxmlformats.org/markup-compatibility/2006">
              <mc:Choice xmlns:v="urn:schemas-microsoft-com:vml" Requires="v">
                <p:oleObj spid="_x0000_s43043" name="Equation" r:id="rId14" imgW="4431960" imgH="304560" progId="Equation.DSMT4">
                  <p:embed/>
                </p:oleObj>
              </mc:Choice>
              <mc:Fallback>
                <p:oleObj name="Equation" r:id="rId14" imgW="4431960" imgH="304560" progId="Equation.DSMT4">
                  <p:embed/>
                  <p:pic>
                    <p:nvPicPr>
                      <p:cNvPr id="0" name=""/>
                      <p:cNvPicPr/>
                      <p:nvPr/>
                    </p:nvPicPr>
                    <p:blipFill>
                      <a:blip r:embed="rId15"/>
                      <a:stretch>
                        <a:fillRect/>
                      </a:stretch>
                    </p:blipFill>
                    <p:spPr>
                      <a:xfrm>
                        <a:off x="6844339" y="4706504"/>
                        <a:ext cx="5174594" cy="355846"/>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742911D1-0A82-4042-ABE0-6D47F925CEFF}"/>
              </a:ext>
            </a:extLst>
          </p:cNvPr>
          <p:cNvSpPr txBox="1"/>
          <p:nvPr/>
        </p:nvSpPr>
        <p:spPr>
          <a:xfrm>
            <a:off x="3206923" y="5851612"/>
            <a:ext cx="6801384" cy="369332"/>
          </a:xfrm>
          <a:prstGeom prst="rect">
            <a:avLst/>
          </a:prstGeom>
          <a:noFill/>
        </p:spPr>
        <p:txBody>
          <a:bodyPr wrap="square">
            <a:spAutoFit/>
          </a:bodyPr>
          <a:lstStyle/>
          <a:p>
            <a:r>
              <a:rPr lang="zh-CN" altLang="en-US" sz="1800" dirty="0">
                <a:latin typeface="Times New Roman" panose="02020603050405020304" pitchFamily="18" charset="0"/>
                <a:ea typeface="宋体" panose="02010600030101010101" pitchFamily="2" charset="-122"/>
              </a:rPr>
              <a:t>其中                                      </a:t>
            </a:r>
            <a:r>
              <a:rPr lang="zh-CN" altLang="zh-CN" sz="1800" dirty="0">
                <a:latin typeface="Times New Roman" panose="02020603050405020304" pitchFamily="18" charset="0"/>
                <a:ea typeface="宋体" panose="02010600030101010101" pitchFamily="2" charset="-122"/>
              </a:rPr>
              <a:t>是认证服务器</a:t>
            </a:r>
            <a:r>
              <a:rPr lang="en-US" altLang="zh-CN" sz="1800" dirty="0">
                <a:latin typeface="Times New Roman" panose="02020603050405020304" pitchFamily="18" charset="0"/>
                <a:ea typeface="宋体" panose="02010600030101010101" pitchFamily="2" charset="-122"/>
              </a:rPr>
              <a:t>AS</a:t>
            </a:r>
            <a:r>
              <a:rPr lang="zh-CN" altLang="zh-CN" sz="1800" dirty="0">
                <a:latin typeface="Times New Roman" panose="02020603050405020304" pitchFamily="18" charset="0"/>
                <a:ea typeface="宋体" panose="02010600030101010101" pitchFamily="2" charset="-122"/>
              </a:rPr>
              <a:t>为</a:t>
            </a:r>
            <a:r>
              <a:rPr lang="en-US" altLang="zh-CN" sz="1800" dirty="0">
                <a:latin typeface="Times New Roman" panose="02020603050405020304" pitchFamily="18" charset="0"/>
                <a:ea typeface="宋体" panose="02010600030101010101" pitchFamily="2" charset="-122"/>
              </a:rPr>
              <a:t>A</a:t>
            </a:r>
            <a:r>
              <a:rPr lang="zh-CN" altLang="zh-CN" sz="1800" dirty="0">
                <a:latin typeface="Times New Roman" panose="02020603050405020304" pitchFamily="18" charset="0"/>
                <a:ea typeface="宋体" panose="02010600030101010101" pitchFamily="2" charset="-122"/>
              </a:rPr>
              <a:t>签署的公钥证书</a:t>
            </a:r>
            <a:endParaRPr lang="zh-CN" altLang="en-US" dirty="0"/>
          </a:p>
        </p:txBody>
      </p:sp>
      <p:graphicFrame>
        <p:nvGraphicFramePr>
          <p:cNvPr id="11" name="对象 10">
            <a:extLst>
              <a:ext uri="{FF2B5EF4-FFF2-40B4-BE49-F238E27FC236}">
                <a16:creationId xmlns:a16="http://schemas.microsoft.com/office/drawing/2014/main" id="{6839967D-A434-4682-A4B0-0C1B91243BBA}"/>
              </a:ext>
            </a:extLst>
          </p:cNvPr>
          <p:cNvGraphicFramePr>
            <a:graphicFrameLocks noChangeAspect="1"/>
          </p:cNvGraphicFramePr>
          <p:nvPr>
            <p:extLst>
              <p:ext uri="{D42A27DB-BD31-4B8C-83A1-F6EECF244321}">
                <p14:modId xmlns:p14="http://schemas.microsoft.com/office/powerpoint/2010/main" val="4288380871"/>
              </p:ext>
            </p:extLst>
          </p:nvPr>
        </p:nvGraphicFramePr>
        <p:xfrm>
          <a:off x="3906441" y="5871694"/>
          <a:ext cx="1970087" cy="349250"/>
        </p:xfrm>
        <a:graphic>
          <a:graphicData uri="http://schemas.openxmlformats.org/presentationml/2006/ole">
            <mc:AlternateContent xmlns:mc="http://schemas.openxmlformats.org/markup-compatibility/2006">
              <mc:Choice xmlns:v="urn:schemas-microsoft-com:vml" Requires="v">
                <p:oleObj spid="_x0000_s43044" name="Equation" r:id="rId16" imgW="1970787" imgH="349213" progId="Equation.DSMT4">
                  <p:embed/>
                </p:oleObj>
              </mc:Choice>
              <mc:Fallback>
                <p:oleObj name="Equation" r:id="rId16" imgW="1970787" imgH="349213" progId="Equation.DSMT4">
                  <p:embed/>
                  <p:pic>
                    <p:nvPicPr>
                      <p:cNvPr id="0" name=""/>
                      <p:cNvPicPr/>
                      <p:nvPr/>
                    </p:nvPicPr>
                    <p:blipFill>
                      <a:blip r:embed="rId17"/>
                      <a:stretch>
                        <a:fillRect/>
                      </a:stretch>
                    </p:blipFill>
                    <p:spPr>
                      <a:xfrm>
                        <a:off x="3906441" y="5871694"/>
                        <a:ext cx="1970087" cy="349250"/>
                      </a:xfrm>
                      <a:prstGeom prst="rect">
                        <a:avLst/>
                      </a:prstGeom>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latin typeface="Times New Roman" pitchFamily="18" charset="0"/>
              </a:rPr>
              <a:t>7.2  </a:t>
            </a:r>
            <a:r>
              <a:rPr lang="zh-CN" altLang="en-US">
                <a:latin typeface="Times New Roman" pitchFamily="18" charset="0"/>
              </a:rPr>
              <a:t>密钥分配协议</a:t>
            </a:r>
            <a:r>
              <a:rPr lang="zh-CN" altLang="en-US"/>
              <a:t> </a:t>
            </a:r>
          </a:p>
        </p:txBody>
      </p:sp>
      <p:sp>
        <p:nvSpPr>
          <p:cNvPr id="19459" name="Rectangle 3"/>
          <p:cNvSpPr>
            <a:spLocks noGrp="1" noChangeArrowheads="1"/>
          </p:cNvSpPr>
          <p:nvPr>
            <p:ph idx="1"/>
          </p:nvPr>
        </p:nvSpPr>
        <p:spPr>
          <a:xfrm>
            <a:off x="406400" y="3861048"/>
            <a:ext cx="11176000" cy="1671464"/>
          </a:xfrm>
        </p:spPr>
        <p:txBody>
          <a:bodyPr/>
          <a:lstStyle/>
          <a:p>
            <a:pPr eaLnBrk="1" hangingPunct="1">
              <a:buFontTx/>
              <a:buNone/>
            </a:pPr>
            <a:r>
              <a:rPr lang="en-US" altLang="zh-CN" dirty="0">
                <a:latin typeface="Times New Roman" pitchFamily="18" charset="0"/>
              </a:rPr>
              <a:t>1</a:t>
            </a:r>
            <a:r>
              <a:rPr lang="zh-CN" altLang="en-US" dirty="0">
                <a:latin typeface="Times New Roman" pitchFamily="18" charset="0"/>
              </a:rPr>
              <a:t>）</a:t>
            </a:r>
            <a:r>
              <a:rPr lang="zh-CN" altLang="en-US" sz="2400" dirty="0">
                <a:latin typeface="Times New Roman" pitchFamily="18" charset="0"/>
              </a:rPr>
              <a:t>加密算法公开且是国际标准，安全算法可依靠大量学术研究。</a:t>
            </a:r>
          </a:p>
          <a:p>
            <a:pPr eaLnBrk="1" hangingPunct="1">
              <a:buFontTx/>
              <a:buNone/>
            </a:pPr>
            <a:r>
              <a:rPr lang="en-US" altLang="zh-CN" sz="2400" dirty="0">
                <a:latin typeface="Times New Roman" pitchFamily="18" charset="0"/>
              </a:rPr>
              <a:t>2</a:t>
            </a:r>
            <a:r>
              <a:rPr lang="zh-CN" altLang="en-US" sz="2400" dirty="0">
                <a:latin typeface="Times New Roman" pitchFamily="18" charset="0"/>
              </a:rPr>
              <a:t>）</a:t>
            </a:r>
            <a:r>
              <a:rPr lang="zh-CN" altLang="en-US" sz="2400" dirty="0"/>
              <a:t>明文保密依赖于密钥保密，密钥保密更加困难。</a:t>
            </a:r>
          </a:p>
          <a:p>
            <a:pPr eaLnBrk="1" hangingPunct="1">
              <a:buFontTx/>
              <a:buNone/>
            </a:pPr>
            <a:r>
              <a:rPr lang="zh-CN" altLang="en-US" sz="2400" dirty="0"/>
              <a:t>    如何安全可靠、迅速高效地分配和管理密钥是密码学领域的重要研究课题</a:t>
            </a:r>
            <a:r>
              <a:rPr lang="zh-CN" altLang="en-US" dirty="0"/>
              <a:t>。 </a:t>
            </a:r>
          </a:p>
        </p:txBody>
      </p:sp>
      <p:sp>
        <p:nvSpPr>
          <p:cNvPr id="1946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7B77AFA-83FF-4FC4-BED5-95424B330310}"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946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5B66EAF-B16C-493D-9C1B-705CDAD1F2E2}" type="slidenum">
              <a:rPr lang="en-US" altLang="zh-CN" sz="1000" b="0">
                <a:solidFill>
                  <a:schemeClr val="bg1"/>
                </a:solidFill>
                <a:latin typeface="Verdana" pitchFamily="34" charset="0"/>
                <a:ea typeface="宋体" pitchFamily="2" charset="-122"/>
              </a:rPr>
              <a:pPr eaLnBrk="1" hangingPunct="1">
                <a:spcBef>
                  <a:spcPct val="0"/>
                </a:spcBef>
                <a:buClrTx/>
                <a:buFontTx/>
                <a:buNone/>
              </a:pPr>
              <a:t>16</a:t>
            </a:fld>
            <a:endParaRPr lang="en-US" altLang="zh-CN" sz="1000" b="0">
              <a:solidFill>
                <a:schemeClr val="bg1"/>
              </a:solidFill>
              <a:latin typeface="Verdana" pitchFamily="34" charset="0"/>
              <a:ea typeface="宋体" pitchFamily="2" charset="-122"/>
            </a:endParaRPr>
          </a:p>
        </p:txBody>
      </p:sp>
      <p:sp>
        <p:nvSpPr>
          <p:cNvPr id="19462" name="AutoShape 4">
            <a:hlinkClick r:id="rId2"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8" name="文本框 7">
            <a:extLst>
              <a:ext uri="{FF2B5EF4-FFF2-40B4-BE49-F238E27FC236}">
                <a16:creationId xmlns:a16="http://schemas.microsoft.com/office/drawing/2014/main" id="{D93901BC-E696-408F-BC5F-020F45AACB1A}"/>
              </a:ext>
            </a:extLst>
          </p:cNvPr>
          <p:cNvSpPr txBox="1"/>
          <p:nvPr/>
        </p:nvSpPr>
        <p:spPr>
          <a:xfrm>
            <a:off x="447611" y="1076325"/>
            <a:ext cx="9393302" cy="2580643"/>
          </a:xfrm>
          <a:prstGeom prst="rect">
            <a:avLst/>
          </a:prstGeom>
          <a:noFill/>
        </p:spPr>
        <p:txBody>
          <a:bodyPr wrap="square">
            <a:spAutoFit/>
          </a:bodyPr>
          <a:lstStyle/>
          <a:p>
            <a:pPr marL="342900" indent="-342900" eaLnBrk="0" hangingPunct="0">
              <a:lnSpc>
                <a:spcPts val="3300"/>
              </a:lnSpc>
              <a:buClr>
                <a:srgbClr val="0070C0"/>
              </a:buClr>
              <a:buFont typeface="Wingdings" pitchFamily="2" charset="2"/>
              <a:buChar char="l"/>
            </a:pPr>
            <a:r>
              <a:rPr lang="zh-CN" altLang="en-US" sz="1800" b="1" dirty="0">
                <a:solidFill>
                  <a:srgbClr val="C00000"/>
                </a:solidFill>
                <a:latin typeface="微软雅黑" pitchFamily="34" charset="-122"/>
                <a:ea typeface="微软雅黑" pitchFamily="34" charset="-122"/>
              </a:rPr>
              <a:t>安全性：</a:t>
            </a:r>
            <a:r>
              <a:rPr lang="zh-CN" altLang="en-US" sz="1800" b="1" dirty="0">
                <a:latin typeface="微软雅黑" pitchFamily="34" charset="-122"/>
                <a:ea typeface="微软雅黑" pitchFamily="34" charset="-122"/>
              </a:rPr>
              <a:t>完全基于</a:t>
            </a:r>
            <a:r>
              <a:rPr lang="zh-CN" altLang="en-US" sz="1800" b="1" dirty="0">
                <a:solidFill>
                  <a:srgbClr val="0000FF"/>
                </a:solidFill>
                <a:latin typeface="微软雅黑" pitchFamily="34" charset="-122"/>
                <a:ea typeface="微软雅黑" pitchFamily="34" charset="-122"/>
              </a:rPr>
              <a:t>密钥的安全保护</a:t>
            </a:r>
            <a:r>
              <a:rPr lang="zh-CN" altLang="en-US" sz="1800" b="1" dirty="0">
                <a:latin typeface="微软雅黑" pitchFamily="34" charset="-122"/>
                <a:ea typeface="微软雅黑" pitchFamily="34" charset="-122"/>
              </a:rPr>
              <a:t>上。</a:t>
            </a:r>
          </a:p>
          <a:p>
            <a:pPr marL="342900" indent="-342900" eaLnBrk="0" hangingPunct="0">
              <a:lnSpc>
                <a:spcPts val="3300"/>
              </a:lnSpc>
              <a:buClr>
                <a:srgbClr val="0070C0"/>
              </a:buClr>
              <a:buFont typeface="Wingdings" pitchFamily="2" charset="2"/>
              <a:buChar char="l"/>
            </a:pPr>
            <a:r>
              <a:rPr lang="zh-CN" altLang="en-US" sz="1800" b="1" dirty="0">
                <a:solidFill>
                  <a:srgbClr val="C00000"/>
                </a:solidFill>
                <a:latin typeface="微软雅黑" pitchFamily="34" charset="-122"/>
                <a:ea typeface="微软雅黑" pitchFamily="34" charset="-122"/>
              </a:rPr>
              <a:t>密钥管理包括：</a:t>
            </a:r>
            <a:r>
              <a:rPr lang="zh-CN" altLang="en-US" sz="1800" b="1" dirty="0">
                <a:latin typeface="微软雅黑" pitchFamily="34" charset="-122"/>
                <a:ea typeface="微软雅黑" pitchFamily="34" charset="-122"/>
              </a:rPr>
              <a:t>密钥的产生、分配、注入、验证和使用。</a:t>
            </a:r>
          </a:p>
          <a:p>
            <a:pPr marL="342900" indent="-342900" eaLnBrk="0" hangingPunct="0">
              <a:lnSpc>
                <a:spcPts val="3300"/>
              </a:lnSpc>
              <a:buClr>
                <a:srgbClr val="0070C0"/>
              </a:buClr>
              <a:buFont typeface="Wingdings" pitchFamily="2" charset="2"/>
              <a:buChar char="l"/>
            </a:pPr>
            <a:r>
              <a:rPr lang="zh-CN" altLang="en-US" sz="1800" b="1" dirty="0">
                <a:solidFill>
                  <a:srgbClr val="C00000"/>
                </a:solidFill>
                <a:latin typeface="微软雅黑" pitchFamily="34" charset="-122"/>
                <a:ea typeface="微软雅黑" pitchFamily="34" charset="-122"/>
              </a:rPr>
              <a:t>密钥分配</a:t>
            </a:r>
            <a:r>
              <a:rPr lang="zh-CN" altLang="en-US" sz="1800" b="1" dirty="0">
                <a:latin typeface="微软雅黑" pitchFamily="34" charset="-122"/>
                <a:ea typeface="微软雅黑" pitchFamily="34" charset="-122"/>
              </a:rPr>
              <a:t>是密钥管理中最大的问题。</a:t>
            </a:r>
            <a:endParaRPr lang="en-US" altLang="zh-CN" sz="18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1800" b="1" dirty="0">
                <a:latin typeface="微软雅黑" pitchFamily="34" charset="-122"/>
                <a:ea typeface="微软雅黑" pitchFamily="34" charset="-122"/>
              </a:rPr>
              <a:t>密钥必须通过</a:t>
            </a:r>
            <a:r>
              <a:rPr lang="zh-CN" altLang="en-US" sz="1800" b="1" dirty="0">
                <a:solidFill>
                  <a:srgbClr val="C00000"/>
                </a:solidFill>
                <a:latin typeface="微软雅黑" pitchFamily="34" charset="-122"/>
                <a:ea typeface="微软雅黑" pitchFamily="34" charset="-122"/>
              </a:rPr>
              <a:t>最安全</a:t>
            </a:r>
            <a:r>
              <a:rPr lang="zh-CN" altLang="en-US" sz="1800" b="1" dirty="0">
                <a:latin typeface="微软雅黑" pitchFamily="34" charset="-122"/>
                <a:ea typeface="微软雅黑" pitchFamily="34" charset="-122"/>
              </a:rPr>
              <a:t>的通路进行分配。</a:t>
            </a:r>
            <a:endParaRPr lang="en-US" altLang="zh-CN" sz="18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1800" b="1" dirty="0">
                <a:solidFill>
                  <a:srgbClr val="0000FF"/>
                </a:solidFill>
                <a:latin typeface="微软雅黑" pitchFamily="34" charset="-122"/>
                <a:ea typeface="微软雅黑" pitchFamily="34" charset="-122"/>
              </a:rPr>
              <a:t>网外分配方式：</a:t>
            </a:r>
            <a:r>
              <a:rPr lang="zh-CN" altLang="en-US" sz="1800" b="1" dirty="0">
                <a:latin typeface="微软雅黑" pitchFamily="34" charset="-122"/>
                <a:ea typeface="微软雅黑" pitchFamily="34" charset="-122"/>
              </a:rPr>
              <a:t>派非常可靠的信使携带密钥分配给互相通信的用户。</a:t>
            </a:r>
          </a:p>
          <a:p>
            <a:pPr marL="342900" indent="-342900" eaLnBrk="0" hangingPunct="0">
              <a:lnSpc>
                <a:spcPts val="3300"/>
              </a:lnSpc>
              <a:buClr>
                <a:srgbClr val="0070C0"/>
              </a:buClr>
              <a:buFont typeface="Wingdings" pitchFamily="2" charset="2"/>
              <a:buChar char="l"/>
            </a:pPr>
            <a:r>
              <a:rPr lang="zh-CN" altLang="en-US" sz="1800" b="1" dirty="0">
                <a:solidFill>
                  <a:srgbClr val="0000FF"/>
                </a:solidFill>
                <a:latin typeface="微软雅黑" pitchFamily="34" charset="-122"/>
                <a:ea typeface="微软雅黑" pitchFamily="34" charset="-122"/>
              </a:rPr>
              <a:t>网内分配方式：</a:t>
            </a:r>
            <a:r>
              <a:rPr lang="zh-CN" altLang="en-US" sz="1800" b="1" dirty="0">
                <a:latin typeface="微软雅黑" pitchFamily="34" charset="-122"/>
                <a:ea typeface="微软雅黑" pitchFamily="34" charset="-122"/>
              </a:rPr>
              <a:t>密钥自动分配。</a:t>
            </a:r>
            <a:endParaRPr lang="en-US" altLang="zh-CN" sz="1800" b="1" dirty="0">
              <a:latin typeface="微软雅黑" pitchFamily="34" charset="-122"/>
              <a:ea typeface="微软雅黑"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latin typeface="Times New Roman" pitchFamily="18" charset="0"/>
              </a:rPr>
              <a:t>不同性质密钥的管理问题</a:t>
            </a:r>
          </a:p>
        </p:txBody>
      </p:sp>
      <p:sp>
        <p:nvSpPr>
          <p:cNvPr id="20483" name="Rectangle 3"/>
          <p:cNvSpPr>
            <a:spLocks noGrp="1" noChangeArrowheads="1"/>
          </p:cNvSpPr>
          <p:nvPr>
            <p:ph idx="1"/>
          </p:nvPr>
        </p:nvSpPr>
        <p:spPr>
          <a:xfrm>
            <a:off x="406400" y="1219200"/>
            <a:ext cx="11176000" cy="4298032"/>
          </a:xfrm>
        </p:spPr>
        <p:txBody>
          <a:bodyPr/>
          <a:lstStyle/>
          <a:p>
            <a:pPr eaLnBrk="1" hangingPunct="1">
              <a:buFontTx/>
              <a:buNone/>
            </a:pPr>
            <a:r>
              <a:rPr lang="en-US" altLang="zh-CN" dirty="0">
                <a:latin typeface="Times New Roman" pitchFamily="18" charset="0"/>
              </a:rPr>
              <a:t>1</a:t>
            </a:r>
            <a:r>
              <a:rPr lang="zh-CN" altLang="en-US" dirty="0">
                <a:latin typeface="Times New Roman" pitchFamily="18" charset="0"/>
              </a:rPr>
              <a:t>）要使对称加密有效进行，通信双方必须共享一个密钥，这个密钥还要防止被他人获得；</a:t>
            </a:r>
          </a:p>
          <a:p>
            <a:pPr eaLnBrk="1" hangingPunct="1">
              <a:buFontTx/>
              <a:buNone/>
            </a:pPr>
            <a:endParaRPr lang="zh-CN" altLang="en-US" dirty="0">
              <a:latin typeface="Times New Roman" pitchFamily="18" charset="0"/>
            </a:endParaRPr>
          </a:p>
          <a:p>
            <a:pPr eaLnBrk="1" hangingPunct="1">
              <a:buFontTx/>
              <a:buNone/>
            </a:pPr>
            <a:r>
              <a:rPr lang="en-US" altLang="zh-CN" dirty="0">
                <a:latin typeface="Times New Roman" pitchFamily="18" charset="0"/>
              </a:rPr>
              <a:t>2</a:t>
            </a:r>
            <a:r>
              <a:rPr lang="zh-CN" altLang="en-US" dirty="0">
                <a:latin typeface="Times New Roman" pitchFamily="18" charset="0"/>
              </a:rPr>
              <a:t>）要使公开加密有效进行，通信各方必须发布其公开密钥，并防止其私钥被其他人获得。</a:t>
            </a:r>
          </a:p>
          <a:p>
            <a:pPr eaLnBrk="1" hangingPunct="1">
              <a:buFontTx/>
              <a:buNone/>
            </a:pPr>
            <a:endParaRPr lang="zh-CN" altLang="en-US" dirty="0">
              <a:latin typeface="Times New Roman" pitchFamily="18" charset="0"/>
            </a:endParaRPr>
          </a:p>
          <a:p>
            <a:pPr eaLnBrk="1" hangingPunct="1"/>
            <a:r>
              <a:rPr lang="zh-CN" altLang="en-US" dirty="0">
                <a:latin typeface="Times New Roman" pitchFamily="18" charset="0"/>
              </a:rPr>
              <a:t>    密钥还需经常更换，以便攻击者知道密钥的情况下使得泄漏的数据量最小。 </a:t>
            </a:r>
          </a:p>
        </p:txBody>
      </p:sp>
      <p:sp>
        <p:nvSpPr>
          <p:cNvPr id="2048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AF6857F-C3A2-480D-AB1E-8A057F784E3C}"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048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5D35E7D4-7D52-48B9-9CCB-85EB7893F209}" type="slidenum">
              <a:rPr lang="en-US" altLang="zh-CN" sz="1000" b="0">
                <a:solidFill>
                  <a:schemeClr val="bg1"/>
                </a:solidFill>
                <a:latin typeface="Verdana" pitchFamily="34" charset="0"/>
                <a:ea typeface="宋体" pitchFamily="2" charset="-122"/>
              </a:rPr>
              <a:pPr eaLnBrk="1" hangingPunct="1">
                <a:spcBef>
                  <a:spcPct val="0"/>
                </a:spcBef>
                <a:buClrTx/>
                <a:buFontTx/>
                <a:buNone/>
              </a:pPr>
              <a:t>17</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9ED2D-FF49-456D-930E-3B874FB71087}"/>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密钥的控制使用</a:t>
            </a:r>
            <a:endParaRPr lang="zh-CN" altLang="en-US" dirty="0"/>
          </a:p>
        </p:txBody>
      </p:sp>
      <p:sp>
        <p:nvSpPr>
          <p:cNvPr id="3" name="内容占位符 2">
            <a:extLst>
              <a:ext uri="{FF2B5EF4-FFF2-40B4-BE49-F238E27FC236}">
                <a16:creationId xmlns:a16="http://schemas.microsoft.com/office/drawing/2014/main" id="{B446AA09-43CB-45ED-BCA5-C153B99AD1A3}"/>
              </a:ext>
            </a:extLst>
          </p:cNvPr>
          <p:cNvSpPr>
            <a:spLocks noGrp="1"/>
          </p:cNvSpPr>
          <p:nvPr>
            <p:ph idx="1"/>
          </p:nvPr>
        </p:nvSpPr>
        <p:spPr>
          <a:xfrm>
            <a:off x="406400" y="1219200"/>
            <a:ext cx="11176000" cy="4370040"/>
          </a:xfrm>
        </p:spPr>
        <p:txBody>
          <a:bodyPr/>
          <a:lstStyle/>
          <a:p>
            <a:r>
              <a:rPr lang="zh-CN" altLang="en-US" sz="2400" b="0" dirty="0">
                <a:latin typeface="宋体" panose="02010600030101010101" pitchFamily="2" charset="-122"/>
                <a:ea typeface="宋体" panose="02010600030101010101" pitchFamily="2" charset="-122"/>
              </a:rPr>
              <a:t>因为密钥可根据其不同用途分为会话密钥和主密钥两种类型，所以我们还希望对密钥的使用方式加以某种控制，会话密钥又称为数据加密密钥，主密钥又称为密钥加密密钥</a:t>
            </a:r>
          </a:p>
          <a:p>
            <a:r>
              <a:rPr lang="zh-CN" altLang="en-US" sz="2400" b="0" dirty="0">
                <a:latin typeface="宋体" panose="02010600030101010101" pitchFamily="2" charset="-122"/>
                <a:ea typeface="宋体" panose="02010600030101010101" pitchFamily="2" charset="-122"/>
              </a:rPr>
              <a:t>如果主密钥泄露了，则相应的会话密钥也将泄露，因此主密钥的安全性应高于会话密钥的安全性。</a:t>
            </a:r>
          </a:p>
          <a:p>
            <a:r>
              <a:rPr lang="zh-CN" altLang="en-US" sz="2400" b="0" dirty="0">
                <a:latin typeface="宋体" panose="02010600030101010101" pitchFamily="2" charset="-122"/>
                <a:ea typeface="宋体" panose="02010600030101010101" pitchFamily="2" charset="-122"/>
              </a:rPr>
              <a:t>一般在密钥分配中心以及终端系统中主密钥都是物理上安全的，如果把主密钥当作会话密钥注入加密设备，那么其安全性则降低</a:t>
            </a:r>
            <a:endParaRPr lang="en-US" altLang="zh-CN" sz="2400" b="0" dirty="0">
              <a:latin typeface="宋体" panose="02010600030101010101" pitchFamily="2" charset="-122"/>
              <a:ea typeface="宋体" panose="02010600030101010101" pitchFamily="2" charset="-122"/>
            </a:endParaRPr>
          </a:p>
          <a:p>
            <a:r>
              <a:rPr lang="zh-CN" altLang="zh-CN" sz="2400" b="0" dirty="0">
                <a:latin typeface="宋体" panose="02010600030101010101" pitchFamily="2" charset="-122"/>
                <a:ea typeface="宋体" panose="02010600030101010101" pitchFamily="2" charset="-122"/>
              </a:rPr>
              <a:t>单钥体制中的密钥控制技术有</a:t>
            </a:r>
            <a:endParaRPr lang="en-US" altLang="zh-CN" sz="2400" b="0" dirty="0">
              <a:latin typeface="宋体" panose="02010600030101010101" pitchFamily="2" charset="-122"/>
              <a:ea typeface="宋体" panose="02010600030101010101" pitchFamily="2" charset="-122"/>
            </a:endParaRPr>
          </a:p>
          <a:p>
            <a:pPr lvl="1"/>
            <a:r>
              <a:rPr lang="zh-CN" altLang="en-US" sz="2000" b="1" dirty="0">
                <a:latin typeface="Times New Roman" panose="02020603050405020304" pitchFamily="18" charset="0"/>
                <a:ea typeface="宋体" panose="02010600030101010101" pitchFamily="2" charset="-122"/>
              </a:rPr>
              <a:t>密钥标签</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b="1" dirty="0">
                <a:latin typeface="Times New Roman" panose="02020603050405020304" pitchFamily="18" charset="0"/>
                <a:ea typeface="宋体" panose="02010600030101010101" pitchFamily="2" charset="-122"/>
              </a:rPr>
              <a:t>控制矢量</a:t>
            </a:r>
            <a:endParaRPr lang="zh-CN" altLang="en-US" sz="2400" b="0" dirty="0">
              <a:latin typeface="宋体" panose="02010600030101010101" pitchFamily="2" charset="-122"/>
              <a:ea typeface="宋体" panose="02010600030101010101" pitchFamily="2" charset="-122"/>
            </a:endParaRPr>
          </a:p>
        </p:txBody>
      </p:sp>
      <p:sp>
        <p:nvSpPr>
          <p:cNvPr id="4" name="日期占位符 3">
            <a:extLst>
              <a:ext uri="{FF2B5EF4-FFF2-40B4-BE49-F238E27FC236}">
                <a16:creationId xmlns:a16="http://schemas.microsoft.com/office/drawing/2014/main" id="{503F3944-14C1-4513-B372-B9A3D2932E90}"/>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71131A50-8A03-4CB1-AEE0-1EF48216D481}"/>
              </a:ext>
            </a:extLst>
          </p:cNvPr>
          <p:cNvSpPr>
            <a:spLocks noGrp="1"/>
          </p:cNvSpPr>
          <p:nvPr>
            <p:ph type="sldNum" sz="quarter" idx="11"/>
          </p:nvPr>
        </p:nvSpPr>
        <p:spPr/>
        <p:txBody>
          <a:bodyPr/>
          <a:lstStyle/>
          <a:p>
            <a:pPr>
              <a:defRPr/>
            </a:pPr>
            <a:fld id="{13783E8D-128D-47D1-A075-F0ABB8417BB3}" type="slidenum">
              <a:rPr lang="en-US" altLang="zh-CN" smtClean="0"/>
              <a:pPr>
                <a:defRPr/>
              </a:pPr>
              <a:t>18</a:t>
            </a:fld>
            <a:endParaRPr lang="en-US" altLang="zh-CN"/>
          </a:p>
        </p:txBody>
      </p:sp>
    </p:spTree>
    <p:extLst>
      <p:ext uri="{BB962C8B-B14F-4D97-AF65-F5344CB8AC3E}">
        <p14:creationId xmlns:p14="http://schemas.microsoft.com/office/powerpoint/2010/main" val="37037555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51D85-2C95-4473-9B5C-F0B0984FD369}"/>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密钥的控制</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密钥标签</a:t>
            </a:r>
            <a:endParaRPr lang="zh-CN" altLang="en-US" dirty="0"/>
          </a:p>
        </p:txBody>
      </p:sp>
      <p:sp>
        <p:nvSpPr>
          <p:cNvPr id="3" name="内容占位符 2">
            <a:extLst>
              <a:ext uri="{FF2B5EF4-FFF2-40B4-BE49-F238E27FC236}">
                <a16:creationId xmlns:a16="http://schemas.microsoft.com/office/drawing/2014/main" id="{B1A60388-D696-45FA-B18B-2EB31A9712C5}"/>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用于</a:t>
            </a:r>
            <a:r>
              <a:rPr lang="en-US" altLang="zh-CN" sz="2400" dirty="0">
                <a:latin typeface="宋体" panose="02010600030101010101" pitchFamily="2" charset="-122"/>
                <a:ea typeface="宋体" panose="02010600030101010101" pitchFamily="2" charset="-122"/>
              </a:rPr>
              <a:t>DES</a:t>
            </a:r>
            <a:r>
              <a:rPr lang="zh-CN" altLang="en-US" sz="2400" dirty="0">
                <a:latin typeface="宋体" panose="02010600030101010101" pitchFamily="2" charset="-122"/>
                <a:ea typeface="宋体" panose="02010600030101010101" pitchFamily="2" charset="-122"/>
              </a:rPr>
              <a:t>的密钥控制，将</a:t>
            </a:r>
            <a:r>
              <a:rPr lang="en-US" altLang="zh-CN" sz="2400" dirty="0">
                <a:latin typeface="宋体" panose="02010600030101010101" pitchFamily="2" charset="-122"/>
                <a:ea typeface="宋体" panose="02010600030101010101" pitchFamily="2" charset="-122"/>
              </a:rPr>
              <a:t>DES</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64</a:t>
            </a:r>
            <a:r>
              <a:rPr lang="zh-CN" altLang="en-US" sz="2400" dirty="0">
                <a:latin typeface="宋体" panose="02010600030101010101" pitchFamily="2" charset="-122"/>
                <a:ea typeface="宋体" panose="02010600030101010101" pitchFamily="2" charset="-122"/>
              </a:rPr>
              <a:t>比特密钥中的</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个校验位作为控制使用这一密钥的标签。标签中各比特的含义为：</a:t>
            </a:r>
          </a:p>
          <a:p>
            <a:pPr lvl="1">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一个比特表示这个密钥是会话密钥还是主密钥</a:t>
            </a:r>
          </a:p>
          <a:p>
            <a:pPr lvl="1">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一个比特表示这个密钥是否能用于加密</a:t>
            </a:r>
          </a:p>
          <a:p>
            <a:pPr lvl="1">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一个比特表示这个密钥是否能用于解密</a:t>
            </a:r>
          </a:p>
          <a:p>
            <a:pPr lvl="1">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其它比特无特定含义，留待以后使用</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由于标签是在密钥之中，在分配密钥时，标签与密钥一起被加密，因此可对标签起到保护</a:t>
            </a:r>
          </a:p>
          <a:p>
            <a:r>
              <a:rPr lang="zh-CN" altLang="en-US" sz="2400" dirty="0">
                <a:latin typeface="宋体" panose="02010600030101010101" pitchFamily="2" charset="-122"/>
                <a:ea typeface="宋体" panose="02010600030101010101" pitchFamily="2" charset="-122"/>
              </a:rPr>
              <a:t>本方案的缺点：</a:t>
            </a:r>
          </a:p>
          <a:p>
            <a:pPr lvl="1">
              <a:buFont typeface="Wingdings" panose="05000000000000000000" pitchFamily="2" charset="2"/>
              <a:buChar char="n"/>
            </a:pPr>
            <a:r>
              <a:rPr lang="zh-CN" altLang="en-US" sz="2200" dirty="0">
                <a:latin typeface="宋体" panose="02010600030101010101" pitchFamily="2" charset="-122"/>
                <a:ea typeface="宋体" panose="02010600030101010101" pitchFamily="2" charset="-122"/>
              </a:rPr>
              <a:t>标签的长度被限制为</a:t>
            </a:r>
            <a:r>
              <a:rPr lang="en-US" altLang="zh-CN" sz="2200" dirty="0">
                <a:latin typeface="宋体" panose="02010600030101010101" pitchFamily="2" charset="-122"/>
                <a:ea typeface="宋体" panose="02010600030101010101" pitchFamily="2" charset="-122"/>
              </a:rPr>
              <a:t>8</a:t>
            </a:r>
            <a:r>
              <a:rPr lang="zh-CN" altLang="en-US" sz="2200" dirty="0">
                <a:latin typeface="宋体" panose="02010600030101010101" pitchFamily="2" charset="-122"/>
                <a:ea typeface="宋体" panose="02010600030101010101" pitchFamily="2" charset="-122"/>
              </a:rPr>
              <a:t>比特，限制了它的灵活性和功能</a:t>
            </a:r>
          </a:p>
          <a:p>
            <a:pPr lvl="1">
              <a:buFont typeface="Wingdings" panose="05000000000000000000" pitchFamily="2" charset="2"/>
              <a:buChar char="n"/>
            </a:pPr>
            <a:r>
              <a:rPr lang="zh-CN" altLang="en-US" sz="2200" dirty="0">
                <a:latin typeface="宋体" panose="02010600030101010101" pitchFamily="2" charset="-122"/>
                <a:ea typeface="宋体" panose="02010600030101010101" pitchFamily="2" charset="-122"/>
              </a:rPr>
              <a:t>由于标签是以密文形式传送，只有解密后才能使用，因而限制了对密钥使用的控制方式</a:t>
            </a:r>
          </a:p>
        </p:txBody>
      </p:sp>
      <p:sp>
        <p:nvSpPr>
          <p:cNvPr id="4" name="日期占位符 3">
            <a:extLst>
              <a:ext uri="{FF2B5EF4-FFF2-40B4-BE49-F238E27FC236}">
                <a16:creationId xmlns:a16="http://schemas.microsoft.com/office/drawing/2014/main" id="{2EAF0FB5-6B01-4246-8483-98122661862F}"/>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6984388E-42E7-43A4-B610-C01085F59228}"/>
              </a:ext>
            </a:extLst>
          </p:cNvPr>
          <p:cNvSpPr>
            <a:spLocks noGrp="1"/>
          </p:cNvSpPr>
          <p:nvPr>
            <p:ph type="sldNum" sz="quarter" idx="11"/>
          </p:nvPr>
        </p:nvSpPr>
        <p:spPr/>
        <p:txBody>
          <a:bodyPr/>
          <a:lstStyle/>
          <a:p>
            <a:pPr>
              <a:defRPr/>
            </a:pPr>
            <a:fld id="{13783E8D-128D-47D1-A075-F0ABB8417BB3}" type="slidenum">
              <a:rPr lang="en-US" altLang="zh-CN" smtClean="0"/>
              <a:pPr>
                <a:defRPr/>
              </a:pPr>
              <a:t>19</a:t>
            </a:fld>
            <a:endParaRPr lang="en-US" altLang="zh-CN"/>
          </a:p>
        </p:txBody>
      </p:sp>
    </p:spTree>
    <p:extLst>
      <p:ext uri="{BB962C8B-B14F-4D97-AF65-F5344CB8AC3E}">
        <p14:creationId xmlns:p14="http://schemas.microsoft.com/office/powerpoint/2010/main" val="17565847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主要内容</a:t>
            </a:r>
          </a:p>
        </p:txBody>
      </p:sp>
      <p:sp>
        <p:nvSpPr>
          <p:cNvPr id="6147" name="Rectangle 3"/>
          <p:cNvSpPr>
            <a:spLocks noGrp="1" noChangeArrowheads="1"/>
          </p:cNvSpPr>
          <p:nvPr>
            <p:ph idx="1"/>
          </p:nvPr>
        </p:nvSpPr>
        <p:spPr/>
        <p:txBody>
          <a:bodyPr/>
          <a:lstStyle/>
          <a:p>
            <a:pPr eaLnBrk="1" hangingPunct="1">
              <a:buFontTx/>
              <a:buNone/>
            </a:pPr>
            <a:r>
              <a:rPr lang="en-US" altLang="zh-CN" dirty="0">
                <a:latin typeface="Times New Roman" pitchFamily="18" charset="0"/>
                <a:hlinkClick r:id="rId2" action="ppaction://hlinksldjump"/>
              </a:rPr>
              <a:t>7.1  </a:t>
            </a:r>
            <a:r>
              <a:rPr lang="zh-CN" altLang="en-US" dirty="0">
                <a:latin typeface="Times New Roman" pitchFamily="18" charset="0"/>
                <a:hlinkClick r:id="rId2" action="ppaction://hlinksldjump"/>
              </a:rPr>
              <a:t>鉴别协议</a:t>
            </a:r>
            <a:endParaRPr lang="zh-CN" altLang="en-US" dirty="0">
              <a:latin typeface="Times New Roman" pitchFamily="18" charset="0"/>
            </a:endParaRPr>
          </a:p>
          <a:p>
            <a:pPr eaLnBrk="1" hangingPunct="1">
              <a:buFontTx/>
              <a:buNone/>
            </a:pPr>
            <a:r>
              <a:rPr lang="zh-CN" altLang="en-US" dirty="0">
                <a:latin typeface="Times New Roman" pitchFamily="18" charset="0"/>
              </a:rPr>
              <a:t>    </a:t>
            </a:r>
            <a:r>
              <a:rPr lang="en-US" altLang="zh-CN" dirty="0">
                <a:latin typeface="Times New Roman" pitchFamily="18" charset="0"/>
                <a:hlinkClick r:id="rId3" action="ppaction://hlinksldjump"/>
              </a:rPr>
              <a:t>7.1.1  Needham-Schroeder</a:t>
            </a:r>
            <a:r>
              <a:rPr lang="zh-CN" altLang="en-US" dirty="0">
                <a:latin typeface="Times New Roman" pitchFamily="18" charset="0"/>
                <a:hlinkClick r:id="rId3" action="ppaction://hlinksldjump"/>
              </a:rPr>
              <a:t>双向鉴别协议</a:t>
            </a:r>
            <a:endParaRPr lang="zh-CN" altLang="en-US" dirty="0">
              <a:latin typeface="Times New Roman" pitchFamily="18" charset="0"/>
            </a:endParaRPr>
          </a:p>
          <a:p>
            <a:pPr eaLnBrk="1" hangingPunct="1">
              <a:buFontTx/>
              <a:buNone/>
            </a:pPr>
            <a:r>
              <a:rPr lang="zh-CN" altLang="en-US" dirty="0">
                <a:latin typeface="Times New Roman" pitchFamily="18" charset="0"/>
              </a:rPr>
              <a:t>    </a:t>
            </a:r>
            <a:r>
              <a:rPr lang="en-US" altLang="zh-CN" dirty="0">
                <a:latin typeface="Times New Roman" pitchFamily="18" charset="0"/>
                <a:hlinkClick r:id="rId4" action="ppaction://hlinksldjump"/>
              </a:rPr>
              <a:t>7.1.2  </a:t>
            </a:r>
            <a:r>
              <a:rPr lang="zh-CN" altLang="en-US" dirty="0">
                <a:latin typeface="Times New Roman" pitchFamily="18" charset="0"/>
                <a:hlinkClick r:id="rId4" action="ppaction://hlinksldjump"/>
              </a:rPr>
              <a:t>改进的</a:t>
            </a:r>
            <a:r>
              <a:rPr lang="en-US" altLang="zh-CN" dirty="0">
                <a:latin typeface="Times New Roman" pitchFamily="18" charset="0"/>
                <a:hlinkClick r:id="rId4" action="ppaction://hlinksldjump"/>
              </a:rPr>
              <a:t>Needham-Schroeder</a:t>
            </a:r>
            <a:r>
              <a:rPr lang="zh-CN" altLang="en-US" dirty="0">
                <a:latin typeface="Times New Roman" pitchFamily="18" charset="0"/>
                <a:hlinkClick r:id="rId4" action="ppaction://hlinksldjump"/>
              </a:rPr>
              <a:t>协议</a:t>
            </a:r>
            <a:endParaRPr lang="zh-CN" altLang="en-US" dirty="0">
              <a:latin typeface="Times New Roman" pitchFamily="18" charset="0"/>
            </a:endParaRPr>
          </a:p>
          <a:p>
            <a:pPr eaLnBrk="1" hangingPunct="1">
              <a:buFontTx/>
              <a:buNone/>
            </a:pPr>
            <a:r>
              <a:rPr lang="zh-CN" altLang="en-US" dirty="0">
                <a:latin typeface="Times New Roman" pitchFamily="18" charset="0"/>
              </a:rPr>
              <a:t>    </a:t>
            </a:r>
            <a:r>
              <a:rPr lang="en-US" altLang="zh-CN" dirty="0">
                <a:latin typeface="Times New Roman" pitchFamily="18" charset="0"/>
                <a:hlinkClick r:id="rId5" action="ppaction://hlinksldjump"/>
              </a:rPr>
              <a:t>7.1.3  </a:t>
            </a:r>
            <a:r>
              <a:rPr lang="zh-CN" altLang="en-US" dirty="0">
                <a:latin typeface="Times New Roman" pitchFamily="18" charset="0"/>
                <a:hlinkClick r:id="rId5" action="ppaction://hlinksldjump"/>
              </a:rPr>
              <a:t>单向鉴别协议</a:t>
            </a:r>
            <a:endParaRPr lang="zh-CN" altLang="en-US" dirty="0">
              <a:latin typeface="Times New Roman" pitchFamily="18" charset="0"/>
            </a:endParaRPr>
          </a:p>
          <a:p>
            <a:pPr eaLnBrk="1" hangingPunct="1">
              <a:buFontTx/>
              <a:buNone/>
            </a:pPr>
            <a:endParaRPr lang="zh-CN" altLang="en-US" dirty="0">
              <a:latin typeface="Times New Roman" pitchFamily="18" charset="0"/>
            </a:endParaRPr>
          </a:p>
          <a:p>
            <a:pPr eaLnBrk="1" hangingPunct="1">
              <a:buFontTx/>
              <a:buNone/>
            </a:pPr>
            <a:r>
              <a:rPr lang="en-US" altLang="zh-CN" dirty="0">
                <a:latin typeface="Times New Roman" pitchFamily="18" charset="0"/>
                <a:hlinkClick r:id="rId6" action="ppaction://hlinksldjump"/>
              </a:rPr>
              <a:t>7.2  </a:t>
            </a:r>
            <a:r>
              <a:rPr lang="zh-CN" altLang="en-US" dirty="0">
                <a:latin typeface="Times New Roman" pitchFamily="18" charset="0"/>
                <a:hlinkClick r:id="rId6" action="ppaction://hlinksldjump"/>
              </a:rPr>
              <a:t>密钥分配协议</a:t>
            </a:r>
            <a:endParaRPr lang="zh-CN" altLang="en-US" dirty="0">
              <a:latin typeface="Times New Roman" pitchFamily="18" charset="0"/>
            </a:endParaRPr>
          </a:p>
          <a:p>
            <a:pPr eaLnBrk="1" hangingPunct="1">
              <a:buFontTx/>
              <a:buNone/>
            </a:pPr>
            <a:r>
              <a:rPr lang="zh-CN" altLang="en-US" dirty="0">
                <a:latin typeface="Times New Roman" pitchFamily="18" charset="0"/>
              </a:rPr>
              <a:t>    </a:t>
            </a:r>
            <a:r>
              <a:rPr lang="en-US" altLang="zh-CN" dirty="0">
                <a:latin typeface="Times New Roman" pitchFamily="18" charset="0"/>
                <a:hlinkClick r:id="rId7" action="ppaction://hlinksldjump"/>
              </a:rPr>
              <a:t>7.2.1  </a:t>
            </a:r>
            <a:r>
              <a:rPr lang="zh-CN" altLang="en-US" dirty="0">
                <a:latin typeface="Times New Roman" pitchFamily="18" charset="0"/>
                <a:hlinkClick r:id="rId7" action="ppaction://hlinksldjump"/>
              </a:rPr>
              <a:t>对称密钥的分配</a:t>
            </a:r>
            <a:endParaRPr lang="zh-CN" altLang="en-US" dirty="0">
              <a:latin typeface="Times New Roman" pitchFamily="18" charset="0"/>
            </a:endParaRPr>
          </a:p>
          <a:p>
            <a:pPr eaLnBrk="1" hangingPunct="1">
              <a:buFontTx/>
              <a:buNone/>
            </a:pPr>
            <a:r>
              <a:rPr lang="zh-CN" altLang="en-US" dirty="0">
                <a:latin typeface="Times New Roman" pitchFamily="18" charset="0"/>
              </a:rPr>
              <a:t>    </a:t>
            </a:r>
            <a:r>
              <a:rPr lang="en-US" altLang="zh-CN" dirty="0">
                <a:latin typeface="Times New Roman" pitchFamily="18" charset="0"/>
                <a:hlinkClick r:id="rId8" action="ppaction://hlinksldjump"/>
              </a:rPr>
              <a:t>7.2.2  </a:t>
            </a:r>
            <a:r>
              <a:rPr lang="zh-CN" altLang="en-US" dirty="0">
                <a:latin typeface="Times New Roman" pitchFamily="18" charset="0"/>
                <a:hlinkClick r:id="rId8" action="ppaction://hlinksldjump"/>
              </a:rPr>
              <a:t>公开密钥的分配</a:t>
            </a:r>
            <a:endParaRPr lang="zh-CN" altLang="en-US" dirty="0">
              <a:latin typeface="Times New Roman" pitchFamily="18" charset="0"/>
            </a:endParaRPr>
          </a:p>
          <a:p>
            <a:pPr eaLnBrk="1" hangingPunct="1">
              <a:buFontTx/>
              <a:buNone/>
            </a:pPr>
            <a:r>
              <a:rPr lang="zh-CN" altLang="en-US" dirty="0">
                <a:latin typeface="Times New Roman" pitchFamily="18" charset="0"/>
              </a:rPr>
              <a:t>    </a:t>
            </a:r>
            <a:r>
              <a:rPr lang="en-US" altLang="zh-CN" dirty="0">
                <a:latin typeface="Times New Roman" pitchFamily="18" charset="0"/>
                <a:hlinkClick r:id="rId9" action="ppaction://hlinksldjump"/>
              </a:rPr>
              <a:t>7.2.3  </a:t>
            </a:r>
            <a:r>
              <a:rPr lang="zh-CN" altLang="en-US" dirty="0">
                <a:latin typeface="Times New Roman" pitchFamily="18" charset="0"/>
                <a:hlinkClick r:id="rId9" action="ppaction://hlinksldjump"/>
              </a:rPr>
              <a:t>使用公开加密算法分配对称密钥 </a:t>
            </a:r>
            <a:endParaRPr lang="zh-CN" altLang="en-US" dirty="0">
              <a:latin typeface="Times New Roman" pitchFamily="18" charset="0"/>
            </a:endParaRPr>
          </a:p>
        </p:txBody>
      </p:sp>
      <p:sp>
        <p:nvSpPr>
          <p:cNvPr id="614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ECECBC13-2A5A-43EF-A6E0-CB7DFCD4CB4D}"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614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13B0F3E-1786-4B31-A435-746AC4A5BB89}" type="slidenum">
              <a:rPr lang="en-US" altLang="zh-CN" sz="1000" b="0">
                <a:solidFill>
                  <a:schemeClr val="bg1"/>
                </a:solidFill>
                <a:latin typeface="Verdana" pitchFamily="34" charset="0"/>
                <a:ea typeface="宋体" pitchFamily="2" charset="-122"/>
              </a:rPr>
              <a:pPr eaLnBrk="1" hangingPunct="1">
                <a:spcBef>
                  <a:spcPct val="0"/>
                </a:spcBef>
                <a:buClrTx/>
                <a:buFontTx/>
                <a:buNone/>
              </a:pPr>
              <a:t>2</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AD24-CD0D-418D-AFE7-EB47BE0EFFC1}"/>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密钥的控制</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控制矢量</a:t>
            </a:r>
            <a:endParaRPr lang="zh-CN" altLang="en-US" dirty="0"/>
          </a:p>
        </p:txBody>
      </p:sp>
      <p:sp>
        <p:nvSpPr>
          <p:cNvPr id="3" name="内容占位符 2">
            <a:extLst>
              <a:ext uri="{FF2B5EF4-FFF2-40B4-BE49-F238E27FC236}">
                <a16:creationId xmlns:a16="http://schemas.microsoft.com/office/drawing/2014/main" id="{BDE263D5-2E67-4D3D-9336-5EA922084E3A}"/>
              </a:ext>
            </a:extLst>
          </p:cNvPr>
          <p:cNvSpPr>
            <a:spLocks noGrp="1"/>
          </p:cNvSpPr>
          <p:nvPr>
            <p:ph idx="1"/>
          </p:nvPr>
        </p:nvSpPr>
        <p:spPr>
          <a:xfrm>
            <a:off x="406400" y="1219201"/>
            <a:ext cx="11176000" cy="1201688"/>
          </a:xfrm>
        </p:spPr>
        <p:txBody>
          <a:bodyPr/>
          <a:lstStyle/>
          <a:p>
            <a:r>
              <a:rPr lang="zh-CN" altLang="en-US" sz="2200" b="0" dirty="0">
                <a:latin typeface="宋体" panose="02010600030101010101" pitchFamily="2" charset="-122"/>
                <a:ea typeface="宋体" panose="02010600030101010101" pitchFamily="2" charset="-122"/>
              </a:rPr>
              <a:t>每一会话密钥都指定了一个相应的控制矢量，控制矢量分为若干字段，分别用于说明在不同情况下密钥是被允许使用还是不被允许使用，且控制矢量的长度可变</a:t>
            </a:r>
            <a:endParaRPr lang="en-US" altLang="zh-CN" sz="2200" b="0" dirty="0">
              <a:latin typeface="宋体" panose="02010600030101010101" pitchFamily="2" charset="-122"/>
              <a:ea typeface="宋体" panose="02010600030101010101" pitchFamily="2" charset="-122"/>
            </a:endParaRPr>
          </a:p>
          <a:p>
            <a:r>
              <a:rPr lang="zh-CN" altLang="en-US" sz="2200" b="0" dirty="0">
                <a:latin typeface="宋体" panose="02010600030101010101" pitchFamily="2" charset="-122"/>
                <a:ea typeface="宋体" panose="02010600030101010101" pitchFamily="2" charset="-122"/>
              </a:rPr>
              <a:t>控制矢量是在</a:t>
            </a:r>
            <a:r>
              <a:rPr lang="en-US" altLang="zh-CN" sz="2200" b="0" dirty="0">
                <a:latin typeface="宋体" panose="02010600030101010101" pitchFamily="2" charset="-122"/>
                <a:ea typeface="宋体" panose="02010600030101010101" pitchFamily="2" charset="-122"/>
              </a:rPr>
              <a:t>KDC</a:t>
            </a:r>
            <a:r>
              <a:rPr lang="zh-CN" altLang="en-US" sz="2200" b="0" dirty="0">
                <a:latin typeface="宋体" panose="02010600030101010101" pitchFamily="2" charset="-122"/>
                <a:ea typeface="宋体" panose="02010600030101010101" pitchFamily="2" charset="-122"/>
              </a:rPr>
              <a:t>产生密钥时加在密钥之中的，过程由图所示</a:t>
            </a:r>
          </a:p>
        </p:txBody>
      </p:sp>
      <p:sp>
        <p:nvSpPr>
          <p:cNvPr id="4" name="日期占位符 3">
            <a:extLst>
              <a:ext uri="{FF2B5EF4-FFF2-40B4-BE49-F238E27FC236}">
                <a16:creationId xmlns:a16="http://schemas.microsoft.com/office/drawing/2014/main" id="{C8785121-1BC1-4A63-8B7B-FB0ABE6FB5B6}"/>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097C5A87-D313-4C8D-A9C6-E339A74154A6}"/>
              </a:ext>
            </a:extLst>
          </p:cNvPr>
          <p:cNvSpPr>
            <a:spLocks noGrp="1"/>
          </p:cNvSpPr>
          <p:nvPr>
            <p:ph type="sldNum" sz="quarter" idx="11"/>
          </p:nvPr>
        </p:nvSpPr>
        <p:spPr/>
        <p:txBody>
          <a:bodyPr/>
          <a:lstStyle/>
          <a:p>
            <a:pPr>
              <a:defRPr/>
            </a:pPr>
            <a:fld id="{13783E8D-128D-47D1-A075-F0ABB8417BB3}" type="slidenum">
              <a:rPr lang="en-US" altLang="zh-CN" smtClean="0"/>
              <a:pPr>
                <a:defRPr/>
              </a:pPr>
              <a:t>20</a:t>
            </a:fld>
            <a:endParaRPr lang="en-US" altLang="zh-CN"/>
          </a:p>
        </p:txBody>
      </p:sp>
      <p:graphicFrame>
        <p:nvGraphicFramePr>
          <p:cNvPr id="7" name="对象 2">
            <a:extLst>
              <a:ext uri="{FF2B5EF4-FFF2-40B4-BE49-F238E27FC236}">
                <a16:creationId xmlns:a16="http://schemas.microsoft.com/office/drawing/2014/main" id="{5DB3F192-71D6-4EC4-8770-0D08B7818588}"/>
              </a:ext>
            </a:extLst>
          </p:cNvPr>
          <p:cNvGraphicFramePr>
            <a:graphicFrameLocks noChangeAspect="1"/>
          </p:cNvGraphicFramePr>
          <p:nvPr>
            <p:extLst>
              <p:ext uri="{D42A27DB-BD31-4B8C-83A1-F6EECF244321}">
                <p14:modId xmlns:p14="http://schemas.microsoft.com/office/powerpoint/2010/main" val="654069367"/>
              </p:ext>
            </p:extLst>
          </p:nvPr>
        </p:nvGraphicFramePr>
        <p:xfrm>
          <a:off x="773334" y="2521178"/>
          <a:ext cx="8639175" cy="3995737"/>
        </p:xfrm>
        <a:graphic>
          <a:graphicData uri="http://schemas.openxmlformats.org/presentationml/2006/ole">
            <mc:AlternateContent xmlns:mc="http://schemas.openxmlformats.org/markup-compatibility/2006">
              <mc:Choice xmlns:v="urn:schemas-microsoft-com:vml" Requires="v">
                <p:oleObj spid="_x0000_s44044" name="Visio" r:id="rId3" imgW="5314735" imgH="2286000" progId="Visio.Drawing.11">
                  <p:embed/>
                </p:oleObj>
              </mc:Choice>
              <mc:Fallback>
                <p:oleObj name="Visio" r:id="rId3" imgW="5314735" imgH="2286000" progId="Visio.Drawing.11">
                  <p:embed/>
                  <p:pic>
                    <p:nvPicPr>
                      <p:cNvPr id="53251" name="对象 2">
                        <a:extLst>
                          <a:ext uri="{FF2B5EF4-FFF2-40B4-BE49-F238E27FC236}">
                            <a16:creationId xmlns:a16="http://schemas.microsoft.com/office/drawing/2014/main" id="{4BA84FCB-299C-4B22-90F0-CFEA12AE1DDE}"/>
                          </a:ext>
                        </a:extLst>
                      </p:cNvPr>
                      <p:cNvPicPr>
                        <a:picLocks noChangeAspect="1" noChangeArrowheads="1"/>
                      </p:cNvPicPr>
                      <p:nvPr/>
                    </p:nvPicPr>
                    <p:blipFill>
                      <a:blip r:embed="rId4"/>
                      <a:srcRect/>
                      <a:stretch>
                        <a:fillRect/>
                      </a:stretch>
                    </p:blipFill>
                    <p:spPr bwMode="auto">
                      <a:xfrm>
                        <a:off x="773334" y="2521178"/>
                        <a:ext cx="8639175"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119401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AD24-CD0D-418D-AFE7-EB47BE0EFFC1}"/>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密钥的控制</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控制矢量</a:t>
            </a:r>
            <a:endParaRPr lang="zh-CN" altLang="en-US" dirty="0"/>
          </a:p>
        </p:txBody>
      </p:sp>
      <p:sp>
        <p:nvSpPr>
          <p:cNvPr id="3" name="内容占位符 2">
            <a:extLst>
              <a:ext uri="{FF2B5EF4-FFF2-40B4-BE49-F238E27FC236}">
                <a16:creationId xmlns:a16="http://schemas.microsoft.com/office/drawing/2014/main" id="{BDE263D5-2E67-4D3D-9336-5EA922084E3A}"/>
              </a:ext>
            </a:extLst>
          </p:cNvPr>
          <p:cNvSpPr>
            <a:spLocks noGrp="1"/>
          </p:cNvSpPr>
          <p:nvPr>
            <p:ph idx="1"/>
          </p:nvPr>
        </p:nvSpPr>
        <p:spPr>
          <a:xfrm>
            <a:off x="406400" y="1219201"/>
            <a:ext cx="11176000" cy="1201688"/>
          </a:xfrm>
        </p:spPr>
        <p:txBody>
          <a:bodyPr/>
          <a:lstStyle/>
          <a:p>
            <a:r>
              <a:rPr lang="zh-CN" altLang="en-US" sz="2200" b="0" dirty="0">
                <a:latin typeface="宋体" panose="02010600030101010101" pitchFamily="2" charset="-122"/>
                <a:ea typeface="宋体" panose="02010600030101010101" pitchFamily="2" charset="-122"/>
              </a:rPr>
              <a:t>首先由一杂凑函数将控制矢量压缩到与加密密钥等长，然后与主密钥异或后作为加密会话密钥的密钥，即</a:t>
            </a:r>
          </a:p>
          <a:p>
            <a:endParaRPr lang="zh-CN" altLang="en-US" sz="2200" b="0" dirty="0">
              <a:latin typeface="宋体" panose="02010600030101010101" pitchFamily="2" charset="-122"/>
              <a:ea typeface="宋体" panose="02010600030101010101" pitchFamily="2" charset="-122"/>
            </a:endParaRPr>
          </a:p>
          <a:p>
            <a:r>
              <a:rPr lang="zh-CN" altLang="en-US" sz="2200" b="0" dirty="0">
                <a:latin typeface="宋体" panose="02010600030101010101" pitchFamily="2" charset="-122"/>
                <a:ea typeface="宋体" panose="02010600030101010101" pitchFamily="2" charset="-122"/>
              </a:rPr>
              <a:t>其中</a:t>
            </a:r>
            <a:r>
              <a:rPr lang="en-US" altLang="zh-CN" sz="2200" b="0" dirty="0">
                <a:latin typeface="宋体" panose="02010600030101010101" pitchFamily="2" charset="-122"/>
                <a:ea typeface="宋体" panose="02010600030101010101" pitchFamily="2" charset="-122"/>
              </a:rPr>
              <a:t>CV</a:t>
            </a:r>
            <a:r>
              <a:rPr lang="zh-CN" altLang="en-US" sz="2200" b="0" dirty="0">
                <a:latin typeface="宋体" panose="02010600030101010101" pitchFamily="2" charset="-122"/>
                <a:ea typeface="宋体" panose="02010600030101010101" pitchFamily="2" charset="-122"/>
              </a:rPr>
              <a:t>是控制矢量，</a:t>
            </a:r>
            <a:r>
              <a:rPr lang="en-US" altLang="zh-CN" sz="2200" b="0" dirty="0">
                <a:latin typeface="宋体" panose="02010600030101010101" pitchFamily="2" charset="-122"/>
                <a:ea typeface="宋体" panose="02010600030101010101" pitchFamily="2" charset="-122"/>
              </a:rPr>
              <a:t>h</a:t>
            </a:r>
            <a:r>
              <a:rPr lang="zh-CN" altLang="en-US" sz="2200" b="0" dirty="0">
                <a:latin typeface="宋体" panose="02010600030101010101" pitchFamily="2" charset="-122"/>
                <a:ea typeface="宋体" panose="02010600030101010101" pitchFamily="2" charset="-122"/>
              </a:rPr>
              <a:t>是杂凑函数，</a:t>
            </a:r>
            <a:r>
              <a:rPr lang="en-US" altLang="zh-CN" sz="2200" b="0" dirty="0">
                <a:latin typeface="宋体" panose="02010600030101010101" pitchFamily="2" charset="-122"/>
                <a:ea typeface="宋体" panose="02010600030101010101" pitchFamily="2" charset="-122"/>
              </a:rPr>
              <a:t>Km</a:t>
            </a:r>
            <a:r>
              <a:rPr lang="zh-CN" altLang="en-US" sz="2200" b="0" dirty="0">
                <a:latin typeface="宋体" panose="02010600030101010101" pitchFamily="2" charset="-122"/>
                <a:ea typeface="宋体" panose="02010600030101010101" pitchFamily="2" charset="-122"/>
              </a:rPr>
              <a:t>是主密钥，</a:t>
            </a:r>
            <a:r>
              <a:rPr lang="en-US" altLang="zh-CN" sz="2200" b="0" dirty="0">
                <a:latin typeface="宋体" panose="02010600030101010101" pitchFamily="2" charset="-122"/>
                <a:ea typeface="宋体" panose="02010600030101010101" pitchFamily="2" charset="-122"/>
              </a:rPr>
              <a:t>Ks</a:t>
            </a:r>
            <a:r>
              <a:rPr lang="zh-CN" altLang="en-US" sz="2200" b="0" dirty="0">
                <a:latin typeface="宋体" panose="02010600030101010101" pitchFamily="2" charset="-122"/>
                <a:ea typeface="宋体" panose="02010600030101010101" pitchFamily="2" charset="-122"/>
              </a:rPr>
              <a:t>是会话密钥。会话密钥的恢复过程表示为</a:t>
            </a:r>
          </a:p>
          <a:p>
            <a:endParaRPr lang="zh-CN" altLang="en-US" sz="2200" b="0" dirty="0">
              <a:latin typeface="宋体" panose="02010600030101010101" pitchFamily="2" charset="-122"/>
              <a:ea typeface="宋体" panose="02010600030101010101" pitchFamily="2" charset="-122"/>
            </a:endParaRPr>
          </a:p>
          <a:p>
            <a:r>
              <a:rPr lang="zh-CN" altLang="en-US" sz="2200" b="0" dirty="0">
                <a:latin typeface="宋体" panose="02010600030101010101" pitchFamily="2" charset="-122"/>
                <a:ea typeface="宋体" panose="02010600030101010101" pitchFamily="2" charset="-122"/>
              </a:rPr>
              <a:t> </a:t>
            </a:r>
            <a:r>
              <a:rPr lang="en-US" altLang="zh-CN" sz="2200" b="0" dirty="0">
                <a:latin typeface="宋体" panose="02010600030101010101" pitchFamily="2" charset="-122"/>
                <a:ea typeface="宋体" panose="02010600030101010101" pitchFamily="2" charset="-122"/>
              </a:rPr>
              <a:t>KDC</a:t>
            </a:r>
            <a:r>
              <a:rPr lang="zh-CN" altLang="en-US" sz="2200" b="0" dirty="0">
                <a:latin typeface="宋体" panose="02010600030101010101" pitchFamily="2" charset="-122"/>
                <a:ea typeface="宋体" panose="02010600030101010101" pitchFamily="2" charset="-122"/>
              </a:rPr>
              <a:t>在向用户发送会话密钥时，同时以明文形式发送控制矢量。用户只有使用与</a:t>
            </a:r>
            <a:r>
              <a:rPr lang="en-US" altLang="zh-CN" sz="2200" b="0" dirty="0">
                <a:latin typeface="宋体" panose="02010600030101010101" pitchFamily="2" charset="-122"/>
                <a:ea typeface="宋体" panose="02010600030101010101" pitchFamily="2" charset="-122"/>
              </a:rPr>
              <a:t>KDC</a:t>
            </a:r>
            <a:r>
              <a:rPr lang="zh-CN" altLang="en-US" sz="2200" b="0" dirty="0">
                <a:latin typeface="宋体" panose="02010600030101010101" pitchFamily="2" charset="-122"/>
                <a:ea typeface="宋体" panose="02010600030101010101" pitchFamily="2" charset="-122"/>
              </a:rPr>
              <a:t>共享的主密钥以及</a:t>
            </a:r>
            <a:r>
              <a:rPr lang="en-US" altLang="zh-CN" sz="2200" b="0" dirty="0">
                <a:latin typeface="宋体" panose="02010600030101010101" pitchFamily="2" charset="-122"/>
                <a:ea typeface="宋体" panose="02010600030101010101" pitchFamily="2" charset="-122"/>
              </a:rPr>
              <a:t>KDC</a:t>
            </a:r>
            <a:r>
              <a:rPr lang="zh-CN" altLang="en-US" sz="2200" b="0" dirty="0">
                <a:latin typeface="宋体" panose="02010600030101010101" pitchFamily="2" charset="-122"/>
                <a:ea typeface="宋体" panose="02010600030101010101" pitchFamily="2" charset="-122"/>
              </a:rPr>
              <a:t>发送来的控制矢量才能恢复会话密钥，因此还必须保留会话密钥和它的控制矢量之间的对应关系。</a:t>
            </a:r>
          </a:p>
          <a:p>
            <a:r>
              <a:rPr lang="zh-CN" altLang="en-US" sz="2200" b="0" dirty="0">
                <a:latin typeface="宋体" panose="02010600030101010101" pitchFamily="2" charset="-122"/>
                <a:ea typeface="宋体" panose="02010600030101010101" pitchFamily="2" charset="-122"/>
              </a:rPr>
              <a:t>与使用</a:t>
            </a:r>
            <a:r>
              <a:rPr lang="en-US" altLang="zh-CN" sz="2200" b="0" dirty="0">
                <a:latin typeface="宋体" panose="02010600030101010101" pitchFamily="2" charset="-122"/>
                <a:ea typeface="宋体" panose="02010600030101010101" pitchFamily="2" charset="-122"/>
              </a:rPr>
              <a:t>8</a:t>
            </a:r>
            <a:r>
              <a:rPr lang="zh-CN" altLang="en-US" sz="2200" b="0" dirty="0">
                <a:latin typeface="宋体" panose="02010600030101010101" pitchFamily="2" charset="-122"/>
                <a:ea typeface="宋体" panose="02010600030101010101" pitchFamily="2" charset="-122"/>
              </a:rPr>
              <a:t>比特的密钥标签相比，使用控制矢量有两个优点</a:t>
            </a:r>
            <a:r>
              <a:rPr lang="en-US" altLang="zh-CN" sz="2200" b="0" dirty="0">
                <a:latin typeface="宋体" panose="02010600030101010101" pitchFamily="2" charset="-122"/>
                <a:ea typeface="宋体" panose="02010600030101010101" pitchFamily="2" charset="-122"/>
              </a:rPr>
              <a:t>:</a:t>
            </a:r>
          </a:p>
          <a:p>
            <a:pPr lvl="1"/>
            <a:r>
              <a:rPr lang="zh-CN" altLang="en-US" sz="2200" b="0" dirty="0">
                <a:latin typeface="宋体" panose="02010600030101010101" pitchFamily="2" charset="-122"/>
                <a:ea typeface="宋体" panose="02010600030101010101" pitchFamily="2" charset="-122"/>
              </a:rPr>
              <a:t>控制矢量的长度没有限制，因此可对密钥的使用施加任意复杂的控制</a:t>
            </a:r>
          </a:p>
          <a:p>
            <a:pPr lvl="1"/>
            <a:r>
              <a:rPr lang="zh-CN" altLang="en-US" sz="2200" b="0" dirty="0">
                <a:latin typeface="宋体" panose="02010600030101010101" pitchFamily="2" charset="-122"/>
                <a:ea typeface="宋体" panose="02010600030101010101" pitchFamily="2" charset="-122"/>
              </a:rPr>
              <a:t>控制矢量始终是以明文形式存在，因此可在任一阶段对密钥的使用施加控制</a:t>
            </a:r>
          </a:p>
        </p:txBody>
      </p:sp>
      <p:sp>
        <p:nvSpPr>
          <p:cNvPr id="4" name="日期占位符 3">
            <a:extLst>
              <a:ext uri="{FF2B5EF4-FFF2-40B4-BE49-F238E27FC236}">
                <a16:creationId xmlns:a16="http://schemas.microsoft.com/office/drawing/2014/main" id="{C8785121-1BC1-4A63-8B7B-FB0ABE6FB5B6}"/>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097C5A87-D313-4C8D-A9C6-E339A74154A6}"/>
              </a:ext>
            </a:extLst>
          </p:cNvPr>
          <p:cNvSpPr>
            <a:spLocks noGrp="1"/>
          </p:cNvSpPr>
          <p:nvPr>
            <p:ph type="sldNum" sz="quarter" idx="11"/>
          </p:nvPr>
        </p:nvSpPr>
        <p:spPr/>
        <p:txBody>
          <a:bodyPr/>
          <a:lstStyle/>
          <a:p>
            <a:pPr>
              <a:defRPr/>
            </a:pPr>
            <a:fld id="{13783E8D-128D-47D1-A075-F0ABB8417BB3}" type="slidenum">
              <a:rPr lang="en-US" altLang="zh-CN" smtClean="0"/>
              <a:pPr>
                <a:defRPr/>
              </a:pPr>
              <a:t>21</a:t>
            </a:fld>
            <a:endParaRPr lang="en-US" altLang="zh-CN"/>
          </a:p>
        </p:txBody>
      </p:sp>
      <p:graphicFrame>
        <p:nvGraphicFramePr>
          <p:cNvPr id="6" name="对象 5">
            <a:extLst>
              <a:ext uri="{FF2B5EF4-FFF2-40B4-BE49-F238E27FC236}">
                <a16:creationId xmlns:a16="http://schemas.microsoft.com/office/drawing/2014/main" id="{790C8FC3-5F5E-4698-B82B-F0DC53686977}"/>
              </a:ext>
            </a:extLst>
          </p:cNvPr>
          <p:cNvGraphicFramePr>
            <a:graphicFrameLocks noChangeAspect="1"/>
          </p:cNvGraphicFramePr>
          <p:nvPr>
            <p:extLst>
              <p:ext uri="{D42A27DB-BD31-4B8C-83A1-F6EECF244321}">
                <p14:modId xmlns:p14="http://schemas.microsoft.com/office/powerpoint/2010/main" val="2369430165"/>
              </p:ext>
            </p:extLst>
          </p:nvPr>
        </p:nvGraphicFramePr>
        <p:xfrm>
          <a:off x="3292475" y="1820045"/>
          <a:ext cx="7232650" cy="544513"/>
        </p:xfrm>
        <a:graphic>
          <a:graphicData uri="http://schemas.openxmlformats.org/presentationml/2006/ole">
            <mc:AlternateContent xmlns:mc="http://schemas.openxmlformats.org/markup-compatibility/2006">
              <mc:Choice xmlns:v="urn:schemas-microsoft-com:vml" Requires="v">
                <p:oleObj spid="_x0000_s45078" name="Equation" r:id="rId3" imgW="7232940" imgH="544340" progId="Equation.DSMT4">
                  <p:embed/>
                </p:oleObj>
              </mc:Choice>
              <mc:Fallback>
                <p:oleObj name="Equation" r:id="rId3" imgW="7232940" imgH="544340" progId="Equation.DSMT4">
                  <p:embed/>
                  <p:pic>
                    <p:nvPicPr>
                      <p:cNvPr id="0" name=""/>
                      <p:cNvPicPr/>
                      <p:nvPr/>
                    </p:nvPicPr>
                    <p:blipFill>
                      <a:blip r:embed="rId4"/>
                      <a:stretch>
                        <a:fillRect/>
                      </a:stretch>
                    </p:blipFill>
                    <p:spPr>
                      <a:xfrm>
                        <a:off x="3292475" y="1820045"/>
                        <a:ext cx="7232650" cy="54451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7AE8C22-2FD2-4274-B738-68825C35D8FE}"/>
              </a:ext>
            </a:extLst>
          </p:cNvPr>
          <p:cNvGraphicFramePr>
            <a:graphicFrameLocks noChangeAspect="1"/>
          </p:cNvGraphicFramePr>
          <p:nvPr>
            <p:extLst>
              <p:ext uri="{D42A27DB-BD31-4B8C-83A1-F6EECF244321}">
                <p14:modId xmlns:p14="http://schemas.microsoft.com/office/powerpoint/2010/main" val="290042909"/>
              </p:ext>
            </p:extLst>
          </p:nvPr>
        </p:nvGraphicFramePr>
        <p:xfrm>
          <a:off x="4007768" y="2924003"/>
          <a:ext cx="3403600" cy="511175"/>
        </p:xfrm>
        <a:graphic>
          <a:graphicData uri="http://schemas.openxmlformats.org/presentationml/2006/ole">
            <mc:AlternateContent xmlns:mc="http://schemas.openxmlformats.org/markup-compatibility/2006">
              <mc:Choice xmlns:v="urn:schemas-microsoft-com:vml" Requires="v">
                <p:oleObj spid="_x0000_s45079" name="Equation" r:id="rId5" imgW="3403334" imgH="510498" progId="Equation.DSMT4">
                  <p:embed/>
                </p:oleObj>
              </mc:Choice>
              <mc:Fallback>
                <p:oleObj name="Equation" r:id="rId5" imgW="3403334" imgH="510498" progId="Equation.DSMT4">
                  <p:embed/>
                  <p:pic>
                    <p:nvPicPr>
                      <p:cNvPr id="0" name=""/>
                      <p:cNvPicPr/>
                      <p:nvPr/>
                    </p:nvPicPr>
                    <p:blipFill>
                      <a:blip r:embed="rId6"/>
                      <a:stretch>
                        <a:fillRect/>
                      </a:stretch>
                    </p:blipFill>
                    <p:spPr>
                      <a:xfrm>
                        <a:off x="4007768" y="2924003"/>
                        <a:ext cx="3403600" cy="511175"/>
                      </a:xfrm>
                      <a:prstGeom prst="rect">
                        <a:avLst/>
                      </a:prstGeom>
                    </p:spPr>
                  </p:pic>
                </p:oleObj>
              </mc:Fallback>
            </mc:AlternateContent>
          </a:graphicData>
        </a:graphic>
      </p:graphicFrame>
    </p:spTree>
    <p:extLst>
      <p:ext uri="{BB962C8B-B14F-4D97-AF65-F5344CB8AC3E}">
        <p14:creationId xmlns:p14="http://schemas.microsoft.com/office/powerpoint/2010/main" val="6900571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latin typeface="Times New Roman" pitchFamily="18" charset="0"/>
              </a:rPr>
              <a:t>              密钥分配的四种方法</a:t>
            </a:r>
            <a:r>
              <a:rPr lang="zh-CN" altLang="en-US" dirty="0"/>
              <a:t> </a:t>
            </a:r>
          </a:p>
        </p:txBody>
      </p:sp>
      <p:sp>
        <p:nvSpPr>
          <p:cNvPr id="21507" name="Rectangle 3"/>
          <p:cNvSpPr>
            <a:spLocks noGrp="1" noChangeArrowheads="1"/>
          </p:cNvSpPr>
          <p:nvPr>
            <p:ph idx="1"/>
          </p:nvPr>
        </p:nvSpPr>
        <p:spPr>
          <a:xfrm>
            <a:off x="191344" y="914400"/>
            <a:ext cx="11737304" cy="4679950"/>
          </a:xfrm>
        </p:spPr>
        <p:txBody>
          <a:bodyPr/>
          <a:lstStyle/>
          <a:p>
            <a:pPr eaLnBrk="1" hangingPunct="1">
              <a:lnSpc>
                <a:spcPct val="90000"/>
              </a:lnSpc>
            </a:pPr>
            <a:r>
              <a:rPr lang="zh-CN" altLang="en-US" sz="2800" b="0" dirty="0">
                <a:latin typeface="宋体" panose="02010600030101010101" pitchFamily="2" charset="-122"/>
                <a:ea typeface="宋体" panose="02010600030101010101" pitchFamily="2" charset="-122"/>
              </a:rPr>
              <a:t>两个用户（主机、进程、应用程序）在用单钥密码体制进行保密通信时，首先必须有一个共享的秘密密钥，而且为防止攻击者得到密钥，还必须时常更新密钥。因此，</a:t>
            </a:r>
            <a:r>
              <a:rPr lang="zh-CN" altLang="en-US" sz="2800" dirty="0">
                <a:solidFill>
                  <a:srgbClr val="0070C0"/>
                </a:solidFill>
                <a:latin typeface="宋体" panose="02010600030101010101" pitchFamily="2" charset="-122"/>
                <a:ea typeface="宋体" panose="02010600030101010101" pitchFamily="2" charset="-122"/>
              </a:rPr>
              <a:t>密码系统的强度也依赖于密钥分配技术</a:t>
            </a:r>
            <a:r>
              <a:rPr lang="zh-CN" altLang="en-US" sz="2800" b="0" dirty="0">
                <a:latin typeface="宋体" panose="02010600030101010101" pitchFamily="2" charset="-122"/>
                <a:ea typeface="宋体" panose="02010600030101010101" pitchFamily="2" charset="-122"/>
              </a:rPr>
              <a:t>。</a:t>
            </a:r>
            <a:endParaRPr lang="en-US" altLang="zh-CN" b="0" dirty="0">
              <a:latin typeface="宋体" panose="02010600030101010101" pitchFamily="2" charset="-122"/>
              <a:ea typeface="宋体" panose="02010600030101010101" pitchFamily="2" charset="-122"/>
            </a:endParaRPr>
          </a:p>
          <a:p>
            <a:pPr marL="514350" indent="-514350" eaLnBrk="1" hangingPunct="1">
              <a:lnSpc>
                <a:spcPct val="90000"/>
              </a:lnSpc>
              <a:buFont typeface="+mj-ea"/>
              <a:buAutoNum type="circleNumDbPlain"/>
            </a:pP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选定密钥，通过物理方法安全传递给</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a:t>
            </a:r>
          </a:p>
          <a:p>
            <a:pPr marL="514350" indent="-514350" eaLnBrk="1" hangingPunct="1">
              <a:lnSpc>
                <a:spcPct val="90000"/>
              </a:lnSpc>
              <a:buFont typeface="+mj-ea"/>
              <a:buAutoNum type="circleNumDbPlain"/>
            </a:pPr>
            <a:r>
              <a:rPr lang="zh-CN" altLang="en-US" sz="2400" b="0" dirty="0">
                <a:latin typeface="宋体" panose="02010600030101010101" pitchFamily="2" charset="-122"/>
                <a:ea typeface="宋体" panose="02010600030101010101" pitchFamily="2" charset="-122"/>
              </a:rPr>
              <a:t>可信任第三方</a:t>
            </a:r>
            <a:r>
              <a:rPr lang="en-US" altLang="zh-CN" sz="2400" b="0" dirty="0">
                <a:latin typeface="宋体" panose="02010600030101010101" pitchFamily="2" charset="-122"/>
                <a:ea typeface="宋体" panose="02010600030101010101" pitchFamily="2" charset="-122"/>
              </a:rPr>
              <a:t>C</a:t>
            </a:r>
            <a:r>
              <a:rPr lang="zh-CN" altLang="en-US" sz="2400" b="0" dirty="0">
                <a:latin typeface="宋体" panose="02010600030101010101" pitchFamily="2" charset="-122"/>
                <a:ea typeface="宋体" panose="02010600030101010101" pitchFamily="2" charset="-122"/>
              </a:rPr>
              <a:t>选定密钥，通过物理方法安全传递给</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和</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a:t>
            </a:r>
            <a:endParaRPr lang="en-US" altLang="zh-CN" sz="2400" b="0" dirty="0">
              <a:latin typeface="宋体" panose="02010600030101010101" pitchFamily="2" charset="-122"/>
              <a:ea typeface="宋体" panose="02010600030101010101" pitchFamily="2" charset="-122"/>
            </a:endParaRPr>
          </a:p>
          <a:p>
            <a:pPr marL="514350" indent="-514350">
              <a:spcBef>
                <a:spcPct val="0"/>
              </a:spcBef>
              <a:buFont typeface="+mj-ea"/>
              <a:buAutoNum type="circleNumDbPlain"/>
            </a:pPr>
            <a:r>
              <a:rPr lang="zh-CN" altLang="en-US" sz="2400" b="0" dirty="0">
                <a:latin typeface="宋体" panose="02010600030101010101" pitchFamily="2" charset="-122"/>
                <a:ea typeface="宋体" panose="02010600030101010101" pitchFamily="2" charset="-122"/>
              </a:rPr>
              <a:t>如果</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事先已有一密钥，则其中一方选取新密钥后，用已有的密钥加密新密钥并发送给另一方；</a:t>
            </a:r>
            <a:endParaRPr lang="en-US" altLang="zh-CN" sz="2400" b="0" dirty="0">
              <a:latin typeface="宋体" panose="02010600030101010101" pitchFamily="2" charset="-122"/>
              <a:ea typeface="宋体" panose="02010600030101010101" pitchFamily="2" charset="-122"/>
            </a:endParaRPr>
          </a:p>
          <a:p>
            <a:pPr marL="514350" indent="-514350">
              <a:spcBef>
                <a:spcPct val="0"/>
              </a:spcBef>
              <a:buFont typeface="+mj-ea"/>
              <a:buAutoNum type="circleNumDbPlain"/>
            </a:pPr>
            <a:r>
              <a:rPr lang="zh-CN" altLang="en-US" sz="2400" b="0" dirty="0">
                <a:latin typeface="宋体" panose="02010600030101010101" pitchFamily="2" charset="-122"/>
                <a:ea typeface="宋体" panose="02010600030101010101" pitchFamily="2" charset="-122"/>
              </a:rPr>
              <a:t>若</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和</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都有到第三方</a:t>
            </a:r>
            <a:r>
              <a:rPr lang="en-US" altLang="zh-CN" sz="2400" b="0" dirty="0">
                <a:latin typeface="宋体" panose="02010600030101010101" pitchFamily="2" charset="-122"/>
                <a:ea typeface="宋体" panose="02010600030101010101" pitchFamily="2" charset="-122"/>
              </a:rPr>
              <a:t>C</a:t>
            </a:r>
            <a:r>
              <a:rPr lang="zh-CN" altLang="en-US" sz="2400" b="0" dirty="0">
                <a:latin typeface="宋体" panose="02010600030101010101" pitchFamily="2" charset="-122"/>
                <a:ea typeface="宋体" panose="02010600030101010101" pitchFamily="2" charset="-122"/>
              </a:rPr>
              <a:t>的加密连接，</a:t>
            </a:r>
            <a:r>
              <a:rPr lang="en-US" altLang="zh-CN" sz="2400" b="0" dirty="0">
                <a:latin typeface="宋体" panose="02010600030101010101" pitchFamily="2" charset="-122"/>
                <a:ea typeface="宋体" panose="02010600030101010101" pitchFamily="2" charset="-122"/>
              </a:rPr>
              <a:t>C</a:t>
            </a:r>
            <a:r>
              <a:rPr lang="zh-CN" altLang="en-US" sz="2400" b="0" dirty="0">
                <a:latin typeface="宋体" panose="02010600030101010101" pitchFamily="2" charset="-122"/>
                <a:ea typeface="宋体" panose="02010600030101010101" pitchFamily="2" charset="-122"/>
              </a:rPr>
              <a:t>通过该连接将密钥传递给</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和</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密钥分配中心</a:t>
            </a:r>
            <a:r>
              <a:rPr lang="en-US" altLang="zh-CN" sz="2400" b="0" dirty="0">
                <a:latin typeface="宋体" panose="02010600030101010101" pitchFamily="2" charset="-122"/>
                <a:ea typeface="宋体" panose="02010600030101010101" pitchFamily="2" charset="-122"/>
              </a:rPr>
              <a:t>KDC</a:t>
            </a:r>
            <a:r>
              <a:rPr lang="zh-CN" altLang="en-US" sz="2400" b="0" dirty="0">
                <a:latin typeface="宋体" panose="02010600030101010101" pitchFamily="2" charset="-122"/>
                <a:ea typeface="宋体" panose="02010600030101010101" pitchFamily="2" charset="-122"/>
              </a:rPr>
              <a:t>，常用于对称密钥的分配。</a:t>
            </a:r>
          </a:p>
          <a:p>
            <a:pPr eaLnBrk="1" hangingPunct="1">
              <a:lnSpc>
                <a:spcPct val="90000"/>
              </a:lnSpc>
              <a:buFontTx/>
              <a:buNone/>
            </a:pPr>
            <a:r>
              <a:rPr lang="zh-CN" altLang="en-US" dirty="0">
                <a:latin typeface="Times New Roman" pitchFamily="18" charset="0"/>
              </a:rPr>
              <a:t>    </a:t>
            </a:r>
            <a:r>
              <a:rPr lang="zh-CN" altLang="en-US" sz="2400" b="0" dirty="0">
                <a:latin typeface="宋体" panose="02010600030101010101" pitchFamily="2" charset="-122"/>
                <a:ea typeface="宋体" panose="02010600030101010101" pitchFamily="2" charset="-122"/>
              </a:rPr>
              <a:t>如果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和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与第三方 </a:t>
            </a:r>
            <a:r>
              <a:rPr lang="en-US" altLang="zh-CN" sz="2400" b="0" dirty="0">
                <a:latin typeface="宋体" panose="02010600030101010101" pitchFamily="2" charset="-122"/>
                <a:ea typeface="宋体" panose="02010600030101010101" pitchFamily="2" charset="-122"/>
              </a:rPr>
              <a:t>C </a:t>
            </a:r>
            <a:r>
              <a:rPr lang="zh-CN" altLang="en-US" sz="2400" b="0" dirty="0">
                <a:latin typeface="宋体" panose="02010600030101010101" pitchFamily="2" charset="-122"/>
                <a:ea typeface="宋体" panose="02010600030101010101" pitchFamily="2" charset="-122"/>
              </a:rPr>
              <a:t>分别有一保密信道，则 </a:t>
            </a:r>
            <a:r>
              <a:rPr lang="en-US" altLang="zh-CN" sz="2400" b="0" dirty="0">
                <a:latin typeface="宋体" panose="02010600030101010101" pitchFamily="2" charset="-122"/>
                <a:ea typeface="宋体" panose="02010600030101010101" pitchFamily="2" charset="-122"/>
              </a:rPr>
              <a:t>C</a:t>
            </a:r>
            <a:r>
              <a:rPr lang="zh-CN" altLang="en-US" sz="2400" b="0" dirty="0">
                <a:latin typeface="宋体" panose="02010600030101010101" pitchFamily="2" charset="-122"/>
                <a:ea typeface="宋体" panose="02010600030101010101" pitchFamily="2" charset="-122"/>
              </a:rPr>
              <a:t>为</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选取密钥后，分别在两个保密信道上发送 给</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B</a:t>
            </a:r>
            <a:endParaRPr lang="zh-CN" altLang="en-US" sz="2400" b="0" dirty="0">
              <a:latin typeface="宋体" panose="02010600030101010101" pitchFamily="2" charset="-122"/>
              <a:ea typeface="宋体" panose="02010600030101010101" pitchFamily="2" charset="-122"/>
            </a:endParaRPr>
          </a:p>
        </p:txBody>
      </p:sp>
      <p:sp>
        <p:nvSpPr>
          <p:cNvPr id="2150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7056740-43E6-43B4-B952-4C9213FE37C5}"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150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E4F285C-445E-46BF-8AC3-27BE7C8BAF69}" type="slidenum">
              <a:rPr lang="en-US" altLang="zh-CN" sz="1000" b="0">
                <a:solidFill>
                  <a:schemeClr val="bg1"/>
                </a:solidFill>
                <a:latin typeface="Verdana" pitchFamily="34" charset="0"/>
                <a:ea typeface="宋体" pitchFamily="2" charset="-122"/>
              </a:rPr>
              <a:pPr eaLnBrk="1" hangingPunct="1">
                <a:spcBef>
                  <a:spcPct val="0"/>
                </a:spcBef>
                <a:buClrTx/>
                <a:buFontTx/>
                <a:buNone/>
              </a:pPr>
              <a:t>22</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7AF9B-6B65-4F9B-9668-0403FE0263E6}"/>
              </a:ext>
            </a:extLst>
          </p:cNvPr>
          <p:cNvSpPr>
            <a:spLocks noGrp="1"/>
          </p:cNvSpPr>
          <p:nvPr>
            <p:ph type="title"/>
          </p:nvPr>
        </p:nvSpPr>
        <p:spPr/>
        <p:txBody>
          <a:bodyPr/>
          <a:lstStyle/>
          <a:p>
            <a:r>
              <a:rPr lang="zh-CN" altLang="en-US" dirty="0">
                <a:latin typeface="Times New Roman" pitchFamily="18" charset="0"/>
              </a:rPr>
              <a:t>密钥分配</a:t>
            </a:r>
            <a:endParaRPr lang="zh-CN" altLang="en-US" dirty="0"/>
          </a:p>
        </p:txBody>
      </p:sp>
      <p:sp>
        <p:nvSpPr>
          <p:cNvPr id="3" name="内容占位符 2">
            <a:extLst>
              <a:ext uri="{FF2B5EF4-FFF2-40B4-BE49-F238E27FC236}">
                <a16:creationId xmlns:a16="http://schemas.microsoft.com/office/drawing/2014/main" id="{DC26EEA9-1313-41F9-A264-B96A5FD05CE3}"/>
              </a:ext>
            </a:extLst>
          </p:cNvPr>
          <p:cNvSpPr>
            <a:spLocks noGrp="1"/>
          </p:cNvSpPr>
          <p:nvPr>
            <p:ph idx="1"/>
          </p:nvPr>
        </p:nvSpPr>
        <p:spPr>
          <a:xfrm>
            <a:off x="406400" y="5445224"/>
            <a:ext cx="11176000" cy="879376"/>
          </a:xfrm>
        </p:spPr>
        <p:txBody>
          <a:bodyPr/>
          <a:lstStyle/>
          <a:p>
            <a:endParaRPr lang="zh-CN" altLang="en-US" dirty="0"/>
          </a:p>
        </p:txBody>
      </p:sp>
      <p:sp>
        <p:nvSpPr>
          <p:cNvPr id="4" name="日期占位符 3">
            <a:extLst>
              <a:ext uri="{FF2B5EF4-FFF2-40B4-BE49-F238E27FC236}">
                <a16:creationId xmlns:a16="http://schemas.microsoft.com/office/drawing/2014/main" id="{741A73B8-BE1A-43E4-B438-AE88A1D5C595}"/>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38FD80D0-3B3D-4EE8-88B0-22AFAF58173E}"/>
              </a:ext>
            </a:extLst>
          </p:cNvPr>
          <p:cNvSpPr>
            <a:spLocks noGrp="1"/>
          </p:cNvSpPr>
          <p:nvPr>
            <p:ph type="sldNum" sz="quarter" idx="11"/>
          </p:nvPr>
        </p:nvSpPr>
        <p:spPr/>
        <p:txBody>
          <a:bodyPr/>
          <a:lstStyle/>
          <a:p>
            <a:pPr>
              <a:defRPr/>
            </a:pPr>
            <a:fld id="{13783E8D-128D-47D1-A075-F0ABB8417BB3}" type="slidenum">
              <a:rPr lang="en-US" altLang="zh-CN" smtClean="0"/>
              <a:pPr>
                <a:defRPr/>
              </a:pPr>
              <a:t>23</a:t>
            </a:fld>
            <a:endParaRPr lang="en-US" altLang="zh-CN"/>
          </a:p>
        </p:txBody>
      </p:sp>
      <p:sp>
        <p:nvSpPr>
          <p:cNvPr id="6" name="文本框 1">
            <a:extLst>
              <a:ext uri="{FF2B5EF4-FFF2-40B4-BE49-F238E27FC236}">
                <a16:creationId xmlns:a16="http://schemas.microsoft.com/office/drawing/2014/main" id="{B07D32A7-8A1D-4674-89BD-E6735831B03B}"/>
              </a:ext>
            </a:extLst>
          </p:cNvPr>
          <p:cNvSpPr txBox="1">
            <a:spLocks noChangeArrowheads="1"/>
          </p:cNvSpPr>
          <p:nvPr/>
        </p:nvSpPr>
        <p:spPr bwMode="auto">
          <a:xfrm>
            <a:off x="720105" y="1363484"/>
            <a:ext cx="1117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前两种方法称为人工发送。在通信网中，若只有个别用户想进行保密通信，密钥的人工发送还是可行的。然而如果所有用户都要求支持加密服务，则任一对希望通信的用户都必须有一共享密钥。</a:t>
            </a:r>
          </a:p>
        </p:txBody>
      </p:sp>
      <p:sp>
        <p:nvSpPr>
          <p:cNvPr id="7" name="文本框 2">
            <a:extLst>
              <a:ext uri="{FF2B5EF4-FFF2-40B4-BE49-F238E27FC236}">
                <a16:creationId xmlns:a16="http://schemas.microsoft.com/office/drawing/2014/main" id="{C623985E-5E00-4C32-A2F8-71CFBE8141F3}"/>
              </a:ext>
            </a:extLst>
          </p:cNvPr>
          <p:cNvSpPr txBox="1">
            <a:spLocks noChangeArrowheads="1"/>
          </p:cNvSpPr>
          <p:nvPr/>
        </p:nvSpPr>
        <p:spPr bwMode="auto">
          <a:xfrm>
            <a:off x="746124" y="2876550"/>
            <a:ext cx="11175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如果有    个用户，则密钥数目为                 。因此当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很大时，密钥分配的代价非常大，密钥的人工发送是不可行的。</a:t>
            </a:r>
          </a:p>
        </p:txBody>
      </p:sp>
      <p:graphicFrame>
        <p:nvGraphicFramePr>
          <p:cNvPr id="8" name="对象 3">
            <a:extLst>
              <a:ext uri="{FF2B5EF4-FFF2-40B4-BE49-F238E27FC236}">
                <a16:creationId xmlns:a16="http://schemas.microsoft.com/office/drawing/2014/main" id="{E337FD6D-E469-4A5E-8413-47CB1C055FB0}"/>
              </a:ext>
            </a:extLst>
          </p:cNvPr>
          <p:cNvGraphicFramePr>
            <a:graphicFrameLocks noChangeAspect="1"/>
          </p:cNvGraphicFramePr>
          <p:nvPr/>
        </p:nvGraphicFramePr>
        <p:xfrm>
          <a:off x="2057400" y="3009900"/>
          <a:ext cx="273050" cy="298450"/>
        </p:xfrm>
        <a:graphic>
          <a:graphicData uri="http://schemas.openxmlformats.org/presentationml/2006/ole">
            <mc:AlternateContent xmlns:mc="http://schemas.openxmlformats.org/markup-compatibility/2006">
              <mc:Choice xmlns:v="urn:schemas-microsoft-com:vml" Requires="v">
                <p:oleObj spid="_x0000_s35878" name="Equation" r:id="rId3" imgW="126835" imgH="139518" progId="Equation.DSMT4">
                  <p:embed/>
                </p:oleObj>
              </mc:Choice>
              <mc:Fallback>
                <p:oleObj name="Equation" r:id="rId3" imgW="126835" imgH="139518" progId="Equation.DSMT4">
                  <p:embed/>
                  <p:pic>
                    <p:nvPicPr>
                      <p:cNvPr id="34820" name="对象 3">
                        <a:extLst>
                          <a:ext uri="{FF2B5EF4-FFF2-40B4-BE49-F238E27FC236}">
                            <a16:creationId xmlns:a16="http://schemas.microsoft.com/office/drawing/2014/main" id="{4C603352-590B-41B9-9CD4-DA580A33F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009900"/>
                        <a:ext cx="273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5">
            <a:extLst>
              <a:ext uri="{FF2B5EF4-FFF2-40B4-BE49-F238E27FC236}">
                <a16:creationId xmlns:a16="http://schemas.microsoft.com/office/drawing/2014/main" id="{1186E5FD-6AE6-41A5-9EF0-92B15B17CA34}"/>
              </a:ext>
            </a:extLst>
          </p:cNvPr>
          <p:cNvGraphicFramePr>
            <a:graphicFrameLocks noChangeAspect="1"/>
          </p:cNvGraphicFramePr>
          <p:nvPr/>
        </p:nvGraphicFramePr>
        <p:xfrm>
          <a:off x="5426075" y="2947988"/>
          <a:ext cx="1296988" cy="384175"/>
        </p:xfrm>
        <a:graphic>
          <a:graphicData uri="http://schemas.openxmlformats.org/presentationml/2006/ole">
            <mc:AlternateContent xmlns:mc="http://schemas.openxmlformats.org/markup-compatibility/2006">
              <mc:Choice xmlns:v="urn:schemas-microsoft-com:vml" Requires="v">
                <p:oleObj spid="_x0000_s35879" name="Equation" r:id="rId5" imgW="673685" imgH="203377" progId="Equation.DSMT4">
                  <p:embed/>
                </p:oleObj>
              </mc:Choice>
              <mc:Fallback>
                <p:oleObj name="Equation" r:id="rId5" imgW="673685" imgH="203377" progId="Equation.DSMT4">
                  <p:embed/>
                  <p:pic>
                    <p:nvPicPr>
                      <p:cNvPr id="34822" name="对象 5">
                        <a:extLst>
                          <a:ext uri="{FF2B5EF4-FFF2-40B4-BE49-F238E27FC236}">
                            <a16:creationId xmlns:a16="http://schemas.microsoft.com/office/drawing/2014/main" id="{BDA97EEE-4E60-42BF-B6DC-7A7D3EA6FA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075" y="2947988"/>
                        <a:ext cx="12969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6">
            <a:extLst>
              <a:ext uri="{FF2B5EF4-FFF2-40B4-BE49-F238E27FC236}">
                <a16:creationId xmlns:a16="http://schemas.microsoft.com/office/drawing/2014/main" id="{B61BABFF-9D46-42E6-92A8-6BD053058A6C}"/>
              </a:ext>
            </a:extLst>
          </p:cNvPr>
          <p:cNvGraphicFramePr>
            <a:graphicFrameLocks noChangeAspect="1"/>
          </p:cNvGraphicFramePr>
          <p:nvPr>
            <p:extLst>
              <p:ext uri="{D42A27DB-BD31-4B8C-83A1-F6EECF244321}">
                <p14:modId xmlns:p14="http://schemas.microsoft.com/office/powerpoint/2010/main" val="1652365154"/>
              </p:ext>
            </p:extLst>
          </p:nvPr>
        </p:nvGraphicFramePr>
        <p:xfrm>
          <a:off x="8058150" y="2932966"/>
          <a:ext cx="273050" cy="298450"/>
        </p:xfrm>
        <a:graphic>
          <a:graphicData uri="http://schemas.openxmlformats.org/presentationml/2006/ole">
            <mc:AlternateContent xmlns:mc="http://schemas.openxmlformats.org/markup-compatibility/2006">
              <mc:Choice xmlns:v="urn:schemas-microsoft-com:vml" Requires="v">
                <p:oleObj spid="_x0000_s35880" name="Equation" r:id="rId7" imgW="126835" imgH="139518" progId="Equation.DSMT4">
                  <p:embed/>
                </p:oleObj>
              </mc:Choice>
              <mc:Fallback>
                <p:oleObj name="Equation" r:id="rId7" imgW="126835" imgH="139518" progId="Equation.DSMT4">
                  <p:embed/>
                  <p:pic>
                    <p:nvPicPr>
                      <p:cNvPr id="34823" name="对象 6">
                        <a:extLst>
                          <a:ext uri="{FF2B5EF4-FFF2-40B4-BE49-F238E27FC236}">
                            <a16:creationId xmlns:a16="http://schemas.microsoft.com/office/drawing/2014/main" id="{E6FF6A52-36B1-417C-9D3E-9DCC763F0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150" y="2932966"/>
                        <a:ext cx="273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文本框 7">
            <a:extLst>
              <a:ext uri="{FF2B5EF4-FFF2-40B4-BE49-F238E27FC236}">
                <a16:creationId xmlns:a16="http://schemas.microsoft.com/office/drawing/2014/main" id="{DF5BB946-A6B0-446E-9B10-560BD9F9C05C}"/>
              </a:ext>
            </a:extLst>
          </p:cNvPr>
          <p:cNvSpPr txBox="1">
            <a:spLocks noChangeArrowheads="1"/>
          </p:cNvSpPr>
          <p:nvPr/>
        </p:nvSpPr>
        <p:spPr bwMode="auto">
          <a:xfrm>
            <a:off x="702469" y="4007584"/>
            <a:ext cx="11069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对第三种方法，攻击者一旦获得一个密钥就可获取以后所有的密钥；再者对所有用户分配初始密钥时，代价仍然很大。</a:t>
            </a:r>
          </a:p>
        </p:txBody>
      </p:sp>
    </p:spTree>
    <p:extLst>
      <p:ext uri="{BB962C8B-B14F-4D97-AF65-F5344CB8AC3E}">
        <p14:creationId xmlns:p14="http://schemas.microsoft.com/office/powerpoint/2010/main" val="33691265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7AF9B-6B65-4F9B-9668-0403FE0263E6}"/>
              </a:ext>
            </a:extLst>
          </p:cNvPr>
          <p:cNvSpPr>
            <a:spLocks noGrp="1"/>
          </p:cNvSpPr>
          <p:nvPr>
            <p:ph type="title"/>
          </p:nvPr>
        </p:nvSpPr>
        <p:spPr/>
        <p:txBody>
          <a:bodyPr/>
          <a:lstStyle/>
          <a:p>
            <a:r>
              <a:rPr lang="zh-CN" altLang="en-US" dirty="0">
                <a:latin typeface="Times New Roman" pitchFamily="18" charset="0"/>
              </a:rPr>
              <a:t>密钥分配</a:t>
            </a:r>
            <a:endParaRPr lang="zh-CN" altLang="en-US" dirty="0"/>
          </a:p>
        </p:txBody>
      </p:sp>
      <p:sp>
        <p:nvSpPr>
          <p:cNvPr id="3" name="内容占位符 2">
            <a:extLst>
              <a:ext uri="{FF2B5EF4-FFF2-40B4-BE49-F238E27FC236}">
                <a16:creationId xmlns:a16="http://schemas.microsoft.com/office/drawing/2014/main" id="{DC26EEA9-1313-41F9-A264-B96A5FD05CE3}"/>
              </a:ext>
            </a:extLst>
          </p:cNvPr>
          <p:cNvSpPr>
            <a:spLocks noGrp="1"/>
          </p:cNvSpPr>
          <p:nvPr>
            <p:ph idx="1"/>
          </p:nvPr>
        </p:nvSpPr>
        <p:spPr>
          <a:xfrm>
            <a:off x="406400" y="5445224"/>
            <a:ext cx="11176000" cy="879376"/>
          </a:xfrm>
        </p:spPr>
        <p:txBody>
          <a:bodyPr/>
          <a:lstStyle/>
          <a:p>
            <a:endParaRPr lang="zh-CN" altLang="en-US" dirty="0"/>
          </a:p>
        </p:txBody>
      </p:sp>
      <p:sp>
        <p:nvSpPr>
          <p:cNvPr id="4" name="日期占位符 3">
            <a:extLst>
              <a:ext uri="{FF2B5EF4-FFF2-40B4-BE49-F238E27FC236}">
                <a16:creationId xmlns:a16="http://schemas.microsoft.com/office/drawing/2014/main" id="{741A73B8-BE1A-43E4-B438-AE88A1D5C595}"/>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38FD80D0-3B3D-4EE8-88B0-22AFAF58173E}"/>
              </a:ext>
            </a:extLst>
          </p:cNvPr>
          <p:cNvSpPr>
            <a:spLocks noGrp="1"/>
          </p:cNvSpPr>
          <p:nvPr>
            <p:ph type="sldNum" sz="quarter" idx="11"/>
          </p:nvPr>
        </p:nvSpPr>
        <p:spPr/>
        <p:txBody>
          <a:bodyPr/>
          <a:lstStyle/>
          <a:p>
            <a:pPr>
              <a:defRPr/>
            </a:pPr>
            <a:fld id="{13783E8D-128D-47D1-A075-F0ABB8417BB3}" type="slidenum">
              <a:rPr lang="en-US" altLang="zh-CN" smtClean="0"/>
              <a:pPr>
                <a:defRPr/>
              </a:pPr>
              <a:t>24</a:t>
            </a:fld>
            <a:endParaRPr lang="en-US" altLang="zh-CN"/>
          </a:p>
        </p:txBody>
      </p:sp>
      <p:sp>
        <p:nvSpPr>
          <p:cNvPr id="6" name="文本框 1">
            <a:extLst>
              <a:ext uri="{FF2B5EF4-FFF2-40B4-BE49-F238E27FC236}">
                <a16:creationId xmlns:a16="http://schemas.microsoft.com/office/drawing/2014/main" id="{B07D32A7-8A1D-4674-89BD-E6735831B03B}"/>
              </a:ext>
            </a:extLst>
          </p:cNvPr>
          <p:cNvSpPr txBox="1">
            <a:spLocks noChangeArrowheads="1"/>
          </p:cNvSpPr>
          <p:nvPr/>
        </p:nvSpPr>
        <p:spPr bwMode="auto">
          <a:xfrm>
            <a:off x="406400" y="1363484"/>
            <a:ext cx="11489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第四种方法比较常用，其中的第三方通常是一个负责为用户分配密钥的密钥分配中心。</a:t>
            </a:r>
          </a:p>
        </p:txBody>
      </p:sp>
      <p:sp>
        <p:nvSpPr>
          <p:cNvPr id="7" name="文本框 2">
            <a:extLst>
              <a:ext uri="{FF2B5EF4-FFF2-40B4-BE49-F238E27FC236}">
                <a16:creationId xmlns:a16="http://schemas.microsoft.com/office/drawing/2014/main" id="{C623985E-5E00-4C32-A2F8-71CFBE8141F3}"/>
              </a:ext>
            </a:extLst>
          </p:cNvPr>
          <p:cNvSpPr txBox="1">
            <a:spLocks noChangeArrowheads="1"/>
          </p:cNvSpPr>
          <p:nvPr/>
        </p:nvSpPr>
        <p:spPr bwMode="auto">
          <a:xfrm>
            <a:off x="406401" y="2085369"/>
            <a:ext cx="11175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这时每一用户必须和密钥分配中心有一个共享密钥，称为主密钥。通过主密钥分配给一对用户的密钥称为会话密钥，用于这一对用户之间的保密通信。</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zh-CN" altLang="en-US" sz="2400" dirty="0">
                <a:latin typeface="Times New Roman" panose="02020603050405020304" pitchFamily="18" charset="0"/>
                <a:ea typeface="宋体" panose="02010600030101010101" pitchFamily="2" charset="-122"/>
              </a:rPr>
              <a:t>通信完成后，会话密钥即被销毁</a:t>
            </a:r>
          </a:p>
        </p:txBody>
      </p:sp>
      <p:sp>
        <p:nvSpPr>
          <p:cNvPr id="12" name="文本框 2">
            <a:extLst>
              <a:ext uri="{FF2B5EF4-FFF2-40B4-BE49-F238E27FC236}">
                <a16:creationId xmlns:a16="http://schemas.microsoft.com/office/drawing/2014/main" id="{3465BE37-09C6-48A1-925A-1A8FB37A973F}"/>
              </a:ext>
            </a:extLst>
          </p:cNvPr>
          <p:cNvSpPr txBox="1">
            <a:spLocks noChangeArrowheads="1"/>
          </p:cNvSpPr>
          <p:nvPr/>
        </p:nvSpPr>
        <p:spPr bwMode="auto">
          <a:xfrm>
            <a:off x="698499" y="3523189"/>
            <a:ext cx="11175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如上所述，如果用户数为    ，则会话密钥数为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，但主密钥数却只需    个，所以主密钥可通过物理手段发送。</a:t>
            </a:r>
          </a:p>
        </p:txBody>
      </p:sp>
      <p:graphicFrame>
        <p:nvGraphicFramePr>
          <p:cNvPr id="13" name="对象 5">
            <a:extLst>
              <a:ext uri="{FF2B5EF4-FFF2-40B4-BE49-F238E27FC236}">
                <a16:creationId xmlns:a16="http://schemas.microsoft.com/office/drawing/2014/main" id="{42F5A7A7-B10C-4ED8-BD76-01F40DA48603}"/>
              </a:ext>
            </a:extLst>
          </p:cNvPr>
          <p:cNvGraphicFramePr>
            <a:graphicFrameLocks noChangeAspect="1"/>
          </p:cNvGraphicFramePr>
          <p:nvPr>
            <p:extLst>
              <p:ext uri="{D42A27DB-BD31-4B8C-83A1-F6EECF244321}">
                <p14:modId xmlns:p14="http://schemas.microsoft.com/office/powerpoint/2010/main" val="2636416741"/>
              </p:ext>
            </p:extLst>
          </p:nvPr>
        </p:nvGraphicFramePr>
        <p:xfrm>
          <a:off x="4511824" y="3640237"/>
          <a:ext cx="271463" cy="298450"/>
        </p:xfrm>
        <a:graphic>
          <a:graphicData uri="http://schemas.openxmlformats.org/presentationml/2006/ole">
            <mc:AlternateContent xmlns:mc="http://schemas.openxmlformats.org/markup-compatibility/2006">
              <mc:Choice xmlns:v="urn:schemas-microsoft-com:vml" Requires="v">
                <p:oleObj spid="_x0000_s36905" name="Equation" r:id="rId3" imgW="126835" imgH="139518" progId="Equation.DSMT4">
                  <p:embed/>
                </p:oleObj>
              </mc:Choice>
              <mc:Fallback>
                <p:oleObj name="Equation" r:id="rId3" imgW="126835" imgH="139518" progId="Equation.DSMT4">
                  <p:embed/>
                  <p:pic>
                    <p:nvPicPr>
                      <p:cNvPr id="35846" name="对象 5">
                        <a:extLst>
                          <a:ext uri="{FF2B5EF4-FFF2-40B4-BE49-F238E27FC236}">
                            <a16:creationId xmlns:a16="http://schemas.microsoft.com/office/drawing/2014/main" id="{34DA63F4-1ECD-4DE3-96E9-F718E1A48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824" y="3640237"/>
                        <a:ext cx="2714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7">
            <a:extLst>
              <a:ext uri="{FF2B5EF4-FFF2-40B4-BE49-F238E27FC236}">
                <a16:creationId xmlns:a16="http://schemas.microsoft.com/office/drawing/2014/main" id="{592A9ADD-A4CF-4485-B3B4-EC8A15DC9318}"/>
              </a:ext>
            </a:extLst>
          </p:cNvPr>
          <p:cNvGraphicFramePr>
            <a:graphicFrameLocks noChangeAspect="1"/>
          </p:cNvGraphicFramePr>
          <p:nvPr/>
        </p:nvGraphicFramePr>
        <p:xfrm>
          <a:off x="7207250" y="3656013"/>
          <a:ext cx="1125538" cy="331787"/>
        </p:xfrm>
        <a:graphic>
          <a:graphicData uri="http://schemas.openxmlformats.org/presentationml/2006/ole">
            <mc:AlternateContent xmlns:mc="http://schemas.openxmlformats.org/markup-compatibility/2006">
              <mc:Choice xmlns:v="urn:schemas-microsoft-com:vml" Requires="v">
                <p:oleObj spid="_x0000_s36906" name="Equation" r:id="rId5" imgW="673685" imgH="203377" progId="Equation.DSMT4">
                  <p:embed/>
                </p:oleObj>
              </mc:Choice>
              <mc:Fallback>
                <p:oleObj name="Equation" r:id="rId5" imgW="673685" imgH="203377" progId="Equation.DSMT4">
                  <p:embed/>
                  <p:pic>
                    <p:nvPicPr>
                      <p:cNvPr id="35848" name="对象 7">
                        <a:extLst>
                          <a:ext uri="{FF2B5EF4-FFF2-40B4-BE49-F238E27FC236}">
                            <a16:creationId xmlns:a16="http://schemas.microsoft.com/office/drawing/2014/main" id="{2820BC63-EA5B-49A6-97B4-BE0F9B3126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50" y="3656013"/>
                        <a:ext cx="112553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8">
            <a:extLst>
              <a:ext uri="{FF2B5EF4-FFF2-40B4-BE49-F238E27FC236}">
                <a16:creationId xmlns:a16="http://schemas.microsoft.com/office/drawing/2014/main" id="{0394D11C-0A4E-4FA9-8C46-AD457137513E}"/>
              </a:ext>
            </a:extLst>
          </p:cNvPr>
          <p:cNvGraphicFramePr>
            <a:graphicFrameLocks noChangeAspect="1"/>
          </p:cNvGraphicFramePr>
          <p:nvPr>
            <p:extLst>
              <p:ext uri="{D42A27DB-BD31-4B8C-83A1-F6EECF244321}">
                <p14:modId xmlns:p14="http://schemas.microsoft.com/office/powerpoint/2010/main" val="2409793950"/>
              </p:ext>
            </p:extLst>
          </p:nvPr>
        </p:nvGraphicFramePr>
        <p:xfrm>
          <a:off x="11190958" y="3640237"/>
          <a:ext cx="271463" cy="298450"/>
        </p:xfrm>
        <a:graphic>
          <a:graphicData uri="http://schemas.openxmlformats.org/presentationml/2006/ole">
            <mc:AlternateContent xmlns:mc="http://schemas.openxmlformats.org/markup-compatibility/2006">
              <mc:Choice xmlns:v="urn:schemas-microsoft-com:vml" Requires="v">
                <p:oleObj spid="_x0000_s36907" name="Equation" r:id="rId7" imgW="126835" imgH="139518" progId="Equation.DSMT4">
                  <p:embed/>
                </p:oleObj>
              </mc:Choice>
              <mc:Fallback>
                <p:oleObj name="Equation" r:id="rId7" imgW="126835" imgH="139518" progId="Equation.DSMT4">
                  <p:embed/>
                  <p:pic>
                    <p:nvPicPr>
                      <p:cNvPr id="35849" name="对象 8">
                        <a:extLst>
                          <a:ext uri="{FF2B5EF4-FFF2-40B4-BE49-F238E27FC236}">
                            <a16:creationId xmlns:a16="http://schemas.microsoft.com/office/drawing/2014/main" id="{3F35BC16-FCAD-4F29-95B7-1D0BE3C3C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0958" y="3640237"/>
                        <a:ext cx="2714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19561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05646-F2E1-46E0-B65C-5C4685BC0C94}"/>
              </a:ext>
            </a:extLst>
          </p:cNvPr>
          <p:cNvSpPr>
            <a:spLocks noGrp="1"/>
          </p:cNvSpPr>
          <p:nvPr>
            <p:ph type="title"/>
          </p:nvPr>
        </p:nvSpPr>
        <p:spPr/>
        <p:txBody>
          <a:bodyPr/>
          <a:lstStyle/>
          <a:p>
            <a:r>
              <a:rPr lang="en-US" altLang="zh-CN" sz="2800" b="0" dirty="0">
                <a:solidFill>
                  <a:schemeClr val="tx1"/>
                </a:solidFill>
                <a:latin typeface="微软雅黑" pitchFamily="34" charset="-122"/>
                <a:ea typeface="微软雅黑" pitchFamily="34" charset="-122"/>
              </a:rPr>
              <a:t>KDC </a:t>
            </a:r>
            <a:r>
              <a:rPr lang="zh-CN" altLang="en-US" sz="2800" b="0" dirty="0">
                <a:solidFill>
                  <a:schemeClr val="tx1"/>
                </a:solidFill>
                <a:latin typeface="微软雅黑" pitchFamily="34" charset="-122"/>
                <a:ea typeface="微软雅黑" pitchFamily="34" charset="-122"/>
              </a:rPr>
              <a:t>对会话密钥 </a:t>
            </a:r>
            <a:r>
              <a:rPr lang="en-US" altLang="zh-CN" sz="2800" b="0" i="1" dirty="0">
                <a:solidFill>
                  <a:schemeClr val="tx1"/>
                </a:solidFill>
                <a:latin typeface="微软雅黑" pitchFamily="34" charset="-122"/>
                <a:ea typeface="微软雅黑" pitchFamily="34" charset="-122"/>
              </a:rPr>
              <a:t>K</a:t>
            </a:r>
            <a:r>
              <a:rPr lang="en-US" altLang="zh-CN" sz="2800" b="0" i="1" baseline="-25000" dirty="0">
                <a:solidFill>
                  <a:schemeClr val="tx1"/>
                </a:solidFill>
                <a:latin typeface="微软雅黑" pitchFamily="34" charset="-122"/>
                <a:ea typeface="微软雅黑" pitchFamily="34" charset="-122"/>
              </a:rPr>
              <a:t>AB</a:t>
            </a:r>
            <a:r>
              <a:rPr lang="en-US" altLang="zh-CN" sz="2800" b="0" dirty="0">
                <a:solidFill>
                  <a:schemeClr val="tx1"/>
                </a:solidFill>
                <a:latin typeface="微软雅黑" pitchFamily="34" charset="-122"/>
                <a:ea typeface="微软雅黑" pitchFamily="34" charset="-122"/>
              </a:rPr>
              <a:t> </a:t>
            </a:r>
            <a:r>
              <a:rPr lang="zh-CN" altLang="en-US" sz="2800" b="0" dirty="0">
                <a:solidFill>
                  <a:schemeClr val="tx1"/>
                </a:solidFill>
                <a:latin typeface="微软雅黑" pitchFamily="34" charset="-122"/>
                <a:ea typeface="微软雅黑" pitchFamily="34" charset="-122"/>
              </a:rPr>
              <a:t>的分配</a:t>
            </a:r>
            <a:endParaRPr lang="zh-CN" altLang="en-US" sz="2800" b="0" dirty="0">
              <a:solidFill>
                <a:schemeClr val="tx1"/>
              </a:solidFill>
            </a:endParaRPr>
          </a:p>
        </p:txBody>
      </p:sp>
      <p:sp>
        <p:nvSpPr>
          <p:cNvPr id="3" name="内容占位符 2">
            <a:extLst>
              <a:ext uri="{FF2B5EF4-FFF2-40B4-BE49-F238E27FC236}">
                <a16:creationId xmlns:a16="http://schemas.microsoft.com/office/drawing/2014/main" id="{83ABC2D9-FE69-4892-A37F-FD4E61E3C38B}"/>
              </a:ext>
            </a:extLst>
          </p:cNvPr>
          <p:cNvSpPr>
            <a:spLocks noGrp="1"/>
          </p:cNvSpPr>
          <p:nvPr>
            <p:ph idx="1"/>
          </p:nvPr>
        </p:nvSpPr>
        <p:spPr>
          <a:xfrm>
            <a:off x="712636" y="4640766"/>
            <a:ext cx="9837628" cy="1633016"/>
          </a:xfrm>
        </p:spPr>
        <p:txBody>
          <a:bodyPr/>
          <a:lstStyle/>
          <a:p>
            <a:r>
              <a:rPr lang="zh-CN" altLang="en-US" sz="2000" b="0" dirty="0">
                <a:latin typeface="宋体" panose="02010600030101010101" pitchFamily="2" charset="-122"/>
                <a:ea typeface="宋体" panose="02010600030101010101" pitchFamily="2" charset="-122"/>
              </a:rPr>
              <a:t>在网络上传送密钥时，都是经过加密的。</a:t>
            </a:r>
            <a:r>
              <a:rPr lang="zh-CN" altLang="en-US" sz="2000" dirty="0">
                <a:solidFill>
                  <a:srgbClr val="0000FF"/>
                </a:solidFill>
                <a:latin typeface="宋体" panose="02010600030101010101" pitchFamily="2" charset="-122"/>
                <a:ea typeface="宋体" panose="02010600030101010101" pitchFamily="2" charset="-122"/>
              </a:rPr>
              <a:t>解密用的密钥都不在网上传送</a:t>
            </a:r>
            <a:r>
              <a:rPr lang="zh-CN" altLang="en-US" sz="2000" b="0" dirty="0">
                <a:solidFill>
                  <a:srgbClr val="0000FF"/>
                </a:solidFill>
                <a:latin typeface="宋体" panose="02010600030101010101" pitchFamily="2" charset="-122"/>
                <a:ea typeface="宋体" panose="02010600030101010101" pitchFamily="2" charset="-122"/>
              </a:rPr>
              <a:t>。</a:t>
            </a:r>
            <a:endParaRPr lang="en-US" altLang="zh-CN" sz="2000" b="0" dirty="0">
              <a:solidFill>
                <a:srgbClr val="0000FF"/>
              </a:solidFill>
              <a:latin typeface="宋体" panose="02010600030101010101" pitchFamily="2" charset="-122"/>
              <a:ea typeface="宋体" panose="02010600030101010101" pitchFamily="2" charset="-122"/>
            </a:endParaRPr>
          </a:p>
          <a:p>
            <a:r>
              <a:rPr lang="zh-CN" altLang="en-US" sz="2000" b="0" dirty="0">
                <a:latin typeface="宋体" panose="02010600030101010101" pitchFamily="2" charset="-122"/>
                <a:ea typeface="宋体" panose="02010600030101010101" pitchFamily="2" charset="-122"/>
              </a:rPr>
              <a:t>为防止重放攻击，</a:t>
            </a:r>
            <a:r>
              <a:rPr lang="en-US" altLang="zh-CN" sz="2000" b="0" dirty="0">
                <a:latin typeface="宋体" panose="02010600030101010101" pitchFamily="2" charset="-122"/>
                <a:ea typeface="宋体" panose="02010600030101010101" pitchFamily="2" charset="-122"/>
              </a:rPr>
              <a:t>KDC </a:t>
            </a:r>
            <a:r>
              <a:rPr lang="zh-CN" altLang="en-US" sz="2000" b="0" dirty="0">
                <a:latin typeface="宋体" panose="02010600030101010101" pitchFamily="2" charset="-122"/>
                <a:ea typeface="宋体" panose="02010600030101010101" pitchFamily="2" charset="-122"/>
              </a:rPr>
              <a:t>还可在报文中加入</a:t>
            </a:r>
            <a:r>
              <a:rPr lang="zh-CN" altLang="en-US" sz="2000" dirty="0">
                <a:solidFill>
                  <a:srgbClr val="0070C0"/>
                </a:solidFill>
                <a:latin typeface="宋体" panose="02010600030101010101" pitchFamily="2" charset="-122"/>
                <a:ea typeface="宋体" panose="02010600030101010101" pitchFamily="2" charset="-122"/>
              </a:rPr>
              <a:t>时间戳</a:t>
            </a:r>
            <a:r>
              <a:rPr lang="zh-CN" altLang="en-US" sz="2000" b="0" dirty="0">
                <a:latin typeface="宋体" panose="02010600030101010101" pitchFamily="2" charset="-122"/>
                <a:ea typeface="宋体" panose="02010600030101010101" pitchFamily="2" charset="-122"/>
              </a:rPr>
              <a:t>。</a:t>
            </a:r>
          </a:p>
          <a:p>
            <a:r>
              <a:rPr lang="zh-CN" altLang="en-US" sz="2000" b="0" dirty="0">
                <a:latin typeface="宋体" panose="02010600030101010101" pitchFamily="2" charset="-122"/>
                <a:ea typeface="宋体" panose="02010600030101010101" pitchFamily="2" charset="-122"/>
              </a:rPr>
              <a:t>会话密钥 </a:t>
            </a:r>
            <a:r>
              <a:rPr lang="en-US" altLang="zh-CN" sz="2000" b="0" dirty="0">
                <a:latin typeface="宋体" panose="02010600030101010101" pitchFamily="2" charset="-122"/>
                <a:ea typeface="宋体" panose="02010600030101010101" pitchFamily="2" charset="-122"/>
              </a:rPr>
              <a:t>KAB </a:t>
            </a:r>
            <a:r>
              <a:rPr lang="zh-CN" altLang="en-US" sz="2000" b="0" dirty="0">
                <a:latin typeface="宋体" panose="02010600030101010101" pitchFamily="2" charset="-122"/>
                <a:ea typeface="宋体" panose="02010600030101010101" pitchFamily="2" charset="-122"/>
              </a:rPr>
              <a:t>是一次性的，因此保密性较高。</a:t>
            </a:r>
          </a:p>
          <a:p>
            <a:r>
              <a:rPr lang="en-US" altLang="zh-CN" sz="2000" b="0" dirty="0">
                <a:latin typeface="宋体" panose="02010600030101010101" pitchFamily="2" charset="-122"/>
                <a:ea typeface="宋体" panose="02010600030101010101" pitchFamily="2" charset="-122"/>
              </a:rPr>
              <a:t>KDC </a:t>
            </a:r>
            <a:r>
              <a:rPr lang="zh-CN" altLang="en-US" sz="2000" b="0" dirty="0">
                <a:latin typeface="宋体" panose="02010600030101010101" pitchFamily="2" charset="-122"/>
                <a:ea typeface="宋体" panose="02010600030101010101" pitchFamily="2" charset="-122"/>
              </a:rPr>
              <a:t>分配给用户的密钥 </a:t>
            </a:r>
            <a:r>
              <a:rPr lang="en-US" altLang="zh-CN" sz="2000" b="0" dirty="0">
                <a:latin typeface="宋体" panose="02010600030101010101" pitchFamily="2" charset="-122"/>
                <a:ea typeface="宋体" panose="02010600030101010101" pitchFamily="2" charset="-122"/>
              </a:rPr>
              <a:t>KA </a:t>
            </a:r>
            <a:r>
              <a:rPr lang="zh-CN" altLang="en-US" sz="2000" b="0" dirty="0">
                <a:latin typeface="宋体" panose="02010600030101010101" pitchFamily="2" charset="-122"/>
                <a:ea typeface="宋体" panose="02010600030101010101" pitchFamily="2" charset="-122"/>
              </a:rPr>
              <a:t>和 </a:t>
            </a:r>
            <a:r>
              <a:rPr lang="en-US" altLang="zh-CN" sz="2000" b="0" dirty="0">
                <a:latin typeface="宋体" panose="02010600030101010101" pitchFamily="2" charset="-122"/>
                <a:ea typeface="宋体" panose="02010600030101010101" pitchFamily="2" charset="-122"/>
              </a:rPr>
              <a:t>KB</a:t>
            </a:r>
            <a:r>
              <a:rPr lang="zh-CN" altLang="en-US" sz="2000" b="0" dirty="0">
                <a:latin typeface="宋体" panose="02010600030101010101" pitchFamily="2" charset="-122"/>
                <a:ea typeface="宋体" panose="02010600030101010101" pitchFamily="2" charset="-122"/>
              </a:rPr>
              <a:t>，应</a:t>
            </a:r>
            <a:r>
              <a:rPr lang="zh-CN" altLang="en-US" sz="2000" dirty="0">
                <a:solidFill>
                  <a:srgbClr val="C00000"/>
                </a:solidFill>
                <a:latin typeface="宋体" panose="02010600030101010101" pitchFamily="2" charset="-122"/>
                <a:ea typeface="宋体" panose="02010600030101010101" pitchFamily="2" charset="-122"/>
              </a:rPr>
              <a:t>定期更换</a:t>
            </a:r>
            <a:r>
              <a:rPr lang="zh-CN" altLang="en-US" sz="2000" b="0" dirty="0">
                <a:latin typeface="宋体" panose="02010600030101010101" pitchFamily="2" charset="-122"/>
                <a:ea typeface="宋体" panose="02010600030101010101" pitchFamily="2" charset="-122"/>
              </a:rPr>
              <a:t>，以减少攻击者破译密钥的机会</a:t>
            </a:r>
          </a:p>
        </p:txBody>
      </p:sp>
      <p:sp>
        <p:nvSpPr>
          <p:cNvPr id="4" name="日期占位符 3">
            <a:extLst>
              <a:ext uri="{FF2B5EF4-FFF2-40B4-BE49-F238E27FC236}">
                <a16:creationId xmlns:a16="http://schemas.microsoft.com/office/drawing/2014/main" id="{6F42CD20-DF68-48C1-804C-983728B7C4B2}"/>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4B36003A-23CA-47F5-87A8-3B47D61F4980}"/>
              </a:ext>
            </a:extLst>
          </p:cNvPr>
          <p:cNvSpPr>
            <a:spLocks noGrp="1"/>
          </p:cNvSpPr>
          <p:nvPr>
            <p:ph type="sldNum" sz="quarter" idx="11"/>
          </p:nvPr>
        </p:nvSpPr>
        <p:spPr/>
        <p:txBody>
          <a:bodyPr/>
          <a:lstStyle/>
          <a:p>
            <a:pPr>
              <a:defRPr/>
            </a:pPr>
            <a:fld id="{13783E8D-128D-47D1-A075-F0ABB8417BB3}" type="slidenum">
              <a:rPr lang="en-US" altLang="zh-CN" smtClean="0"/>
              <a:pPr>
                <a:defRPr/>
              </a:pPr>
              <a:t>25</a:t>
            </a:fld>
            <a:endParaRPr lang="en-US" altLang="zh-CN"/>
          </a:p>
        </p:txBody>
      </p:sp>
      <p:sp>
        <p:nvSpPr>
          <p:cNvPr id="6" name="Text Box 8">
            <a:extLst>
              <a:ext uri="{FF2B5EF4-FFF2-40B4-BE49-F238E27FC236}">
                <a16:creationId xmlns:a16="http://schemas.microsoft.com/office/drawing/2014/main" id="{55895C9A-300F-402C-BCA4-F9375B676E45}"/>
              </a:ext>
            </a:extLst>
          </p:cNvPr>
          <p:cNvSpPr txBox="1">
            <a:spLocks noChangeArrowheads="1"/>
          </p:cNvSpPr>
          <p:nvPr/>
        </p:nvSpPr>
        <p:spPr bwMode="auto">
          <a:xfrm>
            <a:off x="2322621" y="1887566"/>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pitchFamily="34" charset="-122"/>
                <a:ea typeface="微软雅黑" panose="020B0503020204020204" pitchFamily="34" charset="-122"/>
              </a:rPr>
              <a:t>A</a:t>
            </a:r>
          </a:p>
        </p:txBody>
      </p:sp>
      <p:sp>
        <p:nvSpPr>
          <p:cNvPr id="7" name="Line 65">
            <a:extLst>
              <a:ext uri="{FF2B5EF4-FFF2-40B4-BE49-F238E27FC236}">
                <a16:creationId xmlns:a16="http://schemas.microsoft.com/office/drawing/2014/main" id="{34FBC872-E936-43A6-B5E3-86D07C8F4250}"/>
              </a:ext>
            </a:extLst>
          </p:cNvPr>
          <p:cNvSpPr>
            <a:spLocks noChangeShapeType="1"/>
          </p:cNvSpPr>
          <p:nvPr/>
        </p:nvSpPr>
        <p:spPr bwMode="auto">
          <a:xfrm rot="5400000">
            <a:off x="1815420" y="3404246"/>
            <a:ext cx="1919794" cy="1278"/>
          </a:xfrm>
          <a:prstGeom prst="line">
            <a:avLst/>
          </a:prstGeom>
          <a:noFill/>
          <a:ln w="12700">
            <a:solidFill>
              <a:schemeClr val="tx1"/>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Line 66">
            <a:extLst>
              <a:ext uri="{FF2B5EF4-FFF2-40B4-BE49-F238E27FC236}">
                <a16:creationId xmlns:a16="http://schemas.microsoft.com/office/drawing/2014/main" id="{A2F8166F-8FBD-48CB-BA8E-803DE82824C2}"/>
              </a:ext>
            </a:extLst>
          </p:cNvPr>
          <p:cNvSpPr>
            <a:spLocks noChangeShapeType="1"/>
          </p:cNvSpPr>
          <p:nvPr/>
        </p:nvSpPr>
        <p:spPr bwMode="auto">
          <a:xfrm rot="5400000">
            <a:off x="8028135" y="3433025"/>
            <a:ext cx="2002442" cy="5116"/>
          </a:xfrm>
          <a:prstGeom prst="line">
            <a:avLst/>
          </a:prstGeom>
          <a:noFill/>
          <a:ln w="12700">
            <a:solidFill>
              <a:schemeClr val="tx1"/>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Line 74">
            <a:extLst>
              <a:ext uri="{FF2B5EF4-FFF2-40B4-BE49-F238E27FC236}">
                <a16:creationId xmlns:a16="http://schemas.microsoft.com/office/drawing/2014/main" id="{24F27A3A-3EC7-42CC-8A70-7CF2A5B00CB1}"/>
              </a:ext>
            </a:extLst>
          </p:cNvPr>
          <p:cNvSpPr>
            <a:spLocks noChangeShapeType="1"/>
          </p:cNvSpPr>
          <p:nvPr/>
        </p:nvSpPr>
        <p:spPr bwMode="auto">
          <a:xfrm rot="16200000" flipH="1">
            <a:off x="5215447" y="2695686"/>
            <a:ext cx="1526626" cy="5116"/>
          </a:xfrm>
          <a:prstGeom prst="line">
            <a:avLst/>
          </a:prstGeom>
          <a:noFill/>
          <a:ln w="12700">
            <a:solidFill>
              <a:schemeClr val="tx1"/>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Text Box 75">
            <a:extLst>
              <a:ext uri="{FF2B5EF4-FFF2-40B4-BE49-F238E27FC236}">
                <a16:creationId xmlns:a16="http://schemas.microsoft.com/office/drawing/2014/main" id="{7FD6100F-9692-4A2F-86DF-772CD0B33426}"/>
              </a:ext>
            </a:extLst>
          </p:cNvPr>
          <p:cNvSpPr txBox="1">
            <a:spLocks noChangeArrowheads="1"/>
          </p:cNvSpPr>
          <p:nvPr/>
        </p:nvSpPr>
        <p:spPr bwMode="auto">
          <a:xfrm>
            <a:off x="4550144" y="1591157"/>
            <a:ext cx="11881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zh-CN" altLang="en-US" sz="1400" b="1" dirty="0">
                <a:solidFill>
                  <a:srgbClr val="C00000"/>
                </a:solidFill>
                <a:latin typeface="微软雅黑" panose="020B0503020204020204" pitchFamily="34" charset="-122"/>
                <a:ea typeface="微软雅黑" panose="020B0503020204020204" pitchFamily="34" charset="-122"/>
              </a:rPr>
              <a:t>密钥</a:t>
            </a:r>
          </a:p>
          <a:p>
            <a:pPr algn="r"/>
            <a:r>
              <a:rPr kumimoji="1" lang="zh-CN" altLang="en-US" sz="1400" b="1" dirty="0">
                <a:solidFill>
                  <a:srgbClr val="C00000"/>
                </a:solidFill>
                <a:latin typeface="微软雅黑" panose="020B0503020204020204" pitchFamily="34" charset="-122"/>
                <a:ea typeface="微软雅黑" panose="020B0503020204020204" pitchFamily="34" charset="-122"/>
              </a:rPr>
              <a:t>分配中心</a:t>
            </a:r>
          </a:p>
          <a:p>
            <a:pPr algn="r"/>
            <a:r>
              <a:rPr kumimoji="1" lang="en-US" altLang="zh-CN" sz="1400" b="1" dirty="0">
                <a:solidFill>
                  <a:srgbClr val="C00000"/>
                </a:solidFill>
                <a:latin typeface="微软雅黑" panose="020B0503020204020204" pitchFamily="34" charset="-122"/>
                <a:ea typeface="微软雅黑" panose="020B0503020204020204" pitchFamily="34" charset="-122"/>
              </a:rPr>
              <a:t>KDC</a:t>
            </a:r>
          </a:p>
        </p:txBody>
      </p:sp>
      <p:grpSp>
        <p:nvGrpSpPr>
          <p:cNvPr id="11" name="Group 101">
            <a:extLst>
              <a:ext uri="{FF2B5EF4-FFF2-40B4-BE49-F238E27FC236}">
                <a16:creationId xmlns:a16="http://schemas.microsoft.com/office/drawing/2014/main" id="{D50C8631-ED62-4758-980B-BD745AB18292}"/>
              </a:ext>
            </a:extLst>
          </p:cNvPr>
          <p:cNvGrpSpPr>
            <a:grpSpLocks/>
          </p:cNvGrpSpPr>
          <p:nvPr/>
        </p:nvGrpSpPr>
        <p:grpSpPr bwMode="auto">
          <a:xfrm>
            <a:off x="2783632" y="3741378"/>
            <a:ext cx="6215027" cy="465190"/>
            <a:chOff x="466" y="3204"/>
            <a:chExt cx="4859" cy="394"/>
          </a:xfrm>
        </p:grpSpPr>
        <p:sp>
          <p:nvSpPr>
            <p:cNvPr id="12" name="Line 5">
              <a:extLst>
                <a:ext uri="{FF2B5EF4-FFF2-40B4-BE49-F238E27FC236}">
                  <a16:creationId xmlns:a16="http://schemas.microsoft.com/office/drawing/2014/main" id="{CB1C208C-2686-4E36-822B-47D8811A6AA9}"/>
                </a:ext>
              </a:extLst>
            </p:cNvPr>
            <p:cNvSpPr>
              <a:spLocks noChangeShapeType="1"/>
            </p:cNvSpPr>
            <p:nvPr/>
          </p:nvSpPr>
          <p:spPr bwMode="auto">
            <a:xfrm>
              <a:off x="466" y="3540"/>
              <a:ext cx="4859" cy="1"/>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Text Box 78">
              <a:extLst>
                <a:ext uri="{FF2B5EF4-FFF2-40B4-BE49-F238E27FC236}">
                  <a16:creationId xmlns:a16="http://schemas.microsoft.com/office/drawing/2014/main" id="{E052C149-D3DB-4586-857A-91F1689AA398}"/>
                </a:ext>
              </a:extLst>
            </p:cNvPr>
            <p:cNvSpPr txBox="1">
              <a:spLocks noChangeArrowheads="1"/>
            </p:cNvSpPr>
            <p:nvPr/>
          </p:nvSpPr>
          <p:spPr bwMode="auto">
            <a:xfrm>
              <a:off x="499" y="3207"/>
              <a:ext cx="3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latin typeface="微软雅黑" panose="020B0503020204020204" pitchFamily="34" charset="-122"/>
                  <a:ea typeface="微软雅黑" panose="020B0503020204020204" pitchFamily="34" charset="-122"/>
                  <a:sym typeface="Wingdings 2" pitchFamily="18" charset="2"/>
                </a:rPr>
                <a:t></a:t>
              </a:r>
            </a:p>
          </p:txBody>
        </p:sp>
        <p:pic>
          <p:nvPicPr>
            <p:cNvPr id="16" name="Picture 81">
              <a:extLst>
                <a:ext uri="{FF2B5EF4-FFF2-40B4-BE49-F238E27FC236}">
                  <a16:creationId xmlns:a16="http://schemas.microsoft.com/office/drawing/2014/main" id="{CCF03C0B-ADA2-4E49-8822-20BE7EC5D9E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3204"/>
              <a:ext cx="25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17" name="Picture 82">
            <a:extLst>
              <a:ext uri="{FF2B5EF4-FFF2-40B4-BE49-F238E27FC236}">
                <a16:creationId xmlns:a16="http://schemas.microsoft.com/office/drawing/2014/main" id="{7EF25B32-8CFB-47BB-9E93-E018E9BF7599}"/>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4691" y="1645664"/>
            <a:ext cx="497560" cy="804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Rectangle 83">
            <a:extLst>
              <a:ext uri="{FF2B5EF4-FFF2-40B4-BE49-F238E27FC236}">
                <a16:creationId xmlns:a16="http://schemas.microsoft.com/office/drawing/2014/main" id="{25C3B27A-23EF-4445-B376-F4C833DB17F4}"/>
              </a:ext>
            </a:extLst>
          </p:cNvPr>
          <p:cNvSpPr>
            <a:spLocks noChangeArrowheads="1"/>
          </p:cNvSpPr>
          <p:nvPr/>
        </p:nvSpPr>
        <p:spPr bwMode="auto">
          <a:xfrm>
            <a:off x="6895858" y="1558294"/>
            <a:ext cx="1528495" cy="1531348"/>
          </a:xfrm>
          <a:prstGeom prst="rect">
            <a:avLst/>
          </a:prstGeom>
          <a:solidFill>
            <a:srgbClr val="0000FF"/>
          </a:solidFill>
          <a:ln w="12700">
            <a:solidFill>
              <a:schemeClr val="tx2"/>
            </a:solidFill>
            <a:miter lim="800000"/>
            <a:headEnd/>
            <a:tailEnd/>
          </a:ln>
          <a:effec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Rectangle 84">
            <a:extLst>
              <a:ext uri="{FF2B5EF4-FFF2-40B4-BE49-F238E27FC236}">
                <a16:creationId xmlns:a16="http://schemas.microsoft.com/office/drawing/2014/main" id="{81E6E85A-77D6-44FE-AB67-3EC2BF8F2701}"/>
              </a:ext>
            </a:extLst>
          </p:cNvPr>
          <p:cNvSpPr>
            <a:spLocks noChangeArrowheads="1"/>
          </p:cNvSpPr>
          <p:nvPr/>
        </p:nvSpPr>
        <p:spPr bwMode="auto">
          <a:xfrm>
            <a:off x="7087799" y="1852284"/>
            <a:ext cx="1166517" cy="114644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 name="Line 85">
            <a:extLst>
              <a:ext uri="{FF2B5EF4-FFF2-40B4-BE49-F238E27FC236}">
                <a16:creationId xmlns:a16="http://schemas.microsoft.com/office/drawing/2014/main" id="{5545B39E-B689-431A-AC72-67FC3126086A}"/>
              </a:ext>
            </a:extLst>
          </p:cNvPr>
          <p:cNvSpPr>
            <a:spLocks noChangeShapeType="1"/>
          </p:cNvSpPr>
          <p:nvPr/>
        </p:nvSpPr>
        <p:spPr bwMode="auto">
          <a:xfrm>
            <a:off x="7087799" y="2113215"/>
            <a:ext cx="115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 name="Line 86">
            <a:extLst>
              <a:ext uri="{FF2B5EF4-FFF2-40B4-BE49-F238E27FC236}">
                <a16:creationId xmlns:a16="http://schemas.microsoft.com/office/drawing/2014/main" id="{352A93D2-F765-476F-81EE-5BC56C5D2BA8}"/>
              </a:ext>
            </a:extLst>
          </p:cNvPr>
          <p:cNvSpPr>
            <a:spLocks noChangeShapeType="1"/>
          </p:cNvSpPr>
          <p:nvPr/>
        </p:nvSpPr>
        <p:spPr bwMode="auto">
          <a:xfrm flipV="1">
            <a:off x="7087800" y="2622091"/>
            <a:ext cx="1172911" cy="8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2" name="Line 87">
            <a:extLst>
              <a:ext uri="{FF2B5EF4-FFF2-40B4-BE49-F238E27FC236}">
                <a16:creationId xmlns:a16="http://schemas.microsoft.com/office/drawing/2014/main" id="{03E025B6-F751-4F86-BB47-6F3449DDA544}"/>
              </a:ext>
            </a:extLst>
          </p:cNvPr>
          <p:cNvSpPr>
            <a:spLocks noChangeShapeType="1"/>
          </p:cNvSpPr>
          <p:nvPr/>
        </p:nvSpPr>
        <p:spPr bwMode="auto">
          <a:xfrm rot="16200000" flipH="1">
            <a:off x="6945085" y="2416503"/>
            <a:ext cx="1148806" cy="3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3" name="Text Box 88">
            <a:extLst>
              <a:ext uri="{FF2B5EF4-FFF2-40B4-BE49-F238E27FC236}">
                <a16:creationId xmlns:a16="http://schemas.microsoft.com/office/drawing/2014/main" id="{5FCEFF82-5BDD-4D0D-A0E6-042E5BE4221C}"/>
              </a:ext>
            </a:extLst>
          </p:cNvPr>
          <p:cNvSpPr txBox="1">
            <a:spLocks noChangeArrowheads="1"/>
          </p:cNvSpPr>
          <p:nvPr/>
        </p:nvSpPr>
        <p:spPr bwMode="auto">
          <a:xfrm rot="16200000">
            <a:off x="6941476" y="2557654"/>
            <a:ext cx="530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dirty="0">
                <a:latin typeface="微软雅黑" panose="020B0503020204020204" pitchFamily="34" charset="-122"/>
                <a:ea typeface="微软雅黑" panose="020B0503020204020204" pitchFamily="34" charset="-122"/>
              </a:rPr>
              <a:t>…</a:t>
            </a:r>
          </a:p>
        </p:txBody>
      </p:sp>
      <p:sp>
        <p:nvSpPr>
          <p:cNvPr id="24" name="Text Box 89">
            <a:extLst>
              <a:ext uri="{FF2B5EF4-FFF2-40B4-BE49-F238E27FC236}">
                <a16:creationId xmlns:a16="http://schemas.microsoft.com/office/drawing/2014/main" id="{422E75B1-EA50-40F6-81F1-A1DF0B16DF0B}"/>
              </a:ext>
            </a:extLst>
          </p:cNvPr>
          <p:cNvSpPr txBox="1">
            <a:spLocks noChangeArrowheads="1"/>
          </p:cNvSpPr>
          <p:nvPr/>
        </p:nvSpPr>
        <p:spPr bwMode="auto">
          <a:xfrm rot="16200000">
            <a:off x="7532229" y="2557654"/>
            <a:ext cx="530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微软雅黑" panose="020B0503020204020204" pitchFamily="34" charset="-122"/>
                <a:ea typeface="微软雅黑" panose="020B0503020204020204" pitchFamily="34" charset="-122"/>
              </a:rPr>
              <a:t>…</a:t>
            </a:r>
          </a:p>
        </p:txBody>
      </p:sp>
      <p:sp>
        <p:nvSpPr>
          <p:cNvPr id="25" name="Text Box 90">
            <a:extLst>
              <a:ext uri="{FF2B5EF4-FFF2-40B4-BE49-F238E27FC236}">
                <a16:creationId xmlns:a16="http://schemas.microsoft.com/office/drawing/2014/main" id="{577CCA30-3786-4F1B-B5F7-19E307D240B6}"/>
              </a:ext>
            </a:extLst>
          </p:cNvPr>
          <p:cNvSpPr txBox="1">
            <a:spLocks noChangeArrowheads="1"/>
          </p:cNvSpPr>
          <p:nvPr/>
        </p:nvSpPr>
        <p:spPr bwMode="auto">
          <a:xfrm>
            <a:off x="6862603" y="1546486"/>
            <a:ext cx="1561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用户专用主密钥</a:t>
            </a:r>
          </a:p>
        </p:txBody>
      </p:sp>
      <p:sp>
        <p:nvSpPr>
          <p:cNvPr id="26" name="Rectangle 92">
            <a:extLst>
              <a:ext uri="{FF2B5EF4-FFF2-40B4-BE49-F238E27FC236}">
                <a16:creationId xmlns:a16="http://schemas.microsoft.com/office/drawing/2014/main" id="{0D525A3B-5849-4370-9557-81DB94216332}"/>
              </a:ext>
            </a:extLst>
          </p:cNvPr>
          <p:cNvSpPr>
            <a:spLocks noChangeArrowheads="1"/>
          </p:cNvSpPr>
          <p:nvPr/>
        </p:nvSpPr>
        <p:spPr bwMode="auto">
          <a:xfrm>
            <a:off x="5935272" y="2076613"/>
            <a:ext cx="122791" cy="184187"/>
          </a:xfrm>
          <a:prstGeom prst="rect">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 name="Freeform 93">
            <a:extLst>
              <a:ext uri="{FF2B5EF4-FFF2-40B4-BE49-F238E27FC236}">
                <a16:creationId xmlns:a16="http://schemas.microsoft.com/office/drawing/2014/main" id="{292F6E63-116B-4E92-A81B-658DFFEDAB91}"/>
              </a:ext>
            </a:extLst>
          </p:cNvPr>
          <p:cNvSpPr>
            <a:spLocks/>
          </p:cNvSpPr>
          <p:nvPr/>
        </p:nvSpPr>
        <p:spPr bwMode="auto">
          <a:xfrm>
            <a:off x="6056785" y="1563016"/>
            <a:ext cx="835236" cy="1526626"/>
          </a:xfrm>
          <a:custGeom>
            <a:avLst/>
            <a:gdLst>
              <a:gd name="T0" fmla="*/ 0 w 618"/>
              <a:gd name="T1" fmla="*/ 381 h 1125"/>
              <a:gd name="T2" fmla="*/ 615 w 618"/>
              <a:gd name="T3" fmla="*/ 0 h 1125"/>
              <a:gd name="T4" fmla="*/ 618 w 618"/>
              <a:gd name="T5" fmla="*/ 1125 h 1125"/>
              <a:gd name="T6" fmla="*/ 6 w 618"/>
              <a:gd name="T7" fmla="*/ 519 h 1125"/>
              <a:gd name="T8" fmla="*/ 0 w 618"/>
              <a:gd name="T9" fmla="*/ 381 h 1125"/>
            </a:gdLst>
            <a:ahLst/>
            <a:cxnLst>
              <a:cxn ang="0">
                <a:pos x="T0" y="T1"/>
              </a:cxn>
              <a:cxn ang="0">
                <a:pos x="T2" y="T3"/>
              </a:cxn>
              <a:cxn ang="0">
                <a:pos x="T4" y="T5"/>
              </a:cxn>
              <a:cxn ang="0">
                <a:pos x="T6" y="T7"/>
              </a:cxn>
              <a:cxn ang="0">
                <a:pos x="T8" y="T9"/>
              </a:cxn>
            </a:cxnLst>
            <a:rect l="0" t="0" r="r" b="b"/>
            <a:pathLst>
              <a:path w="618" h="1125">
                <a:moveTo>
                  <a:pt x="0" y="381"/>
                </a:moveTo>
                <a:lnTo>
                  <a:pt x="615" y="0"/>
                </a:lnTo>
                <a:lnTo>
                  <a:pt x="618" y="1125"/>
                </a:lnTo>
                <a:lnTo>
                  <a:pt x="6" y="519"/>
                </a:lnTo>
                <a:lnTo>
                  <a:pt x="0" y="381"/>
                </a:lnTo>
                <a:close/>
              </a:path>
            </a:pathLst>
          </a:custGeom>
          <a:gradFill rotWithShape="1">
            <a:gsLst>
              <a:gs pos="0">
                <a:srgbClr val="0000FF"/>
              </a:gs>
              <a:gs pos="100000">
                <a:srgbClr val="33CCFF"/>
              </a:gs>
            </a:gsLst>
            <a:lin ang="0" scaled="1"/>
          </a:gradFill>
          <a:ln>
            <a:noFill/>
          </a:ln>
          <a:effec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94">
            <a:extLst>
              <a:ext uri="{FF2B5EF4-FFF2-40B4-BE49-F238E27FC236}">
                <a16:creationId xmlns:a16="http://schemas.microsoft.com/office/drawing/2014/main" id="{0D30747E-F1F3-43C9-BCBD-A8239BF4DF24}"/>
              </a:ext>
            </a:extLst>
          </p:cNvPr>
          <p:cNvSpPr>
            <a:spLocks noChangeShapeType="1"/>
          </p:cNvSpPr>
          <p:nvPr/>
        </p:nvSpPr>
        <p:spPr bwMode="auto">
          <a:xfrm>
            <a:off x="7092915" y="2364700"/>
            <a:ext cx="11677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29" name="Group 100">
            <a:extLst>
              <a:ext uri="{FF2B5EF4-FFF2-40B4-BE49-F238E27FC236}">
                <a16:creationId xmlns:a16="http://schemas.microsoft.com/office/drawing/2014/main" id="{CFD5357C-EFA5-40CE-B8D4-3557DB473495}"/>
              </a:ext>
            </a:extLst>
          </p:cNvPr>
          <p:cNvGrpSpPr>
            <a:grpSpLocks/>
          </p:cNvGrpSpPr>
          <p:nvPr/>
        </p:nvGrpSpPr>
        <p:grpSpPr bwMode="auto">
          <a:xfrm>
            <a:off x="2774677" y="2789749"/>
            <a:ext cx="3198968" cy="506514"/>
            <a:chOff x="459" y="2398"/>
            <a:chExt cx="2501" cy="429"/>
          </a:xfrm>
        </p:grpSpPr>
        <p:sp>
          <p:nvSpPr>
            <p:cNvPr id="30" name="Line 67">
              <a:extLst>
                <a:ext uri="{FF2B5EF4-FFF2-40B4-BE49-F238E27FC236}">
                  <a16:creationId xmlns:a16="http://schemas.microsoft.com/office/drawing/2014/main" id="{913C0FD3-3162-4916-911D-D84816D796DD}"/>
                </a:ext>
              </a:extLst>
            </p:cNvPr>
            <p:cNvSpPr>
              <a:spLocks noChangeShapeType="1"/>
            </p:cNvSpPr>
            <p:nvPr/>
          </p:nvSpPr>
          <p:spPr bwMode="auto">
            <a:xfrm flipH="1">
              <a:off x="459" y="2789"/>
              <a:ext cx="2501" cy="14"/>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Text Box 77">
              <a:extLst>
                <a:ext uri="{FF2B5EF4-FFF2-40B4-BE49-F238E27FC236}">
                  <a16:creationId xmlns:a16="http://schemas.microsoft.com/office/drawing/2014/main" id="{723501F2-7E5E-4C8B-BB6E-770E0F266B3A}"/>
                </a:ext>
              </a:extLst>
            </p:cNvPr>
            <p:cNvSpPr txBox="1">
              <a:spLocks noChangeArrowheads="1"/>
            </p:cNvSpPr>
            <p:nvPr/>
          </p:nvSpPr>
          <p:spPr bwMode="auto">
            <a:xfrm>
              <a:off x="2583" y="2436"/>
              <a:ext cx="3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latin typeface="微软雅黑" panose="020B0503020204020204" pitchFamily="34" charset="-122"/>
                  <a:ea typeface="微软雅黑" panose="020B0503020204020204" pitchFamily="34" charset="-122"/>
                  <a:sym typeface="Wingdings 2" pitchFamily="18" charset="2"/>
                </a:rPr>
                <a:t></a:t>
              </a:r>
            </a:p>
          </p:txBody>
        </p:sp>
        <p:pic>
          <p:nvPicPr>
            <p:cNvPr id="37" name="Picture 79">
              <a:extLst>
                <a:ext uri="{FF2B5EF4-FFF2-40B4-BE49-F238E27FC236}">
                  <a16:creationId xmlns:a16="http://schemas.microsoft.com/office/drawing/2014/main" id="{13DF2FFD-ECDF-446C-9146-55260E31F16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 y="2398"/>
              <a:ext cx="25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40" name="Text Box 96">
            <a:extLst>
              <a:ext uri="{FF2B5EF4-FFF2-40B4-BE49-F238E27FC236}">
                <a16:creationId xmlns:a16="http://schemas.microsoft.com/office/drawing/2014/main" id="{515D9024-F871-45F2-9371-C8CA41E785F6}"/>
              </a:ext>
            </a:extLst>
          </p:cNvPr>
          <p:cNvSpPr txBox="1">
            <a:spLocks noChangeArrowheads="1"/>
          </p:cNvSpPr>
          <p:nvPr/>
        </p:nvSpPr>
        <p:spPr bwMode="auto">
          <a:xfrm>
            <a:off x="1951547" y="3984199"/>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anose="020B0503020204020204" pitchFamily="34" charset="-122"/>
                <a:ea typeface="微软雅黑" panose="020B0503020204020204" pitchFamily="34" charset="-122"/>
              </a:rPr>
              <a:t>时间</a:t>
            </a:r>
          </a:p>
        </p:txBody>
      </p:sp>
      <p:grpSp>
        <p:nvGrpSpPr>
          <p:cNvPr id="41" name="Group 99">
            <a:extLst>
              <a:ext uri="{FF2B5EF4-FFF2-40B4-BE49-F238E27FC236}">
                <a16:creationId xmlns:a16="http://schemas.microsoft.com/office/drawing/2014/main" id="{97ED8292-2F97-4A55-9151-A9D893A39141}"/>
              </a:ext>
            </a:extLst>
          </p:cNvPr>
          <p:cNvGrpSpPr>
            <a:grpSpLocks/>
          </p:cNvGrpSpPr>
          <p:nvPr/>
        </p:nvGrpSpPr>
        <p:grpSpPr bwMode="auto">
          <a:xfrm>
            <a:off x="2772119" y="2240732"/>
            <a:ext cx="3224549" cy="461648"/>
            <a:chOff x="457" y="1933"/>
            <a:chExt cx="2521" cy="391"/>
          </a:xfrm>
        </p:grpSpPr>
        <p:sp>
          <p:nvSpPr>
            <p:cNvPr id="42" name="Line 7">
              <a:extLst>
                <a:ext uri="{FF2B5EF4-FFF2-40B4-BE49-F238E27FC236}">
                  <a16:creationId xmlns:a16="http://schemas.microsoft.com/office/drawing/2014/main" id="{8651E106-3DF6-4D95-8950-A4D5325E4FD7}"/>
                </a:ext>
              </a:extLst>
            </p:cNvPr>
            <p:cNvSpPr>
              <a:spLocks noChangeShapeType="1"/>
            </p:cNvSpPr>
            <p:nvPr/>
          </p:nvSpPr>
          <p:spPr bwMode="auto">
            <a:xfrm>
              <a:off x="457" y="2260"/>
              <a:ext cx="2521" cy="3"/>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Text Box 76">
              <a:extLst>
                <a:ext uri="{FF2B5EF4-FFF2-40B4-BE49-F238E27FC236}">
                  <a16:creationId xmlns:a16="http://schemas.microsoft.com/office/drawing/2014/main" id="{1DD33578-70CE-4086-9186-7804A45AE74B}"/>
                </a:ext>
              </a:extLst>
            </p:cNvPr>
            <p:cNvSpPr txBox="1">
              <a:spLocks noChangeArrowheads="1"/>
            </p:cNvSpPr>
            <p:nvPr/>
          </p:nvSpPr>
          <p:spPr bwMode="auto">
            <a:xfrm>
              <a:off x="516" y="1933"/>
              <a:ext cx="3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latin typeface="微软雅黑" panose="020B0503020204020204" pitchFamily="34" charset="-122"/>
                  <a:ea typeface="微软雅黑" panose="020B0503020204020204" pitchFamily="34" charset="-122"/>
                  <a:sym typeface="Wingdings 2" pitchFamily="18" charset="2"/>
                </a:rPr>
                <a:t></a:t>
              </a:r>
            </a:p>
          </p:txBody>
        </p:sp>
        <p:sp>
          <p:nvSpPr>
            <p:cNvPr id="44" name="Rectangle 97">
              <a:extLst>
                <a:ext uri="{FF2B5EF4-FFF2-40B4-BE49-F238E27FC236}">
                  <a16:creationId xmlns:a16="http://schemas.microsoft.com/office/drawing/2014/main" id="{3A1413AD-6720-42C5-B7FA-C18AF308A340}"/>
                </a:ext>
              </a:extLst>
            </p:cNvPr>
            <p:cNvSpPr>
              <a:spLocks noChangeArrowheads="1"/>
            </p:cNvSpPr>
            <p:nvPr/>
          </p:nvSpPr>
          <p:spPr bwMode="auto">
            <a:xfrm>
              <a:off x="1248" y="2013"/>
              <a:ext cx="619" cy="260"/>
            </a:xfrm>
            <a:prstGeom prst="rect">
              <a:avLst/>
            </a:prstGeom>
            <a:noFill/>
            <a:ln w="6350">
              <a:noFill/>
              <a:miter lim="800000"/>
              <a:headEnd/>
              <a:tailEnd/>
            </a:ln>
            <a:effectLst/>
          </p:spPr>
          <p:txBody>
            <a:bodyPr wrap="none" anchor="ctr"/>
            <a:lstStyle/>
            <a:p>
              <a:pPr algn="ctr"/>
              <a:r>
                <a:rPr kumimoji="1" lang="en-US" altLang="zh-CN" sz="1400" b="1" dirty="0">
                  <a:latin typeface="微软雅黑" panose="020B0503020204020204" pitchFamily="34" charset="-122"/>
                  <a:ea typeface="微软雅黑" panose="020B0503020204020204" pitchFamily="34" charset="-122"/>
                </a:rPr>
                <a:t>A, B</a:t>
              </a:r>
              <a:endParaRPr kumimoji="1" lang="en-US" altLang="zh-CN" sz="1400" b="1" baseline="-25000" dirty="0">
                <a:latin typeface="微软雅黑" panose="020B0503020204020204" pitchFamily="34" charset="-122"/>
                <a:ea typeface="微软雅黑" panose="020B0503020204020204" pitchFamily="34" charset="-122"/>
              </a:endParaRPr>
            </a:p>
          </p:txBody>
        </p:sp>
      </p:grpSp>
      <p:pic>
        <p:nvPicPr>
          <p:cNvPr id="45" name="Picture 200" descr="jisuanji">
            <a:extLst>
              <a:ext uri="{FF2B5EF4-FFF2-40B4-BE49-F238E27FC236}">
                <a16:creationId xmlns:a16="http://schemas.microsoft.com/office/drawing/2014/main" id="{D8BB4D57-BADD-49FF-A1DD-9821B5599E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4610" y="1941362"/>
            <a:ext cx="441048" cy="4410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0" descr="jisuanji">
            <a:extLst>
              <a:ext uri="{FF2B5EF4-FFF2-40B4-BE49-F238E27FC236}">
                <a16:creationId xmlns:a16="http://schemas.microsoft.com/office/drawing/2014/main" id="{D2335E27-315E-4F0A-8210-B643C4A20C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05452" y="1954020"/>
            <a:ext cx="441048" cy="441049"/>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8">
            <a:extLst>
              <a:ext uri="{FF2B5EF4-FFF2-40B4-BE49-F238E27FC236}">
                <a16:creationId xmlns:a16="http://schemas.microsoft.com/office/drawing/2014/main" id="{FBCD96DE-404E-4491-9C0F-19C02F41CC8F}"/>
              </a:ext>
            </a:extLst>
          </p:cNvPr>
          <p:cNvSpPr txBox="1">
            <a:spLocks noChangeArrowheads="1"/>
          </p:cNvSpPr>
          <p:nvPr/>
        </p:nvSpPr>
        <p:spPr bwMode="auto">
          <a:xfrm>
            <a:off x="9175244" y="1909458"/>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pitchFamily="34" charset="-122"/>
                <a:ea typeface="微软雅黑" panose="020B0503020204020204" pitchFamily="34" charset="-122"/>
              </a:rPr>
              <a:t>B</a:t>
            </a:r>
          </a:p>
        </p:txBody>
      </p:sp>
      <p:sp>
        <p:nvSpPr>
          <p:cNvPr id="48" name="Text Box 91">
            <a:extLst>
              <a:ext uri="{FF2B5EF4-FFF2-40B4-BE49-F238E27FC236}">
                <a16:creationId xmlns:a16="http://schemas.microsoft.com/office/drawing/2014/main" id="{452C4887-A87E-4224-845B-2CC217A1025D}"/>
              </a:ext>
            </a:extLst>
          </p:cNvPr>
          <p:cNvSpPr txBox="1">
            <a:spLocks noChangeArrowheads="1"/>
          </p:cNvSpPr>
          <p:nvPr/>
        </p:nvSpPr>
        <p:spPr bwMode="auto">
          <a:xfrm>
            <a:off x="7047850" y="1819732"/>
            <a:ext cx="1247457"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zh-CN" altLang="en-US" sz="1400" b="1" dirty="0">
                <a:latin typeface="微软雅黑" panose="020B0503020204020204" pitchFamily="34" charset="-122"/>
                <a:ea typeface="微软雅黑" panose="020B0503020204020204" pitchFamily="34" charset="-122"/>
              </a:rPr>
              <a:t>用户  主密钥</a:t>
            </a:r>
          </a:p>
          <a:p>
            <a:pPr algn="l">
              <a:lnSpc>
                <a:spcPct val="120000"/>
              </a:lnSpc>
            </a:pP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A  </a:t>
            </a:r>
            <a:r>
              <a:rPr kumimoji="1" lang="en-US" altLang="zh-CN" sz="10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i="1" dirty="0">
                <a:latin typeface="微软雅黑" panose="020B0503020204020204" pitchFamily="34" charset="-122"/>
                <a:ea typeface="微软雅黑" panose="020B0503020204020204" pitchFamily="34" charset="-122"/>
              </a:rPr>
              <a:t>K</a:t>
            </a:r>
            <a:r>
              <a:rPr kumimoji="1" lang="en-US" altLang="zh-CN" sz="1400" b="1" baseline="-25000" dirty="0">
                <a:latin typeface="微软雅黑" panose="020B0503020204020204" pitchFamily="34" charset="-122"/>
                <a:ea typeface="微软雅黑" panose="020B0503020204020204" pitchFamily="34" charset="-122"/>
              </a:rPr>
              <a:t>A</a:t>
            </a:r>
          </a:p>
          <a:p>
            <a:pPr algn="l">
              <a:lnSpc>
                <a:spcPct val="120000"/>
              </a:lnSpc>
            </a:pPr>
            <a:r>
              <a:rPr kumimoji="1" lang="en-US" altLang="zh-CN" sz="1400" b="1" dirty="0">
                <a:latin typeface="微软雅黑" panose="020B0503020204020204" pitchFamily="34" charset="-122"/>
                <a:ea typeface="微软雅黑" panose="020B0503020204020204" pitchFamily="34" charset="-122"/>
              </a:rPr>
              <a:t>  B  </a:t>
            </a:r>
            <a:r>
              <a:rPr kumimoji="1" lang="en-US" altLang="zh-CN" sz="200" b="1" dirty="0">
                <a:latin typeface="微软雅黑" panose="020B0503020204020204" pitchFamily="34" charset="-122"/>
                <a:ea typeface="微软雅黑" panose="020B0503020204020204" pitchFamily="34" charset="-122"/>
              </a:rPr>
              <a:t> </a:t>
            </a:r>
            <a:r>
              <a:rPr kumimoji="1" lang="en-US" altLang="zh-CN" sz="700" b="1" dirty="0">
                <a:latin typeface="微软雅黑" panose="020B0503020204020204" pitchFamily="34" charset="-122"/>
                <a:ea typeface="微软雅黑" panose="020B0503020204020204" pitchFamily="34" charset="-122"/>
              </a:rPr>
              <a:t>            </a:t>
            </a:r>
            <a:r>
              <a:rPr kumimoji="1" lang="en-US" altLang="zh-CN" sz="1400" b="1" i="1" dirty="0">
                <a:latin typeface="微软雅黑" panose="020B0503020204020204" pitchFamily="34" charset="-122"/>
                <a:ea typeface="微软雅黑" panose="020B0503020204020204" pitchFamily="34" charset="-122"/>
              </a:rPr>
              <a:t>K</a:t>
            </a:r>
            <a:r>
              <a:rPr kumimoji="1" lang="en-US" altLang="zh-CN" sz="1400" b="1" baseline="-25000" dirty="0">
                <a:latin typeface="微软雅黑" panose="020B0503020204020204" pitchFamily="34" charset="-122"/>
                <a:ea typeface="微软雅黑" panose="020B0503020204020204" pitchFamily="34" charset="-122"/>
              </a:rPr>
              <a:t>B</a:t>
            </a:r>
            <a:r>
              <a:rPr kumimoji="1" lang="en-US" altLang="zh-CN" sz="1400" b="1" dirty="0">
                <a:latin typeface="微软雅黑" panose="020B0503020204020204" pitchFamily="34" charset="-122"/>
                <a:ea typeface="微软雅黑" panose="020B0503020204020204" pitchFamily="34" charset="-122"/>
              </a:rPr>
              <a:t>   </a:t>
            </a:r>
          </a:p>
        </p:txBody>
      </p:sp>
      <p:graphicFrame>
        <p:nvGraphicFramePr>
          <p:cNvPr id="52" name="对象 51">
            <a:extLst>
              <a:ext uri="{FF2B5EF4-FFF2-40B4-BE49-F238E27FC236}">
                <a16:creationId xmlns:a16="http://schemas.microsoft.com/office/drawing/2014/main" id="{AAF3604D-8D21-40EC-AC9E-908C9D1F594D}"/>
              </a:ext>
            </a:extLst>
          </p:cNvPr>
          <p:cNvGraphicFramePr>
            <a:graphicFrameLocks noChangeAspect="1"/>
          </p:cNvGraphicFramePr>
          <p:nvPr>
            <p:extLst>
              <p:ext uri="{D42A27DB-BD31-4B8C-83A1-F6EECF244321}">
                <p14:modId xmlns:p14="http://schemas.microsoft.com/office/powerpoint/2010/main" val="4174828741"/>
              </p:ext>
            </p:extLst>
          </p:nvPr>
        </p:nvGraphicFramePr>
        <p:xfrm>
          <a:off x="3463401" y="2906363"/>
          <a:ext cx="1905000" cy="304800"/>
        </p:xfrm>
        <a:graphic>
          <a:graphicData uri="http://schemas.openxmlformats.org/presentationml/2006/ole">
            <mc:AlternateContent xmlns:mc="http://schemas.openxmlformats.org/markup-compatibility/2006">
              <mc:Choice xmlns:v="urn:schemas-microsoft-com:vml" Requires="v">
                <p:oleObj spid="_x0000_s33826" name="Equation" r:id="rId6" imgW="1904760" imgH="304560" progId="Equation.DSMT4">
                  <p:embed/>
                </p:oleObj>
              </mc:Choice>
              <mc:Fallback>
                <p:oleObj name="Equation" r:id="rId6" imgW="1904760" imgH="304560" progId="Equation.DSMT4">
                  <p:embed/>
                  <p:pic>
                    <p:nvPicPr>
                      <p:cNvPr id="0" name=""/>
                      <p:cNvPicPr/>
                      <p:nvPr/>
                    </p:nvPicPr>
                    <p:blipFill>
                      <a:blip r:embed="rId7"/>
                      <a:stretch>
                        <a:fillRect/>
                      </a:stretch>
                    </p:blipFill>
                    <p:spPr>
                      <a:xfrm>
                        <a:off x="3463401" y="2906363"/>
                        <a:ext cx="1905000" cy="304800"/>
                      </a:xfrm>
                      <a:prstGeom prst="rect">
                        <a:avLst/>
                      </a:prstGeom>
                    </p:spPr>
                  </p:pic>
                </p:oleObj>
              </mc:Fallback>
            </mc:AlternateContent>
          </a:graphicData>
        </a:graphic>
      </p:graphicFrame>
      <p:graphicFrame>
        <p:nvGraphicFramePr>
          <p:cNvPr id="53" name="对象 52">
            <a:extLst>
              <a:ext uri="{FF2B5EF4-FFF2-40B4-BE49-F238E27FC236}">
                <a16:creationId xmlns:a16="http://schemas.microsoft.com/office/drawing/2014/main" id="{FA16F5D0-6DB3-4819-BB05-C3EF3EA901A9}"/>
              </a:ext>
            </a:extLst>
          </p:cNvPr>
          <p:cNvGraphicFramePr>
            <a:graphicFrameLocks noChangeAspect="1"/>
          </p:cNvGraphicFramePr>
          <p:nvPr>
            <p:extLst>
              <p:ext uri="{D42A27DB-BD31-4B8C-83A1-F6EECF244321}">
                <p14:modId xmlns:p14="http://schemas.microsoft.com/office/powerpoint/2010/main" val="694055952"/>
              </p:ext>
            </p:extLst>
          </p:nvPr>
        </p:nvGraphicFramePr>
        <p:xfrm>
          <a:off x="4603428" y="3760180"/>
          <a:ext cx="1117600" cy="304800"/>
        </p:xfrm>
        <a:graphic>
          <a:graphicData uri="http://schemas.openxmlformats.org/presentationml/2006/ole">
            <mc:AlternateContent xmlns:mc="http://schemas.openxmlformats.org/markup-compatibility/2006">
              <mc:Choice xmlns:v="urn:schemas-microsoft-com:vml" Requires="v">
                <p:oleObj spid="_x0000_s33827" name="Equation" r:id="rId8" imgW="1117440" imgH="304560" progId="Equation.DSMT4">
                  <p:embed/>
                </p:oleObj>
              </mc:Choice>
              <mc:Fallback>
                <p:oleObj name="Equation" r:id="rId8" imgW="1117440" imgH="304560" progId="Equation.DSMT4">
                  <p:embed/>
                  <p:pic>
                    <p:nvPicPr>
                      <p:cNvPr id="0" name=""/>
                      <p:cNvPicPr/>
                      <p:nvPr/>
                    </p:nvPicPr>
                    <p:blipFill>
                      <a:blip r:embed="rId9"/>
                      <a:stretch>
                        <a:fillRect/>
                      </a:stretch>
                    </p:blipFill>
                    <p:spPr>
                      <a:xfrm>
                        <a:off x="4603428" y="3760180"/>
                        <a:ext cx="1117600" cy="304800"/>
                      </a:xfrm>
                      <a:prstGeom prst="rect">
                        <a:avLst/>
                      </a:prstGeom>
                    </p:spPr>
                  </p:pic>
                </p:oleObj>
              </mc:Fallback>
            </mc:AlternateContent>
          </a:graphicData>
        </a:graphic>
      </p:graphicFrame>
    </p:spTree>
    <p:extLst>
      <p:ext uri="{BB962C8B-B14F-4D97-AF65-F5344CB8AC3E}">
        <p14:creationId xmlns:p14="http://schemas.microsoft.com/office/powerpoint/2010/main" val="592701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3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par>
                                <p:cTn id="13" presetID="2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latin typeface="Times New Roman" pitchFamily="18" charset="0"/>
              </a:rPr>
              <a:t>7.2.1  </a:t>
            </a:r>
            <a:r>
              <a:rPr lang="zh-CN" altLang="en-US" dirty="0">
                <a:latin typeface="Times New Roman" pitchFamily="18" charset="0"/>
              </a:rPr>
              <a:t>对称密钥的分配</a:t>
            </a:r>
            <a:r>
              <a:rPr lang="zh-CN" altLang="en-US" dirty="0"/>
              <a:t> </a:t>
            </a:r>
          </a:p>
        </p:txBody>
      </p:sp>
      <p:sp>
        <p:nvSpPr>
          <p:cNvPr id="22531" name="Rectangle 3"/>
          <p:cNvSpPr>
            <a:spLocks noGrp="1" noChangeArrowheads="1"/>
          </p:cNvSpPr>
          <p:nvPr>
            <p:ph idx="1"/>
          </p:nvPr>
        </p:nvSpPr>
        <p:spPr/>
        <p:txBody>
          <a:bodyPr/>
          <a:lstStyle/>
          <a:p>
            <a:pPr eaLnBrk="1" hangingPunct="1">
              <a:lnSpc>
                <a:spcPct val="85000"/>
              </a:lnSpc>
              <a:buFontTx/>
              <a:buNone/>
            </a:pPr>
            <a:r>
              <a:rPr lang="zh-CN" altLang="en-US" dirty="0"/>
              <a:t>一、集中式密钥分配方案</a:t>
            </a:r>
          </a:p>
          <a:p>
            <a:pPr eaLnBrk="1" hangingPunct="1">
              <a:lnSpc>
                <a:spcPct val="85000"/>
              </a:lnSpc>
              <a:buFontTx/>
              <a:buNone/>
            </a:pPr>
            <a:r>
              <a:rPr lang="zh-CN" altLang="en-US" sz="2400" dirty="0"/>
              <a:t>       </a:t>
            </a:r>
            <a:r>
              <a:rPr lang="en-US" altLang="zh-CN" dirty="0">
                <a:latin typeface="Times New Roman" pitchFamily="18" charset="0"/>
              </a:rPr>
              <a:t>N-S</a:t>
            </a:r>
            <a:r>
              <a:rPr lang="zh-CN" altLang="en-US" dirty="0">
                <a:latin typeface="Times New Roman" pitchFamily="18" charset="0"/>
              </a:rPr>
              <a:t>协议</a:t>
            </a:r>
            <a:r>
              <a:rPr lang="zh-CN" altLang="en-US" dirty="0"/>
              <a:t>存在的问题：</a:t>
            </a:r>
          </a:p>
          <a:p>
            <a:pPr eaLnBrk="1" hangingPunct="1">
              <a:lnSpc>
                <a:spcPct val="85000"/>
              </a:lnSpc>
              <a:buFontTx/>
              <a:buNone/>
            </a:pPr>
            <a:r>
              <a:rPr lang="en-US" altLang="zh-CN" dirty="0">
                <a:latin typeface="Times New Roman" pitchFamily="18" charset="0"/>
              </a:rPr>
              <a:t>1</a:t>
            </a:r>
            <a:r>
              <a:rPr lang="zh-CN" altLang="en-US" dirty="0">
                <a:latin typeface="Times New Roman" pitchFamily="18" charset="0"/>
              </a:rPr>
              <a:t>）通信量大，需要较好的鉴别功能以鉴别</a:t>
            </a:r>
            <a:r>
              <a:rPr lang="en-US" altLang="zh-CN" dirty="0">
                <a:latin typeface="Times New Roman" pitchFamily="18" charset="0"/>
              </a:rPr>
              <a:t>KDC</a:t>
            </a:r>
            <a:r>
              <a:rPr lang="zh-CN" altLang="en-US" dirty="0">
                <a:latin typeface="Times New Roman" pitchFamily="18" charset="0"/>
              </a:rPr>
              <a:t>和通信方。</a:t>
            </a:r>
          </a:p>
          <a:p>
            <a:pPr eaLnBrk="1" hangingPunct="1">
              <a:lnSpc>
                <a:spcPct val="85000"/>
              </a:lnSpc>
              <a:buFontTx/>
              <a:buNone/>
            </a:pPr>
            <a:r>
              <a:rPr lang="en-US" altLang="zh-CN" dirty="0">
                <a:latin typeface="Times New Roman" pitchFamily="18" charset="0"/>
              </a:rPr>
              <a:t>2</a:t>
            </a:r>
            <a:r>
              <a:rPr lang="zh-CN" altLang="en-US" dirty="0">
                <a:latin typeface="Times New Roman" pitchFamily="18" charset="0"/>
              </a:rPr>
              <a:t>）主密钥多，单个</a:t>
            </a:r>
            <a:r>
              <a:rPr lang="en-US" altLang="zh-CN" dirty="0">
                <a:latin typeface="Times New Roman" pitchFamily="18" charset="0"/>
              </a:rPr>
              <a:t>KDC</a:t>
            </a:r>
            <a:r>
              <a:rPr lang="zh-CN" altLang="en-US" dirty="0">
                <a:latin typeface="Times New Roman" pitchFamily="18" charset="0"/>
              </a:rPr>
              <a:t>易形成瓶颈，无法支持大型网络。 </a:t>
            </a:r>
          </a:p>
          <a:p>
            <a:pPr lvl="1" eaLnBrk="1" hangingPunct="1">
              <a:lnSpc>
                <a:spcPct val="85000"/>
              </a:lnSpc>
              <a:buFont typeface="Wingdings" panose="05000000000000000000" pitchFamily="2" charset="2"/>
              <a:buChar char="u"/>
            </a:pPr>
            <a:r>
              <a:rPr lang="en-US" altLang="zh-CN" sz="2400" b="0" dirty="0">
                <a:solidFill>
                  <a:srgbClr val="C00000"/>
                </a:solidFill>
                <a:latin typeface="微软雅黑" pitchFamily="34" charset="-122"/>
                <a:ea typeface="微软雅黑" pitchFamily="34" charset="-122"/>
              </a:rPr>
              <a:t>KDC </a:t>
            </a:r>
            <a:r>
              <a:rPr lang="zh-CN" altLang="en-US" sz="2400" b="0" dirty="0">
                <a:solidFill>
                  <a:srgbClr val="C00000"/>
                </a:solidFill>
                <a:latin typeface="微软雅黑" pitchFamily="34" charset="-122"/>
                <a:ea typeface="微软雅黑" pitchFamily="34" charset="-122"/>
              </a:rPr>
              <a:t>任务：</a:t>
            </a:r>
            <a:r>
              <a:rPr lang="zh-CN" altLang="en-US" sz="2400" b="0" dirty="0">
                <a:latin typeface="微软雅黑" pitchFamily="34" charset="-122"/>
                <a:ea typeface="微软雅黑" pitchFamily="34" charset="-122"/>
              </a:rPr>
              <a:t>给需要进行秘密通信的用户</a:t>
            </a:r>
            <a:r>
              <a:rPr lang="zh-CN" altLang="en-US" sz="2400" b="0" dirty="0">
                <a:solidFill>
                  <a:srgbClr val="0000FF"/>
                </a:solidFill>
                <a:latin typeface="微软雅黑" pitchFamily="34" charset="-122"/>
                <a:ea typeface="微软雅黑" pitchFamily="34" charset="-122"/>
              </a:rPr>
              <a:t>临时分配</a:t>
            </a:r>
            <a:r>
              <a:rPr lang="zh-CN" altLang="en-US" sz="2400" b="0" dirty="0">
                <a:latin typeface="微软雅黑" pitchFamily="34" charset="-122"/>
                <a:ea typeface="微软雅黑" pitchFamily="34" charset="-122"/>
              </a:rPr>
              <a:t>一个会话密钥（</a:t>
            </a:r>
            <a:r>
              <a:rPr lang="zh-CN" altLang="en-US" sz="2400" b="0" dirty="0">
                <a:solidFill>
                  <a:srgbClr val="0000FF"/>
                </a:solidFill>
                <a:latin typeface="微软雅黑" pitchFamily="34" charset="-122"/>
                <a:ea typeface="微软雅黑" pitchFamily="34" charset="-122"/>
              </a:rPr>
              <a:t>仅使用一次</a:t>
            </a:r>
            <a:r>
              <a:rPr lang="zh-CN" altLang="en-US" sz="2400" b="0" dirty="0">
                <a:latin typeface="微软雅黑" pitchFamily="34" charset="-122"/>
                <a:ea typeface="微软雅黑" pitchFamily="34" charset="-122"/>
              </a:rPr>
              <a:t>）</a:t>
            </a:r>
            <a:endParaRPr lang="en-US" altLang="zh-CN" sz="2400" b="0" dirty="0">
              <a:latin typeface="微软雅黑" pitchFamily="34" charset="-122"/>
              <a:ea typeface="微软雅黑" pitchFamily="34" charset="-122"/>
            </a:endParaRPr>
          </a:p>
          <a:p>
            <a:pPr lvl="1" eaLnBrk="1" hangingPunct="1">
              <a:lnSpc>
                <a:spcPct val="85000"/>
              </a:lnSpc>
              <a:buFont typeface="Wingdings" panose="05000000000000000000" pitchFamily="2" charset="2"/>
              <a:buChar char="u"/>
            </a:pPr>
            <a:r>
              <a:rPr lang="zh-CN" altLang="en-US" sz="2400" b="0" dirty="0">
                <a:latin typeface="微软雅黑" pitchFamily="34" charset="-122"/>
                <a:ea typeface="微软雅黑" pitchFamily="34" charset="-122"/>
              </a:rPr>
              <a:t>用户 </a:t>
            </a:r>
            <a:r>
              <a:rPr lang="en-US" altLang="zh-CN" sz="2400" b="0" dirty="0">
                <a:latin typeface="微软雅黑" pitchFamily="34" charset="-122"/>
                <a:ea typeface="微软雅黑" pitchFamily="34" charset="-122"/>
              </a:rPr>
              <a:t>A </a:t>
            </a:r>
            <a:r>
              <a:rPr lang="zh-CN" altLang="en-US" sz="2400" b="0" dirty="0">
                <a:latin typeface="微软雅黑" pitchFamily="34" charset="-122"/>
                <a:ea typeface="微软雅黑" pitchFamily="34" charset="-122"/>
              </a:rPr>
              <a:t>和 </a:t>
            </a:r>
            <a:r>
              <a:rPr lang="en-US" altLang="zh-CN" sz="2400" b="0" dirty="0">
                <a:latin typeface="微软雅黑" pitchFamily="34" charset="-122"/>
                <a:ea typeface="微软雅黑" pitchFamily="34" charset="-122"/>
              </a:rPr>
              <a:t>B </a:t>
            </a:r>
            <a:r>
              <a:rPr lang="zh-CN" altLang="en-US" sz="2400" b="0" dirty="0">
                <a:latin typeface="微软雅黑" pitchFamily="34" charset="-122"/>
                <a:ea typeface="微软雅黑" pitchFamily="34" charset="-122"/>
              </a:rPr>
              <a:t>都是 </a:t>
            </a:r>
            <a:r>
              <a:rPr lang="en-US" altLang="zh-CN" sz="2400" b="0" dirty="0">
                <a:latin typeface="微软雅黑" pitchFamily="34" charset="-122"/>
                <a:ea typeface="微软雅黑" pitchFamily="34" charset="-122"/>
              </a:rPr>
              <a:t>KDC </a:t>
            </a:r>
            <a:r>
              <a:rPr lang="zh-CN" altLang="en-US" sz="2400" b="0" dirty="0">
                <a:latin typeface="微软雅黑" pitchFamily="34" charset="-122"/>
                <a:ea typeface="微软雅黑" pitchFamily="34" charset="-122"/>
              </a:rPr>
              <a:t>的登记用户，并已经在 </a:t>
            </a:r>
            <a:r>
              <a:rPr lang="en-US" altLang="zh-CN" sz="2400" b="0" dirty="0">
                <a:latin typeface="微软雅黑" pitchFamily="34" charset="-122"/>
                <a:ea typeface="微软雅黑" pitchFamily="34" charset="-122"/>
              </a:rPr>
              <a:t>KDC </a:t>
            </a:r>
            <a:r>
              <a:rPr lang="zh-CN" altLang="en-US" sz="2400" b="0" dirty="0">
                <a:latin typeface="微软雅黑" pitchFamily="34" charset="-122"/>
                <a:ea typeface="微软雅黑" pitchFamily="34" charset="-122"/>
              </a:rPr>
              <a:t>的服务器上安装了各自和 </a:t>
            </a:r>
            <a:r>
              <a:rPr lang="en-US" altLang="zh-CN" sz="2400" b="0" dirty="0">
                <a:latin typeface="微软雅黑" pitchFamily="34" charset="-122"/>
                <a:ea typeface="微软雅黑" pitchFamily="34" charset="-122"/>
              </a:rPr>
              <a:t>KDC </a:t>
            </a:r>
            <a:r>
              <a:rPr lang="zh-CN" altLang="en-US" sz="2400" b="0" dirty="0">
                <a:latin typeface="微软雅黑" pitchFamily="34" charset="-122"/>
                <a:ea typeface="微软雅黑" pitchFamily="34" charset="-122"/>
              </a:rPr>
              <a:t>进行通信的</a:t>
            </a:r>
            <a:r>
              <a:rPr lang="zh-CN" altLang="en-US" sz="2400" dirty="0">
                <a:solidFill>
                  <a:srgbClr val="0070C0"/>
                </a:solidFill>
                <a:latin typeface="微软雅黑" pitchFamily="34" charset="-122"/>
                <a:ea typeface="微软雅黑" pitchFamily="34" charset="-122"/>
              </a:rPr>
              <a:t>主密钥</a:t>
            </a:r>
            <a:r>
              <a:rPr lang="zh-CN" altLang="en-US"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master key</a:t>
            </a:r>
            <a:r>
              <a:rPr lang="zh-CN" altLang="en-US"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K</a:t>
            </a:r>
            <a:r>
              <a:rPr lang="en-US" altLang="zh-CN" sz="2400" b="0" baseline="-25000" dirty="0">
                <a:latin typeface="微软雅黑" pitchFamily="34" charset="-122"/>
                <a:ea typeface="微软雅黑" pitchFamily="34" charset="-122"/>
              </a:rPr>
              <a:t>A</a:t>
            </a:r>
            <a:r>
              <a:rPr lang="en-US" altLang="zh-CN" sz="2400" b="0" dirty="0">
                <a:latin typeface="微软雅黑" pitchFamily="34" charset="-122"/>
                <a:ea typeface="微软雅黑" pitchFamily="34" charset="-122"/>
              </a:rPr>
              <a:t> </a:t>
            </a:r>
            <a:r>
              <a:rPr lang="zh-CN" altLang="en-US" sz="2400" b="0" dirty="0">
                <a:latin typeface="微软雅黑" pitchFamily="34" charset="-122"/>
                <a:ea typeface="微软雅黑" pitchFamily="34" charset="-122"/>
              </a:rPr>
              <a:t>和 </a:t>
            </a:r>
            <a:r>
              <a:rPr lang="en-US" altLang="zh-CN" sz="2400" b="0" dirty="0">
                <a:latin typeface="微软雅黑" pitchFamily="34" charset="-122"/>
                <a:ea typeface="微软雅黑" pitchFamily="34" charset="-122"/>
              </a:rPr>
              <a:t>K</a:t>
            </a:r>
            <a:r>
              <a:rPr lang="en-US" altLang="zh-CN" sz="2400" b="0" baseline="-25000" dirty="0">
                <a:latin typeface="微软雅黑" pitchFamily="34" charset="-122"/>
                <a:ea typeface="微软雅黑" pitchFamily="34" charset="-122"/>
              </a:rPr>
              <a:t>B</a:t>
            </a:r>
            <a:endParaRPr lang="zh-CN" altLang="en-US" sz="2400" b="0" baseline="-25000" dirty="0">
              <a:latin typeface="微软雅黑" pitchFamily="34" charset="-122"/>
              <a:ea typeface="微软雅黑" pitchFamily="34" charset="-122"/>
            </a:endParaRPr>
          </a:p>
          <a:p>
            <a:pPr marL="0" indent="0" eaLnBrk="1" hangingPunct="1">
              <a:lnSpc>
                <a:spcPct val="85000"/>
              </a:lnSpc>
              <a:buFontTx/>
              <a:buNone/>
            </a:pPr>
            <a:r>
              <a:rPr lang="zh-CN" altLang="en-US" dirty="0">
                <a:latin typeface="Times New Roman" pitchFamily="18" charset="0"/>
              </a:rPr>
              <a:t>解决方案：</a:t>
            </a:r>
          </a:p>
          <a:p>
            <a:pPr eaLnBrk="1" hangingPunct="1">
              <a:lnSpc>
                <a:spcPct val="85000"/>
              </a:lnSpc>
              <a:buFontTx/>
              <a:buNone/>
            </a:pPr>
            <a:r>
              <a:rPr lang="en-US" altLang="zh-CN" dirty="0">
                <a:latin typeface="Times New Roman" pitchFamily="18" charset="0"/>
              </a:rPr>
              <a:t>1</a:t>
            </a:r>
            <a:r>
              <a:rPr lang="zh-CN" altLang="en-US" dirty="0">
                <a:latin typeface="Times New Roman" pitchFamily="18" charset="0"/>
              </a:rPr>
              <a:t>）多个</a:t>
            </a:r>
            <a:r>
              <a:rPr lang="en-US" altLang="zh-CN" dirty="0">
                <a:latin typeface="Times New Roman" pitchFamily="18" charset="0"/>
              </a:rPr>
              <a:t>KDC</a:t>
            </a:r>
            <a:r>
              <a:rPr lang="zh-CN" altLang="en-US" dirty="0">
                <a:latin typeface="Times New Roman" pitchFamily="18" charset="0"/>
              </a:rPr>
              <a:t>之间存在层次关系。</a:t>
            </a:r>
          </a:p>
          <a:p>
            <a:pPr eaLnBrk="1" hangingPunct="1">
              <a:lnSpc>
                <a:spcPct val="85000"/>
              </a:lnSpc>
              <a:buFontTx/>
              <a:buNone/>
            </a:pPr>
            <a:r>
              <a:rPr lang="en-US" altLang="zh-CN" dirty="0">
                <a:latin typeface="Times New Roman" pitchFamily="18" charset="0"/>
              </a:rPr>
              <a:t>2</a:t>
            </a:r>
            <a:r>
              <a:rPr lang="zh-CN" altLang="en-US" dirty="0">
                <a:latin typeface="Times New Roman" pitchFamily="18" charset="0"/>
              </a:rPr>
              <a:t>）某个</a:t>
            </a:r>
            <a:r>
              <a:rPr lang="en-US" altLang="zh-CN" dirty="0">
                <a:latin typeface="Times New Roman" pitchFamily="18" charset="0"/>
              </a:rPr>
              <a:t>KDC</a:t>
            </a:r>
            <a:r>
              <a:rPr lang="zh-CN" altLang="en-US" dirty="0">
                <a:latin typeface="Times New Roman" pitchFamily="18" charset="0"/>
              </a:rPr>
              <a:t>既不会形成瓶颈，也不会单点失效。</a:t>
            </a:r>
          </a:p>
        </p:txBody>
      </p:sp>
      <p:sp>
        <p:nvSpPr>
          <p:cNvPr id="2253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53802D45-1B53-4C87-8283-6A403DB783F3}"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dirty="0">
              <a:solidFill>
                <a:schemeClr val="bg1"/>
              </a:solidFill>
              <a:latin typeface="Verdana" pitchFamily="34" charset="0"/>
              <a:ea typeface="宋体" pitchFamily="2" charset="-122"/>
            </a:endParaRPr>
          </a:p>
        </p:txBody>
      </p:sp>
      <p:sp>
        <p:nvSpPr>
          <p:cNvPr id="2253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0763A8E-85B3-456E-8DB8-FC7F9E644E07}" type="slidenum">
              <a:rPr lang="en-US" altLang="zh-CN" sz="1000" b="0">
                <a:solidFill>
                  <a:schemeClr val="bg1"/>
                </a:solidFill>
                <a:latin typeface="Verdana" pitchFamily="34" charset="0"/>
                <a:ea typeface="宋体" pitchFamily="2" charset="-122"/>
              </a:rPr>
              <a:pPr eaLnBrk="1" hangingPunct="1">
                <a:spcBef>
                  <a:spcPct val="0"/>
                </a:spcBef>
                <a:buClrTx/>
                <a:buFontTx/>
                <a:buNone/>
              </a:pPr>
              <a:t>26</a:t>
            </a:fld>
            <a:endParaRPr lang="en-US" altLang="zh-CN" sz="1000" b="0">
              <a:solidFill>
                <a:schemeClr val="bg1"/>
              </a:solidFill>
              <a:latin typeface="Verdana" pitchFamily="34" charset="0"/>
              <a:ea typeface="宋体" pitchFamily="2" charset="-122"/>
            </a:endParaRPr>
          </a:p>
        </p:txBody>
      </p:sp>
      <p:sp>
        <p:nvSpPr>
          <p:cNvPr id="22534" name="AutoShape 5">
            <a:hlinkClick r:id="rId2" action="ppaction://hlinksldjump" highlightClick="1"/>
          </p:cNvPr>
          <p:cNvSpPr>
            <a:spLocks noChangeArrowheads="1"/>
          </p:cNvSpPr>
          <p:nvPr/>
        </p:nvSpPr>
        <p:spPr bwMode="auto">
          <a:xfrm>
            <a:off x="9912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7A2B7-1F5D-4DB1-91E2-C499CE2308B7}"/>
              </a:ext>
            </a:extLst>
          </p:cNvPr>
          <p:cNvSpPr>
            <a:spLocks noGrp="1"/>
          </p:cNvSpPr>
          <p:nvPr>
            <p:ph type="title"/>
          </p:nvPr>
        </p:nvSpPr>
        <p:spPr/>
        <p:txBody>
          <a:bodyPr/>
          <a:lstStyle/>
          <a:p>
            <a:r>
              <a:rPr lang="zh-CN" altLang="en-US" sz="3600" dirty="0">
                <a:latin typeface="Times New Roman" panose="02020603050405020304" pitchFamily="18" charset="0"/>
                <a:ea typeface="宋体" panose="02010600030101010101" pitchFamily="2" charset="-122"/>
              </a:rPr>
              <a:t>密钥分配实例</a:t>
            </a:r>
            <a:endParaRPr lang="zh-CN" altLang="en-US" dirty="0"/>
          </a:p>
        </p:txBody>
      </p:sp>
      <p:sp>
        <p:nvSpPr>
          <p:cNvPr id="3" name="内容占位符 2">
            <a:extLst>
              <a:ext uri="{FF2B5EF4-FFF2-40B4-BE49-F238E27FC236}">
                <a16:creationId xmlns:a16="http://schemas.microsoft.com/office/drawing/2014/main" id="{8FB46ED6-FCA8-43BE-A4A4-405D2EBC3BC1}"/>
              </a:ext>
            </a:extLst>
          </p:cNvPr>
          <p:cNvSpPr>
            <a:spLocks noGrp="1"/>
          </p:cNvSpPr>
          <p:nvPr>
            <p:ph idx="1"/>
          </p:nvPr>
        </p:nvSpPr>
        <p:spPr>
          <a:xfrm>
            <a:off x="406400" y="4725144"/>
            <a:ext cx="11017224" cy="1368152"/>
          </a:xfrm>
        </p:spPr>
        <p:txBody>
          <a:bodyPr/>
          <a:lstStyle/>
          <a:p>
            <a:r>
              <a:rPr lang="zh-CN" altLang="en-US" sz="2400" dirty="0">
                <a:latin typeface="Times New Roman" panose="02020603050405020304" pitchFamily="18" charset="0"/>
                <a:ea typeface="宋体" panose="02010600030101010101" pitchFamily="2" charset="-122"/>
              </a:rPr>
              <a:t>密钥分配的一个实例。假定两个用户</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分别与密钥分配中心</a:t>
            </a:r>
            <a:r>
              <a:rPr lang="en-US" altLang="zh-CN" sz="2400" dirty="0">
                <a:latin typeface="Times New Roman" panose="02020603050405020304" pitchFamily="18" charset="0"/>
                <a:ea typeface="宋体" panose="02010600030101010101" pitchFamily="2" charset="-122"/>
              </a:rPr>
              <a:t>KDC ( Key Distribution Center)</a:t>
            </a:r>
            <a:r>
              <a:rPr lang="zh-CN" altLang="en-US" sz="2400" dirty="0">
                <a:latin typeface="Times New Roman" panose="02020603050405020304" pitchFamily="18" charset="0"/>
                <a:ea typeface="宋体" panose="02010600030101010101" pitchFamily="2" charset="-122"/>
              </a:rPr>
              <a:t>有一个共享的主密钥      和      ，</a:t>
            </a:r>
            <a:r>
              <a:rPr lang="en-US" altLang="zh-CN" sz="2400"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希望与 </a:t>
            </a:r>
            <a:r>
              <a:rPr lang="en-US" altLang="zh-CN" sz="2400" dirty="0">
                <a:latin typeface="Times New Roman" panose="02020603050405020304" pitchFamily="18" charset="0"/>
                <a:ea typeface="宋体" panose="02010600030101010101" pitchFamily="2" charset="-122"/>
              </a:rPr>
              <a:t>B </a:t>
            </a:r>
            <a:r>
              <a:rPr lang="zh-CN" altLang="en-US" sz="2400" dirty="0">
                <a:latin typeface="Times New Roman" panose="02020603050405020304" pitchFamily="18" charset="0"/>
                <a:ea typeface="宋体" panose="02010600030101010101" pitchFamily="2" charset="-122"/>
              </a:rPr>
              <a:t>建立一个共享的一次性会话密钥，可通过以下几步</a:t>
            </a:r>
            <a:endParaRPr lang="zh-CN" altLang="en-US" sz="2400" dirty="0"/>
          </a:p>
        </p:txBody>
      </p:sp>
      <p:sp>
        <p:nvSpPr>
          <p:cNvPr id="4" name="日期占位符 3">
            <a:extLst>
              <a:ext uri="{FF2B5EF4-FFF2-40B4-BE49-F238E27FC236}">
                <a16:creationId xmlns:a16="http://schemas.microsoft.com/office/drawing/2014/main" id="{6241AE5E-EA01-4C9E-86F1-020BDDC95287}"/>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E45D1CE6-4088-40E3-ABE9-1CDA0C7136FF}"/>
              </a:ext>
            </a:extLst>
          </p:cNvPr>
          <p:cNvSpPr>
            <a:spLocks noGrp="1"/>
          </p:cNvSpPr>
          <p:nvPr>
            <p:ph type="sldNum" sz="quarter" idx="11"/>
          </p:nvPr>
        </p:nvSpPr>
        <p:spPr/>
        <p:txBody>
          <a:bodyPr/>
          <a:lstStyle/>
          <a:p>
            <a:pPr>
              <a:defRPr/>
            </a:pPr>
            <a:fld id="{13783E8D-128D-47D1-A075-F0ABB8417BB3}" type="slidenum">
              <a:rPr lang="en-US" altLang="zh-CN" smtClean="0"/>
              <a:pPr>
                <a:defRPr/>
              </a:pPr>
              <a:t>27</a:t>
            </a:fld>
            <a:endParaRPr lang="en-US" altLang="zh-CN"/>
          </a:p>
        </p:txBody>
      </p:sp>
      <p:graphicFrame>
        <p:nvGraphicFramePr>
          <p:cNvPr id="8" name="对象 7">
            <a:extLst>
              <a:ext uri="{FF2B5EF4-FFF2-40B4-BE49-F238E27FC236}">
                <a16:creationId xmlns:a16="http://schemas.microsoft.com/office/drawing/2014/main" id="{5DDD7131-6983-4258-A8A8-4B288938917C}"/>
              </a:ext>
            </a:extLst>
          </p:cNvPr>
          <p:cNvGraphicFramePr>
            <a:graphicFrameLocks noChangeAspect="1"/>
          </p:cNvGraphicFramePr>
          <p:nvPr>
            <p:extLst>
              <p:ext uri="{D42A27DB-BD31-4B8C-83A1-F6EECF244321}">
                <p14:modId xmlns:p14="http://schemas.microsoft.com/office/powerpoint/2010/main" val="353413914"/>
              </p:ext>
            </p:extLst>
          </p:nvPr>
        </p:nvGraphicFramePr>
        <p:xfrm>
          <a:off x="6312024" y="5144689"/>
          <a:ext cx="385763" cy="369887"/>
        </p:xfrm>
        <a:graphic>
          <a:graphicData uri="http://schemas.openxmlformats.org/presentationml/2006/ole">
            <mc:AlternateContent xmlns:mc="http://schemas.openxmlformats.org/markup-compatibility/2006">
              <mc:Choice xmlns:v="urn:schemas-microsoft-com:vml" Requires="v">
                <p:oleObj spid="_x0000_s37929" name="Equation" r:id="rId3" imgW="385589" imgH="370453" progId="Equation.DSMT4">
                  <p:embed/>
                </p:oleObj>
              </mc:Choice>
              <mc:Fallback>
                <p:oleObj name="Equation" r:id="rId3" imgW="385589" imgH="370453" progId="Equation.DSMT4">
                  <p:embed/>
                  <p:pic>
                    <p:nvPicPr>
                      <p:cNvPr id="0" name=""/>
                      <p:cNvPicPr/>
                      <p:nvPr/>
                    </p:nvPicPr>
                    <p:blipFill>
                      <a:blip r:embed="rId4"/>
                      <a:stretch>
                        <a:fillRect/>
                      </a:stretch>
                    </p:blipFill>
                    <p:spPr>
                      <a:xfrm>
                        <a:off x="6312024" y="5144689"/>
                        <a:ext cx="385763" cy="36988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411FFE0-8CD1-4EF4-B770-80DF1FC91E4D}"/>
              </a:ext>
            </a:extLst>
          </p:cNvPr>
          <p:cNvGraphicFramePr>
            <a:graphicFrameLocks noChangeAspect="1"/>
          </p:cNvGraphicFramePr>
          <p:nvPr>
            <p:extLst>
              <p:ext uri="{D42A27DB-BD31-4B8C-83A1-F6EECF244321}">
                <p14:modId xmlns:p14="http://schemas.microsoft.com/office/powerpoint/2010/main" val="1728984814"/>
              </p:ext>
            </p:extLst>
          </p:nvPr>
        </p:nvGraphicFramePr>
        <p:xfrm>
          <a:off x="7104112" y="5213957"/>
          <a:ext cx="382587" cy="390525"/>
        </p:xfrm>
        <a:graphic>
          <a:graphicData uri="http://schemas.openxmlformats.org/presentationml/2006/ole">
            <mc:AlternateContent xmlns:mc="http://schemas.openxmlformats.org/markup-compatibility/2006">
              <mc:Choice xmlns:v="urn:schemas-microsoft-com:vml" Requires="v">
                <p:oleObj spid="_x0000_s37930" name="Equation" r:id="rId5" imgW="382709" imgH="390254" progId="Equation.DSMT4">
                  <p:embed/>
                </p:oleObj>
              </mc:Choice>
              <mc:Fallback>
                <p:oleObj name="Equation" r:id="rId5" imgW="382709" imgH="390254" progId="Equation.DSMT4">
                  <p:embed/>
                  <p:pic>
                    <p:nvPicPr>
                      <p:cNvPr id="0" name=""/>
                      <p:cNvPicPr/>
                      <p:nvPr/>
                    </p:nvPicPr>
                    <p:blipFill>
                      <a:blip r:embed="rId6"/>
                      <a:stretch>
                        <a:fillRect/>
                      </a:stretch>
                    </p:blipFill>
                    <p:spPr>
                      <a:xfrm>
                        <a:off x="7104112" y="5213957"/>
                        <a:ext cx="382587" cy="390525"/>
                      </a:xfrm>
                      <a:prstGeom prst="rect">
                        <a:avLst/>
                      </a:prstGeom>
                    </p:spPr>
                  </p:pic>
                </p:oleObj>
              </mc:Fallback>
            </mc:AlternateContent>
          </a:graphicData>
        </a:graphic>
      </p:graphicFrame>
      <p:graphicFrame>
        <p:nvGraphicFramePr>
          <p:cNvPr id="11" name="对象 2">
            <a:extLst>
              <a:ext uri="{FF2B5EF4-FFF2-40B4-BE49-F238E27FC236}">
                <a16:creationId xmlns:a16="http://schemas.microsoft.com/office/drawing/2014/main" id="{5FB0EDA5-A419-4F3B-AB87-F2BC12F73A50}"/>
              </a:ext>
            </a:extLst>
          </p:cNvPr>
          <p:cNvGraphicFramePr>
            <a:graphicFrameLocks noChangeAspect="1"/>
          </p:cNvGraphicFramePr>
          <p:nvPr>
            <p:extLst>
              <p:ext uri="{D42A27DB-BD31-4B8C-83A1-F6EECF244321}">
                <p14:modId xmlns:p14="http://schemas.microsoft.com/office/powerpoint/2010/main" val="1377702850"/>
              </p:ext>
            </p:extLst>
          </p:nvPr>
        </p:nvGraphicFramePr>
        <p:xfrm>
          <a:off x="1991544" y="895473"/>
          <a:ext cx="7610475" cy="3816350"/>
        </p:xfrm>
        <a:graphic>
          <a:graphicData uri="http://schemas.openxmlformats.org/presentationml/2006/ole">
            <mc:AlternateContent xmlns:mc="http://schemas.openxmlformats.org/markup-compatibility/2006">
              <mc:Choice xmlns:v="urn:schemas-microsoft-com:vml" Requires="v">
                <p:oleObj spid="_x0000_s37931" name="Visio" r:id="rId7" imgW="4286121" imgH="1885950" progId="Visio.Drawing.11">
                  <p:embed/>
                </p:oleObj>
              </mc:Choice>
              <mc:Fallback>
                <p:oleObj name="Visio" r:id="rId7" imgW="4286121" imgH="1885950" progId="Visio.Drawing.11">
                  <p:embed/>
                  <p:pic>
                    <p:nvPicPr>
                      <p:cNvPr id="37891" name="对象 2">
                        <a:extLst>
                          <a:ext uri="{FF2B5EF4-FFF2-40B4-BE49-F238E27FC236}">
                            <a16:creationId xmlns:a16="http://schemas.microsoft.com/office/drawing/2014/main" id="{84F5451F-F5B7-4466-B22E-39577182CB03}"/>
                          </a:ext>
                        </a:extLst>
                      </p:cNvPr>
                      <p:cNvPicPr>
                        <a:picLocks noChangeAspect="1" noChangeArrowheads="1"/>
                      </p:cNvPicPr>
                      <p:nvPr/>
                    </p:nvPicPr>
                    <p:blipFill>
                      <a:blip r:embed="rId8"/>
                      <a:srcRect/>
                      <a:stretch>
                        <a:fillRect/>
                      </a:stretch>
                    </p:blipFill>
                    <p:spPr bwMode="auto">
                      <a:xfrm>
                        <a:off x="1991544" y="895473"/>
                        <a:ext cx="76104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737692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DCB10-1322-4019-A6B0-ED40C4405175}"/>
              </a:ext>
            </a:extLst>
          </p:cNvPr>
          <p:cNvSpPr>
            <a:spLocks noGrp="1"/>
          </p:cNvSpPr>
          <p:nvPr>
            <p:ph type="title"/>
          </p:nvPr>
        </p:nvSpPr>
        <p:spPr/>
        <p:txBody>
          <a:bodyPr/>
          <a:lstStyle/>
          <a:p>
            <a:r>
              <a:rPr lang="zh-CN" altLang="en-US" sz="3600" dirty="0">
                <a:latin typeface="Times New Roman" panose="02020603050405020304" pitchFamily="18" charset="0"/>
                <a:ea typeface="宋体" panose="02010600030101010101" pitchFamily="2" charset="-122"/>
              </a:rPr>
              <a:t>密钥分配步骤</a:t>
            </a:r>
            <a:endParaRPr lang="zh-CN" altLang="en-US" dirty="0"/>
          </a:p>
        </p:txBody>
      </p:sp>
      <p:sp>
        <p:nvSpPr>
          <p:cNvPr id="3" name="内容占位符 2">
            <a:extLst>
              <a:ext uri="{FF2B5EF4-FFF2-40B4-BE49-F238E27FC236}">
                <a16:creationId xmlns:a16="http://schemas.microsoft.com/office/drawing/2014/main" id="{1A09DA31-0E0A-4653-BDE3-8DC1E8180884}"/>
              </a:ext>
            </a:extLst>
          </p:cNvPr>
          <p:cNvSpPr>
            <a:spLocks noGrp="1"/>
          </p:cNvSpPr>
          <p:nvPr>
            <p:ph idx="1"/>
          </p:nvPr>
        </p:nvSpPr>
        <p:spPr>
          <a:xfrm>
            <a:off x="406400" y="914400"/>
            <a:ext cx="11450240" cy="5592762"/>
          </a:xfrm>
        </p:spPr>
        <p:txBody>
          <a:bodyPr/>
          <a:lstStyle/>
          <a:p>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1</a:t>
            </a:r>
            <a:r>
              <a:rPr lang="zh-CN" altLang="en-US" sz="2400" b="0" dirty="0">
                <a:latin typeface="宋体" panose="02010600030101010101" pitchFamily="2" charset="-122"/>
                <a:ea typeface="宋体" panose="02010600030101010101" pitchFamily="2" charset="-122"/>
              </a:rPr>
              <a:t>）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向 </a:t>
            </a:r>
            <a:r>
              <a:rPr lang="en-US" altLang="zh-CN" sz="2400" b="0" dirty="0">
                <a:latin typeface="宋体" panose="02010600030101010101" pitchFamily="2" charset="-122"/>
                <a:ea typeface="宋体" panose="02010600030101010101" pitchFamily="2" charset="-122"/>
              </a:rPr>
              <a:t>KDC </a:t>
            </a:r>
            <a:r>
              <a:rPr lang="zh-CN" altLang="en-US" sz="2400" b="0" dirty="0">
                <a:latin typeface="宋体" panose="02010600030101010101" pitchFamily="2" charset="-122"/>
                <a:ea typeface="宋体" panose="02010600030101010101" pitchFamily="2" charset="-122"/>
              </a:rPr>
              <a:t>发出会话密钥请求。表示请求的消息由两个数据项组成：</a:t>
            </a:r>
          </a:p>
          <a:p>
            <a:pPr lvl="1">
              <a:buFont typeface="Wingdings" panose="05000000000000000000" pitchFamily="2" charset="2"/>
              <a:buChar char="n"/>
            </a:pPr>
            <a:r>
              <a:rPr lang="zh-CN" altLang="en-US" sz="2000" b="0" dirty="0">
                <a:latin typeface="宋体" panose="02010600030101010101" pitchFamily="2" charset="-122"/>
                <a:ea typeface="宋体" panose="02010600030101010101" pitchFamily="2" charset="-122"/>
              </a:rPr>
              <a:t>  一是</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和</a:t>
            </a:r>
            <a:r>
              <a:rPr lang="en-US" altLang="zh-CN" sz="2000" b="0" dirty="0">
                <a:latin typeface="宋体" panose="02010600030101010101" pitchFamily="2" charset="-122"/>
                <a:ea typeface="宋体" panose="02010600030101010101" pitchFamily="2" charset="-122"/>
              </a:rPr>
              <a:t>B</a:t>
            </a:r>
            <a:r>
              <a:rPr lang="zh-CN" altLang="en-US" sz="2000" b="0" dirty="0">
                <a:latin typeface="宋体" panose="02010600030101010101" pitchFamily="2" charset="-122"/>
                <a:ea typeface="宋体" panose="02010600030101010101" pitchFamily="2" charset="-122"/>
              </a:rPr>
              <a:t>的身份；二是这次业务的惟一识别符    ，称    为一次性随机数，可以是时戳、计数器或随机数。 每次请求所用的    都应不同，且为防止假冒，应使敌手对   难以猜测。</a:t>
            </a:r>
          </a:p>
          <a:p>
            <a:pPr lvl="1">
              <a:buFont typeface="Wingdings" panose="05000000000000000000" pitchFamily="2" charset="2"/>
              <a:buChar char="n"/>
            </a:pPr>
            <a:r>
              <a:rPr lang="zh-CN" altLang="en-US" sz="2000" b="0" dirty="0">
                <a:latin typeface="宋体" panose="02010600030101010101" pitchFamily="2" charset="-122"/>
                <a:ea typeface="宋体" panose="02010600030101010101" pitchFamily="2" charset="-122"/>
              </a:rPr>
              <a:t>  因此用随机数作为这个识别符最为合适。</a:t>
            </a:r>
            <a:endParaRPr lang="en-US" altLang="zh-CN" sz="2000" b="0" dirty="0">
              <a:latin typeface="宋体" panose="02010600030101010101" pitchFamily="2" charset="-122"/>
              <a:ea typeface="宋体" panose="02010600030101010101" pitchFamily="2" charset="-122"/>
            </a:endParaRPr>
          </a:p>
          <a:p>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 </a:t>
            </a:r>
            <a:r>
              <a:rPr lang="en-US" altLang="zh-CN" sz="2400" b="0" dirty="0">
                <a:latin typeface="宋体" panose="02010600030101010101" pitchFamily="2" charset="-122"/>
                <a:ea typeface="宋体" panose="02010600030101010101" pitchFamily="2" charset="-122"/>
              </a:rPr>
              <a:t>KDC </a:t>
            </a:r>
            <a:r>
              <a:rPr lang="zh-CN" altLang="en-US" sz="2400" b="0" dirty="0">
                <a:latin typeface="宋体" panose="02010600030101010101" pitchFamily="2" charset="-122"/>
                <a:ea typeface="宋体" panose="02010600030101010101" pitchFamily="2" charset="-122"/>
              </a:rPr>
              <a:t>为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的请求发出应答。应答是由   加密的消息，因此只有</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才能成功地对这一消息解密，并且</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可相信这一消息的确是由</a:t>
            </a:r>
            <a:r>
              <a:rPr lang="en-US" altLang="zh-CN" sz="2400" b="0" dirty="0">
                <a:latin typeface="宋体" panose="02010600030101010101" pitchFamily="2" charset="-122"/>
                <a:ea typeface="宋体" panose="02010600030101010101" pitchFamily="2" charset="-122"/>
              </a:rPr>
              <a:t>KDC </a:t>
            </a:r>
            <a:r>
              <a:rPr lang="zh-CN" altLang="en-US" sz="2400" b="0" dirty="0">
                <a:latin typeface="宋体" panose="02010600030101010101" pitchFamily="2" charset="-122"/>
                <a:ea typeface="宋体" panose="02010600030101010101" pitchFamily="2" charset="-122"/>
              </a:rPr>
              <a:t>发出的</a:t>
            </a:r>
            <a:endParaRPr lang="en-US" altLang="zh-CN" sz="2400" b="0" dirty="0">
              <a:latin typeface="宋体" panose="02010600030101010101" pitchFamily="2" charset="-122"/>
              <a:ea typeface="宋体" panose="02010600030101010101" pitchFamily="2" charset="-122"/>
            </a:endParaRPr>
          </a:p>
          <a:p>
            <a:pPr lvl="1"/>
            <a:r>
              <a:rPr lang="zh-CN" altLang="en-US" sz="2400" b="0" dirty="0">
                <a:latin typeface="宋体" panose="02010600030101010101" pitchFamily="2" charset="-122"/>
                <a:ea typeface="宋体" panose="02010600030101010101" pitchFamily="2" charset="-122"/>
              </a:rPr>
              <a:t> </a:t>
            </a:r>
            <a:r>
              <a:rPr lang="zh-CN" altLang="en-US" sz="2000" b="0" dirty="0">
                <a:latin typeface="宋体" panose="02010600030101010101" pitchFamily="2" charset="-122"/>
                <a:ea typeface="宋体" panose="02010600030101010101" pitchFamily="2" charset="-122"/>
              </a:rPr>
              <a:t>一次性会话密钥    ；</a:t>
            </a:r>
          </a:p>
          <a:p>
            <a:pPr lvl="1"/>
            <a:r>
              <a:rPr lang="en-US" altLang="zh-CN" sz="2000" b="0" dirty="0">
                <a:latin typeface="宋体" panose="02010600030101010101" pitchFamily="2" charset="-122"/>
                <a:ea typeface="宋体" panose="02010600030101010101" pitchFamily="2" charset="-122"/>
              </a:rPr>
              <a:t>A </a:t>
            </a:r>
            <a:r>
              <a:rPr lang="zh-CN" altLang="en-US" sz="2000" b="0" dirty="0">
                <a:latin typeface="宋体" panose="02010600030101010101" pitchFamily="2" charset="-122"/>
                <a:ea typeface="宋体" panose="02010600030101010101" pitchFamily="2" charset="-122"/>
              </a:rPr>
              <a:t>在（</a:t>
            </a: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）中发出的请求，包括一次性随机数     ，目的是使 </a:t>
            </a:r>
            <a:r>
              <a:rPr lang="en-US" altLang="zh-CN" sz="2000" b="0" dirty="0">
                <a:latin typeface="宋体" panose="02010600030101010101" pitchFamily="2" charset="-122"/>
                <a:ea typeface="宋体" panose="02010600030101010101" pitchFamily="2" charset="-122"/>
              </a:rPr>
              <a:t>A </a:t>
            </a:r>
            <a:r>
              <a:rPr lang="zh-CN" altLang="en-US" sz="2000" b="0" dirty="0">
                <a:latin typeface="宋体" panose="02010600030101010101" pitchFamily="2" charset="-122"/>
                <a:ea typeface="宋体" panose="02010600030101010101" pitchFamily="2" charset="-122"/>
              </a:rPr>
              <a:t>将收到的应答与发出的请求相比较，看是否匹配。</a:t>
            </a:r>
          </a:p>
          <a:p>
            <a:pPr lvl="1"/>
            <a:r>
              <a:rPr lang="zh-CN" altLang="en-US" sz="2000" b="0" dirty="0">
                <a:latin typeface="宋体" panose="02010600030101010101" pitchFamily="2" charset="-122"/>
                <a:ea typeface="宋体" panose="02010600030101010101" pitchFamily="2" charset="-122"/>
              </a:rPr>
              <a:t>因此 </a:t>
            </a:r>
            <a:r>
              <a:rPr lang="en-US" altLang="zh-CN" sz="2000" b="0" dirty="0">
                <a:latin typeface="宋体" panose="02010600030101010101" pitchFamily="2" charset="-122"/>
                <a:ea typeface="宋体" panose="02010600030101010101" pitchFamily="2" charset="-122"/>
              </a:rPr>
              <a:t>A </a:t>
            </a:r>
            <a:r>
              <a:rPr lang="zh-CN" altLang="en-US" sz="2000" b="0" dirty="0">
                <a:latin typeface="宋体" panose="02010600030101010101" pitchFamily="2" charset="-122"/>
                <a:ea typeface="宋体" panose="02010600030101010101" pitchFamily="2" charset="-122"/>
              </a:rPr>
              <a:t>能验证自己发出的请求在被</a:t>
            </a:r>
            <a:r>
              <a:rPr lang="en-US" altLang="zh-CN" sz="2000" b="0" dirty="0">
                <a:latin typeface="宋体" panose="02010600030101010101" pitchFamily="2" charset="-122"/>
                <a:ea typeface="宋体" panose="02010600030101010101" pitchFamily="2" charset="-122"/>
              </a:rPr>
              <a:t>KDC</a:t>
            </a:r>
            <a:r>
              <a:rPr lang="zh-CN" altLang="en-US" sz="2000" b="0" dirty="0">
                <a:latin typeface="宋体" panose="02010600030101010101" pitchFamily="2" charset="-122"/>
                <a:ea typeface="宋体" panose="02010600030101010101" pitchFamily="2" charset="-122"/>
              </a:rPr>
              <a:t>收到之前，未被他人篡改。 而且 </a:t>
            </a:r>
            <a:r>
              <a:rPr lang="en-US" altLang="zh-CN" sz="2000" b="0" dirty="0">
                <a:latin typeface="宋体" panose="02010600030101010101" pitchFamily="2" charset="-122"/>
                <a:ea typeface="宋体" panose="02010600030101010101" pitchFamily="2" charset="-122"/>
              </a:rPr>
              <a:t>A </a:t>
            </a:r>
            <a:r>
              <a:rPr lang="zh-CN" altLang="en-US" sz="2000" b="0" dirty="0">
                <a:latin typeface="宋体" panose="02010600030101010101" pitchFamily="2" charset="-122"/>
                <a:ea typeface="宋体" panose="02010600030101010101" pitchFamily="2" charset="-122"/>
              </a:rPr>
              <a:t>还能根据一次性随机数相信自己收到的应答不是重放的过去的应答</a:t>
            </a:r>
            <a:endParaRPr lang="en-US" altLang="zh-CN" sz="2000" b="0" dirty="0">
              <a:latin typeface="宋体" panose="02010600030101010101" pitchFamily="2" charset="-122"/>
              <a:ea typeface="宋体" panose="02010600030101010101" pitchFamily="2" charset="-122"/>
            </a:endParaRPr>
          </a:p>
          <a:p>
            <a:pPr lvl="1"/>
            <a:r>
              <a:rPr lang="zh-CN" altLang="en-US" sz="2000" b="0" dirty="0">
                <a:latin typeface="宋体" panose="02010600030101010101" pitchFamily="2" charset="-122"/>
                <a:ea typeface="宋体" panose="02010600030101010101" pitchFamily="2" charset="-122"/>
              </a:rPr>
              <a:t>消息中包括 </a:t>
            </a:r>
            <a:r>
              <a:rPr lang="en-US" altLang="zh-CN" sz="2000" b="0" dirty="0">
                <a:latin typeface="宋体" panose="02010600030101010101" pitchFamily="2" charset="-122"/>
                <a:ea typeface="宋体" panose="02010600030101010101" pitchFamily="2" charset="-122"/>
              </a:rPr>
              <a:t>B</a:t>
            </a:r>
            <a:r>
              <a:rPr lang="zh-CN" altLang="en-US" sz="2000" b="0" dirty="0">
                <a:latin typeface="宋体" panose="02010600030101010101" pitchFamily="2" charset="-122"/>
                <a:ea typeface="宋体" panose="02010600030101010101" pitchFamily="2" charset="-122"/>
              </a:rPr>
              <a:t>希望得到的两项：</a:t>
            </a:r>
          </a:p>
          <a:p>
            <a:pPr lvl="1"/>
            <a:r>
              <a:rPr lang="zh-CN" altLang="en-US" sz="2000" b="0" dirty="0">
                <a:latin typeface="宋体" panose="02010600030101010101" pitchFamily="2" charset="-122"/>
                <a:ea typeface="宋体" panose="02010600030101010101" pitchFamily="2" charset="-122"/>
              </a:rPr>
              <a:t>一次性会话密钥    ；</a:t>
            </a:r>
          </a:p>
          <a:p>
            <a:pPr lvl="1"/>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的身份（例如</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的网络地址）    ；</a:t>
            </a:r>
          </a:p>
          <a:p>
            <a:pPr lvl="1"/>
            <a:r>
              <a:rPr lang="zh-CN" altLang="en-US" sz="2000" b="0" dirty="0">
                <a:latin typeface="宋体" panose="02010600030101010101" pitchFamily="2" charset="-122"/>
                <a:ea typeface="宋体" panose="02010600030101010101" pitchFamily="2" charset="-122"/>
              </a:rPr>
              <a:t>这两项由     加密，将由 </a:t>
            </a:r>
            <a:r>
              <a:rPr lang="en-US" altLang="zh-CN" sz="2000" b="0" dirty="0">
                <a:latin typeface="宋体" panose="02010600030101010101" pitchFamily="2" charset="-122"/>
                <a:ea typeface="宋体" panose="02010600030101010101" pitchFamily="2" charset="-122"/>
              </a:rPr>
              <a:t>A </a:t>
            </a:r>
            <a:r>
              <a:rPr lang="zh-CN" altLang="en-US" sz="2000" b="0" dirty="0">
                <a:latin typeface="宋体" panose="02010600030101010101" pitchFamily="2" charset="-122"/>
                <a:ea typeface="宋体" panose="02010600030101010101" pitchFamily="2" charset="-122"/>
              </a:rPr>
              <a:t>转发给 </a:t>
            </a:r>
            <a:r>
              <a:rPr lang="en-US" altLang="zh-CN" sz="2000" b="0" dirty="0">
                <a:latin typeface="宋体" panose="02010600030101010101" pitchFamily="2" charset="-122"/>
                <a:ea typeface="宋体" panose="02010600030101010101" pitchFamily="2" charset="-122"/>
              </a:rPr>
              <a:t>B </a:t>
            </a:r>
            <a:r>
              <a:rPr lang="zh-CN" altLang="en-US" sz="2000" b="0" dirty="0">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以建立</a:t>
            </a:r>
            <a:r>
              <a:rPr lang="en-US" altLang="zh-CN" sz="2000" b="1" dirty="0">
                <a:solidFill>
                  <a:srgbClr val="FF0000"/>
                </a:solidFill>
                <a:latin typeface="宋体" panose="02010600030101010101" pitchFamily="2" charset="-122"/>
                <a:ea typeface="宋体" panose="02010600030101010101" pitchFamily="2" charset="-122"/>
              </a:rPr>
              <a:t>A</a:t>
            </a:r>
            <a:r>
              <a:rPr lang="zh-CN" altLang="en-US" sz="2000" b="1" dirty="0">
                <a:solidFill>
                  <a:srgbClr val="FF0000"/>
                </a:solidFill>
                <a:latin typeface="宋体" panose="02010600030101010101" pitchFamily="2" charset="-122"/>
                <a:ea typeface="宋体" panose="02010600030101010101" pitchFamily="2" charset="-122"/>
              </a:rPr>
              <a:t>、</a:t>
            </a:r>
            <a:r>
              <a:rPr lang="en-US" altLang="zh-CN" sz="2000" b="1" dirty="0">
                <a:solidFill>
                  <a:srgbClr val="FF0000"/>
                </a:solidFill>
                <a:latin typeface="宋体" panose="02010600030101010101" pitchFamily="2" charset="-122"/>
                <a:ea typeface="宋体" panose="02010600030101010101" pitchFamily="2" charset="-122"/>
              </a:rPr>
              <a:t>B</a:t>
            </a:r>
            <a:r>
              <a:rPr lang="zh-CN" altLang="en-US" sz="2000" b="1" dirty="0">
                <a:solidFill>
                  <a:srgbClr val="FF0000"/>
                </a:solidFill>
                <a:latin typeface="宋体" panose="02010600030101010101" pitchFamily="2" charset="-122"/>
                <a:ea typeface="宋体" panose="02010600030101010101" pitchFamily="2" charset="-122"/>
              </a:rPr>
              <a:t>之间的连接并用于向 </a:t>
            </a:r>
            <a:r>
              <a:rPr lang="en-US" altLang="zh-CN" sz="2000" b="1" dirty="0">
                <a:solidFill>
                  <a:srgbClr val="FF0000"/>
                </a:solidFill>
                <a:latin typeface="宋体" panose="02010600030101010101" pitchFamily="2" charset="-122"/>
                <a:ea typeface="宋体" panose="02010600030101010101" pitchFamily="2" charset="-122"/>
              </a:rPr>
              <a:t>B </a:t>
            </a:r>
            <a:r>
              <a:rPr lang="zh-CN" altLang="en-US" sz="2000" b="1" dirty="0">
                <a:solidFill>
                  <a:srgbClr val="FF0000"/>
                </a:solidFill>
                <a:latin typeface="宋体" panose="02010600030101010101" pitchFamily="2" charset="-122"/>
                <a:ea typeface="宋体" panose="02010600030101010101" pitchFamily="2" charset="-122"/>
              </a:rPr>
              <a:t>证明 </a:t>
            </a:r>
            <a:r>
              <a:rPr lang="en-US" altLang="zh-CN" sz="2000" b="1" dirty="0">
                <a:solidFill>
                  <a:srgbClr val="FF0000"/>
                </a:solidFill>
                <a:latin typeface="宋体" panose="02010600030101010101" pitchFamily="2" charset="-122"/>
                <a:ea typeface="宋体" panose="02010600030101010101" pitchFamily="2" charset="-122"/>
              </a:rPr>
              <a:t>A </a:t>
            </a:r>
            <a:r>
              <a:rPr lang="zh-CN" altLang="en-US" sz="2000" b="1" dirty="0">
                <a:solidFill>
                  <a:srgbClr val="FF0000"/>
                </a:solidFill>
                <a:latin typeface="宋体" panose="02010600030101010101" pitchFamily="2" charset="-122"/>
                <a:ea typeface="宋体" panose="02010600030101010101" pitchFamily="2" charset="-122"/>
              </a:rPr>
              <a:t>的身份</a:t>
            </a:r>
            <a:endParaRPr lang="en-US" altLang="zh-CN" sz="2000" b="1" dirty="0">
              <a:solidFill>
                <a:srgbClr val="FF0000"/>
              </a:solidFill>
              <a:latin typeface="宋体" panose="02010600030101010101" pitchFamily="2" charset="-122"/>
              <a:ea typeface="宋体" panose="02010600030101010101" pitchFamily="2" charset="-122"/>
            </a:endParaRPr>
          </a:p>
          <a:p>
            <a:pPr marL="0" indent="0">
              <a:buNone/>
            </a:pPr>
            <a:endParaRPr lang="zh-CN" altLang="en-US" sz="2400" b="0" dirty="0">
              <a:latin typeface="宋体" panose="02010600030101010101" pitchFamily="2" charset="-122"/>
              <a:ea typeface="宋体" panose="02010600030101010101" pitchFamily="2" charset="-122"/>
            </a:endParaRPr>
          </a:p>
        </p:txBody>
      </p:sp>
      <p:sp>
        <p:nvSpPr>
          <p:cNvPr id="4" name="日期占位符 3">
            <a:extLst>
              <a:ext uri="{FF2B5EF4-FFF2-40B4-BE49-F238E27FC236}">
                <a16:creationId xmlns:a16="http://schemas.microsoft.com/office/drawing/2014/main" id="{488DAFA4-EF2B-43FE-9C28-CCAC4E5500B6}"/>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4015887D-3DE9-4C94-A62A-3D3A8087C79F}"/>
              </a:ext>
            </a:extLst>
          </p:cNvPr>
          <p:cNvSpPr>
            <a:spLocks noGrp="1"/>
          </p:cNvSpPr>
          <p:nvPr>
            <p:ph type="sldNum" sz="quarter" idx="11"/>
          </p:nvPr>
        </p:nvSpPr>
        <p:spPr/>
        <p:txBody>
          <a:bodyPr/>
          <a:lstStyle/>
          <a:p>
            <a:pPr>
              <a:defRPr/>
            </a:pPr>
            <a:fld id="{13783E8D-128D-47D1-A075-F0ABB8417BB3}" type="slidenum">
              <a:rPr lang="en-US" altLang="zh-CN" smtClean="0"/>
              <a:pPr>
                <a:defRPr/>
              </a:pPr>
              <a:t>28</a:t>
            </a:fld>
            <a:endParaRPr lang="en-US" altLang="zh-CN"/>
          </a:p>
        </p:txBody>
      </p:sp>
      <p:graphicFrame>
        <p:nvGraphicFramePr>
          <p:cNvPr id="6" name="对象 5">
            <a:extLst>
              <a:ext uri="{FF2B5EF4-FFF2-40B4-BE49-F238E27FC236}">
                <a16:creationId xmlns:a16="http://schemas.microsoft.com/office/drawing/2014/main" id="{0854CC87-4ECF-4DA6-93AA-A3F4DE6FAB9F}"/>
              </a:ext>
            </a:extLst>
          </p:cNvPr>
          <p:cNvGraphicFramePr>
            <a:graphicFrameLocks noChangeAspect="1"/>
          </p:cNvGraphicFramePr>
          <p:nvPr>
            <p:extLst>
              <p:ext uri="{D42A27DB-BD31-4B8C-83A1-F6EECF244321}">
                <p14:modId xmlns:p14="http://schemas.microsoft.com/office/powerpoint/2010/main" val="3695522670"/>
              </p:ext>
            </p:extLst>
          </p:nvPr>
        </p:nvGraphicFramePr>
        <p:xfrm>
          <a:off x="6654802" y="1337054"/>
          <a:ext cx="358775" cy="433387"/>
        </p:xfrm>
        <a:graphic>
          <a:graphicData uri="http://schemas.openxmlformats.org/presentationml/2006/ole">
            <mc:AlternateContent xmlns:mc="http://schemas.openxmlformats.org/markup-compatibility/2006">
              <mc:Choice xmlns:v="urn:schemas-microsoft-com:vml" Requires="v">
                <p:oleObj spid="_x0000_s39041" name="Equation" r:id="rId3" imgW="358227" imgH="433096" progId="Equation.DSMT4">
                  <p:embed/>
                </p:oleObj>
              </mc:Choice>
              <mc:Fallback>
                <p:oleObj name="Equation" r:id="rId3" imgW="358227" imgH="433096" progId="Equation.DSMT4">
                  <p:embed/>
                  <p:pic>
                    <p:nvPicPr>
                      <p:cNvPr id="0" name=""/>
                      <p:cNvPicPr/>
                      <p:nvPr/>
                    </p:nvPicPr>
                    <p:blipFill>
                      <a:blip r:embed="rId4"/>
                      <a:stretch>
                        <a:fillRect/>
                      </a:stretch>
                    </p:blipFill>
                    <p:spPr>
                      <a:xfrm>
                        <a:off x="6654802" y="1337054"/>
                        <a:ext cx="358775" cy="43338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74E222CE-F7F3-4247-B868-F7694199C994}"/>
              </a:ext>
            </a:extLst>
          </p:cNvPr>
          <p:cNvGraphicFramePr>
            <a:graphicFrameLocks noChangeAspect="1"/>
          </p:cNvGraphicFramePr>
          <p:nvPr>
            <p:extLst>
              <p:ext uri="{D42A27DB-BD31-4B8C-83A1-F6EECF244321}">
                <p14:modId xmlns:p14="http://schemas.microsoft.com/office/powerpoint/2010/main" val="1821366774"/>
              </p:ext>
            </p:extLst>
          </p:nvPr>
        </p:nvGraphicFramePr>
        <p:xfrm>
          <a:off x="7652344" y="1412105"/>
          <a:ext cx="358775" cy="433387"/>
        </p:xfrm>
        <a:graphic>
          <a:graphicData uri="http://schemas.openxmlformats.org/presentationml/2006/ole">
            <mc:AlternateContent xmlns:mc="http://schemas.openxmlformats.org/markup-compatibility/2006">
              <mc:Choice xmlns:v="urn:schemas-microsoft-com:vml" Requires="v">
                <p:oleObj spid="_x0000_s39042" name="Equation" r:id="rId5" imgW="358227" imgH="433096" progId="Equation.DSMT4">
                  <p:embed/>
                </p:oleObj>
              </mc:Choice>
              <mc:Fallback>
                <p:oleObj name="Equation" r:id="rId5" imgW="358227" imgH="433096" progId="Equation.DSMT4">
                  <p:embed/>
                  <p:pic>
                    <p:nvPicPr>
                      <p:cNvPr id="0" name=""/>
                      <p:cNvPicPr/>
                      <p:nvPr/>
                    </p:nvPicPr>
                    <p:blipFill>
                      <a:blip r:embed="rId6"/>
                      <a:stretch>
                        <a:fillRect/>
                      </a:stretch>
                    </p:blipFill>
                    <p:spPr>
                      <a:xfrm>
                        <a:off x="7652344" y="1412105"/>
                        <a:ext cx="358775" cy="43338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4034720-A658-450A-9CAB-0EA5BAE6E4DE}"/>
              </a:ext>
            </a:extLst>
          </p:cNvPr>
          <p:cNvGraphicFramePr>
            <a:graphicFrameLocks noChangeAspect="1"/>
          </p:cNvGraphicFramePr>
          <p:nvPr>
            <p:extLst>
              <p:ext uri="{D42A27DB-BD31-4B8C-83A1-F6EECF244321}">
                <p14:modId xmlns:p14="http://schemas.microsoft.com/office/powerpoint/2010/main" val="2441903099"/>
              </p:ext>
            </p:extLst>
          </p:nvPr>
        </p:nvGraphicFramePr>
        <p:xfrm>
          <a:off x="5178425" y="1694655"/>
          <a:ext cx="358775" cy="433387"/>
        </p:xfrm>
        <a:graphic>
          <a:graphicData uri="http://schemas.openxmlformats.org/presentationml/2006/ole">
            <mc:AlternateContent xmlns:mc="http://schemas.openxmlformats.org/markup-compatibility/2006">
              <mc:Choice xmlns:v="urn:schemas-microsoft-com:vml" Requires="v">
                <p:oleObj spid="_x0000_s39043" name="Equation" r:id="rId7" imgW="358227" imgH="433096" progId="Equation.DSMT4">
                  <p:embed/>
                </p:oleObj>
              </mc:Choice>
              <mc:Fallback>
                <p:oleObj name="Equation" r:id="rId7" imgW="358227" imgH="433096" progId="Equation.DSMT4">
                  <p:embed/>
                  <p:pic>
                    <p:nvPicPr>
                      <p:cNvPr id="0" name=""/>
                      <p:cNvPicPr/>
                      <p:nvPr/>
                    </p:nvPicPr>
                    <p:blipFill>
                      <a:blip r:embed="rId8"/>
                      <a:stretch>
                        <a:fillRect/>
                      </a:stretch>
                    </p:blipFill>
                    <p:spPr>
                      <a:xfrm>
                        <a:off x="5178425" y="1694655"/>
                        <a:ext cx="358775" cy="43338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EC8416F-9037-408E-9BEC-BBAD33E4298E}"/>
              </a:ext>
            </a:extLst>
          </p:cNvPr>
          <p:cNvGraphicFramePr>
            <a:graphicFrameLocks noChangeAspect="1"/>
          </p:cNvGraphicFramePr>
          <p:nvPr>
            <p:extLst>
              <p:ext uri="{D42A27DB-BD31-4B8C-83A1-F6EECF244321}">
                <p14:modId xmlns:p14="http://schemas.microsoft.com/office/powerpoint/2010/main" val="2884776782"/>
              </p:ext>
            </p:extLst>
          </p:nvPr>
        </p:nvGraphicFramePr>
        <p:xfrm>
          <a:off x="9952806" y="1694655"/>
          <a:ext cx="358775" cy="433387"/>
        </p:xfrm>
        <a:graphic>
          <a:graphicData uri="http://schemas.openxmlformats.org/presentationml/2006/ole">
            <mc:AlternateContent xmlns:mc="http://schemas.openxmlformats.org/markup-compatibility/2006">
              <mc:Choice xmlns:v="urn:schemas-microsoft-com:vml" Requires="v">
                <p:oleObj spid="_x0000_s39044" name="Equation" r:id="rId9" imgW="358227" imgH="433096" progId="Equation.DSMT4">
                  <p:embed/>
                </p:oleObj>
              </mc:Choice>
              <mc:Fallback>
                <p:oleObj name="Equation" r:id="rId9" imgW="358227" imgH="433096" progId="Equation.DSMT4">
                  <p:embed/>
                  <p:pic>
                    <p:nvPicPr>
                      <p:cNvPr id="0" name=""/>
                      <p:cNvPicPr/>
                      <p:nvPr/>
                    </p:nvPicPr>
                    <p:blipFill>
                      <a:blip r:embed="rId10"/>
                      <a:stretch>
                        <a:fillRect/>
                      </a:stretch>
                    </p:blipFill>
                    <p:spPr>
                      <a:xfrm>
                        <a:off x="9952806" y="1694655"/>
                        <a:ext cx="358775" cy="43338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6B80A0A-4DB0-474E-B961-3C9D3A41CF1E}"/>
              </a:ext>
            </a:extLst>
          </p:cNvPr>
          <p:cNvGraphicFramePr>
            <a:graphicFrameLocks noChangeAspect="1"/>
          </p:cNvGraphicFramePr>
          <p:nvPr>
            <p:extLst>
              <p:ext uri="{D42A27DB-BD31-4B8C-83A1-F6EECF244321}">
                <p14:modId xmlns:p14="http://schemas.microsoft.com/office/powerpoint/2010/main" val="634623853"/>
              </p:ext>
            </p:extLst>
          </p:nvPr>
        </p:nvGraphicFramePr>
        <p:xfrm>
          <a:off x="6858000" y="2446723"/>
          <a:ext cx="387350" cy="369887"/>
        </p:xfrm>
        <a:graphic>
          <a:graphicData uri="http://schemas.openxmlformats.org/presentationml/2006/ole">
            <mc:AlternateContent xmlns:mc="http://schemas.openxmlformats.org/markup-compatibility/2006">
              <mc:Choice xmlns:v="urn:schemas-microsoft-com:vml" Requires="v">
                <p:oleObj spid="_x0000_s39045" name="Equation" r:id="rId11" imgW="387389" imgH="370453" progId="Equation.DSMT4">
                  <p:embed/>
                </p:oleObj>
              </mc:Choice>
              <mc:Fallback>
                <p:oleObj name="Equation" r:id="rId11" imgW="387389" imgH="370453" progId="Equation.DSMT4">
                  <p:embed/>
                  <p:pic>
                    <p:nvPicPr>
                      <p:cNvPr id="0" name=""/>
                      <p:cNvPicPr/>
                      <p:nvPr/>
                    </p:nvPicPr>
                    <p:blipFill>
                      <a:blip r:embed="rId12"/>
                      <a:stretch>
                        <a:fillRect/>
                      </a:stretch>
                    </p:blipFill>
                    <p:spPr>
                      <a:xfrm>
                        <a:off x="6858000" y="2446723"/>
                        <a:ext cx="387350" cy="36988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2BDE160-0F32-4382-A1FA-582B67FE5718}"/>
              </a:ext>
            </a:extLst>
          </p:cNvPr>
          <p:cNvGraphicFramePr>
            <a:graphicFrameLocks noChangeAspect="1"/>
          </p:cNvGraphicFramePr>
          <p:nvPr>
            <p:extLst>
              <p:ext uri="{D42A27DB-BD31-4B8C-83A1-F6EECF244321}">
                <p14:modId xmlns:p14="http://schemas.microsoft.com/office/powerpoint/2010/main" val="1475213419"/>
              </p:ext>
            </p:extLst>
          </p:nvPr>
        </p:nvGraphicFramePr>
        <p:xfrm>
          <a:off x="3254375" y="3287713"/>
          <a:ext cx="355600" cy="374650"/>
        </p:xfrm>
        <a:graphic>
          <a:graphicData uri="http://schemas.openxmlformats.org/presentationml/2006/ole">
            <mc:AlternateContent xmlns:mc="http://schemas.openxmlformats.org/markup-compatibility/2006">
              <mc:Choice xmlns:v="urn:schemas-microsoft-com:vml" Requires="v">
                <p:oleObj spid="_x0000_s39046" name="Equation" r:id="rId13" imgW="266400" imgH="279360" progId="Equation.DSMT4">
                  <p:embed/>
                </p:oleObj>
              </mc:Choice>
              <mc:Fallback>
                <p:oleObj name="Equation" r:id="rId13" imgW="266400" imgH="279360" progId="Equation.DSMT4">
                  <p:embed/>
                  <p:pic>
                    <p:nvPicPr>
                      <p:cNvPr id="0" name=""/>
                      <p:cNvPicPr/>
                      <p:nvPr/>
                    </p:nvPicPr>
                    <p:blipFill>
                      <a:blip r:embed="rId14"/>
                      <a:stretch>
                        <a:fillRect/>
                      </a:stretch>
                    </p:blipFill>
                    <p:spPr>
                      <a:xfrm>
                        <a:off x="3254375" y="3287713"/>
                        <a:ext cx="355600" cy="37465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95EE5570-FEBA-4387-A02C-5F8A4C9A999C}"/>
              </a:ext>
            </a:extLst>
          </p:cNvPr>
          <p:cNvGraphicFramePr>
            <a:graphicFrameLocks noChangeAspect="1"/>
          </p:cNvGraphicFramePr>
          <p:nvPr>
            <p:extLst>
              <p:ext uri="{D42A27DB-BD31-4B8C-83A1-F6EECF244321}">
                <p14:modId xmlns:p14="http://schemas.microsoft.com/office/powerpoint/2010/main" val="1176378132"/>
              </p:ext>
            </p:extLst>
          </p:nvPr>
        </p:nvGraphicFramePr>
        <p:xfrm>
          <a:off x="6368257" y="3684766"/>
          <a:ext cx="361155" cy="433386"/>
        </p:xfrm>
        <a:graphic>
          <a:graphicData uri="http://schemas.openxmlformats.org/presentationml/2006/ole">
            <mc:AlternateContent xmlns:mc="http://schemas.openxmlformats.org/markup-compatibility/2006">
              <mc:Choice xmlns:v="urn:schemas-microsoft-com:vml" Requires="v">
                <p:oleObj spid="_x0000_s39047" name="Equation" r:id="rId15" imgW="190440" imgH="228600" progId="Equation.DSMT4">
                  <p:embed/>
                </p:oleObj>
              </mc:Choice>
              <mc:Fallback>
                <p:oleObj name="Equation" r:id="rId15" imgW="190440" imgH="228600" progId="Equation.DSMT4">
                  <p:embed/>
                  <p:pic>
                    <p:nvPicPr>
                      <p:cNvPr id="0" name=""/>
                      <p:cNvPicPr/>
                      <p:nvPr/>
                    </p:nvPicPr>
                    <p:blipFill>
                      <a:blip r:embed="rId16"/>
                      <a:stretch>
                        <a:fillRect/>
                      </a:stretch>
                    </p:blipFill>
                    <p:spPr>
                      <a:xfrm>
                        <a:off x="6368257" y="3684766"/>
                        <a:ext cx="361155" cy="433386"/>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6C3DAF9-EC6C-4F4C-835F-544F9C04C2C2}"/>
              </a:ext>
            </a:extLst>
          </p:cNvPr>
          <p:cNvGraphicFramePr>
            <a:graphicFrameLocks noChangeAspect="1"/>
          </p:cNvGraphicFramePr>
          <p:nvPr>
            <p:extLst>
              <p:ext uri="{D42A27DB-BD31-4B8C-83A1-F6EECF244321}">
                <p14:modId xmlns:p14="http://schemas.microsoft.com/office/powerpoint/2010/main" val="1165659395"/>
              </p:ext>
            </p:extLst>
          </p:nvPr>
        </p:nvGraphicFramePr>
        <p:xfrm>
          <a:off x="3082925" y="5459413"/>
          <a:ext cx="266700" cy="279400"/>
        </p:xfrm>
        <a:graphic>
          <a:graphicData uri="http://schemas.openxmlformats.org/presentationml/2006/ole">
            <mc:AlternateContent xmlns:mc="http://schemas.openxmlformats.org/markup-compatibility/2006">
              <mc:Choice xmlns:v="urn:schemas-microsoft-com:vml" Requires="v">
                <p:oleObj spid="_x0000_s39048" name="Equation" r:id="rId17" imgW="266400" imgH="279360" progId="Equation.DSMT4">
                  <p:embed/>
                </p:oleObj>
              </mc:Choice>
              <mc:Fallback>
                <p:oleObj name="Equation" r:id="rId17" imgW="266400" imgH="279360" progId="Equation.DSMT4">
                  <p:embed/>
                  <p:pic>
                    <p:nvPicPr>
                      <p:cNvPr id="0" name=""/>
                      <p:cNvPicPr/>
                      <p:nvPr/>
                    </p:nvPicPr>
                    <p:blipFill>
                      <a:blip r:embed="rId18"/>
                      <a:stretch>
                        <a:fillRect/>
                      </a:stretch>
                    </p:blipFill>
                    <p:spPr>
                      <a:xfrm>
                        <a:off x="3082925" y="5459413"/>
                        <a:ext cx="266700" cy="2794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4CEDEE56-A427-4549-A35E-501EB52F6B8B}"/>
              </a:ext>
            </a:extLst>
          </p:cNvPr>
          <p:cNvGraphicFramePr>
            <a:graphicFrameLocks noChangeAspect="1"/>
          </p:cNvGraphicFramePr>
          <p:nvPr>
            <p:extLst>
              <p:ext uri="{D42A27DB-BD31-4B8C-83A1-F6EECF244321}">
                <p14:modId xmlns:p14="http://schemas.microsoft.com/office/powerpoint/2010/main" val="2521936004"/>
              </p:ext>
            </p:extLst>
          </p:nvPr>
        </p:nvGraphicFramePr>
        <p:xfrm>
          <a:off x="4439816" y="5734843"/>
          <a:ext cx="484187" cy="417513"/>
        </p:xfrm>
        <a:graphic>
          <a:graphicData uri="http://schemas.openxmlformats.org/presentationml/2006/ole">
            <mc:AlternateContent xmlns:mc="http://schemas.openxmlformats.org/markup-compatibility/2006">
              <mc:Choice xmlns:v="urn:schemas-microsoft-com:vml" Requires="v">
                <p:oleObj spid="_x0000_s39049" name="Equation" r:id="rId19" imgW="484596" imgH="417615" progId="Equation.DSMT4">
                  <p:embed/>
                </p:oleObj>
              </mc:Choice>
              <mc:Fallback>
                <p:oleObj name="Equation" r:id="rId19" imgW="484596" imgH="417615" progId="Equation.DSMT4">
                  <p:embed/>
                  <p:pic>
                    <p:nvPicPr>
                      <p:cNvPr id="0" name=""/>
                      <p:cNvPicPr/>
                      <p:nvPr/>
                    </p:nvPicPr>
                    <p:blipFill>
                      <a:blip r:embed="rId20"/>
                      <a:stretch>
                        <a:fillRect/>
                      </a:stretch>
                    </p:blipFill>
                    <p:spPr>
                      <a:xfrm>
                        <a:off x="4439816" y="5734843"/>
                        <a:ext cx="484187" cy="41751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E693EB0-FD7D-4BE0-9D76-9B22F6EE7415}"/>
              </a:ext>
            </a:extLst>
          </p:cNvPr>
          <p:cNvGraphicFramePr>
            <a:graphicFrameLocks noChangeAspect="1"/>
          </p:cNvGraphicFramePr>
          <p:nvPr>
            <p:extLst>
              <p:ext uri="{D42A27DB-BD31-4B8C-83A1-F6EECF244321}">
                <p14:modId xmlns:p14="http://schemas.microsoft.com/office/powerpoint/2010/main" val="2273031258"/>
              </p:ext>
            </p:extLst>
          </p:nvPr>
        </p:nvGraphicFramePr>
        <p:xfrm>
          <a:off x="2351584" y="6116637"/>
          <a:ext cx="382587" cy="390525"/>
        </p:xfrm>
        <a:graphic>
          <a:graphicData uri="http://schemas.openxmlformats.org/presentationml/2006/ole">
            <mc:AlternateContent xmlns:mc="http://schemas.openxmlformats.org/markup-compatibility/2006">
              <mc:Choice xmlns:v="urn:schemas-microsoft-com:vml" Requires="v">
                <p:oleObj spid="_x0000_s39050" name="Equation" r:id="rId21" imgW="382709" imgH="390254" progId="Equation.DSMT4">
                  <p:embed/>
                </p:oleObj>
              </mc:Choice>
              <mc:Fallback>
                <p:oleObj name="Equation" r:id="rId21" imgW="382709" imgH="390254" progId="Equation.DSMT4">
                  <p:embed/>
                  <p:pic>
                    <p:nvPicPr>
                      <p:cNvPr id="0" name=""/>
                      <p:cNvPicPr/>
                      <p:nvPr/>
                    </p:nvPicPr>
                    <p:blipFill>
                      <a:blip r:embed="rId22"/>
                      <a:stretch>
                        <a:fillRect/>
                      </a:stretch>
                    </p:blipFill>
                    <p:spPr>
                      <a:xfrm>
                        <a:off x="2351584" y="6116637"/>
                        <a:ext cx="382587" cy="390525"/>
                      </a:xfrm>
                      <a:prstGeom prst="rect">
                        <a:avLst/>
                      </a:prstGeom>
                    </p:spPr>
                  </p:pic>
                </p:oleObj>
              </mc:Fallback>
            </mc:AlternateContent>
          </a:graphicData>
        </a:graphic>
      </p:graphicFrame>
    </p:spTree>
    <p:extLst>
      <p:ext uri="{BB962C8B-B14F-4D97-AF65-F5344CB8AC3E}">
        <p14:creationId xmlns:p14="http://schemas.microsoft.com/office/powerpoint/2010/main" val="210878650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DCB10-1322-4019-A6B0-ED40C4405175}"/>
              </a:ext>
            </a:extLst>
          </p:cNvPr>
          <p:cNvSpPr>
            <a:spLocks noGrp="1"/>
          </p:cNvSpPr>
          <p:nvPr>
            <p:ph type="title"/>
          </p:nvPr>
        </p:nvSpPr>
        <p:spPr/>
        <p:txBody>
          <a:bodyPr/>
          <a:lstStyle/>
          <a:p>
            <a:r>
              <a:rPr lang="zh-CN" altLang="en-US" sz="3600" dirty="0">
                <a:latin typeface="Times New Roman" panose="02020603050405020304" pitchFamily="18" charset="0"/>
                <a:ea typeface="宋体" panose="02010600030101010101" pitchFamily="2" charset="-122"/>
              </a:rPr>
              <a:t>密钥分配步骤</a:t>
            </a:r>
            <a:endParaRPr lang="zh-CN" altLang="en-US" dirty="0"/>
          </a:p>
        </p:txBody>
      </p:sp>
      <p:sp>
        <p:nvSpPr>
          <p:cNvPr id="3" name="内容占位符 2">
            <a:extLst>
              <a:ext uri="{FF2B5EF4-FFF2-40B4-BE49-F238E27FC236}">
                <a16:creationId xmlns:a16="http://schemas.microsoft.com/office/drawing/2014/main" id="{1A09DA31-0E0A-4653-BDE3-8DC1E8180884}"/>
              </a:ext>
            </a:extLst>
          </p:cNvPr>
          <p:cNvSpPr>
            <a:spLocks noGrp="1"/>
          </p:cNvSpPr>
          <p:nvPr>
            <p:ph idx="1"/>
          </p:nvPr>
        </p:nvSpPr>
        <p:spPr>
          <a:xfrm>
            <a:off x="263352" y="1192635"/>
            <a:ext cx="11305256" cy="4472730"/>
          </a:xfrm>
        </p:spPr>
        <p:txBody>
          <a:bodyPr/>
          <a:lstStyle/>
          <a:p>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3</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存储会话密钥，并向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转发                   。</a:t>
            </a:r>
          </a:p>
          <a:p>
            <a:pPr marL="0" indent="0">
              <a:buNone/>
            </a:pPr>
            <a:r>
              <a:rPr lang="zh-CN" altLang="en-US" sz="2000" b="0" dirty="0">
                <a:latin typeface="宋体" panose="02010600030101010101" pitchFamily="2" charset="-122"/>
                <a:ea typeface="宋体" panose="02010600030101010101" pitchFamily="2" charset="-122"/>
              </a:rPr>
              <a:t>因为转发的是由     加密后的密文，所以转发过程不会被窃听。</a:t>
            </a:r>
            <a:r>
              <a:rPr lang="en-US" altLang="zh-CN" sz="2000" b="0" dirty="0">
                <a:latin typeface="宋体" panose="02010600030101010101" pitchFamily="2" charset="-122"/>
                <a:ea typeface="宋体" panose="02010600030101010101" pitchFamily="2" charset="-122"/>
              </a:rPr>
              <a:t>B </a:t>
            </a:r>
            <a:r>
              <a:rPr lang="zh-CN" altLang="en-US" sz="2000" b="0" dirty="0">
                <a:latin typeface="宋体" panose="02010600030101010101" pitchFamily="2" charset="-122"/>
                <a:ea typeface="宋体" panose="02010600030101010101" pitchFamily="2" charset="-122"/>
              </a:rPr>
              <a:t>收到后，可得会话密钥     ，并从       可知另一方是 </a:t>
            </a:r>
            <a:r>
              <a:rPr lang="en-US" altLang="zh-CN" sz="2000" b="0" dirty="0">
                <a:latin typeface="宋体" panose="02010600030101010101" pitchFamily="2" charset="-122"/>
                <a:ea typeface="宋体" panose="02010600030101010101" pitchFamily="2" charset="-122"/>
              </a:rPr>
              <a:t>A </a:t>
            </a:r>
            <a:r>
              <a:rPr lang="zh-CN" altLang="en-US" sz="2000" b="0" dirty="0">
                <a:latin typeface="宋体" panose="02010600030101010101" pitchFamily="2" charset="-122"/>
                <a:ea typeface="宋体" panose="02010600030101010101" pitchFamily="2" charset="-122"/>
              </a:rPr>
              <a:t>，而且还从      知道       的确来自</a:t>
            </a:r>
            <a:r>
              <a:rPr lang="en-US" altLang="zh-CN" sz="2000" b="0" dirty="0">
                <a:latin typeface="宋体" panose="02010600030101010101" pitchFamily="2" charset="-122"/>
                <a:ea typeface="宋体" panose="02010600030101010101" pitchFamily="2" charset="-122"/>
              </a:rPr>
              <a:t>KDC</a:t>
            </a:r>
          </a:p>
          <a:p>
            <a:pPr marL="0" indent="0">
              <a:buNone/>
            </a:pPr>
            <a:r>
              <a:rPr lang="zh-CN" altLang="en-US" sz="2400" dirty="0">
                <a:solidFill>
                  <a:srgbClr val="0070C0"/>
                </a:solidFill>
                <a:latin typeface="Times New Roman" panose="02020603050405020304" pitchFamily="18" charset="0"/>
                <a:ea typeface="宋体" panose="02010600030101010101" pitchFamily="2" charset="-122"/>
              </a:rPr>
              <a:t>这一步完成后，会话密钥就安全地分配给了</a:t>
            </a:r>
            <a:r>
              <a:rPr lang="en-US" altLang="zh-CN" sz="2400" dirty="0">
                <a:solidFill>
                  <a:srgbClr val="0070C0"/>
                </a:solidFill>
                <a:latin typeface="Times New Roman" panose="02020603050405020304" pitchFamily="18" charset="0"/>
                <a:ea typeface="宋体" panose="02010600030101010101" pitchFamily="2" charset="-122"/>
              </a:rPr>
              <a:t>A</a:t>
            </a:r>
            <a:r>
              <a:rPr lang="zh-CN" altLang="en-US" sz="2400" dirty="0">
                <a:solidFill>
                  <a:srgbClr val="0070C0"/>
                </a:solidFill>
                <a:latin typeface="Times New Roman" panose="02020603050405020304" pitchFamily="18" charset="0"/>
                <a:ea typeface="宋体" panose="02010600030101010101" pitchFamily="2" charset="-122"/>
              </a:rPr>
              <a:t>、</a:t>
            </a:r>
            <a:r>
              <a:rPr lang="en-US" altLang="zh-CN" sz="2400" dirty="0">
                <a:solidFill>
                  <a:srgbClr val="0070C0"/>
                </a:solidFill>
                <a:latin typeface="Times New Roman" panose="02020603050405020304" pitchFamily="18" charset="0"/>
                <a:ea typeface="宋体" panose="02010600030101010101" pitchFamily="2" charset="-122"/>
              </a:rPr>
              <a:t>B</a:t>
            </a:r>
            <a:r>
              <a:rPr lang="zh-CN" altLang="en-US" sz="2400" dirty="0">
                <a:solidFill>
                  <a:srgbClr val="0070C0"/>
                </a:solidFill>
                <a:latin typeface="Times New Roman" panose="02020603050405020304" pitchFamily="18" charset="0"/>
                <a:ea typeface="宋体" panose="02010600030101010101" pitchFamily="2" charset="-122"/>
              </a:rPr>
              <a:t>，然而还能继续以下两步：</a:t>
            </a:r>
            <a:endParaRPr lang="en-US" altLang="zh-CN" sz="2400" b="0" dirty="0">
              <a:solidFill>
                <a:srgbClr val="0070C0"/>
              </a:solidFill>
              <a:latin typeface="宋体" panose="02010600030101010101" pitchFamily="2" charset="-122"/>
              <a:ea typeface="宋体" panose="02010600030101010101" pitchFamily="2" charset="-122"/>
            </a:endParaRPr>
          </a:p>
          <a:p>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4</a:t>
            </a:r>
            <a:r>
              <a:rPr lang="zh-CN" altLang="en-US" sz="2400" b="0" dirty="0">
                <a:latin typeface="宋体" panose="02010600030101010101" pitchFamily="2" charset="-122"/>
                <a:ea typeface="宋体" panose="02010600030101010101" pitchFamily="2" charset="-122"/>
              </a:rPr>
              <a:t>）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用会话密钥    加密另一个一次性随机数   ，并将加密结果发送给</a:t>
            </a:r>
            <a:r>
              <a:rPr lang="en-US" altLang="zh-CN" sz="2400" b="0" dirty="0">
                <a:latin typeface="宋体" panose="02010600030101010101" pitchFamily="2" charset="-122"/>
                <a:ea typeface="宋体" panose="02010600030101010101" pitchFamily="2" charset="-122"/>
              </a:rPr>
              <a:t>A </a:t>
            </a:r>
          </a:p>
          <a:p>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5</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以         作为对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的应答，其中    是对  进行某种变换（例如加</a:t>
            </a:r>
            <a:r>
              <a:rPr lang="en-US" altLang="zh-CN" sz="2400" b="0" dirty="0">
                <a:latin typeface="宋体" panose="02010600030101010101" pitchFamily="2" charset="-122"/>
                <a:ea typeface="宋体" panose="02010600030101010101" pitchFamily="2" charset="-122"/>
              </a:rPr>
              <a:t>1</a:t>
            </a:r>
            <a:r>
              <a:rPr lang="zh-CN" altLang="en-US" sz="2400" b="0" dirty="0">
                <a:latin typeface="宋体" panose="02010600030101010101" pitchFamily="2" charset="-122"/>
                <a:ea typeface="宋体" panose="02010600030101010101" pitchFamily="2" charset="-122"/>
              </a:rPr>
              <a:t>）的函数，并将应答用会话密钥加密后发送给</a:t>
            </a:r>
            <a:r>
              <a:rPr lang="en-US" altLang="zh-CN" sz="2400" b="0" dirty="0">
                <a:latin typeface="宋体" panose="02010600030101010101" pitchFamily="2" charset="-122"/>
                <a:ea typeface="宋体" panose="02010600030101010101" pitchFamily="2" charset="-122"/>
              </a:rPr>
              <a:t>B</a:t>
            </a:r>
          </a:p>
          <a:p>
            <a:pPr>
              <a:spcBef>
                <a:spcPct val="0"/>
              </a:spcBef>
              <a:buFontTx/>
              <a:buNone/>
            </a:pPr>
            <a:r>
              <a:rPr lang="zh-CN" altLang="en-US" sz="2000" dirty="0">
                <a:latin typeface="Times New Roman" panose="02020603050405020304" pitchFamily="18" charset="0"/>
                <a:ea typeface="宋体" panose="02010600030101010101" pitchFamily="2" charset="-122"/>
              </a:rPr>
              <a:t>这两步可使 </a:t>
            </a:r>
            <a:r>
              <a:rPr lang="en-US" altLang="zh-CN" sz="2000" dirty="0">
                <a:latin typeface="Times New Roman" panose="02020603050405020304" pitchFamily="18" charset="0"/>
                <a:ea typeface="宋体" panose="02010600030101010101" pitchFamily="2" charset="-122"/>
              </a:rPr>
              <a:t>B </a:t>
            </a:r>
            <a:r>
              <a:rPr lang="zh-CN" altLang="en-US" sz="2000" dirty="0">
                <a:latin typeface="Times New Roman" panose="02020603050405020304" pitchFamily="18" charset="0"/>
                <a:ea typeface="宋体" panose="02010600030101010101" pitchFamily="2" charset="-122"/>
              </a:rPr>
              <a:t>相信第（</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）步收到的消息不是一个重放。</a:t>
            </a:r>
            <a:endParaRPr lang="en-US" altLang="zh-CN" sz="2000" dirty="0">
              <a:latin typeface="Times New Roman" panose="02020603050405020304" pitchFamily="18" charset="0"/>
              <a:ea typeface="宋体" panose="02010600030101010101" pitchFamily="2" charset="-122"/>
            </a:endParaRPr>
          </a:p>
          <a:p>
            <a:pPr>
              <a:spcBef>
                <a:spcPct val="0"/>
              </a:spcBef>
            </a:pPr>
            <a:r>
              <a:rPr lang="zh-CN" altLang="en-US" sz="2400" dirty="0">
                <a:solidFill>
                  <a:srgbClr val="C00000"/>
                </a:solidFill>
                <a:latin typeface="Times New Roman" panose="02020603050405020304" pitchFamily="18" charset="0"/>
                <a:ea typeface="宋体" panose="02010600030101010101" pitchFamily="2" charset="-122"/>
              </a:rPr>
              <a:t>注意</a:t>
            </a:r>
            <a:r>
              <a:rPr lang="zh-CN" altLang="en-US" sz="2400" dirty="0">
                <a:solidFill>
                  <a:srgbClr val="0070C0"/>
                </a:solidFill>
                <a:latin typeface="Times New Roman" panose="02020603050405020304" pitchFamily="18" charset="0"/>
                <a:ea typeface="宋体" panose="02010600030101010101" pitchFamily="2" charset="-122"/>
              </a:rPr>
              <a:t>：</a:t>
            </a:r>
          </a:p>
          <a:p>
            <a:pPr lvl="1">
              <a:spcBef>
                <a:spcPct val="0"/>
              </a:spcBef>
            </a:pPr>
            <a:r>
              <a:rPr lang="zh-CN" altLang="en-US" sz="2000" dirty="0">
                <a:latin typeface="Times New Roman" panose="02020603050405020304" pitchFamily="18" charset="0"/>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）步就已完成密钥分配，</a:t>
            </a:r>
          </a:p>
          <a:p>
            <a:pPr lvl="1">
              <a:spcBef>
                <a:spcPct val="0"/>
              </a:spcBef>
            </a:pPr>
            <a:r>
              <a:rPr lang="zh-CN" altLang="en-US" sz="2000" dirty="0">
                <a:latin typeface="Times New Roman" panose="02020603050405020304" pitchFamily="18" charset="0"/>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）两步结合第（</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）步执行的是认证功能。</a:t>
            </a:r>
          </a:p>
        </p:txBody>
      </p:sp>
      <p:sp>
        <p:nvSpPr>
          <p:cNvPr id="4" name="日期占位符 3">
            <a:extLst>
              <a:ext uri="{FF2B5EF4-FFF2-40B4-BE49-F238E27FC236}">
                <a16:creationId xmlns:a16="http://schemas.microsoft.com/office/drawing/2014/main" id="{488DAFA4-EF2B-43FE-9C28-CCAC4E5500B6}"/>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4015887D-3DE9-4C94-A62A-3D3A8087C79F}"/>
              </a:ext>
            </a:extLst>
          </p:cNvPr>
          <p:cNvSpPr>
            <a:spLocks noGrp="1"/>
          </p:cNvSpPr>
          <p:nvPr>
            <p:ph type="sldNum" sz="quarter" idx="11"/>
          </p:nvPr>
        </p:nvSpPr>
        <p:spPr/>
        <p:txBody>
          <a:bodyPr/>
          <a:lstStyle/>
          <a:p>
            <a:pPr>
              <a:defRPr/>
            </a:pPr>
            <a:fld id="{13783E8D-128D-47D1-A075-F0ABB8417BB3}" type="slidenum">
              <a:rPr lang="en-US" altLang="zh-CN" smtClean="0"/>
              <a:pPr>
                <a:defRPr/>
              </a:pPr>
              <a:t>29</a:t>
            </a:fld>
            <a:endParaRPr lang="en-US" altLang="zh-CN"/>
          </a:p>
        </p:txBody>
      </p:sp>
      <p:graphicFrame>
        <p:nvGraphicFramePr>
          <p:cNvPr id="11" name="对象 10">
            <a:extLst>
              <a:ext uri="{FF2B5EF4-FFF2-40B4-BE49-F238E27FC236}">
                <a16:creationId xmlns:a16="http://schemas.microsoft.com/office/drawing/2014/main" id="{82BDE160-0F32-4382-A1FA-582B67FE5718}"/>
              </a:ext>
            </a:extLst>
          </p:cNvPr>
          <p:cNvGraphicFramePr>
            <a:graphicFrameLocks noChangeAspect="1"/>
          </p:cNvGraphicFramePr>
          <p:nvPr>
            <p:extLst>
              <p:ext uri="{D42A27DB-BD31-4B8C-83A1-F6EECF244321}">
                <p14:modId xmlns:p14="http://schemas.microsoft.com/office/powerpoint/2010/main" val="2534918312"/>
              </p:ext>
            </p:extLst>
          </p:nvPr>
        </p:nvGraphicFramePr>
        <p:xfrm>
          <a:off x="10591800" y="1648248"/>
          <a:ext cx="355600" cy="374650"/>
        </p:xfrm>
        <a:graphic>
          <a:graphicData uri="http://schemas.openxmlformats.org/presentationml/2006/ole">
            <mc:AlternateContent xmlns:mc="http://schemas.openxmlformats.org/markup-compatibility/2006">
              <mc:Choice xmlns:v="urn:schemas-microsoft-com:vml" Requires="v">
                <p:oleObj spid="_x0000_s40098" name="Equation" r:id="rId3" imgW="266400" imgH="279360" progId="Equation.DSMT4">
                  <p:embed/>
                </p:oleObj>
              </mc:Choice>
              <mc:Fallback>
                <p:oleObj name="Equation" r:id="rId3" imgW="266400" imgH="279360" progId="Equation.DSMT4">
                  <p:embed/>
                  <p:pic>
                    <p:nvPicPr>
                      <p:cNvPr id="11" name="对象 10">
                        <a:extLst>
                          <a:ext uri="{FF2B5EF4-FFF2-40B4-BE49-F238E27FC236}">
                            <a16:creationId xmlns:a16="http://schemas.microsoft.com/office/drawing/2014/main" id="{82BDE160-0F32-4382-A1FA-582B67FE5718}"/>
                          </a:ext>
                        </a:extLst>
                      </p:cNvPr>
                      <p:cNvPicPr/>
                      <p:nvPr/>
                    </p:nvPicPr>
                    <p:blipFill>
                      <a:blip r:embed="rId4"/>
                      <a:stretch>
                        <a:fillRect/>
                      </a:stretch>
                    </p:blipFill>
                    <p:spPr>
                      <a:xfrm>
                        <a:off x="10591800" y="1648248"/>
                        <a:ext cx="355600" cy="37465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E693EB0-FD7D-4BE0-9D76-9B22F6EE7415}"/>
              </a:ext>
            </a:extLst>
          </p:cNvPr>
          <p:cNvGraphicFramePr>
            <a:graphicFrameLocks noChangeAspect="1"/>
          </p:cNvGraphicFramePr>
          <p:nvPr>
            <p:extLst>
              <p:ext uri="{D42A27DB-BD31-4B8C-83A1-F6EECF244321}">
                <p14:modId xmlns:p14="http://schemas.microsoft.com/office/powerpoint/2010/main" val="2401761718"/>
              </p:ext>
            </p:extLst>
          </p:nvPr>
        </p:nvGraphicFramePr>
        <p:xfrm>
          <a:off x="2248563" y="1659881"/>
          <a:ext cx="382587" cy="390525"/>
        </p:xfrm>
        <a:graphic>
          <a:graphicData uri="http://schemas.openxmlformats.org/presentationml/2006/ole">
            <mc:AlternateContent xmlns:mc="http://schemas.openxmlformats.org/markup-compatibility/2006">
              <mc:Choice xmlns:v="urn:schemas-microsoft-com:vml" Requires="v">
                <p:oleObj spid="_x0000_s40099" name="Equation" r:id="rId5" imgW="382709" imgH="390254" progId="Equation.DSMT4">
                  <p:embed/>
                </p:oleObj>
              </mc:Choice>
              <mc:Fallback>
                <p:oleObj name="Equation" r:id="rId5" imgW="382709" imgH="390254" progId="Equation.DSMT4">
                  <p:embed/>
                  <p:pic>
                    <p:nvPicPr>
                      <p:cNvPr id="15" name="对象 14">
                        <a:extLst>
                          <a:ext uri="{FF2B5EF4-FFF2-40B4-BE49-F238E27FC236}">
                            <a16:creationId xmlns:a16="http://schemas.microsoft.com/office/drawing/2014/main" id="{6E693EB0-FD7D-4BE0-9D76-9B22F6EE7415}"/>
                          </a:ext>
                        </a:extLst>
                      </p:cNvPr>
                      <p:cNvPicPr/>
                      <p:nvPr/>
                    </p:nvPicPr>
                    <p:blipFill>
                      <a:blip r:embed="rId6"/>
                      <a:stretch>
                        <a:fillRect/>
                      </a:stretch>
                    </p:blipFill>
                    <p:spPr>
                      <a:xfrm>
                        <a:off x="2248563" y="1659881"/>
                        <a:ext cx="382587" cy="3905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8C862B9-4705-4F0B-9021-54E020D4EFF3}"/>
              </a:ext>
            </a:extLst>
          </p:cNvPr>
          <p:cNvGraphicFramePr>
            <a:graphicFrameLocks noChangeAspect="1"/>
          </p:cNvGraphicFramePr>
          <p:nvPr>
            <p:extLst>
              <p:ext uri="{D42A27DB-BD31-4B8C-83A1-F6EECF244321}">
                <p14:modId xmlns:p14="http://schemas.microsoft.com/office/powerpoint/2010/main" val="74090300"/>
              </p:ext>
            </p:extLst>
          </p:nvPr>
        </p:nvGraphicFramePr>
        <p:xfrm>
          <a:off x="5702300" y="1258220"/>
          <a:ext cx="1206500" cy="330200"/>
        </p:xfrm>
        <a:graphic>
          <a:graphicData uri="http://schemas.openxmlformats.org/presentationml/2006/ole">
            <mc:AlternateContent xmlns:mc="http://schemas.openxmlformats.org/markup-compatibility/2006">
              <mc:Choice xmlns:v="urn:schemas-microsoft-com:vml" Requires="v">
                <p:oleObj spid="_x0000_s40100" name="Equation" r:id="rId7" imgW="1206360" imgH="330120" progId="Equation.DSMT4">
                  <p:embed/>
                </p:oleObj>
              </mc:Choice>
              <mc:Fallback>
                <p:oleObj name="Equation" r:id="rId7" imgW="1206360" imgH="330120" progId="Equation.DSMT4">
                  <p:embed/>
                  <p:pic>
                    <p:nvPicPr>
                      <p:cNvPr id="0" name=""/>
                      <p:cNvPicPr/>
                      <p:nvPr/>
                    </p:nvPicPr>
                    <p:blipFill>
                      <a:blip r:embed="rId8"/>
                      <a:stretch>
                        <a:fillRect/>
                      </a:stretch>
                    </p:blipFill>
                    <p:spPr>
                      <a:xfrm>
                        <a:off x="5702300" y="1258220"/>
                        <a:ext cx="1206500" cy="3302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0BDED37-6C34-40D6-80BA-F577ED8C1FF6}"/>
              </a:ext>
            </a:extLst>
          </p:cNvPr>
          <p:cNvGraphicFramePr>
            <a:graphicFrameLocks noChangeAspect="1"/>
          </p:cNvGraphicFramePr>
          <p:nvPr>
            <p:extLst>
              <p:ext uri="{D42A27DB-BD31-4B8C-83A1-F6EECF244321}">
                <p14:modId xmlns:p14="http://schemas.microsoft.com/office/powerpoint/2010/main" val="2816665621"/>
              </p:ext>
            </p:extLst>
          </p:nvPr>
        </p:nvGraphicFramePr>
        <p:xfrm>
          <a:off x="1089818" y="1952306"/>
          <a:ext cx="455613" cy="390525"/>
        </p:xfrm>
        <a:graphic>
          <a:graphicData uri="http://schemas.openxmlformats.org/presentationml/2006/ole">
            <mc:AlternateContent xmlns:mc="http://schemas.openxmlformats.org/markup-compatibility/2006">
              <mc:Choice xmlns:v="urn:schemas-microsoft-com:vml" Requires="v">
                <p:oleObj spid="_x0000_s40101" name="Equation" r:id="rId9" imgW="266400" imgH="228600" progId="Equation.DSMT4">
                  <p:embed/>
                </p:oleObj>
              </mc:Choice>
              <mc:Fallback>
                <p:oleObj name="Equation" r:id="rId9" imgW="266400" imgH="228600" progId="Equation.DSMT4">
                  <p:embed/>
                  <p:pic>
                    <p:nvPicPr>
                      <p:cNvPr id="0" name=""/>
                      <p:cNvPicPr/>
                      <p:nvPr/>
                    </p:nvPicPr>
                    <p:blipFill>
                      <a:blip r:embed="rId10"/>
                      <a:stretch>
                        <a:fillRect/>
                      </a:stretch>
                    </p:blipFill>
                    <p:spPr>
                      <a:xfrm>
                        <a:off x="1089818" y="1952306"/>
                        <a:ext cx="455613" cy="39052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11719F1-EF98-4BE3-9926-6BA16C0B748E}"/>
              </a:ext>
            </a:extLst>
          </p:cNvPr>
          <p:cNvGraphicFramePr>
            <a:graphicFrameLocks noChangeAspect="1"/>
          </p:cNvGraphicFramePr>
          <p:nvPr>
            <p:extLst>
              <p:ext uri="{D42A27DB-BD31-4B8C-83A1-F6EECF244321}">
                <p14:modId xmlns:p14="http://schemas.microsoft.com/office/powerpoint/2010/main" val="3007469692"/>
              </p:ext>
            </p:extLst>
          </p:nvPr>
        </p:nvGraphicFramePr>
        <p:xfrm>
          <a:off x="4903253" y="1907010"/>
          <a:ext cx="583147" cy="529040"/>
        </p:xfrm>
        <a:graphic>
          <a:graphicData uri="http://schemas.openxmlformats.org/presentationml/2006/ole">
            <mc:AlternateContent xmlns:mc="http://schemas.openxmlformats.org/markup-compatibility/2006">
              <mc:Choice xmlns:v="urn:schemas-microsoft-com:vml" Requires="v">
                <p:oleObj spid="_x0000_s40102" name="Equation" r:id="rId11" imgW="461914" imgH="419415" progId="Equation.DSMT4">
                  <p:embed/>
                </p:oleObj>
              </mc:Choice>
              <mc:Fallback>
                <p:oleObj name="Equation" r:id="rId11" imgW="461914" imgH="419415" progId="Equation.DSMT4">
                  <p:embed/>
                  <p:pic>
                    <p:nvPicPr>
                      <p:cNvPr id="0" name=""/>
                      <p:cNvPicPr/>
                      <p:nvPr/>
                    </p:nvPicPr>
                    <p:blipFill>
                      <a:blip r:embed="rId12"/>
                      <a:stretch>
                        <a:fillRect/>
                      </a:stretch>
                    </p:blipFill>
                    <p:spPr>
                      <a:xfrm>
                        <a:off x="4903253" y="1907010"/>
                        <a:ext cx="583147" cy="52904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3061FBB6-4583-45DD-BCDA-86FF8A1B708C}"/>
              </a:ext>
            </a:extLst>
          </p:cNvPr>
          <p:cNvGraphicFramePr>
            <a:graphicFrameLocks noChangeAspect="1"/>
          </p:cNvGraphicFramePr>
          <p:nvPr>
            <p:extLst>
              <p:ext uri="{D42A27DB-BD31-4B8C-83A1-F6EECF244321}">
                <p14:modId xmlns:p14="http://schemas.microsoft.com/office/powerpoint/2010/main" val="2681734784"/>
              </p:ext>
            </p:extLst>
          </p:nvPr>
        </p:nvGraphicFramePr>
        <p:xfrm>
          <a:off x="6513860" y="1968181"/>
          <a:ext cx="355600" cy="374650"/>
        </p:xfrm>
        <a:graphic>
          <a:graphicData uri="http://schemas.openxmlformats.org/presentationml/2006/ole">
            <mc:AlternateContent xmlns:mc="http://schemas.openxmlformats.org/markup-compatibility/2006">
              <mc:Choice xmlns:v="urn:schemas-microsoft-com:vml" Requires="v">
                <p:oleObj spid="_x0000_s40103" name="Equation" r:id="rId13" imgW="355347" imgH="375133" progId="Equation.DSMT4">
                  <p:embed/>
                </p:oleObj>
              </mc:Choice>
              <mc:Fallback>
                <p:oleObj name="Equation" r:id="rId13" imgW="355347" imgH="375133" progId="Equation.DSMT4">
                  <p:embed/>
                  <p:pic>
                    <p:nvPicPr>
                      <p:cNvPr id="0" name=""/>
                      <p:cNvPicPr/>
                      <p:nvPr/>
                    </p:nvPicPr>
                    <p:blipFill>
                      <a:blip r:embed="rId14"/>
                      <a:stretch>
                        <a:fillRect/>
                      </a:stretch>
                    </p:blipFill>
                    <p:spPr>
                      <a:xfrm>
                        <a:off x="6513860" y="1968181"/>
                        <a:ext cx="355600" cy="37465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081902C1-093C-4A85-ABE5-9D2805156427}"/>
              </a:ext>
            </a:extLst>
          </p:cNvPr>
          <p:cNvGraphicFramePr>
            <a:graphicFrameLocks noChangeAspect="1"/>
          </p:cNvGraphicFramePr>
          <p:nvPr>
            <p:extLst>
              <p:ext uri="{D42A27DB-BD31-4B8C-83A1-F6EECF244321}">
                <p14:modId xmlns:p14="http://schemas.microsoft.com/office/powerpoint/2010/main" val="595383977"/>
              </p:ext>
            </p:extLst>
          </p:nvPr>
        </p:nvGraphicFramePr>
        <p:xfrm>
          <a:off x="3549893" y="2810794"/>
          <a:ext cx="355600" cy="374650"/>
        </p:xfrm>
        <a:graphic>
          <a:graphicData uri="http://schemas.openxmlformats.org/presentationml/2006/ole">
            <mc:AlternateContent xmlns:mc="http://schemas.openxmlformats.org/markup-compatibility/2006">
              <mc:Choice xmlns:v="urn:schemas-microsoft-com:vml" Requires="v">
                <p:oleObj spid="_x0000_s40104" name="Equation" r:id="rId15" imgW="355347" imgH="375133" progId="Equation.DSMT4">
                  <p:embed/>
                </p:oleObj>
              </mc:Choice>
              <mc:Fallback>
                <p:oleObj name="Equation" r:id="rId15" imgW="355347" imgH="375133" progId="Equation.DSMT4">
                  <p:embed/>
                  <p:pic>
                    <p:nvPicPr>
                      <p:cNvPr id="0" name=""/>
                      <p:cNvPicPr/>
                      <p:nvPr/>
                    </p:nvPicPr>
                    <p:blipFill>
                      <a:blip r:embed="rId16"/>
                      <a:stretch>
                        <a:fillRect/>
                      </a:stretch>
                    </p:blipFill>
                    <p:spPr>
                      <a:xfrm>
                        <a:off x="3549893" y="2810794"/>
                        <a:ext cx="355600" cy="37465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3364E27-B761-48F0-B29E-120C436E76B7}"/>
              </a:ext>
            </a:extLst>
          </p:cNvPr>
          <p:cNvGraphicFramePr>
            <a:graphicFrameLocks noChangeAspect="1"/>
          </p:cNvGraphicFramePr>
          <p:nvPr>
            <p:extLst>
              <p:ext uri="{D42A27DB-BD31-4B8C-83A1-F6EECF244321}">
                <p14:modId xmlns:p14="http://schemas.microsoft.com/office/powerpoint/2010/main" val="1646053897"/>
              </p:ext>
            </p:extLst>
          </p:nvPr>
        </p:nvGraphicFramePr>
        <p:xfrm>
          <a:off x="7383214" y="2810794"/>
          <a:ext cx="353836" cy="374650"/>
        </p:xfrm>
        <a:graphic>
          <a:graphicData uri="http://schemas.openxmlformats.org/presentationml/2006/ole">
            <mc:AlternateContent xmlns:mc="http://schemas.openxmlformats.org/markup-compatibility/2006">
              <mc:Choice xmlns:v="urn:schemas-microsoft-com:vml" Requires="v">
                <p:oleObj spid="_x0000_s40105" name="Equation" r:id="rId17" imgW="215640" imgH="228600" progId="Equation.DSMT4">
                  <p:embed/>
                </p:oleObj>
              </mc:Choice>
              <mc:Fallback>
                <p:oleObj name="Equation" r:id="rId17" imgW="215640" imgH="228600" progId="Equation.DSMT4">
                  <p:embed/>
                  <p:pic>
                    <p:nvPicPr>
                      <p:cNvPr id="0" name=""/>
                      <p:cNvPicPr/>
                      <p:nvPr/>
                    </p:nvPicPr>
                    <p:blipFill>
                      <a:blip r:embed="rId18"/>
                      <a:stretch>
                        <a:fillRect/>
                      </a:stretch>
                    </p:blipFill>
                    <p:spPr>
                      <a:xfrm>
                        <a:off x="7383214" y="2810794"/>
                        <a:ext cx="353836" cy="37465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DBBB017C-8E51-49FB-917D-AE123D359E97}"/>
              </a:ext>
            </a:extLst>
          </p:cNvPr>
          <p:cNvGraphicFramePr>
            <a:graphicFrameLocks noChangeAspect="1"/>
          </p:cNvGraphicFramePr>
          <p:nvPr>
            <p:extLst>
              <p:ext uri="{D42A27DB-BD31-4B8C-83A1-F6EECF244321}">
                <p14:modId xmlns:p14="http://schemas.microsoft.com/office/powerpoint/2010/main" val="2381215680"/>
              </p:ext>
            </p:extLst>
          </p:nvPr>
        </p:nvGraphicFramePr>
        <p:xfrm>
          <a:off x="2406650" y="3275435"/>
          <a:ext cx="596900" cy="304800"/>
        </p:xfrm>
        <a:graphic>
          <a:graphicData uri="http://schemas.openxmlformats.org/presentationml/2006/ole">
            <mc:AlternateContent xmlns:mc="http://schemas.openxmlformats.org/markup-compatibility/2006">
              <mc:Choice xmlns:v="urn:schemas-microsoft-com:vml" Requires="v">
                <p:oleObj spid="_x0000_s40106" name="Equation" r:id="rId19" imgW="596880" imgH="304560" progId="Equation.DSMT4">
                  <p:embed/>
                </p:oleObj>
              </mc:Choice>
              <mc:Fallback>
                <p:oleObj name="Equation" r:id="rId19" imgW="596880" imgH="304560" progId="Equation.DSMT4">
                  <p:embed/>
                  <p:pic>
                    <p:nvPicPr>
                      <p:cNvPr id="0" name=""/>
                      <p:cNvPicPr/>
                      <p:nvPr/>
                    </p:nvPicPr>
                    <p:blipFill>
                      <a:blip r:embed="rId20"/>
                      <a:stretch>
                        <a:fillRect/>
                      </a:stretch>
                    </p:blipFill>
                    <p:spPr>
                      <a:xfrm>
                        <a:off x="2406650" y="3275435"/>
                        <a:ext cx="596900" cy="3048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5C745A1F-1AFA-48AB-8B40-FF46D6A04D13}"/>
              </a:ext>
            </a:extLst>
          </p:cNvPr>
          <p:cNvGraphicFramePr>
            <a:graphicFrameLocks noChangeAspect="1"/>
          </p:cNvGraphicFramePr>
          <p:nvPr>
            <p:extLst>
              <p:ext uri="{D42A27DB-BD31-4B8C-83A1-F6EECF244321}">
                <p14:modId xmlns:p14="http://schemas.microsoft.com/office/powerpoint/2010/main" val="2062013541"/>
              </p:ext>
            </p:extLst>
          </p:nvPr>
        </p:nvGraphicFramePr>
        <p:xfrm>
          <a:off x="6664325" y="3288135"/>
          <a:ext cx="514350" cy="304800"/>
        </p:xfrm>
        <a:graphic>
          <a:graphicData uri="http://schemas.openxmlformats.org/presentationml/2006/ole">
            <mc:AlternateContent xmlns:mc="http://schemas.openxmlformats.org/markup-compatibility/2006">
              <mc:Choice xmlns:v="urn:schemas-microsoft-com:vml" Requires="v">
                <p:oleObj spid="_x0000_s40107" name="Equation" r:id="rId21" imgW="342720" imgH="203040" progId="Equation.DSMT4">
                  <p:embed/>
                </p:oleObj>
              </mc:Choice>
              <mc:Fallback>
                <p:oleObj name="Equation" r:id="rId21" imgW="342720" imgH="203040" progId="Equation.DSMT4">
                  <p:embed/>
                  <p:pic>
                    <p:nvPicPr>
                      <p:cNvPr id="0" name=""/>
                      <p:cNvPicPr/>
                      <p:nvPr/>
                    </p:nvPicPr>
                    <p:blipFill>
                      <a:blip r:embed="rId22"/>
                      <a:stretch>
                        <a:fillRect/>
                      </a:stretch>
                    </p:blipFill>
                    <p:spPr>
                      <a:xfrm>
                        <a:off x="6664325" y="3288135"/>
                        <a:ext cx="514350" cy="3048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F5F285E7-21F5-475D-A825-ECDA5591F549}"/>
              </a:ext>
            </a:extLst>
          </p:cNvPr>
          <p:cNvGraphicFramePr>
            <a:graphicFrameLocks noChangeAspect="1"/>
          </p:cNvGraphicFramePr>
          <p:nvPr>
            <p:extLst>
              <p:ext uri="{D42A27DB-BD31-4B8C-83A1-F6EECF244321}">
                <p14:modId xmlns:p14="http://schemas.microsoft.com/office/powerpoint/2010/main" val="2723040610"/>
              </p:ext>
            </p:extLst>
          </p:nvPr>
        </p:nvGraphicFramePr>
        <p:xfrm>
          <a:off x="7824192" y="3275435"/>
          <a:ext cx="354013" cy="374650"/>
        </p:xfrm>
        <a:graphic>
          <a:graphicData uri="http://schemas.openxmlformats.org/presentationml/2006/ole">
            <mc:AlternateContent xmlns:mc="http://schemas.openxmlformats.org/markup-compatibility/2006">
              <mc:Choice xmlns:v="urn:schemas-microsoft-com:vml" Requires="v">
                <p:oleObj spid="_x0000_s40108" name="Equation" r:id="rId23" imgW="353546" imgH="375133" progId="Equation.DSMT4">
                  <p:embed/>
                </p:oleObj>
              </mc:Choice>
              <mc:Fallback>
                <p:oleObj name="Equation" r:id="rId23" imgW="353546" imgH="375133" progId="Equation.DSMT4">
                  <p:embed/>
                  <p:pic>
                    <p:nvPicPr>
                      <p:cNvPr id="0" name=""/>
                      <p:cNvPicPr/>
                      <p:nvPr/>
                    </p:nvPicPr>
                    <p:blipFill>
                      <a:blip r:embed="rId24"/>
                      <a:stretch>
                        <a:fillRect/>
                      </a:stretch>
                    </p:blipFill>
                    <p:spPr>
                      <a:xfrm>
                        <a:off x="7824192" y="3275435"/>
                        <a:ext cx="354013" cy="374650"/>
                      </a:xfrm>
                      <a:prstGeom prst="rect">
                        <a:avLst/>
                      </a:prstGeom>
                    </p:spPr>
                  </p:pic>
                </p:oleObj>
              </mc:Fallback>
            </mc:AlternateContent>
          </a:graphicData>
        </a:graphic>
      </p:graphicFrame>
    </p:spTree>
    <p:extLst>
      <p:ext uri="{BB962C8B-B14F-4D97-AF65-F5344CB8AC3E}">
        <p14:creationId xmlns:p14="http://schemas.microsoft.com/office/powerpoint/2010/main" val="2444259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latin typeface="Times New Roman" pitchFamily="18" charset="0"/>
              </a:rPr>
              <a:t>鉴别和</a:t>
            </a:r>
            <a:r>
              <a:rPr lang="zh-CN" altLang="en-US" dirty="0">
                <a:solidFill>
                  <a:srgbClr val="C00000"/>
                </a:solidFill>
                <a:latin typeface="Times New Roman" pitchFamily="18" charset="0"/>
              </a:rPr>
              <a:t>密钥分配</a:t>
            </a:r>
            <a:r>
              <a:rPr lang="zh-CN" altLang="en-US" dirty="0">
                <a:latin typeface="Times New Roman" pitchFamily="18" charset="0"/>
              </a:rPr>
              <a:t>的作用</a:t>
            </a:r>
          </a:p>
        </p:txBody>
      </p:sp>
      <p:sp>
        <p:nvSpPr>
          <p:cNvPr id="7171" name="Rectangle 3"/>
          <p:cNvSpPr>
            <a:spLocks noGrp="1" noChangeArrowheads="1"/>
          </p:cNvSpPr>
          <p:nvPr>
            <p:ph idx="1"/>
          </p:nvPr>
        </p:nvSpPr>
        <p:spPr>
          <a:xfrm>
            <a:off x="355600" y="4365104"/>
            <a:ext cx="11176000" cy="1921768"/>
          </a:xfrm>
        </p:spPr>
        <p:txBody>
          <a:bodyPr/>
          <a:lstStyle/>
          <a:p>
            <a:pPr eaLnBrk="1" hangingPunct="1">
              <a:buFontTx/>
              <a:buNone/>
            </a:pPr>
            <a:r>
              <a:rPr lang="en-US" altLang="zh-CN" dirty="0">
                <a:latin typeface="Arial" charset="0"/>
                <a:cs typeface="Tahoma" pitchFamily="34" charset="0"/>
              </a:rPr>
              <a:t>•</a:t>
            </a:r>
            <a:r>
              <a:rPr lang="en-US" altLang="zh-CN" dirty="0">
                <a:latin typeface="Times New Roman" pitchFamily="18" charset="0"/>
                <a:cs typeface="Tahoma" pitchFamily="34" charset="0"/>
              </a:rPr>
              <a:t> </a:t>
            </a:r>
            <a:r>
              <a:rPr lang="zh-CN" altLang="en-US" sz="2400" dirty="0"/>
              <a:t>鉴别能正确识别信息发送方身份，且对信息内容的任何修改都可被检测出来。 </a:t>
            </a:r>
          </a:p>
          <a:p>
            <a:pPr eaLnBrk="1" hangingPunct="1">
              <a:buFontTx/>
              <a:buNone/>
            </a:pPr>
            <a:r>
              <a:rPr lang="en-US" altLang="zh-CN" sz="2400" dirty="0">
                <a:latin typeface="Arial" charset="0"/>
                <a:cs typeface="Tahoma" pitchFamily="34" charset="0"/>
              </a:rPr>
              <a:t>•</a:t>
            </a:r>
            <a:r>
              <a:rPr lang="en-US" altLang="zh-CN" sz="2400" dirty="0">
                <a:latin typeface="Times New Roman" pitchFamily="18" charset="0"/>
                <a:cs typeface="Tahoma" pitchFamily="34" charset="0"/>
              </a:rPr>
              <a:t> </a:t>
            </a:r>
            <a:r>
              <a:rPr lang="zh-CN" altLang="en-US" sz="2400" dirty="0"/>
              <a:t>对加密明文的保密主要依赖于密钥的保密：</a:t>
            </a:r>
          </a:p>
          <a:p>
            <a:pPr eaLnBrk="1" hangingPunct="1">
              <a:buFontTx/>
              <a:buNone/>
            </a:pPr>
            <a:r>
              <a:rPr lang="zh-CN" altLang="en-US" sz="2400" dirty="0"/>
              <a:t>  </a:t>
            </a:r>
            <a:r>
              <a:rPr lang="en-US" altLang="zh-CN" sz="2400" dirty="0">
                <a:latin typeface="Times New Roman" pitchFamily="18" charset="0"/>
              </a:rPr>
              <a:t>1</a:t>
            </a:r>
            <a:r>
              <a:rPr lang="zh-CN" altLang="en-US" sz="2400" dirty="0">
                <a:latin typeface="Times New Roman" pitchFamily="18" charset="0"/>
              </a:rPr>
              <a:t>）</a:t>
            </a:r>
            <a:r>
              <a:rPr lang="zh-CN" altLang="en-US" sz="2400" dirty="0"/>
              <a:t>密钥管理涉及密钥生成、分配、使用、存储、备份、恢复以及销毁</a:t>
            </a:r>
          </a:p>
          <a:p>
            <a:pPr eaLnBrk="1" hangingPunct="1">
              <a:buFontTx/>
              <a:buNone/>
            </a:pPr>
            <a:r>
              <a:rPr lang="zh-CN" altLang="en-US" sz="2400" dirty="0"/>
              <a:t>  </a:t>
            </a:r>
            <a:r>
              <a:rPr lang="en-US" altLang="zh-CN" sz="2400" dirty="0">
                <a:latin typeface="Times New Roman" pitchFamily="18" charset="0"/>
              </a:rPr>
              <a:t>2</a:t>
            </a:r>
            <a:r>
              <a:rPr lang="zh-CN" altLang="en-US" sz="2400" dirty="0">
                <a:latin typeface="Times New Roman" pitchFamily="18" charset="0"/>
              </a:rPr>
              <a:t>）</a:t>
            </a:r>
            <a:r>
              <a:rPr lang="zh-CN" altLang="en-US" sz="2400" dirty="0"/>
              <a:t>如何分配已生成密钥是密码学领域的难点问题 </a:t>
            </a:r>
          </a:p>
        </p:txBody>
      </p:sp>
      <p:sp>
        <p:nvSpPr>
          <p:cNvPr id="717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A2E2DC4-E661-4B6C-B97C-B7D19C9AA951}"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717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AF76E7A-7679-455F-BA3A-1A7C06E5844C}" type="slidenum">
              <a:rPr lang="en-US" altLang="zh-CN" sz="1000" b="0">
                <a:solidFill>
                  <a:schemeClr val="bg1"/>
                </a:solidFill>
                <a:latin typeface="Verdana" pitchFamily="34" charset="0"/>
                <a:ea typeface="宋体" pitchFamily="2" charset="-122"/>
              </a:rPr>
              <a:pPr eaLnBrk="1" hangingPunct="1">
                <a:spcBef>
                  <a:spcPct val="0"/>
                </a:spcBef>
                <a:buClrTx/>
                <a:buFontTx/>
                <a:buNone/>
              </a:pPr>
              <a:t>3</a:t>
            </a:fld>
            <a:endParaRPr lang="en-US" altLang="zh-CN" sz="1000" b="0">
              <a:solidFill>
                <a:schemeClr val="bg1"/>
              </a:solidFill>
              <a:latin typeface="Verdana" pitchFamily="34" charset="0"/>
              <a:ea typeface="宋体" pitchFamily="2" charset="-122"/>
            </a:endParaRPr>
          </a:p>
        </p:txBody>
      </p:sp>
      <p:sp>
        <p:nvSpPr>
          <p:cNvPr id="7" name="文本框 6">
            <a:extLst>
              <a:ext uri="{FF2B5EF4-FFF2-40B4-BE49-F238E27FC236}">
                <a16:creationId xmlns:a16="http://schemas.microsoft.com/office/drawing/2014/main" id="{AC144CC1-BC65-4852-A0DB-E946CD2DFC7B}"/>
              </a:ext>
            </a:extLst>
          </p:cNvPr>
          <p:cNvSpPr txBox="1"/>
          <p:nvPr/>
        </p:nvSpPr>
        <p:spPr>
          <a:xfrm>
            <a:off x="472303" y="1145719"/>
            <a:ext cx="6768752" cy="923330"/>
          </a:xfrm>
          <a:prstGeom prst="rect">
            <a:avLst/>
          </a:prstGeom>
          <a:noFill/>
        </p:spPr>
        <p:txBody>
          <a:bodyPr wrap="square">
            <a:spAutoFit/>
          </a:bodyPr>
          <a:lstStyle/>
          <a:p>
            <a:r>
              <a:rPr lang="zh-CN" altLang="en-US" sz="1800" b="1" dirty="0">
                <a:solidFill>
                  <a:srgbClr val="C00000"/>
                </a:solidFill>
                <a:latin typeface="微软雅黑" panose="020B0503020204020204" pitchFamily="34" charset="-122"/>
                <a:ea typeface="微软雅黑" panose="020B0503020204020204" pitchFamily="34" charset="-122"/>
              </a:rPr>
              <a:t>鉴别</a:t>
            </a:r>
            <a:r>
              <a:rPr lang="zh-CN" altLang="en-US" sz="1800" b="1"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(authentication) </a:t>
            </a:r>
            <a:r>
              <a:rPr lang="zh-CN" altLang="en-US" sz="1800" b="1" dirty="0">
                <a:latin typeface="微软雅黑" panose="020B0503020204020204" pitchFamily="34" charset="-122"/>
                <a:ea typeface="微软雅黑" panose="020B0503020204020204" pitchFamily="34" charset="-122"/>
              </a:rPr>
              <a:t>是网络安全中一个很重要的问题</a:t>
            </a:r>
            <a:endParaRPr lang="en-US" altLang="zh-CN" sz="1800" b="1" dirty="0">
              <a:latin typeface="微软雅黑" panose="020B0503020204020204" pitchFamily="34" charset="-122"/>
              <a:ea typeface="微软雅黑" panose="020B0503020204020204" pitchFamily="34" charset="-122"/>
            </a:endParaRPr>
          </a:p>
          <a:p>
            <a:r>
              <a:rPr lang="zh-CN" altLang="en-US" sz="1800" b="1" dirty="0">
                <a:latin typeface="微软雅黑" panose="020B0503020204020204" pitchFamily="34" charset="-122"/>
                <a:ea typeface="微软雅黑" panose="020B0503020204020204" pitchFamily="34" charset="-122"/>
              </a:rPr>
              <a:t>鉴别包括</a:t>
            </a:r>
            <a:r>
              <a:rPr lang="en-US" altLang="zh-CN" sz="1800" b="1" dirty="0">
                <a:latin typeface="微软雅黑" panose="020B0503020204020204" pitchFamily="34" charset="-122"/>
                <a:ea typeface="微软雅黑" panose="020B0503020204020204" pitchFamily="34" charset="-122"/>
              </a:rPr>
              <a:t>:</a:t>
            </a:r>
            <a:endParaRPr lang="zh-CN" altLang="en-US" dirty="0"/>
          </a:p>
          <a:p>
            <a:endParaRPr lang="zh-CN" altLang="en-US" dirty="0"/>
          </a:p>
        </p:txBody>
      </p:sp>
      <p:grpSp>
        <p:nvGrpSpPr>
          <p:cNvPr id="10" name="组合 9">
            <a:extLst>
              <a:ext uri="{FF2B5EF4-FFF2-40B4-BE49-F238E27FC236}">
                <a16:creationId xmlns:a16="http://schemas.microsoft.com/office/drawing/2014/main" id="{FEBC01F7-362E-423A-B68B-2CB53473477D}"/>
              </a:ext>
            </a:extLst>
          </p:cNvPr>
          <p:cNvGrpSpPr/>
          <p:nvPr/>
        </p:nvGrpSpPr>
        <p:grpSpPr>
          <a:xfrm>
            <a:off x="1201266" y="1899751"/>
            <a:ext cx="6741460" cy="2396118"/>
            <a:chOff x="1532964" y="1926643"/>
            <a:chExt cx="6741460" cy="2396118"/>
          </a:xfrm>
        </p:grpSpPr>
        <p:graphicFrame>
          <p:nvGraphicFramePr>
            <p:cNvPr id="11" name="图示 10">
              <a:extLst>
                <a:ext uri="{FF2B5EF4-FFF2-40B4-BE49-F238E27FC236}">
                  <a16:creationId xmlns:a16="http://schemas.microsoft.com/office/drawing/2014/main" id="{8A2536C3-7048-4991-92B2-2D83ADD405FE}"/>
                </a:ext>
              </a:extLst>
            </p:cNvPr>
            <p:cNvGraphicFramePr/>
            <p:nvPr>
              <p:extLst>
                <p:ext uri="{D42A27DB-BD31-4B8C-83A1-F6EECF244321}">
                  <p14:modId xmlns:p14="http://schemas.microsoft.com/office/powerpoint/2010/main" val="267866660"/>
                </p:ext>
              </p:extLst>
            </p:nvPr>
          </p:nvGraphicFramePr>
          <p:xfrm>
            <a:off x="1532964" y="1926643"/>
            <a:ext cx="6741460" cy="2008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a:extLst>
                <a:ext uri="{FF2B5EF4-FFF2-40B4-BE49-F238E27FC236}">
                  <a16:creationId xmlns:a16="http://schemas.microsoft.com/office/drawing/2014/main" id="{BB6E65F8-6300-4A8C-8463-13165FB53808}"/>
                </a:ext>
              </a:extLst>
            </p:cNvPr>
            <p:cNvSpPr/>
            <p:nvPr/>
          </p:nvSpPr>
          <p:spPr>
            <a:xfrm>
              <a:off x="1532964" y="3953429"/>
              <a:ext cx="6741460" cy="369332"/>
            </a:xfrm>
            <a:prstGeom prst="rect">
              <a:avLst/>
            </a:prstGeom>
            <a:solidFill>
              <a:srgbClr val="66CCFF"/>
            </a:solidFill>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报文鉴别通常包含：鉴别报文的发送者，鉴别报文的完整性。</a:t>
              </a: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092F9-EA77-4A82-91BC-D02E5A274DAD}"/>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密钥的分层控制</a:t>
            </a:r>
            <a:endParaRPr lang="zh-CN" altLang="en-US" dirty="0"/>
          </a:p>
        </p:txBody>
      </p:sp>
      <p:sp>
        <p:nvSpPr>
          <p:cNvPr id="3" name="内容占位符 2">
            <a:extLst>
              <a:ext uri="{FF2B5EF4-FFF2-40B4-BE49-F238E27FC236}">
                <a16:creationId xmlns:a16="http://schemas.microsoft.com/office/drawing/2014/main" id="{BC324997-CFB3-498F-BD67-0D2745F950B2}"/>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网络中如果用户数目非常多而且分布的地域非常广，一个</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就无法承担为用户分配密钥的重任。</a:t>
            </a:r>
          </a:p>
          <a:p>
            <a:r>
              <a:rPr lang="zh-CN" altLang="en-US" sz="2400" dirty="0">
                <a:latin typeface="宋体" panose="02010600030101010101" pitchFamily="2" charset="-122"/>
                <a:ea typeface="宋体" panose="02010600030101010101" pitchFamily="2" charset="-122"/>
              </a:rPr>
              <a:t>问题的解决方法是使用多个</a:t>
            </a:r>
            <a:r>
              <a:rPr lang="en-US" altLang="zh-CN" sz="2400" dirty="0">
                <a:solidFill>
                  <a:srgbClr val="0070C0"/>
                </a:solidFill>
                <a:latin typeface="宋体" panose="02010600030101010101" pitchFamily="2" charset="-122"/>
                <a:ea typeface="宋体" panose="02010600030101010101" pitchFamily="2" charset="-122"/>
              </a:rPr>
              <a:t>KDC</a:t>
            </a:r>
            <a:r>
              <a:rPr lang="zh-CN" altLang="en-US" sz="2400" dirty="0">
                <a:solidFill>
                  <a:srgbClr val="0070C0"/>
                </a:solidFill>
                <a:latin typeface="宋体" panose="02010600030101010101" pitchFamily="2" charset="-122"/>
                <a:ea typeface="宋体" panose="02010600030101010101" pitchFamily="2" charset="-122"/>
              </a:rPr>
              <a:t>的分层结构</a:t>
            </a:r>
            <a:r>
              <a:rPr lang="zh-CN" altLang="en-US" sz="2400" dirty="0">
                <a:latin typeface="宋体" panose="02010600030101010101" pitchFamily="2" charset="-122"/>
                <a:ea typeface="宋体" panose="02010600030101010101" pitchFamily="2" charset="-122"/>
              </a:rPr>
              <a:t>。</a:t>
            </a:r>
          </a:p>
          <a:p>
            <a:pPr lvl="1"/>
            <a:r>
              <a:rPr lang="zh-CN" altLang="en-US" sz="2400" dirty="0">
                <a:latin typeface="宋体" panose="02010600030101010101" pitchFamily="2" charset="-122"/>
                <a:ea typeface="宋体" panose="02010600030101010101" pitchFamily="2" charset="-122"/>
              </a:rPr>
              <a:t>例如，在每个小范围（如一个 </a:t>
            </a:r>
            <a:r>
              <a:rPr lang="en-US" altLang="zh-CN" sz="2400" dirty="0">
                <a:latin typeface="宋体" panose="02010600030101010101" pitchFamily="2" charset="-122"/>
                <a:ea typeface="宋体" panose="02010600030101010101" pitchFamily="2" charset="-122"/>
              </a:rPr>
              <a:t>LAN </a:t>
            </a:r>
            <a:r>
              <a:rPr lang="zh-CN" altLang="en-US" sz="2400" dirty="0">
                <a:latin typeface="宋体" panose="02010600030101010101" pitchFamily="2" charset="-122"/>
                <a:ea typeface="宋体" panose="02010600030101010101" pitchFamily="2" charset="-122"/>
              </a:rPr>
              <a:t>或一个建筑物）内，都建立一个本地</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。同一范围的用户在进行保密通信时，由本地</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为他们分配密钥。</a:t>
            </a:r>
          </a:p>
          <a:p>
            <a:pPr lvl="1"/>
            <a:r>
              <a:rPr lang="zh-CN" altLang="en-US" sz="2400" dirty="0">
                <a:latin typeface="宋体" panose="02010600030101010101" pitchFamily="2" charset="-122"/>
                <a:ea typeface="宋体" panose="02010600030101010101" pitchFamily="2" charset="-122"/>
              </a:rPr>
              <a:t>如果两个不同范围的用户想获得共享密钥，则可通过各自的本地</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，而两个本地</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的沟通又需经过一个全局</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。这样就建立了两层</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a:t>
            </a:r>
          </a:p>
          <a:p>
            <a:r>
              <a:rPr lang="zh-CN" altLang="en-US" sz="2400" dirty="0">
                <a:latin typeface="宋体" panose="02010600030101010101" pitchFamily="2" charset="-122"/>
                <a:ea typeface="宋体" panose="02010600030101010101" pitchFamily="2" charset="-122"/>
              </a:rPr>
              <a:t>类似地，根据网络中用户的数目及分布的地域，可建立三层或多层</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a:t>
            </a:r>
          </a:p>
          <a:p>
            <a:r>
              <a:rPr lang="zh-CN" altLang="en-US" sz="2400" dirty="0">
                <a:latin typeface="宋体" panose="02010600030101010101" pitchFamily="2" charset="-122"/>
                <a:ea typeface="宋体" panose="02010600030101010101" pitchFamily="2" charset="-122"/>
              </a:rPr>
              <a:t>分层结构可减少主密钥的分布，因为大多数主密钥是在本地</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和本地用户之间共享。</a:t>
            </a:r>
            <a:endParaRPr lang="en-US" altLang="zh-CN" sz="2400" dirty="0">
              <a:latin typeface="宋体" panose="02010600030101010101" pitchFamily="2" charset="-122"/>
              <a:ea typeface="宋体" panose="02010600030101010101" pitchFamily="2" charset="-122"/>
            </a:endParaRPr>
          </a:p>
          <a:p>
            <a:r>
              <a:rPr lang="zh-CN" altLang="en-US" sz="2400" dirty="0">
                <a:solidFill>
                  <a:srgbClr val="C00000"/>
                </a:solidFill>
                <a:latin typeface="宋体" panose="02010600030101010101" pitchFamily="2" charset="-122"/>
                <a:ea typeface="宋体" panose="02010600030101010101" pitchFamily="2" charset="-122"/>
              </a:rPr>
              <a:t>分层结构还可将虚假</a:t>
            </a:r>
            <a:r>
              <a:rPr lang="en-US" altLang="zh-CN" sz="2400" dirty="0">
                <a:solidFill>
                  <a:srgbClr val="C00000"/>
                </a:solidFill>
                <a:latin typeface="宋体" panose="02010600030101010101" pitchFamily="2" charset="-122"/>
                <a:ea typeface="宋体" panose="02010600030101010101" pitchFamily="2" charset="-122"/>
              </a:rPr>
              <a:t>KDC</a:t>
            </a:r>
            <a:r>
              <a:rPr lang="zh-CN" altLang="en-US" sz="2400" dirty="0">
                <a:solidFill>
                  <a:srgbClr val="C00000"/>
                </a:solidFill>
                <a:latin typeface="宋体" panose="02010600030101010101" pitchFamily="2" charset="-122"/>
                <a:ea typeface="宋体" panose="02010600030101010101" pitchFamily="2" charset="-122"/>
              </a:rPr>
              <a:t>的危害限制到一个局部区域</a:t>
            </a:r>
          </a:p>
        </p:txBody>
      </p:sp>
      <p:sp>
        <p:nvSpPr>
          <p:cNvPr id="4" name="日期占位符 3">
            <a:extLst>
              <a:ext uri="{FF2B5EF4-FFF2-40B4-BE49-F238E27FC236}">
                <a16:creationId xmlns:a16="http://schemas.microsoft.com/office/drawing/2014/main" id="{3F3D3627-CEF1-4F65-899A-3FF0ADDAC7A1}"/>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94D22E8E-2169-460C-9B3A-992759B4F1BE}"/>
              </a:ext>
            </a:extLst>
          </p:cNvPr>
          <p:cNvSpPr>
            <a:spLocks noGrp="1"/>
          </p:cNvSpPr>
          <p:nvPr>
            <p:ph type="sldNum" sz="quarter" idx="11"/>
          </p:nvPr>
        </p:nvSpPr>
        <p:spPr/>
        <p:txBody>
          <a:bodyPr/>
          <a:lstStyle/>
          <a:p>
            <a:pPr>
              <a:defRPr/>
            </a:pPr>
            <a:fld id="{13783E8D-128D-47D1-A075-F0ABB8417BB3}" type="slidenum">
              <a:rPr lang="en-US" altLang="zh-CN" smtClean="0"/>
              <a:pPr>
                <a:defRPr/>
              </a:pPr>
              <a:t>30</a:t>
            </a:fld>
            <a:endParaRPr lang="en-US" altLang="zh-CN"/>
          </a:p>
        </p:txBody>
      </p:sp>
    </p:spTree>
    <p:extLst>
      <p:ext uri="{BB962C8B-B14F-4D97-AF65-F5344CB8AC3E}">
        <p14:creationId xmlns:p14="http://schemas.microsoft.com/office/powerpoint/2010/main" val="268968658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92C04-DCCB-483C-BFBE-A8A71F7A2557}"/>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会话密钥的有效期</a:t>
            </a:r>
            <a:endParaRPr lang="zh-CN" altLang="en-US" dirty="0"/>
          </a:p>
        </p:txBody>
      </p:sp>
      <p:sp>
        <p:nvSpPr>
          <p:cNvPr id="3" name="内容占位符 2">
            <a:extLst>
              <a:ext uri="{FF2B5EF4-FFF2-40B4-BE49-F238E27FC236}">
                <a16:creationId xmlns:a16="http://schemas.microsoft.com/office/drawing/2014/main" id="{B5EBA568-BB75-4492-AAC0-0962F729392C}"/>
              </a:ext>
            </a:extLst>
          </p:cNvPr>
          <p:cNvSpPr>
            <a:spLocks noGrp="1"/>
          </p:cNvSpPr>
          <p:nvPr>
            <p:ph idx="1"/>
          </p:nvPr>
        </p:nvSpPr>
        <p:spPr/>
        <p:txBody>
          <a:bodyPr/>
          <a:lstStyle/>
          <a:p>
            <a:r>
              <a:rPr lang="zh-CN" altLang="en-US" sz="2400" b="0" dirty="0">
                <a:latin typeface="宋体" panose="02010600030101010101" pitchFamily="2" charset="-122"/>
                <a:ea typeface="宋体" panose="02010600030101010101" pitchFamily="2" charset="-122"/>
              </a:rPr>
              <a:t>会话密钥更换的越频繁，系统的安全性就越高。因为敌手即使获得一个会话密钥，却只能获得很少的密文。</a:t>
            </a:r>
          </a:p>
          <a:p>
            <a:r>
              <a:rPr lang="zh-CN" altLang="en-US" sz="2400" b="0" dirty="0">
                <a:latin typeface="宋体" panose="02010600030101010101" pitchFamily="2" charset="-122"/>
                <a:ea typeface="宋体" panose="02010600030101010101" pitchFamily="2" charset="-122"/>
              </a:rPr>
              <a:t>但另一方面，会话密钥更换的太频繁，又将延迟用户之间的交换，同时还造成网络负担。所以在决定会话密钥的有效期时，应权衡矛盾的两个方面。</a:t>
            </a:r>
          </a:p>
          <a:p>
            <a:r>
              <a:rPr lang="zh-CN" altLang="en-US" sz="2400" b="0" dirty="0">
                <a:latin typeface="宋体" panose="02010600030101010101" pitchFamily="2" charset="-122"/>
                <a:ea typeface="宋体" panose="02010600030101010101" pitchFamily="2" charset="-122"/>
              </a:rPr>
              <a:t>对面向连接的协议，在连接未建立前或断开时，会话密钥的有效期可以很长。而每次建立连接时，都应使用新的会话密钥。如果逻辑连接的时间很长，则应定期更换会话密钥。</a:t>
            </a:r>
          </a:p>
          <a:p>
            <a:r>
              <a:rPr lang="zh-CN" altLang="en-US" sz="2400" b="0" dirty="0">
                <a:latin typeface="宋体" panose="02010600030101010101" pitchFamily="2" charset="-122"/>
                <a:ea typeface="宋体" panose="02010600030101010101" pitchFamily="2" charset="-122"/>
              </a:rPr>
              <a:t>无连接协议（如面向业务的协议），无法明确地决定更换密钥的频率。为安全起见，用户每进行一次交换，都用新的会话密钥。</a:t>
            </a:r>
          </a:p>
          <a:p>
            <a:pP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然而这又失去了无连接协议主要的优势，即对每个业务都有最少的费用和最短的延迟。 </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比较好的方案是在某一固定周期内或对一定数目的业务使用同一会话密钥</a:t>
            </a:r>
          </a:p>
        </p:txBody>
      </p:sp>
      <p:sp>
        <p:nvSpPr>
          <p:cNvPr id="4" name="日期占位符 3">
            <a:extLst>
              <a:ext uri="{FF2B5EF4-FFF2-40B4-BE49-F238E27FC236}">
                <a16:creationId xmlns:a16="http://schemas.microsoft.com/office/drawing/2014/main" id="{54F1FDB6-CB0D-4F40-976A-5BA32D28BB8A}"/>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B7F72D36-8D54-4590-977C-7F6EDBAC3788}"/>
              </a:ext>
            </a:extLst>
          </p:cNvPr>
          <p:cNvSpPr>
            <a:spLocks noGrp="1"/>
          </p:cNvSpPr>
          <p:nvPr>
            <p:ph type="sldNum" sz="quarter" idx="11"/>
          </p:nvPr>
        </p:nvSpPr>
        <p:spPr/>
        <p:txBody>
          <a:bodyPr/>
          <a:lstStyle/>
          <a:p>
            <a:pPr>
              <a:defRPr/>
            </a:pPr>
            <a:fld id="{13783E8D-128D-47D1-A075-F0ABB8417BB3}" type="slidenum">
              <a:rPr lang="en-US" altLang="zh-CN" smtClean="0"/>
              <a:pPr>
                <a:defRPr/>
              </a:pPr>
              <a:t>31</a:t>
            </a:fld>
            <a:endParaRPr lang="en-US" altLang="zh-CN"/>
          </a:p>
        </p:txBody>
      </p:sp>
    </p:spTree>
    <p:extLst>
      <p:ext uri="{BB962C8B-B14F-4D97-AF65-F5344CB8AC3E}">
        <p14:creationId xmlns:p14="http://schemas.microsoft.com/office/powerpoint/2010/main" val="36852146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二、分散式密钥分配方案 </a:t>
            </a:r>
          </a:p>
        </p:txBody>
      </p:sp>
      <p:sp>
        <p:nvSpPr>
          <p:cNvPr id="23555" name="Rectangle 3"/>
          <p:cNvSpPr>
            <a:spLocks noGrp="1" noChangeArrowheads="1"/>
          </p:cNvSpPr>
          <p:nvPr>
            <p:ph idx="1"/>
          </p:nvPr>
        </p:nvSpPr>
        <p:spPr>
          <a:xfrm>
            <a:off x="406400" y="1219200"/>
            <a:ext cx="11176000" cy="2713856"/>
          </a:xfrm>
        </p:spPr>
        <p:txBody>
          <a:bodyPr/>
          <a:lstStyle/>
          <a:p>
            <a:pPr eaLnBrk="1" hangingPunct="1"/>
            <a:r>
              <a:rPr lang="zh-CN" altLang="en-US" sz="2400" dirty="0">
                <a:latin typeface="宋体" panose="02010600030101010101" pitchFamily="2" charset="-122"/>
                <a:ea typeface="宋体" panose="02010600030101010101" pitchFamily="2" charset="-122"/>
              </a:rPr>
              <a:t>用密钥分配中心为用户分配密钥时，要求所有用户都信任 </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，同时还要求对</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加以保护。</a:t>
            </a:r>
          </a:p>
          <a:p>
            <a:pPr eaLnBrk="1" hangingPunct="1"/>
            <a:r>
              <a:rPr lang="zh-CN" altLang="en-US" sz="2400" dirty="0">
                <a:latin typeface="宋体" panose="02010600030101010101" pitchFamily="2" charset="-122"/>
                <a:ea typeface="宋体" panose="02010600030101010101" pitchFamily="2" charset="-122"/>
              </a:rPr>
              <a:t>如果密钥的分配是无中心的，则不必有以上两个要求。  </a:t>
            </a:r>
          </a:p>
          <a:p>
            <a:pPr eaLnBrk="1" hangingPunct="1">
              <a:buFontTx/>
              <a:buNone/>
            </a:pP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解决方案：</a:t>
            </a:r>
          </a:p>
          <a:p>
            <a:pPr eaLnBrk="1" hangingPunct="1">
              <a:buFontTx/>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）把单个</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分散成几个</a:t>
            </a:r>
            <a:r>
              <a:rPr lang="en-US" altLang="zh-CN" sz="2400" dirty="0">
                <a:latin typeface="宋体" panose="02010600030101010101" pitchFamily="2" charset="-122"/>
                <a:ea typeface="宋体" panose="02010600030101010101" pitchFamily="2" charset="-122"/>
              </a:rPr>
              <a:t>KDC </a:t>
            </a:r>
            <a:r>
              <a:rPr lang="zh-CN" altLang="en-US" sz="2400" dirty="0">
                <a:latin typeface="宋体" panose="02010600030101010101" pitchFamily="2" charset="-122"/>
                <a:ea typeface="宋体" panose="02010600030101010101" pitchFamily="2" charset="-122"/>
              </a:rPr>
              <a:t>会降低这种风险。</a:t>
            </a:r>
          </a:p>
          <a:p>
            <a:pPr eaLnBrk="1" hangingPunct="1">
              <a:buFontTx/>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）更进一步把</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分散到所有通信方，即通信方同时也是</a:t>
            </a:r>
            <a:r>
              <a:rPr lang="en-US" altLang="zh-CN" sz="2400" dirty="0">
                <a:latin typeface="宋体" panose="02010600030101010101" pitchFamily="2" charset="-122"/>
                <a:ea typeface="宋体" panose="02010600030101010101" pitchFamily="2" charset="-122"/>
              </a:rPr>
              <a:t>KDC</a:t>
            </a:r>
            <a:r>
              <a:rPr lang="zh-CN" altLang="en-US" sz="2400" dirty="0">
                <a:latin typeface="宋体" panose="02010600030101010101" pitchFamily="2" charset="-122"/>
                <a:ea typeface="宋体" panose="02010600030101010101" pitchFamily="2" charset="-122"/>
              </a:rPr>
              <a:t>，自己保存同其他所有通信方的主密钥。 </a:t>
            </a:r>
          </a:p>
        </p:txBody>
      </p:sp>
      <p:sp>
        <p:nvSpPr>
          <p:cNvPr id="2355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D0B162E-ABE0-4907-9195-4583155F6F53}"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355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0A63AC7-12B6-4BB2-95A2-8CBB5C18F1C9}" type="slidenum">
              <a:rPr lang="en-US" altLang="zh-CN" sz="1000" b="0">
                <a:solidFill>
                  <a:schemeClr val="bg1"/>
                </a:solidFill>
                <a:latin typeface="Verdana" pitchFamily="34" charset="0"/>
                <a:ea typeface="宋体" pitchFamily="2" charset="-122"/>
              </a:rPr>
              <a:pPr eaLnBrk="1" hangingPunct="1">
                <a:spcBef>
                  <a:spcPct val="0"/>
                </a:spcBef>
                <a:buClrTx/>
                <a:buFontTx/>
                <a:buNone/>
              </a:pPr>
              <a:t>32</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99562"/>
            <a:ext cx="10972800" cy="952666"/>
          </a:xfrm>
        </p:spPr>
        <p:txBody>
          <a:bodyPr/>
          <a:lstStyle/>
          <a:p>
            <a:pPr eaLnBrk="1" hangingPunct="1"/>
            <a:r>
              <a:rPr lang="zh-CN" altLang="en-US" sz="3200" dirty="0"/>
              <a:t>分散式对称密钥分配</a:t>
            </a:r>
          </a:p>
        </p:txBody>
      </p:sp>
      <p:sp>
        <p:nvSpPr>
          <p:cNvPr id="24598" name="日期占位符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03C146A-77A6-43DB-B657-C8CFC41C9727}"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4599"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94D2644-ADF6-4224-93F2-BFF09B0C3D81}" type="slidenum">
              <a:rPr lang="en-US" altLang="zh-CN" sz="1000" b="0">
                <a:solidFill>
                  <a:schemeClr val="bg1"/>
                </a:solidFill>
                <a:latin typeface="Verdana" pitchFamily="34" charset="0"/>
                <a:ea typeface="宋体" pitchFamily="2" charset="-122"/>
              </a:rPr>
              <a:pPr eaLnBrk="1" hangingPunct="1">
                <a:spcBef>
                  <a:spcPct val="0"/>
                </a:spcBef>
                <a:buClrTx/>
                <a:buFontTx/>
                <a:buNone/>
              </a:pPr>
              <a:t>33</a:t>
            </a:fld>
            <a:endParaRPr lang="en-US" altLang="zh-CN" sz="1000" b="0">
              <a:solidFill>
                <a:schemeClr val="bg1"/>
              </a:solidFill>
              <a:latin typeface="Verdana" pitchFamily="34" charset="0"/>
              <a:ea typeface="宋体" pitchFamily="2" charset="-122"/>
            </a:endParaRPr>
          </a:p>
        </p:txBody>
      </p:sp>
      <p:sp>
        <p:nvSpPr>
          <p:cNvPr id="24600" name="Rectangle 5"/>
          <p:cNvSpPr>
            <a:spLocks noChangeArrowheads="1"/>
          </p:cNvSpPr>
          <p:nvPr/>
        </p:nvSpPr>
        <p:spPr bwMode="auto">
          <a:xfrm>
            <a:off x="1524001" y="2972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4602" name="AutoShape 44">
            <a:hlinkClick r:id="rId3" action="ppaction://hlinksldjump" highlightClick="1"/>
          </p:cNvPr>
          <p:cNvSpPr>
            <a:spLocks noChangeArrowheads="1"/>
          </p:cNvSpPr>
          <p:nvPr/>
        </p:nvSpPr>
        <p:spPr bwMode="auto">
          <a:xfrm>
            <a:off x="9912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dirty="0">
              <a:latin typeface="Arial" charset="0"/>
              <a:ea typeface="宋体" pitchFamily="2" charset="-122"/>
            </a:endParaRPr>
          </a:p>
        </p:txBody>
      </p:sp>
      <p:graphicFrame>
        <p:nvGraphicFramePr>
          <p:cNvPr id="13" name="对象 2">
            <a:extLst>
              <a:ext uri="{FF2B5EF4-FFF2-40B4-BE49-F238E27FC236}">
                <a16:creationId xmlns:a16="http://schemas.microsoft.com/office/drawing/2014/main" id="{A7E3F434-30F6-46BB-AFA7-3F47BEBFCB83}"/>
              </a:ext>
            </a:extLst>
          </p:cNvPr>
          <p:cNvGraphicFramePr>
            <a:graphicFrameLocks noChangeAspect="1"/>
          </p:cNvGraphicFramePr>
          <p:nvPr>
            <p:extLst>
              <p:ext uri="{D42A27DB-BD31-4B8C-83A1-F6EECF244321}">
                <p14:modId xmlns:p14="http://schemas.microsoft.com/office/powerpoint/2010/main" val="784054036"/>
              </p:ext>
            </p:extLst>
          </p:nvPr>
        </p:nvGraphicFramePr>
        <p:xfrm>
          <a:off x="2325244" y="1002618"/>
          <a:ext cx="6272007" cy="3091482"/>
        </p:xfrm>
        <a:graphic>
          <a:graphicData uri="http://schemas.openxmlformats.org/presentationml/2006/ole">
            <mc:AlternateContent xmlns:mc="http://schemas.openxmlformats.org/markup-compatibility/2006">
              <mc:Choice xmlns:v="urn:schemas-microsoft-com:vml" Requires="v">
                <p:oleObj spid="_x0000_s41305" name="Visio" r:id="rId4" imgW="4505260" imgH="1714500" progId="Visio.Drawing.11">
                  <p:embed/>
                </p:oleObj>
              </mc:Choice>
              <mc:Fallback>
                <p:oleObj name="Visio" r:id="rId4" imgW="4505260" imgH="1714500" progId="Visio.Drawing.11">
                  <p:embed/>
                  <p:pic>
                    <p:nvPicPr>
                      <p:cNvPr id="46083" name="对象 2">
                        <a:extLst>
                          <a:ext uri="{FF2B5EF4-FFF2-40B4-BE49-F238E27FC236}">
                            <a16:creationId xmlns:a16="http://schemas.microsoft.com/office/drawing/2014/main" id="{64FC3A79-5A5A-46EB-81E1-5ED1DE24B488}"/>
                          </a:ext>
                        </a:extLst>
                      </p:cNvPr>
                      <p:cNvPicPr>
                        <a:picLocks noChangeAspect="1" noChangeArrowheads="1"/>
                      </p:cNvPicPr>
                      <p:nvPr/>
                    </p:nvPicPr>
                    <p:blipFill>
                      <a:blip r:embed="rId5"/>
                      <a:srcRect/>
                      <a:stretch>
                        <a:fillRect/>
                      </a:stretch>
                    </p:blipFill>
                    <p:spPr bwMode="auto">
                      <a:xfrm>
                        <a:off x="2325244" y="1002618"/>
                        <a:ext cx="6272007" cy="3091482"/>
                      </a:xfrm>
                      <a:prstGeom prst="rect">
                        <a:avLst/>
                      </a:prstGeom>
                      <a:noFill/>
                      <a:ln>
                        <a:noFill/>
                      </a:ln>
                    </p:spPr>
                  </p:pic>
                </p:oleObj>
              </mc:Fallback>
            </mc:AlternateContent>
          </a:graphicData>
        </a:graphic>
      </p:graphicFrame>
      <p:sp>
        <p:nvSpPr>
          <p:cNvPr id="14" name="文本框 2">
            <a:extLst>
              <a:ext uri="{FF2B5EF4-FFF2-40B4-BE49-F238E27FC236}">
                <a16:creationId xmlns:a16="http://schemas.microsoft.com/office/drawing/2014/main" id="{8ACD0D3F-A885-46A9-8809-A012D64EF5BA}"/>
              </a:ext>
            </a:extLst>
          </p:cNvPr>
          <p:cNvSpPr txBox="1">
            <a:spLocks noChangeArrowheads="1"/>
          </p:cNvSpPr>
          <p:nvPr/>
        </p:nvSpPr>
        <p:spPr bwMode="auto">
          <a:xfrm>
            <a:off x="146677" y="4223182"/>
            <a:ext cx="106291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向</a:t>
            </a:r>
            <a:r>
              <a:rPr lang="en-US" altLang="zh-CN" sz="2400" dirty="0">
                <a:latin typeface="Times New Roman" panose="02020603050405020304" pitchFamily="18" charset="0"/>
                <a:ea typeface="宋体" panose="02010600030101010101" pitchFamily="2" charset="-122"/>
              </a:rPr>
              <a:t>B </a:t>
            </a:r>
            <a:r>
              <a:rPr lang="zh-CN" altLang="en-US" sz="2400" dirty="0">
                <a:latin typeface="Times New Roman" panose="02020603050405020304" pitchFamily="18" charset="0"/>
                <a:ea typeface="宋体" panose="02010600030101010101" pitchFamily="2" charset="-122"/>
              </a:rPr>
              <a:t>发出建立会话密钥的请求和一个一次性随机数    。</a:t>
            </a:r>
          </a:p>
        </p:txBody>
      </p:sp>
      <p:sp>
        <p:nvSpPr>
          <p:cNvPr id="15" name="文本框 3">
            <a:extLst>
              <a:ext uri="{FF2B5EF4-FFF2-40B4-BE49-F238E27FC236}">
                <a16:creationId xmlns:a16="http://schemas.microsoft.com/office/drawing/2014/main" id="{6170E70A-E3E8-4928-97DC-8FBF20A4782B}"/>
              </a:ext>
            </a:extLst>
          </p:cNvPr>
          <p:cNvSpPr txBox="1">
            <a:spLocks noChangeArrowheads="1"/>
          </p:cNvSpPr>
          <p:nvPr/>
        </p:nvSpPr>
        <p:spPr bwMode="auto">
          <a:xfrm>
            <a:off x="280269" y="4958759"/>
            <a:ext cx="111249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B </a:t>
            </a:r>
            <a:r>
              <a:rPr lang="zh-CN" altLang="en-US" sz="2400" dirty="0">
                <a:latin typeface="Times New Roman" panose="02020603050405020304" pitchFamily="18" charset="0"/>
                <a:ea typeface="宋体" panose="02010600030101010101" pitchFamily="2" charset="-122"/>
              </a:rPr>
              <a:t>用与 </a:t>
            </a:r>
            <a:r>
              <a:rPr lang="en-US" altLang="zh-CN" sz="2400"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共享的主密钥         对应答的消息加密，</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并发送给 </a:t>
            </a:r>
            <a:r>
              <a:rPr lang="en-US" altLang="zh-CN" sz="2400"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。应答的消息中有 </a:t>
            </a:r>
            <a:r>
              <a:rPr lang="en-US" altLang="zh-CN" sz="2400" dirty="0">
                <a:latin typeface="Times New Roman" panose="02020603050405020304" pitchFamily="18" charset="0"/>
                <a:ea typeface="宋体" panose="02010600030101010101" pitchFamily="2" charset="-122"/>
              </a:rPr>
              <a:t>B </a:t>
            </a:r>
            <a:r>
              <a:rPr lang="zh-CN" altLang="en-US" sz="2400" dirty="0">
                <a:latin typeface="Times New Roman" panose="02020603050405020304" pitchFamily="18" charset="0"/>
                <a:ea typeface="宋体" panose="02010600030101010101" pitchFamily="2" charset="-122"/>
              </a:rPr>
              <a:t>选取的会话密钥、</a:t>
            </a:r>
            <a:r>
              <a:rPr lang="en-US" altLang="zh-CN" sz="2400" dirty="0">
                <a:latin typeface="Times New Roman" panose="02020603050405020304" pitchFamily="18" charset="0"/>
                <a:ea typeface="宋体" panose="02010600030101010101" pitchFamily="2" charset="-122"/>
              </a:rPr>
              <a:t> B</a:t>
            </a:r>
            <a:r>
              <a:rPr lang="zh-CN" altLang="en-US" sz="2400" dirty="0">
                <a:latin typeface="Times New Roman" panose="02020603050405020304" pitchFamily="18" charset="0"/>
                <a:ea typeface="宋体" panose="02010600030101010101" pitchFamily="2" charset="-122"/>
              </a:rPr>
              <a:t>的身份、        和另一个一次性随机数     。</a:t>
            </a:r>
          </a:p>
        </p:txBody>
      </p:sp>
      <p:sp>
        <p:nvSpPr>
          <p:cNvPr id="16" name="文本框 4">
            <a:extLst>
              <a:ext uri="{FF2B5EF4-FFF2-40B4-BE49-F238E27FC236}">
                <a16:creationId xmlns:a16="http://schemas.microsoft.com/office/drawing/2014/main" id="{1B6B1D6C-8704-466E-A13D-428D6C68C6BB}"/>
              </a:ext>
            </a:extLst>
          </p:cNvPr>
          <p:cNvSpPr txBox="1">
            <a:spLocks noChangeArrowheads="1"/>
          </p:cNvSpPr>
          <p:nvPr/>
        </p:nvSpPr>
        <p:spPr bwMode="auto">
          <a:xfrm>
            <a:off x="344079" y="5918838"/>
            <a:ext cx="8161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使用新建立的会话密钥      对          加密后返回给</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a:t>
            </a:r>
          </a:p>
        </p:txBody>
      </p:sp>
      <p:graphicFrame>
        <p:nvGraphicFramePr>
          <p:cNvPr id="17" name="对象 1">
            <a:extLst>
              <a:ext uri="{FF2B5EF4-FFF2-40B4-BE49-F238E27FC236}">
                <a16:creationId xmlns:a16="http://schemas.microsoft.com/office/drawing/2014/main" id="{7FE13975-DC3F-4BDB-84BF-6DCF9FC3AC27}"/>
              </a:ext>
            </a:extLst>
          </p:cNvPr>
          <p:cNvGraphicFramePr>
            <a:graphicFrameLocks noChangeAspect="1"/>
          </p:cNvGraphicFramePr>
          <p:nvPr>
            <p:extLst>
              <p:ext uri="{D42A27DB-BD31-4B8C-83A1-F6EECF244321}">
                <p14:modId xmlns:p14="http://schemas.microsoft.com/office/powerpoint/2010/main" val="2346371685"/>
              </p:ext>
            </p:extLst>
          </p:nvPr>
        </p:nvGraphicFramePr>
        <p:xfrm>
          <a:off x="5303292" y="2455505"/>
          <a:ext cx="315913" cy="384175"/>
        </p:xfrm>
        <a:graphic>
          <a:graphicData uri="http://schemas.openxmlformats.org/presentationml/2006/ole">
            <mc:AlternateContent xmlns:mc="http://schemas.openxmlformats.org/markup-compatibility/2006">
              <mc:Choice xmlns:v="urn:schemas-microsoft-com:vml" Requires="v">
                <p:oleObj spid="_x0000_s41306" name="Equation" r:id="rId6" imgW="190500" imgH="228600" progId="Equation.DSMT4">
                  <p:embed/>
                </p:oleObj>
              </mc:Choice>
              <mc:Fallback>
                <p:oleObj name="Equation" r:id="rId6" imgW="190500" imgH="228600" progId="Equation.DSMT4">
                  <p:embed/>
                  <p:pic>
                    <p:nvPicPr>
                      <p:cNvPr id="47109" name="对象 1">
                        <a:extLst>
                          <a:ext uri="{FF2B5EF4-FFF2-40B4-BE49-F238E27FC236}">
                            <a16:creationId xmlns:a16="http://schemas.microsoft.com/office/drawing/2014/main" id="{898863B5-9395-4B7A-8832-50C4F8FC7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3292" y="2455505"/>
                        <a:ext cx="3159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2">
            <a:extLst>
              <a:ext uri="{FF2B5EF4-FFF2-40B4-BE49-F238E27FC236}">
                <a16:creationId xmlns:a16="http://schemas.microsoft.com/office/drawing/2014/main" id="{4AC587A1-54D0-483B-9E16-8497C1225515}"/>
              </a:ext>
            </a:extLst>
          </p:cNvPr>
          <p:cNvGraphicFramePr>
            <a:graphicFrameLocks noChangeAspect="1"/>
          </p:cNvGraphicFramePr>
          <p:nvPr>
            <p:extLst>
              <p:ext uri="{D42A27DB-BD31-4B8C-83A1-F6EECF244321}">
                <p14:modId xmlns:p14="http://schemas.microsoft.com/office/powerpoint/2010/main" val="1160824103"/>
              </p:ext>
            </p:extLst>
          </p:nvPr>
        </p:nvGraphicFramePr>
        <p:xfrm>
          <a:off x="4173305" y="4975795"/>
          <a:ext cx="614363" cy="398462"/>
        </p:xfrm>
        <a:graphic>
          <a:graphicData uri="http://schemas.openxmlformats.org/presentationml/2006/ole">
            <mc:AlternateContent xmlns:mc="http://schemas.openxmlformats.org/markup-compatibility/2006">
              <mc:Choice xmlns:v="urn:schemas-microsoft-com:vml" Requires="v">
                <p:oleObj spid="_x0000_s41307" name="Equation" r:id="rId8" imgW="355446" imgH="228501" progId="Equation.DSMT4">
                  <p:embed/>
                </p:oleObj>
              </mc:Choice>
              <mc:Fallback>
                <p:oleObj name="Equation" r:id="rId8" imgW="355446" imgH="228501" progId="Equation.DSMT4">
                  <p:embed/>
                  <p:pic>
                    <p:nvPicPr>
                      <p:cNvPr id="47110" name="对象 2">
                        <a:extLst>
                          <a:ext uri="{FF2B5EF4-FFF2-40B4-BE49-F238E27FC236}">
                            <a16:creationId xmlns:a16="http://schemas.microsoft.com/office/drawing/2014/main" id="{D90343F4-B09B-434E-B379-2C755A0E11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3305" y="4975795"/>
                        <a:ext cx="6143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3">
            <a:extLst>
              <a:ext uri="{FF2B5EF4-FFF2-40B4-BE49-F238E27FC236}">
                <a16:creationId xmlns:a16="http://schemas.microsoft.com/office/drawing/2014/main" id="{0AF1528B-2CA7-454C-83EF-F8760C011721}"/>
              </a:ext>
            </a:extLst>
          </p:cNvPr>
          <p:cNvGraphicFramePr>
            <a:graphicFrameLocks noChangeAspect="1"/>
          </p:cNvGraphicFramePr>
          <p:nvPr>
            <p:extLst>
              <p:ext uri="{D42A27DB-BD31-4B8C-83A1-F6EECF244321}">
                <p14:modId xmlns:p14="http://schemas.microsoft.com/office/powerpoint/2010/main" val="1960388496"/>
              </p:ext>
            </p:extLst>
          </p:nvPr>
        </p:nvGraphicFramePr>
        <p:xfrm>
          <a:off x="5118844" y="5337463"/>
          <a:ext cx="723900" cy="398462"/>
        </p:xfrm>
        <a:graphic>
          <a:graphicData uri="http://schemas.openxmlformats.org/presentationml/2006/ole">
            <mc:AlternateContent xmlns:mc="http://schemas.openxmlformats.org/markup-compatibility/2006">
              <mc:Choice xmlns:v="urn:schemas-microsoft-com:vml" Requires="v">
                <p:oleObj spid="_x0000_s41308" name="Equation" r:id="rId10" imgW="419100" imgH="228600" progId="Equation.DSMT4">
                  <p:embed/>
                </p:oleObj>
              </mc:Choice>
              <mc:Fallback>
                <p:oleObj name="Equation" r:id="rId10" imgW="419100" imgH="228600" progId="Equation.DSMT4">
                  <p:embed/>
                  <p:pic>
                    <p:nvPicPr>
                      <p:cNvPr id="47111" name="对象 3">
                        <a:extLst>
                          <a:ext uri="{FF2B5EF4-FFF2-40B4-BE49-F238E27FC236}">
                            <a16:creationId xmlns:a16="http://schemas.microsoft.com/office/drawing/2014/main" id="{799923A8-1E69-47C0-9A46-47E5115581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8844" y="5337463"/>
                        <a:ext cx="7239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4">
            <a:extLst>
              <a:ext uri="{FF2B5EF4-FFF2-40B4-BE49-F238E27FC236}">
                <a16:creationId xmlns:a16="http://schemas.microsoft.com/office/drawing/2014/main" id="{087DE131-A431-4A7B-893B-508D712680F3}"/>
              </a:ext>
            </a:extLst>
          </p:cNvPr>
          <p:cNvGraphicFramePr>
            <a:graphicFrameLocks noChangeAspect="1"/>
          </p:cNvGraphicFramePr>
          <p:nvPr>
            <p:extLst>
              <p:ext uri="{D42A27DB-BD31-4B8C-83A1-F6EECF244321}">
                <p14:modId xmlns:p14="http://schemas.microsoft.com/office/powerpoint/2010/main" val="2832022084"/>
              </p:ext>
            </p:extLst>
          </p:nvPr>
        </p:nvGraphicFramePr>
        <p:xfrm>
          <a:off x="9000629" y="5369276"/>
          <a:ext cx="385762" cy="411162"/>
        </p:xfrm>
        <a:graphic>
          <a:graphicData uri="http://schemas.openxmlformats.org/presentationml/2006/ole">
            <mc:AlternateContent xmlns:mc="http://schemas.openxmlformats.org/markup-compatibility/2006">
              <mc:Choice xmlns:v="urn:schemas-microsoft-com:vml" Requires="v">
                <p:oleObj spid="_x0000_s41309" name="Equation" r:id="rId12" imgW="215806" imgH="228501" progId="Equation.DSMT4">
                  <p:embed/>
                </p:oleObj>
              </mc:Choice>
              <mc:Fallback>
                <p:oleObj name="Equation" r:id="rId12" imgW="215806" imgH="228501" progId="Equation.DSMT4">
                  <p:embed/>
                  <p:pic>
                    <p:nvPicPr>
                      <p:cNvPr id="47112" name="对象 4">
                        <a:extLst>
                          <a:ext uri="{FF2B5EF4-FFF2-40B4-BE49-F238E27FC236}">
                            <a16:creationId xmlns:a16="http://schemas.microsoft.com/office/drawing/2014/main" id="{EA363317-A99A-497F-8E0B-D77C07F1CD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0629" y="5369276"/>
                        <a:ext cx="385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3">
            <a:extLst>
              <a:ext uri="{FF2B5EF4-FFF2-40B4-BE49-F238E27FC236}">
                <a16:creationId xmlns:a16="http://schemas.microsoft.com/office/drawing/2014/main" id="{A1B7BF20-D758-486B-AEC3-FD804BA0E600}"/>
              </a:ext>
            </a:extLst>
          </p:cNvPr>
          <p:cNvGraphicFramePr>
            <a:graphicFrameLocks noChangeAspect="1"/>
          </p:cNvGraphicFramePr>
          <p:nvPr>
            <p:extLst>
              <p:ext uri="{D42A27DB-BD31-4B8C-83A1-F6EECF244321}">
                <p14:modId xmlns:p14="http://schemas.microsoft.com/office/powerpoint/2010/main" val="1290246457"/>
              </p:ext>
            </p:extLst>
          </p:nvPr>
        </p:nvGraphicFramePr>
        <p:xfrm>
          <a:off x="4595580" y="5962473"/>
          <a:ext cx="384175" cy="407987"/>
        </p:xfrm>
        <a:graphic>
          <a:graphicData uri="http://schemas.openxmlformats.org/presentationml/2006/ole">
            <mc:AlternateContent xmlns:mc="http://schemas.openxmlformats.org/markup-compatibility/2006">
              <mc:Choice xmlns:v="urn:schemas-microsoft-com:vml" Requires="v">
                <p:oleObj spid="_x0000_s41310" name="Equation" r:id="rId14" imgW="216747" imgH="229496" progId="Equation.DSMT4">
                  <p:embed/>
                </p:oleObj>
              </mc:Choice>
              <mc:Fallback>
                <p:oleObj name="Equation" r:id="rId14" imgW="216747" imgH="229496" progId="Equation.DSMT4">
                  <p:embed/>
                  <p:pic>
                    <p:nvPicPr>
                      <p:cNvPr id="47113" name="对象 3">
                        <a:extLst>
                          <a:ext uri="{FF2B5EF4-FFF2-40B4-BE49-F238E27FC236}">
                            <a16:creationId xmlns:a16="http://schemas.microsoft.com/office/drawing/2014/main" id="{DAE3D45B-FE2C-4946-8CB9-6FDD711AB1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95580" y="5962473"/>
                        <a:ext cx="3841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10">
            <a:extLst>
              <a:ext uri="{FF2B5EF4-FFF2-40B4-BE49-F238E27FC236}">
                <a16:creationId xmlns:a16="http://schemas.microsoft.com/office/drawing/2014/main" id="{95603CE0-1DBA-485E-8672-1C18C5EAED03}"/>
              </a:ext>
            </a:extLst>
          </p:cNvPr>
          <p:cNvGraphicFramePr>
            <a:graphicFrameLocks noChangeAspect="1"/>
          </p:cNvGraphicFramePr>
          <p:nvPr>
            <p:extLst>
              <p:ext uri="{D42A27DB-BD31-4B8C-83A1-F6EECF244321}">
                <p14:modId xmlns:p14="http://schemas.microsoft.com/office/powerpoint/2010/main" val="2859556678"/>
              </p:ext>
            </p:extLst>
          </p:nvPr>
        </p:nvGraphicFramePr>
        <p:xfrm>
          <a:off x="5235824" y="5982338"/>
          <a:ext cx="766762" cy="398463"/>
        </p:xfrm>
        <a:graphic>
          <a:graphicData uri="http://schemas.openxmlformats.org/presentationml/2006/ole">
            <mc:AlternateContent xmlns:mc="http://schemas.openxmlformats.org/markup-compatibility/2006">
              <mc:Choice xmlns:v="urn:schemas-microsoft-com:vml" Requires="v">
                <p:oleObj spid="_x0000_s41311" name="Equation" r:id="rId16" imgW="444307" imgH="228501" progId="Equation.DSMT4">
                  <p:embed/>
                </p:oleObj>
              </mc:Choice>
              <mc:Fallback>
                <p:oleObj name="Equation" r:id="rId16" imgW="444307" imgH="228501" progId="Equation.DSMT4">
                  <p:embed/>
                  <p:pic>
                    <p:nvPicPr>
                      <p:cNvPr id="47114" name="对象 10">
                        <a:extLst>
                          <a:ext uri="{FF2B5EF4-FFF2-40B4-BE49-F238E27FC236}">
                            <a16:creationId xmlns:a16="http://schemas.microsoft.com/office/drawing/2014/main" id="{84180B12-DD21-4405-B087-6BEBD84C249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35824" y="5982338"/>
                        <a:ext cx="7667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文本框 5">
            <a:extLst>
              <a:ext uri="{FF2B5EF4-FFF2-40B4-BE49-F238E27FC236}">
                <a16:creationId xmlns:a16="http://schemas.microsoft.com/office/drawing/2014/main" id="{E5125693-AF71-4F64-9397-B63E1B9FE375}"/>
              </a:ext>
            </a:extLst>
          </p:cNvPr>
          <p:cNvSpPr txBox="1">
            <a:spLocks noChangeArrowheads="1"/>
          </p:cNvSpPr>
          <p:nvPr/>
        </p:nvSpPr>
        <p:spPr bwMode="auto">
          <a:xfrm>
            <a:off x="536167" y="3765159"/>
            <a:ext cx="7777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两个用户</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建立会话密钥需经过以下</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步</a:t>
            </a:r>
            <a:r>
              <a:rPr lang="en-US" altLang="zh-CN"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aphicFrame>
        <p:nvGraphicFramePr>
          <p:cNvPr id="6" name="对象 5">
            <a:extLst>
              <a:ext uri="{FF2B5EF4-FFF2-40B4-BE49-F238E27FC236}">
                <a16:creationId xmlns:a16="http://schemas.microsoft.com/office/drawing/2014/main" id="{4E9E1657-81BB-4862-922B-966B66F78048}"/>
              </a:ext>
            </a:extLst>
          </p:cNvPr>
          <p:cNvGraphicFramePr>
            <a:graphicFrameLocks noChangeAspect="1"/>
          </p:cNvGraphicFramePr>
          <p:nvPr>
            <p:extLst>
              <p:ext uri="{D42A27DB-BD31-4B8C-83A1-F6EECF244321}">
                <p14:modId xmlns:p14="http://schemas.microsoft.com/office/powerpoint/2010/main" val="4079340004"/>
              </p:ext>
            </p:extLst>
          </p:nvPr>
        </p:nvGraphicFramePr>
        <p:xfrm>
          <a:off x="7976821" y="4276789"/>
          <a:ext cx="315913" cy="384175"/>
        </p:xfrm>
        <a:graphic>
          <a:graphicData uri="http://schemas.openxmlformats.org/presentationml/2006/ole">
            <mc:AlternateContent xmlns:mc="http://schemas.openxmlformats.org/markup-compatibility/2006">
              <mc:Choice xmlns:v="urn:schemas-microsoft-com:vml" Requires="v">
                <p:oleObj spid="_x0000_s41312" name="Equation" r:id="rId18" imgW="315744" imgH="384134" progId="Equation.DSMT4">
                  <p:embed/>
                </p:oleObj>
              </mc:Choice>
              <mc:Fallback>
                <p:oleObj name="Equation" r:id="rId18" imgW="315744" imgH="384134" progId="Equation.DSMT4">
                  <p:embed/>
                  <p:pic>
                    <p:nvPicPr>
                      <p:cNvPr id="0" name=""/>
                      <p:cNvPicPr/>
                      <p:nvPr/>
                    </p:nvPicPr>
                    <p:blipFill>
                      <a:blip r:embed="rId19"/>
                      <a:stretch>
                        <a:fillRect/>
                      </a:stretch>
                    </p:blipFill>
                    <p:spPr>
                      <a:xfrm>
                        <a:off x="7976821" y="4276789"/>
                        <a:ext cx="315913" cy="384175"/>
                      </a:xfrm>
                      <a:prstGeom prst="rect">
                        <a:avLst/>
                      </a:prstGeom>
                    </p:spPr>
                  </p:pic>
                </p:oleObj>
              </mc:Fallback>
            </mc:AlternateContent>
          </a:graphicData>
        </a:graphic>
      </p:graphicFrame>
    </p:spTree>
    <p:extLst>
      <p:ext uri="{BB962C8B-B14F-4D97-AF65-F5344CB8AC3E}">
        <p14:creationId xmlns:p14="http://schemas.microsoft.com/office/powerpoint/2010/main" val="33055517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分散式对称密钥分配方案 </a:t>
            </a:r>
          </a:p>
        </p:txBody>
      </p:sp>
      <p:sp>
        <p:nvSpPr>
          <p:cNvPr id="24579" name="Rectangle 3"/>
          <p:cNvSpPr>
            <a:spLocks noGrp="1" noChangeArrowheads="1"/>
          </p:cNvSpPr>
          <p:nvPr>
            <p:ph type="body" sz="half" idx="1"/>
          </p:nvPr>
        </p:nvSpPr>
        <p:spPr>
          <a:xfrm>
            <a:off x="494692" y="1521898"/>
            <a:ext cx="11202616" cy="936625"/>
          </a:xfrm>
        </p:spPr>
        <p:txBody>
          <a:bodyPr/>
          <a:lstStyle/>
          <a:p>
            <a:pPr eaLnBrk="1" hangingPunct="1">
              <a:buFontTx/>
              <a:buNone/>
            </a:pPr>
            <a:r>
              <a:rPr lang="en-US" altLang="zh-CN" dirty="0">
                <a:latin typeface="Times New Roman" pitchFamily="18" charset="0"/>
              </a:rPr>
              <a:t>n</a:t>
            </a:r>
            <a:r>
              <a:rPr lang="zh-CN" altLang="en-US" dirty="0">
                <a:latin typeface="Times New Roman" pitchFamily="18" charset="0"/>
              </a:rPr>
              <a:t>个通信方的网络要保存</a:t>
            </a:r>
            <a:r>
              <a:rPr lang="en-US" altLang="zh-CN" dirty="0">
                <a:latin typeface="Times New Roman" pitchFamily="18" charset="0"/>
              </a:rPr>
              <a:t>[n(n</a:t>
            </a:r>
            <a:r>
              <a:rPr lang="zh-CN" altLang="en-US" dirty="0">
                <a:latin typeface="Times New Roman" pitchFamily="18" charset="0"/>
              </a:rPr>
              <a:t>一</a:t>
            </a:r>
            <a:r>
              <a:rPr lang="en-US" altLang="zh-CN" dirty="0">
                <a:latin typeface="Times New Roman" pitchFamily="18" charset="0"/>
              </a:rPr>
              <a:t>1)/2]</a:t>
            </a:r>
            <a:r>
              <a:rPr lang="zh-CN" altLang="en-US" dirty="0">
                <a:latin typeface="Times New Roman" pitchFamily="18" charset="0"/>
              </a:rPr>
              <a:t>个主密钥。对于小型网络或大型网络的局部范围，该方案可行。</a:t>
            </a:r>
          </a:p>
        </p:txBody>
      </p:sp>
      <p:graphicFrame>
        <p:nvGraphicFramePr>
          <p:cNvPr id="20533" name="Group 53"/>
          <p:cNvGraphicFramePr>
            <a:graphicFrameLocks noGrp="1"/>
          </p:cNvGraphicFramePr>
          <p:nvPr>
            <p:ph sz="half" idx="2"/>
            <p:extLst>
              <p:ext uri="{D42A27DB-BD31-4B8C-83A1-F6EECF244321}">
                <p14:modId xmlns:p14="http://schemas.microsoft.com/office/powerpoint/2010/main" val="534827566"/>
              </p:ext>
            </p:extLst>
          </p:nvPr>
        </p:nvGraphicFramePr>
        <p:xfrm>
          <a:off x="724508" y="2996928"/>
          <a:ext cx="10972800" cy="2142940"/>
        </p:xfrm>
        <a:graphic>
          <a:graphicData uri="http://schemas.openxmlformats.org/drawingml/2006/table">
            <a:tbl>
              <a:tblPr/>
              <a:tblGrid>
                <a:gridCol w="3211252">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889340">
                  <a:extLst>
                    <a:ext uri="{9D8B030D-6E8A-4147-A177-3AD203B41FA5}">
                      <a16:colId xmlns:a16="http://schemas.microsoft.com/office/drawing/2014/main" val="20002"/>
                    </a:ext>
                  </a:extLst>
                </a:gridCol>
              </a:tblGrid>
              <a:tr h="713137">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产生</a:t>
                      </a:r>
                      <a:r>
                        <a:rPr kumimoji="0" lang="en-US" altLang="zh-CN" sz="2000" b="1" i="0" u="none" strike="noStrike" cap="none" normalizeH="0" baseline="0" dirty="0">
                          <a:ln>
                            <a:noFill/>
                          </a:ln>
                          <a:solidFill>
                            <a:schemeClr val="tx1"/>
                          </a:solidFill>
                          <a:effectLst/>
                          <a:latin typeface="Arial" pitchFamily="34" charset="0"/>
                          <a:ea typeface="宋体" pitchFamily="2" charset="-122"/>
                        </a:rPr>
                        <a:t>/</a:t>
                      </a:r>
                      <a:r>
                        <a:rPr kumimoji="0" lang="zh-CN" altLang="en-US" sz="2000" b="1" i="0" u="none" strike="noStrike" cap="none" normalizeH="0" baseline="0" dirty="0">
                          <a:ln>
                            <a:noFill/>
                          </a:ln>
                          <a:solidFill>
                            <a:schemeClr val="tx1"/>
                          </a:solidFill>
                          <a:effectLst/>
                          <a:latin typeface="Arial" pitchFamily="34" charset="0"/>
                          <a:ea typeface="宋体" pitchFamily="2" charset="-122"/>
                        </a:rPr>
                        <a:t>保存</a:t>
                      </a:r>
                    </a:p>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的密钥数</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加密报文的数量</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密码分析</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5727">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(n</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一</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dirty="0">
                          <a:ln>
                            <a:noFill/>
                          </a:ln>
                          <a:solidFill>
                            <a:schemeClr val="tx1"/>
                          </a:solidFill>
                          <a:effectLst/>
                          <a:latin typeface="Arial" pitchFamily="34" charset="0"/>
                          <a:ea typeface="宋体" pitchFamily="2" charset="-122"/>
                        </a:rPr>
                        <a:t>个主密钥</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MK</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M</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很少</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分析很困难，可以长时间使用</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5727">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任意多个会话密钥</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K</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S</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很多</a:t>
                      </a: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只使用有限时间，所以不易被攻破，即使被攻破对系统危害也不大</a:t>
                      </a:r>
                      <a:r>
                        <a:rPr kumimoji="0" lang="zh-CN" altLang="en-US" sz="2000" b="0" i="0" u="none" strike="noStrike" cap="none" normalizeH="0" baseline="0" dirty="0">
                          <a:ln>
                            <a:noFill/>
                          </a:ln>
                          <a:solidFill>
                            <a:schemeClr val="tx1"/>
                          </a:solidFill>
                          <a:effectLst/>
                          <a:latin typeface="Arial" pitchFamily="34" charset="0"/>
                          <a:ea typeface="宋体" pitchFamily="2" charset="-122"/>
                        </a:rPr>
                        <a:t> </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598" name="日期占位符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03C146A-77A6-43DB-B657-C8CFC41C9727}"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4599"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94D2644-ADF6-4224-93F2-BFF09B0C3D81}" type="slidenum">
              <a:rPr lang="en-US" altLang="zh-CN" sz="1000" b="0">
                <a:solidFill>
                  <a:schemeClr val="bg1"/>
                </a:solidFill>
                <a:latin typeface="Verdana" pitchFamily="34" charset="0"/>
                <a:ea typeface="宋体" pitchFamily="2" charset="-122"/>
              </a:rPr>
              <a:pPr eaLnBrk="1" hangingPunct="1">
                <a:spcBef>
                  <a:spcPct val="0"/>
                </a:spcBef>
                <a:buClrTx/>
                <a:buFontTx/>
                <a:buNone/>
              </a:pPr>
              <a:t>34</a:t>
            </a:fld>
            <a:endParaRPr lang="en-US" altLang="zh-CN" sz="1000" b="0">
              <a:solidFill>
                <a:schemeClr val="bg1"/>
              </a:solidFill>
              <a:latin typeface="Verdana" pitchFamily="34" charset="0"/>
              <a:ea typeface="宋体" pitchFamily="2" charset="-122"/>
            </a:endParaRPr>
          </a:p>
        </p:txBody>
      </p:sp>
      <p:sp>
        <p:nvSpPr>
          <p:cNvPr id="24600" name="Rectangle 5"/>
          <p:cNvSpPr>
            <a:spLocks noChangeArrowheads="1"/>
          </p:cNvSpPr>
          <p:nvPr/>
        </p:nvSpPr>
        <p:spPr bwMode="auto">
          <a:xfrm>
            <a:off x="1524001" y="2972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4602" name="AutoShape 44">
            <a:hlinkClick r:id="rId2" action="ppaction://hlinksldjump" highlightClick="1"/>
          </p:cNvPr>
          <p:cNvSpPr>
            <a:spLocks noChangeArrowheads="1"/>
          </p:cNvSpPr>
          <p:nvPr/>
        </p:nvSpPr>
        <p:spPr bwMode="auto">
          <a:xfrm>
            <a:off x="9912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dirty="0">
              <a:latin typeface="Arial" charset="0"/>
              <a:ea typeface="宋体"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latin typeface="Times New Roman" pitchFamily="18" charset="0"/>
              </a:rPr>
              <a:t>7.2.2  </a:t>
            </a:r>
            <a:r>
              <a:rPr lang="zh-CN" altLang="en-US">
                <a:latin typeface="Times New Roman" pitchFamily="18" charset="0"/>
              </a:rPr>
              <a:t>公开密钥的分配</a:t>
            </a:r>
            <a:r>
              <a:rPr lang="zh-CN" altLang="en-US"/>
              <a:t> </a:t>
            </a:r>
          </a:p>
        </p:txBody>
      </p:sp>
      <p:sp>
        <p:nvSpPr>
          <p:cNvPr id="25603" name="Rectangle 3"/>
          <p:cNvSpPr>
            <a:spLocks noGrp="1" noChangeArrowheads="1"/>
          </p:cNvSpPr>
          <p:nvPr>
            <p:ph idx="1"/>
          </p:nvPr>
        </p:nvSpPr>
        <p:spPr/>
        <p:txBody>
          <a:bodyPr/>
          <a:lstStyle/>
          <a:p>
            <a:pPr eaLnBrk="1" hangingPunct="1">
              <a:buFontTx/>
              <a:buNone/>
            </a:pPr>
            <a:r>
              <a:rPr lang="zh-CN" altLang="en-US" dirty="0"/>
              <a:t>获取公开密钥的四种途径：</a:t>
            </a:r>
          </a:p>
          <a:p>
            <a:pPr eaLnBrk="1" hangingPunct="1">
              <a:buFontTx/>
              <a:buNone/>
            </a:pPr>
            <a:r>
              <a:rPr lang="en-US" altLang="zh-CN" dirty="0">
                <a:latin typeface="Times New Roman" pitchFamily="18" charset="0"/>
              </a:rPr>
              <a:t>1</a:t>
            </a:r>
            <a:r>
              <a:rPr lang="zh-CN" altLang="en-US" dirty="0">
                <a:latin typeface="Times New Roman" pitchFamily="18" charset="0"/>
              </a:rPr>
              <a:t>）公开密钥的公开宣布</a:t>
            </a:r>
          </a:p>
          <a:p>
            <a:pPr marL="0" indent="0" eaLnBrk="1" hangingPunct="1">
              <a:buFontTx/>
              <a:buNone/>
            </a:pPr>
            <a:r>
              <a:rPr lang="zh-CN" altLang="en-US" sz="2400" b="0" dirty="0">
                <a:latin typeface="Times New Roman" pitchFamily="18" charset="0"/>
              </a:rPr>
              <a:t>例如</a:t>
            </a:r>
            <a:r>
              <a:rPr lang="en-US" altLang="zh-CN" sz="2400" b="0" dirty="0">
                <a:latin typeface="Times New Roman" pitchFamily="18" charset="0"/>
              </a:rPr>
              <a:t>PGP</a:t>
            </a:r>
            <a:r>
              <a:rPr lang="zh-CN" altLang="en-US" sz="2400" b="0" dirty="0">
                <a:latin typeface="Times New Roman" pitchFamily="18" charset="0"/>
              </a:rPr>
              <a:t>（</a:t>
            </a:r>
            <a:r>
              <a:rPr lang="en-US" altLang="zh-CN" sz="2400" b="0" dirty="0">
                <a:latin typeface="Times New Roman" pitchFamily="18" charset="0"/>
              </a:rPr>
              <a:t>Pretty Good Privacy</a:t>
            </a:r>
            <a:r>
              <a:rPr lang="zh-CN" altLang="en-US" sz="2400" b="0" dirty="0">
                <a:latin typeface="Times New Roman" pitchFamily="18" charset="0"/>
              </a:rPr>
              <a:t>）中采用了</a:t>
            </a:r>
            <a:r>
              <a:rPr lang="en-US" altLang="zh-CN" sz="2400" b="0" dirty="0">
                <a:latin typeface="Times New Roman" pitchFamily="18" charset="0"/>
              </a:rPr>
              <a:t>RSA</a:t>
            </a:r>
            <a:r>
              <a:rPr lang="zh-CN" altLang="en-US" sz="2400" b="0" dirty="0">
                <a:latin typeface="Times New Roman" pitchFamily="18" charset="0"/>
              </a:rPr>
              <a:t>算法，它的很多用户都是将自己的公钥附加到消息上，然后发送到公开（公共）区域，如因特网邮件列表</a:t>
            </a:r>
          </a:p>
          <a:p>
            <a:pPr marL="0" indent="0" eaLnBrk="1" hangingPunct="1">
              <a:buFontTx/>
              <a:buNone/>
            </a:pPr>
            <a:r>
              <a:rPr lang="zh-CN" altLang="en-US" sz="2400" b="0" dirty="0">
                <a:latin typeface="Times New Roman" pitchFamily="18" charset="0"/>
              </a:rPr>
              <a:t>    </a:t>
            </a:r>
            <a:r>
              <a:rPr lang="en-US" altLang="zh-CN" sz="2400" b="0" dirty="0">
                <a:latin typeface="Times New Roman" pitchFamily="18" charset="0"/>
              </a:rPr>
              <a:t>——</a:t>
            </a:r>
            <a:r>
              <a:rPr lang="zh-CN" altLang="en-US" sz="2400" b="0" dirty="0">
                <a:latin typeface="Times New Roman" pitchFamily="18" charset="0"/>
              </a:rPr>
              <a:t>公钥很容易被冒充</a:t>
            </a:r>
            <a:r>
              <a:rPr lang="zh-CN" altLang="en-US" dirty="0">
                <a:latin typeface="Times New Roman" pitchFamily="18" charset="0"/>
              </a:rPr>
              <a:t>。</a:t>
            </a:r>
            <a:r>
              <a:rPr lang="zh-CN" altLang="en-US" sz="2400" b="0" dirty="0">
                <a:latin typeface="Times New Roman" pitchFamily="18" charset="0"/>
              </a:rPr>
              <a:t>假冒者可解读所有意欲发向</a:t>
            </a:r>
            <a:r>
              <a:rPr lang="en-US" altLang="zh-CN" sz="2400" b="0" dirty="0">
                <a:latin typeface="Times New Roman" pitchFamily="18" charset="0"/>
              </a:rPr>
              <a:t>A</a:t>
            </a:r>
            <a:r>
              <a:rPr lang="zh-CN" altLang="en-US" sz="2400" b="0" dirty="0">
                <a:latin typeface="Times New Roman" pitchFamily="18" charset="0"/>
              </a:rPr>
              <a:t>的加密消息，而且假冒者还能用伪造的密钥获得认证</a:t>
            </a:r>
          </a:p>
          <a:p>
            <a:pPr eaLnBrk="1" hangingPunct="1">
              <a:buFontTx/>
              <a:buNone/>
            </a:pPr>
            <a:r>
              <a:rPr lang="en-US" altLang="zh-CN" dirty="0">
                <a:latin typeface="Times New Roman" pitchFamily="18" charset="0"/>
              </a:rPr>
              <a:t>2</a:t>
            </a:r>
            <a:r>
              <a:rPr lang="zh-CN" altLang="en-US" dirty="0">
                <a:latin typeface="Times New Roman" pitchFamily="18" charset="0"/>
              </a:rPr>
              <a:t>）公开可用目录</a:t>
            </a:r>
          </a:p>
          <a:p>
            <a:pPr eaLnBrk="1" hangingPunct="1">
              <a:buFontTx/>
              <a:buNone/>
            </a:pPr>
            <a:r>
              <a:rPr lang="zh-CN" altLang="en-US" dirty="0">
                <a:latin typeface="Times New Roman" pitchFamily="18" charset="0"/>
              </a:rPr>
              <a:t>    由可信任组织维护一个公开目录，为每个参与者维护一个目录项</a:t>
            </a:r>
            <a:r>
              <a:rPr lang="en-US" altLang="zh-CN" dirty="0">
                <a:latin typeface="Times New Roman" pitchFamily="18" charset="0"/>
              </a:rPr>
              <a:t>{</a:t>
            </a:r>
            <a:r>
              <a:rPr lang="zh-CN" altLang="en-US" dirty="0">
                <a:latin typeface="Times New Roman" pitchFamily="18" charset="0"/>
              </a:rPr>
              <a:t>用户名，用户的公开密钥</a:t>
            </a:r>
            <a:r>
              <a:rPr lang="en-US" altLang="zh-CN" dirty="0">
                <a:latin typeface="Times New Roman" pitchFamily="18" charset="0"/>
              </a:rPr>
              <a:t>}——</a:t>
            </a:r>
            <a:r>
              <a:rPr lang="zh-CN" altLang="en-US" dirty="0">
                <a:latin typeface="Times New Roman" pitchFamily="18" charset="0"/>
              </a:rPr>
              <a:t>公钥很容易被冒充。</a:t>
            </a:r>
          </a:p>
        </p:txBody>
      </p:sp>
      <p:sp>
        <p:nvSpPr>
          <p:cNvPr id="2560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F7BED83-1B62-423E-B325-55587E28709F}"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560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B2910C2-FE59-4E61-9954-6FED3F315152}" type="slidenum">
              <a:rPr lang="en-US" altLang="zh-CN" sz="1000" b="0">
                <a:solidFill>
                  <a:schemeClr val="bg1"/>
                </a:solidFill>
                <a:latin typeface="Verdana" pitchFamily="34" charset="0"/>
                <a:ea typeface="宋体" pitchFamily="2" charset="-122"/>
              </a:rPr>
              <a:pPr eaLnBrk="1" hangingPunct="1">
                <a:spcBef>
                  <a:spcPct val="0"/>
                </a:spcBef>
                <a:buClrTx/>
                <a:buFontTx/>
                <a:buNone/>
              </a:pPr>
              <a:t>35</a:t>
            </a:fld>
            <a:endParaRPr lang="en-US" altLang="zh-CN" sz="1000" b="0">
              <a:solidFill>
                <a:schemeClr val="bg1"/>
              </a:solidFill>
              <a:latin typeface="Verdana" pitchFamily="34" charset="0"/>
              <a:ea typeface="宋体" pitchFamily="2" charset="-122"/>
            </a:endParaRPr>
          </a:p>
        </p:txBody>
      </p:sp>
      <p:sp>
        <p:nvSpPr>
          <p:cNvPr id="25606" name="AutoShape 4">
            <a:hlinkClick r:id="rId3" action="ppaction://hlinksldjump" highlightClick="1"/>
          </p:cNvPr>
          <p:cNvSpPr>
            <a:spLocks noChangeArrowheads="1"/>
          </p:cNvSpPr>
          <p:nvPr/>
        </p:nvSpPr>
        <p:spPr bwMode="auto">
          <a:xfrm>
            <a:off x="9912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a:latin typeface="Times New Roman" pitchFamily="18" charset="0"/>
              </a:rPr>
              <a:t>7.2.2  </a:t>
            </a:r>
            <a:r>
              <a:rPr lang="zh-CN" altLang="en-US" dirty="0">
                <a:latin typeface="Times New Roman" pitchFamily="18" charset="0"/>
              </a:rPr>
              <a:t>公开密钥的分配</a:t>
            </a:r>
            <a:r>
              <a:rPr lang="en-US" altLang="zh-CN" dirty="0">
                <a:latin typeface="Times New Roman" pitchFamily="18" charset="0"/>
              </a:rPr>
              <a:t>-</a:t>
            </a:r>
            <a:r>
              <a:rPr lang="zh-CN" altLang="en-US" dirty="0">
                <a:latin typeface="Times New Roman" pitchFamily="18" charset="0"/>
              </a:rPr>
              <a:t>公开可用目录</a:t>
            </a:r>
            <a:r>
              <a:rPr lang="zh-CN" altLang="en-US" dirty="0"/>
              <a:t> </a:t>
            </a:r>
          </a:p>
        </p:txBody>
      </p:sp>
      <p:sp>
        <p:nvSpPr>
          <p:cNvPr id="25603" name="Rectangle 3"/>
          <p:cNvSpPr>
            <a:spLocks noGrp="1" noChangeArrowheads="1"/>
          </p:cNvSpPr>
          <p:nvPr>
            <p:ph idx="1"/>
          </p:nvPr>
        </p:nvSpPr>
        <p:spPr/>
        <p:txBody>
          <a:bodyPr/>
          <a:lstStyle/>
          <a:p>
            <a:pPr eaLnBrk="1" hangingPunct="1"/>
            <a:r>
              <a:rPr lang="zh-CN" altLang="en-US" sz="2400" b="0" dirty="0">
                <a:latin typeface="宋体" panose="02010600030101010101" pitchFamily="2" charset="-122"/>
                <a:ea typeface="宋体" panose="02010600030101010101" pitchFamily="2" charset="-122"/>
              </a:rPr>
              <a:t>这种方法较公开发布方法的安全性更高</a:t>
            </a:r>
          </a:p>
          <a:p>
            <a:pPr marL="457200" indent="-457200" eaLnBrk="1" hangingPunct="1">
              <a:buFont typeface="+mj-ea"/>
              <a:buAutoNum type="circleNumDbPlain"/>
            </a:pPr>
            <a:r>
              <a:rPr lang="zh-CN" altLang="en-US" sz="2200" b="0" dirty="0">
                <a:latin typeface="宋体" panose="02010600030101010101" pitchFamily="2" charset="-122"/>
                <a:ea typeface="宋体" panose="02010600030101010101" pitchFamily="2" charset="-122"/>
              </a:rPr>
              <a:t>管理员为每个用户都在目录表中建立一个目录，目 录中有两个数据项，一是</a:t>
            </a:r>
            <a:r>
              <a:rPr lang="zh-CN" altLang="en-US" sz="2200" dirty="0">
                <a:latin typeface="宋体" panose="02010600030101010101" pitchFamily="2" charset="-122"/>
                <a:ea typeface="宋体" panose="02010600030101010101" pitchFamily="2" charset="-122"/>
              </a:rPr>
              <a:t>用户名</a:t>
            </a:r>
            <a:r>
              <a:rPr lang="zh-CN" altLang="en-US" sz="2200" b="0" dirty="0">
                <a:latin typeface="宋体" panose="02010600030101010101" pitchFamily="2" charset="-122"/>
                <a:ea typeface="宋体" panose="02010600030101010101" pitchFamily="2" charset="-122"/>
              </a:rPr>
              <a:t>，二是</a:t>
            </a:r>
            <a:r>
              <a:rPr lang="zh-CN" altLang="en-US" sz="2200" dirty="0">
                <a:latin typeface="宋体" panose="02010600030101010101" pitchFamily="2" charset="-122"/>
                <a:ea typeface="宋体" panose="02010600030101010101" pitchFamily="2" charset="-122"/>
              </a:rPr>
              <a:t>用户的公开钥</a:t>
            </a:r>
            <a:r>
              <a:rPr lang="zh-CN" altLang="en-US" sz="2200" b="0" dirty="0">
                <a:latin typeface="宋体" panose="02010600030101010101" pitchFamily="2" charset="-122"/>
                <a:ea typeface="宋体" panose="02010600030101010101" pitchFamily="2" charset="-122"/>
              </a:rPr>
              <a:t>。</a:t>
            </a:r>
          </a:p>
          <a:p>
            <a:pPr marL="457200" indent="-457200" eaLnBrk="1" hangingPunct="1">
              <a:buFont typeface="+mj-ea"/>
              <a:buAutoNum type="circleNumDbPlain"/>
            </a:pPr>
            <a:r>
              <a:rPr lang="zh-CN" altLang="en-US" sz="2200" b="0" dirty="0">
                <a:latin typeface="宋体" panose="02010600030101010101" pitchFamily="2" charset="-122"/>
                <a:ea typeface="宋体" panose="02010600030101010101" pitchFamily="2" charset="-122"/>
              </a:rPr>
              <a:t>每一用户都亲自或以某种安全的认证通信在管理者那里为自己的公开钥注册</a:t>
            </a:r>
          </a:p>
          <a:p>
            <a:pPr marL="457200" indent="-457200" eaLnBrk="1" hangingPunct="1">
              <a:buFont typeface="+mj-ea"/>
              <a:buAutoNum type="circleNumDbPlain"/>
            </a:pPr>
            <a:r>
              <a:rPr lang="zh-CN" altLang="en-US" sz="2200" b="0" dirty="0">
                <a:latin typeface="宋体" panose="02010600030101010101" pitchFamily="2" charset="-122"/>
                <a:ea typeface="宋体" panose="02010600030101010101" pitchFamily="2" charset="-122"/>
              </a:rPr>
              <a:t>用户如果由于自己的公开钥用过的次数太多或由于与公开钥相关的秘密钥己被泄露，则可随时用新密钥替换现有的密钥</a:t>
            </a:r>
          </a:p>
          <a:p>
            <a:pPr marL="457200" indent="-457200" eaLnBrk="1" hangingPunct="1">
              <a:buFont typeface="+mj-ea"/>
              <a:buAutoNum type="circleNumDbPlain"/>
            </a:pPr>
            <a:r>
              <a:rPr lang="zh-CN" altLang="en-US" sz="2200" b="0" dirty="0">
                <a:latin typeface="宋体" panose="02010600030101010101" pitchFamily="2" charset="-122"/>
                <a:ea typeface="宋体" panose="02010600030101010101" pitchFamily="2" charset="-122"/>
              </a:rPr>
              <a:t>管理员定期公布或定期更新目录表。例如，象电话号码本一样公布目录表或在发行量很大的报纸上公布目录表的更新</a:t>
            </a:r>
          </a:p>
          <a:p>
            <a:pPr marL="457200" indent="-457200" eaLnBrk="1" hangingPunct="1">
              <a:buFont typeface="+mj-ea"/>
              <a:buAutoNum type="circleNumDbPlain"/>
            </a:pPr>
            <a:r>
              <a:rPr lang="zh-CN" altLang="en-US" sz="2200" b="0" dirty="0">
                <a:latin typeface="宋体" panose="02010600030101010101" pitchFamily="2" charset="-122"/>
                <a:ea typeface="宋体" panose="02010600030101010101" pitchFamily="2" charset="-122"/>
              </a:rPr>
              <a:t>用户可通过电子手段访问目录表，这时从管理员到用户必须有安全的认证通</a:t>
            </a:r>
            <a:r>
              <a:rPr lang="zh-CN" altLang="en-US" sz="2400" b="0" dirty="0">
                <a:latin typeface="宋体" panose="02010600030101010101" pitchFamily="2" charset="-122"/>
                <a:ea typeface="宋体" panose="02010600030101010101" pitchFamily="2" charset="-122"/>
              </a:rPr>
              <a:t>信</a:t>
            </a:r>
          </a:p>
          <a:p>
            <a:pPr eaLnBrk="1" hangingPunct="1"/>
            <a:r>
              <a:rPr lang="zh-CN" altLang="en-US" sz="2400" b="0" dirty="0">
                <a:latin typeface="宋体" panose="02010600030101010101" pitchFamily="2" charset="-122"/>
                <a:ea typeface="宋体" panose="02010600030101010101" pitchFamily="2" charset="-122"/>
              </a:rPr>
              <a:t>如果敌手成功地获取管理员的秘密钥，就可伪造一个公钥目录表，以后既可假冒任一用户又能监听发往任一用户的消息，且公用目录表还易受到敌手的窜扰。</a:t>
            </a:r>
          </a:p>
        </p:txBody>
      </p:sp>
      <p:sp>
        <p:nvSpPr>
          <p:cNvPr id="2560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F7BED83-1B62-423E-B325-55587E28709F}"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560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B2910C2-FE59-4E61-9954-6FED3F315152}" type="slidenum">
              <a:rPr lang="en-US" altLang="zh-CN" sz="1000" b="0">
                <a:solidFill>
                  <a:schemeClr val="bg1"/>
                </a:solidFill>
                <a:latin typeface="Verdana" pitchFamily="34" charset="0"/>
                <a:ea typeface="宋体" pitchFamily="2" charset="-122"/>
              </a:rPr>
              <a:pPr eaLnBrk="1" hangingPunct="1">
                <a:spcBef>
                  <a:spcPct val="0"/>
                </a:spcBef>
                <a:buClrTx/>
                <a:buFontTx/>
                <a:buNone/>
              </a:pPr>
              <a:t>36</a:t>
            </a:fld>
            <a:endParaRPr lang="en-US" altLang="zh-CN" sz="1000" b="0">
              <a:solidFill>
                <a:schemeClr val="bg1"/>
              </a:solidFill>
              <a:latin typeface="Verdana" pitchFamily="34" charset="0"/>
              <a:ea typeface="宋体" pitchFamily="2" charset="-122"/>
            </a:endParaRPr>
          </a:p>
        </p:txBody>
      </p:sp>
      <p:sp>
        <p:nvSpPr>
          <p:cNvPr id="25606" name="AutoShape 4">
            <a:hlinkClick r:id="rId3" action="ppaction://hlinksldjump" highlightClick="1"/>
          </p:cNvPr>
          <p:cNvSpPr>
            <a:spLocks noChangeArrowheads="1"/>
          </p:cNvSpPr>
          <p:nvPr/>
        </p:nvSpPr>
        <p:spPr bwMode="auto">
          <a:xfrm>
            <a:off x="9912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extLst>
      <p:ext uri="{BB962C8B-B14F-4D97-AF65-F5344CB8AC3E}">
        <p14:creationId xmlns:p14="http://schemas.microsoft.com/office/powerpoint/2010/main" val="26332429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latin typeface="Times New Roman" pitchFamily="18" charset="0"/>
              </a:rPr>
              <a:t>利用</a:t>
            </a:r>
            <a:r>
              <a:rPr lang="en-US" altLang="zh-CN" dirty="0">
                <a:latin typeface="Times New Roman" pitchFamily="18" charset="0"/>
              </a:rPr>
              <a:t>CA</a:t>
            </a:r>
            <a:r>
              <a:rPr lang="zh-CN" altLang="en-US" dirty="0">
                <a:latin typeface="Times New Roman" pitchFamily="18" charset="0"/>
              </a:rPr>
              <a:t>分配公开密钥</a:t>
            </a:r>
            <a:r>
              <a:rPr lang="zh-CN" altLang="en-US" dirty="0"/>
              <a:t> </a:t>
            </a:r>
          </a:p>
        </p:txBody>
      </p:sp>
      <p:sp>
        <p:nvSpPr>
          <p:cNvPr id="26627" name="Rectangle 3"/>
          <p:cNvSpPr>
            <a:spLocks noGrp="1" noChangeArrowheads="1"/>
          </p:cNvSpPr>
          <p:nvPr>
            <p:ph idx="1"/>
          </p:nvPr>
        </p:nvSpPr>
        <p:spPr/>
        <p:txBody>
          <a:bodyPr/>
          <a:lstStyle/>
          <a:p>
            <a:pPr eaLnBrk="1" hangingPunct="1">
              <a:buFontTx/>
              <a:buNone/>
            </a:pPr>
            <a:r>
              <a:rPr lang="en-US" altLang="zh-CN" dirty="0">
                <a:latin typeface="Times New Roman" pitchFamily="18" charset="0"/>
              </a:rPr>
              <a:t>3</a:t>
            </a:r>
            <a:r>
              <a:rPr lang="zh-CN" altLang="en-US" dirty="0">
                <a:latin typeface="Times New Roman" pitchFamily="18" charset="0"/>
              </a:rPr>
              <a:t>）公开密钥管理机构</a:t>
            </a:r>
            <a:endParaRPr lang="zh-CN" altLang="en-US" dirty="0"/>
          </a:p>
          <a:p>
            <a:pPr eaLnBrk="1" hangingPunct="1">
              <a:buFontTx/>
              <a:buNone/>
            </a:pPr>
            <a:r>
              <a:rPr lang="zh-CN" altLang="en-US" dirty="0"/>
              <a:t>  </a:t>
            </a:r>
            <a:r>
              <a:rPr lang="en-US" altLang="zh-CN" sz="2200" b="0" dirty="0">
                <a:latin typeface="Times New Roman" pitchFamily="18" charset="0"/>
              </a:rPr>
              <a:t>CA</a:t>
            </a:r>
            <a:r>
              <a:rPr lang="zh-CN" altLang="en-US" sz="2200" b="0" dirty="0">
                <a:latin typeface="Times New Roman" pitchFamily="18" charset="0"/>
              </a:rPr>
              <a:t>对通信双方进行认证，</a:t>
            </a:r>
            <a:r>
              <a:rPr lang="zh-CN" altLang="en-US" sz="2200" b="0" dirty="0"/>
              <a:t>每个通信方都有</a:t>
            </a:r>
            <a:r>
              <a:rPr lang="en-US" altLang="zh-CN" sz="2200" b="0" dirty="0">
                <a:latin typeface="Times New Roman" pitchFamily="18" charset="0"/>
              </a:rPr>
              <a:t>CA</a:t>
            </a:r>
            <a:r>
              <a:rPr lang="zh-CN" altLang="en-US" sz="2200" b="0" dirty="0"/>
              <a:t>公钥并通过</a:t>
            </a:r>
            <a:r>
              <a:rPr lang="en-US" altLang="zh-CN" sz="2200" b="0" dirty="0">
                <a:latin typeface="Times New Roman" pitchFamily="18" charset="0"/>
              </a:rPr>
              <a:t>CA</a:t>
            </a:r>
            <a:r>
              <a:rPr lang="zh-CN" altLang="en-US" sz="2200" b="0" dirty="0"/>
              <a:t>获得其他任何通信方的公钥</a:t>
            </a:r>
            <a:r>
              <a:rPr lang="en-US" altLang="zh-CN" sz="2200" b="0" dirty="0">
                <a:latin typeface="Times New Roman" pitchFamily="18" charset="0"/>
              </a:rPr>
              <a:t>——</a:t>
            </a:r>
            <a:r>
              <a:rPr lang="zh-CN" altLang="en-US" sz="2200" b="0" dirty="0"/>
              <a:t>每一用户想与他人联系需求助</a:t>
            </a:r>
            <a:r>
              <a:rPr lang="en-US" altLang="zh-CN" sz="2200" b="0" dirty="0">
                <a:latin typeface="Times New Roman" pitchFamily="18" charset="0"/>
              </a:rPr>
              <a:t>CA</a:t>
            </a:r>
            <a:r>
              <a:rPr lang="zh-CN" altLang="en-US" sz="2200" b="0" dirty="0"/>
              <a:t>，</a:t>
            </a:r>
            <a:r>
              <a:rPr lang="en-US" altLang="zh-CN" sz="2200" b="0" dirty="0">
                <a:latin typeface="Times New Roman" pitchFamily="18" charset="0"/>
              </a:rPr>
              <a:t>CA</a:t>
            </a:r>
            <a:r>
              <a:rPr lang="zh-CN" altLang="en-US" sz="2200" b="0" dirty="0"/>
              <a:t>易成瓶颈</a:t>
            </a:r>
            <a:r>
              <a:rPr lang="zh-CN" altLang="en-US" sz="2200" dirty="0"/>
              <a:t>。</a:t>
            </a:r>
          </a:p>
        </p:txBody>
      </p:sp>
      <p:sp>
        <p:nvSpPr>
          <p:cNvPr id="2662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8B1D093-9E26-4445-AA6A-34923E1BC0D9}"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662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080D8F4-0567-42AC-8583-4C643572D3D5}" type="slidenum">
              <a:rPr lang="en-US" altLang="zh-CN" sz="1000" b="0">
                <a:solidFill>
                  <a:schemeClr val="bg1"/>
                </a:solidFill>
                <a:latin typeface="Verdana" pitchFamily="34" charset="0"/>
                <a:ea typeface="宋体" pitchFamily="2" charset="-122"/>
              </a:rPr>
              <a:pPr eaLnBrk="1" hangingPunct="1">
                <a:spcBef>
                  <a:spcPct val="0"/>
                </a:spcBef>
                <a:buClrTx/>
                <a:buFontTx/>
                <a:buNone/>
              </a:pPr>
              <a:t>37</a:t>
            </a:fld>
            <a:endParaRPr lang="en-US" altLang="zh-CN" sz="1000" b="0">
              <a:solidFill>
                <a:schemeClr val="bg1"/>
              </a:solidFill>
              <a:latin typeface="Verdana" pitchFamily="34" charset="0"/>
              <a:ea typeface="宋体" pitchFamily="2" charset="-122"/>
            </a:endParaRPr>
          </a:p>
        </p:txBody>
      </p:sp>
      <p:graphicFrame>
        <p:nvGraphicFramePr>
          <p:cNvPr id="7" name="对象 2">
            <a:extLst>
              <a:ext uri="{FF2B5EF4-FFF2-40B4-BE49-F238E27FC236}">
                <a16:creationId xmlns:a16="http://schemas.microsoft.com/office/drawing/2014/main" id="{0C990AD0-1DBE-4826-9C95-D8294DD69037}"/>
              </a:ext>
            </a:extLst>
          </p:cNvPr>
          <p:cNvGraphicFramePr>
            <a:graphicFrameLocks noChangeAspect="1"/>
          </p:cNvGraphicFramePr>
          <p:nvPr>
            <p:extLst>
              <p:ext uri="{D42A27DB-BD31-4B8C-83A1-F6EECF244321}">
                <p14:modId xmlns:p14="http://schemas.microsoft.com/office/powerpoint/2010/main" val="1548604105"/>
              </p:ext>
            </p:extLst>
          </p:nvPr>
        </p:nvGraphicFramePr>
        <p:xfrm>
          <a:off x="479376" y="2686050"/>
          <a:ext cx="7489825" cy="3744913"/>
        </p:xfrm>
        <a:graphic>
          <a:graphicData uri="http://schemas.openxmlformats.org/presentationml/2006/ole">
            <mc:AlternateContent xmlns:mc="http://schemas.openxmlformats.org/markup-compatibility/2006">
              <mc:Choice xmlns:v="urn:schemas-microsoft-com:vml" Requires="v">
                <p:oleObj spid="_x0000_s46092" name="Visio" r:id="rId3" imgW="4247935" imgH="2123845" progId="Visio.Drawing.11">
                  <p:embed/>
                </p:oleObj>
              </mc:Choice>
              <mc:Fallback>
                <p:oleObj name="Visio" r:id="rId3" imgW="4247935" imgH="2123845" progId="Visio.Drawing.11">
                  <p:embed/>
                  <p:pic>
                    <p:nvPicPr>
                      <p:cNvPr id="60419" name="对象 2">
                        <a:extLst>
                          <a:ext uri="{FF2B5EF4-FFF2-40B4-BE49-F238E27FC236}">
                            <a16:creationId xmlns:a16="http://schemas.microsoft.com/office/drawing/2014/main" id="{F6FEB9A7-C616-4CCF-9F7D-4BFD45C62F15}"/>
                          </a:ext>
                        </a:extLst>
                      </p:cNvPr>
                      <p:cNvPicPr>
                        <a:picLocks noChangeAspect="1" noChangeArrowheads="1"/>
                      </p:cNvPicPr>
                      <p:nvPr/>
                    </p:nvPicPr>
                    <p:blipFill>
                      <a:blip r:embed="rId4"/>
                      <a:srcRect/>
                      <a:stretch>
                        <a:fillRect/>
                      </a:stretch>
                    </p:blipFill>
                    <p:spPr bwMode="auto">
                      <a:xfrm>
                        <a:off x="479376" y="2686050"/>
                        <a:ext cx="74898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id="{76B434BD-A905-4772-8D8E-F3F22E8B4864}"/>
              </a:ext>
            </a:extLst>
          </p:cNvPr>
          <p:cNvSpPr txBox="1"/>
          <p:nvPr/>
        </p:nvSpPr>
        <p:spPr>
          <a:xfrm>
            <a:off x="7765976" y="2915296"/>
            <a:ext cx="3816424" cy="3139321"/>
          </a:xfrm>
          <a:prstGeom prst="rect">
            <a:avLst/>
          </a:prstGeom>
          <a:noFill/>
        </p:spPr>
        <p:txBody>
          <a:bodyPr wrap="square">
            <a:spAutoFit/>
          </a:bodyPr>
          <a:lstStyle/>
          <a:p>
            <a:r>
              <a:rPr lang="zh-CN" altLang="en-US" sz="2200" dirty="0"/>
              <a:t>以上过程共发送了7个消息，其中前4个消息用于获取对方的公开钥。用户得到对方的公开钥后存下可供以后使用，这样就不必再发送前4个消息了，然而还必需定期地通过密钥管理中心获取通信对方的公开钥，以免对方的公开钥更新后无法保证当前的通信</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latin typeface="Times New Roman" pitchFamily="18" charset="0"/>
              </a:rPr>
              <a:t>利用证书分配公开密钥</a:t>
            </a:r>
            <a:r>
              <a:rPr lang="zh-CN" altLang="en-US" dirty="0"/>
              <a:t> </a:t>
            </a:r>
          </a:p>
        </p:txBody>
      </p:sp>
      <p:sp>
        <p:nvSpPr>
          <p:cNvPr id="26627" name="Rectangle 3"/>
          <p:cNvSpPr>
            <a:spLocks noGrp="1" noChangeArrowheads="1"/>
          </p:cNvSpPr>
          <p:nvPr>
            <p:ph idx="1"/>
          </p:nvPr>
        </p:nvSpPr>
        <p:spPr>
          <a:xfrm>
            <a:off x="406400" y="1219200"/>
            <a:ext cx="11176000" cy="4442048"/>
          </a:xfrm>
        </p:spPr>
        <p:txBody>
          <a:bodyPr/>
          <a:lstStyle/>
          <a:p>
            <a:pPr eaLnBrk="1" hangingPunct="1">
              <a:buFontTx/>
              <a:buNone/>
            </a:pPr>
            <a:r>
              <a:rPr lang="en-US" altLang="zh-CN" dirty="0">
                <a:latin typeface="Times New Roman" pitchFamily="18" charset="0"/>
              </a:rPr>
              <a:t>4</a:t>
            </a:r>
            <a:r>
              <a:rPr lang="zh-CN" altLang="en-US" dirty="0">
                <a:latin typeface="Times New Roman" pitchFamily="18" charset="0"/>
              </a:rPr>
              <a:t>）公开密钥证书</a:t>
            </a:r>
            <a:endParaRPr lang="zh-CN" altLang="en-US" dirty="0"/>
          </a:p>
          <a:p>
            <a:pPr eaLnBrk="1" hangingPunct="1">
              <a:buFontTx/>
              <a:buNone/>
            </a:pPr>
            <a:r>
              <a:rPr lang="zh-CN" altLang="en-US" dirty="0">
                <a:latin typeface="Times New Roman" pitchFamily="18" charset="0"/>
              </a:rPr>
              <a:t>    </a:t>
            </a:r>
            <a:r>
              <a:rPr lang="en-US" altLang="zh-CN" sz="2400" b="0" dirty="0">
                <a:latin typeface="Times New Roman" pitchFamily="18" charset="0"/>
              </a:rPr>
              <a:t>CA</a:t>
            </a:r>
            <a:r>
              <a:rPr lang="zh-CN" altLang="en-US" sz="2400" b="0" dirty="0">
                <a:latin typeface="Times New Roman" pitchFamily="18" charset="0"/>
              </a:rPr>
              <a:t>事先为用户颁发数字证书，用户通信时只需下载并验证对方证书得到对方公钥，无需再联系</a:t>
            </a:r>
            <a:r>
              <a:rPr lang="en-US" altLang="zh-CN" sz="2400" b="0" dirty="0">
                <a:latin typeface="Times New Roman" pitchFamily="18" charset="0"/>
              </a:rPr>
              <a:t>CA</a:t>
            </a:r>
            <a:r>
              <a:rPr lang="zh-CN" altLang="en-US" sz="2400" b="0" dirty="0">
                <a:latin typeface="Times New Roman" pitchFamily="18" charset="0"/>
              </a:rPr>
              <a:t>。</a:t>
            </a:r>
            <a:endParaRPr lang="en-US" altLang="zh-CN" sz="2400" b="0" dirty="0">
              <a:latin typeface="Times New Roman" pitchFamily="18" charset="0"/>
            </a:endParaRPr>
          </a:p>
          <a:p>
            <a:pPr marL="358775" eaLnBrk="1" hangingPunct="1"/>
            <a:r>
              <a:rPr lang="zh-CN" altLang="en-US" sz="2400" b="0" dirty="0">
                <a:latin typeface="Times New Roman" pitchFamily="18" charset="0"/>
              </a:rPr>
              <a:t>公钥证书由证书管理机构</a:t>
            </a:r>
            <a:r>
              <a:rPr lang="en-US" altLang="zh-CN" sz="2400" b="0" dirty="0">
                <a:latin typeface="Times New Roman" pitchFamily="18" charset="0"/>
              </a:rPr>
              <a:t>CA(Certificate Authority)</a:t>
            </a:r>
            <a:r>
              <a:rPr lang="zh-CN" altLang="en-US" sz="2400" b="0" dirty="0">
                <a:latin typeface="Times New Roman" pitchFamily="18" charset="0"/>
              </a:rPr>
              <a:t>为用户建立，其中的数据项有与该用户的秘密钥相匹配的公开钥及用户的身份和时戳等，所有的数据项经</a:t>
            </a:r>
            <a:r>
              <a:rPr lang="en-US" altLang="zh-CN" sz="2400" b="0" dirty="0">
                <a:latin typeface="Times New Roman" pitchFamily="18" charset="0"/>
              </a:rPr>
              <a:t>CA</a:t>
            </a:r>
            <a:r>
              <a:rPr lang="zh-CN" altLang="en-US" sz="2400" b="0" dirty="0">
                <a:latin typeface="Times New Roman" pitchFamily="18" charset="0"/>
              </a:rPr>
              <a:t>用自己的秘密钥签字后就形成证书，即证书的形式为  </a:t>
            </a:r>
            <a:endParaRPr lang="en-US" altLang="zh-CN" sz="2400" b="0" dirty="0">
              <a:latin typeface="Times New Roman" pitchFamily="18" charset="0"/>
            </a:endParaRPr>
          </a:p>
          <a:p>
            <a:pPr marL="15875" indent="0" eaLnBrk="1" hangingPunct="1">
              <a:buNone/>
            </a:pPr>
            <a:r>
              <a:rPr lang="zh-CN" altLang="en-US" sz="2400" b="0" dirty="0">
                <a:latin typeface="Times New Roman" pitchFamily="18" charset="0"/>
              </a:rPr>
              <a:t>            </a:t>
            </a:r>
          </a:p>
          <a:p>
            <a:pPr marL="358775" eaLnBrk="1" hangingPunct="1">
              <a:buFontTx/>
              <a:buNone/>
            </a:pPr>
            <a:endParaRPr lang="zh-CN" altLang="en-US" sz="2400" b="0" dirty="0">
              <a:latin typeface="Times New Roman" pitchFamily="18" charset="0"/>
            </a:endParaRPr>
          </a:p>
          <a:p>
            <a:pPr marL="358775" eaLnBrk="1" hangingPunct="1">
              <a:buFontTx/>
              <a:buNone/>
            </a:pPr>
            <a:r>
              <a:rPr lang="zh-CN" altLang="en-US" sz="2400" b="0" dirty="0">
                <a:latin typeface="Times New Roman" pitchFamily="18" charset="0"/>
              </a:rPr>
              <a:t>    其中       是用户</a:t>
            </a:r>
            <a:r>
              <a:rPr lang="en-US" altLang="zh-CN" sz="2400" b="0" dirty="0">
                <a:latin typeface="Times New Roman" pitchFamily="18" charset="0"/>
              </a:rPr>
              <a:t>A</a:t>
            </a:r>
            <a:r>
              <a:rPr lang="zh-CN" altLang="en-US" sz="2400" b="0" dirty="0">
                <a:latin typeface="Times New Roman" pitchFamily="18" charset="0"/>
              </a:rPr>
              <a:t>的身份，      是</a:t>
            </a:r>
            <a:r>
              <a:rPr lang="en-US" altLang="zh-CN" sz="2400" b="0" dirty="0">
                <a:latin typeface="Times New Roman" pitchFamily="18" charset="0"/>
              </a:rPr>
              <a:t>A</a:t>
            </a:r>
            <a:r>
              <a:rPr lang="zh-CN" altLang="en-US" sz="2400" b="0" dirty="0">
                <a:latin typeface="Times New Roman" pitchFamily="18" charset="0"/>
              </a:rPr>
              <a:t>的公钥，   是当前时戳，      是</a:t>
            </a:r>
            <a:r>
              <a:rPr lang="en-US" altLang="zh-CN" sz="2400" b="0" dirty="0">
                <a:latin typeface="Times New Roman" pitchFamily="18" charset="0"/>
              </a:rPr>
              <a:t>CA</a:t>
            </a:r>
            <a:r>
              <a:rPr lang="zh-CN" altLang="en-US" sz="2400" b="0" dirty="0">
                <a:latin typeface="Times New Roman" pitchFamily="18" charset="0"/>
              </a:rPr>
              <a:t>的秘密钥， </a:t>
            </a:r>
            <a:endParaRPr lang="en-US" altLang="zh-CN" sz="2400" b="0" dirty="0">
              <a:latin typeface="Times New Roman" pitchFamily="18" charset="0"/>
            </a:endParaRPr>
          </a:p>
          <a:p>
            <a:pPr marL="358775" eaLnBrk="1" hangingPunct="1">
              <a:buFontTx/>
              <a:buNone/>
            </a:pPr>
            <a:r>
              <a:rPr lang="en-US" altLang="zh-CN" sz="2400" b="0" dirty="0">
                <a:latin typeface="Times New Roman" pitchFamily="18" charset="0"/>
              </a:rPr>
              <a:t>         </a:t>
            </a:r>
            <a:r>
              <a:rPr lang="zh-CN" altLang="en-US" sz="2400" b="0" dirty="0">
                <a:latin typeface="Times New Roman" pitchFamily="18" charset="0"/>
              </a:rPr>
              <a:t>是为用户</a:t>
            </a:r>
            <a:r>
              <a:rPr lang="en-US" altLang="zh-CN" sz="2400" b="0" dirty="0">
                <a:latin typeface="Times New Roman" pitchFamily="18" charset="0"/>
              </a:rPr>
              <a:t>A</a:t>
            </a:r>
            <a:r>
              <a:rPr lang="zh-CN" altLang="en-US" sz="2400" b="0" dirty="0">
                <a:latin typeface="Times New Roman" pitchFamily="18" charset="0"/>
              </a:rPr>
              <a:t>产生的证书。</a:t>
            </a:r>
          </a:p>
        </p:txBody>
      </p:sp>
      <p:sp>
        <p:nvSpPr>
          <p:cNvPr id="2662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8B1D093-9E26-4445-AA6A-34923E1BC0D9}"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662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080D8F4-0567-42AC-8583-4C643572D3D5}" type="slidenum">
              <a:rPr lang="en-US" altLang="zh-CN" sz="1000" b="0">
                <a:solidFill>
                  <a:schemeClr val="bg1"/>
                </a:solidFill>
                <a:latin typeface="Verdana" pitchFamily="34" charset="0"/>
                <a:ea typeface="宋体" pitchFamily="2" charset="-122"/>
              </a:rPr>
              <a:pPr eaLnBrk="1" hangingPunct="1">
                <a:spcBef>
                  <a:spcPct val="0"/>
                </a:spcBef>
                <a:buClrTx/>
                <a:buFontTx/>
                <a:buNone/>
              </a:pPr>
              <a:t>38</a:t>
            </a:fld>
            <a:endParaRPr lang="en-US" altLang="zh-CN" sz="1000" b="0">
              <a:solidFill>
                <a:schemeClr val="bg1"/>
              </a:solidFill>
              <a:latin typeface="Verdana" pitchFamily="34" charset="0"/>
              <a:ea typeface="宋体" pitchFamily="2" charset="-122"/>
            </a:endParaRPr>
          </a:p>
        </p:txBody>
      </p:sp>
      <p:graphicFrame>
        <p:nvGraphicFramePr>
          <p:cNvPr id="6" name="对象 6">
            <a:extLst>
              <a:ext uri="{FF2B5EF4-FFF2-40B4-BE49-F238E27FC236}">
                <a16:creationId xmlns:a16="http://schemas.microsoft.com/office/drawing/2014/main" id="{92572530-0A3E-4F9C-9A4D-5EA1EE0972D3}"/>
              </a:ext>
            </a:extLst>
          </p:cNvPr>
          <p:cNvGraphicFramePr>
            <a:graphicFrameLocks noChangeAspect="1"/>
          </p:cNvGraphicFramePr>
          <p:nvPr>
            <p:extLst>
              <p:ext uri="{D42A27DB-BD31-4B8C-83A1-F6EECF244321}">
                <p14:modId xmlns:p14="http://schemas.microsoft.com/office/powerpoint/2010/main" val="2877316550"/>
              </p:ext>
            </p:extLst>
          </p:nvPr>
        </p:nvGraphicFramePr>
        <p:xfrm>
          <a:off x="1418367" y="4619625"/>
          <a:ext cx="431800" cy="342900"/>
        </p:xfrm>
        <a:graphic>
          <a:graphicData uri="http://schemas.openxmlformats.org/presentationml/2006/ole">
            <mc:AlternateContent xmlns:mc="http://schemas.openxmlformats.org/markup-compatibility/2006">
              <mc:Choice xmlns:v="urn:schemas-microsoft-com:vml" Requires="v">
                <p:oleObj spid="_x0000_s47166" name="Equation" r:id="rId3" imgW="280496" imgH="216747" progId="Equation.DSMT4">
                  <p:embed/>
                </p:oleObj>
              </mc:Choice>
              <mc:Fallback>
                <p:oleObj name="Equation" r:id="rId3" imgW="280496" imgH="216747" progId="Equation.DSMT4">
                  <p:embed/>
                  <p:pic>
                    <p:nvPicPr>
                      <p:cNvPr id="64519" name="对象 6">
                        <a:extLst>
                          <a:ext uri="{FF2B5EF4-FFF2-40B4-BE49-F238E27FC236}">
                            <a16:creationId xmlns:a16="http://schemas.microsoft.com/office/drawing/2014/main" id="{2C6B3345-A84A-44A8-BAD1-5D55273F03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367" y="4619625"/>
                        <a:ext cx="431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8">
            <a:extLst>
              <a:ext uri="{FF2B5EF4-FFF2-40B4-BE49-F238E27FC236}">
                <a16:creationId xmlns:a16="http://schemas.microsoft.com/office/drawing/2014/main" id="{8B6FA7CA-A6AA-48FF-96FE-1AA850FD8985}"/>
              </a:ext>
            </a:extLst>
          </p:cNvPr>
          <p:cNvGraphicFramePr>
            <a:graphicFrameLocks noChangeAspect="1"/>
          </p:cNvGraphicFramePr>
          <p:nvPr>
            <p:extLst>
              <p:ext uri="{D42A27DB-BD31-4B8C-83A1-F6EECF244321}">
                <p14:modId xmlns:p14="http://schemas.microsoft.com/office/powerpoint/2010/main" val="662850118"/>
              </p:ext>
            </p:extLst>
          </p:nvPr>
        </p:nvGraphicFramePr>
        <p:xfrm>
          <a:off x="4329113" y="4746625"/>
          <a:ext cx="506412" cy="331787"/>
        </p:xfrm>
        <a:graphic>
          <a:graphicData uri="http://schemas.openxmlformats.org/presentationml/2006/ole">
            <mc:AlternateContent xmlns:mc="http://schemas.openxmlformats.org/markup-compatibility/2006">
              <mc:Choice xmlns:v="urn:schemas-microsoft-com:vml" Requires="v">
                <p:oleObj spid="_x0000_s47167" name="Equation" r:id="rId5" imgW="330918" imgH="216370" progId="Equation.DSMT4">
                  <p:embed/>
                </p:oleObj>
              </mc:Choice>
              <mc:Fallback>
                <p:oleObj name="Equation" r:id="rId5" imgW="330918" imgH="216370" progId="Equation.DSMT4">
                  <p:embed/>
                  <p:pic>
                    <p:nvPicPr>
                      <p:cNvPr id="64521" name="对象 8">
                        <a:extLst>
                          <a:ext uri="{FF2B5EF4-FFF2-40B4-BE49-F238E27FC236}">
                            <a16:creationId xmlns:a16="http://schemas.microsoft.com/office/drawing/2014/main" id="{E0DA90A2-8803-492B-B75E-BA9B514912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9113" y="4746625"/>
                        <a:ext cx="5064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9">
            <a:extLst>
              <a:ext uri="{FF2B5EF4-FFF2-40B4-BE49-F238E27FC236}">
                <a16:creationId xmlns:a16="http://schemas.microsoft.com/office/drawing/2014/main" id="{05CCF4DB-A5ED-4E48-A06F-A6F73C2C463D}"/>
              </a:ext>
            </a:extLst>
          </p:cNvPr>
          <p:cNvGraphicFramePr>
            <a:graphicFrameLocks noChangeAspect="1"/>
          </p:cNvGraphicFramePr>
          <p:nvPr>
            <p:extLst>
              <p:ext uri="{D42A27DB-BD31-4B8C-83A1-F6EECF244321}">
                <p14:modId xmlns:p14="http://schemas.microsoft.com/office/powerpoint/2010/main" val="612659439"/>
              </p:ext>
            </p:extLst>
          </p:nvPr>
        </p:nvGraphicFramePr>
        <p:xfrm>
          <a:off x="6438471" y="4652009"/>
          <a:ext cx="277812" cy="328613"/>
        </p:xfrm>
        <a:graphic>
          <a:graphicData uri="http://schemas.openxmlformats.org/presentationml/2006/ole">
            <mc:AlternateContent xmlns:mc="http://schemas.openxmlformats.org/markup-compatibility/2006">
              <mc:Choice xmlns:v="urn:schemas-microsoft-com:vml" Requires="v">
                <p:oleObj spid="_x0000_s47168" name="Equation" r:id="rId7" imgW="139579" imgH="164957" progId="Equation.DSMT4">
                  <p:embed/>
                </p:oleObj>
              </mc:Choice>
              <mc:Fallback>
                <p:oleObj name="Equation" r:id="rId7" imgW="139579" imgH="164957" progId="Equation.DSMT4">
                  <p:embed/>
                  <p:pic>
                    <p:nvPicPr>
                      <p:cNvPr id="64522" name="对象 9">
                        <a:extLst>
                          <a:ext uri="{FF2B5EF4-FFF2-40B4-BE49-F238E27FC236}">
                            <a16:creationId xmlns:a16="http://schemas.microsoft.com/office/drawing/2014/main" id="{7D59FEF6-00F0-407D-9338-63FEADD281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471" y="4652009"/>
                        <a:ext cx="27781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11">
            <a:extLst>
              <a:ext uri="{FF2B5EF4-FFF2-40B4-BE49-F238E27FC236}">
                <a16:creationId xmlns:a16="http://schemas.microsoft.com/office/drawing/2014/main" id="{7A7CCA2B-448D-449F-8DD5-E85DFECD501A}"/>
              </a:ext>
            </a:extLst>
          </p:cNvPr>
          <p:cNvGraphicFramePr>
            <a:graphicFrameLocks noChangeAspect="1"/>
          </p:cNvGraphicFramePr>
          <p:nvPr>
            <p:extLst>
              <p:ext uri="{D42A27DB-BD31-4B8C-83A1-F6EECF244321}">
                <p14:modId xmlns:p14="http://schemas.microsoft.com/office/powerpoint/2010/main" val="1614176613"/>
              </p:ext>
            </p:extLst>
          </p:nvPr>
        </p:nvGraphicFramePr>
        <p:xfrm>
          <a:off x="8434388" y="4689572"/>
          <a:ext cx="647700" cy="373062"/>
        </p:xfrm>
        <a:graphic>
          <a:graphicData uri="http://schemas.openxmlformats.org/presentationml/2006/ole">
            <mc:AlternateContent xmlns:mc="http://schemas.openxmlformats.org/markup-compatibility/2006">
              <mc:Choice xmlns:v="urn:schemas-microsoft-com:vml" Requires="v">
                <p:oleObj spid="_x0000_s47169" name="Equation" r:id="rId9" imgW="369583" imgH="229397" progId="Equation.DSMT4">
                  <p:embed/>
                </p:oleObj>
              </mc:Choice>
              <mc:Fallback>
                <p:oleObj name="Equation" r:id="rId9" imgW="369583" imgH="229397" progId="Equation.DSMT4">
                  <p:embed/>
                  <p:pic>
                    <p:nvPicPr>
                      <p:cNvPr id="64524" name="对象 11">
                        <a:extLst>
                          <a:ext uri="{FF2B5EF4-FFF2-40B4-BE49-F238E27FC236}">
                            <a16:creationId xmlns:a16="http://schemas.microsoft.com/office/drawing/2014/main" id="{9B9151E2-0B21-4B82-A38C-6183E270AA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34388" y="4689572"/>
                        <a:ext cx="6477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13">
            <a:extLst>
              <a:ext uri="{FF2B5EF4-FFF2-40B4-BE49-F238E27FC236}">
                <a16:creationId xmlns:a16="http://schemas.microsoft.com/office/drawing/2014/main" id="{5DA0FD48-B6EE-4CE2-B3B0-16BDDB5D9024}"/>
              </a:ext>
            </a:extLst>
          </p:cNvPr>
          <p:cNvGraphicFramePr>
            <a:graphicFrameLocks noChangeAspect="1"/>
          </p:cNvGraphicFramePr>
          <p:nvPr>
            <p:extLst>
              <p:ext uri="{D42A27DB-BD31-4B8C-83A1-F6EECF244321}">
                <p14:modId xmlns:p14="http://schemas.microsoft.com/office/powerpoint/2010/main" val="2425229715"/>
              </p:ext>
            </p:extLst>
          </p:nvPr>
        </p:nvGraphicFramePr>
        <p:xfrm>
          <a:off x="808852" y="5108427"/>
          <a:ext cx="333375" cy="331787"/>
        </p:xfrm>
        <a:graphic>
          <a:graphicData uri="http://schemas.openxmlformats.org/presentationml/2006/ole">
            <mc:AlternateContent xmlns:mc="http://schemas.openxmlformats.org/markup-compatibility/2006">
              <mc:Choice xmlns:v="urn:schemas-microsoft-com:vml" Requires="v">
                <p:oleObj spid="_x0000_s47170" name="Equation" r:id="rId11" imgW="216747" imgH="216747" progId="Equation.DSMT4">
                  <p:embed/>
                </p:oleObj>
              </mc:Choice>
              <mc:Fallback>
                <p:oleObj name="Equation" r:id="rId11" imgW="216747" imgH="216747" progId="Equation.DSMT4">
                  <p:embed/>
                  <p:pic>
                    <p:nvPicPr>
                      <p:cNvPr id="64526" name="对象 13">
                        <a:extLst>
                          <a:ext uri="{FF2B5EF4-FFF2-40B4-BE49-F238E27FC236}">
                            <a16:creationId xmlns:a16="http://schemas.microsoft.com/office/drawing/2014/main" id="{8A01EF73-4E8A-4DD6-BD87-6027C48F8A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852" y="5108427"/>
                        <a:ext cx="3333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84C237A7-3588-4EF6-896C-920FCAE46C99}"/>
              </a:ext>
            </a:extLst>
          </p:cNvPr>
          <p:cNvGraphicFramePr>
            <a:graphicFrameLocks noChangeAspect="1"/>
          </p:cNvGraphicFramePr>
          <p:nvPr>
            <p:extLst>
              <p:ext uri="{D42A27DB-BD31-4B8C-83A1-F6EECF244321}">
                <p14:modId xmlns:p14="http://schemas.microsoft.com/office/powerpoint/2010/main" val="1888076681"/>
              </p:ext>
            </p:extLst>
          </p:nvPr>
        </p:nvGraphicFramePr>
        <p:xfrm>
          <a:off x="4433888" y="4108450"/>
          <a:ext cx="2105025" cy="320675"/>
        </p:xfrm>
        <a:graphic>
          <a:graphicData uri="http://schemas.openxmlformats.org/presentationml/2006/ole">
            <mc:AlternateContent xmlns:mc="http://schemas.openxmlformats.org/markup-compatibility/2006">
              <mc:Choice xmlns:v="urn:schemas-microsoft-com:vml" Requires="v">
                <p:oleObj spid="_x0000_s47171" name="Equation" r:id="rId13" imgW="2006280" imgH="304560" progId="Equation.DSMT4">
                  <p:embed/>
                </p:oleObj>
              </mc:Choice>
              <mc:Fallback>
                <p:oleObj name="Equation" r:id="rId13" imgW="2006280" imgH="304560" progId="Equation.DSMT4">
                  <p:embed/>
                  <p:pic>
                    <p:nvPicPr>
                      <p:cNvPr id="0" name=""/>
                      <p:cNvPicPr/>
                      <p:nvPr/>
                    </p:nvPicPr>
                    <p:blipFill>
                      <a:blip r:embed="rId14"/>
                      <a:stretch>
                        <a:fillRect/>
                      </a:stretch>
                    </p:blipFill>
                    <p:spPr>
                      <a:xfrm>
                        <a:off x="4433888" y="4108450"/>
                        <a:ext cx="2105025" cy="320675"/>
                      </a:xfrm>
                      <a:prstGeom prst="rect">
                        <a:avLst/>
                      </a:prstGeom>
                    </p:spPr>
                  </p:pic>
                </p:oleObj>
              </mc:Fallback>
            </mc:AlternateContent>
          </a:graphicData>
        </a:graphic>
      </p:graphicFrame>
    </p:spTree>
    <p:extLst>
      <p:ext uri="{BB962C8B-B14F-4D97-AF65-F5344CB8AC3E}">
        <p14:creationId xmlns:p14="http://schemas.microsoft.com/office/powerpoint/2010/main" val="131696065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A1418-4F0F-4EA7-9B43-C662C61DCFB7}"/>
              </a:ext>
            </a:extLst>
          </p:cNvPr>
          <p:cNvSpPr>
            <a:spLocks noGrp="1"/>
          </p:cNvSpPr>
          <p:nvPr>
            <p:ph type="title"/>
          </p:nvPr>
        </p:nvSpPr>
        <p:spPr/>
        <p:txBody>
          <a:bodyPr/>
          <a:lstStyle/>
          <a:p>
            <a:r>
              <a:rPr lang="zh-CN" altLang="zh-CN" sz="3600" kern="100" dirty="0">
                <a:solidFill>
                  <a:schemeClr val="tx1"/>
                </a:solidFill>
              </a:rPr>
              <a:t>证书的产生过程</a:t>
            </a:r>
            <a:endParaRPr lang="zh-CN" altLang="en-US" dirty="0"/>
          </a:p>
        </p:txBody>
      </p:sp>
      <p:sp>
        <p:nvSpPr>
          <p:cNvPr id="3" name="内容占位符 2">
            <a:extLst>
              <a:ext uri="{FF2B5EF4-FFF2-40B4-BE49-F238E27FC236}">
                <a16:creationId xmlns:a16="http://schemas.microsoft.com/office/drawing/2014/main" id="{D50949A6-F404-42E4-86F7-AC71645C5BA3}"/>
              </a:ext>
            </a:extLst>
          </p:cNvPr>
          <p:cNvSpPr>
            <a:spLocks noGrp="1"/>
          </p:cNvSpPr>
          <p:nvPr>
            <p:ph idx="1"/>
          </p:nvPr>
        </p:nvSpPr>
        <p:spPr>
          <a:xfrm>
            <a:off x="406400" y="5301208"/>
            <a:ext cx="11176000" cy="1023392"/>
          </a:xfrm>
        </p:spPr>
        <p:txBody>
          <a:bodyPr/>
          <a:lstStyle/>
          <a:p>
            <a:endParaRPr lang="zh-CN" altLang="en-US" dirty="0"/>
          </a:p>
        </p:txBody>
      </p:sp>
      <p:sp>
        <p:nvSpPr>
          <p:cNvPr id="4" name="日期占位符 3">
            <a:extLst>
              <a:ext uri="{FF2B5EF4-FFF2-40B4-BE49-F238E27FC236}">
                <a16:creationId xmlns:a16="http://schemas.microsoft.com/office/drawing/2014/main" id="{DA40728C-BAEF-4B67-855B-424B55A8919D}"/>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F84BAC70-72DE-43FB-913E-98BEBAD15AAC}"/>
              </a:ext>
            </a:extLst>
          </p:cNvPr>
          <p:cNvSpPr>
            <a:spLocks noGrp="1"/>
          </p:cNvSpPr>
          <p:nvPr>
            <p:ph type="sldNum" sz="quarter" idx="11"/>
          </p:nvPr>
        </p:nvSpPr>
        <p:spPr/>
        <p:txBody>
          <a:bodyPr/>
          <a:lstStyle/>
          <a:p>
            <a:pPr>
              <a:defRPr/>
            </a:pPr>
            <a:fld id="{13783E8D-128D-47D1-A075-F0ABB8417BB3}" type="slidenum">
              <a:rPr lang="en-US" altLang="zh-CN" smtClean="0"/>
              <a:pPr>
                <a:defRPr/>
              </a:pPr>
              <a:t>39</a:t>
            </a:fld>
            <a:endParaRPr lang="en-US" altLang="zh-CN"/>
          </a:p>
        </p:txBody>
      </p:sp>
      <p:graphicFrame>
        <p:nvGraphicFramePr>
          <p:cNvPr id="9" name="对象 2">
            <a:extLst>
              <a:ext uri="{FF2B5EF4-FFF2-40B4-BE49-F238E27FC236}">
                <a16:creationId xmlns:a16="http://schemas.microsoft.com/office/drawing/2014/main" id="{7D6139BD-292A-4038-9DFE-71BD2142015E}"/>
              </a:ext>
            </a:extLst>
          </p:cNvPr>
          <p:cNvGraphicFramePr>
            <a:graphicFrameLocks noChangeAspect="1"/>
          </p:cNvGraphicFramePr>
          <p:nvPr>
            <p:extLst>
              <p:ext uri="{D42A27DB-BD31-4B8C-83A1-F6EECF244321}">
                <p14:modId xmlns:p14="http://schemas.microsoft.com/office/powerpoint/2010/main" val="315525858"/>
              </p:ext>
            </p:extLst>
          </p:nvPr>
        </p:nvGraphicFramePr>
        <p:xfrm>
          <a:off x="1775520" y="1162595"/>
          <a:ext cx="7983537" cy="4032250"/>
        </p:xfrm>
        <a:graphic>
          <a:graphicData uri="http://schemas.openxmlformats.org/presentationml/2006/ole">
            <mc:AlternateContent xmlns:mc="http://schemas.openxmlformats.org/markup-compatibility/2006">
              <mc:Choice xmlns:v="urn:schemas-microsoft-com:vml" Requires="v">
                <p:oleObj spid="_x0000_s49163" name="Visio" r:id="rId3" imgW="5076674" imgH="2286000" progId="Visio.Drawing.11">
                  <p:embed/>
                </p:oleObj>
              </mc:Choice>
              <mc:Fallback>
                <p:oleObj name="Visio" r:id="rId3" imgW="5076674" imgH="2286000" progId="Visio.Drawing.11">
                  <p:embed/>
                  <p:pic>
                    <p:nvPicPr>
                      <p:cNvPr id="65539" name="对象 2">
                        <a:extLst>
                          <a:ext uri="{FF2B5EF4-FFF2-40B4-BE49-F238E27FC236}">
                            <a16:creationId xmlns:a16="http://schemas.microsoft.com/office/drawing/2014/main" id="{10C9FFD2-0761-42D3-95E2-2AC7A58283AC}"/>
                          </a:ext>
                        </a:extLst>
                      </p:cNvPr>
                      <p:cNvPicPr>
                        <a:picLocks noChangeAspect="1" noChangeArrowheads="1"/>
                      </p:cNvPicPr>
                      <p:nvPr/>
                    </p:nvPicPr>
                    <p:blipFill>
                      <a:blip r:embed="rId4"/>
                      <a:srcRect/>
                      <a:stretch>
                        <a:fillRect/>
                      </a:stretch>
                    </p:blipFill>
                    <p:spPr bwMode="auto">
                      <a:xfrm>
                        <a:off x="1775520" y="1162595"/>
                        <a:ext cx="79835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5106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latin typeface="Times New Roman" pitchFamily="18" charset="0"/>
              </a:rPr>
              <a:t>7.1  </a:t>
            </a:r>
            <a:r>
              <a:rPr lang="zh-CN" altLang="en-US">
                <a:latin typeface="Times New Roman" pitchFamily="18" charset="0"/>
              </a:rPr>
              <a:t>鉴别协议</a:t>
            </a:r>
          </a:p>
        </p:txBody>
      </p:sp>
      <p:sp>
        <p:nvSpPr>
          <p:cNvPr id="8195" name="Rectangle 3"/>
          <p:cNvSpPr>
            <a:spLocks noGrp="1" noChangeArrowheads="1"/>
          </p:cNvSpPr>
          <p:nvPr>
            <p:ph idx="1"/>
          </p:nvPr>
        </p:nvSpPr>
        <p:spPr>
          <a:xfrm>
            <a:off x="406400" y="1219200"/>
            <a:ext cx="11176000" cy="3073896"/>
          </a:xfrm>
        </p:spPr>
        <p:txBody>
          <a:bodyPr/>
          <a:lstStyle/>
          <a:p>
            <a:pPr eaLnBrk="1" hangingPunct="1">
              <a:buFontTx/>
              <a:buNone/>
            </a:pPr>
            <a:r>
              <a:rPr lang="zh-CN" altLang="en-US" dirty="0">
                <a:latin typeface="Times New Roman" pitchFamily="18" charset="0"/>
              </a:rPr>
              <a:t>鉴别：实体之间建立身份认证的过程，包括通信实体鉴别和通信内容鉴别。 </a:t>
            </a:r>
          </a:p>
          <a:p>
            <a:pPr eaLnBrk="1" hangingPunct="1">
              <a:buFontTx/>
              <a:buNone/>
            </a:pPr>
            <a:r>
              <a:rPr lang="zh-CN" altLang="en-US" dirty="0">
                <a:latin typeface="Times New Roman" pitchFamily="18" charset="0"/>
              </a:rPr>
              <a:t>鉴别易受重放攻击：攻击者发送一个目的主机已接收的包，来达到欺骗目的主机目的。</a:t>
            </a:r>
          </a:p>
          <a:p>
            <a:pPr eaLnBrk="1" hangingPunct="1">
              <a:buFontTx/>
              <a:buNone/>
            </a:pPr>
            <a:r>
              <a:rPr lang="en-US" altLang="zh-CN" dirty="0">
                <a:latin typeface="Arial" charset="0"/>
                <a:cs typeface="Tahoma" pitchFamily="34" charset="0"/>
              </a:rPr>
              <a:t>•</a:t>
            </a:r>
            <a:r>
              <a:rPr lang="en-US" altLang="zh-CN" dirty="0">
                <a:latin typeface="Times New Roman" pitchFamily="18" charset="0"/>
                <a:cs typeface="Tahoma" pitchFamily="34" charset="0"/>
              </a:rPr>
              <a:t> </a:t>
            </a:r>
            <a:r>
              <a:rPr lang="zh-CN" altLang="en-US" dirty="0">
                <a:latin typeface="Times New Roman" pitchFamily="18" charset="0"/>
              </a:rPr>
              <a:t>最坏情况下：冒充合法方；</a:t>
            </a:r>
          </a:p>
          <a:p>
            <a:pPr eaLnBrk="1" hangingPunct="1">
              <a:buFontTx/>
              <a:buNone/>
            </a:pPr>
            <a:r>
              <a:rPr lang="en-US" altLang="zh-CN" dirty="0">
                <a:latin typeface="Arial" charset="0"/>
                <a:cs typeface="Tahoma" pitchFamily="34" charset="0"/>
              </a:rPr>
              <a:t>•</a:t>
            </a:r>
            <a:r>
              <a:rPr lang="en-US" altLang="zh-CN" dirty="0">
                <a:latin typeface="Times New Roman" pitchFamily="18" charset="0"/>
                <a:cs typeface="Tahoma" pitchFamily="34" charset="0"/>
              </a:rPr>
              <a:t> </a:t>
            </a:r>
            <a:r>
              <a:rPr lang="zh-CN" altLang="en-US" dirty="0">
                <a:latin typeface="Times New Roman" pitchFamily="18" charset="0"/>
              </a:rPr>
              <a:t>其他情况下：扰乱正常操作。 </a:t>
            </a:r>
          </a:p>
        </p:txBody>
      </p:sp>
      <p:sp>
        <p:nvSpPr>
          <p:cNvPr id="819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1FE109F-9504-4018-8D4A-6B3FDB0DAC4F}"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819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CE85ECB-8F67-407E-9EB2-216344856896}" type="slidenum">
              <a:rPr lang="en-US" altLang="zh-CN" sz="1000" b="0">
                <a:solidFill>
                  <a:schemeClr val="bg1"/>
                </a:solidFill>
                <a:latin typeface="Verdana" pitchFamily="34" charset="0"/>
                <a:ea typeface="宋体" pitchFamily="2" charset="-122"/>
              </a:rPr>
              <a:pPr eaLnBrk="1" hangingPunct="1">
                <a:spcBef>
                  <a:spcPct val="0"/>
                </a:spcBef>
                <a:buClrTx/>
                <a:buFontTx/>
                <a:buNone/>
              </a:pPr>
              <a:t>4</a:t>
            </a:fld>
            <a:endParaRPr lang="en-US" altLang="zh-CN" sz="1000" b="0">
              <a:solidFill>
                <a:schemeClr val="bg1"/>
              </a:solidFill>
              <a:latin typeface="Verdana" pitchFamily="34" charset="0"/>
              <a:ea typeface="宋体" pitchFamily="2" charset="-122"/>
            </a:endParaRPr>
          </a:p>
        </p:txBody>
      </p:sp>
      <p:sp>
        <p:nvSpPr>
          <p:cNvPr id="8198" name="AutoShape 5">
            <a:hlinkClick r:id="rId2"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latin typeface="Times New Roman" pitchFamily="18" charset="0"/>
              </a:rPr>
              <a:t>利用证书分配公开密钥</a:t>
            </a:r>
            <a:r>
              <a:rPr lang="zh-CN" altLang="en-US" dirty="0"/>
              <a:t> </a:t>
            </a:r>
          </a:p>
        </p:txBody>
      </p:sp>
      <p:sp>
        <p:nvSpPr>
          <p:cNvPr id="26627" name="Rectangle 3"/>
          <p:cNvSpPr>
            <a:spLocks noGrp="1" noChangeArrowheads="1"/>
          </p:cNvSpPr>
          <p:nvPr>
            <p:ph idx="1"/>
          </p:nvPr>
        </p:nvSpPr>
        <p:spPr>
          <a:xfrm>
            <a:off x="406400" y="1219200"/>
            <a:ext cx="11176000" cy="4442048"/>
          </a:xfrm>
        </p:spPr>
        <p:txBody>
          <a:bodyPr/>
          <a:lstStyle/>
          <a:p>
            <a:pPr eaLnBrk="1" hangingPunct="1">
              <a:buFontTx/>
              <a:buNone/>
            </a:pPr>
            <a:r>
              <a:rPr lang="en-US" altLang="zh-CN" dirty="0">
                <a:latin typeface="Times New Roman" pitchFamily="18" charset="0"/>
              </a:rPr>
              <a:t>4</a:t>
            </a:r>
            <a:r>
              <a:rPr lang="zh-CN" altLang="en-US" dirty="0">
                <a:latin typeface="Times New Roman" pitchFamily="18" charset="0"/>
              </a:rPr>
              <a:t>）公开密钥证书</a:t>
            </a:r>
            <a:endParaRPr lang="en-US" altLang="zh-CN" dirty="0">
              <a:latin typeface="Times New Roman" pitchFamily="18" charset="0"/>
            </a:endParaRPr>
          </a:p>
          <a:p>
            <a:pPr eaLnBrk="1" hangingPunct="1"/>
            <a:r>
              <a:rPr lang="zh-CN" altLang="en-US" sz="2400" b="0" dirty="0">
                <a:latin typeface="宋体" panose="02010600030101010101" pitchFamily="2" charset="-122"/>
                <a:ea typeface="宋体" panose="02010600030101010101" pitchFamily="2" charset="-122"/>
              </a:rPr>
              <a:t>用户可将自己的公开钥通过公钥证书发给另一用户，接收方可用</a:t>
            </a:r>
            <a:r>
              <a:rPr lang="en-US" altLang="zh-CN" sz="2400" b="0" dirty="0">
                <a:latin typeface="宋体" panose="02010600030101010101" pitchFamily="2" charset="-122"/>
                <a:ea typeface="宋体" panose="02010600030101010101" pitchFamily="2" charset="-122"/>
              </a:rPr>
              <a:t>CA</a:t>
            </a:r>
            <a:r>
              <a:rPr lang="zh-CN" altLang="en-US" sz="2400" b="0" dirty="0">
                <a:latin typeface="宋体" panose="02010600030101010101" pitchFamily="2" charset="-122"/>
                <a:ea typeface="宋体" panose="02010600030101010101" pitchFamily="2" charset="-122"/>
              </a:rPr>
              <a:t>的公钥         对证书加以验证，即</a:t>
            </a:r>
            <a:endParaRPr lang="en-US" altLang="zh-CN" sz="2400" b="0" dirty="0">
              <a:latin typeface="宋体" panose="02010600030101010101" pitchFamily="2" charset="-122"/>
              <a:ea typeface="宋体" panose="02010600030101010101" pitchFamily="2" charset="-122"/>
            </a:endParaRPr>
          </a:p>
          <a:p>
            <a:pPr eaLnBrk="1" hangingPunct="1">
              <a:buFontTx/>
              <a:buNone/>
            </a:pPr>
            <a:endParaRPr lang="en-US" altLang="zh-CN" sz="2400" b="0" dirty="0">
              <a:latin typeface="宋体" panose="02010600030101010101" pitchFamily="2" charset="-122"/>
              <a:ea typeface="宋体" panose="02010600030101010101" pitchFamily="2" charset="-122"/>
            </a:endParaRPr>
          </a:p>
          <a:p>
            <a:pPr eaLnBrk="1" hangingPunct="1">
              <a:buFontTx/>
              <a:buNone/>
            </a:pPr>
            <a:endParaRPr lang="en-US" altLang="zh-CN" sz="2400" b="0" dirty="0">
              <a:latin typeface="宋体" panose="02010600030101010101" pitchFamily="2" charset="-122"/>
              <a:ea typeface="宋体" panose="02010600030101010101" pitchFamily="2" charset="-122"/>
            </a:endParaRPr>
          </a:p>
          <a:p>
            <a:pPr eaLnBrk="1" hangingPunct="1"/>
            <a:r>
              <a:rPr lang="zh-CN" altLang="en-US" sz="2400" b="0" dirty="0">
                <a:latin typeface="宋体" panose="02010600030101010101" pitchFamily="2" charset="-122"/>
                <a:ea typeface="宋体" panose="02010600030101010101" pitchFamily="2" charset="-122"/>
              </a:rPr>
              <a:t>因为只有用</a:t>
            </a:r>
            <a:r>
              <a:rPr lang="en-US" altLang="zh-CN" sz="2400" b="0" dirty="0">
                <a:latin typeface="宋体" panose="02010600030101010101" pitchFamily="2" charset="-122"/>
                <a:ea typeface="宋体" panose="02010600030101010101" pitchFamily="2" charset="-122"/>
              </a:rPr>
              <a:t>CA</a:t>
            </a:r>
            <a:r>
              <a:rPr lang="zh-CN" altLang="en-US" sz="2400" b="0" dirty="0">
                <a:latin typeface="宋体" panose="02010600030101010101" pitchFamily="2" charset="-122"/>
                <a:ea typeface="宋体" panose="02010600030101010101" pitchFamily="2" charset="-122"/>
              </a:rPr>
              <a:t>的公钥才能解读证书，接收方从而验证了证书的确是由</a:t>
            </a:r>
            <a:r>
              <a:rPr lang="en-US" altLang="zh-CN" sz="2400" b="0" dirty="0">
                <a:latin typeface="宋体" panose="02010600030101010101" pitchFamily="2" charset="-122"/>
                <a:ea typeface="宋体" panose="02010600030101010101" pitchFamily="2" charset="-122"/>
              </a:rPr>
              <a:t>CA</a:t>
            </a:r>
            <a:r>
              <a:rPr lang="zh-CN" altLang="en-US" sz="2400" b="0" dirty="0">
                <a:latin typeface="宋体" panose="02010600030101010101" pitchFamily="2" charset="-122"/>
                <a:ea typeface="宋体" panose="02010600030101010101" pitchFamily="2" charset="-122"/>
              </a:rPr>
              <a:t>发放的，且也获得了发方的身份      和公开钥</a:t>
            </a:r>
            <a:endParaRPr lang="en-US" altLang="zh-CN" sz="2400" b="0" dirty="0">
              <a:latin typeface="宋体" panose="02010600030101010101" pitchFamily="2" charset="-122"/>
              <a:ea typeface="宋体" panose="02010600030101010101" pitchFamily="2" charset="-122"/>
            </a:endParaRPr>
          </a:p>
          <a:p>
            <a:pPr eaLnBrk="1" hangingPunct="1"/>
            <a:r>
              <a:rPr lang="zh-CN" altLang="en-US" sz="2400" b="0" dirty="0">
                <a:latin typeface="Times New Roman" pitchFamily="18" charset="0"/>
              </a:rPr>
              <a:t>时戳    为接收方保证了收到的证书的新鲜性，用以防止发方或敌方重放一旧证书。因此时戳可被当作截止日期，证书如果过旧，则被吊销</a:t>
            </a:r>
          </a:p>
        </p:txBody>
      </p:sp>
      <p:sp>
        <p:nvSpPr>
          <p:cNvPr id="2662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8B1D093-9E26-4445-AA6A-34923E1BC0D9}"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662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080D8F4-0567-42AC-8583-4C643572D3D5}" type="slidenum">
              <a:rPr lang="en-US" altLang="zh-CN" sz="1000" b="0">
                <a:solidFill>
                  <a:schemeClr val="bg1"/>
                </a:solidFill>
                <a:latin typeface="Verdana" pitchFamily="34" charset="0"/>
                <a:ea typeface="宋体" pitchFamily="2" charset="-122"/>
              </a:rPr>
              <a:pPr eaLnBrk="1" hangingPunct="1">
                <a:spcBef>
                  <a:spcPct val="0"/>
                </a:spcBef>
                <a:buClrTx/>
                <a:buFontTx/>
                <a:buNone/>
              </a:pPr>
              <a:t>40</a:t>
            </a:fld>
            <a:endParaRPr lang="en-US" altLang="zh-CN" sz="1000" b="0">
              <a:solidFill>
                <a:schemeClr val="bg1"/>
              </a:solidFill>
              <a:latin typeface="Verdana" pitchFamily="34" charset="0"/>
              <a:ea typeface="宋体" pitchFamily="2" charset="-122"/>
            </a:endParaRPr>
          </a:p>
        </p:txBody>
      </p:sp>
      <p:graphicFrame>
        <p:nvGraphicFramePr>
          <p:cNvPr id="3" name="对象 2">
            <a:extLst>
              <a:ext uri="{FF2B5EF4-FFF2-40B4-BE49-F238E27FC236}">
                <a16:creationId xmlns:a16="http://schemas.microsoft.com/office/drawing/2014/main" id="{764F2FAD-0333-4236-978C-148AD6D8D0F1}"/>
              </a:ext>
            </a:extLst>
          </p:cNvPr>
          <p:cNvGraphicFramePr>
            <a:graphicFrameLocks noChangeAspect="1"/>
          </p:cNvGraphicFramePr>
          <p:nvPr>
            <p:extLst>
              <p:ext uri="{D42A27DB-BD31-4B8C-83A1-F6EECF244321}">
                <p14:modId xmlns:p14="http://schemas.microsoft.com/office/powerpoint/2010/main" val="2953253809"/>
              </p:ext>
            </p:extLst>
          </p:nvPr>
        </p:nvGraphicFramePr>
        <p:xfrm>
          <a:off x="10632504" y="1772816"/>
          <a:ext cx="698500" cy="419100"/>
        </p:xfrm>
        <a:graphic>
          <a:graphicData uri="http://schemas.openxmlformats.org/presentationml/2006/ole">
            <mc:AlternateContent xmlns:mc="http://schemas.openxmlformats.org/markup-compatibility/2006">
              <mc:Choice xmlns:v="urn:schemas-microsoft-com:vml" Requires="v">
                <p:oleObj spid="_x0000_s48176" name="Equation" r:id="rId3" imgW="698092" imgH="419415" progId="Equation.DSMT4">
                  <p:embed/>
                </p:oleObj>
              </mc:Choice>
              <mc:Fallback>
                <p:oleObj name="Equation" r:id="rId3" imgW="698092" imgH="419415" progId="Equation.DSMT4">
                  <p:embed/>
                  <p:pic>
                    <p:nvPicPr>
                      <p:cNvPr id="0" name=""/>
                      <p:cNvPicPr/>
                      <p:nvPr/>
                    </p:nvPicPr>
                    <p:blipFill>
                      <a:blip r:embed="rId4"/>
                      <a:stretch>
                        <a:fillRect/>
                      </a:stretch>
                    </p:blipFill>
                    <p:spPr>
                      <a:xfrm>
                        <a:off x="10632504" y="1772816"/>
                        <a:ext cx="698500" cy="4191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FC82A91C-4035-4613-BDB7-8A0E5C09A440}"/>
              </a:ext>
            </a:extLst>
          </p:cNvPr>
          <p:cNvGraphicFramePr>
            <a:graphicFrameLocks noChangeAspect="1"/>
          </p:cNvGraphicFramePr>
          <p:nvPr>
            <p:extLst>
              <p:ext uri="{D42A27DB-BD31-4B8C-83A1-F6EECF244321}">
                <p14:modId xmlns:p14="http://schemas.microsoft.com/office/powerpoint/2010/main" val="3310198786"/>
              </p:ext>
            </p:extLst>
          </p:nvPr>
        </p:nvGraphicFramePr>
        <p:xfrm>
          <a:off x="3503712" y="3861048"/>
          <a:ext cx="433387" cy="342900"/>
        </p:xfrm>
        <a:graphic>
          <a:graphicData uri="http://schemas.openxmlformats.org/presentationml/2006/ole">
            <mc:AlternateContent xmlns:mc="http://schemas.openxmlformats.org/markup-compatibility/2006">
              <mc:Choice xmlns:v="urn:schemas-microsoft-com:vml" Requires="v">
                <p:oleObj spid="_x0000_s48177" name="Equation" r:id="rId5" imgW="433112" imgH="343092" progId="Equation.DSMT4">
                  <p:embed/>
                </p:oleObj>
              </mc:Choice>
              <mc:Fallback>
                <p:oleObj name="Equation" r:id="rId5" imgW="433112" imgH="343092" progId="Equation.DSMT4">
                  <p:embed/>
                  <p:pic>
                    <p:nvPicPr>
                      <p:cNvPr id="0" name=""/>
                      <p:cNvPicPr/>
                      <p:nvPr/>
                    </p:nvPicPr>
                    <p:blipFill>
                      <a:blip r:embed="rId6"/>
                      <a:stretch>
                        <a:fillRect/>
                      </a:stretch>
                    </p:blipFill>
                    <p:spPr>
                      <a:xfrm>
                        <a:off x="3503712" y="3861048"/>
                        <a:ext cx="433387" cy="3429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DAB13E90-AA63-43B5-84CC-7F668FE5745B}"/>
              </a:ext>
            </a:extLst>
          </p:cNvPr>
          <p:cNvGraphicFramePr>
            <a:graphicFrameLocks noChangeAspect="1"/>
          </p:cNvGraphicFramePr>
          <p:nvPr>
            <p:extLst>
              <p:ext uri="{D42A27DB-BD31-4B8C-83A1-F6EECF244321}">
                <p14:modId xmlns:p14="http://schemas.microsoft.com/office/powerpoint/2010/main" val="3783308870"/>
              </p:ext>
            </p:extLst>
          </p:nvPr>
        </p:nvGraphicFramePr>
        <p:xfrm>
          <a:off x="5490519" y="3861048"/>
          <a:ext cx="698500" cy="417513"/>
        </p:xfrm>
        <a:graphic>
          <a:graphicData uri="http://schemas.openxmlformats.org/presentationml/2006/ole">
            <mc:AlternateContent xmlns:mc="http://schemas.openxmlformats.org/markup-compatibility/2006">
              <mc:Choice xmlns:v="urn:schemas-microsoft-com:vml" Requires="v">
                <p:oleObj spid="_x0000_s48178" name="Equation" r:id="rId7" imgW="698092" imgH="417615" progId="Equation.DSMT4">
                  <p:embed/>
                </p:oleObj>
              </mc:Choice>
              <mc:Fallback>
                <p:oleObj name="Equation" r:id="rId7" imgW="698092" imgH="417615" progId="Equation.DSMT4">
                  <p:embed/>
                  <p:pic>
                    <p:nvPicPr>
                      <p:cNvPr id="0" name=""/>
                      <p:cNvPicPr/>
                      <p:nvPr/>
                    </p:nvPicPr>
                    <p:blipFill>
                      <a:blip r:embed="rId8"/>
                      <a:stretch>
                        <a:fillRect/>
                      </a:stretch>
                    </p:blipFill>
                    <p:spPr>
                      <a:xfrm>
                        <a:off x="5490519" y="3861048"/>
                        <a:ext cx="698500" cy="41751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26926669-92BF-4FB5-9FF1-05B61CE3951B}"/>
              </a:ext>
            </a:extLst>
          </p:cNvPr>
          <p:cNvGraphicFramePr>
            <a:graphicFrameLocks noChangeAspect="1"/>
          </p:cNvGraphicFramePr>
          <p:nvPr>
            <p:extLst>
              <p:ext uri="{D42A27DB-BD31-4B8C-83A1-F6EECF244321}">
                <p14:modId xmlns:p14="http://schemas.microsoft.com/office/powerpoint/2010/main" val="1788353723"/>
              </p:ext>
            </p:extLst>
          </p:nvPr>
        </p:nvGraphicFramePr>
        <p:xfrm>
          <a:off x="2221911" y="2723795"/>
          <a:ext cx="7748177" cy="522349"/>
        </p:xfrm>
        <a:graphic>
          <a:graphicData uri="http://schemas.openxmlformats.org/presentationml/2006/ole">
            <mc:AlternateContent xmlns:mc="http://schemas.openxmlformats.org/markup-compatibility/2006">
              <mc:Choice xmlns:v="urn:schemas-microsoft-com:vml" Requires="v">
                <p:oleObj spid="_x0000_s48179" name="Equation" r:id="rId9" imgW="4520880" imgH="304560" progId="Equation.DSMT4">
                  <p:embed/>
                </p:oleObj>
              </mc:Choice>
              <mc:Fallback>
                <p:oleObj name="Equation" r:id="rId9" imgW="4520880" imgH="304560" progId="Equation.DSMT4">
                  <p:embed/>
                  <p:pic>
                    <p:nvPicPr>
                      <p:cNvPr id="0" name=""/>
                      <p:cNvPicPr/>
                      <p:nvPr/>
                    </p:nvPicPr>
                    <p:blipFill>
                      <a:blip r:embed="rId10"/>
                      <a:stretch>
                        <a:fillRect/>
                      </a:stretch>
                    </p:blipFill>
                    <p:spPr>
                      <a:xfrm>
                        <a:off x="2221911" y="2723795"/>
                        <a:ext cx="7748177" cy="522349"/>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8F6B595B-86ED-4161-9316-851DA01EFD12}"/>
              </a:ext>
            </a:extLst>
          </p:cNvPr>
          <p:cNvGraphicFramePr>
            <a:graphicFrameLocks noChangeAspect="1"/>
          </p:cNvGraphicFramePr>
          <p:nvPr>
            <p:extLst>
              <p:ext uri="{D42A27DB-BD31-4B8C-83A1-F6EECF244321}">
                <p14:modId xmlns:p14="http://schemas.microsoft.com/office/powerpoint/2010/main" val="2855429319"/>
              </p:ext>
            </p:extLst>
          </p:nvPr>
        </p:nvGraphicFramePr>
        <p:xfrm>
          <a:off x="1487488" y="4278561"/>
          <a:ext cx="277813" cy="328613"/>
        </p:xfrm>
        <a:graphic>
          <a:graphicData uri="http://schemas.openxmlformats.org/presentationml/2006/ole">
            <mc:AlternateContent xmlns:mc="http://schemas.openxmlformats.org/markup-compatibility/2006">
              <mc:Choice xmlns:v="urn:schemas-microsoft-com:vml" Requires="v">
                <p:oleObj spid="_x0000_s48180" name="Equation" r:id="rId11" imgW="277581" imgH="327972" progId="Equation.DSMT4">
                  <p:embed/>
                </p:oleObj>
              </mc:Choice>
              <mc:Fallback>
                <p:oleObj name="Equation" r:id="rId11" imgW="277581" imgH="327972" progId="Equation.DSMT4">
                  <p:embed/>
                  <p:pic>
                    <p:nvPicPr>
                      <p:cNvPr id="0" name=""/>
                      <p:cNvPicPr/>
                      <p:nvPr/>
                    </p:nvPicPr>
                    <p:blipFill>
                      <a:blip r:embed="rId12"/>
                      <a:stretch>
                        <a:fillRect/>
                      </a:stretch>
                    </p:blipFill>
                    <p:spPr>
                      <a:xfrm>
                        <a:off x="1487488" y="4278561"/>
                        <a:ext cx="277813" cy="328613"/>
                      </a:xfrm>
                      <a:prstGeom prst="rect">
                        <a:avLst/>
                      </a:prstGeom>
                    </p:spPr>
                  </p:pic>
                </p:oleObj>
              </mc:Fallback>
            </mc:AlternateContent>
          </a:graphicData>
        </a:graphic>
      </p:graphicFrame>
    </p:spTree>
    <p:extLst>
      <p:ext uri="{BB962C8B-B14F-4D97-AF65-F5344CB8AC3E}">
        <p14:creationId xmlns:p14="http://schemas.microsoft.com/office/powerpoint/2010/main" val="133313139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Times New Roman" pitchFamily="18" charset="0"/>
              </a:rPr>
              <a:t>数字证书的概念</a:t>
            </a:r>
            <a:r>
              <a:rPr lang="zh-CN" altLang="en-US" dirty="0"/>
              <a:t> </a:t>
            </a:r>
          </a:p>
        </p:txBody>
      </p:sp>
      <p:sp>
        <p:nvSpPr>
          <p:cNvPr id="27651" name="Rectangle 3"/>
          <p:cNvSpPr>
            <a:spLocks noGrp="1" noChangeArrowheads="1"/>
          </p:cNvSpPr>
          <p:nvPr>
            <p:ph idx="1"/>
          </p:nvPr>
        </p:nvSpPr>
        <p:spPr/>
        <p:txBody>
          <a:bodyPr/>
          <a:lstStyle/>
          <a:p>
            <a:pPr eaLnBrk="1" hangingPunct="1">
              <a:buFontTx/>
              <a:buNone/>
            </a:pPr>
            <a:r>
              <a:rPr lang="en-US" altLang="zh-CN" dirty="0">
                <a:latin typeface="Arial" charset="0"/>
                <a:cs typeface="Tahoma" pitchFamily="34" charset="0"/>
              </a:rPr>
              <a:t>•</a:t>
            </a:r>
            <a:r>
              <a:rPr lang="en-US" altLang="zh-CN" dirty="0">
                <a:latin typeface="Times New Roman" pitchFamily="18" charset="0"/>
              </a:rPr>
              <a:t> </a:t>
            </a:r>
            <a:r>
              <a:rPr lang="zh-CN" altLang="en-US" dirty="0">
                <a:latin typeface="Times New Roman" pitchFamily="18" charset="0"/>
              </a:rPr>
              <a:t>作为可信第三方，</a:t>
            </a:r>
            <a:r>
              <a:rPr lang="en-US" altLang="zh-CN" dirty="0">
                <a:latin typeface="Times New Roman" pitchFamily="18" charset="0"/>
              </a:rPr>
              <a:t>CA</a:t>
            </a:r>
            <a:r>
              <a:rPr lang="zh-CN" altLang="en-US" dirty="0">
                <a:latin typeface="Times New Roman" pitchFamily="18" charset="0"/>
              </a:rPr>
              <a:t>需检验用户公钥的合法性。</a:t>
            </a:r>
          </a:p>
          <a:p>
            <a:pPr eaLnBrk="1" hangingPunct="1">
              <a:buFontTx/>
              <a:buNone/>
            </a:pPr>
            <a:endParaRPr lang="zh-CN" altLang="en-US" dirty="0">
              <a:latin typeface="Times New Roman" pitchFamily="18" charset="0"/>
            </a:endParaRPr>
          </a:p>
          <a:p>
            <a:pPr eaLnBrk="1" hangingPunct="1">
              <a:buFontTx/>
              <a:buNone/>
            </a:pPr>
            <a:r>
              <a:rPr lang="en-US" altLang="zh-CN" dirty="0">
                <a:latin typeface="Arial" charset="0"/>
                <a:cs typeface="Tahoma" pitchFamily="34" charset="0"/>
              </a:rPr>
              <a:t>•</a:t>
            </a:r>
            <a:r>
              <a:rPr lang="en-US" altLang="zh-CN" dirty="0">
                <a:latin typeface="Times New Roman" pitchFamily="18" charset="0"/>
              </a:rPr>
              <a:t> CA</a:t>
            </a:r>
            <a:r>
              <a:rPr lang="zh-CN" altLang="en-US" dirty="0">
                <a:latin typeface="Times New Roman" pitchFamily="18" charset="0"/>
              </a:rPr>
              <a:t>为每个用户发放数字证书（经</a:t>
            </a:r>
            <a:r>
              <a:rPr lang="en-US" altLang="zh-CN" dirty="0">
                <a:latin typeface="Times New Roman" pitchFamily="18" charset="0"/>
              </a:rPr>
              <a:t>CA</a:t>
            </a:r>
            <a:r>
              <a:rPr lang="zh-CN" altLang="en-US" dirty="0">
                <a:latin typeface="Times New Roman" pitchFamily="18" charset="0"/>
              </a:rPr>
              <a:t>私钥签名的包含公钥拥有者信息及其公钥的遵循</a:t>
            </a:r>
            <a:r>
              <a:rPr lang="en-US" altLang="zh-CN" dirty="0">
                <a:latin typeface="Times New Roman" pitchFamily="18" charset="0"/>
              </a:rPr>
              <a:t>X.509</a:t>
            </a:r>
            <a:r>
              <a:rPr lang="zh-CN" altLang="en-US" dirty="0">
                <a:latin typeface="Times New Roman" pitchFamily="18" charset="0"/>
              </a:rPr>
              <a:t>标准的文件）。</a:t>
            </a:r>
            <a:r>
              <a:rPr lang="en-US" altLang="zh-CN" dirty="0">
                <a:latin typeface="Times New Roman" pitchFamily="18" charset="0"/>
              </a:rPr>
              <a:t>CA</a:t>
            </a:r>
            <a:r>
              <a:rPr lang="zh-CN" altLang="en-US" dirty="0">
                <a:latin typeface="Times New Roman" pitchFamily="18" charset="0"/>
              </a:rPr>
              <a:t>的签名使得攻击者不能伪造和篡改证书。 </a:t>
            </a:r>
          </a:p>
          <a:p>
            <a:pPr eaLnBrk="1" hangingPunct="1">
              <a:buFontTx/>
              <a:buNone/>
            </a:pPr>
            <a:endParaRPr lang="zh-CN" altLang="en-US" dirty="0">
              <a:latin typeface="Times New Roman" pitchFamily="18" charset="0"/>
            </a:endParaRPr>
          </a:p>
          <a:p>
            <a:pPr eaLnBrk="1" hangingPunct="1">
              <a:buFontTx/>
              <a:buNone/>
            </a:pPr>
            <a:r>
              <a:rPr lang="en-US" altLang="zh-CN" dirty="0">
                <a:latin typeface="Arial" charset="0"/>
                <a:cs typeface="Tahoma" pitchFamily="34" charset="0"/>
              </a:rPr>
              <a:t>•</a:t>
            </a:r>
            <a:r>
              <a:rPr lang="en-US" altLang="zh-CN" dirty="0">
                <a:latin typeface="Times New Roman" pitchFamily="18" charset="0"/>
                <a:cs typeface="Tahoma" pitchFamily="34" charset="0"/>
              </a:rPr>
              <a:t> </a:t>
            </a:r>
            <a:r>
              <a:rPr lang="zh-CN" altLang="en-US" dirty="0">
                <a:latin typeface="Times New Roman" pitchFamily="18" charset="0"/>
              </a:rPr>
              <a:t>数字证书的作用：证明证书中列出的用户合法地拥有对应的公钥。</a:t>
            </a:r>
            <a:endParaRPr lang="zh-CN" altLang="en-US" dirty="0">
              <a:latin typeface="Times New Roman" pitchFamily="18" charset="0"/>
              <a:cs typeface="Tahoma" pitchFamily="34" charset="0"/>
            </a:endParaRPr>
          </a:p>
        </p:txBody>
      </p:sp>
      <p:sp>
        <p:nvSpPr>
          <p:cNvPr id="2765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03FBE6A-246A-45A1-8CDD-9D40769C6538}"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765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E6B7959-774B-49FA-97A8-9391BE019920}" type="slidenum">
              <a:rPr lang="en-US" altLang="zh-CN" sz="1000" b="0">
                <a:solidFill>
                  <a:schemeClr val="bg1"/>
                </a:solidFill>
                <a:latin typeface="Verdana" pitchFamily="34" charset="0"/>
                <a:ea typeface="宋体" pitchFamily="2" charset="-122"/>
              </a:rPr>
              <a:pPr eaLnBrk="1" hangingPunct="1">
                <a:spcBef>
                  <a:spcPct val="0"/>
                </a:spcBef>
                <a:buClrTx/>
                <a:buFontTx/>
                <a:buNone/>
              </a:pPr>
              <a:t>41</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利用数字证书分配公开密钥 </a:t>
            </a:r>
          </a:p>
        </p:txBody>
      </p:sp>
      <p:sp>
        <p:nvSpPr>
          <p:cNvPr id="28675"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519B59B-BE62-4E23-8710-F9CAB9D44B66}"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8676"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399803DB-F64A-4AF8-BB93-2B52A9E38B6A}" type="slidenum">
              <a:rPr lang="en-US" altLang="zh-CN" sz="1000" b="0">
                <a:solidFill>
                  <a:schemeClr val="bg1"/>
                </a:solidFill>
                <a:latin typeface="Verdana" pitchFamily="34" charset="0"/>
                <a:ea typeface="宋体" pitchFamily="2" charset="-122"/>
              </a:rPr>
              <a:pPr eaLnBrk="1" hangingPunct="1">
                <a:spcBef>
                  <a:spcPct val="0"/>
                </a:spcBef>
                <a:buClrTx/>
                <a:buFontTx/>
                <a:buNone/>
              </a:pPr>
              <a:t>42</a:t>
            </a:fld>
            <a:endParaRPr lang="en-US" altLang="zh-CN" sz="1000" b="0">
              <a:solidFill>
                <a:schemeClr val="bg1"/>
              </a:solidFill>
              <a:latin typeface="Verdana" pitchFamily="34" charset="0"/>
              <a:ea typeface="宋体" pitchFamily="2" charset="-122"/>
            </a:endParaRPr>
          </a:p>
        </p:txBody>
      </p:sp>
      <p:sp>
        <p:nvSpPr>
          <p:cNvPr id="28677" name="Rectangle 10"/>
          <p:cNvSpPr>
            <a:spLocks noChangeArrowheads="1"/>
          </p:cNvSpPr>
          <p:nvPr/>
        </p:nvSpPr>
        <p:spPr bwMode="auto">
          <a:xfrm>
            <a:off x="1524001" y="14631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8678" name="AutoShape 12">
            <a:hlinkClick r:id="rId3" action="ppaction://hlinksldjump" highlightClick="1"/>
          </p:cNvPr>
          <p:cNvSpPr>
            <a:spLocks noChangeArrowheads="1"/>
          </p:cNvSpPr>
          <p:nvPr/>
        </p:nvSpPr>
        <p:spPr bwMode="auto">
          <a:xfrm>
            <a:off x="9840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8679" name="Rectangle 14"/>
          <p:cNvSpPr>
            <a:spLocks noChangeArrowheads="1"/>
          </p:cNvSpPr>
          <p:nvPr/>
        </p:nvSpPr>
        <p:spPr bwMode="auto">
          <a:xfrm>
            <a:off x="1524001" y="21108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aphicFrame>
        <p:nvGraphicFramePr>
          <p:cNvPr id="28680" name="Object 13"/>
          <p:cNvGraphicFramePr>
            <a:graphicFrameLocks noChangeAspect="1"/>
          </p:cNvGraphicFramePr>
          <p:nvPr>
            <p:extLst>
              <p:ext uri="{D42A27DB-BD31-4B8C-83A1-F6EECF244321}">
                <p14:modId xmlns:p14="http://schemas.microsoft.com/office/powerpoint/2010/main" val="1892927690"/>
              </p:ext>
            </p:extLst>
          </p:nvPr>
        </p:nvGraphicFramePr>
        <p:xfrm>
          <a:off x="844550" y="1076325"/>
          <a:ext cx="8739188" cy="4810125"/>
        </p:xfrm>
        <a:graphic>
          <a:graphicData uri="http://schemas.openxmlformats.org/presentationml/2006/ole">
            <mc:AlternateContent xmlns:mc="http://schemas.openxmlformats.org/markup-compatibility/2006">
              <mc:Choice xmlns:v="urn:schemas-microsoft-com:vml" Requires="v">
                <p:oleObj spid="_x0000_s28717" name="Visio" r:id="rId4" imgW="5457847" imgH="2971800" progId="Visio.Drawing.11">
                  <p:embed/>
                </p:oleObj>
              </mc:Choice>
              <mc:Fallback>
                <p:oleObj name="Visio" r:id="rId4" imgW="5457847" imgH="2971800" progId="Visio.Drawing.11">
                  <p:embed/>
                  <p:pic>
                    <p:nvPicPr>
                      <p:cNvPr id="0" name="Object 13"/>
                      <p:cNvPicPr>
                        <a:picLocks noChangeAspect="1" noChangeArrowheads="1"/>
                      </p:cNvPicPr>
                      <p:nvPr/>
                    </p:nvPicPr>
                    <p:blipFill>
                      <a:blip r:embed="rId5"/>
                      <a:srcRect/>
                      <a:stretch>
                        <a:fillRect/>
                      </a:stretch>
                    </p:blipFill>
                    <p:spPr bwMode="auto">
                      <a:xfrm>
                        <a:off x="844550" y="1076325"/>
                        <a:ext cx="8739188"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38017" y="379241"/>
            <a:ext cx="7786688" cy="563562"/>
          </a:xfrm>
        </p:spPr>
        <p:txBody>
          <a:bodyPr/>
          <a:lstStyle/>
          <a:p>
            <a:pPr eaLnBrk="1" hangingPunct="1"/>
            <a:r>
              <a:rPr lang="en-US" altLang="zh-CN" dirty="0">
                <a:latin typeface="Times New Roman" pitchFamily="18" charset="0"/>
              </a:rPr>
              <a:t>7.2.3  </a:t>
            </a:r>
            <a:r>
              <a:rPr lang="zh-CN" altLang="en-US" dirty="0">
                <a:latin typeface="Times New Roman" pitchFamily="18" charset="0"/>
              </a:rPr>
              <a:t>使用公开加密算法分配对称密钥</a:t>
            </a:r>
            <a:r>
              <a:rPr lang="zh-CN" altLang="en-US" sz="4000" dirty="0"/>
              <a:t> </a:t>
            </a:r>
          </a:p>
        </p:txBody>
      </p:sp>
      <p:graphicFrame>
        <p:nvGraphicFramePr>
          <p:cNvPr id="24650" name="Group 74"/>
          <p:cNvGraphicFramePr>
            <a:graphicFrameLocks noGrp="1"/>
          </p:cNvGraphicFramePr>
          <p:nvPr>
            <p:ph type="tbl" idx="1"/>
            <p:extLst>
              <p:ext uri="{D42A27DB-BD31-4B8C-83A1-F6EECF244321}">
                <p14:modId xmlns:p14="http://schemas.microsoft.com/office/powerpoint/2010/main" val="4245168462"/>
              </p:ext>
            </p:extLst>
          </p:nvPr>
        </p:nvGraphicFramePr>
        <p:xfrm>
          <a:off x="406400" y="1596509"/>
          <a:ext cx="11600870" cy="3833888"/>
        </p:xfrm>
        <a:graphic>
          <a:graphicData uri="http://schemas.openxmlformats.org/drawingml/2006/table">
            <a:tbl>
              <a:tblPr/>
              <a:tblGrid>
                <a:gridCol w="2484007">
                  <a:extLst>
                    <a:ext uri="{9D8B030D-6E8A-4147-A177-3AD203B41FA5}">
                      <a16:colId xmlns:a16="http://schemas.microsoft.com/office/drawing/2014/main" val="20000"/>
                    </a:ext>
                  </a:extLst>
                </a:gridCol>
                <a:gridCol w="3740943">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75520">
                  <a:extLst>
                    <a:ext uri="{9D8B030D-6E8A-4147-A177-3AD203B41FA5}">
                      <a16:colId xmlns:a16="http://schemas.microsoft.com/office/drawing/2014/main" val="20003"/>
                    </a:ext>
                  </a:extLst>
                </a:gridCol>
              </a:tblGrid>
              <a:tr h="518115">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算法类型</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用途</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安全特点</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所用技术</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0576">
                <a:tc rowSpan="2">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公开加密算法</a:t>
                      </a:r>
                    </a:p>
                  </a:txBody>
                  <a:tcPr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a:ln>
                            <a:noFill/>
                          </a:ln>
                          <a:solidFill>
                            <a:schemeClr val="tx1"/>
                          </a:solidFill>
                          <a:effectLst/>
                          <a:latin typeface="Arial" pitchFamily="34" charset="0"/>
                          <a:ea typeface="宋体" pitchFamily="2" charset="-122"/>
                        </a:rPr>
                        <a:t>加密要发送的消息本身</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若明文长，则速度慢</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Arial" pitchFamily="34" charset="0"/>
                        <a:ea typeface="宋体" pitchFamily="2" charset="-122"/>
                      </a:endParaRPr>
                    </a:p>
                  </a:txBody>
                  <a:tcPr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165">
                <a:tc vMerge="1">
                  <a:txBody>
                    <a:bodyPr/>
                    <a:lstStyle/>
                    <a:p>
                      <a:endParaRPr lang="zh-CN" altLang="en-US"/>
                    </a:p>
                  </a:txBody>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Arial" pitchFamily="34" charset="0"/>
                          <a:ea typeface="宋体" pitchFamily="2" charset="-122"/>
                        </a:rPr>
                        <a:t>加密对称密钥</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Arial" pitchFamily="34" charset="0"/>
                          <a:ea typeface="宋体" pitchFamily="2" charset="-122"/>
                        </a:rPr>
                        <a:t>安全分发</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Arial" pitchFamily="34" charset="0"/>
                          <a:ea typeface="宋体" pitchFamily="2" charset="-122"/>
                        </a:rPr>
                        <a:t>对称密钥</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数字信封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a:t>
                      </a:r>
                      <a:r>
                        <a:rPr kumimoji="0" lang="zh-CN" altLang="en-US" sz="2400" b="1" i="0" u="none" strike="noStrike" cap="none" normalizeH="0" baseline="0">
                          <a:ln>
                            <a:noFill/>
                          </a:ln>
                          <a:solidFill>
                            <a:schemeClr val="tx1"/>
                          </a:solidFill>
                          <a:effectLst/>
                          <a:latin typeface="Arial" pitchFamily="34" charset="0"/>
                          <a:ea typeface="宋体" pitchFamily="2" charset="-122"/>
                        </a:rPr>
                        <a:t>链式加密</a:t>
                      </a:r>
                      <a:r>
                        <a:rPr kumimoji="0" lang="en-US" altLang="zh-CN" sz="2400" b="1" i="0" u="none" strike="noStrike" cap="none" normalizeH="0" baseline="0">
                          <a:ln>
                            <a:noFill/>
                          </a:ln>
                          <a:solidFill>
                            <a:schemeClr val="tx1"/>
                          </a:solidFill>
                          <a:effectLst/>
                          <a:latin typeface="Arial" pitchFamily="34" charset="0"/>
                          <a:ea typeface="宋体" pitchFamily="2" charset="-122"/>
                        </a:rPr>
                        <a:t>)</a:t>
                      </a:r>
                    </a:p>
                  </a:txBody>
                  <a:tcPr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34956">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对称加密算法</a:t>
                      </a:r>
                    </a:p>
                  </a:txBody>
                  <a:tcPr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a:ln>
                            <a:noFill/>
                          </a:ln>
                          <a:solidFill>
                            <a:schemeClr val="tx1"/>
                          </a:solidFill>
                          <a:effectLst/>
                          <a:latin typeface="Arial" pitchFamily="34" charset="0"/>
                          <a:ea typeface="宋体" pitchFamily="2" charset="-122"/>
                        </a:rPr>
                        <a:t>加密要发送的消息本身</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只要密钥安全</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消息也安全，</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加密速度快</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2972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0226098-E085-4B1C-A832-5F257BB2483C}"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2972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611902A-04B5-4C5B-9C10-3AF1D9273FC5}" type="slidenum">
              <a:rPr lang="en-US" altLang="zh-CN" sz="1000" b="0">
                <a:solidFill>
                  <a:schemeClr val="bg1"/>
                </a:solidFill>
                <a:latin typeface="Verdana" pitchFamily="34" charset="0"/>
                <a:ea typeface="宋体" pitchFamily="2" charset="-122"/>
              </a:rPr>
              <a:pPr eaLnBrk="1" hangingPunct="1">
                <a:spcBef>
                  <a:spcPct val="0"/>
                </a:spcBef>
                <a:buClrTx/>
                <a:buFontTx/>
                <a:buNone/>
              </a:pPr>
              <a:t>43</a:t>
            </a:fld>
            <a:endParaRPr lang="en-US" altLang="zh-CN" sz="1000" b="0">
              <a:solidFill>
                <a:schemeClr val="bg1"/>
              </a:solidFill>
              <a:latin typeface="Verdana" pitchFamily="34" charset="0"/>
              <a:ea typeface="宋体" pitchFamily="2" charset="-122"/>
            </a:endParaRPr>
          </a:p>
        </p:txBody>
      </p:sp>
      <p:sp>
        <p:nvSpPr>
          <p:cNvPr id="29726" name="Rectangle 7"/>
          <p:cNvSpPr>
            <a:spLocks noChangeArrowheads="1"/>
          </p:cNvSpPr>
          <p:nvPr/>
        </p:nvSpPr>
        <p:spPr bwMode="auto">
          <a:xfrm>
            <a:off x="1524001" y="14631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9727" name="Rectangle 9"/>
          <p:cNvSpPr>
            <a:spLocks noChangeArrowheads="1"/>
          </p:cNvSpPr>
          <p:nvPr/>
        </p:nvSpPr>
        <p:spPr bwMode="auto">
          <a:xfrm>
            <a:off x="1524001" y="1596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9728" name="AutoShape 10">
            <a:hlinkClick r:id="rId2" action="ppaction://hlinksldjump" highlightClick="1"/>
          </p:cNvPr>
          <p:cNvSpPr>
            <a:spLocks noChangeArrowheads="1"/>
          </p:cNvSpPr>
          <p:nvPr/>
        </p:nvSpPr>
        <p:spPr bwMode="auto">
          <a:xfrm>
            <a:off x="9912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5819" y="336552"/>
            <a:ext cx="8072437" cy="563562"/>
          </a:xfrm>
        </p:spPr>
        <p:txBody>
          <a:bodyPr/>
          <a:lstStyle/>
          <a:p>
            <a:pPr eaLnBrk="1" hangingPunct="1"/>
            <a:r>
              <a:rPr lang="zh-CN" altLang="en-US" dirty="0"/>
              <a:t>使用公开加密算法分配对称密钥的原理</a:t>
            </a:r>
          </a:p>
        </p:txBody>
      </p:sp>
      <p:sp>
        <p:nvSpPr>
          <p:cNvPr id="30723" name="Rectangle 3"/>
          <p:cNvSpPr>
            <a:spLocks noGrp="1" noChangeArrowheads="1"/>
          </p:cNvSpPr>
          <p:nvPr>
            <p:ph idx="1"/>
          </p:nvPr>
        </p:nvSpPr>
        <p:spPr>
          <a:xfrm>
            <a:off x="1117600" y="1197769"/>
            <a:ext cx="8229600" cy="460375"/>
          </a:xfrm>
        </p:spPr>
        <p:txBody>
          <a:bodyPr/>
          <a:lstStyle/>
          <a:p>
            <a:pPr eaLnBrk="1" hangingPunct="1">
              <a:buFontTx/>
              <a:buNone/>
            </a:pPr>
            <a:r>
              <a:rPr lang="en-US" altLang="zh-CN" dirty="0">
                <a:latin typeface="Times New Roman" pitchFamily="18" charset="0"/>
              </a:rPr>
              <a:t>   </a:t>
            </a:r>
            <a:r>
              <a:rPr lang="zh-CN" altLang="en-US" dirty="0">
                <a:latin typeface="Times New Roman" pitchFamily="18" charset="0"/>
              </a:rPr>
              <a:t>假定通信双方</a:t>
            </a:r>
            <a:r>
              <a:rPr lang="en-US" altLang="zh-CN" dirty="0">
                <a:latin typeface="Times New Roman" pitchFamily="18" charset="0"/>
              </a:rPr>
              <a:t>A</a:t>
            </a:r>
            <a:r>
              <a:rPr lang="zh-CN" altLang="en-US" dirty="0">
                <a:latin typeface="Times New Roman" pitchFamily="18" charset="0"/>
              </a:rPr>
              <a:t>和</a:t>
            </a:r>
            <a:r>
              <a:rPr lang="en-US" altLang="zh-CN" dirty="0">
                <a:latin typeface="Times New Roman" pitchFamily="18" charset="0"/>
              </a:rPr>
              <a:t>B</a:t>
            </a:r>
            <a:r>
              <a:rPr lang="zh-CN" altLang="en-US" dirty="0">
                <a:latin typeface="Times New Roman" pitchFamily="18" charset="0"/>
              </a:rPr>
              <a:t>已通过某种方法得到对方公钥 </a:t>
            </a:r>
          </a:p>
        </p:txBody>
      </p:sp>
      <p:sp>
        <p:nvSpPr>
          <p:cNvPr id="3072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DEC0CBF-2396-4701-B96B-C5D66F9D5AE2}"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3072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EB72662-CC87-4FE7-A45C-9ADF423E9ADC}" type="slidenum">
              <a:rPr lang="en-US" altLang="zh-CN" sz="1000" b="0">
                <a:solidFill>
                  <a:schemeClr val="bg1"/>
                </a:solidFill>
                <a:latin typeface="Verdana" pitchFamily="34" charset="0"/>
                <a:ea typeface="宋体" pitchFamily="2" charset="-122"/>
              </a:rPr>
              <a:pPr eaLnBrk="1" hangingPunct="1">
                <a:spcBef>
                  <a:spcPct val="0"/>
                </a:spcBef>
                <a:buClrTx/>
                <a:buFontTx/>
                <a:buNone/>
              </a:pPr>
              <a:t>44</a:t>
            </a:fld>
            <a:endParaRPr lang="en-US" altLang="zh-CN" sz="1000" b="0">
              <a:solidFill>
                <a:schemeClr val="bg1"/>
              </a:solidFill>
              <a:latin typeface="Verdana" pitchFamily="34" charset="0"/>
              <a:ea typeface="宋体" pitchFamily="2" charset="-122"/>
            </a:endParaRPr>
          </a:p>
        </p:txBody>
      </p:sp>
      <p:sp>
        <p:nvSpPr>
          <p:cNvPr id="30726" name="Rectangle 5"/>
          <p:cNvSpPr>
            <a:spLocks noChangeArrowheads="1"/>
          </p:cNvSpPr>
          <p:nvPr/>
        </p:nvSpPr>
        <p:spPr bwMode="auto">
          <a:xfrm>
            <a:off x="1524001" y="25632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30727" name="AutoShape 6">
            <a:hlinkClick r:id="rId3" action="ppaction://hlinksldjump" highlightClick="1"/>
          </p:cNvPr>
          <p:cNvSpPr>
            <a:spLocks noChangeArrowheads="1"/>
          </p:cNvSpPr>
          <p:nvPr/>
        </p:nvSpPr>
        <p:spPr bwMode="auto">
          <a:xfrm>
            <a:off x="9985375" y="115888"/>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30730" name="Rectangle 10"/>
          <p:cNvSpPr>
            <a:spLocks noChangeArrowheads="1"/>
          </p:cNvSpPr>
          <p:nvPr/>
        </p:nvSpPr>
        <p:spPr bwMode="auto">
          <a:xfrm>
            <a:off x="1524001" y="25632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aphicFrame>
        <p:nvGraphicFramePr>
          <p:cNvPr id="13" name="对象 5">
            <a:extLst>
              <a:ext uri="{FF2B5EF4-FFF2-40B4-BE49-F238E27FC236}">
                <a16:creationId xmlns:a16="http://schemas.microsoft.com/office/drawing/2014/main" id="{9B99E49D-92A8-476F-8298-4CF06AF8E54E}"/>
              </a:ext>
            </a:extLst>
          </p:cNvPr>
          <p:cNvGraphicFramePr>
            <a:graphicFrameLocks noChangeAspect="1"/>
          </p:cNvGraphicFramePr>
          <p:nvPr>
            <p:extLst>
              <p:ext uri="{D42A27DB-BD31-4B8C-83A1-F6EECF244321}">
                <p14:modId xmlns:p14="http://schemas.microsoft.com/office/powerpoint/2010/main" val="1280174187"/>
              </p:ext>
            </p:extLst>
          </p:nvPr>
        </p:nvGraphicFramePr>
        <p:xfrm>
          <a:off x="1729034" y="1801297"/>
          <a:ext cx="7908925" cy="4248150"/>
        </p:xfrm>
        <a:graphic>
          <a:graphicData uri="http://schemas.openxmlformats.org/presentationml/2006/ole">
            <mc:AlternateContent xmlns:mc="http://schemas.openxmlformats.org/markup-compatibility/2006">
              <mc:Choice xmlns:v="urn:schemas-microsoft-com:vml" Requires="v">
                <p:oleObj spid="_x0000_s30750" name="Visio" r:id="rId4" imgW="3686153" imgH="1543050" progId="Visio.Drawing.11">
                  <p:embed/>
                </p:oleObj>
              </mc:Choice>
              <mc:Fallback>
                <p:oleObj name="Visio" r:id="rId4" imgW="3686153" imgH="1543050" progId="Visio.Drawing.11">
                  <p:embed/>
                  <p:pic>
                    <p:nvPicPr>
                      <p:cNvPr id="72708" name="对象 5">
                        <a:extLst>
                          <a:ext uri="{FF2B5EF4-FFF2-40B4-BE49-F238E27FC236}">
                            <a16:creationId xmlns:a16="http://schemas.microsoft.com/office/drawing/2014/main" id="{18B0521C-C57D-4091-9964-C3465EA71084}"/>
                          </a:ext>
                        </a:extLst>
                      </p:cNvPr>
                      <p:cNvPicPr>
                        <a:picLocks noChangeAspect="1" noChangeArrowheads="1"/>
                      </p:cNvPicPr>
                      <p:nvPr/>
                    </p:nvPicPr>
                    <p:blipFill>
                      <a:blip r:embed="rId5"/>
                      <a:srcRect/>
                      <a:stretch>
                        <a:fillRect/>
                      </a:stretch>
                    </p:blipFill>
                    <p:spPr bwMode="auto">
                      <a:xfrm>
                        <a:off x="1729034" y="1801297"/>
                        <a:ext cx="7908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991CD-4FB2-402F-AB77-B369D7B4F12E}"/>
              </a:ext>
            </a:extLst>
          </p:cNvPr>
          <p:cNvSpPr>
            <a:spLocks noGrp="1"/>
          </p:cNvSpPr>
          <p:nvPr>
            <p:ph type="title"/>
          </p:nvPr>
        </p:nvSpPr>
        <p:spPr/>
        <p:txBody>
          <a:bodyPr/>
          <a:lstStyle/>
          <a:p>
            <a:r>
              <a:rPr lang="zh-CN" altLang="en-US" sz="3600" b="1" dirty="0">
                <a:latin typeface="Times New Roman" panose="02020603050405020304" pitchFamily="18" charset="0"/>
                <a:ea typeface="宋体" panose="02010600030101010101" pitchFamily="2" charset="-122"/>
              </a:rPr>
              <a:t>具有保密性和认证性的密钥分配</a:t>
            </a:r>
            <a:endParaRPr lang="zh-CN" altLang="en-US" dirty="0"/>
          </a:p>
        </p:txBody>
      </p:sp>
      <p:sp>
        <p:nvSpPr>
          <p:cNvPr id="3" name="内容占位符 2">
            <a:extLst>
              <a:ext uri="{FF2B5EF4-FFF2-40B4-BE49-F238E27FC236}">
                <a16:creationId xmlns:a16="http://schemas.microsoft.com/office/drawing/2014/main" id="{A8D50261-571E-4420-AC62-13D1C11BD876}"/>
              </a:ext>
            </a:extLst>
          </p:cNvPr>
          <p:cNvSpPr>
            <a:spLocks noGrp="1"/>
          </p:cNvSpPr>
          <p:nvPr>
            <p:ph idx="1"/>
          </p:nvPr>
        </p:nvSpPr>
        <p:spPr/>
        <p:txBody>
          <a:bodyPr/>
          <a:lstStyle/>
          <a:p>
            <a:r>
              <a:rPr lang="zh-CN" altLang="en-US" sz="2400" b="0" dirty="0">
                <a:latin typeface="宋体" panose="02010600030101010101" pitchFamily="2" charset="-122"/>
                <a:ea typeface="宋体" panose="02010600030101010101" pitchFamily="2" charset="-122"/>
              </a:rPr>
              <a:t>假定</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B</a:t>
            </a:r>
            <a:r>
              <a:rPr lang="zh-CN" altLang="en-US" sz="2400" b="0" dirty="0">
                <a:latin typeface="宋体" panose="02010600030101010101" pitchFamily="2" charset="-122"/>
                <a:ea typeface="宋体" panose="02010600030101010101" pitchFamily="2" charset="-122"/>
              </a:rPr>
              <a:t>双方已完成公钥交换，可按以下步骤建立共享会话密钥</a:t>
            </a:r>
            <a:r>
              <a:rPr lang="en-US" altLang="zh-CN" sz="2400" b="0" dirty="0">
                <a:latin typeface="宋体" panose="02010600030101010101" pitchFamily="2" charset="-122"/>
                <a:ea typeface="宋体" panose="02010600030101010101" pitchFamily="2" charset="-122"/>
              </a:rPr>
              <a:t>:</a:t>
            </a:r>
          </a:p>
          <a:p>
            <a:r>
              <a:rPr lang="en-US" altLang="zh-CN" sz="2400" b="0" dirty="0">
                <a:latin typeface="宋体" panose="02010600030101010101" pitchFamily="2" charset="-122"/>
                <a:ea typeface="宋体" panose="02010600030101010101" pitchFamily="2" charset="-122"/>
              </a:rPr>
              <a:t>(1) A </a:t>
            </a:r>
            <a:r>
              <a:rPr lang="zh-CN" altLang="en-US" sz="2400" b="0" dirty="0">
                <a:latin typeface="宋体" panose="02010600030101010101" pitchFamily="2" charset="-122"/>
                <a:ea typeface="宋体" panose="02010600030101010101" pitchFamily="2" charset="-122"/>
              </a:rPr>
              <a:t>用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的公开钥加密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的身份      和一个一次性随 机数     后发往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，其中     用于惟一地标识这一业务。</a:t>
            </a:r>
          </a:p>
          <a:p>
            <a:r>
              <a:rPr lang="en-US" altLang="zh-CN" sz="2400" b="0" dirty="0">
                <a:latin typeface="宋体" panose="02010600030101010101" pitchFamily="2" charset="-122"/>
                <a:ea typeface="宋体" panose="02010600030101010101" pitchFamily="2" charset="-122"/>
              </a:rPr>
              <a:t>(2) B </a:t>
            </a:r>
            <a:r>
              <a:rPr lang="zh-CN" altLang="en-US" sz="2400" b="0" dirty="0">
                <a:latin typeface="宋体" panose="02010600030101010101" pitchFamily="2" charset="-122"/>
                <a:ea typeface="宋体" panose="02010600030101010101" pitchFamily="2" charset="-122"/>
              </a:rPr>
              <a:t>用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的公开钥       加密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的一次性随机数     和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新产生的一次性随机数     后发往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。因为只有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能解读（</a:t>
            </a:r>
            <a:r>
              <a:rPr lang="en-US" altLang="zh-CN" sz="2400" b="0" dirty="0">
                <a:latin typeface="宋体" panose="02010600030101010101" pitchFamily="2" charset="-122"/>
                <a:ea typeface="宋体" panose="02010600030101010101" pitchFamily="2" charset="-122"/>
              </a:rPr>
              <a:t>1</a:t>
            </a:r>
            <a:r>
              <a:rPr lang="zh-CN" altLang="en-US" sz="2400" b="0" dirty="0">
                <a:latin typeface="宋体" panose="02010600030101010101" pitchFamily="2" charset="-122"/>
                <a:ea typeface="宋体" panose="02010600030101010101" pitchFamily="2" charset="-122"/>
              </a:rPr>
              <a:t>）中的加密，所以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发来的消息中     的存在可使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相信对方的确是 </a:t>
            </a:r>
            <a:r>
              <a:rPr lang="en-US" altLang="zh-CN" sz="2400" b="0" dirty="0">
                <a:latin typeface="宋体" panose="02010600030101010101" pitchFamily="2" charset="-122"/>
                <a:ea typeface="宋体" panose="02010600030101010101" pitchFamily="2" charset="-122"/>
              </a:rPr>
              <a:t>B </a:t>
            </a:r>
          </a:p>
          <a:p>
            <a:r>
              <a:rPr lang="en-US" altLang="zh-CN" sz="2400" b="0" dirty="0">
                <a:latin typeface="宋体" panose="02010600030101010101" pitchFamily="2" charset="-122"/>
                <a:ea typeface="宋体" panose="02010600030101010101" pitchFamily="2" charset="-122"/>
              </a:rPr>
              <a:t>(3) A </a:t>
            </a:r>
            <a:r>
              <a:rPr lang="zh-CN" altLang="en-US" sz="2400" b="0" dirty="0">
                <a:latin typeface="宋体" panose="02010600030101010101" pitchFamily="2" charset="-122"/>
                <a:ea typeface="宋体" panose="02010600030101010101" pitchFamily="2" charset="-122"/>
              </a:rPr>
              <a:t>用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的公钥      对     加密后返回给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，以使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相信对方的确是</a:t>
            </a:r>
            <a:r>
              <a:rPr lang="en-US" altLang="zh-CN" sz="2400" b="0" dirty="0">
                <a:latin typeface="宋体" panose="02010600030101010101" pitchFamily="2" charset="-122"/>
                <a:ea typeface="宋体" panose="02010600030101010101" pitchFamily="2" charset="-122"/>
              </a:rPr>
              <a:t>A</a:t>
            </a:r>
          </a:p>
          <a:p>
            <a:r>
              <a:rPr lang="en-US" altLang="zh-CN" sz="2400" b="0" dirty="0">
                <a:latin typeface="宋体" panose="02010600030101010101" pitchFamily="2" charset="-122"/>
                <a:ea typeface="宋体" panose="02010600030101010101" pitchFamily="2" charset="-122"/>
              </a:rPr>
              <a:t>(4) A </a:t>
            </a:r>
            <a:r>
              <a:rPr lang="zh-CN" altLang="en-US" sz="2400" b="0" dirty="0">
                <a:latin typeface="宋体" panose="02010600030101010101" pitchFamily="2" charset="-122"/>
                <a:ea typeface="宋体" panose="02010600030101010101" pitchFamily="2" charset="-122"/>
              </a:rPr>
              <a:t>选一会话密钥     ，然后将                    发给</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，其中用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的公开钥加密是为保证只有 </a:t>
            </a:r>
            <a:r>
              <a:rPr lang="en-US" altLang="zh-CN" sz="2400" b="0" dirty="0">
                <a:latin typeface="宋体" panose="02010600030101010101" pitchFamily="2" charset="-122"/>
                <a:ea typeface="宋体" panose="02010600030101010101" pitchFamily="2" charset="-122"/>
              </a:rPr>
              <a:t>B </a:t>
            </a:r>
            <a:r>
              <a:rPr lang="zh-CN" altLang="en-US" sz="2400" b="0" dirty="0">
                <a:latin typeface="宋体" panose="02010600030101010101" pitchFamily="2" charset="-122"/>
                <a:ea typeface="宋体" panose="02010600030101010101" pitchFamily="2" charset="-122"/>
              </a:rPr>
              <a:t>能解读加密结果，用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的秘密钥加密是保证该加密结果只有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能发送</a:t>
            </a:r>
          </a:p>
          <a:p>
            <a:r>
              <a:rPr lang="en-US" altLang="zh-CN" sz="2400" b="0" dirty="0">
                <a:latin typeface="宋体" panose="02010600030101010101" pitchFamily="2" charset="-122"/>
                <a:ea typeface="宋体" panose="02010600030101010101" pitchFamily="2" charset="-122"/>
              </a:rPr>
              <a:t>(5) B </a:t>
            </a:r>
            <a:r>
              <a:rPr lang="zh-CN" altLang="en-US" sz="2400" b="0" dirty="0">
                <a:latin typeface="宋体" panose="02010600030101010101" pitchFamily="2" charset="-122"/>
                <a:ea typeface="宋体" panose="02010600030101010101" pitchFamily="2" charset="-122"/>
              </a:rPr>
              <a:t>以                     恢复会话密钥</a:t>
            </a:r>
          </a:p>
        </p:txBody>
      </p:sp>
      <p:sp>
        <p:nvSpPr>
          <p:cNvPr id="4" name="日期占位符 3">
            <a:extLst>
              <a:ext uri="{FF2B5EF4-FFF2-40B4-BE49-F238E27FC236}">
                <a16:creationId xmlns:a16="http://schemas.microsoft.com/office/drawing/2014/main" id="{ED2C4DC7-6E26-411E-84D4-0D30B92AA47C}"/>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95151810-82CF-430B-991A-E4F9B9FA8349}"/>
              </a:ext>
            </a:extLst>
          </p:cNvPr>
          <p:cNvSpPr>
            <a:spLocks noGrp="1"/>
          </p:cNvSpPr>
          <p:nvPr>
            <p:ph type="sldNum" sz="quarter" idx="11"/>
          </p:nvPr>
        </p:nvSpPr>
        <p:spPr/>
        <p:txBody>
          <a:bodyPr/>
          <a:lstStyle/>
          <a:p>
            <a:pPr>
              <a:defRPr/>
            </a:pPr>
            <a:fld id="{13783E8D-128D-47D1-A075-F0ABB8417BB3}" type="slidenum">
              <a:rPr lang="en-US" altLang="zh-CN" smtClean="0"/>
              <a:pPr>
                <a:defRPr/>
              </a:pPr>
              <a:t>45</a:t>
            </a:fld>
            <a:endParaRPr lang="en-US" altLang="zh-CN"/>
          </a:p>
        </p:txBody>
      </p:sp>
      <p:graphicFrame>
        <p:nvGraphicFramePr>
          <p:cNvPr id="6" name="对象 3">
            <a:extLst>
              <a:ext uri="{FF2B5EF4-FFF2-40B4-BE49-F238E27FC236}">
                <a16:creationId xmlns:a16="http://schemas.microsoft.com/office/drawing/2014/main" id="{8CE0103E-3C40-4A26-8704-FFFAA95AEFBF}"/>
              </a:ext>
            </a:extLst>
          </p:cNvPr>
          <p:cNvGraphicFramePr>
            <a:graphicFrameLocks noChangeAspect="1"/>
          </p:cNvGraphicFramePr>
          <p:nvPr>
            <p:extLst>
              <p:ext uri="{D42A27DB-BD31-4B8C-83A1-F6EECF244321}">
                <p14:modId xmlns:p14="http://schemas.microsoft.com/office/powerpoint/2010/main" val="2596503793"/>
              </p:ext>
            </p:extLst>
          </p:nvPr>
        </p:nvGraphicFramePr>
        <p:xfrm>
          <a:off x="6021730" y="1713508"/>
          <a:ext cx="420688" cy="331787"/>
        </p:xfrm>
        <a:graphic>
          <a:graphicData uri="http://schemas.openxmlformats.org/presentationml/2006/ole">
            <mc:AlternateContent xmlns:mc="http://schemas.openxmlformats.org/markup-compatibility/2006">
              <mc:Choice xmlns:v="urn:schemas-microsoft-com:vml" Requires="v">
                <p:oleObj spid="_x0000_s50284" name="Equation" r:id="rId3" imgW="280496" imgH="216747" progId="Equation.DSMT4">
                  <p:embed/>
                </p:oleObj>
              </mc:Choice>
              <mc:Fallback>
                <p:oleObj name="Equation" r:id="rId3" imgW="280496" imgH="216747" progId="Equation.DSMT4">
                  <p:embed/>
                  <p:pic>
                    <p:nvPicPr>
                      <p:cNvPr id="71689" name="对象 3">
                        <a:extLst>
                          <a:ext uri="{FF2B5EF4-FFF2-40B4-BE49-F238E27FC236}">
                            <a16:creationId xmlns:a16="http://schemas.microsoft.com/office/drawing/2014/main" id="{B726F1AA-BC13-4F71-BB7B-C07588874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730" y="1713508"/>
                        <a:ext cx="42068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5">
            <a:extLst>
              <a:ext uri="{FF2B5EF4-FFF2-40B4-BE49-F238E27FC236}">
                <a16:creationId xmlns:a16="http://schemas.microsoft.com/office/drawing/2014/main" id="{8106D211-01E3-4024-802F-65E45DFB0077}"/>
              </a:ext>
            </a:extLst>
          </p:cNvPr>
          <p:cNvGraphicFramePr>
            <a:graphicFrameLocks noChangeAspect="1"/>
          </p:cNvGraphicFramePr>
          <p:nvPr>
            <p:extLst>
              <p:ext uri="{D42A27DB-BD31-4B8C-83A1-F6EECF244321}">
                <p14:modId xmlns:p14="http://schemas.microsoft.com/office/powerpoint/2010/main" val="606321469"/>
              </p:ext>
            </p:extLst>
          </p:nvPr>
        </p:nvGraphicFramePr>
        <p:xfrm>
          <a:off x="9626513" y="1713508"/>
          <a:ext cx="360363" cy="379413"/>
        </p:xfrm>
        <a:graphic>
          <a:graphicData uri="http://schemas.openxmlformats.org/presentationml/2006/ole">
            <mc:AlternateContent xmlns:mc="http://schemas.openxmlformats.org/markup-compatibility/2006">
              <mc:Choice xmlns:v="urn:schemas-microsoft-com:vml" Requires="v">
                <p:oleObj spid="_x0000_s50285" name="Equation" r:id="rId5" imgW="191665" imgH="204442" progId="Equation.DSMT4">
                  <p:embed/>
                </p:oleObj>
              </mc:Choice>
              <mc:Fallback>
                <p:oleObj name="Equation" r:id="rId5" imgW="191665" imgH="204442" progId="Equation.DSMT4">
                  <p:embed/>
                  <p:pic>
                    <p:nvPicPr>
                      <p:cNvPr id="71690" name="对象 5">
                        <a:extLst>
                          <a:ext uri="{FF2B5EF4-FFF2-40B4-BE49-F238E27FC236}">
                            <a16:creationId xmlns:a16="http://schemas.microsoft.com/office/drawing/2014/main" id="{E4C8008A-35CC-41C0-9BB6-75E5FF6EB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6513" y="1713508"/>
                        <a:ext cx="36036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6BEE6D77-F874-4C8D-BBBB-DD417F0EA03F}"/>
              </a:ext>
            </a:extLst>
          </p:cNvPr>
          <p:cNvGraphicFramePr>
            <a:graphicFrameLocks noChangeAspect="1"/>
          </p:cNvGraphicFramePr>
          <p:nvPr>
            <p:extLst>
              <p:ext uri="{D42A27DB-BD31-4B8C-83A1-F6EECF244321}">
                <p14:modId xmlns:p14="http://schemas.microsoft.com/office/powerpoint/2010/main" val="1206638144"/>
              </p:ext>
            </p:extLst>
          </p:nvPr>
        </p:nvGraphicFramePr>
        <p:xfrm>
          <a:off x="2221600" y="2092921"/>
          <a:ext cx="360363" cy="379413"/>
        </p:xfrm>
        <a:graphic>
          <a:graphicData uri="http://schemas.openxmlformats.org/presentationml/2006/ole">
            <mc:AlternateContent xmlns:mc="http://schemas.openxmlformats.org/markup-compatibility/2006">
              <mc:Choice xmlns:v="urn:schemas-microsoft-com:vml" Requires="v">
                <p:oleObj spid="_x0000_s50286" name="Equation" r:id="rId7" imgW="359667" imgH="379454" progId="Equation.DSMT4">
                  <p:embed/>
                </p:oleObj>
              </mc:Choice>
              <mc:Fallback>
                <p:oleObj name="Equation" r:id="rId7" imgW="359667" imgH="379454" progId="Equation.DSMT4">
                  <p:embed/>
                  <p:pic>
                    <p:nvPicPr>
                      <p:cNvPr id="0" name=""/>
                      <p:cNvPicPr/>
                      <p:nvPr/>
                    </p:nvPicPr>
                    <p:blipFill>
                      <a:blip r:embed="rId8"/>
                      <a:stretch>
                        <a:fillRect/>
                      </a:stretch>
                    </p:blipFill>
                    <p:spPr>
                      <a:xfrm>
                        <a:off x="2221600" y="2092921"/>
                        <a:ext cx="360363" cy="379413"/>
                      </a:xfrm>
                      <a:prstGeom prst="rect">
                        <a:avLst/>
                      </a:prstGeom>
                    </p:spPr>
                  </p:pic>
                </p:oleObj>
              </mc:Fallback>
            </mc:AlternateContent>
          </a:graphicData>
        </a:graphic>
      </p:graphicFrame>
      <p:graphicFrame>
        <p:nvGraphicFramePr>
          <p:cNvPr id="9" name="对象 9">
            <a:extLst>
              <a:ext uri="{FF2B5EF4-FFF2-40B4-BE49-F238E27FC236}">
                <a16:creationId xmlns:a16="http://schemas.microsoft.com/office/drawing/2014/main" id="{B88962BE-FBBF-4316-9A11-E879798F6F3D}"/>
              </a:ext>
            </a:extLst>
          </p:cNvPr>
          <p:cNvGraphicFramePr>
            <a:graphicFrameLocks noChangeAspect="1"/>
          </p:cNvGraphicFramePr>
          <p:nvPr>
            <p:extLst>
              <p:ext uri="{D42A27DB-BD31-4B8C-83A1-F6EECF244321}">
                <p14:modId xmlns:p14="http://schemas.microsoft.com/office/powerpoint/2010/main" val="643289417"/>
              </p:ext>
            </p:extLst>
          </p:nvPr>
        </p:nvGraphicFramePr>
        <p:xfrm>
          <a:off x="4007768" y="2483595"/>
          <a:ext cx="506412" cy="333375"/>
        </p:xfrm>
        <a:graphic>
          <a:graphicData uri="http://schemas.openxmlformats.org/presentationml/2006/ole">
            <mc:AlternateContent xmlns:mc="http://schemas.openxmlformats.org/markup-compatibility/2006">
              <mc:Choice xmlns:v="urn:schemas-microsoft-com:vml" Requires="v">
                <p:oleObj spid="_x0000_s50287" name="Equation" r:id="rId9" imgW="330918" imgH="216370" progId="Equation.DSMT4">
                  <p:embed/>
                </p:oleObj>
              </mc:Choice>
              <mc:Fallback>
                <p:oleObj name="Equation" r:id="rId9" imgW="330918" imgH="216370" progId="Equation.DSMT4">
                  <p:embed/>
                  <p:pic>
                    <p:nvPicPr>
                      <p:cNvPr id="71693" name="对象 9">
                        <a:extLst>
                          <a:ext uri="{FF2B5EF4-FFF2-40B4-BE49-F238E27FC236}">
                            <a16:creationId xmlns:a16="http://schemas.microsoft.com/office/drawing/2014/main" id="{86D81455-4E17-4B64-81B5-4040A6C4CA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7768" y="2483595"/>
                        <a:ext cx="5064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12">
            <a:extLst>
              <a:ext uri="{FF2B5EF4-FFF2-40B4-BE49-F238E27FC236}">
                <a16:creationId xmlns:a16="http://schemas.microsoft.com/office/drawing/2014/main" id="{AA125E53-D1D3-4DC9-96C5-47C79D1C4C69}"/>
              </a:ext>
            </a:extLst>
          </p:cNvPr>
          <p:cNvGraphicFramePr>
            <a:graphicFrameLocks noChangeAspect="1"/>
          </p:cNvGraphicFramePr>
          <p:nvPr>
            <p:extLst>
              <p:ext uri="{D42A27DB-BD31-4B8C-83A1-F6EECF244321}">
                <p14:modId xmlns:p14="http://schemas.microsoft.com/office/powerpoint/2010/main" val="516585630"/>
              </p:ext>
            </p:extLst>
          </p:nvPr>
        </p:nvGraphicFramePr>
        <p:xfrm>
          <a:off x="2221600" y="2931089"/>
          <a:ext cx="407987" cy="371475"/>
        </p:xfrm>
        <a:graphic>
          <a:graphicData uri="http://schemas.openxmlformats.org/presentationml/2006/ole">
            <mc:AlternateContent xmlns:mc="http://schemas.openxmlformats.org/markup-compatibility/2006">
              <mc:Choice xmlns:v="urn:schemas-microsoft-com:vml" Requires="v">
                <p:oleObj spid="_x0000_s50288" name="Equation" r:id="rId11" imgW="216747" imgH="203997" progId="Equation.DSMT4">
                  <p:embed/>
                </p:oleObj>
              </mc:Choice>
              <mc:Fallback>
                <p:oleObj name="Equation" r:id="rId11" imgW="216747" imgH="203997" progId="Equation.DSMT4">
                  <p:embed/>
                  <p:pic>
                    <p:nvPicPr>
                      <p:cNvPr id="71695" name="对象 12">
                        <a:extLst>
                          <a:ext uri="{FF2B5EF4-FFF2-40B4-BE49-F238E27FC236}">
                            <a16:creationId xmlns:a16="http://schemas.microsoft.com/office/drawing/2014/main" id="{054E4F76-E3C2-43D1-B12F-6EDE2A0C44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1600" y="2931089"/>
                        <a:ext cx="4079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146B7F85-6AE0-45AD-B64A-AD2B91B8171C}"/>
              </a:ext>
            </a:extLst>
          </p:cNvPr>
          <p:cNvGraphicFramePr>
            <a:graphicFrameLocks noChangeAspect="1"/>
          </p:cNvGraphicFramePr>
          <p:nvPr>
            <p:extLst>
              <p:ext uri="{D42A27DB-BD31-4B8C-83A1-F6EECF244321}">
                <p14:modId xmlns:p14="http://schemas.microsoft.com/office/powerpoint/2010/main" val="3971118026"/>
              </p:ext>
            </p:extLst>
          </p:nvPr>
        </p:nvGraphicFramePr>
        <p:xfrm>
          <a:off x="8273535" y="2483595"/>
          <a:ext cx="360363" cy="379413"/>
        </p:xfrm>
        <a:graphic>
          <a:graphicData uri="http://schemas.openxmlformats.org/presentationml/2006/ole">
            <mc:AlternateContent xmlns:mc="http://schemas.openxmlformats.org/markup-compatibility/2006">
              <mc:Choice xmlns:v="urn:schemas-microsoft-com:vml" Requires="v">
                <p:oleObj spid="_x0000_s50289" name="Equation" r:id="rId13" imgW="359667" imgH="379454" progId="Equation.DSMT4">
                  <p:embed/>
                </p:oleObj>
              </mc:Choice>
              <mc:Fallback>
                <p:oleObj name="Equation" r:id="rId13" imgW="359667" imgH="379454" progId="Equation.DSMT4">
                  <p:embed/>
                  <p:pic>
                    <p:nvPicPr>
                      <p:cNvPr id="0" name=""/>
                      <p:cNvPicPr/>
                      <p:nvPr/>
                    </p:nvPicPr>
                    <p:blipFill>
                      <a:blip r:embed="rId14"/>
                      <a:stretch>
                        <a:fillRect/>
                      </a:stretch>
                    </p:blipFill>
                    <p:spPr>
                      <a:xfrm>
                        <a:off x="8273535" y="2483595"/>
                        <a:ext cx="360363" cy="37941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F5318F00-FC33-4754-9720-03326735D895}"/>
              </a:ext>
            </a:extLst>
          </p:cNvPr>
          <p:cNvGraphicFramePr>
            <a:graphicFrameLocks noChangeAspect="1"/>
          </p:cNvGraphicFramePr>
          <p:nvPr>
            <p:extLst>
              <p:ext uri="{D42A27DB-BD31-4B8C-83A1-F6EECF244321}">
                <p14:modId xmlns:p14="http://schemas.microsoft.com/office/powerpoint/2010/main" val="3193540979"/>
              </p:ext>
            </p:extLst>
          </p:nvPr>
        </p:nvGraphicFramePr>
        <p:xfrm>
          <a:off x="1861237" y="3296386"/>
          <a:ext cx="360363" cy="379413"/>
        </p:xfrm>
        <a:graphic>
          <a:graphicData uri="http://schemas.openxmlformats.org/presentationml/2006/ole">
            <mc:AlternateContent xmlns:mc="http://schemas.openxmlformats.org/markup-compatibility/2006">
              <mc:Choice xmlns:v="urn:schemas-microsoft-com:vml" Requires="v">
                <p:oleObj spid="_x0000_s50290" name="Equation" r:id="rId15" imgW="359667" imgH="379454" progId="Equation.DSMT4">
                  <p:embed/>
                </p:oleObj>
              </mc:Choice>
              <mc:Fallback>
                <p:oleObj name="Equation" r:id="rId15" imgW="359667" imgH="379454" progId="Equation.DSMT4">
                  <p:embed/>
                  <p:pic>
                    <p:nvPicPr>
                      <p:cNvPr id="0" name=""/>
                      <p:cNvPicPr/>
                      <p:nvPr/>
                    </p:nvPicPr>
                    <p:blipFill>
                      <a:blip r:embed="rId16"/>
                      <a:stretch>
                        <a:fillRect/>
                      </a:stretch>
                    </p:blipFill>
                    <p:spPr>
                      <a:xfrm>
                        <a:off x="1861237" y="3296386"/>
                        <a:ext cx="360363" cy="37941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D842405-793A-44D3-8338-E33FB2C7744E}"/>
              </a:ext>
            </a:extLst>
          </p:cNvPr>
          <p:cNvGraphicFramePr>
            <a:graphicFrameLocks noChangeAspect="1"/>
          </p:cNvGraphicFramePr>
          <p:nvPr>
            <p:extLst>
              <p:ext uri="{D42A27DB-BD31-4B8C-83A1-F6EECF244321}">
                <p14:modId xmlns:p14="http://schemas.microsoft.com/office/powerpoint/2010/main" val="699889101"/>
              </p:ext>
            </p:extLst>
          </p:nvPr>
        </p:nvGraphicFramePr>
        <p:xfrm>
          <a:off x="3528343" y="3747990"/>
          <a:ext cx="479425" cy="333375"/>
        </p:xfrm>
        <a:graphic>
          <a:graphicData uri="http://schemas.openxmlformats.org/presentationml/2006/ole">
            <mc:AlternateContent xmlns:mc="http://schemas.openxmlformats.org/markup-compatibility/2006">
              <mc:Choice xmlns:v="urn:schemas-microsoft-com:vml" Requires="v">
                <p:oleObj spid="_x0000_s50291" name="Equation" r:id="rId17" imgW="478836" imgH="333732" progId="Equation.DSMT4">
                  <p:embed/>
                </p:oleObj>
              </mc:Choice>
              <mc:Fallback>
                <p:oleObj name="Equation" r:id="rId17" imgW="478836" imgH="333732" progId="Equation.DSMT4">
                  <p:embed/>
                  <p:pic>
                    <p:nvPicPr>
                      <p:cNvPr id="0" name=""/>
                      <p:cNvPicPr/>
                      <p:nvPr/>
                    </p:nvPicPr>
                    <p:blipFill>
                      <a:blip r:embed="rId18"/>
                      <a:stretch>
                        <a:fillRect/>
                      </a:stretch>
                    </p:blipFill>
                    <p:spPr>
                      <a:xfrm>
                        <a:off x="3528343" y="3747990"/>
                        <a:ext cx="479425" cy="3333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8CC5FD1B-EAEE-4787-8B2E-9FF41EEA2A3A}"/>
              </a:ext>
            </a:extLst>
          </p:cNvPr>
          <p:cNvGraphicFramePr>
            <a:graphicFrameLocks noChangeAspect="1"/>
          </p:cNvGraphicFramePr>
          <p:nvPr>
            <p:extLst>
              <p:ext uri="{D42A27DB-BD31-4B8C-83A1-F6EECF244321}">
                <p14:modId xmlns:p14="http://schemas.microsoft.com/office/powerpoint/2010/main" val="3814388683"/>
              </p:ext>
            </p:extLst>
          </p:nvPr>
        </p:nvGraphicFramePr>
        <p:xfrm>
          <a:off x="4871864" y="3728939"/>
          <a:ext cx="406400" cy="371475"/>
        </p:xfrm>
        <a:graphic>
          <a:graphicData uri="http://schemas.openxmlformats.org/presentationml/2006/ole">
            <mc:AlternateContent xmlns:mc="http://schemas.openxmlformats.org/markup-compatibility/2006">
              <mc:Choice xmlns:v="urn:schemas-microsoft-com:vml" Requires="v">
                <p:oleObj spid="_x0000_s50292" name="Equation" r:id="rId19" imgW="407190" imgH="371893" progId="Equation.DSMT4">
                  <p:embed/>
                </p:oleObj>
              </mc:Choice>
              <mc:Fallback>
                <p:oleObj name="Equation" r:id="rId19" imgW="407190" imgH="371893" progId="Equation.DSMT4">
                  <p:embed/>
                  <p:pic>
                    <p:nvPicPr>
                      <p:cNvPr id="0" name=""/>
                      <p:cNvPicPr/>
                      <p:nvPr/>
                    </p:nvPicPr>
                    <p:blipFill>
                      <a:blip r:embed="rId20"/>
                      <a:stretch>
                        <a:fillRect/>
                      </a:stretch>
                    </p:blipFill>
                    <p:spPr>
                      <a:xfrm>
                        <a:off x="4871864" y="3728939"/>
                        <a:ext cx="406400" cy="3714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BF5496DF-72BB-445C-BE20-3F97D390E876}"/>
              </a:ext>
            </a:extLst>
          </p:cNvPr>
          <p:cNvGraphicFramePr>
            <a:graphicFrameLocks noChangeAspect="1"/>
          </p:cNvGraphicFramePr>
          <p:nvPr>
            <p:extLst>
              <p:ext uri="{D42A27DB-BD31-4B8C-83A1-F6EECF244321}">
                <p14:modId xmlns:p14="http://schemas.microsoft.com/office/powerpoint/2010/main" val="2229338396"/>
              </p:ext>
            </p:extLst>
          </p:nvPr>
        </p:nvGraphicFramePr>
        <p:xfrm>
          <a:off x="3768055" y="4205983"/>
          <a:ext cx="396875" cy="360363"/>
        </p:xfrm>
        <a:graphic>
          <a:graphicData uri="http://schemas.openxmlformats.org/presentationml/2006/ole">
            <mc:AlternateContent xmlns:mc="http://schemas.openxmlformats.org/markup-compatibility/2006">
              <mc:Choice xmlns:v="urn:schemas-microsoft-com:vml" Requires="v">
                <p:oleObj spid="_x0000_s50293" name="Equation" r:id="rId21" imgW="396390" imgH="359653" progId="Equation.DSMT4">
                  <p:embed/>
                </p:oleObj>
              </mc:Choice>
              <mc:Fallback>
                <p:oleObj name="Equation" r:id="rId21" imgW="396390" imgH="359653" progId="Equation.DSMT4">
                  <p:embed/>
                  <p:pic>
                    <p:nvPicPr>
                      <p:cNvPr id="0" name=""/>
                      <p:cNvPicPr/>
                      <p:nvPr/>
                    </p:nvPicPr>
                    <p:blipFill>
                      <a:blip r:embed="rId22"/>
                      <a:stretch>
                        <a:fillRect/>
                      </a:stretch>
                    </p:blipFill>
                    <p:spPr>
                      <a:xfrm>
                        <a:off x="3768055" y="4205983"/>
                        <a:ext cx="396875" cy="360363"/>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2E26AE9-702E-43D5-B4CC-E635BAE4D75B}"/>
              </a:ext>
            </a:extLst>
          </p:cNvPr>
          <p:cNvGraphicFramePr>
            <a:graphicFrameLocks noChangeAspect="1"/>
          </p:cNvGraphicFramePr>
          <p:nvPr>
            <p:extLst>
              <p:ext uri="{D42A27DB-BD31-4B8C-83A1-F6EECF244321}">
                <p14:modId xmlns:p14="http://schemas.microsoft.com/office/powerpoint/2010/main" val="3446384455"/>
              </p:ext>
            </p:extLst>
          </p:nvPr>
        </p:nvGraphicFramePr>
        <p:xfrm>
          <a:off x="6324600" y="4159250"/>
          <a:ext cx="1739900" cy="304800"/>
        </p:xfrm>
        <a:graphic>
          <a:graphicData uri="http://schemas.openxmlformats.org/presentationml/2006/ole">
            <mc:AlternateContent xmlns:mc="http://schemas.openxmlformats.org/markup-compatibility/2006">
              <mc:Choice xmlns:v="urn:schemas-microsoft-com:vml" Requires="v">
                <p:oleObj spid="_x0000_s50294" name="Equation" r:id="rId23" imgW="1739880" imgH="304560" progId="Equation.DSMT4">
                  <p:embed/>
                </p:oleObj>
              </mc:Choice>
              <mc:Fallback>
                <p:oleObj name="Equation" r:id="rId23" imgW="1739880" imgH="304560" progId="Equation.DSMT4">
                  <p:embed/>
                  <p:pic>
                    <p:nvPicPr>
                      <p:cNvPr id="0" name=""/>
                      <p:cNvPicPr/>
                      <p:nvPr/>
                    </p:nvPicPr>
                    <p:blipFill>
                      <a:blip r:embed="rId24"/>
                      <a:stretch>
                        <a:fillRect/>
                      </a:stretch>
                    </p:blipFill>
                    <p:spPr>
                      <a:xfrm>
                        <a:off x="6324600" y="4159250"/>
                        <a:ext cx="1739900" cy="3048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56BFDF2-595C-42AB-A3DD-F589ECBC2431}"/>
              </a:ext>
            </a:extLst>
          </p:cNvPr>
          <p:cNvGraphicFramePr>
            <a:graphicFrameLocks noChangeAspect="1"/>
          </p:cNvGraphicFramePr>
          <p:nvPr>
            <p:extLst>
              <p:ext uri="{D42A27DB-BD31-4B8C-83A1-F6EECF244321}">
                <p14:modId xmlns:p14="http://schemas.microsoft.com/office/powerpoint/2010/main" val="1783984291"/>
              </p:ext>
            </p:extLst>
          </p:nvPr>
        </p:nvGraphicFramePr>
        <p:xfrm>
          <a:off x="2686129" y="5249827"/>
          <a:ext cx="1906370" cy="441101"/>
        </p:xfrm>
        <a:graphic>
          <a:graphicData uri="http://schemas.openxmlformats.org/presentationml/2006/ole">
            <mc:AlternateContent xmlns:mc="http://schemas.openxmlformats.org/markup-compatibility/2006">
              <mc:Choice xmlns:v="urn:schemas-microsoft-com:vml" Requires="v">
                <p:oleObj spid="_x0000_s50295" name="Equation" r:id="rId25" imgW="1320480" imgH="304560" progId="Equation.DSMT4">
                  <p:embed/>
                </p:oleObj>
              </mc:Choice>
              <mc:Fallback>
                <p:oleObj name="Equation" r:id="rId25" imgW="1320480" imgH="304560" progId="Equation.DSMT4">
                  <p:embed/>
                  <p:pic>
                    <p:nvPicPr>
                      <p:cNvPr id="0" name=""/>
                      <p:cNvPicPr/>
                      <p:nvPr/>
                    </p:nvPicPr>
                    <p:blipFill>
                      <a:blip r:embed="rId26"/>
                      <a:stretch>
                        <a:fillRect/>
                      </a:stretch>
                    </p:blipFill>
                    <p:spPr>
                      <a:xfrm>
                        <a:off x="2686129" y="5249827"/>
                        <a:ext cx="1906370" cy="441101"/>
                      </a:xfrm>
                      <a:prstGeom prst="rect">
                        <a:avLst/>
                      </a:prstGeom>
                    </p:spPr>
                  </p:pic>
                </p:oleObj>
              </mc:Fallback>
            </mc:AlternateContent>
          </a:graphicData>
        </a:graphic>
      </p:graphicFrame>
    </p:spTree>
    <p:extLst>
      <p:ext uri="{BB962C8B-B14F-4D97-AF65-F5344CB8AC3E}">
        <p14:creationId xmlns:p14="http://schemas.microsoft.com/office/powerpoint/2010/main" val="13226020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FA074-45A9-4975-98F3-884CCC4705B6}"/>
              </a:ext>
            </a:extLst>
          </p:cNvPr>
          <p:cNvSpPr>
            <a:spLocks noGrp="1"/>
          </p:cNvSpPr>
          <p:nvPr>
            <p:ph type="title"/>
          </p:nvPr>
        </p:nvSpPr>
        <p:spPr/>
        <p:txBody>
          <a:bodyPr/>
          <a:lstStyle/>
          <a:p>
            <a:r>
              <a:rPr lang="en-US" altLang="zh-CN" sz="3600" b="1" dirty="0">
                <a:latin typeface="Times New Roman" panose="02020603050405020304" pitchFamily="18" charset="0"/>
                <a:ea typeface="宋体" panose="02010600030101010101" pitchFamily="2" charset="-122"/>
              </a:rPr>
              <a:t>Diffie-Hellman </a:t>
            </a:r>
            <a:r>
              <a:rPr lang="zh-CN" altLang="en-US" sz="3600" b="1" dirty="0">
                <a:latin typeface="Times New Roman" panose="02020603050405020304" pitchFamily="18" charset="0"/>
                <a:ea typeface="宋体" panose="02010600030101010101" pitchFamily="2" charset="-122"/>
              </a:rPr>
              <a:t>密钥交换</a:t>
            </a:r>
            <a:endParaRPr lang="zh-CN" altLang="en-US" dirty="0"/>
          </a:p>
        </p:txBody>
      </p:sp>
      <p:sp>
        <p:nvSpPr>
          <p:cNvPr id="3" name="内容占位符 2">
            <a:extLst>
              <a:ext uri="{FF2B5EF4-FFF2-40B4-BE49-F238E27FC236}">
                <a16:creationId xmlns:a16="http://schemas.microsoft.com/office/drawing/2014/main" id="{F570A67F-43AF-4FD2-91D6-0C0853825988}"/>
              </a:ext>
            </a:extLst>
          </p:cNvPr>
          <p:cNvSpPr>
            <a:spLocks noGrp="1"/>
          </p:cNvSpPr>
          <p:nvPr>
            <p:ph idx="1"/>
          </p:nvPr>
        </p:nvSpPr>
        <p:spPr/>
        <p:txBody>
          <a:bodyPr/>
          <a:lstStyle/>
          <a:p>
            <a:r>
              <a:rPr lang="en-US" altLang="zh-CN" b="0" dirty="0">
                <a:latin typeface="宋体" panose="02010600030101010101" pitchFamily="2" charset="-122"/>
                <a:ea typeface="宋体" panose="02010600030101010101" pitchFamily="2" charset="-122"/>
              </a:rPr>
              <a:t>Diffie-Hellman</a:t>
            </a:r>
            <a:r>
              <a:rPr lang="zh-CN" altLang="en-US" b="0" dirty="0">
                <a:latin typeface="宋体" panose="02010600030101010101" pitchFamily="2" charset="-122"/>
                <a:ea typeface="宋体" panose="02010600030101010101" pitchFamily="2" charset="-122"/>
              </a:rPr>
              <a:t>密钥交换是</a:t>
            </a:r>
            <a:r>
              <a:rPr lang="en-US" altLang="zh-CN" b="0" dirty="0">
                <a:latin typeface="宋体" panose="02010600030101010101" pitchFamily="2" charset="-122"/>
                <a:ea typeface="宋体" panose="02010600030101010101" pitchFamily="2" charset="-122"/>
              </a:rPr>
              <a:t>W. Diffie</a:t>
            </a:r>
            <a:r>
              <a:rPr lang="zh-CN" altLang="en-US" b="0" dirty="0">
                <a:latin typeface="宋体" panose="02010600030101010101" pitchFamily="2" charset="-122"/>
                <a:ea typeface="宋体" panose="02010600030101010101" pitchFamily="2" charset="-122"/>
              </a:rPr>
              <a:t>和</a:t>
            </a:r>
            <a:r>
              <a:rPr lang="en-US" altLang="zh-CN" b="0" dirty="0">
                <a:latin typeface="宋体" panose="02010600030101010101" pitchFamily="2" charset="-122"/>
                <a:ea typeface="宋体" panose="02010600030101010101" pitchFamily="2" charset="-122"/>
              </a:rPr>
              <a:t>M. Hellman</a:t>
            </a:r>
            <a:r>
              <a:rPr lang="zh-CN" altLang="en-US" b="0" dirty="0">
                <a:latin typeface="宋体" panose="02010600030101010101" pitchFamily="2" charset="-122"/>
                <a:ea typeface="宋体" panose="02010600030101010101" pitchFamily="2" charset="-122"/>
              </a:rPr>
              <a:t>于</a:t>
            </a:r>
            <a:r>
              <a:rPr lang="en-US" altLang="zh-CN" b="0" dirty="0">
                <a:latin typeface="宋体" panose="02010600030101010101" pitchFamily="2" charset="-122"/>
                <a:ea typeface="宋体" panose="02010600030101010101" pitchFamily="2" charset="-122"/>
              </a:rPr>
              <a:t>1976</a:t>
            </a:r>
            <a:r>
              <a:rPr lang="zh-CN" altLang="en-US" b="0" dirty="0">
                <a:latin typeface="宋体" panose="02010600030101010101" pitchFamily="2" charset="-122"/>
                <a:ea typeface="宋体" panose="02010600030101010101" pitchFamily="2" charset="-122"/>
              </a:rPr>
              <a:t>年提出的第一个公钥密码算法，已在很多商业产品中得以应用</a:t>
            </a:r>
          </a:p>
          <a:p>
            <a:r>
              <a:rPr lang="zh-CN" altLang="en-US" b="0" dirty="0">
                <a:latin typeface="宋体" panose="02010600030101010101" pitchFamily="2" charset="-122"/>
                <a:ea typeface="宋体" panose="02010600030101010101" pitchFamily="2" charset="-122"/>
              </a:rPr>
              <a:t>使得两个用户能够安全地交换密钥，得到一个共享的会话密钥，算法本身</a:t>
            </a:r>
            <a:r>
              <a:rPr lang="zh-CN" altLang="en-US" dirty="0">
                <a:solidFill>
                  <a:srgbClr val="0070C0"/>
                </a:solidFill>
                <a:latin typeface="宋体" panose="02010600030101010101" pitchFamily="2" charset="-122"/>
                <a:ea typeface="宋体" panose="02010600030101010101" pitchFamily="2" charset="-122"/>
              </a:rPr>
              <a:t>不能用于加、解密</a:t>
            </a:r>
            <a:r>
              <a:rPr lang="en-US" altLang="zh-CN" dirty="0">
                <a:solidFill>
                  <a:srgbClr val="0070C0"/>
                </a:solidFill>
                <a:latin typeface="宋体" panose="02010600030101010101" pitchFamily="2" charset="-122"/>
                <a:ea typeface="宋体" panose="02010600030101010101" pitchFamily="2" charset="-122"/>
              </a:rPr>
              <a:t>,</a:t>
            </a:r>
            <a:r>
              <a:rPr lang="zh-CN" altLang="en-US" dirty="0">
                <a:solidFill>
                  <a:srgbClr val="0070C0"/>
                </a:solidFill>
                <a:latin typeface="宋体" panose="02010600030101010101" pitchFamily="2" charset="-122"/>
                <a:ea typeface="宋体" panose="02010600030101010101" pitchFamily="2" charset="-122"/>
              </a:rPr>
              <a:t>不具备任何鉴别功能</a:t>
            </a:r>
          </a:p>
          <a:p>
            <a:r>
              <a:rPr lang="zh-CN" altLang="en-US" b="0" dirty="0">
                <a:latin typeface="宋体" panose="02010600030101010101" pitchFamily="2" charset="-122"/>
                <a:ea typeface="宋体" panose="02010600030101010101" pitchFamily="2" charset="-122"/>
              </a:rPr>
              <a:t>算法的安全性基于求</a:t>
            </a:r>
            <a:r>
              <a:rPr lang="zh-CN" altLang="en-US" dirty="0">
                <a:solidFill>
                  <a:srgbClr val="0070C0"/>
                </a:solidFill>
                <a:latin typeface="宋体" panose="02010600030101010101" pitchFamily="2" charset="-122"/>
                <a:ea typeface="宋体" panose="02010600030101010101" pitchFamily="2" charset="-122"/>
              </a:rPr>
              <a:t>离散对数</a:t>
            </a:r>
            <a:r>
              <a:rPr lang="zh-CN" altLang="en-US" b="0" dirty="0">
                <a:latin typeface="宋体" panose="02010600030101010101" pitchFamily="2" charset="-122"/>
                <a:ea typeface="宋体" panose="02010600030101010101" pitchFamily="2" charset="-122"/>
              </a:rPr>
              <a:t>的困难性</a:t>
            </a:r>
          </a:p>
        </p:txBody>
      </p:sp>
      <p:sp>
        <p:nvSpPr>
          <p:cNvPr id="4" name="日期占位符 3">
            <a:extLst>
              <a:ext uri="{FF2B5EF4-FFF2-40B4-BE49-F238E27FC236}">
                <a16:creationId xmlns:a16="http://schemas.microsoft.com/office/drawing/2014/main" id="{985DD795-64D6-4FF2-B531-0A55CF69E004}"/>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30BDD053-FE7C-4269-978F-A784F3415606}"/>
              </a:ext>
            </a:extLst>
          </p:cNvPr>
          <p:cNvSpPr>
            <a:spLocks noGrp="1"/>
          </p:cNvSpPr>
          <p:nvPr>
            <p:ph type="sldNum" sz="quarter" idx="11"/>
          </p:nvPr>
        </p:nvSpPr>
        <p:spPr/>
        <p:txBody>
          <a:bodyPr/>
          <a:lstStyle/>
          <a:p>
            <a:pPr>
              <a:defRPr/>
            </a:pPr>
            <a:fld id="{13783E8D-128D-47D1-A075-F0ABB8417BB3}" type="slidenum">
              <a:rPr lang="en-US" altLang="zh-CN" smtClean="0"/>
              <a:pPr>
                <a:defRPr/>
              </a:pPr>
              <a:t>46</a:t>
            </a:fld>
            <a:endParaRPr lang="en-US" altLang="zh-CN"/>
          </a:p>
        </p:txBody>
      </p:sp>
    </p:spTree>
    <p:extLst>
      <p:ext uri="{BB962C8B-B14F-4D97-AF65-F5344CB8AC3E}">
        <p14:creationId xmlns:p14="http://schemas.microsoft.com/office/powerpoint/2010/main" val="122924085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A42D5-7FB5-4927-9AEC-901AB6A6A02F}"/>
              </a:ext>
            </a:extLst>
          </p:cNvPr>
          <p:cNvSpPr>
            <a:spLocks noGrp="1"/>
          </p:cNvSpPr>
          <p:nvPr>
            <p:ph type="title"/>
          </p:nvPr>
        </p:nvSpPr>
        <p:spPr/>
        <p:txBody>
          <a:bodyPr/>
          <a:lstStyle/>
          <a:p>
            <a:r>
              <a:rPr lang="en-US" altLang="zh-CN" sz="3600" b="1" dirty="0">
                <a:latin typeface="Times New Roman" panose="02020603050405020304" pitchFamily="18" charset="0"/>
                <a:ea typeface="宋体" panose="02010600030101010101" pitchFamily="2" charset="-122"/>
              </a:rPr>
              <a:t>Diffie-Hellman </a:t>
            </a:r>
            <a:r>
              <a:rPr lang="zh-CN" altLang="en-US" sz="3600" b="1" dirty="0">
                <a:latin typeface="Times New Roman" panose="02020603050405020304" pitchFamily="18" charset="0"/>
                <a:ea typeface="宋体" panose="02010600030101010101" pitchFamily="2" charset="-122"/>
              </a:rPr>
              <a:t>密钥交换</a:t>
            </a:r>
            <a:endParaRPr lang="zh-CN" altLang="en-US" dirty="0"/>
          </a:p>
        </p:txBody>
      </p:sp>
      <p:sp>
        <p:nvSpPr>
          <p:cNvPr id="3" name="内容占位符 2">
            <a:extLst>
              <a:ext uri="{FF2B5EF4-FFF2-40B4-BE49-F238E27FC236}">
                <a16:creationId xmlns:a16="http://schemas.microsoft.com/office/drawing/2014/main" id="{E28B2E29-2334-4900-83BA-C830CB43313C}"/>
              </a:ext>
            </a:extLst>
          </p:cNvPr>
          <p:cNvSpPr>
            <a:spLocks noGrp="1"/>
          </p:cNvSpPr>
          <p:nvPr>
            <p:ph idx="1"/>
          </p:nvPr>
        </p:nvSpPr>
        <p:spPr>
          <a:xfrm>
            <a:off x="406400" y="5661248"/>
            <a:ext cx="11176000" cy="663352"/>
          </a:xfrm>
        </p:spPr>
        <p:txBody>
          <a:bodyPr/>
          <a:lstStyle/>
          <a:p>
            <a:endParaRPr lang="zh-CN" altLang="en-US"/>
          </a:p>
        </p:txBody>
      </p:sp>
      <p:sp>
        <p:nvSpPr>
          <p:cNvPr id="4" name="日期占位符 3">
            <a:extLst>
              <a:ext uri="{FF2B5EF4-FFF2-40B4-BE49-F238E27FC236}">
                <a16:creationId xmlns:a16="http://schemas.microsoft.com/office/drawing/2014/main" id="{CD0B795C-3B34-45F0-9C99-8E8A6168F83D}"/>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5119399B-9537-481A-87FC-87DE4D070019}"/>
              </a:ext>
            </a:extLst>
          </p:cNvPr>
          <p:cNvSpPr>
            <a:spLocks noGrp="1"/>
          </p:cNvSpPr>
          <p:nvPr>
            <p:ph type="sldNum" sz="quarter" idx="11"/>
          </p:nvPr>
        </p:nvSpPr>
        <p:spPr/>
        <p:txBody>
          <a:bodyPr/>
          <a:lstStyle/>
          <a:p>
            <a:pPr>
              <a:defRPr/>
            </a:pPr>
            <a:fld id="{13783E8D-128D-47D1-A075-F0ABB8417BB3}" type="slidenum">
              <a:rPr lang="en-US" altLang="zh-CN" smtClean="0"/>
              <a:pPr>
                <a:defRPr/>
              </a:pPr>
              <a:t>47</a:t>
            </a:fld>
            <a:endParaRPr lang="en-US" altLang="zh-CN"/>
          </a:p>
        </p:txBody>
      </p:sp>
      <p:graphicFrame>
        <p:nvGraphicFramePr>
          <p:cNvPr id="15" name="对象 16">
            <a:extLst>
              <a:ext uri="{FF2B5EF4-FFF2-40B4-BE49-F238E27FC236}">
                <a16:creationId xmlns:a16="http://schemas.microsoft.com/office/drawing/2014/main" id="{8CC66C45-93F9-40DD-98FA-C6D037802F2E}"/>
              </a:ext>
            </a:extLst>
          </p:cNvPr>
          <p:cNvGraphicFramePr>
            <a:graphicFrameLocks noChangeAspect="1"/>
          </p:cNvGraphicFramePr>
          <p:nvPr>
            <p:extLst>
              <p:ext uri="{D42A27DB-BD31-4B8C-83A1-F6EECF244321}">
                <p14:modId xmlns:p14="http://schemas.microsoft.com/office/powerpoint/2010/main" val="2019451270"/>
              </p:ext>
            </p:extLst>
          </p:nvPr>
        </p:nvGraphicFramePr>
        <p:xfrm>
          <a:off x="990544" y="3844925"/>
          <a:ext cx="9329738" cy="2743200"/>
        </p:xfrm>
        <a:graphic>
          <a:graphicData uri="http://schemas.openxmlformats.org/presentationml/2006/ole">
            <mc:AlternateContent xmlns:mc="http://schemas.openxmlformats.org/markup-compatibility/2006">
              <mc:Choice xmlns:v="urn:schemas-microsoft-com:vml" Requires="v">
                <p:oleObj spid="_x0000_s72729" name="Visio" r:id="rId3" imgW="3867107" imgH="952270" progId="Visio.Drawing.11">
                  <p:embed/>
                </p:oleObj>
              </mc:Choice>
              <mc:Fallback>
                <p:oleObj name="Visio" r:id="rId3" imgW="3867107" imgH="952270" progId="Visio.Drawing.11">
                  <p:embed/>
                  <p:pic>
                    <p:nvPicPr>
                      <p:cNvPr id="76817" name="对象 16">
                        <a:extLst>
                          <a:ext uri="{FF2B5EF4-FFF2-40B4-BE49-F238E27FC236}">
                            <a16:creationId xmlns:a16="http://schemas.microsoft.com/office/drawing/2014/main" id="{C2E14511-B045-4C54-B1F0-21CE574625D5}"/>
                          </a:ext>
                        </a:extLst>
                      </p:cNvPr>
                      <p:cNvPicPr>
                        <a:picLocks noChangeAspect="1" noChangeArrowheads="1"/>
                      </p:cNvPicPr>
                      <p:nvPr/>
                    </p:nvPicPr>
                    <p:blipFill>
                      <a:blip r:embed="rId4"/>
                      <a:srcRect/>
                      <a:stretch>
                        <a:fillRect/>
                      </a:stretch>
                    </p:blipFill>
                    <p:spPr bwMode="auto">
                      <a:xfrm>
                        <a:off x="990544" y="3844925"/>
                        <a:ext cx="9329738" cy="2743200"/>
                      </a:xfrm>
                      <a:prstGeom prst="rect">
                        <a:avLst/>
                      </a:prstGeom>
                      <a:noFill/>
                      <a:ln>
                        <a:noFill/>
                      </a:ln>
                    </p:spPr>
                  </p:pic>
                </p:oleObj>
              </mc:Fallback>
            </mc:AlternateContent>
          </a:graphicData>
        </a:graphic>
      </p:graphicFrame>
      <p:sp>
        <p:nvSpPr>
          <p:cNvPr id="18" name="文本框 17">
            <a:extLst>
              <a:ext uri="{FF2B5EF4-FFF2-40B4-BE49-F238E27FC236}">
                <a16:creationId xmlns:a16="http://schemas.microsoft.com/office/drawing/2014/main" id="{F0FD7435-69E8-4EB7-96A4-BAEDB25C25D2}"/>
              </a:ext>
            </a:extLst>
          </p:cNvPr>
          <p:cNvSpPr txBox="1"/>
          <p:nvPr/>
        </p:nvSpPr>
        <p:spPr>
          <a:xfrm>
            <a:off x="1258888" y="1127126"/>
            <a:ext cx="10453736" cy="1569660"/>
          </a:xfrm>
          <a:prstGeom prst="rect">
            <a:avLst/>
          </a:prstGeom>
          <a:noFill/>
        </p:spPr>
        <p:txBody>
          <a:bodyPr wrap="square">
            <a:spAutoFit/>
          </a:bodyPr>
          <a:lstStyle/>
          <a:p>
            <a:r>
              <a:rPr lang="en-US" altLang="zh-CN" sz="2400" i="1" dirty="0">
                <a:latin typeface="Times New Roman" panose="02020603050405020304" pitchFamily="18" charset="0"/>
                <a:ea typeface="宋体" panose="02010600030101010101" pitchFamily="2" charset="-122"/>
              </a:rPr>
              <a:t> p </a:t>
            </a:r>
            <a:r>
              <a:rPr lang="en-US" altLang="zh-CN" sz="2400" dirty="0">
                <a:latin typeface="Times New Roman" panose="02020603050405020304" pitchFamily="18" charset="0"/>
                <a:ea typeface="宋体" panose="02010600030101010101" pitchFamily="2" charset="-122"/>
              </a:rPr>
              <a:t>= 97</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 </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a:t>
            </a:r>
            <a:r>
              <a:rPr lang="zh-CN" altLang="en-US" sz="2400" dirty="0"/>
              <a:t>A 和B 分别秘密选                     ，               ，并分别计算</a:t>
            </a:r>
            <a:endParaRPr lang="en-US" altLang="zh-CN" sz="2400" dirty="0"/>
          </a:p>
          <a:p>
            <a:r>
              <a:rPr lang="zh-CN" altLang="en-US" sz="2400" dirty="0"/>
              <a:t>  </a:t>
            </a:r>
          </a:p>
          <a:p>
            <a:r>
              <a:rPr lang="zh-CN" altLang="en-US" sz="2400" dirty="0"/>
              <a:t>   在交换       ，    后，分别计算</a:t>
            </a:r>
            <a:endParaRPr lang="en-US" altLang="zh-CN" sz="2400" dirty="0"/>
          </a:p>
          <a:p>
            <a:endParaRPr lang="zh-CN" altLang="en-US" sz="2400" dirty="0"/>
          </a:p>
        </p:txBody>
      </p:sp>
      <p:graphicFrame>
        <p:nvGraphicFramePr>
          <p:cNvPr id="20" name="对象 19">
            <a:extLst>
              <a:ext uri="{FF2B5EF4-FFF2-40B4-BE49-F238E27FC236}">
                <a16:creationId xmlns:a16="http://schemas.microsoft.com/office/drawing/2014/main" id="{57459034-61ED-4404-B1E2-57F906E7065B}"/>
              </a:ext>
            </a:extLst>
          </p:cNvPr>
          <p:cNvGraphicFramePr>
            <a:graphicFrameLocks noChangeAspect="1"/>
          </p:cNvGraphicFramePr>
          <p:nvPr>
            <p:extLst>
              <p:ext uri="{D42A27DB-BD31-4B8C-83A1-F6EECF244321}">
                <p14:modId xmlns:p14="http://schemas.microsoft.com/office/powerpoint/2010/main" val="2068726263"/>
              </p:ext>
            </p:extLst>
          </p:nvPr>
        </p:nvGraphicFramePr>
        <p:xfrm>
          <a:off x="6107772" y="1250489"/>
          <a:ext cx="956845" cy="375903"/>
        </p:xfrm>
        <a:graphic>
          <a:graphicData uri="http://schemas.openxmlformats.org/presentationml/2006/ole">
            <mc:AlternateContent xmlns:mc="http://schemas.openxmlformats.org/markup-compatibility/2006">
              <mc:Choice xmlns:v="urn:schemas-microsoft-com:vml" Requires="v">
                <p:oleObj spid="_x0000_s72730" name="Equation" r:id="rId5" imgW="711000" imgH="279360" progId="Equation.DSMT4">
                  <p:embed/>
                </p:oleObj>
              </mc:Choice>
              <mc:Fallback>
                <p:oleObj name="Equation" r:id="rId5" imgW="711000" imgH="279360" progId="Equation.DSMT4">
                  <p:embed/>
                  <p:pic>
                    <p:nvPicPr>
                      <p:cNvPr id="0" name=""/>
                      <p:cNvPicPr/>
                      <p:nvPr/>
                    </p:nvPicPr>
                    <p:blipFill>
                      <a:blip r:embed="rId6"/>
                      <a:stretch>
                        <a:fillRect/>
                      </a:stretch>
                    </p:blipFill>
                    <p:spPr>
                      <a:xfrm>
                        <a:off x="6107772" y="1250489"/>
                        <a:ext cx="956845" cy="375903"/>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64ACFF91-D00F-4C12-9BDE-134A280509F5}"/>
              </a:ext>
            </a:extLst>
          </p:cNvPr>
          <p:cNvGraphicFramePr>
            <a:graphicFrameLocks noChangeAspect="1"/>
          </p:cNvGraphicFramePr>
          <p:nvPr>
            <p:extLst>
              <p:ext uri="{D42A27DB-BD31-4B8C-83A1-F6EECF244321}">
                <p14:modId xmlns:p14="http://schemas.microsoft.com/office/powerpoint/2010/main" val="2432056302"/>
              </p:ext>
            </p:extLst>
          </p:nvPr>
        </p:nvGraphicFramePr>
        <p:xfrm>
          <a:off x="7767809" y="1215716"/>
          <a:ext cx="1080541" cy="432216"/>
        </p:xfrm>
        <a:graphic>
          <a:graphicData uri="http://schemas.openxmlformats.org/presentationml/2006/ole">
            <mc:AlternateContent xmlns:mc="http://schemas.openxmlformats.org/markup-compatibility/2006">
              <mc:Choice xmlns:v="urn:schemas-microsoft-com:vml" Requires="v">
                <p:oleObj spid="_x0000_s72731" name="Equation" r:id="rId7" imgW="698400" imgH="279360" progId="Equation.DSMT4">
                  <p:embed/>
                </p:oleObj>
              </mc:Choice>
              <mc:Fallback>
                <p:oleObj name="Equation" r:id="rId7" imgW="698400" imgH="279360" progId="Equation.DSMT4">
                  <p:embed/>
                  <p:pic>
                    <p:nvPicPr>
                      <p:cNvPr id="0" name=""/>
                      <p:cNvPicPr/>
                      <p:nvPr/>
                    </p:nvPicPr>
                    <p:blipFill>
                      <a:blip r:embed="rId8"/>
                      <a:stretch>
                        <a:fillRect/>
                      </a:stretch>
                    </p:blipFill>
                    <p:spPr>
                      <a:xfrm>
                        <a:off x="7767809" y="1215716"/>
                        <a:ext cx="1080541" cy="432216"/>
                      </a:xfrm>
                      <a:prstGeom prst="rect">
                        <a:avLst/>
                      </a:prstGeom>
                    </p:spPr>
                  </p:pic>
                </p:oleObj>
              </mc:Fallback>
            </mc:AlternateContent>
          </a:graphicData>
        </a:graphic>
      </p:graphicFrame>
      <p:graphicFrame>
        <p:nvGraphicFramePr>
          <p:cNvPr id="22" name="对象 6">
            <a:extLst>
              <a:ext uri="{FF2B5EF4-FFF2-40B4-BE49-F238E27FC236}">
                <a16:creationId xmlns:a16="http://schemas.microsoft.com/office/drawing/2014/main" id="{C5CD2F90-344B-4D9D-8C8F-05A388BD98FF}"/>
              </a:ext>
            </a:extLst>
          </p:cNvPr>
          <p:cNvGraphicFramePr>
            <a:graphicFrameLocks noChangeAspect="1"/>
          </p:cNvGraphicFramePr>
          <p:nvPr>
            <p:extLst>
              <p:ext uri="{D42A27DB-BD31-4B8C-83A1-F6EECF244321}">
                <p14:modId xmlns:p14="http://schemas.microsoft.com/office/powerpoint/2010/main" val="1989177944"/>
              </p:ext>
            </p:extLst>
          </p:nvPr>
        </p:nvGraphicFramePr>
        <p:xfrm>
          <a:off x="1734263" y="1550988"/>
          <a:ext cx="2232025" cy="382587"/>
        </p:xfrm>
        <a:graphic>
          <a:graphicData uri="http://schemas.openxmlformats.org/presentationml/2006/ole">
            <mc:AlternateContent xmlns:mc="http://schemas.openxmlformats.org/markup-compatibility/2006">
              <mc:Choice xmlns:v="urn:schemas-microsoft-com:vml" Requires="v">
                <p:oleObj spid="_x0000_s72732" name="Equation" r:id="rId9" imgW="1335819" imgH="228998" progId="Equation.DSMT4">
                  <p:embed/>
                </p:oleObj>
              </mc:Choice>
              <mc:Fallback>
                <p:oleObj name="Equation" r:id="rId9" imgW="1335819" imgH="228998" progId="Equation.DSMT4">
                  <p:embed/>
                  <p:pic>
                    <p:nvPicPr>
                      <p:cNvPr id="76807" name="对象 6">
                        <a:extLst>
                          <a:ext uri="{FF2B5EF4-FFF2-40B4-BE49-F238E27FC236}">
                            <a16:creationId xmlns:a16="http://schemas.microsoft.com/office/drawing/2014/main" id="{BADDE758-51AA-4176-A6CF-F2B766804E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4263" y="1550988"/>
                        <a:ext cx="22320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8">
            <a:extLst>
              <a:ext uri="{FF2B5EF4-FFF2-40B4-BE49-F238E27FC236}">
                <a16:creationId xmlns:a16="http://schemas.microsoft.com/office/drawing/2014/main" id="{8A99BE1C-A7AA-4496-8DDE-16FE366835D9}"/>
              </a:ext>
            </a:extLst>
          </p:cNvPr>
          <p:cNvGraphicFramePr>
            <a:graphicFrameLocks noChangeAspect="1"/>
          </p:cNvGraphicFramePr>
          <p:nvPr>
            <p:extLst>
              <p:ext uri="{D42A27DB-BD31-4B8C-83A1-F6EECF244321}">
                <p14:modId xmlns:p14="http://schemas.microsoft.com/office/powerpoint/2010/main" val="74195148"/>
              </p:ext>
            </p:extLst>
          </p:nvPr>
        </p:nvGraphicFramePr>
        <p:xfrm>
          <a:off x="4285685" y="1557660"/>
          <a:ext cx="2106613" cy="363537"/>
        </p:xfrm>
        <a:graphic>
          <a:graphicData uri="http://schemas.openxmlformats.org/presentationml/2006/ole">
            <mc:AlternateContent xmlns:mc="http://schemas.openxmlformats.org/markup-compatibility/2006">
              <mc:Choice xmlns:v="urn:schemas-microsoft-com:vml" Requires="v">
                <p:oleObj spid="_x0000_s72733" name="Equation" r:id="rId11" imgW="1322522" imgH="228898" progId="Equation.DSMT4">
                  <p:embed/>
                </p:oleObj>
              </mc:Choice>
              <mc:Fallback>
                <p:oleObj name="Equation" r:id="rId11" imgW="1322522" imgH="228898" progId="Equation.DSMT4">
                  <p:embed/>
                  <p:pic>
                    <p:nvPicPr>
                      <p:cNvPr id="76809" name="对象 8">
                        <a:extLst>
                          <a:ext uri="{FF2B5EF4-FFF2-40B4-BE49-F238E27FC236}">
                            <a16:creationId xmlns:a16="http://schemas.microsoft.com/office/drawing/2014/main" id="{78B3F7D5-8AEF-4E8F-B90F-3A6DC738A7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5685" y="1557660"/>
                        <a:ext cx="21066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9">
            <a:extLst>
              <a:ext uri="{FF2B5EF4-FFF2-40B4-BE49-F238E27FC236}">
                <a16:creationId xmlns:a16="http://schemas.microsoft.com/office/drawing/2014/main" id="{736D90F7-E45B-44FE-9BAA-3F56FD5A28BE}"/>
              </a:ext>
            </a:extLst>
          </p:cNvPr>
          <p:cNvGraphicFramePr>
            <a:graphicFrameLocks noChangeAspect="1"/>
          </p:cNvGraphicFramePr>
          <p:nvPr>
            <p:extLst>
              <p:ext uri="{D42A27DB-BD31-4B8C-83A1-F6EECF244321}">
                <p14:modId xmlns:p14="http://schemas.microsoft.com/office/powerpoint/2010/main" val="3617351881"/>
              </p:ext>
            </p:extLst>
          </p:nvPr>
        </p:nvGraphicFramePr>
        <p:xfrm>
          <a:off x="2625175" y="1886039"/>
          <a:ext cx="334963" cy="384175"/>
        </p:xfrm>
        <a:graphic>
          <a:graphicData uri="http://schemas.openxmlformats.org/presentationml/2006/ole">
            <mc:AlternateContent xmlns:mc="http://schemas.openxmlformats.org/markup-compatibility/2006">
              <mc:Choice xmlns:v="urn:schemas-microsoft-com:vml" Requires="v">
                <p:oleObj spid="_x0000_s72734" name="Equation" r:id="rId13" imgW="191247" imgH="216747" progId="Equation.DSMT4">
                  <p:embed/>
                </p:oleObj>
              </mc:Choice>
              <mc:Fallback>
                <p:oleObj name="Equation" r:id="rId13" imgW="191247" imgH="216747" progId="Equation.DSMT4">
                  <p:embed/>
                  <p:pic>
                    <p:nvPicPr>
                      <p:cNvPr id="76810" name="对象 9">
                        <a:extLst>
                          <a:ext uri="{FF2B5EF4-FFF2-40B4-BE49-F238E27FC236}">
                            <a16:creationId xmlns:a16="http://schemas.microsoft.com/office/drawing/2014/main" id="{EBAC3563-A182-435F-AD00-29A2AC14267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5175" y="1886039"/>
                        <a:ext cx="3349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10">
            <a:extLst>
              <a:ext uri="{FF2B5EF4-FFF2-40B4-BE49-F238E27FC236}">
                <a16:creationId xmlns:a16="http://schemas.microsoft.com/office/drawing/2014/main" id="{04455195-3693-4B90-A77C-565203E1E2CA}"/>
              </a:ext>
            </a:extLst>
          </p:cNvPr>
          <p:cNvGraphicFramePr>
            <a:graphicFrameLocks noChangeAspect="1"/>
          </p:cNvGraphicFramePr>
          <p:nvPr>
            <p:extLst>
              <p:ext uri="{D42A27DB-BD31-4B8C-83A1-F6EECF244321}">
                <p14:modId xmlns:p14="http://schemas.microsoft.com/office/powerpoint/2010/main" val="1419233817"/>
              </p:ext>
            </p:extLst>
          </p:nvPr>
        </p:nvGraphicFramePr>
        <p:xfrm>
          <a:off x="3451441" y="1927225"/>
          <a:ext cx="323850" cy="371475"/>
        </p:xfrm>
        <a:graphic>
          <a:graphicData uri="http://schemas.openxmlformats.org/presentationml/2006/ole">
            <mc:AlternateContent xmlns:mc="http://schemas.openxmlformats.org/markup-compatibility/2006">
              <mc:Choice xmlns:v="urn:schemas-microsoft-com:vml" Requires="v">
                <p:oleObj spid="_x0000_s72735" name="Equation" r:id="rId15" imgW="191247" imgH="216747" progId="Equation.DSMT4">
                  <p:embed/>
                </p:oleObj>
              </mc:Choice>
              <mc:Fallback>
                <p:oleObj name="Equation" r:id="rId15" imgW="191247" imgH="216747" progId="Equation.DSMT4">
                  <p:embed/>
                  <p:pic>
                    <p:nvPicPr>
                      <p:cNvPr id="76811" name="对象 10">
                        <a:extLst>
                          <a:ext uri="{FF2B5EF4-FFF2-40B4-BE49-F238E27FC236}">
                            <a16:creationId xmlns:a16="http://schemas.microsoft.com/office/drawing/2014/main" id="{9F4EF4AA-C454-4909-8FD3-399555CBF4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1441" y="1927225"/>
                        <a:ext cx="3238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12">
            <a:extLst>
              <a:ext uri="{FF2B5EF4-FFF2-40B4-BE49-F238E27FC236}">
                <a16:creationId xmlns:a16="http://schemas.microsoft.com/office/drawing/2014/main" id="{8F2D5631-70A3-4361-A6AD-23D2C3B984BB}"/>
              </a:ext>
            </a:extLst>
          </p:cNvPr>
          <p:cNvGraphicFramePr>
            <a:graphicFrameLocks noChangeAspect="1"/>
          </p:cNvGraphicFramePr>
          <p:nvPr>
            <p:extLst>
              <p:ext uri="{D42A27DB-BD31-4B8C-83A1-F6EECF244321}">
                <p14:modId xmlns:p14="http://schemas.microsoft.com/office/powerpoint/2010/main" val="4137918538"/>
              </p:ext>
            </p:extLst>
          </p:nvPr>
        </p:nvGraphicFramePr>
        <p:xfrm>
          <a:off x="1565027" y="2321903"/>
          <a:ext cx="3941762" cy="407988"/>
        </p:xfrm>
        <a:graphic>
          <a:graphicData uri="http://schemas.openxmlformats.org/presentationml/2006/ole">
            <mc:AlternateContent xmlns:mc="http://schemas.openxmlformats.org/markup-compatibility/2006">
              <mc:Choice xmlns:v="urn:schemas-microsoft-com:vml" Requires="v">
                <p:oleObj spid="_x0000_s72736" name="Equation" r:id="rId17" imgW="2297703" imgH="241195" progId="Equation.DSMT4">
                  <p:embed/>
                </p:oleObj>
              </mc:Choice>
              <mc:Fallback>
                <p:oleObj name="Equation" r:id="rId17" imgW="2297703" imgH="241195" progId="Equation.DSMT4">
                  <p:embed/>
                  <p:pic>
                    <p:nvPicPr>
                      <p:cNvPr id="76813" name="对象 12">
                        <a:extLst>
                          <a:ext uri="{FF2B5EF4-FFF2-40B4-BE49-F238E27FC236}">
                            <a16:creationId xmlns:a16="http://schemas.microsoft.com/office/drawing/2014/main" id="{9ABA3959-114D-4EC0-B62A-C94857AD724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65027" y="2321903"/>
                        <a:ext cx="39417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14">
            <a:extLst>
              <a:ext uri="{FF2B5EF4-FFF2-40B4-BE49-F238E27FC236}">
                <a16:creationId xmlns:a16="http://schemas.microsoft.com/office/drawing/2014/main" id="{9502C538-2A74-4DA8-8542-9034FF136D36}"/>
              </a:ext>
            </a:extLst>
          </p:cNvPr>
          <p:cNvGraphicFramePr>
            <a:graphicFrameLocks noChangeAspect="1"/>
          </p:cNvGraphicFramePr>
          <p:nvPr>
            <p:extLst>
              <p:ext uri="{D42A27DB-BD31-4B8C-83A1-F6EECF244321}">
                <p14:modId xmlns:p14="http://schemas.microsoft.com/office/powerpoint/2010/main" val="896886191"/>
              </p:ext>
            </p:extLst>
          </p:nvPr>
        </p:nvGraphicFramePr>
        <p:xfrm>
          <a:off x="5663952" y="2337778"/>
          <a:ext cx="3530600" cy="368300"/>
        </p:xfrm>
        <a:graphic>
          <a:graphicData uri="http://schemas.openxmlformats.org/presentationml/2006/ole">
            <mc:AlternateContent xmlns:mc="http://schemas.openxmlformats.org/markup-compatibility/2006">
              <mc:Choice xmlns:v="urn:schemas-microsoft-com:vml" Requires="v">
                <p:oleObj spid="_x0000_s72737" name="Equation" r:id="rId19" imgW="2285008" imgH="241195" progId="Equation.DSMT4">
                  <p:embed/>
                </p:oleObj>
              </mc:Choice>
              <mc:Fallback>
                <p:oleObj name="Equation" r:id="rId19" imgW="2285008" imgH="241195" progId="Equation.DSMT4">
                  <p:embed/>
                  <p:pic>
                    <p:nvPicPr>
                      <p:cNvPr id="76815" name="对象 14">
                        <a:extLst>
                          <a:ext uri="{FF2B5EF4-FFF2-40B4-BE49-F238E27FC236}">
                            <a16:creationId xmlns:a16="http://schemas.microsoft.com/office/drawing/2014/main" id="{E19A63E9-68B6-4A2D-86CE-045DED303E0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63952" y="2337778"/>
                        <a:ext cx="353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对象 27">
            <a:extLst>
              <a:ext uri="{FF2B5EF4-FFF2-40B4-BE49-F238E27FC236}">
                <a16:creationId xmlns:a16="http://schemas.microsoft.com/office/drawing/2014/main" id="{34B29C3C-5460-4C2F-B041-4C34427B42B7}"/>
              </a:ext>
            </a:extLst>
          </p:cNvPr>
          <p:cNvGraphicFramePr>
            <a:graphicFrameLocks noChangeAspect="1"/>
          </p:cNvGraphicFramePr>
          <p:nvPr>
            <p:extLst>
              <p:ext uri="{D42A27DB-BD31-4B8C-83A1-F6EECF244321}">
                <p14:modId xmlns:p14="http://schemas.microsoft.com/office/powerpoint/2010/main" val="759160152"/>
              </p:ext>
            </p:extLst>
          </p:nvPr>
        </p:nvGraphicFramePr>
        <p:xfrm>
          <a:off x="1698359" y="2864768"/>
          <a:ext cx="7914109" cy="924048"/>
        </p:xfrm>
        <a:graphic>
          <a:graphicData uri="http://schemas.openxmlformats.org/presentationml/2006/ole">
            <mc:AlternateContent xmlns:mc="http://schemas.openxmlformats.org/markup-compatibility/2006">
              <mc:Choice xmlns:v="urn:schemas-microsoft-com:vml" Requires="v">
                <p:oleObj spid="_x0000_s72738" name="Equation" r:id="rId21" imgW="4127400" imgH="482400" progId="Equation.DSMT4">
                  <p:embed/>
                </p:oleObj>
              </mc:Choice>
              <mc:Fallback>
                <p:oleObj name="Equation" r:id="rId21" imgW="4127400" imgH="482400" progId="Equation.DSMT4">
                  <p:embed/>
                  <p:pic>
                    <p:nvPicPr>
                      <p:cNvPr id="0" name=""/>
                      <p:cNvPicPr/>
                      <p:nvPr/>
                    </p:nvPicPr>
                    <p:blipFill>
                      <a:blip r:embed="rId22"/>
                      <a:stretch>
                        <a:fillRect/>
                      </a:stretch>
                    </p:blipFill>
                    <p:spPr>
                      <a:xfrm>
                        <a:off x="1698359" y="2864768"/>
                        <a:ext cx="7914109" cy="924048"/>
                      </a:xfrm>
                      <a:prstGeom prst="rect">
                        <a:avLst/>
                      </a:prstGeom>
                    </p:spPr>
                  </p:pic>
                </p:oleObj>
              </mc:Fallback>
            </mc:AlternateContent>
          </a:graphicData>
        </a:graphic>
      </p:graphicFrame>
      <p:sp>
        <p:nvSpPr>
          <p:cNvPr id="31" name="矩形: 圆角 30">
            <a:extLst>
              <a:ext uri="{FF2B5EF4-FFF2-40B4-BE49-F238E27FC236}">
                <a16:creationId xmlns:a16="http://schemas.microsoft.com/office/drawing/2014/main" id="{8D6DE5ED-16F1-4CA3-B536-271E3895A098}"/>
              </a:ext>
            </a:extLst>
          </p:cNvPr>
          <p:cNvSpPr/>
          <p:nvPr/>
        </p:nvSpPr>
        <p:spPr bwMode="auto">
          <a:xfrm>
            <a:off x="1117600" y="2729891"/>
            <a:ext cx="9509373" cy="107611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106554840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5A5BE-194D-4BDE-9290-71D644971D97}"/>
              </a:ext>
            </a:extLst>
          </p:cNvPr>
          <p:cNvSpPr>
            <a:spLocks noGrp="1"/>
          </p:cNvSpPr>
          <p:nvPr>
            <p:ph type="title"/>
          </p:nvPr>
        </p:nvSpPr>
        <p:spPr/>
        <p:txBody>
          <a:bodyPr/>
          <a:lstStyle/>
          <a:p>
            <a:r>
              <a:rPr lang="zh-CN" altLang="en-US" sz="3200" b="1" dirty="0">
                <a:solidFill>
                  <a:schemeClr val="tx1"/>
                </a:solidFill>
                <a:latin typeface="微软雅黑" pitchFamily="34" charset="-122"/>
                <a:ea typeface="微软雅黑" pitchFamily="34" charset="-122"/>
              </a:rPr>
              <a:t>对称密钥分配协议：</a:t>
            </a:r>
            <a:r>
              <a:rPr lang="en-US" altLang="zh-CN" sz="3200" b="1" dirty="0">
                <a:solidFill>
                  <a:srgbClr val="FF0000"/>
                </a:solidFill>
                <a:latin typeface="微软雅黑" pitchFamily="34" charset="-122"/>
                <a:ea typeface="微软雅黑" pitchFamily="34" charset="-122"/>
              </a:rPr>
              <a:t>Kerberos</a:t>
            </a:r>
            <a:endParaRPr lang="zh-CN" altLang="en-US" sz="3200" dirty="0">
              <a:solidFill>
                <a:srgbClr val="FF0000"/>
              </a:solidFill>
            </a:endParaRPr>
          </a:p>
        </p:txBody>
      </p:sp>
      <p:sp>
        <p:nvSpPr>
          <p:cNvPr id="3" name="内容占位符 2">
            <a:extLst>
              <a:ext uri="{FF2B5EF4-FFF2-40B4-BE49-F238E27FC236}">
                <a16:creationId xmlns:a16="http://schemas.microsoft.com/office/drawing/2014/main" id="{7F5D6FF6-E576-4208-A9D9-A0C0551AA1A9}"/>
              </a:ext>
            </a:extLst>
          </p:cNvPr>
          <p:cNvSpPr>
            <a:spLocks noGrp="1"/>
          </p:cNvSpPr>
          <p:nvPr>
            <p:ph idx="1"/>
          </p:nvPr>
        </p:nvSpPr>
        <p:spPr>
          <a:xfrm>
            <a:off x="406400" y="1052736"/>
            <a:ext cx="11176000" cy="5105400"/>
          </a:xfrm>
        </p:spPr>
        <p:txBody>
          <a:bodyPr/>
          <a:lstStyle/>
          <a:p>
            <a:pPr marL="342900" indent="-342900" eaLnBrk="0" hangingPunct="0">
              <a:lnSpc>
                <a:spcPts val="3300"/>
              </a:lnSpc>
              <a:buClr>
                <a:srgbClr val="0070C0"/>
              </a:buClr>
              <a:buFont typeface="Wingdings" pitchFamily="2" charset="2"/>
              <a:buChar char="l"/>
            </a:pPr>
            <a:r>
              <a:rPr lang="zh-CN" altLang="en-US" sz="1800" b="1" dirty="0">
                <a:latin typeface="微软雅黑" pitchFamily="34" charset="-122"/>
                <a:ea typeface="微软雅黑" pitchFamily="34" charset="-122"/>
              </a:rPr>
              <a:t>目前最出名的是 </a:t>
            </a:r>
            <a:r>
              <a:rPr lang="en-US" altLang="zh-CN" sz="1800" b="1" dirty="0">
                <a:latin typeface="微软雅黑" pitchFamily="34" charset="-122"/>
                <a:ea typeface="微软雅黑" pitchFamily="34" charset="-122"/>
              </a:rPr>
              <a:t>Kerberos V5</a:t>
            </a:r>
            <a:r>
              <a:rPr lang="zh-CN" altLang="en-US" sz="18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1800" b="1" dirty="0">
                <a:latin typeface="微软雅黑" pitchFamily="34" charset="-122"/>
                <a:ea typeface="微软雅黑" pitchFamily="34" charset="-122"/>
              </a:rPr>
              <a:t>既是鉴别协议，同时也是 </a:t>
            </a:r>
            <a:r>
              <a:rPr lang="en-US" altLang="zh-CN" sz="1800" b="1" dirty="0">
                <a:latin typeface="微软雅黑" pitchFamily="34" charset="-122"/>
                <a:ea typeface="微软雅黑" pitchFamily="34" charset="-122"/>
              </a:rPr>
              <a:t>KDC</a:t>
            </a:r>
            <a:r>
              <a:rPr lang="zh-CN" altLang="en-US" sz="1800" b="1" dirty="0">
                <a:latin typeface="微软雅黑" pitchFamily="34" charset="-122"/>
                <a:ea typeface="微软雅黑" pitchFamily="34" charset="-122"/>
              </a:rPr>
              <a:t>，是互联网</a:t>
            </a:r>
            <a:r>
              <a:rPr lang="zh-CN" altLang="en-US" sz="1800" b="1" dirty="0">
                <a:solidFill>
                  <a:srgbClr val="0000FF"/>
                </a:solidFill>
                <a:latin typeface="微软雅黑" pitchFamily="34" charset="-122"/>
                <a:ea typeface="微软雅黑" pitchFamily="34" charset="-122"/>
              </a:rPr>
              <a:t>建议标准</a:t>
            </a:r>
            <a:r>
              <a:rPr lang="zh-CN" altLang="en-US" sz="18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1800" b="1" dirty="0">
                <a:latin typeface="微软雅黑" pitchFamily="34" charset="-122"/>
                <a:ea typeface="微软雅黑" pitchFamily="34" charset="-122"/>
              </a:rPr>
              <a:t>使用比 </a:t>
            </a:r>
            <a:r>
              <a:rPr lang="en-US" altLang="zh-CN" sz="1800" b="1" dirty="0">
                <a:latin typeface="微软雅黑" pitchFamily="34" charset="-122"/>
                <a:ea typeface="微软雅黑" pitchFamily="34" charset="-122"/>
              </a:rPr>
              <a:t>DES </a:t>
            </a:r>
            <a:r>
              <a:rPr lang="zh-CN" altLang="en-US" sz="1800" b="1" dirty="0">
                <a:latin typeface="微软雅黑" pitchFamily="34" charset="-122"/>
                <a:ea typeface="微软雅黑" pitchFamily="34" charset="-122"/>
              </a:rPr>
              <a:t>更加安全的高级加密标准 </a:t>
            </a:r>
            <a:r>
              <a:rPr lang="en-US" altLang="zh-CN" sz="1800" b="1" dirty="0">
                <a:latin typeface="微软雅黑" pitchFamily="34" charset="-122"/>
                <a:ea typeface="微软雅黑" pitchFamily="34" charset="-122"/>
              </a:rPr>
              <a:t>AES </a:t>
            </a:r>
            <a:r>
              <a:rPr lang="zh-CN" altLang="en-US" sz="1800" b="1" dirty="0">
                <a:latin typeface="微软雅黑" pitchFamily="34" charset="-122"/>
                <a:ea typeface="微软雅黑" pitchFamily="34" charset="-122"/>
              </a:rPr>
              <a:t>进行加密。</a:t>
            </a:r>
            <a:endParaRPr lang="en-US" altLang="zh-CN" sz="18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1800" b="1" dirty="0">
                <a:latin typeface="微软雅黑" pitchFamily="34" charset="-122"/>
                <a:ea typeface="微软雅黑" pitchFamily="34" charset="-122"/>
              </a:rPr>
              <a:t>使用两个服务器：</a:t>
            </a:r>
            <a:endParaRPr lang="en-US" altLang="zh-CN" sz="1800" b="1" dirty="0">
              <a:latin typeface="微软雅黑" pitchFamily="34" charset="-122"/>
              <a:ea typeface="微软雅黑" pitchFamily="34" charset="-122"/>
            </a:endParaRPr>
          </a:p>
          <a:p>
            <a:pPr marL="717550" lvl="1" indent="-342900" eaLnBrk="0" hangingPunct="0">
              <a:lnSpc>
                <a:spcPts val="3300"/>
              </a:lnSpc>
              <a:buClr>
                <a:srgbClr val="9900CC"/>
              </a:buClr>
              <a:buSzPct val="85000"/>
              <a:buFont typeface="Wingdings" panose="05000000000000000000" pitchFamily="2" charset="2"/>
              <a:buChar char="u"/>
            </a:pPr>
            <a:r>
              <a:rPr lang="zh-CN" altLang="en-US" sz="1800" b="1" dirty="0">
                <a:solidFill>
                  <a:srgbClr val="C00000"/>
                </a:solidFill>
                <a:latin typeface="微软雅黑" panose="020B0503020204020204" pitchFamily="34" charset="-122"/>
                <a:ea typeface="微软雅黑" panose="020B0503020204020204" pitchFamily="34" charset="-122"/>
              </a:rPr>
              <a:t>鉴别服务器 </a:t>
            </a:r>
            <a:r>
              <a:rPr lang="en-US" altLang="zh-CN" sz="1800" b="1" dirty="0">
                <a:solidFill>
                  <a:srgbClr val="C00000"/>
                </a:solidFill>
                <a:latin typeface="微软雅黑" panose="020B0503020204020204" pitchFamily="34" charset="-122"/>
                <a:ea typeface="微软雅黑" panose="020B0503020204020204" pitchFamily="34" charset="-122"/>
              </a:rPr>
              <a:t>AS </a:t>
            </a:r>
            <a:r>
              <a:rPr lang="en-US" altLang="zh-CN" sz="1800" b="1" dirty="0">
                <a:latin typeface="微软雅黑" panose="020B0503020204020204" pitchFamily="34" charset="-122"/>
                <a:ea typeface="微软雅黑" panose="020B0503020204020204" pitchFamily="34" charset="-122"/>
              </a:rPr>
              <a:t>(Authentication Server)</a:t>
            </a:r>
          </a:p>
          <a:p>
            <a:pPr marL="717550" lvl="1" indent="-342900" eaLnBrk="0" hangingPunct="0">
              <a:lnSpc>
                <a:spcPts val="3300"/>
              </a:lnSpc>
              <a:buClr>
                <a:srgbClr val="9900CC"/>
              </a:buClr>
              <a:buSzPct val="85000"/>
              <a:buFont typeface="Wingdings" panose="05000000000000000000" pitchFamily="2" charset="2"/>
              <a:buChar char="u"/>
            </a:pPr>
            <a:r>
              <a:rPr lang="zh-CN" altLang="en-US" sz="1800" b="1" dirty="0">
                <a:solidFill>
                  <a:srgbClr val="C00000"/>
                </a:solidFill>
                <a:latin typeface="微软雅黑" panose="020B0503020204020204" pitchFamily="34" charset="-122"/>
                <a:ea typeface="微软雅黑" panose="020B0503020204020204" pitchFamily="34" charset="-122"/>
              </a:rPr>
              <a:t>票据授予服务器 </a:t>
            </a:r>
            <a:r>
              <a:rPr lang="en-US" altLang="zh-CN" sz="1800" b="1" dirty="0">
                <a:solidFill>
                  <a:srgbClr val="C00000"/>
                </a:solidFill>
                <a:latin typeface="微软雅黑" panose="020B0503020204020204" pitchFamily="34" charset="-122"/>
                <a:ea typeface="微软雅黑" panose="020B0503020204020204" pitchFamily="34" charset="-122"/>
              </a:rPr>
              <a:t>TGS </a:t>
            </a:r>
            <a:r>
              <a:rPr lang="en-US" altLang="zh-CN" sz="1800" b="1" dirty="0">
                <a:latin typeface="微软雅黑" panose="020B0503020204020204" pitchFamily="34" charset="-122"/>
                <a:ea typeface="微软雅黑" panose="020B0503020204020204" pitchFamily="34" charset="-122"/>
              </a:rPr>
              <a:t>(Ticket-Granting Server)</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itchFamily="2" charset="2"/>
              <a:buChar char="l"/>
            </a:pPr>
            <a:r>
              <a:rPr lang="zh-CN" altLang="en-US" sz="1800" b="1" dirty="0">
                <a:solidFill>
                  <a:srgbClr val="C00000"/>
                </a:solidFill>
                <a:latin typeface="微软雅黑" pitchFamily="34" charset="-122"/>
                <a:ea typeface="微软雅黑" pitchFamily="34" charset="-122"/>
              </a:rPr>
              <a:t>只用于</a:t>
            </a:r>
            <a:r>
              <a:rPr lang="zh-CN" altLang="en-US" sz="1800" b="1" dirty="0">
                <a:latin typeface="微软雅黑" pitchFamily="34" charset="-122"/>
                <a:ea typeface="微软雅黑" pitchFamily="34" charset="-122"/>
              </a:rPr>
              <a:t>客户与服务器之间的鉴别，不用于人对人的鉴别。</a:t>
            </a:r>
            <a:endParaRPr lang="en-US" altLang="zh-CN" sz="18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en-US" altLang="zh-CN" sz="1800" dirty="0">
                <a:latin typeface="Times New Roman" pitchFamily="18" charset="0"/>
              </a:rPr>
              <a:t>Kerberos</a:t>
            </a:r>
            <a:r>
              <a:rPr lang="zh-CN" altLang="en-US" sz="1800" dirty="0">
                <a:latin typeface="Times New Roman" pitchFamily="18" charset="0"/>
              </a:rPr>
              <a:t>实现</a:t>
            </a:r>
            <a:r>
              <a:rPr lang="en-US" altLang="zh-CN" sz="1800" dirty="0">
                <a:latin typeface="Times New Roman" pitchFamily="18" charset="0"/>
              </a:rPr>
              <a:t>AAA</a:t>
            </a:r>
            <a:r>
              <a:rPr lang="zh-CN" altLang="en-US" sz="1800" dirty="0">
                <a:latin typeface="Times New Roman" pitchFamily="18" charset="0"/>
              </a:rPr>
              <a:t>：认证（</a:t>
            </a:r>
            <a:r>
              <a:rPr lang="en-US" altLang="zh-CN" sz="1800" dirty="0">
                <a:latin typeface="Times New Roman" pitchFamily="18" charset="0"/>
              </a:rPr>
              <a:t>Authentication</a:t>
            </a:r>
            <a:r>
              <a:rPr lang="zh-CN" altLang="en-US" sz="1800" dirty="0">
                <a:latin typeface="Times New Roman" pitchFamily="18" charset="0"/>
              </a:rPr>
              <a:t>）、授权（</a:t>
            </a:r>
            <a:r>
              <a:rPr lang="en-US" altLang="zh-CN" sz="1800" dirty="0">
                <a:latin typeface="Times New Roman" pitchFamily="18" charset="0"/>
              </a:rPr>
              <a:t>Authorization</a:t>
            </a:r>
            <a:r>
              <a:rPr lang="zh-CN" altLang="en-US" sz="1800" dirty="0">
                <a:latin typeface="Times New Roman" pitchFamily="18" charset="0"/>
              </a:rPr>
              <a:t>）、审计（</a:t>
            </a:r>
            <a:r>
              <a:rPr lang="en-US" altLang="zh-CN" sz="1800" dirty="0">
                <a:latin typeface="Times New Roman" pitchFamily="18" charset="0"/>
              </a:rPr>
              <a:t>Audit</a:t>
            </a:r>
            <a:r>
              <a:rPr lang="zh-CN" altLang="en-US" sz="1800" dirty="0">
                <a:latin typeface="Times New Roman" pitchFamily="18" charset="0"/>
              </a:rPr>
              <a:t>）</a:t>
            </a:r>
            <a:endParaRPr lang="en-US" altLang="zh-CN" sz="1800"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1800" dirty="0">
                <a:latin typeface="Times New Roman" pitchFamily="18" charset="0"/>
                <a:ea typeface="宋体" pitchFamily="2" charset="-122"/>
              </a:rPr>
              <a:t>用户只需输入一次身份验证信息就可凭此信息获得票据（</a:t>
            </a:r>
            <a:r>
              <a:rPr lang="en-US" altLang="zh-CN" sz="1800" dirty="0">
                <a:latin typeface="Times New Roman" pitchFamily="18" charset="0"/>
                <a:ea typeface="宋体" pitchFamily="2" charset="-122"/>
              </a:rPr>
              <a:t>ticket</a:t>
            </a:r>
            <a:r>
              <a:rPr lang="zh-CN" altLang="en-US" sz="1800" dirty="0">
                <a:latin typeface="Times New Roman" pitchFamily="18" charset="0"/>
                <a:ea typeface="宋体" pitchFamily="2" charset="-122"/>
              </a:rPr>
              <a:t>）来访问多个服务，即</a:t>
            </a:r>
            <a:r>
              <a:rPr lang="en-US" altLang="zh-CN" sz="1800" dirty="0">
                <a:latin typeface="Times New Roman" pitchFamily="18" charset="0"/>
                <a:ea typeface="宋体" pitchFamily="2" charset="-122"/>
              </a:rPr>
              <a:t>SSO</a:t>
            </a:r>
            <a:r>
              <a:rPr lang="zh-CN" altLang="en-US" sz="1800" dirty="0">
                <a:latin typeface="Times New Roman" pitchFamily="18" charset="0"/>
                <a:ea typeface="宋体" pitchFamily="2" charset="-122"/>
              </a:rPr>
              <a:t>（</a:t>
            </a:r>
            <a:r>
              <a:rPr lang="en-US" altLang="zh-CN" sz="1800" dirty="0">
                <a:latin typeface="Times New Roman" pitchFamily="18" charset="0"/>
                <a:ea typeface="宋体" pitchFamily="2" charset="-122"/>
              </a:rPr>
              <a:t>Single Sign On</a:t>
            </a:r>
            <a:r>
              <a:rPr lang="zh-CN" altLang="en-US" sz="1800" dirty="0">
                <a:latin typeface="Times New Roman" pitchFamily="18" charset="0"/>
                <a:ea typeface="宋体" pitchFamily="2" charset="-122"/>
              </a:rPr>
              <a:t>，单点登录</a:t>
            </a:r>
            <a:endParaRPr lang="zh-CN" altLang="en-US" sz="1800" b="1" dirty="0">
              <a:latin typeface="微软雅黑" pitchFamily="34" charset="-122"/>
              <a:ea typeface="微软雅黑" pitchFamily="34" charset="-122"/>
            </a:endParaRPr>
          </a:p>
          <a:p>
            <a:endParaRPr lang="zh-CN" altLang="en-US" dirty="0"/>
          </a:p>
        </p:txBody>
      </p:sp>
      <p:sp>
        <p:nvSpPr>
          <p:cNvPr id="4" name="日期占位符 3">
            <a:extLst>
              <a:ext uri="{FF2B5EF4-FFF2-40B4-BE49-F238E27FC236}">
                <a16:creationId xmlns:a16="http://schemas.microsoft.com/office/drawing/2014/main" id="{4C85932A-EDE9-4863-8E56-C6EC914C74A1}"/>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C409572E-30E9-4AAD-BF89-29100D7AD22C}"/>
              </a:ext>
            </a:extLst>
          </p:cNvPr>
          <p:cNvSpPr>
            <a:spLocks noGrp="1"/>
          </p:cNvSpPr>
          <p:nvPr>
            <p:ph type="sldNum" sz="quarter" idx="11"/>
          </p:nvPr>
        </p:nvSpPr>
        <p:spPr/>
        <p:txBody>
          <a:bodyPr/>
          <a:lstStyle/>
          <a:p>
            <a:pPr>
              <a:defRPr/>
            </a:pPr>
            <a:fld id="{13783E8D-128D-47D1-A075-F0ABB8417BB3}" type="slidenum">
              <a:rPr lang="en-US" altLang="zh-CN" smtClean="0"/>
              <a:pPr>
                <a:defRPr/>
              </a:pPr>
              <a:t>48</a:t>
            </a:fld>
            <a:endParaRPr lang="en-US" altLang="zh-CN"/>
          </a:p>
        </p:txBody>
      </p:sp>
    </p:spTree>
    <p:extLst>
      <p:ext uri="{BB962C8B-B14F-4D97-AF65-F5344CB8AC3E}">
        <p14:creationId xmlns:p14="http://schemas.microsoft.com/office/powerpoint/2010/main" val="308710190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7C19D-454E-492B-98D2-53A498F233B5}"/>
              </a:ext>
            </a:extLst>
          </p:cNvPr>
          <p:cNvSpPr>
            <a:spLocks noGrp="1"/>
          </p:cNvSpPr>
          <p:nvPr>
            <p:ph type="title"/>
          </p:nvPr>
        </p:nvSpPr>
        <p:spPr/>
        <p:txBody>
          <a:bodyPr/>
          <a:lstStyle/>
          <a:p>
            <a:r>
              <a:rPr lang="en-US" altLang="zh-CN" sz="3600" b="1" dirty="0">
                <a:latin typeface="微软雅黑" panose="020B0503020204020204" pitchFamily="34" charset="-122"/>
                <a:ea typeface="微软雅黑" panose="020B0503020204020204" pitchFamily="34" charset="-122"/>
              </a:rPr>
              <a:t>Kerberos </a:t>
            </a:r>
            <a:r>
              <a:rPr lang="zh-CN" altLang="en-US" sz="3600" b="1" dirty="0">
                <a:latin typeface="微软雅黑" panose="020B0503020204020204" pitchFamily="34" charset="-122"/>
                <a:ea typeface="微软雅黑" panose="020B0503020204020204" pitchFamily="34" charset="-122"/>
              </a:rPr>
              <a:t>工作原理</a:t>
            </a:r>
            <a:endParaRPr lang="zh-CN" altLang="en-US" dirty="0"/>
          </a:p>
        </p:txBody>
      </p:sp>
      <p:sp>
        <p:nvSpPr>
          <p:cNvPr id="4" name="日期占位符 3">
            <a:extLst>
              <a:ext uri="{FF2B5EF4-FFF2-40B4-BE49-F238E27FC236}">
                <a16:creationId xmlns:a16="http://schemas.microsoft.com/office/drawing/2014/main" id="{047B57C1-CB39-41C6-BC2D-78A79D254435}"/>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3684B60C-4D94-41E2-BDE8-D380803ACDBF}"/>
              </a:ext>
            </a:extLst>
          </p:cNvPr>
          <p:cNvSpPr>
            <a:spLocks noGrp="1"/>
          </p:cNvSpPr>
          <p:nvPr>
            <p:ph type="sldNum" sz="quarter" idx="11"/>
          </p:nvPr>
        </p:nvSpPr>
        <p:spPr/>
        <p:txBody>
          <a:bodyPr/>
          <a:lstStyle/>
          <a:p>
            <a:pPr>
              <a:defRPr/>
            </a:pPr>
            <a:fld id="{13783E8D-128D-47D1-A075-F0ABB8417BB3}" type="slidenum">
              <a:rPr lang="en-US" altLang="zh-CN" smtClean="0"/>
              <a:pPr>
                <a:defRPr/>
              </a:pPr>
              <a:t>49</a:t>
            </a:fld>
            <a:endParaRPr lang="en-US" altLang="zh-CN"/>
          </a:p>
        </p:txBody>
      </p:sp>
      <p:sp>
        <p:nvSpPr>
          <p:cNvPr id="37" name="Text Box 9">
            <a:extLst>
              <a:ext uri="{FF2B5EF4-FFF2-40B4-BE49-F238E27FC236}">
                <a16:creationId xmlns:a16="http://schemas.microsoft.com/office/drawing/2014/main" id="{59B85F59-CA21-463B-91FC-2728304F6C59}"/>
              </a:ext>
            </a:extLst>
          </p:cNvPr>
          <p:cNvSpPr txBox="1">
            <a:spLocks noChangeArrowheads="1"/>
          </p:cNvSpPr>
          <p:nvPr/>
        </p:nvSpPr>
        <p:spPr bwMode="auto">
          <a:xfrm>
            <a:off x="803771" y="1416886"/>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pitchFamily="34" charset="-122"/>
                <a:ea typeface="微软雅黑" panose="020B0503020204020204" pitchFamily="34" charset="-122"/>
              </a:rPr>
              <a:t>A</a:t>
            </a:r>
          </a:p>
        </p:txBody>
      </p:sp>
      <p:sp>
        <p:nvSpPr>
          <p:cNvPr id="38" name="Text Box 37">
            <a:extLst>
              <a:ext uri="{FF2B5EF4-FFF2-40B4-BE49-F238E27FC236}">
                <a16:creationId xmlns:a16="http://schemas.microsoft.com/office/drawing/2014/main" id="{1914A3F6-5310-477F-BA82-819509DF0236}"/>
              </a:ext>
            </a:extLst>
          </p:cNvPr>
          <p:cNvSpPr txBox="1">
            <a:spLocks noChangeArrowheads="1"/>
          </p:cNvSpPr>
          <p:nvPr/>
        </p:nvSpPr>
        <p:spPr bwMode="auto">
          <a:xfrm>
            <a:off x="5184046" y="1452674"/>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anose="020B0503020204020204" pitchFamily="34" charset="-122"/>
                <a:ea typeface="微软雅黑" panose="020B0503020204020204" pitchFamily="34" charset="-122"/>
              </a:rPr>
              <a:t>B</a:t>
            </a:r>
          </a:p>
        </p:txBody>
      </p:sp>
      <p:sp>
        <p:nvSpPr>
          <p:cNvPr id="39" name="Line 38">
            <a:extLst>
              <a:ext uri="{FF2B5EF4-FFF2-40B4-BE49-F238E27FC236}">
                <a16:creationId xmlns:a16="http://schemas.microsoft.com/office/drawing/2014/main" id="{115F1BE3-A1BC-4981-829F-8CEE0D816211}"/>
              </a:ext>
            </a:extLst>
          </p:cNvPr>
          <p:cNvSpPr>
            <a:spLocks noChangeShapeType="1"/>
          </p:cNvSpPr>
          <p:nvPr/>
        </p:nvSpPr>
        <p:spPr bwMode="auto">
          <a:xfrm rot="16200000" flipH="1">
            <a:off x="-677837" y="3123601"/>
            <a:ext cx="2692879" cy="15474"/>
          </a:xfrm>
          <a:prstGeom prst="line">
            <a:avLst/>
          </a:prstGeom>
          <a:noFill/>
          <a:ln w="12700">
            <a:solidFill>
              <a:schemeClr val="tx1"/>
            </a:solidFill>
            <a:round/>
            <a:headEnd type="none" w="sm"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0" name="Line 39">
            <a:extLst>
              <a:ext uri="{FF2B5EF4-FFF2-40B4-BE49-F238E27FC236}">
                <a16:creationId xmlns:a16="http://schemas.microsoft.com/office/drawing/2014/main" id="{6B3AD150-605E-4818-9E04-0DCF948488CA}"/>
              </a:ext>
            </a:extLst>
          </p:cNvPr>
          <p:cNvSpPr>
            <a:spLocks noChangeShapeType="1"/>
          </p:cNvSpPr>
          <p:nvPr/>
        </p:nvSpPr>
        <p:spPr bwMode="auto">
          <a:xfrm rot="16200000" flipH="1">
            <a:off x="4267513" y="3147267"/>
            <a:ext cx="2739090" cy="910"/>
          </a:xfrm>
          <a:prstGeom prst="line">
            <a:avLst/>
          </a:prstGeom>
          <a:noFill/>
          <a:ln w="12700">
            <a:solidFill>
              <a:schemeClr val="tx1"/>
            </a:solidFill>
            <a:round/>
            <a:headEnd type="none" w="sm"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1" name="Line 44">
            <a:extLst>
              <a:ext uri="{FF2B5EF4-FFF2-40B4-BE49-F238E27FC236}">
                <a16:creationId xmlns:a16="http://schemas.microsoft.com/office/drawing/2014/main" id="{58156EA5-A9D2-4511-BD48-ABDA16266DB9}"/>
              </a:ext>
            </a:extLst>
          </p:cNvPr>
          <p:cNvSpPr>
            <a:spLocks noChangeShapeType="1"/>
          </p:cNvSpPr>
          <p:nvPr/>
        </p:nvSpPr>
        <p:spPr bwMode="auto">
          <a:xfrm rot="5400000">
            <a:off x="3097623" y="2127635"/>
            <a:ext cx="603272" cy="1821"/>
          </a:xfrm>
          <a:prstGeom prst="line">
            <a:avLst/>
          </a:prstGeom>
          <a:noFill/>
          <a:ln w="12700">
            <a:solidFill>
              <a:schemeClr val="tx1"/>
            </a:solidFill>
            <a:round/>
            <a:headEnd type="none" w="sm"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2" name="Text Box 45">
            <a:extLst>
              <a:ext uri="{FF2B5EF4-FFF2-40B4-BE49-F238E27FC236}">
                <a16:creationId xmlns:a16="http://schemas.microsoft.com/office/drawing/2014/main" id="{B30E5DF8-BDC2-494A-938A-1027781D16EB}"/>
              </a:ext>
            </a:extLst>
          </p:cNvPr>
          <p:cNvSpPr txBox="1">
            <a:spLocks noChangeArrowheads="1"/>
          </p:cNvSpPr>
          <p:nvPr/>
        </p:nvSpPr>
        <p:spPr bwMode="auto">
          <a:xfrm>
            <a:off x="2137902" y="1102194"/>
            <a:ext cx="992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Kerberos</a:t>
            </a:r>
          </a:p>
        </p:txBody>
      </p:sp>
      <p:grpSp>
        <p:nvGrpSpPr>
          <p:cNvPr id="43" name="Group 95">
            <a:extLst>
              <a:ext uri="{FF2B5EF4-FFF2-40B4-BE49-F238E27FC236}">
                <a16:creationId xmlns:a16="http://schemas.microsoft.com/office/drawing/2014/main" id="{FB7D14A4-2CD4-406E-AD93-4CB0E44B50E9}"/>
              </a:ext>
            </a:extLst>
          </p:cNvPr>
          <p:cNvGrpSpPr>
            <a:grpSpLocks/>
          </p:cNvGrpSpPr>
          <p:nvPr/>
        </p:nvGrpSpPr>
        <p:grpSpPr bwMode="auto">
          <a:xfrm>
            <a:off x="668571" y="1616018"/>
            <a:ext cx="2731598" cy="376415"/>
            <a:chOff x="-77" y="703"/>
            <a:chExt cx="3001" cy="448"/>
          </a:xfrm>
        </p:grpSpPr>
        <p:sp>
          <p:nvSpPr>
            <p:cNvPr id="44" name="Line 8">
              <a:extLst>
                <a:ext uri="{FF2B5EF4-FFF2-40B4-BE49-F238E27FC236}">
                  <a16:creationId xmlns:a16="http://schemas.microsoft.com/office/drawing/2014/main" id="{9B09A67E-05F9-4675-99C5-362D1383E68A}"/>
                </a:ext>
              </a:extLst>
            </p:cNvPr>
            <p:cNvSpPr>
              <a:spLocks noChangeShapeType="1"/>
            </p:cNvSpPr>
            <p:nvPr/>
          </p:nvSpPr>
          <p:spPr bwMode="auto">
            <a:xfrm>
              <a:off x="-77" y="1052"/>
              <a:ext cx="3001" cy="0"/>
            </a:xfrm>
            <a:prstGeom prst="line">
              <a:avLst/>
            </a:prstGeom>
            <a:noFill/>
            <a:ln w="28575">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5" name="Rectangle 41">
              <a:extLst>
                <a:ext uri="{FF2B5EF4-FFF2-40B4-BE49-F238E27FC236}">
                  <a16:creationId xmlns:a16="http://schemas.microsoft.com/office/drawing/2014/main" id="{3D2CA9DC-A342-44B0-BB90-BE72A0910E6E}"/>
                </a:ext>
              </a:extLst>
            </p:cNvPr>
            <p:cNvSpPr>
              <a:spLocks noChangeArrowheads="1"/>
            </p:cNvSpPr>
            <p:nvPr/>
          </p:nvSpPr>
          <p:spPr bwMode="auto">
            <a:xfrm>
              <a:off x="1265" y="937"/>
              <a:ext cx="324" cy="214"/>
            </a:xfrm>
            <a:prstGeom prst="rect">
              <a:avLst/>
            </a:prstGeom>
            <a:solidFill>
              <a:srgbClr val="FF00FF"/>
            </a:solidFill>
            <a:ln w="6350">
              <a:solidFill>
                <a:schemeClr val="tx1"/>
              </a:solidFill>
              <a:miter lim="800000"/>
              <a:headEnd/>
              <a:tailEnd/>
            </a:ln>
            <a:effectLst/>
          </p:spPr>
          <p:txBody>
            <a:bodyPr wrap="none" anchor="ctr"/>
            <a:lstStyle/>
            <a:p>
              <a:r>
                <a:rPr kumimoji="1" lang="en-US" altLang="zh-CN" sz="1100" b="1">
                  <a:latin typeface="微软雅黑" panose="020B0503020204020204" pitchFamily="34" charset="-122"/>
                  <a:ea typeface="微软雅黑" panose="020B0503020204020204" pitchFamily="34" charset="-122"/>
                </a:rPr>
                <a:t>A</a:t>
              </a:r>
              <a:endParaRPr kumimoji="1" lang="en-US" altLang="zh-CN" sz="1100" b="1" baseline="-25000">
                <a:latin typeface="微软雅黑" panose="020B0503020204020204" pitchFamily="34" charset="-122"/>
                <a:ea typeface="微软雅黑" panose="020B0503020204020204" pitchFamily="34" charset="-122"/>
              </a:endParaRPr>
            </a:p>
          </p:txBody>
        </p:sp>
        <p:sp>
          <p:nvSpPr>
            <p:cNvPr id="46" name="Text Box 46">
              <a:extLst>
                <a:ext uri="{FF2B5EF4-FFF2-40B4-BE49-F238E27FC236}">
                  <a16:creationId xmlns:a16="http://schemas.microsoft.com/office/drawing/2014/main" id="{B3F68FBD-D96A-4641-9907-C1354E42E007}"/>
                </a:ext>
              </a:extLst>
            </p:cNvPr>
            <p:cNvSpPr txBox="1">
              <a:spLocks noChangeArrowheads="1"/>
            </p:cNvSpPr>
            <p:nvPr/>
          </p:nvSpPr>
          <p:spPr bwMode="auto">
            <a:xfrm>
              <a:off x="-9" y="703"/>
              <a:ext cx="4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latin typeface="微软雅黑" panose="020B0503020204020204" pitchFamily="34" charset="-122"/>
                  <a:ea typeface="微软雅黑" panose="020B0503020204020204" pitchFamily="34" charset="-122"/>
                  <a:sym typeface="Wingdings 2" pitchFamily="18" charset="2"/>
                </a:rPr>
                <a:t></a:t>
              </a:r>
            </a:p>
          </p:txBody>
        </p:sp>
      </p:grpSp>
      <p:grpSp>
        <p:nvGrpSpPr>
          <p:cNvPr id="47" name="Group 99">
            <a:extLst>
              <a:ext uri="{FF2B5EF4-FFF2-40B4-BE49-F238E27FC236}">
                <a16:creationId xmlns:a16="http://schemas.microsoft.com/office/drawing/2014/main" id="{BD879EB7-94FF-46FB-86C6-FAA525C45114}"/>
              </a:ext>
            </a:extLst>
          </p:cNvPr>
          <p:cNvGrpSpPr>
            <a:grpSpLocks/>
          </p:cNvGrpSpPr>
          <p:nvPr/>
        </p:nvGrpSpPr>
        <p:grpSpPr bwMode="auto">
          <a:xfrm>
            <a:off x="676763" y="3540091"/>
            <a:ext cx="4979865" cy="525971"/>
            <a:chOff x="-68" y="2993"/>
            <a:chExt cx="5471" cy="626"/>
          </a:xfrm>
        </p:grpSpPr>
        <p:sp>
          <p:nvSpPr>
            <p:cNvPr id="48" name="Line 74">
              <a:extLst>
                <a:ext uri="{FF2B5EF4-FFF2-40B4-BE49-F238E27FC236}">
                  <a16:creationId xmlns:a16="http://schemas.microsoft.com/office/drawing/2014/main" id="{2BD0F7DD-354B-41F0-B1E6-668D0B1C8DA3}"/>
                </a:ext>
              </a:extLst>
            </p:cNvPr>
            <p:cNvSpPr>
              <a:spLocks noChangeShapeType="1"/>
            </p:cNvSpPr>
            <p:nvPr/>
          </p:nvSpPr>
          <p:spPr bwMode="auto">
            <a:xfrm flipV="1">
              <a:off x="-68" y="3324"/>
              <a:ext cx="5471" cy="18"/>
            </a:xfrm>
            <a:prstGeom prst="line">
              <a:avLst/>
            </a:prstGeom>
            <a:noFill/>
            <a:ln w="28575">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9" name="Rectangle 75">
              <a:extLst>
                <a:ext uri="{FF2B5EF4-FFF2-40B4-BE49-F238E27FC236}">
                  <a16:creationId xmlns:a16="http://schemas.microsoft.com/office/drawing/2014/main" id="{3CFA3ABA-9036-460D-AF05-FA5A43BC7492}"/>
                </a:ext>
              </a:extLst>
            </p:cNvPr>
            <p:cNvSpPr>
              <a:spLocks noChangeArrowheads="1"/>
            </p:cNvSpPr>
            <p:nvPr/>
          </p:nvSpPr>
          <p:spPr bwMode="auto">
            <a:xfrm>
              <a:off x="1526" y="3111"/>
              <a:ext cx="2290" cy="460"/>
            </a:xfrm>
            <a:prstGeom prst="rect">
              <a:avLst/>
            </a:prstGeom>
            <a:solidFill>
              <a:srgbClr val="00FFFF"/>
            </a:solidFill>
            <a:ln w="6350">
              <a:solidFill>
                <a:schemeClr val="tx1"/>
              </a:solidFill>
              <a:miter lim="800000"/>
              <a:headEnd/>
              <a:tailEnd/>
            </a:ln>
            <a:effectLst/>
          </p:spPr>
          <p:txBody>
            <a:bodyPr wrap="none" anchor="ctr"/>
            <a:lstStyle/>
            <a:p>
              <a:endParaRPr kumimoji="1" lang="zh-CN" altLang="zh-CN" sz="1100" b="1">
                <a:latin typeface="微软雅黑" panose="020B0503020204020204" pitchFamily="34" charset="-122"/>
                <a:ea typeface="微软雅黑" panose="020B0503020204020204" pitchFamily="34" charset="-122"/>
              </a:endParaRPr>
            </a:p>
          </p:txBody>
        </p:sp>
        <p:sp>
          <p:nvSpPr>
            <p:cNvPr id="50" name="Rectangle 76">
              <a:extLst>
                <a:ext uri="{FF2B5EF4-FFF2-40B4-BE49-F238E27FC236}">
                  <a16:creationId xmlns:a16="http://schemas.microsoft.com/office/drawing/2014/main" id="{476EE0F8-4ED9-46D0-8974-1648DCCAD432}"/>
                </a:ext>
              </a:extLst>
            </p:cNvPr>
            <p:cNvSpPr>
              <a:spLocks noChangeArrowheads="1"/>
            </p:cNvSpPr>
            <p:nvPr/>
          </p:nvSpPr>
          <p:spPr bwMode="auto">
            <a:xfrm>
              <a:off x="2114" y="3324"/>
              <a:ext cx="275" cy="197"/>
            </a:xfrm>
            <a:prstGeom prst="rect">
              <a:avLst/>
            </a:prstGeom>
            <a:solidFill>
              <a:schemeClr val="bg1"/>
            </a:solidFill>
            <a:ln w="6350">
              <a:solidFill>
                <a:schemeClr val="tx1"/>
              </a:solidFill>
              <a:miter lim="800000"/>
              <a:headEnd/>
              <a:tailEnd/>
            </a:ln>
            <a:effectLst/>
          </p:spPr>
          <p:txBody>
            <a:bodyPr wrap="none" anchor="ctr"/>
            <a:lstStyle/>
            <a:p>
              <a:r>
                <a:rPr kumimoji="1" lang="en-US" altLang="zh-CN" sz="1100" b="1" i="1">
                  <a:latin typeface="微软雅黑" panose="020B0503020204020204" pitchFamily="34" charset="-122"/>
                  <a:ea typeface="微软雅黑" panose="020B0503020204020204" pitchFamily="34" charset="-122"/>
                </a:rPr>
                <a:t>T</a:t>
              </a:r>
              <a:endParaRPr kumimoji="1" lang="en-US" altLang="zh-CN" sz="1100" b="1" i="1" baseline="-25000">
                <a:latin typeface="微软雅黑" panose="020B0503020204020204" pitchFamily="34" charset="-122"/>
                <a:ea typeface="微软雅黑" panose="020B0503020204020204" pitchFamily="34" charset="-122"/>
              </a:endParaRPr>
            </a:p>
          </p:txBody>
        </p:sp>
        <p:sp>
          <p:nvSpPr>
            <p:cNvPr id="51" name="Text Box 77">
              <a:extLst>
                <a:ext uri="{FF2B5EF4-FFF2-40B4-BE49-F238E27FC236}">
                  <a16:creationId xmlns:a16="http://schemas.microsoft.com/office/drawing/2014/main" id="{58376196-8CF7-41B0-81B6-648DCF9AD919}"/>
                </a:ext>
              </a:extLst>
            </p:cNvPr>
            <p:cNvSpPr txBox="1">
              <a:spLocks noChangeArrowheads="1"/>
            </p:cNvSpPr>
            <p:nvPr/>
          </p:nvSpPr>
          <p:spPr bwMode="auto">
            <a:xfrm>
              <a:off x="1572" y="3077"/>
              <a:ext cx="458"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AB</a:t>
              </a:r>
            </a:p>
          </p:txBody>
        </p:sp>
        <p:pic>
          <p:nvPicPr>
            <p:cNvPr id="52" name="Picture 78">
              <a:extLst>
                <a:ext uri="{FF2B5EF4-FFF2-40B4-BE49-F238E27FC236}">
                  <a16:creationId xmlns:a16="http://schemas.microsoft.com/office/drawing/2014/main" id="{35D10ABE-BE51-41DE-A6C8-A67EF1EEE76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 y="3132"/>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3" name="Text Box 79">
              <a:extLst>
                <a:ext uri="{FF2B5EF4-FFF2-40B4-BE49-F238E27FC236}">
                  <a16:creationId xmlns:a16="http://schemas.microsoft.com/office/drawing/2014/main" id="{4BF2895F-686F-4727-AD3B-6AEDDED7FC9E}"/>
                </a:ext>
              </a:extLst>
            </p:cNvPr>
            <p:cNvSpPr txBox="1">
              <a:spLocks noChangeArrowheads="1"/>
            </p:cNvSpPr>
            <p:nvPr/>
          </p:nvSpPr>
          <p:spPr bwMode="auto">
            <a:xfrm>
              <a:off x="2363" y="3308"/>
              <a:ext cx="2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00" b="1">
                  <a:latin typeface="微软雅黑" panose="020B0503020204020204" pitchFamily="34" charset="-122"/>
                  <a:ea typeface="微软雅黑" panose="020B0503020204020204" pitchFamily="34" charset="-122"/>
                </a:rPr>
                <a:t>, </a:t>
              </a:r>
            </a:p>
          </p:txBody>
        </p:sp>
        <p:sp>
          <p:nvSpPr>
            <p:cNvPr id="54" name="Text Box 80">
              <a:extLst>
                <a:ext uri="{FF2B5EF4-FFF2-40B4-BE49-F238E27FC236}">
                  <a16:creationId xmlns:a16="http://schemas.microsoft.com/office/drawing/2014/main" id="{C1C5940C-1A7C-47FB-A503-0E3CC3959042}"/>
                </a:ext>
              </a:extLst>
            </p:cNvPr>
            <p:cNvSpPr txBox="1">
              <a:spLocks noChangeArrowheads="1"/>
            </p:cNvSpPr>
            <p:nvPr/>
          </p:nvSpPr>
          <p:spPr bwMode="auto">
            <a:xfrm>
              <a:off x="-1" y="2993"/>
              <a:ext cx="4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latin typeface="微软雅黑" panose="020B0503020204020204" pitchFamily="34" charset="-122"/>
                  <a:ea typeface="微软雅黑" panose="020B0503020204020204" pitchFamily="34" charset="-122"/>
                  <a:sym typeface="Wingdings 2" pitchFamily="18" charset="2"/>
                </a:rPr>
                <a:t></a:t>
              </a:r>
            </a:p>
          </p:txBody>
        </p:sp>
        <p:sp>
          <p:nvSpPr>
            <p:cNvPr id="55" name="Rectangle 81">
              <a:extLst>
                <a:ext uri="{FF2B5EF4-FFF2-40B4-BE49-F238E27FC236}">
                  <a16:creationId xmlns:a16="http://schemas.microsoft.com/office/drawing/2014/main" id="{817888BD-31F2-4F21-AB93-11638B9CE978}"/>
                </a:ext>
              </a:extLst>
            </p:cNvPr>
            <p:cNvSpPr>
              <a:spLocks noChangeArrowheads="1"/>
            </p:cNvSpPr>
            <p:nvPr/>
          </p:nvSpPr>
          <p:spPr bwMode="auto">
            <a:xfrm>
              <a:off x="3013" y="3324"/>
              <a:ext cx="605" cy="197"/>
            </a:xfrm>
            <a:prstGeom prst="rect">
              <a:avLst/>
            </a:prstGeom>
            <a:solidFill>
              <a:srgbClr val="009900"/>
            </a:solidFill>
            <a:ln w="6350">
              <a:solidFill>
                <a:schemeClr val="tx1"/>
              </a:solidFill>
              <a:miter lim="800000"/>
              <a:headEnd/>
              <a:tailEnd/>
            </a:ln>
            <a:effectLst/>
          </p:spPr>
          <p:txBody>
            <a:bodyPr wrap="none" anchor="ctr"/>
            <a:lstStyle/>
            <a:p>
              <a:r>
                <a:rPr kumimoji="1" lang="en-US" altLang="zh-CN" sz="1100" b="1" dirty="0">
                  <a:solidFill>
                    <a:schemeClr val="bg1"/>
                  </a:solidFill>
                  <a:latin typeface="微软雅黑" panose="020B0503020204020204" pitchFamily="34" charset="-122"/>
                  <a:ea typeface="微软雅黑" panose="020B0503020204020204" pitchFamily="34" charset="-122"/>
                </a:rPr>
                <a:t>A, </a:t>
              </a:r>
              <a:r>
                <a:rPr kumimoji="1" lang="en-US" altLang="zh-CN" sz="1100" b="1" i="1" dirty="0">
                  <a:solidFill>
                    <a:schemeClr val="bg1"/>
                  </a:solidFill>
                  <a:latin typeface="微软雅黑" panose="020B0503020204020204" pitchFamily="34" charset="-122"/>
                  <a:ea typeface="微软雅黑" panose="020B0503020204020204" pitchFamily="34" charset="-122"/>
                </a:rPr>
                <a:t>K</a:t>
              </a:r>
              <a:r>
                <a:rPr kumimoji="1" lang="en-US" altLang="zh-CN" sz="1100" b="1" baseline="-25000" dirty="0">
                  <a:solidFill>
                    <a:schemeClr val="bg1"/>
                  </a:solidFill>
                  <a:latin typeface="微软雅黑" panose="020B0503020204020204" pitchFamily="34" charset="-122"/>
                  <a:ea typeface="微软雅黑" panose="020B0503020204020204" pitchFamily="34" charset="-122"/>
                </a:rPr>
                <a:t>AB</a:t>
              </a:r>
            </a:p>
          </p:txBody>
        </p:sp>
        <p:sp>
          <p:nvSpPr>
            <p:cNvPr id="56" name="Text Box 82">
              <a:extLst>
                <a:ext uri="{FF2B5EF4-FFF2-40B4-BE49-F238E27FC236}">
                  <a16:creationId xmlns:a16="http://schemas.microsoft.com/office/drawing/2014/main" id="{48412EE4-F9A0-4210-84CD-DCF40A66E7E2}"/>
                </a:ext>
              </a:extLst>
            </p:cNvPr>
            <p:cNvSpPr txBox="1">
              <a:spLocks noChangeArrowheads="1"/>
            </p:cNvSpPr>
            <p:nvPr/>
          </p:nvSpPr>
          <p:spPr bwMode="auto">
            <a:xfrm>
              <a:off x="2496" y="3081"/>
              <a:ext cx="381"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B</a:t>
              </a:r>
            </a:p>
          </p:txBody>
        </p:sp>
        <p:pic>
          <p:nvPicPr>
            <p:cNvPr id="57" name="Picture 83">
              <a:extLst>
                <a:ext uri="{FF2B5EF4-FFF2-40B4-BE49-F238E27FC236}">
                  <a16:creationId xmlns:a16="http://schemas.microsoft.com/office/drawing/2014/main" id="{3DD8262A-5B7E-40A5-955B-E19C2757E9A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8" y="3127"/>
              <a:ext cx="26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58" name="Group 100">
            <a:extLst>
              <a:ext uri="{FF2B5EF4-FFF2-40B4-BE49-F238E27FC236}">
                <a16:creationId xmlns:a16="http://schemas.microsoft.com/office/drawing/2014/main" id="{7F827642-B8D7-445F-AC09-D8714F51FB9D}"/>
              </a:ext>
            </a:extLst>
          </p:cNvPr>
          <p:cNvGrpSpPr>
            <a:grpSpLocks/>
          </p:cNvGrpSpPr>
          <p:nvPr/>
        </p:nvGrpSpPr>
        <p:grpSpPr bwMode="auto">
          <a:xfrm>
            <a:off x="676763" y="4028249"/>
            <a:ext cx="4958924" cy="481439"/>
            <a:chOff x="-68" y="3574"/>
            <a:chExt cx="5448" cy="573"/>
          </a:xfrm>
        </p:grpSpPr>
        <p:sp>
          <p:nvSpPr>
            <p:cNvPr id="59" name="Line 5">
              <a:extLst>
                <a:ext uri="{FF2B5EF4-FFF2-40B4-BE49-F238E27FC236}">
                  <a16:creationId xmlns:a16="http://schemas.microsoft.com/office/drawing/2014/main" id="{ACFF63CD-5958-4696-88DC-7AE5BE43B46A}"/>
                </a:ext>
              </a:extLst>
            </p:cNvPr>
            <p:cNvSpPr>
              <a:spLocks noChangeShapeType="1"/>
            </p:cNvSpPr>
            <p:nvPr/>
          </p:nvSpPr>
          <p:spPr bwMode="auto">
            <a:xfrm flipH="1" flipV="1">
              <a:off x="-68" y="3899"/>
              <a:ext cx="5445" cy="18"/>
            </a:xfrm>
            <a:prstGeom prst="line">
              <a:avLst/>
            </a:prstGeom>
            <a:noFill/>
            <a:ln w="28575">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0" name="Rectangle 84">
              <a:extLst>
                <a:ext uri="{FF2B5EF4-FFF2-40B4-BE49-F238E27FC236}">
                  <a16:creationId xmlns:a16="http://schemas.microsoft.com/office/drawing/2014/main" id="{51E99944-07F0-4561-A413-D18182328D55}"/>
                </a:ext>
              </a:extLst>
            </p:cNvPr>
            <p:cNvSpPr>
              <a:spLocks noChangeArrowheads="1"/>
            </p:cNvSpPr>
            <p:nvPr/>
          </p:nvSpPr>
          <p:spPr bwMode="auto">
            <a:xfrm>
              <a:off x="2044" y="3687"/>
              <a:ext cx="1341" cy="460"/>
            </a:xfrm>
            <a:prstGeom prst="rect">
              <a:avLst/>
            </a:prstGeom>
            <a:solidFill>
              <a:srgbClr val="00FFFF"/>
            </a:solidFill>
            <a:ln w="6350">
              <a:solidFill>
                <a:schemeClr val="tx1"/>
              </a:solidFill>
              <a:miter lim="800000"/>
              <a:headEnd/>
              <a:tailEnd/>
            </a:ln>
            <a:effectLst/>
          </p:spPr>
          <p:txBody>
            <a:bodyPr wrap="none" anchor="ctr"/>
            <a:lstStyle/>
            <a:p>
              <a:endParaRPr kumimoji="1" lang="zh-CN" altLang="zh-CN" sz="1100" b="1">
                <a:latin typeface="微软雅黑" panose="020B0503020204020204" pitchFamily="34" charset="-122"/>
                <a:ea typeface="微软雅黑" panose="020B0503020204020204" pitchFamily="34" charset="-122"/>
              </a:endParaRPr>
            </a:p>
          </p:txBody>
        </p:sp>
        <p:sp>
          <p:nvSpPr>
            <p:cNvPr id="61" name="Rectangle 85">
              <a:extLst>
                <a:ext uri="{FF2B5EF4-FFF2-40B4-BE49-F238E27FC236}">
                  <a16:creationId xmlns:a16="http://schemas.microsoft.com/office/drawing/2014/main" id="{BAC3D19D-B849-485F-BBA6-42CF0D04E60D}"/>
                </a:ext>
              </a:extLst>
            </p:cNvPr>
            <p:cNvSpPr>
              <a:spLocks noChangeArrowheads="1"/>
            </p:cNvSpPr>
            <p:nvPr/>
          </p:nvSpPr>
          <p:spPr bwMode="auto">
            <a:xfrm>
              <a:off x="2659" y="3900"/>
              <a:ext cx="557" cy="197"/>
            </a:xfrm>
            <a:prstGeom prst="rect">
              <a:avLst/>
            </a:prstGeom>
            <a:solidFill>
              <a:srgbClr val="FFFF66"/>
            </a:solidFill>
            <a:ln w="6350">
              <a:solidFill>
                <a:schemeClr val="tx1"/>
              </a:solidFill>
              <a:miter lim="800000"/>
              <a:headEnd/>
              <a:tailEnd/>
            </a:ln>
            <a:effectLst/>
          </p:spPr>
          <p:txBody>
            <a:bodyPr wrap="none" anchor="ctr"/>
            <a:lstStyle/>
            <a:p>
              <a:r>
                <a:rPr kumimoji="1" lang="en-US" altLang="zh-CN" sz="1100" b="1" i="1" dirty="0">
                  <a:latin typeface="微软雅黑" panose="020B0503020204020204" pitchFamily="34" charset="-122"/>
                  <a:ea typeface="微软雅黑" panose="020B0503020204020204" pitchFamily="34" charset="-122"/>
                </a:rPr>
                <a:t>T </a:t>
              </a:r>
              <a:r>
                <a:rPr kumimoji="1" lang="en-US" altLang="zh-CN" sz="1100" b="1" dirty="0">
                  <a:latin typeface="微软雅黑" panose="020B0503020204020204" pitchFamily="34" charset="-122"/>
                  <a:ea typeface="微软雅黑" panose="020B0503020204020204" pitchFamily="34" charset="-122"/>
                </a:rPr>
                <a:t>+ 1</a:t>
              </a:r>
              <a:endParaRPr kumimoji="1" lang="en-US" altLang="zh-CN" sz="1100" b="1" i="1" baseline="-25000" dirty="0">
                <a:latin typeface="微软雅黑" panose="020B0503020204020204" pitchFamily="34" charset="-122"/>
                <a:ea typeface="微软雅黑" panose="020B0503020204020204" pitchFamily="34" charset="-122"/>
              </a:endParaRPr>
            </a:p>
          </p:txBody>
        </p:sp>
        <p:sp>
          <p:nvSpPr>
            <p:cNvPr id="62" name="Text Box 86">
              <a:extLst>
                <a:ext uri="{FF2B5EF4-FFF2-40B4-BE49-F238E27FC236}">
                  <a16:creationId xmlns:a16="http://schemas.microsoft.com/office/drawing/2014/main" id="{23CB00B6-F002-4CC8-8191-A6742FEC10F1}"/>
                </a:ext>
              </a:extLst>
            </p:cNvPr>
            <p:cNvSpPr txBox="1">
              <a:spLocks noChangeArrowheads="1"/>
            </p:cNvSpPr>
            <p:nvPr/>
          </p:nvSpPr>
          <p:spPr bwMode="auto">
            <a:xfrm>
              <a:off x="2116" y="3653"/>
              <a:ext cx="458"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AB</a:t>
              </a:r>
            </a:p>
          </p:txBody>
        </p:sp>
        <p:pic>
          <p:nvPicPr>
            <p:cNvPr id="63" name="Picture 87">
              <a:extLst>
                <a:ext uri="{FF2B5EF4-FFF2-40B4-BE49-F238E27FC236}">
                  <a16:creationId xmlns:a16="http://schemas.microsoft.com/office/drawing/2014/main" id="{F4E23B7D-00FD-40E8-840E-DEC78D4DFB4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1" y="3707"/>
              <a:ext cx="26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4" name="Text Box 88">
              <a:extLst>
                <a:ext uri="{FF2B5EF4-FFF2-40B4-BE49-F238E27FC236}">
                  <a16:creationId xmlns:a16="http://schemas.microsoft.com/office/drawing/2014/main" id="{43E5DFAA-E7D9-42E6-B36F-9D81CD79DBD2}"/>
                </a:ext>
              </a:extLst>
            </p:cNvPr>
            <p:cNvSpPr txBox="1">
              <a:spLocks noChangeArrowheads="1"/>
            </p:cNvSpPr>
            <p:nvPr/>
          </p:nvSpPr>
          <p:spPr bwMode="auto">
            <a:xfrm>
              <a:off x="4952" y="3574"/>
              <a:ext cx="4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latin typeface="微软雅黑" panose="020B0503020204020204" pitchFamily="34" charset="-122"/>
                  <a:ea typeface="微软雅黑" panose="020B0503020204020204" pitchFamily="34" charset="-122"/>
                  <a:sym typeface="Wingdings 2" pitchFamily="18" charset="2"/>
                </a:rPr>
                <a:t></a:t>
              </a:r>
            </a:p>
          </p:txBody>
        </p:sp>
      </p:grpSp>
      <p:pic>
        <p:nvPicPr>
          <p:cNvPr id="65" name="Picture 89">
            <a:extLst>
              <a:ext uri="{FF2B5EF4-FFF2-40B4-BE49-F238E27FC236}">
                <a16:creationId xmlns:a16="http://schemas.microsoft.com/office/drawing/2014/main" id="{88CEA09B-8A9E-44EA-9B24-2F029CAD58A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0891" y="1287493"/>
            <a:ext cx="406872" cy="54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6" name="Group 97">
            <a:extLst>
              <a:ext uri="{FF2B5EF4-FFF2-40B4-BE49-F238E27FC236}">
                <a16:creationId xmlns:a16="http://schemas.microsoft.com/office/drawing/2014/main" id="{9C404B96-4D6B-4844-AC1E-5DB63D8D66A4}"/>
              </a:ext>
            </a:extLst>
          </p:cNvPr>
          <p:cNvGrpSpPr>
            <a:grpSpLocks/>
          </p:cNvGrpSpPr>
          <p:nvPr/>
        </p:nvGrpSpPr>
        <p:grpSpPr bwMode="auto">
          <a:xfrm>
            <a:off x="668571" y="2542760"/>
            <a:ext cx="3229494" cy="527650"/>
            <a:chOff x="-77" y="1806"/>
            <a:chExt cx="3548" cy="628"/>
          </a:xfrm>
        </p:grpSpPr>
        <p:sp>
          <p:nvSpPr>
            <p:cNvPr id="67" name="Line 6">
              <a:extLst>
                <a:ext uri="{FF2B5EF4-FFF2-40B4-BE49-F238E27FC236}">
                  <a16:creationId xmlns:a16="http://schemas.microsoft.com/office/drawing/2014/main" id="{DD6FB8BB-6115-421B-93EE-21A6E85F7590}"/>
                </a:ext>
              </a:extLst>
            </p:cNvPr>
            <p:cNvSpPr>
              <a:spLocks noChangeShapeType="1"/>
            </p:cNvSpPr>
            <p:nvPr/>
          </p:nvSpPr>
          <p:spPr bwMode="auto">
            <a:xfrm flipV="1">
              <a:off x="-77" y="2152"/>
              <a:ext cx="3548" cy="0"/>
            </a:xfrm>
            <a:prstGeom prst="line">
              <a:avLst/>
            </a:prstGeom>
            <a:noFill/>
            <a:ln w="28575">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8" name="Rectangle 7">
              <a:extLst>
                <a:ext uri="{FF2B5EF4-FFF2-40B4-BE49-F238E27FC236}">
                  <a16:creationId xmlns:a16="http://schemas.microsoft.com/office/drawing/2014/main" id="{C7E67BC6-186E-4F9E-821E-DC0ED4C93215}"/>
                </a:ext>
              </a:extLst>
            </p:cNvPr>
            <p:cNvSpPr>
              <a:spLocks noChangeArrowheads="1"/>
            </p:cNvSpPr>
            <p:nvPr/>
          </p:nvSpPr>
          <p:spPr bwMode="auto">
            <a:xfrm>
              <a:off x="692" y="1925"/>
              <a:ext cx="2021" cy="461"/>
            </a:xfrm>
            <a:prstGeom prst="rect">
              <a:avLst/>
            </a:prstGeom>
            <a:solidFill>
              <a:srgbClr val="00FFFF"/>
            </a:solidFill>
            <a:ln w="6350">
              <a:solidFill>
                <a:schemeClr val="tx1"/>
              </a:solidFill>
              <a:miter lim="800000"/>
              <a:headEnd/>
              <a:tailEnd/>
            </a:ln>
            <a:effectLst/>
          </p:spPr>
          <p:txBody>
            <a:bodyPr wrap="none" anchor="ctr"/>
            <a:lstStyle/>
            <a:p>
              <a:endParaRPr kumimoji="1" lang="zh-CN" altLang="zh-CN" sz="1100" b="1">
                <a:latin typeface="微软雅黑" panose="020B0503020204020204" pitchFamily="34" charset="-122"/>
                <a:ea typeface="微软雅黑" panose="020B0503020204020204" pitchFamily="34" charset="-122"/>
              </a:endParaRPr>
            </a:p>
          </p:txBody>
        </p:sp>
        <p:sp>
          <p:nvSpPr>
            <p:cNvPr id="69" name="Text Box 48">
              <a:extLst>
                <a:ext uri="{FF2B5EF4-FFF2-40B4-BE49-F238E27FC236}">
                  <a16:creationId xmlns:a16="http://schemas.microsoft.com/office/drawing/2014/main" id="{4DE3EAAB-0B96-4520-94F0-231CA255597E}"/>
                </a:ext>
              </a:extLst>
            </p:cNvPr>
            <p:cNvSpPr txBox="1">
              <a:spLocks noChangeArrowheads="1"/>
            </p:cNvSpPr>
            <p:nvPr/>
          </p:nvSpPr>
          <p:spPr bwMode="auto">
            <a:xfrm>
              <a:off x="-18" y="1806"/>
              <a:ext cx="4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latin typeface="微软雅黑" panose="020B0503020204020204" pitchFamily="34" charset="-122"/>
                  <a:ea typeface="微软雅黑" panose="020B0503020204020204" pitchFamily="34" charset="-122"/>
                  <a:sym typeface="Wingdings 2" pitchFamily="18" charset="2"/>
                </a:rPr>
                <a:t></a:t>
              </a:r>
            </a:p>
          </p:txBody>
        </p:sp>
        <p:sp>
          <p:nvSpPr>
            <p:cNvPr id="70" name="Rectangle 59">
              <a:extLst>
                <a:ext uri="{FF2B5EF4-FFF2-40B4-BE49-F238E27FC236}">
                  <a16:creationId xmlns:a16="http://schemas.microsoft.com/office/drawing/2014/main" id="{C73D98A1-AEDE-4E4F-90B0-0093804C2FA5}"/>
                </a:ext>
              </a:extLst>
            </p:cNvPr>
            <p:cNvSpPr>
              <a:spLocks noChangeArrowheads="1"/>
            </p:cNvSpPr>
            <p:nvPr/>
          </p:nvSpPr>
          <p:spPr bwMode="auto">
            <a:xfrm>
              <a:off x="2092" y="2140"/>
              <a:ext cx="567" cy="197"/>
            </a:xfrm>
            <a:prstGeom prst="rect">
              <a:avLst/>
            </a:prstGeom>
            <a:solidFill>
              <a:srgbClr val="FFCC99"/>
            </a:solidFill>
            <a:ln w="6350">
              <a:solidFill>
                <a:schemeClr val="tx1"/>
              </a:solidFill>
              <a:miter lim="800000"/>
              <a:headEnd/>
              <a:tailEnd/>
            </a:ln>
            <a:effectLst/>
          </p:spPr>
          <p:txBody>
            <a:bodyPr wrap="none" anchor="ctr"/>
            <a:lstStyle/>
            <a:p>
              <a:r>
                <a:rPr kumimoji="1" lang="en-US" altLang="zh-CN" sz="1100" b="1" dirty="0">
                  <a:latin typeface="微软雅黑" panose="020B0503020204020204" pitchFamily="34" charset="-122"/>
                  <a:ea typeface="微软雅黑" panose="020B0503020204020204" pitchFamily="34" charset="-122"/>
                </a:rPr>
                <a:t>A, </a:t>
              </a:r>
              <a:r>
                <a:rPr kumimoji="1" lang="en-US" altLang="zh-CN" sz="1100" b="1" i="1" dirty="0">
                  <a:latin typeface="微软雅黑" panose="020B0503020204020204" pitchFamily="34" charset="-122"/>
                  <a:ea typeface="微软雅黑" panose="020B0503020204020204" pitchFamily="34" charset="-122"/>
                </a:rPr>
                <a:t>K</a:t>
              </a:r>
              <a:r>
                <a:rPr kumimoji="1" lang="en-US" altLang="zh-CN" sz="1100" b="1" baseline="-25000" dirty="0">
                  <a:latin typeface="微软雅黑" panose="020B0503020204020204" pitchFamily="34" charset="-122"/>
                  <a:ea typeface="微软雅黑" panose="020B0503020204020204" pitchFamily="34" charset="-122"/>
                </a:rPr>
                <a:t>S</a:t>
              </a:r>
            </a:p>
          </p:txBody>
        </p:sp>
        <p:pic>
          <p:nvPicPr>
            <p:cNvPr id="71" name="Picture 60">
              <a:extLst>
                <a:ext uri="{FF2B5EF4-FFF2-40B4-BE49-F238E27FC236}">
                  <a16:creationId xmlns:a16="http://schemas.microsoft.com/office/drawing/2014/main" id="{677F012A-C79E-45DB-A0C3-5C9744AC729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9" y="1943"/>
              <a:ext cx="26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2" name="Rectangle 61">
              <a:extLst>
                <a:ext uri="{FF2B5EF4-FFF2-40B4-BE49-F238E27FC236}">
                  <a16:creationId xmlns:a16="http://schemas.microsoft.com/office/drawing/2014/main" id="{CE776F0F-E924-4D01-9402-D3DA356568AA}"/>
                </a:ext>
              </a:extLst>
            </p:cNvPr>
            <p:cNvSpPr>
              <a:spLocks noChangeArrowheads="1"/>
            </p:cNvSpPr>
            <p:nvPr/>
          </p:nvSpPr>
          <p:spPr bwMode="auto">
            <a:xfrm>
              <a:off x="1106" y="2139"/>
              <a:ext cx="275" cy="197"/>
            </a:xfrm>
            <a:prstGeom prst="rect">
              <a:avLst/>
            </a:prstGeom>
            <a:solidFill>
              <a:srgbClr val="FFFF66"/>
            </a:solidFill>
            <a:ln w="6350">
              <a:solidFill>
                <a:schemeClr val="tx1"/>
              </a:solidFill>
              <a:miter lim="800000"/>
              <a:headEnd/>
              <a:tailEnd/>
            </a:ln>
            <a:effectLst/>
          </p:spPr>
          <p:txBody>
            <a:bodyPr wrap="none" anchor="ctr"/>
            <a:lstStyle/>
            <a:p>
              <a:r>
                <a:rPr kumimoji="1" lang="en-US" altLang="zh-CN" sz="1100" b="1" i="1">
                  <a:latin typeface="微软雅黑" panose="020B0503020204020204" pitchFamily="34" charset="-122"/>
                  <a:ea typeface="微软雅黑" panose="020B0503020204020204" pitchFamily="34" charset="-122"/>
                </a:rPr>
                <a:t>T</a:t>
              </a:r>
              <a:endParaRPr kumimoji="1" lang="en-US" altLang="zh-CN" sz="1100" b="1" i="1" baseline="-25000">
                <a:latin typeface="微软雅黑" panose="020B0503020204020204" pitchFamily="34" charset="-122"/>
                <a:ea typeface="微软雅黑" panose="020B0503020204020204" pitchFamily="34" charset="-122"/>
              </a:endParaRPr>
            </a:p>
          </p:txBody>
        </p:sp>
        <p:sp>
          <p:nvSpPr>
            <p:cNvPr id="73" name="Text Box 62">
              <a:extLst>
                <a:ext uri="{FF2B5EF4-FFF2-40B4-BE49-F238E27FC236}">
                  <a16:creationId xmlns:a16="http://schemas.microsoft.com/office/drawing/2014/main" id="{6C79D814-B64A-496D-B268-6F0BCE877754}"/>
                </a:ext>
              </a:extLst>
            </p:cNvPr>
            <p:cNvSpPr txBox="1">
              <a:spLocks noChangeArrowheads="1"/>
            </p:cNvSpPr>
            <p:nvPr/>
          </p:nvSpPr>
          <p:spPr bwMode="auto">
            <a:xfrm>
              <a:off x="639" y="1892"/>
              <a:ext cx="372"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S</a:t>
              </a:r>
            </a:p>
          </p:txBody>
        </p:sp>
        <p:pic>
          <p:nvPicPr>
            <p:cNvPr id="74" name="Picture 63">
              <a:extLst>
                <a:ext uri="{FF2B5EF4-FFF2-40B4-BE49-F238E27FC236}">
                  <a16:creationId xmlns:a16="http://schemas.microsoft.com/office/drawing/2014/main" id="{9CCD0C4E-EB80-407F-BDD0-3D4E2AE56CE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 y="1946"/>
              <a:ext cx="26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Text Box 64">
              <a:extLst>
                <a:ext uri="{FF2B5EF4-FFF2-40B4-BE49-F238E27FC236}">
                  <a16:creationId xmlns:a16="http://schemas.microsoft.com/office/drawing/2014/main" id="{B394AAD8-4490-445F-B682-818850857982}"/>
                </a:ext>
              </a:extLst>
            </p:cNvPr>
            <p:cNvSpPr txBox="1">
              <a:spLocks noChangeArrowheads="1"/>
            </p:cNvSpPr>
            <p:nvPr/>
          </p:nvSpPr>
          <p:spPr bwMode="auto">
            <a:xfrm>
              <a:off x="1354" y="2123"/>
              <a:ext cx="44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00" b="1">
                  <a:latin typeface="微软雅黑" panose="020B0503020204020204" pitchFamily="34" charset="-122"/>
                  <a:ea typeface="微软雅黑" panose="020B0503020204020204" pitchFamily="34" charset="-122"/>
                </a:rPr>
                <a:t>, B,</a:t>
              </a:r>
            </a:p>
          </p:txBody>
        </p:sp>
        <p:sp>
          <p:nvSpPr>
            <p:cNvPr id="76" name="Text Box 90">
              <a:extLst>
                <a:ext uri="{FF2B5EF4-FFF2-40B4-BE49-F238E27FC236}">
                  <a16:creationId xmlns:a16="http://schemas.microsoft.com/office/drawing/2014/main" id="{21A17643-DDC4-4EEF-99CB-9B4F6A0DA330}"/>
                </a:ext>
              </a:extLst>
            </p:cNvPr>
            <p:cNvSpPr txBox="1">
              <a:spLocks noChangeArrowheads="1"/>
            </p:cNvSpPr>
            <p:nvPr/>
          </p:nvSpPr>
          <p:spPr bwMode="auto">
            <a:xfrm>
              <a:off x="1510" y="1892"/>
              <a:ext cx="455"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TG</a:t>
              </a:r>
            </a:p>
          </p:txBody>
        </p:sp>
      </p:grpSp>
      <p:grpSp>
        <p:nvGrpSpPr>
          <p:cNvPr id="77" name="Group 98">
            <a:extLst>
              <a:ext uri="{FF2B5EF4-FFF2-40B4-BE49-F238E27FC236}">
                <a16:creationId xmlns:a16="http://schemas.microsoft.com/office/drawing/2014/main" id="{715D4576-E58D-45FA-AA3A-840489221CFE}"/>
              </a:ext>
            </a:extLst>
          </p:cNvPr>
          <p:cNvGrpSpPr>
            <a:grpSpLocks/>
          </p:cNvGrpSpPr>
          <p:nvPr/>
        </p:nvGrpSpPr>
        <p:grpSpPr bwMode="auto">
          <a:xfrm>
            <a:off x="676763" y="3042688"/>
            <a:ext cx="3221296" cy="519249"/>
            <a:chOff x="-68" y="2401"/>
            <a:chExt cx="3539" cy="618"/>
          </a:xfrm>
        </p:grpSpPr>
        <p:sp>
          <p:nvSpPr>
            <p:cNvPr id="78" name="Line 65">
              <a:extLst>
                <a:ext uri="{FF2B5EF4-FFF2-40B4-BE49-F238E27FC236}">
                  <a16:creationId xmlns:a16="http://schemas.microsoft.com/office/drawing/2014/main" id="{CDE9B9AF-E426-4C6F-A168-DBE81778831D}"/>
                </a:ext>
              </a:extLst>
            </p:cNvPr>
            <p:cNvSpPr>
              <a:spLocks noChangeShapeType="1"/>
            </p:cNvSpPr>
            <p:nvPr/>
          </p:nvSpPr>
          <p:spPr bwMode="auto">
            <a:xfrm flipH="1" flipV="1">
              <a:off x="-68" y="2744"/>
              <a:ext cx="3539" cy="4"/>
            </a:xfrm>
            <a:prstGeom prst="line">
              <a:avLst/>
            </a:prstGeom>
            <a:noFill/>
            <a:ln w="28575">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9" name="Rectangle 66">
              <a:extLst>
                <a:ext uri="{FF2B5EF4-FFF2-40B4-BE49-F238E27FC236}">
                  <a16:creationId xmlns:a16="http://schemas.microsoft.com/office/drawing/2014/main" id="{64267D78-39AD-4E22-9D38-4363FE673EAD}"/>
                </a:ext>
              </a:extLst>
            </p:cNvPr>
            <p:cNvSpPr>
              <a:spLocks noChangeArrowheads="1"/>
            </p:cNvSpPr>
            <p:nvPr/>
          </p:nvSpPr>
          <p:spPr bwMode="auto">
            <a:xfrm>
              <a:off x="639" y="2518"/>
              <a:ext cx="2236" cy="460"/>
            </a:xfrm>
            <a:prstGeom prst="rect">
              <a:avLst/>
            </a:prstGeom>
            <a:solidFill>
              <a:srgbClr val="00FFFF"/>
            </a:solidFill>
            <a:ln w="6350">
              <a:solidFill>
                <a:schemeClr val="tx1"/>
              </a:solidFill>
              <a:miter lim="800000"/>
              <a:headEnd/>
              <a:tailEnd/>
            </a:ln>
            <a:effectLst/>
          </p:spPr>
          <p:txBody>
            <a:bodyPr wrap="none" anchor="ctr"/>
            <a:lstStyle/>
            <a:p>
              <a:endParaRPr kumimoji="1" lang="zh-CN" altLang="zh-CN" sz="1100" b="1">
                <a:latin typeface="微软雅黑" panose="020B0503020204020204" pitchFamily="34" charset="-122"/>
                <a:ea typeface="微软雅黑" panose="020B0503020204020204" pitchFamily="34" charset="-122"/>
              </a:endParaRPr>
            </a:p>
          </p:txBody>
        </p:sp>
        <p:sp>
          <p:nvSpPr>
            <p:cNvPr id="80" name="Rectangle 67">
              <a:extLst>
                <a:ext uri="{FF2B5EF4-FFF2-40B4-BE49-F238E27FC236}">
                  <a16:creationId xmlns:a16="http://schemas.microsoft.com/office/drawing/2014/main" id="{CE245E6B-E550-4F87-9A5E-E07F72EB8B51}"/>
                </a:ext>
              </a:extLst>
            </p:cNvPr>
            <p:cNvSpPr>
              <a:spLocks noChangeArrowheads="1"/>
            </p:cNvSpPr>
            <p:nvPr/>
          </p:nvSpPr>
          <p:spPr bwMode="auto">
            <a:xfrm>
              <a:off x="2174" y="2732"/>
              <a:ext cx="628" cy="197"/>
            </a:xfrm>
            <a:prstGeom prst="rect">
              <a:avLst/>
            </a:prstGeom>
            <a:solidFill>
              <a:srgbClr val="009900"/>
            </a:solidFill>
            <a:ln w="6350">
              <a:solidFill>
                <a:schemeClr val="tx1"/>
              </a:solidFill>
              <a:miter lim="800000"/>
              <a:headEnd/>
              <a:tailEnd/>
            </a:ln>
            <a:effectLst/>
          </p:spPr>
          <p:txBody>
            <a:bodyPr wrap="none" anchor="ctr"/>
            <a:lstStyle/>
            <a:p>
              <a:r>
                <a:rPr kumimoji="1" lang="en-US" altLang="zh-CN" sz="1100" b="1" dirty="0">
                  <a:solidFill>
                    <a:schemeClr val="bg1"/>
                  </a:solidFill>
                  <a:latin typeface="微软雅黑" panose="020B0503020204020204" pitchFamily="34" charset="-122"/>
                  <a:ea typeface="微软雅黑" panose="020B0503020204020204" pitchFamily="34" charset="-122"/>
                </a:rPr>
                <a:t>A, </a:t>
              </a:r>
              <a:r>
                <a:rPr kumimoji="1" lang="en-US" altLang="zh-CN" sz="1100" b="1" i="1" dirty="0">
                  <a:solidFill>
                    <a:schemeClr val="bg1"/>
                  </a:solidFill>
                  <a:latin typeface="微软雅黑" panose="020B0503020204020204" pitchFamily="34" charset="-122"/>
                  <a:ea typeface="微软雅黑" panose="020B0503020204020204" pitchFamily="34" charset="-122"/>
                </a:rPr>
                <a:t>K</a:t>
              </a:r>
              <a:r>
                <a:rPr kumimoji="1" lang="en-US" altLang="zh-CN" sz="1100" b="1" baseline="-25000" dirty="0">
                  <a:solidFill>
                    <a:schemeClr val="bg1"/>
                  </a:solidFill>
                  <a:latin typeface="微软雅黑" panose="020B0503020204020204" pitchFamily="34" charset="-122"/>
                  <a:ea typeface="微软雅黑" panose="020B0503020204020204" pitchFamily="34" charset="-122"/>
                </a:rPr>
                <a:t>AB</a:t>
              </a:r>
            </a:p>
          </p:txBody>
        </p:sp>
        <p:sp>
          <p:nvSpPr>
            <p:cNvPr id="81" name="Text Box 68">
              <a:extLst>
                <a:ext uri="{FF2B5EF4-FFF2-40B4-BE49-F238E27FC236}">
                  <a16:creationId xmlns:a16="http://schemas.microsoft.com/office/drawing/2014/main" id="{B4469CEC-346F-4E3B-B0A0-C545E53436A0}"/>
                </a:ext>
              </a:extLst>
            </p:cNvPr>
            <p:cNvSpPr txBox="1">
              <a:spLocks noChangeArrowheads="1"/>
            </p:cNvSpPr>
            <p:nvPr/>
          </p:nvSpPr>
          <p:spPr bwMode="auto">
            <a:xfrm>
              <a:off x="1663" y="2485"/>
              <a:ext cx="381"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B</a:t>
              </a:r>
            </a:p>
          </p:txBody>
        </p:sp>
        <p:pic>
          <p:nvPicPr>
            <p:cNvPr id="82" name="Picture 69">
              <a:extLst>
                <a:ext uri="{FF2B5EF4-FFF2-40B4-BE49-F238E27FC236}">
                  <a16:creationId xmlns:a16="http://schemas.microsoft.com/office/drawing/2014/main" id="{2CEF1764-D2F2-474C-916E-93E40DC9F627}"/>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9" y="2535"/>
              <a:ext cx="26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3" name="Text Box 70">
              <a:extLst>
                <a:ext uri="{FF2B5EF4-FFF2-40B4-BE49-F238E27FC236}">
                  <a16:creationId xmlns:a16="http://schemas.microsoft.com/office/drawing/2014/main" id="{05C78F65-EE86-4D78-9B3E-C3FAFD801CED}"/>
                </a:ext>
              </a:extLst>
            </p:cNvPr>
            <p:cNvSpPr txBox="1">
              <a:spLocks noChangeArrowheads="1"/>
            </p:cNvSpPr>
            <p:nvPr/>
          </p:nvSpPr>
          <p:spPr bwMode="auto">
            <a:xfrm>
              <a:off x="1694" y="2708"/>
              <a:ext cx="247"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00" b="1" dirty="0">
                  <a:latin typeface="微软雅黑" panose="020B0503020204020204" pitchFamily="34" charset="-122"/>
                  <a:ea typeface="微软雅黑" panose="020B0503020204020204" pitchFamily="34" charset="-122"/>
                </a:rPr>
                <a:t>,</a:t>
              </a:r>
            </a:p>
          </p:txBody>
        </p:sp>
        <p:sp>
          <p:nvSpPr>
            <p:cNvPr id="84" name="Text Box 71">
              <a:extLst>
                <a:ext uri="{FF2B5EF4-FFF2-40B4-BE49-F238E27FC236}">
                  <a16:creationId xmlns:a16="http://schemas.microsoft.com/office/drawing/2014/main" id="{1D63D346-7218-4C7F-B715-9F5154096F1A}"/>
                </a:ext>
              </a:extLst>
            </p:cNvPr>
            <p:cNvSpPr txBox="1">
              <a:spLocks noChangeArrowheads="1"/>
            </p:cNvSpPr>
            <p:nvPr/>
          </p:nvSpPr>
          <p:spPr bwMode="auto">
            <a:xfrm>
              <a:off x="3037" y="2401"/>
              <a:ext cx="4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latin typeface="微软雅黑" panose="020B0503020204020204" pitchFamily="34" charset="-122"/>
                  <a:ea typeface="微软雅黑" panose="020B0503020204020204" pitchFamily="34" charset="-122"/>
                  <a:sym typeface="Wingdings 2" pitchFamily="18" charset="2"/>
                </a:rPr>
                <a:t></a:t>
              </a:r>
            </a:p>
          </p:txBody>
        </p:sp>
        <p:sp>
          <p:nvSpPr>
            <p:cNvPr id="85" name="Rectangle 72">
              <a:extLst>
                <a:ext uri="{FF2B5EF4-FFF2-40B4-BE49-F238E27FC236}">
                  <a16:creationId xmlns:a16="http://schemas.microsoft.com/office/drawing/2014/main" id="{9BFE904B-D83C-4F09-80EA-8BE8F1A89DA8}"/>
                </a:ext>
              </a:extLst>
            </p:cNvPr>
            <p:cNvSpPr>
              <a:spLocks noChangeArrowheads="1"/>
            </p:cNvSpPr>
            <p:nvPr/>
          </p:nvSpPr>
          <p:spPr bwMode="auto">
            <a:xfrm>
              <a:off x="1136" y="2732"/>
              <a:ext cx="601" cy="197"/>
            </a:xfrm>
            <a:prstGeom prst="rect">
              <a:avLst/>
            </a:prstGeom>
            <a:solidFill>
              <a:srgbClr val="0000FF"/>
            </a:solidFill>
            <a:ln w="6350">
              <a:solidFill>
                <a:schemeClr val="tx1"/>
              </a:solidFill>
              <a:miter lim="800000"/>
              <a:headEnd/>
              <a:tailEnd/>
            </a:ln>
            <a:effectLst/>
          </p:spPr>
          <p:txBody>
            <a:bodyPr wrap="none" anchor="ctr"/>
            <a:lstStyle/>
            <a:p>
              <a:r>
                <a:rPr kumimoji="1" lang="en-US" altLang="zh-CN" sz="1100" b="1" dirty="0">
                  <a:solidFill>
                    <a:schemeClr val="bg1"/>
                  </a:solidFill>
                  <a:latin typeface="微软雅黑" panose="020B0503020204020204" pitchFamily="34" charset="-122"/>
                  <a:ea typeface="微软雅黑" panose="020B0503020204020204" pitchFamily="34" charset="-122"/>
                </a:rPr>
                <a:t>B, </a:t>
              </a:r>
              <a:r>
                <a:rPr kumimoji="1" lang="en-US" altLang="zh-CN" sz="1100" b="1" i="1" dirty="0">
                  <a:solidFill>
                    <a:schemeClr val="bg1"/>
                  </a:solidFill>
                  <a:latin typeface="微软雅黑" panose="020B0503020204020204" pitchFamily="34" charset="-122"/>
                  <a:ea typeface="微软雅黑" panose="020B0503020204020204" pitchFamily="34" charset="-122"/>
                </a:rPr>
                <a:t>K</a:t>
              </a:r>
              <a:r>
                <a:rPr kumimoji="1" lang="en-US" altLang="zh-CN" sz="1100" b="1" baseline="-25000" dirty="0">
                  <a:solidFill>
                    <a:schemeClr val="bg1"/>
                  </a:solidFill>
                  <a:latin typeface="微软雅黑" panose="020B0503020204020204" pitchFamily="34" charset="-122"/>
                  <a:ea typeface="微软雅黑" panose="020B0503020204020204" pitchFamily="34" charset="-122"/>
                </a:rPr>
                <a:t>AB</a:t>
              </a:r>
            </a:p>
          </p:txBody>
        </p:sp>
        <p:pic>
          <p:nvPicPr>
            <p:cNvPr id="86" name="Picture 73">
              <a:extLst>
                <a:ext uri="{FF2B5EF4-FFF2-40B4-BE49-F238E27FC236}">
                  <a16:creationId xmlns:a16="http://schemas.microsoft.com/office/drawing/2014/main" id="{88D950A7-AF6C-4B09-928C-4DD27356BB5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 y="2538"/>
              <a:ext cx="26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 name="Text Box 92">
              <a:extLst>
                <a:ext uri="{FF2B5EF4-FFF2-40B4-BE49-F238E27FC236}">
                  <a16:creationId xmlns:a16="http://schemas.microsoft.com/office/drawing/2014/main" id="{5B8BD244-56DB-4AC2-A8F6-0E4740745321}"/>
                </a:ext>
              </a:extLst>
            </p:cNvPr>
            <p:cNvSpPr txBox="1">
              <a:spLocks noChangeArrowheads="1"/>
            </p:cNvSpPr>
            <p:nvPr/>
          </p:nvSpPr>
          <p:spPr bwMode="auto">
            <a:xfrm>
              <a:off x="598" y="2485"/>
              <a:ext cx="372"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S</a:t>
              </a:r>
            </a:p>
          </p:txBody>
        </p:sp>
      </p:grpSp>
      <p:grpSp>
        <p:nvGrpSpPr>
          <p:cNvPr id="88" name="Group 96">
            <a:extLst>
              <a:ext uri="{FF2B5EF4-FFF2-40B4-BE49-F238E27FC236}">
                <a16:creationId xmlns:a16="http://schemas.microsoft.com/office/drawing/2014/main" id="{5A20611E-3A0D-4AEC-8491-FEBCA891824B}"/>
              </a:ext>
            </a:extLst>
          </p:cNvPr>
          <p:cNvGrpSpPr>
            <a:grpSpLocks/>
          </p:cNvGrpSpPr>
          <p:nvPr/>
        </p:nvGrpSpPr>
        <p:grpSpPr bwMode="auto">
          <a:xfrm>
            <a:off x="676762" y="1921850"/>
            <a:ext cx="2727951" cy="610831"/>
            <a:chOff x="-68" y="1067"/>
            <a:chExt cx="2997" cy="727"/>
          </a:xfrm>
        </p:grpSpPr>
        <p:sp>
          <p:nvSpPr>
            <p:cNvPr id="89" name="Line 40">
              <a:extLst>
                <a:ext uri="{FF2B5EF4-FFF2-40B4-BE49-F238E27FC236}">
                  <a16:creationId xmlns:a16="http://schemas.microsoft.com/office/drawing/2014/main" id="{AC59C5FF-34B9-4FDD-9DE3-4F60FBAE25EB}"/>
                </a:ext>
              </a:extLst>
            </p:cNvPr>
            <p:cNvSpPr>
              <a:spLocks noChangeShapeType="1"/>
            </p:cNvSpPr>
            <p:nvPr/>
          </p:nvSpPr>
          <p:spPr bwMode="auto">
            <a:xfrm flipH="1">
              <a:off x="-68" y="1547"/>
              <a:ext cx="2992" cy="13"/>
            </a:xfrm>
            <a:prstGeom prst="line">
              <a:avLst/>
            </a:prstGeom>
            <a:noFill/>
            <a:ln w="28575">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0" name="Rectangle 42">
              <a:extLst>
                <a:ext uri="{FF2B5EF4-FFF2-40B4-BE49-F238E27FC236}">
                  <a16:creationId xmlns:a16="http://schemas.microsoft.com/office/drawing/2014/main" id="{3807A00A-76B1-40C9-9556-59C31570E909}"/>
                </a:ext>
              </a:extLst>
            </p:cNvPr>
            <p:cNvSpPr>
              <a:spLocks noChangeArrowheads="1"/>
            </p:cNvSpPr>
            <p:nvPr/>
          </p:nvSpPr>
          <p:spPr bwMode="auto">
            <a:xfrm>
              <a:off x="797" y="1333"/>
              <a:ext cx="1388" cy="461"/>
            </a:xfrm>
            <a:prstGeom prst="rect">
              <a:avLst/>
            </a:prstGeom>
            <a:solidFill>
              <a:srgbClr val="00FFFF"/>
            </a:solidFill>
            <a:ln w="6350">
              <a:solidFill>
                <a:schemeClr val="tx1"/>
              </a:solidFill>
              <a:miter lim="800000"/>
              <a:headEnd/>
              <a:tailEnd/>
            </a:ln>
            <a:effectLst/>
          </p:spPr>
          <p:txBody>
            <a:bodyPr wrap="none" anchor="ctr"/>
            <a:lstStyle/>
            <a:p>
              <a:endParaRPr kumimoji="1" lang="zh-CN" altLang="zh-CN" sz="1100" b="1">
                <a:latin typeface="微软雅黑" panose="020B0503020204020204" pitchFamily="34" charset="-122"/>
                <a:ea typeface="微软雅黑" panose="020B0503020204020204" pitchFamily="34" charset="-122"/>
              </a:endParaRPr>
            </a:p>
          </p:txBody>
        </p:sp>
        <p:sp>
          <p:nvSpPr>
            <p:cNvPr id="91" name="Text Box 43">
              <a:extLst>
                <a:ext uri="{FF2B5EF4-FFF2-40B4-BE49-F238E27FC236}">
                  <a16:creationId xmlns:a16="http://schemas.microsoft.com/office/drawing/2014/main" id="{E8191F62-10E0-4D45-A501-13BD35B6B1EA}"/>
                </a:ext>
              </a:extLst>
            </p:cNvPr>
            <p:cNvSpPr txBox="1">
              <a:spLocks noChangeArrowheads="1"/>
            </p:cNvSpPr>
            <p:nvPr/>
          </p:nvSpPr>
          <p:spPr bwMode="auto">
            <a:xfrm>
              <a:off x="972" y="1286"/>
              <a:ext cx="455"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dirty="0">
                  <a:latin typeface="微软雅黑" panose="020B0503020204020204" pitchFamily="34" charset="-122"/>
                  <a:ea typeface="微软雅黑" panose="020B0503020204020204" pitchFamily="34" charset="-122"/>
                </a:rPr>
                <a:t>K</a:t>
              </a:r>
              <a:r>
                <a:rPr lang="en-US" altLang="zh-CN" sz="1100" b="1" baseline="-25000" dirty="0">
                  <a:latin typeface="微软雅黑" panose="020B0503020204020204" pitchFamily="34" charset="-122"/>
                  <a:ea typeface="微软雅黑" panose="020B0503020204020204" pitchFamily="34" charset="-122"/>
                </a:rPr>
                <a:t>TG</a:t>
              </a:r>
            </a:p>
          </p:txBody>
        </p:sp>
        <p:sp>
          <p:nvSpPr>
            <p:cNvPr id="92" name="Text Box 47">
              <a:extLst>
                <a:ext uri="{FF2B5EF4-FFF2-40B4-BE49-F238E27FC236}">
                  <a16:creationId xmlns:a16="http://schemas.microsoft.com/office/drawing/2014/main" id="{ED9C0768-67FA-47E6-A249-8290076D552D}"/>
                </a:ext>
              </a:extLst>
            </p:cNvPr>
            <p:cNvSpPr txBox="1">
              <a:spLocks noChangeArrowheads="1"/>
            </p:cNvSpPr>
            <p:nvPr/>
          </p:nvSpPr>
          <p:spPr bwMode="auto">
            <a:xfrm>
              <a:off x="2501" y="1203"/>
              <a:ext cx="4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latin typeface="微软雅黑" panose="020B0503020204020204" pitchFamily="34" charset="-122"/>
                  <a:ea typeface="微软雅黑" panose="020B0503020204020204" pitchFamily="34" charset="-122"/>
                  <a:sym typeface="Wingdings 2" pitchFamily="18" charset="2"/>
                </a:rPr>
                <a:t></a:t>
              </a:r>
            </a:p>
          </p:txBody>
        </p:sp>
        <p:pic>
          <p:nvPicPr>
            <p:cNvPr id="93" name="Picture 49">
              <a:extLst>
                <a:ext uri="{FF2B5EF4-FFF2-40B4-BE49-F238E27FC236}">
                  <a16:creationId xmlns:a16="http://schemas.microsoft.com/office/drawing/2014/main" id="{1B3108B0-EF05-41D7-AC08-F7C3C5F03BF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 y="1206"/>
              <a:ext cx="26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4" name="Text Box 50">
              <a:extLst>
                <a:ext uri="{FF2B5EF4-FFF2-40B4-BE49-F238E27FC236}">
                  <a16:creationId xmlns:a16="http://schemas.microsoft.com/office/drawing/2014/main" id="{D2CC80B4-88E4-45A1-AB05-AE6D9194C8CF}"/>
                </a:ext>
              </a:extLst>
            </p:cNvPr>
            <p:cNvSpPr txBox="1">
              <a:spLocks noChangeArrowheads="1"/>
            </p:cNvSpPr>
            <p:nvPr/>
          </p:nvSpPr>
          <p:spPr bwMode="auto">
            <a:xfrm>
              <a:off x="435" y="1067"/>
              <a:ext cx="397"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100" b="1" i="1">
                  <a:latin typeface="微软雅黑" panose="020B0503020204020204" pitchFamily="34" charset="-122"/>
                  <a:ea typeface="微软雅黑" panose="020B0503020204020204" pitchFamily="34" charset="-122"/>
                </a:rPr>
                <a:t>K</a:t>
              </a:r>
              <a:r>
                <a:rPr lang="en-US" altLang="zh-CN" sz="1100" b="1" baseline="-25000">
                  <a:latin typeface="微软雅黑" panose="020B0503020204020204" pitchFamily="34" charset="-122"/>
                  <a:ea typeface="微软雅黑" panose="020B0503020204020204" pitchFamily="34" charset="-122"/>
                </a:rPr>
                <a:t>A</a:t>
              </a:r>
            </a:p>
          </p:txBody>
        </p:sp>
        <p:sp>
          <p:nvSpPr>
            <p:cNvPr id="95" name="Rectangle 57">
              <a:extLst>
                <a:ext uri="{FF2B5EF4-FFF2-40B4-BE49-F238E27FC236}">
                  <a16:creationId xmlns:a16="http://schemas.microsoft.com/office/drawing/2014/main" id="{D15650C8-75F3-47A4-8F89-974C3B6D4C6B}"/>
                </a:ext>
              </a:extLst>
            </p:cNvPr>
            <p:cNvSpPr>
              <a:spLocks noChangeArrowheads="1"/>
            </p:cNvSpPr>
            <p:nvPr/>
          </p:nvSpPr>
          <p:spPr bwMode="auto">
            <a:xfrm>
              <a:off x="1555" y="1547"/>
              <a:ext cx="572" cy="197"/>
            </a:xfrm>
            <a:prstGeom prst="rect">
              <a:avLst/>
            </a:prstGeom>
            <a:solidFill>
              <a:srgbClr val="FFCC99"/>
            </a:solidFill>
            <a:ln w="6350">
              <a:solidFill>
                <a:schemeClr val="tx1"/>
              </a:solidFill>
              <a:miter lim="800000"/>
              <a:headEnd/>
              <a:tailEnd/>
            </a:ln>
            <a:effectLst/>
          </p:spPr>
          <p:txBody>
            <a:bodyPr wrap="none" anchor="ctr"/>
            <a:lstStyle/>
            <a:p>
              <a:r>
                <a:rPr kumimoji="1" lang="en-US" altLang="zh-CN" sz="1100" b="1" dirty="0">
                  <a:latin typeface="微软雅黑" panose="020B0503020204020204" pitchFamily="34" charset="-122"/>
                  <a:ea typeface="微软雅黑" panose="020B0503020204020204" pitchFamily="34" charset="-122"/>
                </a:rPr>
                <a:t>A, </a:t>
              </a:r>
              <a:r>
                <a:rPr kumimoji="1" lang="en-US" altLang="zh-CN" sz="1100" b="1" i="1" dirty="0">
                  <a:latin typeface="微软雅黑" panose="020B0503020204020204" pitchFamily="34" charset="-122"/>
                  <a:ea typeface="微软雅黑" panose="020B0503020204020204" pitchFamily="34" charset="-122"/>
                </a:rPr>
                <a:t>K</a:t>
              </a:r>
              <a:r>
                <a:rPr kumimoji="1" lang="en-US" altLang="zh-CN" sz="1100" b="1" baseline="-25000" dirty="0">
                  <a:latin typeface="微软雅黑" panose="020B0503020204020204" pitchFamily="34" charset="-122"/>
                  <a:ea typeface="微软雅黑" panose="020B0503020204020204" pitchFamily="34" charset="-122"/>
                </a:rPr>
                <a:t>S</a:t>
              </a:r>
            </a:p>
          </p:txBody>
        </p:sp>
        <p:pic>
          <p:nvPicPr>
            <p:cNvPr id="96" name="Picture 58">
              <a:extLst>
                <a:ext uri="{FF2B5EF4-FFF2-40B4-BE49-F238E27FC236}">
                  <a16:creationId xmlns:a16="http://schemas.microsoft.com/office/drawing/2014/main" id="{F291FCEB-14EA-4CE7-A6B4-F599F2E26C3F}"/>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1350"/>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7" name="Text Box 91">
              <a:extLst>
                <a:ext uri="{FF2B5EF4-FFF2-40B4-BE49-F238E27FC236}">
                  <a16:creationId xmlns:a16="http://schemas.microsoft.com/office/drawing/2014/main" id="{AF516EEC-F147-4243-9BD6-F2B46C2F7908}"/>
                </a:ext>
              </a:extLst>
            </p:cNvPr>
            <p:cNvSpPr txBox="1">
              <a:spLocks noChangeArrowheads="1"/>
            </p:cNvSpPr>
            <p:nvPr/>
          </p:nvSpPr>
          <p:spPr bwMode="auto">
            <a:xfrm>
              <a:off x="806" y="1482"/>
              <a:ext cx="372"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00" b="1" i="1">
                  <a:latin typeface="微软雅黑" panose="020B0503020204020204" pitchFamily="34" charset="-122"/>
                  <a:ea typeface="微软雅黑" panose="020B0503020204020204" pitchFamily="34" charset="-122"/>
                </a:rPr>
                <a:t>K</a:t>
              </a:r>
              <a:r>
                <a:rPr lang="en-US" altLang="zh-CN" sz="1100" b="1" baseline="-25000">
                  <a:latin typeface="微软雅黑" panose="020B0503020204020204" pitchFamily="34" charset="-122"/>
                  <a:ea typeface="微软雅黑" panose="020B0503020204020204" pitchFamily="34" charset="-122"/>
                </a:rPr>
                <a:t>S</a:t>
              </a:r>
            </a:p>
          </p:txBody>
        </p:sp>
        <p:sp>
          <p:nvSpPr>
            <p:cNvPr id="98" name="Text Box 93">
              <a:extLst>
                <a:ext uri="{FF2B5EF4-FFF2-40B4-BE49-F238E27FC236}">
                  <a16:creationId xmlns:a16="http://schemas.microsoft.com/office/drawing/2014/main" id="{D63B1079-37CB-429B-A883-9FB3B89E25D3}"/>
                </a:ext>
              </a:extLst>
            </p:cNvPr>
            <p:cNvSpPr txBox="1">
              <a:spLocks noChangeArrowheads="1"/>
            </p:cNvSpPr>
            <p:nvPr/>
          </p:nvSpPr>
          <p:spPr bwMode="auto">
            <a:xfrm>
              <a:off x="996" y="1482"/>
              <a:ext cx="2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00" b="1" dirty="0">
                  <a:latin typeface="微软雅黑" panose="020B0503020204020204" pitchFamily="34" charset="-122"/>
                  <a:ea typeface="微软雅黑" panose="020B0503020204020204" pitchFamily="34" charset="-122"/>
                </a:rPr>
                <a:t>, </a:t>
              </a:r>
            </a:p>
          </p:txBody>
        </p:sp>
      </p:grpSp>
      <p:pic>
        <p:nvPicPr>
          <p:cNvPr id="99" name="Picture 200" descr="jisuanji">
            <a:extLst>
              <a:ext uri="{FF2B5EF4-FFF2-40B4-BE49-F238E27FC236}">
                <a16:creationId xmlns:a16="http://schemas.microsoft.com/office/drawing/2014/main" id="{280CAF5D-55E0-4DEB-86BA-BB39339891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376" y="1409324"/>
            <a:ext cx="371021" cy="371022"/>
          </a:xfrm>
          <a:prstGeom prst="rect">
            <a:avLst/>
          </a:prstGeom>
          <a:noFill/>
          <a:extLst>
            <a:ext uri="{909E8E84-426E-40DD-AFC4-6F175D3DCCD1}">
              <a14:hiddenFill xmlns:a14="http://schemas.microsoft.com/office/drawing/2010/main">
                <a:solidFill>
                  <a:srgbClr val="FFFFFF"/>
                </a:solidFill>
              </a14:hiddenFill>
            </a:ext>
          </a:extLst>
        </p:spPr>
      </p:pic>
      <p:sp>
        <p:nvSpPr>
          <p:cNvPr id="100" name="Line 39">
            <a:extLst>
              <a:ext uri="{FF2B5EF4-FFF2-40B4-BE49-F238E27FC236}">
                <a16:creationId xmlns:a16="http://schemas.microsoft.com/office/drawing/2014/main" id="{34843E0F-D044-4528-AA9E-B451DF63ADE2}"/>
              </a:ext>
            </a:extLst>
          </p:cNvPr>
          <p:cNvSpPr>
            <a:spLocks noChangeShapeType="1"/>
          </p:cNvSpPr>
          <p:nvPr/>
        </p:nvSpPr>
        <p:spPr bwMode="auto">
          <a:xfrm rot="16200000" flipH="1">
            <a:off x="3050320" y="2622144"/>
            <a:ext cx="1687936" cy="0"/>
          </a:xfrm>
          <a:prstGeom prst="line">
            <a:avLst/>
          </a:prstGeom>
          <a:noFill/>
          <a:ln w="12700">
            <a:solidFill>
              <a:schemeClr val="tx1"/>
            </a:solidFill>
            <a:round/>
            <a:headEnd type="none" w="sm"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nvGrpSpPr>
          <p:cNvPr id="101" name="组合 100">
            <a:extLst>
              <a:ext uri="{FF2B5EF4-FFF2-40B4-BE49-F238E27FC236}">
                <a16:creationId xmlns:a16="http://schemas.microsoft.com/office/drawing/2014/main" id="{9F5A9060-67CD-4E7B-9841-3484F6E123F6}"/>
              </a:ext>
            </a:extLst>
          </p:cNvPr>
          <p:cNvGrpSpPr/>
          <p:nvPr/>
        </p:nvGrpSpPr>
        <p:grpSpPr>
          <a:xfrm>
            <a:off x="3157138" y="1163141"/>
            <a:ext cx="1010355" cy="663767"/>
            <a:chOff x="4573870" y="1067757"/>
            <a:chExt cx="1010355" cy="663767"/>
          </a:xfrm>
        </p:grpSpPr>
        <p:sp>
          <p:nvSpPr>
            <p:cNvPr id="102" name="Rectangle 54">
              <a:extLst>
                <a:ext uri="{FF2B5EF4-FFF2-40B4-BE49-F238E27FC236}">
                  <a16:creationId xmlns:a16="http://schemas.microsoft.com/office/drawing/2014/main" id="{3B1348C2-F005-4CA1-8BDB-4FCA340475B4}"/>
                </a:ext>
              </a:extLst>
            </p:cNvPr>
            <p:cNvSpPr>
              <a:spLocks noChangeArrowheads="1"/>
            </p:cNvSpPr>
            <p:nvPr/>
          </p:nvSpPr>
          <p:spPr bwMode="auto">
            <a:xfrm>
              <a:off x="4573870" y="1067757"/>
              <a:ext cx="1010355" cy="663767"/>
            </a:xfrm>
            <a:prstGeom prst="rect">
              <a:avLst/>
            </a:prstGeom>
            <a:solidFill>
              <a:srgbClr val="99FF66"/>
            </a:solidFill>
            <a:ln w="6350">
              <a:solidFill>
                <a:schemeClr val="tx1"/>
              </a:solidFill>
              <a:miter lim="800000"/>
              <a:headEnd/>
              <a:tailEnd/>
            </a:ln>
            <a:effec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pic>
          <p:nvPicPr>
            <p:cNvPr id="103" name="Picture 51">
              <a:extLst>
                <a:ext uri="{FF2B5EF4-FFF2-40B4-BE49-F238E27FC236}">
                  <a16:creationId xmlns:a16="http://schemas.microsoft.com/office/drawing/2014/main" id="{84DCC177-E9C5-42D7-86C0-8B99B8AC7310}"/>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788" y="1313939"/>
              <a:ext cx="181135" cy="33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4" name="Picture 52">
              <a:extLst>
                <a:ext uri="{FF2B5EF4-FFF2-40B4-BE49-F238E27FC236}">
                  <a16:creationId xmlns:a16="http://schemas.microsoft.com/office/drawing/2014/main" id="{B971074E-7256-4C8D-BD00-08313FBF406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8262" y="1275289"/>
              <a:ext cx="270338" cy="417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5" name="Text Box 55">
              <a:extLst>
                <a:ext uri="{FF2B5EF4-FFF2-40B4-BE49-F238E27FC236}">
                  <a16:creationId xmlns:a16="http://schemas.microsoft.com/office/drawing/2014/main" id="{2242031F-F4E5-443B-8B30-444F6CB9F2B8}"/>
                </a:ext>
              </a:extLst>
            </p:cNvPr>
            <p:cNvSpPr txBox="1">
              <a:spLocks noChangeArrowheads="1"/>
            </p:cNvSpPr>
            <p:nvPr/>
          </p:nvSpPr>
          <p:spPr bwMode="auto">
            <a:xfrm>
              <a:off x="4633339" y="1101866"/>
              <a:ext cx="37542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AS</a:t>
              </a:r>
            </a:p>
          </p:txBody>
        </p:sp>
        <p:sp>
          <p:nvSpPr>
            <p:cNvPr id="106" name="Text Box 56">
              <a:extLst>
                <a:ext uri="{FF2B5EF4-FFF2-40B4-BE49-F238E27FC236}">
                  <a16:creationId xmlns:a16="http://schemas.microsoft.com/office/drawing/2014/main" id="{056AC9AC-D4BE-4930-AF73-59D41FCB6766}"/>
                </a:ext>
              </a:extLst>
            </p:cNvPr>
            <p:cNvSpPr txBox="1">
              <a:spLocks noChangeArrowheads="1"/>
            </p:cNvSpPr>
            <p:nvPr/>
          </p:nvSpPr>
          <p:spPr bwMode="auto">
            <a:xfrm>
              <a:off x="5081606" y="1071732"/>
              <a:ext cx="4651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TGS</a:t>
              </a:r>
            </a:p>
          </p:txBody>
        </p:sp>
      </p:grpSp>
      <p:sp>
        <p:nvSpPr>
          <p:cNvPr id="109" name="内容占位符 108">
            <a:extLst>
              <a:ext uri="{FF2B5EF4-FFF2-40B4-BE49-F238E27FC236}">
                <a16:creationId xmlns:a16="http://schemas.microsoft.com/office/drawing/2014/main" id="{676BEC84-82A8-4F22-9187-C17645547668}"/>
              </a:ext>
            </a:extLst>
          </p:cNvPr>
          <p:cNvSpPr>
            <a:spLocks noGrp="1"/>
          </p:cNvSpPr>
          <p:nvPr>
            <p:ph idx="1"/>
          </p:nvPr>
        </p:nvSpPr>
        <p:spPr>
          <a:xfrm>
            <a:off x="9912424" y="5423196"/>
            <a:ext cx="1669976" cy="901403"/>
          </a:xfrm>
        </p:spPr>
        <p:txBody>
          <a:bodyPr/>
          <a:lstStyle/>
          <a:p>
            <a:endParaRPr lang="zh-CN" altLang="en-US"/>
          </a:p>
        </p:txBody>
      </p:sp>
      <p:graphicFrame>
        <p:nvGraphicFramePr>
          <p:cNvPr id="110" name="对象 109">
            <a:extLst>
              <a:ext uri="{FF2B5EF4-FFF2-40B4-BE49-F238E27FC236}">
                <a16:creationId xmlns:a16="http://schemas.microsoft.com/office/drawing/2014/main" id="{93EA6D3E-5DD3-4450-9EA2-B8FF21B664BF}"/>
              </a:ext>
            </a:extLst>
          </p:cNvPr>
          <p:cNvGraphicFramePr>
            <a:graphicFrameLocks noChangeAspect="1"/>
          </p:cNvGraphicFramePr>
          <p:nvPr>
            <p:extLst>
              <p:ext uri="{D42A27DB-BD31-4B8C-83A1-F6EECF244321}">
                <p14:modId xmlns:p14="http://schemas.microsoft.com/office/powerpoint/2010/main" val="4014370422"/>
              </p:ext>
            </p:extLst>
          </p:nvPr>
        </p:nvGraphicFramePr>
        <p:xfrm>
          <a:off x="6012284" y="1270318"/>
          <a:ext cx="3637148" cy="477003"/>
        </p:xfrm>
        <a:graphic>
          <a:graphicData uri="http://schemas.openxmlformats.org/presentationml/2006/ole">
            <mc:AlternateContent xmlns:mc="http://schemas.openxmlformats.org/markup-compatibility/2006">
              <mc:Choice xmlns:v="urn:schemas-microsoft-com:vml" Requires="v">
                <p:oleObj spid="_x0000_s34989" name="Equation" r:id="rId6" imgW="2323800" imgH="304560" progId="Equation.DSMT4">
                  <p:embed/>
                </p:oleObj>
              </mc:Choice>
              <mc:Fallback>
                <p:oleObj name="Equation" r:id="rId6" imgW="2323800" imgH="304560" progId="Equation.DSMT4">
                  <p:embed/>
                  <p:pic>
                    <p:nvPicPr>
                      <p:cNvPr id="0" name=""/>
                      <p:cNvPicPr/>
                      <p:nvPr/>
                    </p:nvPicPr>
                    <p:blipFill>
                      <a:blip r:embed="rId7"/>
                      <a:stretch>
                        <a:fillRect/>
                      </a:stretch>
                    </p:blipFill>
                    <p:spPr>
                      <a:xfrm>
                        <a:off x="6012284" y="1270318"/>
                        <a:ext cx="3637148" cy="477003"/>
                      </a:xfrm>
                      <a:prstGeom prst="rect">
                        <a:avLst/>
                      </a:prstGeom>
                    </p:spPr>
                  </p:pic>
                </p:oleObj>
              </mc:Fallback>
            </mc:AlternateContent>
          </a:graphicData>
        </a:graphic>
      </p:graphicFrame>
      <p:graphicFrame>
        <p:nvGraphicFramePr>
          <p:cNvPr id="111" name="对象 110">
            <a:extLst>
              <a:ext uri="{FF2B5EF4-FFF2-40B4-BE49-F238E27FC236}">
                <a16:creationId xmlns:a16="http://schemas.microsoft.com/office/drawing/2014/main" id="{25CEE566-C361-4F74-AE54-FE5C01BB5891}"/>
              </a:ext>
            </a:extLst>
          </p:cNvPr>
          <p:cNvGraphicFramePr>
            <a:graphicFrameLocks noChangeAspect="1"/>
          </p:cNvGraphicFramePr>
          <p:nvPr>
            <p:extLst>
              <p:ext uri="{D42A27DB-BD31-4B8C-83A1-F6EECF244321}">
                <p14:modId xmlns:p14="http://schemas.microsoft.com/office/powerpoint/2010/main" val="4065206881"/>
              </p:ext>
            </p:extLst>
          </p:nvPr>
        </p:nvGraphicFramePr>
        <p:xfrm>
          <a:off x="6029760" y="1746274"/>
          <a:ext cx="5873750" cy="457200"/>
        </p:xfrm>
        <a:graphic>
          <a:graphicData uri="http://schemas.openxmlformats.org/presentationml/2006/ole">
            <mc:AlternateContent xmlns:mc="http://schemas.openxmlformats.org/markup-compatibility/2006">
              <mc:Choice xmlns:v="urn:schemas-microsoft-com:vml" Requires="v">
                <p:oleObj spid="_x0000_s34990" name="Equation" r:id="rId8" imgW="4559040" imgH="355320" progId="Equation.DSMT4">
                  <p:embed/>
                </p:oleObj>
              </mc:Choice>
              <mc:Fallback>
                <p:oleObj name="Equation" r:id="rId8" imgW="4559040" imgH="355320" progId="Equation.DSMT4">
                  <p:embed/>
                  <p:pic>
                    <p:nvPicPr>
                      <p:cNvPr id="0" name=""/>
                      <p:cNvPicPr/>
                      <p:nvPr/>
                    </p:nvPicPr>
                    <p:blipFill>
                      <a:blip r:embed="rId9"/>
                      <a:stretch>
                        <a:fillRect/>
                      </a:stretch>
                    </p:blipFill>
                    <p:spPr>
                      <a:xfrm>
                        <a:off x="6029760" y="1746274"/>
                        <a:ext cx="5873750" cy="457200"/>
                      </a:xfrm>
                      <a:prstGeom prst="rect">
                        <a:avLst/>
                      </a:prstGeom>
                    </p:spPr>
                  </p:pic>
                </p:oleObj>
              </mc:Fallback>
            </mc:AlternateContent>
          </a:graphicData>
        </a:graphic>
      </p:graphicFrame>
      <p:graphicFrame>
        <p:nvGraphicFramePr>
          <p:cNvPr id="114" name="对象 113">
            <a:extLst>
              <a:ext uri="{FF2B5EF4-FFF2-40B4-BE49-F238E27FC236}">
                <a16:creationId xmlns:a16="http://schemas.microsoft.com/office/drawing/2014/main" id="{342C8470-464A-42AB-85D3-80EBDE001E91}"/>
              </a:ext>
            </a:extLst>
          </p:cNvPr>
          <p:cNvGraphicFramePr>
            <a:graphicFrameLocks noChangeAspect="1"/>
          </p:cNvGraphicFramePr>
          <p:nvPr>
            <p:extLst>
              <p:ext uri="{D42A27DB-BD31-4B8C-83A1-F6EECF244321}">
                <p14:modId xmlns:p14="http://schemas.microsoft.com/office/powerpoint/2010/main" val="2031120227"/>
              </p:ext>
            </p:extLst>
          </p:nvPr>
        </p:nvGraphicFramePr>
        <p:xfrm>
          <a:off x="6329363" y="2246313"/>
          <a:ext cx="5410200" cy="400050"/>
        </p:xfrm>
        <a:graphic>
          <a:graphicData uri="http://schemas.openxmlformats.org/presentationml/2006/ole">
            <mc:AlternateContent xmlns:mc="http://schemas.openxmlformats.org/markup-compatibility/2006">
              <mc:Choice xmlns:v="urn:schemas-microsoft-com:vml" Requires="v">
                <p:oleObj spid="_x0000_s34991" name="Equation" r:id="rId10" imgW="4305240" imgH="317160" progId="Equation.DSMT4">
                  <p:embed/>
                </p:oleObj>
              </mc:Choice>
              <mc:Fallback>
                <p:oleObj name="Equation" r:id="rId10" imgW="4305240" imgH="317160" progId="Equation.DSMT4">
                  <p:embed/>
                  <p:pic>
                    <p:nvPicPr>
                      <p:cNvPr id="0" name=""/>
                      <p:cNvPicPr/>
                      <p:nvPr/>
                    </p:nvPicPr>
                    <p:blipFill>
                      <a:blip r:embed="rId11"/>
                      <a:stretch>
                        <a:fillRect/>
                      </a:stretch>
                    </p:blipFill>
                    <p:spPr>
                      <a:xfrm>
                        <a:off x="6329363" y="2246313"/>
                        <a:ext cx="5410200" cy="400050"/>
                      </a:xfrm>
                      <a:prstGeom prst="rect">
                        <a:avLst/>
                      </a:prstGeom>
                    </p:spPr>
                  </p:pic>
                </p:oleObj>
              </mc:Fallback>
            </mc:AlternateContent>
          </a:graphicData>
        </a:graphic>
      </p:graphicFrame>
      <p:sp>
        <p:nvSpPr>
          <p:cNvPr id="116" name="文本框 115">
            <a:extLst>
              <a:ext uri="{FF2B5EF4-FFF2-40B4-BE49-F238E27FC236}">
                <a16:creationId xmlns:a16="http://schemas.microsoft.com/office/drawing/2014/main" id="{21B3A05D-4CB3-4CA4-B098-B0273D7B6A48}"/>
              </a:ext>
            </a:extLst>
          </p:cNvPr>
          <p:cNvSpPr txBox="1"/>
          <p:nvPr/>
        </p:nvSpPr>
        <p:spPr>
          <a:xfrm>
            <a:off x="6029760" y="828832"/>
            <a:ext cx="6096000" cy="369332"/>
          </a:xfrm>
          <a:prstGeom prst="rect">
            <a:avLst/>
          </a:prstGeom>
          <a:noFill/>
        </p:spPr>
        <p:txBody>
          <a:bodyPr wrap="square">
            <a:spAutoFit/>
          </a:bodyPr>
          <a:lstStyle/>
          <a:p>
            <a:r>
              <a:rPr lang="zh-CN" altLang="zh-CN" b="1" kern="100" dirty="0">
                <a:solidFill>
                  <a:srgbClr val="C00000"/>
                </a:solidFill>
              </a:rPr>
              <a:t>第Ⅰ阶段（认证服务交换）用户从</a:t>
            </a:r>
            <a:r>
              <a:rPr lang="en-US" altLang="zh-CN" b="1" kern="100" dirty="0">
                <a:solidFill>
                  <a:srgbClr val="C00000"/>
                </a:solidFill>
              </a:rPr>
              <a:t>AS</a:t>
            </a:r>
            <a:r>
              <a:rPr lang="zh-CN" altLang="zh-CN" b="1" kern="100" dirty="0">
                <a:solidFill>
                  <a:srgbClr val="C00000"/>
                </a:solidFill>
              </a:rPr>
              <a:t>获取票据许可票据</a:t>
            </a:r>
            <a:endParaRPr lang="zh-CN" altLang="en-US" b="1" dirty="0">
              <a:solidFill>
                <a:srgbClr val="C00000"/>
              </a:solidFill>
            </a:endParaRPr>
          </a:p>
        </p:txBody>
      </p:sp>
      <p:sp>
        <p:nvSpPr>
          <p:cNvPr id="118" name="文本框 117">
            <a:extLst>
              <a:ext uri="{FF2B5EF4-FFF2-40B4-BE49-F238E27FC236}">
                <a16:creationId xmlns:a16="http://schemas.microsoft.com/office/drawing/2014/main" id="{A3F09401-F488-4033-BA48-C9FF8DBC68B6}"/>
              </a:ext>
            </a:extLst>
          </p:cNvPr>
          <p:cNvSpPr txBox="1"/>
          <p:nvPr/>
        </p:nvSpPr>
        <p:spPr>
          <a:xfrm>
            <a:off x="5831646" y="2718542"/>
            <a:ext cx="6397546" cy="369332"/>
          </a:xfrm>
          <a:prstGeom prst="rect">
            <a:avLst/>
          </a:prstGeom>
          <a:noFill/>
        </p:spPr>
        <p:txBody>
          <a:bodyPr wrap="square">
            <a:spAutoFit/>
          </a:bodyPr>
          <a:lstStyle/>
          <a:p>
            <a:r>
              <a:rPr lang="zh-CN" altLang="en-US" sz="1800" b="1" dirty="0">
                <a:solidFill>
                  <a:srgbClr val="0070C0"/>
                </a:solidFill>
                <a:latin typeface="Times New Roman" panose="02020603050405020304" pitchFamily="18" charset="0"/>
                <a:ea typeface="宋体" panose="02010600030101010101" pitchFamily="2" charset="-122"/>
              </a:rPr>
              <a:t>第</a:t>
            </a:r>
            <a:r>
              <a:rPr lang="en-US" altLang="zh-CN" sz="1800" b="1" dirty="0">
                <a:solidFill>
                  <a:srgbClr val="0070C0"/>
                </a:solidFill>
                <a:latin typeface="Times New Roman" panose="02020603050405020304" pitchFamily="18" charset="0"/>
                <a:ea typeface="宋体" panose="02010600030101010101" pitchFamily="2" charset="-122"/>
              </a:rPr>
              <a:t>Ⅱ</a:t>
            </a:r>
            <a:r>
              <a:rPr lang="zh-CN" altLang="en-US" sz="1800" b="1" dirty="0">
                <a:solidFill>
                  <a:srgbClr val="0070C0"/>
                </a:solidFill>
                <a:latin typeface="Times New Roman" panose="02020603050405020304" pitchFamily="18" charset="0"/>
                <a:ea typeface="宋体" panose="02010600030101010101" pitchFamily="2" charset="-122"/>
              </a:rPr>
              <a:t>阶段（票据许可服务交换）用户从</a:t>
            </a:r>
            <a:r>
              <a:rPr lang="en-US" altLang="zh-CN" sz="1800" b="1" dirty="0">
                <a:solidFill>
                  <a:srgbClr val="0070C0"/>
                </a:solidFill>
                <a:latin typeface="Times New Roman" panose="02020603050405020304" pitchFamily="18" charset="0"/>
                <a:ea typeface="宋体" panose="02010600030101010101" pitchFamily="2" charset="-122"/>
              </a:rPr>
              <a:t>TGS</a:t>
            </a:r>
            <a:r>
              <a:rPr lang="zh-CN" altLang="en-US" sz="1800" b="1" dirty="0">
                <a:solidFill>
                  <a:srgbClr val="0070C0"/>
                </a:solidFill>
                <a:latin typeface="Times New Roman" panose="02020603050405020304" pitchFamily="18" charset="0"/>
                <a:ea typeface="宋体" panose="02010600030101010101" pitchFamily="2" charset="-122"/>
              </a:rPr>
              <a:t>获取服务许可票据</a:t>
            </a:r>
            <a:endParaRPr lang="zh-CN" altLang="en-US" b="1" dirty="0">
              <a:solidFill>
                <a:srgbClr val="0070C0"/>
              </a:solidFill>
            </a:endParaRPr>
          </a:p>
        </p:txBody>
      </p:sp>
      <p:graphicFrame>
        <p:nvGraphicFramePr>
          <p:cNvPr id="119" name="对象 118">
            <a:extLst>
              <a:ext uri="{FF2B5EF4-FFF2-40B4-BE49-F238E27FC236}">
                <a16:creationId xmlns:a16="http://schemas.microsoft.com/office/drawing/2014/main" id="{84A3B52A-F236-4BF7-A7F2-E5156F935FF8}"/>
              </a:ext>
            </a:extLst>
          </p:cNvPr>
          <p:cNvGraphicFramePr>
            <a:graphicFrameLocks noChangeAspect="1"/>
          </p:cNvGraphicFramePr>
          <p:nvPr>
            <p:extLst>
              <p:ext uri="{D42A27DB-BD31-4B8C-83A1-F6EECF244321}">
                <p14:modId xmlns:p14="http://schemas.microsoft.com/office/powerpoint/2010/main" val="2846734993"/>
              </p:ext>
            </p:extLst>
          </p:nvPr>
        </p:nvGraphicFramePr>
        <p:xfrm>
          <a:off x="6056313" y="3203575"/>
          <a:ext cx="4719637" cy="388938"/>
        </p:xfrm>
        <a:graphic>
          <a:graphicData uri="http://schemas.openxmlformats.org/presentationml/2006/ole">
            <mc:AlternateContent xmlns:mc="http://schemas.openxmlformats.org/markup-compatibility/2006">
              <mc:Choice xmlns:v="urn:schemas-microsoft-com:vml" Requires="v">
                <p:oleObj spid="_x0000_s34992" name="Equation" r:id="rId12" imgW="3708360" imgH="304560" progId="Equation.DSMT4">
                  <p:embed/>
                </p:oleObj>
              </mc:Choice>
              <mc:Fallback>
                <p:oleObj name="Equation" r:id="rId12" imgW="3708360" imgH="304560" progId="Equation.DSMT4">
                  <p:embed/>
                  <p:pic>
                    <p:nvPicPr>
                      <p:cNvPr id="0" name=""/>
                      <p:cNvPicPr/>
                      <p:nvPr/>
                    </p:nvPicPr>
                    <p:blipFill>
                      <a:blip r:embed="rId13"/>
                      <a:stretch>
                        <a:fillRect/>
                      </a:stretch>
                    </p:blipFill>
                    <p:spPr>
                      <a:xfrm>
                        <a:off x="6056313" y="3203575"/>
                        <a:ext cx="4719637" cy="388938"/>
                      </a:xfrm>
                      <a:prstGeom prst="rect">
                        <a:avLst/>
                      </a:prstGeom>
                    </p:spPr>
                  </p:pic>
                </p:oleObj>
              </mc:Fallback>
            </mc:AlternateContent>
          </a:graphicData>
        </a:graphic>
      </p:graphicFrame>
      <p:graphicFrame>
        <p:nvGraphicFramePr>
          <p:cNvPr id="122" name="对象 121">
            <a:extLst>
              <a:ext uri="{FF2B5EF4-FFF2-40B4-BE49-F238E27FC236}">
                <a16:creationId xmlns:a16="http://schemas.microsoft.com/office/drawing/2014/main" id="{9A1E0A43-D40B-4840-83EF-FC3AE68C4B89}"/>
              </a:ext>
            </a:extLst>
          </p:cNvPr>
          <p:cNvGraphicFramePr>
            <a:graphicFrameLocks noChangeAspect="1"/>
          </p:cNvGraphicFramePr>
          <p:nvPr>
            <p:extLst>
              <p:ext uri="{D42A27DB-BD31-4B8C-83A1-F6EECF244321}">
                <p14:modId xmlns:p14="http://schemas.microsoft.com/office/powerpoint/2010/main" val="272361457"/>
              </p:ext>
            </p:extLst>
          </p:nvPr>
        </p:nvGraphicFramePr>
        <p:xfrm>
          <a:off x="6057602" y="3616983"/>
          <a:ext cx="4776864" cy="417558"/>
        </p:xfrm>
        <a:graphic>
          <a:graphicData uri="http://schemas.openxmlformats.org/presentationml/2006/ole">
            <mc:AlternateContent xmlns:mc="http://schemas.openxmlformats.org/markup-compatibility/2006">
              <mc:Choice xmlns:v="urn:schemas-microsoft-com:vml" Requires="v">
                <p:oleObj spid="_x0000_s34993" name="Equation" r:id="rId14" imgW="3632040" imgH="317160" progId="Equation.DSMT4">
                  <p:embed/>
                </p:oleObj>
              </mc:Choice>
              <mc:Fallback>
                <p:oleObj name="Equation" r:id="rId14" imgW="3632040" imgH="317160" progId="Equation.DSMT4">
                  <p:embed/>
                  <p:pic>
                    <p:nvPicPr>
                      <p:cNvPr id="0" name=""/>
                      <p:cNvPicPr/>
                      <p:nvPr/>
                    </p:nvPicPr>
                    <p:blipFill>
                      <a:blip r:embed="rId15"/>
                      <a:stretch>
                        <a:fillRect/>
                      </a:stretch>
                    </p:blipFill>
                    <p:spPr>
                      <a:xfrm>
                        <a:off x="6057602" y="3616983"/>
                        <a:ext cx="4776864" cy="417558"/>
                      </a:xfrm>
                      <a:prstGeom prst="rect">
                        <a:avLst/>
                      </a:prstGeom>
                    </p:spPr>
                  </p:pic>
                </p:oleObj>
              </mc:Fallback>
            </mc:AlternateContent>
          </a:graphicData>
        </a:graphic>
      </p:graphicFrame>
      <p:graphicFrame>
        <p:nvGraphicFramePr>
          <p:cNvPr id="123" name="对象 122">
            <a:extLst>
              <a:ext uri="{FF2B5EF4-FFF2-40B4-BE49-F238E27FC236}">
                <a16:creationId xmlns:a16="http://schemas.microsoft.com/office/drawing/2014/main" id="{0F2C6097-3E30-4071-9132-91C343731715}"/>
              </a:ext>
            </a:extLst>
          </p:cNvPr>
          <p:cNvGraphicFramePr>
            <a:graphicFrameLocks noChangeAspect="1"/>
          </p:cNvGraphicFramePr>
          <p:nvPr>
            <p:extLst>
              <p:ext uri="{D42A27DB-BD31-4B8C-83A1-F6EECF244321}">
                <p14:modId xmlns:p14="http://schemas.microsoft.com/office/powerpoint/2010/main" val="1479967719"/>
              </p:ext>
            </p:extLst>
          </p:nvPr>
        </p:nvGraphicFramePr>
        <p:xfrm>
          <a:off x="6388721" y="4096907"/>
          <a:ext cx="5625322" cy="408817"/>
        </p:xfrm>
        <a:graphic>
          <a:graphicData uri="http://schemas.openxmlformats.org/presentationml/2006/ole">
            <mc:AlternateContent xmlns:mc="http://schemas.openxmlformats.org/markup-compatibility/2006">
              <mc:Choice xmlns:v="urn:schemas-microsoft-com:vml" Requires="v">
                <p:oleObj spid="_x0000_s34994" name="Equation" r:id="rId16" imgW="4368600" imgH="317160" progId="Equation.DSMT4">
                  <p:embed/>
                </p:oleObj>
              </mc:Choice>
              <mc:Fallback>
                <p:oleObj name="Equation" r:id="rId16" imgW="4368600" imgH="317160" progId="Equation.DSMT4">
                  <p:embed/>
                  <p:pic>
                    <p:nvPicPr>
                      <p:cNvPr id="0" name=""/>
                      <p:cNvPicPr/>
                      <p:nvPr/>
                    </p:nvPicPr>
                    <p:blipFill>
                      <a:blip r:embed="rId17"/>
                      <a:stretch>
                        <a:fillRect/>
                      </a:stretch>
                    </p:blipFill>
                    <p:spPr>
                      <a:xfrm>
                        <a:off x="6388721" y="4096907"/>
                        <a:ext cx="5625322" cy="408817"/>
                      </a:xfrm>
                      <a:prstGeom prst="rect">
                        <a:avLst/>
                      </a:prstGeom>
                    </p:spPr>
                  </p:pic>
                </p:oleObj>
              </mc:Fallback>
            </mc:AlternateContent>
          </a:graphicData>
        </a:graphic>
      </p:graphicFrame>
      <p:graphicFrame>
        <p:nvGraphicFramePr>
          <p:cNvPr id="124" name="对象 123">
            <a:extLst>
              <a:ext uri="{FF2B5EF4-FFF2-40B4-BE49-F238E27FC236}">
                <a16:creationId xmlns:a16="http://schemas.microsoft.com/office/drawing/2014/main" id="{9E3C927D-8760-42E7-8E09-85C3F042B2A4}"/>
              </a:ext>
            </a:extLst>
          </p:cNvPr>
          <p:cNvGraphicFramePr>
            <a:graphicFrameLocks noChangeAspect="1"/>
          </p:cNvGraphicFramePr>
          <p:nvPr>
            <p:extLst>
              <p:ext uri="{D42A27DB-BD31-4B8C-83A1-F6EECF244321}">
                <p14:modId xmlns:p14="http://schemas.microsoft.com/office/powerpoint/2010/main" val="22695015"/>
              </p:ext>
            </p:extLst>
          </p:nvPr>
        </p:nvGraphicFramePr>
        <p:xfrm>
          <a:off x="6388721" y="4517266"/>
          <a:ext cx="4891856" cy="499169"/>
        </p:xfrm>
        <a:graphic>
          <a:graphicData uri="http://schemas.openxmlformats.org/presentationml/2006/ole">
            <mc:AlternateContent xmlns:mc="http://schemas.openxmlformats.org/markup-compatibility/2006">
              <mc:Choice xmlns:v="urn:schemas-microsoft-com:vml" Requires="v">
                <p:oleObj spid="_x0000_s34995" name="Equation" r:id="rId18" imgW="3111480" imgH="317160" progId="Equation.DSMT4">
                  <p:embed/>
                </p:oleObj>
              </mc:Choice>
              <mc:Fallback>
                <p:oleObj name="Equation" r:id="rId18" imgW="3111480" imgH="317160" progId="Equation.DSMT4">
                  <p:embed/>
                  <p:pic>
                    <p:nvPicPr>
                      <p:cNvPr id="0" name=""/>
                      <p:cNvPicPr/>
                      <p:nvPr/>
                    </p:nvPicPr>
                    <p:blipFill>
                      <a:blip r:embed="rId19"/>
                      <a:stretch>
                        <a:fillRect/>
                      </a:stretch>
                    </p:blipFill>
                    <p:spPr>
                      <a:xfrm>
                        <a:off x="6388721" y="4517266"/>
                        <a:ext cx="4891856" cy="499169"/>
                      </a:xfrm>
                      <a:prstGeom prst="rect">
                        <a:avLst/>
                      </a:prstGeom>
                    </p:spPr>
                  </p:pic>
                </p:oleObj>
              </mc:Fallback>
            </mc:AlternateContent>
          </a:graphicData>
        </a:graphic>
      </p:graphicFrame>
      <p:sp>
        <p:nvSpPr>
          <p:cNvPr id="126" name="文本框 125">
            <a:extLst>
              <a:ext uri="{FF2B5EF4-FFF2-40B4-BE49-F238E27FC236}">
                <a16:creationId xmlns:a16="http://schemas.microsoft.com/office/drawing/2014/main" id="{2F5C22A4-182A-45EA-8527-5C9E78EDB6DB}"/>
              </a:ext>
            </a:extLst>
          </p:cNvPr>
          <p:cNvSpPr txBox="1"/>
          <p:nvPr/>
        </p:nvSpPr>
        <p:spPr>
          <a:xfrm>
            <a:off x="479376" y="5030800"/>
            <a:ext cx="7888009" cy="369332"/>
          </a:xfrm>
          <a:prstGeom prst="rect">
            <a:avLst/>
          </a:prstGeom>
          <a:noFill/>
        </p:spPr>
        <p:txBody>
          <a:bodyPr wrap="square">
            <a:spAutoFit/>
          </a:bodyPr>
          <a:lstStyle/>
          <a:p>
            <a:pPr>
              <a:spcBef>
                <a:spcPct val="0"/>
              </a:spcBef>
              <a:buFontTx/>
              <a:buNone/>
            </a:pPr>
            <a:r>
              <a:rPr lang="zh-CN" altLang="en-US" sz="1800" b="1" dirty="0">
                <a:solidFill>
                  <a:srgbClr val="002060"/>
                </a:solidFill>
                <a:latin typeface="Times New Roman" panose="02020603050405020304" pitchFamily="18" charset="0"/>
                <a:ea typeface="宋体" panose="02010600030101010101" pitchFamily="2" charset="-122"/>
              </a:rPr>
              <a:t>第</a:t>
            </a:r>
            <a:r>
              <a:rPr lang="en-US" altLang="zh-CN" sz="1800" b="1" dirty="0">
                <a:solidFill>
                  <a:srgbClr val="002060"/>
                </a:solidFill>
                <a:latin typeface="Times New Roman" panose="02020603050405020304" pitchFamily="18" charset="0"/>
                <a:ea typeface="宋体" panose="02010600030101010101" pitchFamily="2" charset="-122"/>
              </a:rPr>
              <a:t>Ⅲ</a:t>
            </a:r>
            <a:r>
              <a:rPr lang="zh-CN" altLang="en-US" sz="1800" b="1" dirty="0">
                <a:solidFill>
                  <a:srgbClr val="002060"/>
                </a:solidFill>
                <a:latin typeface="Times New Roman" panose="02020603050405020304" pitchFamily="18" charset="0"/>
                <a:ea typeface="宋体" panose="02010600030101010101" pitchFamily="2" charset="-122"/>
              </a:rPr>
              <a:t>阶段（客户机</a:t>
            </a:r>
            <a:r>
              <a:rPr lang="en-US" altLang="zh-CN" sz="1800" b="1" dirty="0">
                <a:solidFill>
                  <a:srgbClr val="002060"/>
                </a:solidFill>
                <a:latin typeface="Times New Roman" panose="02020603050405020304" pitchFamily="18" charset="0"/>
                <a:ea typeface="宋体" panose="02010600030101010101" pitchFamily="2" charset="-122"/>
              </a:rPr>
              <a:t>——</a:t>
            </a:r>
            <a:r>
              <a:rPr lang="zh-CN" altLang="en-US" sz="1800" b="1" dirty="0">
                <a:solidFill>
                  <a:srgbClr val="002060"/>
                </a:solidFill>
                <a:latin typeface="Times New Roman" panose="02020603050405020304" pitchFamily="18" charset="0"/>
                <a:ea typeface="宋体" panose="02010600030101010101" pitchFamily="2" charset="-122"/>
              </a:rPr>
              <a:t>服务器的认证交换）用户从服务器获取服务：</a:t>
            </a:r>
          </a:p>
        </p:txBody>
      </p:sp>
      <p:graphicFrame>
        <p:nvGraphicFramePr>
          <p:cNvPr id="127" name="对象 126">
            <a:extLst>
              <a:ext uri="{FF2B5EF4-FFF2-40B4-BE49-F238E27FC236}">
                <a16:creationId xmlns:a16="http://schemas.microsoft.com/office/drawing/2014/main" id="{AF0569FA-F8C0-4DF6-8095-64C1862A4F87}"/>
              </a:ext>
            </a:extLst>
          </p:cNvPr>
          <p:cNvGraphicFramePr>
            <a:graphicFrameLocks noChangeAspect="1"/>
          </p:cNvGraphicFramePr>
          <p:nvPr>
            <p:extLst>
              <p:ext uri="{D42A27DB-BD31-4B8C-83A1-F6EECF244321}">
                <p14:modId xmlns:p14="http://schemas.microsoft.com/office/powerpoint/2010/main" val="2568913610"/>
              </p:ext>
            </p:extLst>
          </p:nvPr>
        </p:nvGraphicFramePr>
        <p:xfrm>
          <a:off x="865573" y="5502208"/>
          <a:ext cx="4300439" cy="901402"/>
        </p:xfrm>
        <a:graphic>
          <a:graphicData uri="http://schemas.openxmlformats.org/presentationml/2006/ole">
            <mc:AlternateContent xmlns:mc="http://schemas.openxmlformats.org/markup-compatibility/2006">
              <mc:Choice xmlns:v="urn:schemas-microsoft-com:vml" Requires="v">
                <p:oleObj spid="_x0000_s34996" name="Equation" r:id="rId20" imgW="2908080" imgH="609480" progId="Equation.DSMT4">
                  <p:embed/>
                </p:oleObj>
              </mc:Choice>
              <mc:Fallback>
                <p:oleObj name="Equation" r:id="rId20" imgW="2908080" imgH="609480" progId="Equation.DSMT4">
                  <p:embed/>
                  <p:pic>
                    <p:nvPicPr>
                      <p:cNvPr id="0" name=""/>
                      <p:cNvPicPr/>
                      <p:nvPr/>
                    </p:nvPicPr>
                    <p:blipFill>
                      <a:blip r:embed="rId21"/>
                      <a:stretch>
                        <a:fillRect/>
                      </a:stretch>
                    </p:blipFill>
                    <p:spPr>
                      <a:xfrm>
                        <a:off x="865573" y="5502208"/>
                        <a:ext cx="4300439" cy="901402"/>
                      </a:xfrm>
                      <a:prstGeom prst="rect">
                        <a:avLst/>
                      </a:prstGeom>
                    </p:spPr>
                  </p:pic>
                </p:oleObj>
              </mc:Fallback>
            </mc:AlternateContent>
          </a:graphicData>
        </a:graphic>
      </p:graphicFrame>
      <p:graphicFrame>
        <p:nvGraphicFramePr>
          <p:cNvPr id="128" name="对象 127">
            <a:extLst>
              <a:ext uri="{FF2B5EF4-FFF2-40B4-BE49-F238E27FC236}">
                <a16:creationId xmlns:a16="http://schemas.microsoft.com/office/drawing/2014/main" id="{C851082B-763A-469F-97C7-28F33F206927}"/>
              </a:ext>
            </a:extLst>
          </p:cNvPr>
          <p:cNvGraphicFramePr>
            <a:graphicFrameLocks noChangeAspect="1"/>
          </p:cNvGraphicFramePr>
          <p:nvPr>
            <p:extLst>
              <p:ext uri="{D42A27DB-BD31-4B8C-83A1-F6EECF244321}">
                <p14:modId xmlns:p14="http://schemas.microsoft.com/office/powerpoint/2010/main" val="617921358"/>
              </p:ext>
            </p:extLst>
          </p:nvPr>
        </p:nvGraphicFramePr>
        <p:xfrm>
          <a:off x="5656628" y="5488488"/>
          <a:ext cx="5756722" cy="424537"/>
        </p:xfrm>
        <a:graphic>
          <a:graphicData uri="http://schemas.openxmlformats.org/presentationml/2006/ole">
            <mc:AlternateContent xmlns:mc="http://schemas.openxmlformats.org/markup-compatibility/2006">
              <mc:Choice xmlns:v="urn:schemas-microsoft-com:vml" Requires="v">
                <p:oleObj spid="_x0000_s34997" name="Equation" r:id="rId22" imgW="4305240" imgH="317160" progId="Equation.DSMT4">
                  <p:embed/>
                </p:oleObj>
              </mc:Choice>
              <mc:Fallback>
                <p:oleObj name="Equation" r:id="rId22" imgW="4305240" imgH="317160" progId="Equation.DSMT4">
                  <p:embed/>
                  <p:pic>
                    <p:nvPicPr>
                      <p:cNvPr id="0" name=""/>
                      <p:cNvPicPr/>
                      <p:nvPr/>
                    </p:nvPicPr>
                    <p:blipFill>
                      <a:blip r:embed="rId23"/>
                      <a:stretch>
                        <a:fillRect/>
                      </a:stretch>
                    </p:blipFill>
                    <p:spPr>
                      <a:xfrm>
                        <a:off x="5656628" y="5488488"/>
                        <a:ext cx="5756722" cy="424537"/>
                      </a:xfrm>
                      <a:prstGeom prst="rect">
                        <a:avLst/>
                      </a:prstGeom>
                    </p:spPr>
                  </p:pic>
                </p:oleObj>
              </mc:Fallback>
            </mc:AlternateContent>
          </a:graphicData>
        </a:graphic>
      </p:graphicFrame>
      <p:graphicFrame>
        <p:nvGraphicFramePr>
          <p:cNvPr id="129" name="对象 128">
            <a:extLst>
              <a:ext uri="{FF2B5EF4-FFF2-40B4-BE49-F238E27FC236}">
                <a16:creationId xmlns:a16="http://schemas.microsoft.com/office/drawing/2014/main" id="{8F7C7462-DAAC-4148-98B4-0DEC24591301}"/>
              </a:ext>
            </a:extLst>
          </p:cNvPr>
          <p:cNvGraphicFramePr>
            <a:graphicFrameLocks noChangeAspect="1"/>
          </p:cNvGraphicFramePr>
          <p:nvPr>
            <p:extLst>
              <p:ext uri="{D42A27DB-BD31-4B8C-83A1-F6EECF244321}">
                <p14:modId xmlns:p14="http://schemas.microsoft.com/office/powerpoint/2010/main" val="2025078760"/>
              </p:ext>
            </p:extLst>
          </p:nvPr>
        </p:nvGraphicFramePr>
        <p:xfrm>
          <a:off x="5693804" y="6005926"/>
          <a:ext cx="4409531" cy="442724"/>
        </p:xfrm>
        <a:graphic>
          <a:graphicData uri="http://schemas.openxmlformats.org/presentationml/2006/ole">
            <mc:AlternateContent xmlns:mc="http://schemas.openxmlformats.org/markup-compatibility/2006">
              <mc:Choice xmlns:v="urn:schemas-microsoft-com:vml" Requires="v">
                <p:oleObj spid="_x0000_s34998" name="Equation" r:id="rId24" imgW="3162240" imgH="317160" progId="Equation.DSMT4">
                  <p:embed/>
                </p:oleObj>
              </mc:Choice>
              <mc:Fallback>
                <p:oleObj name="Equation" r:id="rId24" imgW="3162240" imgH="317160" progId="Equation.DSMT4">
                  <p:embed/>
                  <p:pic>
                    <p:nvPicPr>
                      <p:cNvPr id="0" name=""/>
                      <p:cNvPicPr/>
                      <p:nvPr/>
                    </p:nvPicPr>
                    <p:blipFill>
                      <a:blip r:embed="rId25"/>
                      <a:stretch>
                        <a:fillRect/>
                      </a:stretch>
                    </p:blipFill>
                    <p:spPr>
                      <a:xfrm>
                        <a:off x="5693804" y="6005926"/>
                        <a:ext cx="4409531" cy="442724"/>
                      </a:xfrm>
                      <a:prstGeom prst="rect">
                        <a:avLst/>
                      </a:prstGeom>
                    </p:spPr>
                  </p:pic>
                </p:oleObj>
              </mc:Fallback>
            </mc:AlternateContent>
          </a:graphicData>
        </a:graphic>
      </p:graphicFrame>
      <p:cxnSp>
        <p:nvCxnSpPr>
          <p:cNvPr id="131" name="直接连接符 130">
            <a:extLst>
              <a:ext uri="{FF2B5EF4-FFF2-40B4-BE49-F238E27FC236}">
                <a16:creationId xmlns:a16="http://schemas.microsoft.com/office/drawing/2014/main" id="{D06145B2-12C3-42D3-BB5C-FB163FA32491}"/>
              </a:ext>
            </a:extLst>
          </p:cNvPr>
          <p:cNvCxnSpPr/>
          <p:nvPr/>
        </p:nvCxnSpPr>
        <p:spPr bwMode="auto">
          <a:xfrm>
            <a:off x="5430891" y="5423196"/>
            <a:ext cx="0" cy="90140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212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3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right)">
                                      <p:cBhvr>
                                        <p:cTn id="12" dur="30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3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right)">
                                      <p:cBhvr>
                                        <p:cTn id="22" dur="3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latin typeface="Times New Roman" pitchFamily="18" charset="0"/>
              </a:rPr>
              <a:t>对付重放攻击的现时（</a:t>
            </a:r>
            <a:r>
              <a:rPr lang="en-US" altLang="zh-CN" dirty="0">
                <a:latin typeface="Times New Roman" pitchFamily="18" charset="0"/>
              </a:rPr>
              <a:t>Nonce</a:t>
            </a:r>
            <a:r>
              <a:rPr lang="zh-CN" altLang="en-US" dirty="0">
                <a:latin typeface="Times New Roman" pitchFamily="18" charset="0"/>
              </a:rPr>
              <a:t>）</a:t>
            </a:r>
            <a:r>
              <a:rPr lang="zh-CN" altLang="en-US" dirty="0"/>
              <a:t> </a:t>
            </a:r>
          </a:p>
        </p:txBody>
      </p:sp>
      <p:sp>
        <p:nvSpPr>
          <p:cNvPr id="9219" name="Rectangle 3"/>
          <p:cNvSpPr>
            <a:spLocks noGrp="1" noChangeArrowheads="1"/>
          </p:cNvSpPr>
          <p:nvPr>
            <p:ph idx="1"/>
          </p:nvPr>
        </p:nvSpPr>
        <p:spPr>
          <a:xfrm>
            <a:off x="406400" y="1219200"/>
            <a:ext cx="11522248" cy="5105400"/>
          </a:xfrm>
        </p:spPr>
        <p:txBody>
          <a:bodyPr/>
          <a:lstStyle/>
          <a:p>
            <a:pPr eaLnBrk="1" hangingPunct="1">
              <a:buFontTx/>
              <a:buNone/>
            </a:pPr>
            <a:r>
              <a:rPr lang="zh-CN" altLang="en-US" dirty="0">
                <a:latin typeface="Times New Roman" pitchFamily="18" charset="0"/>
              </a:rPr>
              <a:t>鉴别消息中增加一项：现时（仅使用一次）：</a:t>
            </a:r>
          </a:p>
          <a:p>
            <a:pPr eaLnBrk="1" hangingPunct="1">
              <a:buFontTx/>
              <a:buNone/>
            </a:pPr>
            <a:r>
              <a:rPr lang="en-US" altLang="zh-CN" dirty="0">
                <a:latin typeface="Times New Roman" pitchFamily="18" charset="0"/>
              </a:rPr>
              <a:t>1</a:t>
            </a:r>
            <a:r>
              <a:rPr lang="zh-CN" altLang="en-US" dirty="0">
                <a:latin typeface="Times New Roman" pitchFamily="18" charset="0"/>
              </a:rPr>
              <a:t>）</a:t>
            </a:r>
            <a:r>
              <a:rPr lang="zh-CN" altLang="en-US" sz="2400" dirty="0">
                <a:latin typeface="Times New Roman" pitchFamily="18" charset="0"/>
              </a:rPr>
              <a:t>随机数：不可猜测，性质最好，但不适合无连接应用。</a:t>
            </a:r>
          </a:p>
          <a:p>
            <a:pPr marL="542925" indent="30163" eaLnBrk="1" hangingPunct="1">
              <a:buFont typeface="Wingdings" panose="05000000000000000000" pitchFamily="2" charset="2"/>
              <a:buChar char="n"/>
            </a:pPr>
            <a:r>
              <a:rPr lang="en-US" altLang="zh-CN" sz="2000" dirty="0">
                <a:latin typeface="Times New Roman" panose="02020603050405020304" pitchFamily="18" charset="0"/>
                <a:ea typeface="宋体" panose="02010600030101010101" pitchFamily="2" charset="-122"/>
              </a:rPr>
              <a:t> </a:t>
            </a:r>
            <a:r>
              <a:rPr lang="zh-CN" altLang="zh-CN" sz="2000" dirty="0">
                <a:latin typeface="宋体" panose="02010600030101010101" pitchFamily="2" charset="-122"/>
                <a:ea typeface="宋体" panose="02010600030101010101" pitchFamily="2" charset="-122"/>
              </a:rPr>
              <a:t>询问─应答：用户</a:t>
            </a:r>
            <a:r>
              <a:rPr lang="en-US" altLang="zh-CN" sz="2000" dirty="0">
                <a:latin typeface="宋体" panose="02010600030101010101" pitchFamily="2" charset="-122"/>
                <a:ea typeface="宋体" panose="02010600030101010101" pitchFamily="2" charset="-122"/>
              </a:rPr>
              <a:t>A</a:t>
            </a:r>
            <a:r>
              <a:rPr lang="zh-CN" altLang="zh-CN" sz="2000" dirty="0">
                <a:latin typeface="宋体" panose="02010600030101010101" pitchFamily="2" charset="-122"/>
                <a:ea typeface="宋体" panose="02010600030101010101" pitchFamily="2" charset="-122"/>
              </a:rPr>
              <a:t>向</a:t>
            </a:r>
            <a:r>
              <a:rPr lang="en-US" altLang="zh-CN" sz="2000" dirty="0">
                <a:latin typeface="宋体" panose="02010600030101010101" pitchFamily="2" charset="-122"/>
                <a:ea typeface="宋体" panose="02010600030101010101" pitchFamily="2" charset="-122"/>
              </a:rPr>
              <a:t>B</a:t>
            </a:r>
            <a:r>
              <a:rPr lang="zh-CN" altLang="zh-CN" sz="2000" dirty="0">
                <a:latin typeface="宋体" panose="02010600030101010101" pitchFamily="2" charset="-122"/>
                <a:ea typeface="宋体" panose="02010600030101010101" pitchFamily="2" charset="-122"/>
              </a:rPr>
              <a:t>发出一个一次性随机数作为询问，如果收到</a:t>
            </a:r>
            <a:r>
              <a:rPr lang="en-US" altLang="zh-CN" sz="2000" dirty="0">
                <a:latin typeface="宋体" panose="02010600030101010101" pitchFamily="2" charset="-122"/>
                <a:ea typeface="宋体" panose="02010600030101010101" pitchFamily="2" charset="-122"/>
              </a:rPr>
              <a:t>B</a:t>
            </a:r>
            <a:r>
              <a:rPr lang="zh-CN" altLang="zh-CN" sz="2000" dirty="0">
                <a:latin typeface="宋体" panose="02010600030101010101" pitchFamily="2" charset="-122"/>
                <a:ea typeface="宋体" panose="02010600030101010101" pitchFamily="2" charset="-122"/>
              </a:rPr>
              <a:t>发来的消息（应答）也包含一正确的一次性随机数，</a:t>
            </a:r>
            <a:r>
              <a:rPr lang="en-US" altLang="zh-CN" sz="2000" dirty="0">
                <a:latin typeface="宋体" panose="02010600030101010101" pitchFamily="2" charset="-122"/>
                <a:ea typeface="宋体" panose="02010600030101010101" pitchFamily="2" charset="-122"/>
              </a:rPr>
              <a:t>A</a:t>
            </a:r>
            <a:r>
              <a:rPr lang="zh-CN" altLang="zh-CN" sz="2000" dirty="0">
                <a:latin typeface="宋体" panose="02010600030101010101" pitchFamily="2" charset="-122"/>
                <a:ea typeface="宋体" panose="02010600030101010101" pitchFamily="2" charset="-122"/>
              </a:rPr>
              <a:t>就认为</a:t>
            </a:r>
            <a:r>
              <a:rPr lang="en-US" altLang="zh-CN" sz="2000" dirty="0">
                <a:latin typeface="宋体" panose="02010600030101010101" pitchFamily="2" charset="-122"/>
                <a:ea typeface="宋体" panose="02010600030101010101" pitchFamily="2" charset="-122"/>
              </a:rPr>
              <a:t>B</a:t>
            </a:r>
            <a:r>
              <a:rPr lang="zh-CN" altLang="zh-CN" sz="2000" dirty="0">
                <a:latin typeface="宋体" panose="02010600030101010101" pitchFamily="2" charset="-122"/>
                <a:ea typeface="宋体" panose="02010600030101010101" pitchFamily="2" charset="-122"/>
              </a:rPr>
              <a:t>发来的消息是新的并接受之</a:t>
            </a:r>
            <a:endParaRPr lang="en-US" altLang="zh-CN" sz="2000" dirty="0">
              <a:latin typeface="宋体" panose="02010600030101010101" pitchFamily="2" charset="-122"/>
              <a:ea typeface="宋体" panose="02010600030101010101" pitchFamily="2" charset="-122"/>
            </a:endParaRPr>
          </a:p>
          <a:p>
            <a:pPr marL="542925" indent="30163" eaLnBrk="1" hangingPunct="1">
              <a:buFont typeface="Wingdings" panose="05000000000000000000" pitchFamily="2" charset="2"/>
              <a:buChar char="n"/>
            </a:pPr>
            <a:r>
              <a:rPr lang="zh-CN" altLang="en-US" sz="2000" b="0" dirty="0">
                <a:latin typeface="宋体" panose="02010600030101010101" pitchFamily="2" charset="-122"/>
                <a:ea typeface="宋体" panose="02010600030101010101" pitchFamily="2" charset="-122"/>
              </a:rPr>
              <a:t>利用某种安全的时间服务器保持各方时钟同步是防止重放攻击最好的方法。</a:t>
            </a:r>
          </a:p>
          <a:p>
            <a:pPr marL="542925" indent="30163" eaLnBrk="1" hangingPunct="1">
              <a:buFont typeface="Wingdings" panose="05000000000000000000" pitchFamily="2" charset="2"/>
              <a:buChar char="n"/>
            </a:pPr>
            <a:r>
              <a:rPr lang="zh-CN" altLang="en-US" sz="2000" b="0" dirty="0">
                <a:latin typeface="宋体" panose="02010600030101010101" pitchFamily="2" charset="-122"/>
                <a:ea typeface="宋体" panose="02010600030101010101" pitchFamily="2" charset="-122"/>
              </a:rPr>
              <a:t>通信双方建立共享密钥时</a:t>
            </a:r>
            <a:r>
              <a:rPr lang="zh-CN" altLang="en-US" sz="2000" dirty="0">
                <a:solidFill>
                  <a:srgbClr val="0070C0"/>
                </a:solidFill>
                <a:latin typeface="宋体" panose="02010600030101010101" pitchFamily="2" charset="-122"/>
                <a:ea typeface="宋体" panose="02010600030101010101" pitchFamily="2" charset="-122"/>
              </a:rPr>
              <a:t>可采用单钥加密体制和公钥加密体制</a:t>
            </a:r>
          </a:p>
          <a:p>
            <a:pPr eaLnBrk="1" hangingPunct="1">
              <a:buFontTx/>
              <a:buNone/>
            </a:pPr>
            <a:r>
              <a:rPr lang="en-US" altLang="zh-CN" dirty="0">
                <a:latin typeface="Times New Roman" pitchFamily="18" charset="0"/>
              </a:rPr>
              <a:t>2</a:t>
            </a:r>
            <a:r>
              <a:rPr lang="zh-CN" altLang="en-US" dirty="0">
                <a:latin typeface="Times New Roman" pitchFamily="18" charset="0"/>
              </a:rPr>
              <a:t>）</a:t>
            </a:r>
            <a:r>
              <a:rPr lang="zh-CN" altLang="en-US" sz="2400" dirty="0">
                <a:latin typeface="Times New Roman" pitchFamily="18" charset="0"/>
              </a:rPr>
              <a:t>时间戳：</a:t>
            </a:r>
            <a:r>
              <a:rPr lang="zh-CN" altLang="en-US" sz="2400" dirty="0">
                <a:solidFill>
                  <a:srgbClr val="0070C0"/>
                </a:solidFill>
                <a:latin typeface="Times New Roman" pitchFamily="18" charset="0"/>
              </a:rPr>
              <a:t>需要时钟同步</a:t>
            </a:r>
            <a:r>
              <a:rPr lang="zh-CN" altLang="en-US" sz="2400" dirty="0">
                <a:latin typeface="Times New Roman" pitchFamily="18" charset="0"/>
              </a:rPr>
              <a:t>，协议必须能容错。</a:t>
            </a:r>
          </a:p>
          <a:p>
            <a:pPr lvl="1" eaLnBrk="1" hangingPunct="1">
              <a:buNone/>
            </a:pPr>
            <a:r>
              <a:rPr lang="zh-CN" altLang="en-US" sz="2000" b="0" dirty="0">
                <a:latin typeface="宋体" panose="02010600030101010101" pitchFamily="2" charset="-122"/>
                <a:ea typeface="宋体" panose="02010600030101010101" pitchFamily="2" charset="-122"/>
              </a:rPr>
              <a:t>时戳法不能用于面向连接的应用过程，这是由于时戳法在实现时固有的困难性。</a:t>
            </a:r>
          </a:p>
          <a:p>
            <a:pPr marL="914400" lvl="1" indent="-457200" eaLnBrk="1" hangingPunct="1">
              <a:buFont typeface="+mj-ea"/>
              <a:buAutoNum type="circleNumDbPlain"/>
            </a:pPr>
            <a:r>
              <a:rPr lang="zh-CN" altLang="en-US" sz="2000" b="0" dirty="0">
                <a:latin typeface="宋体" panose="02010600030101010101" pitchFamily="2" charset="-122"/>
                <a:ea typeface="宋体" panose="02010600030101010101" pitchFamily="2" charset="-122"/>
              </a:rPr>
              <a:t>要求不同的处理器时钟之间保持同步，所用的协议必须是容错的；</a:t>
            </a:r>
          </a:p>
          <a:p>
            <a:pPr marL="914400" lvl="1" indent="-457200" eaLnBrk="1" hangingPunct="1">
              <a:buFont typeface="+mj-ea"/>
              <a:buAutoNum type="circleNumDbPlain"/>
            </a:pPr>
            <a:r>
              <a:rPr lang="zh-CN" altLang="en-US" sz="2000" b="0" dirty="0">
                <a:latin typeface="宋体" panose="02010600030101010101" pitchFamily="2" charset="-122"/>
                <a:ea typeface="宋体" panose="02010600030101010101" pitchFamily="2" charset="-122"/>
              </a:rPr>
              <a:t>协议中任一方的时钟出现错误而暂时地失去了同步，则将使敌手攻击成功的可能性增加；</a:t>
            </a:r>
          </a:p>
          <a:p>
            <a:pPr marL="914400" lvl="1" indent="-457200" eaLnBrk="1" hangingPunct="1">
              <a:buFont typeface="+mj-ea"/>
              <a:buAutoNum type="circleNumDbPlain"/>
            </a:pPr>
            <a:r>
              <a:rPr lang="zh-CN" altLang="en-US" sz="2000" b="0" dirty="0">
                <a:latin typeface="宋体" panose="02010600030101010101" pitchFamily="2" charset="-122"/>
                <a:ea typeface="宋体" panose="02010600030101010101" pitchFamily="2" charset="-122"/>
              </a:rPr>
              <a:t>网络本身存在着延迟</a:t>
            </a:r>
          </a:p>
          <a:p>
            <a:pPr eaLnBrk="1" hangingPunct="1">
              <a:buFontTx/>
              <a:buNone/>
            </a:pPr>
            <a:r>
              <a:rPr lang="en-US" altLang="zh-CN" dirty="0">
                <a:latin typeface="Times New Roman" pitchFamily="18" charset="0"/>
              </a:rPr>
              <a:t>3</a:t>
            </a:r>
            <a:r>
              <a:rPr lang="zh-CN" altLang="en-US" dirty="0">
                <a:latin typeface="Times New Roman" pitchFamily="18" charset="0"/>
              </a:rPr>
              <a:t>）</a:t>
            </a:r>
            <a:r>
              <a:rPr lang="zh-CN" altLang="en-US" sz="2400" dirty="0">
                <a:latin typeface="Times New Roman" pitchFamily="18" charset="0"/>
              </a:rPr>
              <a:t>序列号：</a:t>
            </a:r>
            <a:r>
              <a:rPr lang="zh-CN" altLang="en-US" sz="2000" b="0" dirty="0">
                <a:latin typeface="Times New Roman" pitchFamily="18" charset="0"/>
              </a:rPr>
              <a:t>每一方都要记住其它各方与其通信时的最后一个序列号，难以实现；还要求系统抗毁</a:t>
            </a:r>
            <a:r>
              <a:rPr lang="zh-CN" altLang="en-US" dirty="0">
                <a:latin typeface="Times New Roman" pitchFamily="18" charset="0"/>
              </a:rPr>
              <a:t>。</a:t>
            </a:r>
          </a:p>
        </p:txBody>
      </p:sp>
      <p:sp>
        <p:nvSpPr>
          <p:cNvPr id="922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4BFBE1F-A9B2-4E45-8F30-0672CBB4B716}"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922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CE9117E-02FE-4C65-902F-6A05C3F33EAE}" type="slidenum">
              <a:rPr lang="en-US" altLang="zh-CN" sz="1000" b="0">
                <a:solidFill>
                  <a:schemeClr val="bg1"/>
                </a:solidFill>
                <a:latin typeface="Verdana" pitchFamily="34" charset="0"/>
                <a:ea typeface="宋体" pitchFamily="2" charset="-122"/>
              </a:rPr>
              <a:pPr eaLnBrk="1" hangingPunct="1">
                <a:spcBef>
                  <a:spcPct val="0"/>
                </a:spcBef>
                <a:buClrTx/>
                <a:buFontTx/>
                <a:buNone/>
              </a:pPr>
              <a:t>5</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2C7C5-1104-437D-895D-015CD116BC73}"/>
              </a:ext>
            </a:extLst>
          </p:cNvPr>
          <p:cNvSpPr>
            <a:spLocks noGrp="1"/>
          </p:cNvSpPr>
          <p:nvPr>
            <p:ph type="title"/>
          </p:nvPr>
        </p:nvSpPr>
        <p:spPr/>
        <p:txBody>
          <a:bodyPr/>
          <a:lstStyle/>
          <a:p>
            <a:r>
              <a:rPr lang="zh-CN" altLang="en-US" dirty="0"/>
              <a:t>Kerberos</a:t>
            </a:r>
          </a:p>
        </p:txBody>
      </p:sp>
      <p:sp>
        <p:nvSpPr>
          <p:cNvPr id="3" name="内容占位符 2">
            <a:extLst>
              <a:ext uri="{FF2B5EF4-FFF2-40B4-BE49-F238E27FC236}">
                <a16:creationId xmlns:a16="http://schemas.microsoft.com/office/drawing/2014/main" id="{AC65C99D-8E5C-407D-837E-73CD4A65FE2E}"/>
              </a:ext>
            </a:extLst>
          </p:cNvPr>
          <p:cNvSpPr>
            <a:spLocks noGrp="1"/>
          </p:cNvSpPr>
          <p:nvPr>
            <p:ph idx="1"/>
          </p:nvPr>
        </p:nvSpPr>
        <p:spPr>
          <a:xfrm>
            <a:off x="406400" y="1124744"/>
            <a:ext cx="11176000" cy="2016224"/>
          </a:xfrm>
        </p:spPr>
        <p:txBody>
          <a:bodyPr/>
          <a:lstStyle/>
          <a:p>
            <a:r>
              <a:rPr lang="en-US" altLang="zh-CN" sz="2400" b="0" dirty="0">
                <a:latin typeface="宋体" panose="02010600030101010101" pitchFamily="2" charset="-122"/>
                <a:ea typeface="宋体" panose="02010600030101010101" pitchFamily="2" charset="-122"/>
              </a:rPr>
              <a:t>(3) </a:t>
            </a:r>
            <a:r>
              <a:rPr lang="zh-CN" altLang="en-US" sz="2400" b="0" dirty="0">
                <a:latin typeface="宋体" panose="02010600030101010101" pitchFamily="2" charset="-122"/>
                <a:ea typeface="宋体" panose="02010600030101010101" pitchFamily="2" charset="-122"/>
              </a:rPr>
              <a:t>中的票据不能证明任何人的身份，只是用来安全地分配密钥，而认证符则是用来证明客户的身份。因为认证符仅能被使用一次且其有效期限很短，所以可防止敌手对票据和认证符的盗取使用</a:t>
            </a:r>
            <a:endParaRPr lang="en-US" altLang="zh-CN" sz="2400" b="0" dirty="0">
              <a:latin typeface="宋体" panose="02010600030101010101" pitchFamily="2" charset="-122"/>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与认证符</a:t>
            </a:r>
            <a:r>
              <a:rPr lang="en-US" altLang="zh-CN" sz="2400" dirty="0">
                <a:latin typeface="Times New Roman" panose="02020603050405020304" pitchFamily="18" charset="0"/>
                <a:ea typeface="宋体" panose="02010600030101010101" pitchFamily="2" charset="-122"/>
              </a:rPr>
              <a:t>(Authenticator)</a:t>
            </a:r>
            <a:r>
              <a:rPr lang="zh-CN" altLang="en-US" sz="2400" dirty="0">
                <a:latin typeface="Times New Roman" panose="02020603050405020304" pitchFamily="18" charset="0"/>
                <a:ea typeface="宋体" panose="02010600030101010101" pitchFamily="2" charset="-122"/>
              </a:rPr>
              <a:t>不同，票据 </a:t>
            </a:r>
            <a:r>
              <a:rPr lang="en-US" altLang="zh-CN" sz="2400" dirty="0">
                <a:latin typeface="Times New Roman" panose="02020603050405020304" pitchFamily="18" charset="0"/>
                <a:ea typeface="宋体" panose="02010600030101010101" pitchFamily="2" charset="-122"/>
              </a:rPr>
              <a:t>(Ticket)</a:t>
            </a:r>
            <a:r>
              <a:rPr lang="zh-CN" altLang="en-US" sz="2400" dirty="0">
                <a:latin typeface="Times New Roman" panose="02020603050405020304" pitchFamily="18" charset="0"/>
                <a:ea typeface="宋体" panose="02010600030101010101" pitchFamily="2" charset="-122"/>
              </a:rPr>
              <a:t>可重复使用且有效期较长，而认证符只能使用一次且有效期很短。</a:t>
            </a:r>
            <a:endParaRPr lang="zh-CN" altLang="en-US" sz="2400" b="0" dirty="0">
              <a:latin typeface="宋体" panose="02010600030101010101" pitchFamily="2" charset="-122"/>
              <a:ea typeface="宋体" panose="02010600030101010101" pitchFamily="2" charset="-122"/>
            </a:endParaRPr>
          </a:p>
        </p:txBody>
      </p:sp>
      <p:sp>
        <p:nvSpPr>
          <p:cNvPr id="4" name="日期占位符 3">
            <a:extLst>
              <a:ext uri="{FF2B5EF4-FFF2-40B4-BE49-F238E27FC236}">
                <a16:creationId xmlns:a16="http://schemas.microsoft.com/office/drawing/2014/main" id="{2178FAAD-7062-40B6-B550-E62416EF3E79}"/>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D55139E9-D7E5-4374-A563-90C3006A38A3}"/>
              </a:ext>
            </a:extLst>
          </p:cNvPr>
          <p:cNvSpPr>
            <a:spLocks noGrp="1"/>
          </p:cNvSpPr>
          <p:nvPr>
            <p:ph type="sldNum" sz="quarter" idx="11"/>
          </p:nvPr>
        </p:nvSpPr>
        <p:spPr/>
        <p:txBody>
          <a:bodyPr/>
          <a:lstStyle/>
          <a:p>
            <a:pPr>
              <a:defRPr/>
            </a:pPr>
            <a:fld id="{13783E8D-128D-47D1-A075-F0ABB8417BB3}" type="slidenum">
              <a:rPr lang="en-US" altLang="zh-CN" smtClean="0"/>
              <a:pPr>
                <a:defRPr/>
              </a:pPr>
              <a:t>50</a:t>
            </a:fld>
            <a:endParaRPr lang="en-US" altLang="zh-CN"/>
          </a:p>
        </p:txBody>
      </p:sp>
      <p:sp>
        <p:nvSpPr>
          <p:cNvPr id="6" name="文本框 5">
            <a:extLst>
              <a:ext uri="{FF2B5EF4-FFF2-40B4-BE49-F238E27FC236}">
                <a16:creationId xmlns:a16="http://schemas.microsoft.com/office/drawing/2014/main" id="{0704E705-9B18-45C5-A056-469E01438747}"/>
              </a:ext>
            </a:extLst>
          </p:cNvPr>
          <p:cNvSpPr txBox="1"/>
          <p:nvPr/>
        </p:nvSpPr>
        <p:spPr>
          <a:xfrm>
            <a:off x="61120" y="3362935"/>
            <a:ext cx="11521280" cy="2362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000" indent="-342000" defTabSz="914400" eaLnBrk="0" latinLnBrk="0" hangingPunct="0">
              <a:lnSpc>
                <a:spcPts val="3300"/>
              </a:lnSpc>
              <a:buClr>
                <a:srgbClr val="0070C0"/>
              </a:buClr>
              <a:buFont typeface="Wingdings" panose="05000000000000000000" pitchFamily="2" charset="2"/>
              <a:buChar char="l"/>
              <a:defRPr sz="2000" b="1">
                <a:latin typeface="微软雅黑" pitchFamily="34" charset="-122"/>
                <a:ea typeface="微软雅黑" pitchFamily="34"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r>
              <a:rPr lang="zh-CN" altLang="en-US" dirty="0"/>
              <a:t>Kerberos v4认证会话：</a:t>
            </a:r>
          </a:p>
          <a:p>
            <a:pPr marL="742950" lvl="1" indent="-285750">
              <a:buFont typeface="Wingdings" panose="05000000000000000000" pitchFamily="2" charset="2"/>
              <a:buChar char="n"/>
            </a:pPr>
            <a:r>
              <a:rPr lang="zh-CN" altLang="en-US" sz="2000" b="0" dirty="0">
                <a:latin typeface="宋体" panose="02010600030101010101" pitchFamily="2" charset="-122"/>
                <a:ea typeface="宋体" panose="02010600030101010101" pitchFamily="2" charset="-122"/>
              </a:rPr>
              <a:t>票据许可票据的生存期：如果生存期太短则用户将总被要求输入口令；如果生存期太长则为攻击者提供了大量重放机会。</a:t>
            </a:r>
          </a:p>
          <a:p>
            <a:pPr marL="742950" lvl="1" indent="-285750">
              <a:buFont typeface="Wingdings" panose="05000000000000000000" pitchFamily="2" charset="2"/>
              <a:buChar char="n"/>
            </a:pPr>
            <a:r>
              <a:rPr lang="zh-CN" altLang="en-US" sz="2000" b="0" dirty="0">
                <a:latin typeface="宋体" panose="02010600030101010101" pitchFamily="2" charset="-122"/>
                <a:ea typeface="宋体" panose="02010600030101010101" pitchFamily="2" charset="-122"/>
              </a:rPr>
              <a:t>服务器必须向用户证实自己身份，否则假冒的服务器即可捕获用户请求而向用户提供虚假服务</a:t>
            </a:r>
            <a:endParaRPr lang="en-US" altLang="zh-CN" sz="2000" b="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en-US" altLang="zh-CN" sz="2000" dirty="0">
                <a:latin typeface="宋体" panose="02010600030101010101" pitchFamily="2" charset="-122"/>
                <a:ea typeface="宋体" panose="02010600030101010101" pitchFamily="2" charset="-122"/>
              </a:rPr>
              <a:t>Kerberos </a:t>
            </a:r>
            <a:r>
              <a:rPr lang="zh-CN" altLang="en-US" sz="2000" dirty="0">
                <a:latin typeface="宋体" panose="02010600030101010101" pitchFamily="2" charset="-122"/>
                <a:ea typeface="宋体" panose="02010600030101010101" pitchFamily="2" charset="-122"/>
              </a:rPr>
              <a:t>要求所有使用 </a:t>
            </a:r>
            <a:r>
              <a:rPr lang="en-US" altLang="zh-CN" sz="2000" dirty="0">
                <a:latin typeface="宋体" panose="02010600030101010101" pitchFamily="2" charset="-122"/>
                <a:ea typeface="宋体" panose="02010600030101010101" pitchFamily="2" charset="-122"/>
              </a:rPr>
              <a:t>Kerberos </a:t>
            </a:r>
            <a:r>
              <a:rPr lang="zh-CN" altLang="en-US" sz="2000" dirty="0">
                <a:latin typeface="宋体" panose="02010600030101010101" pitchFamily="2" charset="-122"/>
                <a:ea typeface="宋体" panose="02010600030101010101" pitchFamily="2" charset="-122"/>
              </a:rPr>
              <a:t>的主机必须在时钟上进行松散的同步</a:t>
            </a:r>
            <a:r>
              <a:rPr lang="zh-CN" altLang="en-US" sz="2000" b="0" dirty="0">
                <a:latin typeface="宋体" panose="02010600030101010101" pitchFamily="2" charset="-122"/>
                <a:ea typeface="宋体" panose="02010600030101010101" pitchFamily="2" charset="-122"/>
              </a:rPr>
              <a:t>。</a:t>
            </a:r>
            <a:endParaRPr lang="en-US" altLang="zh-CN" sz="2000" b="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松散的同步：要求所有主机的时钟误差不能太大，例如，不能超过 </a:t>
            </a:r>
            <a:r>
              <a:rPr lang="en-US" altLang="zh-CN" sz="2000" dirty="0">
                <a:latin typeface="宋体" panose="02010600030101010101" pitchFamily="2" charset="-122"/>
                <a:ea typeface="宋体" panose="02010600030101010101" pitchFamily="2" charset="-122"/>
              </a:rPr>
              <a:t>5 </a:t>
            </a:r>
            <a:r>
              <a:rPr lang="zh-CN" altLang="en-US" sz="2000" dirty="0">
                <a:latin typeface="宋体" panose="02010600030101010101" pitchFamily="2" charset="-122"/>
                <a:ea typeface="宋体" panose="02010600030101010101" pitchFamily="2" charset="-122"/>
              </a:rPr>
              <a:t>分钟的数量级。这个要求是为了防止重放攻击</a:t>
            </a:r>
          </a:p>
        </p:txBody>
      </p:sp>
    </p:spTree>
    <p:extLst>
      <p:ext uri="{BB962C8B-B14F-4D97-AF65-F5344CB8AC3E}">
        <p14:creationId xmlns:p14="http://schemas.microsoft.com/office/powerpoint/2010/main" val="200104238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5AB31-2B88-44CB-97C5-4BD8DAAFA8D9}"/>
              </a:ext>
            </a:extLst>
          </p:cNvPr>
          <p:cNvSpPr>
            <a:spLocks noGrp="1"/>
          </p:cNvSpPr>
          <p:nvPr>
            <p:ph type="title"/>
          </p:nvPr>
        </p:nvSpPr>
        <p:spPr/>
        <p:txBody>
          <a:bodyPr/>
          <a:lstStyle/>
          <a:p>
            <a:r>
              <a:rPr lang="en-US" altLang="zh-CN" dirty="0">
                <a:latin typeface="Times New Roman" pitchFamily="18" charset="0"/>
              </a:rPr>
              <a:t>Kerberos</a:t>
            </a:r>
            <a:r>
              <a:rPr lang="zh-CN" altLang="en-US" dirty="0">
                <a:latin typeface="Times New Roman" pitchFamily="18" charset="0"/>
              </a:rPr>
              <a:t>的优缺点</a:t>
            </a:r>
            <a:endParaRPr lang="zh-CN" altLang="en-US" dirty="0"/>
          </a:p>
        </p:txBody>
      </p:sp>
      <p:sp>
        <p:nvSpPr>
          <p:cNvPr id="3" name="内容占位符 2">
            <a:extLst>
              <a:ext uri="{FF2B5EF4-FFF2-40B4-BE49-F238E27FC236}">
                <a16:creationId xmlns:a16="http://schemas.microsoft.com/office/drawing/2014/main" id="{5C7233E5-9DDE-44F6-9967-933BDCCF5797}"/>
              </a:ext>
            </a:extLst>
          </p:cNvPr>
          <p:cNvSpPr>
            <a:spLocks noGrp="1"/>
          </p:cNvSpPr>
          <p:nvPr>
            <p:ph idx="1"/>
          </p:nvPr>
        </p:nvSpPr>
        <p:spPr>
          <a:xfrm>
            <a:off x="406400" y="1219200"/>
            <a:ext cx="11450240" cy="5105400"/>
          </a:xfrm>
        </p:spPr>
        <p:txBody>
          <a:bodyPr/>
          <a:lstStyle/>
          <a:p>
            <a:r>
              <a:rPr lang="en-US" altLang="zh-CN" dirty="0"/>
              <a:t>Kerberos</a:t>
            </a:r>
            <a:r>
              <a:rPr lang="zh-CN" altLang="en-US" dirty="0"/>
              <a:t>的优点：</a:t>
            </a:r>
          </a:p>
          <a:p>
            <a:endParaRPr lang="zh-CN" altLang="en-US" dirty="0"/>
          </a:p>
          <a:p>
            <a:pPr>
              <a:buFont typeface="Wingdings" panose="05000000000000000000" pitchFamily="2" charset="2"/>
              <a:buChar char="u"/>
            </a:pPr>
            <a:r>
              <a:rPr lang="zh-CN" altLang="en-US" dirty="0"/>
              <a:t> 较高的认证性能：服务器根据</a:t>
            </a:r>
            <a:r>
              <a:rPr lang="en-US" altLang="zh-CN" dirty="0"/>
              <a:t>Ticket</a:t>
            </a:r>
            <a:r>
              <a:rPr lang="zh-CN" altLang="en-US" dirty="0"/>
              <a:t>实现对用户的认证；</a:t>
            </a:r>
          </a:p>
          <a:p>
            <a:pPr>
              <a:buFont typeface="Wingdings" panose="05000000000000000000" pitchFamily="2" charset="2"/>
              <a:buChar char="u"/>
            </a:pPr>
            <a:r>
              <a:rPr lang="zh-CN" altLang="en-US" dirty="0"/>
              <a:t> 实现双向认证：用户也可认证应用服务器身份；</a:t>
            </a:r>
          </a:p>
          <a:p>
            <a:pPr>
              <a:buFont typeface="Wingdings" panose="05000000000000000000" pitchFamily="2" charset="2"/>
              <a:buChar char="u"/>
            </a:pPr>
            <a:r>
              <a:rPr lang="zh-CN" altLang="en-US" dirty="0"/>
              <a:t> 互操作性强：是个成熟的基于</a:t>
            </a:r>
            <a:r>
              <a:rPr lang="en-US" altLang="zh-CN" dirty="0"/>
              <a:t>IETF</a:t>
            </a:r>
            <a:r>
              <a:rPr lang="zh-CN" altLang="en-US" dirty="0"/>
              <a:t>标准的协议；</a:t>
            </a:r>
          </a:p>
          <a:p>
            <a:pPr>
              <a:buFont typeface="Wingdings" panose="05000000000000000000" pitchFamily="2" charset="2"/>
              <a:buChar char="u"/>
            </a:pPr>
            <a:r>
              <a:rPr lang="zh-CN" altLang="en-US" dirty="0"/>
              <a:t>成本低廉：</a:t>
            </a:r>
            <a:r>
              <a:rPr lang="en-US" altLang="zh-CN" dirty="0"/>
              <a:t>Linux</a:t>
            </a:r>
            <a:r>
              <a:rPr lang="zh-CN" altLang="en-US" dirty="0"/>
              <a:t>和</a:t>
            </a:r>
            <a:r>
              <a:rPr lang="en-US" altLang="zh-CN" dirty="0"/>
              <a:t>Windows</a:t>
            </a:r>
            <a:r>
              <a:rPr lang="zh-CN" altLang="en-US" dirty="0"/>
              <a:t>都内置对它的支持；</a:t>
            </a:r>
          </a:p>
          <a:p>
            <a:pPr>
              <a:buFont typeface="Wingdings" panose="05000000000000000000" pitchFamily="2" charset="2"/>
              <a:buChar char="u"/>
            </a:pPr>
            <a:r>
              <a:rPr lang="zh-CN" altLang="en-US" dirty="0"/>
              <a:t> </a:t>
            </a:r>
            <a:r>
              <a:rPr lang="en-US" altLang="zh-CN" dirty="0"/>
              <a:t>Kerberos v5</a:t>
            </a:r>
            <a:r>
              <a:rPr lang="zh-CN" altLang="en-US" dirty="0"/>
              <a:t>可传递其他服务产生的访问控制信息，即支持与其他访问控制服务的集成。</a:t>
            </a:r>
          </a:p>
        </p:txBody>
      </p:sp>
      <p:sp>
        <p:nvSpPr>
          <p:cNvPr id="4" name="日期占位符 3">
            <a:extLst>
              <a:ext uri="{FF2B5EF4-FFF2-40B4-BE49-F238E27FC236}">
                <a16:creationId xmlns:a16="http://schemas.microsoft.com/office/drawing/2014/main" id="{4193EE71-D027-448B-9168-9B804E6B69C4}"/>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E5C4AAD4-D44C-421D-BF85-3508765B66F2}"/>
              </a:ext>
            </a:extLst>
          </p:cNvPr>
          <p:cNvSpPr>
            <a:spLocks noGrp="1"/>
          </p:cNvSpPr>
          <p:nvPr>
            <p:ph type="sldNum" sz="quarter" idx="11"/>
          </p:nvPr>
        </p:nvSpPr>
        <p:spPr/>
        <p:txBody>
          <a:bodyPr/>
          <a:lstStyle/>
          <a:p>
            <a:pPr>
              <a:defRPr/>
            </a:pPr>
            <a:fld id="{13783E8D-128D-47D1-A075-F0ABB8417BB3}" type="slidenum">
              <a:rPr lang="en-US" altLang="zh-CN" smtClean="0"/>
              <a:pPr>
                <a:defRPr/>
              </a:pPr>
              <a:t>51</a:t>
            </a:fld>
            <a:endParaRPr lang="en-US" altLang="zh-CN"/>
          </a:p>
        </p:txBody>
      </p:sp>
    </p:spTree>
    <p:extLst>
      <p:ext uri="{BB962C8B-B14F-4D97-AF65-F5344CB8AC3E}">
        <p14:creationId xmlns:p14="http://schemas.microsoft.com/office/powerpoint/2010/main" val="104353878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01918-EEA9-45A9-B136-66A255E2992F}"/>
              </a:ext>
            </a:extLst>
          </p:cNvPr>
          <p:cNvSpPr>
            <a:spLocks noGrp="1"/>
          </p:cNvSpPr>
          <p:nvPr>
            <p:ph type="title"/>
          </p:nvPr>
        </p:nvSpPr>
        <p:spPr/>
        <p:txBody>
          <a:bodyPr/>
          <a:lstStyle/>
          <a:p>
            <a:r>
              <a:rPr lang="en-US" altLang="zh-CN" dirty="0">
                <a:latin typeface="Times New Roman" pitchFamily="18" charset="0"/>
              </a:rPr>
              <a:t>Kerberos</a:t>
            </a:r>
            <a:r>
              <a:rPr lang="zh-CN" altLang="en-US" dirty="0">
                <a:latin typeface="Times New Roman" pitchFamily="18" charset="0"/>
              </a:rPr>
              <a:t>的主要安全问题</a:t>
            </a:r>
            <a:r>
              <a:rPr lang="zh-CN" altLang="en-US" dirty="0"/>
              <a:t> </a:t>
            </a:r>
          </a:p>
        </p:txBody>
      </p:sp>
      <p:sp>
        <p:nvSpPr>
          <p:cNvPr id="3" name="内容占位符 2">
            <a:extLst>
              <a:ext uri="{FF2B5EF4-FFF2-40B4-BE49-F238E27FC236}">
                <a16:creationId xmlns:a16="http://schemas.microsoft.com/office/drawing/2014/main" id="{03B2D138-A7C6-43B0-AE71-34A9CA9C7D64}"/>
              </a:ext>
            </a:extLst>
          </p:cNvPr>
          <p:cNvSpPr>
            <a:spLocks noGrp="1"/>
          </p:cNvSpPr>
          <p:nvPr>
            <p:ph idx="1"/>
          </p:nvPr>
        </p:nvSpPr>
        <p:spPr>
          <a:xfrm>
            <a:off x="406400" y="5445224"/>
            <a:ext cx="11176000" cy="879376"/>
          </a:xfrm>
        </p:spPr>
        <p:txBody>
          <a:bodyPr/>
          <a:lstStyle/>
          <a:p>
            <a:endParaRPr lang="zh-CN" altLang="en-US" dirty="0"/>
          </a:p>
        </p:txBody>
      </p:sp>
      <p:sp>
        <p:nvSpPr>
          <p:cNvPr id="4" name="日期占位符 3">
            <a:extLst>
              <a:ext uri="{FF2B5EF4-FFF2-40B4-BE49-F238E27FC236}">
                <a16:creationId xmlns:a16="http://schemas.microsoft.com/office/drawing/2014/main" id="{032CCA17-2355-478F-B71A-26FE1D002B7A}"/>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D1F42DA4-12CC-478D-A6CA-D00E5E89362F}"/>
              </a:ext>
            </a:extLst>
          </p:cNvPr>
          <p:cNvSpPr>
            <a:spLocks noGrp="1"/>
          </p:cNvSpPr>
          <p:nvPr>
            <p:ph type="sldNum" sz="quarter" idx="11"/>
          </p:nvPr>
        </p:nvSpPr>
        <p:spPr/>
        <p:txBody>
          <a:bodyPr/>
          <a:lstStyle/>
          <a:p>
            <a:pPr>
              <a:defRPr/>
            </a:pPr>
            <a:fld id="{13783E8D-128D-47D1-A075-F0ABB8417BB3}" type="slidenum">
              <a:rPr lang="en-US" altLang="zh-CN" smtClean="0"/>
              <a:pPr>
                <a:defRPr/>
              </a:pPr>
              <a:t>52</a:t>
            </a:fld>
            <a:endParaRPr lang="en-US" altLang="zh-CN"/>
          </a:p>
        </p:txBody>
      </p:sp>
      <p:sp>
        <p:nvSpPr>
          <p:cNvPr id="6" name="Rectangle 3">
            <a:extLst>
              <a:ext uri="{FF2B5EF4-FFF2-40B4-BE49-F238E27FC236}">
                <a16:creationId xmlns:a16="http://schemas.microsoft.com/office/drawing/2014/main" id="{6C2AA963-3BEE-44FE-96D5-C3EF262E1867}"/>
              </a:ext>
            </a:extLst>
          </p:cNvPr>
          <p:cNvSpPr txBox="1">
            <a:spLocks noChangeArrowheads="1"/>
          </p:cNvSpPr>
          <p:nvPr/>
        </p:nvSpPr>
        <p:spPr bwMode="gray">
          <a:xfrm>
            <a:off x="1117600" y="104329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kern="0" dirty="0">
                <a:latin typeface="Times New Roman" pitchFamily="18" charset="0"/>
                <a:cs typeface="Tahoma" pitchFamily="34" charset="0"/>
              </a:rPr>
              <a:t>• </a:t>
            </a:r>
            <a:r>
              <a:rPr lang="zh-CN" altLang="en-US" kern="0" dirty="0">
                <a:latin typeface="Times New Roman" pitchFamily="18" charset="0"/>
              </a:rPr>
              <a:t>票据的有效时间内，重放攻击仍可能奏效。</a:t>
            </a:r>
          </a:p>
          <a:p>
            <a:pPr eaLnBrk="1" hangingPunct="1">
              <a:lnSpc>
                <a:spcPct val="80000"/>
              </a:lnSpc>
              <a:buFontTx/>
              <a:buNone/>
            </a:pPr>
            <a:r>
              <a:rPr lang="en-US" altLang="zh-CN" kern="0" dirty="0">
                <a:latin typeface="Times New Roman" pitchFamily="18" charset="0"/>
                <a:cs typeface="Tahoma" pitchFamily="34" charset="0"/>
              </a:rPr>
              <a:t>• </a:t>
            </a:r>
            <a:r>
              <a:rPr lang="zh-CN" altLang="en-US" kern="0" dirty="0">
                <a:latin typeface="Times New Roman" pitchFamily="18" charset="0"/>
              </a:rPr>
              <a:t>票据的正确性基于网络中所有时钟保持同步。</a:t>
            </a:r>
          </a:p>
          <a:p>
            <a:pPr eaLnBrk="1" hangingPunct="1">
              <a:lnSpc>
                <a:spcPct val="80000"/>
              </a:lnSpc>
              <a:buFontTx/>
              <a:buNone/>
            </a:pPr>
            <a:r>
              <a:rPr lang="en-US" altLang="zh-CN" kern="0" dirty="0">
                <a:latin typeface="Times New Roman" pitchFamily="18" charset="0"/>
                <a:cs typeface="Tahoma" pitchFamily="34" charset="0"/>
              </a:rPr>
              <a:t>• </a:t>
            </a:r>
            <a:r>
              <a:rPr lang="zh-CN" altLang="en-US" kern="0" dirty="0">
                <a:latin typeface="Times New Roman" pitchFamily="18" charset="0"/>
              </a:rPr>
              <a:t>对大量票据进行密钥分析就能猜测口令。</a:t>
            </a:r>
          </a:p>
          <a:p>
            <a:pPr eaLnBrk="1" hangingPunct="1">
              <a:lnSpc>
                <a:spcPct val="80000"/>
              </a:lnSpc>
              <a:buFontTx/>
              <a:buNone/>
            </a:pPr>
            <a:r>
              <a:rPr lang="en-US" altLang="zh-CN" kern="0" dirty="0">
                <a:latin typeface="Times New Roman" pitchFamily="18" charset="0"/>
                <a:cs typeface="Tahoma" pitchFamily="34" charset="0"/>
              </a:rPr>
              <a:t>• </a:t>
            </a:r>
            <a:r>
              <a:rPr lang="zh-CN" altLang="en-US" kern="0" dirty="0">
                <a:latin typeface="Times New Roman" pitchFamily="18" charset="0"/>
              </a:rPr>
              <a:t>软件本身不绝对可信，易导致恶意软件攻击。</a:t>
            </a:r>
          </a:p>
        </p:txBody>
      </p:sp>
      <p:sp>
        <p:nvSpPr>
          <p:cNvPr id="7" name="Rectangle 5">
            <a:extLst>
              <a:ext uri="{FF2B5EF4-FFF2-40B4-BE49-F238E27FC236}">
                <a16:creationId xmlns:a16="http://schemas.microsoft.com/office/drawing/2014/main" id="{C9CD7C38-C826-46CD-975F-D72EEB128D43}"/>
              </a:ext>
            </a:extLst>
          </p:cNvPr>
          <p:cNvSpPr>
            <a:spLocks noChangeArrowheads="1"/>
          </p:cNvSpPr>
          <p:nvPr/>
        </p:nvSpPr>
        <p:spPr bwMode="auto">
          <a:xfrm>
            <a:off x="1281113" y="4189715"/>
            <a:ext cx="2519362"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lnSpc>
                <a:spcPct val="90000"/>
              </a:lnSpc>
              <a:buClrTx/>
              <a:buFontTx/>
              <a:buNone/>
            </a:pPr>
            <a:r>
              <a:rPr lang="en-US" altLang="zh-CN" sz="2400">
                <a:latin typeface="Times New Roman" pitchFamily="18" charset="0"/>
                <a:ea typeface="宋体" pitchFamily="2" charset="-122"/>
                <a:cs typeface="Tahoma" pitchFamily="34" charset="0"/>
              </a:rPr>
              <a:t>• </a:t>
            </a:r>
            <a:r>
              <a:rPr lang="zh-CN" altLang="en-US" sz="2400">
                <a:latin typeface="Arial" charset="0"/>
                <a:ea typeface="宋体" pitchFamily="2" charset="-122"/>
                <a:cs typeface="Tahoma" pitchFamily="34" charset="0"/>
              </a:rPr>
              <a:t>无不可否认性</a:t>
            </a:r>
          </a:p>
          <a:p>
            <a:pPr eaLnBrk="1" hangingPunct="1">
              <a:lnSpc>
                <a:spcPct val="90000"/>
              </a:lnSpc>
              <a:buClrTx/>
              <a:buFontTx/>
              <a:buNone/>
            </a:pPr>
            <a:r>
              <a:rPr lang="en-US" altLang="zh-CN" sz="2400">
                <a:latin typeface="Times New Roman" pitchFamily="18" charset="0"/>
                <a:ea typeface="宋体" pitchFamily="2" charset="-122"/>
                <a:cs typeface="Tahoma" pitchFamily="34" charset="0"/>
              </a:rPr>
              <a:t>• KDC</a:t>
            </a:r>
            <a:r>
              <a:rPr lang="zh-CN" altLang="en-US" sz="2400">
                <a:latin typeface="Arial" charset="0"/>
                <a:ea typeface="宋体" pitchFamily="2" charset="-122"/>
                <a:cs typeface="Tahoma" pitchFamily="34" charset="0"/>
              </a:rPr>
              <a:t>负担很重</a:t>
            </a:r>
          </a:p>
          <a:p>
            <a:pPr eaLnBrk="1" hangingPunct="1">
              <a:lnSpc>
                <a:spcPct val="90000"/>
              </a:lnSpc>
              <a:buClrTx/>
              <a:buFontTx/>
              <a:buNone/>
            </a:pPr>
            <a:r>
              <a:rPr lang="en-US" altLang="zh-CN" sz="2400">
                <a:latin typeface="Times New Roman" pitchFamily="18" charset="0"/>
                <a:ea typeface="宋体" pitchFamily="2" charset="-122"/>
                <a:cs typeface="Tahoma" pitchFamily="34" charset="0"/>
              </a:rPr>
              <a:t>• </a:t>
            </a:r>
            <a:r>
              <a:rPr lang="zh-CN" altLang="en-US" sz="2400">
                <a:latin typeface="Arial" charset="0"/>
                <a:ea typeface="宋体" pitchFamily="2" charset="-122"/>
                <a:cs typeface="Tahoma" pitchFamily="34" charset="0"/>
              </a:rPr>
              <a:t>很难跨域认证</a:t>
            </a:r>
          </a:p>
          <a:p>
            <a:pPr eaLnBrk="1" hangingPunct="1">
              <a:lnSpc>
                <a:spcPct val="90000"/>
              </a:lnSpc>
              <a:buClrTx/>
              <a:buFontTx/>
              <a:buNone/>
            </a:pPr>
            <a:r>
              <a:rPr lang="en-US" altLang="zh-CN" sz="2400">
                <a:latin typeface="Times New Roman" pitchFamily="18" charset="0"/>
                <a:ea typeface="宋体" pitchFamily="2" charset="-122"/>
                <a:cs typeface="Tahoma" pitchFamily="34" charset="0"/>
              </a:rPr>
              <a:t>• </a:t>
            </a:r>
            <a:r>
              <a:rPr lang="zh-CN" altLang="en-US" sz="2400">
                <a:latin typeface="Arial" charset="0"/>
                <a:ea typeface="宋体" pitchFamily="2" charset="-122"/>
                <a:cs typeface="Tahoma" pitchFamily="34" charset="0"/>
              </a:rPr>
              <a:t>域间会话密钥多</a:t>
            </a:r>
          </a:p>
        </p:txBody>
      </p:sp>
      <p:sp>
        <p:nvSpPr>
          <p:cNvPr id="8" name="Rectangle 6">
            <a:extLst>
              <a:ext uri="{FF2B5EF4-FFF2-40B4-BE49-F238E27FC236}">
                <a16:creationId xmlns:a16="http://schemas.microsoft.com/office/drawing/2014/main" id="{64746901-EFB4-4DEB-A5ED-908D539B977E}"/>
              </a:ext>
            </a:extLst>
          </p:cNvPr>
          <p:cNvSpPr>
            <a:spLocks noChangeArrowheads="1"/>
          </p:cNvSpPr>
          <p:nvPr/>
        </p:nvSpPr>
        <p:spPr bwMode="auto">
          <a:xfrm>
            <a:off x="6178550" y="3973815"/>
            <a:ext cx="25908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lnSpc>
                <a:spcPct val="90000"/>
              </a:lnSpc>
              <a:buClrTx/>
              <a:buFontTx/>
              <a:buNone/>
            </a:pPr>
            <a:r>
              <a:rPr lang="en-US" altLang="zh-CN" sz="2400" dirty="0">
                <a:latin typeface="Times New Roman" pitchFamily="18" charset="0"/>
                <a:ea typeface="宋体" pitchFamily="2" charset="-122"/>
                <a:cs typeface="Tahoma" pitchFamily="34" charset="0"/>
              </a:rPr>
              <a:t>• </a:t>
            </a:r>
            <a:r>
              <a:rPr lang="zh-CN" altLang="en-US" sz="2400" dirty="0">
                <a:latin typeface="Arial" charset="0"/>
                <a:ea typeface="宋体" pitchFamily="2" charset="-122"/>
                <a:cs typeface="Tahoma" pitchFamily="34" charset="0"/>
              </a:rPr>
              <a:t>采用公开加密算</a:t>
            </a:r>
          </a:p>
          <a:p>
            <a:pPr eaLnBrk="1" hangingPunct="1">
              <a:lnSpc>
                <a:spcPct val="90000"/>
              </a:lnSpc>
              <a:buClrTx/>
              <a:buFontTx/>
              <a:buNone/>
            </a:pPr>
            <a:r>
              <a:rPr lang="zh-CN" altLang="en-US" sz="2400" dirty="0">
                <a:latin typeface="Arial" charset="0"/>
                <a:ea typeface="宋体" pitchFamily="2" charset="-122"/>
                <a:cs typeface="Tahoma" pitchFamily="34" charset="0"/>
              </a:rPr>
              <a:t>  法代替对称加密</a:t>
            </a:r>
          </a:p>
          <a:p>
            <a:pPr eaLnBrk="1" hangingPunct="1">
              <a:lnSpc>
                <a:spcPct val="90000"/>
              </a:lnSpc>
              <a:buClrTx/>
              <a:buFontTx/>
              <a:buNone/>
            </a:pPr>
            <a:r>
              <a:rPr lang="zh-CN" altLang="en-US" sz="2400" dirty="0">
                <a:latin typeface="Arial" charset="0"/>
                <a:ea typeface="宋体" pitchFamily="2" charset="-122"/>
                <a:cs typeface="Tahoma" pitchFamily="34" charset="0"/>
              </a:rPr>
              <a:t>  算法进行认证</a:t>
            </a:r>
            <a:endParaRPr lang="zh-CN" altLang="en-US" sz="2400" b="0" dirty="0">
              <a:latin typeface="Arial" charset="0"/>
              <a:ea typeface="宋体" pitchFamily="2" charset="-122"/>
              <a:cs typeface="Tahoma" pitchFamily="34" charset="0"/>
            </a:endParaRPr>
          </a:p>
          <a:p>
            <a:pPr eaLnBrk="1" hangingPunct="1">
              <a:lnSpc>
                <a:spcPct val="90000"/>
              </a:lnSpc>
              <a:buClrTx/>
              <a:buFontTx/>
              <a:buNone/>
            </a:pPr>
            <a:r>
              <a:rPr lang="en-US" altLang="zh-CN" sz="2400" dirty="0">
                <a:latin typeface="Times New Roman" pitchFamily="18" charset="0"/>
                <a:ea typeface="宋体" pitchFamily="2" charset="-122"/>
                <a:cs typeface="Tahoma" pitchFamily="34" charset="0"/>
              </a:rPr>
              <a:t>• </a:t>
            </a:r>
            <a:r>
              <a:rPr lang="zh-CN" altLang="en-US" sz="2400" dirty="0">
                <a:latin typeface="Times New Roman" pitchFamily="18" charset="0"/>
                <a:ea typeface="宋体" pitchFamily="2" charset="-122"/>
                <a:cs typeface="Tahoma" pitchFamily="34" charset="0"/>
              </a:rPr>
              <a:t>采用随机数技术</a:t>
            </a:r>
          </a:p>
          <a:p>
            <a:pPr eaLnBrk="1" hangingPunct="1">
              <a:lnSpc>
                <a:spcPct val="90000"/>
              </a:lnSpc>
              <a:buClrTx/>
              <a:buFontTx/>
              <a:buNone/>
            </a:pPr>
            <a:r>
              <a:rPr lang="zh-CN" altLang="en-US" sz="2400" dirty="0">
                <a:latin typeface="Times New Roman" pitchFamily="18" charset="0"/>
                <a:ea typeface="宋体" pitchFamily="2" charset="-122"/>
                <a:cs typeface="Tahoma" pitchFamily="34" charset="0"/>
              </a:rPr>
              <a:t>  代替时间戳 </a:t>
            </a:r>
          </a:p>
        </p:txBody>
      </p:sp>
      <p:grpSp>
        <p:nvGrpSpPr>
          <p:cNvPr id="9" name="Group 9">
            <a:extLst>
              <a:ext uri="{FF2B5EF4-FFF2-40B4-BE49-F238E27FC236}">
                <a16:creationId xmlns:a16="http://schemas.microsoft.com/office/drawing/2014/main" id="{66D7B0F1-3AE9-4574-BD85-8E6D5B2B70CB}"/>
              </a:ext>
            </a:extLst>
          </p:cNvPr>
          <p:cNvGrpSpPr>
            <a:grpSpLocks/>
          </p:cNvGrpSpPr>
          <p:nvPr/>
        </p:nvGrpSpPr>
        <p:grpSpPr bwMode="auto">
          <a:xfrm>
            <a:off x="4016375" y="3181653"/>
            <a:ext cx="3384550" cy="1871662"/>
            <a:chOff x="2018" y="2115"/>
            <a:chExt cx="2132" cy="1179"/>
          </a:xfrm>
        </p:grpSpPr>
        <p:sp>
          <p:nvSpPr>
            <p:cNvPr id="10" name="AutoShape 7">
              <a:extLst>
                <a:ext uri="{FF2B5EF4-FFF2-40B4-BE49-F238E27FC236}">
                  <a16:creationId xmlns:a16="http://schemas.microsoft.com/office/drawing/2014/main" id="{E7BBE308-9258-4DAE-9159-AF7E33ACBCEA}"/>
                </a:ext>
              </a:extLst>
            </p:cNvPr>
            <p:cNvSpPr>
              <a:spLocks noChangeArrowheads="1"/>
            </p:cNvSpPr>
            <p:nvPr/>
          </p:nvSpPr>
          <p:spPr bwMode="auto">
            <a:xfrm>
              <a:off x="3969" y="2115"/>
              <a:ext cx="181" cy="408"/>
            </a:xfrm>
            <a:prstGeom prst="downArrow">
              <a:avLst>
                <a:gd name="adj1" fmla="val 50000"/>
                <a:gd name="adj2" fmla="val 56354"/>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1" name="AutoShape 8">
              <a:extLst>
                <a:ext uri="{FF2B5EF4-FFF2-40B4-BE49-F238E27FC236}">
                  <a16:creationId xmlns:a16="http://schemas.microsoft.com/office/drawing/2014/main" id="{49574389-B593-4552-A992-40B4AF7CADFF}"/>
                </a:ext>
              </a:extLst>
            </p:cNvPr>
            <p:cNvSpPr>
              <a:spLocks noChangeArrowheads="1"/>
            </p:cNvSpPr>
            <p:nvPr/>
          </p:nvSpPr>
          <p:spPr bwMode="auto">
            <a:xfrm>
              <a:off x="2018" y="3113"/>
              <a:ext cx="862" cy="181"/>
            </a:xfrm>
            <a:prstGeom prst="rightArrow">
              <a:avLst>
                <a:gd name="adj1" fmla="val 50000"/>
                <a:gd name="adj2" fmla="val 119061"/>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pSp>
    </p:spTree>
    <p:extLst>
      <p:ext uri="{BB962C8B-B14F-4D97-AF65-F5344CB8AC3E}">
        <p14:creationId xmlns:p14="http://schemas.microsoft.com/office/powerpoint/2010/main" val="369938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3B1AA-2564-4F3B-A050-2E2DF7938154}"/>
              </a:ext>
            </a:extLst>
          </p:cNvPr>
          <p:cNvSpPr>
            <a:spLocks noGrp="1"/>
          </p:cNvSpPr>
          <p:nvPr>
            <p:ph type="title"/>
          </p:nvPr>
        </p:nvSpPr>
        <p:spPr/>
        <p:txBody>
          <a:bodyPr/>
          <a:lstStyle/>
          <a:p>
            <a:r>
              <a:rPr lang="zh-CN" altLang="zh-CN" sz="3600" dirty="0">
                <a:solidFill>
                  <a:schemeClr val="tx1"/>
                </a:solidFill>
                <a:latin typeface="+mn-ea"/>
                <a:ea typeface="+mn-ea"/>
              </a:rPr>
              <a:t>随机数</a:t>
            </a:r>
            <a:endParaRPr lang="zh-CN" altLang="en-US" dirty="0"/>
          </a:p>
        </p:txBody>
      </p:sp>
      <p:sp>
        <p:nvSpPr>
          <p:cNvPr id="3" name="内容占位符 2">
            <a:extLst>
              <a:ext uri="{FF2B5EF4-FFF2-40B4-BE49-F238E27FC236}">
                <a16:creationId xmlns:a16="http://schemas.microsoft.com/office/drawing/2014/main" id="{D012751F-11F9-413A-BEB9-3750CC9A8D19}"/>
              </a:ext>
            </a:extLst>
          </p:cNvPr>
          <p:cNvSpPr>
            <a:spLocks noGrp="1"/>
          </p:cNvSpPr>
          <p:nvPr>
            <p:ph idx="1"/>
          </p:nvPr>
        </p:nvSpPr>
        <p:spPr/>
        <p:txBody>
          <a:bodyPr/>
          <a:lstStyle/>
          <a:p>
            <a:r>
              <a:rPr lang="zh-CN" altLang="en-US" dirty="0"/>
              <a:t>要求随机数序列满足</a:t>
            </a:r>
            <a:r>
              <a:rPr lang="zh-CN" altLang="en-US" dirty="0">
                <a:solidFill>
                  <a:srgbClr val="FF0000"/>
                </a:solidFill>
              </a:rPr>
              <a:t>随机性</a:t>
            </a:r>
            <a:r>
              <a:rPr lang="zh-CN" altLang="en-US" dirty="0"/>
              <a:t>和</a:t>
            </a:r>
            <a:r>
              <a:rPr lang="zh-CN" altLang="en-US" dirty="0">
                <a:solidFill>
                  <a:srgbClr val="FF0000"/>
                </a:solidFill>
              </a:rPr>
              <a:t>不可预测</a:t>
            </a:r>
            <a:r>
              <a:rPr lang="zh-CN" altLang="en-US" dirty="0"/>
              <a:t>性</a:t>
            </a:r>
          </a:p>
          <a:p>
            <a:r>
              <a:rPr lang="en-US" altLang="zh-CN" dirty="0"/>
              <a:t>1</a:t>
            </a:r>
            <a:r>
              <a:rPr lang="zh-CN" altLang="en-US" dirty="0"/>
              <a:t>．</a:t>
            </a:r>
            <a:r>
              <a:rPr lang="zh-CN" altLang="en-US" dirty="0">
                <a:solidFill>
                  <a:srgbClr val="FF0000"/>
                </a:solidFill>
              </a:rPr>
              <a:t>随机性</a:t>
            </a:r>
            <a:r>
              <a:rPr lang="zh-CN" altLang="en-US" dirty="0"/>
              <a:t>，以下两个准则常用来保障数列的随机性</a:t>
            </a:r>
          </a:p>
          <a:p>
            <a:pPr marL="914400" lvl="1" indent="-514350">
              <a:buFont typeface="+mj-lt"/>
              <a:buAutoNum type="arabicPeriod"/>
            </a:pPr>
            <a:r>
              <a:rPr lang="zh-CN" altLang="en-US" dirty="0">
                <a:latin typeface="宋体" panose="02010600030101010101" pitchFamily="2" charset="-122"/>
                <a:ea typeface="宋体" panose="02010600030101010101" pitchFamily="2" charset="-122"/>
              </a:rPr>
              <a:t>均匀分布：数列中每个数出现的频率应相等或近似相等 </a:t>
            </a:r>
          </a:p>
          <a:p>
            <a:pPr marL="914400" lvl="1" indent="-514350">
              <a:buFont typeface="+mj-lt"/>
              <a:buAutoNum type="arabicPeriod"/>
            </a:pPr>
            <a:r>
              <a:rPr lang="zh-CN" altLang="en-US" dirty="0">
                <a:latin typeface="宋体" panose="02010600030101010101" pitchFamily="2" charset="-122"/>
                <a:ea typeface="宋体" panose="02010600030101010101" pitchFamily="2" charset="-122"/>
              </a:rPr>
              <a:t>独立性：数列中任意一数都不能由其它数推出。</a:t>
            </a:r>
          </a:p>
          <a:p>
            <a:r>
              <a:rPr lang="zh-CN" altLang="en-US" sz="2400" b="0" dirty="0">
                <a:latin typeface="宋体" panose="02010600030101010101" pitchFamily="2" charset="-122"/>
                <a:ea typeface="宋体" panose="02010600030101010101" pitchFamily="2" charset="-122"/>
              </a:rPr>
              <a:t>数列是否满足均匀分布可通过检测得出，而是否满足独立性则无法检测。相反却有很多检测方法能证明数列不满足独立性</a:t>
            </a:r>
          </a:p>
          <a:p>
            <a:r>
              <a:rPr lang="zh-CN" altLang="en-US" sz="2400" b="0" dirty="0">
                <a:latin typeface="宋体" panose="02010600030101010101" pitchFamily="2" charset="-122"/>
                <a:ea typeface="宋体" panose="02010600030101010101" pitchFamily="2" charset="-122"/>
              </a:rPr>
              <a:t>在设计密码算法时，由于真随机数难以获得，经常使用似乎是随机的数列，这样的数列称为伪随机数列，这样的随机数称为伪随机数</a:t>
            </a:r>
            <a:endParaRPr lang="en-US" altLang="zh-CN" sz="2400" b="0" dirty="0">
              <a:latin typeface="宋体" panose="02010600030101010101" pitchFamily="2" charset="-122"/>
              <a:ea typeface="宋体" panose="02010600030101010101" pitchFamily="2" charset="-122"/>
            </a:endParaRPr>
          </a:p>
          <a:p>
            <a:r>
              <a:rPr lang="en-US" altLang="zh-CN" sz="2400" dirty="0">
                <a:solidFill>
                  <a:srgbClr val="FF0000"/>
                </a:solidFill>
                <a:latin typeface="宋体" panose="02010600030101010101" pitchFamily="2" charset="-122"/>
                <a:ea typeface="宋体" panose="02010600030101010101" pitchFamily="2" charset="-122"/>
              </a:rPr>
              <a:t>2</a:t>
            </a:r>
            <a:r>
              <a:rPr lang="zh-CN" altLang="en-US" sz="2400" dirty="0">
                <a:solidFill>
                  <a:srgbClr val="FF0000"/>
                </a:solidFill>
                <a:latin typeface="宋体" panose="02010600030101010101" pitchFamily="2" charset="-122"/>
                <a:ea typeface="宋体" panose="02010600030101010101" pitchFamily="2" charset="-122"/>
              </a:rPr>
              <a:t>．不可预测性</a:t>
            </a:r>
          </a:p>
          <a:p>
            <a:pPr marL="0" indent="0">
              <a:buNone/>
            </a:pPr>
            <a:r>
              <a:rPr lang="zh-CN" altLang="en-US" sz="2200" b="0" dirty="0">
                <a:latin typeface="宋体" panose="02010600030101010101" pitchFamily="2" charset="-122"/>
                <a:ea typeface="宋体" panose="02010600030101010101" pitchFamily="2" charset="-122"/>
              </a:rPr>
              <a:t>在诸如相互认证和会话密钥的产生等应用中，不仅要求数列具有随机性而且要求对数列中以后的数是不可预测的。对于真随机数列来说，数列中每个数都独立于其它数，</a:t>
            </a:r>
            <a:r>
              <a:rPr lang="zh-CN" altLang="en-US" sz="2200" b="0" dirty="0">
                <a:solidFill>
                  <a:srgbClr val="FF0000"/>
                </a:solidFill>
                <a:latin typeface="宋体" panose="02010600030101010101" pitchFamily="2" charset="-122"/>
                <a:ea typeface="宋体" panose="02010600030101010101" pitchFamily="2" charset="-122"/>
              </a:rPr>
              <a:t>因此是不可预测的。对于伪随机数来说，就需要特别注意防止敌手从数列前边的数预测出后边的数</a:t>
            </a:r>
          </a:p>
        </p:txBody>
      </p:sp>
      <p:sp>
        <p:nvSpPr>
          <p:cNvPr id="4" name="日期占位符 3">
            <a:extLst>
              <a:ext uri="{FF2B5EF4-FFF2-40B4-BE49-F238E27FC236}">
                <a16:creationId xmlns:a16="http://schemas.microsoft.com/office/drawing/2014/main" id="{6C7AEC01-9C55-47D8-91FD-003C6330C2E9}"/>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461B88D5-764D-4CC4-B825-315AE222D43E}"/>
              </a:ext>
            </a:extLst>
          </p:cNvPr>
          <p:cNvSpPr>
            <a:spLocks noGrp="1"/>
          </p:cNvSpPr>
          <p:nvPr>
            <p:ph type="sldNum" sz="quarter" idx="11"/>
          </p:nvPr>
        </p:nvSpPr>
        <p:spPr/>
        <p:txBody>
          <a:bodyPr/>
          <a:lstStyle/>
          <a:p>
            <a:pPr>
              <a:defRPr/>
            </a:pPr>
            <a:fld id="{13783E8D-128D-47D1-A075-F0ABB8417BB3}" type="slidenum">
              <a:rPr lang="en-US" altLang="zh-CN" smtClean="0"/>
              <a:pPr>
                <a:defRPr/>
              </a:pPr>
              <a:t>53</a:t>
            </a:fld>
            <a:endParaRPr lang="en-US" altLang="zh-CN"/>
          </a:p>
        </p:txBody>
      </p:sp>
    </p:spTree>
    <p:extLst>
      <p:ext uri="{BB962C8B-B14F-4D97-AF65-F5344CB8AC3E}">
        <p14:creationId xmlns:p14="http://schemas.microsoft.com/office/powerpoint/2010/main" val="361826522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AF0FD-6DC9-4A84-BD13-3EBE64D970AE}"/>
              </a:ext>
            </a:extLst>
          </p:cNvPr>
          <p:cNvSpPr>
            <a:spLocks noGrp="1"/>
          </p:cNvSpPr>
          <p:nvPr>
            <p:ph type="title"/>
          </p:nvPr>
        </p:nvSpPr>
        <p:spPr/>
        <p:txBody>
          <a:bodyPr/>
          <a:lstStyle/>
          <a:p>
            <a:r>
              <a:rPr lang="zh-CN" altLang="zh-CN" sz="3600" dirty="0">
                <a:solidFill>
                  <a:schemeClr val="tx1"/>
                </a:solidFill>
                <a:latin typeface="+mn-ea"/>
                <a:ea typeface="+mn-ea"/>
              </a:rPr>
              <a:t>随机数</a:t>
            </a:r>
            <a:endParaRPr lang="zh-CN" altLang="en-US" dirty="0"/>
          </a:p>
        </p:txBody>
      </p:sp>
      <p:sp>
        <p:nvSpPr>
          <p:cNvPr id="3" name="内容占位符 2">
            <a:extLst>
              <a:ext uri="{FF2B5EF4-FFF2-40B4-BE49-F238E27FC236}">
                <a16:creationId xmlns:a16="http://schemas.microsoft.com/office/drawing/2014/main" id="{FE6DDEE3-2A65-4E68-8904-92E7DA6E66A3}"/>
              </a:ext>
            </a:extLst>
          </p:cNvPr>
          <p:cNvSpPr>
            <a:spLocks noGrp="1"/>
          </p:cNvSpPr>
          <p:nvPr>
            <p:ph idx="1"/>
          </p:nvPr>
        </p:nvSpPr>
        <p:spPr>
          <a:xfrm>
            <a:off x="406400" y="1219200"/>
            <a:ext cx="11176000" cy="3937992"/>
          </a:xfrm>
        </p:spPr>
        <p:txBody>
          <a:bodyPr/>
          <a:lstStyle/>
          <a:p>
            <a:r>
              <a:rPr lang="zh-CN" altLang="en-US" dirty="0"/>
              <a:t>很多密码算法都需使用随机数，例如：</a:t>
            </a:r>
          </a:p>
          <a:p>
            <a:pPr marL="514350" indent="-514350">
              <a:buFont typeface="+mj-lt"/>
              <a:buAutoNum type="arabicPeriod"/>
            </a:pPr>
            <a:r>
              <a:rPr lang="zh-CN" altLang="en-US" sz="2400" dirty="0">
                <a:latin typeface="宋体" panose="02010600030101010101" pitchFamily="2" charset="-122"/>
                <a:ea typeface="宋体" panose="02010600030101010101" pitchFamily="2" charset="-122"/>
              </a:rPr>
              <a:t>相互认证，如在前面所讲的密钥分配中，大都使用了一次性随机数来防止重放攻击</a:t>
            </a:r>
          </a:p>
          <a:p>
            <a:pPr marL="514350" indent="-514350">
              <a:buFont typeface="+mj-lt"/>
              <a:buAutoNum type="arabicPeriod"/>
            </a:pPr>
            <a:r>
              <a:rPr lang="zh-CN" altLang="en-US" sz="2400" dirty="0">
                <a:latin typeface="宋体" panose="02010600030101010101" pitchFamily="2" charset="-122"/>
                <a:ea typeface="宋体" panose="02010600030101010101" pitchFamily="2" charset="-122"/>
              </a:rPr>
              <a:t>会话密钥的产生，用随机数作为会话密钥</a:t>
            </a:r>
          </a:p>
          <a:p>
            <a:pPr marL="514350" indent="-514350">
              <a:buFont typeface="+mj-lt"/>
              <a:buAutoNum type="arabicPeriod"/>
            </a:pPr>
            <a:r>
              <a:rPr lang="zh-CN" altLang="en-US" sz="2400" dirty="0">
                <a:latin typeface="宋体" panose="02010600030101010101" pitchFamily="2" charset="-122"/>
                <a:ea typeface="宋体" panose="02010600030101010101" pitchFamily="2" charset="-122"/>
              </a:rPr>
              <a:t>钥密码算法中密钥的产生，用随机数作为公钥密码算法中的密钥，如产生数字证书；或以随机数来产生公钥密码算法中的密钥，例如</a:t>
            </a:r>
            <a:r>
              <a:rPr lang="en-US" altLang="zh-CN" sz="2400" dirty="0">
                <a:latin typeface="宋体" panose="02010600030101010101" pitchFamily="2" charset="-122"/>
                <a:ea typeface="宋体" panose="02010600030101010101" pitchFamily="2" charset="-122"/>
              </a:rPr>
              <a:t>Diffie-Hellman </a:t>
            </a:r>
            <a:r>
              <a:rPr lang="zh-CN" altLang="en-US" sz="2400" dirty="0">
                <a:latin typeface="宋体" panose="02010600030101010101" pitchFamily="2" charset="-122"/>
                <a:ea typeface="宋体" panose="02010600030101010101" pitchFamily="2" charset="-122"/>
              </a:rPr>
              <a:t>密钥交换</a:t>
            </a:r>
          </a:p>
        </p:txBody>
      </p:sp>
      <p:sp>
        <p:nvSpPr>
          <p:cNvPr id="4" name="日期占位符 3">
            <a:extLst>
              <a:ext uri="{FF2B5EF4-FFF2-40B4-BE49-F238E27FC236}">
                <a16:creationId xmlns:a16="http://schemas.microsoft.com/office/drawing/2014/main" id="{A7643010-E0BC-45C7-AD74-6E3729007CC2}"/>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7A1A38F1-A2BF-4C13-87B7-4CF612E7847A}"/>
              </a:ext>
            </a:extLst>
          </p:cNvPr>
          <p:cNvSpPr>
            <a:spLocks noGrp="1"/>
          </p:cNvSpPr>
          <p:nvPr>
            <p:ph type="sldNum" sz="quarter" idx="11"/>
          </p:nvPr>
        </p:nvSpPr>
        <p:spPr/>
        <p:txBody>
          <a:bodyPr/>
          <a:lstStyle/>
          <a:p>
            <a:pPr>
              <a:defRPr/>
            </a:pPr>
            <a:fld id="{13783E8D-128D-47D1-A075-F0ABB8417BB3}" type="slidenum">
              <a:rPr lang="en-US" altLang="zh-CN" smtClean="0"/>
              <a:pPr>
                <a:defRPr/>
              </a:pPr>
              <a:t>54</a:t>
            </a:fld>
            <a:endParaRPr lang="en-US" altLang="zh-CN"/>
          </a:p>
        </p:txBody>
      </p:sp>
    </p:spTree>
    <p:extLst>
      <p:ext uri="{BB962C8B-B14F-4D97-AF65-F5344CB8AC3E}">
        <p14:creationId xmlns:p14="http://schemas.microsoft.com/office/powerpoint/2010/main" val="301393529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ED684-CBA6-4BF0-9BA6-79336827B100}"/>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伪随机数产生器</a:t>
            </a:r>
            <a:endParaRPr lang="zh-CN" altLang="en-US" dirty="0"/>
          </a:p>
        </p:txBody>
      </p:sp>
      <p:sp>
        <p:nvSpPr>
          <p:cNvPr id="3" name="内容占位符 2">
            <a:extLst>
              <a:ext uri="{FF2B5EF4-FFF2-40B4-BE49-F238E27FC236}">
                <a16:creationId xmlns:a16="http://schemas.microsoft.com/office/drawing/2014/main" id="{FA1DA12B-1A77-4E89-A127-21EA7859231B}"/>
              </a:ext>
            </a:extLst>
          </p:cNvPr>
          <p:cNvSpPr>
            <a:spLocks noGrp="1"/>
          </p:cNvSpPr>
          <p:nvPr>
            <p:ph idx="1"/>
          </p:nvPr>
        </p:nvSpPr>
        <p:spPr>
          <a:xfrm>
            <a:off x="406400" y="5661322"/>
            <a:ext cx="11176000" cy="663277"/>
          </a:xfrm>
        </p:spPr>
        <p:txBody>
          <a:bodyPr/>
          <a:lstStyle/>
          <a:p>
            <a:endParaRPr lang="zh-CN" altLang="en-US" dirty="0"/>
          </a:p>
        </p:txBody>
      </p:sp>
      <p:sp>
        <p:nvSpPr>
          <p:cNvPr id="4" name="日期占位符 3">
            <a:extLst>
              <a:ext uri="{FF2B5EF4-FFF2-40B4-BE49-F238E27FC236}">
                <a16:creationId xmlns:a16="http://schemas.microsoft.com/office/drawing/2014/main" id="{1FA0F1A9-A5E7-478E-931D-1172AB4902B9}"/>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A4A1973A-5914-4BF9-9CC2-C3ED893DC488}"/>
              </a:ext>
            </a:extLst>
          </p:cNvPr>
          <p:cNvSpPr>
            <a:spLocks noGrp="1"/>
          </p:cNvSpPr>
          <p:nvPr>
            <p:ph type="sldNum" sz="quarter" idx="11"/>
          </p:nvPr>
        </p:nvSpPr>
        <p:spPr/>
        <p:txBody>
          <a:bodyPr/>
          <a:lstStyle/>
          <a:p>
            <a:pPr>
              <a:defRPr/>
            </a:pPr>
            <a:fld id="{13783E8D-128D-47D1-A075-F0ABB8417BB3}" type="slidenum">
              <a:rPr lang="en-US" altLang="zh-CN" smtClean="0"/>
              <a:pPr>
                <a:defRPr/>
              </a:pPr>
              <a:t>55</a:t>
            </a:fld>
            <a:endParaRPr lang="en-US" altLang="zh-CN"/>
          </a:p>
        </p:txBody>
      </p:sp>
      <p:sp>
        <p:nvSpPr>
          <p:cNvPr id="6" name="文本框 3">
            <a:extLst>
              <a:ext uri="{FF2B5EF4-FFF2-40B4-BE49-F238E27FC236}">
                <a16:creationId xmlns:a16="http://schemas.microsoft.com/office/drawing/2014/main" id="{4DC46FEB-E09F-47CB-BC3F-5621B1822498}"/>
              </a:ext>
            </a:extLst>
          </p:cNvPr>
          <p:cNvSpPr txBox="1">
            <a:spLocks noChangeArrowheads="1"/>
          </p:cNvSpPr>
          <p:nvPr/>
        </p:nvSpPr>
        <p:spPr bwMode="auto">
          <a:xfrm>
            <a:off x="698500" y="1148232"/>
            <a:ext cx="11176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最为广泛使用的伪随机数产生器是线性同余算法。</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算法有四个参数：模数             ，乘数                  ，增量                  ，初值即种子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由以下迭代公式得到随机数数列 ：</a:t>
            </a:r>
          </a:p>
        </p:txBody>
      </p:sp>
      <p:graphicFrame>
        <p:nvGraphicFramePr>
          <p:cNvPr id="7" name="对象 5">
            <a:extLst>
              <a:ext uri="{FF2B5EF4-FFF2-40B4-BE49-F238E27FC236}">
                <a16:creationId xmlns:a16="http://schemas.microsoft.com/office/drawing/2014/main" id="{326CE6EA-5A6F-4B77-96EA-4FD8F7949069}"/>
              </a:ext>
            </a:extLst>
          </p:cNvPr>
          <p:cNvGraphicFramePr>
            <a:graphicFrameLocks noChangeAspect="1"/>
          </p:cNvGraphicFramePr>
          <p:nvPr>
            <p:extLst>
              <p:ext uri="{D42A27DB-BD31-4B8C-83A1-F6EECF244321}">
                <p14:modId xmlns:p14="http://schemas.microsoft.com/office/powerpoint/2010/main" val="3428373581"/>
              </p:ext>
            </p:extLst>
          </p:nvPr>
        </p:nvGraphicFramePr>
        <p:xfrm>
          <a:off x="4165600" y="1576857"/>
          <a:ext cx="996950" cy="341313"/>
        </p:xfrm>
        <a:graphic>
          <a:graphicData uri="http://schemas.openxmlformats.org/presentationml/2006/ole">
            <mc:AlternateContent xmlns:mc="http://schemas.openxmlformats.org/markup-compatibility/2006">
              <mc:Choice xmlns:v="urn:schemas-microsoft-com:vml" Requires="v">
                <p:oleObj spid="_x0000_s51306" name="Equation" r:id="rId3" imgW="635276" imgH="215994" progId="Equation.DSMT4">
                  <p:embed/>
                </p:oleObj>
              </mc:Choice>
              <mc:Fallback>
                <p:oleObj name="Equation" r:id="rId3" imgW="635276" imgH="215994" progId="Equation.DSMT4">
                  <p:embed/>
                  <p:pic>
                    <p:nvPicPr>
                      <p:cNvPr id="82950" name="对象 5">
                        <a:extLst>
                          <a:ext uri="{FF2B5EF4-FFF2-40B4-BE49-F238E27FC236}">
                            <a16:creationId xmlns:a16="http://schemas.microsoft.com/office/drawing/2014/main" id="{B5CFCB04-453B-4D88-B11D-C2FAD11FB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1576857"/>
                        <a:ext cx="996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D2401FEF-D0D0-49E4-9E2D-407A121E2956}"/>
              </a:ext>
            </a:extLst>
          </p:cNvPr>
          <p:cNvGraphicFramePr>
            <a:graphicFrameLocks noChangeAspect="1"/>
          </p:cNvGraphicFramePr>
          <p:nvPr>
            <p:extLst>
              <p:ext uri="{D42A27DB-BD31-4B8C-83A1-F6EECF244321}">
                <p14:modId xmlns:p14="http://schemas.microsoft.com/office/powerpoint/2010/main" val="2385570057"/>
              </p:ext>
            </p:extLst>
          </p:nvPr>
        </p:nvGraphicFramePr>
        <p:xfrm>
          <a:off x="6092825" y="1576857"/>
          <a:ext cx="1308100" cy="341313"/>
        </p:xfrm>
        <a:graphic>
          <a:graphicData uri="http://schemas.openxmlformats.org/presentationml/2006/ole">
            <mc:AlternateContent xmlns:mc="http://schemas.openxmlformats.org/markup-compatibility/2006">
              <mc:Choice xmlns:v="urn:schemas-microsoft-com:vml" Requires="v">
                <p:oleObj spid="_x0000_s51307" name="Equation" r:id="rId5" imgW="838564" imgH="215994" progId="Equation.DSMT4">
                  <p:embed/>
                </p:oleObj>
              </mc:Choice>
              <mc:Fallback>
                <p:oleObj name="Equation" r:id="rId5" imgW="838564" imgH="215994" progId="Equation.DSMT4">
                  <p:embed/>
                  <p:pic>
                    <p:nvPicPr>
                      <p:cNvPr id="82952" name="对象 7">
                        <a:extLst>
                          <a:ext uri="{FF2B5EF4-FFF2-40B4-BE49-F238E27FC236}">
                            <a16:creationId xmlns:a16="http://schemas.microsoft.com/office/drawing/2014/main" id="{75DAD002-F97C-467D-8B8D-6DC2F1CBB7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2825" y="1576857"/>
                        <a:ext cx="1308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9">
            <a:extLst>
              <a:ext uri="{FF2B5EF4-FFF2-40B4-BE49-F238E27FC236}">
                <a16:creationId xmlns:a16="http://schemas.microsoft.com/office/drawing/2014/main" id="{F6456EDB-F4F3-4EBE-BD41-86A42A0F9AB7}"/>
              </a:ext>
            </a:extLst>
          </p:cNvPr>
          <p:cNvGraphicFramePr>
            <a:graphicFrameLocks noChangeAspect="1"/>
          </p:cNvGraphicFramePr>
          <p:nvPr>
            <p:extLst>
              <p:ext uri="{D42A27DB-BD31-4B8C-83A1-F6EECF244321}">
                <p14:modId xmlns:p14="http://schemas.microsoft.com/office/powerpoint/2010/main" val="3909466720"/>
              </p:ext>
            </p:extLst>
          </p:nvPr>
        </p:nvGraphicFramePr>
        <p:xfrm>
          <a:off x="8429456" y="1590456"/>
          <a:ext cx="1263650" cy="342900"/>
        </p:xfrm>
        <a:graphic>
          <a:graphicData uri="http://schemas.openxmlformats.org/presentationml/2006/ole">
            <mc:AlternateContent xmlns:mc="http://schemas.openxmlformats.org/markup-compatibility/2006">
              <mc:Choice xmlns:v="urn:schemas-microsoft-com:vml" Requires="v">
                <p:oleObj spid="_x0000_s51308" name="Equation" r:id="rId7" imgW="813153" imgH="215994" progId="Equation.DSMT4">
                  <p:embed/>
                </p:oleObj>
              </mc:Choice>
              <mc:Fallback>
                <p:oleObj name="Equation" r:id="rId7" imgW="813153" imgH="215994" progId="Equation.DSMT4">
                  <p:embed/>
                  <p:pic>
                    <p:nvPicPr>
                      <p:cNvPr id="82954" name="对象 9">
                        <a:extLst>
                          <a:ext uri="{FF2B5EF4-FFF2-40B4-BE49-F238E27FC236}">
                            <a16:creationId xmlns:a16="http://schemas.microsoft.com/office/drawing/2014/main" id="{77FC1DE6-3A8F-4DE0-A546-62193705E4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9456" y="1590456"/>
                        <a:ext cx="1263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11">
            <a:extLst>
              <a:ext uri="{FF2B5EF4-FFF2-40B4-BE49-F238E27FC236}">
                <a16:creationId xmlns:a16="http://schemas.microsoft.com/office/drawing/2014/main" id="{C00B03F6-358C-4D48-A9D5-84F350E50693}"/>
              </a:ext>
            </a:extLst>
          </p:cNvPr>
          <p:cNvGraphicFramePr>
            <a:graphicFrameLocks noChangeAspect="1"/>
          </p:cNvGraphicFramePr>
          <p:nvPr>
            <p:extLst>
              <p:ext uri="{D42A27DB-BD31-4B8C-83A1-F6EECF244321}">
                <p14:modId xmlns:p14="http://schemas.microsoft.com/office/powerpoint/2010/main" val="2203101755"/>
              </p:ext>
            </p:extLst>
          </p:nvPr>
        </p:nvGraphicFramePr>
        <p:xfrm>
          <a:off x="1117600" y="1934952"/>
          <a:ext cx="1581150" cy="342900"/>
        </p:xfrm>
        <a:graphic>
          <a:graphicData uri="http://schemas.openxmlformats.org/presentationml/2006/ole">
            <mc:AlternateContent xmlns:mc="http://schemas.openxmlformats.org/markup-compatibility/2006">
              <mc:Choice xmlns:v="urn:schemas-microsoft-com:vml" Requires="v">
                <p:oleObj spid="_x0000_s51309" name="Equation" r:id="rId9" imgW="1055933" imgH="228998" progId="Equation.DSMT4">
                  <p:embed/>
                </p:oleObj>
              </mc:Choice>
              <mc:Fallback>
                <p:oleObj name="Equation" r:id="rId9" imgW="1055933" imgH="228998" progId="Equation.DSMT4">
                  <p:embed/>
                  <p:pic>
                    <p:nvPicPr>
                      <p:cNvPr id="82956" name="对象 11">
                        <a:extLst>
                          <a:ext uri="{FF2B5EF4-FFF2-40B4-BE49-F238E27FC236}">
                            <a16:creationId xmlns:a16="http://schemas.microsoft.com/office/drawing/2014/main" id="{E0FE20CE-2BF0-4AEE-BACB-C7B5042F1D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7600" y="1934952"/>
                        <a:ext cx="15811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3">
            <a:extLst>
              <a:ext uri="{FF2B5EF4-FFF2-40B4-BE49-F238E27FC236}">
                <a16:creationId xmlns:a16="http://schemas.microsoft.com/office/drawing/2014/main" id="{9C4A0E8F-3892-422C-BC64-A96753509802}"/>
              </a:ext>
            </a:extLst>
          </p:cNvPr>
          <p:cNvGraphicFramePr>
            <a:graphicFrameLocks noChangeAspect="1"/>
          </p:cNvGraphicFramePr>
          <p:nvPr>
            <p:extLst>
              <p:ext uri="{D42A27DB-BD31-4B8C-83A1-F6EECF244321}">
                <p14:modId xmlns:p14="http://schemas.microsoft.com/office/powerpoint/2010/main" val="2773002150"/>
              </p:ext>
            </p:extLst>
          </p:nvPr>
        </p:nvGraphicFramePr>
        <p:xfrm>
          <a:off x="2935287" y="2727795"/>
          <a:ext cx="2692400" cy="403225"/>
        </p:xfrm>
        <a:graphic>
          <a:graphicData uri="http://schemas.openxmlformats.org/presentationml/2006/ole">
            <mc:AlternateContent xmlns:mc="http://schemas.openxmlformats.org/markup-compatibility/2006">
              <mc:Choice xmlns:v="urn:schemas-microsoft-com:vml" Requires="v">
                <p:oleObj spid="_x0000_s51310" name="Equation" r:id="rId11" imgW="1524000" imgH="228600" progId="Equation.DSMT4">
                  <p:embed/>
                </p:oleObj>
              </mc:Choice>
              <mc:Fallback>
                <p:oleObj name="Equation" r:id="rId11" imgW="1524000" imgH="228600" progId="Equation.DSMT4">
                  <p:embed/>
                  <p:pic>
                    <p:nvPicPr>
                      <p:cNvPr id="82958" name="对象 13">
                        <a:extLst>
                          <a:ext uri="{FF2B5EF4-FFF2-40B4-BE49-F238E27FC236}">
                            <a16:creationId xmlns:a16="http://schemas.microsoft.com/office/drawing/2014/main" id="{3445358D-88ED-418F-8198-FFD7A07E4A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5287" y="2727795"/>
                        <a:ext cx="26924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4">
            <a:extLst>
              <a:ext uri="{FF2B5EF4-FFF2-40B4-BE49-F238E27FC236}">
                <a16:creationId xmlns:a16="http://schemas.microsoft.com/office/drawing/2014/main" id="{649B2113-9D8F-47E4-BB1E-054B0AEBAC10}"/>
              </a:ext>
            </a:extLst>
          </p:cNvPr>
          <p:cNvSpPr txBox="1">
            <a:spLocks noChangeArrowheads="1"/>
          </p:cNvSpPr>
          <p:nvPr/>
        </p:nvSpPr>
        <p:spPr bwMode="auto">
          <a:xfrm>
            <a:off x="698500" y="3131020"/>
            <a:ext cx="11302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如果                都为整数，则产生的随机数数列       也都是整数，且                  。</a:t>
            </a:r>
          </a:p>
        </p:txBody>
      </p:sp>
      <p:graphicFrame>
        <p:nvGraphicFramePr>
          <p:cNvPr id="13" name="对象 16">
            <a:extLst>
              <a:ext uri="{FF2B5EF4-FFF2-40B4-BE49-F238E27FC236}">
                <a16:creationId xmlns:a16="http://schemas.microsoft.com/office/drawing/2014/main" id="{3F70D456-071A-4852-B1DC-9ECED92B8067}"/>
              </a:ext>
            </a:extLst>
          </p:cNvPr>
          <p:cNvGraphicFramePr>
            <a:graphicFrameLocks noChangeAspect="1"/>
          </p:cNvGraphicFramePr>
          <p:nvPr>
            <p:extLst>
              <p:ext uri="{D42A27DB-BD31-4B8C-83A1-F6EECF244321}">
                <p14:modId xmlns:p14="http://schemas.microsoft.com/office/powerpoint/2010/main" val="953720576"/>
              </p:ext>
            </p:extLst>
          </p:nvPr>
        </p:nvGraphicFramePr>
        <p:xfrm>
          <a:off x="1908175" y="3108827"/>
          <a:ext cx="1160462" cy="404813"/>
        </p:xfrm>
        <a:graphic>
          <a:graphicData uri="http://schemas.openxmlformats.org/presentationml/2006/ole">
            <mc:AlternateContent xmlns:mc="http://schemas.openxmlformats.org/markup-compatibility/2006">
              <mc:Choice xmlns:v="urn:schemas-microsoft-com:vml" Requires="v">
                <p:oleObj spid="_x0000_s51311" name="Equation" r:id="rId13" imgW="661261" imgH="228898" progId="Equation.DSMT4">
                  <p:embed/>
                </p:oleObj>
              </mc:Choice>
              <mc:Fallback>
                <p:oleObj name="Equation" r:id="rId13" imgW="661261" imgH="228898" progId="Equation.DSMT4">
                  <p:embed/>
                  <p:pic>
                    <p:nvPicPr>
                      <p:cNvPr id="82961" name="对象 16">
                        <a:extLst>
                          <a:ext uri="{FF2B5EF4-FFF2-40B4-BE49-F238E27FC236}">
                            <a16:creationId xmlns:a16="http://schemas.microsoft.com/office/drawing/2014/main" id="{8B633AA6-A49C-46B4-AA77-E00B72FE3C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3108827"/>
                        <a:ext cx="11604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8">
            <a:extLst>
              <a:ext uri="{FF2B5EF4-FFF2-40B4-BE49-F238E27FC236}">
                <a16:creationId xmlns:a16="http://schemas.microsoft.com/office/drawing/2014/main" id="{B2391768-5558-4E7B-A7C7-96A58F199226}"/>
              </a:ext>
            </a:extLst>
          </p:cNvPr>
          <p:cNvGraphicFramePr>
            <a:graphicFrameLocks noChangeAspect="1"/>
          </p:cNvGraphicFramePr>
          <p:nvPr>
            <p:extLst>
              <p:ext uri="{D42A27DB-BD31-4B8C-83A1-F6EECF244321}">
                <p14:modId xmlns:p14="http://schemas.microsoft.com/office/powerpoint/2010/main" val="3893994106"/>
              </p:ext>
            </p:extLst>
          </p:nvPr>
        </p:nvGraphicFramePr>
        <p:xfrm>
          <a:off x="7250112" y="3211982"/>
          <a:ext cx="500063" cy="333375"/>
        </p:xfrm>
        <a:graphic>
          <a:graphicData uri="http://schemas.openxmlformats.org/presentationml/2006/ole">
            <mc:AlternateContent xmlns:mc="http://schemas.openxmlformats.org/markup-compatibility/2006">
              <mc:Choice xmlns:v="urn:schemas-microsoft-com:vml" Requires="v">
                <p:oleObj spid="_x0000_s51312" name="Equation" r:id="rId15" imgW="343945" imgH="229297" progId="Equation.DSMT4">
                  <p:embed/>
                </p:oleObj>
              </mc:Choice>
              <mc:Fallback>
                <p:oleObj name="Equation" r:id="rId15" imgW="343945" imgH="229297" progId="Equation.DSMT4">
                  <p:embed/>
                  <p:pic>
                    <p:nvPicPr>
                      <p:cNvPr id="82963" name="对象 18">
                        <a:extLst>
                          <a:ext uri="{FF2B5EF4-FFF2-40B4-BE49-F238E27FC236}">
                            <a16:creationId xmlns:a16="http://schemas.microsoft.com/office/drawing/2014/main" id="{2621EF3D-0992-45FA-9B5A-9BDE1989D0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50112" y="3211982"/>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20">
            <a:extLst>
              <a:ext uri="{FF2B5EF4-FFF2-40B4-BE49-F238E27FC236}">
                <a16:creationId xmlns:a16="http://schemas.microsoft.com/office/drawing/2014/main" id="{158437EE-7A20-43DA-BBFC-BF2AD8686920}"/>
              </a:ext>
            </a:extLst>
          </p:cNvPr>
          <p:cNvGraphicFramePr>
            <a:graphicFrameLocks noChangeAspect="1"/>
          </p:cNvGraphicFramePr>
          <p:nvPr>
            <p:extLst>
              <p:ext uri="{D42A27DB-BD31-4B8C-83A1-F6EECF244321}">
                <p14:modId xmlns:p14="http://schemas.microsoft.com/office/powerpoint/2010/main" val="1563480910"/>
              </p:ext>
            </p:extLst>
          </p:nvPr>
        </p:nvGraphicFramePr>
        <p:xfrm>
          <a:off x="9984432" y="3203748"/>
          <a:ext cx="1296987" cy="388937"/>
        </p:xfrm>
        <a:graphic>
          <a:graphicData uri="http://schemas.openxmlformats.org/presentationml/2006/ole">
            <mc:AlternateContent xmlns:mc="http://schemas.openxmlformats.org/markup-compatibility/2006">
              <mc:Choice xmlns:v="urn:schemas-microsoft-com:vml" Requires="v">
                <p:oleObj spid="_x0000_s51313" name="Equation" r:id="rId17" imgW="762993" imgH="228898" progId="Equation.DSMT4">
                  <p:embed/>
                </p:oleObj>
              </mc:Choice>
              <mc:Fallback>
                <p:oleObj name="Equation" r:id="rId17" imgW="762993" imgH="228898" progId="Equation.DSMT4">
                  <p:embed/>
                  <p:pic>
                    <p:nvPicPr>
                      <p:cNvPr id="82965" name="对象 20">
                        <a:extLst>
                          <a:ext uri="{FF2B5EF4-FFF2-40B4-BE49-F238E27FC236}">
                            <a16:creationId xmlns:a16="http://schemas.microsoft.com/office/drawing/2014/main" id="{4E884D59-27B0-4C33-8347-00AE42132F1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84432" y="3203748"/>
                        <a:ext cx="1296987"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文本框 1">
            <a:extLst>
              <a:ext uri="{FF2B5EF4-FFF2-40B4-BE49-F238E27FC236}">
                <a16:creationId xmlns:a16="http://schemas.microsoft.com/office/drawing/2014/main" id="{68E2EBE0-CE3E-4BB9-A0DC-73FB6DF7B1E8}"/>
              </a:ext>
            </a:extLst>
          </p:cNvPr>
          <p:cNvSpPr txBox="1">
            <a:spLocks noChangeArrowheads="1"/>
          </p:cNvSpPr>
          <p:nvPr/>
        </p:nvSpPr>
        <p:spPr bwMode="auto">
          <a:xfrm>
            <a:off x="698500" y="3617907"/>
            <a:ext cx="7345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和    的取值是产生高质量随机数的关键。</a:t>
            </a:r>
          </a:p>
        </p:txBody>
      </p:sp>
      <p:graphicFrame>
        <p:nvGraphicFramePr>
          <p:cNvPr id="17" name="对象 5">
            <a:extLst>
              <a:ext uri="{FF2B5EF4-FFF2-40B4-BE49-F238E27FC236}">
                <a16:creationId xmlns:a16="http://schemas.microsoft.com/office/drawing/2014/main" id="{5D4D0CCB-35F9-48D8-A444-B1EEC6DB3FB8}"/>
              </a:ext>
            </a:extLst>
          </p:cNvPr>
          <p:cNvGraphicFramePr>
            <a:graphicFrameLocks noChangeAspect="1"/>
          </p:cNvGraphicFramePr>
          <p:nvPr>
            <p:extLst>
              <p:ext uri="{D42A27DB-BD31-4B8C-83A1-F6EECF244321}">
                <p14:modId xmlns:p14="http://schemas.microsoft.com/office/powerpoint/2010/main" val="2118421860"/>
              </p:ext>
            </p:extLst>
          </p:nvPr>
        </p:nvGraphicFramePr>
        <p:xfrm>
          <a:off x="971550" y="3716510"/>
          <a:ext cx="496887" cy="312738"/>
        </p:xfrm>
        <a:graphic>
          <a:graphicData uri="http://schemas.openxmlformats.org/presentationml/2006/ole">
            <mc:AlternateContent xmlns:mc="http://schemas.openxmlformats.org/markup-compatibility/2006">
              <mc:Choice xmlns:v="urn:schemas-microsoft-com:vml" Requires="v">
                <p:oleObj spid="_x0000_s51314" name="Equation" r:id="rId19" imgW="254996" imgH="165747" progId="Equation.DSMT4">
                  <p:embed/>
                </p:oleObj>
              </mc:Choice>
              <mc:Fallback>
                <p:oleObj name="Equation" r:id="rId19" imgW="254996" imgH="165747" progId="Equation.DSMT4">
                  <p:embed/>
                  <p:pic>
                    <p:nvPicPr>
                      <p:cNvPr id="83974" name="对象 5">
                        <a:extLst>
                          <a:ext uri="{FF2B5EF4-FFF2-40B4-BE49-F238E27FC236}">
                            <a16:creationId xmlns:a16="http://schemas.microsoft.com/office/drawing/2014/main" id="{B4B4209A-345B-4D29-B28D-097A4A79916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1550" y="3716510"/>
                        <a:ext cx="4968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7">
            <a:extLst>
              <a:ext uri="{FF2B5EF4-FFF2-40B4-BE49-F238E27FC236}">
                <a16:creationId xmlns:a16="http://schemas.microsoft.com/office/drawing/2014/main" id="{700D2C7B-5FBC-4530-931F-0308FEBCB95A}"/>
              </a:ext>
            </a:extLst>
          </p:cNvPr>
          <p:cNvGraphicFramePr>
            <a:graphicFrameLocks noChangeAspect="1"/>
          </p:cNvGraphicFramePr>
          <p:nvPr>
            <p:extLst>
              <p:ext uri="{D42A27DB-BD31-4B8C-83A1-F6EECF244321}">
                <p14:modId xmlns:p14="http://schemas.microsoft.com/office/powerpoint/2010/main" val="667971875"/>
              </p:ext>
            </p:extLst>
          </p:nvPr>
        </p:nvGraphicFramePr>
        <p:xfrm>
          <a:off x="1763712" y="3741910"/>
          <a:ext cx="288925" cy="254000"/>
        </p:xfrm>
        <a:graphic>
          <a:graphicData uri="http://schemas.openxmlformats.org/presentationml/2006/ole">
            <mc:AlternateContent xmlns:mc="http://schemas.openxmlformats.org/markup-compatibility/2006">
              <mc:Choice xmlns:v="urn:schemas-microsoft-com:vml" Requires="v">
                <p:oleObj spid="_x0000_s51315" name="Equation" r:id="rId21" imgW="166037" imgH="140493" progId="Equation.DSMT4">
                  <p:embed/>
                </p:oleObj>
              </mc:Choice>
              <mc:Fallback>
                <p:oleObj name="Equation" r:id="rId21" imgW="166037" imgH="140493" progId="Equation.DSMT4">
                  <p:embed/>
                  <p:pic>
                    <p:nvPicPr>
                      <p:cNvPr id="83976" name="对象 7">
                        <a:extLst>
                          <a:ext uri="{FF2B5EF4-FFF2-40B4-BE49-F238E27FC236}">
                            <a16:creationId xmlns:a16="http://schemas.microsoft.com/office/drawing/2014/main" id="{4097B6BE-87F1-4C8F-8433-B5CB0765E40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2" y="3741910"/>
                        <a:ext cx="288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文本框 3">
            <a:extLst>
              <a:ext uri="{FF2B5EF4-FFF2-40B4-BE49-F238E27FC236}">
                <a16:creationId xmlns:a16="http://schemas.microsoft.com/office/drawing/2014/main" id="{91CE1999-CEDC-4366-A765-B23DBEE2A5B5}"/>
              </a:ext>
            </a:extLst>
          </p:cNvPr>
          <p:cNvSpPr txBox="1">
            <a:spLocks noChangeArrowheads="1"/>
          </p:cNvSpPr>
          <p:nvPr/>
        </p:nvSpPr>
        <p:spPr bwMode="auto">
          <a:xfrm>
            <a:off x="827088" y="4446588"/>
            <a:ext cx="110474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为使随机数数列的周期尽可能大，   应尽可能大。   普遍原则是选     接近等于计算机能表示的最大整数，如接近或等于       。 </a:t>
            </a:r>
          </a:p>
        </p:txBody>
      </p:sp>
      <p:graphicFrame>
        <p:nvGraphicFramePr>
          <p:cNvPr id="20" name="对象 20">
            <a:extLst>
              <a:ext uri="{FF2B5EF4-FFF2-40B4-BE49-F238E27FC236}">
                <a16:creationId xmlns:a16="http://schemas.microsoft.com/office/drawing/2014/main" id="{44711463-D9BD-4BC7-AECD-FFF467271714}"/>
              </a:ext>
            </a:extLst>
          </p:cNvPr>
          <p:cNvGraphicFramePr>
            <a:graphicFrameLocks noChangeAspect="1"/>
          </p:cNvGraphicFramePr>
          <p:nvPr/>
        </p:nvGraphicFramePr>
        <p:xfrm>
          <a:off x="5716588" y="4608513"/>
          <a:ext cx="295275" cy="260350"/>
        </p:xfrm>
        <a:graphic>
          <a:graphicData uri="http://schemas.openxmlformats.org/presentationml/2006/ole">
            <mc:AlternateContent xmlns:mc="http://schemas.openxmlformats.org/markup-compatibility/2006">
              <mc:Choice xmlns:v="urn:schemas-microsoft-com:vml" Requires="v">
                <p:oleObj spid="_x0000_s51316" name="Equation" r:id="rId23" imgW="166037" imgH="140493" progId="Equation.DSMT4">
                  <p:embed/>
                </p:oleObj>
              </mc:Choice>
              <mc:Fallback>
                <p:oleObj name="Equation" r:id="rId23" imgW="166037" imgH="140493" progId="Equation.DSMT4">
                  <p:embed/>
                  <p:pic>
                    <p:nvPicPr>
                      <p:cNvPr id="83988" name="对象 20">
                        <a:extLst>
                          <a:ext uri="{FF2B5EF4-FFF2-40B4-BE49-F238E27FC236}">
                            <a16:creationId xmlns:a16="http://schemas.microsoft.com/office/drawing/2014/main" id="{9A82788F-3FA2-4481-9E8B-9ADFEC75E4D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6588" y="4608513"/>
                        <a:ext cx="2952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1">
            <a:extLst>
              <a:ext uri="{FF2B5EF4-FFF2-40B4-BE49-F238E27FC236}">
                <a16:creationId xmlns:a16="http://schemas.microsoft.com/office/drawing/2014/main" id="{ADC0864C-B9BD-4502-9327-9EE5BC3D5574}"/>
              </a:ext>
            </a:extLst>
          </p:cNvPr>
          <p:cNvGraphicFramePr>
            <a:graphicFrameLocks noChangeAspect="1"/>
          </p:cNvGraphicFramePr>
          <p:nvPr>
            <p:extLst>
              <p:ext uri="{D42A27DB-BD31-4B8C-83A1-F6EECF244321}">
                <p14:modId xmlns:p14="http://schemas.microsoft.com/office/powerpoint/2010/main" val="31700919"/>
              </p:ext>
            </p:extLst>
          </p:nvPr>
        </p:nvGraphicFramePr>
        <p:xfrm>
          <a:off x="9912424" y="4546746"/>
          <a:ext cx="366713" cy="323850"/>
        </p:xfrm>
        <a:graphic>
          <a:graphicData uri="http://schemas.openxmlformats.org/presentationml/2006/ole">
            <mc:AlternateContent xmlns:mc="http://schemas.openxmlformats.org/markup-compatibility/2006">
              <mc:Choice xmlns:v="urn:schemas-microsoft-com:vml" Requires="v">
                <p:oleObj spid="_x0000_s51317" name="Equation" r:id="rId24" imgW="166037" imgH="140493" progId="Equation.DSMT4">
                  <p:embed/>
                </p:oleObj>
              </mc:Choice>
              <mc:Fallback>
                <p:oleObj name="Equation" r:id="rId24" imgW="166037" imgH="140493" progId="Equation.DSMT4">
                  <p:embed/>
                  <p:pic>
                    <p:nvPicPr>
                      <p:cNvPr id="83989" name="对象 21">
                        <a:extLst>
                          <a:ext uri="{FF2B5EF4-FFF2-40B4-BE49-F238E27FC236}">
                            <a16:creationId xmlns:a16="http://schemas.microsoft.com/office/drawing/2014/main" id="{603B1473-0C0C-4179-B5E0-92D8DF17A37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912424" y="4546746"/>
                        <a:ext cx="3667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2">
            <a:extLst>
              <a:ext uri="{FF2B5EF4-FFF2-40B4-BE49-F238E27FC236}">
                <a16:creationId xmlns:a16="http://schemas.microsoft.com/office/drawing/2014/main" id="{6B9017C3-1217-4BA2-A99A-53D9AE87F85B}"/>
              </a:ext>
            </a:extLst>
          </p:cNvPr>
          <p:cNvGraphicFramePr>
            <a:graphicFrameLocks noChangeAspect="1"/>
          </p:cNvGraphicFramePr>
          <p:nvPr>
            <p:extLst>
              <p:ext uri="{D42A27DB-BD31-4B8C-83A1-F6EECF244321}">
                <p14:modId xmlns:p14="http://schemas.microsoft.com/office/powerpoint/2010/main" val="4290316730"/>
              </p:ext>
            </p:extLst>
          </p:nvPr>
        </p:nvGraphicFramePr>
        <p:xfrm>
          <a:off x="6392819" y="4877656"/>
          <a:ext cx="395288" cy="369888"/>
        </p:xfrm>
        <a:graphic>
          <a:graphicData uri="http://schemas.openxmlformats.org/presentationml/2006/ole">
            <mc:AlternateContent xmlns:mc="http://schemas.openxmlformats.org/markup-compatibility/2006">
              <mc:Choice xmlns:v="urn:schemas-microsoft-com:vml" Requires="v">
                <p:oleObj spid="_x0000_s51318" name="Equation" r:id="rId25" imgW="203112" imgH="190417" progId="Equation.DSMT4">
                  <p:embed/>
                </p:oleObj>
              </mc:Choice>
              <mc:Fallback>
                <p:oleObj name="Equation" r:id="rId25" imgW="203112" imgH="190417" progId="Equation.DSMT4">
                  <p:embed/>
                  <p:pic>
                    <p:nvPicPr>
                      <p:cNvPr id="83990" name="对象 22">
                        <a:extLst>
                          <a:ext uri="{FF2B5EF4-FFF2-40B4-BE49-F238E27FC236}">
                            <a16:creationId xmlns:a16="http://schemas.microsoft.com/office/drawing/2014/main" id="{3CBD8669-7C6D-4F12-B491-6A3BA488887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92819" y="4877656"/>
                        <a:ext cx="395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373321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C25F5-49DD-4F08-811E-4DE74C224679}"/>
              </a:ext>
            </a:extLst>
          </p:cNvPr>
          <p:cNvSpPr>
            <a:spLocks noGrp="1"/>
          </p:cNvSpPr>
          <p:nvPr>
            <p:ph type="title"/>
          </p:nvPr>
        </p:nvSpPr>
        <p:spPr/>
        <p:txBody>
          <a:bodyPr/>
          <a:lstStyle/>
          <a:p>
            <a:r>
              <a:rPr lang="zh-CN" altLang="en-US" sz="3600" dirty="0">
                <a:latin typeface="Times New Roman" panose="02020603050405020304" pitchFamily="18" charset="0"/>
                <a:ea typeface="宋体" panose="02010600030101010101" pitchFamily="2" charset="-122"/>
              </a:rPr>
              <a:t>线性同余算法常用变形</a:t>
            </a:r>
            <a:endParaRPr lang="zh-CN" altLang="en-US" dirty="0"/>
          </a:p>
        </p:txBody>
      </p:sp>
      <p:sp>
        <p:nvSpPr>
          <p:cNvPr id="4" name="日期占位符 3">
            <a:extLst>
              <a:ext uri="{FF2B5EF4-FFF2-40B4-BE49-F238E27FC236}">
                <a16:creationId xmlns:a16="http://schemas.microsoft.com/office/drawing/2014/main" id="{51312A17-FB0D-4604-9E1D-9D44FEECF7D8}"/>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AC313835-5B82-4234-BB68-3AACE755BE74}"/>
              </a:ext>
            </a:extLst>
          </p:cNvPr>
          <p:cNvSpPr>
            <a:spLocks noGrp="1"/>
          </p:cNvSpPr>
          <p:nvPr>
            <p:ph type="sldNum" sz="quarter" idx="11"/>
          </p:nvPr>
        </p:nvSpPr>
        <p:spPr/>
        <p:txBody>
          <a:bodyPr/>
          <a:lstStyle/>
          <a:p>
            <a:pPr>
              <a:defRPr/>
            </a:pPr>
            <a:fld id="{13783E8D-128D-47D1-A075-F0ABB8417BB3}" type="slidenum">
              <a:rPr lang="en-US" altLang="zh-CN" smtClean="0"/>
              <a:pPr>
                <a:defRPr/>
              </a:pPr>
              <a:t>56</a:t>
            </a:fld>
            <a:endParaRPr lang="en-US" altLang="zh-CN"/>
          </a:p>
        </p:txBody>
      </p:sp>
      <p:sp>
        <p:nvSpPr>
          <p:cNvPr id="6" name="文本框 1">
            <a:extLst>
              <a:ext uri="{FF2B5EF4-FFF2-40B4-BE49-F238E27FC236}">
                <a16:creationId xmlns:a16="http://schemas.microsoft.com/office/drawing/2014/main" id="{B879ECDD-4142-4C21-9FBA-CFEEFB5DFCCC}"/>
              </a:ext>
            </a:extLst>
          </p:cNvPr>
          <p:cNvSpPr txBox="1">
            <a:spLocks noChangeArrowheads="1"/>
          </p:cNvSpPr>
          <p:nvPr/>
        </p:nvSpPr>
        <p:spPr bwMode="auto">
          <a:xfrm>
            <a:off x="593270" y="1432916"/>
            <a:ext cx="3384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b="1" dirty="0">
                <a:latin typeface="Times New Roman" panose="02020603050405020304" pitchFamily="18" charset="0"/>
                <a:ea typeface="宋体" panose="02010600030101010101" pitchFamily="2" charset="-122"/>
              </a:rPr>
              <a:t>1. </a:t>
            </a:r>
            <a:r>
              <a:rPr lang="zh-CN" altLang="en-US" b="1" dirty="0">
                <a:latin typeface="Times New Roman" panose="02020603050405020304" pitchFamily="18" charset="0"/>
                <a:ea typeface="宋体" panose="02010600030101010101" pitchFamily="2" charset="-122"/>
              </a:rPr>
              <a:t>幂形式</a:t>
            </a:r>
          </a:p>
        </p:txBody>
      </p:sp>
      <p:sp>
        <p:nvSpPr>
          <p:cNvPr id="7" name="文本框 2">
            <a:extLst>
              <a:ext uri="{FF2B5EF4-FFF2-40B4-BE49-F238E27FC236}">
                <a16:creationId xmlns:a16="http://schemas.microsoft.com/office/drawing/2014/main" id="{65AAC13C-7357-41BF-B528-EC70A28B2890}"/>
              </a:ext>
            </a:extLst>
          </p:cNvPr>
          <p:cNvSpPr txBox="1">
            <a:spLocks noChangeArrowheads="1"/>
          </p:cNvSpPr>
          <p:nvPr/>
        </p:nvSpPr>
        <p:spPr bwMode="auto">
          <a:xfrm>
            <a:off x="1025070" y="1955204"/>
            <a:ext cx="4248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幂形式的迭代公式为：</a:t>
            </a:r>
          </a:p>
        </p:txBody>
      </p:sp>
      <p:graphicFrame>
        <p:nvGraphicFramePr>
          <p:cNvPr id="8" name="对象 4">
            <a:extLst>
              <a:ext uri="{FF2B5EF4-FFF2-40B4-BE49-F238E27FC236}">
                <a16:creationId xmlns:a16="http://schemas.microsoft.com/office/drawing/2014/main" id="{40081A29-7C36-4131-86B9-CF07665AD079}"/>
              </a:ext>
            </a:extLst>
          </p:cNvPr>
          <p:cNvGraphicFramePr>
            <a:graphicFrameLocks noChangeAspect="1"/>
          </p:cNvGraphicFramePr>
          <p:nvPr>
            <p:extLst>
              <p:ext uri="{D42A27DB-BD31-4B8C-83A1-F6EECF244321}">
                <p14:modId xmlns:p14="http://schemas.microsoft.com/office/powerpoint/2010/main" val="2040569770"/>
              </p:ext>
            </p:extLst>
          </p:nvPr>
        </p:nvGraphicFramePr>
        <p:xfrm>
          <a:off x="2731633" y="2367954"/>
          <a:ext cx="3333750" cy="450850"/>
        </p:xfrm>
        <a:graphic>
          <a:graphicData uri="http://schemas.openxmlformats.org/presentationml/2006/ole">
            <mc:AlternateContent xmlns:mc="http://schemas.openxmlformats.org/markup-compatibility/2006">
              <mc:Choice xmlns:v="urn:schemas-microsoft-com:vml" Requires="v">
                <p:oleObj spid="_x0000_s52298" name="Equation" r:id="rId3" imgW="2044700" imgH="279400" progId="Equation.DSMT4">
                  <p:embed/>
                </p:oleObj>
              </mc:Choice>
              <mc:Fallback>
                <p:oleObj name="Equation" r:id="rId3" imgW="2044700" imgH="279400" progId="Equation.DSMT4">
                  <p:embed/>
                  <p:pic>
                    <p:nvPicPr>
                      <p:cNvPr id="91141" name="对象 4">
                        <a:extLst>
                          <a:ext uri="{FF2B5EF4-FFF2-40B4-BE49-F238E27FC236}">
                            <a16:creationId xmlns:a16="http://schemas.microsoft.com/office/drawing/2014/main" id="{CADB8887-A045-4884-B519-5447D42B5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633" y="2367954"/>
                        <a:ext cx="33337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5">
            <a:extLst>
              <a:ext uri="{FF2B5EF4-FFF2-40B4-BE49-F238E27FC236}">
                <a16:creationId xmlns:a16="http://schemas.microsoft.com/office/drawing/2014/main" id="{33CBDEC2-CE58-488F-BFCB-D40AAAC7CF7C}"/>
              </a:ext>
            </a:extLst>
          </p:cNvPr>
          <p:cNvSpPr txBox="1">
            <a:spLocks noChangeArrowheads="1"/>
          </p:cNvSpPr>
          <p:nvPr/>
        </p:nvSpPr>
        <p:spPr bwMode="auto">
          <a:xfrm>
            <a:off x="1025070" y="2944216"/>
            <a:ext cx="698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其中         是参数，                     是种子。</a:t>
            </a:r>
          </a:p>
        </p:txBody>
      </p:sp>
      <p:graphicFrame>
        <p:nvGraphicFramePr>
          <p:cNvPr id="10" name="对象 7">
            <a:extLst>
              <a:ext uri="{FF2B5EF4-FFF2-40B4-BE49-F238E27FC236}">
                <a16:creationId xmlns:a16="http://schemas.microsoft.com/office/drawing/2014/main" id="{2DD918AD-CB13-4E16-8624-180081BE9C2F}"/>
              </a:ext>
            </a:extLst>
          </p:cNvPr>
          <p:cNvGraphicFramePr>
            <a:graphicFrameLocks noChangeAspect="1"/>
          </p:cNvGraphicFramePr>
          <p:nvPr>
            <p:extLst>
              <p:ext uri="{D42A27DB-BD31-4B8C-83A1-F6EECF244321}">
                <p14:modId xmlns:p14="http://schemas.microsoft.com/office/powerpoint/2010/main" val="174564311"/>
              </p:ext>
            </p:extLst>
          </p:nvPr>
        </p:nvGraphicFramePr>
        <p:xfrm>
          <a:off x="1745795" y="3020416"/>
          <a:ext cx="611188" cy="374650"/>
        </p:xfrm>
        <a:graphic>
          <a:graphicData uri="http://schemas.openxmlformats.org/presentationml/2006/ole">
            <mc:AlternateContent xmlns:mc="http://schemas.openxmlformats.org/markup-compatibility/2006">
              <mc:Choice xmlns:v="urn:schemas-microsoft-com:vml" Requires="v">
                <p:oleObj spid="_x0000_s52299" name="Equation" r:id="rId5" imgW="420194" imgH="254663" progId="Equation.DSMT4">
                  <p:embed/>
                </p:oleObj>
              </mc:Choice>
              <mc:Fallback>
                <p:oleObj name="Equation" r:id="rId5" imgW="420194" imgH="254663" progId="Equation.DSMT4">
                  <p:embed/>
                  <p:pic>
                    <p:nvPicPr>
                      <p:cNvPr id="91144" name="对象 7">
                        <a:extLst>
                          <a:ext uri="{FF2B5EF4-FFF2-40B4-BE49-F238E27FC236}">
                            <a16:creationId xmlns:a16="http://schemas.microsoft.com/office/drawing/2014/main" id="{0102921E-D699-4DD0-8C5E-AFCA8D4263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5795" y="3020416"/>
                        <a:ext cx="6111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9">
            <a:extLst>
              <a:ext uri="{FF2B5EF4-FFF2-40B4-BE49-F238E27FC236}">
                <a16:creationId xmlns:a16="http://schemas.microsoft.com/office/drawing/2014/main" id="{807A878E-7C6B-4030-999A-8D22AF8BEF47}"/>
              </a:ext>
            </a:extLst>
          </p:cNvPr>
          <p:cNvGraphicFramePr>
            <a:graphicFrameLocks noChangeAspect="1"/>
          </p:cNvGraphicFramePr>
          <p:nvPr>
            <p:extLst>
              <p:ext uri="{D42A27DB-BD31-4B8C-83A1-F6EECF244321}">
                <p14:modId xmlns:p14="http://schemas.microsoft.com/office/powerpoint/2010/main" val="347027962"/>
              </p:ext>
            </p:extLst>
          </p:nvPr>
        </p:nvGraphicFramePr>
        <p:xfrm>
          <a:off x="3555545" y="3017241"/>
          <a:ext cx="1627188" cy="350838"/>
        </p:xfrm>
        <a:graphic>
          <a:graphicData uri="http://schemas.openxmlformats.org/presentationml/2006/ole">
            <mc:AlternateContent xmlns:mc="http://schemas.openxmlformats.org/markup-compatibility/2006">
              <mc:Choice xmlns:v="urn:schemas-microsoft-com:vml" Requires="v">
                <p:oleObj spid="_x0000_s52300" name="Equation" r:id="rId7" imgW="1055933" imgH="228998" progId="Equation.DSMT4">
                  <p:embed/>
                </p:oleObj>
              </mc:Choice>
              <mc:Fallback>
                <p:oleObj name="Equation" r:id="rId7" imgW="1055933" imgH="228998" progId="Equation.DSMT4">
                  <p:embed/>
                  <p:pic>
                    <p:nvPicPr>
                      <p:cNvPr id="91146" name="对象 9">
                        <a:extLst>
                          <a:ext uri="{FF2B5EF4-FFF2-40B4-BE49-F238E27FC236}">
                            <a16:creationId xmlns:a16="http://schemas.microsoft.com/office/drawing/2014/main" id="{4B5F7544-235E-412F-A5B7-0FDBA088EA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5545" y="3017241"/>
                        <a:ext cx="16271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0">
            <a:extLst>
              <a:ext uri="{FF2B5EF4-FFF2-40B4-BE49-F238E27FC236}">
                <a16:creationId xmlns:a16="http://schemas.microsoft.com/office/drawing/2014/main" id="{1079B6C1-40B2-4F35-8D06-9E2E650CD07C}"/>
              </a:ext>
            </a:extLst>
          </p:cNvPr>
          <p:cNvSpPr txBox="1">
            <a:spLocks noChangeArrowheads="1"/>
          </p:cNvSpPr>
          <p:nvPr/>
        </p:nvSpPr>
        <p:spPr bwMode="auto">
          <a:xfrm>
            <a:off x="406400" y="3482650"/>
            <a:ext cx="619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根据参数的取法，幂形式又分为以下两种：</a:t>
            </a:r>
          </a:p>
        </p:txBody>
      </p:sp>
      <p:sp>
        <p:nvSpPr>
          <p:cNvPr id="13" name="文本框 11">
            <a:extLst>
              <a:ext uri="{FF2B5EF4-FFF2-40B4-BE49-F238E27FC236}">
                <a16:creationId xmlns:a16="http://schemas.microsoft.com/office/drawing/2014/main" id="{A51D0939-F815-4B71-A197-84DCD8D8F200}"/>
              </a:ext>
            </a:extLst>
          </p:cNvPr>
          <p:cNvSpPr txBox="1">
            <a:spLocks noChangeArrowheads="1"/>
          </p:cNvSpPr>
          <p:nvPr/>
        </p:nvSpPr>
        <p:spPr bwMode="auto">
          <a:xfrm>
            <a:off x="737733" y="4066579"/>
            <a:ext cx="2951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b="1">
                <a:latin typeface="Times New Roman" panose="02020603050405020304" pitchFamily="18" charset="0"/>
                <a:ea typeface="宋体" panose="02010600030101010101" pitchFamily="2" charset="-122"/>
              </a:rPr>
              <a:t>1</a:t>
            </a:r>
            <a:r>
              <a:rPr lang="zh-CN" altLang="en-US" sz="2400" b="1">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RSA</a:t>
            </a:r>
            <a:r>
              <a:rPr lang="zh-CN" altLang="en-US" sz="2400" b="1">
                <a:latin typeface="Times New Roman" panose="02020603050405020304" pitchFamily="18" charset="0"/>
                <a:ea typeface="宋体" panose="02010600030101010101" pitchFamily="2" charset="-122"/>
              </a:rPr>
              <a:t>产生器</a:t>
            </a:r>
          </a:p>
        </p:txBody>
      </p:sp>
      <p:sp>
        <p:nvSpPr>
          <p:cNvPr id="14" name="文本框 12">
            <a:extLst>
              <a:ext uri="{FF2B5EF4-FFF2-40B4-BE49-F238E27FC236}">
                <a16:creationId xmlns:a16="http://schemas.microsoft.com/office/drawing/2014/main" id="{6876C935-D963-4B44-86D3-AC8699660975}"/>
              </a:ext>
            </a:extLst>
          </p:cNvPr>
          <p:cNvSpPr txBox="1">
            <a:spLocks noChangeArrowheads="1"/>
          </p:cNvSpPr>
          <p:nvPr/>
        </p:nvSpPr>
        <p:spPr bwMode="auto">
          <a:xfrm>
            <a:off x="546438" y="4659808"/>
            <a:ext cx="110221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若参数取为</a:t>
            </a:r>
            <a:r>
              <a:rPr lang="en-US" altLang="zh-CN" sz="2400" dirty="0">
                <a:latin typeface="Times New Roman" panose="02020603050405020304" pitchFamily="18" charset="0"/>
                <a:ea typeface="宋体" panose="02010600030101010101" pitchFamily="2" charset="-122"/>
              </a:rPr>
              <a:t>RSA</a:t>
            </a:r>
            <a:r>
              <a:rPr lang="zh-CN" altLang="en-US" sz="2400" dirty="0">
                <a:latin typeface="Times New Roman" panose="02020603050405020304" pitchFamily="18" charset="0"/>
                <a:ea typeface="宋体" panose="02010600030101010101" pitchFamily="2" charset="-122"/>
              </a:rPr>
              <a:t>算法的参数，即     是两个大素数的乘积，  是</a:t>
            </a:r>
            <a:r>
              <a:rPr lang="en-US" altLang="zh-CN" sz="2400" dirty="0">
                <a:latin typeface="Times New Roman" panose="02020603050405020304" pitchFamily="18" charset="0"/>
                <a:ea typeface="宋体" panose="02010600030101010101" pitchFamily="2" charset="-122"/>
              </a:rPr>
              <a:t>RSA</a:t>
            </a:r>
            <a:r>
              <a:rPr lang="zh-CN" altLang="en-US" sz="2400" dirty="0">
                <a:latin typeface="Times New Roman" panose="02020603050405020304" pitchFamily="18" charset="0"/>
                <a:ea typeface="宋体" panose="02010600030101010101" pitchFamily="2" charset="-122"/>
              </a:rPr>
              <a:t>的秘密钥，满足                           ，此时的随机数产生器称为</a:t>
            </a:r>
            <a:r>
              <a:rPr lang="en-US" altLang="zh-CN" sz="2400" dirty="0">
                <a:latin typeface="Times New Roman" panose="02020603050405020304" pitchFamily="18" charset="0"/>
                <a:ea typeface="宋体" panose="02010600030101010101" pitchFamily="2" charset="-122"/>
              </a:rPr>
              <a:t>RSA</a:t>
            </a:r>
            <a:r>
              <a:rPr lang="zh-CN" altLang="en-US" sz="2400" dirty="0">
                <a:latin typeface="Times New Roman" panose="02020603050405020304" pitchFamily="18" charset="0"/>
                <a:ea typeface="宋体" panose="02010600030101010101" pitchFamily="2" charset="-122"/>
              </a:rPr>
              <a:t>产生器。 </a:t>
            </a:r>
          </a:p>
        </p:txBody>
      </p:sp>
      <p:graphicFrame>
        <p:nvGraphicFramePr>
          <p:cNvPr id="15" name="对象 14">
            <a:extLst>
              <a:ext uri="{FF2B5EF4-FFF2-40B4-BE49-F238E27FC236}">
                <a16:creationId xmlns:a16="http://schemas.microsoft.com/office/drawing/2014/main" id="{1026D429-1761-4147-B901-D01060BF7AED}"/>
              </a:ext>
            </a:extLst>
          </p:cNvPr>
          <p:cNvGraphicFramePr>
            <a:graphicFrameLocks noChangeAspect="1"/>
          </p:cNvGraphicFramePr>
          <p:nvPr>
            <p:extLst>
              <p:ext uri="{D42A27DB-BD31-4B8C-83A1-F6EECF244321}">
                <p14:modId xmlns:p14="http://schemas.microsoft.com/office/powerpoint/2010/main" val="2817791989"/>
              </p:ext>
            </p:extLst>
          </p:nvPr>
        </p:nvGraphicFramePr>
        <p:xfrm>
          <a:off x="4968417" y="4705745"/>
          <a:ext cx="323850" cy="285750"/>
        </p:xfrm>
        <a:graphic>
          <a:graphicData uri="http://schemas.openxmlformats.org/presentationml/2006/ole">
            <mc:AlternateContent xmlns:mc="http://schemas.openxmlformats.org/markup-compatibility/2006">
              <mc:Choice xmlns:v="urn:schemas-microsoft-com:vml" Requires="v">
                <p:oleObj spid="_x0000_s52301" name="Equation" r:id="rId9" imgW="166037" imgH="140493" progId="Equation.DSMT4">
                  <p:embed/>
                </p:oleObj>
              </mc:Choice>
              <mc:Fallback>
                <p:oleObj name="Equation" r:id="rId9" imgW="166037" imgH="140493" progId="Equation.DSMT4">
                  <p:embed/>
                  <p:pic>
                    <p:nvPicPr>
                      <p:cNvPr id="91151" name="对象 14">
                        <a:extLst>
                          <a:ext uri="{FF2B5EF4-FFF2-40B4-BE49-F238E27FC236}">
                            <a16:creationId xmlns:a16="http://schemas.microsoft.com/office/drawing/2014/main" id="{F4D9E618-2AB6-4868-9AD6-102A0514C8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8417" y="4705745"/>
                        <a:ext cx="3238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46EBE3F5-FF84-454F-819B-B4A75983EF5C}"/>
              </a:ext>
            </a:extLst>
          </p:cNvPr>
          <p:cNvGraphicFramePr>
            <a:graphicFrameLocks noChangeAspect="1"/>
          </p:cNvGraphicFramePr>
          <p:nvPr>
            <p:extLst>
              <p:ext uri="{D42A27DB-BD31-4B8C-83A1-F6EECF244321}">
                <p14:modId xmlns:p14="http://schemas.microsoft.com/office/powerpoint/2010/main" val="3810230165"/>
              </p:ext>
            </p:extLst>
          </p:nvPr>
        </p:nvGraphicFramePr>
        <p:xfrm>
          <a:off x="8195468" y="4711769"/>
          <a:ext cx="271463" cy="363537"/>
        </p:xfrm>
        <a:graphic>
          <a:graphicData uri="http://schemas.openxmlformats.org/presentationml/2006/ole">
            <mc:AlternateContent xmlns:mc="http://schemas.openxmlformats.org/markup-compatibility/2006">
              <mc:Choice xmlns:v="urn:schemas-microsoft-com:vml" Requires="v">
                <p:oleObj spid="_x0000_s52302" name="Equation" r:id="rId11" imgW="139579" imgH="177646" progId="Equation.DSMT4">
                  <p:embed/>
                </p:oleObj>
              </mc:Choice>
              <mc:Fallback>
                <p:oleObj name="Equation" r:id="rId11" imgW="139579" imgH="177646" progId="Equation.DSMT4">
                  <p:embed/>
                  <p:pic>
                    <p:nvPicPr>
                      <p:cNvPr id="91152" name="对象 15">
                        <a:extLst>
                          <a:ext uri="{FF2B5EF4-FFF2-40B4-BE49-F238E27FC236}">
                            <a16:creationId xmlns:a16="http://schemas.microsoft.com/office/drawing/2014/main" id="{0A4585AE-A027-4EF3-99FC-23F6732DC6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5468" y="4711769"/>
                        <a:ext cx="271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7">
            <a:extLst>
              <a:ext uri="{FF2B5EF4-FFF2-40B4-BE49-F238E27FC236}">
                <a16:creationId xmlns:a16="http://schemas.microsoft.com/office/drawing/2014/main" id="{BA1ED886-3BCC-422F-A139-50E7C01BAA4F}"/>
              </a:ext>
            </a:extLst>
          </p:cNvPr>
          <p:cNvGraphicFramePr>
            <a:graphicFrameLocks noChangeAspect="1"/>
          </p:cNvGraphicFramePr>
          <p:nvPr>
            <p:extLst>
              <p:ext uri="{D42A27DB-BD31-4B8C-83A1-F6EECF244321}">
                <p14:modId xmlns:p14="http://schemas.microsoft.com/office/powerpoint/2010/main" val="159899926"/>
              </p:ext>
            </p:extLst>
          </p:nvPr>
        </p:nvGraphicFramePr>
        <p:xfrm>
          <a:off x="987653" y="5109567"/>
          <a:ext cx="1983337" cy="465495"/>
        </p:xfrm>
        <a:graphic>
          <a:graphicData uri="http://schemas.openxmlformats.org/presentationml/2006/ole">
            <mc:AlternateContent xmlns:mc="http://schemas.openxmlformats.org/markup-compatibility/2006">
              <mc:Choice xmlns:v="urn:schemas-microsoft-com:vml" Requires="v">
                <p:oleObj spid="_x0000_s52303" name="Equation" r:id="rId13" imgW="1091880" imgH="253800" progId="Equation.DSMT4">
                  <p:embed/>
                </p:oleObj>
              </mc:Choice>
              <mc:Fallback>
                <p:oleObj name="Equation" r:id="rId13" imgW="1091880" imgH="253800" progId="Equation.DSMT4">
                  <p:embed/>
                  <p:pic>
                    <p:nvPicPr>
                      <p:cNvPr id="91154" name="对象 17">
                        <a:extLst>
                          <a:ext uri="{FF2B5EF4-FFF2-40B4-BE49-F238E27FC236}">
                            <a16:creationId xmlns:a16="http://schemas.microsoft.com/office/drawing/2014/main" id="{86247D5A-59AA-4E73-A369-4410466562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7653" y="5109567"/>
                        <a:ext cx="1983337" cy="465495"/>
                      </a:xfrm>
                      <a:prstGeom prst="rect">
                        <a:avLst/>
                      </a:prstGeom>
                      <a:noFill/>
                      <a:ln>
                        <a:noFill/>
                      </a:ln>
                    </p:spPr>
                  </p:pic>
                </p:oleObj>
              </mc:Fallback>
            </mc:AlternateContent>
          </a:graphicData>
        </a:graphic>
      </p:graphicFrame>
      <p:sp>
        <p:nvSpPr>
          <p:cNvPr id="18" name="文本框 1">
            <a:extLst>
              <a:ext uri="{FF2B5EF4-FFF2-40B4-BE49-F238E27FC236}">
                <a16:creationId xmlns:a16="http://schemas.microsoft.com/office/drawing/2014/main" id="{AA0571F4-C4F9-4ABC-A62E-B8DD6AE9CD4F}"/>
              </a:ext>
            </a:extLst>
          </p:cNvPr>
          <p:cNvSpPr txBox="1">
            <a:spLocks noChangeArrowheads="1"/>
          </p:cNvSpPr>
          <p:nvPr/>
        </p:nvSpPr>
        <p:spPr bwMode="auto">
          <a:xfrm>
            <a:off x="5785188" y="1762197"/>
            <a:ext cx="65595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  </a:t>
            </a: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满足                         的</a:t>
            </a:r>
            <a:r>
              <a:rPr lang="en-US" altLang="zh-CN" sz="2400" dirty="0">
                <a:latin typeface="Times New Roman" panose="02020603050405020304" pitchFamily="18" charset="0"/>
                <a:ea typeface="宋体" panose="02010600030101010101" pitchFamily="2" charset="-122"/>
              </a:rPr>
              <a:t>RSA</a:t>
            </a:r>
            <a:r>
              <a:rPr lang="zh-CN" altLang="en-US" sz="2400" dirty="0">
                <a:latin typeface="Times New Roman" panose="02020603050405020304" pitchFamily="18" charset="0"/>
                <a:ea typeface="宋体" panose="02010600030101010101" pitchFamily="2" charset="-122"/>
              </a:rPr>
              <a:t>产生器为</a:t>
            </a:r>
          </a:p>
          <a:p>
            <a:pPr>
              <a:spcBef>
                <a:spcPct val="0"/>
              </a:spcBef>
              <a:buFontTx/>
              <a:buNone/>
            </a:pPr>
            <a:r>
              <a:rPr lang="zh-CN" altLang="en-US" sz="2400" dirty="0">
                <a:latin typeface="Times New Roman" panose="02020603050405020304" pitchFamily="18" charset="0"/>
                <a:ea typeface="宋体" panose="02010600030101010101" pitchFamily="2" charset="-122"/>
              </a:rPr>
              <a:t> </a:t>
            </a:r>
          </a:p>
        </p:txBody>
      </p:sp>
      <p:graphicFrame>
        <p:nvGraphicFramePr>
          <p:cNvPr id="19" name="对象 3">
            <a:extLst>
              <a:ext uri="{FF2B5EF4-FFF2-40B4-BE49-F238E27FC236}">
                <a16:creationId xmlns:a16="http://schemas.microsoft.com/office/drawing/2014/main" id="{09398D91-F669-47E1-A2B6-65FD1A9E0F6C}"/>
              </a:ext>
            </a:extLst>
          </p:cNvPr>
          <p:cNvGraphicFramePr>
            <a:graphicFrameLocks noChangeAspect="1"/>
          </p:cNvGraphicFramePr>
          <p:nvPr>
            <p:extLst>
              <p:ext uri="{D42A27DB-BD31-4B8C-83A1-F6EECF244321}">
                <p14:modId xmlns:p14="http://schemas.microsoft.com/office/powerpoint/2010/main" val="3340885538"/>
              </p:ext>
            </p:extLst>
          </p:nvPr>
        </p:nvGraphicFramePr>
        <p:xfrm>
          <a:off x="7351713" y="1752798"/>
          <a:ext cx="4840287" cy="404812"/>
        </p:xfrm>
        <a:graphic>
          <a:graphicData uri="http://schemas.openxmlformats.org/presentationml/2006/ole">
            <mc:AlternateContent xmlns:mc="http://schemas.openxmlformats.org/markup-compatibility/2006">
              <mc:Choice xmlns:v="urn:schemas-microsoft-com:vml" Requires="v">
                <p:oleObj spid="_x0000_s52304" name="Equation" r:id="rId15" imgW="3073320" imgH="253800" progId="Equation.DSMT4">
                  <p:embed/>
                </p:oleObj>
              </mc:Choice>
              <mc:Fallback>
                <p:oleObj name="Equation" r:id="rId15" imgW="3073320" imgH="253800" progId="Equation.DSMT4">
                  <p:embed/>
                  <p:pic>
                    <p:nvPicPr>
                      <p:cNvPr id="92164" name="对象 3">
                        <a:extLst>
                          <a:ext uri="{FF2B5EF4-FFF2-40B4-BE49-F238E27FC236}">
                            <a16:creationId xmlns:a16="http://schemas.microsoft.com/office/drawing/2014/main" id="{D78B5CF0-4727-40B9-A43F-4DA47521B6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1713" y="1752798"/>
                        <a:ext cx="4840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5">
            <a:extLst>
              <a:ext uri="{FF2B5EF4-FFF2-40B4-BE49-F238E27FC236}">
                <a16:creationId xmlns:a16="http://schemas.microsoft.com/office/drawing/2014/main" id="{D23A1F96-1C68-4D02-B9E0-DB477C549B43}"/>
              </a:ext>
            </a:extLst>
          </p:cNvPr>
          <p:cNvGraphicFramePr>
            <a:graphicFrameLocks noChangeAspect="1"/>
          </p:cNvGraphicFramePr>
          <p:nvPr>
            <p:extLst>
              <p:ext uri="{D42A27DB-BD31-4B8C-83A1-F6EECF244321}">
                <p14:modId xmlns:p14="http://schemas.microsoft.com/office/powerpoint/2010/main" val="3150523492"/>
              </p:ext>
            </p:extLst>
          </p:nvPr>
        </p:nvGraphicFramePr>
        <p:xfrm>
          <a:off x="7428791" y="2113212"/>
          <a:ext cx="1914261" cy="450849"/>
        </p:xfrm>
        <a:graphic>
          <a:graphicData uri="http://schemas.openxmlformats.org/presentationml/2006/ole">
            <mc:AlternateContent xmlns:mc="http://schemas.openxmlformats.org/markup-compatibility/2006">
              <mc:Choice xmlns:v="urn:schemas-microsoft-com:vml" Requires="v">
                <p:oleObj spid="_x0000_s52305" name="Equation" r:id="rId17" imgW="1091880" imgH="253800" progId="Equation.DSMT4">
                  <p:embed/>
                </p:oleObj>
              </mc:Choice>
              <mc:Fallback>
                <p:oleObj name="Equation" r:id="rId17" imgW="1091880" imgH="253800" progId="Equation.DSMT4">
                  <p:embed/>
                  <p:pic>
                    <p:nvPicPr>
                      <p:cNvPr id="92166" name="对象 5">
                        <a:extLst>
                          <a:ext uri="{FF2B5EF4-FFF2-40B4-BE49-F238E27FC236}">
                            <a16:creationId xmlns:a16="http://schemas.microsoft.com/office/drawing/2014/main" id="{E3071321-98AE-4B6E-8699-71686B7E4F2C}"/>
                          </a:ext>
                        </a:extLst>
                      </p:cNvPr>
                      <p:cNvPicPr>
                        <a:picLocks noChangeAspect="1" noChangeArrowheads="1"/>
                      </p:cNvPicPr>
                      <p:nvPr/>
                    </p:nvPicPr>
                    <p:blipFill>
                      <a:blip r:embed="rId18"/>
                      <a:srcRect/>
                      <a:stretch>
                        <a:fillRect/>
                      </a:stretch>
                    </p:blipFill>
                    <p:spPr bwMode="auto">
                      <a:xfrm>
                        <a:off x="7428791" y="2113212"/>
                        <a:ext cx="1914261" cy="450849"/>
                      </a:xfrm>
                      <a:prstGeom prst="rect">
                        <a:avLst/>
                      </a:prstGeom>
                      <a:noFill/>
                      <a:ln>
                        <a:noFill/>
                      </a:ln>
                    </p:spPr>
                  </p:pic>
                </p:oleObj>
              </mc:Fallback>
            </mc:AlternateContent>
          </a:graphicData>
        </a:graphic>
      </p:graphicFrame>
      <p:graphicFrame>
        <p:nvGraphicFramePr>
          <p:cNvPr id="21" name="对象 7">
            <a:extLst>
              <a:ext uri="{FF2B5EF4-FFF2-40B4-BE49-F238E27FC236}">
                <a16:creationId xmlns:a16="http://schemas.microsoft.com/office/drawing/2014/main" id="{605DE568-46C1-4E2D-84E0-50CA1C2BC0DA}"/>
              </a:ext>
            </a:extLst>
          </p:cNvPr>
          <p:cNvGraphicFramePr>
            <a:graphicFrameLocks noChangeAspect="1"/>
          </p:cNvGraphicFramePr>
          <p:nvPr>
            <p:extLst>
              <p:ext uri="{D42A27DB-BD31-4B8C-83A1-F6EECF244321}">
                <p14:modId xmlns:p14="http://schemas.microsoft.com/office/powerpoint/2010/main" val="3667446734"/>
              </p:ext>
            </p:extLst>
          </p:nvPr>
        </p:nvGraphicFramePr>
        <p:xfrm>
          <a:off x="7483654" y="2585441"/>
          <a:ext cx="3502025" cy="809625"/>
        </p:xfrm>
        <a:graphic>
          <a:graphicData uri="http://schemas.openxmlformats.org/presentationml/2006/ole">
            <mc:AlternateContent xmlns:mc="http://schemas.openxmlformats.org/markup-compatibility/2006">
              <mc:Choice xmlns:v="urn:schemas-microsoft-com:vml" Requires="v">
                <p:oleObj spid="_x0000_s52306" name="Equation" r:id="rId19" imgW="2184400" imgH="508000" progId="Equation.DSMT4">
                  <p:embed/>
                </p:oleObj>
              </mc:Choice>
              <mc:Fallback>
                <p:oleObj name="Equation" r:id="rId19" imgW="2184400" imgH="508000" progId="Equation.DSMT4">
                  <p:embed/>
                  <p:pic>
                    <p:nvPicPr>
                      <p:cNvPr id="92168" name="对象 7">
                        <a:extLst>
                          <a:ext uri="{FF2B5EF4-FFF2-40B4-BE49-F238E27FC236}">
                            <a16:creationId xmlns:a16="http://schemas.microsoft.com/office/drawing/2014/main" id="{8A810125-C98A-4F80-AD0F-FBD5084F11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83654" y="2585441"/>
                        <a:ext cx="35020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内容占位符 21">
            <a:extLst>
              <a:ext uri="{FF2B5EF4-FFF2-40B4-BE49-F238E27FC236}">
                <a16:creationId xmlns:a16="http://schemas.microsoft.com/office/drawing/2014/main" id="{98FAE88F-FF8D-4BD6-B14D-BCD9AFF12E12}"/>
              </a:ext>
            </a:extLst>
          </p:cNvPr>
          <p:cNvSpPr>
            <a:spLocks noGrp="1"/>
          </p:cNvSpPr>
          <p:nvPr>
            <p:ph idx="1"/>
          </p:nvPr>
        </p:nvSpPr>
        <p:spPr>
          <a:xfrm>
            <a:off x="7428792" y="5838710"/>
            <a:ext cx="4153608" cy="485889"/>
          </a:xfrm>
        </p:spPr>
        <p:txBody>
          <a:bodyPr/>
          <a:lstStyle/>
          <a:p>
            <a:endParaRPr lang="zh-CN" altLang="en-US" dirty="0"/>
          </a:p>
        </p:txBody>
      </p:sp>
      <p:sp>
        <p:nvSpPr>
          <p:cNvPr id="23" name="矩形: 圆角 22">
            <a:extLst>
              <a:ext uri="{FF2B5EF4-FFF2-40B4-BE49-F238E27FC236}">
                <a16:creationId xmlns:a16="http://schemas.microsoft.com/office/drawing/2014/main" id="{B6EB0658-22E0-40BB-8B4C-E5457D8B4EC6}"/>
              </a:ext>
            </a:extLst>
          </p:cNvPr>
          <p:cNvSpPr/>
          <p:nvPr/>
        </p:nvSpPr>
        <p:spPr bwMode="auto">
          <a:xfrm>
            <a:off x="6456040" y="1268760"/>
            <a:ext cx="5735960" cy="279781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noFill/>
              <a:effectLst/>
              <a:latin typeface="Arial" pitchFamily="34" charset="0"/>
              <a:ea typeface="黑体" pitchFamily="49" charset="-122"/>
            </a:endParaRPr>
          </a:p>
        </p:txBody>
      </p:sp>
    </p:spTree>
    <p:extLst>
      <p:ext uri="{BB962C8B-B14F-4D97-AF65-F5344CB8AC3E}">
        <p14:creationId xmlns:p14="http://schemas.microsoft.com/office/powerpoint/2010/main" val="158888185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78402-53FE-4914-A352-39DD94067031}"/>
              </a:ext>
            </a:extLst>
          </p:cNvPr>
          <p:cNvSpPr>
            <a:spLocks noGrp="1"/>
          </p:cNvSpPr>
          <p:nvPr>
            <p:ph type="title"/>
          </p:nvPr>
        </p:nvSpPr>
        <p:spPr>
          <a:xfrm>
            <a:off x="660400" y="442912"/>
            <a:ext cx="9652000" cy="563562"/>
          </a:xfrm>
        </p:spPr>
        <p:txBody>
          <a:bodyPr/>
          <a:lstStyle/>
          <a:p>
            <a:r>
              <a:rPr lang="zh-CN" altLang="en-US" sz="3600" dirty="0">
                <a:latin typeface="Times New Roman" panose="02020603050405020304" pitchFamily="18" charset="0"/>
                <a:ea typeface="宋体" panose="02010600030101010101" pitchFamily="2" charset="-122"/>
              </a:rPr>
              <a:t>线性同余算法常用变形</a:t>
            </a:r>
            <a:endParaRPr lang="zh-CN" altLang="en-US" dirty="0"/>
          </a:p>
        </p:txBody>
      </p:sp>
      <p:sp>
        <p:nvSpPr>
          <p:cNvPr id="3" name="内容占位符 2">
            <a:extLst>
              <a:ext uri="{FF2B5EF4-FFF2-40B4-BE49-F238E27FC236}">
                <a16:creationId xmlns:a16="http://schemas.microsoft.com/office/drawing/2014/main" id="{3E360789-2507-4426-B48B-D0F2CD9E5208}"/>
              </a:ext>
            </a:extLst>
          </p:cNvPr>
          <p:cNvSpPr>
            <a:spLocks noGrp="1"/>
          </p:cNvSpPr>
          <p:nvPr>
            <p:ph idx="1"/>
          </p:nvPr>
        </p:nvSpPr>
        <p:spPr>
          <a:xfrm>
            <a:off x="406400" y="5517232"/>
            <a:ext cx="11176000" cy="807368"/>
          </a:xfrm>
        </p:spPr>
        <p:txBody>
          <a:bodyPr/>
          <a:lstStyle/>
          <a:p>
            <a:endParaRPr lang="zh-CN" altLang="en-US" dirty="0"/>
          </a:p>
        </p:txBody>
      </p:sp>
      <p:sp>
        <p:nvSpPr>
          <p:cNvPr id="4" name="日期占位符 3">
            <a:extLst>
              <a:ext uri="{FF2B5EF4-FFF2-40B4-BE49-F238E27FC236}">
                <a16:creationId xmlns:a16="http://schemas.microsoft.com/office/drawing/2014/main" id="{899F98CA-D278-4BE9-895A-FAF7784C3174}"/>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8FB3A5C4-FCCE-4CF6-8CE2-DEF98FADB38D}"/>
              </a:ext>
            </a:extLst>
          </p:cNvPr>
          <p:cNvSpPr>
            <a:spLocks noGrp="1"/>
          </p:cNvSpPr>
          <p:nvPr>
            <p:ph type="sldNum" sz="quarter" idx="11"/>
          </p:nvPr>
        </p:nvSpPr>
        <p:spPr/>
        <p:txBody>
          <a:bodyPr/>
          <a:lstStyle/>
          <a:p>
            <a:pPr>
              <a:defRPr/>
            </a:pPr>
            <a:fld id="{13783E8D-128D-47D1-A075-F0ABB8417BB3}" type="slidenum">
              <a:rPr lang="en-US" altLang="zh-CN" smtClean="0"/>
              <a:pPr>
                <a:defRPr/>
              </a:pPr>
              <a:t>57</a:t>
            </a:fld>
            <a:endParaRPr lang="en-US" altLang="zh-CN"/>
          </a:p>
        </p:txBody>
      </p:sp>
      <p:sp>
        <p:nvSpPr>
          <p:cNvPr id="6" name="文本框 8">
            <a:extLst>
              <a:ext uri="{FF2B5EF4-FFF2-40B4-BE49-F238E27FC236}">
                <a16:creationId xmlns:a16="http://schemas.microsoft.com/office/drawing/2014/main" id="{947C563C-FE9B-4E72-82DE-4FC71BBCE07D}"/>
              </a:ext>
            </a:extLst>
          </p:cNvPr>
          <p:cNvSpPr txBox="1">
            <a:spLocks noChangeArrowheads="1"/>
          </p:cNvSpPr>
          <p:nvPr/>
        </p:nvSpPr>
        <p:spPr bwMode="auto">
          <a:xfrm>
            <a:off x="839416" y="1244933"/>
            <a:ext cx="295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）平方产生器</a:t>
            </a:r>
          </a:p>
        </p:txBody>
      </p:sp>
      <p:sp>
        <p:nvSpPr>
          <p:cNvPr id="7" name="文本框 9">
            <a:extLst>
              <a:ext uri="{FF2B5EF4-FFF2-40B4-BE49-F238E27FC236}">
                <a16:creationId xmlns:a16="http://schemas.microsoft.com/office/drawing/2014/main" id="{971DCE42-7597-4BFD-BFDC-81C8762DD25B}"/>
              </a:ext>
            </a:extLst>
          </p:cNvPr>
          <p:cNvSpPr txBox="1">
            <a:spLocks noChangeArrowheads="1"/>
          </p:cNvSpPr>
          <p:nvPr/>
        </p:nvSpPr>
        <p:spPr bwMode="auto">
          <a:xfrm>
            <a:off x="550491" y="1749758"/>
            <a:ext cx="82819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若    取</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         ，而    、  是满足                        的大素数，此时的随机数产生器称为平方产生器。其迭代公式为：</a:t>
            </a:r>
          </a:p>
        </p:txBody>
      </p:sp>
      <p:graphicFrame>
        <p:nvGraphicFramePr>
          <p:cNvPr id="8" name="对象 10">
            <a:extLst>
              <a:ext uri="{FF2B5EF4-FFF2-40B4-BE49-F238E27FC236}">
                <a16:creationId xmlns:a16="http://schemas.microsoft.com/office/drawing/2014/main" id="{9B3F82D3-350B-4D29-BE8C-BEBDE54C532C}"/>
              </a:ext>
            </a:extLst>
          </p:cNvPr>
          <p:cNvGraphicFramePr>
            <a:graphicFrameLocks noChangeAspect="1"/>
          </p:cNvGraphicFramePr>
          <p:nvPr>
            <p:extLst>
              <p:ext uri="{D42A27DB-BD31-4B8C-83A1-F6EECF244321}">
                <p14:modId xmlns:p14="http://schemas.microsoft.com/office/powerpoint/2010/main" val="1279226363"/>
              </p:ext>
            </p:extLst>
          </p:nvPr>
        </p:nvGraphicFramePr>
        <p:xfrm>
          <a:off x="1271216" y="1802146"/>
          <a:ext cx="271462" cy="363537"/>
        </p:xfrm>
        <a:graphic>
          <a:graphicData uri="http://schemas.openxmlformats.org/presentationml/2006/ole">
            <mc:AlternateContent xmlns:mc="http://schemas.openxmlformats.org/markup-compatibility/2006">
              <mc:Choice xmlns:v="urn:schemas-microsoft-com:vml" Requires="v">
                <p:oleObj spid="_x0000_s53322" name="Equation" r:id="rId3" imgW="139579" imgH="177646" progId="Equation.DSMT4">
                  <p:embed/>
                </p:oleObj>
              </mc:Choice>
              <mc:Fallback>
                <p:oleObj name="Equation" r:id="rId3" imgW="139579" imgH="177646" progId="Equation.DSMT4">
                  <p:embed/>
                  <p:pic>
                    <p:nvPicPr>
                      <p:cNvPr id="92171" name="对象 10">
                        <a:extLst>
                          <a:ext uri="{FF2B5EF4-FFF2-40B4-BE49-F238E27FC236}">
                            <a16:creationId xmlns:a16="http://schemas.microsoft.com/office/drawing/2014/main" id="{0A07B253-8E83-4613-978C-5EF4B8D46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216" y="1802146"/>
                        <a:ext cx="2714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12">
            <a:extLst>
              <a:ext uri="{FF2B5EF4-FFF2-40B4-BE49-F238E27FC236}">
                <a16:creationId xmlns:a16="http://schemas.microsoft.com/office/drawing/2014/main" id="{E0450166-960B-448D-B769-EEC7FC9B3103}"/>
              </a:ext>
            </a:extLst>
          </p:cNvPr>
          <p:cNvGraphicFramePr>
            <a:graphicFrameLocks noChangeAspect="1"/>
          </p:cNvGraphicFramePr>
          <p:nvPr>
            <p:extLst>
              <p:ext uri="{D42A27DB-BD31-4B8C-83A1-F6EECF244321}">
                <p14:modId xmlns:p14="http://schemas.microsoft.com/office/powerpoint/2010/main" val="3108220964"/>
              </p:ext>
            </p:extLst>
          </p:nvPr>
        </p:nvGraphicFramePr>
        <p:xfrm>
          <a:off x="2207841" y="1889458"/>
          <a:ext cx="827087" cy="276225"/>
        </p:xfrm>
        <a:graphic>
          <a:graphicData uri="http://schemas.openxmlformats.org/presentationml/2006/ole">
            <mc:AlternateContent xmlns:mc="http://schemas.openxmlformats.org/markup-compatibility/2006">
              <mc:Choice xmlns:v="urn:schemas-microsoft-com:vml" Requires="v">
                <p:oleObj spid="_x0000_s53323" name="Equation" r:id="rId5" imgW="483650" imgH="165459" progId="Equation.DSMT4">
                  <p:embed/>
                </p:oleObj>
              </mc:Choice>
              <mc:Fallback>
                <p:oleObj name="Equation" r:id="rId5" imgW="483650" imgH="165459" progId="Equation.DSMT4">
                  <p:embed/>
                  <p:pic>
                    <p:nvPicPr>
                      <p:cNvPr id="92173" name="对象 12">
                        <a:extLst>
                          <a:ext uri="{FF2B5EF4-FFF2-40B4-BE49-F238E27FC236}">
                            <a16:creationId xmlns:a16="http://schemas.microsoft.com/office/drawing/2014/main" id="{9EE628BC-030A-4163-94FB-D6A3F434AB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7841" y="188945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14">
            <a:extLst>
              <a:ext uri="{FF2B5EF4-FFF2-40B4-BE49-F238E27FC236}">
                <a16:creationId xmlns:a16="http://schemas.microsoft.com/office/drawing/2014/main" id="{3C51A99D-DE8C-4D74-A7AC-75E8F92219E3}"/>
              </a:ext>
            </a:extLst>
          </p:cNvPr>
          <p:cNvGraphicFramePr>
            <a:graphicFrameLocks noChangeAspect="1"/>
          </p:cNvGraphicFramePr>
          <p:nvPr>
            <p:extLst>
              <p:ext uri="{D42A27DB-BD31-4B8C-83A1-F6EECF244321}">
                <p14:modId xmlns:p14="http://schemas.microsoft.com/office/powerpoint/2010/main" val="2242175"/>
              </p:ext>
            </p:extLst>
          </p:nvPr>
        </p:nvGraphicFramePr>
        <p:xfrm>
          <a:off x="3647703" y="1894221"/>
          <a:ext cx="269875" cy="287337"/>
        </p:xfrm>
        <a:graphic>
          <a:graphicData uri="http://schemas.openxmlformats.org/presentationml/2006/ole">
            <mc:AlternateContent xmlns:mc="http://schemas.openxmlformats.org/markup-compatibility/2006">
              <mc:Choice xmlns:v="urn:schemas-microsoft-com:vml" Requires="v">
                <p:oleObj spid="_x0000_s53324" name="Equation" r:id="rId7" imgW="153265" imgH="166037" progId="Equation.DSMT4">
                  <p:embed/>
                </p:oleObj>
              </mc:Choice>
              <mc:Fallback>
                <p:oleObj name="Equation" r:id="rId7" imgW="153265" imgH="166037" progId="Equation.DSMT4">
                  <p:embed/>
                  <p:pic>
                    <p:nvPicPr>
                      <p:cNvPr id="92175" name="对象 14">
                        <a:extLst>
                          <a:ext uri="{FF2B5EF4-FFF2-40B4-BE49-F238E27FC236}">
                            <a16:creationId xmlns:a16="http://schemas.microsoft.com/office/drawing/2014/main" id="{79F7C8BF-0994-4C90-866B-E86DBEACB2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7703" y="1894221"/>
                        <a:ext cx="2698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6">
            <a:extLst>
              <a:ext uri="{FF2B5EF4-FFF2-40B4-BE49-F238E27FC236}">
                <a16:creationId xmlns:a16="http://schemas.microsoft.com/office/drawing/2014/main" id="{3CE4A3BE-6AF6-44BC-BC12-B4B5811D636B}"/>
              </a:ext>
            </a:extLst>
          </p:cNvPr>
          <p:cNvGraphicFramePr>
            <a:graphicFrameLocks noChangeAspect="1"/>
          </p:cNvGraphicFramePr>
          <p:nvPr>
            <p:extLst>
              <p:ext uri="{D42A27DB-BD31-4B8C-83A1-F6EECF244321}">
                <p14:modId xmlns:p14="http://schemas.microsoft.com/office/powerpoint/2010/main" val="2098856736"/>
              </p:ext>
            </p:extLst>
          </p:nvPr>
        </p:nvGraphicFramePr>
        <p:xfrm>
          <a:off x="4150941" y="1889458"/>
          <a:ext cx="242887" cy="317500"/>
        </p:xfrm>
        <a:graphic>
          <a:graphicData uri="http://schemas.openxmlformats.org/presentationml/2006/ole">
            <mc:AlternateContent xmlns:mc="http://schemas.openxmlformats.org/markup-compatibility/2006">
              <mc:Choice xmlns:v="urn:schemas-microsoft-com:vml" Requires="v">
                <p:oleObj spid="_x0000_s53325" name="Equation" r:id="rId9" imgW="127609" imgH="165892" progId="Equation.DSMT4">
                  <p:embed/>
                </p:oleObj>
              </mc:Choice>
              <mc:Fallback>
                <p:oleObj name="Equation" r:id="rId9" imgW="127609" imgH="165892" progId="Equation.DSMT4">
                  <p:embed/>
                  <p:pic>
                    <p:nvPicPr>
                      <p:cNvPr id="92177" name="对象 16">
                        <a:extLst>
                          <a:ext uri="{FF2B5EF4-FFF2-40B4-BE49-F238E27FC236}">
                            <a16:creationId xmlns:a16="http://schemas.microsoft.com/office/drawing/2014/main" id="{FDBDFB6F-F35B-4287-8F7F-E5822614E5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0941" y="1889458"/>
                        <a:ext cx="2428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8">
            <a:extLst>
              <a:ext uri="{FF2B5EF4-FFF2-40B4-BE49-F238E27FC236}">
                <a16:creationId xmlns:a16="http://schemas.microsoft.com/office/drawing/2014/main" id="{280927DA-DE32-4315-94F8-4AA84673B1F6}"/>
              </a:ext>
            </a:extLst>
          </p:cNvPr>
          <p:cNvGraphicFramePr>
            <a:graphicFrameLocks noChangeAspect="1"/>
          </p:cNvGraphicFramePr>
          <p:nvPr>
            <p:extLst>
              <p:ext uri="{D42A27DB-BD31-4B8C-83A1-F6EECF244321}">
                <p14:modId xmlns:p14="http://schemas.microsoft.com/office/powerpoint/2010/main" val="1088204817"/>
              </p:ext>
            </p:extLst>
          </p:nvPr>
        </p:nvGraphicFramePr>
        <p:xfrm>
          <a:off x="5303466" y="1767221"/>
          <a:ext cx="1809750" cy="420687"/>
        </p:xfrm>
        <a:graphic>
          <a:graphicData uri="http://schemas.openxmlformats.org/presentationml/2006/ole">
            <mc:AlternateContent xmlns:mc="http://schemas.openxmlformats.org/markup-compatibility/2006">
              <mc:Choice xmlns:v="urn:schemas-microsoft-com:vml" Requires="v">
                <p:oleObj spid="_x0000_s53326" name="Equation" r:id="rId11" imgW="1105860" imgH="254221" progId="Equation.DSMT4">
                  <p:embed/>
                </p:oleObj>
              </mc:Choice>
              <mc:Fallback>
                <p:oleObj name="Equation" r:id="rId11" imgW="1105860" imgH="254221" progId="Equation.DSMT4">
                  <p:embed/>
                  <p:pic>
                    <p:nvPicPr>
                      <p:cNvPr id="92179" name="对象 18">
                        <a:extLst>
                          <a:ext uri="{FF2B5EF4-FFF2-40B4-BE49-F238E27FC236}">
                            <a16:creationId xmlns:a16="http://schemas.microsoft.com/office/drawing/2014/main" id="{8788436B-66D2-4AB0-B82F-A9F9E635CEE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3466" y="1767221"/>
                        <a:ext cx="18097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20">
            <a:extLst>
              <a:ext uri="{FF2B5EF4-FFF2-40B4-BE49-F238E27FC236}">
                <a16:creationId xmlns:a16="http://schemas.microsoft.com/office/drawing/2014/main" id="{72A51B38-96F9-4FF3-915A-584293B5B310}"/>
              </a:ext>
            </a:extLst>
          </p:cNvPr>
          <p:cNvGraphicFramePr>
            <a:graphicFrameLocks noChangeAspect="1"/>
          </p:cNvGraphicFramePr>
          <p:nvPr>
            <p:extLst>
              <p:ext uri="{D42A27DB-BD31-4B8C-83A1-F6EECF244321}">
                <p14:modId xmlns:p14="http://schemas.microsoft.com/office/powerpoint/2010/main" val="3599125181"/>
              </p:ext>
            </p:extLst>
          </p:nvPr>
        </p:nvGraphicFramePr>
        <p:xfrm>
          <a:off x="2926978" y="2541921"/>
          <a:ext cx="3352800" cy="455612"/>
        </p:xfrm>
        <a:graphic>
          <a:graphicData uri="http://schemas.openxmlformats.org/presentationml/2006/ole">
            <mc:AlternateContent xmlns:mc="http://schemas.openxmlformats.org/markup-compatibility/2006">
              <mc:Choice xmlns:v="urn:schemas-microsoft-com:vml" Requires="v">
                <p:oleObj spid="_x0000_s53327" name="Equation" r:id="rId13" imgW="2032000" imgH="279400" progId="Equation.DSMT4">
                  <p:embed/>
                </p:oleObj>
              </mc:Choice>
              <mc:Fallback>
                <p:oleObj name="Equation" r:id="rId13" imgW="2032000" imgH="279400" progId="Equation.DSMT4">
                  <p:embed/>
                  <p:pic>
                    <p:nvPicPr>
                      <p:cNvPr id="92181" name="对象 20">
                        <a:extLst>
                          <a:ext uri="{FF2B5EF4-FFF2-40B4-BE49-F238E27FC236}">
                            <a16:creationId xmlns:a16="http://schemas.microsoft.com/office/drawing/2014/main" id="{BE4F5C40-D3F9-4437-8D88-81DCB74A7F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6978" y="2541921"/>
                        <a:ext cx="3352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25">
            <a:extLst>
              <a:ext uri="{FF2B5EF4-FFF2-40B4-BE49-F238E27FC236}">
                <a16:creationId xmlns:a16="http://schemas.microsoft.com/office/drawing/2014/main" id="{4D4476E2-FDD1-4910-A841-90563094BA07}"/>
              </a:ext>
            </a:extLst>
          </p:cNvPr>
          <p:cNvSpPr txBox="1">
            <a:spLocks noChangeArrowheads="1"/>
          </p:cNvSpPr>
          <p:nvPr/>
        </p:nvSpPr>
        <p:spPr bwMode="auto">
          <a:xfrm>
            <a:off x="839416" y="2992771"/>
            <a:ext cx="3384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b="1">
                <a:latin typeface="Times New Roman" panose="02020603050405020304" pitchFamily="18" charset="0"/>
                <a:ea typeface="宋体" panose="02010600030101010101" pitchFamily="2" charset="-122"/>
              </a:rPr>
              <a:t>2.  </a:t>
            </a:r>
            <a:r>
              <a:rPr lang="zh-CN" altLang="en-US" b="1">
                <a:latin typeface="Times New Roman" panose="02020603050405020304" pitchFamily="18" charset="0"/>
                <a:ea typeface="宋体" panose="02010600030101010101" pitchFamily="2" charset="-122"/>
              </a:rPr>
              <a:t>离散指数形式</a:t>
            </a:r>
          </a:p>
        </p:txBody>
      </p:sp>
      <p:sp>
        <p:nvSpPr>
          <p:cNvPr id="15" name="文本框 26">
            <a:extLst>
              <a:ext uri="{FF2B5EF4-FFF2-40B4-BE49-F238E27FC236}">
                <a16:creationId xmlns:a16="http://schemas.microsoft.com/office/drawing/2014/main" id="{7D69DD35-16EB-4CCA-AE54-9D26E3F30579}"/>
              </a:ext>
            </a:extLst>
          </p:cNvPr>
          <p:cNvSpPr txBox="1">
            <a:spLocks noChangeArrowheads="1"/>
          </p:cNvSpPr>
          <p:nvPr/>
        </p:nvSpPr>
        <p:spPr bwMode="auto">
          <a:xfrm>
            <a:off x="910853" y="3515058"/>
            <a:ext cx="669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离散指数形式的迭代公式为：</a:t>
            </a:r>
          </a:p>
        </p:txBody>
      </p:sp>
      <p:graphicFrame>
        <p:nvGraphicFramePr>
          <p:cNvPr id="16" name="对象 28">
            <a:extLst>
              <a:ext uri="{FF2B5EF4-FFF2-40B4-BE49-F238E27FC236}">
                <a16:creationId xmlns:a16="http://schemas.microsoft.com/office/drawing/2014/main" id="{EB1C0E1A-CBE3-4CAF-92EF-1F4C9569FCA6}"/>
              </a:ext>
            </a:extLst>
          </p:cNvPr>
          <p:cNvGraphicFramePr>
            <a:graphicFrameLocks noChangeAspect="1"/>
          </p:cNvGraphicFramePr>
          <p:nvPr>
            <p:extLst>
              <p:ext uri="{D42A27DB-BD31-4B8C-83A1-F6EECF244321}">
                <p14:modId xmlns:p14="http://schemas.microsoft.com/office/powerpoint/2010/main" val="2328896075"/>
              </p:ext>
            </p:extLst>
          </p:nvPr>
        </p:nvGraphicFramePr>
        <p:xfrm>
          <a:off x="3150816" y="3977021"/>
          <a:ext cx="3008312" cy="377825"/>
        </p:xfrm>
        <a:graphic>
          <a:graphicData uri="http://schemas.openxmlformats.org/presentationml/2006/ole">
            <mc:AlternateContent xmlns:mc="http://schemas.openxmlformats.org/markup-compatibility/2006">
              <mc:Choice xmlns:v="urn:schemas-microsoft-com:vml" Requires="v">
                <p:oleObj spid="_x0000_s53328" name="Equation" r:id="rId15" imgW="1891479" imgH="241195" progId="Equation.DSMT4">
                  <p:embed/>
                </p:oleObj>
              </mc:Choice>
              <mc:Fallback>
                <p:oleObj name="Equation" r:id="rId15" imgW="1891479" imgH="241195" progId="Equation.DSMT4">
                  <p:embed/>
                  <p:pic>
                    <p:nvPicPr>
                      <p:cNvPr id="92185" name="对象 28">
                        <a:extLst>
                          <a:ext uri="{FF2B5EF4-FFF2-40B4-BE49-F238E27FC236}">
                            <a16:creationId xmlns:a16="http://schemas.microsoft.com/office/drawing/2014/main" id="{D832F018-3E95-4ACA-8DD4-087C8D2CE2B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50816" y="3977021"/>
                        <a:ext cx="300831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29">
            <a:extLst>
              <a:ext uri="{FF2B5EF4-FFF2-40B4-BE49-F238E27FC236}">
                <a16:creationId xmlns:a16="http://schemas.microsoft.com/office/drawing/2014/main" id="{B787C971-B7D9-49F7-AB4B-DC22947E3421}"/>
              </a:ext>
            </a:extLst>
          </p:cNvPr>
          <p:cNvSpPr txBox="1">
            <a:spLocks noChangeArrowheads="1"/>
          </p:cNvSpPr>
          <p:nvPr/>
        </p:nvSpPr>
        <p:spPr bwMode="auto">
          <a:xfrm>
            <a:off x="910853" y="4354846"/>
            <a:ext cx="626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其中         是参数，                   是种子。</a:t>
            </a:r>
          </a:p>
        </p:txBody>
      </p:sp>
      <p:graphicFrame>
        <p:nvGraphicFramePr>
          <p:cNvPr id="18" name="对象 31">
            <a:extLst>
              <a:ext uri="{FF2B5EF4-FFF2-40B4-BE49-F238E27FC236}">
                <a16:creationId xmlns:a16="http://schemas.microsoft.com/office/drawing/2014/main" id="{C0282FFF-1AC5-4D37-B7F2-1D723B6ECA9A}"/>
              </a:ext>
            </a:extLst>
          </p:cNvPr>
          <p:cNvGraphicFramePr>
            <a:graphicFrameLocks noChangeAspect="1"/>
          </p:cNvGraphicFramePr>
          <p:nvPr>
            <p:extLst>
              <p:ext uri="{D42A27DB-BD31-4B8C-83A1-F6EECF244321}">
                <p14:modId xmlns:p14="http://schemas.microsoft.com/office/powerpoint/2010/main" val="4226460178"/>
              </p:ext>
            </p:extLst>
          </p:nvPr>
        </p:nvGraphicFramePr>
        <p:xfrm>
          <a:off x="1636341" y="4413583"/>
          <a:ext cx="609600" cy="366713"/>
        </p:xfrm>
        <a:graphic>
          <a:graphicData uri="http://schemas.openxmlformats.org/presentationml/2006/ole">
            <mc:AlternateContent xmlns:mc="http://schemas.openxmlformats.org/markup-compatibility/2006">
              <mc:Choice xmlns:v="urn:schemas-microsoft-com:vml" Requires="v">
                <p:oleObj spid="_x0000_s53329" name="Equation" r:id="rId17" imgW="432927" imgH="254663" progId="Equation.DSMT4">
                  <p:embed/>
                </p:oleObj>
              </mc:Choice>
              <mc:Fallback>
                <p:oleObj name="Equation" r:id="rId17" imgW="432927" imgH="254663" progId="Equation.DSMT4">
                  <p:embed/>
                  <p:pic>
                    <p:nvPicPr>
                      <p:cNvPr id="92188" name="对象 31">
                        <a:extLst>
                          <a:ext uri="{FF2B5EF4-FFF2-40B4-BE49-F238E27FC236}">
                            <a16:creationId xmlns:a16="http://schemas.microsoft.com/office/drawing/2014/main" id="{ACE37421-2999-4ED5-8FA3-28D2ADEF066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6341" y="4413583"/>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33">
            <a:extLst>
              <a:ext uri="{FF2B5EF4-FFF2-40B4-BE49-F238E27FC236}">
                <a16:creationId xmlns:a16="http://schemas.microsoft.com/office/drawing/2014/main" id="{41ED4667-9318-4602-983F-A2C73A00CEF8}"/>
              </a:ext>
            </a:extLst>
          </p:cNvPr>
          <p:cNvGraphicFramePr>
            <a:graphicFrameLocks noChangeAspect="1"/>
          </p:cNvGraphicFramePr>
          <p:nvPr>
            <p:extLst>
              <p:ext uri="{D42A27DB-BD31-4B8C-83A1-F6EECF244321}">
                <p14:modId xmlns:p14="http://schemas.microsoft.com/office/powerpoint/2010/main" val="2405228415"/>
              </p:ext>
            </p:extLst>
          </p:nvPr>
        </p:nvGraphicFramePr>
        <p:xfrm>
          <a:off x="3379416" y="4446921"/>
          <a:ext cx="1543050" cy="333375"/>
        </p:xfrm>
        <a:graphic>
          <a:graphicData uri="http://schemas.openxmlformats.org/presentationml/2006/ole">
            <mc:AlternateContent xmlns:mc="http://schemas.openxmlformats.org/markup-compatibility/2006">
              <mc:Choice xmlns:v="urn:schemas-microsoft-com:vml" Requires="v">
                <p:oleObj spid="_x0000_s53330" name="Equation" r:id="rId19" imgW="1055933" imgH="228998" progId="Equation.DSMT4">
                  <p:embed/>
                </p:oleObj>
              </mc:Choice>
              <mc:Fallback>
                <p:oleObj name="Equation" r:id="rId19" imgW="1055933" imgH="228998" progId="Equation.DSMT4">
                  <p:embed/>
                  <p:pic>
                    <p:nvPicPr>
                      <p:cNvPr id="92190" name="对象 33">
                        <a:extLst>
                          <a:ext uri="{FF2B5EF4-FFF2-40B4-BE49-F238E27FC236}">
                            <a16:creationId xmlns:a16="http://schemas.microsoft.com/office/drawing/2014/main" id="{7BBC9B0E-B9B4-4095-94CD-E08BB718CC8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79416" y="4446921"/>
                        <a:ext cx="1543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515163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34E89-C58E-4BF8-A73B-4604B5EC99E1}"/>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随机比特产生器</a:t>
            </a:r>
            <a:endParaRPr lang="zh-CN" altLang="en-US" dirty="0"/>
          </a:p>
        </p:txBody>
      </p:sp>
      <p:sp>
        <p:nvSpPr>
          <p:cNvPr id="3" name="内容占位符 2">
            <a:extLst>
              <a:ext uri="{FF2B5EF4-FFF2-40B4-BE49-F238E27FC236}">
                <a16:creationId xmlns:a16="http://schemas.microsoft.com/office/drawing/2014/main" id="{AE3E5966-E446-4231-B6C9-69C0303188C5}"/>
              </a:ext>
            </a:extLst>
          </p:cNvPr>
          <p:cNvSpPr>
            <a:spLocks noGrp="1"/>
          </p:cNvSpPr>
          <p:nvPr>
            <p:ph idx="1"/>
          </p:nvPr>
        </p:nvSpPr>
        <p:spPr>
          <a:xfrm>
            <a:off x="406400" y="1219200"/>
            <a:ext cx="11176000" cy="1245245"/>
          </a:xfrm>
        </p:spPr>
        <p:txBody>
          <a:bodyPr/>
          <a:lstStyle/>
          <a:p>
            <a:r>
              <a:rPr lang="zh-CN" altLang="en-US" sz="2800" dirty="0">
                <a:latin typeface="Times New Roman" panose="02020603050405020304" pitchFamily="18" charset="0"/>
                <a:ea typeface="宋体" panose="02010600030101010101" pitchFamily="2" charset="-122"/>
              </a:rPr>
              <a:t>在某些情况下，需要的是随机比特序列，而不是随机数序列，如流密码的密钥流。</a:t>
            </a:r>
            <a:endParaRPr lang="zh-CN" altLang="en-US" dirty="0"/>
          </a:p>
        </p:txBody>
      </p:sp>
      <p:sp>
        <p:nvSpPr>
          <p:cNvPr id="4" name="日期占位符 3">
            <a:extLst>
              <a:ext uri="{FF2B5EF4-FFF2-40B4-BE49-F238E27FC236}">
                <a16:creationId xmlns:a16="http://schemas.microsoft.com/office/drawing/2014/main" id="{81131101-2068-45E9-84A2-30AE897B7104}"/>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41AA9F6B-22AD-4C2D-8032-D6E94E5F2CBC}"/>
              </a:ext>
            </a:extLst>
          </p:cNvPr>
          <p:cNvSpPr>
            <a:spLocks noGrp="1"/>
          </p:cNvSpPr>
          <p:nvPr>
            <p:ph type="sldNum" sz="quarter" idx="11"/>
          </p:nvPr>
        </p:nvSpPr>
        <p:spPr/>
        <p:txBody>
          <a:bodyPr/>
          <a:lstStyle/>
          <a:p>
            <a:pPr>
              <a:defRPr/>
            </a:pPr>
            <a:fld id="{13783E8D-128D-47D1-A075-F0ABB8417BB3}" type="slidenum">
              <a:rPr lang="en-US" altLang="zh-CN" smtClean="0"/>
              <a:pPr>
                <a:defRPr/>
              </a:pPr>
              <a:t>58</a:t>
            </a:fld>
            <a:endParaRPr lang="en-US" altLang="zh-CN"/>
          </a:p>
        </p:txBody>
      </p:sp>
      <p:sp>
        <p:nvSpPr>
          <p:cNvPr id="6" name="文本框 3">
            <a:extLst>
              <a:ext uri="{FF2B5EF4-FFF2-40B4-BE49-F238E27FC236}">
                <a16:creationId xmlns:a16="http://schemas.microsoft.com/office/drawing/2014/main" id="{4AF411F0-986B-4ACA-A929-1ACCA7D3D9A5}"/>
              </a:ext>
            </a:extLst>
          </p:cNvPr>
          <p:cNvSpPr txBox="1">
            <a:spLocks noChangeArrowheads="1"/>
          </p:cNvSpPr>
          <p:nvPr/>
        </p:nvSpPr>
        <p:spPr bwMode="auto">
          <a:xfrm>
            <a:off x="717550" y="2132856"/>
            <a:ext cx="6878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b="1" dirty="0">
                <a:latin typeface="Times New Roman" panose="02020603050405020304" pitchFamily="18" charset="0"/>
                <a:ea typeface="宋体" panose="02010600030101010101" pitchFamily="2" charset="-122"/>
              </a:rPr>
              <a:t>1. BBS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Blum-Blum-</a:t>
            </a:r>
            <a:r>
              <a:rPr lang="en-US" altLang="zh-CN" sz="2400" b="1" dirty="0" err="1">
                <a:latin typeface="Times New Roman" panose="02020603050405020304" pitchFamily="18" charset="0"/>
                <a:ea typeface="宋体" panose="02010600030101010101" pitchFamily="2" charset="-122"/>
              </a:rPr>
              <a:t>Shub</a:t>
            </a:r>
            <a:r>
              <a:rPr lang="zh-CN" altLang="en-US" sz="2400" b="1" dirty="0">
                <a:latin typeface="Times New Roman" panose="02020603050405020304" pitchFamily="18" charset="0"/>
                <a:ea typeface="宋体" panose="02010600030101010101" pitchFamily="2" charset="-122"/>
              </a:rPr>
              <a:t>）产生器</a:t>
            </a:r>
          </a:p>
        </p:txBody>
      </p:sp>
      <p:sp>
        <p:nvSpPr>
          <p:cNvPr id="7" name="文本框 4">
            <a:extLst>
              <a:ext uri="{FF2B5EF4-FFF2-40B4-BE49-F238E27FC236}">
                <a16:creationId xmlns:a16="http://schemas.microsoft.com/office/drawing/2014/main" id="{8902084B-4D28-4D29-AD8C-4E7B08E2AC6F}"/>
              </a:ext>
            </a:extLst>
          </p:cNvPr>
          <p:cNvSpPr txBox="1">
            <a:spLocks noChangeArrowheads="1"/>
          </p:cNvSpPr>
          <p:nvPr/>
        </p:nvSpPr>
        <p:spPr bwMode="auto">
          <a:xfrm>
            <a:off x="755650" y="2666256"/>
            <a:ext cx="11317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dirty="0">
                <a:latin typeface="Times New Roman" panose="02020603050405020304" pitchFamily="18" charset="0"/>
                <a:ea typeface="宋体" panose="02010600030101010101" pitchFamily="2" charset="-122"/>
              </a:rPr>
              <a:t>    BBS</a:t>
            </a:r>
            <a:r>
              <a:rPr lang="zh-CN" altLang="en-US" sz="2400" dirty="0">
                <a:latin typeface="Times New Roman" panose="02020603050405020304" pitchFamily="18" charset="0"/>
                <a:ea typeface="宋体" panose="02010600030101010101" pitchFamily="2" charset="-122"/>
              </a:rPr>
              <a:t>产生器是已经过证明的密码强度最强的伪随机数产生器，它的整个过程如下：</a:t>
            </a:r>
          </a:p>
        </p:txBody>
      </p:sp>
      <p:sp>
        <p:nvSpPr>
          <p:cNvPr id="8" name="文本框 5">
            <a:extLst>
              <a:ext uri="{FF2B5EF4-FFF2-40B4-BE49-F238E27FC236}">
                <a16:creationId xmlns:a16="http://schemas.microsoft.com/office/drawing/2014/main" id="{6C077844-DD18-4126-805F-071F67910816}"/>
              </a:ext>
            </a:extLst>
          </p:cNvPr>
          <p:cNvSpPr txBox="1">
            <a:spLocks noChangeArrowheads="1"/>
          </p:cNvSpPr>
          <p:nvPr/>
        </p:nvSpPr>
        <p:spPr bwMode="auto">
          <a:xfrm>
            <a:off x="702606" y="3193652"/>
            <a:ext cx="11317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首先，选择两个大素数         ，满足                          ，令               。再选一随机数   ，使得   与    互素。然后按以下算法产生比特序列       ：</a:t>
            </a:r>
          </a:p>
        </p:txBody>
      </p:sp>
      <p:graphicFrame>
        <p:nvGraphicFramePr>
          <p:cNvPr id="9" name="对象 6">
            <a:extLst>
              <a:ext uri="{FF2B5EF4-FFF2-40B4-BE49-F238E27FC236}">
                <a16:creationId xmlns:a16="http://schemas.microsoft.com/office/drawing/2014/main" id="{F1796FE5-C1B1-4655-A95E-D003F4F018C9}"/>
              </a:ext>
            </a:extLst>
          </p:cNvPr>
          <p:cNvGraphicFramePr>
            <a:graphicFrameLocks noChangeAspect="1"/>
          </p:cNvGraphicFramePr>
          <p:nvPr>
            <p:extLst>
              <p:ext uri="{D42A27DB-BD31-4B8C-83A1-F6EECF244321}">
                <p14:modId xmlns:p14="http://schemas.microsoft.com/office/powerpoint/2010/main" val="4052909003"/>
              </p:ext>
            </p:extLst>
          </p:nvPr>
        </p:nvGraphicFramePr>
        <p:xfrm>
          <a:off x="4188662" y="3315543"/>
          <a:ext cx="700088" cy="314325"/>
        </p:xfrm>
        <a:graphic>
          <a:graphicData uri="http://schemas.openxmlformats.org/presentationml/2006/ole">
            <mc:AlternateContent xmlns:mc="http://schemas.openxmlformats.org/markup-compatibility/2006">
              <mc:Choice xmlns:v="urn:schemas-microsoft-com:vml" Requires="v">
                <p:oleObj spid="_x0000_s54355" name="Equation" r:id="rId3" imgW="368140" imgH="165028" progId="Equation.DSMT4">
                  <p:embed/>
                </p:oleObj>
              </mc:Choice>
              <mc:Fallback>
                <p:oleObj name="Equation" r:id="rId3" imgW="368140" imgH="165028" progId="Equation.DSMT4">
                  <p:embed/>
                  <p:pic>
                    <p:nvPicPr>
                      <p:cNvPr id="99335" name="对象 6">
                        <a:extLst>
                          <a:ext uri="{FF2B5EF4-FFF2-40B4-BE49-F238E27FC236}">
                            <a16:creationId xmlns:a16="http://schemas.microsoft.com/office/drawing/2014/main" id="{0049A0AF-B5C2-43EC-BF72-1A95098F0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662" y="3315543"/>
                        <a:ext cx="7000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8">
            <a:extLst>
              <a:ext uri="{FF2B5EF4-FFF2-40B4-BE49-F238E27FC236}">
                <a16:creationId xmlns:a16="http://schemas.microsoft.com/office/drawing/2014/main" id="{76AD75FB-5AC9-428E-959C-5DEF8340064E}"/>
              </a:ext>
            </a:extLst>
          </p:cNvPr>
          <p:cNvGraphicFramePr>
            <a:graphicFrameLocks noChangeAspect="1"/>
          </p:cNvGraphicFramePr>
          <p:nvPr>
            <p:extLst>
              <p:ext uri="{D42A27DB-BD31-4B8C-83A1-F6EECF244321}">
                <p14:modId xmlns:p14="http://schemas.microsoft.com/office/powerpoint/2010/main" val="534821487"/>
              </p:ext>
            </p:extLst>
          </p:nvPr>
        </p:nvGraphicFramePr>
        <p:xfrm>
          <a:off x="5708586" y="3172508"/>
          <a:ext cx="1987550" cy="404813"/>
        </p:xfrm>
        <a:graphic>
          <a:graphicData uri="http://schemas.openxmlformats.org/presentationml/2006/ole">
            <mc:AlternateContent xmlns:mc="http://schemas.openxmlformats.org/markup-compatibility/2006">
              <mc:Choice xmlns:v="urn:schemas-microsoft-com:vml" Requires="v">
                <p:oleObj spid="_x0000_s54356" name="Equation" r:id="rId5" imgW="1079969" imgH="215994" progId="Equation.DSMT4">
                  <p:embed/>
                </p:oleObj>
              </mc:Choice>
              <mc:Fallback>
                <p:oleObj name="Equation" r:id="rId5" imgW="1079969" imgH="215994" progId="Equation.DSMT4">
                  <p:embed/>
                  <p:pic>
                    <p:nvPicPr>
                      <p:cNvPr id="99337" name="对象 8">
                        <a:extLst>
                          <a:ext uri="{FF2B5EF4-FFF2-40B4-BE49-F238E27FC236}">
                            <a16:creationId xmlns:a16="http://schemas.microsoft.com/office/drawing/2014/main" id="{5324C78C-FB86-4C20-8A0D-DBF8B378A2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586" y="3172508"/>
                        <a:ext cx="19875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E6EC610A-E9FD-4B69-A10B-9793243780C0}"/>
              </a:ext>
            </a:extLst>
          </p:cNvPr>
          <p:cNvGraphicFramePr>
            <a:graphicFrameLocks noChangeAspect="1"/>
          </p:cNvGraphicFramePr>
          <p:nvPr>
            <p:extLst>
              <p:ext uri="{D42A27DB-BD31-4B8C-83A1-F6EECF244321}">
                <p14:modId xmlns:p14="http://schemas.microsoft.com/office/powerpoint/2010/main" val="4279311788"/>
              </p:ext>
            </p:extLst>
          </p:nvPr>
        </p:nvGraphicFramePr>
        <p:xfrm>
          <a:off x="8331200" y="3291650"/>
          <a:ext cx="1136650" cy="317500"/>
        </p:xfrm>
        <a:graphic>
          <a:graphicData uri="http://schemas.openxmlformats.org/presentationml/2006/ole">
            <mc:AlternateContent xmlns:mc="http://schemas.openxmlformats.org/markup-compatibility/2006">
              <mc:Choice xmlns:v="urn:schemas-microsoft-com:vml" Requires="v">
                <p:oleObj spid="_x0000_s54357" name="Equation" r:id="rId7" imgW="584454" imgH="165172" progId="Equation.DSMT4">
                  <p:embed/>
                </p:oleObj>
              </mc:Choice>
              <mc:Fallback>
                <p:oleObj name="Equation" r:id="rId7" imgW="584454" imgH="165172" progId="Equation.DSMT4">
                  <p:embed/>
                  <p:pic>
                    <p:nvPicPr>
                      <p:cNvPr id="99339" name="对象 10">
                        <a:extLst>
                          <a:ext uri="{FF2B5EF4-FFF2-40B4-BE49-F238E27FC236}">
                            <a16:creationId xmlns:a16="http://schemas.microsoft.com/office/drawing/2014/main" id="{DC65B330-C50A-4966-90AF-42A233A694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1200" y="3291650"/>
                        <a:ext cx="11366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2">
            <a:extLst>
              <a:ext uri="{FF2B5EF4-FFF2-40B4-BE49-F238E27FC236}">
                <a16:creationId xmlns:a16="http://schemas.microsoft.com/office/drawing/2014/main" id="{78A2C5BE-16AD-405D-9862-E5953D4E8766}"/>
              </a:ext>
            </a:extLst>
          </p:cNvPr>
          <p:cNvGraphicFramePr>
            <a:graphicFrameLocks noChangeAspect="1"/>
          </p:cNvGraphicFramePr>
          <p:nvPr>
            <p:extLst>
              <p:ext uri="{D42A27DB-BD31-4B8C-83A1-F6EECF244321}">
                <p14:modId xmlns:p14="http://schemas.microsoft.com/office/powerpoint/2010/main" val="2975019081"/>
              </p:ext>
            </p:extLst>
          </p:nvPr>
        </p:nvGraphicFramePr>
        <p:xfrm>
          <a:off x="11582400" y="3313955"/>
          <a:ext cx="252412" cy="315913"/>
        </p:xfrm>
        <a:graphic>
          <a:graphicData uri="http://schemas.openxmlformats.org/presentationml/2006/ole">
            <mc:AlternateContent xmlns:mc="http://schemas.openxmlformats.org/markup-compatibility/2006">
              <mc:Choice xmlns:v="urn:schemas-microsoft-com:vml" Requires="v">
                <p:oleObj spid="_x0000_s54358" name="Equation" r:id="rId9" imgW="115099" imgH="140677" progId="Equation.DSMT4">
                  <p:embed/>
                </p:oleObj>
              </mc:Choice>
              <mc:Fallback>
                <p:oleObj name="Equation" r:id="rId9" imgW="115099" imgH="140677" progId="Equation.DSMT4">
                  <p:embed/>
                  <p:pic>
                    <p:nvPicPr>
                      <p:cNvPr id="99341" name="对象 12">
                        <a:extLst>
                          <a:ext uri="{FF2B5EF4-FFF2-40B4-BE49-F238E27FC236}">
                            <a16:creationId xmlns:a16="http://schemas.microsoft.com/office/drawing/2014/main" id="{45DB2116-7DB0-413C-A2E6-A99E495FCC0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2400" y="3313955"/>
                        <a:ext cx="25241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3">
            <a:extLst>
              <a:ext uri="{FF2B5EF4-FFF2-40B4-BE49-F238E27FC236}">
                <a16:creationId xmlns:a16="http://schemas.microsoft.com/office/drawing/2014/main" id="{53C6038C-B414-4E88-9953-B6FE791D5382}"/>
              </a:ext>
            </a:extLst>
          </p:cNvPr>
          <p:cNvGraphicFramePr>
            <a:graphicFrameLocks noChangeAspect="1"/>
          </p:cNvGraphicFramePr>
          <p:nvPr>
            <p:extLst>
              <p:ext uri="{D42A27DB-BD31-4B8C-83A1-F6EECF244321}">
                <p14:modId xmlns:p14="http://schemas.microsoft.com/office/powerpoint/2010/main" val="440734441"/>
              </p:ext>
            </p:extLst>
          </p:nvPr>
        </p:nvGraphicFramePr>
        <p:xfrm>
          <a:off x="1343472" y="3627016"/>
          <a:ext cx="252413" cy="314325"/>
        </p:xfrm>
        <a:graphic>
          <a:graphicData uri="http://schemas.openxmlformats.org/presentationml/2006/ole">
            <mc:AlternateContent xmlns:mc="http://schemas.openxmlformats.org/markup-compatibility/2006">
              <mc:Choice xmlns:v="urn:schemas-microsoft-com:vml" Requires="v">
                <p:oleObj spid="_x0000_s54359" name="Equation" r:id="rId11" imgW="115099" imgH="140677" progId="Equation.DSMT4">
                  <p:embed/>
                </p:oleObj>
              </mc:Choice>
              <mc:Fallback>
                <p:oleObj name="Equation" r:id="rId11" imgW="115099" imgH="140677" progId="Equation.DSMT4">
                  <p:embed/>
                  <p:pic>
                    <p:nvPicPr>
                      <p:cNvPr id="99342" name="对象 13">
                        <a:extLst>
                          <a:ext uri="{FF2B5EF4-FFF2-40B4-BE49-F238E27FC236}">
                            <a16:creationId xmlns:a16="http://schemas.microsoft.com/office/drawing/2014/main" id="{398ABD67-683D-4B55-998F-C69C2160BC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3472" y="3627016"/>
                        <a:ext cx="2524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4">
            <a:extLst>
              <a:ext uri="{FF2B5EF4-FFF2-40B4-BE49-F238E27FC236}">
                <a16:creationId xmlns:a16="http://schemas.microsoft.com/office/drawing/2014/main" id="{30DAAB4C-FF95-4A83-B252-5F1EF68ECF47}"/>
              </a:ext>
            </a:extLst>
          </p:cNvPr>
          <p:cNvGraphicFramePr>
            <a:graphicFrameLocks noChangeAspect="1"/>
          </p:cNvGraphicFramePr>
          <p:nvPr>
            <p:extLst>
              <p:ext uri="{D42A27DB-BD31-4B8C-83A1-F6EECF244321}">
                <p14:modId xmlns:p14="http://schemas.microsoft.com/office/powerpoint/2010/main" val="3902480260"/>
              </p:ext>
            </p:extLst>
          </p:nvPr>
        </p:nvGraphicFramePr>
        <p:xfrm>
          <a:off x="1960526" y="3631779"/>
          <a:ext cx="276225" cy="309562"/>
        </p:xfrm>
        <a:graphic>
          <a:graphicData uri="http://schemas.openxmlformats.org/presentationml/2006/ole">
            <mc:AlternateContent xmlns:mc="http://schemas.openxmlformats.org/markup-compatibility/2006">
              <mc:Choice xmlns:v="urn:schemas-microsoft-com:vml" Requires="v">
                <p:oleObj spid="_x0000_s54360" name="Equation" r:id="rId12" imgW="126835" imgH="139518" progId="Equation.DSMT4">
                  <p:embed/>
                </p:oleObj>
              </mc:Choice>
              <mc:Fallback>
                <p:oleObj name="Equation" r:id="rId12" imgW="126835" imgH="139518" progId="Equation.DSMT4">
                  <p:embed/>
                  <p:pic>
                    <p:nvPicPr>
                      <p:cNvPr id="99343" name="对象 14">
                        <a:extLst>
                          <a:ext uri="{FF2B5EF4-FFF2-40B4-BE49-F238E27FC236}">
                            <a16:creationId xmlns:a16="http://schemas.microsoft.com/office/drawing/2014/main" id="{9B4E6F91-5561-49CE-AF83-29FA34BAF7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0526" y="3631779"/>
                        <a:ext cx="2762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6">
            <a:extLst>
              <a:ext uri="{FF2B5EF4-FFF2-40B4-BE49-F238E27FC236}">
                <a16:creationId xmlns:a16="http://schemas.microsoft.com/office/drawing/2014/main" id="{9466FDE1-EB44-4D72-9A5C-B29B67230CF0}"/>
              </a:ext>
            </a:extLst>
          </p:cNvPr>
          <p:cNvGraphicFramePr>
            <a:graphicFrameLocks noChangeAspect="1"/>
          </p:cNvGraphicFramePr>
          <p:nvPr>
            <p:extLst>
              <p:ext uri="{D42A27DB-BD31-4B8C-83A1-F6EECF244321}">
                <p14:modId xmlns:p14="http://schemas.microsoft.com/office/powerpoint/2010/main" val="2394176048"/>
              </p:ext>
            </p:extLst>
          </p:nvPr>
        </p:nvGraphicFramePr>
        <p:xfrm>
          <a:off x="7127875" y="3640143"/>
          <a:ext cx="468313" cy="361950"/>
        </p:xfrm>
        <a:graphic>
          <a:graphicData uri="http://schemas.openxmlformats.org/presentationml/2006/ole">
            <mc:AlternateContent xmlns:mc="http://schemas.openxmlformats.org/markup-compatibility/2006">
              <mc:Choice xmlns:v="urn:schemas-microsoft-com:vml" Requires="v">
                <p:oleObj spid="_x0000_s54361" name="Equation" r:id="rId14" imgW="292990" imgH="229297" progId="Equation.DSMT4">
                  <p:embed/>
                </p:oleObj>
              </mc:Choice>
              <mc:Fallback>
                <p:oleObj name="Equation" r:id="rId14" imgW="292990" imgH="229297" progId="Equation.DSMT4">
                  <p:embed/>
                  <p:pic>
                    <p:nvPicPr>
                      <p:cNvPr id="99345" name="对象 16">
                        <a:extLst>
                          <a:ext uri="{FF2B5EF4-FFF2-40B4-BE49-F238E27FC236}">
                            <a16:creationId xmlns:a16="http://schemas.microsoft.com/office/drawing/2014/main" id="{6BD1939B-FEE5-4BAD-892D-C3E909499E7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27875" y="3640143"/>
                        <a:ext cx="4683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B720AA17-FF5C-4EA5-95F5-AB66F3147A52}"/>
              </a:ext>
            </a:extLst>
          </p:cNvPr>
          <p:cNvGraphicFramePr>
            <a:graphicFrameLocks noChangeAspect="1"/>
          </p:cNvGraphicFramePr>
          <p:nvPr>
            <p:extLst>
              <p:ext uri="{D42A27DB-BD31-4B8C-83A1-F6EECF244321}">
                <p14:modId xmlns:p14="http://schemas.microsoft.com/office/powerpoint/2010/main" val="4166548916"/>
              </p:ext>
            </p:extLst>
          </p:nvPr>
        </p:nvGraphicFramePr>
        <p:xfrm>
          <a:off x="762000" y="4082448"/>
          <a:ext cx="3869827" cy="2242990"/>
        </p:xfrm>
        <a:graphic>
          <a:graphicData uri="http://schemas.openxmlformats.org/presentationml/2006/ole">
            <mc:AlternateContent xmlns:mc="http://schemas.openxmlformats.org/markup-compatibility/2006">
              <mc:Choice xmlns:v="urn:schemas-microsoft-com:vml" Requires="v">
                <p:oleObj spid="_x0000_s54362" name="Equation" r:id="rId16" imgW="1752480" imgH="1015920" progId="Equation.DSMT4">
                  <p:embed/>
                </p:oleObj>
              </mc:Choice>
              <mc:Fallback>
                <p:oleObj name="Equation" r:id="rId16" imgW="1752480" imgH="1015920" progId="Equation.DSMT4">
                  <p:embed/>
                  <p:pic>
                    <p:nvPicPr>
                      <p:cNvPr id="0" name=""/>
                      <p:cNvPicPr/>
                      <p:nvPr/>
                    </p:nvPicPr>
                    <p:blipFill>
                      <a:blip r:embed="rId17"/>
                      <a:stretch>
                        <a:fillRect/>
                      </a:stretch>
                    </p:blipFill>
                    <p:spPr>
                      <a:xfrm>
                        <a:off x="762000" y="4082448"/>
                        <a:ext cx="3869827" cy="2242990"/>
                      </a:xfrm>
                      <a:prstGeom prst="rect">
                        <a:avLst/>
                      </a:prstGeom>
                      <a:ln w="9525">
                        <a:solidFill>
                          <a:schemeClr val="tx1"/>
                        </a:solidFill>
                      </a:ln>
                    </p:spPr>
                  </p:pic>
                </p:oleObj>
              </mc:Fallback>
            </mc:AlternateContent>
          </a:graphicData>
        </a:graphic>
      </p:graphicFrame>
      <p:sp>
        <p:nvSpPr>
          <p:cNvPr id="18" name="文本框 17">
            <a:extLst>
              <a:ext uri="{FF2B5EF4-FFF2-40B4-BE49-F238E27FC236}">
                <a16:creationId xmlns:a16="http://schemas.microsoft.com/office/drawing/2014/main" id="{8AA9BAB9-958F-4362-A98E-45B880A1D94E}"/>
              </a:ext>
            </a:extLst>
          </p:cNvPr>
          <p:cNvSpPr txBox="1"/>
          <p:nvPr/>
        </p:nvSpPr>
        <p:spPr>
          <a:xfrm>
            <a:off x="5015880" y="4623483"/>
            <a:ext cx="7056784" cy="1200329"/>
          </a:xfrm>
          <a:prstGeom prst="rect">
            <a:avLst/>
          </a:prstGeom>
          <a:noFill/>
        </p:spPr>
        <p:txBody>
          <a:bodyPr wrap="square">
            <a:spAutoFit/>
          </a:bodyPr>
          <a:lstStyle/>
          <a:p>
            <a:pPr marL="342900" indent="-342900">
              <a:buFont typeface="Wingdings" panose="05000000000000000000" pitchFamily="2" charset="2"/>
              <a:buChar char="u"/>
            </a:pPr>
            <a:r>
              <a:rPr lang="zh-CN" altLang="en-US" sz="2400" dirty="0">
                <a:latin typeface="Times New Roman" panose="02020603050405020304" pitchFamily="18" charset="0"/>
                <a:ea typeface="宋体" panose="02010600030101010101" pitchFamily="2" charset="-122"/>
              </a:rPr>
              <a:t>即在每次循环中取     的最低有效位</a:t>
            </a:r>
            <a:endParaRPr lang="en-US" altLang="zh-CN" sz="2400" dirty="0">
              <a:latin typeface="Times New Roman" panose="02020603050405020304" pitchFamily="18" charset="0"/>
              <a:ea typeface="宋体" panose="02010600030101010101" pitchFamily="2" charset="-122"/>
            </a:endParaRPr>
          </a:p>
          <a:p>
            <a:pPr marL="342900" indent="-342900">
              <a:buFont typeface="Wingdings" panose="05000000000000000000" pitchFamily="2" charset="2"/>
              <a:buChar char="u"/>
            </a:pPr>
            <a:r>
              <a:rPr lang="en-US" altLang="zh-CN" sz="2400" dirty="0">
                <a:latin typeface="Times New Roman" panose="02020603050405020304" pitchFamily="18" charset="0"/>
                <a:ea typeface="宋体" panose="02010600030101010101" pitchFamily="2" charset="-122"/>
              </a:rPr>
              <a:t>BBS</a:t>
            </a:r>
            <a:r>
              <a:rPr lang="zh-CN" altLang="en-US" sz="2400" dirty="0">
                <a:latin typeface="Times New Roman" panose="02020603050405020304" pitchFamily="18" charset="0"/>
                <a:ea typeface="宋体" panose="02010600030101010101" pitchFamily="2" charset="-122"/>
              </a:rPr>
              <a:t>的安全性基于大整数分解的困难性，它是密码上安全的伪随机比特产生器</a:t>
            </a:r>
            <a:endParaRPr lang="zh-CN" altLang="en-US" sz="2400" dirty="0"/>
          </a:p>
        </p:txBody>
      </p:sp>
      <p:graphicFrame>
        <p:nvGraphicFramePr>
          <p:cNvPr id="19" name="对象 18">
            <a:extLst>
              <a:ext uri="{FF2B5EF4-FFF2-40B4-BE49-F238E27FC236}">
                <a16:creationId xmlns:a16="http://schemas.microsoft.com/office/drawing/2014/main" id="{6E4EF2F7-09B1-47A0-AD0C-228C9F032494}"/>
              </a:ext>
            </a:extLst>
          </p:cNvPr>
          <p:cNvGraphicFramePr>
            <a:graphicFrameLocks noChangeAspect="1"/>
          </p:cNvGraphicFramePr>
          <p:nvPr>
            <p:extLst>
              <p:ext uri="{D42A27DB-BD31-4B8C-83A1-F6EECF244321}">
                <p14:modId xmlns:p14="http://schemas.microsoft.com/office/powerpoint/2010/main" val="3697636315"/>
              </p:ext>
            </p:extLst>
          </p:nvPr>
        </p:nvGraphicFramePr>
        <p:xfrm>
          <a:off x="7896200" y="4679088"/>
          <a:ext cx="322263" cy="368300"/>
        </p:xfrm>
        <a:graphic>
          <a:graphicData uri="http://schemas.openxmlformats.org/presentationml/2006/ole">
            <mc:AlternateContent xmlns:mc="http://schemas.openxmlformats.org/markup-compatibility/2006">
              <mc:Choice xmlns:v="urn:schemas-microsoft-com:vml" Requires="v">
                <p:oleObj spid="_x0000_s54363" name="Equation" r:id="rId18" imgW="321864" imgH="369013" progId="Equation.DSMT4">
                  <p:embed/>
                </p:oleObj>
              </mc:Choice>
              <mc:Fallback>
                <p:oleObj name="Equation" r:id="rId18" imgW="321864" imgH="369013" progId="Equation.DSMT4">
                  <p:embed/>
                  <p:pic>
                    <p:nvPicPr>
                      <p:cNvPr id="0" name=""/>
                      <p:cNvPicPr/>
                      <p:nvPr/>
                    </p:nvPicPr>
                    <p:blipFill>
                      <a:blip r:embed="rId19"/>
                      <a:stretch>
                        <a:fillRect/>
                      </a:stretch>
                    </p:blipFill>
                    <p:spPr>
                      <a:xfrm>
                        <a:off x="7896200" y="4679088"/>
                        <a:ext cx="322263" cy="368300"/>
                      </a:xfrm>
                      <a:prstGeom prst="rect">
                        <a:avLst/>
                      </a:prstGeom>
                    </p:spPr>
                  </p:pic>
                </p:oleObj>
              </mc:Fallback>
            </mc:AlternateContent>
          </a:graphicData>
        </a:graphic>
      </p:graphicFrame>
    </p:spTree>
    <p:extLst>
      <p:ext uri="{BB962C8B-B14F-4D97-AF65-F5344CB8AC3E}">
        <p14:creationId xmlns:p14="http://schemas.microsoft.com/office/powerpoint/2010/main" val="166701346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0CB1D-6C1E-4494-95D9-AF3E58457D84}"/>
              </a:ext>
            </a:extLst>
          </p:cNvPr>
          <p:cNvSpPr>
            <a:spLocks noGrp="1"/>
          </p:cNvSpPr>
          <p:nvPr>
            <p:ph type="title"/>
          </p:nvPr>
        </p:nvSpPr>
        <p:spPr/>
        <p:txBody>
          <a:bodyPr/>
          <a:lstStyle/>
          <a:p>
            <a:r>
              <a:rPr lang="en-US" altLang="zh-CN" sz="3600" b="1" dirty="0">
                <a:latin typeface="Times New Roman" panose="02020603050405020304" pitchFamily="18" charset="0"/>
                <a:ea typeface="宋体" panose="02010600030101010101" pitchFamily="2" charset="-122"/>
              </a:rPr>
              <a:t>BBS</a:t>
            </a:r>
            <a:r>
              <a:rPr lang="zh-CN" altLang="en-US" sz="3600" b="1" dirty="0">
                <a:latin typeface="Times New Roman" panose="02020603050405020304" pitchFamily="18" charset="0"/>
                <a:ea typeface="宋体" panose="02010600030101010101" pitchFamily="2" charset="-122"/>
              </a:rPr>
              <a:t>例子</a:t>
            </a:r>
            <a:endParaRPr lang="zh-CN" altLang="en-US" dirty="0"/>
          </a:p>
        </p:txBody>
      </p:sp>
      <p:sp>
        <p:nvSpPr>
          <p:cNvPr id="3" name="内容占位符 2">
            <a:extLst>
              <a:ext uri="{FF2B5EF4-FFF2-40B4-BE49-F238E27FC236}">
                <a16:creationId xmlns:a16="http://schemas.microsoft.com/office/drawing/2014/main" id="{CBC28CFE-F405-428F-A420-A013D712E8B1}"/>
              </a:ext>
            </a:extLst>
          </p:cNvPr>
          <p:cNvSpPr>
            <a:spLocks noGrp="1"/>
          </p:cNvSpPr>
          <p:nvPr>
            <p:ph idx="1"/>
          </p:nvPr>
        </p:nvSpPr>
        <p:spPr>
          <a:xfrm>
            <a:off x="624681" y="4590281"/>
            <a:ext cx="11176000" cy="951384"/>
          </a:xfrm>
        </p:spPr>
        <p:txBody>
          <a:bodyPr/>
          <a:lstStyle/>
          <a:p>
            <a:endParaRPr lang="zh-CN" altLang="en-US" dirty="0"/>
          </a:p>
        </p:txBody>
      </p:sp>
      <p:sp>
        <p:nvSpPr>
          <p:cNvPr id="4" name="日期占位符 3">
            <a:extLst>
              <a:ext uri="{FF2B5EF4-FFF2-40B4-BE49-F238E27FC236}">
                <a16:creationId xmlns:a16="http://schemas.microsoft.com/office/drawing/2014/main" id="{8690FACE-961D-4EBF-9052-222A6D5B6AA1}"/>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125DFA93-BE11-492F-97D1-84CFFE05C91B}"/>
              </a:ext>
            </a:extLst>
          </p:cNvPr>
          <p:cNvSpPr>
            <a:spLocks noGrp="1"/>
          </p:cNvSpPr>
          <p:nvPr>
            <p:ph type="sldNum" sz="quarter" idx="11"/>
          </p:nvPr>
        </p:nvSpPr>
        <p:spPr/>
        <p:txBody>
          <a:bodyPr/>
          <a:lstStyle/>
          <a:p>
            <a:pPr>
              <a:defRPr/>
            </a:pPr>
            <a:fld id="{13783E8D-128D-47D1-A075-F0ABB8417BB3}" type="slidenum">
              <a:rPr lang="en-US" altLang="zh-CN" smtClean="0"/>
              <a:pPr>
                <a:defRPr/>
              </a:pPr>
              <a:t>59</a:t>
            </a:fld>
            <a:endParaRPr lang="en-US" altLang="zh-CN"/>
          </a:p>
        </p:txBody>
      </p:sp>
      <p:sp>
        <p:nvSpPr>
          <p:cNvPr id="6" name="文本框 1">
            <a:extLst>
              <a:ext uri="{FF2B5EF4-FFF2-40B4-BE49-F238E27FC236}">
                <a16:creationId xmlns:a16="http://schemas.microsoft.com/office/drawing/2014/main" id="{9AEEF69E-979D-4809-858E-BB53F5E3660A}"/>
              </a:ext>
            </a:extLst>
          </p:cNvPr>
          <p:cNvSpPr txBox="1">
            <a:spLocks noChangeArrowheads="1"/>
          </p:cNvSpPr>
          <p:nvPr/>
        </p:nvSpPr>
        <p:spPr bwMode="auto">
          <a:xfrm>
            <a:off x="1344612" y="995365"/>
            <a:ext cx="9651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2】                                     </a:t>
            </a:r>
            <a:r>
              <a:rPr lang="zh-CN" altLang="en-US" sz="2400" dirty="0">
                <a:latin typeface="Times New Roman" panose="02020603050405020304" pitchFamily="18" charset="0"/>
                <a:ea typeface="宋体" panose="02010600030101010101" pitchFamily="2" charset="-122"/>
              </a:rPr>
              <a:t>，   种子                        ，结果由下表给出。</a:t>
            </a:r>
          </a:p>
        </p:txBody>
      </p:sp>
      <p:graphicFrame>
        <p:nvGraphicFramePr>
          <p:cNvPr id="7" name="对象 3">
            <a:extLst>
              <a:ext uri="{FF2B5EF4-FFF2-40B4-BE49-F238E27FC236}">
                <a16:creationId xmlns:a16="http://schemas.microsoft.com/office/drawing/2014/main" id="{168164A0-7475-491A-AC5F-DEB5ACB11280}"/>
              </a:ext>
            </a:extLst>
          </p:cNvPr>
          <p:cNvGraphicFramePr>
            <a:graphicFrameLocks noChangeAspect="1"/>
          </p:cNvGraphicFramePr>
          <p:nvPr>
            <p:extLst>
              <p:ext uri="{D42A27DB-BD31-4B8C-83A1-F6EECF244321}">
                <p14:modId xmlns:p14="http://schemas.microsoft.com/office/powerpoint/2010/main" val="2627114979"/>
              </p:ext>
            </p:extLst>
          </p:nvPr>
        </p:nvGraphicFramePr>
        <p:xfrm>
          <a:off x="2582670" y="1099498"/>
          <a:ext cx="2674639" cy="342903"/>
        </p:xfrm>
        <a:graphic>
          <a:graphicData uri="http://schemas.openxmlformats.org/presentationml/2006/ole">
            <mc:AlternateContent xmlns:mc="http://schemas.openxmlformats.org/markup-compatibility/2006">
              <mc:Choice xmlns:v="urn:schemas-microsoft-com:vml" Requires="v">
                <p:oleObj spid="_x0000_s55362" name="Equation" r:id="rId3" imgW="1422400" imgH="177800" progId="Equation.DSMT4">
                  <p:embed/>
                </p:oleObj>
              </mc:Choice>
              <mc:Fallback>
                <p:oleObj name="Equation" r:id="rId3" imgW="1422400" imgH="177800" progId="Equation.DSMT4">
                  <p:embed/>
                  <p:pic>
                    <p:nvPicPr>
                      <p:cNvPr id="101380" name="对象 3">
                        <a:extLst>
                          <a:ext uri="{FF2B5EF4-FFF2-40B4-BE49-F238E27FC236}">
                            <a16:creationId xmlns:a16="http://schemas.microsoft.com/office/drawing/2014/main" id="{103E12B4-8A3B-4170-8522-0921BC676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670" y="1099498"/>
                        <a:ext cx="2674639" cy="342903"/>
                      </a:xfrm>
                      <a:prstGeom prst="rect">
                        <a:avLst/>
                      </a:prstGeom>
                      <a:noFill/>
                      <a:ln>
                        <a:noFill/>
                      </a:ln>
                    </p:spPr>
                  </p:pic>
                </p:oleObj>
              </mc:Fallback>
            </mc:AlternateContent>
          </a:graphicData>
        </a:graphic>
      </p:graphicFrame>
      <p:graphicFrame>
        <p:nvGraphicFramePr>
          <p:cNvPr id="8" name="对象 5">
            <a:extLst>
              <a:ext uri="{FF2B5EF4-FFF2-40B4-BE49-F238E27FC236}">
                <a16:creationId xmlns:a16="http://schemas.microsoft.com/office/drawing/2014/main" id="{529E1EA6-5B10-4473-9BDF-BF41AFBA7F0B}"/>
              </a:ext>
            </a:extLst>
          </p:cNvPr>
          <p:cNvGraphicFramePr>
            <a:graphicFrameLocks noChangeAspect="1"/>
          </p:cNvGraphicFramePr>
          <p:nvPr>
            <p:extLst>
              <p:ext uri="{D42A27DB-BD31-4B8C-83A1-F6EECF244321}">
                <p14:modId xmlns:p14="http://schemas.microsoft.com/office/powerpoint/2010/main" val="696489724"/>
              </p:ext>
            </p:extLst>
          </p:nvPr>
        </p:nvGraphicFramePr>
        <p:xfrm>
          <a:off x="6495366" y="1011239"/>
          <a:ext cx="1815880" cy="461665"/>
        </p:xfrm>
        <a:graphic>
          <a:graphicData uri="http://schemas.openxmlformats.org/presentationml/2006/ole">
            <mc:AlternateContent xmlns:mc="http://schemas.openxmlformats.org/markup-compatibility/2006">
              <mc:Choice xmlns:v="urn:schemas-microsoft-com:vml" Requires="v">
                <p:oleObj spid="_x0000_s55363" name="Equation" r:id="rId5" imgW="711200" imgH="177800" progId="Equation.DSMT4">
                  <p:embed/>
                </p:oleObj>
              </mc:Choice>
              <mc:Fallback>
                <p:oleObj name="Equation" r:id="rId5" imgW="711200" imgH="177800" progId="Equation.DSMT4">
                  <p:embed/>
                  <p:pic>
                    <p:nvPicPr>
                      <p:cNvPr id="101382" name="对象 5">
                        <a:extLst>
                          <a:ext uri="{FF2B5EF4-FFF2-40B4-BE49-F238E27FC236}">
                            <a16:creationId xmlns:a16="http://schemas.microsoft.com/office/drawing/2014/main" id="{3C7D7729-86E1-4210-A2D4-062EC6EA43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5366" y="1011239"/>
                        <a:ext cx="1815880" cy="461665"/>
                      </a:xfrm>
                      <a:prstGeom prst="rect">
                        <a:avLst/>
                      </a:prstGeom>
                      <a:noFill/>
                      <a:ln>
                        <a:noFill/>
                      </a:ln>
                    </p:spPr>
                  </p:pic>
                </p:oleObj>
              </mc:Fallback>
            </mc:AlternateContent>
          </a:graphicData>
        </a:graphic>
      </p:graphicFrame>
      <p:graphicFrame>
        <p:nvGraphicFramePr>
          <p:cNvPr id="10" name="表格 9">
            <a:extLst>
              <a:ext uri="{FF2B5EF4-FFF2-40B4-BE49-F238E27FC236}">
                <a16:creationId xmlns:a16="http://schemas.microsoft.com/office/drawing/2014/main" id="{5D2840D4-750A-42F2-B0A9-D23CA7314E12}"/>
              </a:ext>
            </a:extLst>
          </p:cNvPr>
          <p:cNvGraphicFramePr>
            <a:graphicFrameLocks noGrp="1"/>
          </p:cNvGraphicFramePr>
          <p:nvPr>
            <p:extLst>
              <p:ext uri="{D42A27DB-BD31-4B8C-83A1-F6EECF244321}">
                <p14:modId xmlns:p14="http://schemas.microsoft.com/office/powerpoint/2010/main" val="1155618621"/>
              </p:ext>
            </p:extLst>
          </p:nvPr>
        </p:nvGraphicFramePr>
        <p:xfrm>
          <a:off x="1705769" y="1557042"/>
          <a:ext cx="7561262" cy="3984623"/>
        </p:xfrm>
        <a:graphic>
          <a:graphicData uri="http://schemas.openxmlformats.org/drawingml/2006/table">
            <a:tbl>
              <a:tblPr firstRow="1" firstCol="1" bandRow="1"/>
              <a:tblGrid>
                <a:gridCol w="1259603">
                  <a:extLst>
                    <a:ext uri="{9D8B030D-6E8A-4147-A177-3AD203B41FA5}">
                      <a16:colId xmlns:a16="http://schemas.microsoft.com/office/drawing/2014/main" val="20000"/>
                    </a:ext>
                  </a:extLst>
                </a:gridCol>
                <a:gridCol w="1259603">
                  <a:extLst>
                    <a:ext uri="{9D8B030D-6E8A-4147-A177-3AD203B41FA5}">
                      <a16:colId xmlns:a16="http://schemas.microsoft.com/office/drawing/2014/main" val="20001"/>
                    </a:ext>
                  </a:extLst>
                </a:gridCol>
                <a:gridCol w="1260514">
                  <a:extLst>
                    <a:ext uri="{9D8B030D-6E8A-4147-A177-3AD203B41FA5}">
                      <a16:colId xmlns:a16="http://schemas.microsoft.com/office/drawing/2014/main" val="20002"/>
                    </a:ext>
                  </a:extLst>
                </a:gridCol>
                <a:gridCol w="1260514">
                  <a:extLst>
                    <a:ext uri="{9D8B030D-6E8A-4147-A177-3AD203B41FA5}">
                      <a16:colId xmlns:a16="http://schemas.microsoft.com/office/drawing/2014/main" val="20003"/>
                    </a:ext>
                  </a:extLst>
                </a:gridCol>
                <a:gridCol w="1260514">
                  <a:extLst>
                    <a:ext uri="{9D8B030D-6E8A-4147-A177-3AD203B41FA5}">
                      <a16:colId xmlns:a16="http://schemas.microsoft.com/office/drawing/2014/main" val="20004"/>
                    </a:ext>
                  </a:extLst>
                </a:gridCol>
                <a:gridCol w="1260514">
                  <a:extLst>
                    <a:ext uri="{9D8B030D-6E8A-4147-A177-3AD203B41FA5}">
                      <a16:colId xmlns:a16="http://schemas.microsoft.com/office/drawing/2014/main" val="20005"/>
                    </a:ext>
                  </a:extLst>
                </a:gridCol>
              </a:tblGrid>
              <a:tr h="775626">
                <a:tc>
                  <a:txBody>
                    <a:bodyPr/>
                    <a:lstStyle/>
                    <a:p>
                      <a:pPr algn="ctr">
                        <a:spcAft>
                          <a:spcPts val="0"/>
                        </a:spcAft>
                      </a:pPr>
                      <a:endParaRPr lang="en-US" sz="1100" kern="100" dirty="0">
                        <a:effectLst/>
                        <a:latin typeface="等线" panose="02010600030101010101" pitchFamily="2" charset="-122"/>
                        <a:ea typeface="等线 Light" panose="02010600030101010101" pitchFamily="2" charset="-122"/>
                        <a:cs typeface="Times New Roman" panose="02020603050405020304" pitchFamily="18" charset="0"/>
                      </a:endParaRPr>
                    </a:p>
                  </a:txBody>
                  <a:tcPr marL="68581" marR="68581"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kern="100" dirty="0">
                        <a:effectLst/>
                        <a:latin typeface="等线" panose="02010600030101010101" pitchFamily="2" charset="-122"/>
                        <a:ea typeface="等线 Light" panose="02010600030101010101" pitchFamily="2" charset="-122"/>
                        <a:cs typeface="Times New Roman" panose="02020603050405020304" pitchFamily="18" charset="0"/>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368300" algn="ctr"/>
                          <a:tab pos="736600" algn="r"/>
                        </a:tabLst>
                      </a:pPr>
                      <a:r>
                        <a:rPr lang="en-US" sz="1100" kern="100" dirty="0">
                          <a:effectLst/>
                          <a:latin typeface="等线" panose="02010600030101010101" pitchFamily="2" charset="-122"/>
                          <a:ea typeface="等线 Light" panose="02010600030101010101" pitchFamily="2" charset="-122"/>
                          <a:cs typeface="Times New Roman" panose="02020603050405020304" pitchFamily="18" charset="0"/>
                        </a:rPr>
                        <a:t>	  </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100">
                          <a:effectLst/>
                          <a:latin typeface="等线" panose="02010600030101010101" pitchFamily="2" charset="-122"/>
                          <a:ea typeface="等线 Light" panose="02010600030101010101" pitchFamily="2" charset="-122"/>
                          <a:cs typeface="Times New Roman" panose="02020603050405020304" pitchFamily="18" charset="0"/>
                        </a:rPr>
                        <a:t> </a:t>
                      </a:r>
                      <a:endParaRPr lang="en-US"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kern="100">
                        <a:effectLst/>
                        <a:latin typeface="等线" panose="02010600030101010101" pitchFamily="2" charset="-122"/>
                        <a:ea typeface="等线 Light" panose="02010600030101010101" pitchFamily="2" charset="-122"/>
                        <a:cs typeface="Times New Roman" panose="02020603050405020304" pitchFamily="18" charset="0"/>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100" kern="100" dirty="0">
                        <a:effectLst/>
                        <a:latin typeface="等线" panose="02010600030101010101" pitchFamily="2" charset="-122"/>
                        <a:ea typeface="等线 Light" panose="02010600030101010101" pitchFamily="2" charset="-122"/>
                        <a:cs typeface="Times New Roman" panose="02020603050405020304" pitchFamily="18" charset="0"/>
                      </a:endParaRPr>
                    </a:p>
                  </a:txBody>
                  <a:tcPr marL="68581" marR="68581"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1727">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20 749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137 922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143 135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123 175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177 671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8630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97 048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114 386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89 992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14 863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174 051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133 015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80 649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106 065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45 663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45 870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69 442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137 171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186 894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48 060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1727">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177 046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等线" panose="02010600030101010101" pitchFamily="2" charset="-122"/>
                          <a:ea typeface="等线 Light"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等线" panose="02010600030101010101" pitchFamily="2" charset="-122"/>
                          <a:ea typeface="等线 Light"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11" name="对象 9">
            <a:extLst>
              <a:ext uri="{FF2B5EF4-FFF2-40B4-BE49-F238E27FC236}">
                <a16:creationId xmlns:a16="http://schemas.microsoft.com/office/drawing/2014/main" id="{6D19FD3A-5527-4590-895F-9B7E4B7CBC64}"/>
              </a:ext>
            </a:extLst>
          </p:cNvPr>
          <p:cNvGraphicFramePr>
            <a:graphicFrameLocks noChangeAspect="1"/>
          </p:cNvGraphicFramePr>
          <p:nvPr>
            <p:extLst>
              <p:ext uri="{D42A27DB-BD31-4B8C-83A1-F6EECF244321}">
                <p14:modId xmlns:p14="http://schemas.microsoft.com/office/powerpoint/2010/main" val="3106365414"/>
              </p:ext>
            </p:extLst>
          </p:nvPr>
        </p:nvGraphicFramePr>
        <p:xfrm>
          <a:off x="2185194" y="1752305"/>
          <a:ext cx="241300" cy="449262"/>
        </p:xfrm>
        <a:graphic>
          <a:graphicData uri="http://schemas.openxmlformats.org/presentationml/2006/ole">
            <mc:AlternateContent xmlns:mc="http://schemas.openxmlformats.org/markup-compatibility/2006">
              <mc:Choice xmlns:v="urn:schemas-microsoft-com:vml" Requires="v">
                <p:oleObj spid="_x0000_s55364" name="Equation" r:id="rId7" imgW="88707" imgH="164742" progId="Equation.DSMT4">
                  <p:embed/>
                </p:oleObj>
              </mc:Choice>
              <mc:Fallback>
                <p:oleObj name="Equation" r:id="rId7" imgW="88707" imgH="164742" progId="Equation.DSMT4">
                  <p:embed/>
                  <p:pic>
                    <p:nvPicPr>
                      <p:cNvPr id="101475" name="对象 9">
                        <a:extLst>
                          <a:ext uri="{FF2B5EF4-FFF2-40B4-BE49-F238E27FC236}">
                            <a16:creationId xmlns:a16="http://schemas.microsoft.com/office/drawing/2014/main" id="{09D43356-D451-4A36-988C-C8F57E630C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194" y="1752305"/>
                        <a:ext cx="2413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0">
            <a:extLst>
              <a:ext uri="{FF2B5EF4-FFF2-40B4-BE49-F238E27FC236}">
                <a16:creationId xmlns:a16="http://schemas.microsoft.com/office/drawing/2014/main" id="{5E7E03A1-6D81-40B8-A71A-8469EE626187}"/>
              </a:ext>
            </a:extLst>
          </p:cNvPr>
          <p:cNvGraphicFramePr>
            <a:graphicFrameLocks noChangeAspect="1"/>
          </p:cNvGraphicFramePr>
          <p:nvPr>
            <p:extLst>
              <p:ext uri="{D42A27DB-BD31-4B8C-83A1-F6EECF244321}">
                <p14:modId xmlns:p14="http://schemas.microsoft.com/office/powerpoint/2010/main" val="873567534"/>
              </p:ext>
            </p:extLst>
          </p:nvPr>
        </p:nvGraphicFramePr>
        <p:xfrm>
          <a:off x="3378994" y="1726905"/>
          <a:ext cx="415925" cy="501650"/>
        </p:xfrm>
        <a:graphic>
          <a:graphicData uri="http://schemas.openxmlformats.org/presentationml/2006/ole">
            <mc:AlternateContent xmlns:mc="http://schemas.openxmlformats.org/markup-compatibility/2006">
              <mc:Choice xmlns:v="urn:schemas-microsoft-com:vml" Requires="v">
                <p:oleObj spid="_x0000_s55365" name="Equation" r:id="rId9" imgW="190500" imgH="228600" progId="Equation.DSMT4">
                  <p:embed/>
                </p:oleObj>
              </mc:Choice>
              <mc:Fallback>
                <p:oleObj name="Equation" r:id="rId9" imgW="190500" imgH="228600" progId="Equation.DSMT4">
                  <p:embed/>
                  <p:pic>
                    <p:nvPicPr>
                      <p:cNvPr id="101476" name="对象 10">
                        <a:extLst>
                          <a:ext uri="{FF2B5EF4-FFF2-40B4-BE49-F238E27FC236}">
                            <a16:creationId xmlns:a16="http://schemas.microsoft.com/office/drawing/2014/main" id="{4DE004FF-F156-4104-960E-9893991C2A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8994" y="1726905"/>
                        <a:ext cx="415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1">
            <a:extLst>
              <a:ext uri="{FF2B5EF4-FFF2-40B4-BE49-F238E27FC236}">
                <a16:creationId xmlns:a16="http://schemas.microsoft.com/office/drawing/2014/main" id="{9C2BAB8C-6588-47DD-9029-30B7AC0C22A2}"/>
              </a:ext>
            </a:extLst>
          </p:cNvPr>
          <p:cNvGraphicFramePr>
            <a:graphicFrameLocks noChangeAspect="1"/>
          </p:cNvGraphicFramePr>
          <p:nvPr>
            <p:extLst>
              <p:ext uri="{D42A27DB-BD31-4B8C-83A1-F6EECF244321}">
                <p14:modId xmlns:p14="http://schemas.microsoft.com/office/powerpoint/2010/main" val="4116564987"/>
              </p:ext>
            </p:extLst>
          </p:nvPr>
        </p:nvGraphicFramePr>
        <p:xfrm>
          <a:off x="4583907" y="1752305"/>
          <a:ext cx="363537" cy="501650"/>
        </p:xfrm>
        <a:graphic>
          <a:graphicData uri="http://schemas.openxmlformats.org/presentationml/2006/ole">
            <mc:AlternateContent xmlns:mc="http://schemas.openxmlformats.org/markup-compatibility/2006">
              <mc:Choice xmlns:v="urn:schemas-microsoft-com:vml" Requires="v">
                <p:oleObj spid="_x0000_s55366" name="Equation" r:id="rId11" imgW="165028" imgH="228501" progId="Equation.DSMT4">
                  <p:embed/>
                </p:oleObj>
              </mc:Choice>
              <mc:Fallback>
                <p:oleObj name="Equation" r:id="rId11" imgW="165028" imgH="228501" progId="Equation.DSMT4">
                  <p:embed/>
                  <p:pic>
                    <p:nvPicPr>
                      <p:cNvPr id="101477" name="对象 11">
                        <a:extLst>
                          <a:ext uri="{FF2B5EF4-FFF2-40B4-BE49-F238E27FC236}">
                            <a16:creationId xmlns:a16="http://schemas.microsoft.com/office/drawing/2014/main" id="{51293DFC-76DB-4638-BC29-C0AE00AC83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83907" y="1752305"/>
                        <a:ext cx="3635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2">
            <a:extLst>
              <a:ext uri="{FF2B5EF4-FFF2-40B4-BE49-F238E27FC236}">
                <a16:creationId xmlns:a16="http://schemas.microsoft.com/office/drawing/2014/main" id="{6E3CACF9-CDB6-465A-8496-9070F1C31528}"/>
              </a:ext>
            </a:extLst>
          </p:cNvPr>
          <p:cNvGraphicFramePr>
            <a:graphicFrameLocks noChangeAspect="1"/>
          </p:cNvGraphicFramePr>
          <p:nvPr>
            <p:extLst>
              <p:ext uri="{D42A27DB-BD31-4B8C-83A1-F6EECF244321}">
                <p14:modId xmlns:p14="http://schemas.microsoft.com/office/powerpoint/2010/main" val="924590644"/>
              </p:ext>
            </p:extLst>
          </p:nvPr>
        </p:nvGraphicFramePr>
        <p:xfrm>
          <a:off x="6001544" y="1753892"/>
          <a:ext cx="241300" cy="449263"/>
        </p:xfrm>
        <a:graphic>
          <a:graphicData uri="http://schemas.openxmlformats.org/presentationml/2006/ole">
            <mc:AlternateContent xmlns:mc="http://schemas.openxmlformats.org/markup-compatibility/2006">
              <mc:Choice xmlns:v="urn:schemas-microsoft-com:vml" Requires="v">
                <p:oleObj spid="_x0000_s55367" name="Equation" r:id="rId13" imgW="88707" imgH="164742" progId="Equation.DSMT4">
                  <p:embed/>
                </p:oleObj>
              </mc:Choice>
              <mc:Fallback>
                <p:oleObj name="Equation" r:id="rId13" imgW="88707" imgH="164742" progId="Equation.DSMT4">
                  <p:embed/>
                  <p:pic>
                    <p:nvPicPr>
                      <p:cNvPr id="101478" name="对象 12">
                        <a:extLst>
                          <a:ext uri="{FF2B5EF4-FFF2-40B4-BE49-F238E27FC236}">
                            <a16:creationId xmlns:a16="http://schemas.microsoft.com/office/drawing/2014/main" id="{DFB32651-1A2A-423F-855E-24544D6F18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1544" y="1753892"/>
                        <a:ext cx="2413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3">
            <a:extLst>
              <a:ext uri="{FF2B5EF4-FFF2-40B4-BE49-F238E27FC236}">
                <a16:creationId xmlns:a16="http://schemas.microsoft.com/office/drawing/2014/main" id="{3B775D54-A377-4B82-929D-CF988E911444}"/>
              </a:ext>
            </a:extLst>
          </p:cNvPr>
          <p:cNvGraphicFramePr>
            <a:graphicFrameLocks noChangeAspect="1"/>
          </p:cNvGraphicFramePr>
          <p:nvPr>
            <p:extLst>
              <p:ext uri="{D42A27DB-BD31-4B8C-83A1-F6EECF244321}">
                <p14:modId xmlns:p14="http://schemas.microsoft.com/office/powerpoint/2010/main" val="736363962"/>
              </p:ext>
            </p:extLst>
          </p:nvPr>
        </p:nvGraphicFramePr>
        <p:xfrm>
          <a:off x="7195344" y="1725317"/>
          <a:ext cx="415925" cy="501650"/>
        </p:xfrm>
        <a:graphic>
          <a:graphicData uri="http://schemas.openxmlformats.org/presentationml/2006/ole">
            <mc:AlternateContent xmlns:mc="http://schemas.openxmlformats.org/markup-compatibility/2006">
              <mc:Choice xmlns:v="urn:schemas-microsoft-com:vml" Requires="v">
                <p:oleObj spid="_x0000_s55368" name="Equation" r:id="rId14" imgW="190500" imgH="228600" progId="Equation.DSMT4">
                  <p:embed/>
                </p:oleObj>
              </mc:Choice>
              <mc:Fallback>
                <p:oleObj name="Equation" r:id="rId14" imgW="190500" imgH="228600" progId="Equation.DSMT4">
                  <p:embed/>
                  <p:pic>
                    <p:nvPicPr>
                      <p:cNvPr id="101479" name="对象 13">
                        <a:extLst>
                          <a:ext uri="{FF2B5EF4-FFF2-40B4-BE49-F238E27FC236}">
                            <a16:creationId xmlns:a16="http://schemas.microsoft.com/office/drawing/2014/main" id="{D6EBB7C9-BCC2-4BC7-B06C-FACE60D5A0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5344" y="1725317"/>
                        <a:ext cx="415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4">
            <a:extLst>
              <a:ext uri="{FF2B5EF4-FFF2-40B4-BE49-F238E27FC236}">
                <a16:creationId xmlns:a16="http://schemas.microsoft.com/office/drawing/2014/main" id="{05F515FA-90C5-445E-BB41-D72335FC1B6B}"/>
              </a:ext>
            </a:extLst>
          </p:cNvPr>
          <p:cNvGraphicFramePr>
            <a:graphicFrameLocks noChangeAspect="1"/>
          </p:cNvGraphicFramePr>
          <p:nvPr>
            <p:extLst>
              <p:ext uri="{D42A27DB-BD31-4B8C-83A1-F6EECF244321}">
                <p14:modId xmlns:p14="http://schemas.microsoft.com/office/powerpoint/2010/main" val="4289286939"/>
              </p:ext>
            </p:extLst>
          </p:nvPr>
        </p:nvGraphicFramePr>
        <p:xfrm>
          <a:off x="8400257" y="1734842"/>
          <a:ext cx="363537" cy="519113"/>
        </p:xfrm>
        <a:graphic>
          <a:graphicData uri="http://schemas.openxmlformats.org/presentationml/2006/ole">
            <mc:AlternateContent xmlns:mc="http://schemas.openxmlformats.org/markup-compatibility/2006">
              <mc:Choice xmlns:v="urn:schemas-microsoft-com:vml" Requires="v">
                <p:oleObj spid="_x0000_s55369" name="Equation" r:id="rId15" imgW="165028" imgH="228501" progId="Equation.DSMT4">
                  <p:embed/>
                </p:oleObj>
              </mc:Choice>
              <mc:Fallback>
                <p:oleObj name="Equation" r:id="rId15" imgW="165028" imgH="228501" progId="Equation.DSMT4">
                  <p:embed/>
                  <p:pic>
                    <p:nvPicPr>
                      <p:cNvPr id="101480" name="对象 14">
                        <a:extLst>
                          <a:ext uri="{FF2B5EF4-FFF2-40B4-BE49-F238E27FC236}">
                            <a16:creationId xmlns:a16="http://schemas.microsoft.com/office/drawing/2014/main" id="{E0BB5828-0EBF-4626-A8C4-DAF55D31E1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00257" y="1734842"/>
                        <a:ext cx="363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45850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274639"/>
            <a:ext cx="8229600" cy="1209675"/>
          </a:xfrm>
        </p:spPr>
        <p:txBody>
          <a:bodyPr/>
          <a:lstStyle/>
          <a:p>
            <a:pPr eaLnBrk="1" hangingPunct="1"/>
            <a:r>
              <a:rPr lang="en-US" altLang="zh-CN" dirty="0">
                <a:latin typeface="Times New Roman" pitchFamily="18" charset="0"/>
              </a:rPr>
              <a:t>7.1.1  Needham-Schroeder</a:t>
            </a:r>
            <a:r>
              <a:rPr lang="zh-CN" altLang="en-US" dirty="0">
                <a:latin typeface="Times New Roman" pitchFamily="18" charset="0"/>
              </a:rPr>
              <a:t>双向鉴别协议</a:t>
            </a:r>
            <a:r>
              <a:rPr lang="zh-CN" altLang="en-US" dirty="0"/>
              <a:t> </a:t>
            </a:r>
          </a:p>
        </p:txBody>
      </p:sp>
      <p:sp>
        <p:nvSpPr>
          <p:cNvPr id="10243" name="Rectangle 3"/>
          <p:cNvSpPr>
            <a:spLocks noGrp="1" noChangeArrowheads="1"/>
          </p:cNvSpPr>
          <p:nvPr>
            <p:ph idx="1"/>
          </p:nvPr>
        </p:nvSpPr>
        <p:spPr>
          <a:xfrm>
            <a:off x="523646" y="1340768"/>
            <a:ext cx="11144708" cy="4680989"/>
          </a:xfrm>
        </p:spPr>
        <p:txBody>
          <a:bodyPr/>
          <a:lstStyle/>
          <a:p>
            <a:pPr eaLnBrk="1" hangingPunct="1"/>
            <a:r>
              <a:rPr lang="zh-CN" altLang="en-US" dirty="0">
                <a:latin typeface="Times New Roman" pitchFamily="18" charset="0"/>
              </a:rPr>
              <a:t>双向鉴别：能够正确鉴别出通信对方的身份，同时可以交换会话密钥，用于保证信息的安全传输。</a:t>
            </a:r>
            <a:r>
              <a:rPr lang="en-US" altLang="zh-CN" sz="2800" dirty="0">
                <a:latin typeface="Times New Roman" panose="02020603050405020304" pitchFamily="18" charset="0"/>
                <a:ea typeface="宋体" panose="02010600030101010101" pitchFamily="2" charset="-122"/>
              </a:rPr>
              <a:t> </a:t>
            </a:r>
          </a:p>
          <a:p>
            <a:pPr eaLnBrk="1" hangingPunct="1"/>
            <a:r>
              <a:rPr lang="en-US" altLang="zh-CN" sz="2800" dirty="0">
                <a:latin typeface="Times New Roman" panose="02020603050405020304" pitchFamily="18" charset="0"/>
                <a:ea typeface="宋体" panose="02010600030101010101" pitchFamily="2" charset="-122"/>
              </a:rPr>
              <a:t>A</a:t>
            </a:r>
            <a:r>
              <a:rPr lang="zh-CN" altLang="zh-CN"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B</a:t>
            </a:r>
            <a:r>
              <a:rPr lang="zh-CN" altLang="zh-CN" sz="2800" dirty="0">
                <a:latin typeface="Times New Roman" panose="02020603050405020304" pitchFamily="18" charset="0"/>
                <a:ea typeface="宋体" panose="02010600030101010101" pitchFamily="2" charset="-122"/>
              </a:rPr>
              <a:t>两个用户在建立共享密钥时需要考虑的核心问题是保密性和实时性</a:t>
            </a:r>
            <a:endParaRPr lang="zh-CN" altLang="en-US" dirty="0">
              <a:latin typeface="Times New Roman" pitchFamily="18" charset="0"/>
            </a:endParaRPr>
          </a:p>
          <a:p>
            <a:pPr lvl="1" eaLnBrk="1" hangingPunct="1">
              <a:buFont typeface="Wingdings" panose="05000000000000000000" pitchFamily="2" charset="2"/>
              <a:buChar char="u"/>
            </a:pPr>
            <a:r>
              <a:rPr lang="zh-CN" altLang="en-US" sz="2400" dirty="0">
                <a:latin typeface="宋体" panose="02010600030101010101" pitchFamily="2" charset="-122"/>
                <a:ea typeface="宋体" panose="02010600030101010101" pitchFamily="2" charset="-122"/>
              </a:rPr>
              <a:t>会话密钥在通信双方之间交换时应以密文形式，所以通信双方事先就应有密钥或公开钥</a:t>
            </a:r>
          </a:p>
          <a:p>
            <a:pPr lvl="1" eaLnBrk="1" hangingPunct="1">
              <a:buFont typeface="Wingdings" panose="05000000000000000000" pitchFamily="2" charset="2"/>
              <a:buChar char="u"/>
            </a:pPr>
            <a:r>
              <a:rPr lang="zh-CN" altLang="en-US" sz="2400" dirty="0">
                <a:latin typeface="宋体" panose="02010600030101010101" pitchFamily="2" charset="-122"/>
                <a:ea typeface="宋体" panose="02010600030101010101" pitchFamily="2" charset="-122"/>
              </a:rPr>
              <a:t>实时性则对防止消息的重放攻击极为重要</a:t>
            </a:r>
          </a:p>
          <a:p>
            <a:pPr eaLnBrk="1" hangingPunct="1">
              <a:buFontTx/>
              <a:buNone/>
            </a:pPr>
            <a:r>
              <a:rPr lang="en-US" altLang="zh-CN" dirty="0">
                <a:latin typeface="Times New Roman" pitchFamily="18" charset="0"/>
              </a:rPr>
              <a:t>Needham-Schroeder</a:t>
            </a:r>
            <a:r>
              <a:rPr lang="zh-CN" altLang="en-US" dirty="0">
                <a:latin typeface="Times New Roman" pitchFamily="18" charset="0"/>
              </a:rPr>
              <a:t>协议实现双向鉴别和密钥分配：</a:t>
            </a:r>
          </a:p>
          <a:p>
            <a:pPr eaLnBrk="1" hangingPunct="1">
              <a:buFontTx/>
              <a:buNone/>
            </a:pPr>
            <a:r>
              <a:rPr lang="en-US" altLang="zh-CN" dirty="0">
                <a:latin typeface="Arial" charset="0"/>
                <a:cs typeface="Tahoma" pitchFamily="34" charset="0"/>
              </a:rPr>
              <a:t>•</a:t>
            </a:r>
            <a:r>
              <a:rPr lang="en-US" altLang="zh-CN" dirty="0">
                <a:latin typeface="Times New Roman" pitchFamily="18" charset="0"/>
                <a:cs typeface="Tahoma" pitchFamily="34" charset="0"/>
              </a:rPr>
              <a:t> </a:t>
            </a:r>
            <a:r>
              <a:rPr lang="zh-CN" altLang="en-US" dirty="0">
                <a:latin typeface="Times New Roman" pitchFamily="18" charset="0"/>
              </a:rPr>
              <a:t>采用对称加密体制和密钥分配中心</a:t>
            </a:r>
            <a:r>
              <a:rPr lang="en-US" altLang="zh-CN" dirty="0">
                <a:latin typeface="Times New Roman" pitchFamily="18" charset="0"/>
              </a:rPr>
              <a:t>KDC</a:t>
            </a:r>
            <a:r>
              <a:rPr lang="zh-CN" altLang="en-US" dirty="0">
                <a:latin typeface="Times New Roman" pitchFamily="18" charset="0"/>
              </a:rPr>
              <a:t>技术</a:t>
            </a:r>
          </a:p>
          <a:p>
            <a:pPr eaLnBrk="1" hangingPunct="1">
              <a:buFontTx/>
              <a:buNone/>
            </a:pPr>
            <a:r>
              <a:rPr lang="en-US" altLang="zh-CN" dirty="0">
                <a:latin typeface="Arial" charset="0"/>
                <a:cs typeface="Tahoma" pitchFamily="34" charset="0"/>
              </a:rPr>
              <a:t>•</a:t>
            </a:r>
            <a:r>
              <a:rPr lang="en-US" altLang="zh-CN" dirty="0">
                <a:latin typeface="Times New Roman" pitchFamily="18" charset="0"/>
                <a:cs typeface="Tahoma" pitchFamily="34" charset="0"/>
              </a:rPr>
              <a:t> </a:t>
            </a:r>
            <a:r>
              <a:rPr lang="zh-CN" altLang="en-US" dirty="0">
                <a:latin typeface="Times New Roman" pitchFamily="18" charset="0"/>
                <a:cs typeface="Tahoma" pitchFamily="34" charset="0"/>
              </a:rPr>
              <a:t>后来</a:t>
            </a:r>
            <a:r>
              <a:rPr lang="zh-CN" altLang="en-US" dirty="0">
                <a:latin typeface="Times New Roman" pitchFamily="18" charset="0"/>
              </a:rPr>
              <a:t>很多鉴别协议（如</a:t>
            </a:r>
            <a:r>
              <a:rPr lang="en-US" altLang="zh-CN" dirty="0">
                <a:latin typeface="Times New Roman" pitchFamily="18" charset="0"/>
              </a:rPr>
              <a:t>Kerberos</a:t>
            </a:r>
            <a:r>
              <a:rPr lang="zh-CN" altLang="en-US" dirty="0">
                <a:latin typeface="Times New Roman" pitchFamily="18" charset="0"/>
              </a:rPr>
              <a:t>）都基于</a:t>
            </a:r>
            <a:r>
              <a:rPr lang="en-US" altLang="zh-CN" dirty="0">
                <a:latin typeface="Times New Roman" pitchFamily="18" charset="0"/>
              </a:rPr>
              <a:t>N-S</a:t>
            </a:r>
            <a:r>
              <a:rPr lang="zh-CN" altLang="en-US" dirty="0">
                <a:latin typeface="Times New Roman" pitchFamily="18" charset="0"/>
              </a:rPr>
              <a:t>协议</a:t>
            </a:r>
          </a:p>
        </p:txBody>
      </p:sp>
      <p:sp>
        <p:nvSpPr>
          <p:cNvPr id="1024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CE50DB6-4F0C-48F6-BBFE-C9BC54C5943B}"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024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58E3BC1-BE73-40C2-B615-8FA74CC66A4C}" type="slidenum">
              <a:rPr lang="en-US" altLang="zh-CN" sz="1000" b="0">
                <a:solidFill>
                  <a:schemeClr val="bg1"/>
                </a:solidFill>
                <a:latin typeface="Verdana" pitchFamily="34" charset="0"/>
                <a:ea typeface="宋体" pitchFamily="2" charset="-122"/>
              </a:rPr>
              <a:pPr eaLnBrk="1" hangingPunct="1">
                <a:spcBef>
                  <a:spcPct val="0"/>
                </a:spcBef>
                <a:buClrTx/>
                <a:buFontTx/>
                <a:buNone/>
              </a:pPr>
              <a:t>6</a:t>
            </a:fld>
            <a:endParaRPr lang="en-US" altLang="zh-CN" sz="1000" b="0">
              <a:solidFill>
                <a:schemeClr val="bg1"/>
              </a:solidFill>
              <a:latin typeface="Verdana" pitchFamily="34" charset="0"/>
              <a:ea typeface="宋体" pitchFamily="2" charset="-122"/>
            </a:endParaRPr>
          </a:p>
        </p:txBody>
      </p:sp>
      <p:sp>
        <p:nvSpPr>
          <p:cNvPr id="10246" name="AutoShape 5">
            <a:hlinkClick r:id="rId2" action="ppaction://hlinksldjump" highlightClick="1"/>
          </p:cNvPr>
          <p:cNvSpPr>
            <a:spLocks noChangeArrowheads="1"/>
          </p:cNvSpPr>
          <p:nvPr/>
        </p:nvSpPr>
        <p:spPr bwMode="auto">
          <a:xfrm>
            <a:off x="9840913" y="44450"/>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823AA-8126-4796-8C8B-93C02A37D390}"/>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随机比特产生器</a:t>
            </a:r>
            <a:endParaRPr lang="zh-CN" altLang="en-US" dirty="0"/>
          </a:p>
        </p:txBody>
      </p:sp>
      <p:sp>
        <p:nvSpPr>
          <p:cNvPr id="3" name="内容占位符 2">
            <a:extLst>
              <a:ext uri="{FF2B5EF4-FFF2-40B4-BE49-F238E27FC236}">
                <a16:creationId xmlns:a16="http://schemas.microsoft.com/office/drawing/2014/main" id="{5E4FB3E6-6B27-4C3E-8B61-D9AA3D2EA230}"/>
              </a:ext>
            </a:extLst>
          </p:cNvPr>
          <p:cNvSpPr>
            <a:spLocks noGrp="1"/>
          </p:cNvSpPr>
          <p:nvPr>
            <p:ph idx="1"/>
          </p:nvPr>
        </p:nvSpPr>
        <p:spPr>
          <a:xfrm>
            <a:off x="7651130" y="5301208"/>
            <a:ext cx="3931270" cy="1023392"/>
          </a:xfrm>
        </p:spPr>
        <p:txBody>
          <a:bodyPr/>
          <a:lstStyle/>
          <a:p>
            <a:endParaRPr lang="zh-CN" altLang="en-US" dirty="0"/>
          </a:p>
        </p:txBody>
      </p:sp>
      <p:sp>
        <p:nvSpPr>
          <p:cNvPr id="4" name="日期占位符 3">
            <a:extLst>
              <a:ext uri="{FF2B5EF4-FFF2-40B4-BE49-F238E27FC236}">
                <a16:creationId xmlns:a16="http://schemas.microsoft.com/office/drawing/2014/main" id="{DEE2DF3C-B023-4C4C-8C61-F31F0347AAB6}"/>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DF488C40-0162-43A2-B172-700E5A4D9987}"/>
              </a:ext>
            </a:extLst>
          </p:cNvPr>
          <p:cNvSpPr>
            <a:spLocks noGrp="1"/>
          </p:cNvSpPr>
          <p:nvPr>
            <p:ph type="sldNum" sz="quarter" idx="11"/>
          </p:nvPr>
        </p:nvSpPr>
        <p:spPr/>
        <p:txBody>
          <a:bodyPr/>
          <a:lstStyle/>
          <a:p>
            <a:pPr>
              <a:defRPr/>
            </a:pPr>
            <a:fld id="{13783E8D-128D-47D1-A075-F0ABB8417BB3}" type="slidenum">
              <a:rPr lang="en-US" altLang="zh-CN" smtClean="0"/>
              <a:pPr>
                <a:defRPr/>
              </a:pPr>
              <a:t>60</a:t>
            </a:fld>
            <a:endParaRPr lang="en-US" altLang="zh-CN"/>
          </a:p>
        </p:txBody>
      </p:sp>
      <p:sp>
        <p:nvSpPr>
          <p:cNvPr id="6" name="文本框 1">
            <a:extLst>
              <a:ext uri="{FF2B5EF4-FFF2-40B4-BE49-F238E27FC236}">
                <a16:creationId xmlns:a16="http://schemas.microsoft.com/office/drawing/2014/main" id="{B7B9379F-AFD3-4483-A178-87B1430CF180}"/>
              </a:ext>
            </a:extLst>
          </p:cNvPr>
          <p:cNvSpPr txBox="1">
            <a:spLocks noChangeArrowheads="1"/>
          </p:cNvSpPr>
          <p:nvPr/>
        </p:nvSpPr>
        <p:spPr bwMode="auto">
          <a:xfrm>
            <a:off x="655018" y="1286570"/>
            <a:ext cx="6878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b="1" dirty="0">
                <a:latin typeface="Times New Roman" panose="02020603050405020304" pitchFamily="18" charset="0"/>
                <a:ea typeface="宋体" panose="02010600030101010101" pitchFamily="2" charset="-122"/>
              </a:rPr>
              <a:t>2.   Rabin</a:t>
            </a:r>
            <a:r>
              <a:rPr lang="zh-CN" altLang="en-US" sz="2400" b="1" dirty="0">
                <a:latin typeface="Times New Roman" panose="02020603050405020304" pitchFamily="18" charset="0"/>
                <a:ea typeface="宋体" panose="02010600030101010101" pitchFamily="2" charset="-122"/>
              </a:rPr>
              <a:t>产生器</a:t>
            </a:r>
          </a:p>
        </p:txBody>
      </p:sp>
      <p:sp>
        <p:nvSpPr>
          <p:cNvPr id="7" name="文本框 2">
            <a:extLst>
              <a:ext uri="{FF2B5EF4-FFF2-40B4-BE49-F238E27FC236}">
                <a16:creationId xmlns:a16="http://schemas.microsoft.com/office/drawing/2014/main" id="{703A8FAC-4EB7-4642-8C8E-1215C968A571}"/>
              </a:ext>
            </a:extLst>
          </p:cNvPr>
          <p:cNvSpPr txBox="1">
            <a:spLocks noChangeArrowheads="1"/>
          </p:cNvSpPr>
          <p:nvPr/>
        </p:nvSpPr>
        <p:spPr bwMode="auto">
          <a:xfrm>
            <a:off x="655018" y="1862832"/>
            <a:ext cx="7704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设         是一整数，在              之间均匀选择两个奇素数    、   ，满足                        （这个条件保证     是模   和模    的非平方剩余），令               。</a:t>
            </a:r>
          </a:p>
        </p:txBody>
      </p:sp>
      <p:graphicFrame>
        <p:nvGraphicFramePr>
          <p:cNvPr id="8" name="对象 4">
            <a:extLst>
              <a:ext uri="{FF2B5EF4-FFF2-40B4-BE49-F238E27FC236}">
                <a16:creationId xmlns:a16="http://schemas.microsoft.com/office/drawing/2014/main" id="{59926B4C-925F-4929-A38C-2ADF5092F11A}"/>
              </a:ext>
            </a:extLst>
          </p:cNvPr>
          <p:cNvGraphicFramePr>
            <a:graphicFrameLocks noChangeAspect="1"/>
          </p:cNvGraphicFramePr>
          <p:nvPr>
            <p:extLst>
              <p:ext uri="{D42A27DB-BD31-4B8C-83A1-F6EECF244321}">
                <p14:modId xmlns:p14="http://schemas.microsoft.com/office/powerpoint/2010/main" val="1235800121"/>
              </p:ext>
            </p:extLst>
          </p:nvPr>
        </p:nvGraphicFramePr>
        <p:xfrm>
          <a:off x="1374155" y="1934270"/>
          <a:ext cx="647700" cy="333375"/>
        </p:xfrm>
        <a:graphic>
          <a:graphicData uri="http://schemas.openxmlformats.org/presentationml/2006/ole">
            <mc:AlternateContent xmlns:mc="http://schemas.openxmlformats.org/markup-compatibility/2006">
              <mc:Choice xmlns:v="urn:schemas-microsoft-com:vml" Requires="v">
                <p:oleObj spid="_x0000_s56438" name="Equation" r:id="rId3" imgW="356218" imgH="178109" progId="Equation.DSMT4">
                  <p:embed/>
                </p:oleObj>
              </mc:Choice>
              <mc:Fallback>
                <p:oleObj name="Equation" r:id="rId3" imgW="356218" imgH="178109" progId="Equation.DSMT4">
                  <p:embed/>
                  <p:pic>
                    <p:nvPicPr>
                      <p:cNvPr id="102405" name="对象 4">
                        <a:extLst>
                          <a:ext uri="{FF2B5EF4-FFF2-40B4-BE49-F238E27FC236}">
                            <a16:creationId xmlns:a16="http://schemas.microsoft.com/office/drawing/2014/main" id="{F1DF80DC-2339-43A5-B166-BC61C1BCA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155" y="1934270"/>
                        <a:ext cx="647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6">
            <a:extLst>
              <a:ext uri="{FF2B5EF4-FFF2-40B4-BE49-F238E27FC236}">
                <a16:creationId xmlns:a16="http://schemas.microsoft.com/office/drawing/2014/main" id="{93B521E7-0BCD-45F2-A39C-E397CAB58129}"/>
              </a:ext>
            </a:extLst>
          </p:cNvPr>
          <p:cNvGraphicFramePr>
            <a:graphicFrameLocks noChangeAspect="1"/>
          </p:cNvGraphicFramePr>
          <p:nvPr>
            <p:extLst>
              <p:ext uri="{D42A27DB-BD31-4B8C-83A1-F6EECF244321}">
                <p14:modId xmlns:p14="http://schemas.microsoft.com/office/powerpoint/2010/main" val="3966429512"/>
              </p:ext>
            </p:extLst>
          </p:nvPr>
        </p:nvGraphicFramePr>
        <p:xfrm>
          <a:off x="3966543" y="1907282"/>
          <a:ext cx="863600" cy="392113"/>
        </p:xfrm>
        <a:graphic>
          <a:graphicData uri="http://schemas.openxmlformats.org/presentationml/2006/ole">
            <mc:AlternateContent xmlns:mc="http://schemas.openxmlformats.org/markup-compatibility/2006">
              <mc:Choice xmlns:v="urn:schemas-microsoft-com:vml" Requires="v">
                <p:oleObj spid="_x0000_s56439" name="Equation" r:id="rId5" imgW="610660" imgH="279886" progId="Equation.DSMT4">
                  <p:embed/>
                </p:oleObj>
              </mc:Choice>
              <mc:Fallback>
                <p:oleObj name="Equation" r:id="rId5" imgW="610660" imgH="279886" progId="Equation.DSMT4">
                  <p:embed/>
                  <p:pic>
                    <p:nvPicPr>
                      <p:cNvPr id="102407" name="对象 6">
                        <a:extLst>
                          <a:ext uri="{FF2B5EF4-FFF2-40B4-BE49-F238E27FC236}">
                            <a16:creationId xmlns:a16="http://schemas.microsoft.com/office/drawing/2014/main" id="{163C1CF0-78DC-4581-8877-7D3DB916D9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543" y="1907282"/>
                        <a:ext cx="863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8">
            <a:extLst>
              <a:ext uri="{FF2B5EF4-FFF2-40B4-BE49-F238E27FC236}">
                <a16:creationId xmlns:a16="http://schemas.microsoft.com/office/drawing/2014/main" id="{1BAE6852-138C-4F98-8A14-80F9F7424EB0}"/>
              </a:ext>
            </a:extLst>
          </p:cNvPr>
          <p:cNvGraphicFramePr>
            <a:graphicFrameLocks noChangeAspect="1"/>
          </p:cNvGraphicFramePr>
          <p:nvPr>
            <p:extLst>
              <p:ext uri="{D42A27DB-BD31-4B8C-83A1-F6EECF244321}">
                <p14:modId xmlns:p14="http://schemas.microsoft.com/office/powerpoint/2010/main" val="690754176"/>
              </p:ext>
            </p:extLst>
          </p:nvPr>
        </p:nvGraphicFramePr>
        <p:xfrm>
          <a:off x="1070943" y="2267645"/>
          <a:ext cx="323850" cy="342900"/>
        </p:xfrm>
        <a:graphic>
          <a:graphicData uri="http://schemas.openxmlformats.org/presentationml/2006/ole">
            <mc:AlternateContent xmlns:mc="http://schemas.openxmlformats.org/markup-compatibility/2006">
              <mc:Choice xmlns:v="urn:schemas-microsoft-com:vml" Requires="v">
                <p:oleObj spid="_x0000_s56440" name="Equation" r:id="rId7" imgW="153265" imgH="166037" progId="Equation.DSMT4">
                  <p:embed/>
                </p:oleObj>
              </mc:Choice>
              <mc:Fallback>
                <p:oleObj name="Equation" r:id="rId7" imgW="153265" imgH="166037" progId="Equation.DSMT4">
                  <p:embed/>
                  <p:pic>
                    <p:nvPicPr>
                      <p:cNvPr id="102409" name="对象 8">
                        <a:extLst>
                          <a:ext uri="{FF2B5EF4-FFF2-40B4-BE49-F238E27FC236}">
                            <a16:creationId xmlns:a16="http://schemas.microsoft.com/office/drawing/2014/main" id="{EAB1CCB1-5153-44B6-820F-EA8D999128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0943" y="2267645"/>
                        <a:ext cx="3238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56EA1CAB-F9BD-4430-8AA2-5D10BF9988CF}"/>
              </a:ext>
            </a:extLst>
          </p:cNvPr>
          <p:cNvGraphicFramePr>
            <a:graphicFrameLocks noChangeAspect="1"/>
          </p:cNvGraphicFramePr>
          <p:nvPr>
            <p:extLst>
              <p:ext uri="{D42A27DB-BD31-4B8C-83A1-F6EECF244321}">
                <p14:modId xmlns:p14="http://schemas.microsoft.com/office/powerpoint/2010/main" val="3767498741"/>
              </p:ext>
            </p:extLst>
          </p:nvPr>
        </p:nvGraphicFramePr>
        <p:xfrm>
          <a:off x="1559893" y="2270820"/>
          <a:ext cx="258762" cy="339725"/>
        </p:xfrm>
        <a:graphic>
          <a:graphicData uri="http://schemas.openxmlformats.org/presentationml/2006/ole">
            <mc:AlternateContent xmlns:mc="http://schemas.openxmlformats.org/markup-compatibility/2006">
              <mc:Choice xmlns:v="urn:schemas-microsoft-com:vml" Requires="v">
                <p:oleObj spid="_x0000_s56441" name="Equation" r:id="rId9" imgW="127609" imgH="165892" progId="Equation.DSMT4">
                  <p:embed/>
                </p:oleObj>
              </mc:Choice>
              <mc:Fallback>
                <p:oleObj name="Equation" r:id="rId9" imgW="127609" imgH="165892" progId="Equation.DSMT4">
                  <p:embed/>
                  <p:pic>
                    <p:nvPicPr>
                      <p:cNvPr id="102411" name="对象 10">
                        <a:extLst>
                          <a:ext uri="{FF2B5EF4-FFF2-40B4-BE49-F238E27FC236}">
                            <a16:creationId xmlns:a16="http://schemas.microsoft.com/office/drawing/2014/main" id="{54C0BAEF-6216-463F-A6CB-D7D3CD5DD9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9893" y="2270820"/>
                        <a:ext cx="2587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2">
            <a:extLst>
              <a:ext uri="{FF2B5EF4-FFF2-40B4-BE49-F238E27FC236}">
                <a16:creationId xmlns:a16="http://schemas.microsoft.com/office/drawing/2014/main" id="{1693B980-CF5B-4FEB-914E-B3CEF0B97FA0}"/>
              </a:ext>
            </a:extLst>
          </p:cNvPr>
          <p:cNvGraphicFramePr>
            <a:graphicFrameLocks noChangeAspect="1"/>
          </p:cNvGraphicFramePr>
          <p:nvPr>
            <p:extLst>
              <p:ext uri="{D42A27DB-BD31-4B8C-83A1-F6EECF244321}">
                <p14:modId xmlns:p14="http://schemas.microsoft.com/office/powerpoint/2010/main" val="824972405"/>
              </p:ext>
            </p:extLst>
          </p:nvPr>
        </p:nvGraphicFramePr>
        <p:xfrm>
          <a:off x="2841005" y="2267645"/>
          <a:ext cx="1890713" cy="384175"/>
        </p:xfrm>
        <a:graphic>
          <a:graphicData uri="http://schemas.openxmlformats.org/presentationml/2006/ole">
            <mc:AlternateContent xmlns:mc="http://schemas.openxmlformats.org/markup-compatibility/2006">
              <mc:Choice xmlns:v="urn:schemas-microsoft-com:vml" Requires="v">
                <p:oleObj spid="_x0000_s56442" name="Equation" r:id="rId11" imgW="1079969" imgH="215994" progId="Equation.DSMT4">
                  <p:embed/>
                </p:oleObj>
              </mc:Choice>
              <mc:Fallback>
                <p:oleObj name="Equation" r:id="rId11" imgW="1079969" imgH="215994" progId="Equation.DSMT4">
                  <p:embed/>
                  <p:pic>
                    <p:nvPicPr>
                      <p:cNvPr id="102413" name="对象 12">
                        <a:extLst>
                          <a:ext uri="{FF2B5EF4-FFF2-40B4-BE49-F238E27FC236}">
                            <a16:creationId xmlns:a16="http://schemas.microsoft.com/office/drawing/2014/main" id="{A05D336C-411D-489F-B53A-B36E2B8715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1005" y="2267645"/>
                        <a:ext cx="1890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4">
            <a:extLst>
              <a:ext uri="{FF2B5EF4-FFF2-40B4-BE49-F238E27FC236}">
                <a16:creationId xmlns:a16="http://schemas.microsoft.com/office/drawing/2014/main" id="{51D0C027-46DD-4E82-97F0-23DB477929ED}"/>
              </a:ext>
            </a:extLst>
          </p:cNvPr>
          <p:cNvGraphicFramePr>
            <a:graphicFrameLocks noChangeAspect="1"/>
          </p:cNvGraphicFramePr>
          <p:nvPr>
            <p:extLst>
              <p:ext uri="{D42A27DB-BD31-4B8C-83A1-F6EECF244321}">
                <p14:modId xmlns:p14="http://schemas.microsoft.com/office/powerpoint/2010/main" val="3188357880"/>
              </p:ext>
            </p:extLst>
          </p:nvPr>
        </p:nvGraphicFramePr>
        <p:xfrm>
          <a:off x="6774830" y="2299395"/>
          <a:ext cx="323850" cy="274637"/>
        </p:xfrm>
        <a:graphic>
          <a:graphicData uri="http://schemas.openxmlformats.org/presentationml/2006/ole">
            <mc:AlternateContent xmlns:mc="http://schemas.openxmlformats.org/markup-compatibility/2006">
              <mc:Choice xmlns:v="urn:schemas-microsoft-com:vml" Requires="v">
                <p:oleObj spid="_x0000_s56443" name="Equation" r:id="rId13" imgW="191581" imgH="166037" progId="Equation.DSMT4">
                  <p:embed/>
                </p:oleObj>
              </mc:Choice>
              <mc:Fallback>
                <p:oleObj name="Equation" r:id="rId13" imgW="191581" imgH="166037" progId="Equation.DSMT4">
                  <p:embed/>
                  <p:pic>
                    <p:nvPicPr>
                      <p:cNvPr id="102415" name="对象 14">
                        <a:extLst>
                          <a:ext uri="{FF2B5EF4-FFF2-40B4-BE49-F238E27FC236}">
                            <a16:creationId xmlns:a16="http://schemas.microsoft.com/office/drawing/2014/main" id="{EC06450F-61D9-4506-B5C3-FAF9FE27C2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74830" y="2299395"/>
                        <a:ext cx="323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5">
            <a:extLst>
              <a:ext uri="{FF2B5EF4-FFF2-40B4-BE49-F238E27FC236}">
                <a16:creationId xmlns:a16="http://schemas.microsoft.com/office/drawing/2014/main" id="{ADBDC480-2ECC-4CF4-8CA2-2FB01AA26053}"/>
              </a:ext>
            </a:extLst>
          </p:cNvPr>
          <p:cNvGraphicFramePr>
            <a:graphicFrameLocks noChangeAspect="1"/>
          </p:cNvGraphicFramePr>
          <p:nvPr>
            <p:extLst>
              <p:ext uri="{D42A27DB-BD31-4B8C-83A1-F6EECF244321}">
                <p14:modId xmlns:p14="http://schemas.microsoft.com/office/powerpoint/2010/main" val="2131337447"/>
              </p:ext>
            </p:extLst>
          </p:nvPr>
        </p:nvGraphicFramePr>
        <p:xfrm>
          <a:off x="7782893" y="2308920"/>
          <a:ext cx="323850" cy="342900"/>
        </p:xfrm>
        <a:graphic>
          <a:graphicData uri="http://schemas.openxmlformats.org/presentationml/2006/ole">
            <mc:AlternateContent xmlns:mc="http://schemas.openxmlformats.org/markup-compatibility/2006">
              <mc:Choice xmlns:v="urn:schemas-microsoft-com:vml" Requires="v">
                <p:oleObj spid="_x0000_s56444" name="Equation" r:id="rId15" imgW="153265" imgH="166037" progId="Equation.DSMT4">
                  <p:embed/>
                </p:oleObj>
              </mc:Choice>
              <mc:Fallback>
                <p:oleObj name="Equation" r:id="rId15" imgW="153265" imgH="166037" progId="Equation.DSMT4">
                  <p:embed/>
                  <p:pic>
                    <p:nvPicPr>
                      <p:cNvPr id="102416" name="对象 15">
                        <a:extLst>
                          <a:ext uri="{FF2B5EF4-FFF2-40B4-BE49-F238E27FC236}">
                            <a16:creationId xmlns:a16="http://schemas.microsoft.com/office/drawing/2014/main" id="{CF55A344-7DD3-47B2-9F28-21B726BE18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2893" y="2308920"/>
                        <a:ext cx="3238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6">
            <a:extLst>
              <a:ext uri="{FF2B5EF4-FFF2-40B4-BE49-F238E27FC236}">
                <a16:creationId xmlns:a16="http://schemas.microsoft.com/office/drawing/2014/main" id="{6A4039E7-E4D7-44E8-842D-CB074D0963D1}"/>
              </a:ext>
            </a:extLst>
          </p:cNvPr>
          <p:cNvGraphicFramePr>
            <a:graphicFrameLocks noChangeAspect="1"/>
          </p:cNvGraphicFramePr>
          <p:nvPr>
            <p:extLst>
              <p:ext uri="{D42A27DB-BD31-4B8C-83A1-F6EECF244321}">
                <p14:modId xmlns:p14="http://schemas.microsoft.com/office/powerpoint/2010/main" val="2715445943"/>
              </p:ext>
            </p:extLst>
          </p:nvPr>
        </p:nvGraphicFramePr>
        <p:xfrm>
          <a:off x="1385268" y="2675632"/>
          <a:ext cx="260350" cy="339725"/>
        </p:xfrm>
        <a:graphic>
          <a:graphicData uri="http://schemas.openxmlformats.org/presentationml/2006/ole">
            <mc:AlternateContent xmlns:mc="http://schemas.openxmlformats.org/markup-compatibility/2006">
              <mc:Choice xmlns:v="urn:schemas-microsoft-com:vml" Requires="v">
                <p:oleObj spid="_x0000_s56445" name="Equation" r:id="rId16" imgW="127609" imgH="165892" progId="Equation.DSMT4">
                  <p:embed/>
                </p:oleObj>
              </mc:Choice>
              <mc:Fallback>
                <p:oleObj name="Equation" r:id="rId16" imgW="127609" imgH="165892" progId="Equation.DSMT4">
                  <p:embed/>
                  <p:pic>
                    <p:nvPicPr>
                      <p:cNvPr id="102417" name="对象 16">
                        <a:extLst>
                          <a:ext uri="{FF2B5EF4-FFF2-40B4-BE49-F238E27FC236}">
                            <a16:creationId xmlns:a16="http://schemas.microsoft.com/office/drawing/2014/main" id="{B04844D1-B32D-4F6A-B217-543988A8BE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5268" y="2675632"/>
                        <a:ext cx="260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8">
            <a:extLst>
              <a:ext uri="{FF2B5EF4-FFF2-40B4-BE49-F238E27FC236}">
                <a16:creationId xmlns:a16="http://schemas.microsoft.com/office/drawing/2014/main" id="{58878D4C-9E49-4B39-9A37-33C42F857B0C}"/>
              </a:ext>
            </a:extLst>
          </p:cNvPr>
          <p:cNvGraphicFramePr>
            <a:graphicFrameLocks noChangeAspect="1"/>
          </p:cNvGraphicFramePr>
          <p:nvPr>
            <p:extLst>
              <p:ext uri="{D42A27DB-BD31-4B8C-83A1-F6EECF244321}">
                <p14:modId xmlns:p14="http://schemas.microsoft.com/office/powerpoint/2010/main" val="3348230797"/>
              </p:ext>
            </p:extLst>
          </p:nvPr>
        </p:nvGraphicFramePr>
        <p:xfrm>
          <a:off x="4471368" y="2731195"/>
          <a:ext cx="1116012" cy="311150"/>
        </p:xfrm>
        <a:graphic>
          <a:graphicData uri="http://schemas.openxmlformats.org/presentationml/2006/ole">
            <mc:AlternateContent xmlns:mc="http://schemas.openxmlformats.org/markup-compatibility/2006">
              <mc:Choice xmlns:v="urn:schemas-microsoft-com:vml" Requires="v">
                <p:oleObj spid="_x0000_s56446" name="Equation" r:id="rId17" imgW="584454" imgH="165172" progId="Equation.DSMT4">
                  <p:embed/>
                </p:oleObj>
              </mc:Choice>
              <mc:Fallback>
                <p:oleObj name="Equation" r:id="rId17" imgW="584454" imgH="165172" progId="Equation.DSMT4">
                  <p:embed/>
                  <p:pic>
                    <p:nvPicPr>
                      <p:cNvPr id="102419" name="对象 18">
                        <a:extLst>
                          <a:ext uri="{FF2B5EF4-FFF2-40B4-BE49-F238E27FC236}">
                            <a16:creationId xmlns:a16="http://schemas.microsoft.com/office/drawing/2014/main" id="{6C67C9AB-8390-4B2B-90CF-462E2A21050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71368" y="2731195"/>
                        <a:ext cx="11160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9">
            <a:extLst>
              <a:ext uri="{FF2B5EF4-FFF2-40B4-BE49-F238E27FC236}">
                <a16:creationId xmlns:a16="http://schemas.microsoft.com/office/drawing/2014/main" id="{B3C7B51A-4EA5-4793-A648-A5E145394523}"/>
              </a:ext>
            </a:extLst>
          </p:cNvPr>
          <p:cNvSpPr txBox="1">
            <a:spLocks noChangeArrowheads="1"/>
          </p:cNvSpPr>
          <p:nvPr/>
        </p:nvSpPr>
        <p:spPr bwMode="auto">
          <a:xfrm>
            <a:off x="797893" y="3158232"/>
            <a:ext cx="2989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  迭代公式为：</a:t>
            </a:r>
          </a:p>
        </p:txBody>
      </p:sp>
      <p:graphicFrame>
        <p:nvGraphicFramePr>
          <p:cNvPr id="18" name="对象 21">
            <a:extLst>
              <a:ext uri="{FF2B5EF4-FFF2-40B4-BE49-F238E27FC236}">
                <a16:creationId xmlns:a16="http://schemas.microsoft.com/office/drawing/2014/main" id="{612B1AF1-9648-4AFA-B993-D802BA5A14D1}"/>
              </a:ext>
            </a:extLst>
          </p:cNvPr>
          <p:cNvGraphicFramePr>
            <a:graphicFrameLocks noChangeAspect="1"/>
          </p:cNvGraphicFramePr>
          <p:nvPr>
            <p:extLst>
              <p:ext uri="{D42A27DB-BD31-4B8C-83A1-F6EECF244321}">
                <p14:modId xmlns:p14="http://schemas.microsoft.com/office/powerpoint/2010/main" val="3776493162"/>
              </p:ext>
            </p:extLst>
          </p:nvPr>
        </p:nvGraphicFramePr>
        <p:xfrm>
          <a:off x="1368599" y="3704332"/>
          <a:ext cx="5195887" cy="954087"/>
        </p:xfrm>
        <a:graphic>
          <a:graphicData uri="http://schemas.openxmlformats.org/presentationml/2006/ole">
            <mc:AlternateContent xmlns:mc="http://schemas.openxmlformats.org/markup-compatibility/2006">
              <mc:Choice xmlns:v="urn:schemas-microsoft-com:vml" Requires="v">
                <p:oleObj spid="_x0000_s56447" name="Equation" r:id="rId19" imgW="3162240" imgH="583920" progId="Equation.DSMT4">
                  <p:embed/>
                </p:oleObj>
              </mc:Choice>
              <mc:Fallback>
                <p:oleObj name="Equation" r:id="rId19" imgW="3162240" imgH="583920" progId="Equation.DSMT4">
                  <p:embed/>
                  <p:pic>
                    <p:nvPicPr>
                      <p:cNvPr id="102422" name="对象 21">
                        <a:extLst>
                          <a:ext uri="{FF2B5EF4-FFF2-40B4-BE49-F238E27FC236}">
                            <a16:creationId xmlns:a16="http://schemas.microsoft.com/office/drawing/2014/main" id="{FDE9E752-A492-40D9-BB1C-0459B936F508}"/>
                          </a:ext>
                        </a:extLst>
                      </p:cNvPr>
                      <p:cNvPicPr>
                        <a:picLocks noChangeAspect="1" noChangeArrowheads="1"/>
                      </p:cNvPicPr>
                      <p:nvPr/>
                    </p:nvPicPr>
                    <p:blipFill>
                      <a:blip r:embed="rId20"/>
                      <a:srcRect/>
                      <a:stretch>
                        <a:fillRect/>
                      </a:stretch>
                    </p:blipFill>
                    <p:spPr bwMode="auto">
                      <a:xfrm>
                        <a:off x="1368599" y="3704332"/>
                        <a:ext cx="51958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文本框 22">
            <a:extLst>
              <a:ext uri="{FF2B5EF4-FFF2-40B4-BE49-F238E27FC236}">
                <a16:creationId xmlns:a16="http://schemas.microsoft.com/office/drawing/2014/main" id="{EB226297-08AA-4FD1-9EC9-A3570116D7D9}"/>
              </a:ext>
            </a:extLst>
          </p:cNvPr>
          <p:cNvSpPr txBox="1">
            <a:spLocks noChangeArrowheads="1"/>
          </p:cNvSpPr>
          <p:nvPr/>
        </p:nvSpPr>
        <p:spPr bwMode="auto">
          <a:xfrm>
            <a:off x="1070943" y="4742557"/>
            <a:ext cx="1527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取</a:t>
            </a:r>
          </a:p>
        </p:txBody>
      </p:sp>
      <p:graphicFrame>
        <p:nvGraphicFramePr>
          <p:cNvPr id="20" name="对象 24">
            <a:extLst>
              <a:ext uri="{FF2B5EF4-FFF2-40B4-BE49-F238E27FC236}">
                <a16:creationId xmlns:a16="http://schemas.microsoft.com/office/drawing/2014/main" id="{F656E54D-E966-445F-9051-3BDD64988283}"/>
              </a:ext>
            </a:extLst>
          </p:cNvPr>
          <p:cNvGraphicFramePr>
            <a:graphicFrameLocks noChangeAspect="1"/>
          </p:cNvGraphicFramePr>
          <p:nvPr>
            <p:extLst>
              <p:ext uri="{D42A27DB-BD31-4B8C-83A1-F6EECF244321}">
                <p14:modId xmlns:p14="http://schemas.microsoft.com/office/powerpoint/2010/main" val="721043980"/>
              </p:ext>
            </p:extLst>
          </p:nvPr>
        </p:nvGraphicFramePr>
        <p:xfrm>
          <a:off x="2020077" y="4836219"/>
          <a:ext cx="3281363" cy="463550"/>
        </p:xfrm>
        <a:graphic>
          <a:graphicData uri="http://schemas.openxmlformats.org/presentationml/2006/ole">
            <mc:AlternateContent xmlns:mc="http://schemas.openxmlformats.org/markup-compatibility/2006">
              <mc:Choice xmlns:v="urn:schemas-microsoft-com:vml" Requires="v">
                <p:oleObj spid="_x0000_s56448" name="Equation" r:id="rId21" imgW="1612900" imgH="228600" progId="Equation.DSMT4">
                  <p:embed/>
                </p:oleObj>
              </mc:Choice>
              <mc:Fallback>
                <p:oleObj name="Equation" r:id="rId21" imgW="1612900" imgH="228600" progId="Equation.DSMT4">
                  <p:embed/>
                  <p:pic>
                    <p:nvPicPr>
                      <p:cNvPr id="102425" name="对象 24">
                        <a:extLst>
                          <a:ext uri="{FF2B5EF4-FFF2-40B4-BE49-F238E27FC236}">
                            <a16:creationId xmlns:a16="http://schemas.microsoft.com/office/drawing/2014/main" id="{6D828F37-2FF3-481C-A79D-F197AB2ACF7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20077" y="4836219"/>
                        <a:ext cx="3281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5">
            <a:extLst>
              <a:ext uri="{FF2B5EF4-FFF2-40B4-BE49-F238E27FC236}">
                <a16:creationId xmlns:a16="http://schemas.microsoft.com/office/drawing/2014/main" id="{AC91BFB8-818C-40AE-8024-2B5EAD8B2CC3}"/>
              </a:ext>
            </a:extLst>
          </p:cNvPr>
          <p:cNvSpPr txBox="1">
            <a:spLocks noChangeArrowheads="1"/>
          </p:cNvSpPr>
          <p:nvPr/>
        </p:nvSpPr>
        <p:spPr bwMode="auto">
          <a:xfrm>
            <a:off x="1070943" y="5679182"/>
            <a:ext cx="6135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则                     就是产生的随机比特序列。</a:t>
            </a:r>
          </a:p>
        </p:txBody>
      </p:sp>
      <p:graphicFrame>
        <p:nvGraphicFramePr>
          <p:cNvPr id="22" name="对象 27">
            <a:extLst>
              <a:ext uri="{FF2B5EF4-FFF2-40B4-BE49-F238E27FC236}">
                <a16:creationId xmlns:a16="http://schemas.microsoft.com/office/drawing/2014/main" id="{AB7FDD7A-FD3E-4632-9311-8D524575E393}"/>
              </a:ext>
            </a:extLst>
          </p:cNvPr>
          <p:cNvGraphicFramePr>
            <a:graphicFrameLocks noChangeAspect="1"/>
          </p:cNvGraphicFramePr>
          <p:nvPr>
            <p:extLst>
              <p:ext uri="{D42A27DB-BD31-4B8C-83A1-F6EECF244321}">
                <p14:modId xmlns:p14="http://schemas.microsoft.com/office/powerpoint/2010/main" val="1772661195"/>
              </p:ext>
            </p:extLst>
          </p:nvPr>
        </p:nvGraphicFramePr>
        <p:xfrm>
          <a:off x="1515443" y="5728395"/>
          <a:ext cx="1470025" cy="396875"/>
        </p:xfrm>
        <a:graphic>
          <a:graphicData uri="http://schemas.openxmlformats.org/presentationml/2006/ole">
            <mc:AlternateContent xmlns:mc="http://schemas.openxmlformats.org/markup-compatibility/2006">
              <mc:Choice xmlns:v="urn:schemas-microsoft-com:vml" Requires="v">
                <p:oleObj spid="_x0000_s56449" name="Equation" r:id="rId23" imgW="952087" imgH="253890" progId="Equation.DSMT4">
                  <p:embed/>
                </p:oleObj>
              </mc:Choice>
              <mc:Fallback>
                <p:oleObj name="Equation" r:id="rId23" imgW="952087" imgH="253890" progId="Equation.DSMT4">
                  <p:embed/>
                  <p:pic>
                    <p:nvPicPr>
                      <p:cNvPr id="102428" name="对象 27">
                        <a:extLst>
                          <a:ext uri="{FF2B5EF4-FFF2-40B4-BE49-F238E27FC236}">
                            <a16:creationId xmlns:a16="http://schemas.microsoft.com/office/drawing/2014/main" id="{D0873ECA-0CF6-44EE-8B17-ADDBD10B4B7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15443" y="5728395"/>
                        <a:ext cx="1470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24">
            <a:extLst>
              <a:ext uri="{FF2B5EF4-FFF2-40B4-BE49-F238E27FC236}">
                <a16:creationId xmlns:a16="http://schemas.microsoft.com/office/drawing/2014/main" id="{EFFAA147-D3E7-4F4B-8425-795A214329C1}"/>
              </a:ext>
            </a:extLst>
          </p:cNvPr>
          <p:cNvGraphicFramePr>
            <a:graphicFrameLocks noChangeAspect="1"/>
          </p:cNvGraphicFramePr>
          <p:nvPr>
            <p:extLst>
              <p:ext uri="{D42A27DB-BD31-4B8C-83A1-F6EECF244321}">
                <p14:modId xmlns:p14="http://schemas.microsoft.com/office/powerpoint/2010/main" val="4135357092"/>
              </p:ext>
            </p:extLst>
          </p:nvPr>
        </p:nvGraphicFramePr>
        <p:xfrm>
          <a:off x="8106743" y="2651820"/>
          <a:ext cx="3753079" cy="1797249"/>
        </p:xfrm>
        <a:graphic>
          <a:graphicData uri="http://schemas.openxmlformats.org/presentationml/2006/ole">
            <mc:AlternateContent xmlns:mc="http://schemas.openxmlformats.org/markup-compatibility/2006">
              <mc:Choice xmlns:v="urn:schemas-microsoft-com:vml" Requires="v">
                <p:oleObj spid="_x0000_s56450" name="Equation" r:id="rId25" imgW="2705040" imgH="1295280" progId="Equation.DSMT4">
                  <p:embed/>
                </p:oleObj>
              </mc:Choice>
              <mc:Fallback>
                <p:oleObj name="Equation" r:id="rId25" imgW="2705040" imgH="1295280" progId="Equation.DSMT4">
                  <p:embed/>
                  <p:pic>
                    <p:nvPicPr>
                      <p:cNvPr id="0" name=""/>
                      <p:cNvPicPr/>
                      <p:nvPr/>
                    </p:nvPicPr>
                    <p:blipFill>
                      <a:blip r:embed="rId26"/>
                      <a:stretch>
                        <a:fillRect/>
                      </a:stretch>
                    </p:blipFill>
                    <p:spPr>
                      <a:xfrm>
                        <a:off x="8106743" y="2651820"/>
                        <a:ext cx="3753079" cy="1797249"/>
                      </a:xfrm>
                      <a:prstGeom prst="rect">
                        <a:avLst/>
                      </a:prstGeom>
                    </p:spPr>
                  </p:pic>
                </p:oleObj>
              </mc:Fallback>
            </mc:AlternateContent>
          </a:graphicData>
        </a:graphic>
      </p:graphicFrame>
      <p:sp>
        <p:nvSpPr>
          <p:cNvPr id="26" name="矩形: 圆角 25">
            <a:extLst>
              <a:ext uri="{FF2B5EF4-FFF2-40B4-BE49-F238E27FC236}">
                <a16:creationId xmlns:a16="http://schemas.microsoft.com/office/drawing/2014/main" id="{FF5EC551-C001-4381-81BF-C7AEE6F7F6CE}"/>
              </a:ext>
            </a:extLst>
          </p:cNvPr>
          <p:cNvSpPr/>
          <p:nvPr/>
        </p:nvSpPr>
        <p:spPr bwMode="auto">
          <a:xfrm>
            <a:off x="8008203" y="2651820"/>
            <a:ext cx="4167302" cy="200659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173505735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556AC-568E-44FD-9FCF-B1E145DADFFB}"/>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随机比特产生器</a:t>
            </a:r>
            <a:endParaRPr lang="zh-CN" altLang="en-US" dirty="0"/>
          </a:p>
        </p:txBody>
      </p:sp>
      <p:sp>
        <p:nvSpPr>
          <p:cNvPr id="3" name="内容占位符 2">
            <a:extLst>
              <a:ext uri="{FF2B5EF4-FFF2-40B4-BE49-F238E27FC236}">
                <a16:creationId xmlns:a16="http://schemas.microsoft.com/office/drawing/2014/main" id="{FD8D442B-ABBE-4F75-823D-B9D8BFAAECBA}"/>
              </a:ext>
            </a:extLst>
          </p:cNvPr>
          <p:cNvSpPr>
            <a:spLocks noGrp="1"/>
          </p:cNvSpPr>
          <p:nvPr>
            <p:ph idx="1"/>
          </p:nvPr>
        </p:nvSpPr>
        <p:spPr>
          <a:xfrm>
            <a:off x="406400" y="4653136"/>
            <a:ext cx="11176000" cy="1671464"/>
          </a:xfrm>
        </p:spPr>
        <p:txBody>
          <a:bodyPr/>
          <a:lstStyle/>
          <a:p>
            <a:endParaRPr lang="zh-CN" altLang="en-US" dirty="0"/>
          </a:p>
        </p:txBody>
      </p:sp>
      <p:sp>
        <p:nvSpPr>
          <p:cNvPr id="4" name="日期占位符 3">
            <a:extLst>
              <a:ext uri="{FF2B5EF4-FFF2-40B4-BE49-F238E27FC236}">
                <a16:creationId xmlns:a16="http://schemas.microsoft.com/office/drawing/2014/main" id="{E2D5F6A7-6FD7-4683-A438-DFD29149A0F2}"/>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85EAB52C-68ED-4204-ABFF-DB57177F7A37}"/>
              </a:ext>
            </a:extLst>
          </p:cNvPr>
          <p:cNvSpPr>
            <a:spLocks noGrp="1"/>
          </p:cNvSpPr>
          <p:nvPr>
            <p:ph type="sldNum" sz="quarter" idx="11"/>
          </p:nvPr>
        </p:nvSpPr>
        <p:spPr/>
        <p:txBody>
          <a:bodyPr/>
          <a:lstStyle/>
          <a:p>
            <a:pPr>
              <a:defRPr/>
            </a:pPr>
            <a:fld id="{13783E8D-128D-47D1-A075-F0ABB8417BB3}" type="slidenum">
              <a:rPr lang="en-US" altLang="zh-CN" smtClean="0"/>
              <a:pPr>
                <a:defRPr/>
              </a:pPr>
              <a:t>61</a:t>
            </a:fld>
            <a:endParaRPr lang="en-US" altLang="zh-CN"/>
          </a:p>
        </p:txBody>
      </p:sp>
      <p:sp>
        <p:nvSpPr>
          <p:cNvPr id="6" name="文本框 1">
            <a:extLst>
              <a:ext uri="{FF2B5EF4-FFF2-40B4-BE49-F238E27FC236}">
                <a16:creationId xmlns:a16="http://schemas.microsoft.com/office/drawing/2014/main" id="{ACD3ED8E-8C4F-42B7-BE26-4A9B788EFB44}"/>
              </a:ext>
            </a:extLst>
          </p:cNvPr>
          <p:cNvSpPr txBox="1">
            <a:spLocks noChangeArrowheads="1"/>
          </p:cNvSpPr>
          <p:nvPr/>
        </p:nvSpPr>
        <p:spPr bwMode="auto">
          <a:xfrm>
            <a:off x="767408" y="1213470"/>
            <a:ext cx="680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b="1" dirty="0">
                <a:latin typeface="Times New Roman" panose="02020603050405020304" pitchFamily="18" charset="0"/>
                <a:ea typeface="宋体" panose="02010600030101010101" pitchFamily="2" charset="-122"/>
              </a:rPr>
              <a:t>3.    </a:t>
            </a:r>
            <a:r>
              <a:rPr lang="zh-CN" altLang="en-US" sz="2400" b="1" dirty="0">
                <a:latin typeface="Times New Roman" panose="02020603050405020304" pitchFamily="18" charset="0"/>
                <a:ea typeface="宋体" panose="02010600030101010101" pitchFamily="2" charset="-122"/>
              </a:rPr>
              <a:t>离散指数比特产生器</a:t>
            </a:r>
          </a:p>
        </p:txBody>
      </p:sp>
      <p:sp>
        <p:nvSpPr>
          <p:cNvPr id="7" name="文本框 2">
            <a:extLst>
              <a:ext uri="{FF2B5EF4-FFF2-40B4-BE49-F238E27FC236}">
                <a16:creationId xmlns:a16="http://schemas.microsoft.com/office/drawing/2014/main" id="{AD690FA8-A52B-4F80-A8FE-84C593623637}"/>
              </a:ext>
            </a:extLst>
          </p:cNvPr>
          <p:cNvSpPr txBox="1">
            <a:spLocks noChangeArrowheads="1"/>
          </p:cNvSpPr>
          <p:nvPr/>
        </p:nvSpPr>
        <p:spPr bwMode="auto">
          <a:xfrm>
            <a:off x="767408" y="1789732"/>
            <a:ext cx="10945216"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设                  是两个整数，在             之间均匀选择一个奇素数    ，设    是    的一个本原根。</a:t>
            </a:r>
          </a:p>
        </p:txBody>
      </p:sp>
      <p:graphicFrame>
        <p:nvGraphicFramePr>
          <p:cNvPr id="8" name="对象 4">
            <a:extLst>
              <a:ext uri="{FF2B5EF4-FFF2-40B4-BE49-F238E27FC236}">
                <a16:creationId xmlns:a16="http://schemas.microsoft.com/office/drawing/2014/main" id="{ACADA42A-DD18-441F-8993-A5EF55808185}"/>
              </a:ext>
            </a:extLst>
          </p:cNvPr>
          <p:cNvGraphicFramePr>
            <a:graphicFrameLocks noChangeAspect="1"/>
          </p:cNvGraphicFramePr>
          <p:nvPr>
            <p:extLst>
              <p:ext uri="{D42A27DB-BD31-4B8C-83A1-F6EECF244321}">
                <p14:modId xmlns:p14="http://schemas.microsoft.com/office/powerpoint/2010/main" val="2175859312"/>
              </p:ext>
            </p:extLst>
          </p:nvPr>
        </p:nvGraphicFramePr>
        <p:xfrm>
          <a:off x="1415108" y="1861170"/>
          <a:ext cx="1296988" cy="358775"/>
        </p:xfrm>
        <a:graphic>
          <a:graphicData uri="http://schemas.openxmlformats.org/presentationml/2006/ole">
            <mc:AlternateContent xmlns:mc="http://schemas.openxmlformats.org/markup-compatibility/2006">
              <mc:Choice xmlns:v="urn:schemas-microsoft-com:vml" Requires="v">
                <p:oleObj spid="_x0000_s57445" name="Equation" r:id="rId3" imgW="724529" imgH="203377" progId="Equation.DSMT4">
                  <p:embed/>
                </p:oleObj>
              </mc:Choice>
              <mc:Fallback>
                <p:oleObj name="Equation" r:id="rId3" imgW="724529" imgH="203377" progId="Equation.DSMT4">
                  <p:embed/>
                  <p:pic>
                    <p:nvPicPr>
                      <p:cNvPr id="103429" name="对象 4">
                        <a:extLst>
                          <a:ext uri="{FF2B5EF4-FFF2-40B4-BE49-F238E27FC236}">
                            <a16:creationId xmlns:a16="http://schemas.microsoft.com/office/drawing/2014/main" id="{09F3C46F-6C18-44CF-ADF8-55C71A56D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108" y="1861170"/>
                        <a:ext cx="12969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5">
            <a:extLst>
              <a:ext uri="{FF2B5EF4-FFF2-40B4-BE49-F238E27FC236}">
                <a16:creationId xmlns:a16="http://schemas.microsoft.com/office/drawing/2014/main" id="{A55827FA-4A21-4D20-B27D-AF536724F471}"/>
              </a:ext>
            </a:extLst>
          </p:cNvPr>
          <p:cNvGraphicFramePr>
            <a:graphicFrameLocks noChangeAspect="1"/>
          </p:cNvGraphicFramePr>
          <p:nvPr>
            <p:extLst>
              <p:ext uri="{D42A27DB-BD31-4B8C-83A1-F6EECF244321}">
                <p14:modId xmlns:p14="http://schemas.microsoft.com/office/powerpoint/2010/main" val="2055638146"/>
              </p:ext>
            </p:extLst>
          </p:nvPr>
        </p:nvGraphicFramePr>
        <p:xfrm>
          <a:off x="4944121" y="1827832"/>
          <a:ext cx="863600" cy="392113"/>
        </p:xfrm>
        <a:graphic>
          <a:graphicData uri="http://schemas.openxmlformats.org/presentationml/2006/ole">
            <mc:AlternateContent xmlns:mc="http://schemas.openxmlformats.org/markup-compatibility/2006">
              <mc:Choice xmlns:v="urn:schemas-microsoft-com:vml" Requires="v">
                <p:oleObj spid="_x0000_s57446" name="Equation" r:id="rId5" imgW="610660" imgH="279886" progId="Equation.DSMT4">
                  <p:embed/>
                </p:oleObj>
              </mc:Choice>
              <mc:Fallback>
                <p:oleObj name="Equation" r:id="rId5" imgW="610660" imgH="279886" progId="Equation.DSMT4">
                  <p:embed/>
                  <p:pic>
                    <p:nvPicPr>
                      <p:cNvPr id="103430" name="对象 5">
                        <a:extLst>
                          <a:ext uri="{FF2B5EF4-FFF2-40B4-BE49-F238E27FC236}">
                            <a16:creationId xmlns:a16="http://schemas.microsoft.com/office/drawing/2014/main" id="{4392BD4B-0C62-48D8-9E48-03FBB31CEC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121" y="1827832"/>
                        <a:ext cx="863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6">
            <a:extLst>
              <a:ext uri="{FF2B5EF4-FFF2-40B4-BE49-F238E27FC236}">
                <a16:creationId xmlns:a16="http://schemas.microsoft.com/office/drawing/2014/main" id="{02F46ABC-60C6-4243-8236-3F2A80813100}"/>
              </a:ext>
            </a:extLst>
          </p:cNvPr>
          <p:cNvGraphicFramePr>
            <a:graphicFrameLocks noChangeAspect="1"/>
          </p:cNvGraphicFramePr>
          <p:nvPr>
            <p:extLst>
              <p:ext uri="{D42A27DB-BD31-4B8C-83A1-F6EECF244321}">
                <p14:modId xmlns:p14="http://schemas.microsoft.com/office/powerpoint/2010/main" val="949183182"/>
              </p:ext>
            </p:extLst>
          </p:nvPr>
        </p:nvGraphicFramePr>
        <p:xfrm>
          <a:off x="9192344" y="1871700"/>
          <a:ext cx="322262" cy="342900"/>
        </p:xfrm>
        <a:graphic>
          <a:graphicData uri="http://schemas.openxmlformats.org/presentationml/2006/ole">
            <mc:AlternateContent xmlns:mc="http://schemas.openxmlformats.org/markup-compatibility/2006">
              <mc:Choice xmlns:v="urn:schemas-microsoft-com:vml" Requires="v">
                <p:oleObj spid="_x0000_s57447" name="Equation" r:id="rId7" imgW="153265" imgH="166037" progId="Equation.DSMT4">
                  <p:embed/>
                </p:oleObj>
              </mc:Choice>
              <mc:Fallback>
                <p:oleObj name="Equation" r:id="rId7" imgW="153265" imgH="166037" progId="Equation.DSMT4">
                  <p:embed/>
                  <p:pic>
                    <p:nvPicPr>
                      <p:cNvPr id="103431" name="对象 6">
                        <a:extLst>
                          <a:ext uri="{FF2B5EF4-FFF2-40B4-BE49-F238E27FC236}">
                            <a16:creationId xmlns:a16="http://schemas.microsoft.com/office/drawing/2014/main" id="{5899F62A-D0C0-4EA6-B062-AA8B94E23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2344" y="1871700"/>
                        <a:ext cx="3222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7">
            <a:extLst>
              <a:ext uri="{FF2B5EF4-FFF2-40B4-BE49-F238E27FC236}">
                <a16:creationId xmlns:a16="http://schemas.microsoft.com/office/drawing/2014/main" id="{F1C3CB99-C033-49B0-AC80-C7BE78199E5C}"/>
              </a:ext>
            </a:extLst>
          </p:cNvPr>
          <p:cNvGraphicFramePr>
            <a:graphicFrameLocks noChangeAspect="1"/>
          </p:cNvGraphicFramePr>
          <p:nvPr>
            <p:extLst>
              <p:ext uri="{D42A27DB-BD31-4B8C-83A1-F6EECF244321}">
                <p14:modId xmlns:p14="http://schemas.microsoft.com/office/powerpoint/2010/main" val="1977333212"/>
              </p:ext>
            </p:extLst>
          </p:nvPr>
        </p:nvGraphicFramePr>
        <p:xfrm>
          <a:off x="10125460" y="1822016"/>
          <a:ext cx="293688" cy="339725"/>
        </p:xfrm>
        <a:graphic>
          <a:graphicData uri="http://schemas.openxmlformats.org/presentationml/2006/ole">
            <mc:AlternateContent xmlns:mc="http://schemas.openxmlformats.org/markup-compatibility/2006">
              <mc:Choice xmlns:v="urn:schemas-microsoft-com:vml" Requires="v">
                <p:oleObj spid="_x0000_s57448" name="Equation" r:id="rId9" imgW="139579" imgH="164957" progId="Equation.DSMT4">
                  <p:embed/>
                </p:oleObj>
              </mc:Choice>
              <mc:Fallback>
                <p:oleObj name="Equation" r:id="rId9" imgW="139579" imgH="164957" progId="Equation.DSMT4">
                  <p:embed/>
                  <p:pic>
                    <p:nvPicPr>
                      <p:cNvPr id="103432" name="对象 7">
                        <a:extLst>
                          <a:ext uri="{FF2B5EF4-FFF2-40B4-BE49-F238E27FC236}">
                            <a16:creationId xmlns:a16="http://schemas.microsoft.com/office/drawing/2014/main" id="{3F618742-8195-4992-AD13-83C0700F51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25460" y="1822016"/>
                        <a:ext cx="293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8">
            <a:extLst>
              <a:ext uri="{FF2B5EF4-FFF2-40B4-BE49-F238E27FC236}">
                <a16:creationId xmlns:a16="http://schemas.microsoft.com/office/drawing/2014/main" id="{18051CD2-B3E3-455F-BD1E-FE2743DCD326}"/>
              </a:ext>
            </a:extLst>
          </p:cNvPr>
          <p:cNvGraphicFramePr>
            <a:graphicFrameLocks noChangeAspect="1"/>
          </p:cNvGraphicFramePr>
          <p:nvPr>
            <p:extLst>
              <p:ext uri="{D42A27DB-BD31-4B8C-83A1-F6EECF244321}">
                <p14:modId xmlns:p14="http://schemas.microsoft.com/office/powerpoint/2010/main" val="2504305133"/>
              </p:ext>
            </p:extLst>
          </p:nvPr>
        </p:nvGraphicFramePr>
        <p:xfrm>
          <a:off x="10769600" y="1871700"/>
          <a:ext cx="323850" cy="342900"/>
        </p:xfrm>
        <a:graphic>
          <a:graphicData uri="http://schemas.openxmlformats.org/presentationml/2006/ole">
            <mc:AlternateContent xmlns:mc="http://schemas.openxmlformats.org/markup-compatibility/2006">
              <mc:Choice xmlns:v="urn:schemas-microsoft-com:vml" Requires="v">
                <p:oleObj spid="_x0000_s57449" name="Equation" r:id="rId11" imgW="153265" imgH="166037" progId="Equation.DSMT4">
                  <p:embed/>
                </p:oleObj>
              </mc:Choice>
              <mc:Fallback>
                <p:oleObj name="Equation" r:id="rId11" imgW="153265" imgH="166037" progId="Equation.DSMT4">
                  <p:embed/>
                  <p:pic>
                    <p:nvPicPr>
                      <p:cNvPr id="103433" name="对象 8">
                        <a:extLst>
                          <a:ext uri="{FF2B5EF4-FFF2-40B4-BE49-F238E27FC236}">
                            <a16:creationId xmlns:a16="http://schemas.microsoft.com/office/drawing/2014/main" id="{3F7C8228-3A08-42DB-B5E7-0B20B7F780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9600" y="1871700"/>
                        <a:ext cx="3238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文本框 9">
            <a:extLst>
              <a:ext uri="{FF2B5EF4-FFF2-40B4-BE49-F238E27FC236}">
                <a16:creationId xmlns:a16="http://schemas.microsoft.com/office/drawing/2014/main" id="{6397CFE2-3FC1-4CB7-8ABB-296BC66147D9}"/>
              </a:ext>
            </a:extLst>
          </p:cNvPr>
          <p:cNvSpPr txBox="1">
            <a:spLocks noChangeArrowheads="1"/>
          </p:cNvSpPr>
          <p:nvPr/>
        </p:nvSpPr>
        <p:spPr bwMode="auto">
          <a:xfrm>
            <a:off x="838846" y="2659682"/>
            <a:ext cx="2989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  迭代公式为：</a:t>
            </a:r>
          </a:p>
        </p:txBody>
      </p:sp>
      <p:graphicFrame>
        <p:nvGraphicFramePr>
          <p:cNvPr id="14" name="对象 11">
            <a:extLst>
              <a:ext uri="{FF2B5EF4-FFF2-40B4-BE49-F238E27FC236}">
                <a16:creationId xmlns:a16="http://schemas.microsoft.com/office/drawing/2014/main" id="{759725CF-0B5E-4EF2-B29E-AAD9BF2DBECC}"/>
              </a:ext>
            </a:extLst>
          </p:cNvPr>
          <p:cNvGraphicFramePr>
            <a:graphicFrameLocks noChangeAspect="1"/>
          </p:cNvGraphicFramePr>
          <p:nvPr>
            <p:extLst>
              <p:ext uri="{D42A27DB-BD31-4B8C-83A1-F6EECF244321}">
                <p14:modId xmlns:p14="http://schemas.microsoft.com/office/powerpoint/2010/main" val="1598745362"/>
              </p:ext>
            </p:extLst>
          </p:nvPr>
        </p:nvGraphicFramePr>
        <p:xfrm>
          <a:off x="2712096" y="3089895"/>
          <a:ext cx="3311525" cy="442912"/>
        </p:xfrm>
        <a:graphic>
          <a:graphicData uri="http://schemas.openxmlformats.org/presentationml/2006/ole">
            <mc:AlternateContent xmlns:mc="http://schemas.openxmlformats.org/markup-compatibility/2006">
              <mc:Choice xmlns:v="urn:schemas-microsoft-com:vml" Requires="v">
                <p:oleObj spid="_x0000_s57450" name="Equation" r:id="rId12" imgW="1778000" imgH="241300" progId="Equation.DSMT4">
                  <p:embed/>
                </p:oleObj>
              </mc:Choice>
              <mc:Fallback>
                <p:oleObj name="Equation" r:id="rId12" imgW="1778000" imgH="241300" progId="Equation.DSMT4">
                  <p:embed/>
                  <p:pic>
                    <p:nvPicPr>
                      <p:cNvPr id="103436" name="对象 11">
                        <a:extLst>
                          <a:ext uri="{FF2B5EF4-FFF2-40B4-BE49-F238E27FC236}">
                            <a16:creationId xmlns:a16="http://schemas.microsoft.com/office/drawing/2014/main" id="{660651A4-21D8-4A40-BF70-ACD575F584F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096" y="3089895"/>
                        <a:ext cx="33115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文本框 12">
            <a:extLst>
              <a:ext uri="{FF2B5EF4-FFF2-40B4-BE49-F238E27FC236}">
                <a16:creationId xmlns:a16="http://schemas.microsoft.com/office/drawing/2014/main" id="{0448F937-8D57-46DB-847C-F968B9C3A894}"/>
              </a:ext>
            </a:extLst>
          </p:cNvPr>
          <p:cNvSpPr txBox="1">
            <a:spLocks noChangeArrowheads="1"/>
          </p:cNvSpPr>
          <p:nvPr/>
        </p:nvSpPr>
        <p:spPr bwMode="auto">
          <a:xfrm>
            <a:off x="929333" y="3591545"/>
            <a:ext cx="5327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取     为     的最高有效位</a:t>
            </a:r>
          </a:p>
        </p:txBody>
      </p:sp>
      <p:graphicFrame>
        <p:nvGraphicFramePr>
          <p:cNvPr id="16" name="对象 14">
            <a:extLst>
              <a:ext uri="{FF2B5EF4-FFF2-40B4-BE49-F238E27FC236}">
                <a16:creationId xmlns:a16="http://schemas.microsoft.com/office/drawing/2014/main" id="{B1E15448-6E84-4EC5-BF99-DA993865422A}"/>
              </a:ext>
            </a:extLst>
          </p:cNvPr>
          <p:cNvGraphicFramePr>
            <a:graphicFrameLocks noChangeAspect="1"/>
          </p:cNvGraphicFramePr>
          <p:nvPr>
            <p:extLst>
              <p:ext uri="{D42A27DB-BD31-4B8C-83A1-F6EECF244321}">
                <p14:modId xmlns:p14="http://schemas.microsoft.com/office/powerpoint/2010/main" val="1319591437"/>
              </p:ext>
            </p:extLst>
          </p:nvPr>
        </p:nvGraphicFramePr>
        <p:xfrm>
          <a:off x="1410346" y="3661395"/>
          <a:ext cx="293687" cy="414337"/>
        </p:xfrm>
        <a:graphic>
          <a:graphicData uri="http://schemas.openxmlformats.org/presentationml/2006/ole">
            <mc:AlternateContent xmlns:mc="http://schemas.openxmlformats.org/markup-compatibility/2006">
              <mc:Choice xmlns:v="urn:schemas-microsoft-com:vml" Requires="v">
                <p:oleObj spid="_x0000_s57451" name="Equation" r:id="rId14" imgW="165747" imgH="229496" progId="Equation.DSMT4">
                  <p:embed/>
                </p:oleObj>
              </mc:Choice>
              <mc:Fallback>
                <p:oleObj name="Equation" r:id="rId14" imgW="165747" imgH="229496" progId="Equation.DSMT4">
                  <p:embed/>
                  <p:pic>
                    <p:nvPicPr>
                      <p:cNvPr id="103439" name="对象 14">
                        <a:extLst>
                          <a:ext uri="{FF2B5EF4-FFF2-40B4-BE49-F238E27FC236}">
                            <a16:creationId xmlns:a16="http://schemas.microsoft.com/office/drawing/2014/main" id="{06906C91-2D6C-434A-8062-B676B96D0DA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10346" y="3661395"/>
                        <a:ext cx="2936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7DD02CF0-5BC9-4441-BCF6-306B8308189A}"/>
              </a:ext>
            </a:extLst>
          </p:cNvPr>
          <p:cNvGraphicFramePr>
            <a:graphicFrameLocks noChangeAspect="1"/>
          </p:cNvGraphicFramePr>
          <p:nvPr>
            <p:extLst>
              <p:ext uri="{D42A27DB-BD31-4B8C-83A1-F6EECF244321}">
                <p14:modId xmlns:p14="http://schemas.microsoft.com/office/powerpoint/2010/main" val="3832245154"/>
              </p:ext>
            </p:extLst>
          </p:nvPr>
        </p:nvGraphicFramePr>
        <p:xfrm>
          <a:off x="2081858" y="3661395"/>
          <a:ext cx="341313" cy="411162"/>
        </p:xfrm>
        <a:graphic>
          <a:graphicData uri="http://schemas.openxmlformats.org/presentationml/2006/ole">
            <mc:AlternateContent xmlns:mc="http://schemas.openxmlformats.org/markup-compatibility/2006">
              <mc:Choice xmlns:v="urn:schemas-microsoft-com:vml" Requires="v">
                <p:oleObj spid="_x0000_s57452" name="Equation" r:id="rId16" imgW="191414" imgH="229697" progId="Equation.DSMT4">
                  <p:embed/>
                </p:oleObj>
              </mc:Choice>
              <mc:Fallback>
                <p:oleObj name="Equation" r:id="rId16" imgW="191414" imgH="229697" progId="Equation.DSMT4">
                  <p:embed/>
                  <p:pic>
                    <p:nvPicPr>
                      <p:cNvPr id="103441" name="对象 16">
                        <a:extLst>
                          <a:ext uri="{FF2B5EF4-FFF2-40B4-BE49-F238E27FC236}">
                            <a16:creationId xmlns:a16="http://schemas.microsoft.com/office/drawing/2014/main" id="{1876B9A0-9B45-456B-9B2C-3DF839533F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81858" y="3661395"/>
                        <a:ext cx="3413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8">
            <a:extLst>
              <a:ext uri="{FF2B5EF4-FFF2-40B4-BE49-F238E27FC236}">
                <a16:creationId xmlns:a16="http://schemas.microsoft.com/office/drawing/2014/main" id="{DFCED267-1A80-4EF6-BACD-3C04F3DA4298}"/>
              </a:ext>
            </a:extLst>
          </p:cNvPr>
          <p:cNvGraphicFramePr>
            <a:graphicFrameLocks noChangeAspect="1"/>
          </p:cNvGraphicFramePr>
          <p:nvPr>
            <p:extLst>
              <p:ext uri="{D42A27DB-BD31-4B8C-83A1-F6EECF244321}">
                <p14:modId xmlns:p14="http://schemas.microsoft.com/office/powerpoint/2010/main" val="1801446897"/>
              </p:ext>
            </p:extLst>
          </p:nvPr>
        </p:nvGraphicFramePr>
        <p:xfrm>
          <a:off x="3272483" y="4091607"/>
          <a:ext cx="2209800" cy="808038"/>
        </p:xfrm>
        <a:graphic>
          <a:graphicData uri="http://schemas.openxmlformats.org/presentationml/2006/ole">
            <mc:AlternateContent xmlns:mc="http://schemas.openxmlformats.org/markup-compatibility/2006">
              <mc:Choice xmlns:v="urn:schemas-microsoft-com:vml" Requires="v">
                <p:oleObj spid="_x0000_s57453" name="Equation" r:id="rId18" imgW="1169923" imgH="432363" progId="Equation.DSMT4">
                  <p:embed/>
                </p:oleObj>
              </mc:Choice>
              <mc:Fallback>
                <p:oleObj name="Equation" r:id="rId18" imgW="1169923" imgH="432363" progId="Equation.DSMT4">
                  <p:embed/>
                  <p:pic>
                    <p:nvPicPr>
                      <p:cNvPr id="103443" name="对象 18">
                        <a:extLst>
                          <a:ext uri="{FF2B5EF4-FFF2-40B4-BE49-F238E27FC236}">
                            <a16:creationId xmlns:a16="http://schemas.microsoft.com/office/drawing/2014/main" id="{20E4E501-6319-40D1-8820-D64B1D0ABF3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2483" y="4091607"/>
                        <a:ext cx="2209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文本框 19">
            <a:extLst>
              <a:ext uri="{FF2B5EF4-FFF2-40B4-BE49-F238E27FC236}">
                <a16:creationId xmlns:a16="http://schemas.microsoft.com/office/drawing/2014/main" id="{AB37DCDE-6287-44C7-A90F-175EE1349669}"/>
              </a:ext>
            </a:extLst>
          </p:cNvPr>
          <p:cNvSpPr txBox="1">
            <a:spLocks noChangeArrowheads="1"/>
          </p:cNvSpPr>
          <p:nvPr/>
        </p:nvSpPr>
        <p:spPr bwMode="auto">
          <a:xfrm>
            <a:off x="767408" y="4899645"/>
            <a:ext cx="10513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其中      为取上整数函数，则                              就是产生的随机比特序列。</a:t>
            </a:r>
          </a:p>
        </p:txBody>
      </p:sp>
      <p:graphicFrame>
        <p:nvGraphicFramePr>
          <p:cNvPr id="20" name="对象 21">
            <a:extLst>
              <a:ext uri="{FF2B5EF4-FFF2-40B4-BE49-F238E27FC236}">
                <a16:creationId xmlns:a16="http://schemas.microsoft.com/office/drawing/2014/main" id="{60D539E6-460F-4AC8-BA31-D6A9D2EEA3CD}"/>
              </a:ext>
            </a:extLst>
          </p:cNvPr>
          <p:cNvGraphicFramePr>
            <a:graphicFrameLocks noChangeAspect="1"/>
          </p:cNvGraphicFramePr>
          <p:nvPr>
            <p:extLst>
              <p:ext uri="{D42A27DB-BD31-4B8C-83A1-F6EECF244321}">
                <p14:modId xmlns:p14="http://schemas.microsoft.com/office/powerpoint/2010/main" val="2927939169"/>
              </p:ext>
            </p:extLst>
          </p:nvPr>
        </p:nvGraphicFramePr>
        <p:xfrm>
          <a:off x="1740546" y="4923457"/>
          <a:ext cx="395287" cy="395288"/>
        </p:xfrm>
        <a:graphic>
          <a:graphicData uri="http://schemas.openxmlformats.org/presentationml/2006/ole">
            <mc:AlternateContent xmlns:mc="http://schemas.openxmlformats.org/markup-compatibility/2006">
              <mc:Choice xmlns:v="urn:schemas-microsoft-com:vml" Requires="v">
                <p:oleObj spid="_x0000_s57454" name="Equation" r:id="rId20" imgW="255107" imgH="255107" progId="Equation.DSMT4">
                  <p:embed/>
                </p:oleObj>
              </mc:Choice>
              <mc:Fallback>
                <p:oleObj name="Equation" r:id="rId20" imgW="255107" imgH="255107" progId="Equation.DSMT4">
                  <p:embed/>
                  <p:pic>
                    <p:nvPicPr>
                      <p:cNvPr id="103446" name="对象 21">
                        <a:extLst>
                          <a:ext uri="{FF2B5EF4-FFF2-40B4-BE49-F238E27FC236}">
                            <a16:creationId xmlns:a16="http://schemas.microsoft.com/office/drawing/2014/main" id="{1FFAD899-8535-4FA2-8648-118455373A1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40546" y="4923457"/>
                        <a:ext cx="3952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3">
            <a:extLst>
              <a:ext uri="{FF2B5EF4-FFF2-40B4-BE49-F238E27FC236}">
                <a16:creationId xmlns:a16="http://schemas.microsoft.com/office/drawing/2014/main" id="{81693E3A-AF86-420D-A137-4620F93A030F}"/>
              </a:ext>
            </a:extLst>
          </p:cNvPr>
          <p:cNvGraphicFramePr>
            <a:graphicFrameLocks noChangeAspect="1"/>
          </p:cNvGraphicFramePr>
          <p:nvPr>
            <p:extLst>
              <p:ext uri="{D42A27DB-BD31-4B8C-83A1-F6EECF244321}">
                <p14:modId xmlns:p14="http://schemas.microsoft.com/office/powerpoint/2010/main" val="1002513548"/>
              </p:ext>
            </p:extLst>
          </p:nvPr>
        </p:nvGraphicFramePr>
        <p:xfrm>
          <a:off x="4945708" y="4939332"/>
          <a:ext cx="2206625" cy="423863"/>
        </p:xfrm>
        <a:graphic>
          <a:graphicData uri="http://schemas.openxmlformats.org/presentationml/2006/ole">
            <mc:AlternateContent xmlns:mc="http://schemas.openxmlformats.org/markup-compatibility/2006">
              <mc:Choice xmlns:v="urn:schemas-microsoft-com:vml" Requires="v">
                <p:oleObj spid="_x0000_s57455" name="Equation" r:id="rId22" imgW="1435100" imgH="279400" progId="Equation.DSMT4">
                  <p:embed/>
                </p:oleObj>
              </mc:Choice>
              <mc:Fallback>
                <p:oleObj name="Equation" r:id="rId22" imgW="1435100" imgH="279400" progId="Equation.DSMT4">
                  <p:embed/>
                  <p:pic>
                    <p:nvPicPr>
                      <p:cNvPr id="103448" name="对象 23">
                        <a:extLst>
                          <a:ext uri="{FF2B5EF4-FFF2-40B4-BE49-F238E27FC236}">
                            <a16:creationId xmlns:a16="http://schemas.microsoft.com/office/drawing/2014/main" id="{61C46B84-F82E-4CB0-BF25-4004FECC5E4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45708" y="4939332"/>
                        <a:ext cx="22066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 name="图片 23">
            <a:extLst>
              <a:ext uri="{FF2B5EF4-FFF2-40B4-BE49-F238E27FC236}">
                <a16:creationId xmlns:a16="http://schemas.microsoft.com/office/drawing/2014/main" id="{6184D175-157B-4C5A-9EB0-21FAF8224CB4}"/>
              </a:ext>
            </a:extLst>
          </p:cNvPr>
          <p:cNvPicPr>
            <a:picLocks noChangeAspect="1"/>
          </p:cNvPicPr>
          <p:nvPr/>
        </p:nvPicPr>
        <p:blipFill>
          <a:blip r:embed="rId24"/>
          <a:stretch>
            <a:fillRect/>
          </a:stretch>
        </p:blipFill>
        <p:spPr>
          <a:xfrm>
            <a:off x="6349539" y="2638287"/>
            <a:ext cx="5526559" cy="1443504"/>
          </a:xfrm>
          <a:prstGeom prst="rect">
            <a:avLst/>
          </a:prstGeom>
        </p:spPr>
      </p:pic>
    </p:spTree>
    <p:extLst>
      <p:ext uri="{BB962C8B-B14F-4D97-AF65-F5344CB8AC3E}">
        <p14:creationId xmlns:p14="http://schemas.microsoft.com/office/powerpoint/2010/main" val="22210301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7342F-74BB-4E8E-BEB9-6D2077EB5ED2}"/>
              </a:ext>
            </a:extLst>
          </p:cNvPr>
          <p:cNvSpPr>
            <a:spLocks noGrp="1"/>
          </p:cNvSpPr>
          <p:nvPr>
            <p:ph type="title"/>
          </p:nvPr>
        </p:nvSpPr>
        <p:spPr>
          <a:xfrm>
            <a:off x="660400" y="404664"/>
            <a:ext cx="9652000" cy="563562"/>
          </a:xfrm>
        </p:spPr>
        <p:txBody>
          <a:bodyPr/>
          <a:lstStyle/>
          <a:p>
            <a:r>
              <a:rPr lang="zh-CN" altLang="zh-CN" sz="3600" dirty="0">
                <a:solidFill>
                  <a:schemeClr val="tx1"/>
                </a:solidFill>
                <a:latin typeface="+mn-ea"/>
                <a:ea typeface="+mn-ea"/>
              </a:rPr>
              <a:t>秘密分割</a:t>
            </a:r>
            <a:endParaRPr lang="zh-CN" altLang="en-US" dirty="0"/>
          </a:p>
        </p:txBody>
      </p:sp>
      <p:sp>
        <p:nvSpPr>
          <p:cNvPr id="3" name="内容占位符 2">
            <a:extLst>
              <a:ext uri="{FF2B5EF4-FFF2-40B4-BE49-F238E27FC236}">
                <a16:creationId xmlns:a16="http://schemas.microsoft.com/office/drawing/2014/main" id="{E07EFCB1-6A7C-4445-BFE2-4E792552B399}"/>
              </a:ext>
            </a:extLst>
          </p:cNvPr>
          <p:cNvSpPr>
            <a:spLocks noGrp="1"/>
          </p:cNvSpPr>
          <p:nvPr>
            <p:ph idx="1"/>
          </p:nvPr>
        </p:nvSpPr>
        <p:spPr>
          <a:xfrm>
            <a:off x="406400" y="1340769"/>
            <a:ext cx="11176000" cy="2808312"/>
          </a:xfrm>
        </p:spPr>
        <p:txBody>
          <a:bodyPr/>
          <a:lstStyle/>
          <a:p>
            <a:r>
              <a:rPr lang="zh-CN" altLang="en-US" sz="2400" b="0" dirty="0">
                <a:latin typeface="宋体" panose="02010600030101010101" pitchFamily="2" charset="-122"/>
                <a:ea typeface="宋体" panose="02010600030101010101" pitchFamily="2" charset="-122"/>
              </a:rPr>
              <a:t>定义</a:t>
            </a:r>
          </a:p>
          <a:p>
            <a:pPr marL="0" indent="0">
              <a:buNone/>
            </a:pPr>
            <a:r>
              <a:rPr lang="zh-CN" altLang="en-US" sz="2400" b="0" dirty="0">
                <a:latin typeface="宋体" panose="02010600030101010101" pitchFamily="2" charset="-122"/>
                <a:ea typeface="宋体" panose="02010600030101010101" pitchFamily="2" charset="-122"/>
              </a:rPr>
              <a:t>    设秘密    被分成     个部分信息，每一部分信息称为一个子密钥或影子，由一个参与者持有，使得：</a:t>
            </a:r>
          </a:p>
          <a:p>
            <a:pPr marL="0" indent="0">
              <a:buNone/>
            </a:pP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1</a:t>
            </a:r>
            <a:r>
              <a:rPr lang="zh-CN" altLang="en-US" sz="2400" b="0" dirty="0">
                <a:latin typeface="宋体" panose="02010600030101010101" pitchFamily="2" charset="-122"/>
                <a:ea typeface="宋体" panose="02010600030101010101" pitchFamily="2" charset="-122"/>
              </a:rPr>
              <a:t>）由    个或多于    个参与者所持有的部分信息可重构   。</a:t>
            </a:r>
          </a:p>
          <a:p>
            <a:pPr marL="0" indent="0">
              <a:buNone/>
            </a:pP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）由少于    个参与者所持有的部分信息则无法重构   </a:t>
            </a:r>
          </a:p>
          <a:p>
            <a:pPr marL="0" indent="0">
              <a:buNone/>
            </a:pPr>
            <a:r>
              <a:rPr lang="zh-CN" altLang="en-US" sz="2400" b="0" dirty="0">
                <a:latin typeface="宋体" panose="02010600030101010101" pitchFamily="2" charset="-122"/>
                <a:ea typeface="宋体" panose="02010600030101010101" pitchFamily="2" charset="-122"/>
              </a:rPr>
              <a:t>称这种方案为          </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秘密分割门限方案，   称为方案的门限值。</a:t>
            </a:r>
          </a:p>
        </p:txBody>
      </p:sp>
      <p:sp>
        <p:nvSpPr>
          <p:cNvPr id="4" name="日期占位符 3">
            <a:extLst>
              <a:ext uri="{FF2B5EF4-FFF2-40B4-BE49-F238E27FC236}">
                <a16:creationId xmlns:a16="http://schemas.microsoft.com/office/drawing/2014/main" id="{0884037B-66DF-4B9C-94B2-F932329B522B}"/>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37544286-9DAA-4E5B-95EB-4F1254B5C382}"/>
              </a:ext>
            </a:extLst>
          </p:cNvPr>
          <p:cNvSpPr>
            <a:spLocks noGrp="1"/>
          </p:cNvSpPr>
          <p:nvPr>
            <p:ph type="sldNum" sz="quarter" idx="11"/>
          </p:nvPr>
        </p:nvSpPr>
        <p:spPr/>
        <p:txBody>
          <a:bodyPr/>
          <a:lstStyle/>
          <a:p>
            <a:pPr>
              <a:defRPr/>
            </a:pPr>
            <a:fld id="{13783E8D-128D-47D1-A075-F0ABB8417BB3}" type="slidenum">
              <a:rPr lang="en-US" altLang="zh-CN" smtClean="0"/>
              <a:pPr>
                <a:defRPr/>
              </a:pPr>
              <a:t>62</a:t>
            </a:fld>
            <a:endParaRPr lang="en-US" altLang="zh-CN"/>
          </a:p>
        </p:txBody>
      </p:sp>
      <p:graphicFrame>
        <p:nvGraphicFramePr>
          <p:cNvPr id="6" name="对象 5">
            <a:extLst>
              <a:ext uri="{FF2B5EF4-FFF2-40B4-BE49-F238E27FC236}">
                <a16:creationId xmlns:a16="http://schemas.microsoft.com/office/drawing/2014/main" id="{42F920F5-6B69-4EEA-9657-8DE6B1726A5D}"/>
              </a:ext>
            </a:extLst>
          </p:cNvPr>
          <p:cNvGraphicFramePr>
            <a:graphicFrameLocks noChangeAspect="1"/>
          </p:cNvGraphicFramePr>
          <p:nvPr>
            <p:extLst>
              <p:ext uri="{D42A27DB-BD31-4B8C-83A1-F6EECF244321}">
                <p14:modId xmlns:p14="http://schemas.microsoft.com/office/powerpoint/2010/main" val="300503115"/>
              </p:ext>
            </p:extLst>
          </p:nvPr>
        </p:nvGraphicFramePr>
        <p:xfrm>
          <a:off x="2135560" y="1844824"/>
          <a:ext cx="434701" cy="435594"/>
        </p:xfrm>
        <a:graphic>
          <a:graphicData uri="http://schemas.openxmlformats.org/presentationml/2006/ole">
            <mc:AlternateContent xmlns:mc="http://schemas.openxmlformats.org/markup-compatibility/2006">
              <mc:Choice xmlns:v="urn:schemas-microsoft-com:vml" Requires="v">
                <p:oleObj spid="_x0000_s58474" name="Equation" r:id="rId3" imgW="115099" imgH="140677" progId="Equation.DSMT4">
                  <p:embed/>
                </p:oleObj>
              </mc:Choice>
              <mc:Fallback>
                <p:oleObj name="Equation" r:id="rId3" imgW="115099" imgH="140677" progId="Equation.DSMT4">
                  <p:embed/>
                  <p:pic>
                    <p:nvPicPr>
                      <p:cNvPr id="105478" name="对象 5">
                        <a:extLst>
                          <a:ext uri="{FF2B5EF4-FFF2-40B4-BE49-F238E27FC236}">
                            <a16:creationId xmlns:a16="http://schemas.microsoft.com/office/drawing/2014/main" id="{1B2AD12F-1A82-4D9A-8581-2B74BB542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0" y="1844824"/>
                        <a:ext cx="434701" cy="435594"/>
                      </a:xfrm>
                      <a:prstGeom prst="rect">
                        <a:avLst/>
                      </a:prstGeom>
                      <a:noFill/>
                      <a:ln>
                        <a:noFill/>
                      </a:ln>
                    </p:spPr>
                  </p:pic>
                </p:oleObj>
              </mc:Fallback>
            </mc:AlternateContent>
          </a:graphicData>
        </a:graphic>
      </p:graphicFrame>
      <p:graphicFrame>
        <p:nvGraphicFramePr>
          <p:cNvPr id="7" name="对象 6">
            <a:extLst>
              <a:ext uri="{FF2B5EF4-FFF2-40B4-BE49-F238E27FC236}">
                <a16:creationId xmlns:a16="http://schemas.microsoft.com/office/drawing/2014/main" id="{CB013387-C85F-4B1E-B995-EAA69780ABF2}"/>
              </a:ext>
            </a:extLst>
          </p:cNvPr>
          <p:cNvGraphicFramePr>
            <a:graphicFrameLocks noChangeAspect="1"/>
          </p:cNvGraphicFramePr>
          <p:nvPr>
            <p:extLst>
              <p:ext uri="{D42A27DB-BD31-4B8C-83A1-F6EECF244321}">
                <p14:modId xmlns:p14="http://schemas.microsoft.com/office/powerpoint/2010/main" val="3876093273"/>
              </p:ext>
            </p:extLst>
          </p:nvPr>
        </p:nvGraphicFramePr>
        <p:xfrm>
          <a:off x="3719736" y="1825412"/>
          <a:ext cx="450656" cy="403844"/>
        </p:xfrm>
        <a:graphic>
          <a:graphicData uri="http://schemas.openxmlformats.org/presentationml/2006/ole">
            <mc:AlternateContent xmlns:mc="http://schemas.openxmlformats.org/markup-compatibility/2006">
              <mc:Choice xmlns:v="urn:schemas-microsoft-com:vml" Requires="v">
                <p:oleObj spid="_x0000_s58475" name="Equation" r:id="rId5" imgW="126835" imgH="139518" progId="Equation.DSMT4">
                  <p:embed/>
                </p:oleObj>
              </mc:Choice>
              <mc:Fallback>
                <p:oleObj name="Equation" r:id="rId5" imgW="126835" imgH="139518" progId="Equation.DSMT4">
                  <p:embed/>
                  <p:pic>
                    <p:nvPicPr>
                      <p:cNvPr id="105479" name="对象 6">
                        <a:extLst>
                          <a:ext uri="{FF2B5EF4-FFF2-40B4-BE49-F238E27FC236}">
                            <a16:creationId xmlns:a16="http://schemas.microsoft.com/office/drawing/2014/main" id="{0B445790-AC32-46C6-A7AF-D186EBC4AC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736" y="1825412"/>
                        <a:ext cx="450656" cy="403844"/>
                      </a:xfrm>
                      <a:prstGeom prst="rect">
                        <a:avLst/>
                      </a:prstGeom>
                      <a:noFill/>
                      <a:ln>
                        <a:noFill/>
                      </a:ln>
                    </p:spPr>
                  </p:pic>
                </p:oleObj>
              </mc:Fallback>
            </mc:AlternateContent>
          </a:graphicData>
        </a:graphic>
      </p:graphicFrame>
      <p:graphicFrame>
        <p:nvGraphicFramePr>
          <p:cNvPr id="8" name="对象 8">
            <a:extLst>
              <a:ext uri="{FF2B5EF4-FFF2-40B4-BE49-F238E27FC236}">
                <a16:creationId xmlns:a16="http://schemas.microsoft.com/office/drawing/2014/main" id="{1EB6C9C4-5AA2-4898-B1C8-C497773662B8}"/>
              </a:ext>
            </a:extLst>
          </p:cNvPr>
          <p:cNvGraphicFramePr>
            <a:graphicFrameLocks noChangeAspect="1"/>
          </p:cNvGraphicFramePr>
          <p:nvPr>
            <p:extLst>
              <p:ext uri="{D42A27DB-BD31-4B8C-83A1-F6EECF244321}">
                <p14:modId xmlns:p14="http://schemas.microsoft.com/office/powerpoint/2010/main" val="1929257665"/>
              </p:ext>
            </p:extLst>
          </p:nvPr>
        </p:nvGraphicFramePr>
        <p:xfrm>
          <a:off x="1739128" y="2636912"/>
          <a:ext cx="274638" cy="393700"/>
        </p:xfrm>
        <a:graphic>
          <a:graphicData uri="http://schemas.openxmlformats.org/presentationml/2006/ole">
            <mc:AlternateContent xmlns:mc="http://schemas.openxmlformats.org/markup-compatibility/2006">
              <mc:Choice xmlns:v="urn:schemas-microsoft-com:vml" Requires="v">
                <p:oleObj spid="_x0000_s58476" name="Equation" r:id="rId7" imgW="126725" imgH="177415" progId="Equation.DSMT4">
                  <p:embed/>
                </p:oleObj>
              </mc:Choice>
              <mc:Fallback>
                <p:oleObj name="Equation" r:id="rId7" imgW="126725" imgH="177415" progId="Equation.DSMT4">
                  <p:embed/>
                  <p:pic>
                    <p:nvPicPr>
                      <p:cNvPr id="105481" name="对象 8">
                        <a:extLst>
                          <a:ext uri="{FF2B5EF4-FFF2-40B4-BE49-F238E27FC236}">
                            <a16:creationId xmlns:a16="http://schemas.microsoft.com/office/drawing/2014/main" id="{86B7B20A-FD1F-49CB-9C1A-84148416A6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9128" y="2636912"/>
                        <a:ext cx="2746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8">
            <a:extLst>
              <a:ext uri="{FF2B5EF4-FFF2-40B4-BE49-F238E27FC236}">
                <a16:creationId xmlns:a16="http://schemas.microsoft.com/office/drawing/2014/main" id="{6032BB96-4FD0-4918-A5B6-459B8AF557ED}"/>
              </a:ext>
            </a:extLst>
          </p:cNvPr>
          <p:cNvGraphicFramePr>
            <a:graphicFrameLocks noChangeAspect="1"/>
          </p:cNvGraphicFramePr>
          <p:nvPr>
            <p:extLst>
              <p:ext uri="{D42A27DB-BD31-4B8C-83A1-F6EECF244321}">
                <p14:modId xmlns:p14="http://schemas.microsoft.com/office/powerpoint/2010/main" val="2776862890"/>
              </p:ext>
            </p:extLst>
          </p:nvPr>
        </p:nvGraphicFramePr>
        <p:xfrm>
          <a:off x="3582417" y="2628165"/>
          <a:ext cx="274638" cy="393700"/>
        </p:xfrm>
        <a:graphic>
          <a:graphicData uri="http://schemas.openxmlformats.org/presentationml/2006/ole">
            <mc:AlternateContent xmlns:mc="http://schemas.openxmlformats.org/markup-compatibility/2006">
              <mc:Choice xmlns:v="urn:schemas-microsoft-com:vml" Requires="v">
                <p:oleObj spid="_x0000_s58477" name="Equation" r:id="rId7" imgW="126725" imgH="177415" progId="Equation.DSMT4">
                  <p:embed/>
                </p:oleObj>
              </mc:Choice>
              <mc:Fallback>
                <p:oleObj name="Equation" r:id="rId7" imgW="126725" imgH="177415" progId="Equation.DSMT4">
                  <p:embed/>
                  <p:pic>
                    <p:nvPicPr>
                      <p:cNvPr id="105481" name="对象 8">
                        <a:extLst>
                          <a:ext uri="{FF2B5EF4-FFF2-40B4-BE49-F238E27FC236}">
                            <a16:creationId xmlns:a16="http://schemas.microsoft.com/office/drawing/2014/main" id="{86B7B20A-FD1F-49CB-9C1A-84148416A6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2417" y="2628165"/>
                        <a:ext cx="2746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FCA3E832-8396-4612-840F-2F550152C018}"/>
              </a:ext>
            </a:extLst>
          </p:cNvPr>
          <p:cNvGraphicFramePr>
            <a:graphicFrameLocks noChangeAspect="1"/>
          </p:cNvGraphicFramePr>
          <p:nvPr>
            <p:extLst>
              <p:ext uri="{D42A27DB-BD31-4B8C-83A1-F6EECF244321}">
                <p14:modId xmlns:p14="http://schemas.microsoft.com/office/powerpoint/2010/main" val="1692781914"/>
              </p:ext>
            </p:extLst>
          </p:nvPr>
        </p:nvGraphicFramePr>
        <p:xfrm>
          <a:off x="8616280" y="2602248"/>
          <a:ext cx="427186" cy="535334"/>
        </p:xfrm>
        <a:graphic>
          <a:graphicData uri="http://schemas.openxmlformats.org/presentationml/2006/ole">
            <mc:AlternateContent xmlns:mc="http://schemas.openxmlformats.org/markup-compatibility/2006">
              <mc:Choice xmlns:v="urn:schemas-microsoft-com:vml" Requires="v">
                <p:oleObj spid="_x0000_s58478" name="Equation" r:id="rId9" imgW="115099" imgH="140677" progId="Equation.DSMT4">
                  <p:embed/>
                </p:oleObj>
              </mc:Choice>
              <mc:Fallback>
                <p:oleObj name="Equation" r:id="rId9" imgW="115099" imgH="140677" progId="Equation.DSMT4">
                  <p:embed/>
                  <p:pic>
                    <p:nvPicPr>
                      <p:cNvPr id="105483" name="对象 10">
                        <a:extLst>
                          <a:ext uri="{FF2B5EF4-FFF2-40B4-BE49-F238E27FC236}">
                            <a16:creationId xmlns:a16="http://schemas.microsoft.com/office/drawing/2014/main" id="{2A4A450B-425D-4691-9BD9-D30CEE50B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280" y="2602248"/>
                        <a:ext cx="427186" cy="535334"/>
                      </a:xfrm>
                      <a:prstGeom prst="rect">
                        <a:avLst/>
                      </a:prstGeom>
                      <a:noFill/>
                      <a:ln>
                        <a:noFill/>
                      </a:ln>
                    </p:spPr>
                  </p:pic>
                </p:oleObj>
              </mc:Fallback>
            </mc:AlternateContent>
          </a:graphicData>
        </a:graphic>
      </p:graphicFrame>
      <p:graphicFrame>
        <p:nvGraphicFramePr>
          <p:cNvPr id="12" name="对象 11">
            <a:extLst>
              <a:ext uri="{FF2B5EF4-FFF2-40B4-BE49-F238E27FC236}">
                <a16:creationId xmlns:a16="http://schemas.microsoft.com/office/drawing/2014/main" id="{7A5A6EB1-7B92-4138-A590-08ACBC0A1BC4}"/>
              </a:ext>
            </a:extLst>
          </p:cNvPr>
          <p:cNvGraphicFramePr>
            <a:graphicFrameLocks noChangeAspect="1"/>
          </p:cNvGraphicFramePr>
          <p:nvPr>
            <p:extLst>
              <p:ext uri="{D42A27DB-BD31-4B8C-83A1-F6EECF244321}">
                <p14:modId xmlns:p14="http://schemas.microsoft.com/office/powerpoint/2010/main" val="213969509"/>
              </p:ext>
            </p:extLst>
          </p:nvPr>
        </p:nvGraphicFramePr>
        <p:xfrm>
          <a:off x="7904163" y="3021865"/>
          <a:ext cx="427037" cy="534987"/>
        </p:xfrm>
        <a:graphic>
          <a:graphicData uri="http://schemas.openxmlformats.org/presentationml/2006/ole">
            <mc:AlternateContent xmlns:mc="http://schemas.openxmlformats.org/markup-compatibility/2006">
              <mc:Choice xmlns:v="urn:schemas-microsoft-com:vml" Requires="v">
                <p:oleObj spid="_x0000_s58479" name="Equation" r:id="rId10" imgW="426992" imgH="534979" progId="Equation.DSMT4">
                  <p:embed/>
                </p:oleObj>
              </mc:Choice>
              <mc:Fallback>
                <p:oleObj name="Equation" r:id="rId10" imgW="426992" imgH="534979" progId="Equation.DSMT4">
                  <p:embed/>
                  <p:pic>
                    <p:nvPicPr>
                      <p:cNvPr id="0" name=""/>
                      <p:cNvPicPr/>
                      <p:nvPr/>
                    </p:nvPicPr>
                    <p:blipFill>
                      <a:blip r:embed="rId11"/>
                      <a:stretch>
                        <a:fillRect/>
                      </a:stretch>
                    </p:blipFill>
                    <p:spPr>
                      <a:xfrm>
                        <a:off x="7904163" y="3021865"/>
                        <a:ext cx="427037" cy="53498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13E138D6-A830-495A-AC65-FD9F3BE8C52D}"/>
              </a:ext>
            </a:extLst>
          </p:cNvPr>
          <p:cNvGraphicFramePr>
            <a:graphicFrameLocks noChangeAspect="1"/>
          </p:cNvGraphicFramePr>
          <p:nvPr>
            <p:extLst>
              <p:ext uri="{D42A27DB-BD31-4B8C-83A1-F6EECF244321}">
                <p14:modId xmlns:p14="http://schemas.microsoft.com/office/powerpoint/2010/main" val="3417965387"/>
              </p:ext>
            </p:extLst>
          </p:nvPr>
        </p:nvGraphicFramePr>
        <p:xfrm>
          <a:off x="2284643" y="3042533"/>
          <a:ext cx="358714" cy="514227"/>
        </p:xfrm>
        <a:graphic>
          <a:graphicData uri="http://schemas.openxmlformats.org/presentationml/2006/ole">
            <mc:AlternateContent xmlns:mc="http://schemas.openxmlformats.org/markup-compatibility/2006">
              <mc:Choice xmlns:v="urn:schemas-microsoft-com:vml" Requires="v">
                <p:oleObj spid="_x0000_s58480" name="Equation" r:id="rId12" imgW="274340" imgH="393494" progId="Equation.DSMT4">
                  <p:embed/>
                </p:oleObj>
              </mc:Choice>
              <mc:Fallback>
                <p:oleObj name="Equation" r:id="rId12" imgW="274340" imgH="393494" progId="Equation.DSMT4">
                  <p:embed/>
                  <p:pic>
                    <p:nvPicPr>
                      <p:cNvPr id="0" name=""/>
                      <p:cNvPicPr/>
                      <p:nvPr/>
                    </p:nvPicPr>
                    <p:blipFill>
                      <a:blip r:embed="rId13"/>
                      <a:stretch>
                        <a:fillRect/>
                      </a:stretch>
                    </p:blipFill>
                    <p:spPr>
                      <a:xfrm>
                        <a:off x="2284643" y="3042533"/>
                        <a:ext cx="358714" cy="51422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17CC5D8-6D08-42FF-96F7-F6F5930261A3}"/>
              </a:ext>
            </a:extLst>
          </p:cNvPr>
          <p:cNvGraphicFramePr>
            <a:graphicFrameLocks noChangeAspect="1"/>
          </p:cNvGraphicFramePr>
          <p:nvPr>
            <p:extLst>
              <p:ext uri="{D42A27DB-BD31-4B8C-83A1-F6EECF244321}">
                <p14:modId xmlns:p14="http://schemas.microsoft.com/office/powerpoint/2010/main" val="3488893842"/>
              </p:ext>
            </p:extLst>
          </p:nvPr>
        </p:nvGraphicFramePr>
        <p:xfrm>
          <a:off x="2711926" y="3448944"/>
          <a:ext cx="1039712" cy="480751"/>
        </p:xfrm>
        <a:graphic>
          <a:graphicData uri="http://schemas.openxmlformats.org/presentationml/2006/ole">
            <mc:AlternateContent xmlns:mc="http://schemas.openxmlformats.org/markup-compatibility/2006">
              <mc:Choice xmlns:v="urn:schemas-microsoft-com:vml" Requires="v">
                <p:oleObj spid="_x0000_s58481" name="Equation" r:id="rId14" imgW="717894" imgH="332292" progId="Equation.DSMT4">
                  <p:embed/>
                </p:oleObj>
              </mc:Choice>
              <mc:Fallback>
                <p:oleObj name="Equation" r:id="rId14" imgW="717894" imgH="332292" progId="Equation.DSMT4">
                  <p:embed/>
                  <p:pic>
                    <p:nvPicPr>
                      <p:cNvPr id="0" name=""/>
                      <p:cNvPicPr/>
                      <p:nvPr/>
                    </p:nvPicPr>
                    <p:blipFill>
                      <a:blip r:embed="rId15"/>
                      <a:stretch>
                        <a:fillRect/>
                      </a:stretch>
                    </p:blipFill>
                    <p:spPr>
                      <a:xfrm>
                        <a:off x="2711926" y="3448944"/>
                        <a:ext cx="1039712" cy="480751"/>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4AE65DEC-E377-4E64-BEDF-A7D42D7AA5DA}"/>
              </a:ext>
            </a:extLst>
          </p:cNvPr>
          <p:cNvGraphicFramePr>
            <a:graphicFrameLocks noChangeAspect="1"/>
          </p:cNvGraphicFramePr>
          <p:nvPr>
            <p:extLst>
              <p:ext uri="{D42A27DB-BD31-4B8C-83A1-F6EECF244321}">
                <p14:modId xmlns:p14="http://schemas.microsoft.com/office/powerpoint/2010/main" val="3468895265"/>
              </p:ext>
            </p:extLst>
          </p:nvPr>
        </p:nvGraphicFramePr>
        <p:xfrm>
          <a:off x="6762366" y="3395702"/>
          <a:ext cx="427037" cy="614637"/>
        </p:xfrm>
        <a:graphic>
          <a:graphicData uri="http://schemas.openxmlformats.org/presentationml/2006/ole">
            <mc:AlternateContent xmlns:mc="http://schemas.openxmlformats.org/markup-compatibility/2006">
              <mc:Choice xmlns:v="urn:schemas-microsoft-com:vml" Requires="v">
                <p:oleObj spid="_x0000_s58482" name="Equation" r:id="rId16" imgW="274340" imgH="394934" progId="Equation.DSMT4">
                  <p:embed/>
                </p:oleObj>
              </mc:Choice>
              <mc:Fallback>
                <p:oleObj name="Equation" r:id="rId16" imgW="274340" imgH="394934" progId="Equation.DSMT4">
                  <p:embed/>
                  <p:pic>
                    <p:nvPicPr>
                      <p:cNvPr id="0" name=""/>
                      <p:cNvPicPr/>
                      <p:nvPr/>
                    </p:nvPicPr>
                    <p:blipFill>
                      <a:blip r:embed="rId17"/>
                      <a:stretch>
                        <a:fillRect/>
                      </a:stretch>
                    </p:blipFill>
                    <p:spPr>
                      <a:xfrm>
                        <a:off x="6762366" y="3395702"/>
                        <a:ext cx="427037" cy="614637"/>
                      </a:xfrm>
                      <a:prstGeom prst="rect">
                        <a:avLst/>
                      </a:prstGeom>
                    </p:spPr>
                  </p:pic>
                </p:oleObj>
              </mc:Fallback>
            </mc:AlternateContent>
          </a:graphicData>
        </a:graphic>
      </p:graphicFrame>
      <p:sp>
        <p:nvSpPr>
          <p:cNvPr id="18" name="文本框 8">
            <a:extLst>
              <a:ext uri="{FF2B5EF4-FFF2-40B4-BE49-F238E27FC236}">
                <a16:creationId xmlns:a16="http://schemas.microsoft.com/office/drawing/2014/main" id="{B1F6E9B6-B671-4064-9C22-0D8D2160BF0F}"/>
              </a:ext>
            </a:extLst>
          </p:cNvPr>
          <p:cNvSpPr txBox="1">
            <a:spLocks noChangeArrowheads="1"/>
          </p:cNvSpPr>
          <p:nvPr/>
        </p:nvSpPr>
        <p:spPr bwMode="auto">
          <a:xfrm>
            <a:off x="354040" y="4181293"/>
            <a:ext cx="113585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如果一个参与者或一组未经授权的参与者在猜测秘密   时，并不比局外人猜秘密时有优势，则称这个方案是完善的，即              </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秘密分割门限方案是完善的，如果：</a:t>
            </a:r>
          </a:p>
        </p:txBody>
      </p:sp>
      <p:graphicFrame>
        <p:nvGraphicFramePr>
          <p:cNvPr id="19" name="对象 9">
            <a:extLst>
              <a:ext uri="{FF2B5EF4-FFF2-40B4-BE49-F238E27FC236}">
                <a16:creationId xmlns:a16="http://schemas.microsoft.com/office/drawing/2014/main" id="{C82B1E24-5650-43FA-B301-A9E79DFDA71C}"/>
              </a:ext>
            </a:extLst>
          </p:cNvPr>
          <p:cNvGraphicFramePr>
            <a:graphicFrameLocks noChangeAspect="1"/>
          </p:cNvGraphicFramePr>
          <p:nvPr>
            <p:extLst>
              <p:ext uri="{D42A27DB-BD31-4B8C-83A1-F6EECF244321}">
                <p14:modId xmlns:p14="http://schemas.microsoft.com/office/powerpoint/2010/main" val="4237877693"/>
              </p:ext>
            </p:extLst>
          </p:nvPr>
        </p:nvGraphicFramePr>
        <p:xfrm>
          <a:off x="7583454" y="4215794"/>
          <a:ext cx="482627" cy="406418"/>
        </p:xfrm>
        <a:graphic>
          <a:graphicData uri="http://schemas.openxmlformats.org/presentationml/2006/ole">
            <mc:AlternateContent xmlns:mc="http://schemas.openxmlformats.org/markup-compatibility/2006">
              <mc:Choice xmlns:v="urn:schemas-microsoft-com:vml" Requires="v">
                <p:oleObj spid="_x0000_s58483" name="Equation" r:id="rId18" imgW="115099" imgH="140677" progId="Equation.DSMT4">
                  <p:embed/>
                </p:oleObj>
              </mc:Choice>
              <mc:Fallback>
                <p:oleObj name="Equation" r:id="rId18" imgW="115099" imgH="140677" progId="Equation.DSMT4">
                  <p:embed/>
                  <p:pic>
                    <p:nvPicPr>
                      <p:cNvPr id="106506" name="对象 9">
                        <a:extLst>
                          <a:ext uri="{FF2B5EF4-FFF2-40B4-BE49-F238E27FC236}">
                            <a16:creationId xmlns:a16="http://schemas.microsoft.com/office/drawing/2014/main" id="{830F432E-350B-4FE1-BA04-0DB7A81CA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454" y="4215794"/>
                        <a:ext cx="482627" cy="406418"/>
                      </a:xfrm>
                      <a:prstGeom prst="rect">
                        <a:avLst/>
                      </a:prstGeom>
                      <a:noFill/>
                      <a:ln>
                        <a:noFill/>
                      </a:ln>
                    </p:spPr>
                  </p:pic>
                </p:oleObj>
              </mc:Fallback>
            </mc:AlternateContent>
          </a:graphicData>
        </a:graphic>
      </p:graphicFrame>
      <p:graphicFrame>
        <p:nvGraphicFramePr>
          <p:cNvPr id="20" name="对象 12">
            <a:extLst>
              <a:ext uri="{FF2B5EF4-FFF2-40B4-BE49-F238E27FC236}">
                <a16:creationId xmlns:a16="http://schemas.microsoft.com/office/drawing/2014/main" id="{EFA7C4B4-A992-473A-8430-0669516B505A}"/>
              </a:ext>
            </a:extLst>
          </p:cNvPr>
          <p:cNvGraphicFramePr>
            <a:graphicFrameLocks/>
          </p:cNvGraphicFramePr>
          <p:nvPr>
            <p:extLst>
              <p:ext uri="{D42A27DB-BD31-4B8C-83A1-F6EECF244321}">
                <p14:modId xmlns:p14="http://schemas.microsoft.com/office/powerpoint/2010/main" val="1754026899"/>
              </p:ext>
            </p:extLst>
          </p:nvPr>
        </p:nvGraphicFramePr>
        <p:xfrm>
          <a:off x="5303912" y="4622212"/>
          <a:ext cx="1224136" cy="422290"/>
        </p:xfrm>
        <a:graphic>
          <a:graphicData uri="http://schemas.openxmlformats.org/presentationml/2006/ole">
            <mc:AlternateContent xmlns:mc="http://schemas.openxmlformats.org/markup-compatibility/2006">
              <mc:Choice xmlns:v="urn:schemas-microsoft-com:vml" Requires="v">
                <p:oleObj spid="_x0000_s58484" r:id="rId19" imgW="14106525" imgH="8305800" progId="Equation.2">
                  <p:embed/>
                </p:oleObj>
              </mc:Choice>
              <mc:Fallback>
                <p:oleObj r:id="rId19" imgW="14106525" imgH="8305800" progId="Equation.2">
                  <p:embed/>
                  <p:pic>
                    <p:nvPicPr>
                      <p:cNvPr id="106507" name="对象 12">
                        <a:extLst>
                          <a:ext uri="{FF2B5EF4-FFF2-40B4-BE49-F238E27FC236}">
                            <a16:creationId xmlns:a16="http://schemas.microsoft.com/office/drawing/2014/main" id="{D9811D1D-E648-4162-8BF0-36D3713B8FE8}"/>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03912" y="4622212"/>
                        <a:ext cx="1224136" cy="422290"/>
                      </a:xfrm>
                      <a:prstGeom prst="rect">
                        <a:avLst/>
                      </a:prstGeom>
                      <a:noFill/>
                      <a:ln>
                        <a:noFill/>
                      </a:ln>
                    </p:spPr>
                  </p:pic>
                </p:oleObj>
              </mc:Fallback>
            </mc:AlternateContent>
          </a:graphicData>
        </a:graphic>
      </p:graphicFrame>
      <p:sp>
        <p:nvSpPr>
          <p:cNvPr id="21" name="文本框 14">
            <a:extLst>
              <a:ext uri="{FF2B5EF4-FFF2-40B4-BE49-F238E27FC236}">
                <a16:creationId xmlns:a16="http://schemas.microsoft.com/office/drawing/2014/main" id="{FB2BE127-1E8F-481A-8CE9-6314AF0E9815}"/>
              </a:ext>
            </a:extLst>
          </p:cNvPr>
          <p:cNvSpPr txBox="1">
            <a:spLocks noChangeArrowheads="1"/>
          </p:cNvSpPr>
          <p:nvPr/>
        </p:nvSpPr>
        <p:spPr bwMode="auto">
          <a:xfrm>
            <a:off x="209579" y="5529080"/>
            <a:ext cx="117885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）由少于    个参与者所持有的部分信息得不到    的任</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何信息。</a:t>
            </a:r>
          </a:p>
        </p:txBody>
      </p:sp>
      <p:graphicFrame>
        <p:nvGraphicFramePr>
          <p:cNvPr id="22" name="对象 15">
            <a:extLst>
              <a:ext uri="{FF2B5EF4-FFF2-40B4-BE49-F238E27FC236}">
                <a16:creationId xmlns:a16="http://schemas.microsoft.com/office/drawing/2014/main" id="{7F76B565-1AA9-4A7D-813C-011A659D3F1A}"/>
              </a:ext>
            </a:extLst>
          </p:cNvPr>
          <p:cNvGraphicFramePr>
            <a:graphicFrameLocks noChangeAspect="1"/>
          </p:cNvGraphicFramePr>
          <p:nvPr>
            <p:extLst>
              <p:ext uri="{D42A27DB-BD31-4B8C-83A1-F6EECF244321}">
                <p14:modId xmlns:p14="http://schemas.microsoft.com/office/powerpoint/2010/main" val="2193841277"/>
              </p:ext>
            </p:extLst>
          </p:nvPr>
        </p:nvGraphicFramePr>
        <p:xfrm>
          <a:off x="2009804" y="5562418"/>
          <a:ext cx="408700" cy="393700"/>
        </p:xfrm>
        <a:graphic>
          <a:graphicData uri="http://schemas.openxmlformats.org/presentationml/2006/ole">
            <mc:AlternateContent xmlns:mc="http://schemas.openxmlformats.org/markup-compatibility/2006">
              <mc:Choice xmlns:v="urn:schemas-microsoft-com:vml" Requires="v">
                <p:oleObj spid="_x0000_s58485" name="Equation" r:id="rId21" imgW="126725" imgH="177415" progId="Equation.DSMT4">
                  <p:embed/>
                </p:oleObj>
              </mc:Choice>
              <mc:Fallback>
                <p:oleObj name="Equation" r:id="rId21" imgW="126725" imgH="177415" progId="Equation.DSMT4">
                  <p:embed/>
                  <p:pic>
                    <p:nvPicPr>
                      <p:cNvPr id="106509" name="对象 15">
                        <a:extLst>
                          <a:ext uri="{FF2B5EF4-FFF2-40B4-BE49-F238E27FC236}">
                            <a16:creationId xmlns:a16="http://schemas.microsoft.com/office/drawing/2014/main" id="{3BC3C2A6-D034-4F0A-A403-3ECB74E4AD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9804" y="5562418"/>
                        <a:ext cx="408700" cy="393700"/>
                      </a:xfrm>
                      <a:prstGeom prst="rect">
                        <a:avLst/>
                      </a:prstGeom>
                      <a:noFill/>
                      <a:ln>
                        <a:noFill/>
                      </a:ln>
                    </p:spPr>
                  </p:pic>
                </p:oleObj>
              </mc:Fallback>
            </mc:AlternateContent>
          </a:graphicData>
        </a:graphic>
      </p:graphicFrame>
      <p:graphicFrame>
        <p:nvGraphicFramePr>
          <p:cNvPr id="23" name="对象 16">
            <a:extLst>
              <a:ext uri="{FF2B5EF4-FFF2-40B4-BE49-F238E27FC236}">
                <a16:creationId xmlns:a16="http://schemas.microsoft.com/office/drawing/2014/main" id="{0E357258-07AE-47C4-8B7F-7AE021D4436D}"/>
              </a:ext>
            </a:extLst>
          </p:cNvPr>
          <p:cNvGraphicFramePr>
            <a:graphicFrameLocks noChangeAspect="1"/>
          </p:cNvGraphicFramePr>
          <p:nvPr>
            <p:extLst>
              <p:ext uri="{D42A27DB-BD31-4B8C-83A1-F6EECF244321}">
                <p14:modId xmlns:p14="http://schemas.microsoft.com/office/powerpoint/2010/main" val="997405332"/>
              </p:ext>
            </p:extLst>
          </p:nvPr>
        </p:nvGraphicFramePr>
        <p:xfrm>
          <a:off x="6907241" y="5641793"/>
          <a:ext cx="373265" cy="314325"/>
        </p:xfrm>
        <a:graphic>
          <a:graphicData uri="http://schemas.openxmlformats.org/presentationml/2006/ole">
            <mc:AlternateContent xmlns:mc="http://schemas.openxmlformats.org/markup-compatibility/2006">
              <mc:Choice xmlns:v="urn:schemas-microsoft-com:vml" Requires="v">
                <p:oleObj spid="_x0000_s58486" name="Equation" r:id="rId22" imgW="115099" imgH="140677" progId="Equation.DSMT4">
                  <p:embed/>
                </p:oleObj>
              </mc:Choice>
              <mc:Fallback>
                <p:oleObj name="Equation" r:id="rId22" imgW="115099" imgH="140677" progId="Equation.DSMT4">
                  <p:embed/>
                  <p:pic>
                    <p:nvPicPr>
                      <p:cNvPr id="106510" name="对象 16">
                        <a:extLst>
                          <a:ext uri="{FF2B5EF4-FFF2-40B4-BE49-F238E27FC236}">
                            <a16:creationId xmlns:a16="http://schemas.microsoft.com/office/drawing/2014/main" id="{CFEF8B58-0D79-47D6-A191-DBB932557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241" y="5641793"/>
                        <a:ext cx="373265" cy="3143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1338942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0095-15A1-4E6D-ACD3-03FE09E7C241}"/>
              </a:ext>
            </a:extLst>
          </p:cNvPr>
          <p:cNvSpPr>
            <a:spLocks noGrp="1"/>
          </p:cNvSpPr>
          <p:nvPr>
            <p:ph type="title"/>
          </p:nvPr>
        </p:nvSpPr>
        <p:spPr/>
        <p:txBody>
          <a:bodyPr/>
          <a:lstStyle/>
          <a:p>
            <a:r>
              <a:rPr lang="en-US" altLang="zh-CN" b="1" dirty="0">
                <a:latin typeface="Times New Roman" panose="02020603050405020304" pitchFamily="18" charset="0"/>
                <a:ea typeface="宋体" panose="02010600030101010101" pitchFamily="2" charset="-122"/>
              </a:rPr>
              <a:t>Shamir</a:t>
            </a:r>
            <a:r>
              <a:rPr lang="zh-CN" altLang="en-US" b="1" dirty="0">
                <a:latin typeface="Times New Roman" panose="02020603050405020304" pitchFamily="18" charset="0"/>
                <a:ea typeface="宋体" panose="02010600030101010101" pitchFamily="2" charset="-122"/>
              </a:rPr>
              <a:t>门限方案</a:t>
            </a:r>
            <a:endParaRPr lang="zh-CN" altLang="en-US" dirty="0"/>
          </a:p>
        </p:txBody>
      </p:sp>
      <p:sp>
        <p:nvSpPr>
          <p:cNvPr id="3" name="内容占位符 2">
            <a:extLst>
              <a:ext uri="{FF2B5EF4-FFF2-40B4-BE49-F238E27FC236}">
                <a16:creationId xmlns:a16="http://schemas.microsoft.com/office/drawing/2014/main" id="{6702A031-9642-4976-9ED8-8521BF3FE7F9}"/>
              </a:ext>
            </a:extLst>
          </p:cNvPr>
          <p:cNvSpPr>
            <a:spLocks noGrp="1"/>
          </p:cNvSpPr>
          <p:nvPr>
            <p:ph idx="1"/>
          </p:nvPr>
        </p:nvSpPr>
        <p:spPr>
          <a:xfrm>
            <a:off x="406400" y="1052736"/>
            <a:ext cx="11176000" cy="864096"/>
          </a:xfrm>
        </p:spPr>
        <p:txBody>
          <a:bodyPr/>
          <a:lstStyle/>
          <a:p>
            <a:r>
              <a:rPr lang="en-US" altLang="zh-CN" sz="2400" b="0" dirty="0">
                <a:latin typeface="宋体" panose="02010600030101010101" pitchFamily="2" charset="-122"/>
                <a:ea typeface="宋体" panose="02010600030101010101" pitchFamily="2" charset="-122"/>
              </a:rPr>
              <a:t> Shamir</a:t>
            </a:r>
            <a:r>
              <a:rPr lang="zh-CN" altLang="en-US" sz="2400" b="0" dirty="0">
                <a:latin typeface="宋体" panose="02010600030101010101" pitchFamily="2" charset="-122"/>
                <a:ea typeface="宋体" panose="02010600030101010101" pitchFamily="2" charset="-122"/>
              </a:rPr>
              <a:t>门限方案是基于多项式的</a:t>
            </a:r>
            <a:r>
              <a:rPr lang="en-US" altLang="zh-CN" sz="2400" dirty="0">
                <a:latin typeface="宋体" panose="02010600030101010101" pitchFamily="2" charset="-122"/>
                <a:ea typeface="宋体" panose="02010600030101010101" pitchFamily="2" charset="-122"/>
              </a:rPr>
              <a:t>Lagrange</a:t>
            </a:r>
            <a:r>
              <a:rPr lang="zh-CN" altLang="en-US" sz="2400" b="0" dirty="0">
                <a:latin typeface="宋体" panose="02010600030101010101" pitchFamily="2" charset="-122"/>
                <a:ea typeface="宋体" panose="02010600030101010101" pitchFamily="2" charset="-122"/>
              </a:rPr>
              <a:t>插值公式的。插值是古典数值分析中的一个基本问题，问题如下：</a:t>
            </a:r>
          </a:p>
        </p:txBody>
      </p:sp>
      <p:sp>
        <p:nvSpPr>
          <p:cNvPr id="4" name="日期占位符 3">
            <a:extLst>
              <a:ext uri="{FF2B5EF4-FFF2-40B4-BE49-F238E27FC236}">
                <a16:creationId xmlns:a16="http://schemas.microsoft.com/office/drawing/2014/main" id="{62FBBDC1-1438-48AD-9AEA-DF4CE28CD637}"/>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AE5D498F-6728-44FD-82D4-EEE5F5CC5020}"/>
              </a:ext>
            </a:extLst>
          </p:cNvPr>
          <p:cNvSpPr>
            <a:spLocks noGrp="1"/>
          </p:cNvSpPr>
          <p:nvPr>
            <p:ph type="sldNum" sz="quarter" idx="11"/>
          </p:nvPr>
        </p:nvSpPr>
        <p:spPr/>
        <p:txBody>
          <a:bodyPr/>
          <a:lstStyle/>
          <a:p>
            <a:pPr>
              <a:defRPr/>
            </a:pPr>
            <a:fld id="{13783E8D-128D-47D1-A075-F0ABB8417BB3}" type="slidenum">
              <a:rPr lang="en-US" altLang="zh-CN" smtClean="0"/>
              <a:pPr>
                <a:defRPr/>
              </a:pPr>
              <a:t>63</a:t>
            </a:fld>
            <a:endParaRPr lang="en-US" altLang="zh-CN"/>
          </a:p>
        </p:txBody>
      </p:sp>
      <p:sp>
        <p:nvSpPr>
          <p:cNvPr id="6" name="文本框 3">
            <a:extLst>
              <a:ext uri="{FF2B5EF4-FFF2-40B4-BE49-F238E27FC236}">
                <a16:creationId xmlns:a16="http://schemas.microsoft.com/office/drawing/2014/main" id="{F325C448-2696-49C4-935C-7CFB1B32F9C4}"/>
              </a:ext>
            </a:extLst>
          </p:cNvPr>
          <p:cNvSpPr txBox="1">
            <a:spLocks noChangeArrowheads="1"/>
          </p:cNvSpPr>
          <p:nvPr/>
        </p:nvSpPr>
        <p:spPr bwMode="auto">
          <a:xfrm>
            <a:off x="755650" y="2190750"/>
            <a:ext cx="10826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342900" indent="-342900">
              <a:spcBef>
                <a:spcPct val="0"/>
              </a:spcBef>
              <a:buFont typeface="Wingdings" panose="05000000000000000000" pitchFamily="2" charset="2"/>
              <a:buChar char="n"/>
            </a:pPr>
            <a:r>
              <a:rPr lang="zh-CN" altLang="en-US" sz="2400" dirty="0">
                <a:latin typeface="Times New Roman" panose="02020603050405020304" pitchFamily="18" charset="0"/>
                <a:ea typeface="宋体" panose="02010600030101010101" pitchFamily="2" charset="-122"/>
              </a:rPr>
              <a:t>   已知一个函数        在    个互不相同的点的函数值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寻求一个满足                                  的函数        ，用来逼近       。 </a:t>
            </a:r>
            <a:endParaRPr lang="en-US" altLang="zh-CN" sz="2400" dirty="0">
              <a:latin typeface="Times New Roman" panose="02020603050405020304" pitchFamily="18" charset="0"/>
              <a:ea typeface="宋体" panose="02010600030101010101" pitchFamily="2" charset="-122"/>
            </a:endParaRPr>
          </a:p>
        </p:txBody>
      </p:sp>
      <p:graphicFrame>
        <p:nvGraphicFramePr>
          <p:cNvPr id="7" name="对象 5">
            <a:extLst>
              <a:ext uri="{FF2B5EF4-FFF2-40B4-BE49-F238E27FC236}">
                <a16:creationId xmlns:a16="http://schemas.microsoft.com/office/drawing/2014/main" id="{F5479B7D-BC5E-4F74-AC3B-E048E301625B}"/>
              </a:ext>
            </a:extLst>
          </p:cNvPr>
          <p:cNvGraphicFramePr>
            <a:graphicFrameLocks noChangeAspect="1"/>
          </p:cNvGraphicFramePr>
          <p:nvPr>
            <p:extLst>
              <p:ext uri="{D42A27DB-BD31-4B8C-83A1-F6EECF244321}">
                <p14:modId xmlns:p14="http://schemas.microsoft.com/office/powerpoint/2010/main" val="2516509725"/>
              </p:ext>
            </p:extLst>
          </p:nvPr>
        </p:nvGraphicFramePr>
        <p:xfrm>
          <a:off x="3309145" y="2201435"/>
          <a:ext cx="554037" cy="404813"/>
        </p:xfrm>
        <a:graphic>
          <a:graphicData uri="http://schemas.openxmlformats.org/presentationml/2006/ole">
            <mc:AlternateContent xmlns:mc="http://schemas.openxmlformats.org/markup-compatibility/2006">
              <mc:Choice xmlns:v="urn:schemas-microsoft-com:vml" Requires="v">
                <p:oleObj spid="_x0000_s59511" name="Equation" r:id="rId3" imgW="356528" imgH="254663" progId="Equation.DSMT4">
                  <p:embed/>
                </p:oleObj>
              </mc:Choice>
              <mc:Fallback>
                <p:oleObj name="Equation" r:id="rId3" imgW="356528" imgH="254663" progId="Equation.DSMT4">
                  <p:embed/>
                  <p:pic>
                    <p:nvPicPr>
                      <p:cNvPr id="107526" name="对象 5">
                        <a:extLst>
                          <a:ext uri="{FF2B5EF4-FFF2-40B4-BE49-F238E27FC236}">
                            <a16:creationId xmlns:a16="http://schemas.microsoft.com/office/drawing/2014/main" id="{D315DB5B-B7EA-4DF1-B135-9FA2B0E6C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145" y="2201435"/>
                        <a:ext cx="5540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6">
            <a:extLst>
              <a:ext uri="{FF2B5EF4-FFF2-40B4-BE49-F238E27FC236}">
                <a16:creationId xmlns:a16="http://schemas.microsoft.com/office/drawing/2014/main" id="{8C546963-C3A6-40E5-9F01-0DB7F1BF02A4}"/>
              </a:ext>
            </a:extLst>
          </p:cNvPr>
          <p:cNvGraphicFramePr>
            <a:graphicFrameLocks noChangeAspect="1"/>
          </p:cNvGraphicFramePr>
          <p:nvPr>
            <p:extLst>
              <p:ext uri="{D42A27DB-BD31-4B8C-83A1-F6EECF244321}">
                <p14:modId xmlns:p14="http://schemas.microsoft.com/office/powerpoint/2010/main" val="2764930367"/>
              </p:ext>
            </p:extLst>
          </p:nvPr>
        </p:nvGraphicFramePr>
        <p:xfrm>
          <a:off x="4179888" y="2215447"/>
          <a:ext cx="274637" cy="393700"/>
        </p:xfrm>
        <a:graphic>
          <a:graphicData uri="http://schemas.openxmlformats.org/presentationml/2006/ole">
            <mc:AlternateContent xmlns:mc="http://schemas.openxmlformats.org/markup-compatibility/2006">
              <mc:Choice xmlns:v="urn:schemas-microsoft-com:vml" Requires="v">
                <p:oleObj spid="_x0000_s59512" name="Equation" r:id="rId5" imgW="126725" imgH="177415" progId="Equation.DSMT4">
                  <p:embed/>
                </p:oleObj>
              </mc:Choice>
              <mc:Fallback>
                <p:oleObj name="Equation" r:id="rId5" imgW="126725" imgH="177415" progId="Equation.DSMT4">
                  <p:embed/>
                  <p:pic>
                    <p:nvPicPr>
                      <p:cNvPr id="107527" name="对象 6">
                        <a:extLst>
                          <a:ext uri="{FF2B5EF4-FFF2-40B4-BE49-F238E27FC236}">
                            <a16:creationId xmlns:a16="http://schemas.microsoft.com/office/drawing/2014/main" id="{E54BFE99-DD96-4641-A3AF-C91A57BD72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9888" y="2215447"/>
                        <a:ext cx="2746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D82B90DE-FBE9-4650-9B83-2C04A01F7E21}"/>
              </a:ext>
            </a:extLst>
          </p:cNvPr>
          <p:cNvGraphicFramePr>
            <a:graphicFrameLocks noChangeAspect="1"/>
          </p:cNvGraphicFramePr>
          <p:nvPr>
            <p:extLst>
              <p:ext uri="{D42A27DB-BD31-4B8C-83A1-F6EECF244321}">
                <p14:modId xmlns:p14="http://schemas.microsoft.com/office/powerpoint/2010/main" val="2617346408"/>
              </p:ext>
            </p:extLst>
          </p:nvPr>
        </p:nvGraphicFramePr>
        <p:xfrm>
          <a:off x="7985125" y="2209890"/>
          <a:ext cx="617538" cy="404813"/>
        </p:xfrm>
        <a:graphic>
          <a:graphicData uri="http://schemas.openxmlformats.org/presentationml/2006/ole">
            <mc:AlternateContent xmlns:mc="http://schemas.openxmlformats.org/markup-compatibility/2006">
              <mc:Choice xmlns:v="urn:schemas-microsoft-com:vml" Requires="v">
                <p:oleObj spid="_x0000_s59513" name="Equation" r:id="rId7" imgW="393529" imgH="253890" progId="Equation.DSMT4">
                  <p:embed/>
                </p:oleObj>
              </mc:Choice>
              <mc:Fallback>
                <p:oleObj name="Equation" r:id="rId7" imgW="393529" imgH="253890" progId="Equation.DSMT4">
                  <p:embed/>
                  <p:pic>
                    <p:nvPicPr>
                      <p:cNvPr id="107529" name="对象 8">
                        <a:extLst>
                          <a:ext uri="{FF2B5EF4-FFF2-40B4-BE49-F238E27FC236}">
                            <a16:creationId xmlns:a16="http://schemas.microsoft.com/office/drawing/2014/main" id="{497430CF-1660-4CE9-A5D9-94E0992D5A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85125" y="2209890"/>
                        <a:ext cx="6175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CCCC2A89-08BD-4A26-8D95-6286E092BE11}"/>
              </a:ext>
            </a:extLst>
          </p:cNvPr>
          <p:cNvGraphicFramePr>
            <a:graphicFrameLocks noChangeAspect="1"/>
          </p:cNvGraphicFramePr>
          <p:nvPr>
            <p:extLst>
              <p:ext uri="{D42A27DB-BD31-4B8C-83A1-F6EECF244321}">
                <p14:modId xmlns:p14="http://schemas.microsoft.com/office/powerpoint/2010/main" val="1251950311"/>
              </p:ext>
            </p:extLst>
          </p:nvPr>
        </p:nvGraphicFramePr>
        <p:xfrm>
          <a:off x="8623839" y="2221273"/>
          <a:ext cx="1157288" cy="404812"/>
        </p:xfrm>
        <a:graphic>
          <a:graphicData uri="http://schemas.openxmlformats.org/presentationml/2006/ole">
            <mc:AlternateContent xmlns:mc="http://schemas.openxmlformats.org/markup-compatibility/2006">
              <mc:Choice xmlns:v="urn:schemas-microsoft-com:vml" Requires="v">
                <p:oleObj spid="_x0000_s59514" name="Equation" r:id="rId9" imgW="736280" imgH="253890" progId="Equation.DSMT4">
                  <p:embed/>
                </p:oleObj>
              </mc:Choice>
              <mc:Fallback>
                <p:oleObj name="Equation" r:id="rId9" imgW="736280" imgH="253890" progId="Equation.DSMT4">
                  <p:embed/>
                  <p:pic>
                    <p:nvPicPr>
                      <p:cNvPr id="107530" name="对象 9">
                        <a:extLst>
                          <a:ext uri="{FF2B5EF4-FFF2-40B4-BE49-F238E27FC236}">
                            <a16:creationId xmlns:a16="http://schemas.microsoft.com/office/drawing/2014/main" id="{AC202E12-85B8-46B5-9D5B-ACCEF5DB9C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3839" y="2221273"/>
                        <a:ext cx="115728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1">
            <a:extLst>
              <a:ext uri="{FF2B5EF4-FFF2-40B4-BE49-F238E27FC236}">
                <a16:creationId xmlns:a16="http://schemas.microsoft.com/office/drawing/2014/main" id="{AA276832-D479-4554-BA56-45ACA80111F7}"/>
              </a:ext>
            </a:extLst>
          </p:cNvPr>
          <p:cNvGraphicFramePr>
            <a:graphicFrameLocks noChangeAspect="1"/>
          </p:cNvGraphicFramePr>
          <p:nvPr>
            <p:extLst>
              <p:ext uri="{D42A27DB-BD31-4B8C-83A1-F6EECF244321}">
                <p14:modId xmlns:p14="http://schemas.microsoft.com/office/powerpoint/2010/main" val="800716903"/>
              </p:ext>
            </p:extLst>
          </p:nvPr>
        </p:nvGraphicFramePr>
        <p:xfrm>
          <a:off x="1579241" y="2609079"/>
          <a:ext cx="2386013" cy="379412"/>
        </p:xfrm>
        <a:graphic>
          <a:graphicData uri="http://schemas.openxmlformats.org/presentationml/2006/ole">
            <mc:AlternateContent xmlns:mc="http://schemas.openxmlformats.org/markup-compatibility/2006">
              <mc:Choice xmlns:v="urn:schemas-microsoft-com:vml" Requires="v">
                <p:oleObj spid="_x0000_s59515" name="Equation" r:id="rId11" imgW="1612900" imgH="254000" progId="Equation.DSMT4">
                  <p:embed/>
                </p:oleObj>
              </mc:Choice>
              <mc:Fallback>
                <p:oleObj name="Equation" r:id="rId11" imgW="1612900" imgH="254000" progId="Equation.DSMT4">
                  <p:embed/>
                  <p:pic>
                    <p:nvPicPr>
                      <p:cNvPr id="107532" name="对象 11">
                        <a:extLst>
                          <a:ext uri="{FF2B5EF4-FFF2-40B4-BE49-F238E27FC236}">
                            <a16:creationId xmlns:a16="http://schemas.microsoft.com/office/drawing/2014/main" id="{7E2CA993-C5D8-40E9-B489-A75B249AC9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9241" y="2609079"/>
                        <a:ext cx="23860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3">
            <a:extLst>
              <a:ext uri="{FF2B5EF4-FFF2-40B4-BE49-F238E27FC236}">
                <a16:creationId xmlns:a16="http://schemas.microsoft.com/office/drawing/2014/main" id="{C8A54997-5C37-469D-B0B6-BB07C26C569D}"/>
              </a:ext>
            </a:extLst>
          </p:cNvPr>
          <p:cNvGraphicFramePr>
            <a:graphicFrameLocks noChangeAspect="1"/>
          </p:cNvGraphicFramePr>
          <p:nvPr>
            <p:extLst>
              <p:ext uri="{D42A27DB-BD31-4B8C-83A1-F6EECF244321}">
                <p14:modId xmlns:p14="http://schemas.microsoft.com/office/powerpoint/2010/main" val="4113016471"/>
              </p:ext>
            </p:extLst>
          </p:nvPr>
        </p:nvGraphicFramePr>
        <p:xfrm>
          <a:off x="7087867" y="2614703"/>
          <a:ext cx="603250" cy="417512"/>
        </p:xfrm>
        <a:graphic>
          <a:graphicData uri="http://schemas.openxmlformats.org/presentationml/2006/ole">
            <mc:AlternateContent xmlns:mc="http://schemas.openxmlformats.org/markup-compatibility/2006">
              <mc:Choice xmlns:v="urn:schemas-microsoft-com:vml" Requires="v">
                <p:oleObj spid="_x0000_s59516" name="Equation" r:id="rId13" imgW="369262" imgH="254663" progId="Equation.DSMT4">
                  <p:embed/>
                </p:oleObj>
              </mc:Choice>
              <mc:Fallback>
                <p:oleObj name="Equation" r:id="rId13" imgW="369262" imgH="254663" progId="Equation.DSMT4">
                  <p:embed/>
                  <p:pic>
                    <p:nvPicPr>
                      <p:cNvPr id="107534" name="对象 13">
                        <a:extLst>
                          <a:ext uri="{FF2B5EF4-FFF2-40B4-BE49-F238E27FC236}">
                            <a16:creationId xmlns:a16="http://schemas.microsoft.com/office/drawing/2014/main" id="{F0889009-998E-4744-B148-58B40FBE3F7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7867" y="2614703"/>
                        <a:ext cx="6032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4">
            <a:extLst>
              <a:ext uri="{FF2B5EF4-FFF2-40B4-BE49-F238E27FC236}">
                <a16:creationId xmlns:a16="http://schemas.microsoft.com/office/drawing/2014/main" id="{A334D157-24E2-4520-8835-CA77B931DBC5}"/>
              </a:ext>
            </a:extLst>
          </p:cNvPr>
          <p:cNvGraphicFramePr>
            <a:graphicFrameLocks noChangeAspect="1"/>
          </p:cNvGraphicFramePr>
          <p:nvPr>
            <p:extLst>
              <p:ext uri="{D42A27DB-BD31-4B8C-83A1-F6EECF244321}">
                <p14:modId xmlns:p14="http://schemas.microsoft.com/office/powerpoint/2010/main" val="2803071607"/>
              </p:ext>
            </p:extLst>
          </p:nvPr>
        </p:nvGraphicFramePr>
        <p:xfrm>
          <a:off x="5066615" y="2618738"/>
          <a:ext cx="555625" cy="404812"/>
        </p:xfrm>
        <a:graphic>
          <a:graphicData uri="http://schemas.openxmlformats.org/presentationml/2006/ole">
            <mc:AlternateContent xmlns:mc="http://schemas.openxmlformats.org/markup-compatibility/2006">
              <mc:Choice xmlns:v="urn:schemas-microsoft-com:vml" Requires="v">
                <p:oleObj spid="_x0000_s59517" name="Equation" r:id="rId15" imgW="356528" imgH="254663" progId="Equation.DSMT4">
                  <p:embed/>
                </p:oleObj>
              </mc:Choice>
              <mc:Fallback>
                <p:oleObj name="Equation" r:id="rId15" imgW="356528" imgH="254663" progId="Equation.DSMT4">
                  <p:embed/>
                  <p:pic>
                    <p:nvPicPr>
                      <p:cNvPr id="107535" name="对象 14">
                        <a:extLst>
                          <a:ext uri="{FF2B5EF4-FFF2-40B4-BE49-F238E27FC236}">
                            <a16:creationId xmlns:a16="http://schemas.microsoft.com/office/drawing/2014/main" id="{6A00FA22-3AE1-4E8B-9E6D-57152682D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615" y="2618738"/>
                        <a:ext cx="5556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8">
            <a:extLst>
              <a:ext uri="{FF2B5EF4-FFF2-40B4-BE49-F238E27FC236}">
                <a16:creationId xmlns:a16="http://schemas.microsoft.com/office/drawing/2014/main" id="{EE47835A-771D-47C2-8DDE-928D770CE858}"/>
              </a:ext>
            </a:extLst>
          </p:cNvPr>
          <p:cNvSpPr txBox="1">
            <a:spLocks noChangeArrowheads="1"/>
          </p:cNvSpPr>
          <p:nvPr/>
        </p:nvSpPr>
        <p:spPr bwMode="auto">
          <a:xfrm>
            <a:off x="755650" y="3335338"/>
            <a:ext cx="10956974"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342900" indent="-342900">
              <a:spcBef>
                <a:spcPct val="0"/>
              </a:spcBef>
              <a:buFont typeface="Wingdings" panose="05000000000000000000" pitchFamily="2" charset="2"/>
              <a:buChar char="u"/>
            </a:pPr>
            <a:r>
              <a:rPr lang="zh-CN" altLang="en-US" sz="2400" dirty="0">
                <a:latin typeface="Times New Roman" panose="02020603050405020304" pitchFamily="18" charset="0"/>
                <a:ea typeface="宋体" panose="02010600030101010101" pitchFamily="2" charset="-122"/>
              </a:rPr>
              <a:t>          称为       的插值函数，       可取自不同的函数类，既可为代数多项式，也可为三角多项式或有理分式。</a:t>
            </a:r>
          </a:p>
        </p:txBody>
      </p:sp>
      <p:graphicFrame>
        <p:nvGraphicFramePr>
          <p:cNvPr id="15" name="对象 26">
            <a:extLst>
              <a:ext uri="{FF2B5EF4-FFF2-40B4-BE49-F238E27FC236}">
                <a16:creationId xmlns:a16="http://schemas.microsoft.com/office/drawing/2014/main" id="{D158D2B2-BAEA-48A6-9A5E-4365D7801AD9}"/>
              </a:ext>
            </a:extLst>
          </p:cNvPr>
          <p:cNvGraphicFramePr>
            <a:graphicFrameLocks noChangeAspect="1"/>
          </p:cNvGraphicFramePr>
          <p:nvPr>
            <p:extLst>
              <p:ext uri="{D42A27DB-BD31-4B8C-83A1-F6EECF244321}">
                <p14:modId xmlns:p14="http://schemas.microsoft.com/office/powerpoint/2010/main" val="2083876681"/>
              </p:ext>
            </p:extLst>
          </p:nvPr>
        </p:nvGraphicFramePr>
        <p:xfrm>
          <a:off x="1277616" y="3388519"/>
          <a:ext cx="603250" cy="417513"/>
        </p:xfrm>
        <a:graphic>
          <a:graphicData uri="http://schemas.openxmlformats.org/presentationml/2006/ole">
            <mc:AlternateContent xmlns:mc="http://schemas.openxmlformats.org/markup-compatibility/2006">
              <mc:Choice xmlns:v="urn:schemas-microsoft-com:vml" Requires="v">
                <p:oleObj spid="_x0000_s59518" name="Equation" r:id="rId16" imgW="369262" imgH="254663" progId="Equation.DSMT4">
                  <p:embed/>
                </p:oleObj>
              </mc:Choice>
              <mc:Fallback>
                <p:oleObj name="Equation" r:id="rId16" imgW="369262" imgH="254663" progId="Equation.DSMT4">
                  <p:embed/>
                  <p:pic>
                    <p:nvPicPr>
                      <p:cNvPr id="107537" name="对象 26">
                        <a:extLst>
                          <a:ext uri="{FF2B5EF4-FFF2-40B4-BE49-F238E27FC236}">
                            <a16:creationId xmlns:a16="http://schemas.microsoft.com/office/drawing/2014/main" id="{BFBE6C45-ED2B-46BC-945C-580DA0A224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7616" y="3388519"/>
                        <a:ext cx="6032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27">
            <a:extLst>
              <a:ext uri="{FF2B5EF4-FFF2-40B4-BE49-F238E27FC236}">
                <a16:creationId xmlns:a16="http://schemas.microsoft.com/office/drawing/2014/main" id="{070FFC8E-77B0-46F7-95BC-68B680D959EE}"/>
              </a:ext>
            </a:extLst>
          </p:cNvPr>
          <p:cNvGraphicFramePr>
            <a:graphicFrameLocks noChangeAspect="1"/>
          </p:cNvGraphicFramePr>
          <p:nvPr>
            <p:extLst>
              <p:ext uri="{D42A27DB-BD31-4B8C-83A1-F6EECF244321}">
                <p14:modId xmlns:p14="http://schemas.microsoft.com/office/powerpoint/2010/main" val="3709294642"/>
              </p:ext>
            </p:extLst>
          </p:nvPr>
        </p:nvGraphicFramePr>
        <p:xfrm>
          <a:off x="2599842" y="3375025"/>
          <a:ext cx="555625" cy="404813"/>
        </p:xfrm>
        <a:graphic>
          <a:graphicData uri="http://schemas.openxmlformats.org/presentationml/2006/ole">
            <mc:AlternateContent xmlns:mc="http://schemas.openxmlformats.org/markup-compatibility/2006">
              <mc:Choice xmlns:v="urn:schemas-microsoft-com:vml" Requires="v">
                <p:oleObj spid="_x0000_s59519" name="Equation" r:id="rId17" imgW="356528" imgH="254663" progId="Equation.DSMT4">
                  <p:embed/>
                </p:oleObj>
              </mc:Choice>
              <mc:Fallback>
                <p:oleObj name="Equation" r:id="rId17" imgW="356528" imgH="254663" progId="Equation.DSMT4">
                  <p:embed/>
                  <p:pic>
                    <p:nvPicPr>
                      <p:cNvPr id="107538" name="对象 27">
                        <a:extLst>
                          <a:ext uri="{FF2B5EF4-FFF2-40B4-BE49-F238E27FC236}">
                            <a16:creationId xmlns:a16="http://schemas.microsoft.com/office/drawing/2014/main" id="{55F37D0A-30BC-4302-9E8D-7CE6B03CE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9842" y="3375025"/>
                        <a:ext cx="5556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28">
            <a:extLst>
              <a:ext uri="{FF2B5EF4-FFF2-40B4-BE49-F238E27FC236}">
                <a16:creationId xmlns:a16="http://schemas.microsoft.com/office/drawing/2014/main" id="{8B6E1FCD-2C64-430A-B72F-40059CA9AC4A}"/>
              </a:ext>
            </a:extLst>
          </p:cNvPr>
          <p:cNvGraphicFramePr>
            <a:graphicFrameLocks noChangeAspect="1"/>
          </p:cNvGraphicFramePr>
          <p:nvPr>
            <p:extLst>
              <p:ext uri="{D42A27DB-BD31-4B8C-83A1-F6EECF244321}">
                <p14:modId xmlns:p14="http://schemas.microsoft.com/office/powerpoint/2010/main" val="2309304995"/>
              </p:ext>
            </p:extLst>
          </p:nvPr>
        </p:nvGraphicFramePr>
        <p:xfrm>
          <a:off x="4874095" y="3362325"/>
          <a:ext cx="603250" cy="417513"/>
        </p:xfrm>
        <a:graphic>
          <a:graphicData uri="http://schemas.openxmlformats.org/presentationml/2006/ole">
            <mc:AlternateContent xmlns:mc="http://schemas.openxmlformats.org/markup-compatibility/2006">
              <mc:Choice xmlns:v="urn:schemas-microsoft-com:vml" Requires="v">
                <p:oleObj spid="_x0000_s59520" name="Equation" r:id="rId18" imgW="369262" imgH="254663" progId="Equation.DSMT4">
                  <p:embed/>
                </p:oleObj>
              </mc:Choice>
              <mc:Fallback>
                <p:oleObj name="Equation" r:id="rId18" imgW="369262" imgH="254663" progId="Equation.DSMT4">
                  <p:embed/>
                  <p:pic>
                    <p:nvPicPr>
                      <p:cNvPr id="107539" name="对象 28">
                        <a:extLst>
                          <a:ext uri="{FF2B5EF4-FFF2-40B4-BE49-F238E27FC236}">
                            <a16:creationId xmlns:a16="http://schemas.microsoft.com/office/drawing/2014/main" id="{A1BE5E78-3D27-4E8B-826B-18FC442779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4095" y="3362325"/>
                        <a:ext cx="6032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文本框 30">
            <a:extLst>
              <a:ext uri="{FF2B5EF4-FFF2-40B4-BE49-F238E27FC236}">
                <a16:creationId xmlns:a16="http://schemas.microsoft.com/office/drawing/2014/main" id="{F690B427-E973-472E-925E-63CE5FCB4CA2}"/>
              </a:ext>
            </a:extLst>
          </p:cNvPr>
          <p:cNvSpPr txBox="1">
            <a:spLocks noChangeArrowheads="1"/>
          </p:cNvSpPr>
          <p:nvPr/>
        </p:nvSpPr>
        <p:spPr bwMode="auto">
          <a:xfrm>
            <a:off x="755650" y="4218781"/>
            <a:ext cx="11436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342900" indent="-342900">
              <a:spcBef>
                <a:spcPct val="0"/>
              </a:spcBef>
              <a:buFont typeface="Wingdings" panose="05000000000000000000" pitchFamily="2" charset="2"/>
              <a:buChar char="u"/>
            </a:pPr>
            <a:r>
              <a:rPr lang="zh-CN" altLang="en-US" sz="2400" dirty="0">
                <a:latin typeface="Times New Roman" panose="02020603050405020304" pitchFamily="18" charset="0"/>
                <a:ea typeface="宋体" panose="02010600030101010101" pitchFamily="2" charset="-122"/>
              </a:rPr>
              <a:t> 若取        为代数多项式，则称插值问题为代数插值，        称为        的插值多项式。</a:t>
            </a:r>
          </a:p>
        </p:txBody>
      </p:sp>
      <p:graphicFrame>
        <p:nvGraphicFramePr>
          <p:cNvPr id="19" name="对象 31">
            <a:extLst>
              <a:ext uri="{FF2B5EF4-FFF2-40B4-BE49-F238E27FC236}">
                <a16:creationId xmlns:a16="http://schemas.microsoft.com/office/drawing/2014/main" id="{5663B73C-6E9E-42E1-9C8C-F3FE3376CFDE}"/>
              </a:ext>
            </a:extLst>
          </p:cNvPr>
          <p:cNvGraphicFramePr>
            <a:graphicFrameLocks noChangeAspect="1"/>
          </p:cNvGraphicFramePr>
          <p:nvPr>
            <p:extLst>
              <p:ext uri="{D42A27DB-BD31-4B8C-83A1-F6EECF244321}">
                <p14:modId xmlns:p14="http://schemas.microsoft.com/office/powerpoint/2010/main" val="3481007406"/>
              </p:ext>
            </p:extLst>
          </p:nvPr>
        </p:nvGraphicFramePr>
        <p:xfrm>
          <a:off x="2018345" y="4244975"/>
          <a:ext cx="603250" cy="419100"/>
        </p:xfrm>
        <a:graphic>
          <a:graphicData uri="http://schemas.openxmlformats.org/presentationml/2006/ole">
            <mc:AlternateContent xmlns:mc="http://schemas.openxmlformats.org/markup-compatibility/2006">
              <mc:Choice xmlns:v="urn:schemas-microsoft-com:vml" Requires="v">
                <p:oleObj spid="_x0000_s59521" name="Equation" r:id="rId19" imgW="369262" imgH="254663" progId="Equation.DSMT4">
                  <p:embed/>
                </p:oleObj>
              </mc:Choice>
              <mc:Fallback>
                <p:oleObj name="Equation" r:id="rId19" imgW="369262" imgH="254663" progId="Equation.DSMT4">
                  <p:embed/>
                  <p:pic>
                    <p:nvPicPr>
                      <p:cNvPr id="107541" name="对象 31">
                        <a:extLst>
                          <a:ext uri="{FF2B5EF4-FFF2-40B4-BE49-F238E27FC236}">
                            <a16:creationId xmlns:a16="http://schemas.microsoft.com/office/drawing/2014/main" id="{7F71DEE6-D83F-4CF8-895B-CCED1F949F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8345" y="4244975"/>
                        <a:ext cx="6032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32">
            <a:extLst>
              <a:ext uri="{FF2B5EF4-FFF2-40B4-BE49-F238E27FC236}">
                <a16:creationId xmlns:a16="http://schemas.microsoft.com/office/drawing/2014/main" id="{886386A3-A4B7-4F33-945D-8A02076B45EE}"/>
              </a:ext>
            </a:extLst>
          </p:cNvPr>
          <p:cNvGraphicFramePr>
            <a:graphicFrameLocks noChangeAspect="1"/>
          </p:cNvGraphicFramePr>
          <p:nvPr>
            <p:extLst>
              <p:ext uri="{D42A27DB-BD31-4B8C-83A1-F6EECF244321}">
                <p14:modId xmlns:p14="http://schemas.microsoft.com/office/powerpoint/2010/main" val="92826867"/>
              </p:ext>
            </p:extLst>
          </p:nvPr>
        </p:nvGraphicFramePr>
        <p:xfrm>
          <a:off x="8331200" y="4270216"/>
          <a:ext cx="603250" cy="417512"/>
        </p:xfrm>
        <a:graphic>
          <a:graphicData uri="http://schemas.openxmlformats.org/presentationml/2006/ole">
            <mc:AlternateContent xmlns:mc="http://schemas.openxmlformats.org/markup-compatibility/2006">
              <mc:Choice xmlns:v="urn:schemas-microsoft-com:vml" Requires="v">
                <p:oleObj spid="_x0000_s59522" name="Equation" r:id="rId20" imgW="369262" imgH="254663" progId="Equation.DSMT4">
                  <p:embed/>
                </p:oleObj>
              </mc:Choice>
              <mc:Fallback>
                <p:oleObj name="Equation" r:id="rId20" imgW="369262" imgH="254663" progId="Equation.DSMT4">
                  <p:embed/>
                  <p:pic>
                    <p:nvPicPr>
                      <p:cNvPr id="107542" name="对象 32">
                        <a:extLst>
                          <a:ext uri="{FF2B5EF4-FFF2-40B4-BE49-F238E27FC236}">
                            <a16:creationId xmlns:a16="http://schemas.microsoft.com/office/drawing/2014/main" id="{1029E2E2-063E-4651-BBB9-99119719C09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1200" y="4270216"/>
                        <a:ext cx="6032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33">
            <a:extLst>
              <a:ext uri="{FF2B5EF4-FFF2-40B4-BE49-F238E27FC236}">
                <a16:creationId xmlns:a16="http://schemas.microsoft.com/office/drawing/2014/main" id="{869216CF-E6F2-4A0C-BA1C-0E9A590CA002}"/>
              </a:ext>
            </a:extLst>
          </p:cNvPr>
          <p:cNvGraphicFramePr>
            <a:graphicFrameLocks noChangeAspect="1"/>
          </p:cNvGraphicFramePr>
          <p:nvPr>
            <p:extLst>
              <p:ext uri="{D42A27DB-BD31-4B8C-83A1-F6EECF244321}">
                <p14:modId xmlns:p14="http://schemas.microsoft.com/office/powerpoint/2010/main" val="3882589662"/>
              </p:ext>
            </p:extLst>
          </p:nvPr>
        </p:nvGraphicFramePr>
        <p:xfrm>
          <a:off x="9504108" y="4299199"/>
          <a:ext cx="554038" cy="404812"/>
        </p:xfrm>
        <a:graphic>
          <a:graphicData uri="http://schemas.openxmlformats.org/presentationml/2006/ole">
            <mc:AlternateContent xmlns:mc="http://schemas.openxmlformats.org/markup-compatibility/2006">
              <mc:Choice xmlns:v="urn:schemas-microsoft-com:vml" Requires="v">
                <p:oleObj spid="_x0000_s59523" name="Equation" r:id="rId21" imgW="356528" imgH="254663" progId="Equation.DSMT4">
                  <p:embed/>
                </p:oleObj>
              </mc:Choice>
              <mc:Fallback>
                <p:oleObj name="Equation" r:id="rId21" imgW="356528" imgH="254663" progId="Equation.DSMT4">
                  <p:embed/>
                  <p:pic>
                    <p:nvPicPr>
                      <p:cNvPr id="107543" name="对象 33">
                        <a:extLst>
                          <a:ext uri="{FF2B5EF4-FFF2-40B4-BE49-F238E27FC236}">
                            <a16:creationId xmlns:a16="http://schemas.microsoft.com/office/drawing/2014/main" id="{301172E7-8DB2-468F-9098-8AED6AFFA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108" y="4299199"/>
                        <a:ext cx="5540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文本框 34">
            <a:extLst>
              <a:ext uri="{FF2B5EF4-FFF2-40B4-BE49-F238E27FC236}">
                <a16:creationId xmlns:a16="http://schemas.microsoft.com/office/drawing/2014/main" id="{6739485F-50B6-497F-8629-BBA87841C53C}"/>
              </a:ext>
            </a:extLst>
          </p:cNvPr>
          <p:cNvSpPr txBox="1">
            <a:spLocks noChangeArrowheads="1"/>
          </p:cNvSpPr>
          <p:nvPr/>
        </p:nvSpPr>
        <p:spPr bwMode="auto">
          <a:xfrm>
            <a:off x="755650" y="5132388"/>
            <a:ext cx="10826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常用的代数插值有</a:t>
            </a:r>
            <a:r>
              <a:rPr lang="en-US" altLang="zh-CN" sz="2400" dirty="0">
                <a:latin typeface="Times New Roman" panose="02020603050405020304" pitchFamily="18" charset="0"/>
                <a:ea typeface="宋体" panose="02010600030101010101" pitchFamily="2" charset="-122"/>
              </a:rPr>
              <a:t>Lagrange</a:t>
            </a:r>
            <a:r>
              <a:rPr lang="zh-CN" altLang="en-US" sz="2400" dirty="0">
                <a:latin typeface="Times New Roman" panose="02020603050405020304" pitchFamily="18" charset="0"/>
                <a:ea typeface="宋体" panose="02010600030101010101" pitchFamily="2" charset="-122"/>
              </a:rPr>
              <a:t>插值、</a:t>
            </a:r>
            <a:r>
              <a:rPr lang="en-US" altLang="zh-CN" sz="2400" dirty="0">
                <a:latin typeface="Times New Roman" panose="02020603050405020304" pitchFamily="18" charset="0"/>
                <a:ea typeface="宋体" panose="02010600030101010101" pitchFamily="2" charset="-122"/>
              </a:rPr>
              <a:t>Newton</a:t>
            </a:r>
            <a:r>
              <a:rPr lang="zh-CN" altLang="en-US" sz="2400" dirty="0">
                <a:latin typeface="Times New Roman" panose="02020603050405020304" pitchFamily="18" charset="0"/>
                <a:ea typeface="宋体" panose="02010600030101010101" pitchFamily="2" charset="-122"/>
              </a:rPr>
              <a:t>插值、</a:t>
            </a:r>
            <a:r>
              <a:rPr lang="en-US" altLang="zh-CN" sz="2400" dirty="0">
                <a:latin typeface="Times New Roman" panose="02020603050405020304" pitchFamily="18" charset="0"/>
                <a:ea typeface="宋体" panose="02010600030101010101" pitchFamily="2" charset="-122"/>
              </a:rPr>
              <a:t>Hermite </a:t>
            </a:r>
            <a:r>
              <a:rPr lang="zh-CN" altLang="en-US" sz="2400" dirty="0">
                <a:latin typeface="Times New Roman" panose="02020603050405020304" pitchFamily="18" charset="0"/>
                <a:ea typeface="宋体" panose="02010600030101010101" pitchFamily="2" charset="-122"/>
              </a:rPr>
              <a:t>插值。</a:t>
            </a:r>
          </a:p>
        </p:txBody>
      </p:sp>
    </p:spTree>
    <p:extLst>
      <p:ext uri="{BB962C8B-B14F-4D97-AF65-F5344CB8AC3E}">
        <p14:creationId xmlns:p14="http://schemas.microsoft.com/office/powerpoint/2010/main" val="373263607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912AB-8601-494B-891F-E1E08F229503}"/>
              </a:ext>
            </a:extLst>
          </p:cNvPr>
          <p:cNvSpPr>
            <a:spLocks noGrp="1"/>
          </p:cNvSpPr>
          <p:nvPr>
            <p:ph type="title"/>
          </p:nvPr>
        </p:nvSpPr>
        <p:spPr/>
        <p:txBody>
          <a:bodyPr/>
          <a:lstStyle/>
          <a:p>
            <a:r>
              <a:rPr lang="en-US" altLang="zh-CN" b="1" dirty="0">
                <a:latin typeface="Times New Roman" panose="02020603050405020304" pitchFamily="18" charset="0"/>
                <a:ea typeface="宋体" panose="02010600030101010101" pitchFamily="2" charset="-122"/>
              </a:rPr>
              <a:t>Shamir</a:t>
            </a:r>
            <a:r>
              <a:rPr lang="zh-CN" altLang="en-US" b="1" dirty="0">
                <a:latin typeface="Times New Roman" panose="02020603050405020304" pitchFamily="18" charset="0"/>
                <a:ea typeface="宋体" panose="02010600030101010101" pitchFamily="2" charset="-122"/>
              </a:rPr>
              <a:t>门限方案</a:t>
            </a:r>
            <a:endParaRPr lang="zh-CN" altLang="en-US" dirty="0"/>
          </a:p>
        </p:txBody>
      </p:sp>
      <p:sp>
        <p:nvSpPr>
          <p:cNvPr id="3" name="内容占位符 2">
            <a:extLst>
              <a:ext uri="{FF2B5EF4-FFF2-40B4-BE49-F238E27FC236}">
                <a16:creationId xmlns:a16="http://schemas.microsoft.com/office/drawing/2014/main" id="{0A384A10-125B-4494-8EDE-B5C425BA9144}"/>
              </a:ext>
            </a:extLst>
          </p:cNvPr>
          <p:cNvSpPr>
            <a:spLocks noGrp="1"/>
          </p:cNvSpPr>
          <p:nvPr>
            <p:ph idx="1"/>
          </p:nvPr>
        </p:nvSpPr>
        <p:spPr>
          <a:xfrm>
            <a:off x="8789133" y="334964"/>
            <a:ext cx="2673226" cy="1239416"/>
          </a:xfrm>
        </p:spPr>
        <p:txBody>
          <a:bodyPr/>
          <a:lstStyle/>
          <a:p>
            <a:endParaRPr lang="zh-CN" altLang="en-US" dirty="0"/>
          </a:p>
        </p:txBody>
      </p:sp>
      <p:sp>
        <p:nvSpPr>
          <p:cNvPr id="4" name="日期占位符 3">
            <a:extLst>
              <a:ext uri="{FF2B5EF4-FFF2-40B4-BE49-F238E27FC236}">
                <a16:creationId xmlns:a16="http://schemas.microsoft.com/office/drawing/2014/main" id="{C7D305AB-CD30-441E-A5D8-CC60E5D0EA25}"/>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F1F74AB4-7832-4896-8135-8F2B080C5F7C}"/>
              </a:ext>
            </a:extLst>
          </p:cNvPr>
          <p:cNvSpPr>
            <a:spLocks noGrp="1"/>
          </p:cNvSpPr>
          <p:nvPr>
            <p:ph type="sldNum" sz="quarter" idx="11"/>
          </p:nvPr>
        </p:nvSpPr>
        <p:spPr/>
        <p:txBody>
          <a:bodyPr/>
          <a:lstStyle/>
          <a:p>
            <a:pPr>
              <a:defRPr/>
            </a:pPr>
            <a:fld id="{13783E8D-128D-47D1-A075-F0ABB8417BB3}" type="slidenum">
              <a:rPr lang="en-US" altLang="zh-CN" smtClean="0"/>
              <a:pPr>
                <a:defRPr/>
              </a:pPr>
              <a:t>64</a:t>
            </a:fld>
            <a:endParaRPr lang="en-US" altLang="zh-CN"/>
          </a:p>
        </p:txBody>
      </p:sp>
      <p:sp>
        <p:nvSpPr>
          <p:cNvPr id="29" name="文本框 1">
            <a:extLst>
              <a:ext uri="{FF2B5EF4-FFF2-40B4-BE49-F238E27FC236}">
                <a16:creationId xmlns:a16="http://schemas.microsoft.com/office/drawing/2014/main" id="{1D5695CE-0D10-4B94-8CCA-363B02AEB015}"/>
              </a:ext>
            </a:extLst>
          </p:cNvPr>
          <p:cNvSpPr txBox="1">
            <a:spLocks noChangeArrowheads="1"/>
          </p:cNvSpPr>
          <p:nvPr/>
        </p:nvSpPr>
        <p:spPr bwMode="auto">
          <a:xfrm>
            <a:off x="681161" y="1552774"/>
            <a:ext cx="10901239"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已知        在    个互不相同的点的函数值                      ，可构造         次插值多项式为   </a:t>
            </a:r>
          </a:p>
        </p:txBody>
      </p:sp>
      <p:graphicFrame>
        <p:nvGraphicFramePr>
          <p:cNvPr id="30" name="对象 3">
            <a:extLst>
              <a:ext uri="{FF2B5EF4-FFF2-40B4-BE49-F238E27FC236}">
                <a16:creationId xmlns:a16="http://schemas.microsoft.com/office/drawing/2014/main" id="{2565CF4F-E387-4774-9D75-B5F55851E0A3}"/>
              </a:ext>
            </a:extLst>
          </p:cNvPr>
          <p:cNvGraphicFramePr>
            <a:graphicFrameLocks noChangeAspect="1"/>
          </p:cNvGraphicFramePr>
          <p:nvPr>
            <p:extLst>
              <p:ext uri="{D42A27DB-BD31-4B8C-83A1-F6EECF244321}">
                <p14:modId xmlns:p14="http://schemas.microsoft.com/office/powerpoint/2010/main" val="1893473635"/>
              </p:ext>
            </p:extLst>
          </p:nvPr>
        </p:nvGraphicFramePr>
        <p:xfrm>
          <a:off x="1617786" y="1586111"/>
          <a:ext cx="554038" cy="404813"/>
        </p:xfrm>
        <a:graphic>
          <a:graphicData uri="http://schemas.openxmlformats.org/presentationml/2006/ole">
            <mc:AlternateContent xmlns:mc="http://schemas.openxmlformats.org/markup-compatibility/2006">
              <mc:Choice xmlns:v="urn:schemas-microsoft-com:vml" Requires="v">
                <p:oleObj spid="_x0000_s60562" name="Equation" r:id="rId3" imgW="356528" imgH="254663" progId="Equation.DSMT4">
                  <p:embed/>
                </p:oleObj>
              </mc:Choice>
              <mc:Fallback>
                <p:oleObj name="Equation" r:id="rId3" imgW="356528" imgH="254663" progId="Equation.DSMT4">
                  <p:embed/>
                  <p:pic>
                    <p:nvPicPr>
                      <p:cNvPr id="108548" name="对象 3">
                        <a:extLst>
                          <a:ext uri="{FF2B5EF4-FFF2-40B4-BE49-F238E27FC236}">
                            <a16:creationId xmlns:a16="http://schemas.microsoft.com/office/drawing/2014/main" id="{5D9D0F1D-E7B1-4178-BF06-FC1852461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786" y="1586111"/>
                        <a:ext cx="5540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4">
            <a:extLst>
              <a:ext uri="{FF2B5EF4-FFF2-40B4-BE49-F238E27FC236}">
                <a16:creationId xmlns:a16="http://schemas.microsoft.com/office/drawing/2014/main" id="{6319FD43-4866-408F-A4F0-EC00D021FBDB}"/>
              </a:ext>
            </a:extLst>
          </p:cNvPr>
          <p:cNvGraphicFramePr>
            <a:graphicFrameLocks noChangeAspect="1"/>
          </p:cNvGraphicFramePr>
          <p:nvPr>
            <p:extLst>
              <p:ext uri="{D42A27DB-BD31-4B8C-83A1-F6EECF244321}">
                <p14:modId xmlns:p14="http://schemas.microsoft.com/office/powerpoint/2010/main" val="2337241827"/>
              </p:ext>
            </p:extLst>
          </p:nvPr>
        </p:nvGraphicFramePr>
        <p:xfrm>
          <a:off x="2552824" y="1597224"/>
          <a:ext cx="274637" cy="393700"/>
        </p:xfrm>
        <a:graphic>
          <a:graphicData uri="http://schemas.openxmlformats.org/presentationml/2006/ole">
            <mc:AlternateContent xmlns:mc="http://schemas.openxmlformats.org/markup-compatibility/2006">
              <mc:Choice xmlns:v="urn:schemas-microsoft-com:vml" Requires="v">
                <p:oleObj spid="_x0000_s60563" name="Equation" r:id="rId5" imgW="126725" imgH="177415" progId="Equation.DSMT4">
                  <p:embed/>
                </p:oleObj>
              </mc:Choice>
              <mc:Fallback>
                <p:oleObj name="Equation" r:id="rId5" imgW="126725" imgH="177415" progId="Equation.DSMT4">
                  <p:embed/>
                  <p:pic>
                    <p:nvPicPr>
                      <p:cNvPr id="108549" name="对象 4">
                        <a:extLst>
                          <a:ext uri="{FF2B5EF4-FFF2-40B4-BE49-F238E27FC236}">
                            <a16:creationId xmlns:a16="http://schemas.microsoft.com/office/drawing/2014/main" id="{A47D863F-E0F8-4ADA-A80C-A0037CC3AD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824" y="1597224"/>
                        <a:ext cx="2746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6">
            <a:extLst>
              <a:ext uri="{FF2B5EF4-FFF2-40B4-BE49-F238E27FC236}">
                <a16:creationId xmlns:a16="http://schemas.microsoft.com/office/drawing/2014/main" id="{7399D9CD-4D09-4374-A2A1-73EFA0A521C0}"/>
              </a:ext>
            </a:extLst>
          </p:cNvPr>
          <p:cNvGraphicFramePr>
            <a:graphicFrameLocks noChangeAspect="1"/>
          </p:cNvGraphicFramePr>
          <p:nvPr>
            <p:extLst>
              <p:ext uri="{D42A27DB-BD31-4B8C-83A1-F6EECF244321}">
                <p14:modId xmlns:p14="http://schemas.microsoft.com/office/powerpoint/2010/main" val="180559770"/>
              </p:ext>
            </p:extLst>
          </p:nvPr>
        </p:nvGraphicFramePr>
        <p:xfrm>
          <a:off x="6145336" y="1586111"/>
          <a:ext cx="1708150" cy="396875"/>
        </p:xfrm>
        <a:graphic>
          <a:graphicData uri="http://schemas.openxmlformats.org/presentationml/2006/ole">
            <mc:AlternateContent xmlns:mc="http://schemas.openxmlformats.org/markup-compatibility/2006">
              <mc:Choice xmlns:v="urn:schemas-microsoft-com:vml" Requires="v">
                <p:oleObj spid="_x0000_s60564" name="Equation" r:id="rId7" imgW="1104900" imgH="254000" progId="Equation.DSMT4">
                  <p:embed/>
                </p:oleObj>
              </mc:Choice>
              <mc:Fallback>
                <p:oleObj name="Equation" r:id="rId7" imgW="1104900" imgH="254000" progId="Equation.DSMT4">
                  <p:embed/>
                  <p:pic>
                    <p:nvPicPr>
                      <p:cNvPr id="108551" name="对象 6">
                        <a:extLst>
                          <a:ext uri="{FF2B5EF4-FFF2-40B4-BE49-F238E27FC236}">
                            <a16:creationId xmlns:a16="http://schemas.microsoft.com/office/drawing/2014/main" id="{676DB4A8-067C-4949-9C73-883C4BBD2C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5336" y="158611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对象 8">
            <a:extLst>
              <a:ext uri="{FF2B5EF4-FFF2-40B4-BE49-F238E27FC236}">
                <a16:creationId xmlns:a16="http://schemas.microsoft.com/office/drawing/2014/main" id="{20E34A74-23AC-454C-A9D7-6E30B458E577}"/>
              </a:ext>
            </a:extLst>
          </p:cNvPr>
          <p:cNvGraphicFramePr>
            <a:graphicFrameLocks noChangeAspect="1"/>
          </p:cNvGraphicFramePr>
          <p:nvPr>
            <p:extLst>
              <p:ext uri="{D42A27DB-BD31-4B8C-83A1-F6EECF244321}">
                <p14:modId xmlns:p14="http://schemas.microsoft.com/office/powerpoint/2010/main" val="3956784572"/>
              </p:ext>
            </p:extLst>
          </p:nvPr>
        </p:nvGraphicFramePr>
        <p:xfrm>
          <a:off x="9067067" y="1615530"/>
          <a:ext cx="650875" cy="387350"/>
        </p:xfrm>
        <a:graphic>
          <a:graphicData uri="http://schemas.openxmlformats.org/presentationml/2006/ole">
            <mc:AlternateContent xmlns:mc="http://schemas.openxmlformats.org/markup-compatibility/2006">
              <mc:Choice xmlns:v="urn:schemas-microsoft-com:vml" Requires="v">
                <p:oleObj spid="_x0000_s60565" name="Equation" r:id="rId9" imgW="305330" imgH="178109" progId="Equation.DSMT4">
                  <p:embed/>
                </p:oleObj>
              </mc:Choice>
              <mc:Fallback>
                <p:oleObj name="Equation" r:id="rId9" imgW="305330" imgH="178109" progId="Equation.DSMT4">
                  <p:embed/>
                  <p:pic>
                    <p:nvPicPr>
                      <p:cNvPr id="108553" name="对象 8">
                        <a:extLst>
                          <a:ext uri="{FF2B5EF4-FFF2-40B4-BE49-F238E27FC236}">
                            <a16:creationId xmlns:a16="http://schemas.microsoft.com/office/drawing/2014/main" id="{8A307882-BCFA-4969-BD74-AE54BF5AEF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7067" y="1615530"/>
                        <a:ext cx="6508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文本框 9">
            <a:extLst>
              <a:ext uri="{FF2B5EF4-FFF2-40B4-BE49-F238E27FC236}">
                <a16:creationId xmlns:a16="http://schemas.microsoft.com/office/drawing/2014/main" id="{FD2035A8-0908-4935-B361-37C1617CD402}"/>
              </a:ext>
            </a:extLst>
          </p:cNvPr>
          <p:cNvSpPr txBox="1">
            <a:spLocks noChangeArrowheads="1"/>
          </p:cNvSpPr>
          <p:nvPr/>
        </p:nvSpPr>
        <p:spPr bwMode="auto">
          <a:xfrm>
            <a:off x="609724" y="1043186"/>
            <a:ext cx="280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b="1">
                <a:latin typeface="Times New Roman" panose="02020603050405020304" pitchFamily="18" charset="0"/>
                <a:ea typeface="宋体" panose="02010600030101010101" pitchFamily="2" charset="-122"/>
              </a:rPr>
              <a:t>Lagrange</a:t>
            </a:r>
            <a:r>
              <a:rPr lang="zh-CN" altLang="en-US" sz="2400" b="1">
                <a:latin typeface="Times New Roman" panose="02020603050405020304" pitchFamily="18" charset="0"/>
                <a:ea typeface="宋体" panose="02010600030101010101" pitchFamily="2" charset="-122"/>
              </a:rPr>
              <a:t>插值：</a:t>
            </a:r>
          </a:p>
        </p:txBody>
      </p:sp>
      <p:graphicFrame>
        <p:nvGraphicFramePr>
          <p:cNvPr id="35" name="对象 11">
            <a:extLst>
              <a:ext uri="{FF2B5EF4-FFF2-40B4-BE49-F238E27FC236}">
                <a16:creationId xmlns:a16="http://schemas.microsoft.com/office/drawing/2014/main" id="{70ED94C7-7975-4E0E-8811-3B0B55BA415A}"/>
              </a:ext>
            </a:extLst>
          </p:cNvPr>
          <p:cNvGraphicFramePr>
            <a:graphicFrameLocks noChangeAspect="1"/>
          </p:cNvGraphicFramePr>
          <p:nvPr>
            <p:extLst>
              <p:ext uri="{D42A27DB-BD31-4B8C-83A1-F6EECF244321}">
                <p14:modId xmlns:p14="http://schemas.microsoft.com/office/powerpoint/2010/main" val="1774454388"/>
              </p:ext>
            </p:extLst>
          </p:nvPr>
        </p:nvGraphicFramePr>
        <p:xfrm>
          <a:off x="2366963" y="2314575"/>
          <a:ext cx="4124325" cy="960438"/>
        </p:xfrm>
        <a:graphic>
          <a:graphicData uri="http://schemas.openxmlformats.org/presentationml/2006/ole">
            <mc:AlternateContent xmlns:mc="http://schemas.openxmlformats.org/markup-compatibility/2006">
              <mc:Choice xmlns:v="urn:schemas-microsoft-com:vml" Requires="v">
                <p:oleObj spid="_x0000_s60566" name="Equation" r:id="rId11" imgW="1815840" imgH="545760" progId="Equation.DSMT4">
                  <p:embed/>
                </p:oleObj>
              </mc:Choice>
              <mc:Fallback>
                <p:oleObj name="Equation" r:id="rId11" imgW="1815840" imgH="545760" progId="Equation.DSMT4">
                  <p:embed/>
                  <p:pic>
                    <p:nvPicPr>
                      <p:cNvPr id="108556" name="对象 11">
                        <a:extLst>
                          <a:ext uri="{FF2B5EF4-FFF2-40B4-BE49-F238E27FC236}">
                            <a16:creationId xmlns:a16="http://schemas.microsoft.com/office/drawing/2014/main" id="{83B8A999-D792-4AA2-8DC6-FEEAF6F484F6}"/>
                          </a:ext>
                        </a:extLst>
                      </p:cNvPr>
                      <p:cNvPicPr>
                        <a:picLocks noChangeAspect="1" noChangeArrowheads="1"/>
                      </p:cNvPicPr>
                      <p:nvPr/>
                    </p:nvPicPr>
                    <p:blipFill>
                      <a:blip r:embed="rId12"/>
                      <a:srcRect/>
                      <a:stretch>
                        <a:fillRect/>
                      </a:stretch>
                    </p:blipFill>
                    <p:spPr bwMode="auto">
                      <a:xfrm>
                        <a:off x="2366963" y="2314575"/>
                        <a:ext cx="412432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文本框 12">
            <a:extLst>
              <a:ext uri="{FF2B5EF4-FFF2-40B4-BE49-F238E27FC236}">
                <a16:creationId xmlns:a16="http://schemas.microsoft.com/office/drawing/2014/main" id="{4A7E8C9A-3E30-4481-B9B5-A165622E83BE}"/>
              </a:ext>
            </a:extLst>
          </p:cNvPr>
          <p:cNvSpPr txBox="1">
            <a:spLocks noChangeArrowheads="1"/>
          </p:cNvSpPr>
          <p:nvPr/>
        </p:nvSpPr>
        <p:spPr bwMode="auto">
          <a:xfrm>
            <a:off x="968499" y="3246636"/>
            <a:ext cx="568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这个公式称为</a:t>
            </a:r>
            <a:r>
              <a:rPr lang="en-US" altLang="zh-CN" sz="2400">
                <a:latin typeface="Times New Roman" panose="02020603050405020304" pitchFamily="18" charset="0"/>
                <a:ea typeface="宋体" panose="02010600030101010101" pitchFamily="2" charset="-122"/>
              </a:rPr>
              <a:t>Lagrange</a:t>
            </a:r>
            <a:r>
              <a:rPr lang="zh-CN" altLang="en-US" sz="2400">
                <a:latin typeface="Times New Roman" panose="02020603050405020304" pitchFamily="18" charset="0"/>
                <a:ea typeface="宋体" panose="02010600030101010101" pitchFamily="2" charset="-122"/>
              </a:rPr>
              <a:t>插值公式。</a:t>
            </a:r>
          </a:p>
        </p:txBody>
      </p:sp>
      <p:sp>
        <p:nvSpPr>
          <p:cNvPr id="37" name="文本框 13">
            <a:extLst>
              <a:ext uri="{FF2B5EF4-FFF2-40B4-BE49-F238E27FC236}">
                <a16:creationId xmlns:a16="http://schemas.microsoft.com/office/drawing/2014/main" id="{2BAF8C2E-67C3-444C-9DBB-DD2C6F36C86B}"/>
              </a:ext>
            </a:extLst>
          </p:cNvPr>
          <p:cNvSpPr txBox="1">
            <a:spLocks noChangeArrowheads="1"/>
          </p:cNvSpPr>
          <p:nvPr/>
        </p:nvSpPr>
        <p:spPr bwMode="auto">
          <a:xfrm>
            <a:off x="681161" y="3851474"/>
            <a:ext cx="1117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上述问题也可认为是已知         次多项式          的    个互不相同的点的函数值                          ，构造多项式        。</a:t>
            </a:r>
          </a:p>
        </p:txBody>
      </p:sp>
      <p:graphicFrame>
        <p:nvGraphicFramePr>
          <p:cNvPr id="38" name="对象 14">
            <a:extLst>
              <a:ext uri="{FF2B5EF4-FFF2-40B4-BE49-F238E27FC236}">
                <a16:creationId xmlns:a16="http://schemas.microsoft.com/office/drawing/2014/main" id="{9CA55202-349C-4711-892A-012FE916E20D}"/>
              </a:ext>
            </a:extLst>
          </p:cNvPr>
          <p:cNvGraphicFramePr>
            <a:graphicFrameLocks noChangeAspect="1"/>
          </p:cNvGraphicFramePr>
          <p:nvPr>
            <p:extLst>
              <p:ext uri="{D42A27DB-BD31-4B8C-83A1-F6EECF244321}">
                <p14:modId xmlns:p14="http://schemas.microsoft.com/office/powerpoint/2010/main" val="2037735519"/>
              </p:ext>
            </p:extLst>
          </p:nvPr>
        </p:nvGraphicFramePr>
        <p:xfrm>
          <a:off x="4418136" y="3930849"/>
          <a:ext cx="584200" cy="346075"/>
        </p:xfrm>
        <a:graphic>
          <a:graphicData uri="http://schemas.openxmlformats.org/presentationml/2006/ole">
            <mc:AlternateContent xmlns:mc="http://schemas.openxmlformats.org/markup-compatibility/2006">
              <mc:Choice xmlns:v="urn:schemas-microsoft-com:vml" Requires="v">
                <p:oleObj spid="_x0000_s60567" name="Equation" r:id="rId13" imgW="305330" imgH="178109" progId="Equation.DSMT4">
                  <p:embed/>
                </p:oleObj>
              </mc:Choice>
              <mc:Fallback>
                <p:oleObj name="Equation" r:id="rId13" imgW="305330" imgH="178109" progId="Equation.DSMT4">
                  <p:embed/>
                  <p:pic>
                    <p:nvPicPr>
                      <p:cNvPr id="108559" name="对象 14">
                        <a:extLst>
                          <a:ext uri="{FF2B5EF4-FFF2-40B4-BE49-F238E27FC236}">
                            <a16:creationId xmlns:a16="http://schemas.microsoft.com/office/drawing/2014/main" id="{9F3DE8B9-4D87-4F36-889E-C46A3AC503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8136" y="3930849"/>
                        <a:ext cx="584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对象 15">
            <a:extLst>
              <a:ext uri="{FF2B5EF4-FFF2-40B4-BE49-F238E27FC236}">
                <a16:creationId xmlns:a16="http://schemas.microsoft.com/office/drawing/2014/main" id="{2E0BA6F1-392B-485C-A226-BE4621E3B978}"/>
              </a:ext>
            </a:extLst>
          </p:cNvPr>
          <p:cNvGraphicFramePr>
            <a:graphicFrameLocks noChangeAspect="1"/>
          </p:cNvGraphicFramePr>
          <p:nvPr>
            <p:extLst>
              <p:ext uri="{D42A27DB-BD31-4B8C-83A1-F6EECF244321}">
                <p14:modId xmlns:p14="http://schemas.microsoft.com/office/powerpoint/2010/main" val="1340408290"/>
              </p:ext>
            </p:extLst>
          </p:nvPr>
        </p:nvGraphicFramePr>
        <p:xfrm>
          <a:off x="6356474" y="3895924"/>
          <a:ext cx="603250" cy="417512"/>
        </p:xfrm>
        <a:graphic>
          <a:graphicData uri="http://schemas.openxmlformats.org/presentationml/2006/ole">
            <mc:AlternateContent xmlns:mc="http://schemas.openxmlformats.org/markup-compatibility/2006">
              <mc:Choice xmlns:v="urn:schemas-microsoft-com:vml" Requires="v">
                <p:oleObj spid="_x0000_s60568" name="Equation" r:id="rId14" imgW="369262" imgH="254663" progId="Equation.DSMT4">
                  <p:embed/>
                </p:oleObj>
              </mc:Choice>
              <mc:Fallback>
                <p:oleObj name="Equation" r:id="rId14" imgW="369262" imgH="254663" progId="Equation.DSMT4">
                  <p:embed/>
                  <p:pic>
                    <p:nvPicPr>
                      <p:cNvPr id="108560" name="对象 15">
                        <a:extLst>
                          <a:ext uri="{FF2B5EF4-FFF2-40B4-BE49-F238E27FC236}">
                            <a16:creationId xmlns:a16="http://schemas.microsoft.com/office/drawing/2014/main" id="{27DF9FB2-ED1D-4070-BA72-402CCA3A91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56474" y="3895924"/>
                        <a:ext cx="6032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对象 16">
            <a:extLst>
              <a:ext uri="{FF2B5EF4-FFF2-40B4-BE49-F238E27FC236}">
                <a16:creationId xmlns:a16="http://schemas.microsoft.com/office/drawing/2014/main" id="{2CECBBE0-6701-46B7-BF58-525F9193A3C6}"/>
              </a:ext>
            </a:extLst>
          </p:cNvPr>
          <p:cNvGraphicFramePr>
            <a:graphicFrameLocks noChangeAspect="1"/>
          </p:cNvGraphicFramePr>
          <p:nvPr>
            <p:extLst>
              <p:ext uri="{D42A27DB-BD31-4B8C-83A1-F6EECF244321}">
                <p14:modId xmlns:p14="http://schemas.microsoft.com/office/powerpoint/2010/main" val="2783745907"/>
              </p:ext>
            </p:extLst>
          </p:nvPr>
        </p:nvGraphicFramePr>
        <p:xfrm>
          <a:off x="7318499" y="3891161"/>
          <a:ext cx="274637" cy="393700"/>
        </p:xfrm>
        <a:graphic>
          <a:graphicData uri="http://schemas.openxmlformats.org/presentationml/2006/ole">
            <mc:AlternateContent xmlns:mc="http://schemas.openxmlformats.org/markup-compatibility/2006">
              <mc:Choice xmlns:v="urn:schemas-microsoft-com:vml" Requires="v">
                <p:oleObj spid="_x0000_s60569" name="Equation" r:id="rId16" imgW="126725" imgH="177415" progId="Equation.DSMT4">
                  <p:embed/>
                </p:oleObj>
              </mc:Choice>
              <mc:Fallback>
                <p:oleObj name="Equation" r:id="rId16" imgW="126725" imgH="177415" progId="Equation.DSMT4">
                  <p:embed/>
                  <p:pic>
                    <p:nvPicPr>
                      <p:cNvPr id="108561" name="对象 16">
                        <a:extLst>
                          <a:ext uri="{FF2B5EF4-FFF2-40B4-BE49-F238E27FC236}">
                            <a16:creationId xmlns:a16="http://schemas.microsoft.com/office/drawing/2014/main" id="{897DD137-5C03-4AFF-BD74-F578E3F4D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499" y="3891161"/>
                        <a:ext cx="2746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对象 18">
            <a:extLst>
              <a:ext uri="{FF2B5EF4-FFF2-40B4-BE49-F238E27FC236}">
                <a16:creationId xmlns:a16="http://schemas.microsoft.com/office/drawing/2014/main" id="{7CCEF62C-0616-41DA-9B63-B5ADC319B419}"/>
              </a:ext>
            </a:extLst>
          </p:cNvPr>
          <p:cNvGraphicFramePr>
            <a:graphicFrameLocks noChangeAspect="1"/>
          </p:cNvGraphicFramePr>
          <p:nvPr>
            <p:extLst>
              <p:ext uri="{D42A27DB-BD31-4B8C-83A1-F6EECF244321}">
                <p14:modId xmlns:p14="http://schemas.microsoft.com/office/powerpoint/2010/main" val="3985996286"/>
              </p:ext>
            </p:extLst>
          </p:nvPr>
        </p:nvGraphicFramePr>
        <p:xfrm>
          <a:off x="1117600" y="4275336"/>
          <a:ext cx="1973263" cy="423862"/>
        </p:xfrm>
        <a:graphic>
          <a:graphicData uri="http://schemas.openxmlformats.org/presentationml/2006/ole">
            <mc:AlternateContent xmlns:mc="http://schemas.openxmlformats.org/markup-compatibility/2006">
              <mc:Choice xmlns:v="urn:schemas-microsoft-com:vml" Requires="v">
                <p:oleObj spid="_x0000_s60570" name="Equation" r:id="rId17" imgW="1117115" imgH="253890" progId="Equation.DSMT4">
                  <p:embed/>
                </p:oleObj>
              </mc:Choice>
              <mc:Fallback>
                <p:oleObj name="Equation" r:id="rId17" imgW="1117115" imgH="253890" progId="Equation.DSMT4">
                  <p:embed/>
                  <p:pic>
                    <p:nvPicPr>
                      <p:cNvPr id="108563" name="对象 18">
                        <a:extLst>
                          <a:ext uri="{FF2B5EF4-FFF2-40B4-BE49-F238E27FC236}">
                            <a16:creationId xmlns:a16="http://schemas.microsoft.com/office/drawing/2014/main" id="{3133DDDA-2674-475E-B2D4-3AAE428C70C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7600" y="4275336"/>
                        <a:ext cx="197326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对象 19">
            <a:extLst>
              <a:ext uri="{FF2B5EF4-FFF2-40B4-BE49-F238E27FC236}">
                <a16:creationId xmlns:a16="http://schemas.microsoft.com/office/drawing/2014/main" id="{94D97383-517E-457B-924C-4C84B229F3BD}"/>
              </a:ext>
            </a:extLst>
          </p:cNvPr>
          <p:cNvGraphicFramePr>
            <a:graphicFrameLocks noChangeAspect="1"/>
          </p:cNvGraphicFramePr>
          <p:nvPr>
            <p:extLst>
              <p:ext uri="{D42A27DB-BD31-4B8C-83A1-F6EECF244321}">
                <p14:modId xmlns:p14="http://schemas.microsoft.com/office/powerpoint/2010/main" val="4243588410"/>
              </p:ext>
            </p:extLst>
          </p:nvPr>
        </p:nvGraphicFramePr>
        <p:xfrm>
          <a:off x="4917133" y="4247357"/>
          <a:ext cx="604837" cy="417513"/>
        </p:xfrm>
        <a:graphic>
          <a:graphicData uri="http://schemas.openxmlformats.org/presentationml/2006/ole">
            <mc:AlternateContent xmlns:mc="http://schemas.openxmlformats.org/markup-compatibility/2006">
              <mc:Choice xmlns:v="urn:schemas-microsoft-com:vml" Requires="v">
                <p:oleObj spid="_x0000_s60571" name="Equation" r:id="rId19" imgW="369262" imgH="254663" progId="Equation.DSMT4">
                  <p:embed/>
                </p:oleObj>
              </mc:Choice>
              <mc:Fallback>
                <p:oleObj name="Equation" r:id="rId19" imgW="369262" imgH="254663" progId="Equation.DSMT4">
                  <p:embed/>
                  <p:pic>
                    <p:nvPicPr>
                      <p:cNvPr id="108564" name="对象 19">
                        <a:extLst>
                          <a:ext uri="{FF2B5EF4-FFF2-40B4-BE49-F238E27FC236}">
                            <a16:creationId xmlns:a16="http://schemas.microsoft.com/office/drawing/2014/main" id="{19FB0A76-0C69-4A59-B892-B57533D805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17133" y="4247357"/>
                        <a:ext cx="604837"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文本框 20">
            <a:extLst>
              <a:ext uri="{FF2B5EF4-FFF2-40B4-BE49-F238E27FC236}">
                <a16:creationId xmlns:a16="http://schemas.microsoft.com/office/drawing/2014/main" id="{3BB97E90-0B20-48EC-85AB-985A2B7216DE}"/>
              </a:ext>
            </a:extLst>
          </p:cNvPr>
          <p:cNvSpPr txBox="1">
            <a:spLocks noChangeArrowheads="1"/>
          </p:cNvSpPr>
          <p:nvPr/>
        </p:nvSpPr>
        <p:spPr bwMode="auto">
          <a:xfrm>
            <a:off x="681161" y="4788099"/>
            <a:ext cx="103833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若把密钥    取作        ，  个子密钥取作                       ，那么利用其中的任意    个子密钥可重构        ，从而可得密钥   ，这种         </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秘密分割门限方案就是</a:t>
            </a:r>
            <a:r>
              <a:rPr lang="en-US" altLang="zh-CN" sz="2400" dirty="0">
                <a:latin typeface="Times New Roman" panose="02020603050405020304" pitchFamily="18" charset="0"/>
                <a:ea typeface="宋体" panose="02010600030101010101" pitchFamily="2" charset="-122"/>
              </a:rPr>
              <a:t>Shamir</a:t>
            </a:r>
            <a:r>
              <a:rPr lang="zh-CN" altLang="en-US" sz="2400" dirty="0">
                <a:latin typeface="Times New Roman" panose="02020603050405020304" pitchFamily="18" charset="0"/>
                <a:ea typeface="宋体" panose="02010600030101010101" pitchFamily="2" charset="-122"/>
              </a:rPr>
              <a:t>门限方案。 </a:t>
            </a:r>
          </a:p>
        </p:txBody>
      </p:sp>
      <p:graphicFrame>
        <p:nvGraphicFramePr>
          <p:cNvPr id="44" name="对象 22">
            <a:extLst>
              <a:ext uri="{FF2B5EF4-FFF2-40B4-BE49-F238E27FC236}">
                <a16:creationId xmlns:a16="http://schemas.microsoft.com/office/drawing/2014/main" id="{E89B5A37-1FCB-45A4-8D48-069FEA07463C}"/>
              </a:ext>
            </a:extLst>
          </p:cNvPr>
          <p:cNvGraphicFramePr>
            <a:graphicFrameLocks/>
          </p:cNvGraphicFramePr>
          <p:nvPr>
            <p:extLst>
              <p:ext uri="{D42A27DB-BD31-4B8C-83A1-F6EECF244321}">
                <p14:modId xmlns:p14="http://schemas.microsoft.com/office/powerpoint/2010/main" val="3850975629"/>
              </p:ext>
            </p:extLst>
          </p:nvPr>
        </p:nvGraphicFramePr>
        <p:xfrm>
          <a:off x="2248024" y="4870649"/>
          <a:ext cx="304800" cy="349250"/>
        </p:xfrm>
        <a:graphic>
          <a:graphicData uri="http://schemas.openxmlformats.org/presentationml/2006/ole">
            <mc:AlternateContent xmlns:mc="http://schemas.openxmlformats.org/markup-compatibility/2006">
              <mc:Choice xmlns:v="urn:schemas-microsoft-com:vml" Requires="v">
                <p:oleObj spid="_x0000_s60572" r:id="rId20" imgW="8448675" imgH="13296900" progId="Equation.2">
                  <p:embed/>
                </p:oleObj>
              </mc:Choice>
              <mc:Fallback>
                <p:oleObj r:id="rId20" imgW="8448675" imgH="13296900" progId="Equation.2">
                  <p:embed/>
                  <p:pic>
                    <p:nvPicPr>
                      <p:cNvPr id="108567" name="对象 22">
                        <a:extLst>
                          <a:ext uri="{FF2B5EF4-FFF2-40B4-BE49-F238E27FC236}">
                            <a16:creationId xmlns:a16="http://schemas.microsoft.com/office/drawing/2014/main" id="{FC7F2FA4-427C-451C-A93A-95946EDD3FB6}"/>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48024" y="4870649"/>
                        <a:ext cx="304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对象 24">
            <a:extLst>
              <a:ext uri="{FF2B5EF4-FFF2-40B4-BE49-F238E27FC236}">
                <a16:creationId xmlns:a16="http://schemas.microsoft.com/office/drawing/2014/main" id="{826B54C2-351A-4B22-A663-278D18045703}"/>
              </a:ext>
            </a:extLst>
          </p:cNvPr>
          <p:cNvGraphicFramePr>
            <a:graphicFrameLocks/>
          </p:cNvGraphicFramePr>
          <p:nvPr>
            <p:extLst>
              <p:ext uri="{D42A27DB-BD31-4B8C-83A1-F6EECF244321}">
                <p14:modId xmlns:p14="http://schemas.microsoft.com/office/powerpoint/2010/main" val="1852164699"/>
              </p:ext>
            </p:extLst>
          </p:nvPr>
        </p:nvGraphicFramePr>
        <p:xfrm>
          <a:off x="3156074" y="4861124"/>
          <a:ext cx="522287" cy="358775"/>
        </p:xfrm>
        <a:graphic>
          <a:graphicData uri="http://schemas.openxmlformats.org/presentationml/2006/ole">
            <mc:AlternateContent xmlns:mc="http://schemas.openxmlformats.org/markup-compatibility/2006">
              <mc:Choice xmlns:v="urn:schemas-microsoft-com:vml" Requires="v">
                <p:oleObj spid="_x0000_s60573" r:id="rId22" imgW="8229600" imgH="4876800" progId="Equation.2">
                  <p:embed/>
                </p:oleObj>
              </mc:Choice>
              <mc:Fallback>
                <p:oleObj r:id="rId22" imgW="8229600" imgH="4876800" progId="Equation.2">
                  <p:embed/>
                  <p:pic>
                    <p:nvPicPr>
                      <p:cNvPr id="108569" name="对象 24">
                        <a:extLst>
                          <a:ext uri="{FF2B5EF4-FFF2-40B4-BE49-F238E27FC236}">
                            <a16:creationId xmlns:a16="http://schemas.microsoft.com/office/drawing/2014/main" id="{A1015C6D-504D-41BB-896B-15F66A602B7C}"/>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56074" y="4861124"/>
                        <a:ext cx="5222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对象 26">
            <a:extLst>
              <a:ext uri="{FF2B5EF4-FFF2-40B4-BE49-F238E27FC236}">
                <a16:creationId xmlns:a16="http://schemas.microsoft.com/office/drawing/2014/main" id="{70F9E3DE-2B8F-4F93-A4EE-0806ACE3BE5F}"/>
              </a:ext>
            </a:extLst>
          </p:cNvPr>
          <p:cNvGraphicFramePr>
            <a:graphicFrameLocks noChangeAspect="1"/>
          </p:cNvGraphicFramePr>
          <p:nvPr>
            <p:extLst>
              <p:ext uri="{D42A27DB-BD31-4B8C-83A1-F6EECF244321}">
                <p14:modId xmlns:p14="http://schemas.microsoft.com/office/powerpoint/2010/main" val="1792366978"/>
              </p:ext>
            </p:extLst>
          </p:nvPr>
        </p:nvGraphicFramePr>
        <p:xfrm>
          <a:off x="3945061" y="4897636"/>
          <a:ext cx="265113" cy="292100"/>
        </p:xfrm>
        <a:graphic>
          <a:graphicData uri="http://schemas.openxmlformats.org/presentationml/2006/ole">
            <mc:AlternateContent xmlns:mc="http://schemas.openxmlformats.org/markup-compatibility/2006">
              <mc:Choice xmlns:v="urn:schemas-microsoft-com:vml" Requires="v">
                <p:oleObj spid="_x0000_s60574" name="Equation" r:id="rId24" imgW="126835" imgH="139518" progId="Equation.DSMT4">
                  <p:embed/>
                </p:oleObj>
              </mc:Choice>
              <mc:Fallback>
                <p:oleObj name="Equation" r:id="rId24" imgW="126835" imgH="139518" progId="Equation.DSMT4">
                  <p:embed/>
                  <p:pic>
                    <p:nvPicPr>
                      <p:cNvPr id="108570" name="对象 26">
                        <a:extLst>
                          <a:ext uri="{FF2B5EF4-FFF2-40B4-BE49-F238E27FC236}">
                            <a16:creationId xmlns:a16="http://schemas.microsoft.com/office/drawing/2014/main" id="{112E1AB9-1454-4344-A0CC-0D883522D94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45061" y="4897636"/>
                        <a:ext cx="265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对象 29">
            <a:extLst>
              <a:ext uri="{FF2B5EF4-FFF2-40B4-BE49-F238E27FC236}">
                <a16:creationId xmlns:a16="http://schemas.microsoft.com/office/drawing/2014/main" id="{9655A8E1-303C-466E-BA16-9C38FBE6AD13}"/>
              </a:ext>
            </a:extLst>
          </p:cNvPr>
          <p:cNvGraphicFramePr>
            <a:graphicFrameLocks noChangeAspect="1"/>
          </p:cNvGraphicFramePr>
          <p:nvPr>
            <p:extLst>
              <p:ext uri="{D42A27DB-BD31-4B8C-83A1-F6EECF244321}">
                <p14:modId xmlns:p14="http://schemas.microsoft.com/office/powerpoint/2010/main" val="484499056"/>
              </p:ext>
            </p:extLst>
          </p:nvPr>
        </p:nvGraphicFramePr>
        <p:xfrm>
          <a:off x="6010399" y="4861124"/>
          <a:ext cx="1795462" cy="385762"/>
        </p:xfrm>
        <a:graphic>
          <a:graphicData uri="http://schemas.openxmlformats.org/presentationml/2006/ole">
            <mc:AlternateContent xmlns:mc="http://schemas.openxmlformats.org/markup-compatibility/2006">
              <mc:Choice xmlns:v="urn:schemas-microsoft-com:vml" Requires="v">
                <p:oleObj spid="_x0000_s60575" name="Equation" r:id="rId26" imgW="1117115" imgH="253890" progId="Equation.DSMT4">
                  <p:embed/>
                </p:oleObj>
              </mc:Choice>
              <mc:Fallback>
                <p:oleObj name="Equation" r:id="rId26" imgW="1117115" imgH="253890" progId="Equation.DSMT4">
                  <p:embed/>
                  <p:pic>
                    <p:nvPicPr>
                      <p:cNvPr id="108572" name="对象 29">
                        <a:extLst>
                          <a:ext uri="{FF2B5EF4-FFF2-40B4-BE49-F238E27FC236}">
                            <a16:creationId xmlns:a16="http://schemas.microsoft.com/office/drawing/2014/main" id="{66B3F5E1-9FDD-4420-8AF8-D0EB701763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0399" y="4861124"/>
                        <a:ext cx="17954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30">
            <a:extLst>
              <a:ext uri="{FF2B5EF4-FFF2-40B4-BE49-F238E27FC236}">
                <a16:creationId xmlns:a16="http://schemas.microsoft.com/office/drawing/2014/main" id="{D8670619-4809-46D6-9031-78B81B34EDAD}"/>
              </a:ext>
            </a:extLst>
          </p:cNvPr>
          <p:cNvGraphicFramePr>
            <a:graphicFrameLocks noChangeAspect="1"/>
          </p:cNvGraphicFramePr>
          <p:nvPr>
            <p:extLst>
              <p:ext uri="{D42A27DB-BD31-4B8C-83A1-F6EECF244321}">
                <p14:modId xmlns:p14="http://schemas.microsoft.com/office/powerpoint/2010/main" val="3049453404"/>
              </p:ext>
            </p:extLst>
          </p:nvPr>
        </p:nvGraphicFramePr>
        <p:xfrm>
          <a:off x="10987558" y="4840685"/>
          <a:ext cx="274638" cy="393700"/>
        </p:xfrm>
        <a:graphic>
          <a:graphicData uri="http://schemas.openxmlformats.org/presentationml/2006/ole">
            <mc:AlternateContent xmlns:mc="http://schemas.openxmlformats.org/markup-compatibility/2006">
              <mc:Choice xmlns:v="urn:schemas-microsoft-com:vml" Requires="v">
                <p:oleObj spid="_x0000_s60576" name="Equation" r:id="rId27" imgW="126725" imgH="177415" progId="Equation.DSMT4">
                  <p:embed/>
                </p:oleObj>
              </mc:Choice>
              <mc:Fallback>
                <p:oleObj name="Equation" r:id="rId27" imgW="126725" imgH="177415" progId="Equation.DSMT4">
                  <p:embed/>
                  <p:pic>
                    <p:nvPicPr>
                      <p:cNvPr id="108573" name="对象 30">
                        <a:extLst>
                          <a:ext uri="{FF2B5EF4-FFF2-40B4-BE49-F238E27FC236}">
                            <a16:creationId xmlns:a16="http://schemas.microsoft.com/office/drawing/2014/main" id="{240005E6-C3E6-4307-9D3C-2580249E0E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7558" y="4840685"/>
                        <a:ext cx="2746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31">
            <a:extLst>
              <a:ext uri="{FF2B5EF4-FFF2-40B4-BE49-F238E27FC236}">
                <a16:creationId xmlns:a16="http://schemas.microsoft.com/office/drawing/2014/main" id="{B6F3D03D-1320-41F2-888A-C637077BC95C}"/>
              </a:ext>
            </a:extLst>
          </p:cNvPr>
          <p:cNvGraphicFramePr>
            <a:graphicFrameLocks noChangeAspect="1"/>
          </p:cNvGraphicFramePr>
          <p:nvPr>
            <p:extLst>
              <p:ext uri="{D42A27DB-BD31-4B8C-83A1-F6EECF244321}">
                <p14:modId xmlns:p14="http://schemas.microsoft.com/office/powerpoint/2010/main" val="1337806060"/>
              </p:ext>
            </p:extLst>
          </p:nvPr>
        </p:nvGraphicFramePr>
        <p:xfrm>
          <a:off x="2877468" y="5199876"/>
          <a:ext cx="604837" cy="417513"/>
        </p:xfrm>
        <a:graphic>
          <a:graphicData uri="http://schemas.openxmlformats.org/presentationml/2006/ole">
            <mc:AlternateContent xmlns:mc="http://schemas.openxmlformats.org/markup-compatibility/2006">
              <mc:Choice xmlns:v="urn:schemas-microsoft-com:vml" Requires="v">
                <p:oleObj spid="_x0000_s60577" name="Equation" r:id="rId28" imgW="369262" imgH="254663" progId="Equation.DSMT4">
                  <p:embed/>
                </p:oleObj>
              </mc:Choice>
              <mc:Fallback>
                <p:oleObj name="Equation" r:id="rId28" imgW="369262" imgH="254663" progId="Equation.DSMT4">
                  <p:embed/>
                  <p:pic>
                    <p:nvPicPr>
                      <p:cNvPr id="108574" name="对象 31">
                        <a:extLst>
                          <a:ext uri="{FF2B5EF4-FFF2-40B4-BE49-F238E27FC236}">
                            <a16:creationId xmlns:a16="http://schemas.microsoft.com/office/drawing/2014/main" id="{D0F6F503-6480-4C64-BADD-696827C419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7468" y="5199876"/>
                        <a:ext cx="604837"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对象 32">
            <a:extLst>
              <a:ext uri="{FF2B5EF4-FFF2-40B4-BE49-F238E27FC236}">
                <a16:creationId xmlns:a16="http://schemas.microsoft.com/office/drawing/2014/main" id="{E12D321A-EAEC-4D70-A278-676BB6A55875}"/>
              </a:ext>
            </a:extLst>
          </p:cNvPr>
          <p:cNvGraphicFramePr>
            <a:graphicFrameLocks/>
          </p:cNvGraphicFramePr>
          <p:nvPr>
            <p:extLst>
              <p:ext uri="{D42A27DB-BD31-4B8C-83A1-F6EECF244321}">
                <p14:modId xmlns:p14="http://schemas.microsoft.com/office/powerpoint/2010/main" val="2506385466"/>
              </p:ext>
            </p:extLst>
          </p:nvPr>
        </p:nvGraphicFramePr>
        <p:xfrm>
          <a:off x="5627935" y="5199876"/>
          <a:ext cx="304800" cy="349250"/>
        </p:xfrm>
        <a:graphic>
          <a:graphicData uri="http://schemas.openxmlformats.org/presentationml/2006/ole">
            <mc:AlternateContent xmlns:mc="http://schemas.openxmlformats.org/markup-compatibility/2006">
              <mc:Choice xmlns:v="urn:schemas-microsoft-com:vml" Requires="v">
                <p:oleObj spid="_x0000_s60578" r:id="rId29" imgW="8448675" imgH="13296900" progId="Equation.2">
                  <p:embed/>
                </p:oleObj>
              </mc:Choice>
              <mc:Fallback>
                <p:oleObj r:id="rId29" imgW="8448675" imgH="13296900" progId="Equation.2">
                  <p:embed/>
                  <p:pic>
                    <p:nvPicPr>
                      <p:cNvPr id="108575" name="对象 32">
                        <a:extLst>
                          <a:ext uri="{FF2B5EF4-FFF2-40B4-BE49-F238E27FC236}">
                            <a16:creationId xmlns:a16="http://schemas.microsoft.com/office/drawing/2014/main" id="{2AF340E4-69BD-45B1-9392-B6DB90965B39}"/>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27935" y="5199876"/>
                        <a:ext cx="304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33">
            <a:extLst>
              <a:ext uri="{FF2B5EF4-FFF2-40B4-BE49-F238E27FC236}">
                <a16:creationId xmlns:a16="http://schemas.microsoft.com/office/drawing/2014/main" id="{9E643D01-84DB-4B32-A119-DB03D422EFD8}"/>
              </a:ext>
            </a:extLst>
          </p:cNvPr>
          <p:cNvGraphicFramePr>
            <a:graphicFrameLocks/>
          </p:cNvGraphicFramePr>
          <p:nvPr>
            <p:extLst>
              <p:ext uri="{D42A27DB-BD31-4B8C-83A1-F6EECF244321}">
                <p14:modId xmlns:p14="http://schemas.microsoft.com/office/powerpoint/2010/main" val="1749381510"/>
              </p:ext>
            </p:extLst>
          </p:nvPr>
        </p:nvGraphicFramePr>
        <p:xfrm>
          <a:off x="6788273" y="5232222"/>
          <a:ext cx="804863" cy="300037"/>
        </p:xfrm>
        <a:graphic>
          <a:graphicData uri="http://schemas.openxmlformats.org/presentationml/2006/ole">
            <mc:AlternateContent xmlns:mc="http://schemas.openxmlformats.org/markup-compatibility/2006">
              <mc:Choice xmlns:v="urn:schemas-microsoft-com:vml" Requires="v">
                <p:oleObj spid="_x0000_s60579" r:id="rId30" imgW="14106525" imgH="8305800" progId="Equation.2">
                  <p:embed/>
                </p:oleObj>
              </mc:Choice>
              <mc:Fallback>
                <p:oleObj r:id="rId30" imgW="14106525" imgH="8305800" progId="Equation.2">
                  <p:embed/>
                  <p:pic>
                    <p:nvPicPr>
                      <p:cNvPr id="108576" name="对象 33">
                        <a:extLst>
                          <a:ext uri="{FF2B5EF4-FFF2-40B4-BE49-F238E27FC236}">
                            <a16:creationId xmlns:a16="http://schemas.microsoft.com/office/drawing/2014/main" id="{2EB4DE02-417A-4C82-B01E-76E4ACBD50B2}"/>
                          </a:ext>
                        </a:extLst>
                      </p:cNvPr>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788273" y="5232222"/>
                        <a:ext cx="8048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419008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B8E32-AB4F-4CED-8D9B-8FB44590162E}"/>
              </a:ext>
            </a:extLst>
          </p:cNvPr>
          <p:cNvSpPr>
            <a:spLocks noGrp="1"/>
          </p:cNvSpPr>
          <p:nvPr>
            <p:ph type="title"/>
          </p:nvPr>
        </p:nvSpPr>
        <p:spPr/>
        <p:txBody>
          <a:bodyPr/>
          <a:lstStyle/>
          <a:p>
            <a:r>
              <a:rPr lang="en-US" altLang="zh-CN" b="1" dirty="0">
                <a:latin typeface="Times New Roman" panose="02020603050405020304" pitchFamily="18" charset="0"/>
                <a:ea typeface="宋体" panose="02010600030101010101" pitchFamily="2" charset="-122"/>
              </a:rPr>
              <a:t>Shamir</a:t>
            </a:r>
            <a:r>
              <a:rPr lang="zh-CN" altLang="en-US" b="1" dirty="0">
                <a:latin typeface="Times New Roman" panose="02020603050405020304" pitchFamily="18" charset="0"/>
                <a:ea typeface="宋体" panose="02010600030101010101" pitchFamily="2" charset="-122"/>
              </a:rPr>
              <a:t>门限方案</a:t>
            </a:r>
            <a:endParaRPr lang="zh-CN" altLang="en-US" dirty="0"/>
          </a:p>
        </p:txBody>
      </p:sp>
      <p:sp>
        <p:nvSpPr>
          <p:cNvPr id="3" name="内容占位符 2">
            <a:extLst>
              <a:ext uri="{FF2B5EF4-FFF2-40B4-BE49-F238E27FC236}">
                <a16:creationId xmlns:a16="http://schemas.microsoft.com/office/drawing/2014/main" id="{9F3479B2-5249-4EB0-A792-E7AD65D9080A}"/>
              </a:ext>
            </a:extLst>
          </p:cNvPr>
          <p:cNvSpPr>
            <a:spLocks noGrp="1"/>
          </p:cNvSpPr>
          <p:nvPr>
            <p:ph idx="1"/>
          </p:nvPr>
        </p:nvSpPr>
        <p:spPr>
          <a:xfrm>
            <a:off x="406400" y="5445224"/>
            <a:ext cx="11176000" cy="879376"/>
          </a:xfrm>
        </p:spPr>
        <p:txBody>
          <a:bodyPr/>
          <a:lstStyle/>
          <a:p>
            <a:endParaRPr lang="zh-CN" altLang="en-US" dirty="0"/>
          </a:p>
        </p:txBody>
      </p:sp>
      <p:sp>
        <p:nvSpPr>
          <p:cNvPr id="4" name="日期占位符 3">
            <a:extLst>
              <a:ext uri="{FF2B5EF4-FFF2-40B4-BE49-F238E27FC236}">
                <a16:creationId xmlns:a16="http://schemas.microsoft.com/office/drawing/2014/main" id="{885579FE-BB44-4EEE-9363-43704438DE34}"/>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533D5D9E-53F1-4A64-AA31-AC1C211C1CCD}"/>
              </a:ext>
            </a:extLst>
          </p:cNvPr>
          <p:cNvSpPr>
            <a:spLocks noGrp="1"/>
          </p:cNvSpPr>
          <p:nvPr>
            <p:ph type="sldNum" sz="quarter" idx="11"/>
          </p:nvPr>
        </p:nvSpPr>
        <p:spPr/>
        <p:txBody>
          <a:bodyPr/>
          <a:lstStyle/>
          <a:p>
            <a:pPr>
              <a:defRPr/>
            </a:pPr>
            <a:fld id="{13783E8D-128D-47D1-A075-F0ABB8417BB3}" type="slidenum">
              <a:rPr lang="en-US" altLang="zh-CN" smtClean="0"/>
              <a:pPr>
                <a:defRPr/>
              </a:pPr>
              <a:t>65</a:t>
            </a:fld>
            <a:endParaRPr lang="en-US" altLang="zh-CN"/>
          </a:p>
        </p:txBody>
      </p:sp>
      <p:sp>
        <p:nvSpPr>
          <p:cNvPr id="6" name="文本框 1">
            <a:extLst>
              <a:ext uri="{FF2B5EF4-FFF2-40B4-BE49-F238E27FC236}">
                <a16:creationId xmlns:a16="http://schemas.microsoft.com/office/drawing/2014/main" id="{E002C496-5740-4FE1-A75F-EF4B98055B09}"/>
              </a:ext>
            </a:extLst>
          </p:cNvPr>
          <p:cNvSpPr txBox="1">
            <a:spLocks noChangeArrowheads="1"/>
          </p:cNvSpPr>
          <p:nvPr/>
        </p:nvSpPr>
        <p:spPr bwMode="auto">
          <a:xfrm>
            <a:off x="684213" y="1206500"/>
            <a:ext cx="7704137"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这种方案也可按如下更一般的方式来构造。</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设         是一有限域，其中    是一大素数，满足            </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秘密    是在                  上均匀选取的一个随机数，表示为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个系数                      的选取也满足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zh-CN" altLang="en-US" sz="2400" dirty="0">
                <a:latin typeface="Times New Roman" panose="02020603050405020304" pitchFamily="18" charset="0"/>
                <a:ea typeface="宋体" panose="02010600030101010101" pitchFamily="2" charset="-122"/>
              </a:rPr>
              <a:t>                                           。在          上构造一个        次多项式 </a:t>
            </a:r>
          </a:p>
        </p:txBody>
      </p:sp>
      <p:graphicFrame>
        <p:nvGraphicFramePr>
          <p:cNvPr id="7" name="对象 3">
            <a:extLst>
              <a:ext uri="{FF2B5EF4-FFF2-40B4-BE49-F238E27FC236}">
                <a16:creationId xmlns:a16="http://schemas.microsoft.com/office/drawing/2014/main" id="{8D58567E-84FC-48A3-8E50-5989C0430F5E}"/>
              </a:ext>
            </a:extLst>
          </p:cNvPr>
          <p:cNvGraphicFramePr>
            <a:graphicFrameLocks/>
          </p:cNvGraphicFramePr>
          <p:nvPr/>
        </p:nvGraphicFramePr>
        <p:xfrm>
          <a:off x="1403350" y="1639888"/>
          <a:ext cx="647700" cy="349250"/>
        </p:xfrm>
        <a:graphic>
          <a:graphicData uri="http://schemas.openxmlformats.org/presentationml/2006/ole">
            <mc:AlternateContent xmlns:mc="http://schemas.openxmlformats.org/markup-compatibility/2006">
              <mc:Choice xmlns:v="urn:schemas-microsoft-com:vml" Requires="v">
                <p:oleObj spid="_x0000_s61631" r:id="rId3" imgW="14954250" imgH="8305800" progId="Equation.2">
                  <p:embed/>
                </p:oleObj>
              </mc:Choice>
              <mc:Fallback>
                <p:oleObj r:id="rId3" imgW="14954250" imgH="8305800" progId="Equation.2">
                  <p:embed/>
                  <p:pic>
                    <p:nvPicPr>
                      <p:cNvPr id="109572" name="对象 3">
                        <a:extLst>
                          <a:ext uri="{FF2B5EF4-FFF2-40B4-BE49-F238E27FC236}">
                            <a16:creationId xmlns:a16="http://schemas.microsoft.com/office/drawing/2014/main" id="{7AC055F9-3D69-40DD-A72F-5141519AB9C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639888"/>
                        <a:ext cx="6477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4">
            <a:extLst>
              <a:ext uri="{FF2B5EF4-FFF2-40B4-BE49-F238E27FC236}">
                <a16:creationId xmlns:a16="http://schemas.microsoft.com/office/drawing/2014/main" id="{4AD49131-DD5B-462D-9C95-A92AC6F375EE}"/>
              </a:ext>
            </a:extLst>
          </p:cNvPr>
          <p:cNvGraphicFramePr>
            <a:graphicFrameLocks noChangeAspect="1"/>
          </p:cNvGraphicFramePr>
          <p:nvPr/>
        </p:nvGraphicFramePr>
        <p:xfrm>
          <a:off x="4508500" y="1641475"/>
          <a:ext cx="265113" cy="346075"/>
        </p:xfrm>
        <a:graphic>
          <a:graphicData uri="http://schemas.openxmlformats.org/presentationml/2006/ole">
            <mc:AlternateContent xmlns:mc="http://schemas.openxmlformats.org/markup-compatibility/2006">
              <mc:Choice xmlns:v="urn:schemas-microsoft-com:vml" Requires="v">
                <p:oleObj spid="_x0000_s61632" name="Equation" r:id="rId5" imgW="126780" imgH="164814" progId="Equation.DSMT4">
                  <p:embed/>
                </p:oleObj>
              </mc:Choice>
              <mc:Fallback>
                <p:oleObj name="Equation" r:id="rId5" imgW="126780" imgH="164814" progId="Equation.DSMT4">
                  <p:embed/>
                  <p:pic>
                    <p:nvPicPr>
                      <p:cNvPr id="109573" name="对象 4">
                        <a:extLst>
                          <a:ext uri="{FF2B5EF4-FFF2-40B4-BE49-F238E27FC236}">
                            <a16:creationId xmlns:a16="http://schemas.microsoft.com/office/drawing/2014/main" id="{DF0CE4A1-F682-4D41-BD20-BB5B984013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1641475"/>
                        <a:ext cx="2651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6">
            <a:extLst>
              <a:ext uri="{FF2B5EF4-FFF2-40B4-BE49-F238E27FC236}">
                <a16:creationId xmlns:a16="http://schemas.microsoft.com/office/drawing/2014/main" id="{6DB58284-CAAF-4BC3-A3A5-64AC1C9CDB13}"/>
              </a:ext>
            </a:extLst>
          </p:cNvPr>
          <p:cNvGraphicFramePr>
            <a:graphicFrameLocks/>
          </p:cNvGraphicFramePr>
          <p:nvPr/>
        </p:nvGraphicFramePr>
        <p:xfrm>
          <a:off x="7251700" y="1639888"/>
          <a:ext cx="920750" cy="365125"/>
        </p:xfrm>
        <a:graphic>
          <a:graphicData uri="http://schemas.openxmlformats.org/presentationml/2006/ole">
            <mc:AlternateContent xmlns:mc="http://schemas.openxmlformats.org/markup-compatibility/2006">
              <mc:Choice xmlns:v="urn:schemas-microsoft-com:vml" Requires="v">
                <p:oleObj spid="_x0000_s61633" r:id="rId7" imgW="13716000" imgH="4876800" progId="Equation.2">
                  <p:embed/>
                </p:oleObj>
              </mc:Choice>
              <mc:Fallback>
                <p:oleObj r:id="rId7" imgW="13716000" imgH="4876800" progId="Equation.2">
                  <p:embed/>
                  <p:pic>
                    <p:nvPicPr>
                      <p:cNvPr id="109575" name="对象 6">
                        <a:extLst>
                          <a:ext uri="{FF2B5EF4-FFF2-40B4-BE49-F238E27FC236}">
                            <a16:creationId xmlns:a16="http://schemas.microsoft.com/office/drawing/2014/main" id="{3D3BEBCD-DC1D-4AE3-B591-96E9C138A4E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1700" y="1639888"/>
                        <a:ext cx="920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F6E24A4F-860C-4C2C-B473-6F3DC50BEE3B}"/>
              </a:ext>
            </a:extLst>
          </p:cNvPr>
          <p:cNvGraphicFramePr>
            <a:graphicFrameLocks/>
          </p:cNvGraphicFramePr>
          <p:nvPr/>
        </p:nvGraphicFramePr>
        <p:xfrm>
          <a:off x="1398588" y="1998663"/>
          <a:ext cx="306387" cy="349250"/>
        </p:xfrm>
        <a:graphic>
          <a:graphicData uri="http://schemas.openxmlformats.org/presentationml/2006/ole">
            <mc:AlternateContent xmlns:mc="http://schemas.openxmlformats.org/markup-compatibility/2006">
              <mc:Choice xmlns:v="urn:schemas-microsoft-com:vml" Requires="v">
                <p:oleObj spid="_x0000_s61634" r:id="rId9" imgW="8448675" imgH="13296900" progId="Equation.2">
                  <p:embed/>
                </p:oleObj>
              </mc:Choice>
              <mc:Fallback>
                <p:oleObj r:id="rId9" imgW="8448675" imgH="13296900" progId="Equation.2">
                  <p:embed/>
                  <p:pic>
                    <p:nvPicPr>
                      <p:cNvPr id="109577" name="对象 9">
                        <a:extLst>
                          <a:ext uri="{FF2B5EF4-FFF2-40B4-BE49-F238E27FC236}">
                            <a16:creationId xmlns:a16="http://schemas.microsoft.com/office/drawing/2014/main" id="{C89FE80D-CE5F-41BC-B419-2A8047558704}"/>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588" y="1998663"/>
                        <a:ext cx="3063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1">
            <a:extLst>
              <a:ext uri="{FF2B5EF4-FFF2-40B4-BE49-F238E27FC236}">
                <a16:creationId xmlns:a16="http://schemas.microsoft.com/office/drawing/2014/main" id="{38E15283-909B-4473-8A18-0EC6B4D19C66}"/>
              </a:ext>
            </a:extLst>
          </p:cNvPr>
          <p:cNvGraphicFramePr>
            <a:graphicFrameLocks/>
          </p:cNvGraphicFramePr>
          <p:nvPr/>
        </p:nvGraphicFramePr>
        <p:xfrm>
          <a:off x="2339975" y="2005013"/>
          <a:ext cx="1287463" cy="371475"/>
        </p:xfrm>
        <a:graphic>
          <a:graphicData uri="http://schemas.openxmlformats.org/presentationml/2006/ole">
            <mc:AlternateContent xmlns:mc="http://schemas.openxmlformats.org/markup-compatibility/2006">
              <mc:Choice xmlns:v="urn:schemas-microsoft-com:vml" Requires="v">
                <p:oleObj spid="_x0000_s61635" r:id="rId11" imgW="16316325" imgH="9191625" progId="Equation.2">
                  <p:embed/>
                </p:oleObj>
              </mc:Choice>
              <mc:Fallback>
                <p:oleObj r:id="rId11" imgW="16316325" imgH="9191625" progId="Equation.2">
                  <p:embed/>
                  <p:pic>
                    <p:nvPicPr>
                      <p:cNvPr id="109579" name="对象 11">
                        <a:extLst>
                          <a:ext uri="{FF2B5EF4-FFF2-40B4-BE49-F238E27FC236}">
                            <a16:creationId xmlns:a16="http://schemas.microsoft.com/office/drawing/2014/main" id="{BAC39D18-C428-45B2-812D-2DCA4C1400D4}"/>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2005013"/>
                        <a:ext cx="12874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3">
            <a:extLst>
              <a:ext uri="{FF2B5EF4-FFF2-40B4-BE49-F238E27FC236}">
                <a16:creationId xmlns:a16="http://schemas.microsoft.com/office/drawing/2014/main" id="{5168975D-EAFF-4351-90E7-790366417B55}"/>
              </a:ext>
            </a:extLst>
          </p:cNvPr>
          <p:cNvGraphicFramePr>
            <a:graphicFrameLocks noChangeAspect="1"/>
          </p:cNvGraphicFramePr>
          <p:nvPr/>
        </p:nvGraphicFramePr>
        <p:xfrm>
          <a:off x="782638" y="2335213"/>
          <a:ext cx="1890712" cy="398462"/>
        </p:xfrm>
        <a:graphic>
          <a:graphicData uri="http://schemas.openxmlformats.org/presentationml/2006/ole">
            <mc:AlternateContent xmlns:mc="http://schemas.openxmlformats.org/markup-compatibility/2006">
              <mc:Choice xmlns:v="urn:schemas-microsoft-com:vml" Requires="v">
                <p:oleObj spid="_x0000_s61636" name="Equation" r:id="rId13" imgW="1041852" imgH="215994" progId="Equation.DSMT4">
                  <p:embed/>
                </p:oleObj>
              </mc:Choice>
              <mc:Fallback>
                <p:oleObj name="Equation" r:id="rId13" imgW="1041852" imgH="215994" progId="Equation.DSMT4">
                  <p:embed/>
                  <p:pic>
                    <p:nvPicPr>
                      <p:cNvPr id="109581" name="对象 13">
                        <a:extLst>
                          <a:ext uri="{FF2B5EF4-FFF2-40B4-BE49-F238E27FC236}">
                            <a16:creationId xmlns:a16="http://schemas.microsoft.com/office/drawing/2014/main" id="{5C0C320A-A2C3-4DCE-81E1-6A044035F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638" y="2335213"/>
                        <a:ext cx="18907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4">
            <a:extLst>
              <a:ext uri="{FF2B5EF4-FFF2-40B4-BE49-F238E27FC236}">
                <a16:creationId xmlns:a16="http://schemas.microsoft.com/office/drawing/2014/main" id="{4106524F-5A12-4C06-AA77-23004036BE3E}"/>
              </a:ext>
            </a:extLst>
          </p:cNvPr>
          <p:cNvGraphicFramePr>
            <a:graphicFrameLocks noChangeAspect="1"/>
          </p:cNvGraphicFramePr>
          <p:nvPr/>
        </p:nvGraphicFramePr>
        <p:xfrm>
          <a:off x="2936875" y="2389188"/>
          <a:ext cx="555625" cy="330200"/>
        </p:xfrm>
        <a:graphic>
          <a:graphicData uri="http://schemas.openxmlformats.org/presentationml/2006/ole">
            <mc:AlternateContent xmlns:mc="http://schemas.openxmlformats.org/markup-compatibility/2006">
              <mc:Choice xmlns:v="urn:schemas-microsoft-com:vml" Requires="v">
                <p:oleObj spid="_x0000_s61637" name="Equation" r:id="rId15" imgW="305330" imgH="178109" progId="Equation.DSMT4">
                  <p:embed/>
                </p:oleObj>
              </mc:Choice>
              <mc:Fallback>
                <p:oleObj name="Equation" r:id="rId15" imgW="305330" imgH="178109" progId="Equation.DSMT4">
                  <p:embed/>
                  <p:pic>
                    <p:nvPicPr>
                      <p:cNvPr id="109582" name="对象 14">
                        <a:extLst>
                          <a:ext uri="{FF2B5EF4-FFF2-40B4-BE49-F238E27FC236}">
                            <a16:creationId xmlns:a16="http://schemas.microsoft.com/office/drawing/2014/main" id="{AB738635-5C79-4267-AB3E-BB9708C85F6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6875" y="2389188"/>
                        <a:ext cx="5556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7">
            <a:extLst>
              <a:ext uri="{FF2B5EF4-FFF2-40B4-BE49-F238E27FC236}">
                <a16:creationId xmlns:a16="http://schemas.microsoft.com/office/drawing/2014/main" id="{FDF799FD-DBFB-4F31-ADC6-3F9331FB103B}"/>
              </a:ext>
            </a:extLst>
          </p:cNvPr>
          <p:cNvGraphicFramePr>
            <a:graphicFrameLocks noChangeAspect="1"/>
          </p:cNvGraphicFramePr>
          <p:nvPr/>
        </p:nvGraphicFramePr>
        <p:xfrm>
          <a:off x="4460875" y="2343150"/>
          <a:ext cx="1614488" cy="423863"/>
        </p:xfrm>
        <a:graphic>
          <a:graphicData uri="http://schemas.openxmlformats.org/presentationml/2006/ole">
            <mc:AlternateContent xmlns:mc="http://schemas.openxmlformats.org/markup-compatibility/2006">
              <mc:Choice xmlns:v="urn:schemas-microsoft-com:vml" Requires="v">
                <p:oleObj spid="_x0000_s61638" name="Equation" r:id="rId17" imgW="914400" imgH="254000" progId="Equation.DSMT4">
                  <p:embed/>
                </p:oleObj>
              </mc:Choice>
              <mc:Fallback>
                <p:oleObj name="Equation" r:id="rId17" imgW="914400" imgH="254000" progId="Equation.DSMT4">
                  <p:embed/>
                  <p:pic>
                    <p:nvPicPr>
                      <p:cNvPr id="109584" name="对象 17">
                        <a:extLst>
                          <a:ext uri="{FF2B5EF4-FFF2-40B4-BE49-F238E27FC236}">
                            <a16:creationId xmlns:a16="http://schemas.microsoft.com/office/drawing/2014/main" id="{4FD0F207-92CB-4388-837C-5796EDF3125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0875" y="2343150"/>
                        <a:ext cx="16144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9">
            <a:extLst>
              <a:ext uri="{FF2B5EF4-FFF2-40B4-BE49-F238E27FC236}">
                <a16:creationId xmlns:a16="http://schemas.microsoft.com/office/drawing/2014/main" id="{C8F1701E-E995-4DEA-B4F2-B9A30D626DED}"/>
              </a:ext>
            </a:extLst>
          </p:cNvPr>
          <p:cNvGraphicFramePr>
            <a:graphicFrameLocks noChangeAspect="1"/>
          </p:cNvGraphicFramePr>
          <p:nvPr/>
        </p:nvGraphicFramePr>
        <p:xfrm>
          <a:off x="798513" y="2701925"/>
          <a:ext cx="3268662" cy="395288"/>
        </p:xfrm>
        <a:graphic>
          <a:graphicData uri="http://schemas.openxmlformats.org/presentationml/2006/ole">
            <mc:AlternateContent xmlns:mc="http://schemas.openxmlformats.org/markup-compatibility/2006">
              <mc:Choice xmlns:v="urn:schemas-microsoft-com:vml" Requires="v">
                <p:oleObj spid="_x0000_s61639" name="Equation" r:id="rId19" imgW="2095500" imgH="254000" progId="Equation.DSMT4">
                  <p:embed/>
                </p:oleObj>
              </mc:Choice>
              <mc:Fallback>
                <p:oleObj name="Equation" r:id="rId19" imgW="2095500" imgH="254000" progId="Equation.DSMT4">
                  <p:embed/>
                  <p:pic>
                    <p:nvPicPr>
                      <p:cNvPr id="109586" name="对象 19">
                        <a:extLst>
                          <a:ext uri="{FF2B5EF4-FFF2-40B4-BE49-F238E27FC236}">
                            <a16:creationId xmlns:a16="http://schemas.microsoft.com/office/drawing/2014/main" id="{6513C44B-429B-4559-BA9F-548DCEE7668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8513" y="2701925"/>
                        <a:ext cx="32686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20">
            <a:extLst>
              <a:ext uri="{FF2B5EF4-FFF2-40B4-BE49-F238E27FC236}">
                <a16:creationId xmlns:a16="http://schemas.microsoft.com/office/drawing/2014/main" id="{44EA23CD-CF3D-4804-96BC-83B2EEE0EEB5}"/>
              </a:ext>
            </a:extLst>
          </p:cNvPr>
          <p:cNvGraphicFramePr>
            <a:graphicFrameLocks/>
          </p:cNvGraphicFramePr>
          <p:nvPr/>
        </p:nvGraphicFramePr>
        <p:xfrm>
          <a:off x="4686300" y="2751138"/>
          <a:ext cx="749300" cy="350837"/>
        </p:xfrm>
        <a:graphic>
          <a:graphicData uri="http://schemas.openxmlformats.org/presentationml/2006/ole">
            <mc:AlternateContent xmlns:mc="http://schemas.openxmlformats.org/markup-compatibility/2006">
              <mc:Choice xmlns:v="urn:schemas-microsoft-com:vml" Requires="v">
                <p:oleObj spid="_x0000_s61640" r:id="rId21" imgW="14954250" imgH="8305800" progId="Equation.2">
                  <p:embed/>
                </p:oleObj>
              </mc:Choice>
              <mc:Fallback>
                <p:oleObj r:id="rId21" imgW="14954250" imgH="8305800" progId="Equation.2">
                  <p:embed/>
                  <p:pic>
                    <p:nvPicPr>
                      <p:cNvPr id="109587" name="对象 20">
                        <a:extLst>
                          <a:ext uri="{FF2B5EF4-FFF2-40B4-BE49-F238E27FC236}">
                            <a16:creationId xmlns:a16="http://schemas.microsoft.com/office/drawing/2014/main" id="{FBD38A32-5FF1-46FE-9B2C-DAE07CBABA6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2751138"/>
                        <a:ext cx="749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22">
            <a:extLst>
              <a:ext uri="{FF2B5EF4-FFF2-40B4-BE49-F238E27FC236}">
                <a16:creationId xmlns:a16="http://schemas.microsoft.com/office/drawing/2014/main" id="{7EC5E5C4-7F58-4A62-9279-7A3E1BDE1A95}"/>
              </a:ext>
            </a:extLst>
          </p:cNvPr>
          <p:cNvGraphicFramePr>
            <a:graphicFrameLocks/>
          </p:cNvGraphicFramePr>
          <p:nvPr/>
        </p:nvGraphicFramePr>
        <p:xfrm>
          <a:off x="6935788" y="2719388"/>
          <a:ext cx="593725" cy="333375"/>
        </p:xfrm>
        <a:graphic>
          <a:graphicData uri="http://schemas.openxmlformats.org/presentationml/2006/ole">
            <mc:AlternateContent xmlns:mc="http://schemas.openxmlformats.org/markup-compatibility/2006">
              <mc:Choice xmlns:v="urn:schemas-microsoft-com:vml" Requires="v">
                <p:oleObj spid="_x0000_s61641" r:id="rId22" imgW="7924800" imgH="3962400" progId="Equation.2">
                  <p:embed/>
                </p:oleObj>
              </mc:Choice>
              <mc:Fallback>
                <p:oleObj r:id="rId22" imgW="7924800" imgH="3962400" progId="Equation.2">
                  <p:embed/>
                  <p:pic>
                    <p:nvPicPr>
                      <p:cNvPr id="109589" name="对象 22">
                        <a:extLst>
                          <a:ext uri="{FF2B5EF4-FFF2-40B4-BE49-F238E27FC236}">
                            <a16:creationId xmlns:a16="http://schemas.microsoft.com/office/drawing/2014/main" id="{9F42DBCC-E838-4DB8-93DC-7B35B1A4A8F8}"/>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35788" y="2719388"/>
                        <a:ext cx="593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25">
            <a:extLst>
              <a:ext uri="{FF2B5EF4-FFF2-40B4-BE49-F238E27FC236}">
                <a16:creationId xmlns:a16="http://schemas.microsoft.com/office/drawing/2014/main" id="{AD59EBAF-4204-406B-AC08-83118075C915}"/>
              </a:ext>
            </a:extLst>
          </p:cNvPr>
          <p:cNvGraphicFramePr>
            <a:graphicFrameLocks noChangeAspect="1"/>
          </p:cNvGraphicFramePr>
          <p:nvPr/>
        </p:nvGraphicFramePr>
        <p:xfrm>
          <a:off x="1398588" y="3014663"/>
          <a:ext cx="3359150" cy="479425"/>
        </p:xfrm>
        <a:graphic>
          <a:graphicData uri="http://schemas.openxmlformats.org/presentationml/2006/ole">
            <mc:AlternateContent xmlns:mc="http://schemas.openxmlformats.org/markup-compatibility/2006">
              <mc:Choice xmlns:v="urn:schemas-microsoft-com:vml" Requires="v">
                <p:oleObj spid="_x0000_s61642" name="Equation" r:id="rId24" imgW="1777229" imgH="253890" progId="Equation.DSMT4">
                  <p:embed/>
                </p:oleObj>
              </mc:Choice>
              <mc:Fallback>
                <p:oleObj name="Equation" r:id="rId24" imgW="1777229" imgH="253890" progId="Equation.DSMT4">
                  <p:embed/>
                  <p:pic>
                    <p:nvPicPr>
                      <p:cNvPr id="109590" name="对象 25">
                        <a:extLst>
                          <a:ext uri="{FF2B5EF4-FFF2-40B4-BE49-F238E27FC236}">
                            <a16:creationId xmlns:a16="http://schemas.microsoft.com/office/drawing/2014/main" id="{7EA42F99-3110-4C93-A73F-8C7F705D6BD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98588" y="3014663"/>
                        <a:ext cx="33591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文本框 26">
            <a:extLst>
              <a:ext uri="{FF2B5EF4-FFF2-40B4-BE49-F238E27FC236}">
                <a16:creationId xmlns:a16="http://schemas.microsoft.com/office/drawing/2014/main" id="{063A2D3D-5055-479E-8034-759CD841DFB0}"/>
              </a:ext>
            </a:extLst>
          </p:cNvPr>
          <p:cNvSpPr txBox="1">
            <a:spLocks noChangeArrowheads="1"/>
          </p:cNvSpPr>
          <p:nvPr/>
        </p:nvSpPr>
        <p:spPr bwMode="auto">
          <a:xfrm>
            <a:off x="684213" y="3587750"/>
            <a:ext cx="77041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个参与者记为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分配到的子密钥为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zh-CN" altLang="en-US" sz="2400" dirty="0">
                <a:latin typeface="Times New Roman" panose="02020603050405020304" pitchFamily="18" charset="0"/>
                <a:ea typeface="宋体" panose="02010600030101010101" pitchFamily="2" charset="-122"/>
              </a:rPr>
              <a:t>      。如果任意    个参与者                                                 要想得到秘密    ，可使用                                构造如下的线性方程组：</a:t>
            </a:r>
          </a:p>
        </p:txBody>
      </p:sp>
      <p:graphicFrame>
        <p:nvGraphicFramePr>
          <p:cNvPr id="20" name="对象 27">
            <a:extLst>
              <a:ext uri="{FF2B5EF4-FFF2-40B4-BE49-F238E27FC236}">
                <a16:creationId xmlns:a16="http://schemas.microsoft.com/office/drawing/2014/main" id="{172BEE74-3D00-4818-8E00-B0D0739A2DB6}"/>
              </a:ext>
            </a:extLst>
          </p:cNvPr>
          <p:cNvGraphicFramePr>
            <a:graphicFrameLocks noChangeAspect="1"/>
          </p:cNvGraphicFramePr>
          <p:nvPr/>
        </p:nvGraphicFramePr>
        <p:xfrm>
          <a:off x="1133475" y="3681413"/>
          <a:ext cx="265113" cy="292100"/>
        </p:xfrm>
        <a:graphic>
          <a:graphicData uri="http://schemas.openxmlformats.org/presentationml/2006/ole">
            <mc:AlternateContent xmlns:mc="http://schemas.openxmlformats.org/markup-compatibility/2006">
              <mc:Choice xmlns:v="urn:schemas-microsoft-com:vml" Requires="v">
                <p:oleObj spid="_x0000_s61643" name="Equation" r:id="rId26" imgW="126835" imgH="139518" progId="Equation.DSMT4">
                  <p:embed/>
                </p:oleObj>
              </mc:Choice>
              <mc:Fallback>
                <p:oleObj name="Equation" r:id="rId26" imgW="126835" imgH="139518" progId="Equation.DSMT4">
                  <p:embed/>
                  <p:pic>
                    <p:nvPicPr>
                      <p:cNvPr id="109592" name="对象 27">
                        <a:extLst>
                          <a:ext uri="{FF2B5EF4-FFF2-40B4-BE49-F238E27FC236}">
                            <a16:creationId xmlns:a16="http://schemas.microsoft.com/office/drawing/2014/main" id="{ED2AD9AF-0236-4A87-BBB1-02864C7B9EC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33475" y="3681413"/>
                        <a:ext cx="265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30">
            <a:extLst>
              <a:ext uri="{FF2B5EF4-FFF2-40B4-BE49-F238E27FC236}">
                <a16:creationId xmlns:a16="http://schemas.microsoft.com/office/drawing/2014/main" id="{30A12155-26E8-4885-9A82-A49AD43BEDDB}"/>
              </a:ext>
            </a:extLst>
          </p:cNvPr>
          <p:cNvGraphicFramePr>
            <a:graphicFrameLocks noChangeAspect="1"/>
          </p:cNvGraphicFramePr>
          <p:nvPr/>
        </p:nvGraphicFramePr>
        <p:xfrm>
          <a:off x="3209925" y="3633788"/>
          <a:ext cx="2058988" cy="387350"/>
        </p:xfrm>
        <a:graphic>
          <a:graphicData uri="http://schemas.openxmlformats.org/presentationml/2006/ole">
            <mc:AlternateContent xmlns:mc="http://schemas.openxmlformats.org/markup-compatibility/2006">
              <mc:Choice xmlns:v="urn:schemas-microsoft-com:vml" Requires="v">
                <p:oleObj spid="_x0000_s61644" name="Equation" r:id="rId28" imgW="698500" imgH="228600" progId="Equation.DSMT4">
                  <p:embed/>
                </p:oleObj>
              </mc:Choice>
              <mc:Fallback>
                <p:oleObj name="Equation" r:id="rId28" imgW="698500" imgH="228600" progId="Equation.DSMT4">
                  <p:embed/>
                  <p:pic>
                    <p:nvPicPr>
                      <p:cNvPr id="109594" name="对象 30">
                        <a:extLst>
                          <a:ext uri="{FF2B5EF4-FFF2-40B4-BE49-F238E27FC236}">
                            <a16:creationId xmlns:a16="http://schemas.microsoft.com/office/drawing/2014/main" id="{3B4FC4D9-04A6-4F06-926B-AF484149664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09925" y="3633788"/>
                        <a:ext cx="20589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31">
            <a:extLst>
              <a:ext uri="{FF2B5EF4-FFF2-40B4-BE49-F238E27FC236}">
                <a16:creationId xmlns:a16="http://schemas.microsoft.com/office/drawing/2014/main" id="{1513950F-4C74-4E77-A161-BF1EDC7BF391}"/>
              </a:ext>
            </a:extLst>
          </p:cNvPr>
          <p:cNvGraphicFramePr>
            <a:graphicFrameLocks noChangeAspect="1"/>
          </p:cNvGraphicFramePr>
          <p:nvPr/>
        </p:nvGraphicFramePr>
        <p:xfrm>
          <a:off x="5435600" y="3606800"/>
          <a:ext cx="276225" cy="412750"/>
        </p:xfrm>
        <a:graphic>
          <a:graphicData uri="http://schemas.openxmlformats.org/presentationml/2006/ole">
            <mc:AlternateContent xmlns:mc="http://schemas.openxmlformats.org/markup-compatibility/2006">
              <mc:Choice xmlns:v="urn:schemas-microsoft-com:vml" Requires="v">
                <p:oleObj spid="_x0000_s61645" name="Equation" r:id="rId30" imgW="152334" imgH="228501" progId="Equation.DSMT4">
                  <p:embed/>
                </p:oleObj>
              </mc:Choice>
              <mc:Fallback>
                <p:oleObj name="Equation" r:id="rId30" imgW="152334" imgH="228501" progId="Equation.DSMT4">
                  <p:embed/>
                  <p:pic>
                    <p:nvPicPr>
                      <p:cNvPr id="109595" name="对象 31">
                        <a:extLst>
                          <a:ext uri="{FF2B5EF4-FFF2-40B4-BE49-F238E27FC236}">
                            <a16:creationId xmlns:a16="http://schemas.microsoft.com/office/drawing/2014/main" id="{34013E4A-4A85-427C-BE09-FFB8C1B6307D}"/>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35600" y="3606800"/>
                        <a:ext cx="2762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33">
            <a:extLst>
              <a:ext uri="{FF2B5EF4-FFF2-40B4-BE49-F238E27FC236}">
                <a16:creationId xmlns:a16="http://schemas.microsoft.com/office/drawing/2014/main" id="{DBF0ED14-89D0-44E9-8876-CC8743C2F98B}"/>
              </a:ext>
            </a:extLst>
          </p:cNvPr>
          <p:cNvGraphicFramePr>
            <a:graphicFrameLocks/>
          </p:cNvGraphicFramePr>
          <p:nvPr/>
        </p:nvGraphicFramePr>
        <p:xfrm>
          <a:off x="709613" y="3984625"/>
          <a:ext cx="539750" cy="404813"/>
        </p:xfrm>
        <a:graphic>
          <a:graphicData uri="http://schemas.openxmlformats.org/presentationml/2006/ole">
            <mc:AlternateContent xmlns:mc="http://schemas.openxmlformats.org/markup-compatibility/2006">
              <mc:Choice xmlns:v="urn:schemas-microsoft-com:vml" Requires="v">
                <p:oleObj spid="_x0000_s61646" r:id="rId32" imgW="12715875" imgH="10182225" progId="Equation.2">
                  <p:embed/>
                </p:oleObj>
              </mc:Choice>
              <mc:Fallback>
                <p:oleObj r:id="rId32" imgW="12715875" imgH="10182225" progId="Equation.2">
                  <p:embed/>
                  <p:pic>
                    <p:nvPicPr>
                      <p:cNvPr id="109597" name="对象 33">
                        <a:extLst>
                          <a:ext uri="{FF2B5EF4-FFF2-40B4-BE49-F238E27FC236}">
                            <a16:creationId xmlns:a16="http://schemas.microsoft.com/office/drawing/2014/main" id="{22FD7CE2-4A73-46D5-B03A-4B881298C78E}"/>
                          </a:ext>
                        </a:extLst>
                      </p:cNvPr>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09613" y="3984625"/>
                        <a:ext cx="539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34">
            <a:extLst>
              <a:ext uri="{FF2B5EF4-FFF2-40B4-BE49-F238E27FC236}">
                <a16:creationId xmlns:a16="http://schemas.microsoft.com/office/drawing/2014/main" id="{ECD113C2-24EF-446A-AD71-9531AC95D3E7}"/>
              </a:ext>
            </a:extLst>
          </p:cNvPr>
          <p:cNvGraphicFramePr>
            <a:graphicFrameLocks noChangeAspect="1"/>
          </p:cNvGraphicFramePr>
          <p:nvPr/>
        </p:nvGraphicFramePr>
        <p:xfrm>
          <a:off x="2784475" y="3984625"/>
          <a:ext cx="274638" cy="393700"/>
        </p:xfrm>
        <a:graphic>
          <a:graphicData uri="http://schemas.openxmlformats.org/presentationml/2006/ole">
            <mc:AlternateContent xmlns:mc="http://schemas.openxmlformats.org/markup-compatibility/2006">
              <mc:Choice xmlns:v="urn:schemas-microsoft-com:vml" Requires="v">
                <p:oleObj spid="_x0000_s61647" name="Equation" r:id="rId34" imgW="126725" imgH="177415" progId="Equation.DSMT4">
                  <p:embed/>
                </p:oleObj>
              </mc:Choice>
              <mc:Fallback>
                <p:oleObj name="Equation" r:id="rId34" imgW="126725" imgH="177415" progId="Equation.DSMT4">
                  <p:embed/>
                  <p:pic>
                    <p:nvPicPr>
                      <p:cNvPr id="109598" name="对象 34">
                        <a:extLst>
                          <a:ext uri="{FF2B5EF4-FFF2-40B4-BE49-F238E27FC236}">
                            <a16:creationId xmlns:a16="http://schemas.microsoft.com/office/drawing/2014/main" id="{586EBFF6-D948-4EE4-A81B-FE143147FF93}"/>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784475" y="3984625"/>
                        <a:ext cx="2746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37">
            <a:extLst>
              <a:ext uri="{FF2B5EF4-FFF2-40B4-BE49-F238E27FC236}">
                <a16:creationId xmlns:a16="http://schemas.microsoft.com/office/drawing/2014/main" id="{88A64300-AF7F-4440-BFFF-FFB218B31A9B}"/>
              </a:ext>
            </a:extLst>
          </p:cNvPr>
          <p:cNvGraphicFramePr>
            <a:graphicFrameLocks noChangeAspect="1"/>
          </p:cNvGraphicFramePr>
          <p:nvPr/>
        </p:nvGraphicFramePr>
        <p:xfrm>
          <a:off x="4164013" y="4000500"/>
          <a:ext cx="2209800" cy="407988"/>
        </p:xfrm>
        <a:graphic>
          <a:graphicData uri="http://schemas.openxmlformats.org/presentationml/2006/ole">
            <mc:AlternateContent xmlns:mc="http://schemas.openxmlformats.org/markup-compatibility/2006">
              <mc:Choice xmlns:v="urn:schemas-microsoft-com:vml" Requires="v">
                <p:oleObj spid="_x0000_s61648" name="Equation" r:id="rId36" imgW="748975" imgH="241195" progId="Equation.DSMT4">
                  <p:embed/>
                </p:oleObj>
              </mc:Choice>
              <mc:Fallback>
                <p:oleObj name="Equation" r:id="rId36" imgW="748975" imgH="241195" progId="Equation.DSMT4">
                  <p:embed/>
                  <p:pic>
                    <p:nvPicPr>
                      <p:cNvPr id="109600" name="对象 37">
                        <a:extLst>
                          <a:ext uri="{FF2B5EF4-FFF2-40B4-BE49-F238E27FC236}">
                            <a16:creationId xmlns:a16="http://schemas.microsoft.com/office/drawing/2014/main" id="{76AED44B-41F5-46BD-8EB3-2AA2D40D4180}"/>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64013" y="4000500"/>
                        <a:ext cx="2209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40">
            <a:extLst>
              <a:ext uri="{FF2B5EF4-FFF2-40B4-BE49-F238E27FC236}">
                <a16:creationId xmlns:a16="http://schemas.microsoft.com/office/drawing/2014/main" id="{704F5174-7B60-41CA-B86E-3816BD713425}"/>
              </a:ext>
            </a:extLst>
          </p:cNvPr>
          <p:cNvGraphicFramePr>
            <a:graphicFrameLocks noChangeAspect="1"/>
          </p:cNvGraphicFramePr>
          <p:nvPr/>
        </p:nvGraphicFramePr>
        <p:xfrm>
          <a:off x="6262688" y="4016375"/>
          <a:ext cx="2309812" cy="423863"/>
        </p:xfrm>
        <a:graphic>
          <a:graphicData uri="http://schemas.openxmlformats.org/presentationml/2006/ole">
            <mc:AlternateContent xmlns:mc="http://schemas.openxmlformats.org/markup-compatibility/2006">
              <mc:Choice xmlns:v="urn:schemas-microsoft-com:vml" Requires="v">
                <p:oleObj spid="_x0000_s61649" name="Equation" r:id="rId38" imgW="1307532" imgH="253890" progId="Equation.DSMT4">
                  <p:embed/>
                </p:oleObj>
              </mc:Choice>
              <mc:Fallback>
                <p:oleObj name="Equation" r:id="rId38" imgW="1307532" imgH="253890" progId="Equation.DSMT4">
                  <p:embed/>
                  <p:pic>
                    <p:nvPicPr>
                      <p:cNvPr id="109601" name="对象 40">
                        <a:extLst>
                          <a:ext uri="{FF2B5EF4-FFF2-40B4-BE49-F238E27FC236}">
                            <a16:creationId xmlns:a16="http://schemas.microsoft.com/office/drawing/2014/main" id="{97AD9DE5-B2FE-4144-A4B4-96D0FF4B6FFA}"/>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62688" y="4016375"/>
                        <a:ext cx="23098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41">
            <a:extLst>
              <a:ext uri="{FF2B5EF4-FFF2-40B4-BE49-F238E27FC236}">
                <a16:creationId xmlns:a16="http://schemas.microsoft.com/office/drawing/2014/main" id="{54EF3B2C-8D11-4582-AC28-8867ACAE19A0}"/>
              </a:ext>
            </a:extLst>
          </p:cNvPr>
          <p:cNvGraphicFramePr>
            <a:graphicFrameLocks/>
          </p:cNvGraphicFramePr>
          <p:nvPr/>
        </p:nvGraphicFramePr>
        <p:xfrm>
          <a:off x="2616200" y="4379913"/>
          <a:ext cx="306388" cy="349250"/>
        </p:xfrm>
        <a:graphic>
          <a:graphicData uri="http://schemas.openxmlformats.org/presentationml/2006/ole">
            <mc:AlternateContent xmlns:mc="http://schemas.openxmlformats.org/markup-compatibility/2006">
              <mc:Choice xmlns:v="urn:schemas-microsoft-com:vml" Requires="v">
                <p:oleObj spid="_x0000_s61650" r:id="rId40" imgW="8448675" imgH="13296900" progId="Equation.2">
                  <p:embed/>
                </p:oleObj>
              </mc:Choice>
              <mc:Fallback>
                <p:oleObj r:id="rId40" imgW="8448675" imgH="13296900" progId="Equation.2">
                  <p:embed/>
                  <p:pic>
                    <p:nvPicPr>
                      <p:cNvPr id="109602" name="对象 41">
                        <a:extLst>
                          <a:ext uri="{FF2B5EF4-FFF2-40B4-BE49-F238E27FC236}">
                            <a16:creationId xmlns:a16="http://schemas.microsoft.com/office/drawing/2014/main" id="{ED4FEBA9-5268-4D1C-80E6-042E08E1D2E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6200" y="4379913"/>
                        <a:ext cx="3063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对象 43">
            <a:extLst>
              <a:ext uri="{FF2B5EF4-FFF2-40B4-BE49-F238E27FC236}">
                <a16:creationId xmlns:a16="http://schemas.microsoft.com/office/drawing/2014/main" id="{2BD7C19D-16FF-4CA6-95F1-EC8C835A1F0F}"/>
              </a:ext>
            </a:extLst>
          </p:cNvPr>
          <p:cNvGraphicFramePr>
            <a:graphicFrameLocks noChangeAspect="1"/>
          </p:cNvGraphicFramePr>
          <p:nvPr/>
        </p:nvGraphicFramePr>
        <p:xfrm>
          <a:off x="4186238" y="4332288"/>
          <a:ext cx="2360612" cy="484187"/>
        </p:xfrm>
        <a:graphic>
          <a:graphicData uri="http://schemas.openxmlformats.org/presentationml/2006/ole">
            <mc:AlternateContent xmlns:mc="http://schemas.openxmlformats.org/markup-compatibility/2006">
              <mc:Choice xmlns:v="urn:schemas-microsoft-com:vml" Requires="v">
                <p:oleObj spid="_x0000_s61651" name="Equation" r:id="rId41" imgW="1435100" imgH="330200" progId="Equation.DSMT4">
                  <p:embed/>
                </p:oleObj>
              </mc:Choice>
              <mc:Fallback>
                <p:oleObj name="Equation" r:id="rId41" imgW="1435100" imgH="330200" progId="Equation.DSMT4">
                  <p:embed/>
                  <p:pic>
                    <p:nvPicPr>
                      <p:cNvPr id="109603" name="对象 43">
                        <a:extLst>
                          <a:ext uri="{FF2B5EF4-FFF2-40B4-BE49-F238E27FC236}">
                            <a16:creationId xmlns:a16="http://schemas.microsoft.com/office/drawing/2014/main" id="{1AC766F4-A309-499D-B69E-33240980F768}"/>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86238" y="4332288"/>
                        <a:ext cx="23606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119333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B59BA-A44C-4ED6-BA0D-B22B1E137F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4D859B-22AA-4B1A-AB64-08D74FAC614A}"/>
              </a:ext>
            </a:extLst>
          </p:cNvPr>
          <p:cNvSpPr>
            <a:spLocks noGrp="1"/>
          </p:cNvSpPr>
          <p:nvPr>
            <p:ph idx="1"/>
          </p:nvPr>
        </p:nvSpPr>
        <p:spPr>
          <a:xfrm>
            <a:off x="9768408" y="5761036"/>
            <a:ext cx="1813992" cy="563563"/>
          </a:xfrm>
        </p:spPr>
        <p:txBody>
          <a:bodyPr/>
          <a:lstStyle/>
          <a:p>
            <a:endParaRPr lang="zh-CN" altLang="en-US" dirty="0"/>
          </a:p>
        </p:txBody>
      </p:sp>
      <p:sp>
        <p:nvSpPr>
          <p:cNvPr id="4" name="日期占位符 3">
            <a:extLst>
              <a:ext uri="{FF2B5EF4-FFF2-40B4-BE49-F238E27FC236}">
                <a16:creationId xmlns:a16="http://schemas.microsoft.com/office/drawing/2014/main" id="{614381B7-2F52-41F1-8BF0-D9D1C32B2DFF}"/>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69A9DD3B-2F73-4F54-BF60-28CDF855F058}"/>
              </a:ext>
            </a:extLst>
          </p:cNvPr>
          <p:cNvSpPr>
            <a:spLocks noGrp="1"/>
          </p:cNvSpPr>
          <p:nvPr>
            <p:ph type="sldNum" sz="quarter" idx="11"/>
          </p:nvPr>
        </p:nvSpPr>
        <p:spPr/>
        <p:txBody>
          <a:bodyPr/>
          <a:lstStyle/>
          <a:p>
            <a:pPr>
              <a:defRPr/>
            </a:pPr>
            <a:fld id="{13783E8D-128D-47D1-A075-F0ABB8417BB3}" type="slidenum">
              <a:rPr lang="en-US" altLang="zh-CN" smtClean="0"/>
              <a:pPr>
                <a:defRPr/>
              </a:pPr>
              <a:t>66</a:t>
            </a:fld>
            <a:endParaRPr lang="en-US" altLang="zh-CN"/>
          </a:p>
        </p:txBody>
      </p:sp>
      <p:graphicFrame>
        <p:nvGraphicFramePr>
          <p:cNvPr id="6" name="对象 2">
            <a:extLst>
              <a:ext uri="{FF2B5EF4-FFF2-40B4-BE49-F238E27FC236}">
                <a16:creationId xmlns:a16="http://schemas.microsoft.com/office/drawing/2014/main" id="{DDD00A26-D404-4ED6-8D51-A2D616967F3C}"/>
              </a:ext>
            </a:extLst>
          </p:cNvPr>
          <p:cNvGraphicFramePr>
            <a:graphicFrameLocks/>
          </p:cNvGraphicFramePr>
          <p:nvPr>
            <p:extLst>
              <p:ext uri="{D42A27DB-BD31-4B8C-83A1-F6EECF244321}">
                <p14:modId xmlns:p14="http://schemas.microsoft.com/office/powerpoint/2010/main" val="2407056793"/>
              </p:ext>
            </p:extLst>
          </p:nvPr>
        </p:nvGraphicFramePr>
        <p:xfrm>
          <a:off x="3632253" y="844452"/>
          <a:ext cx="4200420" cy="1804392"/>
        </p:xfrm>
        <a:graphic>
          <a:graphicData uri="http://schemas.openxmlformats.org/presentationml/2006/ole">
            <mc:AlternateContent xmlns:mc="http://schemas.openxmlformats.org/markup-compatibility/2006">
              <mc:Choice xmlns:v="urn:schemas-microsoft-com:vml" Requires="v">
                <p:oleObj spid="_x0000_s62556" name="Equation" r:id="rId3" imgW="2984400" imgH="1447560" progId="Equation.DSMT4">
                  <p:embed/>
                </p:oleObj>
              </mc:Choice>
              <mc:Fallback>
                <p:oleObj name="Equation" r:id="rId3" imgW="2984400" imgH="1447560" progId="Equation.DSMT4">
                  <p:embed/>
                  <p:pic>
                    <p:nvPicPr>
                      <p:cNvPr id="110595" name="对象 2">
                        <a:extLst>
                          <a:ext uri="{FF2B5EF4-FFF2-40B4-BE49-F238E27FC236}">
                            <a16:creationId xmlns:a16="http://schemas.microsoft.com/office/drawing/2014/main" id="{EA74617A-C97B-4175-B59C-0D07025B2C5C}"/>
                          </a:ext>
                        </a:extLst>
                      </p:cNvPr>
                      <p:cNvPicPr>
                        <a:picLocks noChangeArrowheads="1"/>
                      </p:cNvPicPr>
                      <p:nvPr/>
                    </p:nvPicPr>
                    <p:blipFill>
                      <a:blip r:embed="rId4"/>
                      <a:srcRect/>
                      <a:stretch>
                        <a:fillRect/>
                      </a:stretch>
                    </p:blipFill>
                    <p:spPr bwMode="auto">
                      <a:xfrm>
                        <a:off x="3632253" y="844452"/>
                        <a:ext cx="4200420" cy="1804392"/>
                      </a:xfrm>
                      <a:prstGeom prst="rect">
                        <a:avLst/>
                      </a:prstGeom>
                      <a:noFill/>
                      <a:ln>
                        <a:noFill/>
                      </a:ln>
                    </p:spPr>
                  </p:pic>
                </p:oleObj>
              </mc:Fallback>
            </mc:AlternateContent>
          </a:graphicData>
        </a:graphic>
      </p:graphicFrame>
      <p:graphicFrame>
        <p:nvGraphicFramePr>
          <p:cNvPr id="7" name="对象 3">
            <a:extLst>
              <a:ext uri="{FF2B5EF4-FFF2-40B4-BE49-F238E27FC236}">
                <a16:creationId xmlns:a16="http://schemas.microsoft.com/office/drawing/2014/main" id="{FCE8EB5C-798A-4D91-B980-FC33B95B3F81}"/>
              </a:ext>
            </a:extLst>
          </p:cNvPr>
          <p:cNvGraphicFramePr>
            <a:graphicFrameLocks noChangeAspect="1"/>
          </p:cNvGraphicFramePr>
          <p:nvPr/>
        </p:nvGraphicFramePr>
        <p:xfrm>
          <a:off x="5130800" y="2781300"/>
          <a:ext cx="914400" cy="198438"/>
        </p:xfrm>
        <a:graphic>
          <a:graphicData uri="http://schemas.openxmlformats.org/presentationml/2006/ole">
            <mc:AlternateContent xmlns:mc="http://schemas.openxmlformats.org/markup-compatibility/2006">
              <mc:Choice xmlns:v="urn:schemas-microsoft-com:vml" Requires="v">
                <p:oleObj spid="_x0000_s62557" name="Equation" r:id="rId5" imgW="435285" imgH="677109" progId="Equation.DSMT4">
                  <p:embed/>
                </p:oleObj>
              </mc:Choice>
              <mc:Fallback>
                <p:oleObj name="Equation" r:id="rId5" imgW="435285" imgH="677109" progId="Equation.DSMT4">
                  <p:embed/>
                  <p:pic>
                    <p:nvPicPr>
                      <p:cNvPr id="110596" name="对象 3">
                        <a:extLst>
                          <a:ext uri="{FF2B5EF4-FFF2-40B4-BE49-F238E27FC236}">
                            <a16:creationId xmlns:a16="http://schemas.microsoft.com/office/drawing/2014/main" id="{4094F8D1-5E1B-42C1-ABFA-3E81E9E82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800" y="27813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5">
            <a:extLst>
              <a:ext uri="{FF2B5EF4-FFF2-40B4-BE49-F238E27FC236}">
                <a16:creationId xmlns:a16="http://schemas.microsoft.com/office/drawing/2014/main" id="{FAD5F300-0277-4D49-AF25-A0E8616046EC}"/>
              </a:ext>
            </a:extLst>
          </p:cNvPr>
          <p:cNvSpPr txBox="1">
            <a:spLocks noChangeArrowheads="1"/>
          </p:cNvSpPr>
          <p:nvPr/>
        </p:nvSpPr>
        <p:spPr bwMode="auto">
          <a:xfrm>
            <a:off x="755650" y="2708275"/>
            <a:ext cx="10826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因为                 均不相同，所以可由</a:t>
            </a:r>
            <a:r>
              <a:rPr lang="en-US" altLang="zh-CN" sz="2400" dirty="0">
                <a:latin typeface="Times New Roman" panose="02020603050405020304" pitchFamily="18" charset="0"/>
                <a:ea typeface="宋体" panose="02010600030101010101" pitchFamily="2" charset="-122"/>
              </a:rPr>
              <a:t>Lagrange</a:t>
            </a:r>
            <a:r>
              <a:rPr lang="zh-CN" altLang="en-US" sz="2400" dirty="0">
                <a:latin typeface="Times New Roman" panose="02020603050405020304" pitchFamily="18" charset="0"/>
                <a:ea typeface="宋体" panose="02010600030101010101" pitchFamily="2" charset="-122"/>
              </a:rPr>
              <a:t>插值公式构造如下的多项式：</a:t>
            </a:r>
          </a:p>
        </p:txBody>
      </p:sp>
      <p:graphicFrame>
        <p:nvGraphicFramePr>
          <p:cNvPr id="10" name="对象 6">
            <a:extLst>
              <a:ext uri="{FF2B5EF4-FFF2-40B4-BE49-F238E27FC236}">
                <a16:creationId xmlns:a16="http://schemas.microsoft.com/office/drawing/2014/main" id="{42299102-A2B4-4674-8E61-E7A9BDA2B092}"/>
              </a:ext>
            </a:extLst>
          </p:cNvPr>
          <p:cNvGraphicFramePr>
            <a:graphicFrameLocks noChangeAspect="1"/>
          </p:cNvGraphicFramePr>
          <p:nvPr/>
        </p:nvGraphicFramePr>
        <p:xfrm>
          <a:off x="1763713" y="2735263"/>
          <a:ext cx="1300162" cy="449262"/>
        </p:xfrm>
        <a:graphic>
          <a:graphicData uri="http://schemas.openxmlformats.org/presentationml/2006/ole">
            <mc:AlternateContent xmlns:mc="http://schemas.openxmlformats.org/markup-compatibility/2006">
              <mc:Choice xmlns:v="urn:schemas-microsoft-com:vml" Requires="v">
                <p:oleObj spid="_x0000_s62558" name="Equation" r:id="rId7" imgW="736280" imgH="253890" progId="Equation.DSMT4">
                  <p:embed/>
                </p:oleObj>
              </mc:Choice>
              <mc:Fallback>
                <p:oleObj name="Equation" r:id="rId7" imgW="736280" imgH="253890" progId="Equation.DSMT4">
                  <p:embed/>
                  <p:pic>
                    <p:nvPicPr>
                      <p:cNvPr id="110599" name="对象 6">
                        <a:extLst>
                          <a:ext uri="{FF2B5EF4-FFF2-40B4-BE49-F238E27FC236}">
                            <a16:creationId xmlns:a16="http://schemas.microsoft.com/office/drawing/2014/main" id="{AC60FABF-FAA6-430B-884F-0A7AC565B0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735263"/>
                        <a:ext cx="13001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8">
            <a:extLst>
              <a:ext uri="{FF2B5EF4-FFF2-40B4-BE49-F238E27FC236}">
                <a16:creationId xmlns:a16="http://schemas.microsoft.com/office/drawing/2014/main" id="{00124F55-B6F8-4387-AC72-65E8749DCE78}"/>
              </a:ext>
            </a:extLst>
          </p:cNvPr>
          <p:cNvGraphicFramePr>
            <a:graphicFrameLocks noChangeAspect="1"/>
          </p:cNvGraphicFramePr>
          <p:nvPr>
            <p:extLst>
              <p:ext uri="{D42A27DB-BD31-4B8C-83A1-F6EECF244321}">
                <p14:modId xmlns:p14="http://schemas.microsoft.com/office/powerpoint/2010/main" val="3634380963"/>
              </p:ext>
            </p:extLst>
          </p:nvPr>
        </p:nvGraphicFramePr>
        <p:xfrm>
          <a:off x="3192462" y="3288803"/>
          <a:ext cx="3876675" cy="969963"/>
        </p:xfrm>
        <a:graphic>
          <a:graphicData uri="http://schemas.openxmlformats.org/presentationml/2006/ole">
            <mc:AlternateContent xmlns:mc="http://schemas.openxmlformats.org/markup-compatibility/2006">
              <mc:Choice xmlns:v="urn:schemas-microsoft-com:vml" Requires="v">
                <p:oleObj spid="_x0000_s62559" name="Equation" r:id="rId9" imgW="2170758" imgH="545863" progId="Equation.DSMT4">
                  <p:embed/>
                </p:oleObj>
              </mc:Choice>
              <mc:Fallback>
                <p:oleObj name="Equation" r:id="rId9" imgW="2170758" imgH="545863" progId="Equation.DSMT4">
                  <p:embed/>
                  <p:pic>
                    <p:nvPicPr>
                      <p:cNvPr id="110601" name="对象 8">
                        <a:extLst>
                          <a:ext uri="{FF2B5EF4-FFF2-40B4-BE49-F238E27FC236}">
                            <a16:creationId xmlns:a16="http://schemas.microsoft.com/office/drawing/2014/main" id="{950BACA8-8106-470D-A2E9-3EC8DD7F3C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2462" y="3288803"/>
                        <a:ext cx="387667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9">
            <a:extLst>
              <a:ext uri="{FF2B5EF4-FFF2-40B4-BE49-F238E27FC236}">
                <a16:creationId xmlns:a16="http://schemas.microsoft.com/office/drawing/2014/main" id="{30173A74-D9A3-408E-9771-1CDB516BAD6C}"/>
              </a:ext>
            </a:extLst>
          </p:cNvPr>
          <p:cNvSpPr txBox="1">
            <a:spLocks noChangeArrowheads="1"/>
          </p:cNvSpPr>
          <p:nvPr/>
        </p:nvSpPr>
        <p:spPr bwMode="auto">
          <a:xfrm>
            <a:off x="7444817" y="3429799"/>
            <a:ext cx="381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从而可得秘密              。</a:t>
            </a:r>
          </a:p>
        </p:txBody>
      </p:sp>
      <p:graphicFrame>
        <p:nvGraphicFramePr>
          <p:cNvPr id="13" name="对象 11">
            <a:extLst>
              <a:ext uri="{FF2B5EF4-FFF2-40B4-BE49-F238E27FC236}">
                <a16:creationId xmlns:a16="http://schemas.microsoft.com/office/drawing/2014/main" id="{07DF999F-E132-4FC6-A5B5-BFE26D344507}"/>
              </a:ext>
            </a:extLst>
          </p:cNvPr>
          <p:cNvGraphicFramePr>
            <a:graphicFrameLocks/>
          </p:cNvGraphicFramePr>
          <p:nvPr>
            <p:extLst>
              <p:ext uri="{D42A27DB-BD31-4B8C-83A1-F6EECF244321}">
                <p14:modId xmlns:p14="http://schemas.microsoft.com/office/powerpoint/2010/main" val="3201593154"/>
              </p:ext>
            </p:extLst>
          </p:nvPr>
        </p:nvGraphicFramePr>
        <p:xfrm>
          <a:off x="9480376" y="3494886"/>
          <a:ext cx="971550" cy="331788"/>
        </p:xfrm>
        <a:graphic>
          <a:graphicData uri="http://schemas.openxmlformats.org/presentationml/2006/ole">
            <mc:AlternateContent xmlns:mc="http://schemas.openxmlformats.org/markup-compatibility/2006">
              <mc:Choice xmlns:v="urn:schemas-microsoft-com:vml" Requires="v">
                <p:oleObj spid="_x0000_s62560" r:id="rId11" imgW="14639925" imgH="10201275" progId="Equation.2">
                  <p:embed/>
                </p:oleObj>
              </mc:Choice>
              <mc:Fallback>
                <p:oleObj r:id="rId11" imgW="14639925" imgH="10201275" progId="Equation.2">
                  <p:embed/>
                  <p:pic>
                    <p:nvPicPr>
                      <p:cNvPr id="110604" name="对象 11">
                        <a:extLst>
                          <a:ext uri="{FF2B5EF4-FFF2-40B4-BE49-F238E27FC236}">
                            <a16:creationId xmlns:a16="http://schemas.microsoft.com/office/drawing/2014/main" id="{F0B3E398-49C3-4209-8E94-44C09DB8C364}"/>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80376" y="3494886"/>
                        <a:ext cx="9715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2">
            <a:extLst>
              <a:ext uri="{FF2B5EF4-FFF2-40B4-BE49-F238E27FC236}">
                <a16:creationId xmlns:a16="http://schemas.microsoft.com/office/drawing/2014/main" id="{A02C2002-8E64-466A-8886-1F38D6694B9D}"/>
              </a:ext>
            </a:extLst>
          </p:cNvPr>
          <p:cNvSpPr txBox="1">
            <a:spLocks noChangeArrowheads="1"/>
          </p:cNvSpPr>
          <p:nvPr/>
        </p:nvSpPr>
        <p:spPr bwMode="auto">
          <a:xfrm>
            <a:off x="765518" y="4272759"/>
            <a:ext cx="10947106"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然而参与者仅需知道        的常数项         而无需知道整个多项式        ，所以仅需以下表达式就可求出    ：</a:t>
            </a:r>
          </a:p>
        </p:txBody>
      </p:sp>
      <p:graphicFrame>
        <p:nvGraphicFramePr>
          <p:cNvPr id="15" name="对象 14">
            <a:extLst>
              <a:ext uri="{FF2B5EF4-FFF2-40B4-BE49-F238E27FC236}">
                <a16:creationId xmlns:a16="http://schemas.microsoft.com/office/drawing/2014/main" id="{A7A43AAC-EC4F-4EB9-B4B7-8CFFF40E33C6}"/>
              </a:ext>
            </a:extLst>
          </p:cNvPr>
          <p:cNvGraphicFramePr>
            <a:graphicFrameLocks/>
          </p:cNvGraphicFramePr>
          <p:nvPr>
            <p:extLst>
              <p:ext uri="{D42A27DB-BD31-4B8C-83A1-F6EECF244321}">
                <p14:modId xmlns:p14="http://schemas.microsoft.com/office/powerpoint/2010/main" val="1345762372"/>
              </p:ext>
            </p:extLst>
          </p:nvPr>
        </p:nvGraphicFramePr>
        <p:xfrm>
          <a:off x="4007768" y="4258174"/>
          <a:ext cx="539750" cy="404812"/>
        </p:xfrm>
        <a:graphic>
          <a:graphicData uri="http://schemas.openxmlformats.org/presentationml/2006/ole">
            <mc:AlternateContent xmlns:mc="http://schemas.openxmlformats.org/markup-compatibility/2006">
              <mc:Choice xmlns:v="urn:schemas-microsoft-com:vml" Requires="v">
                <p:oleObj spid="_x0000_s62561" r:id="rId13" imgW="13258800" imgH="10182225" progId="Equation.2">
                  <p:embed/>
                </p:oleObj>
              </mc:Choice>
              <mc:Fallback>
                <p:oleObj r:id="rId13" imgW="13258800" imgH="10182225" progId="Equation.2">
                  <p:embed/>
                  <p:pic>
                    <p:nvPicPr>
                      <p:cNvPr id="110607" name="对象 14">
                        <a:extLst>
                          <a:ext uri="{FF2B5EF4-FFF2-40B4-BE49-F238E27FC236}">
                            <a16:creationId xmlns:a16="http://schemas.microsoft.com/office/drawing/2014/main" id="{ECC4F88D-A1CA-4670-AC96-BA9909435FAE}"/>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7768" y="4258174"/>
                        <a:ext cx="5397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6">
            <a:extLst>
              <a:ext uri="{FF2B5EF4-FFF2-40B4-BE49-F238E27FC236}">
                <a16:creationId xmlns:a16="http://schemas.microsoft.com/office/drawing/2014/main" id="{B6A7B842-2376-4D29-B8F5-52F3DADDFCEF}"/>
              </a:ext>
            </a:extLst>
          </p:cNvPr>
          <p:cNvGraphicFramePr>
            <a:graphicFrameLocks noChangeAspect="1"/>
          </p:cNvGraphicFramePr>
          <p:nvPr>
            <p:extLst>
              <p:ext uri="{D42A27DB-BD31-4B8C-83A1-F6EECF244321}">
                <p14:modId xmlns:p14="http://schemas.microsoft.com/office/powerpoint/2010/main" val="1431282988"/>
              </p:ext>
            </p:extLst>
          </p:nvPr>
        </p:nvGraphicFramePr>
        <p:xfrm>
          <a:off x="5681662" y="4319079"/>
          <a:ext cx="625475" cy="434975"/>
        </p:xfrm>
        <a:graphic>
          <a:graphicData uri="http://schemas.openxmlformats.org/presentationml/2006/ole">
            <mc:AlternateContent xmlns:mc="http://schemas.openxmlformats.org/markup-compatibility/2006">
              <mc:Choice xmlns:v="urn:schemas-microsoft-com:vml" Requires="v">
                <p:oleObj spid="_x0000_s62562" name="Equation" r:id="rId15" imgW="318191" imgH="216370" progId="Equation.DSMT4">
                  <p:embed/>
                </p:oleObj>
              </mc:Choice>
              <mc:Fallback>
                <p:oleObj name="Equation" r:id="rId15" imgW="318191" imgH="216370" progId="Equation.DSMT4">
                  <p:embed/>
                  <p:pic>
                    <p:nvPicPr>
                      <p:cNvPr id="110609" name="对象 16">
                        <a:extLst>
                          <a:ext uri="{FF2B5EF4-FFF2-40B4-BE49-F238E27FC236}">
                            <a16:creationId xmlns:a16="http://schemas.microsoft.com/office/drawing/2014/main" id="{69EB2DA8-4D27-4743-B9BE-EC387C03CC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81662" y="4319079"/>
                        <a:ext cx="625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7">
            <a:extLst>
              <a:ext uri="{FF2B5EF4-FFF2-40B4-BE49-F238E27FC236}">
                <a16:creationId xmlns:a16="http://schemas.microsoft.com/office/drawing/2014/main" id="{B48C5209-6C98-41F1-8BB2-20F84AEBEFB7}"/>
              </a:ext>
            </a:extLst>
          </p:cNvPr>
          <p:cNvGraphicFramePr>
            <a:graphicFrameLocks/>
          </p:cNvGraphicFramePr>
          <p:nvPr>
            <p:extLst>
              <p:ext uri="{D42A27DB-BD31-4B8C-83A1-F6EECF244321}">
                <p14:modId xmlns:p14="http://schemas.microsoft.com/office/powerpoint/2010/main" val="791337976"/>
              </p:ext>
            </p:extLst>
          </p:nvPr>
        </p:nvGraphicFramePr>
        <p:xfrm>
          <a:off x="9512716" y="4298052"/>
          <a:ext cx="539750" cy="404812"/>
        </p:xfrm>
        <a:graphic>
          <a:graphicData uri="http://schemas.openxmlformats.org/presentationml/2006/ole">
            <mc:AlternateContent xmlns:mc="http://schemas.openxmlformats.org/markup-compatibility/2006">
              <mc:Choice xmlns:v="urn:schemas-microsoft-com:vml" Requires="v">
                <p:oleObj spid="_x0000_s62563" r:id="rId17" imgW="13258800" imgH="10182225" progId="Equation.2">
                  <p:embed/>
                </p:oleObj>
              </mc:Choice>
              <mc:Fallback>
                <p:oleObj r:id="rId17" imgW="13258800" imgH="10182225" progId="Equation.2">
                  <p:embed/>
                  <p:pic>
                    <p:nvPicPr>
                      <p:cNvPr id="110610" name="对象 17">
                        <a:extLst>
                          <a:ext uri="{FF2B5EF4-FFF2-40B4-BE49-F238E27FC236}">
                            <a16:creationId xmlns:a16="http://schemas.microsoft.com/office/drawing/2014/main" id="{376DCC69-698A-4E54-B723-BA5D14509B1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12716" y="4298052"/>
                        <a:ext cx="5397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8">
            <a:extLst>
              <a:ext uri="{FF2B5EF4-FFF2-40B4-BE49-F238E27FC236}">
                <a16:creationId xmlns:a16="http://schemas.microsoft.com/office/drawing/2014/main" id="{644F7226-D87D-419E-845D-2D8F879F1690}"/>
              </a:ext>
            </a:extLst>
          </p:cNvPr>
          <p:cNvGraphicFramePr>
            <a:graphicFrameLocks/>
          </p:cNvGraphicFramePr>
          <p:nvPr>
            <p:extLst>
              <p:ext uri="{D42A27DB-BD31-4B8C-83A1-F6EECF244321}">
                <p14:modId xmlns:p14="http://schemas.microsoft.com/office/powerpoint/2010/main" val="89189199"/>
              </p:ext>
            </p:extLst>
          </p:nvPr>
        </p:nvGraphicFramePr>
        <p:xfrm>
          <a:off x="3632253" y="4702864"/>
          <a:ext cx="304800" cy="349250"/>
        </p:xfrm>
        <a:graphic>
          <a:graphicData uri="http://schemas.openxmlformats.org/presentationml/2006/ole">
            <mc:AlternateContent xmlns:mc="http://schemas.openxmlformats.org/markup-compatibility/2006">
              <mc:Choice xmlns:v="urn:schemas-microsoft-com:vml" Requires="v">
                <p:oleObj spid="_x0000_s62564" r:id="rId18" imgW="8448675" imgH="13296900" progId="Equation.2">
                  <p:embed/>
                </p:oleObj>
              </mc:Choice>
              <mc:Fallback>
                <p:oleObj r:id="rId18" imgW="8448675" imgH="13296900" progId="Equation.2">
                  <p:embed/>
                  <p:pic>
                    <p:nvPicPr>
                      <p:cNvPr id="110611" name="对象 18">
                        <a:extLst>
                          <a:ext uri="{FF2B5EF4-FFF2-40B4-BE49-F238E27FC236}">
                            <a16:creationId xmlns:a16="http://schemas.microsoft.com/office/drawing/2014/main" id="{4062A821-4863-49F0-B47F-8AD28969B4D2}"/>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2253" y="4702864"/>
                        <a:ext cx="304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id="{A9459EBC-33E2-4E5F-9EC8-3D17D6EAA022}"/>
              </a:ext>
            </a:extLst>
          </p:cNvPr>
          <p:cNvGraphicFramePr>
            <a:graphicFrameLocks noChangeAspect="1"/>
          </p:cNvGraphicFramePr>
          <p:nvPr>
            <p:extLst>
              <p:ext uri="{D42A27DB-BD31-4B8C-83A1-F6EECF244321}">
                <p14:modId xmlns:p14="http://schemas.microsoft.com/office/powerpoint/2010/main" val="1483075507"/>
              </p:ext>
            </p:extLst>
          </p:nvPr>
        </p:nvGraphicFramePr>
        <p:xfrm>
          <a:off x="4007768" y="5184379"/>
          <a:ext cx="4695444" cy="1040209"/>
        </p:xfrm>
        <a:graphic>
          <a:graphicData uri="http://schemas.openxmlformats.org/presentationml/2006/ole">
            <mc:AlternateContent xmlns:mc="http://schemas.openxmlformats.org/markup-compatibility/2006">
              <mc:Choice xmlns:v="urn:schemas-microsoft-com:vml" Requires="v">
                <p:oleObj spid="_x0000_s62565" name="Equation" r:id="rId20" imgW="3149280" imgH="698400" progId="Equation.DSMT4">
                  <p:embed/>
                </p:oleObj>
              </mc:Choice>
              <mc:Fallback>
                <p:oleObj name="Equation" r:id="rId20" imgW="3149280" imgH="698400" progId="Equation.DSMT4">
                  <p:embed/>
                  <p:pic>
                    <p:nvPicPr>
                      <p:cNvPr id="0" name=""/>
                      <p:cNvPicPr/>
                      <p:nvPr/>
                    </p:nvPicPr>
                    <p:blipFill>
                      <a:blip r:embed="rId21"/>
                      <a:stretch>
                        <a:fillRect/>
                      </a:stretch>
                    </p:blipFill>
                    <p:spPr>
                      <a:xfrm>
                        <a:off x="4007768" y="5184379"/>
                        <a:ext cx="4695444" cy="1040209"/>
                      </a:xfrm>
                      <a:prstGeom prst="rect">
                        <a:avLst/>
                      </a:prstGeom>
                    </p:spPr>
                  </p:pic>
                </p:oleObj>
              </mc:Fallback>
            </mc:AlternateContent>
          </a:graphicData>
        </a:graphic>
      </p:graphicFrame>
    </p:spTree>
    <p:extLst>
      <p:ext uri="{BB962C8B-B14F-4D97-AF65-F5344CB8AC3E}">
        <p14:creationId xmlns:p14="http://schemas.microsoft.com/office/powerpoint/2010/main" val="145049083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0204F-50CC-4AB1-BC2D-37BBB3A0102B}"/>
              </a:ext>
            </a:extLst>
          </p:cNvPr>
          <p:cNvSpPr>
            <a:spLocks noGrp="1"/>
          </p:cNvSpPr>
          <p:nvPr>
            <p:ph type="title"/>
          </p:nvPr>
        </p:nvSpPr>
        <p:spPr/>
        <p:txBody>
          <a:bodyPr/>
          <a:lstStyle/>
          <a:p>
            <a:r>
              <a:rPr lang="en-US" altLang="zh-CN" b="1" dirty="0">
                <a:latin typeface="Times New Roman" panose="02020603050405020304" pitchFamily="18" charset="0"/>
                <a:ea typeface="宋体" panose="02010600030101010101" pitchFamily="2" charset="-122"/>
              </a:rPr>
              <a:t>Shamir</a:t>
            </a:r>
            <a:r>
              <a:rPr lang="zh-CN" altLang="en-US" b="1" dirty="0">
                <a:latin typeface="Times New Roman" panose="02020603050405020304" pitchFamily="18" charset="0"/>
                <a:ea typeface="宋体" panose="02010600030101010101" pitchFamily="2" charset="-122"/>
              </a:rPr>
              <a:t>门限方案</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例子</a:t>
            </a:r>
            <a:endParaRPr lang="zh-CN" altLang="en-US" dirty="0"/>
          </a:p>
        </p:txBody>
      </p:sp>
      <p:sp>
        <p:nvSpPr>
          <p:cNvPr id="3" name="内容占位符 2">
            <a:extLst>
              <a:ext uri="{FF2B5EF4-FFF2-40B4-BE49-F238E27FC236}">
                <a16:creationId xmlns:a16="http://schemas.microsoft.com/office/drawing/2014/main" id="{FC54D199-ABC2-4201-B60C-A75A3FCD74C0}"/>
              </a:ext>
            </a:extLst>
          </p:cNvPr>
          <p:cNvSpPr>
            <a:spLocks noGrp="1"/>
          </p:cNvSpPr>
          <p:nvPr>
            <p:ph idx="1"/>
          </p:nvPr>
        </p:nvSpPr>
        <p:spPr>
          <a:xfrm>
            <a:off x="406400" y="5445224"/>
            <a:ext cx="11176000" cy="879376"/>
          </a:xfrm>
        </p:spPr>
        <p:txBody>
          <a:bodyPr/>
          <a:lstStyle/>
          <a:p>
            <a:endParaRPr lang="zh-CN" altLang="en-US"/>
          </a:p>
        </p:txBody>
      </p:sp>
      <p:sp>
        <p:nvSpPr>
          <p:cNvPr id="4" name="日期占位符 3">
            <a:extLst>
              <a:ext uri="{FF2B5EF4-FFF2-40B4-BE49-F238E27FC236}">
                <a16:creationId xmlns:a16="http://schemas.microsoft.com/office/drawing/2014/main" id="{88CE4FE3-378D-4E4A-85B0-0511EC34220B}"/>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BBFD4EE9-67D9-4E0B-AB84-B7746C40B23E}"/>
              </a:ext>
            </a:extLst>
          </p:cNvPr>
          <p:cNvSpPr>
            <a:spLocks noGrp="1"/>
          </p:cNvSpPr>
          <p:nvPr>
            <p:ph type="sldNum" sz="quarter" idx="11"/>
          </p:nvPr>
        </p:nvSpPr>
        <p:spPr/>
        <p:txBody>
          <a:bodyPr/>
          <a:lstStyle/>
          <a:p>
            <a:pPr>
              <a:defRPr/>
            </a:pPr>
            <a:fld id="{13783E8D-128D-47D1-A075-F0ABB8417BB3}" type="slidenum">
              <a:rPr lang="en-US" altLang="zh-CN" smtClean="0"/>
              <a:pPr>
                <a:defRPr/>
              </a:pPr>
              <a:t>67</a:t>
            </a:fld>
            <a:endParaRPr lang="en-US" altLang="zh-CN"/>
          </a:p>
        </p:txBody>
      </p:sp>
      <p:sp>
        <p:nvSpPr>
          <p:cNvPr id="6" name="文本框 1">
            <a:extLst>
              <a:ext uri="{FF2B5EF4-FFF2-40B4-BE49-F238E27FC236}">
                <a16:creationId xmlns:a16="http://schemas.microsoft.com/office/drawing/2014/main" id="{39363F02-BDE7-40FC-BC4F-B7FB390EDAAA}"/>
              </a:ext>
            </a:extLst>
          </p:cNvPr>
          <p:cNvSpPr txBox="1">
            <a:spLocks noChangeArrowheads="1"/>
          </p:cNvSpPr>
          <p:nvPr/>
        </p:nvSpPr>
        <p:spPr bwMode="auto">
          <a:xfrm>
            <a:off x="582168" y="878017"/>
            <a:ext cx="112989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a:t>
            </a:r>
          </a:p>
          <a:p>
            <a:pPr>
              <a:spcBef>
                <a:spcPct val="0"/>
              </a:spcBef>
              <a:buFontTx/>
              <a:buNone/>
            </a:pPr>
            <a:r>
              <a:rPr lang="zh-CN" altLang="en-US" sz="2400" dirty="0">
                <a:latin typeface="Times New Roman" panose="02020603050405020304" pitchFamily="18" charset="0"/>
                <a:ea typeface="宋体" panose="02010600030101010101" pitchFamily="2" charset="-122"/>
              </a:rPr>
              <a:t>     设                                           ，随机选取                     ，得多项式为 </a:t>
            </a:r>
          </a:p>
        </p:txBody>
      </p:sp>
      <p:graphicFrame>
        <p:nvGraphicFramePr>
          <p:cNvPr id="7" name="对象 7">
            <a:extLst>
              <a:ext uri="{FF2B5EF4-FFF2-40B4-BE49-F238E27FC236}">
                <a16:creationId xmlns:a16="http://schemas.microsoft.com/office/drawing/2014/main" id="{E08DD0C8-2422-4365-A127-8E37A714FF07}"/>
              </a:ext>
            </a:extLst>
          </p:cNvPr>
          <p:cNvGraphicFramePr>
            <a:graphicFrameLocks noChangeAspect="1"/>
          </p:cNvGraphicFramePr>
          <p:nvPr>
            <p:extLst>
              <p:ext uri="{D42A27DB-BD31-4B8C-83A1-F6EECF244321}">
                <p14:modId xmlns:p14="http://schemas.microsoft.com/office/powerpoint/2010/main" val="2079641181"/>
              </p:ext>
            </p:extLst>
          </p:nvPr>
        </p:nvGraphicFramePr>
        <p:xfrm>
          <a:off x="1390206" y="1293942"/>
          <a:ext cx="3170238" cy="404812"/>
        </p:xfrm>
        <a:graphic>
          <a:graphicData uri="http://schemas.openxmlformats.org/presentationml/2006/ole">
            <mc:AlternateContent xmlns:mc="http://schemas.openxmlformats.org/markup-compatibility/2006">
              <mc:Choice xmlns:v="urn:schemas-microsoft-com:vml" Requires="v">
                <p:oleObj spid="_x0000_s63522" name="Equation" r:id="rId3" imgW="1562100" imgH="203200" progId="Equation.DSMT4">
                  <p:embed/>
                </p:oleObj>
              </mc:Choice>
              <mc:Fallback>
                <p:oleObj name="Equation" r:id="rId3" imgW="1562100" imgH="203200" progId="Equation.DSMT4">
                  <p:embed/>
                  <p:pic>
                    <p:nvPicPr>
                      <p:cNvPr id="112644" name="对象 7">
                        <a:extLst>
                          <a:ext uri="{FF2B5EF4-FFF2-40B4-BE49-F238E27FC236}">
                            <a16:creationId xmlns:a16="http://schemas.microsoft.com/office/drawing/2014/main" id="{548DAA55-CF0D-4549-8A5B-A64AB6F82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206" y="1293942"/>
                        <a:ext cx="31702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9">
            <a:extLst>
              <a:ext uri="{FF2B5EF4-FFF2-40B4-BE49-F238E27FC236}">
                <a16:creationId xmlns:a16="http://schemas.microsoft.com/office/drawing/2014/main" id="{E1B1D599-3F40-4F64-B853-F7181DAB3136}"/>
              </a:ext>
            </a:extLst>
          </p:cNvPr>
          <p:cNvGraphicFramePr>
            <a:graphicFrameLocks noChangeAspect="1"/>
          </p:cNvGraphicFramePr>
          <p:nvPr>
            <p:extLst>
              <p:ext uri="{D42A27DB-BD31-4B8C-83A1-F6EECF244321}">
                <p14:modId xmlns:p14="http://schemas.microsoft.com/office/powerpoint/2010/main" val="745965545"/>
              </p:ext>
            </p:extLst>
          </p:nvPr>
        </p:nvGraphicFramePr>
        <p:xfrm>
          <a:off x="6198744" y="1293942"/>
          <a:ext cx="1524000" cy="381000"/>
        </p:xfrm>
        <a:graphic>
          <a:graphicData uri="http://schemas.openxmlformats.org/presentationml/2006/ole">
            <mc:AlternateContent xmlns:mc="http://schemas.openxmlformats.org/markup-compatibility/2006">
              <mc:Choice xmlns:v="urn:schemas-microsoft-com:vml" Requires="v">
                <p:oleObj spid="_x0000_s63523" name="Equation" r:id="rId5" imgW="876681" imgH="215994" progId="Equation.DSMT4">
                  <p:embed/>
                </p:oleObj>
              </mc:Choice>
              <mc:Fallback>
                <p:oleObj name="Equation" r:id="rId5" imgW="876681" imgH="215994" progId="Equation.DSMT4">
                  <p:embed/>
                  <p:pic>
                    <p:nvPicPr>
                      <p:cNvPr id="112646" name="对象 9">
                        <a:extLst>
                          <a:ext uri="{FF2B5EF4-FFF2-40B4-BE49-F238E27FC236}">
                            <a16:creationId xmlns:a16="http://schemas.microsoft.com/office/drawing/2014/main" id="{1EAE83DE-054C-420F-84EF-11A752EA52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744" y="1293942"/>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11">
            <a:extLst>
              <a:ext uri="{FF2B5EF4-FFF2-40B4-BE49-F238E27FC236}">
                <a16:creationId xmlns:a16="http://schemas.microsoft.com/office/drawing/2014/main" id="{C0A203A4-B05F-45D4-9F6D-A8D3E61E4BF4}"/>
              </a:ext>
            </a:extLst>
          </p:cNvPr>
          <p:cNvGraphicFramePr>
            <a:graphicFrameLocks noChangeAspect="1"/>
          </p:cNvGraphicFramePr>
          <p:nvPr>
            <p:extLst>
              <p:ext uri="{D42A27DB-BD31-4B8C-83A1-F6EECF244321}">
                <p14:modId xmlns:p14="http://schemas.microsoft.com/office/powerpoint/2010/main" val="1095871416"/>
              </p:ext>
            </p:extLst>
          </p:nvPr>
        </p:nvGraphicFramePr>
        <p:xfrm>
          <a:off x="3527581" y="1820425"/>
          <a:ext cx="3408363" cy="423862"/>
        </p:xfrm>
        <a:graphic>
          <a:graphicData uri="http://schemas.openxmlformats.org/presentationml/2006/ole">
            <mc:AlternateContent xmlns:mc="http://schemas.openxmlformats.org/markup-compatibility/2006">
              <mc:Choice xmlns:v="urn:schemas-microsoft-com:vml" Requires="v">
                <p:oleObj spid="_x0000_s63524" name="Equation" r:id="rId7" imgW="1841500" imgH="228600" progId="Equation.DSMT4">
                  <p:embed/>
                </p:oleObj>
              </mc:Choice>
              <mc:Fallback>
                <p:oleObj name="Equation" r:id="rId7" imgW="1841500" imgH="228600" progId="Equation.DSMT4">
                  <p:embed/>
                  <p:pic>
                    <p:nvPicPr>
                      <p:cNvPr id="112648" name="对象 11">
                        <a:extLst>
                          <a:ext uri="{FF2B5EF4-FFF2-40B4-BE49-F238E27FC236}">
                            <a16:creationId xmlns:a16="http://schemas.microsoft.com/office/drawing/2014/main" id="{5C9A67B8-3CC4-4719-AF99-7DEC866295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581" y="1820425"/>
                        <a:ext cx="340836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12">
            <a:extLst>
              <a:ext uri="{FF2B5EF4-FFF2-40B4-BE49-F238E27FC236}">
                <a16:creationId xmlns:a16="http://schemas.microsoft.com/office/drawing/2014/main" id="{EB563F1B-EB63-4526-BDD7-28DB1EE970CE}"/>
              </a:ext>
            </a:extLst>
          </p:cNvPr>
          <p:cNvSpPr txBox="1">
            <a:spLocks noChangeArrowheads="1"/>
          </p:cNvSpPr>
          <p:nvPr/>
        </p:nvSpPr>
        <p:spPr bwMode="auto">
          <a:xfrm>
            <a:off x="942531" y="2390904"/>
            <a:ext cx="2879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分别计算</a:t>
            </a:r>
          </a:p>
        </p:txBody>
      </p:sp>
      <p:graphicFrame>
        <p:nvGraphicFramePr>
          <p:cNvPr id="11" name="对象 14">
            <a:extLst>
              <a:ext uri="{FF2B5EF4-FFF2-40B4-BE49-F238E27FC236}">
                <a16:creationId xmlns:a16="http://schemas.microsoft.com/office/drawing/2014/main" id="{7A9AAE26-69EF-41C2-A990-D2BB35BF5EA4}"/>
              </a:ext>
            </a:extLst>
          </p:cNvPr>
          <p:cNvGraphicFramePr>
            <a:graphicFrameLocks noChangeAspect="1"/>
          </p:cNvGraphicFramePr>
          <p:nvPr>
            <p:extLst>
              <p:ext uri="{D42A27DB-BD31-4B8C-83A1-F6EECF244321}">
                <p14:modId xmlns:p14="http://schemas.microsoft.com/office/powerpoint/2010/main" val="1379040673"/>
              </p:ext>
            </p:extLst>
          </p:nvPr>
        </p:nvGraphicFramePr>
        <p:xfrm>
          <a:off x="2347369" y="2502315"/>
          <a:ext cx="6177301" cy="2754184"/>
        </p:xfrm>
        <a:graphic>
          <a:graphicData uri="http://schemas.openxmlformats.org/presentationml/2006/ole">
            <mc:AlternateContent xmlns:mc="http://schemas.openxmlformats.org/markup-compatibility/2006">
              <mc:Choice xmlns:v="urn:schemas-microsoft-com:vml" Requires="v">
                <p:oleObj spid="_x0000_s63525" name="Equation" r:id="rId9" imgW="3771720" imgH="1676160" progId="Equation.DSMT4">
                  <p:embed/>
                </p:oleObj>
              </mc:Choice>
              <mc:Fallback>
                <p:oleObj name="Equation" r:id="rId9" imgW="3771720" imgH="1676160" progId="Equation.DSMT4">
                  <p:embed/>
                  <p:pic>
                    <p:nvPicPr>
                      <p:cNvPr id="112651" name="对象 14">
                        <a:extLst>
                          <a:ext uri="{FF2B5EF4-FFF2-40B4-BE49-F238E27FC236}">
                            <a16:creationId xmlns:a16="http://schemas.microsoft.com/office/drawing/2014/main" id="{E42AF743-6320-4D46-93C1-4C974F30797A}"/>
                          </a:ext>
                        </a:extLst>
                      </p:cNvPr>
                      <p:cNvPicPr>
                        <a:picLocks noChangeAspect="1" noChangeArrowheads="1"/>
                      </p:cNvPicPr>
                      <p:nvPr/>
                    </p:nvPicPr>
                    <p:blipFill>
                      <a:blip r:embed="rId10"/>
                      <a:srcRect/>
                      <a:stretch>
                        <a:fillRect/>
                      </a:stretch>
                    </p:blipFill>
                    <p:spPr bwMode="auto">
                      <a:xfrm>
                        <a:off x="2347369" y="2502315"/>
                        <a:ext cx="6177301" cy="2754184"/>
                      </a:xfrm>
                      <a:prstGeom prst="rect">
                        <a:avLst/>
                      </a:prstGeom>
                      <a:noFill/>
                      <a:ln>
                        <a:noFill/>
                      </a:ln>
                    </p:spPr>
                  </p:pic>
                </p:oleObj>
              </mc:Fallback>
            </mc:AlternateContent>
          </a:graphicData>
        </a:graphic>
      </p:graphicFrame>
      <p:sp>
        <p:nvSpPr>
          <p:cNvPr id="12" name="文本框 15">
            <a:extLst>
              <a:ext uri="{FF2B5EF4-FFF2-40B4-BE49-F238E27FC236}">
                <a16:creationId xmlns:a16="http://schemas.microsoft.com/office/drawing/2014/main" id="{9962631B-A8B1-400C-8336-BC6F224A9BEE}"/>
              </a:ext>
            </a:extLst>
          </p:cNvPr>
          <p:cNvSpPr txBox="1">
            <a:spLocks noChangeArrowheads="1"/>
          </p:cNvSpPr>
          <p:nvPr/>
        </p:nvSpPr>
        <p:spPr bwMode="auto">
          <a:xfrm>
            <a:off x="9408368" y="3531508"/>
            <a:ext cx="24727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得</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个子密钥。</a:t>
            </a:r>
          </a:p>
        </p:txBody>
      </p:sp>
      <p:sp>
        <p:nvSpPr>
          <p:cNvPr id="13" name="右大括号 12">
            <a:extLst>
              <a:ext uri="{FF2B5EF4-FFF2-40B4-BE49-F238E27FC236}">
                <a16:creationId xmlns:a16="http://schemas.microsoft.com/office/drawing/2014/main" id="{7567E7AB-6DCD-4DC6-A75E-42DC2280ECA6}"/>
              </a:ext>
            </a:extLst>
          </p:cNvPr>
          <p:cNvSpPr/>
          <p:nvPr/>
        </p:nvSpPr>
        <p:spPr bwMode="auto">
          <a:xfrm>
            <a:off x="8904312" y="2621091"/>
            <a:ext cx="360040" cy="2392085"/>
          </a:xfrm>
          <a:prstGeom prst="rightBrace">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59595500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8F248-4E6B-4A06-80C1-AF5CB2579F20}"/>
              </a:ext>
            </a:extLst>
          </p:cNvPr>
          <p:cNvSpPr>
            <a:spLocks noGrp="1"/>
          </p:cNvSpPr>
          <p:nvPr>
            <p:ph type="title"/>
          </p:nvPr>
        </p:nvSpPr>
        <p:spPr>
          <a:xfrm>
            <a:off x="1117600" y="350838"/>
            <a:ext cx="9652000" cy="563562"/>
          </a:xfrm>
        </p:spPr>
        <p:txBody>
          <a:bodyPr/>
          <a:lstStyle/>
          <a:p>
            <a:r>
              <a:rPr lang="en-US" altLang="zh-CN" b="1" dirty="0">
                <a:latin typeface="Times New Roman" panose="02020603050405020304" pitchFamily="18" charset="0"/>
                <a:ea typeface="宋体" panose="02010600030101010101" pitchFamily="2" charset="-122"/>
              </a:rPr>
              <a:t>Shamir</a:t>
            </a:r>
            <a:r>
              <a:rPr lang="zh-CN" altLang="en-US" b="1" dirty="0">
                <a:latin typeface="Times New Roman" panose="02020603050405020304" pitchFamily="18" charset="0"/>
                <a:ea typeface="宋体" panose="02010600030101010101" pitchFamily="2" charset="-122"/>
              </a:rPr>
              <a:t>门限方案</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例子</a:t>
            </a:r>
            <a:endParaRPr lang="zh-CN" altLang="en-US" dirty="0"/>
          </a:p>
        </p:txBody>
      </p:sp>
      <p:sp>
        <p:nvSpPr>
          <p:cNvPr id="3" name="内容占位符 2">
            <a:extLst>
              <a:ext uri="{FF2B5EF4-FFF2-40B4-BE49-F238E27FC236}">
                <a16:creationId xmlns:a16="http://schemas.microsoft.com/office/drawing/2014/main" id="{409B7350-509B-4FAB-AEB6-F5595CEA6F92}"/>
              </a:ext>
            </a:extLst>
          </p:cNvPr>
          <p:cNvSpPr>
            <a:spLocks noGrp="1"/>
          </p:cNvSpPr>
          <p:nvPr>
            <p:ph idx="1"/>
          </p:nvPr>
        </p:nvSpPr>
        <p:spPr>
          <a:xfrm>
            <a:off x="8760296" y="5142084"/>
            <a:ext cx="2822104" cy="1182515"/>
          </a:xfrm>
        </p:spPr>
        <p:txBody>
          <a:bodyPr/>
          <a:lstStyle/>
          <a:p>
            <a:endParaRPr lang="zh-CN" altLang="en-US" dirty="0"/>
          </a:p>
        </p:txBody>
      </p:sp>
      <p:sp>
        <p:nvSpPr>
          <p:cNvPr id="4" name="日期占位符 3">
            <a:extLst>
              <a:ext uri="{FF2B5EF4-FFF2-40B4-BE49-F238E27FC236}">
                <a16:creationId xmlns:a16="http://schemas.microsoft.com/office/drawing/2014/main" id="{09CE529A-065A-450F-9DF0-D7C832195052}"/>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CD61DF5E-4BAD-425C-B5BD-C4F73D1F18B7}"/>
              </a:ext>
            </a:extLst>
          </p:cNvPr>
          <p:cNvSpPr>
            <a:spLocks noGrp="1"/>
          </p:cNvSpPr>
          <p:nvPr>
            <p:ph type="sldNum" sz="quarter" idx="11"/>
          </p:nvPr>
        </p:nvSpPr>
        <p:spPr/>
        <p:txBody>
          <a:bodyPr/>
          <a:lstStyle/>
          <a:p>
            <a:pPr>
              <a:defRPr/>
            </a:pPr>
            <a:fld id="{13783E8D-128D-47D1-A075-F0ABB8417BB3}" type="slidenum">
              <a:rPr lang="en-US" altLang="zh-CN" smtClean="0"/>
              <a:pPr>
                <a:defRPr/>
              </a:pPr>
              <a:t>68</a:t>
            </a:fld>
            <a:endParaRPr lang="en-US" altLang="zh-CN"/>
          </a:p>
        </p:txBody>
      </p:sp>
      <p:sp>
        <p:nvSpPr>
          <p:cNvPr id="6" name="文本框 1">
            <a:extLst>
              <a:ext uri="{FF2B5EF4-FFF2-40B4-BE49-F238E27FC236}">
                <a16:creationId xmlns:a16="http://schemas.microsoft.com/office/drawing/2014/main" id="{1BFD92EF-3CD9-4A06-BE82-90389A4B6416}"/>
              </a:ext>
            </a:extLst>
          </p:cNvPr>
          <p:cNvSpPr txBox="1">
            <a:spLocks noChangeArrowheads="1"/>
          </p:cNvSpPr>
          <p:nvPr/>
        </p:nvSpPr>
        <p:spPr bwMode="auto">
          <a:xfrm>
            <a:off x="1117600" y="1133744"/>
            <a:ext cx="1030699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如果我们知道其中的</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个子密钥                                       ，就可按以下方式重构        ：</a:t>
            </a:r>
          </a:p>
        </p:txBody>
      </p:sp>
      <p:graphicFrame>
        <p:nvGraphicFramePr>
          <p:cNvPr id="7" name="对象 3">
            <a:extLst>
              <a:ext uri="{FF2B5EF4-FFF2-40B4-BE49-F238E27FC236}">
                <a16:creationId xmlns:a16="http://schemas.microsoft.com/office/drawing/2014/main" id="{1C738511-95C6-4AD3-948D-47D42DB97F32}"/>
              </a:ext>
            </a:extLst>
          </p:cNvPr>
          <p:cNvGraphicFramePr>
            <a:graphicFrameLocks noChangeAspect="1"/>
          </p:cNvGraphicFramePr>
          <p:nvPr>
            <p:extLst>
              <p:ext uri="{D42A27DB-BD31-4B8C-83A1-F6EECF244321}">
                <p14:modId xmlns:p14="http://schemas.microsoft.com/office/powerpoint/2010/main" val="648260024"/>
              </p:ext>
            </p:extLst>
          </p:nvPr>
        </p:nvGraphicFramePr>
        <p:xfrm>
          <a:off x="5441092" y="1201486"/>
          <a:ext cx="2820949" cy="333375"/>
        </p:xfrm>
        <a:graphic>
          <a:graphicData uri="http://schemas.openxmlformats.org/presentationml/2006/ole">
            <mc:AlternateContent xmlns:mc="http://schemas.openxmlformats.org/markup-compatibility/2006">
              <mc:Choice xmlns:v="urn:schemas-microsoft-com:vml" Requires="v">
                <p:oleObj spid="_x0000_s64554" name="Equation" r:id="rId3" imgW="1712270" imgH="215619" progId="Equation.DSMT4">
                  <p:embed/>
                </p:oleObj>
              </mc:Choice>
              <mc:Fallback>
                <p:oleObj name="Equation" r:id="rId3" imgW="1712270" imgH="215619" progId="Equation.DSMT4">
                  <p:embed/>
                  <p:pic>
                    <p:nvPicPr>
                      <p:cNvPr id="113668" name="对象 3">
                        <a:extLst>
                          <a:ext uri="{FF2B5EF4-FFF2-40B4-BE49-F238E27FC236}">
                            <a16:creationId xmlns:a16="http://schemas.microsoft.com/office/drawing/2014/main" id="{A7105EAE-ECBE-4971-80D3-95A9397AF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1092" y="1201486"/>
                        <a:ext cx="2820949" cy="333375"/>
                      </a:xfrm>
                      <a:prstGeom prst="rect">
                        <a:avLst/>
                      </a:prstGeom>
                      <a:noFill/>
                      <a:ln>
                        <a:noFill/>
                      </a:ln>
                    </p:spPr>
                  </p:pic>
                </p:oleObj>
              </mc:Fallback>
            </mc:AlternateContent>
          </a:graphicData>
        </a:graphic>
      </p:graphicFrame>
      <p:graphicFrame>
        <p:nvGraphicFramePr>
          <p:cNvPr id="8" name="对象 5">
            <a:extLst>
              <a:ext uri="{FF2B5EF4-FFF2-40B4-BE49-F238E27FC236}">
                <a16:creationId xmlns:a16="http://schemas.microsoft.com/office/drawing/2014/main" id="{F8C5EF66-BC11-4AA5-ACC7-5C2B47395381}"/>
              </a:ext>
            </a:extLst>
          </p:cNvPr>
          <p:cNvGraphicFramePr>
            <a:graphicFrameLocks/>
          </p:cNvGraphicFramePr>
          <p:nvPr>
            <p:extLst>
              <p:ext uri="{D42A27DB-BD31-4B8C-83A1-F6EECF244321}">
                <p14:modId xmlns:p14="http://schemas.microsoft.com/office/powerpoint/2010/main" val="973574702"/>
              </p:ext>
            </p:extLst>
          </p:nvPr>
        </p:nvGraphicFramePr>
        <p:xfrm>
          <a:off x="1487488" y="1508028"/>
          <a:ext cx="622673" cy="415925"/>
        </p:xfrm>
        <a:graphic>
          <a:graphicData uri="http://schemas.openxmlformats.org/presentationml/2006/ole">
            <mc:AlternateContent xmlns:mc="http://schemas.openxmlformats.org/markup-compatibility/2006">
              <mc:Choice xmlns:v="urn:schemas-microsoft-com:vml" Requires="v">
                <p:oleObj spid="_x0000_s64555" r:id="rId5" imgW="13258800" imgH="10182225" progId="Equation.2">
                  <p:embed/>
                </p:oleObj>
              </mc:Choice>
              <mc:Fallback>
                <p:oleObj r:id="rId5" imgW="13258800" imgH="10182225" progId="Equation.2">
                  <p:embed/>
                  <p:pic>
                    <p:nvPicPr>
                      <p:cNvPr id="113670" name="对象 5">
                        <a:extLst>
                          <a:ext uri="{FF2B5EF4-FFF2-40B4-BE49-F238E27FC236}">
                            <a16:creationId xmlns:a16="http://schemas.microsoft.com/office/drawing/2014/main" id="{DA8A0D92-59BB-4432-AE0D-B474AB7CBB9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1508028"/>
                        <a:ext cx="622673" cy="415925"/>
                      </a:xfrm>
                      <a:prstGeom prst="rect">
                        <a:avLst/>
                      </a:prstGeom>
                      <a:noFill/>
                      <a:ln>
                        <a:noFill/>
                      </a:ln>
                    </p:spPr>
                  </p:pic>
                </p:oleObj>
              </mc:Fallback>
            </mc:AlternateContent>
          </a:graphicData>
        </a:graphic>
      </p:graphicFrame>
      <p:graphicFrame>
        <p:nvGraphicFramePr>
          <p:cNvPr id="9" name="对象 7">
            <a:extLst>
              <a:ext uri="{FF2B5EF4-FFF2-40B4-BE49-F238E27FC236}">
                <a16:creationId xmlns:a16="http://schemas.microsoft.com/office/drawing/2014/main" id="{78F427D7-A994-4C0F-ADF9-07069F6EEDB4}"/>
              </a:ext>
            </a:extLst>
          </p:cNvPr>
          <p:cNvGraphicFramePr>
            <a:graphicFrameLocks noChangeAspect="1"/>
          </p:cNvGraphicFramePr>
          <p:nvPr>
            <p:extLst>
              <p:ext uri="{D42A27DB-BD31-4B8C-83A1-F6EECF244321}">
                <p14:modId xmlns:p14="http://schemas.microsoft.com/office/powerpoint/2010/main" val="2776260001"/>
              </p:ext>
            </p:extLst>
          </p:nvPr>
        </p:nvGraphicFramePr>
        <p:xfrm>
          <a:off x="1117599" y="2052472"/>
          <a:ext cx="10128853" cy="1224960"/>
        </p:xfrm>
        <a:graphic>
          <a:graphicData uri="http://schemas.openxmlformats.org/presentationml/2006/ole">
            <mc:AlternateContent xmlns:mc="http://schemas.openxmlformats.org/markup-compatibility/2006">
              <mc:Choice xmlns:v="urn:schemas-microsoft-com:vml" Requires="v">
                <p:oleObj spid="_x0000_s64556" name="Equation" r:id="rId7" imgW="5014324" imgH="660113" progId="Equation.DSMT4">
                  <p:embed/>
                </p:oleObj>
              </mc:Choice>
              <mc:Fallback>
                <p:oleObj name="Equation" r:id="rId7" imgW="5014324" imgH="660113" progId="Equation.DSMT4">
                  <p:embed/>
                  <p:pic>
                    <p:nvPicPr>
                      <p:cNvPr id="113672" name="对象 7">
                        <a:extLst>
                          <a:ext uri="{FF2B5EF4-FFF2-40B4-BE49-F238E27FC236}">
                            <a16:creationId xmlns:a16="http://schemas.microsoft.com/office/drawing/2014/main" id="{19848F73-37AC-4EF6-B42B-C37AC7AF09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7599" y="2052472"/>
                        <a:ext cx="10128853" cy="1224960"/>
                      </a:xfrm>
                      <a:prstGeom prst="rect">
                        <a:avLst/>
                      </a:prstGeom>
                      <a:noFill/>
                      <a:ln>
                        <a:noFill/>
                      </a:ln>
                    </p:spPr>
                  </p:pic>
                </p:oleObj>
              </mc:Fallback>
            </mc:AlternateContent>
          </a:graphicData>
        </a:graphic>
      </p:graphicFrame>
      <p:graphicFrame>
        <p:nvGraphicFramePr>
          <p:cNvPr id="10" name="对象 9">
            <a:extLst>
              <a:ext uri="{FF2B5EF4-FFF2-40B4-BE49-F238E27FC236}">
                <a16:creationId xmlns:a16="http://schemas.microsoft.com/office/drawing/2014/main" id="{791B74A7-6812-4116-842A-486E937BF11C}"/>
              </a:ext>
            </a:extLst>
          </p:cNvPr>
          <p:cNvGraphicFramePr>
            <a:graphicFrameLocks noChangeAspect="1"/>
          </p:cNvGraphicFramePr>
          <p:nvPr>
            <p:extLst>
              <p:ext uri="{D42A27DB-BD31-4B8C-83A1-F6EECF244321}">
                <p14:modId xmlns:p14="http://schemas.microsoft.com/office/powerpoint/2010/main" val="2506515897"/>
              </p:ext>
            </p:extLst>
          </p:nvPr>
        </p:nvGraphicFramePr>
        <p:xfrm>
          <a:off x="1117599" y="3474036"/>
          <a:ext cx="10114976" cy="1237315"/>
        </p:xfrm>
        <a:graphic>
          <a:graphicData uri="http://schemas.openxmlformats.org/presentationml/2006/ole">
            <mc:AlternateContent xmlns:mc="http://schemas.openxmlformats.org/markup-compatibility/2006">
              <mc:Choice xmlns:v="urn:schemas-microsoft-com:vml" Requires="v">
                <p:oleObj spid="_x0000_s64557" name="Equation" r:id="rId9" imgW="5166658" imgH="660113" progId="Equation.DSMT4">
                  <p:embed/>
                </p:oleObj>
              </mc:Choice>
              <mc:Fallback>
                <p:oleObj name="Equation" r:id="rId9" imgW="5166658" imgH="660113" progId="Equation.DSMT4">
                  <p:embed/>
                  <p:pic>
                    <p:nvPicPr>
                      <p:cNvPr id="113674" name="对象 9">
                        <a:extLst>
                          <a:ext uri="{FF2B5EF4-FFF2-40B4-BE49-F238E27FC236}">
                            <a16:creationId xmlns:a16="http://schemas.microsoft.com/office/drawing/2014/main" id="{D4531AF7-5E15-485A-B170-8F7487C0BE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7599" y="3474036"/>
                        <a:ext cx="10114976" cy="1237315"/>
                      </a:xfrm>
                      <a:prstGeom prst="rect">
                        <a:avLst/>
                      </a:prstGeom>
                      <a:noFill/>
                      <a:ln>
                        <a:noFill/>
                      </a:ln>
                    </p:spPr>
                  </p:pic>
                </p:oleObj>
              </mc:Fallback>
            </mc:AlternateContent>
          </a:graphicData>
        </a:graphic>
      </p:graphicFrame>
      <p:graphicFrame>
        <p:nvGraphicFramePr>
          <p:cNvPr id="11" name="对象 11">
            <a:extLst>
              <a:ext uri="{FF2B5EF4-FFF2-40B4-BE49-F238E27FC236}">
                <a16:creationId xmlns:a16="http://schemas.microsoft.com/office/drawing/2014/main" id="{E88D13A7-CA18-49C0-9B32-96474811D30E}"/>
              </a:ext>
            </a:extLst>
          </p:cNvPr>
          <p:cNvGraphicFramePr>
            <a:graphicFrameLocks noChangeAspect="1"/>
          </p:cNvGraphicFramePr>
          <p:nvPr>
            <p:extLst>
              <p:ext uri="{D42A27DB-BD31-4B8C-83A1-F6EECF244321}">
                <p14:modId xmlns:p14="http://schemas.microsoft.com/office/powerpoint/2010/main" val="1539462758"/>
              </p:ext>
            </p:extLst>
          </p:nvPr>
        </p:nvGraphicFramePr>
        <p:xfrm>
          <a:off x="972192" y="4850437"/>
          <a:ext cx="10247615" cy="1256156"/>
        </p:xfrm>
        <a:graphic>
          <a:graphicData uri="http://schemas.openxmlformats.org/presentationml/2006/ole">
            <mc:AlternateContent xmlns:mc="http://schemas.openxmlformats.org/markup-compatibility/2006">
              <mc:Choice xmlns:v="urn:schemas-microsoft-com:vml" Requires="v">
                <p:oleObj spid="_x0000_s64558" name="Equation" r:id="rId11" imgW="4938157" imgH="660113" progId="Equation.DSMT4">
                  <p:embed/>
                </p:oleObj>
              </mc:Choice>
              <mc:Fallback>
                <p:oleObj name="Equation" r:id="rId11" imgW="4938157" imgH="660113" progId="Equation.DSMT4">
                  <p:embed/>
                  <p:pic>
                    <p:nvPicPr>
                      <p:cNvPr id="113676" name="对象 11">
                        <a:extLst>
                          <a:ext uri="{FF2B5EF4-FFF2-40B4-BE49-F238E27FC236}">
                            <a16:creationId xmlns:a16="http://schemas.microsoft.com/office/drawing/2014/main" id="{B8AC3AB3-C733-4CF1-888E-6D3BD3E34F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2192" y="4850437"/>
                        <a:ext cx="10247615" cy="12561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1241993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8F248-4E6B-4A06-80C1-AF5CB2579F20}"/>
              </a:ext>
            </a:extLst>
          </p:cNvPr>
          <p:cNvSpPr>
            <a:spLocks noGrp="1"/>
          </p:cNvSpPr>
          <p:nvPr>
            <p:ph type="title"/>
          </p:nvPr>
        </p:nvSpPr>
        <p:spPr>
          <a:xfrm>
            <a:off x="1117600" y="350838"/>
            <a:ext cx="9652000" cy="563562"/>
          </a:xfrm>
        </p:spPr>
        <p:txBody>
          <a:bodyPr/>
          <a:lstStyle/>
          <a:p>
            <a:r>
              <a:rPr lang="en-US" altLang="zh-CN" b="1" dirty="0">
                <a:latin typeface="Times New Roman" panose="02020603050405020304" pitchFamily="18" charset="0"/>
                <a:ea typeface="宋体" panose="02010600030101010101" pitchFamily="2" charset="-122"/>
              </a:rPr>
              <a:t>Shamir</a:t>
            </a:r>
            <a:r>
              <a:rPr lang="zh-CN" altLang="en-US" b="1" dirty="0">
                <a:latin typeface="Times New Roman" panose="02020603050405020304" pitchFamily="18" charset="0"/>
                <a:ea typeface="宋体" panose="02010600030101010101" pitchFamily="2" charset="-122"/>
              </a:rPr>
              <a:t>门限方案</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例子</a:t>
            </a:r>
            <a:endParaRPr lang="zh-CN" altLang="en-US" dirty="0"/>
          </a:p>
        </p:txBody>
      </p:sp>
      <p:sp>
        <p:nvSpPr>
          <p:cNvPr id="12" name="文本框 1">
            <a:extLst>
              <a:ext uri="{FF2B5EF4-FFF2-40B4-BE49-F238E27FC236}">
                <a16:creationId xmlns:a16="http://schemas.microsoft.com/office/drawing/2014/main" id="{42B54622-57B5-4400-BCB6-68F7D65FDABC}"/>
              </a:ext>
            </a:extLst>
          </p:cNvPr>
          <p:cNvSpPr txBox="1">
            <a:spLocks noChangeArrowheads="1"/>
          </p:cNvSpPr>
          <p:nvPr/>
        </p:nvSpPr>
        <p:spPr bwMode="auto">
          <a:xfrm>
            <a:off x="696095" y="1413148"/>
            <a:ext cx="215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    所以</a:t>
            </a:r>
          </a:p>
        </p:txBody>
      </p:sp>
      <p:graphicFrame>
        <p:nvGraphicFramePr>
          <p:cNvPr id="13" name="对象 3">
            <a:extLst>
              <a:ext uri="{FF2B5EF4-FFF2-40B4-BE49-F238E27FC236}">
                <a16:creationId xmlns:a16="http://schemas.microsoft.com/office/drawing/2014/main" id="{DCAFF5D1-1722-4E98-A7D2-5766CA76C48D}"/>
              </a:ext>
            </a:extLst>
          </p:cNvPr>
          <p:cNvGraphicFramePr>
            <a:graphicFrameLocks noChangeAspect="1"/>
          </p:cNvGraphicFramePr>
          <p:nvPr>
            <p:extLst>
              <p:ext uri="{D42A27DB-BD31-4B8C-83A1-F6EECF244321}">
                <p14:modId xmlns:p14="http://schemas.microsoft.com/office/powerpoint/2010/main" val="1955720404"/>
              </p:ext>
            </p:extLst>
          </p:nvPr>
        </p:nvGraphicFramePr>
        <p:xfrm>
          <a:off x="983432" y="1991384"/>
          <a:ext cx="7612063" cy="1693862"/>
        </p:xfrm>
        <a:graphic>
          <a:graphicData uri="http://schemas.openxmlformats.org/presentationml/2006/ole">
            <mc:AlternateContent xmlns:mc="http://schemas.openxmlformats.org/markup-compatibility/2006">
              <mc:Choice xmlns:v="urn:schemas-microsoft-com:vml" Requires="v">
                <p:oleObj spid="_x0000_s65554" name="Equation" r:id="rId3" imgW="4241800" imgH="939800" progId="Equation.DSMT4">
                  <p:embed/>
                </p:oleObj>
              </mc:Choice>
              <mc:Fallback>
                <p:oleObj name="Equation" r:id="rId3" imgW="4241800" imgH="939800" progId="Equation.DSMT4">
                  <p:embed/>
                  <p:pic>
                    <p:nvPicPr>
                      <p:cNvPr id="114692" name="对象 3">
                        <a:extLst>
                          <a:ext uri="{FF2B5EF4-FFF2-40B4-BE49-F238E27FC236}">
                            <a16:creationId xmlns:a16="http://schemas.microsoft.com/office/drawing/2014/main" id="{A2959B29-78FE-4597-A578-6ED01E608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432" y="1991384"/>
                        <a:ext cx="7612063"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4">
            <a:extLst>
              <a:ext uri="{FF2B5EF4-FFF2-40B4-BE49-F238E27FC236}">
                <a16:creationId xmlns:a16="http://schemas.microsoft.com/office/drawing/2014/main" id="{EFAAA864-A8C1-4F95-8D7D-1C2095C534A8}"/>
              </a:ext>
            </a:extLst>
          </p:cNvPr>
          <p:cNvSpPr txBox="1">
            <a:spLocks noChangeArrowheads="1"/>
          </p:cNvSpPr>
          <p:nvPr/>
        </p:nvSpPr>
        <p:spPr bwMode="auto">
          <a:xfrm>
            <a:off x="983432" y="3861073"/>
            <a:ext cx="5329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从而得秘密为           。</a:t>
            </a:r>
          </a:p>
        </p:txBody>
      </p:sp>
      <p:graphicFrame>
        <p:nvGraphicFramePr>
          <p:cNvPr id="15" name="对象 6">
            <a:extLst>
              <a:ext uri="{FF2B5EF4-FFF2-40B4-BE49-F238E27FC236}">
                <a16:creationId xmlns:a16="http://schemas.microsoft.com/office/drawing/2014/main" id="{D3BBD8C3-2B91-4232-B57C-19932AA703D0}"/>
              </a:ext>
            </a:extLst>
          </p:cNvPr>
          <p:cNvGraphicFramePr>
            <a:graphicFrameLocks noChangeAspect="1"/>
          </p:cNvGraphicFramePr>
          <p:nvPr>
            <p:extLst>
              <p:ext uri="{D42A27DB-BD31-4B8C-83A1-F6EECF244321}">
                <p14:modId xmlns:p14="http://schemas.microsoft.com/office/powerpoint/2010/main" val="3768550970"/>
              </p:ext>
            </p:extLst>
          </p:nvPr>
        </p:nvGraphicFramePr>
        <p:xfrm>
          <a:off x="2966220" y="3934098"/>
          <a:ext cx="754062" cy="331787"/>
        </p:xfrm>
        <a:graphic>
          <a:graphicData uri="http://schemas.openxmlformats.org/presentationml/2006/ole">
            <mc:AlternateContent xmlns:mc="http://schemas.openxmlformats.org/markup-compatibility/2006">
              <mc:Choice xmlns:v="urn:schemas-microsoft-com:vml" Requires="v">
                <p:oleObj spid="_x0000_s65555" name="Equation" r:id="rId5" imgW="407107" imgH="178109" progId="Equation.DSMT4">
                  <p:embed/>
                </p:oleObj>
              </mc:Choice>
              <mc:Fallback>
                <p:oleObj name="Equation" r:id="rId5" imgW="407107" imgH="178109" progId="Equation.DSMT4">
                  <p:embed/>
                  <p:pic>
                    <p:nvPicPr>
                      <p:cNvPr id="114695" name="对象 6">
                        <a:extLst>
                          <a:ext uri="{FF2B5EF4-FFF2-40B4-BE49-F238E27FC236}">
                            <a16:creationId xmlns:a16="http://schemas.microsoft.com/office/drawing/2014/main" id="{534CB770-7D3B-4BAF-81DA-0A76A42AA2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6220" y="3934098"/>
                        <a:ext cx="7540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64857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两层对称加密结构 </a:t>
            </a:r>
          </a:p>
        </p:txBody>
      </p:sp>
      <p:graphicFrame>
        <p:nvGraphicFramePr>
          <p:cNvPr id="7369" name="Group 201"/>
          <p:cNvGraphicFramePr>
            <a:graphicFrameLocks noGrp="1"/>
          </p:cNvGraphicFramePr>
          <p:nvPr>
            <p:ph type="tbl" idx="1"/>
            <p:extLst>
              <p:ext uri="{D42A27DB-BD31-4B8C-83A1-F6EECF244321}">
                <p14:modId xmlns:p14="http://schemas.microsoft.com/office/powerpoint/2010/main" val="796968323"/>
              </p:ext>
            </p:extLst>
          </p:nvPr>
        </p:nvGraphicFramePr>
        <p:xfrm>
          <a:off x="479376" y="3284984"/>
          <a:ext cx="10945216" cy="2908300"/>
        </p:xfrm>
        <a:graphic>
          <a:graphicData uri="http://schemas.openxmlformats.org/drawingml/2006/table">
            <a:tbl>
              <a:tblPr/>
              <a:tblGrid>
                <a:gridCol w="1868844">
                  <a:extLst>
                    <a:ext uri="{9D8B030D-6E8A-4147-A177-3AD203B41FA5}">
                      <a16:colId xmlns:a16="http://schemas.microsoft.com/office/drawing/2014/main" val="20000"/>
                    </a:ext>
                  </a:extLst>
                </a:gridCol>
                <a:gridCol w="1946544">
                  <a:extLst>
                    <a:ext uri="{9D8B030D-6E8A-4147-A177-3AD203B41FA5}">
                      <a16:colId xmlns:a16="http://schemas.microsoft.com/office/drawing/2014/main" val="20001"/>
                    </a:ext>
                  </a:extLst>
                </a:gridCol>
                <a:gridCol w="4533074">
                  <a:extLst>
                    <a:ext uri="{9D8B030D-6E8A-4147-A177-3AD203B41FA5}">
                      <a16:colId xmlns:a16="http://schemas.microsoft.com/office/drawing/2014/main" val="20002"/>
                    </a:ext>
                  </a:extLst>
                </a:gridCol>
                <a:gridCol w="2596754">
                  <a:extLst>
                    <a:ext uri="{9D8B030D-6E8A-4147-A177-3AD203B41FA5}">
                      <a16:colId xmlns:a16="http://schemas.microsoft.com/office/drawing/2014/main" val="20003"/>
                    </a:ext>
                  </a:extLst>
                </a:gridCol>
              </a:tblGrid>
              <a:tr h="45728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密钥名称</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共享关系</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产生和分发方法</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安全性质</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269">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主密钥</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K</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a</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K</a:t>
                      </a:r>
                      <a:r>
                        <a:rPr kumimoji="0" lang="en-US" altLang="zh-CN" sz="2400" b="1" i="0" u="none" strike="noStrike" cap="none" normalizeH="0" baseline="-25000" dirty="0" err="1">
                          <a:ln>
                            <a:noFill/>
                          </a:ln>
                          <a:solidFill>
                            <a:schemeClr val="tx1"/>
                          </a:solidFill>
                          <a:effectLst/>
                          <a:latin typeface="Times New Roman" pitchFamily="18" charset="0"/>
                          <a:ea typeface="宋体" pitchFamily="2" charset="-122"/>
                        </a:rPr>
                        <a:t>b</a:t>
                      </a:r>
                      <a:endParaRPr kumimoji="0" lang="en-US" altLang="zh-CN" sz="2400" b="1" i="0" u="none" strike="noStrike" cap="none" normalizeH="0" baseline="-25000" dirty="0">
                        <a:ln>
                          <a:noFill/>
                        </a:ln>
                        <a:solidFill>
                          <a:schemeClr val="tx1"/>
                        </a:solidFill>
                        <a:effectLst/>
                        <a:latin typeface="Times New Roman" pitchFamily="18" charset="0"/>
                        <a:ea typeface="宋体" pitchFamily="2" charset="-122"/>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通信方和</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KDC</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共享</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通过带外方法分发，保护会话密钥的传输</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使用次数少</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暴露机会少</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751">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会话密钥</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K</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s</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通信双方之间共享</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由</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KDC</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产生</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每次不同</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用主密钥保护分发，</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保护消息本身的传输</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加密报文数量多，但只使用有限时间</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89"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29204AB-B1CE-44B4-9DCD-D0F80A2F1FF5}"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1290"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B84DB1C-F124-4A81-BB3C-9CF77F865958}" type="slidenum">
              <a:rPr lang="en-US" altLang="zh-CN" sz="1000" b="0">
                <a:solidFill>
                  <a:schemeClr val="bg1"/>
                </a:solidFill>
                <a:latin typeface="Verdana" pitchFamily="34" charset="0"/>
                <a:ea typeface="宋体" pitchFamily="2" charset="-122"/>
              </a:rPr>
              <a:pPr eaLnBrk="1" hangingPunct="1">
                <a:spcBef>
                  <a:spcPct val="0"/>
                </a:spcBef>
                <a:buClrTx/>
                <a:buFontTx/>
                <a:buNone/>
              </a:pPr>
              <a:t>7</a:t>
            </a:fld>
            <a:endParaRPr lang="en-US" altLang="zh-CN" sz="1000" b="0">
              <a:solidFill>
                <a:schemeClr val="bg1"/>
              </a:solidFill>
              <a:latin typeface="Verdana" pitchFamily="34" charset="0"/>
              <a:ea typeface="宋体" pitchFamily="2" charset="-122"/>
            </a:endParaRPr>
          </a:p>
        </p:txBody>
      </p:sp>
      <p:sp>
        <p:nvSpPr>
          <p:cNvPr id="11291" name="Rectangle 128"/>
          <p:cNvSpPr>
            <a:spLocks noChangeArrowheads="1"/>
          </p:cNvSpPr>
          <p:nvPr/>
        </p:nvSpPr>
        <p:spPr bwMode="auto">
          <a:xfrm>
            <a:off x="263352" y="1212850"/>
            <a:ext cx="11377264" cy="185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marL="0" indent="0" eaLnBrk="1" hangingPunct="1">
              <a:buClrTx/>
              <a:buFontTx/>
              <a:buNone/>
            </a:pPr>
            <a:r>
              <a:rPr lang="zh-CN" altLang="zh-CN" sz="2400" b="0" dirty="0">
                <a:solidFill>
                  <a:schemeClr val="tx1"/>
                </a:solidFill>
                <a:latin typeface="宋体" panose="02010600030101010101" pitchFamily="2" charset="-122"/>
                <a:ea typeface="宋体" panose="02010600030101010101" pitchFamily="2" charset="-122"/>
              </a:rPr>
              <a:t>采用单钥加密体制为通信双方建立共享的密钥时，需要有一个可信的密钥分配中心</a:t>
            </a:r>
            <a:r>
              <a:rPr lang="en-US" altLang="zh-CN" sz="2400" b="0" dirty="0">
                <a:solidFill>
                  <a:schemeClr val="tx1"/>
                </a:solidFill>
                <a:latin typeface="宋体" panose="02010600030101010101" pitchFamily="2" charset="-122"/>
                <a:ea typeface="宋体" panose="02010600030101010101" pitchFamily="2" charset="-122"/>
              </a:rPr>
              <a:t>KDC</a:t>
            </a:r>
            <a:r>
              <a:rPr lang="zh-CN" altLang="zh-CN" sz="2400" b="0" dirty="0">
                <a:solidFill>
                  <a:schemeClr val="tx1"/>
                </a:solidFill>
                <a:latin typeface="宋体" panose="02010600030101010101" pitchFamily="2" charset="-122"/>
                <a:ea typeface="宋体" panose="02010600030101010101" pitchFamily="2" charset="-122"/>
              </a:rPr>
              <a:t>，网络中每一用户都与</a:t>
            </a:r>
            <a:r>
              <a:rPr lang="en-US" altLang="zh-CN" sz="2400" b="0" dirty="0">
                <a:solidFill>
                  <a:schemeClr val="tx1"/>
                </a:solidFill>
                <a:latin typeface="宋体" panose="02010600030101010101" pitchFamily="2" charset="-122"/>
                <a:ea typeface="宋体" panose="02010600030101010101" pitchFamily="2" charset="-122"/>
              </a:rPr>
              <a:t>KDC</a:t>
            </a:r>
            <a:r>
              <a:rPr lang="zh-CN" altLang="zh-CN" sz="2400" b="0" dirty="0">
                <a:solidFill>
                  <a:schemeClr val="tx1"/>
                </a:solidFill>
                <a:latin typeface="宋体" panose="02010600030101010101" pitchFamily="2" charset="-122"/>
                <a:ea typeface="宋体" panose="02010600030101010101" pitchFamily="2" charset="-122"/>
              </a:rPr>
              <a:t>有一共享的密钥，称为主密钥。</a:t>
            </a:r>
            <a:r>
              <a:rPr lang="en-US" altLang="zh-CN" sz="2400" b="0" dirty="0">
                <a:solidFill>
                  <a:schemeClr val="tx1"/>
                </a:solidFill>
                <a:latin typeface="宋体" panose="02010600030101010101" pitchFamily="2" charset="-122"/>
                <a:ea typeface="宋体" panose="02010600030101010101" pitchFamily="2" charset="-122"/>
              </a:rPr>
              <a:t>KDC</a:t>
            </a:r>
            <a:r>
              <a:rPr lang="zh-CN" altLang="zh-CN" sz="2400" b="0" dirty="0">
                <a:solidFill>
                  <a:schemeClr val="tx1"/>
                </a:solidFill>
                <a:latin typeface="宋体" panose="02010600030101010101" pitchFamily="2" charset="-122"/>
                <a:ea typeface="宋体" panose="02010600030101010101" pitchFamily="2" charset="-122"/>
              </a:rPr>
              <a:t>为通信双方建立一个短期内使用的密钥，称为会话密钥，并用主密钥加密会话密钥后分配给两个用户。这种分配密钥的方式在实际应用中较为普遍采用，</a:t>
            </a:r>
            <a:r>
              <a:rPr lang="zh-CN" altLang="en-US" sz="2400" b="0" dirty="0">
                <a:solidFill>
                  <a:schemeClr val="tx1"/>
                </a:solidFill>
                <a:latin typeface="宋体" panose="02010600030101010101" pitchFamily="2" charset="-122"/>
                <a:ea typeface="宋体" panose="02010600030101010101" pitchFamily="2" charset="-122"/>
              </a:rPr>
              <a:t>例如</a:t>
            </a:r>
            <a:r>
              <a:rPr lang="en-US" altLang="zh-CN" sz="2400" b="0" dirty="0">
                <a:solidFill>
                  <a:schemeClr val="tx1"/>
                </a:solidFill>
                <a:latin typeface="宋体" panose="02010600030101010101" pitchFamily="2" charset="-122"/>
                <a:ea typeface="宋体" panose="02010600030101010101" pitchFamily="2" charset="-122"/>
              </a:rPr>
              <a:t> Kerberos</a:t>
            </a:r>
            <a:r>
              <a:rPr lang="zh-CN" altLang="zh-CN" sz="2400" b="0" dirty="0">
                <a:solidFill>
                  <a:schemeClr val="tx1"/>
                </a:solidFill>
                <a:latin typeface="宋体" panose="02010600030101010101" pitchFamily="2" charset="-122"/>
                <a:ea typeface="宋体" panose="02010600030101010101" pitchFamily="2" charset="-122"/>
              </a:rPr>
              <a:t>系统采用的就是这种方式</a:t>
            </a:r>
            <a:endParaRPr lang="en-US" altLang="zh-CN" sz="2400" b="0" dirty="0">
              <a:latin typeface="宋体" panose="02010600030101010101" pitchFamily="2" charset="-122"/>
              <a:ea typeface="宋体" panose="02010600030101010101" pitchFamily="2"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BBA41-8C6A-4DBC-ACC1-B830C414FA9E}"/>
              </a:ext>
            </a:extLst>
          </p:cNvPr>
          <p:cNvSpPr>
            <a:spLocks noGrp="1"/>
          </p:cNvSpPr>
          <p:nvPr>
            <p:ph type="title"/>
          </p:nvPr>
        </p:nvSpPr>
        <p:spPr>
          <a:xfrm>
            <a:off x="1117600" y="350838"/>
            <a:ext cx="11074400" cy="563562"/>
          </a:xfrm>
        </p:spPr>
        <p:txBody>
          <a:bodyPr/>
          <a:lstStyle/>
          <a:p>
            <a:r>
              <a:rPr lang="zh-CN" altLang="en-US" dirty="0"/>
              <a:t>中国剩余定理</a:t>
            </a:r>
            <a:r>
              <a:rPr lang="en-US" altLang="zh-CN" dirty="0"/>
              <a:t>(CRT, </a:t>
            </a:r>
            <a:r>
              <a:rPr lang="en-US" altLang="zh-CN" dirty="0" err="1"/>
              <a:t>CHinese</a:t>
            </a:r>
            <a:r>
              <a:rPr lang="en-US" altLang="zh-CN" dirty="0"/>
              <a:t> remainder theorem)</a:t>
            </a:r>
            <a:endParaRPr lang="zh-CN" altLang="en-US" dirty="0"/>
          </a:p>
        </p:txBody>
      </p:sp>
      <p:sp>
        <p:nvSpPr>
          <p:cNvPr id="3" name="内容占位符 2">
            <a:extLst>
              <a:ext uri="{FF2B5EF4-FFF2-40B4-BE49-F238E27FC236}">
                <a16:creationId xmlns:a16="http://schemas.microsoft.com/office/drawing/2014/main" id="{88BD7BD6-4B80-4F80-8A91-2BD68477DB53}"/>
              </a:ext>
            </a:extLst>
          </p:cNvPr>
          <p:cNvSpPr>
            <a:spLocks noGrp="1"/>
          </p:cNvSpPr>
          <p:nvPr>
            <p:ph idx="1"/>
          </p:nvPr>
        </p:nvSpPr>
        <p:spPr>
          <a:xfrm>
            <a:off x="263352" y="1113087"/>
            <a:ext cx="11176000" cy="2315913"/>
          </a:xfrm>
        </p:spPr>
        <p:txBody>
          <a:bodyPr/>
          <a:lstStyle/>
          <a:p>
            <a:r>
              <a:rPr lang="zh-CN" altLang="en-US" sz="2400" b="0" dirty="0">
                <a:latin typeface="宋体" panose="02010600030101010101" pitchFamily="2" charset="-122"/>
                <a:ea typeface="宋体" panose="02010600030101010101" pitchFamily="2" charset="-122"/>
              </a:rPr>
              <a:t>设两两互素的模数                 ，以及任意整数</a:t>
            </a:r>
            <a:endParaRPr lang="en-US" altLang="zh-CN" sz="2400" b="0" dirty="0">
              <a:latin typeface="宋体" panose="02010600030101010101" pitchFamily="2" charset="-122"/>
              <a:ea typeface="宋体" panose="02010600030101010101" pitchFamily="2" charset="-122"/>
            </a:endParaRPr>
          </a:p>
          <a:p>
            <a:pPr marL="0" indent="0">
              <a:buNone/>
            </a:pPr>
            <a:r>
              <a:rPr lang="en-US" altLang="zh-CN" sz="2400" b="0" dirty="0">
                <a:latin typeface="宋体" panose="02010600030101010101" pitchFamily="2" charset="-122"/>
                <a:ea typeface="宋体" panose="02010600030101010101" pitchFamily="2" charset="-122"/>
              </a:rPr>
              <a:t>  </a:t>
            </a:r>
            <a:r>
              <a:rPr lang="zh-CN" altLang="en-US" sz="2400" b="0" dirty="0">
                <a:latin typeface="宋体" panose="02010600030101010101" pitchFamily="2" charset="-122"/>
                <a:ea typeface="宋体" panose="02010600030101010101" pitchFamily="2" charset="-122"/>
              </a:rPr>
              <a:t>并设         ，方程组：</a:t>
            </a:r>
            <a:endParaRPr lang="en-US" altLang="zh-CN" sz="2400" b="0" dirty="0">
              <a:latin typeface="宋体" panose="02010600030101010101" pitchFamily="2" charset="-122"/>
              <a:ea typeface="宋体" panose="02010600030101010101" pitchFamily="2" charset="-122"/>
            </a:endParaRPr>
          </a:p>
          <a:p>
            <a:pPr marL="0" indent="0">
              <a:buNone/>
            </a:pPr>
            <a:endParaRPr lang="en-US" altLang="zh-CN" sz="2400" b="0" dirty="0">
              <a:latin typeface="宋体" panose="02010600030101010101" pitchFamily="2" charset="-122"/>
              <a:ea typeface="宋体" panose="02010600030101010101" pitchFamily="2" charset="-122"/>
            </a:endParaRPr>
          </a:p>
          <a:p>
            <a:pPr marL="0" indent="0">
              <a:buNone/>
            </a:pPr>
            <a:endParaRPr lang="en-US" altLang="zh-CN" sz="2400" b="0" dirty="0">
              <a:latin typeface="宋体" panose="02010600030101010101" pitchFamily="2" charset="-122"/>
              <a:ea typeface="宋体" panose="02010600030101010101" pitchFamily="2" charset="-122"/>
            </a:endParaRPr>
          </a:p>
          <a:p>
            <a:pPr marL="0" indent="0">
              <a:buNone/>
            </a:pPr>
            <a:endParaRPr lang="en-US" altLang="zh-CN" sz="2400" b="0" dirty="0">
              <a:latin typeface="宋体" panose="02010600030101010101" pitchFamily="2" charset="-122"/>
              <a:ea typeface="宋体" panose="02010600030101010101" pitchFamily="2" charset="-122"/>
            </a:endParaRPr>
          </a:p>
          <a:p>
            <a:pPr marL="0" indent="0">
              <a:buNone/>
            </a:pPr>
            <a:r>
              <a:rPr lang="zh-CN" altLang="en-US" sz="2400" b="0" dirty="0">
                <a:latin typeface="宋体" panose="02010600030101010101" pitchFamily="2" charset="-122"/>
                <a:ea typeface="宋体" panose="02010600030101010101" pitchFamily="2" charset="-122"/>
              </a:rPr>
              <a:t>有解，设为 </a:t>
            </a:r>
            <a:r>
              <a:rPr lang="en-US" altLang="zh-CN" sz="2400" b="0" dirty="0">
                <a:latin typeface="宋体" panose="02010600030101010101" pitchFamily="2" charset="-122"/>
                <a:ea typeface="宋体" panose="02010600030101010101" pitchFamily="2" charset="-122"/>
              </a:rPr>
              <a:t>a ,</a:t>
            </a:r>
            <a:r>
              <a:rPr lang="zh-CN" altLang="en-US" sz="2400" b="0" dirty="0">
                <a:latin typeface="宋体" panose="02010600030101010101" pitchFamily="2" charset="-122"/>
                <a:ea typeface="宋体" panose="02010600030101010101" pitchFamily="2" charset="-122"/>
              </a:rPr>
              <a:t>对于任意  </a:t>
            </a:r>
          </a:p>
        </p:txBody>
      </p:sp>
      <p:sp>
        <p:nvSpPr>
          <p:cNvPr id="4" name="日期占位符 3">
            <a:extLst>
              <a:ext uri="{FF2B5EF4-FFF2-40B4-BE49-F238E27FC236}">
                <a16:creationId xmlns:a16="http://schemas.microsoft.com/office/drawing/2014/main" id="{18C01975-2123-41ED-9E01-B8DA224C6375}"/>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33D1061E-D034-417E-A505-55B83E662B3C}"/>
              </a:ext>
            </a:extLst>
          </p:cNvPr>
          <p:cNvSpPr>
            <a:spLocks noGrp="1"/>
          </p:cNvSpPr>
          <p:nvPr>
            <p:ph type="sldNum" sz="quarter" idx="11"/>
          </p:nvPr>
        </p:nvSpPr>
        <p:spPr/>
        <p:txBody>
          <a:bodyPr/>
          <a:lstStyle/>
          <a:p>
            <a:pPr>
              <a:defRPr/>
            </a:pPr>
            <a:fld id="{13783E8D-128D-47D1-A075-F0ABB8417BB3}" type="slidenum">
              <a:rPr lang="en-US" altLang="zh-CN" smtClean="0"/>
              <a:pPr>
                <a:defRPr/>
              </a:pPr>
              <a:t>70</a:t>
            </a:fld>
            <a:endParaRPr lang="en-US" altLang="zh-CN"/>
          </a:p>
        </p:txBody>
      </p:sp>
      <p:graphicFrame>
        <p:nvGraphicFramePr>
          <p:cNvPr id="6" name="对象 5">
            <a:extLst>
              <a:ext uri="{FF2B5EF4-FFF2-40B4-BE49-F238E27FC236}">
                <a16:creationId xmlns:a16="http://schemas.microsoft.com/office/drawing/2014/main" id="{6D6A2BDF-7F8A-488A-ABAE-86F71EE675AA}"/>
              </a:ext>
            </a:extLst>
          </p:cNvPr>
          <p:cNvGraphicFramePr>
            <a:graphicFrameLocks noChangeAspect="1"/>
          </p:cNvGraphicFramePr>
          <p:nvPr>
            <p:extLst>
              <p:ext uri="{D42A27DB-BD31-4B8C-83A1-F6EECF244321}">
                <p14:modId xmlns:p14="http://schemas.microsoft.com/office/powerpoint/2010/main" val="1944880644"/>
              </p:ext>
            </p:extLst>
          </p:nvPr>
        </p:nvGraphicFramePr>
        <p:xfrm>
          <a:off x="3145643" y="1038222"/>
          <a:ext cx="2588347" cy="669925"/>
        </p:xfrm>
        <a:graphic>
          <a:graphicData uri="http://schemas.openxmlformats.org/presentationml/2006/ole">
            <mc:AlternateContent xmlns:mc="http://schemas.openxmlformats.org/markup-compatibility/2006">
              <mc:Choice xmlns:v="urn:schemas-microsoft-com:vml" Requires="v">
                <p:oleObj spid="_x0000_s66652" name="Equation" r:id="rId3" imgW="1079280" imgH="279360" progId="Equation.DSMT4">
                  <p:embed/>
                </p:oleObj>
              </mc:Choice>
              <mc:Fallback>
                <p:oleObj name="Equation" r:id="rId3" imgW="1079280" imgH="279360" progId="Equation.DSMT4">
                  <p:embed/>
                  <p:pic>
                    <p:nvPicPr>
                      <p:cNvPr id="0" name=""/>
                      <p:cNvPicPr/>
                      <p:nvPr/>
                    </p:nvPicPr>
                    <p:blipFill>
                      <a:blip r:embed="rId4"/>
                      <a:stretch>
                        <a:fillRect/>
                      </a:stretch>
                    </p:blipFill>
                    <p:spPr>
                      <a:xfrm>
                        <a:off x="3145643" y="1038222"/>
                        <a:ext cx="2588347" cy="6699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24D774C-D0B2-41FF-8F73-943058B09EC6}"/>
              </a:ext>
            </a:extLst>
          </p:cNvPr>
          <p:cNvGraphicFramePr>
            <a:graphicFrameLocks noChangeAspect="1"/>
          </p:cNvGraphicFramePr>
          <p:nvPr>
            <p:extLst>
              <p:ext uri="{D42A27DB-BD31-4B8C-83A1-F6EECF244321}">
                <p14:modId xmlns:p14="http://schemas.microsoft.com/office/powerpoint/2010/main" val="3728252335"/>
              </p:ext>
            </p:extLst>
          </p:nvPr>
        </p:nvGraphicFramePr>
        <p:xfrm>
          <a:off x="7939449" y="1003206"/>
          <a:ext cx="2909333" cy="609574"/>
        </p:xfrm>
        <a:graphic>
          <a:graphicData uri="http://schemas.openxmlformats.org/presentationml/2006/ole">
            <mc:AlternateContent xmlns:mc="http://schemas.openxmlformats.org/markup-compatibility/2006">
              <mc:Choice xmlns:v="urn:schemas-microsoft-com:vml" Requires="v">
                <p:oleObj spid="_x0000_s66653" name="Equation" r:id="rId5" imgW="1333440" imgH="279360" progId="Equation.DSMT4">
                  <p:embed/>
                </p:oleObj>
              </mc:Choice>
              <mc:Fallback>
                <p:oleObj name="Equation" r:id="rId5" imgW="1333440" imgH="279360" progId="Equation.DSMT4">
                  <p:embed/>
                  <p:pic>
                    <p:nvPicPr>
                      <p:cNvPr id="0" name=""/>
                      <p:cNvPicPr/>
                      <p:nvPr/>
                    </p:nvPicPr>
                    <p:blipFill>
                      <a:blip r:embed="rId6"/>
                      <a:stretch>
                        <a:fillRect/>
                      </a:stretch>
                    </p:blipFill>
                    <p:spPr>
                      <a:xfrm>
                        <a:off x="7939449" y="1003206"/>
                        <a:ext cx="2909333" cy="60957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CD11BF40-FB9A-4E7D-8764-C0CC6FCE4A4F}"/>
              </a:ext>
            </a:extLst>
          </p:cNvPr>
          <p:cNvGraphicFramePr>
            <a:graphicFrameLocks noChangeAspect="1"/>
          </p:cNvGraphicFramePr>
          <p:nvPr>
            <p:extLst>
              <p:ext uri="{D42A27DB-BD31-4B8C-83A1-F6EECF244321}">
                <p14:modId xmlns:p14="http://schemas.microsoft.com/office/powerpoint/2010/main" val="1243952543"/>
              </p:ext>
            </p:extLst>
          </p:nvPr>
        </p:nvGraphicFramePr>
        <p:xfrm>
          <a:off x="1457344" y="1534764"/>
          <a:ext cx="966247" cy="696965"/>
        </p:xfrm>
        <a:graphic>
          <a:graphicData uri="http://schemas.openxmlformats.org/presentationml/2006/ole">
            <mc:AlternateContent xmlns:mc="http://schemas.openxmlformats.org/markup-compatibility/2006">
              <mc:Choice xmlns:v="urn:schemas-microsoft-com:vml" Requires="v">
                <p:oleObj spid="_x0000_s66654" name="Equation" r:id="rId7" imgW="774360" imgH="558720" progId="Equation.DSMT4">
                  <p:embed/>
                </p:oleObj>
              </mc:Choice>
              <mc:Fallback>
                <p:oleObj name="Equation" r:id="rId7" imgW="774360" imgH="558720" progId="Equation.DSMT4">
                  <p:embed/>
                  <p:pic>
                    <p:nvPicPr>
                      <p:cNvPr id="0" name=""/>
                      <p:cNvPicPr/>
                      <p:nvPr/>
                    </p:nvPicPr>
                    <p:blipFill>
                      <a:blip r:embed="rId8"/>
                      <a:stretch>
                        <a:fillRect/>
                      </a:stretch>
                    </p:blipFill>
                    <p:spPr>
                      <a:xfrm>
                        <a:off x="1457344" y="1534764"/>
                        <a:ext cx="966247" cy="69696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92B51E71-D72D-4705-934F-F7DE8D1BF76B}"/>
              </a:ext>
            </a:extLst>
          </p:cNvPr>
          <p:cNvGraphicFramePr>
            <a:graphicFrameLocks noChangeAspect="1"/>
          </p:cNvGraphicFramePr>
          <p:nvPr>
            <p:extLst>
              <p:ext uri="{D42A27DB-BD31-4B8C-83A1-F6EECF244321}">
                <p14:modId xmlns:p14="http://schemas.microsoft.com/office/powerpoint/2010/main" val="1772930985"/>
              </p:ext>
            </p:extLst>
          </p:nvPr>
        </p:nvGraphicFramePr>
        <p:xfrm>
          <a:off x="2316262" y="1938939"/>
          <a:ext cx="2123554" cy="1428933"/>
        </p:xfrm>
        <a:graphic>
          <a:graphicData uri="http://schemas.openxmlformats.org/presentationml/2006/ole">
            <mc:AlternateContent xmlns:mc="http://schemas.openxmlformats.org/markup-compatibility/2006">
              <mc:Choice xmlns:v="urn:schemas-microsoft-com:vml" Requires="v">
                <p:oleObj spid="_x0000_s66655" name="Equation" r:id="rId9" imgW="1358640" imgH="914400" progId="Equation.DSMT4">
                  <p:embed/>
                </p:oleObj>
              </mc:Choice>
              <mc:Fallback>
                <p:oleObj name="Equation" r:id="rId9" imgW="1358640" imgH="914400" progId="Equation.DSMT4">
                  <p:embed/>
                  <p:pic>
                    <p:nvPicPr>
                      <p:cNvPr id="0" name=""/>
                      <p:cNvPicPr/>
                      <p:nvPr/>
                    </p:nvPicPr>
                    <p:blipFill>
                      <a:blip r:embed="rId10"/>
                      <a:stretch>
                        <a:fillRect/>
                      </a:stretch>
                    </p:blipFill>
                    <p:spPr>
                      <a:xfrm>
                        <a:off x="2316262" y="1938939"/>
                        <a:ext cx="2123554" cy="142893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6BA7AC9-D3F8-4CD9-AE6C-CF6DC8CCCC1A}"/>
              </a:ext>
            </a:extLst>
          </p:cNvPr>
          <p:cNvGraphicFramePr>
            <a:graphicFrameLocks noChangeAspect="1"/>
          </p:cNvGraphicFramePr>
          <p:nvPr>
            <p:extLst>
              <p:ext uri="{D42A27DB-BD31-4B8C-83A1-F6EECF244321}">
                <p14:modId xmlns:p14="http://schemas.microsoft.com/office/powerpoint/2010/main" val="699479436"/>
              </p:ext>
            </p:extLst>
          </p:nvPr>
        </p:nvGraphicFramePr>
        <p:xfrm>
          <a:off x="718716" y="3847996"/>
          <a:ext cx="859532" cy="324712"/>
        </p:xfrm>
        <a:graphic>
          <a:graphicData uri="http://schemas.openxmlformats.org/presentationml/2006/ole">
            <mc:AlternateContent xmlns:mc="http://schemas.openxmlformats.org/markup-compatibility/2006">
              <mc:Choice xmlns:v="urn:schemas-microsoft-com:vml" Requires="v">
                <p:oleObj spid="_x0000_s66656" name="Equation" r:id="rId11" imgW="571320" imgH="215640" progId="Equation.DSMT4">
                  <p:embed/>
                </p:oleObj>
              </mc:Choice>
              <mc:Fallback>
                <p:oleObj name="Equation" r:id="rId11" imgW="571320" imgH="215640" progId="Equation.DSMT4">
                  <p:embed/>
                  <p:pic>
                    <p:nvPicPr>
                      <p:cNvPr id="0" name=""/>
                      <p:cNvPicPr/>
                      <p:nvPr/>
                    </p:nvPicPr>
                    <p:blipFill>
                      <a:blip r:embed="rId12"/>
                      <a:stretch>
                        <a:fillRect/>
                      </a:stretch>
                    </p:blipFill>
                    <p:spPr>
                      <a:xfrm>
                        <a:off x="718716" y="3847996"/>
                        <a:ext cx="859532" cy="32471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7E5991A2-0F3F-4B25-B2C1-8F8E4A03BE84}"/>
              </a:ext>
            </a:extLst>
          </p:cNvPr>
          <p:cNvGraphicFramePr>
            <a:graphicFrameLocks noChangeAspect="1"/>
          </p:cNvGraphicFramePr>
          <p:nvPr>
            <p:extLst>
              <p:ext uri="{D42A27DB-BD31-4B8C-83A1-F6EECF244321}">
                <p14:modId xmlns:p14="http://schemas.microsoft.com/office/powerpoint/2010/main" val="2341703116"/>
              </p:ext>
            </p:extLst>
          </p:nvPr>
        </p:nvGraphicFramePr>
        <p:xfrm>
          <a:off x="689325" y="4265016"/>
          <a:ext cx="4678583" cy="452132"/>
        </p:xfrm>
        <a:graphic>
          <a:graphicData uri="http://schemas.openxmlformats.org/presentationml/2006/ole">
            <mc:AlternateContent xmlns:mc="http://schemas.openxmlformats.org/markup-compatibility/2006">
              <mc:Choice xmlns:v="urn:schemas-microsoft-com:vml" Requires="v">
                <p:oleObj spid="_x0000_s66657" name="Equation" r:id="rId13" imgW="3022560" imgH="291960" progId="Equation.DSMT4">
                  <p:embed/>
                </p:oleObj>
              </mc:Choice>
              <mc:Fallback>
                <p:oleObj name="Equation" r:id="rId13" imgW="3022560" imgH="291960" progId="Equation.DSMT4">
                  <p:embed/>
                  <p:pic>
                    <p:nvPicPr>
                      <p:cNvPr id="0" name=""/>
                      <p:cNvPicPr/>
                      <p:nvPr/>
                    </p:nvPicPr>
                    <p:blipFill>
                      <a:blip r:embed="rId14"/>
                      <a:stretch>
                        <a:fillRect/>
                      </a:stretch>
                    </p:blipFill>
                    <p:spPr>
                      <a:xfrm>
                        <a:off x="689325" y="4265016"/>
                        <a:ext cx="4678583" cy="45213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4CAEA5-9A2F-43A7-9751-4D081DADBFF1}"/>
                  </a:ext>
                </a:extLst>
              </p:cNvPr>
              <p:cNvSpPr txBox="1"/>
              <p:nvPr/>
            </p:nvSpPr>
            <p:spPr>
              <a:xfrm>
                <a:off x="5851352" y="1938939"/>
                <a:ext cx="6116594" cy="1208023"/>
              </a:xfrm>
              <a:prstGeom prst="rect">
                <a:avLst/>
              </a:prstGeom>
              <a:noFill/>
            </p:spPr>
            <p:txBody>
              <a:bodyPr wrap="square">
                <a:spAutoFit/>
              </a:bodyPr>
              <a:lstStyle/>
              <a:p>
                <a:pPr>
                  <a:spcBef>
                    <a:spcPts val="900"/>
                  </a:spcBef>
                  <a:spcAft>
                    <a:spcPts val="900"/>
                  </a:spcAft>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设</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i</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e>
                    </m:nary>
                  </m:oMath>
                </a14:m>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a:spcBef>
                    <a:spcPts val="900"/>
                  </a:spcBef>
                  <a:spcAft>
                    <a:spcPts val="900"/>
                  </a:spcAft>
                </a:pP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684CAEA5-9A2F-43A7-9751-4D081DADBFF1}"/>
                  </a:ext>
                </a:extLst>
              </p:cNvPr>
              <p:cNvSpPr txBox="1">
                <a:spLocks noRot="1" noChangeAspect="1" noMove="1" noResize="1" noEditPoints="1" noAdjustHandles="1" noChangeArrowheads="1" noChangeShapeType="1" noTextEdit="1"/>
              </p:cNvSpPr>
              <p:nvPr/>
            </p:nvSpPr>
            <p:spPr>
              <a:xfrm>
                <a:off x="5851352" y="1938939"/>
                <a:ext cx="6116594" cy="1208023"/>
              </a:xfrm>
              <a:prstGeom prst="rect">
                <a:avLst/>
              </a:prstGeom>
              <a:blipFill>
                <a:blip r:embed="rId15"/>
                <a:stretch>
                  <a:fillRect l="-897" t="-36869"/>
                </a:stretch>
              </a:blipFill>
            </p:spPr>
            <p:txBody>
              <a:bodyPr/>
              <a:lstStyle/>
              <a:p>
                <a:r>
                  <a:rPr lang="zh-CN" altLang="en-US">
                    <a:noFill/>
                  </a:rPr>
                  <a:t> </a:t>
                </a:r>
              </a:p>
            </p:txBody>
          </p:sp>
        </mc:Fallback>
      </mc:AlternateContent>
      <p:graphicFrame>
        <p:nvGraphicFramePr>
          <p:cNvPr id="17" name="对象 16">
            <a:extLst>
              <a:ext uri="{FF2B5EF4-FFF2-40B4-BE49-F238E27FC236}">
                <a16:creationId xmlns:a16="http://schemas.microsoft.com/office/drawing/2014/main" id="{1C0F4828-1F77-47FB-ADFF-762D7D4B893A}"/>
              </a:ext>
            </a:extLst>
          </p:cNvPr>
          <p:cNvGraphicFramePr>
            <a:graphicFrameLocks noChangeAspect="1"/>
          </p:cNvGraphicFramePr>
          <p:nvPr>
            <p:extLst>
              <p:ext uri="{D42A27DB-BD31-4B8C-83A1-F6EECF244321}">
                <p14:modId xmlns:p14="http://schemas.microsoft.com/office/powerpoint/2010/main" val="603489036"/>
              </p:ext>
            </p:extLst>
          </p:nvPr>
        </p:nvGraphicFramePr>
        <p:xfrm>
          <a:off x="5530680" y="2517782"/>
          <a:ext cx="6298393" cy="2783426"/>
        </p:xfrm>
        <a:graphic>
          <a:graphicData uri="http://schemas.openxmlformats.org/presentationml/2006/ole">
            <mc:AlternateContent xmlns:mc="http://schemas.openxmlformats.org/markup-compatibility/2006">
              <mc:Choice xmlns:v="urn:schemas-microsoft-com:vml" Requires="v">
                <p:oleObj spid="_x0000_s66658" name="Equation" r:id="rId16" imgW="4483080" imgH="1981080" progId="Equation.DSMT4">
                  <p:embed/>
                </p:oleObj>
              </mc:Choice>
              <mc:Fallback>
                <p:oleObj name="Equation" r:id="rId16" imgW="4483080" imgH="1981080" progId="Equation.DSMT4">
                  <p:embed/>
                  <p:pic>
                    <p:nvPicPr>
                      <p:cNvPr id="0" name=""/>
                      <p:cNvPicPr/>
                      <p:nvPr/>
                    </p:nvPicPr>
                    <p:blipFill>
                      <a:blip r:embed="rId17"/>
                      <a:stretch>
                        <a:fillRect/>
                      </a:stretch>
                    </p:blipFill>
                    <p:spPr>
                      <a:xfrm>
                        <a:off x="5530680" y="2517782"/>
                        <a:ext cx="6298393" cy="2783426"/>
                      </a:xfrm>
                      <a:prstGeom prst="rect">
                        <a:avLst/>
                      </a:prstGeom>
                    </p:spPr>
                  </p:pic>
                </p:oleObj>
              </mc:Fallback>
            </mc:AlternateContent>
          </a:graphicData>
        </a:graphic>
      </p:graphicFrame>
      <p:sp>
        <p:nvSpPr>
          <p:cNvPr id="18" name="矩形: 圆角 17">
            <a:extLst>
              <a:ext uri="{FF2B5EF4-FFF2-40B4-BE49-F238E27FC236}">
                <a16:creationId xmlns:a16="http://schemas.microsoft.com/office/drawing/2014/main" id="{98F228D4-83CC-46F2-9D80-C1F301AC2E35}"/>
              </a:ext>
            </a:extLst>
          </p:cNvPr>
          <p:cNvSpPr/>
          <p:nvPr/>
        </p:nvSpPr>
        <p:spPr bwMode="auto">
          <a:xfrm>
            <a:off x="5486400" y="1708147"/>
            <a:ext cx="6586264" cy="373707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graphicFrame>
        <p:nvGraphicFramePr>
          <p:cNvPr id="19" name="对象 18">
            <a:extLst>
              <a:ext uri="{FF2B5EF4-FFF2-40B4-BE49-F238E27FC236}">
                <a16:creationId xmlns:a16="http://schemas.microsoft.com/office/drawing/2014/main" id="{ACA51861-4A3F-4D23-98AF-785611F4FF96}"/>
              </a:ext>
            </a:extLst>
          </p:cNvPr>
          <p:cNvGraphicFramePr>
            <a:graphicFrameLocks noChangeAspect="1"/>
          </p:cNvGraphicFramePr>
          <p:nvPr>
            <p:extLst>
              <p:ext uri="{D42A27DB-BD31-4B8C-83A1-F6EECF244321}">
                <p14:modId xmlns:p14="http://schemas.microsoft.com/office/powerpoint/2010/main" val="1434563177"/>
              </p:ext>
            </p:extLst>
          </p:nvPr>
        </p:nvGraphicFramePr>
        <p:xfrm>
          <a:off x="1080878" y="5191314"/>
          <a:ext cx="3489325" cy="1409700"/>
        </p:xfrm>
        <a:graphic>
          <a:graphicData uri="http://schemas.openxmlformats.org/presentationml/2006/ole">
            <mc:AlternateContent xmlns:mc="http://schemas.openxmlformats.org/markup-compatibility/2006">
              <mc:Choice xmlns:v="urn:schemas-microsoft-com:vml" Requires="v">
                <p:oleObj spid="_x0000_s66659" name="Equation" r:id="rId18" imgW="1384200" imgH="558720" progId="Equation.DSMT4">
                  <p:embed/>
                </p:oleObj>
              </mc:Choice>
              <mc:Fallback>
                <p:oleObj name="Equation" r:id="rId18" imgW="1384200" imgH="558720" progId="Equation.DSMT4">
                  <p:embed/>
                  <p:pic>
                    <p:nvPicPr>
                      <p:cNvPr id="0" name=""/>
                      <p:cNvPicPr/>
                      <p:nvPr/>
                    </p:nvPicPr>
                    <p:blipFill>
                      <a:blip r:embed="rId19"/>
                      <a:stretch>
                        <a:fillRect/>
                      </a:stretch>
                    </p:blipFill>
                    <p:spPr>
                      <a:xfrm>
                        <a:off x="1080878" y="5191314"/>
                        <a:ext cx="3489325" cy="1409700"/>
                      </a:xfrm>
                      <a:prstGeom prst="rect">
                        <a:avLst/>
                      </a:prstGeom>
                    </p:spPr>
                  </p:pic>
                </p:oleObj>
              </mc:Fallback>
            </mc:AlternateContent>
          </a:graphicData>
        </a:graphic>
      </p:graphicFrame>
      <p:pic>
        <p:nvPicPr>
          <p:cNvPr id="20" name="图片 19">
            <a:extLst>
              <a:ext uri="{FF2B5EF4-FFF2-40B4-BE49-F238E27FC236}">
                <a16:creationId xmlns:a16="http://schemas.microsoft.com/office/drawing/2014/main" id="{169CAA8F-BBBE-4EC6-B3D8-BD12825EE11B}"/>
              </a:ext>
            </a:extLst>
          </p:cNvPr>
          <p:cNvPicPr>
            <a:picLocks noChangeAspect="1"/>
          </p:cNvPicPr>
          <p:nvPr/>
        </p:nvPicPr>
        <p:blipFill>
          <a:blip r:embed="rId20"/>
          <a:stretch>
            <a:fillRect/>
          </a:stretch>
        </p:blipFill>
        <p:spPr>
          <a:xfrm>
            <a:off x="362927" y="3343623"/>
            <a:ext cx="4995782" cy="2049309"/>
          </a:xfrm>
          <a:prstGeom prst="rect">
            <a:avLst/>
          </a:prstGeom>
        </p:spPr>
      </p:pic>
    </p:spTree>
    <p:extLst>
      <p:ext uri="{BB962C8B-B14F-4D97-AF65-F5344CB8AC3E}">
        <p14:creationId xmlns:p14="http://schemas.microsoft.com/office/powerpoint/2010/main" val="40812243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7324E-8D40-412B-A835-19CB10873840}"/>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基于中国剩余定理的门限方案</a:t>
            </a:r>
            <a:endParaRPr lang="zh-CN" altLang="en-US" dirty="0"/>
          </a:p>
        </p:txBody>
      </p:sp>
      <p:sp>
        <p:nvSpPr>
          <p:cNvPr id="3" name="内容占位符 2">
            <a:extLst>
              <a:ext uri="{FF2B5EF4-FFF2-40B4-BE49-F238E27FC236}">
                <a16:creationId xmlns:a16="http://schemas.microsoft.com/office/drawing/2014/main" id="{32D22101-9211-43FA-B08A-012914D35A18}"/>
              </a:ext>
            </a:extLst>
          </p:cNvPr>
          <p:cNvSpPr>
            <a:spLocks noGrp="1"/>
          </p:cNvSpPr>
          <p:nvPr>
            <p:ph idx="1"/>
          </p:nvPr>
        </p:nvSpPr>
        <p:spPr>
          <a:xfrm>
            <a:off x="9768408" y="5301208"/>
            <a:ext cx="1813992" cy="1023392"/>
          </a:xfrm>
        </p:spPr>
        <p:txBody>
          <a:bodyPr/>
          <a:lstStyle/>
          <a:p>
            <a:endParaRPr lang="zh-CN" altLang="en-US" dirty="0"/>
          </a:p>
        </p:txBody>
      </p:sp>
      <p:sp>
        <p:nvSpPr>
          <p:cNvPr id="4" name="日期占位符 3">
            <a:extLst>
              <a:ext uri="{FF2B5EF4-FFF2-40B4-BE49-F238E27FC236}">
                <a16:creationId xmlns:a16="http://schemas.microsoft.com/office/drawing/2014/main" id="{7BFC71DB-B33E-49A0-9C35-5F88DEC2845E}"/>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62C3D787-6835-4448-AF58-6A8689A7CB8B}"/>
              </a:ext>
            </a:extLst>
          </p:cNvPr>
          <p:cNvSpPr>
            <a:spLocks noGrp="1"/>
          </p:cNvSpPr>
          <p:nvPr>
            <p:ph type="sldNum" sz="quarter" idx="11"/>
          </p:nvPr>
        </p:nvSpPr>
        <p:spPr/>
        <p:txBody>
          <a:bodyPr/>
          <a:lstStyle/>
          <a:p>
            <a:pPr>
              <a:defRPr/>
            </a:pPr>
            <a:fld id="{13783E8D-128D-47D1-A075-F0ABB8417BB3}" type="slidenum">
              <a:rPr lang="en-US" altLang="zh-CN" smtClean="0"/>
              <a:pPr>
                <a:defRPr/>
              </a:pPr>
              <a:t>71</a:t>
            </a:fld>
            <a:endParaRPr lang="en-US" altLang="zh-CN"/>
          </a:p>
        </p:txBody>
      </p:sp>
      <p:sp>
        <p:nvSpPr>
          <p:cNvPr id="6" name="文本框 2">
            <a:extLst>
              <a:ext uri="{FF2B5EF4-FFF2-40B4-BE49-F238E27FC236}">
                <a16:creationId xmlns:a16="http://schemas.microsoft.com/office/drawing/2014/main" id="{9C26A4CB-B19F-4397-A219-209112C50C5B}"/>
              </a:ext>
            </a:extLst>
          </p:cNvPr>
          <p:cNvSpPr txBox="1">
            <a:spLocks noChangeArrowheads="1"/>
          </p:cNvSpPr>
          <p:nvPr/>
        </p:nvSpPr>
        <p:spPr bwMode="auto">
          <a:xfrm>
            <a:off x="853283" y="1146906"/>
            <a:ext cx="10610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设                      是    个大于</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的整数，满足                                 ，</a:t>
            </a:r>
            <a:endParaRPr lang="en-US" altLang="zh-CN" sz="2400" dirty="0">
              <a:latin typeface="Times New Roman" panose="02020603050405020304" pitchFamily="18" charset="0"/>
              <a:ea typeface="宋体" panose="02010600030101010101" pitchFamily="2" charset="-122"/>
            </a:endParaRPr>
          </a:p>
        </p:txBody>
      </p:sp>
      <p:graphicFrame>
        <p:nvGraphicFramePr>
          <p:cNvPr id="7" name="对象 4">
            <a:extLst>
              <a:ext uri="{FF2B5EF4-FFF2-40B4-BE49-F238E27FC236}">
                <a16:creationId xmlns:a16="http://schemas.microsoft.com/office/drawing/2014/main" id="{111C9F15-2970-41D8-9B09-0FCD3395CD6A}"/>
              </a:ext>
            </a:extLst>
          </p:cNvPr>
          <p:cNvGraphicFramePr>
            <a:graphicFrameLocks noChangeAspect="1"/>
          </p:cNvGraphicFramePr>
          <p:nvPr>
            <p:extLst>
              <p:ext uri="{D42A27DB-BD31-4B8C-83A1-F6EECF244321}">
                <p14:modId xmlns:p14="http://schemas.microsoft.com/office/powerpoint/2010/main" val="660515347"/>
              </p:ext>
            </p:extLst>
          </p:nvPr>
        </p:nvGraphicFramePr>
        <p:xfrm>
          <a:off x="1370808" y="1219931"/>
          <a:ext cx="1555750" cy="431800"/>
        </p:xfrm>
        <a:graphic>
          <a:graphicData uri="http://schemas.openxmlformats.org/presentationml/2006/ole">
            <mc:AlternateContent xmlns:mc="http://schemas.openxmlformats.org/markup-compatibility/2006">
              <mc:Choice xmlns:v="urn:schemas-microsoft-com:vml" Requires="v">
                <p:oleObj spid="_x0000_s67730" name="Equation" r:id="rId3" imgW="825500" imgH="228600" progId="Equation.DSMT4">
                  <p:embed/>
                </p:oleObj>
              </mc:Choice>
              <mc:Fallback>
                <p:oleObj name="Equation" r:id="rId3" imgW="825500" imgH="228600" progId="Equation.DSMT4">
                  <p:embed/>
                  <p:pic>
                    <p:nvPicPr>
                      <p:cNvPr id="115717" name="对象 4">
                        <a:extLst>
                          <a:ext uri="{FF2B5EF4-FFF2-40B4-BE49-F238E27FC236}">
                            <a16:creationId xmlns:a16="http://schemas.microsoft.com/office/drawing/2014/main" id="{DE8C43A3-A86C-4D01-A84D-2D5833E69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808" y="1219931"/>
                        <a:ext cx="1555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5">
            <a:extLst>
              <a:ext uri="{FF2B5EF4-FFF2-40B4-BE49-F238E27FC236}">
                <a16:creationId xmlns:a16="http://schemas.microsoft.com/office/drawing/2014/main" id="{7AF0622D-37F1-45FB-8653-C984C0795A02}"/>
              </a:ext>
            </a:extLst>
          </p:cNvPr>
          <p:cNvGraphicFramePr>
            <a:graphicFrameLocks noChangeAspect="1"/>
          </p:cNvGraphicFramePr>
          <p:nvPr>
            <p:extLst>
              <p:ext uri="{D42A27DB-BD31-4B8C-83A1-F6EECF244321}">
                <p14:modId xmlns:p14="http://schemas.microsoft.com/office/powerpoint/2010/main" val="2070255394"/>
              </p:ext>
            </p:extLst>
          </p:nvPr>
        </p:nvGraphicFramePr>
        <p:xfrm>
          <a:off x="3342483" y="1286606"/>
          <a:ext cx="271463" cy="298450"/>
        </p:xfrm>
        <a:graphic>
          <a:graphicData uri="http://schemas.openxmlformats.org/presentationml/2006/ole">
            <mc:AlternateContent xmlns:mc="http://schemas.openxmlformats.org/markup-compatibility/2006">
              <mc:Choice xmlns:v="urn:schemas-microsoft-com:vml" Requires="v">
                <p:oleObj spid="_x0000_s67731" name="Equation" r:id="rId5" imgW="126835" imgH="139518" progId="Equation.DSMT4">
                  <p:embed/>
                </p:oleObj>
              </mc:Choice>
              <mc:Fallback>
                <p:oleObj name="Equation" r:id="rId5" imgW="126835" imgH="139518" progId="Equation.DSMT4">
                  <p:embed/>
                  <p:pic>
                    <p:nvPicPr>
                      <p:cNvPr id="115718" name="对象 5">
                        <a:extLst>
                          <a:ext uri="{FF2B5EF4-FFF2-40B4-BE49-F238E27FC236}">
                            <a16:creationId xmlns:a16="http://schemas.microsoft.com/office/drawing/2014/main" id="{4A8C4160-ADB3-497B-AE63-C5A08313C7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2483" y="1286606"/>
                        <a:ext cx="2714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7">
            <a:extLst>
              <a:ext uri="{FF2B5EF4-FFF2-40B4-BE49-F238E27FC236}">
                <a16:creationId xmlns:a16="http://schemas.microsoft.com/office/drawing/2014/main" id="{E2C7F209-51FE-4E5D-9D1B-C92A8967BF2C}"/>
              </a:ext>
            </a:extLst>
          </p:cNvPr>
          <p:cNvGraphicFramePr>
            <a:graphicFrameLocks noChangeAspect="1"/>
          </p:cNvGraphicFramePr>
          <p:nvPr>
            <p:extLst>
              <p:ext uri="{D42A27DB-BD31-4B8C-83A1-F6EECF244321}">
                <p14:modId xmlns:p14="http://schemas.microsoft.com/office/powerpoint/2010/main" val="4104466226"/>
              </p:ext>
            </p:extLst>
          </p:nvPr>
        </p:nvGraphicFramePr>
        <p:xfrm>
          <a:off x="6601621" y="1165558"/>
          <a:ext cx="2030413" cy="436562"/>
        </p:xfrm>
        <a:graphic>
          <a:graphicData uri="http://schemas.openxmlformats.org/presentationml/2006/ole">
            <mc:AlternateContent xmlns:mc="http://schemas.openxmlformats.org/markup-compatibility/2006">
              <mc:Choice xmlns:v="urn:schemas-microsoft-com:vml" Requires="v">
                <p:oleObj spid="_x0000_s67732" name="Equation" r:id="rId7" imgW="1066800" imgH="228600" progId="Equation.DSMT4">
                  <p:embed/>
                </p:oleObj>
              </mc:Choice>
              <mc:Fallback>
                <p:oleObj name="Equation" r:id="rId7" imgW="1066800" imgH="228600" progId="Equation.DSMT4">
                  <p:embed/>
                  <p:pic>
                    <p:nvPicPr>
                      <p:cNvPr id="115720" name="对象 7">
                        <a:extLst>
                          <a:ext uri="{FF2B5EF4-FFF2-40B4-BE49-F238E27FC236}">
                            <a16:creationId xmlns:a16="http://schemas.microsoft.com/office/drawing/2014/main" id="{AFE861EE-4463-4F5F-A02F-0263505E50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1621" y="1165558"/>
                        <a:ext cx="203041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C6ACA799-85C6-4459-8250-8149EB47EFAD}"/>
              </a:ext>
            </a:extLst>
          </p:cNvPr>
          <p:cNvGraphicFramePr>
            <a:graphicFrameLocks noChangeAspect="1"/>
          </p:cNvGraphicFramePr>
          <p:nvPr>
            <p:extLst>
              <p:ext uri="{D42A27DB-BD31-4B8C-83A1-F6EECF244321}">
                <p14:modId xmlns:p14="http://schemas.microsoft.com/office/powerpoint/2010/main" val="2837100952"/>
              </p:ext>
            </p:extLst>
          </p:nvPr>
        </p:nvGraphicFramePr>
        <p:xfrm>
          <a:off x="9328946" y="1133413"/>
          <a:ext cx="2652712" cy="425450"/>
        </p:xfrm>
        <a:graphic>
          <a:graphicData uri="http://schemas.openxmlformats.org/presentationml/2006/ole">
            <mc:AlternateContent xmlns:mc="http://schemas.openxmlformats.org/markup-compatibility/2006">
              <mc:Choice xmlns:v="urn:schemas-microsoft-com:vml" Requires="v">
                <p:oleObj spid="_x0000_s67733" name="Equation" r:id="rId9" imgW="1726920" imgH="279360" progId="Equation.DSMT4">
                  <p:embed/>
                </p:oleObj>
              </mc:Choice>
              <mc:Fallback>
                <p:oleObj name="Equation" r:id="rId9" imgW="1726920" imgH="279360" progId="Equation.DSMT4">
                  <p:embed/>
                  <p:pic>
                    <p:nvPicPr>
                      <p:cNvPr id="115722" name="对象 9">
                        <a:extLst>
                          <a:ext uri="{FF2B5EF4-FFF2-40B4-BE49-F238E27FC236}">
                            <a16:creationId xmlns:a16="http://schemas.microsoft.com/office/drawing/2014/main" id="{6C4383E5-8DC5-417A-A5E8-5761A846AA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28946" y="1133413"/>
                        <a:ext cx="26527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1">
            <a:extLst>
              <a:ext uri="{FF2B5EF4-FFF2-40B4-BE49-F238E27FC236}">
                <a16:creationId xmlns:a16="http://schemas.microsoft.com/office/drawing/2014/main" id="{26F5E3AE-6859-4CDC-8BCC-498B2EBEBE14}"/>
              </a:ext>
            </a:extLst>
          </p:cNvPr>
          <p:cNvGraphicFramePr>
            <a:graphicFrameLocks noChangeAspect="1"/>
          </p:cNvGraphicFramePr>
          <p:nvPr>
            <p:extLst>
              <p:ext uri="{D42A27DB-BD31-4B8C-83A1-F6EECF244321}">
                <p14:modId xmlns:p14="http://schemas.microsoft.com/office/powerpoint/2010/main" val="169925073"/>
              </p:ext>
            </p:extLst>
          </p:nvPr>
        </p:nvGraphicFramePr>
        <p:xfrm>
          <a:off x="3703639" y="1648258"/>
          <a:ext cx="3328987" cy="423862"/>
        </p:xfrm>
        <a:graphic>
          <a:graphicData uri="http://schemas.openxmlformats.org/presentationml/2006/ole">
            <mc:AlternateContent xmlns:mc="http://schemas.openxmlformats.org/markup-compatibility/2006">
              <mc:Choice xmlns:v="urn:schemas-microsoft-com:vml" Requires="v">
                <p:oleObj spid="_x0000_s67734" name="Equation" r:id="rId11" imgW="1790640" imgH="228600" progId="Equation.DSMT4">
                  <p:embed/>
                </p:oleObj>
              </mc:Choice>
              <mc:Fallback>
                <p:oleObj name="Equation" r:id="rId11" imgW="1790640" imgH="228600" progId="Equation.DSMT4">
                  <p:embed/>
                  <p:pic>
                    <p:nvPicPr>
                      <p:cNvPr id="115724" name="对象 11">
                        <a:extLst>
                          <a:ext uri="{FF2B5EF4-FFF2-40B4-BE49-F238E27FC236}">
                            <a16:creationId xmlns:a16="http://schemas.microsoft.com/office/drawing/2014/main" id="{D82AE898-9F6B-459E-8143-EB1232DB6C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3639" y="1648258"/>
                        <a:ext cx="33289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2">
            <a:extLst>
              <a:ext uri="{FF2B5EF4-FFF2-40B4-BE49-F238E27FC236}">
                <a16:creationId xmlns:a16="http://schemas.microsoft.com/office/drawing/2014/main" id="{EE67C936-55D3-414B-B85F-9A0DE6677AA3}"/>
              </a:ext>
            </a:extLst>
          </p:cNvPr>
          <p:cNvSpPr txBox="1">
            <a:spLocks noChangeArrowheads="1"/>
          </p:cNvSpPr>
          <p:nvPr/>
        </p:nvSpPr>
        <p:spPr bwMode="auto">
          <a:xfrm>
            <a:off x="767559" y="2179574"/>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又设    是秘密数据，满足                                               。   </a:t>
            </a:r>
          </a:p>
        </p:txBody>
      </p:sp>
      <p:graphicFrame>
        <p:nvGraphicFramePr>
          <p:cNvPr id="13" name="对象 13">
            <a:extLst>
              <a:ext uri="{FF2B5EF4-FFF2-40B4-BE49-F238E27FC236}">
                <a16:creationId xmlns:a16="http://schemas.microsoft.com/office/drawing/2014/main" id="{424E1001-28FB-4F4E-A3E4-FC691286A4F2}"/>
              </a:ext>
            </a:extLst>
          </p:cNvPr>
          <p:cNvGraphicFramePr>
            <a:graphicFrameLocks/>
          </p:cNvGraphicFramePr>
          <p:nvPr>
            <p:extLst>
              <p:ext uri="{D42A27DB-BD31-4B8C-83A1-F6EECF244321}">
                <p14:modId xmlns:p14="http://schemas.microsoft.com/office/powerpoint/2010/main" val="586003824"/>
              </p:ext>
            </p:extLst>
          </p:nvPr>
        </p:nvGraphicFramePr>
        <p:xfrm>
          <a:off x="1694659" y="2236724"/>
          <a:ext cx="306387" cy="349250"/>
        </p:xfrm>
        <a:graphic>
          <a:graphicData uri="http://schemas.openxmlformats.org/presentationml/2006/ole">
            <mc:AlternateContent xmlns:mc="http://schemas.openxmlformats.org/markup-compatibility/2006">
              <mc:Choice xmlns:v="urn:schemas-microsoft-com:vml" Requires="v">
                <p:oleObj spid="_x0000_s67735" r:id="rId13" imgW="8448675" imgH="13296900" progId="Equation.2">
                  <p:embed/>
                </p:oleObj>
              </mc:Choice>
              <mc:Fallback>
                <p:oleObj r:id="rId13" imgW="8448675" imgH="13296900" progId="Equation.2">
                  <p:embed/>
                  <p:pic>
                    <p:nvPicPr>
                      <p:cNvPr id="115726" name="对象 13">
                        <a:extLst>
                          <a:ext uri="{FF2B5EF4-FFF2-40B4-BE49-F238E27FC236}">
                            <a16:creationId xmlns:a16="http://schemas.microsoft.com/office/drawing/2014/main" id="{CEFD320D-7FCC-46D8-B8FF-5C9D6046623B}"/>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4659" y="2236724"/>
                        <a:ext cx="3063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5">
            <a:extLst>
              <a:ext uri="{FF2B5EF4-FFF2-40B4-BE49-F238E27FC236}">
                <a16:creationId xmlns:a16="http://schemas.microsoft.com/office/drawing/2014/main" id="{4B173895-2179-4F2E-8E0F-BB828C31FA83}"/>
              </a:ext>
            </a:extLst>
          </p:cNvPr>
          <p:cNvGraphicFramePr>
            <a:graphicFrameLocks noChangeAspect="1"/>
          </p:cNvGraphicFramePr>
          <p:nvPr>
            <p:extLst>
              <p:ext uri="{D42A27DB-BD31-4B8C-83A1-F6EECF244321}">
                <p14:modId xmlns:p14="http://schemas.microsoft.com/office/powerpoint/2010/main" val="2860415916"/>
              </p:ext>
            </p:extLst>
          </p:nvPr>
        </p:nvGraphicFramePr>
        <p:xfrm>
          <a:off x="4441034" y="2204974"/>
          <a:ext cx="3563937" cy="404813"/>
        </p:xfrm>
        <a:graphic>
          <a:graphicData uri="http://schemas.openxmlformats.org/presentationml/2006/ole">
            <mc:AlternateContent xmlns:mc="http://schemas.openxmlformats.org/markup-compatibility/2006">
              <mc:Choice xmlns:v="urn:schemas-microsoft-com:vml" Requires="v">
                <p:oleObj spid="_x0000_s67736" name="Equation" r:id="rId15" imgW="2006600" imgH="228600" progId="Equation.DSMT4">
                  <p:embed/>
                </p:oleObj>
              </mc:Choice>
              <mc:Fallback>
                <p:oleObj name="Equation" r:id="rId15" imgW="2006600" imgH="228600" progId="Equation.DSMT4">
                  <p:embed/>
                  <p:pic>
                    <p:nvPicPr>
                      <p:cNvPr id="115728" name="对象 15">
                        <a:extLst>
                          <a:ext uri="{FF2B5EF4-FFF2-40B4-BE49-F238E27FC236}">
                            <a16:creationId xmlns:a16="http://schemas.microsoft.com/office/drawing/2014/main" id="{96E20E61-1014-4D1B-A2EF-C5BA71B35C3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1034" y="2204974"/>
                        <a:ext cx="35639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文本框 16">
            <a:extLst>
              <a:ext uri="{FF2B5EF4-FFF2-40B4-BE49-F238E27FC236}">
                <a16:creationId xmlns:a16="http://schemas.microsoft.com/office/drawing/2014/main" id="{26ADC2BB-A2DF-43AA-BF1E-8FB9D4369C15}"/>
              </a:ext>
            </a:extLst>
          </p:cNvPr>
          <p:cNvSpPr txBox="1">
            <a:spLocks noChangeArrowheads="1"/>
          </p:cNvSpPr>
          <p:nvPr/>
        </p:nvSpPr>
        <p:spPr bwMode="auto">
          <a:xfrm>
            <a:off x="711796" y="2769145"/>
            <a:ext cx="108855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计算                        ，                                    。以               作为一个子密钥，集合</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                         即构成了一个</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门限方案。</a:t>
            </a:r>
          </a:p>
        </p:txBody>
      </p:sp>
      <p:graphicFrame>
        <p:nvGraphicFramePr>
          <p:cNvPr id="16" name="对象 18">
            <a:extLst>
              <a:ext uri="{FF2B5EF4-FFF2-40B4-BE49-F238E27FC236}">
                <a16:creationId xmlns:a16="http://schemas.microsoft.com/office/drawing/2014/main" id="{224C8971-93EE-4289-B1BD-3770131BA1FD}"/>
              </a:ext>
            </a:extLst>
          </p:cNvPr>
          <p:cNvGraphicFramePr>
            <a:graphicFrameLocks noChangeAspect="1"/>
          </p:cNvGraphicFramePr>
          <p:nvPr>
            <p:extLst>
              <p:ext uri="{D42A27DB-BD31-4B8C-83A1-F6EECF244321}">
                <p14:modId xmlns:p14="http://schemas.microsoft.com/office/powerpoint/2010/main" val="177687637"/>
              </p:ext>
            </p:extLst>
          </p:nvPr>
        </p:nvGraphicFramePr>
        <p:xfrm>
          <a:off x="1648421" y="2842170"/>
          <a:ext cx="1701800" cy="398462"/>
        </p:xfrm>
        <a:graphic>
          <a:graphicData uri="http://schemas.openxmlformats.org/presentationml/2006/ole">
            <mc:AlternateContent xmlns:mc="http://schemas.openxmlformats.org/markup-compatibility/2006">
              <mc:Choice xmlns:v="urn:schemas-microsoft-com:vml" Requires="v">
                <p:oleObj spid="_x0000_s67737" name="Equation" r:id="rId17" imgW="977900" imgH="228600" progId="Equation.DSMT4">
                  <p:embed/>
                </p:oleObj>
              </mc:Choice>
              <mc:Fallback>
                <p:oleObj name="Equation" r:id="rId17" imgW="977900" imgH="228600" progId="Equation.DSMT4">
                  <p:embed/>
                  <p:pic>
                    <p:nvPicPr>
                      <p:cNvPr id="115731" name="对象 18">
                        <a:extLst>
                          <a:ext uri="{FF2B5EF4-FFF2-40B4-BE49-F238E27FC236}">
                            <a16:creationId xmlns:a16="http://schemas.microsoft.com/office/drawing/2014/main" id="{D059049C-094A-4FDB-9621-30848F623B3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8421" y="2842170"/>
                        <a:ext cx="1701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20">
            <a:extLst>
              <a:ext uri="{FF2B5EF4-FFF2-40B4-BE49-F238E27FC236}">
                <a16:creationId xmlns:a16="http://schemas.microsoft.com/office/drawing/2014/main" id="{E9C8A34B-AAC6-4CA5-BD97-2DBAC8F47A05}"/>
              </a:ext>
            </a:extLst>
          </p:cNvPr>
          <p:cNvGraphicFramePr>
            <a:graphicFrameLocks noChangeAspect="1"/>
          </p:cNvGraphicFramePr>
          <p:nvPr>
            <p:extLst>
              <p:ext uri="{D42A27DB-BD31-4B8C-83A1-F6EECF244321}">
                <p14:modId xmlns:p14="http://schemas.microsoft.com/office/powerpoint/2010/main" val="3509301060"/>
              </p:ext>
            </p:extLst>
          </p:nvPr>
        </p:nvGraphicFramePr>
        <p:xfrm>
          <a:off x="3475633" y="2816521"/>
          <a:ext cx="3063114" cy="401886"/>
        </p:xfrm>
        <a:graphic>
          <a:graphicData uri="http://schemas.openxmlformats.org/presentationml/2006/ole">
            <mc:AlternateContent xmlns:mc="http://schemas.openxmlformats.org/markup-compatibility/2006">
              <mc:Choice xmlns:v="urn:schemas-microsoft-com:vml" Requires="v">
                <p:oleObj spid="_x0000_s67738" name="Equation" r:id="rId19" imgW="1739880" imgH="228600" progId="Equation.DSMT4">
                  <p:embed/>
                </p:oleObj>
              </mc:Choice>
              <mc:Fallback>
                <p:oleObj name="Equation" r:id="rId19" imgW="1739880" imgH="228600" progId="Equation.DSMT4">
                  <p:embed/>
                  <p:pic>
                    <p:nvPicPr>
                      <p:cNvPr id="115733" name="对象 20">
                        <a:extLst>
                          <a:ext uri="{FF2B5EF4-FFF2-40B4-BE49-F238E27FC236}">
                            <a16:creationId xmlns:a16="http://schemas.microsoft.com/office/drawing/2014/main" id="{61698E4C-5262-49B4-9991-B02F1ED1090E}"/>
                          </a:ext>
                        </a:extLst>
                      </p:cNvPr>
                      <p:cNvPicPr>
                        <a:picLocks noChangeAspect="1" noChangeArrowheads="1"/>
                      </p:cNvPicPr>
                      <p:nvPr/>
                    </p:nvPicPr>
                    <p:blipFill>
                      <a:blip r:embed="rId20"/>
                      <a:srcRect/>
                      <a:stretch>
                        <a:fillRect/>
                      </a:stretch>
                    </p:blipFill>
                    <p:spPr bwMode="auto">
                      <a:xfrm>
                        <a:off x="3475633" y="2816521"/>
                        <a:ext cx="3063114" cy="401886"/>
                      </a:xfrm>
                      <a:prstGeom prst="rect">
                        <a:avLst/>
                      </a:prstGeom>
                      <a:noFill/>
                      <a:ln>
                        <a:noFill/>
                      </a:ln>
                    </p:spPr>
                  </p:pic>
                </p:oleObj>
              </mc:Fallback>
            </mc:AlternateContent>
          </a:graphicData>
        </a:graphic>
      </p:graphicFrame>
      <p:graphicFrame>
        <p:nvGraphicFramePr>
          <p:cNvPr id="18" name="对象 22">
            <a:extLst>
              <a:ext uri="{FF2B5EF4-FFF2-40B4-BE49-F238E27FC236}">
                <a16:creationId xmlns:a16="http://schemas.microsoft.com/office/drawing/2014/main" id="{16B747F7-90B2-4D46-A435-76063C78C83C}"/>
              </a:ext>
            </a:extLst>
          </p:cNvPr>
          <p:cNvGraphicFramePr>
            <a:graphicFrameLocks noChangeAspect="1"/>
          </p:cNvGraphicFramePr>
          <p:nvPr>
            <p:extLst>
              <p:ext uri="{D42A27DB-BD31-4B8C-83A1-F6EECF244321}">
                <p14:modId xmlns:p14="http://schemas.microsoft.com/office/powerpoint/2010/main" val="3230080976"/>
              </p:ext>
            </p:extLst>
          </p:nvPr>
        </p:nvGraphicFramePr>
        <p:xfrm>
          <a:off x="7149529" y="2778480"/>
          <a:ext cx="1174750" cy="439738"/>
        </p:xfrm>
        <a:graphic>
          <a:graphicData uri="http://schemas.openxmlformats.org/presentationml/2006/ole">
            <mc:AlternateContent xmlns:mc="http://schemas.openxmlformats.org/markup-compatibility/2006">
              <mc:Choice xmlns:v="urn:schemas-microsoft-com:vml" Requires="v">
                <p:oleObj spid="_x0000_s67739" name="Equation" r:id="rId21" imgW="686396" imgH="254221" progId="Equation.DSMT4">
                  <p:embed/>
                </p:oleObj>
              </mc:Choice>
              <mc:Fallback>
                <p:oleObj name="Equation" r:id="rId21" imgW="686396" imgH="254221" progId="Equation.DSMT4">
                  <p:embed/>
                  <p:pic>
                    <p:nvPicPr>
                      <p:cNvPr id="115735" name="对象 22">
                        <a:extLst>
                          <a:ext uri="{FF2B5EF4-FFF2-40B4-BE49-F238E27FC236}">
                            <a16:creationId xmlns:a16="http://schemas.microsoft.com/office/drawing/2014/main" id="{2D274EFF-424F-4AD5-9D02-6D3D3E316F6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49529" y="2778480"/>
                        <a:ext cx="11747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24">
            <a:extLst>
              <a:ext uri="{FF2B5EF4-FFF2-40B4-BE49-F238E27FC236}">
                <a16:creationId xmlns:a16="http://schemas.microsoft.com/office/drawing/2014/main" id="{D49DAFA1-4D4F-43F8-9188-0221809C579A}"/>
              </a:ext>
            </a:extLst>
          </p:cNvPr>
          <p:cNvGraphicFramePr>
            <a:graphicFrameLocks noChangeAspect="1"/>
          </p:cNvGraphicFramePr>
          <p:nvPr>
            <p:extLst>
              <p:ext uri="{D42A27DB-BD31-4B8C-83A1-F6EECF244321}">
                <p14:modId xmlns:p14="http://schemas.microsoft.com/office/powerpoint/2010/main" val="4262771349"/>
              </p:ext>
            </p:extLst>
          </p:nvPr>
        </p:nvGraphicFramePr>
        <p:xfrm>
          <a:off x="1319760" y="3161861"/>
          <a:ext cx="1827212" cy="609600"/>
        </p:xfrm>
        <a:graphic>
          <a:graphicData uri="http://schemas.openxmlformats.org/presentationml/2006/ole">
            <mc:AlternateContent xmlns:mc="http://schemas.openxmlformats.org/markup-compatibility/2006">
              <mc:Choice xmlns:v="urn:schemas-microsoft-com:vml" Requires="v">
                <p:oleObj spid="_x0000_s67740" name="Equation" r:id="rId23" imgW="915194" imgH="305065" progId="Equation.DSMT4">
                  <p:embed/>
                </p:oleObj>
              </mc:Choice>
              <mc:Fallback>
                <p:oleObj name="Equation" r:id="rId23" imgW="915194" imgH="305065" progId="Equation.DSMT4">
                  <p:embed/>
                  <p:pic>
                    <p:nvPicPr>
                      <p:cNvPr id="115737" name="对象 24">
                        <a:extLst>
                          <a:ext uri="{FF2B5EF4-FFF2-40B4-BE49-F238E27FC236}">
                            <a16:creationId xmlns:a16="http://schemas.microsoft.com/office/drawing/2014/main" id="{B1630CE6-BC27-47B0-93ED-DFD73B2A4F4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19760" y="3161861"/>
                        <a:ext cx="18272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26">
            <a:extLst>
              <a:ext uri="{FF2B5EF4-FFF2-40B4-BE49-F238E27FC236}">
                <a16:creationId xmlns:a16="http://schemas.microsoft.com/office/drawing/2014/main" id="{8BC9462B-2355-483D-8902-CC5BDABB869C}"/>
              </a:ext>
            </a:extLst>
          </p:cNvPr>
          <p:cNvGraphicFramePr>
            <a:graphicFrameLocks/>
          </p:cNvGraphicFramePr>
          <p:nvPr>
            <p:extLst>
              <p:ext uri="{D42A27DB-BD31-4B8C-83A1-F6EECF244321}">
                <p14:modId xmlns:p14="http://schemas.microsoft.com/office/powerpoint/2010/main" val="3998153193"/>
              </p:ext>
            </p:extLst>
          </p:nvPr>
        </p:nvGraphicFramePr>
        <p:xfrm>
          <a:off x="5815608" y="3227328"/>
          <a:ext cx="611187" cy="333375"/>
        </p:xfrm>
        <a:graphic>
          <a:graphicData uri="http://schemas.openxmlformats.org/presentationml/2006/ole">
            <mc:AlternateContent xmlns:mc="http://schemas.openxmlformats.org/markup-compatibility/2006">
              <mc:Choice xmlns:v="urn:schemas-microsoft-com:vml" Requires="v">
                <p:oleObj spid="_x0000_s67741" r:id="rId25" imgW="13925550" imgH="10887075" progId="Equation.2">
                  <p:embed/>
                </p:oleObj>
              </mc:Choice>
              <mc:Fallback>
                <p:oleObj r:id="rId25" imgW="13925550" imgH="10887075" progId="Equation.2">
                  <p:embed/>
                  <p:pic>
                    <p:nvPicPr>
                      <p:cNvPr id="115739" name="对象 26">
                        <a:extLst>
                          <a:ext uri="{FF2B5EF4-FFF2-40B4-BE49-F238E27FC236}">
                            <a16:creationId xmlns:a16="http://schemas.microsoft.com/office/drawing/2014/main" id="{71AB8D43-E191-4417-A35D-E3F90AEC91BE}"/>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15608" y="3227328"/>
                        <a:ext cx="611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7">
            <a:extLst>
              <a:ext uri="{FF2B5EF4-FFF2-40B4-BE49-F238E27FC236}">
                <a16:creationId xmlns:a16="http://schemas.microsoft.com/office/drawing/2014/main" id="{C73623B4-F418-42EC-A661-1E18EFE6610B}"/>
              </a:ext>
            </a:extLst>
          </p:cNvPr>
          <p:cNvSpPr txBox="1">
            <a:spLocks noChangeArrowheads="1"/>
          </p:cNvSpPr>
          <p:nvPr/>
        </p:nvSpPr>
        <p:spPr bwMode="auto">
          <a:xfrm>
            <a:off x="711796" y="3969295"/>
            <a:ext cx="9942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这是因为，在   个参与者（记为                  ）中，每个    计算</a:t>
            </a:r>
          </a:p>
        </p:txBody>
      </p:sp>
      <p:graphicFrame>
        <p:nvGraphicFramePr>
          <p:cNvPr id="22" name="对象 28">
            <a:extLst>
              <a:ext uri="{FF2B5EF4-FFF2-40B4-BE49-F238E27FC236}">
                <a16:creationId xmlns:a16="http://schemas.microsoft.com/office/drawing/2014/main" id="{CB361325-EDA0-4EDE-91CF-3B6A05545425}"/>
              </a:ext>
            </a:extLst>
          </p:cNvPr>
          <p:cNvGraphicFramePr>
            <a:graphicFrameLocks noChangeAspect="1"/>
          </p:cNvGraphicFramePr>
          <p:nvPr>
            <p:extLst>
              <p:ext uri="{D42A27DB-BD31-4B8C-83A1-F6EECF244321}">
                <p14:modId xmlns:p14="http://schemas.microsoft.com/office/powerpoint/2010/main" val="2702945182"/>
              </p:ext>
            </p:extLst>
          </p:nvPr>
        </p:nvGraphicFramePr>
        <p:xfrm>
          <a:off x="2815233" y="4043907"/>
          <a:ext cx="273050" cy="381000"/>
        </p:xfrm>
        <a:graphic>
          <a:graphicData uri="http://schemas.openxmlformats.org/presentationml/2006/ole">
            <mc:AlternateContent xmlns:mc="http://schemas.openxmlformats.org/markup-compatibility/2006">
              <mc:Choice xmlns:v="urn:schemas-microsoft-com:vml" Requires="v">
                <p:oleObj spid="_x0000_s67742" name="Equation" r:id="rId27" imgW="126725" imgH="177415" progId="Equation.DSMT4">
                  <p:embed/>
                </p:oleObj>
              </mc:Choice>
              <mc:Fallback>
                <p:oleObj name="Equation" r:id="rId27" imgW="126725" imgH="177415" progId="Equation.DSMT4">
                  <p:embed/>
                  <p:pic>
                    <p:nvPicPr>
                      <p:cNvPr id="115741" name="对象 28">
                        <a:extLst>
                          <a:ext uri="{FF2B5EF4-FFF2-40B4-BE49-F238E27FC236}">
                            <a16:creationId xmlns:a16="http://schemas.microsoft.com/office/drawing/2014/main" id="{2DF57C3A-C48C-47A1-9D38-765E845650D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15233" y="4043907"/>
                        <a:ext cx="273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30">
            <a:extLst>
              <a:ext uri="{FF2B5EF4-FFF2-40B4-BE49-F238E27FC236}">
                <a16:creationId xmlns:a16="http://schemas.microsoft.com/office/drawing/2014/main" id="{D002CBB5-1595-4A2C-8928-5607BD255DD2}"/>
              </a:ext>
            </a:extLst>
          </p:cNvPr>
          <p:cNvGraphicFramePr>
            <a:graphicFrameLocks noChangeAspect="1"/>
          </p:cNvGraphicFramePr>
          <p:nvPr>
            <p:extLst>
              <p:ext uri="{D42A27DB-BD31-4B8C-83A1-F6EECF244321}">
                <p14:modId xmlns:p14="http://schemas.microsoft.com/office/powerpoint/2010/main" val="333248568"/>
              </p:ext>
            </p:extLst>
          </p:nvPr>
        </p:nvGraphicFramePr>
        <p:xfrm>
          <a:off x="5261571" y="4016920"/>
          <a:ext cx="1355725" cy="434975"/>
        </p:xfrm>
        <a:graphic>
          <a:graphicData uri="http://schemas.openxmlformats.org/presentationml/2006/ole">
            <mc:AlternateContent xmlns:mc="http://schemas.openxmlformats.org/markup-compatibility/2006">
              <mc:Choice xmlns:v="urn:schemas-microsoft-com:vml" Requires="v">
                <p:oleObj spid="_x0000_s67743" name="Equation" r:id="rId29" imgW="609600" imgH="228600" progId="Equation.DSMT4">
                  <p:embed/>
                </p:oleObj>
              </mc:Choice>
              <mc:Fallback>
                <p:oleObj name="Equation" r:id="rId29" imgW="609600" imgH="228600" progId="Equation.DSMT4">
                  <p:embed/>
                  <p:pic>
                    <p:nvPicPr>
                      <p:cNvPr id="115743" name="对象 30">
                        <a:extLst>
                          <a:ext uri="{FF2B5EF4-FFF2-40B4-BE49-F238E27FC236}">
                            <a16:creationId xmlns:a16="http://schemas.microsoft.com/office/drawing/2014/main" id="{AC2E516C-6DF3-40E9-A7E4-6F13BD0CFEA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61571" y="4016920"/>
                        <a:ext cx="13557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32">
            <a:extLst>
              <a:ext uri="{FF2B5EF4-FFF2-40B4-BE49-F238E27FC236}">
                <a16:creationId xmlns:a16="http://schemas.microsoft.com/office/drawing/2014/main" id="{45A1596C-52D6-413F-A685-1F81352D864A}"/>
              </a:ext>
            </a:extLst>
          </p:cNvPr>
          <p:cNvGraphicFramePr>
            <a:graphicFrameLocks noChangeAspect="1"/>
          </p:cNvGraphicFramePr>
          <p:nvPr>
            <p:extLst>
              <p:ext uri="{D42A27DB-BD31-4B8C-83A1-F6EECF244321}">
                <p14:modId xmlns:p14="http://schemas.microsoft.com/office/powerpoint/2010/main" val="2817427496"/>
              </p:ext>
            </p:extLst>
          </p:nvPr>
        </p:nvGraphicFramePr>
        <p:xfrm>
          <a:off x="8099227" y="4010569"/>
          <a:ext cx="233362" cy="447675"/>
        </p:xfrm>
        <a:graphic>
          <a:graphicData uri="http://schemas.openxmlformats.org/presentationml/2006/ole">
            <mc:AlternateContent xmlns:mc="http://schemas.openxmlformats.org/markup-compatibility/2006">
              <mc:Choice xmlns:v="urn:schemas-microsoft-com:vml" Requires="v">
                <p:oleObj spid="_x0000_s67744" name="Equation" r:id="rId31" imgW="127387" imgH="242035" progId="Equation.DSMT4">
                  <p:embed/>
                </p:oleObj>
              </mc:Choice>
              <mc:Fallback>
                <p:oleObj name="Equation" r:id="rId31" imgW="127387" imgH="242035" progId="Equation.DSMT4">
                  <p:embed/>
                  <p:pic>
                    <p:nvPicPr>
                      <p:cNvPr id="115745" name="对象 32">
                        <a:extLst>
                          <a:ext uri="{FF2B5EF4-FFF2-40B4-BE49-F238E27FC236}">
                            <a16:creationId xmlns:a16="http://schemas.microsoft.com/office/drawing/2014/main" id="{04E167F3-8E7A-4ED6-80EF-500AD023E5E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099227" y="4010569"/>
                        <a:ext cx="2333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24">
            <a:extLst>
              <a:ext uri="{FF2B5EF4-FFF2-40B4-BE49-F238E27FC236}">
                <a16:creationId xmlns:a16="http://schemas.microsoft.com/office/drawing/2014/main" id="{96DD37FD-EEB8-4E9E-83C9-445F5ED35CC3}"/>
              </a:ext>
            </a:extLst>
          </p:cNvPr>
          <p:cNvGraphicFramePr>
            <a:graphicFrameLocks noChangeAspect="1"/>
          </p:cNvGraphicFramePr>
          <p:nvPr>
            <p:extLst>
              <p:ext uri="{D42A27DB-BD31-4B8C-83A1-F6EECF244321}">
                <p14:modId xmlns:p14="http://schemas.microsoft.com/office/powerpoint/2010/main" val="4083650175"/>
              </p:ext>
            </p:extLst>
          </p:nvPr>
        </p:nvGraphicFramePr>
        <p:xfrm>
          <a:off x="1186409" y="4575968"/>
          <a:ext cx="2517230" cy="1992409"/>
        </p:xfrm>
        <a:graphic>
          <a:graphicData uri="http://schemas.openxmlformats.org/presentationml/2006/ole">
            <mc:AlternateContent xmlns:mc="http://schemas.openxmlformats.org/markup-compatibility/2006">
              <mc:Choice xmlns:v="urn:schemas-microsoft-com:vml" Requires="v">
                <p:oleObj spid="_x0000_s67745" name="Equation" r:id="rId33" imgW="2094276" imgH="1656780" progId="Equation.DSMT4">
                  <p:embed/>
                </p:oleObj>
              </mc:Choice>
              <mc:Fallback>
                <p:oleObj name="Equation" r:id="rId33" imgW="2094276" imgH="1656780" progId="Equation.DSMT4">
                  <p:embed/>
                  <p:pic>
                    <p:nvPicPr>
                      <p:cNvPr id="0" name=""/>
                      <p:cNvPicPr/>
                      <p:nvPr/>
                    </p:nvPicPr>
                    <p:blipFill>
                      <a:blip r:embed="rId34"/>
                      <a:stretch>
                        <a:fillRect/>
                      </a:stretch>
                    </p:blipFill>
                    <p:spPr>
                      <a:xfrm>
                        <a:off x="1186409" y="4575968"/>
                        <a:ext cx="2517230" cy="1992409"/>
                      </a:xfrm>
                      <a:prstGeom prst="rect">
                        <a:avLst/>
                      </a:prstGeom>
                    </p:spPr>
                  </p:pic>
                </p:oleObj>
              </mc:Fallback>
            </mc:AlternateContent>
          </a:graphicData>
        </a:graphic>
      </p:graphicFrame>
      <p:sp>
        <p:nvSpPr>
          <p:cNvPr id="27" name="文本框 26">
            <a:extLst>
              <a:ext uri="{FF2B5EF4-FFF2-40B4-BE49-F238E27FC236}">
                <a16:creationId xmlns:a16="http://schemas.microsoft.com/office/drawing/2014/main" id="{06A0C4DF-EFA0-47F0-A826-F76ECF7D9289}"/>
              </a:ext>
            </a:extLst>
          </p:cNvPr>
          <p:cNvSpPr txBox="1"/>
          <p:nvPr/>
        </p:nvSpPr>
        <p:spPr>
          <a:xfrm>
            <a:off x="4266615" y="4467164"/>
            <a:ext cx="3709171" cy="369332"/>
          </a:xfrm>
          <a:prstGeom prst="rect">
            <a:avLst/>
          </a:prstGeom>
          <a:noFill/>
        </p:spPr>
        <p:txBody>
          <a:bodyPr wrap="square">
            <a:spAutoFit/>
          </a:bodyPr>
          <a:lstStyle/>
          <a:p>
            <a:r>
              <a:rPr lang="zh-CN" altLang="en-US" sz="1800" dirty="0">
                <a:latin typeface="Times New Roman" panose="02020603050405020304" pitchFamily="18" charset="0"/>
                <a:ea typeface="宋体" panose="02010600030101010101" pitchFamily="2" charset="-122"/>
              </a:rPr>
              <a:t>根据中国剩余定理可求得方程组</a:t>
            </a:r>
            <a:endParaRPr lang="zh-CN" altLang="en-US" dirty="0"/>
          </a:p>
        </p:txBody>
      </p:sp>
      <p:graphicFrame>
        <p:nvGraphicFramePr>
          <p:cNvPr id="28" name="对象 27">
            <a:extLst>
              <a:ext uri="{FF2B5EF4-FFF2-40B4-BE49-F238E27FC236}">
                <a16:creationId xmlns:a16="http://schemas.microsoft.com/office/drawing/2014/main" id="{C1AD8E85-1515-4016-9ACD-1C6771D5015C}"/>
              </a:ext>
            </a:extLst>
          </p:cNvPr>
          <p:cNvGraphicFramePr>
            <a:graphicFrameLocks noChangeAspect="1"/>
          </p:cNvGraphicFramePr>
          <p:nvPr>
            <p:extLst>
              <p:ext uri="{D42A27DB-BD31-4B8C-83A1-F6EECF244321}">
                <p14:modId xmlns:p14="http://schemas.microsoft.com/office/powerpoint/2010/main" val="364348537"/>
              </p:ext>
            </p:extLst>
          </p:nvPr>
        </p:nvGraphicFramePr>
        <p:xfrm>
          <a:off x="5027760" y="4742975"/>
          <a:ext cx="2292375" cy="1791742"/>
        </p:xfrm>
        <a:graphic>
          <a:graphicData uri="http://schemas.openxmlformats.org/presentationml/2006/ole">
            <mc:AlternateContent xmlns:mc="http://schemas.openxmlformats.org/markup-compatibility/2006">
              <mc:Choice xmlns:v="urn:schemas-microsoft-com:vml" Requires="v">
                <p:oleObj spid="_x0000_s67746" name="Equation" r:id="rId35" imgW="1104840" imgH="863280" progId="Equation.DSMT4">
                  <p:embed/>
                </p:oleObj>
              </mc:Choice>
              <mc:Fallback>
                <p:oleObj name="Equation" r:id="rId35" imgW="1104840" imgH="863280" progId="Equation.DSMT4">
                  <p:embed/>
                  <p:pic>
                    <p:nvPicPr>
                      <p:cNvPr id="0" name=""/>
                      <p:cNvPicPr/>
                      <p:nvPr/>
                    </p:nvPicPr>
                    <p:blipFill>
                      <a:blip r:embed="rId36"/>
                      <a:stretch>
                        <a:fillRect/>
                      </a:stretch>
                    </p:blipFill>
                    <p:spPr>
                      <a:xfrm>
                        <a:off x="5027760" y="4742975"/>
                        <a:ext cx="2292375" cy="1791742"/>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9E814D05-556A-461F-B72C-3C62E98F4482}"/>
              </a:ext>
            </a:extLst>
          </p:cNvPr>
          <p:cNvGraphicFramePr>
            <a:graphicFrameLocks noChangeAspect="1"/>
          </p:cNvGraphicFramePr>
          <p:nvPr>
            <p:extLst>
              <p:ext uri="{D42A27DB-BD31-4B8C-83A1-F6EECF244321}">
                <p14:modId xmlns:p14="http://schemas.microsoft.com/office/powerpoint/2010/main" val="2682593228"/>
              </p:ext>
            </p:extLst>
          </p:nvPr>
        </p:nvGraphicFramePr>
        <p:xfrm>
          <a:off x="8451646" y="4575968"/>
          <a:ext cx="3130754" cy="1023392"/>
        </p:xfrm>
        <a:graphic>
          <a:graphicData uri="http://schemas.openxmlformats.org/presentationml/2006/ole">
            <mc:AlternateContent xmlns:mc="http://schemas.openxmlformats.org/markup-compatibility/2006">
              <mc:Choice xmlns:v="urn:schemas-microsoft-com:vml" Requires="v">
                <p:oleObj spid="_x0000_s67747" name="Equation" r:id="rId37" imgW="1396800" imgH="457200" progId="Equation.DSMT4">
                  <p:embed/>
                </p:oleObj>
              </mc:Choice>
              <mc:Fallback>
                <p:oleObj name="Equation" r:id="rId37" imgW="1396800" imgH="457200" progId="Equation.DSMT4">
                  <p:embed/>
                  <p:pic>
                    <p:nvPicPr>
                      <p:cNvPr id="0" name=""/>
                      <p:cNvPicPr/>
                      <p:nvPr/>
                    </p:nvPicPr>
                    <p:blipFill>
                      <a:blip r:embed="rId38"/>
                      <a:stretch>
                        <a:fillRect/>
                      </a:stretch>
                    </p:blipFill>
                    <p:spPr>
                      <a:xfrm>
                        <a:off x="8451646" y="4575968"/>
                        <a:ext cx="3130754" cy="1023392"/>
                      </a:xfrm>
                      <a:prstGeom prst="rect">
                        <a:avLst/>
                      </a:prstGeom>
                    </p:spPr>
                  </p:pic>
                </p:oleObj>
              </mc:Fallback>
            </mc:AlternateContent>
          </a:graphicData>
        </a:graphic>
      </p:graphicFrame>
      <p:sp>
        <p:nvSpPr>
          <p:cNvPr id="30" name="箭头: 右 29">
            <a:extLst>
              <a:ext uri="{FF2B5EF4-FFF2-40B4-BE49-F238E27FC236}">
                <a16:creationId xmlns:a16="http://schemas.microsoft.com/office/drawing/2014/main" id="{932AE015-497A-4B9F-876C-B4155FC0A99D}"/>
              </a:ext>
            </a:extLst>
          </p:cNvPr>
          <p:cNvSpPr/>
          <p:nvPr/>
        </p:nvSpPr>
        <p:spPr bwMode="auto">
          <a:xfrm>
            <a:off x="7464152" y="5013176"/>
            <a:ext cx="635075" cy="31140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403341050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C5289-83DE-4E71-B07D-081BA9640F86}"/>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基于中国剩余定理的门限方案</a:t>
            </a:r>
            <a:endParaRPr lang="zh-CN" altLang="en-US" dirty="0"/>
          </a:p>
        </p:txBody>
      </p:sp>
      <p:sp>
        <p:nvSpPr>
          <p:cNvPr id="3" name="内容占位符 2">
            <a:extLst>
              <a:ext uri="{FF2B5EF4-FFF2-40B4-BE49-F238E27FC236}">
                <a16:creationId xmlns:a16="http://schemas.microsoft.com/office/drawing/2014/main" id="{214AFC5E-B053-4C2B-B5C3-4DD90E81C84B}"/>
              </a:ext>
            </a:extLst>
          </p:cNvPr>
          <p:cNvSpPr>
            <a:spLocks noGrp="1"/>
          </p:cNvSpPr>
          <p:nvPr>
            <p:ph idx="1"/>
          </p:nvPr>
        </p:nvSpPr>
        <p:spPr>
          <a:xfrm>
            <a:off x="406400" y="5373216"/>
            <a:ext cx="11176000" cy="951384"/>
          </a:xfrm>
        </p:spPr>
        <p:txBody>
          <a:bodyPr/>
          <a:lstStyle/>
          <a:p>
            <a:endParaRPr lang="zh-CN" altLang="en-US" dirty="0"/>
          </a:p>
        </p:txBody>
      </p:sp>
      <p:sp>
        <p:nvSpPr>
          <p:cNvPr id="4" name="日期占位符 3">
            <a:extLst>
              <a:ext uri="{FF2B5EF4-FFF2-40B4-BE49-F238E27FC236}">
                <a16:creationId xmlns:a16="http://schemas.microsoft.com/office/drawing/2014/main" id="{3224B30A-5799-474B-9CEC-369D1CCEC627}"/>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943554C5-5DD5-4946-BCA5-E12D828A5714}"/>
              </a:ext>
            </a:extLst>
          </p:cNvPr>
          <p:cNvSpPr>
            <a:spLocks noGrp="1"/>
          </p:cNvSpPr>
          <p:nvPr>
            <p:ph type="sldNum" sz="quarter" idx="11"/>
          </p:nvPr>
        </p:nvSpPr>
        <p:spPr/>
        <p:txBody>
          <a:bodyPr/>
          <a:lstStyle/>
          <a:p>
            <a:pPr>
              <a:defRPr/>
            </a:pPr>
            <a:fld id="{13783E8D-128D-47D1-A075-F0ABB8417BB3}" type="slidenum">
              <a:rPr lang="en-US" altLang="zh-CN" smtClean="0"/>
              <a:pPr>
                <a:defRPr/>
              </a:pPr>
              <a:t>72</a:t>
            </a:fld>
            <a:endParaRPr lang="en-US" altLang="zh-CN"/>
          </a:p>
        </p:txBody>
      </p:sp>
      <p:sp>
        <p:nvSpPr>
          <p:cNvPr id="6" name="文本框 1">
            <a:extLst>
              <a:ext uri="{FF2B5EF4-FFF2-40B4-BE49-F238E27FC236}">
                <a16:creationId xmlns:a16="http://schemas.microsoft.com/office/drawing/2014/main" id="{492178B6-209E-4ACA-B1EC-00579E8F93DF}"/>
              </a:ext>
            </a:extLst>
          </p:cNvPr>
          <p:cNvSpPr txBox="1">
            <a:spLocks noChangeArrowheads="1"/>
          </p:cNvSpPr>
          <p:nvPr/>
        </p:nvSpPr>
        <p:spPr bwMode="auto">
          <a:xfrm>
            <a:off x="1309687" y="977900"/>
            <a:ext cx="806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a:latin typeface="Times New Roman" panose="02020603050405020304" pitchFamily="18" charset="0"/>
                <a:ea typeface="宋体" panose="02010600030101010101" pitchFamily="2" charset="-122"/>
              </a:rPr>
              <a:t>    若参与者少于    个，不妨设为         ，则建立的方程组为</a:t>
            </a:r>
          </a:p>
        </p:txBody>
      </p:sp>
      <p:graphicFrame>
        <p:nvGraphicFramePr>
          <p:cNvPr id="7" name="对象 2">
            <a:extLst>
              <a:ext uri="{FF2B5EF4-FFF2-40B4-BE49-F238E27FC236}">
                <a16:creationId xmlns:a16="http://schemas.microsoft.com/office/drawing/2014/main" id="{444ED074-1AA1-4544-A8F1-6705786264FC}"/>
              </a:ext>
            </a:extLst>
          </p:cNvPr>
          <p:cNvGraphicFramePr>
            <a:graphicFrameLocks noChangeAspect="1"/>
          </p:cNvGraphicFramePr>
          <p:nvPr>
            <p:extLst>
              <p:ext uri="{D42A27DB-BD31-4B8C-83A1-F6EECF244321}">
                <p14:modId xmlns:p14="http://schemas.microsoft.com/office/powerpoint/2010/main" val="4012448957"/>
              </p:ext>
            </p:extLst>
          </p:nvPr>
        </p:nvGraphicFramePr>
        <p:xfrm>
          <a:off x="3541712" y="1036637"/>
          <a:ext cx="271462" cy="381000"/>
        </p:xfrm>
        <a:graphic>
          <a:graphicData uri="http://schemas.openxmlformats.org/presentationml/2006/ole">
            <mc:AlternateContent xmlns:mc="http://schemas.openxmlformats.org/markup-compatibility/2006">
              <mc:Choice xmlns:v="urn:schemas-microsoft-com:vml" Requires="v">
                <p:oleObj spid="_x0000_s68655" name="Equation" r:id="rId3" imgW="126725" imgH="177415" progId="Equation.DSMT4">
                  <p:embed/>
                </p:oleObj>
              </mc:Choice>
              <mc:Fallback>
                <p:oleObj name="Equation" r:id="rId3" imgW="126725" imgH="177415" progId="Equation.DSMT4">
                  <p:embed/>
                  <p:pic>
                    <p:nvPicPr>
                      <p:cNvPr id="118787" name="对象 2">
                        <a:extLst>
                          <a:ext uri="{FF2B5EF4-FFF2-40B4-BE49-F238E27FC236}">
                            <a16:creationId xmlns:a16="http://schemas.microsoft.com/office/drawing/2014/main" id="{637E31B4-6922-46CD-8876-BA061445D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712" y="1036637"/>
                        <a:ext cx="2714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3">
            <a:extLst>
              <a:ext uri="{FF2B5EF4-FFF2-40B4-BE49-F238E27FC236}">
                <a16:creationId xmlns:a16="http://schemas.microsoft.com/office/drawing/2014/main" id="{07D881B6-E2D9-4531-9AC5-9B756CA61D23}"/>
              </a:ext>
            </a:extLst>
          </p:cNvPr>
          <p:cNvGraphicFramePr>
            <a:graphicFrameLocks noChangeAspect="1"/>
          </p:cNvGraphicFramePr>
          <p:nvPr>
            <p:extLst>
              <p:ext uri="{D42A27DB-BD31-4B8C-83A1-F6EECF244321}">
                <p14:modId xmlns:p14="http://schemas.microsoft.com/office/powerpoint/2010/main" val="421198407"/>
              </p:ext>
            </p:extLst>
          </p:nvPr>
        </p:nvGraphicFramePr>
        <p:xfrm>
          <a:off x="5702299" y="1036637"/>
          <a:ext cx="652463" cy="381000"/>
        </p:xfrm>
        <a:graphic>
          <a:graphicData uri="http://schemas.openxmlformats.org/presentationml/2006/ole">
            <mc:AlternateContent xmlns:mc="http://schemas.openxmlformats.org/markup-compatibility/2006">
              <mc:Choice xmlns:v="urn:schemas-microsoft-com:vml" Requires="v">
                <p:oleObj spid="_x0000_s68656" name="Equation" r:id="rId5" imgW="304404" imgH="177569" progId="Equation.DSMT4">
                  <p:embed/>
                </p:oleObj>
              </mc:Choice>
              <mc:Fallback>
                <p:oleObj name="Equation" r:id="rId5" imgW="304404" imgH="177569" progId="Equation.DSMT4">
                  <p:embed/>
                  <p:pic>
                    <p:nvPicPr>
                      <p:cNvPr id="118788" name="对象 3">
                        <a:extLst>
                          <a:ext uri="{FF2B5EF4-FFF2-40B4-BE49-F238E27FC236}">
                            <a16:creationId xmlns:a16="http://schemas.microsoft.com/office/drawing/2014/main" id="{00623C04-A5C3-4412-BFD7-ADAB9274E6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2299" y="1036637"/>
                        <a:ext cx="6524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5">
            <a:extLst>
              <a:ext uri="{FF2B5EF4-FFF2-40B4-BE49-F238E27FC236}">
                <a16:creationId xmlns:a16="http://schemas.microsoft.com/office/drawing/2014/main" id="{499E88DE-DC49-4B17-A6FA-6DCC1BACE7D1}"/>
              </a:ext>
            </a:extLst>
          </p:cNvPr>
          <p:cNvGraphicFramePr>
            <a:graphicFrameLocks noChangeAspect="1"/>
          </p:cNvGraphicFramePr>
          <p:nvPr>
            <p:extLst>
              <p:ext uri="{D42A27DB-BD31-4B8C-83A1-F6EECF244321}">
                <p14:modId xmlns:p14="http://schemas.microsoft.com/office/powerpoint/2010/main" val="797382717"/>
              </p:ext>
            </p:extLst>
          </p:nvPr>
        </p:nvGraphicFramePr>
        <p:xfrm>
          <a:off x="4081462" y="1495425"/>
          <a:ext cx="2522537" cy="1774825"/>
        </p:xfrm>
        <a:graphic>
          <a:graphicData uri="http://schemas.openxmlformats.org/presentationml/2006/ole">
            <mc:AlternateContent xmlns:mc="http://schemas.openxmlformats.org/markup-compatibility/2006">
              <mc:Choice xmlns:v="urn:schemas-microsoft-com:vml" Requires="v">
                <p:oleObj spid="_x0000_s68657" name="Equation" r:id="rId7" imgW="1218671" imgH="863225" progId="Equation.DSMT4">
                  <p:embed/>
                </p:oleObj>
              </mc:Choice>
              <mc:Fallback>
                <p:oleObj name="Equation" r:id="rId7" imgW="1218671" imgH="863225" progId="Equation.DSMT4">
                  <p:embed/>
                  <p:pic>
                    <p:nvPicPr>
                      <p:cNvPr id="118790" name="对象 5">
                        <a:extLst>
                          <a:ext uri="{FF2B5EF4-FFF2-40B4-BE49-F238E27FC236}">
                            <a16:creationId xmlns:a16="http://schemas.microsoft.com/office/drawing/2014/main" id="{6AFB32FC-F82B-425A-832D-62F6F1C6B2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1462" y="1495425"/>
                        <a:ext cx="2522537"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a:extLst>
              <a:ext uri="{FF2B5EF4-FFF2-40B4-BE49-F238E27FC236}">
                <a16:creationId xmlns:a16="http://schemas.microsoft.com/office/drawing/2014/main" id="{0855070B-B25C-483A-9900-824AB62E8A97}"/>
              </a:ext>
            </a:extLst>
          </p:cNvPr>
          <p:cNvSpPr>
            <a:spLocks noChangeArrowheads="1"/>
          </p:cNvSpPr>
          <p:nvPr/>
        </p:nvSpPr>
        <p:spPr bwMode="auto">
          <a:xfrm>
            <a:off x="914399" y="998537"/>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zh-CN" altLang="en-US"/>
          </a:p>
        </p:txBody>
      </p:sp>
      <p:sp>
        <p:nvSpPr>
          <p:cNvPr id="11" name="文本框 7">
            <a:extLst>
              <a:ext uri="{FF2B5EF4-FFF2-40B4-BE49-F238E27FC236}">
                <a16:creationId xmlns:a16="http://schemas.microsoft.com/office/drawing/2014/main" id="{7C9999D5-EE6C-4EED-A59A-FAABF1AC4CC3}"/>
              </a:ext>
            </a:extLst>
          </p:cNvPr>
          <p:cNvSpPr txBox="1">
            <a:spLocks noChangeArrowheads="1"/>
          </p:cNvSpPr>
          <p:nvPr/>
        </p:nvSpPr>
        <p:spPr bwMode="auto">
          <a:xfrm>
            <a:off x="1598612" y="3498850"/>
            <a:ext cx="77755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lnSpc>
                <a:spcPct val="150000"/>
              </a:lnSpc>
              <a:spcBef>
                <a:spcPct val="0"/>
              </a:spcBef>
              <a:buFontTx/>
              <a:buNone/>
            </a:pPr>
            <a:r>
              <a:rPr lang="zh-CN" altLang="en-US" sz="2400">
                <a:latin typeface="Times New Roman" panose="02020603050405020304" pitchFamily="18" charset="0"/>
                <a:ea typeface="宋体" panose="02010600030101010101" pitchFamily="2" charset="-122"/>
              </a:rPr>
              <a:t>    方程组的解为                                  ，满足</a:t>
            </a:r>
            <a:endParaRPr lang="en-US" altLang="zh-CN" sz="2400">
              <a:latin typeface="Times New Roman" panose="02020603050405020304" pitchFamily="18" charset="0"/>
              <a:ea typeface="宋体" panose="02010600030101010101" pitchFamily="2" charset="-122"/>
            </a:endParaRPr>
          </a:p>
          <a:p>
            <a:pPr>
              <a:lnSpc>
                <a:spcPct val="150000"/>
              </a:lnSpc>
              <a:spcBef>
                <a:spcPct val="0"/>
              </a:spcBef>
              <a:buFontTx/>
              <a:buNone/>
            </a:pPr>
            <a:r>
              <a:rPr lang="en-US" altLang="zh-CN" sz="2400">
                <a:latin typeface="Times New Roman" panose="02020603050405020304" pitchFamily="18" charset="0"/>
                <a:ea typeface="宋体" panose="02010600030101010101" pitchFamily="2" charset="-122"/>
              </a:rPr>
              <a:t> </a:t>
            </a:r>
          </a:p>
          <a:p>
            <a:pPr>
              <a:lnSpc>
                <a:spcPct val="150000"/>
              </a:lnSpc>
              <a:spcBef>
                <a:spcPct val="0"/>
              </a:spcBef>
              <a:buFontTx/>
              <a:buNone/>
            </a:pPr>
            <a:r>
              <a:rPr lang="zh-CN" altLang="en-US"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a:lnSpc>
                <a:spcPct val="150000"/>
              </a:lnSpc>
              <a:spcBef>
                <a:spcPct val="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得到不正确的结果。</a:t>
            </a:r>
          </a:p>
        </p:txBody>
      </p:sp>
      <p:graphicFrame>
        <p:nvGraphicFramePr>
          <p:cNvPr id="12" name="对象 9">
            <a:extLst>
              <a:ext uri="{FF2B5EF4-FFF2-40B4-BE49-F238E27FC236}">
                <a16:creationId xmlns:a16="http://schemas.microsoft.com/office/drawing/2014/main" id="{EA5481C9-C148-42F1-9DD6-EB071B9E9041}"/>
              </a:ext>
            </a:extLst>
          </p:cNvPr>
          <p:cNvGraphicFramePr>
            <a:graphicFrameLocks noChangeAspect="1"/>
          </p:cNvGraphicFramePr>
          <p:nvPr>
            <p:extLst>
              <p:ext uri="{D42A27DB-BD31-4B8C-83A1-F6EECF244321}">
                <p14:modId xmlns:p14="http://schemas.microsoft.com/office/powerpoint/2010/main" val="1372913138"/>
              </p:ext>
            </p:extLst>
          </p:nvPr>
        </p:nvGraphicFramePr>
        <p:xfrm>
          <a:off x="3913187" y="3498850"/>
          <a:ext cx="2441575" cy="774700"/>
        </p:xfrm>
        <a:graphic>
          <a:graphicData uri="http://schemas.openxmlformats.org/presentationml/2006/ole">
            <mc:AlternateContent xmlns:mc="http://schemas.openxmlformats.org/markup-compatibility/2006">
              <mc:Choice xmlns:v="urn:schemas-microsoft-com:vml" Requires="v">
                <p:oleObj spid="_x0000_s68658" name="Equation" r:id="rId9" imgW="1435525" imgH="457380" progId="Equation.DSMT4">
                  <p:embed/>
                </p:oleObj>
              </mc:Choice>
              <mc:Fallback>
                <p:oleObj name="Equation" r:id="rId9" imgW="1435525" imgH="457380" progId="Equation.DSMT4">
                  <p:embed/>
                  <p:pic>
                    <p:nvPicPr>
                      <p:cNvPr id="118794" name="对象 9">
                        <a:extLst>
                          <a:ext uri="{FF2B5EF4-FFF2-40B4-BE49-F238E27FC236}">
                            <a16:creationId xmlns:a16="http://schemas.microsoft.com/office/drawing/2014/main" id="{F590D6B0-A512-453C-84C1-A7781FEFD3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3187" y="3498850"/>
                        <a:ext cx="2441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1">
            <a:extLst>
              <a:ext uri="{FF2B5EF4-FFF2-40B4-BE49-F238E27FC236}">
                <a16:creationId xmlns:a16="http://schemas.microsoft.com/office/drawing/2014/main" id="{ADC246CB-8EE1-4815-B633-559472610F26}"/>
              </a:ext>
            </a:extLst>
          </p:cNvPr>
          <p:cNvGraphicFramePr>
            <a:graphicFrameLocks noChangeAspect="1"/>
          </p:cNvGraphicFramePr>
          <p:nvPr>
            <p:extLst>
              <p:ext uri="{D42A27DB-BD31-4B8C-83A1-F6EECF244321}">
                <p14:modId xmlns:p14="http://schemas.microsoft.com/office/powerpoint/2010/main" val="2301306606"/>
              </p:ext>
            </p:extLst>
          </p:nvPr>
        </p:nvGraphicFramePr>
        <p:xfrm>
          <a:off x="3535362" y="4273550"/>
          <a:ext cx="4208462" cy="962025"/>
        </p:xfrm>
        <a:graphic>
          <a:graphicData uri="http://schemas.openxmlformats.org/presentationml/2006/ole">
            <mc:AlternateContent xmlns:mc="http://schemas.openxmlformats.org/markup-compatibility/2006">
              <mc:Choice xmlns:v="urn:schemas-microsoft-com:vml" Requires="v">
                <p:oleObj spid="_x0000_s68659" name="Equation" r:id="rId11" imgW="2006280" imgH="457200" progId="Equation.DSMT4">
                  <p:embed/>
                </p:oleObj>
              </mc:Choice>
              <mc:Fallback>
                <p:oleObj name="Equation" r:id="rId11" imgW="2006280" imgH="457200" progId="Equation.DSMT4">
                  <p:embed/>
                  <p:pic>
                    <p:nvPicPr>
                      <p:cNvPr id="118796" name="对象 11">
                        <a:extLst>
                          <a:ext uri="{FF2B5EF4-FFF2-40B4-BE49-F238E27FC236}">
                            <a16:creationId xmlns:a16="http://schemas.microsoft.com/office/drawing/2014/main" id="{47FE269F-7884-48A8-9A56-3B2255DA8F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5362" y="4273550"/>
                        <a:ext cx="42084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507186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59DC-1756-4DA2-A248-8E9C0D3C3045}"/>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基于中国剩余定理的门限方案</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例子</a:t>
            </a:r>
            <a:endParaRPr lang="zh-CN" altLang="en-US" dirty="0"/>
          </a:p>
        </p:txBody>
      </p:sp>
      <p:sp>
        <p:nvSpPr>
          <p:cNvPr id="3" name="内容占位符 2">
            <a:extLst>
              <a:ext uri="{FF2B5EF4-FFF2-40B4-BE49-F238E27FC236}">
                <a16:creationId xmlns:a16="http://schemas.microsoft.com/office/drawing/2014/main" id="{69497A60-9D5F-4FB8-861A-59E34A5703E9}"/>
              </a:ext>
            </a:extLst>
          </p:cNvPr>
          <p:cNvSpPr>
            <a:spLocks noGrp="1"/>
          </p:cNvSpPr>
          <p:nvPr>
            <p:ph idx="1"/>
          </p:nvPr>
        </p:nvSpPr>
        <p:spPr>
          <a:xfrm>
            <a:off x="406400" y="5373216"/>
            <a:ext cx="11176000" cy="1000944"/>
          </a:xfrm>
        </p:spPr>
        <p:txBody>
          <a:bodyPr/>
          <a:lstStyle/>
          <a:p>
            <a:endParaRPr lang="zh-CN" altLang="en-US" dirty="0"/>
          </a:p>
        </p:txBody>
      </p:sp>
      <p:sp>
        <p:nvSpPr>
          <p:cNvPr id="4" name="日期占位符 3">
            <a:extLst>
              <a:ext uri="{FF2B5EF4-FFF2-40B4-BE49-F238E27FC236}">
                <a16:creationId xmlns:a16="http://schemas.microsoft.com/office/drawing/2014/main" id="{2D057DE8-EB3D-4A67-9669-A5CF601F3E09}"/>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C432EB96-D6D7-4668-9262-4B799B1DB39D}"/>
              </a:ext>
            </a:extLst>
          </p:cNvPr>
          <p:cNvSpPr>
            <a:spLocks noGrp="1"/>
          </p:cNvSpPr>
          <p:nvPr>
            <p:ph type="sldNum" sz="quarter" idx="11"/>
          </p:nvPr>
        </p:nvSpPr>
        <p:spPr/>
        <p:txBody>
          <a:bodyPr/>
          <a:lstStyle/>
          <a:p>
            <a:pPr>
              <a:defRPr/>
            </a:pPr>
            <a:fld id="{13783E8D-128D-47D1-A075-F0ABB8417BB3}" type="slidenum">
              <a:rPr lang="en-US" altLang="zh-CN" smtClean="0"/>
              <a:pPr>
                <a:defRPr/>
              </a:pPr>
              <a:t>73</a:t>
            </a:fld>
            <a:endParaRPr lang="en-US" altLang="zh-CN"/>
          </a:p>
        </p:txBody>
      </p:sp>
      <p:sp>
        <p:nvSpPr>
          <p:cNvPr id="6" name="文本框 1">
            <a:extLst>
              <a:ext uri="{FF2B5EF4-FFF2-40B4-BE49-F238E27FC236}">
                <a16:creationId xmlns:a16="http://schemas.microsoft.com/office/drawing/2014/main" id="{16AA04C7-4822-4840-815D-D1E8FC997C95}"/>
              </a:ext>
            </a:extLst>
          </p:cNvPr>
          <p:cNvSpPr txBox="1">
            <a:spLocks noChangeArrowheads="1"/>
          </p:cNvSpPr>
          <p:nvPr/>
        </p:nvSpPr>
        <p:spPr bwMode="auto">
          <a:xfrm>
            <a:off x="755650" y="836613"/>
            <a:ext cx="7848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 </a:t>
            </a: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设                  ，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zh-CN" altLang="en-US" sz="2400" dirty="0">
                <a:latin typeface="Times New Roman" panose="02020603050405020304" pitchFamily="18" charset="0"/>
                <a:ea typeface="宋体" panose="02010600030101010101" pitchFamily="2" charset="-122"/>
              </a:rPr>
              <a:t>秘密数据                 ，满足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  。 </a:t>
            </a:r>
          </a:p>
        </p:txBody>
      </p:sp>
      <p:graphicFrame>
        <p:nvGraphicFramePr>
          <p:cNvPr id="7" name="对象 3">
            <a:extLst>
              <a:ext uri="{FF2B5EF4-FFF2-40B4-BE49-F238E27FC236}">
                <a16:creationId xmlns:a16="http://schemas.microsoft.com/office/drawing/2014/main" id="{74F0A415-2CB7-4032-8B8E-2BA707055A7C}"/>
              </a:ext>
            </a:extLst>
          </p:cNvPr>
          <p:cNvGraphicFramePr>
            <a:graphicFrameLocks noChangeAspect="1"/>
          </p:cNvGraphicFramePr>
          <p:nvPr/>
        </p:nvGraphicFramePr>
        <p:xfrm>
          <a:off x="1476375" y="1312863"/>
          <a:ext cx="1250950" cy="333375"/>
        </p:xfrm>
        <a:graphic>
          <a:graphicData uri="http://schemas.openxmlformats.org/presentationml/2006/ole">
            <mc:AlternateContent xmlns:mc="http://schemas.openxmlformats.org/markup-compatibility/2006">
              <mc:Choice xmlns:v="urn:schemas-microsoft-com:vml" Requires="v">
                <p:oleObj spid="_x0000_s69738" name="Equation" r:id="rId3" imgW="749951" imgH="203377" progId="Equation.DSMT4">
                  <p:embed/>
                </p:oleObj>
              </mc:Choice>
              <mc:Fallback>
                <p:oleObj name="Equation" r:id="rId3" imgW="749951" imgH="203377" progId="Equation.DSMT4">
                  <p:embed/>
                  <p:pic>
                    <p:nvPicPr>
                      <p:cNvPr id="119812" name="对象 3">
                        <a:extLst>
                          <a:ext uri="{FF2B5EF4-FFF2-40B4-BE49-F238E27FC236}">
                            <a16:creationId xmlns:a16="http://schemas.microsoft.com/office/drawing/2014/main" id="{7A07D401-71D8-4FEB-AC0A-1F5521592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312863"/>
                        <a:ext cx="1250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5">
            <a:extLst>
              <a:ext uri="{FF2B5EF4-FFF2-40B4-BE49-F238E27FC236}">
                <a16:creationId xmlns:a16="http://schemas.microsoft.com/office/drawing/2014/main" id="{528E50C5-6FCB-48E5-85B4-E3E9A876A3F7}"/>
              </a:ext>
            </a:extLst>
          </p:cNvPr>
          <p:cNvGraphicFramePr>
            <a:graphicFrameLocks noChangeAspect="1"/>
          </p:cNvGraphicFramePr>
          <p:nvPr/>
        </p:nvGraphicFramePr>
        <p:xfrm>
          <a:off x="2916238" y="1274763"/>
          <a:ext cx="4824412" cy="409575"/>
        </p:xfrm>
        <a:graphic>
          <a:graphicData uri="http://schemas.openxmlformats.org/presentationml/2006/ole">
            <mc:AlternateContent xmlns:mc="http://schemas.openxmlformats.org/markup-compatibility/2006">
              <mc:Choice xmlns:v="urn:schemas-microsoft-com:vml" Requires="v">
                <p:oleObj spid="_x0000_s69739" name="Equation" r:id="rId5" imgW="2692400" imgH="228600" progId="Equation.DSMT4">
                  <p:embed/>
                </p:oleObj>
              </mc:Choice>
              <mc:Fallback>
                <p:oleObj name="Equation" r:id="rId5" imgW="2692400" imgH="228600" progId="Equation.DSMT4">
                  <p:embed/>
                  <p:pic>
                    <p:nvPicPr>
                      <p:cNvPr id="119814" name="对象 5">
                        <a:extLst>
                          <a:ext uri="{FF2B5EF4-FFF2-40B4-BE49-F238E27FC236}">
                            <a16:creationId xmlns:a16="http://schemas.microsoft.com/office/drawing/2014/main" id="{D35648A0-7563-48F3-8D53-E4FE6D8531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274763"/>
                        <a:ext cx="48244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7">
            <a:extLst>
              <a:ext uri="{FF2B5EF4-FFF2-40B4-BE49-F238E27FC236}">
                <a16:creationId xmlns:a16="http://schemas.microsoft.com/office/drawing/2014/main" id="{F12ACB83-6F10-468B-BFFF-EC3CD17E799E}"/>
              </a:ext>
            </a:extLst>
          </p:cNvPr>
          <p:cNvGraphicFramePr>
            <a:graphicFrameLocks noChangeAspect="1"/>
          </p:cNvGraphicFramePr>
          <p:nvPr>
            <p:extLst>
              <p:ext uri="{D42A27DB-BD31-4B8C-83A1-F6EECF244321}">
                <p14:modId xmlns:p14="http://schemas.microsoft.com/office/powerpoint/2010/main" val="3114752410"/>
              </p:ext>
            </p:extLst>
          </p:nvPr>
        </p:nvGraphicFramePr>
        <p:xfrm>
          <a:off x="2062163" y="1658938"/>
          <a:ext cx="1330325" cy="333375"/>
        </p:xfrm>
        <a:graphic>
          <a:graphicData uri="http://schemas.openxmlformats.org/presentationml/2006/ole">
            <mc:AlternateContent xmlns:mc="http://schemas.openxmlformats.org/markup-compatibility/2006">
              <mc:Choice xmlns:v="urn:schemas-microsoft-com:vml" Requires="v">
                <p:oleObj spid="_x0000_s69740" name="Equation" r:id="rId7" imgW="723600" imgH="177480" progId="Equation.DSMT4">
                  <p:embed/>
                </p:oleObj>
              </mc:Choice>
              <mc:Fallback>
                <p:oleObj name="Equation" r:id="rId7" imgW="723600" imgH="177480" progId="Equation.DSMT4">
                  <p:embed/>
                  <p:pic>
                    <p:nvPicPr>
                      <p:cNvPr id="119816" name="对象 7">
                        <a:extLst>
                          <a:ext uri="{FF2B5EF4-FFF2-40B4-BE49-F238E27FC236}">
                            <a16:creationId xmlns:a16="http://schemas.microsoft.com/office/drawing/2014/main" id="{D39C7F2A-3DEC-400F-B5EA-C82944BDED78}"/>
                          </a:ext>
                        </a:extLst>
                      </p:cNvPr>
                      <p:cNvPicPr>
                        <a:picLocks noChangeAspect="1" noChangeArrowheads="1"/>
                      </p:cNvPicPr>
                      <p:nvPr/>
                    </p:nvPicPr>
                    <p:blipFill>
                      <a:blip r:embed="rId8"/>
                      <a:srcRect/>
                      <a:stretch>
                        <a:fillRect/>
                      </a:stretch>
                    </p:blipFill>
                    <p:spPr bwMode="auto">
                      <a:xfrm>
                        <a:off x="2062163" y="1658938"/>
                        <a:ext cx="1330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2C199532-B86E-4696-B5E6-1795CFB2D8F7}"/>
              </a:ext>
            </a:extLst>
          </p:cNvPr>
          <p:cNvGraphicFramePr>
            <a:graphicFrameLocks noChangeAspect="1"/>
          </p:cNvGraphicFramePr>
          <p:nvPr/>
        </p:nvGraphicFramePr>
        <p:xfrm>
          <a:off x="2428875" y="1982788"/>
          <a:ext cx="4683125" cy="461962"/>
        </p:xfrm>
        <a:graphic>
          <a:graphicData uri="http://schemas.openxmlformats.org/presentationml/2006/ole">
            <mc:AlternateContent xmlns:mc="http://schemas.openxmlformats.org/markup-compatibility/2006">
              <mc:Choice xmlns:v="urn:schemas-microsoft-com:vml" Requires="v">
                <p:oleObj spid="_x0000_s69741" name="Equation" r:id="rId9" imgW="2311400" imgH="228600" progId="Equation.DSMT4">
                  <p:embed/>
                </p:oleObj>
              </mc:Choice>
              <mc:Fallback>
                <p:oleObj name="Equation" r:id="rId9" imgW="2311400" imgH="228600" progId="Equation.DSMT4">
                  <p:embed/>
                  <p:pic>
                    <p:nvPicPr>
                      <p:cNvPr id="119818" name="对象 9">
                        <a:extLst>
                          <a:ext uri="{FF2B5EF4-FFF2-40B4-BE49-F238E27FC236}">
                            <a16:creationId xmlns:a16="http://schemas.microsoft.com/office/drawing/2014/main" id="{F81C3BEE-4B1A-41BA-88C8-346B950747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1982788"/>
                        <a:ext cx="4683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文本框 10">
            <a:extLst>
              <a:ext uri="{FF2B5EF4-FFF2-40B4-BE49-F238E27FC236}">
                <a16:creationId xmlns:a16="http://schemas.microsoft.com/office/drawing/2014/main" id="{851C19D8-A299-4579-924C-A7B84658A45F}"/>
              </a:ext>
            </a:extLst>
          </p:cNvPr>
          <p:cNvSpPr txBox="1">
            <a:spLocks noChangeArrowheads="1"/>
          </p:cNvSpPr>
          <p:nvPr/>
        </p:nvSpPr>
        <p:spPr bwMode="auto">
          <a:xfrm>
            <a:off x="755650" y="2420938"/>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计算                                                    ，                      </a:t>
            </a:r>
            <a:endParaRPr lang="en-US" altLang="zh-CN" sz="2400" dirty="0">
              <a:latin typeface="Times New Roman" panose="02020603050405020304" pitchFamily="18" charset="0"/>
              <a:ea typeface="宋体" panose="02010600030101010101" pitchFamily="2" charset="-122"/>
            </a:endParaRPr>
          </a:p>
          <a:p>
            <a:pPr>
              <a:spcBef>
                <a:spcPct val="0"/>
              </a:spcBef>
              <a:buFontTx/>
              <a:buNone/>
            </a:pPr>
            <a:r>
              <a:rPr lang="zh-CN" altLang="en-US" sz="2400" dirty="0">
                <a:latin typeface="Times New Roman" panose="02020603050405020304" pitchFamily="18" charset="0"/>
                <a:ea typeface="宋体" panose="02010600030101010101" pitchFamily="2" charset="-122"/>
              </a:rPr>
              <a:t>                 得                                                         。</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个子密钥为</a:t>
            </a:r>
            <a:endParaRPr lang="en-US" altLang="zh-CN" sz="2400" dirty="0">
              <a:latin typeface="Times New Roman" panose="02020603050405020304" pitchFamily="18" charset="0"/>
              <a:ea typeface="宋体" panose="02010600030101010101" pitchFamily="2" charset="-122"/>
            </a:endParaRPr>
          </a:p>
        </p:txBody>
      </p:sp>
      <p:graphicFrame>
        <p:nvGraphicFramePr>
          <p:cNvPr id="12" name="对象 12">
            <a:extLst>
              <a:ext uri="{FF2B5EF4-FFF2-40B4-BE49-F238E27FC236}">
                <a16:creationId xmlns:a16="http://schemas.microsoft.com/office/drawing/2014/main" id="{9F669AEA-2B98-47B9-8573-836E29748DD2}"/>
              </a:ext>
            </a:extLst>
          </p:cNvPr>
          <p:cNvGraphicFramePr>
            <a:graphicFrameLocks noChangeAspect="1"/>
          </p:cNvGraphicFramePr>
          <p:nvPr/>
        </p:nvGraphicFramePr>
        <p:xfrm>
          <a:off x="1692275" y="2455863"/>
          <a:ext cx="3959225" cy="441325"/>
        </p:xfrm>
        <a:graphic>
          <a:graphicData uri="http://schemas.openxmlformats.org/presentationml/2006/ole">
            <mc:AlternateContent xmlns:mc="http://schemas.openxmlformats.org/markup-compatibility/2006">
              <mc:Choice xmlns:v="urn:schemas-microsoft-com:vml" Requires="v">
                <p:oleObj spid="_x0000_s69742" name="Equation" r:id="rId11" imgW="2044700" imgH="228600" progId="Equation.DSMT4">
                  <p:embed/>
                </p:oleObj>
              </mc:Choice>
              <mc:Fallback>
                <p:oleObj name="Equation" r:id="rId11" imgW="2044700" imgH="228600" progId="Equation.DSMT4">
                  <p:embed/>
                  <p:pic>
                    <p:nvPicPr>
                      <p:cNvPr id="119821" name="对象 12">
                        <a:extLst>
                          <a:ext uri="{FF2B5EF4-FFF2-40B4-BE49-F238E27FC236}">
                            <a16:creationId xmlns:a16="http://schemas.microsoft.com/office/drawing/2014/main" id="{A23B22A4-628E-467F-9D55-8F42D9C396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2455863"/>
                        <a:ext cx="3959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4">
            <a:extLst>
              <a:ext uri="{FF2B5EF4-FFF2-40B4-BE49-F238E27FC236}">
                <a16:creationId xmlns:a16="http://schemas.microsoft.com/office/drawing/2014/main" id="{ABE0F6B1-D20A-415B-AC29-71E56DDD80C2}"/>
              </a:ext>
            </a:extLst>
          </p:cNvPr>
          <p:cNvGraphicFramePr>
            <a:graphicFrameLocks noChangeAspect="1"/>
          </p:cNvGraphicFramePr>
          <p:nvPr>
            <p:extLst>
              <p:ext uri="{D42A27DB-BD31-4B8C-83A1-F6EECF244321}">
                <p14:modId xmlns:p14="http://schemas.microsoft.com/office/powerpoint/2010/main" val="758481809"/>
              </p:ext>
            </p:extLst>
          </p:nvPr>
        </p:nvGraphicFramePr>
        <p:xfrm>
          <a:off x="5994400" y="2362787"/>
          <a:ext cx="2381250" cy="490257"/>
        </p:xfrm>
        <a:graphic>
          <a:graphicData uri="http://schemas.openxmlformats.org/presentationml/2006/ole">
            <mc:AlternateContent xmlns:mc="http://schemas.openxmlformats.org/markup-compatibility/2006">
              <mc:Choice xmlns:v="urn:schemas-microsoft-com:vml" Requires="v">
                <p:oleObj spid="_x0000_s69743" name="Equation" r:id="rId13" imgW="1066800" imgH="228600" progId="Equation.DSMT4">
                  <p:embed/>
                </p:oleObj>
              </mc:Choice>
              <mc:Fallback>
                <p:oleObj name="Equation" r:id="rId13" imgW="1066800" imgH="228600" progId="Equation.DSMT4">
                  <p:embed/>
                  <p:pic>
                    <p:nvPicPr>
                      <p:cNvPr id="119823" name="对象 14">
                        <a:extLst>
                          <a:ext uri="{FF2B5EF4-FFF2-40B4-BE49-F238E27FC236}">
                            <a16:creationId xmlns:a16="http://schemas.microsoft.com/office/drawing/2014/main" id="{EFE89DEC-ED8E-4B66-B3DC-EC6F31A76D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94400" y="2362787"/>
                        <a:ext cx="2381250" cy="490257"/>
                      </a:xfrm>
                      <a:prstGeom prst="rect">
                        <a:avLst/>
                      </a:prstGeom>
                      <a:noFill/>
                      <a:ln>
                        <a:noFill/>
                      </a:ln>
                    </p:spPr>
                  </p:pic>
                </p:oleObj>
              </mc:Fallback>
            </mc:AlternateContent>
          </a:graphicData>
        </a:graphic>
      </p:graphicFrame>
      <p:graphicFrame>
        <p:nvGraphicFramePr>
          <p:cNvPr id="14" name="对象 15">
            <a:extLst>
              <a:ext uri="{FF2B5EF4-FFF2-40B4-BE49-F238E27FC236}">
                <a16:creationId xmlns:a16="http://schemas.microsoft.com/office/drawing/2014/main" id="{08842B70-3B23-46CC-B8D2-4AB70458F30B}"/>
              </a:ext>
            </a:extLst>
          </p:cNvPr>
          <p:cNvGraphicFramePr>
            <a:graphicFrameLocks noChangeAspect="1"/>
          </p:cNvGraphicFramePr>
          <p:nvPr/>
        </p:nvGraphicFramePr>
        <p:xfrm>
          <a:off x="792163" y="2836863"/>
          <a:ext cx="1366837" cy="376237"/>
        </p:xfrm>
        <a:graphic>
          <a:graphicData uri="http://schemas.openxmlformats.org/presentationml/2006/ole">
            <mc:AlternateContent xmlns:mc="http://schemas.openxmlformats.org/markup-compatibility/2006">
              <mc:Choice xmlns:v="urn:schemas-microsoft-com:vml" Requires="v">
                <p:oleObj spid="_x0000_s69744" name="Equation" r:id="rId15" imgW="710891" imgH="203112" progId="Equation.DSMT4">
                  <p:embed/>
                </p:oleObj>
              </mc:Choice>
              <mc:Fallback>
                <p:oleObj name="Equation" r:id="rId15" imgW="710891" imgH="203112" progId="Equation.DSMT4">
                  <p:embed/>
                  <p:pic>
                    <p:nvPicPr>
                      <p:cNvPr id="119824" name="对象 15">
                        <a:extLst>
                          <a:ext uri="{FF2B5EF4-FFF2-40B4-BE49-F238E27FC236}">
                            <a16:creationId xmlns:a16="http://schemas.microsoft.com/office/drawing/2014/main" id="{80ED5C46-AF92-46D3-A7F6-400435599B6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163" y="2836863"/>
                        <a:ext cx="13668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7">
            <a:extLst>
              <a:ext uri="{FF2B5EF4-FFF2-40B4-BE49-F238E27FC236}">
                <a16:creationId xmlns:a16="http://schemas.microsoft.com/office/drawing/2014/main" id="{FD57E4B0-FF3E-4418-8E85-8CDE1B6EB0C4}"/>
              </a:ext>
            </a:extLst>
          </p:cNvPr>
          <p:cNvGraphicFramePr>
            <a:graphicFrameLocks noChangeAspect="1"/>
          </p:cNvGraphicFramePr>
          <p:nvPr/>
        </p:nvGraphicFramePr>
        <p:xfrm>
          <a:off x="2470150" y="2817813"/>
          <a:ext cx="4286250" cy="433387"/>
        </p:xfrm>
        <a:graphic>
          <a:graphicData uri="http://schemas.openxmlformats.org/presentationml/2006/ole">
            <mc:AlternateContent xmlns:mc="http://schemas.openxmlformats.org/markup-compatibility/2006">
              <mc:Choice xmlns:v="urn:schemas-microsoft-com:vml" Requires="v">
                <p:oleObj spid="_x0000_s69745" name="Equation" r:id="rId17" imgW="2260600" imgH="228600" progId="Equation.DSMT4">
                  <p:embed/>
                </p:oleObj>
              </mc:Choice>
              <mc:Fallback>
                <p:oleObj name="Equation" r:id="rId17" imgW="2260600" imgH="228600" progId="Equation.DSMT4">
                  <p:embed/>
                  <p:pic>
                    <p:nvPicPr>
                      <p:cNvPr id="119826" name="对象 17">
                        <a:extLst>
                          <a:ext uri="{FF2B5EF4-FFF2-40B4-BE49-F238E27FC236}">
                            <a16:creationId xmlns:a16="http://schemas.microsoft.com/office/drawing/2014/main" id="{BD0061AE-B20B-4CCC-A9FC-EC99983B9EE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0150" y="2817813"/>
                        <a:ext cx="42862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19">
            <a:extLst>
              <a:ext uri="{FF2B5EF4-FFF2-40B4-BE49-F238E27FC236}">
                <a16:creationId xmlns:a16="http://schemas.microsoft.com/office/drawing/2014/main" id="{507228E7-79ED-485C-BF72-8B6F0D58171D}"/>
              </a:ext>
            </a:extLst>
          </p:cNvPr>
          <p:cNvSpPr txBox="1">
            <a:spLocks noChangeArrowheads="1"/>
          </p:cNvSpPr>
          <p:nvPr/>
        </p:nvSpPr>
        <p:spPr bwMode="auto">
          <a:xfrm>
            <a:off x="860585" y="3363120"/>
            <a:ext cx="775390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现在假定              联合起来计算 ，他们分别计算：</a:t>
            </a:r>
          </a:p>
        </p:txBody>
      </p:sp>
      <p:graphicFrame>
        <p:nvGraphicFramePr>
          <p:cNvPr id="22" name="对象 21">
            <a:extLst>
              <a:ext uri="{FF2B5EF4-FFF2-40B4-BE49-F238E27FC236}">
                <a16:creationId xmlns:a16="http://schemas.microsoft.com/office/drawing/2014/main" id="{514FE10B-F2FD-4F52-9DD0-881EDE068641}"/>
              </a:ext>
            </a:extLst>
          </p:cNvPr>
          <p:cNvGraphicFramePr>
            <a:graphicFrameLocks noChangeAspect="1"/>
          </p:cNvGraphicFramePr>
          <p:nvPr>
            <p:extLst>
              <p:ext uri="{D42A27DB-BD31-4B8C-83A1-F6EECF244321}">
                <p14:modId xmlns:p14="http://schemas.microsoft.com/office/powerpoint/2010/main" val="1918980232"/>
              </p:ext>
            </p:extLst>
          </p:nvPr>
        </p:nvGraphicFramePr>
        <p:xfrm>
          <a:off x="2243298" y="3402807"/>
          <a:ext cx="866104" cy="381000"/>
        </p:xfrm>
        <a:graphic>
          <a:graphicData uri="http://schemas.openxmlformats.org/presentationml/2006/ole">
            <mc:AlternateContent xmlns:mc="http://schemas.openxmlformats.org/markup-compatibility/2006">
              <mc:Choice xmlns:v="urn:schemas-microsoft-com:vml" Requires="v">
                <p:oleObj spid="_x0000_s69746" name="Equation" r:id="rId19" imgW="546812" imgH="228898" progId="Equation.DSMT4">
                  <p:embed/>
                </p:oleObj>
              </mc:Choice>
              <mc:Fallback>
                <p:oleObj name="Equation" r:id="rId19" imgW="546812" imgH="228898" progId="Equation.DSMT4">
                  <p:embed/>
                  <p:pic>
                    <p:nvPicPr>
                      <p:cNvPr id="119829" name="对象 21">
                        <a:extLst>
                          <a:ext uri="{FF2B5EF4-FFF2-40B4-BE49-F238E27FC236}">
                            <a16:creationId xmlns:a16="http://schemas.microsoft.com/office/drawing/2014/main" id="{E417BD4B-F277-4FB2-A359-BE02EC72E88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43298" y="3402807"/>
                        <a:ext cx="866104" cy="381000"/>
                      </a:xfrm>
                      <a:prstGeom prst="rect">
                        <a:avLst/>
                      </a:prstGeom>
                      <a:noFill/>
                      <a:ln>
                        <a:noFill/>
                      </a:ln>
                    </p:spPr>
                  </p:pic>
                </p:oleObj>
              </mc:Fallback>
            </mc:AlternateContent>
          </a:graphicData>
        </a:graphic>
      </p:graphicFrame>
      <p:graphicFrame>
        <p:nvGraphicFramePr>
          <p:cNvPr id="23" name="对象 23">
            <a:extLst>
              <a:ext uri="{FF2B5EF4-FFF2-40B4-BE49-F238E27FC236}">
                <a16:creationId xmlns:a16="http://schemas.microsoft.com/office/drawing/2014/main" id="{2C503CF2-48AD-4124-89E4-84628CC755E3}"/>
              </a:ext>
            </a:extLst>
          </p:cNvPr>
          <p:cNvGraphicFramePr>
            <a:graphicFrameLocks noChangeAspect="1"/>
          </p:cNvGraphicFramePr>
          <p:nvPr>
            <p:extLst>
              <p:ext uri="{D42A27DB-BD31-4B8C-83A1-F6EECF244321}">
                <p14:modId xmlns:p14="http://schemas.microsoft.com/office/powerpoint/2010/main" val="2560514899"/>
              </p:ext>
            </p:extLst>
          </p:nvPr>
        </p:nvGraphicFramePr>
        <p:xfrm>
          <a:off x="566897" y="3967957"/>
          <a:ext cx="2470675" cy="1008063"/>
        </p:xfrm>
        <a:graphic>
          <a:graphicData uri="http://schemas.openxmlformats.org/presentationml/2006/ole">
            <mc:AlternateContent xmlns:mc="http://schemas.openxmlformats.org/markup-compatibility/2006">
              <mc:Choice xmlns:v="urn:schemas-microsoft-com:vml" Requires="v">
                <p:oleObj spid="_x0000_s69747" name="Equation" r:id="rId21" imgW="1612200" imgH="634725" progId="Equation.DSMT4">
                  <p:embed/>
                </p:oleObj>
              </mc:Choice>
              <mc:Fallback>
                <p:oleObj name="Equation" r:id="rId21" imgW="1612200" imgH="634725" progId="Equation.DSMT4">
                  <p:embed/>
                  <p:pic>
                    <p:nvPicPr>
                      <p:cNvPr id="119831" name="对象 23">
                        <a:extLst>
                          <a:ext uri="{FF2B5EF4-FFF2-40B4-BE49-F238E27FC236}">
                            <a16:creationId xmlns:a16="http://schemas.microsoft.com/office/drawing/2014/main" id="{EF76F1B1-6F5A-4E3D-B50E-5F1467E3CAA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897" y="3967957"/>
                        <a:ext cx="2470675" cy="1008063"/>
                      </a:xfrm>
                      <a:prstGeom prst="rect">
                        <a:avLst/>
                      </a:prstGeom>
                      <a:noFill/>
                      <a:ln>
                        <a:noFill/>
                      </a:ln>
                    </p:spPr>
                  </p:pic>
                </p:oleObj>
              </mc:Fallback>
            </mc:AlternateContent>
          </a:graphicData>
        </a:graphic>
      </p:graphicFrame>
      <p:graphicFrame>
        <p:nvGraphicFramePr>
          <p:cNvPr id="24" name="对象 26">
            <a:extLst>
              <a:ext uri="{FF2B5EF4-FFF2-40B4-BE49-F238E27FC236}">
                <a16:creationId xmlns:a16="http://schemas.microsoft.com/office/drawing/2014/main" id="{ECFF4661-DFAE-4260-9AF1-EE77AE256CA7}"/>
              </a:ext>
            </a:extLst>
          </p:cNvPr>
          <p:cNvGraphicFramePr>
            <a:graphicFrameLocks noChangeAspect="1"/>
          </p:cNvGraphicFramePr>
          <p:nvPr>
            <p:extLst>
              <p:ext uri="{D42A27DB-BD31-4B8C-83A1-F6EECF244321}">
                <p14:modId xmlns:p14="http://schemas.microsoft.com/office/powerpoint/2010/main" val="2228727940"/>
              </p:ext>
            </p:extLst>
          </p:nvPr>
        </p:nvGraphicFramePr>
        <p:xfrm>
          <a:off x="3327560" y="3947320"/>
          <a:ext cx="2513221" cy="1008062"/>
        </p:xfrm>
        <a:graphic>
          <a:graphicData uri="http://schemas.openxmlformats.org/presentationml/2006/ole">
            <mc:AlternateContent xmlns:mc="http://schemas.openxmlformats.org/markup-compatibility/2006">
              <mc:Choice xmlns:v="urn:schemas-microsoft-com:vml" Requires="v">
                <p:oleObj spid="_x0000_s69748" name="Equation" r:id="rId23" imgW="1637589" imgH="634725" progId="Equation.DSMT4">
                  <p:embed/>
                </p:oleObj>
              </mc:Choice>
              <mc:Fallback>
                <p:oleObj name="Equation" r:id="rId23" imgW="1637589" imgH="634725" progId="Equation.DSMT4">
                  <p:embed/>
                  <p:pic>
                    <p:nvPicPr>
                      <p:cNvPr id="119834" name="对象 26">
                        <a:extLst>
                          <a:ext uri="{FF2B5EF4-FFF2-40B4-BE49-F238E27FC236}">
                            <a16:creationId xmlns:a16="http://schemas.microsoft.com/office/drawing/2014/main" id="{86BE8E76-79C1-49BC-B625-16E3288CD2D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27560" y="3947320"/>
                        <a:ext cx="2513221" cy="1008062"/>
                      </a:xfrm>
                      <a:prstGeom prst="rect">
                        <a:avLst/>
                      </a:prstGeom>
                      <a:noFill/>
                      <a:ln>
                        <a:noFill/>
                      </a:ln>
                    </p:spPr>
                  </p:pic>
                </p:oleObj>
              </mc:Fallback>
            </mc:AlternateContent>
          </a:graphicData>
        </a:graphic>
      </p:graphicFrame>
      <p:graphicFrame>
        <p:nvGraphicFramePr>
          <p:cNvPr id="25" name="对象 29">
            <a:extLst>
              <a:ext uri="{FF2B5EF4-FFF2-40B4-BE49-F238E27FC236}">
                <a16:creationId xmlns:a16="http://schemas.microsoft.com/office/drawing/2014/main" id="{C63E50F2-C044-49FB-97B0-6AE593765160}"/>
              </a:ext>
            </a:extLst>
          </p:cNvPr>
          <p:cNvGraphicFramePr>
            <a:graphicFrameLocks noChangeAspect="1"/>
          </p:cNvGraphicFramePr>
          <p:nvPr>
            <p:extLst>
              <p:ext uri="{D42A27DB-BD31-4B8C-83A1-F6EECF244321}">
                <p14:modId xmlns:p14="http://schemas.microsoft.com/office/powerpoint/2010/main" val="1431857105"/>
              </p:ext>
            </p:extLst>
          </p:nvPr>
        </p:nvGraphicFramePr>
        <p:xfrm>
          <a:off x="6080285" y="3964782"/>
          <a:ext cx="2481311" cy="1011238"/>
        </p:xfrm>
        <a:graphic>
          <a:graphicData uri="http://schemas.openxmlformats.org/presentationml/2006/ole">
            <mc:AlternateContent xmlns:mc="http://schemas.openxmlformats.org/markup-compatibility/2006">
              <mc:Choice xmlns:v="urn:schemas-microsoft-com:vml" Requires="v">
                <p:oleObj spid="_x0000_s69749" name="Equation" r:id="rId25" imgW="1612200" imgH="634725" progId="Equation.DSMT4">
                  <p:embed/>
                </p:oleObj>
              </mc:Choice>
              <mc:Fallback>
                <p:oleObj name="Equation" r:id="rId25" imgW="1612200" imgH="634725" progId="Equation.DSMT4">
                  <p:embed/>
                  <p:pic>
                    <p:nvPicPr>
                      <p:cNvPr id="119837" name="对象 29">
                        <a:extLst>
                          <a:ext uri="{FF2B5EF4-FFF2-40B4-BE49-F238E27FC236}">
                            <a16:creationId xmlns:a16="http://schemas.microsoft.com/office/drawing/2014/main" id="{797CB0BE-E2CE-4873-9606-8914A437B4A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80285" y="3964782"/>
                        <a:ext cx="2481311" cy="1011238"/>
                      </a:xfrm>
                      <a:prstGeom prst="rect">
                        <a:avLst/>
                      </a:prstGeom>
                      <a:noFill/>
                      <a:ln>
                        <a:noFill/>
                      </a:ln>
                    </p:spPr>
                  </p:pic>
                </p:oleObj>
              </mc:Fallback>
            </mc:AlternateContent>
          </a:graphicData>
        </a:graphic>
      </p:graphicFrame>
      <p:graphicFrame>
        <p:nvGraphicFramePr>
          <p:cNvPr id="26" name="对象 25">
            <a:extLst>
              <a:ext uri="{FF2B5EF4-FFF2-40B4-BE49-F238E27FC236}">
                <a16:creationId xmlns:a16="http://schemas.microsoft.com/office/drawing/2014/main" id="{9C877B2E-040E-449C-8E05-D6AFB75897C3}"/>
              </a:ext>
            </a:extLst>
          </p:cNvPr>
          <p:cNvGraphicFramePr>
            <a:graphicFrameLocks noChangeAspect="1"/>
          </p:cNvGraphicFramePr>
          <p:nvPr>
            <p:extLst>
              <p:ext uri="{D42A27DB-BD31-4B8C-83A1-F6EECF244321}">
                <p14:modId xmlns:p14="http://schemas.microsoft.com/office/powerpoint/2010/main" val="2485957164"/>
              </p:ext>
            </p:extLst>
          </p:nvPr>
        </p:nvGraphicFramePr>
        <p:xfrm>
          <a:off x="566897" y="5263788"/>
          <a:ext cx="9026338" cy="1252901"/>
        </p:xfrm>
        <a:graphic>
          <a:graphicData uri="http://schemas.openxmlformats.org/presentationml/2006/ole">
            <mc:AlternateContent xmlns:mc="http://schemas.openxmlformats.org/markup-compatibility/2006">
              <mc:Choice xmlns:v="urn:schemas-microsoft-com:vml" Requires="v">
                <p:oleObj spid="_x0000_s69750" name="Equation" r:id="rId27" imgW="5029200" imgH="698400" progId="Equation.DSMT4">
                  <p:embed/>
                </p:oleObj>
              </mc:Choice>
              <mc:Fallback>
                <p:oleObj name="Equation" r:id="rId27" imgW="5029200" imgH="698400" progId="Equation.DSMT4">
                  <p:embed/>
                  <p:pic>
                    <p:nvPicPr>
                      <p:cNvPr id="0" name=""/>
                      <p:cNvPicPr/>
                      <p:nvPr/>
                    </p:nvPicPr>
                    <p:blipFill>
                      <a:blip r:embed="rId28"/>
                      <a:stretch>
                        <a:fillRect/>
                      </a:stretch>
                    </p:blipFill>
                    <p:spPr>
                      <a:xfrm>
                        <a:off x="566897" y="5263788"/>
                        <a:ext cx="9026338" cy="1252901"/>
                      </a:xfrm>
                      <a:prstGeom prst="rect">
                        <a:avLst/>
                      </a:prstGeom>
                    </p:spPr>
                  </p:pic>
                </p:oleObj>
              </mc:Fallback>
            </mc:AlternateContent>
          </a:graphicData>
        </a:graphic>
      </p:graphicFrame>
      <p:cxnSp>
        <p:nvCxnSpPr>
          <p:cNvPr id="28" name="直接连接符 27">
            <a:extLst>
              <a:ext uri="{FF2B5EF4-FFF2-40B4-BE49-F238E27FC236}">
                <a16:creationId xmlns:a16="http://schemas.microsoft.com/office/drawing/2014/main" id="{E2EFB227-186E-4909-99F1-242A8A3AFD86}"/>
              </a:ext>
            </a:extLst>
          </p:cNvPr>
          <p:cNvCxnSpPr/>
          <p:nvPr/>
        </p:nvCxnSpPr>
        <p:spPr bwMode="auto">
          <a:xfrm>
            <a:off x="566897" y="4976020"/>
            <a:ext cx="8310949" cy="0"/>
          </a:xfrm>
          <a:prstGeom prst="line">
            <a:avLst/>
          </a:pr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9" name="箭头: 下 28">
            <a:extLst>
              <a:ext uri="{FF2B5EF4-FFF2-40B4-BE49-F238E27FC236}">
                <a16:creationId xmlns:a16="http://schemas.microsoft.com/office/drawing/2014/main" id="{DBCAAAC7-A881-4478-9F14-A6EF9E9AAEB3}"/>
              </a:ext>
            </a:extLst>
          </p:cNvPr>
          <p:cNvSpPr/>
          <p:nvPr/>
        </p:nvSpPr>
        <p:spPr bwMode="auto">
          <a:xfrm>
            <a:off x="2974072" y="5029076"/>
            <a:ext cx="318382" cy="361947"/>
          </a:xfrm>
          <a:prstGeom prst="downArrow">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黑体" pitchFamily="49" charset="-122"/>
            </a:endParaRPr>
          </a:p>
        </p:txBody>
      </p:sp>
      <p:sp>
        <p:nvSpPr>
          <p:cNvPr id="32" name="文本框 31">
            <a:extLst>
              <a:ext uri="{FF2B5EF4-FFF2-40B4-BE49-F238E27FC236}">
                <a16:creationId xmlns:a16="http://schemas.microsoft.com/office/drawing/2014/main" id="{971BCD15-C7E6-4054-A770-31DAE3388D62}"/>
              </a:ext>
            </a:extLst>
          </p:cNvPr>
          <p:cNvSpPr txBox="1"/>
          <p:nvPr/>
        </p:nvSpPr>
        <p:spPr>
          <a:xfrm>
            <a:off x="9138368" y="2218898"/>
            <a:ext cx="2381251" cy="1631216"/>
          </a:xfrm>
          <a:prstGeom prst="rect">
            <a:avLst/>
          </a:prstGeom>
          <a:solidFill>
            <a:srgbClr val="0070C0"/>
          </a:solidFill>
        </p:spPr>
        <p:txBody>
          <a:bodyPr wrap="square">
            <a:spAutoFit/>
          </a:bodyPr>
          <a:lstStyle/>
          <a:p>
            <a:pPr>
              <a:spcBef>
                <a:spcPct val="0"/>
              </a:spcBef>
              <a:buFontTx/>
              <a:buNone/>
            </a:pPr>
            <a:r>
              <a:rPr lang="en-US" altLang="zh-CN" sz="2000" dirty="0">
                <a:solidFill>
                  <a:schemeClr val="bg1"/>
                </a:solidFill>
                <a:latin typeface="Times New Roman" panose="02020603050405020304" pitchFamily="18" charset="0"/>
                <a:ea typeface="宋体" panose="02010600030101010101" pitchFamily="2" charset="-122"/>
              </a:rPr>
              <a:t>(53, 97,9790200882)</a:t>
            </a:r>
          </a:p>
          <a:p>
            <a:pPr>
              <a:spcBef>
                <a:spcPct val="0"/>
              </a:spcBef>
              <a:buFontTx/>
              <a:buNone/>
            </a:pPr>
            <a:r>
              <a:rPr lang="en-US" altLang="zh-CN" sz="2000" dirty="0">
                <a:solidFill>
                  <a:schemeClr val="bg1"/>
                </a:solidFill>
                <a:latin typeface="Times New Roman" panose="02020603050405020304" pitchFamily="18" charset="0"/>
                <a:ea typeface="宋体" panose="02010600030101010101" pitchFamily="2" charset="-122"/>
              </a:rPr>
              <a:t>(85, 98,9790200882)</a:t>
            </a:r>
          </a:p>
          <a:p>
            <a:pPr>
              <a:spcBef>
                <a:spcPct val="0"/>
              </a:spcBef>
              <a:buFontTx/>
              <a:buNone/>
            </a:pPr>
            <a:r>
              <a:rPr lang="en-US" altLang="zh-CN" sz="2000" dirty="0">
                <a:solidFill>
                  <a:schemeClr val="bg1"/>
                </a:solidFill>
                <a:latin typeface="Times New Roman" panose="02020603050405020304" pitchFamily="18" charset="0"/>
                <a:ea typeface="宋体" panose="02010600030101010101" pitchFamily="2" charset="-122"/>
              </a:rPr>
              <a:t> (61, 99,9790200882)</a:t>
            </a:r>
          </a:p>
          <a:p>
            <a:pPr>
              <a:spcBef>
                <a:spcPct val="0"/>
              </a:spcBef>
              <a:buFontTx/>
              <a:buNone/>
            </a:pPr>
            <a:r>
              <a:rPr lang="en-US" altLang="zh-CN" sz="2000" dirty="0">
                <a:solidFill>
                  <a:schemeClr val="bg1"/>
                </a:solidFill>
                <a:latin typeface="Times New Roman" panose="02020603050405020304" pitchFamily="18" charset="0"/>
                <a:ea typeface="宋体" panose="02010600030101010101" pitchFamily="2" charset="-122"/>
              </a:rPr>
              <a:t>(23, 101,9790200882)</a:t>
            </a:r>
          </a:p>
          <a:p>
            <a:pPr>
              <a:spcBef>
                <a:spcPct val="0"/>
              </a:spcBef>
              <a:buFontTx/>
              <a:buNone/>
            </a:pPr>
            <a:r>
              <a:rPr lang="en-US" altLang="zh-CN" sz="2000" dirty="0">
                <a:solidFill>
                  <a:schemeClr val="bg1"/>
                </a:solidFill>
                <a:latin typeface="Times New Roman" panose="02020603050405020304" pitchFamily="18" charset="0"/>
                <a:ea typeface="宋体" panose="02010600030101010101" pitchFamily="2" charset="-122"/>
              </a:rPr>
              <a:t> (6, 103,9790200882)</a:t>
            </a:r>
            <a:endParaRPr lang="zh-CN" altLang="en-US" sz="2000" dirty="0">
              <a:solidFill>
                <a:schemeClr val="bg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8548659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BF2C9-6F24-459B-85B0-C8151D105C62}"/>
              </a:ext>
            </a:extLst>
          </p:cNvPr>
          <p:cNvSpPr>
            <a:spLocks noGrp="1"/>
          </p:cNvSpPr>
          <p:nvPr>
            <p:ph type="title"/>
          </p:nvPr>
        </p:nvSpPr>
        <p:spPr/>
        <p:txBody>
          <a:bodyPr/>
          <a:lstStyle/>
          <a:p>
            <a:r>
              <a:rPr lang="zh-CN" altLang="en-US" b="1" dirty="0">
                <a:latin typeface="Times New Roman" panose="02020603050405020304" pitchFamily="18" charset="0"/>
                <a:ea typeface="宋体" panose="02010600030101010101" pitchFamily="2" charset="-122"/>
              </a:rPr>
              <a:t>基于中国剩余定理的门限方案</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例子</a:t>
            </a:r>
            <a:endParaRPr lang="zh-CN" altLang="en-US" dirty="0"/>
          </a:p>
        </p:txBody>
      </p:sp>
      <p:sp>
        <p:nvSpPr>
          <p:cNvPr id="3" name="内容占位符 2">
            <a:extLst>
              <a:ext uri="{FF2B5EF4-FFF2-40B4-BE49-F238E27FC236}">
                <a16:creationId xmlns:a16="http://schemas.microsoft.com/office/drawing/2014/main" id="{D332E3D9-9565-400C-80E5-94FABD95C89B}"/>
              </a:ext>
            </a:extLst>
          </p:cNvPr>
          <p:cNvSpPr>
            <a:spLocks noGrp="1"/>
          </p:cNvSpPr>
          <p:nvPr>
            <p:ph idx="1"/>
          </p:nvPr>
        </p:nvSpPr>
        <p:spPr>
          <a:xfrm>
            <a:off x="8976320" y="5373216"/>
            <a:ext cx="2606080" cy="951384"/>
          </a:xfrm>
        </p:spPr>
        <p:txBody>
          <a:bodyPr/>
          <a:lstStyle/>
          <a:p>
            <a:endParaRPr lang="zh-CN" altLang="en-US" dirty="0"/>
          </a:p>
        </p:txBody>
      </p:sp>
      <p:sp>
        <p:nvSpPr>
          <p:cNvPr id="4" name="日期占位符 3">
            <a:extLst>
              <a:ext uri="{FF2B5EF4-FFF2-40B4-BE49-F238E27FC236}">
                <a16:creationId xmlns:a16="http://schemas.microsoft.com/office/drawing/2014/main" id="{48D34422-D152-4564-BEBE-A3FF1D8ABBE4}"/>
              </a:ext>
            </a:extLst>
          </p:cNvPr>
          <p:cNvSpPr>
            <a:spLocks noGrp="1"/>
          </p:cNvSpPr>
          <p:nvPr>
            <p:ph type="dt" sz="half" idx="10"/>
          </p:nvPr>
        </p:nvSpPr>
        <p:spPr/>
        <p:txBody>
          <a:bodyPr/>
          <a:lstStyle/>
          <a:p>
            <a:pPr>
              <a:defRPr/>
            </a:pPr>
            <a:fld id="{9ACBC26C-4ED0-402E-8BB9-334FBD31F604}" type="datetime1">
              <a:rPr lang="zh-CN" altLang="en-US" smtClean="0"/>
              <a:pPr>
                <a:defRPr/>
              </a:pPr>
              <a:t>2024/5/13</a:t>
            </a:fld>
            <a:endParaRPr lang="en-US" altLang="zh-CN"/>
          </a:p>
        </p:txBody>
      </p:sp>
      <p:sp>
        <p:nvSpPr>
          <p:cNvPr id="5" name="灯片编号占位符 4">
            <a:extLst>
              <a:ext uri="{FF2B5EF4-FFF2-40B4-BE49-F238E27FC236}">
                <a16:creationId xmlns:a16="http://schemas.microsoft.com/office/drawing/2014/main" id="{F6A6D171-05C0-4D63-8DF5-0FC32B09FBE0}"/>
              </a:ext>
            </a:extLst>
          </p:cNvPr>
          <p:cNvSpPr>
            <a:spLocks noGrp="1"/>
          </p:cNvSpPr>
          <p:nvPr>
            <p:ph type="sldNum" sz="quarter" idx="11"/>
          </p:nvPr>
        </p:nvSpPr>
        <p:spPr/>
        <p:txBody>
          <a:bodyPr/>
          <a:lstStyle/>
          <a:p>
            <a:pPr>
              <a:defRPr/>
            </a:pPr>
            <a:fld id="{13783E8D-128D-47D1-A075-F0ABB8417BB3}" type="slidenum">
              <a:rPr lang="en-US" altLang="zh-CN" smtClean="0"/>
              <a:pPr>
                <a:defRPr/>
              </a:pPr>
              <a:t>74</a:t>
            </a:fld>
            <a:endParaRPr lang="en-US" altLang="zh-CN"/>
          </a:p>
        </p:txBody>
      </p:sp>
      <p:sp>
        <p:nvSpPr>
          <p:cNvPr id="6" name="文本框 4">
            <a:extLst>
              <a:ext uri="{FF2B5EF4-FFF2-40B4-BE49-F238E27FC236}">
                <a16:creationId xmlns:a16="http://schemas.microsoft.com/office/drawing/2014/main" id="{C3695E05-B552-4426-AFB4-828FB2DF0645}"/>
              </a:ext>
            </a:extLst>
          </p:cNvPr>
          <p:cNvSpPr txBox="1">
            <a:spLocks noChangeArrowheads="1"/>
          </p:cNvSpPr>
          <p:nvPr/>
        </p:nvSpPr>
        <p:spPr bwMode="auto">
          <a:xfrm>
            <a:off x="725758" y="995362"/>
            <a:ext cx="7632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假定             联合起来计算    ，他们分别计算：</a:t>
            </a:r>
          </a:p>
        </p:txBody>
      </p:sp>
      <p:graphicFrame>
        <p:nvGraphicFramePr>
          <p:cNvPr id="7" name="对象 6">
            <a:extLst>
              <a:ext uri="{FF2B5EF4-FFF2-40B4-BE49-F238E27FC236}">
                <a16:creationId xmlns:a16="http://schemas.microsoft.com/office/drawing/2014/main" id="{03EE3D25-F98A-4B64-B26F-3A20E3E3B215}"/>
              </a:ext>
            </a:extLst>
          </p:cNvPr>
          <p:cNvGraphicFramePr>
            <a:graphicFrameLocks noChangeAspect="1"/>
          </p:cNvGraphicFramePr>
          <p:nvPr>
            <p:extLst>
              <p:ext uri="{D42A27DB-BD31-4B8C-83A1-F6EECF244321}">
                <p14:modId xmlns:p14="http://schemas.microsoft.com/office/powerpoint/2010/main" val="3397530643"/>
              </p:ext>
            </p:extLst>
          </p:nvPr>
        </p:nvGraphicFramePr>
        <p:xfrm>
          <a:off x="1720849" y="1000125"/>
          <a:ext cx="890588" cy="374650"/>
        </p:xfrm>
        <a:graphic>
          <a:graphicData uri="http://schemas.openxmlformats.org/presentationml/2006/ole">
            <mc:AlternateContent xmlns:mc="http://schemas.openxmlformats.org/markup-compatibility/2006">
              <mc:Choice xmlns:v="urn:schemas-microsoft-com:vml" Requires="v">
                <p:oleObj spid="_x0000_s70730" name="Equation" r:id="rId3" imgW="546812" imgH="228898" progId="Equation.DSMT4">
                  <p:embed/>
                </p:oleObj>
              </mc:Choice>
              <mc:Fallback>
                <p:oleObj name="Equation" r:id="rId3" imgW="546812" imgH="228898" progId="Equation.DSMT4">
                  <p:embed/>
                  <p:pic>
                    <p:nvPicPr>
                      <p:cNvPr id="120839" name="对象 6">
                        <a:extLst>
                          <a:ext uri="{FF2B5EF4-FFF2-40B4-BE49-F238E27FC236}">
                            <a16:creationId xmlns:a16="http://schemas.microsoft.com/office/drawing/2014/main" id="{5F697250-EA8A-4BEE-8727-705B6E7C1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49" y="1000125"/>
                        <a:ext cx="8905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8DDF46C3-05FD-49D9-8B2F-3242504D0B41}"/>
              </a:ext>
            </a:extLst>
          </p:cNvPr>
          <p:cNvGraphicFramePr>
            <a:graphicFrameLocks noChangeAspect="1"/>
          </p:cNvGraphicFramePr>
          <p:nvPr>
            <p:extLst>
              <p:ext uri="{D42A27DB-BD31-4B8C-83A1-F6EECF244321}">
                <p14:modId xmlns:p14="http://schemas.microsoft.com/office/powerpoint/2010/main" val="550054917"/>
              </p:ext>
            </p:extLst>
          </p:nvPr>
        </p:nvGraphicFramePr>
        <p:xfrm>
          <a:off x="4397645" y="1079434"/>
          <a:ext cx="288925" cy="350838"/>
        </p:xfrm>
        <a:graphic>
          <a:graphicData uri="http://schemas.openxmlformats.org/presentationml/2006/ole">
            <mc:AlternateContent xmlns:mc="http://schemas.openxmlformats.org/markup-compatibility/2006">
              <mc:Choice xmlns:v="urn:schemas-microsoft-com:vml" Requires="v">
                <p:oleObj spid="_x0000_s70731" name="Equation" r:id="rId5" imgW="114201" imgH="139579" progId="Equation.DSMT4">
                  <p:embed/>
                </p:oleObj>
              </mc:Choice>
              <mc:Fallback>
                <p:oleObj name="Equation" r:id="rId5" imgW="114201" imgH="139579" progId="Equation.DSMT4">
                  <p:embed/>
                  <p:pic>
                    <p:nvPicPr>
                      <p:cNvPr id="120840" name="对象 7">
                        <a:extLst>
                          <a:ext uri="{FF2B5EF4-FFF2-40B4-BE49-F238E27FC236}">
                            <a16:creationId xmlns:a16="http://schemas.microsoft.com/office/drawing/2014/main" id="{62EE5A69-59C5-4FC8-AB32-5F3BD367A6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7645" y="1079434"/>
                        <a:ext cx="2889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9">
            <a:extLst>
              <a:ext uri="{FF2B5EF4-FFF2-40B4-BE49-F238E27FC236}">
                <a16:creationId xmlns:a16="http://schemas.microsoft.com/office/drawing/2014/main" id="{CC3D7A21-714F-433E-9373-2B76161CECB5}"/>
              </a:ext>
            </a:extLst>
          </p:cNvPr>
          <p:cNvGraphicFramePr>
            <a:graphicFrameLocks noChangeAspect="1"/>
          </p:cNvGraphicFramePr>
          <p:nvPr>
            <p:extLst>
              <p:ext uri="{D42A27DB-BD31-4B8C-83A1-F6EECF244321}">
                <p14:modId xmlns:p14="http://schemas.microsoft.com/office/powerpoint/2010/main" val="705452471"/>
              </p:ext>
            </p:extLst>
          </p:nvPr>
        </p:nvGraphicFramePr>
        <p:xfrm>
          <a:off x="839564" y="1536700"/>
          <a:ext cx="2222402" cy="994905"/>
        </p:xfrm>
        <a:graphic>
          <a:graphicData uri="http://schemas.openxmlformats.org/presentationml/2006/ole">
            <mc:AlternateContent xmlns:mc="http://schemas.openxmlformats.org/markup-compatibility/2006">
              <mc:Choice xmlns:v="urn:schemas-microsoft-com:vml" Requires="v">
                <p:oleObj spid="_x0000_s70732" name="Equation" r:id="rId7" imgW="1612200" imgH="634725" progId="Equation.DSMT4">
                  <p:embed/>
                </p:oleObj>
              </mc:Choice>
              <mc:Fallback>
                <p:oleObj name="Equation" r:id="rId7" imgW="1612200" imgH="634725" progId="Equation.DSMT4">
                  <p:embed/>
                  <p:pic>
                    <p:nvPicPr>
                      <p:cNvPr id="120842" name="对象 9">
                        <a:extLst>
                          <a:ext uri="{FF2B5EF4-FFF2-40B4-BE49-F238E27FC236}">
                            <a16:creationId xmlns:a16="http://schemas.microsoft.com/office/drawing/2014/main" id="{254065C6-CB35-4750-9349-2DA384EAD1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564" y="1536700"/>
                        <a:ext cx="2222402" cy="994905"/>
                      </a:xfrm>
                      <a:prstGeom prst="rect">
                        <a:avLst/>
                      </a:prstGeom>
                      <a:noFill/>
                      <a:ln>
                        <a:noFill/>
                      </a:ln>
                    </p:spPr>
                  </p:pic>
                </p:oleObj>
              </mc:Fallback>
            </mc:AlternateContent>
          </a:graphicData>
        </a:graphic>
      </p:graphicFrame>
      <p:graphicFrame>
        <p:nvGraphicFramePr>
          <p:cNvPr id="10" name="对象 12">
            <a:extLst>
              <a:ext uri="{FF2B5EF4-FFF2-40B4-BE49-F238E27FC236}">
                <a16:creationId xmlns:a16="http://schemas.microsoft.com/office/drawing/2014/main" id="{15AF3979-7ABC-47F8-9050-02BF672B9DDB}"/>
              </a:ext>
            </a:extLst>
          </p:cNvPr>
          <p:cNvGraphicFramePr>
            <a:graphicFrameLocks noChangeAspect="1"/>
          </p:cNvGraphicFramePr>
          <p:nvPr>
            <p:extLst>
              <p:ext uri="{D42A27DB-BD31-4B8C-83A1-F6EECF244321}">
                <p14:modId xmlns:p14="http://schemas.microsoft.com/office/powerpoint/2010/main" val="3935918688"/>
              </p:ext>
            </p:extLst>
          </p:nvPr>
        </p:nvGraphicFramePr>
        <p:xfrm>
          <a:off x="3399245" y="1511675"/>
          <a:ext cx="2161932" cy="964663"/>
        </p:xfrm>
        <a:graphic>
          <a:graphicData uri="http://schemas.openxmlformats.org/presentationml/2006/ole">
            <mc:AlternateContent xmlns:mc="http://schemas.openxmlformats.org/markup-compatibility/2006">
              <mc:Choice xmlns:v="urn:schemas-microsoft-com:vml" Requires="v">
                <p:oleObj spid="_x0000_s70733" name="Equation" r:id="rId9" imgW="1637589" imgH="634725" progId="Equation.DSMT4">
                  <p:embed/>
                </p:oleObj>
              </mc:Choice>
              <mc:Fallback>
                <p:oleObj name="Equation" r:id="rId9" imgW="1637589" imgH="634725" progId="Equation.DSMT4">
                  <p:embed/>
                  <p:pic>
                    <p:nvPicPr>
                      <p:cNvPr id="120845" name="对象 12">
                        <a:extLst>
                          <a:ext uri="{FF2B5EF4-FFF2-40B4-BE49-F238E27FC236}">
                            <a16:creationId xmlns:a16="http://schemas.microsoft.com/office/drawing/2014/main" id="{642EF563-6EC2-49B5-8D45-EB78818B5A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9245" y="1511675"/>
                        <a:ext cx="2161932" cy="964663"/>
                      </a:xfrm>
                      <a:prstGeom prst="rect">
                        <a:avLst/>
                      </a:prstGeom>
                      <a:noFill/>
                      <a:ln>
                        <a:noFill/>
                      </a:ln>
                    </p:spPr>
                  </p:pic>
                </p:oleObj>
              </mc:Fallback>
            </mc:AlternateContent>
          </a:graphicData>
        </a:graphic>
      </p:graphicFrame>
      <p:graphicFrame>
        <p:nvGraphicFramePr>
          <p:cNvPr id="11" name="对象 15">
            <a:extLst>
              <a:ext uri="{FF2B5EF4-FFF2-40B4-BE49-F238E27FC236}">
                <a16:creationId xmlns:a16="http://schemas.microsoft.com/office/drawing/2014/main" id="{B22FFA33-937C-42E3-891F-F836F450047F}"/>
              </a:ext>
            </a:extLst>
          </p:cNvPr>
          <p:cNvGraphicFramePr>
            <a:graphicFrameLocks noChangeAspect="1"/>
          </p:cNvGraphicFramePr>
          <p:nvPr>
            <p:extLst>
              <p:ext uri="{D42A27DB-BD31-4B8C-83A1-F6EECF244321}">
                <p14:modId xmlns:p14="http://schemas.microsoft.com/office/powerpoint/2010/main" val="2099205644"/>
              </p:ext>
            </p:extLst>
          </p:nvPr>
        </p:nvGraphicFramePr>
        <p:xfrm>
          <a:off x="5898456" y="1535112"/>
          <a:ext cx="2161932" cy="982812"/>
        </p:xfrm>
        <a:graphic>
          <a:graphicData uri="http://schemas.openxmlformats.org/presentationml/2006/ole">
            <mc:AlternateContent xmlns:mc="http://schemas.openxmlformats.org/markup-compatibility/2006">
              <mc:Choice xmlns:v="urn:schemas-microsoft-com:vml" Requires="v">
                <p:oleObj spid="_x0000_s70734" name="Equation" r:id="rId11" imgW="1701062" imgH="634725" progId="Equation.DSMT4">
                  <p:embed/>
                </p:oleObj>
              </mc:Choice>
              <mc:Fallback>
                <p:oleObj name="Equation" r:id="rId11" imgW="1701062" imgH="634725" progId="Equation.DSMT4">
                  <p:embed/>
                  <p:pic>
                    <p:nvPicPr>
                      <p:cNvPr id="120848" name="对象 15">
                        <a:extLst>
                          <a:ext uri="{FF2B5EF4-FFF2-40B4-BE49-F238E27FC236}">
                            <a16:creationId xmlns:a16="http://schemas.microsoft.com/office/drawing/2014/main" id="{15FAA4D5-2179-4DC1-B78F-D593549803B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8456" y="1535112"/>
                        <a:ext cx="2161932" cy="982812"/>
                      </a:xfrm>
                      <a:prstGeom prst="rect">
                        <a:avLst/>
                      </a:prstGeom>
                      <a:noFill/>
                      <a:ln>
                        <a:noFill/>
                      </a:ln>
                    </p:spPr>
                  </p:pic>
                </p:oleObj>
              </mc:Fallback>
            </mc:AlternateContent>
          </a:graphicData>
        </a:graphic>
      </p:graphicFrame>
      <p:sp>
        <p:nvSpPr>
          <p:cNvPr id="12" name="文本框 18">
            <a:extLst>
              <a:ext uri="{FF2B5EF4-FFF2-40B4-BE49-F238E27FC236}">
                <a16:creationId xmlns:a16="http://schemas.microsoft.com/office/drawing/2014/main" id="{A32BFA8C-B29A-4F12-8032-B1950398CADE}"/>
              </a:ext>
            </a:extLst>
          </p:cNvPr>
          <p:cNvSpPr txBox="1">
            <a:spLocks noChangeArrowheads="1"/>
          </p:cNvSpPr>
          <p:nvPr/>
        </p:nvSpPr>
        <p:spPr bwMode="auto">
          <a:xfrm>
            <a:off x="762000" y="3064948"/>
            <a:ext cx="2808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得到</a:t>
            </a:r>
          </a:p>
        </p:txBody>
      </p:sp>
      <p:graphicFrame>
        <p:nvGraphicFramePr>
          <p:cNvPr id="13" name="对象 2">
            <a:extLst>
              <a:ext uri="{FF2B5EF4-FFF2-40B4-BE49-F238E27FC236}">
                <a16:creationId xmlns:a16="http://schemas.microsoft.com/office/drawing/2014/main" id="{23539987-9280-408B-935E-5C9C8E5F2186}"/>
              </a:ext>
            </a:extLst>
          </p:cNvPr>
          <p:cNvGraphicFramePr>
            <a:graphicFrameLocks noChangeAspect="1"/>
          </p:cNvGraphicFramePr>
          <p:nvPr>
            <p:extLst>
              <p:ext uri="{D42A27DB-BD31-4B8C-83A1-F6EECF244321}">
                <p14:modId xmlns:p14="http://schemas.microsoft.com/office/powerpoint/2010/main" val="1302433806"/>
              </p:ext>
            </p:extLst>
          </p:nvPr>
        </p:nvGraphicFramePr>
        <p:xfrm>
          <a:off x="1838325" y="2855913"/>
          <a:ext cx="8443913" cy="1231900"/>
        </p:xfrm>
        <a:graphic>
          <a:graphicData uri="http://schemas.openxmlformats.org/presentationml/2006/ole">
            <mc:AlternateContent xmlns:mc="http://schemas.openxmlformats.org/markup-compatibility/2006">
              <mc:Choice xmlns:v="urn:schemas-microsoft-com:vml" Requires="v">
                <p:oleObj spid="_x0000_s70735" name="Equation" r:id="rId13" imgW="4800600" imgH="698400" progId="Equation.DSMT4">
                  <p:embed/>
                </p:oleObj>
              </mc:Choice>
              <mc:Fallback>
                <p:oleObj name="Equation" r:id="rId13" imgW="4800600" imgH="698400" progId="Equation.DSMT4">
                  <p:embed/>
                  <p:pic>
                    <p:nvPicPr>
                      <p:cNvPr id="121859" name="对象 2">
                        <a:extLst>
                          <a:ext uri="{FF2B5EF4-FFF2-40B4-BE49-F238E27FC236}">
                            <a16:creationId xmlns:a16="http://schemas.microsoft.com/office/drawing/2014/main" id="{4B3D7146-8F1C-42FB-BCCA-76CDC8AB277C}"/>
                          </a:ext>
                        </a:extLst>
                      </p:cNvPr>
                      <p:cNvPicPr>
                        <a:picLocks noChangeAspect="1" noChangeArrowheads="1"/>
                      </p:cNvPicPr>
                      <p:nvPr/>
                    </p:nvPicPr>
                    <p:blipFill>
                      <a:blip r:embed="rId14"/>
                      <a:srcRect/>
                      <a:stretch>
                        <a:fillRect/>
                      </a:stretch>
                    </p:blipFill>
                    <p:spPr bwMode="auto">
                      <a:xfrm>
                        <a:off x="1838325" y="2855913"/>
                        <a:ext cx="8443913" cy="1231900"/>
                      </a:xfrm>
                      <a:prstGeom prst="rect">
                        <a:avLst/>
                      </a:prstGeom>
                      <a:noFill/>
                      <a:ln>
                        <a:noFill/>
                      </a:ln>
                    </p:spPr>
                  </p:pic>
                </p:oleObj>
              </mc:Fallback>
            </mc:AlternateContent>
          </a:graphicData>
        </a:graphic>
      </p:graphicFrame>
      <p:sp>
        <p:nvSpPr>
          <p:cNvPr id="14" name="文本框 3">
            <a:extLst>
              <a:ext uri="{FF2B5EF4-FFF2-40B4-BE49-F238E27FC236}">
                <a16:creationId xmlns:a16="http://schemas.microsoft.com/office/drawing/2014/main" id="{7E430170-562C-42CD-8645-F550378E8217}"/>
              </a:ext>
            </a:extLst>
          </p:cNvPr>
          <p:cNvSpPr txBox="1">
            <a:spLocks noChangeArrowheads="1"/>
          </p:cNvSpPr>
          <p:nvPr/>
        </p:nvSpPr>
        <p:spPr bwMode="auto">
          <a:xfrm>
            <a:off x="263352" y="4189391"/>
            <a:ext cx="763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rPr>
              <a:t>  假定          联合起来计算    ，则：</a:t>
            </a:r>
          </a:p>
        </p:txBody>
      </p:sp>
      <p:graphicFrame>
        <p:nvGraphicFramePr>
          <p:cNvPr id="15" name="对象 5">
            <a:extLst>
              <a:ext uri="{FF2B5EF4-FFF2-40B4-BE49-F238E27FC236}">
                <a16:creationId xmlns:a16="http://schemas.microsoft.com/office/drawing/2014/main" id="{963758D3-439A-4766-87AF-ED8860934641}"/>
              </a:ext>
            </a:extLst>
          </p:cNvPr>
          <p:cNvGraphicFramePr>
            <a:graphicFrameLocks noChangeAspect="1"/>
          </p:cNvGraphicFramePr>
          <p:nvPr>
            <p:extLst>
              <p:ext uri="{D42A27DB-BD31-4B8C-83A1-F6EECF244321}">
                <p14:modId xmlns:p14="http://schemas.microsoft.com/office/powerpoint/2010/main" val="3118633184"/>
              </p:ext>
            </p:extLst>
          </p:nvPr>
        </p:nvGraphicFramePr>
        <p:xfrm>
          <a:off x="3673153" y="4301150"/>
          <a:ext cx="287337" cy="352425"/>
        </p:xfrm>
        <a:graphic>
          <a:graphicData uri="http://schemas.openxmlformats.org/presentationml/2006/ole">
            <mc:AlternateContent xmlns:mc="http://schemas.openxmlformats.org/markup-compatibility/2006">
              <mc:Choice xmlns:v="urn:schemas-microsoft-com:vml" Requires="v">
                <p:oleObj spid="_x0000_s70736" name="Equation" r:id="rId15" imgW="114201" imgH="139579" progId="Equation.DSMT4">
                  <p:embed/>
                </p:oleObj>
              </mc:Choice>
              <mc:Fallback>
                <p:oleObj name="Equation" r:id="rId15" imgW="114201" imgH="139579" progId="Equation.DSMT4">
                  <p:embed/>
                  <p:pic>
                    <p:nvPicPr>
                      <p:cNvPr id="121861" name="对象 5">
                        <a:extLst>
                          <a:ext uri="{FF2B5EF4-FFF2-40B4-BE49-F238E27FC236}">
                            <a16:creationId xmlns:a16="http://schemas.microsoft.com/office/drawing/2014/main" id="{45774427-8B51-4738-A51A-F8EE95E732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3153" y="4301150"/>
                        <a:ext cx="287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7">
            <a:extLst>
              <a:ext uri="{FF2B5EF4-FFF2-40B4-BE49-F238E27FC236}">
                <a16:creationId xmlns:a16="http://schemas.microsoft.com/office/drawing/2014/main" id="{B08FBB6D-D403-4D90-9DF7-EC3A74CA0B59}"/>
              </a:ext>
            </a:extLst>
          </p:cNvPr>
          <p:cNvGraphicFramePr>
            <a:graphicFrameLocks noChangeAspect="1"/>
          </p:cNvGraphicFramePr>
          <p:nvPr>
            <p:extLst>
              <p:ext uri="{D42A27DB-BD31-4B8C-83A1-F6EECF244321}">
                <p14:modId xmlns:p14="http://schemas.microsoft.com/office/powerpoint/2010/main" val="3240904475"/>
              </p:ext>
            </p:extLst>
          </p:nvPr>
        </p:nvGraphicFramePr>
        <p:xfrm>
          <a:off x="1177755" y="4171414"/>
          <a:ext cx="647700" cy="444500"/>
        </p:xfrm>
        <a:graphic>
          <a:graphicData uri="http://schemas.openxmlformats.org/presentationml/2006/ole">
            <mc:AlternateContent xmlns:mc="http://schemas.openxmlformats.org/markup-compatibility/2006">
              <mc:Choice xmlns:v="urn:schemas-microsoft-com:vml" Requires="v">
                <p:oleObj spid="_x0000_s70737" name="Equation" r:id="rId16" imgW="331206" imgH="229297" progId="Equation.DSMT4">
                  <p:embed/>
                </p:oleObj>
              </mc:Choice>
              <mc:Fallback>
                <p:oleObj name="Equation" r:id="rId16" imgW="331206" imgH="229297" progId="Equation.DSMT4">
                  <p:embed/>
                  <p:pic>
                    <p:nvPicPr>
                      <p:cNvPr id="121863" name="对象 7">
                        <a:extLst>
                          <a:ext uri="{FF2B5EF4-FFF2-40B4-BE49-F238E27FC236}">
                            <a16:creationId xmlns:a16="http://schemas.microsoft.com/office/drawing/2014/main" id="{2263BE5A-9CF7-455C-96CB-76D6295000E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77755" y="4171414"/>
                        <a:ext cx="6477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9">
            <a:extLst>
              <a:ext uri="{FF2B5EF4-FFF2-40B4-BE49-F238E27FC236}">
                <a16:creationId xmlns:a16="http://schemas.microsoft.com/office/drawing/2014/main" id="{C612D592-55B4-4F3B-88D3-C132763EEC8C}"/>
              </a:ext>
            </a:extLst>
          </p:cNvPr>
          <p:cNvGraphicFramePr>
            <a:graphicFrameLocks noChangeAspect="1"/>
          </p:cNvGraphicFramePr>
          <p:nvPr>
            <p:extLst>
              <p:ext uri="{D42A27DB-BD31-4B8C-83A1-F6EECF244321}">
                <p14:modId xmlns:p14="http://schemas.microsoft.com/office/powerpoint/2010/main" val="4273131633"/>
              </p:ext>
            </p:extLst>
          </p:nvPr>
        </p:nvGraphicFramePr>
        <p:xfrm>
          <a:off x="440432" y="4727673"/>
          <a:ext cx="8052887" cy="1427162"/>
        </p:xfrm>
        <a:graphic>
          <a:graphicData uri="http://schemas.openxmlformats.org/presentationml/2006/ole">
            <mc:AlternateContent xmlns:mc="http://schemas.openxmlformats.org/markup-compatibility/2006">
              <mc:Choice xmlns:v="urn:schemas-microsoft-com:vml" Requires="v">
                <p:oleObj spid="_x0000_s70738" name="Equation" r:id="rId18" imgW="3352680" imgH="698400" progId="Equation.DSMT4">
                  <p:embed/>
                </p:oleObj>
              </mc:Choice>
              <mc:Fallback>
                <p:oleObj name="Equation" r:id="rId18" imgW="3352680" imgH="698400" progId="Equation.DSMT4">
                  <p:embed/>
                  <p:pic>
                    <p:nvPicPr>
                      <p:cNvPr id="121865" name="对象 9">
                        <a:extLst>
                          <a:ext uri="{FF2B5EF4-FFF2-40B4-BE49-F238E27FC236}">
                            <a16:creationId xmlns:a16="http://schemas.microsoft.com/office/drawing/2014/main" id="{24C1008C-0A5F-452E-BA7C-DACAD32AB8D8}"/>
                          </a:ext>
                        </a:extLst>
                      </p:cNvPr>
                      <p:cNvPicPr>
                        <a:picLocks noChangeAspect="1" noChangeArrowheads="1"/>
                      </p:cNvPicPr>
                      <p:nvPr/>
                    </p:nvPicPr>
                    <p:blipFill>
                      <a:blip r:embed="rId19"/>
                      <a:srcRect/>
                      <a:stretch>
                        <a:fillRect/>
                      </a:stretch>
                    </p:blipFill>
                    <p:spPr bwMode="auto">
                      <a:xfrm>
                        <a:off x="440432" y="4727673"/>
                        <a:ext cx="8052887" cy="1427162"/>
                      </a:xfrm>
                      <a:prstGeom prst="rect">
                        <a:avLst/>
                      </a:prstGeom>
                      <a:noFill/>
                      <a:ln>
                        <a:noFill/>
                      </a:ln>
                    </p:spPr>
                  </p:pic>
                </p:oleObj>
              </mc:Fallback>
            </mc:AlternateContent>
          </a:graphicData>
        </a:graphic>
      </p:graphicFrame>
      <p:sp>
        <p:nvSpPr>
          <p:cNvPr id="18" name="矩形 17">
            <a:extLst>
              <a:ext uri="{FF2B5EF4-FFF2-40B4-BE49-F238E27FC236}">
                <a16:creationId xmlns:a16="http://schemas.microsoft.com/office/drawing/2014/main" id="{80801FAE-9810-49F3-9C3F-C905A635C78C}"/>
              </a:ext>
            </a:extLst>
          </p:cNvPr>
          <p:cNvSpPr/>
          <p:nvPr/>
        </p:nvSpPr>
        <p:spPr>
          <a:xfrm>
            <a:off x="2050728" y="6980237"/>
            <a:ext cx="3532188" cy="461963"/>
          </a:xfrm>
          <a:prstGeom prst="rect">
            <a:avLst/>
          </a:prstGeom>
        </p:spPr>
        <p:txBody>
          <a:bodyPr wrap="none">
            <a:spAutoFit/>
          </a:bodyPr>
          <a:lstStyle/>
          <a:p>
            <a:pPr indent="266700" algn="just">
              <a:spcAft>
                <a:spcPts val="0"/>
              </a:spcAft>
              <a:defRPr/>
            </a:pPr>
            <a:r>
              <a:rPr lang="zh-CN" altLang="zh-CN" kern="100" dirty="0">
                <a:solidFill>
                  <a:schemeClr val="tx1"/>
                </a:solidFill>
              </a:rPr>
              <a:t>得到一个不正确结果。</a:t>
            </a:r>
          </a:p>
        </p:txBody>
      </p:sp>
    </p:spTree>
    <p:extLst>
      <p:ext uri="{BB962C8B-B14F-4D97-AF65-F5344CB8AC3E}">
        <p14:creationId xmlns:p14="http://schemas.microsoft.com/office/powerpoint/2010/main" val="5275899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62201" y="350838"/>
            <a:ext cx="7377113" cy="563562"/>
          </a:xfrm>
        </p:spPr>
        <p:txBody>
          <a:bodyPr/>
          <a:lstStyle/>
          <a:p>
            <a:pPr eaLnBrk="1" hangingPunct="1"/>
            <a:r>
              <a:rPr lang="en-US" altLang="zh-CN">
                <a:latin typeface="Times New Roman" pitchFamily="18" charset="0"/>
              </a:rPr>
              <a:t>N-S</a:t>
            </a:r>
            <a:r>
              <a:rPr lang="zh-CN" altLang="en-US">
                <a:latin typeface="Times New Roman" pitchFamily="18" charset="0"/>
              </a:rPr>
              <a:t>协议的双向鉴别和密钥分配过程</a:t>
            </a:r>
            <a:r>
              <a:rPr lang="zh-CN" altLang="en-US" sz="4800"/>
              <a:t> </a:t>
            </a:r>
          </a:p>
        </p:txBody>
      </p:sp>
      <p:sp>
        <p:nvSpPr>
          <p:cNvPr id="12291"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89AEA57-2422-4983-8D02-0EC4EECD983C}"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2292"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B79B385-7D7D-45FB-BCE8-AB0C8B4DB36C}" type="slidenum">
              <a:rPr lang="en-US" altLang="zh-CN" sz="1000" b="0">
                <a:solidFill>
                  <a:schemeClr val="bg1"/>
                </a:solidFill>
                <a:latin typeface="Verdana" pitchFamily="34" charset="0"/>
                <a:ea typeface="宋体" pitchFamily="2" charset="-122"/>
              </a:rPr>
              <a:pPr eaLnBrk="1" hangingPunct="1">
                <a:spcBef>
                  <a:spcPct val="0"/>
                </a:spcBef>
                <a:buClrTx/>
                <a:buFontTx/>
                <a:buNone/>
              </a:pPr>
              <a:t>8</a:t>
            </a:fld>
            <a:endParaRPr lang="en-US" altLang="zh-CN" sz="1000" b="0">
              <a:solidFill>
                <a:schemeClr val="bg1"/>
              </a:solidFill>
              <a:latin typeface="Verdana" pitchFamily="34" charset="0"/>
              <a:ea typeface="宋体" pitchFamily="2" charset="-122"/>
            </a:endParaRPr>
          </a:p>
        </p:txBody>
      </p:sp>
      <p:sp>
        <p:nvSpPr>
          <p:cNvPr id="12293" name="Rectangle 8"/>
          <p:cNvSpPr>
            <a:spLocks noChangeArrowheads="1"/>
          </p:cNvSpPr>
          <p:nvPr/>
        </p:nvSpPr>
        <p:spPr bwMode="auto">
          <a:xfrm>
            <a:off x="1524001" y="20870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2294" name="Rectangle 15"/>
          <p:cNvSpPr>
            <a:spLocks noChangeArrowheads="1"/>
          </p:cNvSpPr>
          <p:nvPr/>
        </p:nvSpPr>
        <p:spPr bwMode="auto">
          <a:xfrm>
            <a:off x="1524001" y="20870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aphicFrame>
        <p:nvGraphicFramePr>
          <p:cNvPr id="12295" name="Object 14"/>
          <p:cNvGraphicFramePr>
            <a:graphicFrameLocks noChangeAspect="1"/>
          </p:cNvGraphicFramePr>
          <p:nvPr>
            <p:extLst>
              <p:ext uri="{D42A27DB-BD31-4B8C-83A1-F6EECF244321}">
                <p14:modId xmlns:p14="http://schemas.microsoft.com/office/powerpoint/2010/main" val="2952785165"/>
              </p:ext>
            </p:extLst>
          </p:nvPr>
        </p:nvGraphicFramePr>
        <p:xfrm>
          <a:off x="1640682" y="1196752"/>
          <a:ext cx="8820150" cy="4816475"/>
        </p:xfrm>
        <a:graphic>
          <a:graphicData uri="http://schemas.openxmlformats.org/presentationml/2006/ole">
            <mc:AlternateContent xmlns:mc="http://schemas.openxmlformats.org/markup-compatibility/2006">
              <mc:Choice xmlns:v="urn:schemas-microsoft-com:vml" Requires="v">
                <p:oleObj spid="_x0000_s12320" name="Visio" r:id="rId3" imgW="5457847" imgH="2971800" progId="Visio.Drawing.11">
                  <p:embed/>
                </p:oleObj>
              </mc:Choice>
              <mc:Fallback>
                <p:oleObj name="Visio" r:id="rId3" imgW="5457847" imgH="2971800" progId="Visio.Drawing.11">
                  <p:embed/>
                  <p:pic>
                    <p:nvPicPr>
                      <p:cNvPr id="0" name="Object 14"/>
                      <p:cNvPicPr>
                        <a:picLocks noChangeAspect="1" noChangeArrowheads="1"/>
                      </p:cNvPicPr>
                      <p:nvPr/>
                    </p:nvPicPr>
                    <p:blipFill>
                      <a:blip r:embed="rId4"/>
                      <a:srcRect/>
                      <a:stretch>
                        <a:fillRect/>
                      </a:stretch>
                    </p:blipFill>
                    <p:spPr bwMode="auto">
                      <a:xfrm>
                        <a:off x="1640682" y="1196752"/>
                        <a:ext cx="882015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latin typeface="Times New Roman" pitchFamily="18" charset="0"/>
              </a:rPr>
              <a:t>N-S</a:t>
            </a:r>
            <a:r>
              <a:rPr lang="zh-CN" altLang="en-US">
                <a:latin typeface="Times New Roman" pitchFamily="18" charset="0"/>
              </a:rPr>
              <a:t>协议的实现过程</a:t>
            </a:r>
          </a:p>
        </p:txBody>
      </p:sp>
      <p:sp>
        <p:nvSpPr>
          <p:cNvPr id="13315" name="Rectangle 7"/>
          <p:cNvSpPr>
            <a:spLocks noGrp="1" noChangeArrowheads="1"/>
          </p:cNvSpPr>
          <p:nvPr>
            <p:ph idx="1"/>
          </p:nvPr>
        </p:nvSpPr>
        <p:spPr>
          <a:xfrm>
            <a:off x="406400" y="1052736"/>
            <a:ext cx="11176000" cy="2952328"/>
          </a:xfrm>
        </p:spPr>
        <p:txBody>
          <a:bodyPr/>
          <a:lstStyle/>
          <a:p>
            <a:pPr eaLnBrk="1" hangingPunct="1">
              <a:buFontTx/>
              <a:buNone/>
            </a:pPr>
            <a:r>
              <a:rPr lang="zh-CN" altLang="en-US" dirty="0">
                <a:latin typeface="Times New Roman" pitchFamily="18" charset="0"/>
              </a:rPr>
              <a:t>步骤</a:t>
            </a: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安全获得新会话密钥</a:t>
            </a:r>
            <a:r>
              <a:rPr lang="en-US" altLang="zh-CN" dirty="0">
                <a:latin typeface="Times New Roman" pitchFamily="18" charset="0"/>
              </a:rPr>
              <a:t>K</a:t>
            </a:r>
            <a:r>
              <a:rPr lang="en-US" altLang="zh-CN" baseline="-25000" dirty="0">
                <a:latin typeface="Times New Roman" pitchFamily="18" charset="0"/>
              </a:rPr>
              <a:t>s</a:t>
            </a:r>
            <a:r>
              <a:rPr lang="zh-CN" altLang="en-US" dirty="0">
                <a:latin typeface="Times New Roman" pitchFamily="18" charset="0"/>
              </a:rPr>
              <a:t>，</a:t>
            </a:r>
            <a:r>
              <a:rPr lang="en-US" altLang="zh-CN" dirty="0">
                <a:latin typeface="Times New Roman" pitchFamily="18" charset="0"/>
              </a:rPr>
              <a:t>N</a:t>
            </a:r>
            <a:r>
              <a:rPr lang="en-US" altLang="zh-CN" baseline="-25000" dirty="0">
                <a:latin typeface="Times New Roman" pitchFamily="18" charset="0"/>
              </a:rPr>
              <a:t>1</a:t>
            </a:r>
            <a:r>
              <a:rPr lang="zh-CN" altLang="en-US" dirty="0">
                <a:latin typeface="Times New Roman" pitchFamily="18" charset="0"/>
              </a:rPr>
              <a:t>说明不是重放。</a:t>
            </a:r>
          </a:p>
          <a:p>
            <a:pPr eaLnBrk="1" hangingPunct="1">
              <a:buFontTx/>
              <a:buNone/>
            </a:pPr>
            <a:r>
              <a:rPr lang="zh-CN" altLang="en-US" dirty="0">
                <a:latin typeface="Times New Roman" pitchFamily="18" charset="0"/>
              </a:rPr>
              <a:t>步骤</a:t>
            </a:r>
            <a:r>
              <a:rPr lang="en-US" altLang="zh-CN" dirty="0">
                <a:latin typeface="Times New Roman" pitchFamily="18" charset="0"/>
              </a:rPr>
              <a:t>3</a:t>
            </a:r>
            <a:r>
              <a:rPr lang="zh-CN" altLang="en-US" dirty="0">
                <a:latin typeface="Times New Roman" pitchFamily="18" charset="0"/>
              </a:rPr>
              <a:t>：消息只能被</a:t>
            </a:r>
            <a:r>
              <a:rPr lang="en-US" altLang="zh-CN" dirty="0">
                <a:latin typeface="Times New Roman" pitchFamily="18" charset="0"/>
              </a:rPr>
              <a:t>B</a:t>
            </a:r>
            <a:r>
              <a:rPr lang="zh-CN" altLang="en-US" dirty="0">
                <a:latin typeface="Times New Roman" pitchFamily="18" charset="0"/>
              </a:rPr>
              <a:t>解密，</a:t>
            </a:r>
            <a:r>
              <a:rPr lang="en-US" altLang="zh-CN" dirty="0">
                <a:latin typeface="Times New Roman" pitchFamily="18" charset="0"/>
              </a:rPr>
              <a:t>A</a:t>
            </a:r>
            <a:r>
              <a:rPr lang="zh-CN" altLang="en-US" dirty="0">
                <a:latin typeface="Times New Roman" pitchFamily="18" charset="0"/>
              </a:rPr>
              <a:t>证实对方是</a:t>
            </a:r>
            <a:r>
              <a:rPr lang="en-US" altLang="zh-CN" dirty="0">
                <a:latin typeface="Times New Roman" pitchFamily="18" charset="0"/>
              </a:rPr>
              <a:t>B</a:t>
            </a:r>
            <a:r>
              <a:rPr lang="zh-CN" altLang="en-US" dirty="0">
                <a:latin typeface="Times New Roman" pitchFamily="18" charset="0"/>
              </a:rPr>
              <a:t>，解密后报文中的</a:t>
            </a:r>
            <a:r>
              <a:rPr lang="en-US" altLang="zh-CN" dirty="0">
                <a:latin typeface="Times New Roman" pitchFamily="18" charset="0"/>
              </a:rPr>
              <a:t>ID</a:t>
            </a:r>
            <a:r>
              <a:rPr lang="en-US" altLang="zh-CN" baseline="-25000" dirty="0">
                <a:latin typeface="Times New Roman" pitchFamily="18" charset="0"/>
              </a:rPr>
              <a:t>A</a:t>
            </a:r>
            <a:r>
              <a:rPr lang="zh-CN" altLang="en-US" dirty="0">
                <a:latin typeface="Times New Roman" pitchFamily="18" charset="0"/>
              </a:rPr>
              <a:t>使得</a:t>
            </a:r>
            <a:r>
              <a:rPr lang="en-US" altLang="zh-CN" dirty="0">
                <a:latin typeface="Times New Roman" pitchFamily="18" charset="0"/>
              </a:rPr>
              <a:t>B</a:t>
            </a:r>
            <a:r>
              <a:rPr lang="zh-CN" altLang="en-US" dirty="0">
                <a:latin typeface="Times New Roman" pitchFamily="18" charset="0"/>
              </a:rPr>
              <a:t>证实对方是</a:t>
            </a:r>
            <a:r>
              <a:rPr lang="en-US" altLang="zh-CN" dirty="0">
                <a:latin typeface="Times New Roman" pitchFamily="18" charset="0"/>
              </a:rPr>
              <a:t>A</a:t>
            </a:r>
            <a:r>
              <a:rPr lang="zh-CN" altLang="en-US" dirty="0">
                <a:latin typeface="Times New Roman" pitchFamily="18" charset="0"/>
              </a:rPr>
              <a:t>。</a:t>
            </a:r>
          </a:p>
          <a:p>
            <a:pPr eaLnBrk="1" hangingPunct="1">
              <a:buFontTx/>
              <a:buNone/>
            </a:pPr>
            <a:r>
              <a:rPr lang="zh-CN" altLang="en-US" dirty="0">
                <a:latin typeface="Times New Roman" pitchFamily="18" charset="0"/>
              </a:rPr>
              <a:t>步骤</a:t>
            </a:r>
            <a:r>
              <a:rPr lang="en-US" altLang="zh-CN" dirty="0">
                <a:latin typeface="Times New Roman" pitchFamily="18" charset="0"/>
              </a:rPr>
              <a:t>4</a:t>
            </a:r>
            <a:r>
              <a:rPr lang="zh-CN" altLang="en-US" dirty="0">
                <a:latin typeface="Times New Roman" pitchFamily="18" charset="0"/>
              </a:rPr>
              <a:t>说明</a:t>
            </a:r>
            <a:r>
              <a:rPr lang="en-US" altLang="zh-CN" dirty="0">
                <a:latin typeface="Times New Roman" pitchFamily="18" charset="0"/>
              </a:rPr>
              <a:t>B</a:t>
            </a:r>
            <a:r>
              <a:rPr lang="zh-CN" altLang="en-US" dirty="0">
                <a:latin typeface="Times New Roman" pitchFamily="18" charset="0"/>
              </a:rPr>
              <a:t>已知道</a:t>
            </a:r>
            <a:r>
              <a:rPr lang="en-US" altLang="zh-CN" dirty="0">
                <a:latin typeface="Times New Roman" pitchFamily="18" charset="0"/>
              </a:rPr>
              <a:t>K</a:t>
            </a:r>
            <a:r>
              <a:rPr lang="en-US" altLang="zh-CN" baseline="-25000" dirty="0">
                <a:latin typeface="Times New Roman" pitchFamily="18" charset="0"/>
              </a:rPr>
              <a:t>s</a:t>
            </a:r>
            <a:r>
              <a:rPr lang="zh-CN" altLang="en-US" dirty="0">
                <a:latin typeface="Times New Roman" pitchFamily="18" charset="0"/>
              </a:rPr>
              <a:t>，步骤</a:t>
            </a:r>
            <a:r>
              <a:rPr lang="en-US" altLang="zh-CN" dirty="0">
                <a:latin typeface="Times New Roman" pitchFamily="18" charset="0"/>
              </a:rPr>
              <a:t>5</a:t>
            </a:r>
            <a:r>
              <a:rPr lang="zh-CN" altLang="en-US" dirty="0">
                <a:latin typeface="Times New Roman" pitchFamily="18" charset="0"/>
              </a:rPr>
              <a:t>使</a:t>
            </a:r>
            <a:r>
              <a:rPr lang="en-US" altLang="zh-CN" dirty="0">
                <a:latin typeface="Times New Roman" pitchFamily="18" charset="0"/>
              </a:rPr>
              <a:t>B</a:t>
            </a:r>
            <a:r>
              <a:rPr lang="zh-CN" altLang="en-US" dirty="0">
                <a:latin typeface="Times New Roman" pitchFamily="18" charset="0"/>
              </a:rPr>
              <a:t>确信</a:t>
            </a:r>
            <a:r>
              <a:rPr lang="en-US" altLang="zh-CN" dirty="0">
                <a:latin typeface="Times New Roman" pitchFamily="18" charset="0"/>
              </a:rPr>
              <a:t>A</a:t>
            </a:r>
            <a:r>
              <a:rPr lang="zh-CN" altLang="en-US" dirty="0">
                <a:latin typeface="Times New Roman" pitchFamily="18" charset="0"/>
              </a:rPr>
              <a:t>也知道</a:t>
            </a:r>
            <a:r>
              <a:rPr lang="en-US" altLang="zh-CN" dirty="0">
                <a:latin typeface="Times New Roman" pitchFamily="18" charset="0"/>
              </a:rPr>
              <a:t>K</a:t>
            </a:r>
            <a:r>
              <a:rPr lang="en-US" altLang="zh-CN" baseline="-25000" dirty="0">
                <a:latin typeface="Times New Roman" pitchFamily="18" charset="0"/>
              </a:rPr>
              <a:t>s</a:t>
            </a:r>
            <a:r>
              <a:rPr lang="zh-CN" altLang="en-US" dirty="0">
                <a:latin typeface="Times New Roman" pitchFamily="18" charset="0"/>
              </a:rPr>
              <a:t>，现时</a:t>
            </a:r>
            <a:r>
              <a:rPr lang="en-US" altLang="zh-CN" dirty="0">
                <a:latin typeface="Times New Roman" pitchFamily="18" charset="0"/>
              </a:rPr>
              <a:t>f(N</a:t>
            </a:r>
            <a:r>
              <a:rPr lang="en-US" altLang="zh-CN" baseline="-25000" dirty="0">
                <a:latin typeface="Times New Roman" pitchFamily="18" charset="0"/>
              </a:rPr>
              <a:t>2</a:t>
            </a:r>
            <a:r>
              <a:rPr lang="en-US" altLang="zh-CN" dirty="0">
                <a:latin typeface="Times New Roman" pitchFamily="18" charset="0"/>
              </a:rPr>
              <a:t>)</a:t>
            </a:r>
            <a:r>
              <a:rPr lang="zh-CN" altLang="en-US" dirty="0">
                <a:latin typeface="Times New Roman" pitchFamily="18" charset="0"/>
              </a:rPr>
              <a:t>使</a:t>
            </a:r>
            <a:r>
              <a:rPr lang="en-US" altLang="zh-CN" dirty="0">
                <a:latin typeface="Times New Roman" pitchFamily="18" charset="0"/>
              </a:rPr>
              <a:t>B</a:t>
            </a:r>
            <a:r>
              <a:rPr lang="zh-CN" altLang="en-US" dirty="0">
                <a:latin typeface="Times New Roman" pitchFamily="18" charset="0"/>
              </a:rPr>
              <a:t>确信这是一条新的消息。</a:t>
            </a:r>
          </a:p>
          <a:p>
            <a:pPr eaLnBrk="1" hangingPunct="1">
              <a:buFontTx/>
              <a:buNone/>
            </a:pPr>
            <a:r>
              <a:rPr lang="zh-CN" altLang="en-US" dirty="0">
                <a:latin typeface="Times New Roman" pitchFamily="18" charset="0"/>
              </a:rPr>
              <a:t>增加步骤</a:t>
            </a:r>
            <a:r>
              <a:rPr lang="en-US" altLang="zh-CN" dirty="0">
                <a:latin typeface="Times New Roman" pitchFamily="18" charset="0"/>
              </a:rPr>
              <a:t>4</a:t>
            </a:r>
            <a:r>
              <a:rPr lang="zh-CN" altLang="en-US" dirty="0">
                <a:latin typeface="Times New Roman" pitchFamily="18" charset="0"/>
              </a:rPr>
              <a:t>和</a:t>
            </a:r>
            <a:r>
              <a:rPr lang="en-US" altLang="zh-CN" dirty="0">
                <a:latin typeface="Times New Roman" pitchFamily="18" charset="0"/>
              </a:rPr>
              <a:t>5</a:t>
            </a:r>
            <a:r>
              <a:rPr lang="zh-CN" altLang="en-US" dirty="0">
                <a:latin typeface="Times New Roman" pitchFamily="18" charset="0"/>
              </a:rPr>
              <a:t>可防止攻击者截获步骤</a:t>
            </a:r>
            <a:r>
              <a:rPr lang="en-US" altLang="zh-CN" dirty="0">
                <a:latin typeface="Times New Roman" pitchFamily="18" charset="0"/>
              </a:rPr>
              <a:t>3</a:t>
            </a:r>
            <a:r>
              <a:rPr lang="zh-CN" altLang="en-US" dirty="0">
                <a:latin typeface="Times New Roman" pitchFamily="18" charset="0"/>
              </a:rPr>
              <a:t>中的报文并直接重放。</a:t>
            </a:r>
            <a:r>
              <a:rPr lang="zh-CN" altLang="en-US" dirty="0"/>
              <a:t> </a:t>
            </a:r>
          </a:p>
        </p:txBody>
      </p:sp>
      <p:sp>
        <p:nvSpPr>
          <p:cNvPr id="1331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3B2F2EC3-2C08-4EC9-B5D2-1D6F7E4F84C1}" type="datetime1">
              <a:rPr lang="zh-CN" altLang="en-US" sz="1000">
                <a:solidFill>
                  <a:schemeClr val="bg1"/>
                </a:solidFill>
                <a:latin typeface="Verdana" pitchFamily="34" charset="0"/>
                <a:ea typeface="宋体" pitchFamily="2" charset="-122"/>
              </a:rPr>
              <a:pPr eaLnBrk="1" hangingPunct="1">
                <a:spcBef>
                  <a:spcPct val="0"/>
                </a:spcBef>
                <a:buClrTx/>
                <a:buFontTx/>
                <a:buNone/>
              </a:pPr>
              <a:t>2024/5/13</a:t>
            </a:fld>
            <a:endParaRPr lang="en-US" altLang="zh-CN" sz="1000">
              <a:solidFill>
                <a:schemeClr val="bg1"/>
              </a:solidFill>
              <a:latin typeface="Verdana" pitchFamily="34" charset="0"/>
              <a:ea typeface="宋体" pitchFamily="2" charset="-122"/>
            </a:endParaRPr>
          </a:p>
        </p:txBody>
      </p:sp>
      <p:sp>
        <p:nvSpPr>
          <p:cNvPr id="1331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F6C4BD8-C616-450C-A525-6711E6C89333}" type="slidenum">
              <a:rPr lang="en-US" altLang="zh-CN" sz="1000" b="0">
                <a:solidFill>
                  <a:schemeClr val="bg1"/>
                </a:solidFill>
                <a:latin typeface="Verdana" pitchFamily="34" charset="0"/>
                <a:ea typeface="宋体" pitchFamily="2" charset="-122"/>
              </a:rPr>
              <a:pPr eaLnBrk="1" hangingPunct="1">
                <a:spcBef>
                  <a:spcPct val="0"/>
                </a:spcBef>
                <a:buClrTx/>
                <a:buFontTx/>
                <a:buNone/>
              </a:pPr>
              <a:t>9</a:t>
            </a:fld>
            <a:endParaRPr lang="en-US" altLang="zh-CN" sz="1000" b="0">
              <a:solidFill>
                <a:schemeClr val="bg1"/>
              </a:solidFill>
              <a:latin typeface="Verdana" pitchFamily="34" charset="0"/>
              <a:ea typeface="宋体" pitchFamily="2" charset="-122"/>
            </a:endParaRPr>
          </a:p>
        </p:txBody>
      </p:sp>
      <p:sp>
        <p:nvSpPr>
          <p:cNvPr id="7" name="文本框 6">
            <a:extLst>
              <a:ext uri="{FF2B5EF4-FFF2-40B4-BE49-F238E27FC236}">
                <a16:creationId xmlns:a16="http://schemas.microsoft.com/office/drawing/2014/main" id="{82109B16-4F1F-45BC-BDDF-21E95F723CE7}"/>
              </a:ext>
            </a:extLst>
          </p:cNvPr>
          <p:cNvSpPr txBox="1"/>
          <p:nvPr/>
        </p:nvSpPr>
        <p:spPr>
          <a:xfrm>
            <a:off x="335360" y="4005064"/>
            <a:ext cx="10729192" cy="574581"/>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CN" altLang="en-US" sz="2400" b="1" dirty="0"/>
              <a:t>该协议却易遭受另一种重放攻击</a:t>
            </a:r>
          </a:p>
        </p:txBody>
      </p:sp>
    </p:spTree>
  </p:cSld>
  <p:clrMapOvr>
    <a:masterClrMapping/>
  </p:clrMapOvr>
  <p:transition/>
</p:sld>
</file>

<file path=ppt/theme/theme1.xml><?xml version="1.0" encoding="utf-8"?>
<a:theme xmlns:a="http://schemas.openxmlformats.org/drawingml/2006/main" name="主题2">
  <a:themeElements>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fontScheme name="300TGp_natural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300TGp_natural_light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3">
        <a:dk1>
          <a:srgbClr val="000000"/>
        </a:dk1>
        <a:lt1>
          <a:srgbClr val="FFFFFF"/>
        </a:lt1>
        <a:dk2>
          <a:srgbClr val="1A578E"/>
        </a:dk2>
        <a:lt2>
          <a:srgbClr val="C0C0C0"/>
        </a:lt2>
        <a:accent1>
          <a:srgbClr val="5EB52D"/>
        </a:accent1>
        <a:accent2>
          <a:srgbClr val="F26D00"/>
        </a:accent2>
        <a:accent3>
          <a:srgbClr val="FFFFFF"/>
        </a:accent3>
        <a:accent4>
          <a:srgbClr val="000000"/>
        </a:accent4>
        <a:accent5>
          <a:srgbClr val="B6D7AD"/>
        </a:accent5>
        <a:accent6>
          <a:srgbClr val="DB6200"/>
        </a:accent6>
        <a:hlink>
          <a:srgbClr val="5983D7"/>
        </a:hlink>
        <a:folHlink>
          <a:srgbClr val="AAAD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3494</TotalTime>
  <Words>7557</Words>
  <Application>Microsoft Office PowerPoint</Application>
  <PresentationFormat>宽屏</PresentationFormat>
  <Paragraphs>775</Paragraphs>
  <Slides>74</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74</vt:i4>
      </vt:variant>
    </vt:vector>
  </HeadingPairs>
  <TitlesOfParts>
    <vt:vector size="90" baseType="lpstr">
      <vt:lpstr>等线</vt:lpstr>
      <vt:lpstr>黑体</vt:lpstr>
      <vt:lpstr>宋体</vt:lpstr>
      <vt:lpstr>微软雅黑</vt:lpstr>
      <vt:lpstr>Arial</vt:lpstr>
      <vt:lpstr>Cambria Math</vt:lpstr>
      <vt:lpstr>Times New Roman</vt:lpstr>
      <vt:lpstr>Verdana</vt:lpstr>
      <vt:lpstr>Wingdings</vt:lpstr>
      <vt:lpstr>主题2</vt:lpstr>
      <vt:lpstr>Equation</vt:lpstr>
      <vt:lpstr>Microsoft Equation 2.0</vt:lpstr>
      <vt:lpstr>Microsoft Visio 2003-2010 绘图</vt:lpstr>
      <vt:lpstr>MathType 7.0 Equation</vt:lpstr>
      <vt:lpstr>Visio</vt:lpstr>
      <vt:lpstr>MathType 6.0 Equation</vt:lpstr>
      <vt:lpstr>第7章  鉴别和密钥分配协议</vt:lpstr>
      <vt:lpstr>主要内容</vt:lpstr>
      <vt:lpstr>鉴别和密钥分配的作用</vt:lpstr>
      <vt:lpstr>7.1  鉴别协议</vt:lpstr>
      <vt:lpstr>对付重放攻击的现时（Nonce） </vt:lpstr>
      <vt:lpstr>7.1.1  Needham-Schroeder双向鉴别协议 </vt:lpstr>
      <vt:lpstr>两层对称加密结构 </vt:lpstr>
      <vt:lpstr>N-S协议的双向鉴别和密钥分配过程 </vt:lpstr>
      <vt:lpstr>N-S协议的实现过程</vt:lpstr>
      <vt:lpstr>较难实现的重放攻击 </vt:lpstr>
      <vt:lpstr>7.1.2  改进的Needham-Schroeder协议 </vt:lpstr>
      <vt:lpstr>PowerPoint 演示文稿</vt:lpstr>
      <vt:lpstr>一个可抗重放的鉴别协议 </vt:lpstr>
      <vt:lpstr>7.1.3  单向鉴别协议</vt:lpstr>
      <vt:lpstr>二、使用公开加密算法 </vt:lpstr>
      <vt:lpstr>7.2  密钥分配协议 </vt:lpstr>
      <vt:lpstr>不同性质密钥的管理问题</vt:lpstr>
      <vt:lpstr>密钥的控制使用</vt:lpstr>
      <vt:lpstr>密钥的控制-密钥标签</vt:lpstr>
      <vt:lpstr>密钥的控制-控制矢量</vt:lpstr>
      <vt:lpstr>密钥的控制-控制矢量</vt:lpstr>
      <vt:lpstr>              密钥分配的四种方法 </vt:lpstr>
      <vt:lpstr>密钥分配</vt:lpstr>
      <vt:lpstr>密钥分配</vt:lpstr>
      <vt:lpstr>KDC 对会话密钥 KAB 的分配</vt:lpstr>
      <vt:lpstr>7.2.1  对称密钥的分配 </vt:lpstr>
      <vt:lpstr>密钥分配实例</vt:lpstr>
      <vt:lpstr>密钥分配步骤</vt:lpstr>
      <vt:lpstr>密钥分配步骤</vt:lpstr>
      <vt:lpstr>密钥的分层控制</vt:lpstr>
      <vt:lpstr>会话密钥的有效期</vt:lpstr>
      <vt:lpstr>二、分散式密钥分配方案 </vt:lpstr>
      <vt:lpstr>分散式对称密钥分配</vt:lpstr>
      <vt:lpstr>分散式对称密钥分配方案 </vt:lpstr>
      <vt:lpstr>7.2.2  公开密钥的分配 </vt:lpstr>
      <vt:lpstr>7.2.2  公开密钥的分配-公开可用目录 </vt:lpstr>
      <vt:lpstr>利用CA分配公开密钥 </vt:lpstr>
      <vt:lpstr>利用证书分配公开密钥 </vt:lpstr>
      <vt:lpstr>证书的产生过程</vt:lpstr>
      <vt:lpstr>利用证书分配公开密钥 </vt:lpstr>
      <vt:lpstr>数字证书的概念 </vt:lpstr>
      <vt:lpstr>利用数字证书分配公开密钥 </vt:lpstr>
      <vt:lpstr>7.2.3  使用公开加密算法分配对称密钥 </vt:lpstr>
      <vt:lpstr>使用公开加密算法分配对称密钥的原理</vt:lpstr>
      <vt:lpstr>具有保密性和认证性的密钥分配</vt:lpstr>
      <vt:lpstr>Diffie-Hellman 密钥交换</vt:lpstr>
      <vt:lpstr>Diffie-Hellman 密钥交换</vt:lpstr>
      <vt:lpstr>对称密钥分配协议：Kerberos</vt:lpstr>
      <vt:lpstr>Kerberos 工作原理</vt:lpstr>
      <vt:lpstr>Kerberos</vt:lpstr>
      <vt:lpstr>Kerberos的优缺点</vt:lpstr>
      <vt:lpstr>Kerberos的主要安全问题 </vt:lpstr>
      <vt:lpstr>随机数</vt:lpstr>
      <vt:lpstr>随机数</vt:lpstr>
      <vt:lpstr>伪随机数产生器</vt:lpstr>
      <vt:lpstr>线性同余算法常用变形</vt:lpstr>
      <vt:lpstr>线性同余算法常用变形</vt:lpstr>
      <vt:lpstr>随机比特产生器</vt:lpstr>
      <vt:lpstr>BBS例子</vt:lpstr>
      <vt:lpstr>随机比特产生器</vt:lpstr>
      <vt:lpstr>随机比特产生器</vt:lpstr>
      <vt:lpstr>秘密分割</vt:lpstr>
      <vt:lpstr>Shamir门限方案</vt:lpstr>
      <vt:lpstr>Shamir门限方案</vt:lpstr>
      <vt:lpstr>Shamir门限方案</vt:lpstr>
      <vt:lpstr>PowerPoint 演示文稿</vt:lpstr>
      <vt:lpstr>Shamir门限方案-例子</vt:lpstr>
      <vt:lpstr>Shamir门限方案-例子</vt:lpstr>
      <vt:lpstr>Shamir门限方案-例子</vt:lpstr>
      <vt:lpstr>中国剩余定理(CRT, CHinese remainder theorem)</vt:lpstr>
      <vt:lpstr>基于中国剩余定理的门限方案</vt:lpstr>
      <vt:lpstr>基于中国剩余定理的门限方案</vt:lpstr>
      <vt:lpstr>基于中国剩余定理的门限方案-例子</vt:lpstr>
      <vt:lpstr>基于中国剩余定理的门限方案-例子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网络安全基础</dc:title>
  <dc:creator>island</dc:creator>
  <cp:lastModifiedBy>家红 杨</cp:lastModifiedBy>
  <cp:revision>654</cp:revision>
  <dcterms:created xsi:type="dcterms:W3CDTF">2009-12-20T02:51:39Z</dcterms:created>
  <dcterms:modified xsi:type="dcterms:W3CDTF">2024-05-13T03:44:33Z</dcterms:modified>
</cp:coreProperties>
</file>