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13"/>
  </p:notesMasterIdLst>
  <p:sldIdLst>
    <p:sldId id="256" r:id="rId3"/>
    <p:sldId id="266" r:id="rId4"/>
    <p:sldId id="298" r:id="rId5"/>
    <p:sldId id="315" r:id="rId6"/>
    <p:sldId id="316" r:id="rId7"/>
    <p:sldId id="308" r:id="rId8"/>
    <p:sldId id="317" r:id="rId9"/>
    <p:sldId id="318" r:id="rId10"/>
    <p:sldId id="319" r:id="rId11"/>
    <p:sldId id="320" r:id="rId12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algn="r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342900" indent="114300" algn="r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685800" indent="228600" algn="r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028700" indent="342900" algn="r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371600" indent="457200" algn="r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4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0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3399"/>
    <a:srgbClr val="D2431C"/>
    <a:srgbClr val="121010"/>
    <a:srgbClr val="002220"/>
    <a:srgbClr val="3F3F3F"/>
    <a:srgbClr val="19097B"/>
    <a:srgbClr val="0456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17" autoAdjust="0"/>
  </p:normalViewPr>
  <p:slideViewPr>
    <p:cSldViewPr snapToGrid="0">
      <p:cViewPr varScale="1">
        <p:scale>
          <a:sx n="104" d="100"/>
          <a:sy n="104" d="100"/>
        </p:scale>
        <p:origin x="330" y="96"/>
      </p:cViewPr>
      <p:guideLst>
        <p:guide orient="horz" pos="1614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430" y="444"/>
      </p:cViewPr>
      <p:guideLst>
        <p:guide orient="horz" pos="2870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FD483E2-BA3D-44EA-BCDF-4E8F9BB5CE93}" type="datetimeFigureOut">
              <a:rPr lang="zh-CN" altLang="en-US"/>
              <a:t>2022/9/20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  <a:p>
            <a:pPr lvl="3"/>
            <a:r>
              <a:rPr lang="zh-CN" altLang="en-US" noProof="0" dirty="0"/>
              <a:t>四级</a:t>
            </a:r>
          </a:p>
          <a:p>
            <a:pPr lvl="4"/>
            <a:r>
              <a:rPr lang="zh-CN" altLang="en-US" noProof="0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5DAD5FF6-DAF7-448B-8C88-BD97BA3D9746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AC6FA8B-3D6E-446D-806C-5FAFE7F34B3F}" type="slidenum"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fld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10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1588" y="0"/>
            <a:ext cx="2286000" cy="33338"/>
          </a:xfrm>
          <a:prstGeom prst="rect">
            <a:avLst/>
          </a:prstGeom>
          <a:solidFill>
            <a:srgbClr val="F66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287588" y="0"/>
            <a:ext cx="2286000" cy="33338"/>
          </a:xfrm>
          <a:prstGeom prst="rect">
            <a:avLst/>
          </a:prstGeom>
          <a:solidFill>
            <a:srgbClr val="F3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573588" y="0"/>
            <a:ext cx="2286000" cy="33338"/>
          </a:xfrm>
          <a:prstGeom prst="rect">
            <a:avLst/>
          </a:prstGeom>
          <a:solidFill>
            <a:srgbClr val="05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6842125" y="0"/>
            <a:ext cx="2303463" cy="33338"/>
          </a:xfrm>
          <a:prstGeom prst="rect">
            <a:avLst/>
          </a:prstGeom>
          <a:solidFill>
            <a:srgbClr val="03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0" y="78422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-3175" y="828675"/>
            <a:ext cx="9144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fld id="{30FC9682-EE10-47BD-8B03-53F5455BC18B}" type="datetimeFigureOut">
              <a:rPr lang="zh-CN" altLang="en-US"/>
              <a:t>2022/9/20</a:t>
            </a:fld>
            <a:endParaRPr lang="zh-CN" alt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13"/>
            <a:ext cx="2133600" cy="35718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fld id="{AF116F90-19FE-424D-AF0F-0B8B4E7BE985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E8324-E956-40DC-A8B5-BBFD27678A18}" type="datetimeFigureOut">
              <a:rPr lang="zh-CN" altLang="en-US"/>
              <a:t>2022/9/20</a:t>
            </a:fld>
            <a:endParaRPr lang="zh-CN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4AC60-98D1-4C56-ADB6-1386BF1D2282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0DF66-0288-4FBE-860E-F615B9A50AF5}" type="datetimeFigureOut">
              <a:rPr lang="zh-CN" altLang="en-US"/>
              <a:t>2022/9/20</a:t>
            </a:fld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6C563-1343-411B-9EC3-03C0C876716D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42A93-E7EF-4A65-9781-0D1D53289A1F}" type="datetimeFigureOut">
              <a:rPr lang="zh-CN" altLang="en-US"/>
              <a:t>2022/9/20</a:t>
            </a:fld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9CBAE-62A1-4461-9CFC-D74E8917B63F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D1567-8A85-4283-907B-3EACBDE0E31A}" type="datetimeFigureOut">
              <a:rPr lang="zh-CN" altLang="en-US"/>
              <a:t>2022/9/20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E7616-127C-49DE-BC9D-591F93478546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469D1-C0DA-4800-B809-3F79E402545B}" type="datetimeFigureOut">
              <a:rPr lang="zh-CN" altLang="en-US"/>
              <a:t>2022/9/20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FF69A-1515-4787-8E0C-C48914691A1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1588" y="0"/>
            <a:ext cx="2286000" cy="33338"/>
          </a:xfrm>
          <a:prstGeom prst="rect">
            <a:avLst/>
          </a:prstGeom>
          <a:solidFill>
            <a:srgbClr val="F66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287588" y="0"/>
            <a:ext cx="2286000" cy="33338"/>
          </a:xfrm>
          <a:prstGeom prst="rect">
            <a:avLst/>
          </a:prstGeom>
          <a:solidFill>
            <a:srgbClr val="F3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573588" y="0"/>
            <a:ext cx="2286000" cy="33338"/>
          </a:xfrm>
          <a:prstGeom prst="rect">
            <a:avLst/>
          </a:prstGeom>
          <a:solidFill>
            <a:srgbClr val="05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6842125" y="0"/>
            <a:ext cx="2303463" cy="33338"/>
          </a:xfrm>
          <a:prstGeom prst="rect">
            <a:avLst/>
          </a:prstGeom>
          <a:solidFill>
            <a:srgbClr val="03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0" y="78422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 userDrawn="1"/>
        </p:nvSpPr>
        <p:spPr bwMode="auto">
          <a:xfrm>
            <a:off x="-3175" y="828675"/>
            <a:ext cx="9144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fld id="{78B010A5-941F-4850-994A-553927B5F7B5}" type="datetimeFigureOut">
              <a:rPr lang="zh-CN" altLang="en-US"/>
              <a:t>2022/9/20</a:t>
            </a:fld>
            <a:endParaRPr lang="zh-CN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fld id="{CD2118B1-F6BC-4ECA-AD6D-E2B938861092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58237-6DA2-4AE0-85CA-1EB8CB2566BE}" type="datetimeFigureOut">
              <a:rPr lang="zh-CN" altLang="en-US"/>
              <a:t>2022/9/20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264F4-6039-4C61-A84C-CFBA13C3F073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D1F07-80C6-4EE4-B648-DA314134F9F2}" type="datetimeFigureOut">
              <a:rPr lang="zh-CN" altLang="en-US"/>
              <a:t>2022/9/20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6F7AF-25C6-4389-B3BD-1BBCFDF544B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AD4A2-0B20-4E75-AE60-A6A275015B16}" type="datetimeFigureOut">
              <a:rPr lang="zh-CN" altLang="en-US"/>
              <a:t>2022/9/20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5A575-AAE2-45E8-AACA-C69985B1BF05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A13AF-23D4-425B-ACA7-BA504F27A781}" type="datetimeFigureOut">
              <a:rPr lang="zh-CN" altLang="en-US"/>
              <a:t>2022/9/20</a:t>
            </a:fld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8EC7-6B46-443B-B7F7-53FFF8EB6EC5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57593-56B3-43BA-AA8F-77C7765D5FB5}" type="datetimeFigureOut">
              <a:rPr lang="zh-CN" altLang="en-US"/>
              <a:t>2022/9/20</a:t>
            </a:fld>
            <a:endParaRPr lang="zh-CN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40EEC-19E4-4A1F-A6F7-BFD2AAFCD036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1DFFC-9BE8-42E0-8F57-5A7544070E4B}" type="datetimeFigureOut">
              <a:rPr lang="zh-CN" altLang="en-US"/>
              <a:t>2022/9/20</a:t>
            </a:fld>
            <a:endParaRPr lang="zh-CN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61ED2-4CE1-4131-BAB6-C0B1583FB17A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矩形 64"/>
          <p:cNvSpPr/>
          <p:nvPr userDrawn="1"/>
        </p:nvSpPr>
        <p:spPr>
          <a:xfrm>
            <a:off x="9525" y="0"/>
            <a:ext cx="2286000" cy="33338"/>
          </a:xfrm>
          <a:prstGeom prst="rect">
            <a:avLst/>
          </a:prstGeom>
          <a:solidFill>
            <a:srgbClr val="F66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2278063" y="0"/>
            <a:ext cx="2286000" cy="33338"/>
          </a:xfrm>
          <a:prstGeom prst="rect">
            <a:avLst/>
          </a:prstGeom>
          <a:solidFill>
            <a:srgbClr val="F3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 userDrawn="1"/>
        </p:nvSpPr>
        <p:spPr>
          <a:xfrm>
            <a:off x="4564063" y="0"/>
            <a:ext cx="2286000" cy="33338"/>
          </a:xfrm>
          <a:prstGeom prst="rect">
            <a:avLst/>
          </a:prstGeom>
          <a:solidFill>
            <a:srgbClr val="05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6850063" y="0"/>
            <a:ext cx="2303462" cy="33338"/>
          </a:xfrm>
          <a:prstGeom prst="rect">
            <a:avLst/>
          </a:prstGeom>
          <a:solidFill>
            <a:srgbClr val="03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>
    <p:random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fld id="{D1AC395A-E633-4E9E-BC8B-DFA2BEFE691F}" type="datetimeFigureOut">
              <a:rPr lang="zh-CN" altLang="en-US"/>
              <a:t>2022/9/20</a:t>
            </a:fld>
            <a:endParaRPr lang="zh-CN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fld id="{BACDF74D-637C-4B06-8577-ABCA4D6B46D4}" type="slidenum">
              <a:rPr lang="zh-CN" altLang="en-US"/>
              <a:t>‹#›</a:t>
            </a:fld>
            <a:endParaRPr lang="zh-CN" altLang="en-US" dirty="0"/>
          </a:p>
        </p:txBody>
      </p:sp>
      <p:sp>
        <p:nvSpPr>
          <p:cNvPr id="40" name="矩形 39"/>
          <p:cNvSpPr/>
          <p:nvPr userDrawn="1"/>
        </p:nvSpPr>
        <p:spPr>
          <a:xfrm>
            <a:off x="1588" y="0"/>
            <a:ext cx="2286000" cy="33338"/>
          </a:xfrm>
          <a:prstGeom prst="rect">
            <a:avLst/>
          </a:prstGeom>
          <a:solidFill>
            <a:srgbClr val="F66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2287588" y="0"/>
            <a:ext cx="2286000" cy="33338"/>
          </a:xfrm>
          <a:prstGeom prst="rect">
            <a:avLst/>
          </a:prstGeom>
          <a:solidFill>
            <a:srgbClr val="F3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 userDrawn="1"/>
        </p:nvSpPr>
        <p:spPr>
          <a:xfrm>
            <a:off x="4573588" y="0"/>
            <a:ext cx="2286000" cy="33338"/>
          </a:xfrm>
          <a:prstGeom prst="rect">
            <a:avLst/>
          </a:prstGeom>
          <a:solidFill>
            <a:srgbClr val="05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6842125" y="0"/>
            <a:ext cx="2303463" cy="33338"/>
          </a:xfrm>
          <a:prstGeom prst="rect">
            <a:avLst/>
          </a:prstGeom>
          <a:solidFill>
            <a:srgbClr val="03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1816100"/>
            <a:ext cx="9144000" cy="1511300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7"/>
          <p:cNvSpPr>
            <a:spLocks noChangeArrowheads="1"/>
          </p:cNvSpPr>
          <p:nvPr/>
        </p:nvSpPr>
        <p:spPr bwMode="auto">
          <a:xfrm>
            <a:off x="730686" y="2179638"/>
            <a:ext cx="7593013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11026E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4-1 </a:t>
            </a:r>
            <a:r>
              <a:rPr lang="zh-CN" altLang="en-US" sz="3600" dirty="0">
                <a:solidFill>
                  <a:srgbClr val="11026E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页面设计规范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1178066" y="3117850"/>
            <a:ext cx="6694487" cy="9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9" name="Text Box 53"/>
          <p:cNvSpPr txBox="1">
            <a:spLocks noChangeArrowheads="1"/>
          </p:cNvSpPr>
          <p:nvPr/>
        </p:nvSpPr>
        <p:spPr bwMode="auto">
          <a:xfrm>
            <a:off x="698937" y="695325"/>
            <a:ext cx="7624762" cy="891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600" b="1" dirty="0">
                <a:solidFill>
                  <a:srgbClr val="D2431C"/>
                </a:solidFill>
              </a:rPr>
              <a:t>《Android</a:t>
            </a:r>
            <a:r>
              <a:rPr lang="zh-CN" altLang="en-US" sz="2600" b="1" dirty="0">
                <a:solidFill>
                  <a:srgbClr val="D2431C"/>
                </a:solidFill>
              </a:rPr>
              <a:t>移动应用程序设计</a:t>
            </a:r>
            <a:r>
              <a:rPr lang="en-US" altLang="zh-CN" sz="2600" b="1" dirty="0">
                <a:solidFill>
                  <a:srgbClr val="D2431C"/>
                </a:solidFill>
              </a:rPr>
              <a:t>》</a:t>
            </a:r>
          </a:p>
          <a:p>
            <a:pPr algn="ctr" eaLnBrk="1" hangingPunct="1"/>
            <a:r>
              <a:rPr lang="zh-CN" altLang="en-US" sz="2600" b="1" dirty="0">
                <a:solidFill>
                  <a:srgbClr val="D2431C"/>
                </a:solidFill>
              </a:rPr>
              <a:t>第四章</a:t>
            </a:r>
            <a:r>
              <a:rPr lang="en-US" altLang="zh-CN" sz="2600" b="1" dirty="0">
                <a:solidFill>
                  <a:srgbClr val="D2431C"/>
                </a:solidFill>
              </a:rPr>
              <a:t>  GUI</a:t>
            </a:r>
            <a:r>
              <a:rPr lang="zh-CN" altLang="en-US" sz="2600" b="1" dirty="0">
                <a:solidFill>
                  <a:srgbClr val="D2431C"/>
                </a:solidFill>
              </a:rPr>
              <a:t>设计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视图树的定义</a:t>
            </a:r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度量单位</a:t>
            </a:r>
          </a:p>
        </p:txBody>
      </p:sp>
      <p:sp>
        <p:nvSpPr>
          <p:cNvPr id="2" name="矩形 1"/>
          <p:cNvSpPr/>
          <p:nvPr/>
        </p:nvSpPr>
        <p:spPr>
          <a:xfrm>
            <a:off x="1551709" y="990394"/>
            <a:ext cx="7273636" cy="333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dp</a:t>
            </a:r>
            <a:r>
              <a:rPr lang="zh-CN" altLang="en-US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或</a:t>
            </a:r>
            <a:r>
              <a:rPr lang="en-US" altLang="zh-CN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dip:device independent pixels(</a:t>
            </a:r>
            <a:r>
              <a:rPr lang="zh-CN" altLang="en-US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设备独立像素</a:t>
            </a:r>
            <a:r>
              <a:rPr lang="en-US" altLang="zh-CN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). </a:t>
            </a:r>
            <a:r>
              <a:rPr lang="zh-CN" altLang="en-US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不同设备显示效果不同</a:t>
            </a:r>
            <a:r>
              <a:rPr lang="en-US" altLang="zh-CN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,</a:t>
            </a:r>
            <a:r>
              <a:rPr lang="zh-CN" altLang="en-US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 一般为了支持</a:t>
            </a:r>
            <a:r>
              <a:rPr lang="en-US" altLang="zh-CN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WVGA</a:t>
            </a:r>
            <a:r>
              <a:rPr lang="zh-CN" altLang="en-US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HVGA</a:t>
            </a:r>
            <a:r>
              <a:rPr lang="zh-CN" altLang="en-US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QVGA </a:t>
            </a:r>
            <a:r>
              <a:rPr lang="zh-CN" altLang="en-US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推荐使用这</a:t>
            </a:r>
            <a:r>
              <a:rPr lang="en-US" altLang="zh-CN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dp</a:t>
            </a:r>
            <a:r>
              <a:rPr lang="zh-CN" altLang="en-US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，不依赖像素；</a:t>
            </a:r>
          </a:p>
          <a:p>
            <a:pPr algn="l">
              <a:lnSpc>
                <a:spcPct val="120000"/>
              </a:lnSpc>
            </a:pPr>
            <a:r>
              <a:rPr lang="zh-CN" altLang="en-US" sz="2200" dirty="0">
                <a:solidFill>
                  <a:srgbClr val="990000"/>
                </a:solidFill>
                <a:latin typeface="宋体" panose="02010600030101010101" pitchFamily="2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200" dirty="0">
                <a:solidFill>
                  <a:srgbClr val="000066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solidFill>
                  <a:srgbClr val="000066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200" dirty="0">
                <a:solidFill>
                  <a:srgbClr val="000066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200" dirty="0">
                <a:solidFill>
                  <a:srgbClr val="000066"/>
                </a:solidFill>
              </a:rPr>
              <a:t>sp</a:t>
            </a:r>
            <a:r>
              <a:rPr lang="en-US" altLang="zh-CN" sz="2200" dirty="0">
                <a:solidFill>
                  <a:srgbClr val="000066"/>
                </a:solidFill>
                <a:latin typeface="宋体" panose="02010600030101010101" pitchFamily="2" charset="-122"/>
              </a:rPr>
              <a:t>: </a:t>
            </a:r>
            <a:r>
              <a:rPr lang="en-US" altLang="zh-CN" sz="2200" dirty="0">
                <a:solidFill>
                  <a:srgbClr val="000066"/>
                </a:solidFill>
              </a:rPr>
              <a:t>scaled pixels</a:t>
            </a:r>
            <a:r>
              <a:rPr lang="en-US" altLang="zh-CN" sz="2200" dirty="0">
                <a:solidFill>
                  <a:srgbClr val="000066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200" dirty="0">
                <a:solidFill>
                  <a:srgbClr val="000066"/>
                </a:solidFill>
                <a:latin typeface="宋体" panose="02010600030101010101" pitchFamily="2" charset="-122"/>
              </a:rPr>
              <a:t>放大像素</a:t>
            </a:r>
            <a:r>
              <a:rPr lang="en-US" altLang="zh-CN" sz="2200" dirty="0">
                <a:solidFill>
                  <a:srgbClr val="000066"/>
                </a:solidFill>
                <a:latin typeface="宋体" panose="02010600030101010101" pitchFamily="2" charset="-122"/>
              </a:rPr>
              <a:t>). </a:t>
            </a:r>
            <a:r>
              <a:rPr lang="zh-CN" altLang="en-US" sz="2200" dirty="0">
                <a:solidFill>
                  <a:srgbClr val="000066"/>
                </a:solidFill>
                <a:latin typeface="宋体" panose="02010600030101010101" pitchFamily="2" charset="-122"/>
              </a:rPr>
              <a:t>主要用于字体显示；</a:t>
            </a:r>
          </a:p>
          <a:p>
            <a:pPr algn="l">
              <a:lnSpc>
                <a:spcPct val="120000"/>
              </a:lnSpc>
            </a:pPr>
            <a:endParaRPr lang="zh-CN" altLang="en-US" sz="220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200" i="1" dirty="0">
                <a:solidFill>
                  <a:srgbClr val="990000"/>
                </a:solidFill>
                <a:latin typeface="宋体" panose="02010600030101010101" pitchFamily="2" charset="-122"/>
              </a:rPr>
              <a:t>根据</a:t>
            </a:r>
            <a:r>
              <a:rPr lang="en-US" altLang="zh-CN" sz="2200" i="1" dirty="0">
                <a:solidFill>
                  <a:srgbClr val="990000"/>
                </a:solidFill>
              </a:rPr>
              <a:t>google</a:t>
            </a:r>
            <a:r>
              <a:rPr lang="zh-CN" altLang="en-US" sz="2200" i="1" dirty="0">
                <a:solidFill>
                  <a:srgbClr val="990000"/>
                </a:solidFill>
                <a:latin typeface="宋体" panose="02010600030101010101" pitchFamily="2" charset="-122"/>
              </a:rPr>
              <a:t>的推荐，像素统一使用</a:t>
            </a:r>
            <a:r>
              <a:rPr lang="en-US" altLang="zh-CN" sz="2200" i="1" dirty="0">
                <a:solidFill>
                  <a:srgbClr val="990000"/>
                </a:solidFill>
              </a:rPr>
              <a:t>dp</a:t>
            </a:r>
            <a:r>
              <a:rPr lang="zh-CN" altLang="en-US" sz="2200" i="1" dirty="0">
                <a:solidFill>
                  <a:srgbClr val="990000"/>
                </a:solidFill>
                <a:latin typeface="宋体" panose="02010600030101010101" pitchFamily="2" charset="-122"/>
              </a:rPr>
              <a:t>，字体统一使用</a:t>
            </a:r>
            <a:r>
              <a:rPr lang="en-US" altLang="zh-CN" sz="2200" i="1" dirty="0">
                <a:solidFill>
                  <a:srgbClr val="990000"/>
                </a:solidFill>
              </a:rPr>
              <a:t>sp</a:t>
            </a:r>
            <a:r>
              <a:rPr lang="zh-CN" altLang="en-US" sz="2200" i="1" dirty="0">
                <a:solidFill>
                  <a:srgbClr val="990000"/>
                </a:solidFill>
                <a:latin typeface="宋体" panose="02010600030101010101" pitchFamily="2" charset="-122"/>
              </a:rPr>
              <a:t>。</a:t>
            </a:r>
            <a:endParaRPr lang="zh-CN" altLang="es-ES" sz="2200" i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200" dirty="0">
                <a:solidFill>
                  <a:srgbClr val="000066"/>
                </a:solidFill>
                <a:latin typeface="宋体" panose="02010600030101010101" pitchFamily="2" charset="-122"/>
              </a:rPr>
              <a:t>      </a:t>
            </a:r>
            <a:endParaRPr lang="zh-CN" altLang="es-ES" sz="220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320" y="1154475"/>
            <a:ext cx="1421130" cy="1574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zh-CN" altLang="en-US" sz="3000" b="1">
                <a:solidFill>
                  <a:srgbClr val="11026E"/>
                </a:solidFill>
                <a:latin typeface="Times New Roman" panose="02020603050405020304" pitchFamily="18" charset="0"/>
              </a:rPr>
              <a:t>主要内容</a:t>
            </a:r>
          </a:p>
        </p:txBody>
      </p:sp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2147024" y="1588637"/>
            <a:ext cx="6685250" cy="228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E1D26">
                    <a:alpha val="7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288000" tIns="36000" rIns="288000" bIns="36000" anchor="ctr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Android </a:t>
            </a:r>
            <a:r>
              <a:rPr lang="zh-CN" altLang="en-US" sz="24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页面视图基础知识介绍；</a:t>
            </a:r>
            <a:endParaRPr lang="en-US" altLang="zh-CN" sz="2400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24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XML</a:t>
            </a:r>
            <a:r>
              <a:rPr lang="zh-CN" altLang="en-US" sz="24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描述页面视图的相关知识，涉及视图与资源管理、视图描述中几个重要的属性、长度单位等；</a:t>
            </a:r>
            <a:endParaRPr lang="en-US" altLang="zh-CN" sz="2400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UI</a:t>
            </a:r>
            <a:r>
              <a:rPr lang="zh-CN" altLang="en-US" sz="24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事件处理机制；</a:t>
            </a:r>
            <a:endParaRPr lang="en-US" altLang="zh-CN" sz="2400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endParaRPr lang="en-US" altLang="zh-CN" sz="2400" dirty="0">
              <a:solidFill>
                <a:srgbClr val="00006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827" y="1695504"/>
            <a:ext cx="1820545" cy="140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页面视图介绍</a:t>
            </a: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1690255" y="1028828"/>
            <a:ext cx="7239288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defTabSz="1008380">
              <a:lnSpc>
                <a:spcPct val="120000"/>
              </a:lnSpc>
            </a:pPr>
            <a:r>
              <a:rPr lang="zh-CN" altLang="en-US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Android将用户界面和资源从业务代码中分离出来，使用xml文件对用户界面进行描述，资源文件独立保存在资源目录</a:t>
            </a:r>
            <a:r>
              <a:rPr lang="en-US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</a:t>
            </a:r>
            <a:r>
              <a:rPr lang="zh-CN" altLang="en-US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中；</a:t>
            </a:r>
            <a:endParaRPr lang="en-US" altLang="zh-CN" sz="2200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1008380">
              <a:lnSpc>
                <a:spcPct val="120000"/>
              </a:lnSpc>
            </a:pPr>
            <a:endParaRPr lang="zh-CN" altLang="en-US" sz="2200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1008380">
              <a:lnSpc>
                <a:spcPct val="120000"/>
              </a:lnSpc>
            </a:pPr>
            <a:r>
              <a:rPr lang="zh-CN" altLang="en-US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界面描述文件，一般用于界面的初始布局描述，在程序中，也可以通过代码进行必要的界面布局控制；</a:t>
            </a:r>
            <a:endParaRPr lang="en-US" altLang="zh-CN" sz="2200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890" y="1108364"/>
            <a:ext cx="1459230" cy="177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页面视图介绍</a:t>
            </a:r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视图树</a:t>
            </a: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197485" y="1271270"/>
            <a:ext cx="4206875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defTabSz="1008380"/>
            <a:r>
              <a:rPr lang="es-E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es-E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的界面元素以树型结构组织在一起的，与</a:t>
            </a:r>
            <a:r>
              <a:rPr lang="es-E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Java </a:t>
            </a:r>
            <a:r>
              <a:rPr lang="en-US" altLang="es-E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Swing </a:t>
            </a:r>
            <a:r>
              <a:rPr lang="es-E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GUI</a:t>
            </a:r>
            <a:r>
              <a:rPr lang="zh-CN" altLang="es-E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窗体布局相似。</a:t>
            </a:r>
            <a:endParaRPr lang="zh-CN" altLang="es-ES" sz="2200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1008380"/>
            <a:endParaRPr lang="en-US" altLang="zh-CN" sz="2200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7485" y="2750820"/>
          <a:ext cx="4272280" cy="184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162800" imgH="2654300" progId="Visio.Drawing.11">
                  <p:embed/>
                </p:oleObj>
              </mc:Choice>
              <mc:Fallback>
                <p:oleObj name="Visio" r:id="rId3" imgW="7162800" imgH="26543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" y="2750820"/>
                        <a:ext cx="4272280" cy="18421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596130" y="1268095"/>
            <a:ext cx="4547870" cy="277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6000" rIns="288000" bIns="36000" anchor="ctr">
            <a:spAutoFit/>
          </a:bodyPr>
          <a:lstStyle/>
          <a:p>
            <a:pPr algn="l"/>
            <a:r>
              <a:rPr lang="es-E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es-E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界面组件类都是</a:t>
            </a:r>
            <a:r>
              <a:rPr lang="es-E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View</a:t>
            </a:r>
            <a:r>
              <a:rPr lang="zh-CN" altLang="es-E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的子类，</a:t>
            </a:r>
          </a:p>
          <a:p>
            <a:pPr algn="l"/>
            <a:r>
              <a:rPr lang="zh-CN" altLang="es-ES" sz="2200" b="0" dirty="0">
                <a:solidFill>
                  <a:srgbClr val="990000"/>
                </a:solidFill>
                <a:cs typeface="Times New Roman" panose="02020603050405020304" pitchFamily="18" charset="0"/>
              </a:rPr>
              <a:t>如</a:t>
            </a:r>
            <a:r>
              <a:rPr lang="es-ES" altLang="zh-CN" sz="2200" b="0" dirty="0">
                <a:solidFill>
                  <a:srgbClr val="990000"/>
                </a:solidFill>
                <a:cs typeface="Times New Roman" panose="02020603050405020304" pitchFamily="18" charset="0"/>
              </a:rPr>
              <a:t>Button,TextView,List</a:t>
            </a:r>
            <a:r>
              <a:rPr lang="en-US" altLang="zh-CN" sz="2200" b="0">
                <a:solidFill>
                  <a:srgbClr val="990000"/>
                </a:solidFill>
                <a:cs typeface="Times New Roman" panose="02020603050405020304" pitchFamily="18" charset="0"/>
              </a:rPr>
              <a:t>View</a:t>
            </a:r>
            <a:r>
              <a:rPr lang="es-ES" altLang="zh-CN" sz="2200" b="0">
                <a:solidFill>
                  <a:srgbClr val="990000"/>
                </a:solidFill>
                <a:cs typeface="Times New Roman" panose="02020603050405020304" pitchFamily="18" charset="0"/>
              </a:rPr>
              <a:t>, </a:t>
            </a:r>
            <a:r>
              <a:rPr lang="es-ES" altLang="zh-CN" sz="2200" b="0" dirty="0">
                <a:solidFill>
                  <a:srgbClr val="990000"/>
                </a:solidFill>
                <a:cs typeface="Times New Roman" panose="02020603050405020304" pitchFamily="18" charset="0"/>
              </a:rPr>
              <a:t>EditText</a:t>
            </a:r>
            <a:r>
              <a:rPr lang="zh-CN" altLang="es-ES" sz="2200" b="0" dirty="0">
                <a:solidFill>
                  <a:srgbClr val="990000"/>
                </a:solidFill>
                <a:cs typeface="Times New Roman" panose="02020603050405020304" pitchFamily="18" charset="0"/>
              </a:rPr>
              <a:t>；</a:t>
            </a:r>
          </a:p>
          <a:p>
            <a:pPr algn="l"/>
            <a:endParaRPr lang="zh-CN" altLang="es-ES" sz="2200" b="0" dirty="0">
              <a:solidFill>
                <a:srgbClr val="990000"/>
              </a:solidFill>
              <a:cs typeface="Times New Roman" panose="02020603050405020304" pitchFamily="18" charset="0"/>
            </a:endParaRPr>
          </a:p>
          <a:p>
            <a:pPr algn="l"/>
            <a:r>
              <a:rPr lang="es-E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ViewGroup</a:t>
            </a:r>
            <a:r>
              <a:rPr lang="zh-CN" altLang="es-E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可以理解为组件容器，</a:t>
            </a:r>
            <a:endParaRPr lang="en-US" altLang="zh-CN" sz="2200" dirty="0">
              <a:solidFill>
                <a:srgbClr val="000066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s-ES" sz="2200" b="0" dirty="0">
                <a:solidFill>
                  <a:srgbClr val="99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如各种布局容器</a:t>
            </a:r>
            <a:r>
              <a:rPr lang="zh-CN" altLang="es-ES" sz="2200" b="0" dirty="0">
                <a:solidFill>
                  <a:srgbClr val="99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s-ES" altLang="zh-CN" sz="2200" dirty="0">
                <a:solidFill>
                  <a:srgbClr val="990000"/>
                </a:solidFill>
                <a:cs typeface="Times New Roman" panose="02020603050405020304" pitchFamily="18" charset="0"/>
              </a:rPr>
              <a:t>LinearLayout</a:t>
            </a:r>
            <a:r>
              <a:rPr lang="zh-CN" altLang="es-ES" sz="2200" dirty="0">
                <a:solidFill>
                  <a:srgbClr val="99000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solidFill>
                  <a:srgbClr val="990000"/>
                </a:solidFill>
                <a:cs typeface="Times New Roman" panose="02020603050405020304" pitchFamily="18" charset="0"/>
              </a:rPr>
              <a:t>GridLayout</a:t>
            </a:r>
            <a:r>
              <a:rPr lang="zh-CN" altLang="en-US" sz="2200" dirty="0">
                <a:solidFill>
                  <a:srgbClr val="990000"/>
                </a:solidFill>
                <a:cs typeface="Times New Roman" panose="02020603050405020304" pitchFamily="18" charset="0"/>
              </a:rPr>
              <a:t>、</a:t>
            </a:r>
            <a:r>
              <a:rPr lang="es-ES" altLang="zh-CN" sz="2200" dirty="0">
                <a:solidFill>
                  <a:srgbClr val="990000"/>
                </a:solidFill>
                <a:cs typeface="Times New Roman" panose="02020603050405020304" pitchFamily="18" charset="0"/>
              </a:rPr>
              <a:t>RelativeLayout.</a:t>
            </a:r>
            <a:endParaRPr lang="zh-CN" altLang="es-ES" b="0" dirty="0">
              <a:solidFill>
                <a:srgbClr val="99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页面视图介绍</a:t>
            </a:r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组件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52830" y="1045994"/>
            <a:ext cx="3788785" cy="376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000" tIns="36000" rIns="288000" bIns="36000" anchor="ctr">
            <a:spAutoFit/>
          </a:bodyPr>
          <a:lstStyle/>
          <a:p>
            <a:pPr algn="l"/>
            <a:r>
              <a:rPr lang="es-ES" altLang="zh-CN" sz="2200" b="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Android</a:t>
            </a:r>
            <a:r>
              <a:rPr lang="zh-CN" altLang="es-ES" sz="2200" b="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系统的界面组件分为定制组件和系统组件！</a:t>
            </a:r>
            <a:r>
              <a:rPr lang="zh-CN" altLang="es-ES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s-ES" sz="2200" dirty="0">
                <a:solidFill>
                  <a:srgbClr val="990000"/>
                </a:solidFill>
              </a:rPr>
              <a:t>系统组件</a:t>
            </a:r>
            <a:r>
              <a:rPr lang="zh-CN" altLang="es-ES" sz="2200" b="0" dirty="0">
                <a:solidFill>
                  <a:srgbClr val="990000"/>
                </a:solidFill>
              </a:rPr>
              <a:t>，系统中已经封装好的组件，如：</a:t>
            </a:r>
            <a:r>
              <a:rPr lang="es-ES" altLang="zh-CN" sz="2200" b="0" dirty="0">
                <a:solidFill>
                  <a:srgbClr val="990000"/>
                </a:solidFill>
              </a:rPr>
              <a:t>TextView\EditText\ Button\ImageButton</a:t>
            </a:r>
            <a:r>
              <a:rPr lang="zh-CN" altLang="es-ES" sz="2200" b="0" dirty="0">
                <a:solidFill>
                  <a:srgbClr val="990000"/>
                </a:solidFill>
              </a:rPr>
              <a:t>等；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s-ES" sz="2200" dirty="0">
                <a:solidFill>
                  <a:srgbClr val="990000"/>
                </a:solidFill>
              </a:rPr>
              <a:t>定制组件</a:t>
            </a:r>
            <a:r>
              <a:rPr lang="zh-CN" altLang="es-ES" sz="2200" b="0" dirty="0">
                <a:solidFill>
                  <a:srgbClr val="990000"/>
                </a:solidFill>
              </a:rPr>
              <a:t>，是对系统组件的组合封装，实现更复杂的界面，如抽屉菜单、仿支付密码输入框；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25" y="1075196"/>
            <a:ext cx="2563813" cy="22494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667" y="1075196"/>
            <a:ext cx="2216150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视图与资源管理</a:t>
            </a: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1440873" y="1028828"/>
            <a:ext cx="7488670" cy="301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所有的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UI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描述文件存放在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res/layout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文件夹下，并自动在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R.java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文件中生成引用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；</a:t>
            </a:r>
          </a:p>
          <a:p>
            <a:pPr marL="342900" indent="-342900" algn="l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Xml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文件中的所有组件都可以指定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，并会自动在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R.java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文件中生成对应的组件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，程序中可以通过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类直接使用；</a:t>
            </a:r>
          </a:p>
          <a:p>
            <a:pPr marL="342900" indent="-342900" algn="l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工程中的常量、图片、音视频等，都会在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R.java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文件中生成对应的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，视图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xml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文件中，都可以直接引用</a:t>
            </a:r>
            <a:r>
              <a:rPr lang="zh-CN" altLang="en-US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zh-CN" altLang="es-ES" sz="2200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 defTabSz="1008380"/>
            <a:endParaRPr lang="en-US" altLang="zh-CN" sz="2200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457" y="1125396"/>
            <a:ext cx="1226185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视图树的定义</a:t>
            </a: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1523999" y="1028828"/>
            <a:ext cx="7405543" cy="286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用元素属性，描述组件属性；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用元素的嵌套描述组件包含关系；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xml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中可以定义组件的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、宽高、位置关系、间距、字体、颜色等属性；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Eclipse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Android studio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中都可以使用图形化设计界面先粗略设计，然后细微调节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xml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属性值；</a:t>
            </a:r>
            <a:endParaRPr lang="zh-CN" altLang="es-ES" sz="2200" dirty="0">
              <a:solidFill>
                <a:srgbClr val="000066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l" defTabSz="1008380"/>
            <a:endParaRPr lang="en-US" altLang="zh-CN" sz="2200" dirty="0">
              <a:solidFill>
                <a:srgbClr val="000066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182" y="1169107"/>
            <a:ext cx="1264285" cy="1297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视图树的定义</a:t>
            </a:r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--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几个重要的属性</a:t>
            </a:r>
          </a:p>
        </p:txBody>
      </p:sp>
      <p:sp>
        <p:nvSpPr>
          <p:cNvPr id="2" name="矩形 1"/>
          <p:cNvSpPr/>
          <p:nvPr/>
        </p:nvSpPr>
        <p:spPr>
          <a:xfrm>
            <a:off x="1551709" y="990394"/>
            <a:ext cx="7273636" cy="333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组件</a:t>
            </a:r>
            <a:r>
              <a:rPr lang="en-US" altLang="zh-CN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id, </a:t>
            </a:r>
            <a:r>
              <a:rPr lang="zh-CN" altLang="en-US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它是一个</a:t>
            </a:r>
            <a:r>
              <a:rPr lang="en-US" altLang="zh-CN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View</a:t>
            </a:r>
            <a:r>
              <a:rPr lang="zh-CN" altLang="en-US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中组件的唯一性标识</a:t>
            </a:r>
          </a:p>
          <a:p>
            <a:pPr algn="l">
              <a:lnSpc>
                <a:spcPct val="120000"/>
              </a:lnSpc>
            </a:pPr>
            <a:r>
              <a:rPr lang="zh-CN" altLang="en-US" sz="2200" dirty="0">
                <a:solidFill>
                  <a:srgbClr val="99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200" i="1" dirty="0">
                <a:solidFill>
                  <a:srgbClr val="990000"/>
                </a:solidFill>
                <a:cs typeface="Times New Roman" panose="02020603050405020304" pitchFamily="18" charset="0"/>
              </a:rPr>
              <a:t>固定格式：</a:t>
            </a:r>
            <a:r>
              <a:rPr lang="en-US" altLang="zh-CN" sz="2200" i="1" dirty="0">
                <a:solidFill>
                  <a:srgbClr val="990000"/>
                </a:solidFill>
                <a:cs typeface="Times New Roman" panose="02020603050405020304" pitchFamily="18" charset="0"/>
              </a:rPr>
              <a:t>android:id = “@+id/id_name”</a:t>
            </a:r>
            <a:r>
              <a:rPr lang="en-US" altLang="zh-CN" sz="2200" dirty="0">
                <a:solidFill>
                  <a:srgbClr val="990000"/>
                </a:solidFill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组件的宽高，可以是固定值或者常量值；</a:t>
            </a:r>
          </a:p>
          <a:p>
            <a:pPr algn="l">
              <a:lnSpc>
                <a:spcPct val="120000"/>
              </a:lnSpc>
            </a:pPr>
            <a:r>
              <a:rPr lang="en-US" altLang="zh-CN" sz="2200" dirty="0">
                <a:solidFill>
                  <a:srgbClr val="99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2200" i="1" dirty="0">
                <a:solidFill>
                  <a:srgbClr val="990000"/>
                </a:solidFill>
                <a:cs typeface="Times New Roman" panose="02020603050405020304" pitchFamily="18" charset="0"/>
              </a:rPr>
              <a:t>wrap_content\fill_parent\match_parent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对齐问题，上、下、左、右、基准线对齐等；</a:t>
            </a:r>
          </a:p>
          <a:p>
            <a:pPr algn="l">
              <a:lnSpc>
                <a:spcPct val="120000"/>
              </a:lnSpc>
            </a:pPr>
            <a:r>
              <a:rPr lang="en-US" altLang="zh-CN" sz="2200" i="1" dirty="0">
                <a:solidFill>
                  <a:srgbClr val="990000"/>
                </a:solidFill>
                <a:cs typeface="Times New Roman" panose="02020603050405020304" pitchFamily="18" charset="0"/>
              </a:rPr>
              <a:t>   android:gravity </a:t>
            </a:r>
            <a:r>
              <a:rPr lang="zh-CN" altLang="en-US" sz="2200" i="1" dirty="0">
                <a:solidFill>
                  <a:srgbClr val="990000"/>
                </a:solidFill>
                <a:cs typeface="Times New Roman" panose="02020603050405020304" pitchFamily="18" charset="0"/>
              </a:rPr>
              <a:t>，对一个</a:t>
            </a:r>
            <a:r>
              <a:rPr lang="en-US" altLang="zh-CN" sz="2200" i="1" dirty="0">
                <a:solidFill>
                  <a:srgbClr val="990000"/>
                </a:solidFill>
                <a:cs typeface="Times New Roman" panose="02020603050405020304" pitchFamily="18" charset="0"/>
              </a:rPr>
              <a:t>view</a:t>
            </a:r>
            <a:r>
              <a:rPr lang="zh-CN" altLang="en-US" sz="2200" i="1" dirty="0">
                <a:solidFill>
                  <a:srgbClr val="990000"/>
                </a:solidFill>
                <a:cs typeface="Times New Roman" panose="02020603050405020304" pitchFamily="18" charset="0"/>
              </a:rPr>
              <a:t>中内容的对其设置；</a:t>
            </a:r>
          </a:p>
          <a:p>
            <a:pPr algn="l">
              <a:lnSpc>
                <a:spcPct val="120000"/>
              </a:lnSpc>
            </a:pPr>
            <a:r>
              <a:rPr lang="en-US" altLang="zh-CN" sz="2200" i="1" dirty="0">
                <a:solidFill>
                  <a:srgbClr val="990000"/>
                </a:solidFill>
                <a:cs typeface="Times New Roman" panose="02020603050405020304" pitchFamily="18" charset="0"/>
              </a:rPr>
              <a:t>   android:layout_gravity </a:t>
            </a:r>
            <a:r>
              <a:rPr lang="zh-CN" altLang="en-US" sz="2200" i="1" dirty="0">
                <a:solidFill>
                  <a:srgbClr val="990000"/>
                </a:solidFill>
                <a:cs typeface="Times New Roman" panose="02020603050405020304" pitchFamily="18" charset="0"/>
              </a:rPr>
              <a:t>，该</a:t>
            </a:r>
            <a:r>
              <a:rPr lang="en-US" altLang="zh-CN" sz="2200" i="1" dirty="0">
                <a:solidFill>
                  <a:srgbClr val="990000"/>
                </a:solidFill>
                <a:cs typeface="Times New Roman" panose="02020603050405020304" pitchFamily="18" charset="0"/>
              </a:rPr>
              <a:t>view</a:t>
            </a:r>
            <a:r>
              <a:rPr lang="zh-CN" altLang="en-US" sz="2200" i="1" dirty="0">
                <a:solidFill>
                  <a:srgbClr val="990000"/>
                </a:solidFill>
                <a:cs typeface="Times New Roman" panose="02020603050405020304" pitchFamily="18" charset="0"/>
              </a:rPr>
              <a:t>相对于父</a:t>
            </a:r>
            <a:r>
              <a:rPr lang="en-US" altLang="zh-CN" sz="2200" i="1" dirty="0">
                <a:solidFill>
                  <a:srgbClr val="990000"/>
                </a:solidFill>
                <a:cs typeface="Times New Roman" panose="02020603050405020304" pitchFamily="18" charset="0"/>
              </a:rPr>
              <a:t>view</a:t>
            </a:r>
            <a:r>
              <a:rPr lang="zh-CN" altLang="en-US" sz="2200" i="1" dirty="0">
                <a:solidFill>
                  <a:srgbClr val="990000"/>
                </a:solidFill>
                <a:cs typeface="Times New Roman" panose="02020603050405020304" pitchFamily="18" charset="0"/>
              </a:rPr>
              <a:t>的对齐设置；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000066"/>
                </a:solidFill>
                <a:cs typeface="Times New Roman" panose="02020603050405020304" pitchFamily="18" charset="0"/>
              </a:rPr>
              <a:t>其他组件属性根据字面理解并借助助手来配置；</a:t>
            </a:r>
            <a:r>
              <a:rPr lang="zh-CN" altLang="en-US" sz="2200" dirty="0">
                <a:solidFill>
                  <a:srgbClr val="000066"/>
                </a:solidFill>
                <a:latin typeface="宋体" panose="02010600030101010101" pitchFamily="2" charset="-122"/>
              </a:rPr>
              <a:t>      </a:t>
            </a:r>
            <a:endParaRPr lang="zh-CN" altLang="es-ES" sz="220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607" y="1142999"/>
            <a:ext cx="1395730" cy="142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视图树的定义</a:t>
            </a:r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组件的内外空白区</a:t>
            </a:r>
          </a:p>
        </p:txBody>
      </p:sp>
      <p:sp>
        <p:nvSpPr>
          <p:cNvPr id="2" name="矩形 1"/>
          <p:cNvSpPr/>
          <p:nvPr/>
        </p:nvSpPr>
        <p:spPr>
          <a:xfrm>
            <a:off x="768927" y="1080459"/>
            <a:ext cx="7273636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s-ES" sz="2200" dirty="0">
                <a:solidFill>
                  <a:srgbClr val="000066"/>
                </a:solidFill>
                <a:latin typeface="宋体" panose="02010600030101010101" pitchFamily="2" charset="-122"/>
              </a:rPr>
              <a:t>用盒子模型来理解组件的</a:t>
            </a:r>
            <a:r>
              <a:rPr lang="es-ES" altLang="zh-CN" sz="2200" dirty="0">
                <a:solidFill>
                  <a:srgbClr val="000066"/>
                </a:solidFill>
                <a:latin typeface="宋体" panose="02010600030101010101" pitchFamily="2" charset="-122"/>
              </a:rPr>
              <a:t>margin</a:t>
            </a:r>
            <a:r>
              <a:rPr lang="zh-CN" altLang="es-ES" sz="2200" dirty="0">
                <a:solidFill>
                  <a:srgbClr val="000066"/>
                </a:solidFill>
                <a:latin typeface="宋体" panose="02010600030101010101" pitchFamily="2" charset="-122"/>
              </a:rPr>
              <a:t>和</a:t>
            </a:r>
            <a:r>
              <a:rPr lang="es-ES" altLang="zh-CN" sz="2200" dirty="0">
                <a:solidFill>
                  <a:srgbClr val="000066"/>
                </a:solidFill>
                <a:latin typeface="宋体" panose="02010600030101010101" pitchFamily="2" charset="-122"/>
              </a:rPr>
              <a:t>padding</a:t>
            </a:r>
            <a:r>
              <a:rPr lang="zh-CN" altLang="es-ES" sz="2200" dirty="0">
                <a:solidFill>
                  <a:srgbClr val="000066"/>
                </a:solidFill>
                <a:latin typeface="宋体" panose="02010600030101010101" pitchFamily="2" charset="-122"/>
              </a:rPr>
              <a:t>设置</a:t>
            </a:r>
            <a:r>
              <a:rPr lang="zh-CN" altLang="en-US" sz="2200" dirty="0">
                <a:solidFill>
                  <a:srgbClr val="000066"/>
                </a:solidFill>
                <a:latin typeface="宋体" panose="02010600030101010101" pitchFamily="2" charset="-122"/>
              </a:rPr>
              <a:t>      </a:t>
            </a:r>
            <a:endParaRPr lang="zh-CN" altLang="es-ES" sz="220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" name="对象 -2147482589"/>
          <p:cNvGraphicFramePr/>
          <p:nvPr/>
        </p:nvGraphicFramePr>
        <p:xfrm>
          <a:off x="1491615" y="1802765"/>
          <a:ext cx="5713730" cy="290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413500" imgH="3187700" progId="Visio.Drawing.11">
                  <p:embed/>
                </p:oleObj>
              </mc:Choice>
              <mc:Fallback>
                <p:oleObj r:id="rId3" imgW="6413500" imgH="31877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1615" y="1802765"/>
                        <a:ext cx="5713730" cy="2900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3dc7cbf2c71e2fdd4772ab7c052fafce6a24aa"/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652</Words>
  <Application>Microsoft Office PowerPoint</Application>
  <PresentationFormat>全屏显示(16:9)</PresentationFormat>
  <Paragraphs>59</Paragraphs>
  <Slides>10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Wingdings</vt:lpstr>
      <vt:lpstr>Office 主题</vt:lpstr>
      <vt:lpstr>1_Office 主题</vt:lpstr>
      <vt:lpstr>Visio</vt:lpstr>
      <vt:lpstr>Visio.Drawing.11</vt:lpstr>
      <vt:lpstr>PowerPoint 演示文稿</vt:lpstr>
      <vt:lpstr>主要内容</vt:lpstr>
      <vt:lpstr>1. 页面视图介绍</vt:lpstr>
      <vt:lpstr>1. 页面视图介绍—视图树</vt:lpstr>
      <vt:lpstr>1. 页面视图介绍—组件</vt:lpstr>
      <vt:lpstr>2. 视图与资源管理</vt:lpstr>
      <vt:lpstr>3. 视图树的定义</vt:lpstr>
      <vt:lpstr>3. 视图树的定义--几个重要的属性</vt:lpstr>
      <vt:lpstr>3. 视图树的定义—组件的内外空白区</vt:lpstr>
      <vt:lpstr>3. 视图树的定义—度量单位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B4402</dc:creator>
  <dc:description>http://www.ypppt.com/</dc:description>
  <cp:lastModifiedBy>蔡 美玲</cp:lastModifiedBy>
  <cp:revision>361</cp:revision>
  <dcterms:created xsi:type="dcterms:W3CDTF">2017-01-14T14:34:00Z</dcterms:created>
  <dcterms:modified xsi:type="dcterms:W3CDTF">2022-09-20T10:04:56Z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3E9EC1E220F041D886191F3B09662D5C</vt:lpwstr>
  </property>
  <property fmtid="{D5CDD505-2E9C-101B-9397-08002B2CF9AE}" pid="3" name="KSOProductBuildVer">
    <vt:lpwstr>2052-11.1.0.11194</vt:lpwstr>
  </property>
</Properties>
</file>