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18"/>
  </p:notesMasterIdLst>
  <p:sldIdLst>
    <p:sldId id="256" r:id="rId3"/>
    <p:sldId id="266" r:id="rId4"/>
    <p:sldId id="298" r:id="rId5"/>
    <p:sldId id="323" r:id="rId6"/>
    <p:sldId id="324" r:id="rId7"/>
    <p:sldId id="325" r:id="rId8"/>
    <p:sldId id="326" r:id="rId9"/>
    <p:sldId id="327" r:id="rId10"/>
    <p:sldId id="328" r:id="rId11"/>
    <p:sldId id="334" r:id="rId12"/>
    <p:sldId id="329" r:id="rId13"/>
    <p:sldId id="330" r:id="rId14"/>
    <p:sldId id="333" r:id="rId15"/>
    <p:sldId id="335" r:id="rId16"/>
    <p:sldId id="337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algn="r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342900" indent="114300" algn="r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685800" indent="228600" algn="r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028700" indent="342900" algn="r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371600" indent="457200" algn="r" defTabSz="685800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3399"/>
    <a:srgbClr val="D2431C"/>
    <a:srgbClr val="121010"/>
    <a:srgbClr val="002220"/>
    <a:srgbClr val="3F3F3F"/>
    <a:srgbClr val="19097B"/>
    <a:srgbClr val="0456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17" autoAdjust="0"/>
  </p:normalViewPr>
  <p:slideViewPr>
    <p:cSldViewPr snapToGrid="0">
      <p:cViewPr varScale="1">
        <p:scale>
          <a:sx n="87" d="100"/>
          <a:sy n="87" d="100"/>
        </p:scale>
        <p:origin x="81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430" y="44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FD483E2-BA3D-44EA-BCDF-4E8F9BB5CE93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二级</a:t>
            </a:r>
          </a:p>
          <a:p>
            <a:pPr lvl="2"/>
            <a:r>
              <a:rPr lang="zh-CN" altLang="en-US" noProof="0" dirty="0"/>
              <a:t>三级</a:t>
            </a:r>
          </a:p>
          <a:p>
            <a:pPr lvl="3"/>
            <a:r>
              <a:rPr lang="zh-CN" altLang="en-US" noProof="0" dirty="0"/>
              <a:t>四级</a:t>
            </a:r>
          </a:p>
          <a:p>
            <a:pPr lvl="4"/>
            <a:r>
              <a:rPr lang="zh-CN" altLang="en-US" noProof="0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5DAD5FF6-DAF7-448B-8C88-BD97BA3D9746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AC6FA8B-3D6E-446D-806C-5FAFE7F34B3F}" type="slidenum"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10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15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AD5FF6-DAF7-448B-8C88-BD97BA3D9746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1588" y="0"/>
            <a:ext cx="2286000" cy="33338"/>
          </a:xfrm>
          <a:prstGeom prst="rect">
            <a:avLst/>
          </a:prstGeom>
          <a:solidFill>
            <a:srgbClr val="F66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287588" y="0"/>
            <a:ext cx="2286000" cy="33338"/>
          </a:xfrm>
          <a:prstGeom prst="rect">
            <a:avLst/>
          </a:prstGeom>
          <a:solidFill>
            <a:srgbClr val="F3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573588" y="0"/>
            <a:ext cx="2286000" cy="33338"/>
          </a:xfrm>
          <a:prstGeom prst="rect">
            <a:avLst/>
          </a:prstGeom>
          <a:solidFill>
            <a:srgbClr val="05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6842125" y="0"/>
            <a:ext cx="2303463" cy="33338"/>
          </a:xfrm>
          <a:prstGeom prst="rect">
            <a:avLst/>
          </a:prstGeom>
          <a:solidFill>
            <a:srgbClr val="03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0" y="78422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-3175" y="828675"/>
            <a:ext cx="9144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fld id="{30FC9682-EE10-47BD-8B03-53F5455BC18B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4713"/>
            <a:ext cx="2133600" cy="35718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fld id="{AF116F90-19FE-424D-AF0F-0B8B4E7BE985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E8324-E956-40DC-A8B5-BBFD27678A18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4AC60-98D1-4C56-ADB6-1386BF1D2282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0DF66-0288-4FBE-860E-F615B9A50AF5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6C563-1343-411B-9EC3-03C0C876716D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42A93-E7EF-4A65-9781-0D1D53289A1F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9CBAE-62A1-4461-9CFC-D74E8917B63F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D1567-8A85-4283-907B-3EACBDE0E31A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E7616-127C-49DE-BC9D-591F93478546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469D1-C0DA-4800-B809-3F79E402545B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FF69A-1515-4787-8E0C-C48914691A1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1588" y="0"/>
            <a:ext cx="2286000" cy="33338"/>
          </a:xfrm>
          <a:prstGeom prst="rect">
            <a:avLst/>
          </a:prstGeom>
          <a:solidFill>
            <a:srgbClr val="F66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287588" y="0"/>
            <a:ext cx="2286000" cy="33338"/>
          </a:xfrm>
          <a:prstGeom prst="rect">
            <a:avLst/>
          </a:prstGeom>
          <a:solidFill>
            <a:srgbClr val="F3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573588" y="0"/>
            <a:ext cx="2286000" cy="33338"/>
          </a:xfrm>
          <a:prstGeom prst="rect">
            <a:avLst/>
          </a:prstGeom>
          <a:solidFill>
            <a:srgbClr val="05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6842125" y="0"/>
            <a:ext cx="2303463" cy="33338"/>
          </a:xfrm>
          <a:prstGeom prst="rect">
            <a:avLst/>
          </a:prstGeom>
          <a:solidFill>
            <a:srgbClr val="03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auto">
          <a:xfrm>
            <a:off x="0" y="784225"/>
            <a:ext cx="9144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 userDrawn="1"/>
        </p:nvSpPr>
        <p:spPr bwMode="auto">
          <a:xfrm>
            <a:off x="-3175" y="828675"/>
            <a:ext cx="9144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fld id="{78B010A5-941F-4850-994A-553927B5F7B5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fld id="{CD2118B1-F6BC-4ECA-AD6D-E2B938861092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58237-6DA2-4AE0-85CA-1EB8CB2566BE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264F4-6039-4C61-A84C-CFBA13C3F073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D1F07-80C6-4EE4-B648-DA314134F9F2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6F7AF-25C6-4389-B3BD-1BBCFDF544B7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AD4A2-0B20-4E75-AE60-A6A275015B16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5A575-AAE2-45E8-AACA-C69985B1BF05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A13AF-23D4-425B-ACA7-BA504F27A781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8EC7-6B46-443B-B7F7-53FFF8EB6EC5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57593-56B3-43BA-AA8F-77C7765D5FB5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40EEC-19E4-4A1F-A6F7-BFD2AAFCD036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1DFFC-9BE8-42E0-8F57-5A7544070E4B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61ED2-4CE1-4131-BAB6-C0B1583FB17A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矩形 64"/>
          <p:cNvSpPr/>
          <p:nvPr userDrawn="1"/>
        </p:nvSpPr>
        <p:spPr>
          <a:xfrm>
            <a:off x="9525" y="0"/>
            <a:ext cx="2286000" cy="33338"/>
          </a:xfrm>
          <a:prstGeom prst="rect">
            <a:avLst/>
          </a:prstGeom>
          <a:solidFill>
            <a:srgbClr val="F66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2278063" y="0"/>
            <a:ext cx="2286000" cy="33338"/>
          </a:xfrm>
          <a:prstGeom prst="rect">
            <a:avLst/>
          </a:prstGeom>
          <a:solidFill>
            <a:srgbClr val="F3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 userDrawn="1"/>
        </p:nvSpPr>
        <p:spPr>
          <a:xfrm>
            <a:off x="4564063" y="0"/>
            <a:ext cx="2286000" cy="33338"/>
          </a:xfrm>
          <a:prstGeom prst="rect">
            <a:avLst/>
          </a:prstGeom>
          <a:solidFill>
            <a:srgbClr val="05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6850063" y="0"/>
            <a:ext cx="2303462" cy="33338"/>
          </a:xfrm>
          <a:prstGeom prst="rect">
            <a:avLst/>
          </a:prstGeom>
          <a:solidFill>
            <a:srgbClr val="03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random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fld id="{D1AC395A-E633-4E9E-BC8B-DFA2BEFE691F}" type="datetimeFigureOut">
              <a:rPr lang="zh-CN" altLang="en-US"/>
              <a:t>2023/3/21</a:t>
            </a:fld>
            <a:endParaRPr lang="zh-CN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50">
                <a:latin typeface="微软雅黑" panose="020B0503020204020204" pitchFamily="34" charset="-122"/>
                <a:ea typeface="+mn-ea"/>
              </a:defRPr>
            </a:lvl1pPr>
          </a:lstStyle>
          <a:p>
            <a:pPr>
              <a:defRPr/>
            </a:pPr>
            <a:fld id="{BACDF74D-637C-4B06-8577-ABCA4D6B46D4}" type="slidenum">
              <a:rPr lang="zh-CN" altLang="en-US"/>
              <a:t>‹#›</a:t>
            </a:fld>
            <a:endParaRPr lang="zh-CN" altLang="en-US" dirty="0"/>
          </a:p>
        </p:txBody>
      </p:sp>
      <p:sp>
        <p:nvSpPr>
          <p:cNvPr id="40" name="矩形 39"/>
          <p:cNvSpPr/>
          <p:nvPr userDrawn="1"/>
        </p:nvSpPr>
        <p:spPr>
          <a:xfrm>
            <a:off x="1588" y="0"/>
            <a:ext cx="2286000" cy="33338"/>
          </a:xfrm>
          <a:prstGeom prst="rect">
            <a:avLst/>
          </a:prstGeom>
          <a:solidFill>
            <a:srgbClr val="F66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2287588" y="0"/>
            <a:ext cx="2286000" cy="33338"/>
          </a:xfrm>
          <a:prstGeom prst="rect">
            <a:avLst/>
          </a:prstGeom>
          <a:solidFill>
            <a:srgbClr val="F3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 userDrawn="1"/>
        </p:nvSpPr>
        <p:spPr>
          <a:xfrm>
            <a:off x="4573588" y="0"/>
            <a:ext cx="2286000" cy="33338"/>
          </a:xfrm>
          <a:prstGeom prst="rect">
            <a:avLst/>
          </a:prstGeom>
          <a:solidFill>
            <a:srgbClr val="05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6842125" y="0"/>
            <a:ext cx="2303463" cy="33338"/>
          </a:xfrm>
          <a:prstGeom prst="rect">
            <a:avLst/>
          </a:prstGeom>
          <a:solidFill>
            <a:srgbClr val="03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1816100"/>
            <a:ext cx="9144000" cy="1511300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10" dirty="0"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7"/>
          <p:cNvSpPr>
            <a:spLocks noChangeArrowheads="1"/>
          </p:cNvSpPr>
          <p:nvPr/>
        </p:nvSpPr>
        <p:spPr bwMode="auto">
          <a:xfrm>
            <a:off x="730686" y="2179638"/>
            <a:ext cx="75930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600">
                <a:solidFill>
                  <a:srgbClr val="11026E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4-2 </a:t>
            </a:r>
            <a:r>
              <a:rPr lang="zh-CN" altLang="en-US" sz="3600">
                <a:solidFill>
                  <a:srgbClr val="11026E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常</a:t>
            </a:r>
            <a:r>
              <a:rPr lang="zh-CN" altLang="en-US" sz="3600" dirty="0">
                <a:solidFill>
                  <a:srgbClr val="11026E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用</a:t>
            </a:r>
            <a:r>
              <a:rPr lang="zh-CN" altLang="en-US" sz="3600">
                <a:solidFill>
                  <a:srgbClr val="11026E"/>
                </a:solidFill>
                <a:ea typeface="微软雅黑" panose="020B0503020204020204" pitchFamily="34" charset="-122"/>
                <a:sym typeface="微软雅黑" panose="020B0503020204020204" pitchFamily="34" charset="-122"/>
              </a:rPr>
              <a:t>简单组件</a:t>
            </a:r>
            <a:endParaRPr lang="zh-CN" altLang="en-US" sz="3600" dirty="0">
              <a:solidFill>
                <a:srgbClr val="11026E"/>
              </a:solidFill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64" name="直接连接符 63"/>
          <p:cNvCxnSpPr/>
          <p:nvPr/>
        </p:nvCxnSpPr>
        <p:spPr>
          <a:xfrm>
            <a:off x="1178066" y="3117850"/>
            <a:ext cx="6694487" cy="9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>
                <a:solidFill>
                  <a:srgbClr val="11026E"/>
                </a:solidFill>
                <a:latin typeface="Times New Roman" panose="02020603050405020304" pitchFamily="18" charset="0"/>
              </a:rPr>
              <a:t>5.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简易消息框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Toast</a:t>
            </a:r>
            <a:endParaRPr lang="zh-CN" altLang="en-US" sz="3000" b="1" dirty="0">
              <a:solidFill>
                <a:srgbClr val="11026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690255" y="959558"/>
            <a:ext cx="7239288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Toast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中用来显示信息的一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个组件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，实现应用程序与用户的交互。它和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Dialog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不一样的是，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Toast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永远不会获得焦点，无法被点击，用户可以在消息展示过程中进行其他操作。</a:t>
            </a:r>
            <a:endParaRPr lang="en-US" altLang="zh-CN" sz="2200" dirty="0">
              <a:solidFill>
                <a:srgbClr val="000066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l"/>
            <a:endParaRPr lang="en-US" altLang="zh-CN" sz="2200" dirty="0">
              <a:solidFill>
                <a:srgbClr val="000066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Toast</a:t>
            </a:r>
            <a:r>
              <a:rPr lang="zh-CN" altLang="en-US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类在</a:t>
            </a:r>
            <a:r>
              <a:rPr lang="en-US" altLang="zh-CN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android.widget</a:t>
            </a:r>
            <a:r>
              <a:rPr lang="zh-CN" altLang="en-US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包中，常见的属性和方法见教程文档；</a:t>
            </a:r>
            <a:endParaRPr lang="en-US" altLang="zh-CN" sz="2000" dirty="0">
              <a:solidFill>
                <a:srgbClr val="CC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重要的属性或方法：</a:t>
            </a:r>
            <a:endParaRPr lang="en-US" altLang="zh-CN" sz="2000" dirty="0">
              <a:solidFill>
                <a:srgbClr val="CC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makeText()</a:t>
            </a:r>
            <a:r>
              <a:rPr lang="zh-CN" altLang="en-US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show()</a:t>
            </a:r>
          </a:p>
          <a:p>
            <a:pPr algn="l"/>
            <a:endParaRPr lang="en-US" altLang="zh-CN" sz="2000" dirty="0">
              <a:solidFill>
                <a:srgbClr val="CC0000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en-US" altLang="zh-CN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Toast</a:t>
            </a:r>
            <a:r>
              <a:rPr lang="zh-CN" altLang="en-US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消息体可以使用系统默认的文本布局，也可以自定义布局</a:t>
            </a:r>
            <a:endParaRPr lang="en-US" altLang="zh-CN" sz="2000" dirty="0">
              <a:solidFill>
                <a:srgbClr val="CC0000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329" y="1075303"/>
            <a:ext cx="1398905" cy="181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>
                <a:solidFill>
                  <a:srgbClr val="11026E"/>
                </a:solidFill>
                <a:latin typeface="Times New Roman" panose="02020603050405020304" pitchFamily="18" charset="0"/>
              </a:rPr>
              <a:t>6.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基于常用简单组件的信息维护案例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3956685" y="959485"/>
            <a:ext cx="4875530" cy="246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功能描述：</a:t>
            </a:r>
            <a:endParaRPr lang="en-US" altLang="zh-CN" sz="2200" b="1" dirty="0">
              <a:solidFill>
                <a:srgbClr val="000066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2200" dirty="0">
                <a:solidFill>
                  <a:srgbClr val="00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设计如图所示的页面，</a:t>
            </a:r>
            <a:r>
              <a:rPr lang="zh-CN" altLang="en-US" sz="2200" dirty="0">
                <a:solidFill>
                  <a:srgbClr val="00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使用本小节讲解的</a:t>
            </a:r>
            <a:r>
              <a:rPr lang="zh-CN" altLang="zh-CN" sz="2200" dirty="0">
                <a:solidFill>
                  <a:srgbClr val="00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简单</a:t>
            </a:r>
            <a:r>
              <a:rPr lang="zh-CN" altLang="en-US" sz="2200" dirty="0">
                <a:solidFill>
                  <a:srgbClr val="00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组件设计</a:t>
            </a:r>
            <a:r>
              <a:rPr lang="zh-CN" altLang="zh-CN" sz="2200" dirty="0">
                <a:solidFill>
                  <a:srgbClr val="00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论坛注册功能；点击提交按钮使用</a:t>
            </a:r>
            <a:r>
              <a:rPr lang="en-US" altLang="zh-CN" sz="2200" dirty="0">
                <a:solidFill>
                  <a:srgbClr val="00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Toast</a:t>
            </a:r>
            <a:r>
              <a:rPr lang="zh-CN" altLang="zh-CN" sz="2200" dirty="0">
                <a:solidFill>
                  <a:srgbClr val="00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消息弹出注册信息，点击重置按钮，所有输入项恢复到初始值；设计中考虑输入内容的有效性验证，如用户名不能为空。</a:t>
            </a:r>
            <a:endParaRPr lang="en-US" altLang="zh-CN" sz="2200" dirty="0">
              <a:solidFill>
                <a:srgbClr val="000066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759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 descr="5-infoManag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" y="1066800"/>
            <a:ext cx="1819910" cy="37306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 descr="5-infoManage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060" y="1066800"/>
            <a:ext cx="1818005" cy="3730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>
                <a:solidFill>
                  <a:srgbClr val="11026E"/>
                </a:solidFill>
                <a:latin typeface="Times New Roman" panose="02020603050405020304" pitchFamily="18" charset="0"/>
              </a:rPr>
              <a:t>6.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基于常用简单组件的个人信息维护案例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622819" y="1220643"/>
            <a:ext cx="5049982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案例分析：</a:t>
            </a:r>
            <a:endParaRPr lang="en-US" altLang="zh-CN" sz="2200" b="1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）页面如何设计？</a:t>
            </a:r>
            <a:endParaRPr lang="en-US" altLang="zh-CN" sz="2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）组件如何添加？</a:t>
            </a:r>
            <a:endParaRPr lang="en-US" altLang="zh-CN" sz="2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algn="l"/>
            <a:r>
              <a: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）按钮如何响应？</a:t>
            </a:r>
            <a:endParaRPr lang="en-US" altLang="zh-CN" sz="2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algn="l"/>
            <a:r>
              <a: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4</a:t>
            </a:r>
            <a:r>
              <a: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）弹出消息的内容如何构造？</a:t>
            </a:r>
            <a:endParaRPr lang="en-US" altLang="zh-CN" sz="2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algn="l"/>
            <a:r>
              <a: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5</a:t>
            </a:r>
            <a:r>
              <a: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）如何弹出消息？</a:t>
            </a:r>
            <a:endParaRPr lang="en-US" altLang="zh-CN" sz="2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algn="l"/>
            <a:r>
              <a: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6</a:t>
            </a:r>
            <a:r>
              <a:rPr lang="zh-CN" altLang="en-US" sz="2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）按钮的背景选择器是如何实现的？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4" name="图片 -2147482583" descr="5-infoManage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970280"/>
            <a:ext cx="1950085" cy="400240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AD310A-A150-265C-E06B-1E80FB8EFD0D}"/>
              </a:ext>
            </a:extLst>
          </p:cNvPr>
          <p:cNvSpPr/>
          <p:nvPr/>
        </p:nvSpPr>
        <p:spPr>
          <a:xfrm>
            <a:off x="589116" y="4033948"/>
            <a:ext cx="27238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2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详见实际项目代码！</a:t>
            </a:r>
            <a:endParaRPr lang="zh-CN" altLang="zh-CN" sz="2200" dirty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>
                <a:solidFill>
                  <a:srgbClr val="11026E"/>
                </a:solidFill>
                <a:latin typeface="Times New Roman" panose="02020603050405020304" pitchFamily="18" charset="0"/>
              </a:rPr>
              <a:t>7.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图片展示组件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ImageView</a:t>
            </a:r>
            <a:endParaRPr lang="zh-CN" altLang="en-US" sz="3000" b="1" dirty="0">
              <a:solidFill>
                <a:srgbClr val="11026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690255" y="1028828"/>
            <a:ext cx="723928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ImageView</a:t>
            </a:r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组件主要功能是实现图片的展示，它可以加载各种来源的图片，如资源、图片库中的图片，并提供缩放、着色等多种设置。</a:t>
            </a:r>
            <a:endParaRPr lang="en-US" altLang="zh-CN" sz="22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endParaRPr lang="zh-CN" altLang="zh-CN" sz="22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en-US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ImageView</a:t>
            </a:r>
            <a:r>
              <a:rPr lang="zh-CN" altLang="en-US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android.widget</a:t>
            </a:r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包中，</a:t>
            </a:r>
            <a:r>
              <a:rPr lang="zh-CN" altLang="en-US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主要的属性和方法参见教程。</a:t>
            </a:r>
            <a:endParaRPr lang="en-US" altLang="zh-CN" sz="2000" dirty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主要的属性：</a:t>
            </a:r>
            <a:r>
              <a:rPr lang="en-US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android:src</a:t>
            </a:r>
          </a:p>
          <a:p>
            <a:pPr algn="l"/>
            <a:r>
              <a:rPr lang="zh-CN" altLang="en-US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特别要区分它与</a:t>
            </a:r>
            <a:r>
              <a:rPr lang="en-US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android:background</a:t>
            </a:r>
          </a:p>
          <a:p>
            <a:pPr algn="l"/>
            <a:endParaRPr lang="en-US" altLang="zh-CN" sz="2000" dirty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805" y="1127218"/>
            <a:ext cx="131699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基于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ImageView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的图片浏览案例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4260215" y="959485"/>
            <a:ext cx="4572000" cy="178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功能描述：</a:t>
            </a:r>
            <a:endParaRPr lang="en-US" altLang="zh-CN" sz="2200" b="1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zh-CN" sz="22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zh-CN" altLang="en-US" sz="22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一个简单的图片浏览器</a:t>
            </a:r>
            <a:r>
              <a:rPr lang="zh-CN" altLang="zh-CN" sz="22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，左图为两排六张图片，点击任意一张，跳转到另一个页面展示大图片（右图），点击大图时，返回左页面。</a:t>
            </a:r>
            <a:endParaRPr lang="en-US" altLang="zh-CN" sz="2200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759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5-imagebrowser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" y="914400"/>
            <a:ext cx="1917065" cy="3937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 descr="5-imagebrowser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735" y="914400"/>
            <a:ext cx="1919605" cy="39376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基于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ImageView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的图片浏览案例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66370" y="1220470"/>
            <a:ext cx="4852035" cy="246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200" b="1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案例分析：</a:t>
            </a:r>
            <a:endParaRPr lang="en-US" altLang="zh-CN" sz="2200" b="1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r>
              <a:rPr lang="zh-CN" altLang="en-US" sz="22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）页面如何设计？</a:t>
            </a:r>
            <a:endParaRPr lang="en-US" altLang="zh-CN" sz="2200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22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2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2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）左图三张图片如何等宽？</a:t>
            </a:r>
            <a:endParaRPr lang="en-US" altLang="zh-CN" sz="2200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algn="l"/>
            <a:r>
              <a:rPr lang="zh-CN" altLang="en-US" sz="22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2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2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）点击图片查看大图是如何实现？</a:t>
            </a:r>
            <a:endParaRPr lang="en-US" altLang="zh-CN" sz="2200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algn="l"/>
            <a:r>
              <a:rPr lang="zh-CN" altLang="en-US" sz="22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2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4</a:t>
            </a:r>
            <a:r>
              <a:rPr lang="zh-CN" altLang="en-US" sz="22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）大图页面时如何设计的？</a:t>
            </a:r>
            <a:endParaRPr lang="en-US" altLang="zh-CN" sz="2200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algn="l"/>
            <a:r>
              <a:rPr lang="zh-CN" altLang="en-US" sz="22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2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5</a:t>
            </a:r>
            <a:r>
              <a:rPr lang="zh-CN" altLang="en-US" sz="2200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）大图页面中，点击返回又是如何实现的？</a:t>
            </a:r>
            <a:endParaRPr lang="en-US" altLang="zh-CN" sz="2200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759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9116" y="4033948"/>
            <a:ext cx="27238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2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详见实际项目代码！</a:t>
            </a:r>
            <a:endParaRPr lang="zh-CN" altLang="zh-CN" sz="2200" dirty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 descr="5-imagebrowser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605" y="1010285"/>
            <a:ext cx="1917065" cy="3937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 descr="5-imagebrowser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870" y="1010285"/>
            <a:ext cx="1919605" cy="39376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zh-CN" altLang="en-US" sz="3000" b="1">
                <a:solidFill>
                  <a:srgbClr val="11026E"/>
                </a:solidFill>
                <a:latin typeface="Times New Roman" panose="02020603050405020304" pitchFamily="18" charset="0"/>
              </a:rPr>
              <a:t>主要内容</a:t>
            </a: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2147024" y="1033612"/>
            <a:ext cx="6685250" cy="339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E1D26">
                    <a:alpha val="7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88000" tIns="36000" rIns="288000" bIns="36000" anchor="ctr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常用简单组件的分类；</a:t>
            </a:r>
            <a:endParaRPr lang="en-US" altLang="zh-CN" sz="24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文本类常用组件</a:t>
            </a:r>
            <a:r>
              <a:rPr lang="en-US" altLang="zh-CN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TextView</a:t>
            </a:r>
            <a:r>
              <a:rPr lang="zh-CN" altLang="en-US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EditText</a:t>
            </a:r>
            <a:r>
              <a:rPr lang="zh-CN" altLang="en-US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4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按钮类常用组件</a:t>
            </a:r>
            <a:r>
              <a:rPr lang="en-US" altLang="zh-CN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Button</a:t>
            </a:r>
            <a:r>
              <a:rPr lang="zh-CN" altLang="en-US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ImageButton</a:t>
            </a:r>
            <a:r>
              <a:rPr lang="zh-CN" altLang="en-US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4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选择类常用组件</a:t>
            </a:r>
            <a:r>
              <a:rPr lang="en-US" altLang="zh-CN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CheckBox</a:t>
            </a:r>
            <a:r>
              <a:rPr lang="zh-CN" altLang="en-US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RadioButton</a:t>
            </a:r>
            <a:r>
              <a:rPr lang="zh-CN" altLang="en-US" sz="240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lang="en-US" altLang="zh-CN" sz="240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简易消息框</a:t>
            </a:r>
            <a:r>
              <a:rPr lang="en-US" altLang="zh-CN" sz="240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Toast</a:t>
            </a:r>
            <a:r>
              <a:rPr lang="zh-CN" altLang="en-US" sz="240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组件基础知识和使用方法；</a:t>
            </a:r>
            <a:endParaRPr lang="en-US" altLang="zh-CN" sz="24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使用这些组件设计较复杂页面的</a:t>
            </a:r>
            <a:r>
              <a:rPr lang="zh-CN" altLang="en-US" sz="240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案例；</a:t>
            </a:r>
            <a:endParaRPr lang="en-US" altLang="zh-CN" sz="240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图片组件</a:t>
            </a:r>
            <a:r>
              <a:rPr lang="en-US" altLang="zh-CN" sz="240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ImageView</a:t>
            </a:r>
            <a:r>
              <a:rPr lang="zh-CN" altLang="en-US" sz="240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基础知识和使用方法；</a:t>
            </a:r>
            <a:endParaRPr lang="en-US" altLang="zh-CN" sz="240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设计并实现图片浏览案例；</a:t>
            </a:r>
            <a:endParaRPr lang="en-US" altLang="zh-CN" sz="24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/>
            <a:endParaRPr lang="en-US" altLang="zh-CN" sz="2400" dirty="0">
              <a:solidFill>
                <a:srgbClr val="00006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945" y="1695450"/>
            <a:ext cx="1729105" cy="1409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常用简单组件的介绍</a:t>
            </a: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690255" y="1028828"/>
            <a:ext cx="7239288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View</a:t>
            </a:r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是所有</a:t>
            </a:r>
            <a:r>
              <a:rPr lang="en-US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UI</a:t>
            </a:r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组件的超类，</a:t>
            </a:r>
            <a:r>
              <a:rPr lang="zh-CN" altLang="en-US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它</a:t>
            </a:r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</a:t>
            </a:r>
            <a:r>
              <a:rPr lang="en-US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android.widget</a:t>
            </a:r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包中，常见的组件有以下几种类型：</a:t>
            </a:r>
          </a:p>
          <a:p>
            <a:pPr algn="l"/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文本类组件：</a:t>
            </a:r>
            <a:r>
              <a:rPr lang="en-US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TextView</a:t>
            </a:r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EditText</a:t>
            </a:r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等；</a:t>
            </a:r>
          </a:p>
          <a:p>
            <a:pPr algn="l"/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按钮类组件：</a:t>
            </a:r>
            <a:r>
              <a:rPr lang="en-US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Button</a:t>
            </a:r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ImageButton</a:t>
            </a:r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RadioButton</a:t>
            </a:r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等；</a:t>
            </a:r>
          </a:p>
          <a:p>
            <a:pPr algn="l"/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列表类组件：</a:t>
            </a:r>
            <a:r>
              <a:rPr lang="en-US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ListView</a:t>
            </a:r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Spinner</a:t>
            </a:r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等；</a:t>
            </a:r>
          </a:p>
          <a:p>
            <a:pPr algn="l"/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图像类组件：</a:t>
            </a:r>
            <a:r>
              <a:rPr lang="en-US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ImageView</a:t>
            </a:r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Gallery</a:t>
            </a:r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等；</a:t>
            </a:r>
          </a:p>
          <a:p>
            <a:pPr algn="l"/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布局管理器组件：</a:t>
            </a:r>
            <a:r>
              <a:rPr lang="en-US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RelativeLayout</a:t>
            </a:r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LinearLayout</a:t>
            </a:r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FrameLayout</a:t>
            </a:r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等；</a:t>
            </a:r>
          </a:p>
          <a:p>
            <a:pPr algn="l"/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复合型容器组件：</a:t>
            </a:r>
            <a:r>
              <a:rPr lang="en-US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GridView</a:t>
            </a:r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ScrollView</a:t>
            </a:r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HorizontalScrollView</a:t>
            </a:r>
            <a:r>
              <a:rPr lang="zh-CN" altLang="zh-CN" sz="20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zh-CN" altLang="zh-CN" sz="200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s-ES" sz="200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s-ES" sz="2000" dirty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993" y="1028828"/>
            <a:ext cx="117856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文本类简单组件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--TextView</a:t>
            </a:r>
            <a:endParaRPr lang="zh-CN" altLang="en-US" sz="3000" b="1" dirty="0">
              <a:solidFill>
                <a:srgbClr val="11026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690255" y="959558"/>
            <a:ext cx="7239288" cy="390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TextView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可以单行或多行显示文本内容，它是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android.widget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包中重要的组件之一。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TextView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组件有许多直接或间接的子类，如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Button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EditText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ExtractEditText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RadioButton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CheckBox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等：</a:t>
            </a:r>
            <a:endParaRPr lang="en-US" altLang="zh-CN" sz="2200" dirty="0">
              <a:solidFill>
                <a:srgbClr val="000066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l"/>
            <a:endParaRPr lang="zh-CN" altLang="en-US" sz="2000" dirty="0">
              <a:solidFill>
                <a:srgbClr val="CC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重要的属性或方法：</a:t>
            </a:r>
            <a:endParaRPr lang="en-US" altLang="zh-CN" sz="2000" dirty="0">
              <a:solidFill>
                <a:srgbClr val="CC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android:text  </a:t>
            </a:r>
            <a:r>
              <a:rPr lang="en-US" altLang="zh-CN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setText()</a:t>
            </a:r>
          </a:p>
          <a:p>
            <a:pPr algn="l"/>
            <a:endParaRPr lang="en-US" altLang="zh-CN" sz="2000" dirty="0">
              <a:solidFill>
                <a:srgbClr val="CC0000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zh-CN" altLang="en-US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其他属性或方法：</a:t>
            </a:r>
            <a:endParaRPr lang="en-US" altLang="zh-CN" sz="2000" dirty="0">
              <a:solidFill>
                <a:srgbClr val="CC0000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zh-CN" altLang="en-US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字体属性有大小、颜色、样式；</a:t>
            </a:r>
            <a:endParaRPr lang="en-US" altLang="zh-CN" sz="2000" dirty="0">
              <a:solidFill>
                <a:srgbClr val="CC0000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zh-CN" altLang="en-US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密文还是明文显示 </a:t>
            </a:r>
            <a:r>
              <a:rPr lang="en-US" altLang="zh-CN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android:password</a:t>
            </a:r>
          </a:p>
          <a:p>
            <a:pPr algn="l"/>
            <a:r>
              <a:rPr lang="zh-CN" altLang="en-US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是否多行显示 </a:t>
            </a:r>
            <a:r>
              <a:rPr lang="en-US" altLang="zh-CN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android:line</a:t>
            </a:r>
            <a:endParaRPr lang="en-US" altLang="zh-CN" sz="2000" dirty="0">
              <a:solidFill>
                <a:srgbClr val="000066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420" y="959558"/>
            <a:ext cx="146050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文本类简单组件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-- EditText</a:t>
            </a:r>
            <a:endParaRPr lang="zh-CN" altLang="en-US" sz="3000" b="1" dirty="0">
              <a:solidFill>
                <a:srgbClr val="11026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690255" y="959558"/>
            <a:ext cx="7239288" cy="264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EditText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是一个具有编辑功能的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TextView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子类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继承了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TextView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组件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的属性和方法，同时也增加特有的属性和方法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：</a:t>
            </a:r>
            <a:endParaRPr lang="en-US" altLang="zh-CN" sz="2200" dirty="0">
              <a:solidFill>
                <a:srgbClr val="000066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重要的属性或方法：</a:t>
            </a:r>
            <a:endParaRPr lang="en-US" altLang="zh-CN" sz="2000" dirty="0">
              <a:solidFill>
                <a:srgbClr val="CC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android:text  </a:t>
            </a:r>
            <a:r>
              <a:rPr lang="en-US" altLang="zh-CN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setText()</a:t>
            </a:r>
            <a:r>
              <a:rPr lang="zh-CN" altLang="en-US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getText()</a:t>
            </a:r>
          </a:p>
          <a:p>
            <a:pPr algn="l"/>
            <a:endParaRPr lang="en-US" altLang="zh-CN" sz="2000" dirty="0">
              <a:solidFill>
                <a:srgbClr val="CC0000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zh-CN" altLang="en-US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其他属性或方法：</a:t>
            </a:r>
            <a:endParaRPr lang="en-US" altLang="zh-CN" sz="2000" dirty="0">
              <a:solidFill>
                <a:srgbClr val="CC0000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zh-CN" altLang="en-US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输入类型的设置、提示设置、是否可编辑设置等；</a:t>
            </a:r>
            <a:endParaRPr lang="en-US" altLang="zh-CN" sz="2000" dirty="0">
              <a:solidFill>
                <a:srgbClr val="000066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8" y="1021901"/>
            <a:ext cx="1291590" cy="176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按钮类简单组件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-- Button</a:t>
            </a:r>
            <a:endParaRPr lang="zh-CN" altLang="en-US" sz="3000" b="1" dirty="0">
              <a:solidFill>
                <a:srgbClr val="11026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690255" y="959558"/>
            <a:ext cx="7239288" cy="27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Button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中最普通也是最常用的组件，它也是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TextView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的子类，本质上它就是一个内容不可编辑、具有突出背景效果的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TextView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，其中主要的功能是接收用户的点击操作，从而触发处理事件。</a:t>
            </a:r>
            <a:endParaRPr lang="en-US" altLang="zh-CN" sz="2200" dirty="0">
              <a:solidFill>
                <a:srgbClr val="000066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2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Button</a:t>
            </a:r>
            <a:r>
              <a:rPr lang="zh-CN" altLang="zh-CN" sz="22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的属性和方法，基本与</a:t>
            </a:r>
            <a:r>
              <a:rPr lang="en-US" altLang="zh-CN" sz="22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TextView</a:t>
            </a:r>
            <a:r>
              <a:rPr lang="zh-CN" altLang="zh-CN" sz="22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组件的相同</a:t>
            </a:r>
          </a:p>
          <a:p>
            <a:pPr algn="l"/>
            <a:endParaRPr lang="en-US" altLang="zh-CN" sz="2000" dirty="0">
              <a:solidFill>
                <a:srgbClr val="CC0000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zh-CN" altLang="en-US" sz="2000" dirty="0">
                <a:solidFill>
                  <a:srgbClr val="CC0000"/>
                </a:solidFill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可以为按钮的背景添加选择器，实现用户点击时背景色能产生回应；</a:t>
            </a:r>
            <a:endParaRPr lang="en-US" altLang="zh-CN" sz="2000" dirty="0">
              <a:solidFill>
                <a:srgbClr val="CC0000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305" y="1008047"/>
            <a:ext cx="1356360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-21474825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835" y="3966210"/>
            <a:ext cx="2883535" cy="541655"/>
          </a:xfrm>
          <a:prstGeom prst="rect">
            <a:avLst/>
          </a:prstGeom>
          <a:noFill/>
          <a:ln w="635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按钮类简单组件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-- ImageButton</a:t>
            </a:r>
            <a:endParaRPr lang="zh-CN" altLang="en-US" sz="3000" b="1" dirty="0">
              <a:solidFill>
                <a:srgbClr val="11026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690255" y="1229711"/>
            <a:ext cx="7239288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ImageButton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是带有图标的按钮，与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Button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的功能使命基本相同，属性和方法也基本上与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Button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相同。因为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ImageButton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类继承于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ImageView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组件，所以它多了一个处理图标的属性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android:src.</a:t>
            </a:r>
            <a:endParaRPr lang="zh-CN" altLang="zh-CN" sz="2200" dirty="0">
              <a:solidFill>
                <a:srgbClr val="000066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l"/>
            <a:endParaRPr lang="zh-CN" altLang="zh-CN" sz="2200" dirty="0">
              <a:solidFill>
                <a:srgbClr val="000066"/>
              </a:solidFill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例如：</a:t>
            </a:r>
          </a:p>
          <a:p>
            <a:pPr algn="l"/>
            <a:r>
              <a:rPr lang="en-US" altLang="zh-CN" sz="2200" dirty="0">
                <a:solidFill>
                  <a:srgbClr val="CC0000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android:src="@drawable/ic_launcher"</a:t>
            </a:r>
          </a:p>
          <a:p>
            <a:pPr algn="l"/>
            <a:endParaRPr lang="en-US" altLang="zh-CN" sz="2000" dirty="0">
              <a:solidFill>
                <a:srgbClr val="CC0000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609" y="1229711"/>
            <a:ext cx="1354455" cy="164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内容选择类简单组件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--CheckBox</a:t>
            </a:r>
            <a:endParaRPr lang="zh-CN" altLang="en-US" sz="3000" b="1" dirty="0">
              <a:solidFill>
                <a:srgbClr val="11026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690255" y="959558"/>
            <a:ext cx="7239288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CheckBox</a:t>
            </a:r>
            <a:r>
              <a:rPr lang="zh-CN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组件的主要功能是实现多项选择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，它是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Button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类的子类，具有</a:t>
            </a:r>
            <a:r>
              <a:rPr lang="en-US" altLang="zh-CN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Button</a:t>
            </a:r>
            <a:r>
              <a:rPr lang="zh-CN" altLang="en-US" sz="2200" dirty="0">
                <a:solidFill>
                  <a:srgbClr val="000066"/>
                </a:solidFill>
                <a:ea typeface="微软雅黑 Light" panose="020B0502040204020203" pitchFamily="34" charset="-122"/>
                <a:cs typeface="Times New Roman" panose="02020603050405020304" pitchFamily="18" charset="0"/>
              </a:rPr>
              <a:t>的属性和方法。除此之外，它也具有一些特有的属性和方法。</a:t>
            </a:r>
            <a:endParaRPr lang="en-US" altLang="zh-CN" sz="2000" dirty="0">
              <a:solidFill>
                <a:srgbClr val="CC0000"/>
              </a:solidFill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045" y="2130063"/>
            <a:ext cx="3959910" cy="16868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690255" y="410430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CN" altLang="en-US" sz="2000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在文档中查看详细内容！</a:t>
            </a:r>
            <a:endParaRPr lang="en-US" altLang="zh-CN" sz="2000" dirty="0">
              <a:solidFill>
                <a:srgbClr val="CC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436" y="1028828"/>
            <a:ext cx="1263015" cy="143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0"/>
            <a:ext cx="8229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eaLnBrk="1" hangingPunct="1"/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内容选择类简单组件</a:t>
            </a:r>
            <a:r>
              <a:rPr lang="en-US" altLang="zh-CN" sz="3000" b="1" dirty="0">
                <a:solidFill>
                  <a:srgbClr val="11026E"/>
                </a:solidFill>
                <a:latin typeface="Times New Roman" panose="02020603050405020304" pitchFamily="18" charset="0"/>
              </a:rPr>
              <a:t>--RadioButton</a:t>
            </a:r>
            <a:endParaRPr lang="zh-CN" altLang="en-US" sz="3000" b="1" dirty="0">
              <a:solidFill>
                <a:srgbClr val="11026E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4" name="矩形 1"/>
          <p:cNvSpPr>
            <a:spLocks noChangeArrowheads="1"/>
          </p:cNvSpPr>
          <p:nvPr/>
        </p:nvSpPr>
        <p:spPr bwMode="auto">
          <a:xfrm>
            <a:off x="1690255" y="959558"/>
            <a:ext cx="723928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RadioButton</a:t>
            </a:r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是单选按钮组件。一个</a:t>
            </a:r>
            <a:r>
              <a:rPr lang="en-US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RadioButton</a:t>
            </a:r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仅表示一个选项是否被选中，</a:t>
            </a:r>
            <a:r>
              <a:rPr lang="en-US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RadioGroup</a:t>
            </a:r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组件提供容器的功能，在程序设计中能够实现一组</a:t>
            </a:r>
            <a:r>
              <a:rPr lang="en-US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RadioButton</a:t>
            </a:r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多选一的操作模式。</a:t>
            </a:r>
            <a:r>
              <a:rPr lang="en-US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RadioGroup</a:t>
            </a:r>
            <a:r>
              <a:rPr lang="zh-CN" altLang="zh-CN" sz="2200" dirty="0">
                <a:solidFill>
                  <a:srgbClr val="0000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在视图中不可见。</a:t>
            </a:r>
            <a:endParaRPr lang="en-US" altLang="zh-CN" sz="2200" dirty="0">
              <a:solidFill>
                <a:srgbClr val="00006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Wingdings" panose="05000000000000000000" pitchFamily="2" charset="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0255" y="3704194"/>
            <a:ext cx="6913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RadioButton</a:t>
            </a:r>
            <a:r>
              <a:rPr lang="zh-CN" altLang="en-US" sz="2000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是</a:t>
            </a:r>
            <a:r>
              <a:rPr lang="en-US" altLang="zh-CN" sz="2000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Button</a:t>
            </a:r>
            <a:r>
              <a:rPr lang="zh-CN" altLang="en-US" sz="2000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的子类，具有</a:t>
            </a:r>
            <a:r>
              <a:rPr lang="en-US" altLang="zh-CN" sz="2000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Button</a:t>
            </a:r>
            <a:r>
              <a:rPr lang="zh-CN" altLang="en-US" sz="2000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的所有公共属性和方法，在文档中查看详细内容！</a:t>
            </a:r>
            <a:endParaRPr lang="en-US" altLang="zh-CN" sz="2000" dirty="0">
              <a:solidFill>
                <a:srgbClr val="CC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756" y="2458972"/>
            <a:ext cx="4620060" cy="81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984" y="985370"/>
            <a:ext cx="1480185" cy="160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3dc7cbf2c71e2fdd4772ab7c052fafce6a24aa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1089</Words>
  <Application>Microsoft Office PowerPoint</Application>
  <PresentationFormat>全屏显示(16:9)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华文楷体</vt:lpstr>
      <vt:lpstr>楷体</vt:lpstr>
      <vt:lpstr>微软雅黑</vt:lpstr>
      <vt:lpstr>微软雅黑 Light</vt:lpstr>
      <vt:lpstr>Arial</vt:lpstr>
      <vt:lpstr>Calibri</vt:lpstr>
      <vt:lpstr>Calibri Light</vt:lpstr>
      <vt:lpstr>Times New Roman</vt:lpstr>
      <vt:lpstr>Office 主题</vt:lpstr>
      <vt:lpstr>1_Office 主题</vt:lpstr>
      <vt:lpstr>PowerPoint 演示文稿</vt:lpstr>
      <vt:lpstr>主要内容</vt:lpstr>
      <vt:lpstr>1. 常用简单组件的介绍</vt:lpstr>
      <vt:lpstr>2. 文本类简单组件--TextView</vt:lpstr>
      <vt:lpstr>2. 文本类简单组件-- EditText</vt:lpstr>
      <vt:lpstr>3. 按钮类简单组件-- Button</vt:lpstr>
      <vt:lpstr>3. 按钮类简单组件-- ImageButton</vt:lpstr>
      <vt:lpstr>4. 内容选择类简单组件--CheckBox</vt:lpstr>
      <vt:lpstr>4. 内容选择类简单组件--RadioButton</vt:lpstr>
      <vt:lpstr>5. 简易消息框Toast</vt:lpstr>
      <vt:lpstr>6. 基于常用简单组件的信息维护案例</vt:lpstr>
      <vt:lpstr>6. 基于常用简单组件的个人信息维护案例</vt:lpstr>
      <vt:lpstr>7. 图片展示组件ImageView</vt:lpstr>
      <vt:lpstr>3. 基于ImageView的图片浏览案例</vt:lpstr>
      <vt:lpstr>3. 基于ImageView的图片浏览案例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B4402</dc:creator>
  <dc:description>http://www.ypppt.com/</dc:description>
  <cp:lastModifiedBy>蔡 美玲</cp:lastModifiedBy>
  <cp:revision>404</cp:revision>
  <dcterms:created xsi:type="dcterms:W3CDTF">2017-01-14T14:34:00Z</dcterms:created>
  <dcterms:modified xsi:type="dcterms:W3CDTF">2023-03-21T13:14:18Z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BB8D12F26EB5413DAA26CC597526DCFA</vt:lpwstr>
  </property>
  <property fmtid="{D5CDD505-2E9C-101B-9397-08002B2CF9AE}" pid="3" name="KSOProductBuildVer">
    <vt:lpwstr>2052-11.1.0.11194</vt:lpwstr>
  </property>
</Properties>
</file>