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4"/>
  </p:notesMasterIdLst>
  <p:sldIdLst>
    <p:sldId id="256" r:id="rId3"/>
    <p:sldId id="266" r:id="rId4"/>
    <p:sldId id="338" r:id="rId5"/>
    <p:sldId id="298" r:id="rId6"/>
    <p:sldId id="339" r:id="rId7"/>
    <p:sldId id="332" r:id="rId8"/>
    <p:sldId id="333" r:id="rId9"/>
    <p:sldId id="334" r:id="rId10"/>
    <p:sldId id="340" r:id="rId11"/>
    <p:sldId id="335" r:id="rId12"/>
    <p:sldId id="336" r:id="rId13"/>
    <p:sldId id="329" r:id="rId14"/>
    <p:sldId id="349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342900" indent="1143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685800" indent="2286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028700" indent="3429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371600" indent="4572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97B"/>
    <a:srgbClr val="CC0000"/>
    <a:srgbClr val="003399"/>
    <a:srgbClr val="D2431C"/>
    <a:srgbClr val="121010"/>
    <a:srgbClr val="002220"/>
    <a:srgbClr val="3F3F3F"/>
    <a:srgbClr val="045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17" autoAdjust="0"/>
  </p:normalViewPr>
  <p:slideViewPr>
    <p:cSldViewPr snapToGrid="0">
      <p:cViewPr varScale="1">
        <p:scale>
          <a:sx n="87" d="100"/>
          <a:sy n="87" d="100"/>
        </p:scale>
        <p:origin x="81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30" y="4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FD483E2-BA3D-44EA-BCDF-4E8F9BB5CE93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  <a:p>
            <a:pPr lvl="3"/>
            <a:r>
              <a:rPr lang="zh-CN" altLang="en-US" noProof="0" dirty="0"/>
              <a:t>四级</a:t>
            </a:r>
          </a:p>
          <a:p>
            <a:pPr lvl="4"/>
            <a:r>
              <a:rPr lang="zh-CN" altLang="en-US" noProof="0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DAD5FF6-DAF7-448B-8C88-BD97BA3D974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AC6FA8B-3D6E-446D-806C-5FAFE7F34B3F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20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21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588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287588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573588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842125" y="0"/>
            <a:ext cx="2303463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78422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-3175" y="828675"/>
            <a:ext cx="9144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30FC9682-EE10-47BD-8B03-53F5455BC18B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133600" cy="35718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AF116F90-19FE-424D-AF0F-0B8B4E7BE98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8324-E956-40DC-A8B5-BBFD27678A18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4AC60-98D1-4C56-ADB6-1386BF1D2282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DF66-0288-4FBE-860E-F615B9A50AF5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6C563-1343-411B-9EC3-03C0C876716D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42A93-E7EF-4A65-9781-0D1D53289A1F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CBAE-62A1-4461-9CFC-D74E8917B63F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D1567-8A85-4283-907B-3EACBDE0E31A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7616-127C-49DE-BC9D-591F9347854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69D1-C0DA-4800-B809-3F79E402545B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FF69A-1515-4787-8E0C-C48914691A1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588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87588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573588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842125" y="0"/>
            <a:ext cx="2303463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0" y="78422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-3175" y="828675"/>
            <a:ext cx="9144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78B010A5-941F-4850-994A-553927B5F7B5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CD2118B1-F6BC-4ECA-AD6D-E2B938861092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58237-6DA2-4AE0-85CA-1EB8CB2566BE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64F4-6039-4C61-A84C-CFBA13C3F0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D1F07-80C6-4EE4-B648-DA314134F9F2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6F7AF-25C6-4389-B3BD-1BBCFDF544B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AD4A2-0B20-4E75-AE60-A6A275015B16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A575-AAE2-45E8-AACA-C69985B1BF0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A13AF-23D4-425B-ACA7-BA504F27A781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8EC7-6B46-443B-B7F7-53FFF8EB6EC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57593-56B3-43BA-AA8F-77C7765D5FB5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0EEC-19E4-4A1F-A6F7-BFD2AAFCD03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1DFFC-9BE8-42E0-8F57-5A7544070E4B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1ED2-4CE1-4131-BAB6-C0B1583FB17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/>
          <p:cNvSpPr/>
          <p:nvPr userDrawn="1"/>
        </p:nvSpPr>
        <p:spPr>
          <a:xfrm>
            <a:off x="9525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2278063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4564063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6850063" y="0"/>
            <a:ext cx="2303462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random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D1AC395A-E633-4E9E-BC8B-DFA2BEFE691F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BACDF74D-637C-4B06-8577-ABCA4D6B46D4}" type="slidenum">
              <a:rPr lang="zh-CN" altLang="en-US"/>
              <a:t>‹#›</a:t>
            </a:fld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1588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2287588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4573588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6842125" y="0"/>
            <a:ext cx="2303463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16100"/>
            <a:ext cx="9144000" cy="1511300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7"/>
          <p:cNvSpPr>
            <a:spLocks noChangeArrowheads="1"/>
          </p:cNvSpPr>
          <p:nvPr/>
        </p:nvSpPr>
        <p:spPr bwMode="auto">
          <a:xfrm>
            <a:off x="730686" y="2179638"/>
            <a:ext cx="7593013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>
                <a:solidFill>
                  <a:srgbClr val="11026E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4-3 </a:t>
            </a:r>
            <a:r>
              <a:rPr lang="zh-CN" altLang="en-US" sz="3600" dirty="0">
                <a:solidFill>
                  <a:srgbClr val="11026E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框架布局及其案例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178066" y="3117850"/>
            <a:ext cx="6694487" cy="9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相对布局的使用方法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779501" y="1204018"/>
            <a:ext cx="687878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一个相对布局容器内，添加一个组件，其属性设置除了常规的宽高、间距、背景色、字体等属性外，还需要设置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相对位置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属性，以实现准确定位。</a:t>
            </a:r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布局描述文件中，通过组件的</a:t>
            </a:r>
            <a:r>
              <a:rPr lang="en-US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来指定一个组件，实现位置的参考，如：</a:t>
            </a:r>
          </a:p>
          <a:p>
            <a:pPr algn="l"/>
            <a:r>
              <a:rPr lang="en-US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android:layout_below=“@id/button1</a:t>
            </a:r>
            <a:r>
              <a:rPr lang="zh-CN" altLang="en-US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2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因此，如果一个组件需要被参考，则它必须首先设置一个</a:t>
            </a:r>
            <a:r>
              <a:rPr lang="en-US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值。</a:t>
            </a:r>
          </a:p>
          <a:p>
            <a:pPr algn="l"/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677" y="1340543"/>
            <a:ext cx="1238250" cy="14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相对布局的使用方法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801091" y="1340543"/>
            <a:ext cx="6878782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Studio</a:t>
            </a:r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环境中，创建一个页面，设置为相对布局，添加多个组件，确定位置关系！</a:t>
            </a:r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22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特别提醒：相对布局中，相对位置关系只能在同一个容器中才有效！</a:t>
            </a:r>
            <a:endParaRPr lang="en-US" altLang="zh-CN" sz="2200" dirty="0">
              <a:solidFill>
                <a:srgbClr val="CC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758" y="1340543"/>
            <a:ext cx="130619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基于相对布局的页面设计案例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526473" y="1125812"/>
            <a:ext cx="52578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功能描述：</a:t>
            </a:r>
            <a:endParaRPr lang="en-US" altLang="zh-CN" sz="22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altLang="zh-CN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有色的宣传标语图片处于页面的中心位置；地球图片处于中心图片的上方，中心线对齐；“人类命运共同体！”标签处于中心图片的下方，与中心图片右对齐；“One world，One Dream”标签处于“人类命运共同体！”标签的下方，与中心图片左对齐。</a:t>
            </a:r>
            <a:endParaRPr lang="zh-CN" altLang="zh-CN" sz="22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实际环境中参阅代码！</a:t>
            </a:r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5-相对布局应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1017905"/>
            <a:ext cx="1935480" cy="3968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基于布局嵌套的页面设计案例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3345874" y="1125812"/>
            <a:ext cx="5396344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19097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功能描述：</a:t>
            </a:r>
            <a:endParaRPr lang="en-US" altLang="zh-CN" sz="2200" b="1" dirty="0">
              <a:solidFill>
                <a:srgbClr val="19097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zh-CN" sz="2200" dirty="0">
                <a:solidFill>
                  <a:srgbClr val="19097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设计如图所示的页</a:t>
            </a:r>
            <a:r>
              <a:rPr lang="zh-CN" altLang="en-US" sz="2200" dirty="0">
                <a:solidFill>
                  <a:srgbClr val="19097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面。</a:t>
            </a:r>
            <a:endParaRPr lang="en-US" altLang="zh-CN" sz="2200" dirty="0">
              <a:solidFill>
                <a:srgbClr val="19097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2200" dirty="0">
              <a:solidFill>
                <a:srgbClr val="19097B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19097B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设计分析！</a:t>
            </a:r>
            <a:endParaRPr lang="en-US" altLang="zh-CN" sz="2200" dirty="0">
              <a:solidFill>
                <a:srgbClr val="19097B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endParaRPr lang="en-US" altLang="zh-CN" sz="2200" dirty="0">
              <a:solidFill>
                <a:srgbClr val="19097B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endParaRPr lang="en-US" altLang="zh-CN" sz="2200" dirty="0">
              <a:solidFill>
                <a:srgbClr val="19097B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我们的教程中有详细的设计要点！</a:t>
            </a:r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在实际的开发环境中查看项目代码！</a:t>
            </a:r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5-嵌套布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975360"/>
            <a:ext cx="1975485" cy="40519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约束布局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ConstraintLayout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801091" y="1014974"/>
            <a:ext cx="6878782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ConstraintLayout</a:t>
            </a:r>
            <a:r>
              <a:rPr 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是一种特殊的布局</a:t>
            </a:r>
            <a:r>
              <a:rPr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，它可以有效地解决布局嵌套过多的问题。传统的界面设计中，复杂的布局总会伴随着多层的嵌套，</a:t>
            </a:r>
            <a:r>
              <a:rPr 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导致</a:t>
            </a:r>
            <a:r>
              <a:rPr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程序的性能也就越差。ConstraintLayout则是使用约束的方式来指定各个控件的位置和关系的，它有点类似于RelativeLayout，但远比RelativeLayout要更强大。</a:t>
            </a:r>
            <a:endParaRPr lang="zh-CN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01089" y="3298676"/>
            <a:ext cx="6569113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2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在Android Studio 2.2及其以后的版本中，新创建的Activity页面，默认使用ConstraintLayout约束布局。</a:t>
            </a:r>
          </a:p>
          <a:p>
            <a:pPr algn="l"/>
            <a:endParaRPr lang="zh-CN" altLang="zh-CN" sz="22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zh-CN" sz="2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用户必须在</a:t>
            </a:r>
            <a:r>
              <a:rPr lang="en-US" altLang="zh-CN" sz="2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gradle</a:t>
            </a:r>
            <a:r>
              <a:rPr lang="zh-CN" altLang="en-US" sz="2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文件中添加依赖包。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445" y="1122218"/>
            <a:ext cx="1456690" cy="122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5.1.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约束定位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569595" y="1033780"/>
            <a:ext cx="3742690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约束定位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，类似于相对布局中的参考定位，比如A组件与B组件顶端对齐、C组件左边对齐，与容器底部对齐等。一个组件含有四个参考点，分别为top、bottom、start、end，如图所示：</a:t>
            </a:r>
          </a:p>
        </p:txBody>
      </p:sp>
      <p:pic>
        <p:nvPicPr>
          <p:cNvPr id="2" name="图片 -21474825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95" y="3671570"/>
            <a:ext cx="2247900" cy="1288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815205" y="1033780"/>
            <a:ext cx="39243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algn="l"/>
            <a:r>
              <a:rPr lang="zh-CN" altLang="en-US" sz="2200" b="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（1）一个组件与另一个组件的约束定位。如图4-22所示，button2与button1顶端对齐，只需拖拽button2的top点到button1的top点，即建立了顶端对齐约束关系。</a:t>
            </a:r>
          </a:p>
        </p:txBody>
      </p:sp>
      <p:pic>
        <p:nvPicPr>
          <p:cNvPr id="3" name="图片 -21474825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10" y="3671570"/>
            <a:ext cx="2881630" cy="894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5.2.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约束定位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08965" y="1064260"/>
            <a:ext cx="3924300" cy="2461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algn="l"/>
            <a:r>
              <a:rPr lang="zh-CN" altLang="en-US" sz="2200" b="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）一个组件与容器组件的约束定位。只需拖拽一个组件的某一约束点到容器组件的边缘，即建立了约束关系，比如某组件与容器左边对齐，只需拖拽组件的start点到容器的左边即可。</a:t>
            </a:r>
          </a:p>
        </p:txBody>
      </p:sp>
      <p:pic>
        <p:nvPicPr>
          <p:cNvPr id="2" name="图片 -21474825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113155"/>
            <a:ext cx="3116580" cy="3658235"/>
          </a:xfrm>
          <a:prstGeom prst="rect">
            <a:avLst/>
          </a:prstGeom>
          <a:noFill/>
          <a:ln w="6350" cap="flat" cmpd="sng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5.3.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参考线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GuideLine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005840" y="1125855"/>
            <a:ext cx="4455160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solidFill>
                  <a:srgbClr val="19097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约束布局容器中，可以添加多条水平或者垂直的参考线，作为容器内组件约束参考。每条参考线都可以按具体值或者百分比在容器中定位，开发可以点击页面设计器上方工具条中的参考线按钮，然后选择添加不同方向的参考线，如图所示。</a:t>
            </a:r>
            <a:endParaRPr lang="en-US" altLang="zh-CN" sz="2200" dirty="0">
              <a:solidFill>
                <a:srgbClr val="19097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-21474825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80" y="1066800"/>
            <a:ext cx="2221230" cy="3863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5.4.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居中与偏向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005840" y="1125855"/>
            <a:ext cx="445516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Wingdings" panose="05000000000000000000" pitchFamily="2" charset="2"/>
              </a:rPr>
              <a:t>组件水平或垂直居中在页面设计中应用非常广泛。约束布局中，居中的实现非常简单，以水平方向为例，组件只需建立与容器或者参考线的左右对齐，实际效果即为居中，如图所示。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-21474825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25" y="1125855"/>
            <a:ext cx="2102485" cy="370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5.5.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居中与偏向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655955" y="1049020"/>
            <a:ext cx="772604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Wingdings" panose="05000000000000000000" pitchFamily="2" charset="2"/>
              </a:rPr>
              <a:t>偏向是组件对齐约束中的实际偏向值，一个组件和另一个组件建立某一约束关系后，可以拖拽或者修改约束管理器中的偏向值，以调整组件位置关系。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-21474825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" y="2274570"/>
            <a:ext cx="5346065" cy="2668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000" b="1">
                <a:solidFill>
                  <a:srgbClr val="11026E"/>
                </a:solidFill>
                <a:latin typeface="Times New Roman" panose="02020603050405020304" pitchFamily="18" charset="0"/>
              </a:rPr>
              <a:t>主要内容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2147024" y="1107808"/>
            <a:ext cx="6685250" cy="333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E1D26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88000" tIns="36000" rIns="288000" bIns="36000" anchor="ctr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框架布局</a:t>
            </a:r>
            <a:r>
              <a:rPr lang="zh-CN" altLang="en-US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FrameLayout</a:t>
            </a:r>
            <a:endParaRPr lang="en-US" altLang="zh-CN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线性布局容器</a:t>
            </a:r>
            <a:r>
              <a: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LinearLayout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相对布局容器</a:t>
            </a:r>
            <a:r>
              <a: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RelativeLayout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1102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基于布局嵌套的页面设计案例</a:t>
            </a:r>
            <a:endParaRPr lang="en-US" altLang="zh-CN" sz="24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约束布局及其案例</a:t>
            </a:r>
            <a:endParaRPr lang="en-US" altLang="zh-CN" sz="24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1102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约束布局与其他布局混合案例</a:t>
            </a:r>
            <a:endParaRPr lang="zh-CN" altLang="en-US" sz="24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827" y="1695503"/>
            <a:ext cx="182118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5.6.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约束布局应用案例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3061856" y="1125812"/>
            <a:ext cx="5396344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19097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功能描述：</a:t>
            </a:r>
            <a:endParaRPr lang="en-US" altLang="zh-CN" sz="2200" b="1" dirty="0">
              <a:solidFill>
                <a:srgbClr val="19097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altLang="zh-CN" sz="2200" dirty="0">
                <a:solidFill>
                  <a:srgbClr val="19097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设计如图所示的仿支付密码输入页面，虽然题头及页面整体风格与其他案例类似，但是要求只用约束布局实现。</a:t>
            </a:r>
          </a:p>
          <a:p>
            <a:pPr algn="l"/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参阅教程文档中的代码！</a:t>
            </a:r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-2147482537" descr="5-约束布局页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1125855"/>
            <a:ext cx="1877695" cy="3845560"/>
          </a:xfrm>
          <a:prstGeom prst="rect">
            <a:avLst/>
          </a:prstGeom>
          <a:noFill/>
          <a:ln w="6350" cap="flat" cmpd="sng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多布局的综合应用案例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2795905" y="1125855"/>
            <a:ext cx="5662295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19097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功能描述：</a:t>
            </a:r>
            <a:endParaRPr lang="en-US" altLang="zh-CN" sz="2200" b="1" dirty="0">
              <a:solidFill>
                <a:srgbClr val="19097B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altLang="zh-CN" sz="2200" dirty="0">
                <a:solidFill>
                  <a:srgbClr val="19097B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设计如图所示的仿Gallery的图库浏览页面，整体框架布局使用约束布局，由于Gallery组件已过时，下方的图片列表使用HorizontalScrollView+LinearLayout组合实现。</a:t>
            </a:r>
          </a:p>
          <a:p>
            <a:pPr algn="l"/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03" descr="5-imageSwitcher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125855"/>
            <a:ext cx="1824355" cy="3736340"/>
          </a:xfrm>
          <a:prstGeom prst="rect">
            <a:avLst/>
          </a:prstGeom>
          <a:noFill/>
          <a:ln w="63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关于布局组件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457200" y="917996"/>
            <a:ext cx="8472343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布局描述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xml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文件，就是描述布局中所有的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View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ViewGroup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构成的视图树。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提供多种布局组件，本质上就是多个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ViewGroup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，每个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ViewGroup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具有独特的内部组件的组织和管理规则，以适应不同的应用需求和容器尺寸。使用恰当的布局组件，可以保证不同尺寸的屏幕下，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UI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界面能够自我调整、规则有序。</a:t>
            </a:r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系统提供的常用布局组件有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LinearLayout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RelativeLayout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TableLayout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FrameLayout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GridLayout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AbsoluteLayout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。开发者也可以在常用布局组件的基础上二次开发，构建功能复杂的高级布局组件。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框架布局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FrameLayout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2688116" y="1014974"/>
            <a:ext cx="599175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框架布局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FrameLayout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是轻量级的简单布局方式，加入该布局容器中的组件将会被依次叠放</a:t>
            </a:r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后加入的组件将会覆盖先加入的组件</a:t>
            </a:r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框架布局中的组件默认在容器的左上角位置，可以通过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gravity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属性来设置容器内组件对齐方式，如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bottom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left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right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等对齐方式。</a:t>
            </a:r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6251" y="3519194"/>
            <a:ext cx="5593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FrameLayout</a:t>
            </a:r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android.widget</a:t>
            </a:r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包中，它继承于</a:t>
            </a:r>
            <a:r>
              <a:rPr lang="en-US" altLang="zh-CN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ViewGroup</a:t>
            </a:r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，另外具有一些属性和方法！</a:t>
            </a:r>
            <a:endParaRPr lang="zh-CN" altLang="zh-CN" sz="2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-2147482561" descr="5-frameLayout">
            <a:extLst>
              <a:ext uri="{FF2B5EF4-FFF2-40B4-BE49-F238E27FC236}">
                <a16:creationId xmlns:a16="http://schemas.microsoft.com/office/drawing/2014/main" id="{EB5D6FE3-928B-A63E-7C69-2DEEAF8E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991765"/>
            <a:ext cx="1884680" cy="3863975"/>
          </a:xfrm>
          <a:prstGeom prst="rect">
            <a:avLst/>
          </a:prstGeom>
          <a:noFill/>
          <a:ln w="6350" cap="flat" cmpd="sng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线性布局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LinearLayout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457200" y="917996"/>
            <a:ext cx="847234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线性布局是一种重要的界面布局，也是经常使用的一种布局。在布局容器中所有的元素只能按垂直或者水平方向按顺序排列。</a:t>
            </a:r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9" y="1707360"/>
            <a:ext cx="1666240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71" y="1707348"/>
            <a:ext cx="1454728" cy="17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3347" y="3469156"/>
            <a:ext cx="3747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990000"/>
                </a:solidFill>
              </a:rPr>
              <a:t>垂直方向的线性布局</a:t>
            </a:r>
            <a:endParaRPr lang="en-US" altLang="zh-CN" sz="2000" dirty="0">
              <a:solidFill>
                <a:srgbClr val="990000"/>
              </a:solidFill>
            </a:endParaRPr>
          </a:p>
          <a:p>
            <a:pPr algn="l"/>
            <a:r>
              <a:rPr lang="es-ES" altLang="zh-CN" sz="2000" dirty="0">
                <a:solidFill>
                  <a:srgbClr val="990000"/>
                </a:solidFill>
              </a:rPr>
              <a:t>android:orientation="vertical";</a:t>
            </a:r>
          </a:p>
        </p:txBody>
      </p:sp>
      <p:sp>
        <p:nvSpPr>
          <p:cNvPr id="10" name="矩形 9"/>
          <p:cNvSpPr/>
          <p:nvPr/>
        </p:nvSpPr>
        <p:spPr>
          <a:xfrm>
            <a:off x="4551505" y="3474662"/>
            <a:ext cx="40798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990000"/>
                </a:solidFill>
              </a:rPr>
              <a:t>水平方向的线性布局</a:t>
            </a:r>
            <a:endParaRPr lang="en-US" altLang="zh-CN" sz="2000" dirty="0">
              <a:solidFill>
                <a:srgbClr val="990000"/>
              </a:solidFill>
            </a:endParaRPr>
          </a:p>
          <a:p>
            <a:pPr algn="l"/>
            <a:r>
              <a:rPr lang="es-ES" altLang="zh-CN" sz="2000" dirty="0">
                <a:solidFill>
                  <a:srgbClr val="990000"/>
                </a:solidFill>
              </a:rPr>
              <a:t>android:orientation="horizontal";</a:t>
            </a:r>
            <a:endParaRPr lang="zh-CN" altLang="zh-CN" sz="20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5451" y="4191139"/>
            <a:ext cx="78347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19097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其他属性：</a:t>
            </a:r>
            <a:r>
              <a:rPr lang="en-US" altLang="zh-CN" sz="2000" dirty="0">
                <a:solidFill>
                  <a:srgbClr val="19097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layout_width\layout_height\layout_margin\layout_padding\</a:t>
            </a:r>
          </a:p>
          <a:p>
            <a:pPr algn="l"/>
            <a:r>
              <a:rPr lang="en-US" altLang="zh-CN" sz="2000" dirty="0">
                <a:solidFill>
                  <a:srgbClr val="19097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gravity\background </a:t>
            </a:r>
            <a:r>
              <a:rPr lang="zh-CN" altLang="en-US" sz="2000" dirty="0">
                <a:solidFill>
                  <a:srgbClr val="19097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等；</a:t>
            </a:r>
            <a:endParaRPr lang="zh-CN" altLang="zh-CN" sz="2000" dirty="0">
              <a:solidFill>
                <a:srgbClr val="19097B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线性布局使用方法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253829" y="3252487"/>
            <a:ext cx="626947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在一个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Studio</a:t>
            </a:r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中创建两个页面，分别使用线性布局水平方向和垂直方向。同时设置他们的相关属性；</a:t>
            </a:r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47" y="1155908"/>
            <a:ext cx="1666677" cy="17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19" y="1155908"/>
            <a:ext cx="1496299" cy="17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线性布局的嵌套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526466" y="3439523"/>
            <a:ext cx="7876316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s-E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线性布局的嵌套是指在线性布局中某一个元素的位置，再放入一个线性布局，从而达到构建较复杂的界面的效果。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96471" y="962891"/>
          <a:ext cx="2272145" cy="224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12010" imgH="2086610" progId="Visio.Drawing.11">
                  <p:embed/>
                </p:oleObj>
              </mc:Choice>
              <mc:Fallback>
                <p:oleObj name="Visio" r:id="rId3" imgW="2112010" imgH="2086610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471" y="962891"/>
                        <a:ext cx="2272145" cy="2247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000" b="1">
                <a:solidFill>
                  <a:srgbClr val="11026E"/>
                </a:solidFill>
                <a:latin typeface="Times New Roman" panose="02020603050405020304" pitchFamily="18" charset="0"/>
              </a:rPr>
              <a:t>线性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布局的嵌套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374064" y="959559"/>
            <a:ext cx="7467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前些章节的案例中，已经多处使用了线性布局的嵌套！</a:t>
            </a:r>
            <a:endParaRPr lang="zh-CN" altLang="es-ES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 descr="4-Actvity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423670"/>
            <a:ext cx="1788160" cy="3663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 descr="5-imagebrowser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5" y="1429385"/>
            <a:ext cx="1784350" cy="3663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5-infoManage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455" y="1410335"/>
            <a:ext cx="1788160" cy="3663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相对布局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RelativeLayout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801091" y="1014974"/>
            <a:ext cx="6878782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相对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布局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RelativeLayout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一个功能强大、自适应性强的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布局方式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在容器内，一个组件参考其他组件来摆放。可以将一个组件放置在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同一容器内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某一组件的上、下、左、右等位置，可以与某一组件的上、下、左、右或基准线对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齐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，还可以直接参考容器的上、下、左、右边缘来摆放。相对布局的摆放模式，有利于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UI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适应五花八门的屏幕尺寸，确保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UI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组件的相对关系。</a:t>
            </a:r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1090" y="3574610"/>
            <a:ext cx="6569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RelativeLayout</a:t>
            </a:r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android.widget</a:t>
            </a:r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包中，它继承于</a:t>
            </a:r>
            <a:r>
              <a:rPr lang="en-US" altLang="zh-CN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ViewGroup</a:t>
            </a:r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，另外增加了较多独有的属性和方法！</a:t>
            </a:r>
            <a:endParaRPr lang="en-US" altLang="zh-CN" sz="2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参见电子教程文档！</a:t>
            </a:r>
            <a:endParaRPr lang="zh-CN" altLang="zh-CN" sz="2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970" y="1114858"/>
            <a:ext cx="1473835" cy="196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3dc7cbf2c71e2fdd4772ab7c052fafce6a24aa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1246</Words>
  <Application>Microsoft Office PowerPoint</Application>
  <PresentationFormat>全屏显示(16:9)</PresentationFormat>
  <Paragraphs>123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华文楷体</vt:lpstr>
      <vt:lpstr>楷体</vt:lpstr>
      <vt:lpstr>微软雅黑</vt:lpstr>
      <vt:lpstr>微软雅黑 Light</vt:lpstr>
      <vt:lpstr>Arial</vt:lpstr>
      <vt:lpstr>Calibri</vt:lpstr>
      <vt:lpstr>Calibri Light</vt:lpstr>
      <vt:lpstr>Times New Roman</vt:lpstr>
      <vt:lpstr>Office 主题</vt:lpstr>
      <vt:lpstr>1_Office 主题</vt:lpstr>
      <vt:lpstr>Visio</vt:lpstr>
      <vt:lpstr>PowerPoint 演示文稿</vt:lpstr>
      <vt:lpstr>主要内容</vt:lpstr>
      <vt:lpstr>关于布局组件</vt:lpstr>
      <vt:lpstr>1. 框架布局FrameLayout</vt:lpstr>
      <vt:lpstr>2. 线性布局LinearLayout</vt:lpstr>
      <vt:lpstr>2. 线性布局使用方法</vt:lpstr>
      <vt:lpstr>3. 线性布局的嵌套</vt:lpstr>
      <vt:lpstr>线性布局的嵌套</vt:lpstr>
      <vt:lpstr>3. 相对布局RelativeLayout</vt:lpstr>
      <vt:lpstr>3. 相对布局的使用方法</vt:lpstr>
      <vt:lpstr>3. 相对布局的使用方法</vt:lpstr>
      <vt:lpstr>3. 基于相对布局的页面设计案例</vt:lpstr>
      <vt:lpstr>4. 基于布局嵌套的页面设计案例</vt:lpstr>
      <vt:lpstr>5. 约束布局ConstraintLayout</vt:lpstr>
      <vt:lpstr>5.1. 约束定位</vt:lpstr>
      <vt:lpstr>5.2. 约束定位</vt:lpstr>
      <vt:lpstr>5.3. 参考线GuideLine</vt:lpstr>
      <vt:lpstr>5.4. 居中与偏向</vt:lpstr>
      <vt:lpstr>5.5. 居中与偏向</vt:lpstr>
      <vt:lpstr>5.6. 约束布局应用案例</vt:lpstr>
      <vt:lpstr>6. 多布局的综合应用案例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B4402</dc:creator>
  <dc:description>http://www.ypppt.com/</dc:description>
  <cp:lastModifiedBy>蔡 美玲</cp:lastModifiedBy>
  <cp:revision>444</cp:revision>
  <dcterms:created xsi:type="dcterms:W3CDTF">2017-01-14T14:34:00Z</dcterms:created>
  <dcterms:modified xsi:type="dcterms:W3CDTF">2023-03-21T13:37:09Z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710255C18252406281EA0DF33D63FB1E</vt:lpwstr>
  </property>
  <property fmtid="{D5CDD505-2E9C-101B-9397-08002B2CF9AE}" pid="3" name="KSOProductBuildVer">
    <vt:lpwstr>2052-11.1.0.11115</vt:lpwstr>
  </property>
</Properties>
</file>