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7" r:id="rId3"/>
    <p:sldId id="631" r:id="rId4"/>
    <p:sldId id="624" r:id="rId5"/>
    <p:sldId id="263" r:id="rId6"/>
    <p:sldId id="289" r:id="rId7"/>
    <p:sldId id="632" r:id="rId8"/>
    <p:sldId id="630" r:id="rId9"/>
    <p:sldId id="292" r:id="rId10"/>
    <p:sldId id="293" r:id="rId11"/>
    <p:sldId id="294" r:id="rId12"/>
    <p:sldId id="296" r:id="rId13"/>
    <p:sldId id="621" r:id="rId14"/>
    <p:sldId id="61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ighteen" initials="E" lastIdx="1" clrIdx="0">
    <p:extLst>
      <p:ext uri="{19B8F6BF-5375-455C-9EA6-DF929625EA0E}">
        <p15:presenceInfo xmlns:p15="http://schemas.microsoft.com/office/powerpoint/2012/main" userId="Eighte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14" autoAdjust="0"/>
  </p:normalViewPr>
  <p:slideViewPr>
    <p:cSldViewPr>
      <p:cViewPr varScale="1">
        <p:scale>
          <a:sx n="93" d="100"/>
          <a:sy n="93" d="100"/>
        </p:scale>
        <p:origin x="11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04DC8-D650-4A40-A998-A1D67BCCD998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007C2-EA7A-40DF-8939-7A9C972EF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07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007C2-EA7A-40DF-8939-7A9C972EF7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265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活动的生命周期的状态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运行状态（前台，可交互）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暂停状态（部分可见或完全可见，但不可交互）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停止状态（不可见，存在于返回栈）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销毁状态（不存在）</a:t>
            </a:r>
          </a:p>
          <a:p>
            <a:r>
              <a:rPr lang="en-US" altLang="zh-CN" dirty="0"/>
              <a:t>https://www.jianshu.com/p/70d7bfae18f3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007C2-EA7A-40DF-8939-7A9C972EF70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539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007C2-EA7A-40DF-8939-7A9C972EF7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860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活动的生命周期的状态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运行状态（前台，可交互）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暂停状态（部分可见或完全可见，但不可交互）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停止状态（不可见，存在于返回栈）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销毁状态（不存在）</a:t>
            </a:r>
          </a:p>
          <a:p>
            <a:r>
              <a:rPr lang="en-US" altLang="zh-CN" dirty="0"/>
              <a:t>https://www.jianshu.com/p/70d7bfae18f3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007C2-EA7A-40DF-8939-7A9C972EF7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539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latin typeface="宋体" pitchFamily="2" charset="-122"/>
              </a:rPr>
              <a:t>依存于</a:t>
            </a:r>
            <a:r>
              <a:rPr lang="en-US" altLang="zh-CN" b="1" dirty="0">
                <a:latin typeface="宋体" pitchFamily="2" charset="-122"/>
              </a:rPr>
              <a:t>Activity</a:t>
            </a:r>
            <a:r>
              <a:rPr lang="zh-CN" altLang="en-US" b="1" dirty="0">
                <a:latin typeface="宋体" pitchFamily="2" charset="-122"/>
              </a:rPr>
              <a:t>而存在，</a:t>
            </a:r>
            <a:r>
              <a:rPr lang="en-US" altLang="zh-CN" b="1" dirty="0">
                <a:latin typeface="宋体" pitchFamily="2" charset="-122"/>
              </a:rPr>
              <a:t>Activity</a:t>
            </a:r>
            <a:r>
              <a:rPr lang="zh-CN" altLang="en-US" b="1" dirty="0">
                <a:latin typeface="宋体" pitchFamily="2" charset="-122"/>
              </a:rPr>
              <a:t>的生命周期直接影响</a:t>
            </a:r>
            <a:r>
              <a:rPr lang="en-US" altLang="zh-CN" b="1" dirty="0">
                <a:latin typeface="宋体" pitchFamily="2" charset="-122"/>
              </a:rPr>
              <a:t>Fragment</a:t>
            </a:r>
            <a:r>
              <a:rPr lang="zh-CN" altLang="en-US" b="1" dirty="0">
                <a:latin typeface="宋体" pitchFamily="2" charset="-122"/>
              </a:rPr>
              <a:t>的生命周期</a:t>
            </a:r>
            <a:r>
              <a:rPr lang="zh-CN" altLang="en-US" dirty="0">
                <a:latin typeface="宋体" pitchFamily="2" charset="-122"/>
              </a:rPr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007C2-EA7A-40DF-8939-7A9C972EF70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666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>
                <a:solidFill>
                  <a:prstClr val="black"/>
                </a:solidFill>
              </a:rPr>
              <a:pPr/>
              <a:t>4/7/2022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4265"/>
          <a:lstStyle>
            <a:lvl1pPr marL="0" marR="35662" indent="0" algn="r">
              <a:buNone/>
              <a:defRPr>
                <a:solidFill>
                  <a:schemeClr val="tx1"/>
                </a:solidFill>
              </a:defRPr>
            </a:lvl1pPr>
            <a:lvl2pPr marL="356616" indent="0" algn="ctr">
              <a:buNone/>
            </a:lvl2pPr>
            <a:lvl3pPr marL="713232" indent="0" algn="ctr">
              <a:buNone/>
            </a:lvl3pPr>
            <a:lvl4pPr marL="1069848" indent="0" algn="ctr">
              <a:buNone/>
            </a:lvl4pPr>
            <a:lvl5pPr marL="1426464" indent="0" algn="ctr">
              <a:buNone/>
            </a:lvl5pPr>
            <a:lvl6pPr marL="1783080" indent="0" algn="ctr">
              <a:buNone/>
            </a:lvl6pPr>
            <a:lvl7pPr marL="2139696" indent="0" algn="ctr">
              <a:buNone/>
            </a:lvl7pPr>
            <a:lvl8pPr marL="2496312" indent="0" algn="ctr">
              <a:buNone/>
            </a:lvl8pPr>
            <a:lvl9pPr marL="2852928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4265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4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91" y="5937957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713232"/>
              <a:endParaRPr lang="en-US" sz="1400">
                <a:solidFill>
                  <a:prstClr val="black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 userDrawn="1"/>
        </p:nvCxnSpPr>
        <p:spPr>
          <a:xfrm flipV="1">
            <a:off x="2291" y="5937957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697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>
                <a:solidFill>
                  <a:prstClr val="black"/>
                </a:solidFill>
              </a:rPr>
              <a:pPr/>
              <a:t>4/7/2022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4431"/>
            <a:ext cx="8229600" cy="5170170"/>
          </a:xfrm>
        </p:spPr>
        <p:txBody>
          <a:bodyPr>
            <a:normAutofit/>
          </a:bodyPr>
          <a:lstStyle>
            <a:lvl1pPr>
              <a:defRPr sz="2600" b="1"/>
            </a:lvl1pPr>
            <a:lvl2pPr>
              <a:defRPr sz="2400" b="0"/>
            </a:lvl2pPr>
            <a:lvl3pPr>
              <a:defRPr sz="2000" baseline="0">
                <a:ea typeface="微软雅黑" pitchFamily="34" charset="-122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dirty="0"/>
              <a:t>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2589"/>
            <a:ext cx="8229600" cy="838962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7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407" y="6447291"/>
            <a:ext cx="864394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6350588"/>
            <a:ext cx="8229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111686" y="0"/>
            <a:ext cx="336947" cy="1090464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13232"/>
            <a:endParaRPr lang="zh-CN" altLang="en-US" sz="2400">
              <a:solidFill>
                <a:prstClr val="white"/>
              </a:solidFill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16484" y="1076917"/>
            <a:ext cx="4369396" cy="0"/>
          </a:xfrm>
          <a:prstGeom prst="line">
            <a:avLst/>
          </a:prstGeom>
          <a:ln>
            <a:solidFill>
              <a:srgbClr val="8BA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99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>
                <a:solidFill>
                  <a:prstClr val="black"/>
                </a:solidFill>
              </a:rPr>
              <a:pPr/>
              <a:t>4/7/2022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5"/>
            <a:ext cx="7772400" cy="1509712"/>
          </a:xfrm>
        </p:spPr>
        <p:txBody>
          <a:bodyPr lIns="35662" rIns="35662" anchor="t"/>
          <a:lstStyle>
            <a:lvl1pPr marL="0" indent="0">
              <a:buNone/>
              <a:defRPr sz="1700">
                <a:solidFill>
                  <a:schemeClr val="tx1"/>
                </a:solidFill>
              </a:defRPr>
            </a:lvl1pPr>
            <a:lvl2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4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8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407" y="6447291"/>
            <a:ext cx="864394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70913" y="6350589"/>
            <a:ext cx="1602778" cy="45058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457200" y="6350588"/>
            <a:ext cx="8229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13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>
                <a:solidFill>
                  <a:prstClr val="black"/>
                </a:solidFill>
              </a:rPr>
              <a:pPr/>
              <a:t>4/7/2022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8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407" y="6447291"/>
            <a:ext cx="864394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70913" y="6350589"/>
            <a:ext cx="1602778" cy="45058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457200" y="6350588"/>
            <a:ext cx="8229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55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>
                <a:solidFill>
                  <a:prstClr val="black"/>
                </a:solidFill>
              </a:rPr>
              <a:pPr/>
              <a:t>4/7/2022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514601"/>
            <a:ext cx="4041775" cy="3845720"/>
          </a:xfrm>
        </p:spPr>
        <p:txBody>
          <a:bodyPr tIns="0"/>
          <a:lstStyle>
            <a:lvl1pPr>
              <a:defRPr sz="17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31" y="1859759"/>
            <a:ext cx="4041775" cy="654844"/>
          </a:xfrm>
        </p:spPr>
        <p:txBody>
          <a:bodyPr lIns="35662" tIns="0" rIns="35662" bIns="0" anchor="ctr"/>
          <a:lstStyle>
            <a:lvl1pPr marL="0" indent="0">
              <a:buNone/>
              <a:defRPr sz="19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600" b="1"/>
            </a:lvl2pPr>
            <a:lvl3pPr>
              <a:buNone/>
              <a:defRPr sz="140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1"/>
            <a:ext cx="4040188" cy="3845720"/>
          </a:xfrm>
        </p:spPr>
        <p:txBody>
          <a:bodyPr tIns="0"/>
          <a:lstStyle>
            <a:lvl1pPr>
              <a:defRPr sz="17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35662" tIns="0" rIns="35662" bIns="0" anchor="ctr">
            <a:noAutofit/>
          </a:bodyPr>
          <a:lstStyle>
            <a:lvl1pPr marL="0" indent="0">
              <a:buNone/>
              <a:defRPr sz="19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600" b="1"/>
            </a:lvl2pPr>
            <a:lvl3pPr>
              <a:buNone/>
              <a:defRPr sz="140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35662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10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407" y="6447291"/>
            <a:ext cx="864394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70913" y="6350589"/>
            <a:ext cx="1602778" cy="45058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6350588"/>
            <a:ext cx="8229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25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>
                <a:solidFill>
                  <a:prstClr val="black"/>
                </a:solidFill>
              </a:rPr>
              <a:pPr/>
              <a:t>4/7/2022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35662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9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6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407" y="6447291"/>
            <a:ext cx="864394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70913" y="6350589"/>
            <a:ext cx="1602778" cy="45058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6350588"/>
            <a:ext cx="8229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91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>
                <a:solidFill>
                  <a:prstClr val="black"/>
                </a:solidFill>
              </a:rPr>
              <a:pPr/>
              <a:t>4/7/2022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5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605" y="6410326"/>
            <a:ext cx="864394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70913" y="6350589"/>
            <a:ext cx="1602778" cy="45058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457200" y="6350588"/>
            <a:ext cx="8229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55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>
                <a:solidFill>
                  <a:prstClr val="black"/>
                </a:solidFill>
              </a:rPr>
              <a:pPr/>
              <a:t>4/7/2022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4265" rIns="14265"/>
          <a:lstStyle>
            <a:lvl1pPr marL="0" indent="0" algn="l">
              <a:buNone/>
              <a:defRPr sz="1100"/>
            </a:lvl1pPr>
            <a:lvl2pPr indent="0" algn="l">
              <a:buNone/>
              <a:defRPr sz="900"/>
            </a:lvl2pPr>
            <a:lvl3pPr indent="0" algn="l">
              <a:buNone/>
              <a:defRPr sz="800"/>
            </a:lvl3pPr>
            <a:lvl4pPr indent="0" algn="l">
              <a:buNone/>
              <a:defRPr sz="700"/>
            </a:lvl4pPr>
            <a:lvl5pPr indent="0" algn="l">
              <a:buNone/>
              <a:defRPr sz="7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3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8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407" y="6447291"/>
            <a:ext cx="864394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70913" y="6350589"/>
            <a:ext cx="1602778" cy="45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9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8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 defTabSz="713232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 defTabSz="713232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>
                <a:solidFill>
                  <a:prstClr val="black"/>
                </a:solidFill>
              </a:rPr>
              <a:pPr/>
              <a:t>4/7/2022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61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1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1323" tIns="35662" rIns="71323" bIns="35662" anchor="t" compatLnSpc="1"/>
          <a:lstStyle/>
          <a:p>
            <a:pPr defTabSz="713232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1323" tIns="35662" rIns="71323" bIns="35662" anchor="t" compatLnSpc="1"/>
          <a:lstStyle/>
          <a:p>
            <a:pPr defTabSz="713232"/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8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25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49926" rIns="35662" bIns="35662" anchor="t"/>
          <a:lstStyle>
            <a:lvl1pPr marL="0" indent="0" algn="l">
              <a:spcBef>
                <a:spcPts val="195"/>
              </a:spcBef>
              <a:buFontTx/>
              <a:buNone/>
              <a:defRPr sz="10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9"/>
            <a:ext cx="2212848" cy="1582621"/>
          </a:xfrm>
        </p:spPr>
        <p:txBody>
          <a:bodyPr vert="horz" lIns="35662" tIns="35662" rIns="35662" bIns="35662" anchor="b"/>
          <a:lstStyle>
            <a:lvl1pPr algn="l">
              <a:buNone/>
              <a:defRPr sz="16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13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407" y="6447291"/>
            <a:ext cx="864394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70913" y="6350589"/>
            <a:ext cx="1602778" cy="450580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457200" y="6350588"/>
            <a:ext cx="8229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32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>
                <a:solidFill>
                  <a:prstClr val="black"/>
                </a:solidFill>
              </a:rPr>
              <a:pPr/>
              <a:t>4/7/2022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7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407" y="6447291"/>
            <a:ext cx="864394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70913" y="6350589"/>
            <a:ext cx="1602778" cy="45058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6350588"/>
            <a:ext cx="8229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49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>
                <a:solidFill>
                  <a:prstClr val="black"/>
                </a:solidFill>
              </a:rPr>
              <a:pPr/>
              <a:t>4/7/2022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7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407" y="6447291"/>
            <a:ext cx="864394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70913" y="6350589"/>
            <a:ext cx="1602778" cy="45058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6350588"/>
            <a:ext cx="8229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86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796530" y="6445250"/>
            <a:ext cx="8347468" cy="4191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13232">
              <a:defRPr/>
            </a:pP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" y="6445250"/>
            <a:ext cx="796529" cy="41910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13232">
              <a:defRPr/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1556580" y="1629032"/>
            <a:ext cx="2088000" cy="2088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13232"/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9" name="Rectangle 52"/>
          <p:cNvSpPr>
            <a:spLocks noChangeArrowheads="1"/>
          </p:cNvSpPr>
          <p:nvPr userDrawn="1"/>
        </p:nvSpPr>
        <p:spPr bwMode="ltGray">
          <a:xfrm>
            <a:off x="5651500" y="0"/>
            <a:ext cx="3492500" cy="244792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713232">
              <a:defRPr/>
            </a:pPr>
            <a:endParaRPr lang="zh-CN" altLang="en-US" sz="1400" b="0">
              <a:solidFill>
                <a:prstClr val="black"/>
              </a:solidFill>
            </a:endParaRPr>
          </a:p>
        </p:txBody>
      </p:sp>
      <p:grpSp>
        <p:nvGrpSpPr>
          <p:cNvPr id="11" name="Group 53"/>
          <p:cNvGrpSpPr>
            <a:grpSpLocks/>
          </p:cNvGrpSpPr>
          <p:nvPr userDrawn="1"/>
        </p:nvGrpSpPr>
        <p:grpSpPr bwMode="auto">
          <a:xfrm>
            <a:off x="5651500" y="1989148"/>
            <a:ext cx="3492500" cy="358775"/>
            <a:chOff x="3827" y="1468"/>
            <a:chExt cx="1927" cy="226"/>
          </a:xfrm>
        </p:grpSpPr>
        <p:sp>
          <p:nvSpPr>
            <p:cNvPr id="13" name="Line 54"/>
            <p:cNvSpPr>
              <a:spLocks noChangeShapeType="1"/>
            </p:cNvSpPr>
            <p:nvPr userDrawn="1"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713232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6" name="Line 55"/>
            <p:cNvSpPr>
              <a:spLocks noChangeShapeType="1"/>
            </p:cNvSpPr>
            <p:nvPr userDrawn="1"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713232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" name="Line 56"/>
            <p:cNvSpPr>
              <a:spLocks noChangeShapeType="1"/>
            </p:cNvSpPr>
            <p:nvPr userDrawn="1"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713232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" name="Line 57"/>
            <p:cNvSpPr>
              <a:spLocks noChangeShapeType="1"/>
            </p:cNvSpPr>
            <p:nvPr userDrawn="1"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713232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19" name="Rectangle 60"/>
          <p:cNvSpPr>
            <a:spLocks noChangeArrowheads="1"/>
          </p:cNvSpPr>
          <p:nvPr userDrawn="1"/>
        </p:nvSpPr>
        <p:spPr bwMode="black">
          <a:xfrm>
            <a:off x="0" y="2420948"/>
            <a:ext cx="9144000" cy="71437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713232">
              <a:defRPr/>
            </a:pPr>
            <a:endParaRPr lang="zh-CN" altLang="en-US" sz="1400" b="0">
              <a:solidFill>
                <a:prstClr val="black"/>
              </a:solidFill>
            </a:endParaRPr>
          </a:p>
        </p:txBody>
      </p:sp>
      <p:pic>
        <p:nvPicPr>
          <p:cNvPr id="20" name="Picture 24" descr="0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76600" cy="245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5" descr="头部00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6" y="0"/>
            <a:ext cx="2373313" cy="242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96870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954" y="14514"/>
            <a:ext cx="91417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3232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61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900">
                <a:solidFill>
                  <a:schemeClr val="tx1"/>
                </a:solidFill>
              </a:defRPr>
            </a:lvl1pPr>
          </a:lstStyle>
          <a:p>
            <a:pPr defTabSz="713232"/>
            <a:fld id="{61146459-E3C3-4969-9224-5ED50B492D17}" type="datetime1">
              <a:rPr lang="en-US" smtClean="0">
                <a:solidFill>
                  <a:prstClr val="black"/>
                </a:solidFill>
              </a:rPr>
              <a:pPr defTabSz="713232"/>
              <a:t>4/7/2022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6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900">
                <a:solidFill>
                  <a:schemeClr val="tx1"/>
                </a:solidFill>
              </a:defRPr>
            </a:lvl1pPr>
          </a:lstStyle>
          <a:p>
            <a:pPr defTabSz="713232"/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6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900">
                <a:solidFill>
                  <a:schemeClr val="tx1"/>
                </a:solidFill>
              </a:defRPr>
            </a:lvl1pPr>
          </a:lstStyle>
          <a:p>
            <a:pPr defTabSz="713232"/>
            <a:fld id="{401CF334-2D5C-4859-84A6-CA7E6E43FAEB}" type="slidenum">
              <a:rPr lang="en-US" smtClean="0">
                <a:solidFill>
                  <a:prstClr val="black"/>
                </a:solidFill>
              </a:rPr>
              <a:pPr defTabSz="713232"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 lIns="71323" tIns="35662" rIns="71323" bIns="35662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tIns="35662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1395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9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13970" indent="-21397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9262" indent="-192573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indent="-192573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27202" indent="-164043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1171" indent="-164043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55141" indent="-164043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97787" indent="-142646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11757" indent="-142646" algn="l" rtl="0" eaLnBrk="1" latinLnBrk="0" hangingPunct="1">
        <a:spcBef>
          <a:spcPct val="20000"/>
        </a:spcBef>
        <a:buClr>
          <a:schemeClr val="tx2"/>
        </a:buClr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925726" indent="-142646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1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1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8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786433" y="3854183"/>
            <a:ext cx="7772400" cy="864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000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en-US" altLang="zh-CN" sz="4000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4000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碎片</a:t>
            </a:r>
            <a:endParaRPr lang="zh-CN" altLang="en-US" sz="4000" b="1" dirty="0">
              <a:solidFill>
                <a:prstClr val="black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123023-3816-4A7A-A25F-4E7CBA983E6D}"/>
              </a:ext>
            </a:extLst>
          </p:cNvPr>
          <p:cNvSpPr txBox="1"/>
          <p:nvPr/>
        </p:nvSpPr>
        <p:spPr>
          <a:xfrm>
            <a:off x="2384201" y="4721243"/>
            <a:ext cx="457686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5.2 Fragment</a:t>
            </a:r>
            <a:r>
              <a:rPr lang="zh-CN" altLang="en-US" dirty="0"/>
              <a:t>的生命周期</a:t>
            </a:r>
          </a:p>
        </p:txBody>
      </p:sp>
    </p:spTree>
    <p:extLst>
      <p:ext uri="{BB962C8B-B14F-4D97-AF65-F5344CB8AC3E}">
        <p14:creationId xmlns:p14="http://schemas.microsoft.com/office/powerpoint/2010/main" val="23628737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在前一个案例的基础上，为</a:t>
            </a:r>
            <a:r>
              <a:rPr lang="en-US" altLang="zh-CN" dirty="0" err="1"/>
              <a:t>DetailFragment</a:t>
            </a:r>
            <a:r>
              <a:rPr lang="zh-CN" altLang="en-US" dirty="0"/>
              <a:t>的生命周期的回调方法添加日志信息。</a:t>
            </a:r>
            <a:endParaRPr lang="en-US" altLang="zh-CN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测试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/>
              <a:t>：</a:t>
            </a:r>
            <a:r>
              <a:rPr lang="zh-CN" altLang="en-US" sz="2200" b="0" dirty="0"/>
              <a:t>按下</a:t>
            </a:r>
            <a:r>
              <a:rPr lang="en-US" altLang="zh-CN" sz="2200" b="0" dirty="0"/>
              <a:t>Back</a:t>
            </a:r>
            <a:r>
              <a:rPr lang="zh-CN" altLang="en-US" sz="2200" b="0" dirty="0"/>
              <a:t>键，</a:t>
            </a:r>
            <a:r>
              <a:rPr lang="en-US" altLang="zh-CN" sz="2200" b="0" dirty="0" err="1"/>
              <a:t>DetailFragment</a:t>
            </a:r>
            <a:r>
              <a:rPr lang="zh-CN" altLang="en-US" sz="2200" b="0" dirty="0"/>
              <a:t>重新回到屏幕，从停止状态恢复到运行状态，</a:t>
            </a:r>
            <a:r>
              <a:rPr lang="en-US" altLang="zh-CN" sz="2200" b="0" dirty="0" err="1"/>
              <a:t>onCreateView</a:t>
            </a:r>
            <a:r>
              <a:rPr lang="en-US" altLang="zh-CN" sz="2200" b="0" dirty="0"/>
              <a:t>()</a:t>
            </a:r>
            <a:r>
              <a:rPr lang="zh-CN" altLang="en-US" sz="2200" b="0" dirty="0"/>
              <a:t>、</a:t>
            </a:r>
            <a:r>
              <a:rPr lang="en-US" altLang="zh-CN" sz="2200" b="0" dirty="0" err="1"/>
              <a:t>onActivityCreated</a:t>
            </a:r>
            <a:r>
              <a:rPr lang="en-US" altLang="zh-CN" sz="2200" b="0" dirty="0"/>
              <a:t>()</a:t>
            </a:r>
            <a:r>
              <a:rPr lang="zh-CN" altLang="en-US" sz="2200" b="0" dirty="0"/>
              <a:t>、</a:t>
            </a:r>
            <a:r>
              <a:rPr lang="en-US" altLang="zh-CN" sz="2200" b="0" dirty="0" err="1"/>
              <a:t>onStart</a:t>
            </a:r>
            <a:r>
              <a:rPr lang="en-US" altLang="zh-CN" sz="2200" b="0" dirty="0"/>
              <a:t>()</a:t>
            </a:r>
            <a:r>
              <a:rPr lang="zh-CN" altLang="en-US" sz="2200" b="0" dirty="0"/>
              <a:t>、</a:t>
            </a:r>
            <a:r>
              <a:rPr lang="en-US" altLang="zh-CN" sz="2200" b="0" dirty="0" err="1"/>
              <a:t>onResume</a:t>
            </a:r>
            <a:r>
              <a:rPr lang="en-US" altLang="zh-CN" sz="2200" b="0" dirty="0"/>
              <a:t>()</a:t>
            </a:r>
            <a:r>
              <a:rPr lang="zh-CN" altLang="en-US" sz="2200" b="0" dirty="0"/>
              <a:t>方法就会得到执行。</a:t>
            </a:r>
            <a:r>
              <a:rPr lang="en-US" altLang="zh-CN" sz="2200" b="0" dirty="0" err="1"/>
              <a:t>onCreate</a:t>
            </a:r>
            <a:r>
              <a:rPr lang="en-US" altLang="zh-CN" sz="2200" b="0" dirty="0"/>
              <a:t>()</a:t>
            </a:r>
            <a:r>
              <a:rPr lang="zh-CN" altLang="en-US" sz="2200" b="0" dirty="0"/>
              <a:t>方法不会执行，因为</a:t>
            </a:r>
            <a:r>
              <a:rPr lang="en-US" altLang="zh-CN" sz="2200" b="0" dirty="0" err="1"/>
              <a:t>addToBackStack</a:t>
            </a:r>
            <a:r>
              <a:rPr lang="en-US" altLang="zh-CN" sz="2200" b="0" dirty="0"/>
              <a:t>()</a:t>
            </a:r>
            <a:r>
              <a:rPr lang="zh-CN" altLang="en-US" sz="2200" b="0" dirty="0"/>
              <a:t>方法使得</a:t>
            </a:r>
            <a:r>
              <a:rPr lang="en-US" altLang="zh-CN" sz="2200" b="0" dirty="0" err="1"/>
              <a:t>DetailFragment</a:t>
            </a:r>
            <a:r>
              <a:rPr lang="zh-CN" altLang="en-US" sz="2200" b="0" dirty="0"/>
              <a:t>没有被销毁。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体验生命周期</a:t>
            </a:r>
          </a:p>
        </p:txBody>
      </p:sp>
      <p:sp>
        <p:nvSpPr>
          <p:cNvPr id="4" name="矩形 3"/>
          <p:cNvSpPr/>
          <p:nvPr/>
        </p:nvSpPr>
        <p:spPr>
          <a:xfrm>
            <a:off x="683568" y="3933056"/>
            <a:ext cx="7920880" cy="19389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/>
              <a:t>03-27 08:50:22.506 17520-17520/</a:t>
            </a:r>
            <a:r>
              <a:rPr lang="en-US" altLang="zh-CN" sz="2000" b="1" dirty="0" err="1"/>
              <a:t>hunnu.edu.cn.fragmentdemo</a:t>
            </a:r>
            <a:r>
              <a:rPr lang="en-US" altLang="zh-CN" sz="2000" b="1" dirty="0"/>
              <a:t> E/</a:t>
            </a:r>
            <a:r>
              <a:rPr lang="en-US" altLang="zh-CN" sz="2000" b="1" dirty="0" err="1"/>
              <a:t>DetailFragment</a:t>
            </a:r>
            <a:r>
              <a:rPr lang="en-US" altLang="zh-CN" sz="2000" b="1" dirty="0"/>
              <a:t>: </a:t>
            </a:r>
            <a:r>
              <a:rPr lang="en-US" altLang="zh-CN" sz="2000" b="1" dirty="0" err="1">
                <a:solidFill>
                  <a:srgbClr val="0070C0"/>
                </a:solidFill>
              </a:rPr>
              <a:t>onCreateView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r>
              <a:rPr lang="en-US" altLang="zh-CN" sz="2000" b="1" dirty="0"/>
              <a:t>03-27 08:50:22.532 17520-17520/</a:t>
            </a:r>
            <a:r>
              <a:rPr lang="en-US" altLang="zh-CN" sz="2000" b="1" dirty="0" err="1"/>
              <a:t>hunnu.edu.cn.fragmentdemo</a:t>
            </a:r>
            <a:r>
              <a:rPr lang="en-US" altLang="zh-CN" sz="2000" b="1" dirty="0"/>
              <a:t> E/</a:t>
            </a:r>
            <a:r>
              <a:rPr lang="en-US" altLang="zh-CN" sz="2000" b="1" dirty="0" err="1"/>
              <a:t>DetailFragment</a:t>
            </a:r>
            <a:r>
              <a:rPr lang="en-US" altLang="zh-CN" sz="2000" b="1" dirty="0"/>
              <a:t>: </a:t>
            </a:r>
            <a:r>
              <a:rPr lang="en-US" altLang="zh-CN" sz="2000" b="1" dirty="0" err="1">
                <a:solidFill>
                  <a:srgbClr val="0070C0"/>
                </a:solidFill>
              </a:rPr>
              <a:t>onActivityCreated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>
                <a:solidFill>
                  <a:srgbClr val="0070C0"/>
                </a:solidFill>
              </a:rPr>
              <a:t>onStart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>
                <a:solidFill>
                  <a:srgbClr val="0070C0"/>
                </a:solidFill>
              </a:rPr>
              <a:t>onResume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53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在前一个案例的基础上，为</a:t>
            </a:r>
            <a:r>
              <a:rPr lang="en-US" altLang="zh-CN" dirty="0" err="1"/>
              <a:t>DetailFragment</a:t>
            </a:r>
            <a:r>
              <a:rPr lang="zh-CN" altLang="en-US" dirty="0"/>
              <a:t>的生命周期的回调方法添加日志信息。</a:t>
            </a:r>
            <a:endParaRPr lang="en-US" altLang="zh-CN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测试</a:t>
            </a:r>
            <a:r>
              <a:rPr lang="en-US" altLang="zh-CN" sz="2400" dirty="0">
                <a:solidFill>
                  <a:srgbClr val="FF0000"/>
                </a:solidFill>
              </a:rPr>
              <a:t>4</a:t>
            </a:r>
            <a:r>
              <a:rPr lang="zh-CN" altLang="en-US" sz="2400" dirty="0"/>
              <a:t>：</a:t>
            </a:r>
            <a:r>
              <a:rPr lang="zh-CN" altLang="en-US" sz="2200" b="0" dirty="0"/>
              <a:t>继续按下</a:t>
            </a:r>
            <a:r>
              <a:rPr lang="en-US" altLang="zh-CN" sz="2200" b="0" dirty="0"/>
              <a:t>Back</a:t>
            </a:r>
            <a:r>
              <a:rPr lang="zh-CN" altLang="en-US" sz="2200" b="0" dirty="0"/>
              <a:t>键，</a:t>
            </a:r>
            <a:r>
              <a:rPr lang="en-US" altLang="zh-CN" sz="2200" b="0" dirty="0" err="1"/>
              <a:t>DetailFragment</a:t>
            </a:r>
            <a:r>
              <a:rPr lang="zh-CN" altLang="en-US" sz="2200" b="0" dirty="0"/>
              <a:t>将被销毁。依次调用</a:t>
            </a:r>
            <a:r>
              <a:rPr lang="en-US" altLang="zh-CN" sz="2200" b="0" dirty="0" err="1"/>
              <a:t>onPause</a:t>
            </a:r>
            <a:r>
              <a:rPr lang="en-US" altLang="zh-CN" sz="2200" b="0" dirty="0"/>
              <a:t>()</a:t>
            </a:r>
            <a:r>
              <a:rPr lang="zh-CN" altLang="en-US" sz="2200" b="0" dirty="0"/>
              <a:t>、</a:t>
            </a:r>
            <a:r>
              <a:rPr lang="en-US" altLang="zh-CN" sz="2200" b="0" dirty="0" err="1"/>
              <a:t>onStop</a:t>
            </a:r>
            <a:r>
              <a:rPr lang="en-US" altLang="zh-CN" sz="2200" b="0" dirty="0"/>
              <a:t>()</a:t>
            </a:r>
            <a:r>
              <a:rPr lang="zh-CN" altLang="en-US" sz="2200" b="0" dirty="0"/>
              <a:t>、</a:t>
            </a:r>
            <a:r>
              <a:rPr lang="en-US" altLang="zh-CN" sz="2200" b="0" dirty="0" err="1"/>
              <a:t>onDestroyView</a:t>
            </a:r>
            <a:r>
              <a:rPr lang="en-US" altLang="zh-CN" sz="2200" b="0" dirty="0"/>
              <a:t>()</a:t>
            </a:r>
            <a:r>
              <a:rPr lang="zh-CN" altLang="en-US" sz="2200" b="0" dirty="0"/>
              <a:t> 、</a:t>
            </a:r>
            <a:r>
              <a:rPr lang="en-US" altLang="zh-CN" sz="2200" b="0" dirty="0"/>
              <a:t> </a:t>
            </a:r>
            <a:r>
              <a:rPr lang="en-US" altLang="zh-CN" sz="2200" b="0" dirty="0" err="1"/>
              <a:t>onDestroy</a:t>
            </a:r>
            <a:r>
              <a:rPr lang="en-US" altLang="zh-CN" sz="2200" b="0" dirty="0"/>
              <a:t>()</a:t>
            </a:r>
            <a:r>
              <a:rPr lang="zh-CN" altLang="en-US" sz="2200" b="0" dirty="0"/>
              <a:t>和</a:t>
            </a:r>
            <a:r>
              <a:rPr lang="en-US" altLang="zh-CN" sz="2200" b="0" dirty="0" err="1"/>
              <a:t>onDetach</a:t>
            </a:r>
            <a:r>
              <a:rPr lang="en-US" altLang="zh-CN" sz="2200" b="0" dirty="0"/>
              <a:t>()</a:t>
            </a:r>
            <a:r>
              <a:rPr lang="zh-CN" altLang="en-US" sz="2200" b="0" dirty="0"/>
              <a:t>方法。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体验生命周期</a:t>
            </a:r>
          </a:p>
        </p:txBody>
      </p:sp>
      <p:sp>
        <p:nvSpPr>
          <p:cNvPr id="4" name="矩形 3"/>
          <p:cNvSpPr/>
          <p:nvPr/>
        </p:nvSpPr>
        <p:spPr>
          <a:xfrm>
            <a:off x="571923" y="3212976"/>
            <a:ext cx="7848872" cy="25545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/>
              <a:t>03-27 08:50:28.986 17520-17520/</a:t>
            </a:r>
            <a:r>
              <a:rPr lang="en-US" altLang="zh-CN" sz="2000" b="1" dirty="0" err="1"/>
              <a:t>hunnu.edu.cn.fragmentdemo</a:t>
            </a:r>
            <a:r>
              <a:rPr lang="en-US" altLang="zh-CN" sz="2000" b="1" dirty="0"/>
              <a:t> E/</a:t>
            </a:r>
            <a:r>
              <a:rPr lang="en-US" altLang="zh-CN" sz="2000" b="1" dirty="0" err="1"/>
              <a:t>DetailFragment</a:t>
            </a:r>
            <a:r>
              <a:rPr lang="en-US" altLang="zh-CN" sz="2000" b="1" dirty="0"/>
              <a:t>: </a:t>
            </a:r>
            <a:r>
              <a:rPr lang="en-US" altLang="zh-CN" sz="2000" b="1" dirty="0" err="1">
                <a:solidFill>
                  <a:srgbClr val="0070C0"/>
                </a:solidFill>
              </a:rPr>
              <a:t>onPause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r>
              <a:rPr lang="en-US" altLang="zh-CN" sz="2000" b="1" dirty="0">
                <a:solidFill>
                  <a:srgbClr val="0070C0"/>
                </a:solidFill>
              </a:rPr>
              <a:t>    </a:t>
            </a:r>
            <a:r>
              <a:rPr lang="en-US" altLang="zh-CN" sz="2000" b="1" dirty="0" err="1">
                <a:solidFill>
                  <a:srgbClr val="0070C0"/>
                </a:solidFill>
              </a:rPr>
              <a:t>onStop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r>
              <a:rPr lang="en-US" altLang="zh-CN" sz="2000" b="1" dirty="0">
                <a:solidFill>
                  <a:srgbClr val="0070C0"/>
                </a:solidFill>
              </a:rPr>
              <a:t>    </a:t>
            </a:r>
            <a:r>
              <a:rPr lang="en-US" altLang="zh-CN" sz="2000" b="1" dirty="0" err="1">
                <a:solidFill>
                  <a:srgbClr val="0070C0"/>
                </a:solidFill>
              </a:rPr>
              <a:t>onDestroyView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r>
              <a:rPr lang="en-US" altLang="zh-CN" sz="2000" b="1" dirty="0"/>
              <a:t>03-27 08:50:28.989 17520-17520/</a:t>
            </a:r>
            <a:r>
              <a:rPr lang="en-US" altLang="zh-CN" sz="2000" b="1" dirty="0" err="1"/>
              <a:t>hunnu.edu.cn.fragmentdemo</a:t>
            </a:r>
            <a:r>
              <a:rPr lang="en-US" altLang="zh-CN" sz="2000" b="1" dirty="0"/>
              <a:t> E/</a:t>
            </a:r>
            <a:r>
              <a:rPr lang="en-US" altLang="zh-CN" sz="2000" b="1" dirty="0" err="1"/>
              <a:t>DetailFragment</a:t>
            </a:r>
            <a:r>
              <a:rPr lang="en-US" altLang="zh-CN" sz="2000" b="1" dirty="0"/>
              <a:t>: </a:t>
            </a:r>
            <a:r>
              <a:rPr lang="en-US" altLang="zh-CN" sz="2000" b="1" dirty="0" err="1">
                <a:solidFill>
                  <a:srgbClr val="0070C0"/>
                </a:solidFill>
              </a:rPr>
              <a:t>onDestroy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r>
              <a:rPr lang="en-US" altLang="zh-CN" sz="2000" b="1" dirty="0"/>
              <a:t>03-27 08:50:28.992 17520-17520/</a:t>
            </a:r>
            <a:r>
              <a:rPr lang="en-US" altLang="zh-CN" sz="2000" b="1" dirty="0" err="1"/>
              <a:t>hunnu.edu.cn.fragmentdemo</a:t>
            </a:r>
            <a:r>
              <a:rPr lang="en-US" altLang="zh-CN" sz="2000" b="1" dirty="0"/>
              <a:t> E/</a:t>
            </a:r>
            <a:r>
              <a:rPr lang="en-US" altLang="zh-CN" sz="2000" b="1" dirty="0" err="1"/>
              <a:t>DetailFragment</a:t>
            </a:r>
            <a:r>
              <a:rPr lang="en-US" altLang="zh-CN" sz="2000" b="1" dirty="0"/>
              <a:t>: </a:t>
            </a:r>
            <a:r>
              <a:rPr lang="en-US" altLang="zh-CN" sz="2000" b="1" dirty="0" err="1">
                <a:solidFill>
                  <a:srgbClr val="0070C0"/>
                </a:solidFill>
              </a:rPr>
              <a:t>onDetach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9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AFCB904-0251-4319-B63E-34A541FFCA0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chemeClr val="bg2"/>
                </a:solidFill>
              </a14:hiddenLine>
            </a:ext>
          </a:extLst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使用事务的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remove()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replace()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方法将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Fragment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从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Activity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中移除，事务提交前调用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addToBackStack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()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方法，下面说法正确的是？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9F71255-5B84-440D-BECE-455BEC54265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chemeClr val="bg2"/>
                </a:solidFill>
              </a14:hiddenLine>
            </a:ext>
          </a:extLst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碎片进入停止状态，但会销毁碎片的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View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A73764-A71B-44DE-A04E-200019431B1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chemeClr val="bg2"/>
                </a:solidFill>
              </a14:hiddenLine>
            </a:ext>
          </a:extLst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碎片进入销毁状态，同时销毁碎片的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View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F2DEC84-CC38-4E07-B6D8-4DB6757B683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chemeClr val="bg2"/>
                </a:solidFill>
              </a14:hiddenLine>
            </a:ext>
          </a:extLst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碎片进入停止状态，但不会销毁碎片的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View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3845771-5F84-4684-8041-A581045C7DE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chemeClr val="bg2"/>
                </a:solidFill>
              </a14:hiddenLine>
            </a:ext>
          </a:extLst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碎片进入停止状态，不会销毁碎片的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View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B746B55-909D-457D-B089-BCB6DDB02885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D03478B-054F-4555-8670-71E036334089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A7B289F-CC13-45BE-B864-5E774D0756C7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06741D6-74B7-48CD-9501-9E8A09C8307B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75397C3-F664-49BA-8962-15FF087797D6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B65886A-B0CD-4A34-B343-652DB1AC4389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2C0AA075-7639-4873-8573-5B999212FAE6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 cap="flat" cmpd="sng" algn="ctr">
                  <a:solidFill>
                    <a:schemeClr val="accent3"/>
                  </a:solidFill>
                  <a:prstDash val="solid"/>
                  <a:miter lim="800000"/>
                </a14:hiddenLine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DF6AC651-06A1-4D9A-AC2A-8BE77BE454A1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635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6350" cap="flat" cmpd="sng" algn="ctr">
                  <a:solidFill>
                    <a:schemeClr val="accent3"/>
                  </a:solidFill>
                  <a:prstDash val="solid"/>
                  <a:miter lim="800000"/>
                </a14:hiddenLine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1808368E-DC86-48C3-AEE2-7CA5B31E9D7C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>
                  <a:solidFill>
                    <a:schemeClr val="bg2"/>
                  </a:solidFill>
                </a14:hiddenLine>
              </a:ext>
            </a:extLst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投票</a:t>
              </a:r>
              <a:endParaRPr lang="zh-CN" altLang="en-US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" name="TipText">
              <a:extLst>
                <a:ext uri="{FF2B5EF4-FFF2-40B4-BE49-F238E27FC236}">
                  <a16:creationId xmlns:a16="http://schemas.microsoft.com/office/drawing/2014/main" id="{750523A2-2409-49E6-BC63-3C88056B8F6E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1957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>
                  <a:solidFill>
                    <a:schemeClr val="bg2"/>
                  </a:solidFill>
                </a14:hiddenLine>
              </a:ext>
            </a:extLst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最多可选</a:t>
              </a: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项</a:t>
              </a:r>
              <a:endParaRPr lang="zh-CN" altLang="en-US" sz="2000" dirty="0" err="1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CB6AA867-5013-4F0A-8913-77B692F2958F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2608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F5B1CB7-B8C7-465C-BF17-7EF943438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碎片</a:t>
            </a:r>
            <a:r>
              <a:rPr lang="zh-CN" altLang="en-US" sz="2400" dirty="0">
                <a:latin typeface="-apple-system"/>
              </a:rPr>
              <a:t>有自己的生命周期，但其</a:t>
            </a:r>
            <a:r>
              <a:rPr lang="zh-CN" altLang="en-US" sz="2400" dirty="0"/>
              <a:t>生命周期状态受宿主 </a:t>
            </a:r>
            <a:r>
              <a:rPr lang="en-US" altLang="zh-CN" sz="2400" dirty="0"/>
              <a:t>Activity </a:t>
            </a:r>
            <a:r>
              <a:rPr lang="zh-CN" altLang="en-US" sz="2400" dirty="0"/>
              <a:t>生命周期状态的影响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以静态方式使用时，碎片的生命周期过程与宿主 </a:t>
            </a:r>
            <a:r>
              <a:rPr lang="en-US" altLang="zh-CN" sz="2200" dirty="0"/>
              <a:t>Activity </a:t>
            </a:r>
            <a:r>
              <a:rPr lang="zh-CN" altLang="en-US" sz="2200" dirty="0"/>
              <a:t>生命周期直接相关</a:t>
            </a:r>
            <a:endParaRPr lang="en-US" altLang="zh-CN" sz="2200" dirty="0"/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以动态方式使用时，除了受宿主 </a:t>
            </a:r>
            <a:r>
              <a:rPr lang="en-US" altLang="zh-CN" sz="2200" dirty="0"/>
              <a:t>Activity</a:t>
            </a:r>
            <a:r>
              <a:rPr lang="zh-CN" altLang="en-US" sz="2200" dirty="0"/>
              <a:t>的影响，</a:t>
            </a:r>
            <a:r>
              <a:rPr lang="en-US" altLang="zh-CN" sz="2200" dirty="0"/>
              <a:t> Fragment</a:t>
            </a:r>
            <a:r>
              <a:rPr lang="zh-CN" altLang="en-US" sz="2200" dirty="0"/>
              <a:t>事务相关操作对碎片</a:t>
            </a:r>
            <a:r>
              <a:rPr lang="zh-CN" altLang="en-US" sz="2200"/>
              <a:t>的生命周期也有影响</a:t>
            </a:r>
            <a:endParaRPr lang="en-US" altLang="zh-CN" sz="2200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C63B75D-18D3-4215-9881-93C901CE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 碎片的生命周期小结</a:t>
            </a:r>
          </a:p>
        </p:txBody>
      </p:sp>
    </p:spTree>
    <p:extLst>
      <p:ext uri="{BB962C8B-B14F-4D97-AF65-F5344CB8AC3E}">
        <p14:creationId xmlns:p14="http://schemas.microsoft.com/office/powerpoint/2010/main" val="398328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54431"/>
            <a:ext cx="5050904" cy="517017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dirty="0"/>
              <a:t>碎片作为嵌入到 </a:t>
            </a:r>
            <a:r>
              <a:rPr lang="en-US" altLang="zh-CN" sz="2200" dirty="0"/>
              <a:t>Activity </a:t>
            </a:r>
            <a:r>
              <a:rPr lang="zh-CN" altLang="en-US" sz="2200" dirty="0"/>
              <a:t>的</a:t>
            </a:r>
            <a:r>
              <a:rPr lang="en-US" altLang="zh-CN" sz="2200" dirty="0"/>
              <a:t>UI</a:t>
            </a:r>
            <a:r>
              <a:rPr lang="zh-CN" altLang="en-US" sz="2200" dirty="0"/>
              <a:t>片段，</a:t>
            </a:r>
            <a:r>
              <a:rPr lang="zh-CN" altLang="en-US" sz="2200" dirty="0">
                <a:latin typeface="-apple-system"/>
              </a:rPr>
              <a:t>它具有自己的生命周期，能接收自己的输入事件，其</a:t>
            </a:r>
            <a:r>
              <a:rPr lang="zh-CN" altLang="en-US" sz="2200" dirty="0"/>
              <a:t>生命周期直接受宿主 </a:t>
            </a:r>
            <a:r>
              <a:rPr lang="en-US" altLang="zh-CN" sz="2200" dirty="0"/>
              <a:t>Activity </a:t>
            </a:r>
            <a:r>
              <a:rPr lang="zh-CN" altLang="en-US" sz="2200" dirty="0"/>
              <a:t>生命周期的影响。 </a:t>
            </a:r>
            <a:endParaRPr lang="en-US" altLang="zh-CN" sz="2200" dirty="0"/>
          </a:p>
          <a:p>
            <a:pPr lvl="1" algn="just">
              <a:lnSpc>
                <a:spcPct val="150000"/>
              </a:lnSpc>
            </a:pPr>
            <a:r>
              <a:rPr lang="zh-CN" altLang="en-US" sz="1800" b="1" dirty="0"/>
              <a:t>例如，当 </a:t>
            </a:r>
            <a:r>
              <a:rPr lang="en-US" altLang="zh-CN" sz="1800" b="1" dirty="0"/>
              <a:t>Activity </a:t>
            </a:r>
            <a:r>
              <a:rPr lang="zh-CN" altLang="en-US" sz="1800" b="1" dirty="0"/>
              <a:t>暂停时，其中的所有片段也会暂停；当 </a:t>
            </a:r>
            <a:r>
              <a:rPr lang="en-US" altLang="zh-CN" sz="1800" b="1" dirty="0"/>
              <a:t>Activity </a:t>
            </a:r>
            <a:r>
              <a:rPr lang="zh-CN" altLang="en-US" sz="1800" b="1" dirty="0"/>
              <a:t>被销毁时，所有片段也会被销毁。</a:t>
            </a:r>
            <a:endParaRPr lang="en-US" altLang="zh-CN" sz="1800" b="1" dirty="0"/>
          </a:p>
          <a:p>
            <a:pPr lvl="1" algn="just">
              <a:lnSpc>
                <a:spcPct val="150000"/>
              </a:lnSpc>
            </a:pPr>
            <a:r>
              <a:rPr lang="en-US" altLang="zh-CN" sz="1800" b="1" dirty="0"/>
              <a:t>Fragment </a:t>
            </a:r>
            <a:r>
              <a:rPr lang="zh-CN" altLang="en-US" sz="1800" b="1" dirty="0"/>
              <a:t>生命周期与 </a:t>
            </a:r>
            <a:r>
              <a:rPr lang="en-US" altLang="zh-CN" sz="1800" b="1" dirty="0"/>
              <a:t>Activity </a:t>
            </a:r>
            <a:r>
              <a:rPr lang="zh-CN" altLang="en-US" sz="1800" b="1" dirty="0"/>
              <a:t>生命周期的一个关键区别就在于，</a:t>
            </a:r>
            <a:r>
              <a:rPr lang="en-US" altLang="zh-CN" sz="1800" b="1" dirty="0"/>
              <a:t>Fragment </a:t>
            </a:r>
            <a:r>
              <a:rPr lang="zh-CN" altLang="en-US" sz="1800" b="1" dirty="0"/>
              <a:t>的生命周期方法是由宿主</a:t>
            </a:r>
            <a:r>
              <a:rPr lang="en-US" altLang="zh-CN" sz="1800" b="1" dirty="0"/>
              <a:t>Activity</a:t>
            </a:r>
            <a:r>
              <a:rPr lang="zh-CN" altLang="en-US" sz="1800" b="1" dirty="0"/>
              <a:t>而不是操作系统调用的。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宋体" pitchFamily="2" charset="-122"/>
              </a:rPr>
              <a:t>Fragment</a:t>
            </a:r>
            <a:r>
              <a:rPr lang="zh-CN" altLang="en-US" dirty="0">
                <a:ea typeface="宋体" pitchFamily="2" charset="-122"/>
              </a:rPr>
              <a:t>的</a:t>
            </a:r>
            <a:r>
              <a:rPr lang="en-US" altLang="en-US" dirty="0" err="1">
                <a:ea typeface="宋体" pitchFamily="2" charset="-122"/>
              </a:rPr>
              <a:t>生命周期</a:t>
            </a:r>
            <a:endParaRPr lang="zh-CN" altLang="en-US" dirty="0"/>
          </a:p>
        </p:txBody>
      </p:sp>
      <p:pic>
        <p:nvPicPr>
          <p:cNvPr id="6" name="图片 60">
            <a:extLst>
              <a:ext uri="{FF2B5EF4-FFF2-40B4-BE49-F238E27FC236}">
                <a16:creationId xmlns:a16="http://schemas.microsoft.com/office/drawing/2014/main" id="{AB874879-36EE-4D75-B3E1-D1C9264BDF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9" r="9146"/>
          <a:stretch/>
        </p:blipFill>
        <p:spPr bwMode="auto">
          <a:xfrm>
            <a:off x="5697033" y="429033"/>
            <a:ext cx="3005527" cy="586018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74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54431"/>
            <a:ext cx="8229600" cy="546377"/>
          </a:xfrm>
        </p:spPr>
        <p:txBody>
          <a:bodyPr>
            <a:normAutofit/>
          </a:bodyPr>
          <a:lstStyle/>
          <a:p>
            <a:r>
              <a:rPr lang="en-US" altLang="zh-CN" sz="2400" b="0" i="0" dirty="0">
                <a:solidFill>
                  <a:srgbClr val="404040"/>
                </a:solidFill>
                <a:effectLst/>
                <a:latin typeface="-apple-system"/>
              </a:rPr>
              <a:t> Fragment 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-apple-system"/>
              </a:rPr>
              <a:t>的生命周期和 </a:t>
            </a:r>
            <a:r>
              <a:rPr lang="en-US" altLang="zh-CN" sz="2400" b="0" i="0" dirty="0">
                <a:solidFill>
                  <a:srgbClr val="404040"/>
                </a:solidFill>
                <a:effectLst/>
                <a:latin typeface="-apple-system"/>
              </a:rPr>
              <a:t>Activity 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-apple-system"/>
              </a:rPr>
              <a:t>很相似，多了以下几个方法：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ea typeface="宋体" pitchFamily="2" charset="-122"/>
              </a:rPr>
              <a:t>Fragment生命周期</a:t>
            </a:r>
            <a:r>
              <a:rPr lang="zh-CN" altLang="en-US" dirty="0">
                <a:ea typeface="宋体" pitchFamily="2" charset="-122"/>
              </a:rPr>
              <a:t>的方法</a:t>
            </a:r>
            <a:endParaRPr lang="zh-CN" altLang="en-US" dirty="0"/>
          </a:p>
        </p:txBody>
      </p:sp>
      <p:graphicFrame>
        <p:nvGraphicFramePr>
          <p:cNvPr id="4" name="表格 -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572955"/>
              </p:ext>
            </p:extLst>
          </p:nvPr>
        </p:nvGraphicFramePr>
        <p:xfrm>
          <a:off x="670769" y="1700808"/>
          <a:ext cx="8016031" cy="4019580"/>
        </p:xfrm>
        <a:graphic>
          <a:graphicData uri="http://schemas.openxmlformats.org/drawingml/2006/table">
            <a:tbl>
              <a:tblPr/>
              <a:tblGrid>
                <a:gridCol w="2533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5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回调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方法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描述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onAttach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Fragment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与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Activity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发生关联时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+mn-ea"/>
                        </a:rPr>
                        <a:t>调用（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+mn-ea"/>
                        </a:rPr>
                        <a:t>Activity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+mn-ea"/>
                        </a:rPr>
                        <a:t>传递到此方法内）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onCreateView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()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+mn-ea"/>
                        </a:rPr>
                        <a:t>当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+mn-ea"/>
                        </a:rPr>
                        <a:t>Fragment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+mn-ea"/>
                        </a:rPr>
                        <a:t>创建视图时调用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onActivityCreated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+mn-ea"/>
                        </a:rPr>
                        <a:t>在相关联的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+mn-ea"/>
                        </a:rPr>
                        <a:t>Activity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+mn-ea"/>
                        </a:rPr>
                        <a:t>的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+mn-ea"/>
                        </a:rPr>
                        <a:t>onCreate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+mn-ea"/>
                        </a:rPr>
                        <a:t>()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+mn-ea"/>
                        </a:rPr>
                        <a:t>方法已返回时调用。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onDestoryView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与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onCreateView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相对应，当该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Fragment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的视图被移除时调用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onDetach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与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onAttach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相对应，当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Fragment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与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Activity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关联被取消时调用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52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54431"/>
            <a:ext cx="5338936" cy="517017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dirty="0"/>
              <a:t>碎片依存于</a:t>
            </a:r>
            <a:r>
              <a:rPr lang="en-US" altLang="zh-CN" sz="2200" dirty="0"/>
              <a:t>Activity</a:t>
            </a:r>
            <a:r>
              <a:rPr lang="zh-CN" altLang="en-US" sz="2200" dirty="0"/>
              <a:t>而存在，生命周期直接受宿主 </a:t>
            </a:r>
            <a:r>
              <a:rPr lang="en-US" altLang="zh-CN" sz="2200" dirty="0"/>
              <a:t>Activity </a:t>
            </a:r>
            <a:r>
              <a:rPr lang="zh-CN" altLang="en-US" sz="2200" dirty="0"/>
              <a:t>生命周期的影响，其生命周期状态也包括以下四种：</a:t>
            </a:r>
            <a:endParaRPr lang="en-US" altLang="zh-CN" sz="2200" dirty="0"/>
          </a:p>
          <a:p>
            <a:pPr lvl="1" algn="just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运行状态（前台，可交互）</a:t>
            </a:r>
          </a:p>
          <a:p>
            <a:pPr lvl="1" algn="just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暂停状态（部分可见或完全可见，但不可交互）</a:t>
            </a:r>
          </a:p>
          <a:p>
            <a:pPr lvl="1" algn="just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停止状态（不可见，存在于返回栈）</a:t>
            </a:r>
          </a:p>
          <a:p>
            <a:pPr lvl="1" algn="just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销毁状态（不存在）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宋体" pitchFamily="2" charset="-122"/>
              </a:rPr>
              <a:t>Fragment</a:t>
            </a:r>
            <a:r>
              <a:rPr lang="zh-CN" altLang="en-US" dirty="0">
                <a:ea typeface="宋体" pitchFamily="2" charset="-122"/>
              </a:rPr>
              <a:t>的</a:t>
            </a:r>
            <a:r>
              <a:rPr lang="en-US" altLang="en-US" dirty="0" err="1">
                <a:ea typeface="宋体" pitchFamily="2" charset="-122"/>
              </a:rPr>
              <a:t>生命周期</a:t>
            </a:r>
            <a:r>
              <a:rPr lang="zh-CN" altLang="en-US" dirty="0">
                <a:ea typeface="宋体" pitchFamily="2" charset="-122"/>
              </a:rPr>
              <a:t>状态</a:t>
            </a:r>
            <a:endParaRPr lang="zh-CN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DBC6B5E-D255-4D18-9790-A9F3174C1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87640"/>
            <a:ext cx="2520279" cy="609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45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54431"/>
            <a:ext cx="8147248" cy="517017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FF0000"/>
                </a:solidFill>
              </a:rPr>
              <a:t>运行状态</a:t>
            </a:r>
            <a:r>
              <a:rPr lang="zh-CN" altLang="en-US" sz="2000" dirty="0"/>
              <a:t>：</a:t>
            </a:r>
            <a:r>
              <a:rPr lang="zh-CN" altLang="en-US" sz="1800" dirty="0"/>
              <a:t>当嵌入该</a:t>
            </a:r>
            <a:r>
              <a:rPr lang="en-US" altLang="zh-CN" sz="1800" dirty="0"/>
              <a:t>Fragment</a:t>
            </a:r>
            <a:r>
              <a:rPr lang="zh-CN" altLang="en-US" sz="1800" dirty="0"/>
              <a:t>的</a:t>
            </a:r>
            <a:r>
              <a:rPr lang="en-US" altLang="zh-CN" sz="1800" dirty="0"/>
              <a:t>Activity</a:t>
            </a:r>
            <a:r>
              <a:rPr lang="zh-CN" altLang="en-US" sz="1800" dirty="0"/>
              <a:t>是处于运行状态的，并且该</a:t>
            </a:r>
            <a:r>
              <a:rPr lang="en-US" altLang="zh-CN" sz="1800" dirty="0"/>
              <a:t>Fragment</a:t>
            </a:r>
            <a:r>
              <a:rPr lang="zh-CN" altLang="en-US" sz="1800" dirty="0"/>
              <a:t>是可见的，那么该</a:t>
            </a:r>
            <a:r>
              <a:rPr lang="en-US" altLang="zh-CN" sz="1800" dirty="0"/>
              <a:t>Fragment</a:t>
            </a:r>
            <a:r>
              <a:rPr lang="zh-CN" altLang="en-US" sz="1800" dirty="0"/>
              <a:t>是处于运行状态的。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FF0000"/>
                </a:solidFill>
              </a:rPr>
              <a:t>暂停状态</a:t>
            </a:r>
            <a:r>
              <a:rPr lang="zh-CN" altLang="en-US" sz="2000" dirty="0"/>
              <a:t>：</a:t>
            </a:r>
            <a:r>
              <a:rPr lang="zh-CN" altLang="en-US" sz="1800" dirty="0"/>
              <a:t>当嵌入该</a:t>
            </a:r>
            <a:r>
              <a:rPr lang="en-US" altLang="zh-CN" sz="1800" dirty="0"/>
              <a:t>Fragment</a:t>
            </a:r>
            <a:r>
              <a:rPr lang="zh-CN" altLang="en-US" sz="1800" dirty="0"/>
              <a:t>的</a:t>
            </a:r>
            <a:r>
              <a:rPr lang="en-US" altLang="zh-CN" sz="1800" dirty="0"/>
              <a:t>Activity</a:t>
            </a:r>
            <a:r>
              <a:rPr lang="zh-CN" altLang="en-US" sz="1800" dirty="0"/>
              <a:t>是处于暂停状态时，那么该</a:t>
            </a:r>
            <a:r>
              <a:rPr lang="en-US" altLang="zh-CN" sz="1800" dirty="0"/>
              <a:t>Fragment</a:t>
            </a:r>
            <a:r>
              <a:rPr lang="zh-CN" altLang="en-US" sz="1800" dirty="0"/>
              <a:t>也是处于暂停状态的。</a:t>
            </a:r>
            <a:endParaRPr lang="en-US" altLang="zh-CN" sz="1800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宋体" pitchFamily="2" charset="-122"/>
              </a:rPr>
              <a:t>停止状态</a:t>
            </a:r>
            <a:r>
              <a:rPr lang="zh-CN" altLang="en-US" sz="2000" dirty="0">
                <a:latin typeface="宋体" pitchFamily="2" charset="-122"/>
              </a:rPr>
              <a:t>：</a:t>
            </a:r>
            <a:r>
              <a:rPr lang="zh-CN" altLang="en-US" sz="1800" dirty="0">
                <a:latin typeface="宋体" pitchFamily="2" charset="-122"/>
              </a:rPr>
              <a:t>当嵌入该</a:t>
            </a:r>
            <a:r>
              <a:rPr lang="en-US" altLang="zh-CN" sz="1800" dirty="0">
                <a:latin typeface="宋体" pitchFamily="2" charset="-122"/>
              </a:rPr>
              <a:t>Fragment</a:t>
            </a:r>
            <a:r>
              <a:rPr lang="zh-CN" altLang="en-US" sz="1800" dirty="0">
                <a:latin typeface="宋体" pitchFamily="2" charset="-122"/>
              </a:rPr>
              <a:t>的</a:t>
            </a:r>
            <a:r>
              <a:rPr lang="en-US" altLang="zh-CN" sz="1800" dirty="0">
                <a:latin typeface="宋体" pitchFamily="2" charset="-122"/>
              </a:rPr>
              <a:t>Activity</a:t>
            </a:r>
            <a:r>
              <a:rPr lang="zh-CN" altLang="en-US" sz="1800" dirty="0">
                <a:latin typeface="宋体" pitchFamily="2" charset="-122"/>
              </a:rPr>
              <a:t>是处于停止状态时，那么该</a:t>
            </a:r>
            <a:r>
              <a:rPr lang="en-US" altLang="zh-CN" sz="1800" dirty="0">
                <a:latin typeface="宋体" pitchFamily="2" charset="-122"/>
              </a:rPr>
              <a:t>Fragment</a:t>
            </a:r>
            <a:r>
              <a:rPr lang="zh-CN" altLang="en-US" sz="1800" dirty="0">
                <a:latin typeface="宋体" pitchFamily="2" charset="-122"/>
              </a:rPr>
              <a:t>也会进入停止状态。</a:t>
            </a:r>
            <a:endParaRPr lang="en-US" altLang="zh-CN" sz="1800" dirty="0">
              <a:latin typeface="宋体" pitchFamily="2" charset="-122"/>
            </a:endParaRP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1600" dirty="0">
                <a:latin typeface="宋体" pitchFamily="2" charset="-122"/>
              </a:rPr>
              <a:t>或者通过调用</a:t>
            </a:r>
            <a:r>
              <a:rPr lang="en-US" altLang="zh-CN" sz="1600" dirty="0" err="1">
                <a:latin typeface="宋体" pitchFamily="2" charset="-122"/>
              </a:rPr>
              <a:t>FragmentTransation</a:t>
            </a:r>
            <a:r>
              <a:rPr lang="zh-CN" altLang="en-US" sz="1600" dirty="0">
                <a:latin typeface="宋体" pitchFamily="2" charset="-122"/>
              </a:rPr>
              <a:t>的</a:t>
            </a:r>
            <a:r>
              <a:rPr lang="en-US" altLang="zh-CN" sz="1600" dirty="0">
                <a:latin typeface="宋体" pitchFamily="2" charset="-122"/>
              </a:rPr>
              <a:t>remove()</a:t>
            </a:r>
            <a:r>
              <a:rPr lang="zh-CN" altLang="en-US" sz="1600" dirty="0">
                <a:latin typeface="宋体" pitchFamily="2" charset="-122"/>
              </a:rPr>
              <a:t>、</a:t>
            </a:r>
            <a:r>
              <a:rPr lang="en-US" altLang="zh-CN" sz="1600" dirty="0">
                <a:latin typeface="宋体" pitchFamily="2" charset="-122"/>
              </a:rPr>
              <a:t>replace()</a:t>
            </a:r>
            <a:r>
              <a:rPr lang="zh-CN" altLang="en-US" sz="1600" dirty="0">
                <a:latin typeface="宋体" pitchFamily="2" charset="-122"/>
              </a:rPr>
              <a:t>方法将</a:t>
            </a:r>
            <a:r>
              <a:rPr lang="en-US" altLang="zh-CN" sz="1600" dirty="0">
                <a:latin typeface="宋体" pitchFamily="2" charset="-122"/>
              </a:rPr>
              <a:t>Fragment</a:t>
            </a:r>
            <a:r>
              <a:rPr lang="zh-CN" altLang="en-US" sz="1600" dirty="0">
                <a:latin typeface="宋体" pitchFamily="2" charset="-122"/>
              </a:rPr>
              <a:t>从</a:t>
            </a:r>
            <a:r>
              <a:rPr lang="en-US" altLang="zh-CN" sz="1600" dirty="0">
                <a:latin typeface="宋体" pitchFamily="2" charset="-122"/>
              </a:rPr>
              <a:t>Activity</a:t>
            </a:r>
            <a:r>
              <a:rPr lang="zh-CN" altLang="en-US" sz="1600" dirty="0">
                <a:latin typeface="宋体" pitchFamily="2" charset="-122"/>
              </a:rPr>
              <a:t>中移除，但如果在</a:t>
            </a:r>
            <a:r>
              <a:rPr lang="zh-CN" altLang="en-US" sz="1600" b="1" dirty="0">
                <a:solidFill>
                  <a:srgbClr val="002060"/>
                </a:solidFill>
                <a:latin typeface="宋体" pitchFamily="2" charset="-122"/>
              </a:rPr>
              <a:t>事务提交前调用</a:t>
            </a:r>
            <a:r>
              <a:rPr lang="en-US" altLang="zh-CN" sz="1600" b="1" dirty="0" err="1">
                <a:solidFill>
                  <a:srgbClr val="002060"/>
                </a:solidFill>
                <a:latin typeface="宋体" pitchFamily="2" charset="-122"/>
              </a:rPr>
              <a:t>addToBackStack</a:t>
            </a:r>
            <a:r>
              <a:rPr lang="en-US" altLang="zh-CN" sz="1600" dirty="0">
                <a:solidFill>
                  <a:srgbClr val="002060"/>
                </a:solidFill>
                <a:latin typeface="宋体" pitchFamily="2" charset="-122"/>
              </a:rPr>
              <a:t>()</a:t>
            </a:r>
            <a:r>
              <a:rPr lang="zh-CN" altLang="en-US" sz="1600" dirty="0">
                <a:latin typeface="宋体" pitchFamily="2" charset="-122"/>
              </a:rPr>
              <a:t>方法添加到返回栈，这时的碎片进入到停止状态。进入停止状态的碎片有可能被系统回收。但在回收前如果又被置于前台</a:t>
            </a:r>
            <a:r>
              <a:rPr lang="en-US" altLang="zh-CN" sz="1600" dirty="0">
                <a:latin typeface="宋体" pitchFamily="2" charset="-122"/>
              </a:rPr>
              <a:t>(</a:t>
            </a:r>
            <a:r>
              <a:rPr lang="zh-CN" altLang="en-US" sz="1600" dirty="0">
                <a:latin typeface="宋体" pitchFamily="2" charset="-122"/>
              </a:rPr>
              <a:t>从返回栈中返回</a:t>
            </a:r>
            <a:r>
              <a:rPr lang="en-US" altLang="zh-CN" sz="1600" dirty="0">
                <a:latin typeface="宋体" pitchFamily="2" charset="-122"/>
              </a:rPr>
              <a:t>)</a:t>
            </a:r>
            <a:r>
              <a:rPr lang="zh-CN" altLang="en-US" sz="1600" dirty="0">
                <a:latin typeface="宋体" pitchFamily="2" charset="-122"/>
              </a:rPr>
              <a:t>，将不需要被创建。</a:t>
            </a:r>
            <a:endParaRPr lang="en-US" altLang="zh-CN" sz="1600" dirty="0">
              <a:latin typeface="宋体" pitchFamily="2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宋体" pitchFamily="2" charset="-122"/>
              </a:rPr>
              <a:t>销毁状态</a:t>
            </a:r>
            <a:r>
              <a:rPr lang="zh-CN" altLang="en-US" sz="2000" dirty="0">
                <a:latin typeface="宋体" pitchFamily="2" charset="-122"/>
              </a:rPr>
              <a:t>：</a:t>
            </a:r>
            <a:r>
              <a:rPr lang="zh-CN" altLang="en-US" sz="1800" dirty="0">
                <a:latin typeface="宋体" pitchFamily="2" charset="-122"/>
              </a:rPr>
              <a:t>当嵌入该</a:t>
            </a:r>
            <a:r>
              <a:rPr lang="en-US" altLang="zh-CN" sz="1800" dirty="0">
                <a:latin typeface="宋体" pitchFamily="2" charset="-122"/>
              </a:rPr>
              <a:t>Fragment</a:t>
            </a:r>
            <a:r>
              <a:rPr lang="zh-CN" altLang="en-US" sz="1800" dirty="0">
                <a:latin typeface="宋体" pitchFamily="2" charset="-122"/>
              </a:rPr>
              <a:t>的</a:t>
            </a:r>
            <a:r>
              <a:rPr lang="en-US" altLang="zh-CN" sz="1800" dirty="0">
                <a:latin typeface="宋体" pitchFamily="2" charset="-122"/>
              </a:rPr>
              <a:t>Activity</a:t>
            </a:r>
            <a:r>
              <a:rPr lang="zh-CN" altLang="en-US" sz="1800" dirty="0">
                <a:latin typeface="宋体" pitchFamily="2" charset="-122"/>
              </a:rPr>
              <a:t>是被销毁时，该</a:t>
            </a:r>
            <a:r>
              <a:rPr lang="en-US" altLang="zh-CN" sz="1800" dirty="0">
                <a:latin typeface="宋体" pitchFamily="2" charset="-122"/>
              </a:rPr>
              <a:t>Fragment</a:t>
            </a:r>
            <a:r>
              <a:rPr lang="zh-CN" altLang="en-US" sz="1800" dirty="0">
                <a:latin typeface="宋体" pitchFamily="2" charset="-122"/>
              </a:rPr>
              <a:t>进入到销毁状态。</a:t>
            </a:r>
            <a:endParaRPr lang="en-US" altLang="zh-CN" sz="1800" dirty="0">
              <a:latin typeface="宋体" pitchFamily="2" charset="-122"/>
            </a:endParaRP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1600" dirty="0">
                <a:latin typeface="宋体" pitchFamily="2" charset="-122"/>
              </a:rPr>
              <a:t>或者通过调用</a:t>
            </a:r>
            <a:r>
              <a:rPr lang="en-US" altLang="zh-CN" sz="1600" dirty="0" err="1">
                <a:latin typeface="宋体" pitchFamily="2" charset="-122"/>
              </a:rPr>
              <a:t>FragmentTransation</a:t>
            </a:r>
            <a:r>
              <a:rPr lang="zh-CN" altLang="en-US" sz="1600" dirty="0">
                <a:latin typeface="宋体" pitchFamily="2" charset="-122"/>
              </a:rPr>
              <a:t>的</a:t>
            </a:r>
            <a:r>
              <a:rPr lang="en-US" altLang="zh-CN" sz="1600" dirty="0">
                <a:latin typeface="宋体" pitchFamily="2" charset="-122"/>
              </a:rPr>
              <a:t>remove()</a:t>
            </a:r>
            <a:r>
              <a:rPr lang="zh-CN" altLang="en-US" sz="1600" dirty="0">
                <a:latin typeface="宋体" pitchFamily="2" charset="-122"/>
              </a:rPr>
              <a:t>、</a:t>
            </a:r>
            <a:r>
              <a:rPr lang="en-US" altLang="zh-CN" sz="1600" dirty="0">
                <a:latin typeface="宋体" pitchFamily="2" charset="-122"/>
              </a:rPr>
              <a:t>replace()</a:t>
            </a:r>
            <a:r>
              <a:rPr lang="zh-CN" altLang="en-US" sz="1600" dirty="0">
                <a:latin typeface="宋体" pitchFamily="2" charset="-122"/>
              </a:rPr>
              <a:t>方法将</a:t>
            </a:r>
            <a:r>
              <a:rPr lang="en-US" altLang="zh-CN" sz="1600" dirty="0">
                <a:latin typeface="宋体" pitchFamily="2" charset="-122"/>
              </a:rPr>
              <a:t>Fragment</a:t>
            </a:r>
            <a:r>
              <a:rPr lang="zh-CN" altLang="en-US" sz="1600" dirty="0">
                <a:latin typeface="宋体" pitchFamily="2" charset="-122"/>
              </a:rPr>
              <a:t>从</a:t>
            </a:r>
            <a:r>
              <a:rPr lang="en-US" altLang="zh-CN" sz="1600" dirty="0">
                <a:latin typeface="宋体" pitchFamily="2" charset="-122"/>
              </a:rPr>
              <a:t>Activity</a:t>
            </a:r>
            <a:r>
              <a:rPr lang="zh-CN" altLang="en-US" sz="1600" dirty="0">
                <a:latin typeface="宋体" pitchFamily="2" charset="-122"/>
              </a:rPr>
              <a:t>中移除，但在</a:t>
            </a:r>
            <a:r>
              <a:rPr lang="zh-CN" altLang="en-US" sz="1600" b="1" dirty="0">
                <a:solidFill>
                  <a:srgbClr val="002060"/>
                </a:solidFill>
                <a:latin typeface="宋体" pitchFamily="2" charset="-122"/>
              </a:rPr>
              <a:t>事务提交前没有调用</a:t>
            </a:r>
            <a:r>
              <a:rPr lang="en-US" altLang="zh-CN" sz="1600" b="1" dirty="0" err="1">
                <a:solidFill>
                  <a:srgbClr val="002060"/>
                </a:solidFill>
                <a:latin typeface="宋体" pitchFamily="2" charset="-122"/>
              </a:rPr>
              <a:t>addToBackStack</a:t>
            </a:r>
            <a:r>
              <a:rPr lang="en-US" altLang="zh-CN" sz="1600" b="1" dirty="0">
                <a:solidFill>
                  <a:srgbClr val="002060"/>
                </a:solidFill>
                <a:latin typeface="宋体" pitchFamily="2" charset="-122"/>
              </a:rPr>
              <a:t>()</a:t>
            </a:r>
            <a:r>
              <a:rPr lang="zh-CN" altLang="en-US" sz="1600" b="1" dirty="0">
                <a:solidFill>
                  <a:srgbClr val="002060"/>
                </a:solidFill>
                <a:latin typeface="宋体" pitchFamily="2" charset="-122"/>
              </a:rPr>
              <a:t>方法</a:t>
            </a:r>
            <a:r>
              <a:rPr lang="zh-CN" altLang="en-US" sz="1600" dirty="0">
                <a:latin typeface="宋体" pitchFamily="2" charset="-122"/>
              </a:rPr>
              <a:t>添加到返回栈，这时的碎片进行到销毁状态。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碎片的生命周期状态</a:t>
            </a:r>
          </a:p>
        </p:txBody>
      </p:sp>
    </p:spTree>
    <p:extLst>
      <p:ext uri="{BB962C8B-B14F-4D97-AF65-F5344CB8AC3E}">
        <p14:creationId xmlns:p14="http://schemas.microsoft.com/office/powerpoint/2010/main" val="322411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39001A7-F2AC-4749-94B3-0DE268B67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0" i="0" dirty="0">
                <a:effectLst/>
                <a:latin typeface="-apple-system"/>
              </a:rPr>
              <a:t> Fragment</a:t>
            </a:r>
            <a:r>
              <a:rPr lang="zh-CN" altLang="en-US" sz="2000" b="0" i="0" dirty="0">
                <a:effectLst/>
                <a:latin typeface="-apple-system"/>
              </a:rPr>
              <a:t>嵌入</a:t>
            </a:r>
            <a:r>
              <a:rPr lang="en-US" altLang="zh-CN" sz="2000" b="0" i="0" dirty="0">
                <a:effectLst/>
                <a:latin typeface="-apple-system"/>
              </a:rPr>
              <a:t>Activity</a:t>
            </a:r>
            <a:r>
              <a:rPr lang="zh-CN" altLang="en-US" sz="2000" b="0" i="0" dirty="0">
                <a:effectLst/>
                <a:latin typeface="-apple-system"/>
              </a:rPr>
              <a:t>（静态方式），其生命周期方法执行过程如下：</a:t>
            </a:r>
            <a:endParaRPr lang="en-US" altLang="zh-CN" sz="2000" b="0" i="0" dirty="0">
              <a:effectLst/>
              <a:latin typeface="-apple-system"/>
            </a:endParaRPr>
          </a:p>
          <a:p>
            <a:pPr marL="306689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-apple-system"/>
              </a:rPr>
              <a:t>1. </a:t>
            </a:r>
            <a:r>
              <a:rPr lang="zh-CN" altLang="en-US" sz="2000" dirty="0">
                <a:latin typeface="-apple-system"/>
              </a:rPr>
              <a:t>打开界面</a:t>
            </a:r>
            <a:endParaRPr lang="en-US" altLang="zh-CN" sz="2000" dirty="0">
              <a:latin typeface="-apple-system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 err="1">
                <a:latin typeface="-apple-system"/>
              </a:rPr>
              <a:t>onCreate</a:t>
            </a:r>
            <a:r>
              <a:rPr lang="en-US" altLang="zh-CN" sz="1800" dirty="0">
                <a:latin typeface="-apple-system"/>
              </a:rPr>
              <a:t>(), </a:t>
            </a:r>
            <a:r>
              <a:rPr lang="en-US" altLang="zh-CN" sz="1800" dirty="0" err="1">
                <a:latin typeface="-apple-system"/>
              </a:rPr>
              <a:t>onCreateView</a:t>
            </a:r>
            <a:r>
              <a:rPr lang="en-US" altLang="zh-CN" sz="1800" dirty="0">
                <a:latin typeface="-apple-system"/>
              </a:rPr>
              <a:t>(), </a:t>
            </a:r>
            <a:r>
              <a:rPr lang="en-US" altLang="zh-CN" sz="1800" dirty="0" err="1">
                <a:latin typeface="-apple-system"/>
              </a:rPr>
              <a:t>onActivityCreated</a:t>
            </a:r>
            <a:r>
              <a:rPr lang="en-US" altLang="zh-CN" sz="1800" dirty="0">
                <a:latin typeface="-apple-system"/>
              </a:rPr>
              <a:t>(), </a:t>
            </a:r>
            <a:r>
              <a:rPr lang="en-US" altLang="zh-CN" sz="1800" dirty="0" err="1">
                <a:latin typeface="-apple-system"/>
              </a:rPr>
              <a:t>onStart</a:t>
            </a:r>
            <a:r>
              <a:rPr lang="en-US" altLang="zh-CN" sz="1800" dirty="0">
                <a:latin typeface="-apple-system"/>
              </a:rPr>
              <a:t>(), </a:t>
            </a:r>
            <a:r>
              <a:rPr lang="en-US" altLang="zh-CN" sz="1800" dirty="0" err="1">
                <a:latin typeface="-apple-system"/>
              </a:rPr>
              <a:t>onResume</a:t>
            </a:r>
            <a:r>
              <a:rPr lang="en-US" altLang="zh-CN" sz="1800" dirty="0">
                <a:latin typeface="-apple-system"/>
              </a:rPr>
              <a:t>()</a:t>
            </a:r>
          </a:p>
          <a:p>
            <a:pPr marL="306689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-apple-system"/>
              </a:rPr>
              <a:t>2. </a:t>
            </a:r>
            <a:r>
              <a:rPr lang="zh-CN" altLang="en-US" sz="2000" dirty="0">
                <a:latin typeface="-apple-system"/>
              </a:rPr>
              <a:t>按下主屏幕键</a:t>
            </a:r>
            <a:endParaRPr lang="en-US" altLang="zh-CN" sz="2000" dirty="0">
              <a:latin typeface="-apple-system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 err="1">
                <a:latin typeface="-apple-system"/>
              </a:rPr>
              <a:t>onPause</a:t>
            </a:r>
            <a:r>
              <a:rPr lang="en-US" altLang="zh-CN" sz="1800" dirty="0">
                <a:latin typeface="-apple-system"/>
              </a:rPr>
              <a:t>(), </a:t>
            </a:r>
            <a:r>
              <a:rPr lang="en-US" altLang="zh-CN" sz="1800" dirty="0" err="1">
                <a:latin typeface="-apple-system"/>
              </a:rPr>
              <a:t>onStop</a:t>
            </a:r>
            <a:r>
              <a:rPr lang="en-US" altLang="zh-CN" sz="1800" dirty="0">
                <a:latin typeface="-apple-system"/>
              </a:rPr>
              <a:t>()</a:t>
            </a:r>
          </a:p>
          <a:p>
            <a:pPr marL="306689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-apple-system"/>
              </a:rPr>
              <a:t>3. </a:t>
            </a:r>
            <a:r>
              <a:rPr lang="zh-CN" altLang="en-US" sz="2000" dirty="0">
                <a:latin typeface="-apple-system"/>
              </a:rPr>
              <a:t>重新打开</a:t>
            </a:r>
            <a:endParaRPr lang="en-US" altLang="zh-CN" sz="2000" dirty="0">
              <a:latin typeface="-apple-system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 err="1">
                <a:latin typeface="-apple-system"/>
              </a:rPr>
              <a:t>onStart</a:t>
            </a:r>
            <a:r>
              <a:rPr lang="en-US" altLang="zh-CN" sz="1800" dirty="0">
                <a:latin typeface="-apple-system"/>
              </a:rPr>
              <a:t>() , </a:t>
            </a:r>
            <a:r>
              <a:rPr lang="en-US" altLang="zh-CN" sz="1800" dirty="0" err="1">
                <a:latin typeface="-apple-system"/>
              </a:rPr>
              <a:t>onResume</a:t>
            </a:r>
            <a:r>
              <a:rPr lang="en-US" altLang="zh-CN" sz="1800" dirty="0">
                <a:latin typeface="-apple-system"/>
              </a:rPr>
              <a:t>()</a:t>
            </a:r>
          </a:p>
          <a:p>
            <a:pPr marL="306689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-apple-system"/>
              </a:rPr>
              <a:t>4. </a:t>
            </a:r>
            <a:r>
              <a:rPr lang="zh-CN" altLang="en-US" sz="2000" dirty="0">
                <a:latin typeface="-apple-system"/>
              </a:rPr>
              <a:t>按后退键</a:t>
            </a:r>
            <a:endParaRPr lang="en-US" altLang="zh-CN" sz="2000" dirty="0">
              <a:latin typeface="-apple-system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 err="1">
                <a:latin typeface="-apple-system"/>
              </a:rPr>
              <a:t>onPause</a:t>
            </a:r>
            <a:r>
              <a:rPr lang="en-US" altLang="zh-CN" sz="1800" dirty="0">
                <a:latin typeface="-apple-system"/>
              </a:rPr>
              <a:t>(), </a:t>
            </a:r>
            <a:r>
              <a:rPr lang="en-US" altLang="zh-CN" sz="1800" dirty="0" err="1">
                <a:latin typeface="-apple-system"/>
              </a:rPr>
              <a:t>onStop</a:t>
            </a:r>
            <a:r>
              <a:rPr lang="en-US" altLang="zh-CN" sz="1800" dirty="0">
                <a:latin typeface="-apple-system"/>
              </a:rPr>
              <a:t>(), </a:t>
            </a:r>
            <a:r>
              <a:rPr lang="en-US" altLang="zh-CN" sz="1800" dirty="0" err="1">
                <a:latin typeface="-apple-system"/>
              </a:rPr>
              <a:t>onDestroyView</a:t>
            </a:r>
            <a:r>
              <a:rPr lang="en-US" altLang="zh-CN" sz="1800" dirty="0">
                <a:latin typeface="-apple-system"/>
              </a:rPr>
              <a:t>(), </a:t>
            </a:r>
            <a:r>
              <a:rPr lang="en-US" altLang="zh-CN" sz="1800" dirty="0" err="1">
                <a:latin typeface="-apple-system"/>
              </a:rPr>
              <a:t>onDestroy</a:t>
            </a:r>
            <a:r>
              <a:rPr lang="en-US" altLang="zh-CN" sz="1800" dirty="0">
                <a:latin typeface="-apple-system"/>
              </a:rPr>
              <a:t>() , </a:t>
            </a:r>
            <a:r>
              <a:rPr lang="en-US" altLang="zh-CN" sz="1800" dirty="0" err="1">
                <a:latin typeface="-apple-system"/>
              </a:rPr>
              <a:t>onDetach</a:t>
            </a:r>
            <a:r>
              <a:rPr lang="en-US" altLang="zh-CN" sz="1800" dirty="0">
                <a:latin typeface="-apple-system"/>
              </a:rPr>
              <a:t>()</a:t>
            </a:r>
            <a:endParaRPr lang="zh-CN" altLang="en-US" sz="1800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587C66F-9478-40ED-8416-BA95BA93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ea typeface="宋体" pitchFamily="2" charset="-122"/>
              </a:rPr>
              <a:t> 静态使用方式下</a:t>
            </a:r>
            <a:r>
              <a:rPr lang="en-US" altLang="en-US" sz="3200" dirty="0">
                <a:ea typeface="宋体" pitchFamily="2" charset="-122"/>
              </a:rPr>
              <a:t>Fragment</a:t>
            </a:r>
            <a:r>
              <a:rPr lang="zh-CN" altLang="en-US" sz="3200" dirty="0">
                <a:ea typeface="宋体" pitchFamily="2" charset="-122"/>
              </a:rPr>
              <a:t>的</a:t>
            </a:r>
            <a:r>
              <a:rPr lang="en-US" altLang="en-US" sz="3200" dirty="0" err="1">
                <a:ea typeface="宋体" pitchFamily="2" charset="-122"/>
              </a:rPr>
              <a:t>生命周期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3466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4C6182F-DFA1-4FEE-AC1F-862519BC4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add</a:t>
            </a:r>
            <a:r>
              <a:rPr lang="zh-CN" altLang="en-US" dirty="0"/>
              <a:t>：</a:t>
            </a:r>
            <a:r>
              <a:rPr lang="en-US" altLang="zh-CN" dirty="0" err="1"/>
              <a:t>onAttach</a:t>
            </a:r>
            <a:r>
              <a:rPr lang="en-US" altLang="zh-CN" dirty="0"/>
              <a:t>-&gt;</a:t>
            </a:r>
            <a:r>
              <a:rPr lang="en-US" altLang="zh-CN" dirty="0" err="1"/>
              <a:t>onCreate</a:t>
            </a:r>
            <a:r>
              <a:rPr lang="en-US" altLang="zh-CN" dirty="0"/>
              <a:t>-&gt;</a:t>
            </a:r>
            <a:r>
              <a:rPr lang="en-US" altLang="zh-CN" dirty="0" err="1"/>
              <a:t>onCreateView</a:t>
            </a:r>
            <a:r>
              <a:rPr lang="en-US" altLang="zh-CN" dirty="0"/>
              <a:t>-&gt;</a:t>
            </a:r>
            <a:r>
              <a:rPr lang="en-US" altLang="zh-CN" dirty="0" err="1"/>
              <a:t>onActivityCreated</a:t>
            </a:r>
            <a:r>
              <a:rPr lang="en-US" altLang="zh-CN" dirty="0"/>
              <a:t>-&gt;</a:t>
            </a:r>
            <a:r>
              <a:rPr lang="en-US" altLang="zh-CN" dirty="0" err="1"/>
              <a:t>onStart</a:t>
            </a:r>
            <a:r>
              <a:rPr lang="en-US" altLang="zh-CN" dirty="0"/>
              <a:t>-&gt;</a:t>
            </a:r>
            <a:r>
              <a:rPr lang="en-US" altLang="zh-CN" dirty="0" err="1"/>
              <a:t>onResume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remove</a:t>
            </a:r>
            <a:r>
              <a:rPr lang="zh-CN" altLang="en-US" dirty="0"/>
              <a:t>：</a:t>
            </a:r>
            <a:r>
              <a:rPr lang="en-US" altLang="zh-CN" dirty="0" err="1"/>
              <a:t>onPause</a:t>
            </a:r>
            <a:r>
              <a:rPr lang="en-US" altLang="zh-CN" dirty="0"/>
              <a:t>-&gt;</a:t>
            </a:r>
            <a:r>
              <a:rPr lang="en-US" altLang="zh-CN" dirty="0" err="1"/>
              <a:t>onStop</a:t>
            </a:r>
            <a:r>
              <a:rPr lang="en-US" altLang="zh-CN" dirty="0"/>
              <a:t>-&gt;</a:t>
            </a:r>
            <a:r>
              <a:rPr lang="en-US" altLang="zh-CN" dirty="0" err="1"/>
              <a:t>onDestroyView</a:t>
            </a:r>
            <a:r>
              <a:rPr lang="en-US" altLang="zh-CN" dirty="0"/>
              <a:t>-&gt;</a:t>
            </a:r>
            <a:r>
              <a:rPr lang="en-US" altLang="zh-CN" dirty="0" err="1"/>
              <a:t>onDestroy</a:t>
            </a:r>
            <a:r>
              <a:rPr lang="en-US" altLang="zh-CN" dirty="0"/>
              <a:t>-&gt;</a:t>
            </a:r>
            <a:r>
              <a:rPr lang="en-US" altLang="zh-CN" dirty="0" err="1"/>
              <a:t>onDetach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show</a:t>
            </a:r>
            <a:r>
              <a:rPr lang="zh-CN" altLang="en-US" dirty="0"/>
              <a:t>：</a:t>
            </a:r>
            <a:r>
              <a:rPr lang="en-US" altLang="zh-CN" dirty="0" err="1"/>
              <a:t>onHiddenChanged</a:t>
            </a:r>
            <a:r>
              <a:rPr lang="en-US" altLang="zh-CN" dirty="0"/>
              <a:t>(</a:t>
            </a:r>
            <a:r>
              <a:rPr lang="en-US" altLang="zh-CN" dirty="0" err="1"/>
              <a:t>boolean</a:t>
            </a:r>
            <a:r>
              <a:rPr lang="en-US" altLang="zh-CN" dirty="0"/>
              <a:t> hidden) hidden</a:t>
            </a:r>
            <a:r>
              <a:rPr lang="zh-CN" altLang="en-US" dirty="0"/>
              <a:t>为</a:t>
            </a:r>
            <a:r>
              <a:rPr lang="en-US" altLang="zh-CN" dirty="0"/>
              <a:t>false</a:t>
            </a:r>
          </a:p>
          <a:p>
            <a:endParaRPr lang="en-US" altLang="zh-CN" dirty="0"/>
          </a:p>
          <a:p>
            <a:r>
              <a:rPr lang="en-US" altLang="zh-CN" dirty="0"/>
              <a:t>hide</a:t>
            </a:r>
            <a:r>
              <a:rPr lang="zh-CN" altLang="en-US" dirty="0"/>
              <a:t>：</a:t>
            </a:r>
            <a:r>
              <a:rPr lang="en-US" altLang="zh-CN" dirty="0" err="1"/>
              <a:t>onHiddenChanged</a:t>
            </a:r>
            <a:r>
              <a:rPr lang="en-US" altLang="zh-CN" dirty="0"/>
              <a:t>(</a:t>
            </a:r>
            <a:r>
              <a:rPr lang="en-US" altLang="zh-CN" dirty="0" err="1"/>
              <a:t>boolean</a:t>
            </a:r>
            <a:r>
              <a:rPr lang="en-US" altLang="zh-CN" dirty="0"/>
              <a:t> hidden) hidden</a:t>
            </a:r>
            <a:r>
              <a:rPr lang="zh-CN" altLang="en-US" dirty="0"/>
              <a:t>为</a:t>
            </a:r>
            <a:r>
              <a:rPr lang="en-US" altLang="zh-CN" dirty="0"/>
              <a:t>true</a:t>
            </a:r>
          </a:p>
          <a:p>
            <a:endParaRPr lang="en-US" altLang="zh-CN" dirty="0"/>
          </a:p>
          <a:p>
            <a:r>
              <a:rPr lang="en-US" altLang="zh-CN" dirty="0"/>
              <a:t>replace</a:t>
            </a:r>
            <a:r>
              <a:rPr lang="zh-CN" altLang="en-US" dirty="0"/>
              <a:t>：原</a:t>
            </a:r>
            <a:r>
              <a:rPr lang="en-US" altLang="zh-CN" dirty="0"/>
              <a:t>Fragment</a:t>
            </a:r>
            <a:r>
              <a:rPr lang="zh-CN" altLang="en-US" dirty="0"/>
              <a:t>的</a:t>
            </a:r>
            <a:r>
              <a:rPr lang="en-US" altLang="zh-CN" dirty="0"/>
              <a:t>remove</a:t>
            </a:r>
            <a:r>
              <a:rPr lang="zh-CN" altLang="en-US" dirty="0"/>
              <a:t>生命周期</a:t>
            </a:r>
            <a:r>
              <a:rPr lang="en-US" altLang="zh-CN" dirty="0"/>
              <a:t>-&gt;</a:t>
            </a:r>
            <a:r>
              <a:rPr lang="zh-CN" altLang="en-US" dirty="0"/>
              <a:t>新</a:t>
            </a:r>
            <a:r>
              <a:rPr lang="en-US" altLang="zh-CN" dirty="0"/>
              <a:t>Fragment</a:t>
            </a:r>
            <a:r>
              <a:rPr lang="zh-CN" altLang="en-US" dirty="0"/>
              <a:t>的</a:t>
            </a:r>
            <a:r>
              <a:rPr lang="en-US" altLang="zh-CN" dirty="0"/>
              <a:t>add</a:t>
            </a:r>
            <a:r>
              <a:rPr lang="zh-CN" altLang="en-US" dirty="0"/>
              <a:t>生命周期</a:t>
            </a:r>
          </a:p>
          <a:p>
            <a:endParaRPr lang="zh-CN" altLang="en-US" dirty="0"/>
          </a:p>
          <a:p>
            <a:r>
              <a:rPr lang="en-US" altLang="zh-CN" dirty="0" err="1"/>
              <a:t>replace+addToBackStack</a:t>
            </a:r>
            <a:r>
              <a:rPr lang="zh-CN" altLang="en-US" dirty="0"/>
              <a:t>：原</a:t>
            </a:r>
            <a:r>
              <a:rPr lang="en-US" altLang="zh-CN" dirty="0"/>
              <a:t>Fragment </a:t>
            </a:r>
            <a:r>
              <a:rPr lang="en-US" altLang="zh-CN" dirty="0" err="1"/>
              <a:t>onPause</a:t>
            </a:r>
            <a:r>
              <a:rPr lang="en-US" altLang="zh-CN" dirty="0"/>
              <a:t>-&gt;</a:t>
            </a:r>
            <a:r>
              <a:rPr lang="en-US" altLang="zh-CN" dirty="0" err="1"/>
              <a:t>onStop</a:t>
            </a:r>
            <a:r>
              <a:rPr lang="en-US" altLang="zh-CN" dirty="0"/>
              <a:t>-&gt;</a:t>
            </a:r>
            <a:r>
              <a:rPr lang="en-US" altLang="zh-CN" dirty="0" err="1"/>
              <a:t>onDestroyView</a:t>
            </a:r>
            <a:r>
              <a:rPr lang="en-US" altLang="zh-CN" dirty="0"/>
              <a:t>-&gt;</a:t>
            </a:r>
            <a:r>
              <a:rPr lang="zh-CN" altLang="en-US" dirty="0"/>
              <a:t>新</a:t>
            </a:r>
            <a:r>
              <a:rPr lang="en-US" altLang="zh-CN" dirty="0"/>
              <a:t>Fragment</a:t>
            </a:r>
            <a:r>
              <a:rPr lang="zh-CN" altLang="en-US" dirty="0"/>
              <a:t>的</a:t>
            </a:r>
            <a:r>
              <a:rPr lang="en-US" altLang="zh-CN" dirty="0"/>
              <a:t>add</a:t>
            </a:r>
            <a:r>
              <a:rPr lang="zh-CN" altLang="en-US" dirty="0"/>
              <a:t>生命周期</a:t>
            </a:r>
          </a:p>
          <a:p>
            <a:r>
              <a:rPr lang="zh-CN" altLang="en-US" dirty="0"/>
              <a:t>之后点击</a:t>
            </a:r>
            <a:r>
              <a:rPr lang="en-US" altLang="zh-CN" dirty="0"/>
              <a:t>back</a:t>
            </a:r>
            <a:r>
              <a:rPr lang="zh-CN" altLang="en-US" dirty="0"/>
              <a:t>：新</a:t>
            </a:r>
            <a:r>
              <a:rPr lang="en-US" altLang="zh-CN" dirty="0"/>
              <a:t>Fragment</a:t>
            </a:r>
            <a:r>
              <a:rPr lang="zh-CN" altLang="en-US" dirty="0"/>
              <a:t>的</a:t>
            </a:r>
            <a:r>
              <a:rPr lang="en-US" altLang="zh-CN" dirty="0"/>
              <a:t>remove-&gt;</a:t>
            </a:r>
            <a:r>
              <a:rPr lang="en-US" altLang="zh-CN" dirty="0" err="1"/>
              <a:t>onCreateView</a:t>
            </a:r>
            <a:r>
              <a:rPr lang="en-US" altLang="zh-CN" dirty="0"/>
              <a:t>-&gt;</a:t>
            </a:r>
            <a:r>
              <a:rPr lang="en-US" altLang="zh-CN" dirty="0" err="1"/>
              <a:t>onViewCreated</a:t>
            </a:r>
            <a:r>
              <a:rPr lang="en-US" altLang="zh-CN" dirty="0"/>
              <a:t>-&gt;</a:t>
            </a:r>
            <a:r>
              <a:rPr lang="en-US" altLang="zh-CN" dirty="0" err="1"/>
              <a:t>onActivityCreated</a:t>
            </a:r>
            <a:r>
              <a:rPr lang="en-US" altLang="zh-CN" dirty="0"/>
              <a:t>-&gt;</a:t>
            </a:r>
            <a:r>
              <a:rPr lang="en-US" altLang="zh-CN" dirty="0" err="1"/>
              <a:t>onStart</a:t>
            </a:r>
            <a:r>
              <a:rPr lang="en-US" altLang="zh-CN" dirty="0"/>
              <a:t>-&gt;</a:t>
            </a:r>
            <a:r>
              <a:rPr lang="en-US" altLang="zh-CN" dirty="0" err="1"/>
              <a:t>onResume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detach</a:t>
            </a:r>
            <a:r>
              <a:rPr lang="zh-CN" altLang="en-US" dirty="0"/>
              <a:t>：</a:t>
            </a:r>
            <a:r>
              <a:rPr lang="en-US" altLang="zh-CN" dirty="0" err="1"/>
              <a:t>onPause</a:t>
            </a:r>
            <a:r>
              <a:rPr lang="en-US" altLang="zh-CN" dirty="0"/>
              <a:t>-&gt;</a:t>
            </a:r>
            <a:r>
              <a:rPr lang="en-US" altLang="zh-CN" dirty="0" err="1"/>
              <a:t>onStop</a:t>
            </a:r>
            <a:r>
              <a:rPr lang="en-US" altLang="zh-CN" dirty="0"/>
              <a:t>-&gt;</a:t>
            </a:r>
            <a:r>
              <a:rPr lang="en-US" altLang="zh-CN" dirty="0" err="1"/>
              <a:t>onDestroyView</a:t>
            </a:r>
            <a:r>
              <a:rPr lang="en-US" altLang="zh-CN" dirty="0"/>
              <a:t> </a:t>
            </a:r>
            <a:r>
              <a:rPr lang="zh-CN" altLang="en-US" dirty="0"/>
              <a:t>只是视图被移除，</a:t>
            </a:r>
            <a:r>
              <a:rPr lang="en-US" altLang="zh-CN" dirty="0"/>
              <a:t>Fragment</a:t>
            </a:r>
            <a:r>
              <a:rPr lang="zh-CN" altLang="en-US" dirty="0"/>
              <a:t>关联状态还是不变，处于</a:t>
            </a:r>
            <a:r>
              <a:rPr lang="en-US" altLang="zh-CN" dirty="0" err="1"/>
              <a:t>FragmentManger</a:t>
            </a:r>
            <a:r>
              <a:rPr lang="zh-CN" altLang="en-US" dirty="0"/>
              <a:t>的管理下</a:t>
            </a:r>
          </a:p>
          <a:p>
            <a:endParaRPr lang="zh-CN" altLang="en-US" dirty="0"/>
          </a:p>
          <a:p>
            <a:r>
              <a:rPr lang="en-US" altLang="zh-CN" dirty="0" err="1"/>
              <a:t>FragmentTransaction.attach</a:t>
            </a:r>
            <a:r>
              <a:rPr lang="en-US" altLang="zh-CN" dirty="0"/>
              <a:t>(Fragment var1)</a:t>
            </a:r>
            <a:r>
              <a:rPr lang="zh-CN" altLang="en-US" dirty="0"/>
              <a:t>：</a:t>
            </a:r>
            <a:r>
              <a:rPr lang="en-US" altLang="zh-CN" dirty="0" err="1"/>
              <a:t>onStart</a:t>
            </a:r>
            <a:r>
              <a:rPr lang="en-US" altLang="zh-CN" dirty="0"/>
              <a:t>-&gt;</a:t>
            </a:r>
            <a:r>
              <a:rPr lang="en-US" altLang="zh-CN" dirty="0" err="1"/>
              <a:t>onResume</a:t>
            </a:r>
            <a:r>
              <a:rPr lang="en-US" altLang="zh-CN" dirty="0"/>
              <a:t>-&gt;</a:t>
            </a:r>
            <a:r>
              <a:rPr lang="en-US" altLang="zh-CN" dirty="0" err="1"/>
              <a:t>onCreateView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9DD12C7-0929-4095-9AF8-57064293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Fragment</a:t>
            </a:r>
            <a:r>
              <a:rPr lang="zh-CN" altLang="en-US" dirty="0"/>
              <a:t>事务相关操作对生命周期的影响</a:t>
            </a:r>
          </a:p>
        </p:txBody>
      </p:sp>
    </p:spTree>
    <p:extLst>
      <p:ext uri="{BB962C8B-B14F-4D97-AF65-F5344CB8AC3E}">
        <p14:creationId xmlns:p14="http://schemas.microsoft.com/office/powerpoint/2010/main" val="377553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在前一个案例的基础上，为</a:t>
            </a:r>
            <a:r>
              <a:rPr lang="en-US" altLang="zh-CN" dirty="0" err="1"/>
              <a:t>DetailFragment</a:t>
            </a:r>
            <a:r>
              <a:rPr lang="zh-CN" altLang="en-US" dirty="0"/>
              <a:t>的生命周期的回调方法添加日志信息。</a:t>
            </a:r>
            <a:endParaRPr lang="en-US" altLang="zh-CN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测试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dirty="0"/>
              <a:t>：</a:t>
            </a:r>
            <a:r>
              <a:rPr lang="zh-CN" altLang="en-US" sz="2400" dirty="0"/>
              <a:t>启动程序时的打印日志。第一次加载时，一次执行</a:t>
            </a:r>
            <a:r>
              <a:rPr lang="en-US" altLang="zh-CN" sz="2400" dirty="0" err="1"/>
              <a:t>onAttach</a:t>
            </a:r>
            <a:r>
              <a:rPr lang="en-US" altLang="zh-CN" sz="2400" dirty="0"/>
              <a:t>()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onCreate</a:t>
            </a:r>
            <a:r>
              <a:rPr lang="en-US" altLang="zh-CN" sz="2400" dirty="0"/>
              <a:t>()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onCreateView</a:t>
            </a:r>
            <a:r>
              <a:rPr lang="en-US" altLang="zh-CN" sz="2400" dirty="0"/>
              <a:t>()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onActivityCreated</a:t>
            </a:r>
            <a:r>
              <a:rPr lang="en-US" altLang="zh-CN" sz="2400" dirty="0"/>
              <a:t>()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onStart</a:t>
            </a:r>
            <a:r>
              <a:rPr lang="en-US" altLang="zh-CN" sz="2400" dirty="0"/>
              <a:t>()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onResume</a:t>
            </a:r>
            <a:r>
              <a:rPr lang="en-US" altLang="zh-CN" sz="2400" dirty="0"/>
              <a:t>()</a:t>
            </a:r>
            <a:r>
              <a:rPr lang="zh-CN" altLang="en-US" sz="2400" dirty="0"/>
              <a:t>方法</a:t>
            </a:r>
            <a:r>
              <a:rPr lang="en-US" altLang="zh-CN" sz="2400" dirty="0"/>
              <a:t>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体验生命周期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3501008"/>
            <a:ext cx="8064896" cy="2862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/>
              <a:t>03-27 08:47:31.176 17520-17520/</a:t>
            </a:r>
            <a:r>
              <a:rPr lang="en-US" altLang="zh-CN" sz="2000" b="1" dirty="0" err="1"/>
              <a:t>hunnu.edu.cn.fragmentdemo</a:t>
            </a:r>
            <a:r>
              <a:rPr lang="en-US" altLang="zh-CN" sz="2000" b="1" dirty="0"/>
              <a:t> E/</a:t>
            </a:r>
            <a:r>
              <a:rPr lang="en-US" altLang="zh-CN" sz="2000" b="1" dirty="0" err="1"/>
              <a:t>DetailFragment</a:t>
            </a:r>
            <a:r>
              <a:rPr lang="en-US" altLang="zh-CN" sz="2000" b="1" dirty="0"/>
              <a:t>: </a:t>
            </a:r>
            <a:r>
              <a:rPr lang="en-US" altLang="zh-CN" sz="2000" b="1" dirty="0" err="1">
                <a:solidFill>
                  <a:srgbClr val="0070C0"/>
                </a:solidFill>
              </a:rPr>
              <a:t>onAttach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>
                <a:solidFill>
                  <a:srgbClr val="0070C0"/>
                </a:solidFill>
              </a:rPr>
              <a:t>onCreate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>
                <a:solidFill>
                  <a:srgbClr val="0070C0"/>
                </a:solidFill>
              </a:rPr>
              <a:t>onCreateView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r>
              <a:rPr lang="en-US" altLang="zh-CN" sz="2000" b="1" dirty="0"/>
              <a:t>03-27 08:47:31.193 17520-17520/</a:t>
            </a:r>
            <a:r>
              <a:rPr lang="en-US" altLang="zh-CN" sz="2000" b="1" dirty="0" err="1"/>
              <a:t>hunnu.edu.cn.fragmentdemo</a:t>
            </a:r>
            <a:r>
              <a:rPr lang="en-US" altLang="zh-CN" sz="2000" b="1" dirty="0"/>
              <a:t> E/</a:t>
            </a:r>
            <a:r>
              <a:rPr lang="en-US" altLang="zh-CN" sz="2000" b="1" dirty="0" err="1"/>
              <a:t>DetailFragment</a:t>
            </a:r>
            <a:r>
              <a:rPr lang="en-US" altLang="zh-CN" sz="2000" b="1" dirty="0"/>
              <a:t>: </a:t>
            </a:r>
            <a:r>
              <a:rPr lang="en-US" altLang="zh-CN" sz="2000" b="1" dirty="0" err="1">
                <a:solidFill>
                  <a:srgbClr val="0070C0"/>
                </a:solidFill>
              </a:rPr>
              <a:t>onActivityCreated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>
                <a:solidFill>
                  <a:srgbClr val="0070C0"/>
                </a:solidFill>
              </a:rPr>
              <a:t>onStart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r>
              <a:rPr lang="en-US" altLang="zh-CN" sz="2000" b="1" dirty="0"/>
              <a:t>03-27 08:47:31.196 17520-17520/</a:t>
            </a:r>
            <a:r>
              <a:rPr lang="en-US" altLang="zh-CN" sz="2000" b="1" dirty="0" err="1"/>
              <a:t>hunnu.edu.cn.fragmentdemo</a:t>
            </a:r>
            <a:r>
              <a:rPr lang="en-US" altLang="zh-CN" sz="2000" b="1" dirty="0"/>
              <a:t> E/</a:t>
            </a:r>
            <a:r>
              <a:rPr lang="en-US" altLang="zh-CN" sz="2000" b="1" dirty="0" err="1"/>
              <a:t>DetailFragment</a:t>
            </a:r>
            <a:r>
              <a:rPr lang="en-US" altLang="zh-CN" sz="2000" b="1" dirty="0"/>
              <a:t>: </a:t>
            </a:r>
            <a:r>
              <a:rPr lang="en-US" altLang="zh-CN" sz="2000" b="1" dirty="0" err="1">
                <a:solidFill>
                  <a:srgbClr val="0070C0"/>
                </a:solidFill>
              </a:rPr>
              <a:t>onResume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69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在前一个案例的基础上，为</a:t>
            </a:r>
            <a:r>
              <a:rPr lang="en-US" altLang="zh-CN" dirty="0" err="1"/>
              <a:t>DetailFragment</a:t>
            </a:r>
            <a:r>
              <a:rPr lang="zh-CN" altLang="en-US" dirty="0"/>
              <a:t>的生命周期的回调方法添加日志信息。</a:t>
            </a:r>
            <a:endParaRPr lang="en-US" altLang="zh-CN" dirty="0"/>
          </a:p>
          <a:p>
            <a:pPr algn="just"/>
            <a:r>
              <a:rPr lang="zh-CN" altLang="en-US" sz="2400" dirty="0">
                <a:solidFill>
                  <a:srgbClr val="FF0000"/>
                </a:solidFill>
              </a:rPr>
              <a:t>测试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/>
              <a:t>：</a:t>
            </a:r>
            <a:r>
              <a:rPr lang="zh-CN" altLang="en-US" sz="2200" b="0" dirty="0"/>
              <a:t>单击按钮，替换成</a:t>
            </a:r>
            <a:r>
              <a:rPr lang="en-US" altLang="zh-CN" sz="2200" b="0" dirty="0" err="1"/>
              <a:t>AnotherFragment</a:t>
            </a:r>
            <a:r>
              <a:rPr lang="zh-CN" altLang="en-US" sz="2200" b="0" dirty="0"/>
              <a:t>时的程序时的打印日志。此时</a:t>
            </a:r>
            <a:r>
              <a:rPr lang="en-US" altLang="zh-CN" sz="2200" b="0" dirty="0" err="1"/>
              <a:t>DetailFragment</a:t>
            </a:r>
            <a:r>
              <a:rPr lang="zh-CN" altLang="en-US" sz="2200" b="0" dirty="0"/>
              <a:t>进入了停止状态，依次调用了</a:t>
            </a:r>
            <a:r>
              <a:rPr lang="en-US" altLang="zh-CN" sz="2200" b="0" dirty="0" err="1"/>
              <a:t>onPause</a:t>
            </a:r>
            <a:r>
              <a:rPr lang="en-US" altLang="zh-CN" sz="2200" b="0" dirty="0"/>
              <a:t>()</a:t>
            </a:r>
            <a:r>
              <a:rPr lang="zh-CN" altLang="en-US" sz="2200" b="0" dirty="0"/>
              <a:t>、</a:t>
            </a:r>
            <a:r>
              <a:rPr lang="en-US" altLang="zh-CN" sz="2200" b="0" dirty="0" err="1"/>
              <a:t>onStop</a:t>
            </a:r>
            <a:r>
              <a:rPr lang="en-US" altLang="zh-CN" sz="2200" b="0" dirty="0"/>
              <a:t>()</a:t>
            </a:r>
            <a:r>
              <a:rPr lang="zh-CN" altLang="en-US" sz="2200" b="0" dirty="0"/>
              <a:t>、</a:t>
            </a:r>
            <a:r>
              <a:rPr lang="en-US" altLang="zh-CN" sz="2200" b="0" dirty="0" err="1"/>
              <a:t>onDestroyView</a:t>
            </a:r>
            <a:r>
              <a:rPr lang="en-US" altLang="zh-CN" sz="2200" b="0" dirty="0"/>
              <a:t>()</a:t>
            </a:r>
            <a:r>
              <a:rPr lang="zh-CN" altLang="en-US" sz="2200" b="0" dirty="0"/>
              <a:t> 方法。如果在替换的时候没有调用</a:t>
            </a:r>
            <a:r>
              <a:rPr lang="en-US" altLang="zh-CN" sz="2200" b="0" dirty="0" err="1"/>
              <a:t>addToBackStack</a:t>
            </a:r>
            <a:r>
              <a:rPr lang="en-US" altLang="zh-CN" sz="2200" b="0" dirty="0"/>
              <a:t>()</a:t>
            </a:r>
            <a:r>
              <a:rPr lang="zh-CN" altLang="en-US" sz="2200" b="0" dirty="0"/>
              <a:t>方法，此时的</a:t>
            </a:r>
            <a:r>
              <a:rPr lang="en-US" altLang="zh-CN" sz="2200" b="0" dirty="0" err="1"/>
              <a:t>DetailFragment</a:t>
            </a:r>
            <a:r>
              <a:rPr lang="zh-CN" altLang="en-US" sz="2200" b="0" dirty="0"/>
              <a:t>就会进入销毁状态，</a:t>
            </a:r>
            <a:r>
              <a:rPr lang="en-US" altLang="zh-CN" sz="2200" b="0" dirty="0" err="1"/>
              <a:t>onDestroy</a:t>
            </a:r>
            <a:r>
              <a:rPr lang="en-US" altLang="zh-CN" sz="2200" b="0" dirty="0"/>
              <a:t>()</a:t>
            </a:r>
            <a:r>
              <a:rPr lang="zh-CN" altLang="en-US" sz="2200" b="0" dirty="0"/>
              <a:t>和</a:t>
            </a:r>
            <a:r>
              <a:rPr lang="en-US" altLang="zh-CN" sz="2200" b="0" dirty="0" err="1"/>
              <a:t>onDetach</a:t>
            </a:r>
            <a:r>
              <a:rPr lang="en-US" altLang="zh-CN" sz="2200" b="0" dirty="0"/>
              <a:t>()</a:t>
            </a:r>
            <a:r>
              <a:rPr lang="zh-CN" altLang="en-US" sz="2200" b="0" dirty="0"/>
              <a:t>方法就会得到执行。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体验生命周期</a:t>
            </a:r>
          </a:p>
        </p:txBody>
      </p:sp>
      <p:sp>
        <p:nvSpPr>
          <p:cNvPr id="4" name="矩形 3"/>
          <p:cNvSpPr/>
          <p:nvPr/>
        </p:nvSpPr>
        <p:spPr>
          <a:xfrm>
            <a:off x="683568" y="4077072"/>
            <a:ext cx="7920880" cy="16312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/>
              <a:t>03-27 08:50:11.535 17520-17520/</a:t>
            </a:r>
            <a:r>
              <a:rPr lang="en-US" altLang="zh-CN" sz="2000" b="1" dirty="0" err="1"/>
              <a:t>hunnu.edu.cn.fragmentdemo</a:t>
            </a:r>
            <a:r>
              <a:rPr lang="en-US" altLang="zh-CN" sz="2000" b="1" dirty="0"/>
              <a:t> E/</a:t>
            </a:r>
            <a:r>
              <a:rPr lang="en-US" altLang="zh-CN" sz="2000" b="1" dirty="0" err="1"/>
              <a:t>DetailFragment</a:t>
            </a:r>
            <a:r>
              <a:rPr lang="en-US" altLang="zh-CN" sz="2000" b="1" dirty="0"/>
              <a:t>: </a:t>
            </a:r>
            <a:r>
              <a:rPr lang="en-US" altLang="zh-CN" sz="2000" b="1" dirty="0" err="1">
                <a:solidFill>
                  <a:srgbClr val="0070C0"/>
                </a:solidFill>
              </a:rPr>
              <a:t>onPause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r>
              <a:rPr lang="en-US" altLang="zh-CN" sz="2000" b="1" dirty="0"/>
              <a:t>    </a:t>
            </a:r>
            <a:r>
              <a:rPr lang="en-US" altLang="zh-CN" sz="2000" b="1" dirty="0" err="1">
                <a:solidFill>
                  <a:srgbClr val="0070C0"/>
                </a:solidFill>
              </a:rPr>
              <a:t>onStop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r>
              <a:rPr lang="en-US" altLang="zh-CN" sz="2000" b="1" dirty="0"/>
              <a:t>03-27 08:50:11.539 17520-17520/</a:t>
            </a:r>
            <a:r>
              <a:rPr lang="en-US" altLang="zh-CN" sz="2000" b="1" dirty="0" err="1"/>
              <a:t>hunnu.edu.cn.fragmentdemo</a:t>
            </a:r>
            <a:r>
              <a:rPr lang="en-US" altLang="zh-CN" sz="2000" b="1" dirty="0"/>
              <a:t> E/</a:t>
            </a:r>
            <a:r>
              <a:rPr lang="en-US" altLang="zh-CN" sz="2000" b="1" dirty="0" err="1"/>
              <a:t>DetailFragment</a:t>
            </a:r>
            <a:r>
              <a:rPr lang="en-US" altLang="zh-CN" sz="2000" b="1" dirty="0"/>
              <a:t>: </a:t>
            </a:r>
            <a:r>
              <a:rPr lang="en-US" altLang="zh-CN" sz="2000" b="1" dirty="0" err="1">
                <a:solidFill>
                  <a:srgbClr val="0070C0"/>
                </a:solidFill>
              </a:rPr>
              <a:t>onDestroyView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25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olling"/>
  <p:tag name="RAINPROBLEM" val="Polling"/>
  <p:tag name="ANONYMOUSPOLLING" val="False"/>
  <p:tag name="PROBLEMSCORE" val="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Polli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Polli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Polling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on brainstorming" id="{C229246F-E851-40FB-8E1D-535DCA6AFD71}" vid="{8D346C02-FE09-4A8E-BC58-EB73E373F09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14624</TotalTime>
  <Words>1424</Words>
  <Application>Microsoft Office PowerPoint</Application>
  <PresentationFormat>全屏显示(4:3)</PresentationFormat>
  <Paragraphs>124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-apple-system</vt:lpstr>
      <vt:lpstr>宋体</vt:lpstr>
      <vt:lpstr>微软雅黑</vt:lpstr>
      <vt:lpstr>微软雅黑</vt:lpstr>
      <vt:lpstr>Arial</vt:lpstr>
      <vt:lpstr>Calibri</vt:lpstr>
      <vt:lpstr>Century Gothic</vt:lpstr>
      <vt:lpstr>Palatino Linotype</vt:lpstr>
      <vt:lpstr>Times New Roman</vt:lpstr>
      <vt:lpstr>Wingdings 2</vt:lpstr>
      <vt:lpstr>Office 主题</vt:lpstr>
      <vt:lpstr>Presentation on brainstorming</vt:lpstr>
      <vt:lpstr>PowerPoint 演示文稿</vt:lpstr>
      <vt:lpstr>Fragment的生命周期</vt:lpstr>
      <vt:lpstr>Fragment生命周期的方法</vt:lpstr>
      <vt:lpstr>Fragment的生命周期状态</vt:lpstr>
      <vt:lpstr> 碎片的生命周期状态</vt:lpstr>
      <vt:lpstr> 静态使用方式下Fragment的生命周期</vt:lpstr>
      <vt:lpstr>Fragment事务相关操作对生命周期的影响</vt:lpstr>
      <vt:lpstr>体验生命周期</vt:lpstr>
      <vt:lpstr>体验生命周期</vt:lpstr>
      <vt:lpstr>体验生命周期</vt:lpstr>
      <vt:lpstr>体验生命周期</vt:lpstr>
      <vt:lpstr>PowerPoint 演示文稿</vt:lpstr>
      <vt:lpstr> 碎片的生命周期小结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Null;蔡美玲</dc:creator>
  <cp:lastModifiedBy>蔡 美玲</cp:lastModifiedBy>
  <cp:revision>329</cp:revision>
  <dcterms:created xsi:type="dcterms:W3CDTF">2019-03-26T05:28:25Z</dcterms:created>
  <dcterms:modified xsi:type="dcterms:W3CDTF">2022-04-07T01:57:24Z</dcterms:modified>
</cp:coreProperties>
</file>