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3"/>
  </p:notesMasterIdLst>
  <p:sldIdLst>
    <p:sldId id="257" r:id="rId3"/>
    <p:sldId id="340" r:id="rId4"/>
    <p:sldId id="363" r:id="rId5"/>
    <p:sldId id="341" r:id="rId6"/>
    <p:sldId id="364" r:id="rId7"/>
    <p:sldId id="316" r:id="rId8"/>
    <p:sldId id="317" r:id="rId9"/>
    <p:sldId id="318" r:id="rId10"/>
    <p:sldId id="319" r:id="rId11"/>
    <p:sldId id="321" r:id="rId12"/>
    <p:sldId id="322" r:id="rId13"/>
    <p:sldId id="330" r:id="rId14"/>
    <p:sldId id="324" r:id="rId15"/>
    <p:sldId id="323" r:id="rId16"/>
    <p:sldId id="326" r:id="rId17"/>
    <p:sldId id="365" r:id="rId18"/>
    <p:sldId id="618" r:id="rId19"/>
    <p:sldId id="328" r:id="rId20"/>
    <p:sldId id="329" r:id="rId21"/>
    <p:sldId id="332" r:id="rId22"/>
    <p:sldId id="333" r:id="rId23"/>
    <p:sldId id="295" r:id="rId24"/>
    <p:sldId id="297" r:id="rId25"/>
    <p:sldId id="619" r:id="rId26"/>
    <p:sldId id="337" r:id="rId27"/>
    <p:sldId id="375" r:id="rId28"/>
    <p:sldId id="616" r:id="rId29"/>
    <p:sldId id="339" r:id="rId30"/>
    <p:sldId id="377" r:id="rId31"/>
    <p:sldId id="367" r:id="rId32"/>
    <p:sldId id="366" r:id="rId33"/>
    <p:sldId id="343" r:id="rId34"/>
    <p:sldId id="620" r:id="rId35"/>
    <p:sldId id="617" r:id="rId36"/>
    <p:sldId id="344" r:id="rId37"/>
    <p:sldId id="345" r:id="rId38"/>
    <p:sldId id="346" r:id="rId39"/>
    <p:sldId id="348" r:id="rId40"/>
    <p:sldId id="349" r:id="rId41"/>
    <p:sldId id="350" r:id="rId42"/>
    <p:sldId id="351" r:id="rId43"/>
    <p:sldId id="352" r:id="rId44"/>
    <p:sldId id="362" r:id="rId45"/>
    <p:sldId id="353" r:id="rId46"/>
    <p:sldId id="354" r:id="rId47"/>
    <p:sldId id="355" r:id="rId48"/>
    <p:sldId id="368" r:id="rId49"/>
    <p:sldId id="359" r:id="rId50"/>
    <p:sldId id="360" r:id="rId51"/>
    <p:sldId id="361"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ighteen" initials="E" lastIdx="1" clrIdx="0">
    <p:extLst>
      <p:ext uri="{19B8F6BF-5375-455C-9EA6-DF929625EA0E}">
        <p15:presenceInfo xmlns:p15="http://schemas.microsoft.com/office/powerpoint/2012/main" userId="Eighte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2E7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p:cViewPr varScale="1">
        <p:scale>
          <a:sx n="66" d="100"/>
          <a:sy n="66" d="100"/>
        </p:scale>
        <p:origin x="142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E04DC8-D650-4A40-A998-A1D67BCCD998}" type="datetimeFigureOut">
              <a:rPr lang="zh-CN" altLang="en-US" smtClean="0"/>
              <a:t>2022/4/14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6007C2-EA7A-40DF-8939-7A9C972EF707}" type="slidenum">
              <a:rPr lang="zh-CN" altLang="en-US" smtClean="0"/>
              <a:t>‹#›</a:t>
            </a:fld>
            <a:endParaRPr lang="zh-CN" altLang="en-US"/>
          </a:p>
        </p:txBody>
      </p:sp>
    </p:spTree>
    <p:extLst>
      <p:ext uri="{BB962C8B-B14F-4D97-AF65-F5344CB8AC3E}">
        <p14:creationId xmlns:p14="http://schemas.microsoft.com/office/powerpoint/2010/main" val="2917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NewsDemo/main/res/layout-sw600dp/activity_main.x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NewsDemo/main/res/layout/activity_main.x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1</a:t>
            </a:fld>
            <a:endParaRPr lang="zh-CN" altLang="en-US"/>
          </a:p>
        </p:txBody>
      </p:sp>
    </p:spTree>
    <p:extLst>
      <p:ext uri="{BB962C8B-B14F-4D97-AF65-F5344CB8AC3E}">
        <p14:creationId xmlns:p14="http://schemas.microsoft.com/office/powerpoint/2010/main" val="875265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48</a:t>
            </a:fld>
            <a:endParaRPr lang="zh-CN" altLang="en-US"/>
          </a:p>
        </p:txBody>
      </p:sp>
    </p:spTree>
    <p:extLst>
      <p:ext uri="{BB962C8B-B14F-4D97-AF65-F5344CB8AC3E}">
        <p14:creationId xmlns:p14="http://schemas.microsoft.com/office/powerpoint/2010/main" val="4205919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15</a:t>
            </a:fld>
            <a:endParaRPr lang="zh-CN" altLang="en-US"/>
          </a:p>
        </p:txBody>
      </p:sp>
    </p:spTree>
    <p:extLst>
      <p:ext uri="{BB962C8B-B14F-4D97-AF65-F5344CB8AC3E}">
        <p14:creationId xmlns:p14="http://schemas.microsoft.com/office/powerpoint/2010/main" val="4018941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小技巧：在</a:t>
            </a:r>
            <a:r>
              <a:rPr lang="en-US" altLang="zh-CN" dirty="0"/>
              <a:t>Design</a:t>
            </a:r>
            <a:r>
              <a:rPr lang="zh-CN" altLang="en-US" dirty="0"/>
              <a:t>视图，直接搜索 </a:t>
            </a:r>
            <a:r>
              <a:rPr lang="en-US" altLang="zh-CN" dirty="0"/>
              <a:t>fragment </a:t>
            </a:r>
            <a:r>
              <a:rPr lang="zh-CN" altLang="en-US" dirty="0"/>
              <a:t>控件，选择恰当的碎片后加入到活动布局文件中。</a:t>
            </a:r>
          </a:p>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17</a:t>
            </a:fld>
            <a:endParaRPr lang="zh-CN" altLang="en-US"/>
          </a:p>
        </p:txBody>
      </p:sp>
    </p:spTree>
    <p:extLst>
      <p:ext uri="{BB962C8B-B14F-4D97-AF65-F5344CB8AC3E}">
        <p14:creationId xmlns:p14="http://schemas.microsoft.com/office/powerpoint/2010/main" val="1331595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小技巧：切换到</a:t>
            </a:r>
            <a:r>
              <a:rPr lang="en-US" altLang="zh-CN" dirty="0"/>
              <a:t>project</a:t>
            </a:r>
            <a:r>
              <a:rPr lang="zh-CN" altLang="en-US" dirty="0"/>
              <a:t>模式，在</a:t>
            </a:r>
            <a:r>
              <a:rPr lang="en-US" altLang="zh-CN" dirty="0"/>
              <a:t>res</a:t>
            </a:r>
            <a:r>
              <a:rPr lang="zh-CN" altLang="en-US" dirty="0"/>
              <a:t>目录下新建</a:t>
            </a:r>
            <a:r>
              <a:rPr lang="en-US" altLang="zh-CN" sz="1200" b="0" dirty="0">
                <a:hlinkClick r:id="rId3" action="ppaction://hlinkpres?slideindex=1&amp;slidetitle="/>
              </a:rPr>
              <a:t>Layout-sw600dp</a:t>
            </a:r>
            <a:r>
              <a:rPr lang="zh-CN" altLang="en-US" sz="1200" b="0" dirty="0"/>
              <a:t>子目录，再将</a:t>
            </a:r>
            <a:r>
              <a:rPr lang="en-US" altLang="zh-CN" sz="1200" b="0" dirty="0"/>
              <a:t>Layout</a:t>
            </a:r>
            <a:r>
              <a:rPr lang="zh-CN" altLang="en-US" sz="1200" b="0" dirty="0"/>
              <a:t>目录中的</a:t>
            </a:r>
            <a:r>
              <a:rPr lang="en-US" altLang="zh-CN" sz="1200" b="0" dirty="0">
                <a:hlinkClick r:id="rId4" action="ppaction://hlinkpres?slideindex=1&amp;slidetitle="/>
              </a:rPr>
              <a:t>activity_main.xml</a:t>
            </a:r>
            <a:r>
              <a:rPr lang="zh-CN" altLang="en-US" sz="1200" b="0" dirty="0"/>
              <a:t>拷贝至</a:t>
            </a:r>
            <a:r>
              <a:rPr lang="en-US" altLang="zh-CN" sz="1200" b="0" dirty="0">
                <a:hlinkClick r:id="rId3" action="ppaction://hlinkpres?slideindex=1&amp;slidetitle="/>
              </a:rPr>
              <a:t>Layout-sw600dp</a:t>
            </a:r>
            <a:r>
              <a:rPr lang="zh-CN" altLang="en-US" sz="1200" b="0" dirty="0"/>
              <a:t>子目录中进行修改。</a:t>
            </a:r>
            <a:endParaRPr lang="en-US" altLang="zh-CN" b="0"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21</a:t>
            </a:fld>
            <a:endParaRPr lang="zh-CN" altLang="en-US"/>
          </a:p>
        </p:txBody>
      </p:sp>
    </p:spTree>
    <p:extLst>
      <p:ext uri="{BB962C8B-B14F-4D97-AF65-F5344CB8AC3E}">
        <p14:creationId xmlns:p14="http://schemas.microsoft.com/office/powerpoint/2010/main" val="208564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https://blog.csdn.net/ezconn/article/details/113482324</a:t>
            </a:r>
            <a:br>
              <a:rPr lang="en-US" altLang="zh-CN" dirty="0"/>
            </a:br>
            <a:r>
              <a:rPr lang="zh-CN" altLang="en-US" dirty="0"/>
              <a:t>官方文档：</a:t>
            </a:r>
            <a:r>
              <a:rPr lang="en-US" altLang="zh-CN" dirty="0"/>
              <a:t>https://developer.android.com/guide/topics/resources/providing-resources.html?hl=zh-cn</a:t>
            </a:r>
          </a:p>
        </p:txBody>
      </p:sp>
      <p:sp>
        <p:nvSpPr>
          <p:cNvPr id="4" name="灯片编号占位符 3"/>
          <p:cNvSpPr>
            <a:spLocks noGrp="1"/>
          </p:cNvSpPr>
          <p:nvPr>
            <p:ph type="sldNum" sz="quarter" idx="5"/>
          </p:nvPr>
        </p:nvSpPr>
        <p:spPr/>
        <p:txBody>
          <a:bodyPr/>
          <a:lstStyle/>
          <a:p>
            <a:fld id="{BF6007C2-EA7A-40DF-8939-7A9C972EF707}" type="slidenum">
              <a:rPr lang="zh-CN" altLang="en-US" smtClean="0"/>
              <a:t>22</a:t>
            </a:fld>
            <a:endParaRPr lang="zh-CN" altLang="en-US"/>
          </a:p>
        </p:txBody>
      </p:sp>
    </p:spTree>
    <p:extLst>
      <p:ext uri="{BB962C8B-B14F-4D97-AF65-F5344CB8AC3E}">
        <p14:creationId xmlns:p14="http://schemas.microsoft.com/office/powerpoint/2010/main" val="2739759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F99CD4A-8681-4E56-A0EE-FA5EA89F9CC7}" type="slidenum">
              <a:rPr lang="en-US" altLang="zh-CN" smtClean="0"/>
              <a:pPr/>
              <a:t>27</a:t>
            </a:fld>
            <a:endParaRPr lang="en-US" altLang="zh-CN"/>
          </a:p>
        </p:txBody>
      </p:sp>
    </p:spTree>
    <p:extLst>
      <p:ext uri="{BB962C8B-B14F-4D97-AF65-F5344CB8AC3E}">
        <p14:creationId xmlns:p14="http://schemas.microsoft.com/office/powerpoint/2010/main" val="285611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28</a:t>
            </a:fld>
            <a:endParaRPr lang="zh-CN" altLang="en-US"/>
          </a:p>
        </p:txBody>
      </p:sp>
    </p:spTree>
    <p:extLst>
      <p:ext uri="{BB962C8B-B14F-4D97-AF65-F5344CB8AC3E}">
        <p14:creationId xmlns:p14="http://schemas.microsoft.com/office/powerpoint/2010/main" val="3412511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由于子项单击的事件处理位于</a:t>
            </a:r>
            <a:r>
              <a:rPr lang="en-US" altLang="zh-CN" sz="1200" dirty="0" err="1"/>
              <a:t>NewsAdapter</a:t>
            </a:r>
            <a:r>
              <a:rPr lang="zh-CN" altLang="en-US" sz="1200" dirty="0"/>
              <a:t>类的</a:t>
            </a:r>
            <a:r>
              <a:rPr lang="en-US" altLang="zh-CN" sz="1200" dirty="0" err="1"/>
              <a:t>onCreateViewHolder</a:t>
            </a:r>
            <a:r>
              <a:rPr lang="en-US" altLang="zh-CN" sz="1200" dirty="0"/>
              <a:t>()</a:t>
            </a:r>
            <a:r>
              <a:rPr lang="zh-CN" altLang="en-US" sz="1200" dirty="0"/>
              <a:t>方法中，因此最好将</a:t>
            </a:r>
            <a:r>
              <a:rPr lang="en-US" altLang="zh-CN" sz="1200" dirty="0" err="1"/>
              <a:t>NewsAdapter</a:t>
            </a:r>
            <a:r>
              <a:rPr lang="zh-CN" altLang="en-US" sz="1200" dirty="0"/>
              <a:t>类设置为</a:t>
            </a:r>
            <a:r>
              <a:rPr lang="en-US" altLang="zh-CN" sz="1100" dirty="0" err="1"/>
              <a:t>NewsTitleFragment</a:t>
            </a:r>
            <a:r>
              <a:rPr lang="zh-CN" altLang="en-US" sz="1200" dirty="0"/>
              <a:t>类的内部类，这样就能直接根据包含当前碎片的活动的模式进行子项单击事件处理。</a:t>
            </a:r>
            <a:endParaRPr lang="en-US" altLang="zh-CN" sz="1200"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29</a:t>
            </a:fld>
            <a:endParaRPr lang="zh-CN" altLang="en-US"/>
          </a:p>
        </p:txBody>
      </p:sp>
    </p:spTree>
    <p:extLst>
      <p:ext uri="{BB962C8B-B14F-4D97-AF65-F5344CB8AC3E}">
        <p14:creationId xmlns:p14="http://schemas.microsoft.com/office/powerpoint/2010/main" val="2378057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35</a:t>
            </a:fld>
            <a:endParaRPr lang="zh-CN" altLang="en-US"/>
          </a:p>
        </p:txBody>
      </p:sp>
    </p:spTree>
    <p:extLst>
      <p:ext uri="{BB962C8B-B14F-4D97-AF65-F5344CB8AC3E}">
        <p14:creationId xmlns:p14="http://schemas.microsoft.com/office/powerpoint/2010/main" val="648704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3"/>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6"/>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6"/>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solidFill>
                  <a:prstClr val="black"/>
                </a:solidFill>
              </a:rPr>
              <a:pPr/>
              <a:t>4/14/2022</a:t>
            </a:fld>
            <a:endParaRPr lang="en-US">
              <a:solidFill>
                <a:prstClr val="black"/>
              </a:solidFill>
            </a:endParaRPr>
          </a:p>
        </p:txBody>
      </p:sp>
      <p:sp>
        <p:nvSpPr>
          <p:cNvPr id="19" name="Footer Placeholder 18"/>
          <p:cNvSpPr>
            <a:spLocks noGrp="1"/>
          </p:cNvSpPr>
          <p:nvPr>
            <p:ph type="ftr" sz="quarter" idx="11"/>
          </p:nvPr>
        </p:nvSpPr>
        <p:spPr/>
        <p:txBody>
          <a:bodyPr/>
          <a:lstStyle/>
          <a:p>
            <a:endParaRPr lang="en-US">
              <a:solidFill>
                <a:prstClr val="black"/>
              </a:solidFill>
            </a:endParaRPr>
          </a:p>
        </p:txBody>
      </p:sp>
      <p:sp>
        <p:nvSpPr>
          <p:cNvPr id="27" name="Slide Number Placeholder 26"/>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17" name="Subtitle 16"/>
          <p:cNvSpPr>
            <a:spLocks noGrp="1"/>
          </p:cNvSpPr>
          <p:nvPr>
            <p:ph type="subTitle" idx="1"/>
          </p:nvPr>
        </p:nvSpPr>
        <p:spPr>
          <a:xfrm>
            <a:off x="533400" y="3228536"/>
            <a:ext cx="7854696" cy="1752600"/>
          </a:xfrm>
        </p:spPr>
        <p:txBody>
          <a:bodyPr lIns="0" rIns="14265"/>
          <a:lstStyle>
            <a:lvl1pPr marL="0" marR="35662" indent="0" algn="r">
              <a:buNone/>
              <a:defRPr>
                <a:solidFill>
                  <a:schemeClr val="tx1"/>
                </a:solidFill>
              </a:defRPr>
            </a:lvl1pPr>
            <a:lvl2pPr marL="356616" indent="0" algn="ctr">
              <a:buNone/>
            </a:lvl2pPr>
            <a:lvl3pPr marL="713232" indent="0" algn="ctr">
              <a:buNone/>
            </a:lvl3pPr>
            <a:lvl4pPr marL="1069848" indent="0" algn="ctr">
              <a:buNone/>
            </a:lvl4pPr>
            <a:lvl5pPr marL="1426464" indent="0" algn="ctr">
              <a:buNone/>
            </a:lvl5pPr>
            <a:lvl6pPr marL="1783080" indent="0" algn="ctr">
              <a:buNone/>
            </a:lvl6pPr>
            <a:lvl7pPr marL="2139696" indent="0" algn="ctr">
              <a:buNone/>
            </a:lvl7pPr>
            <a:lvl8pPr marL="2496312" indent="0" algn="ctr">
              <a:buNone/>
            </a:lvl8pPr>
            <a:lvl9pPr marL="2852928" indent="0" algn="ctr">
              <a:buNone/>
            </a:lvl9pPr>
          </a:lstStyle>
          <a:p>
            <a:r>
              <a:rPr kumimoji="0" lang="en-US"/>
              <a:t>Click to edit Master subtitle style</a:t>
            </a:r>
          </a:p>
        </p:txBody>
      </p:sp>
      <p:sp>
        <p:nvSpPr>
          <p:cNvPr id="9" name="Title 8"/>
          <p:cNvSpPr>
            <a:spLocks noGrp="1"/>
          </p:cNvSpPr>
          <p:nvPr>
            <p:ph type="ctrTitle"/>
          </p:nvPr>
        </p:nvSpPr>
        <p:spPr>
          <a:xfrm>
            <a:off x="533400" y="1371600"/>
            <a:ext cx="7851648" cy="1828800"/>
          </a:xfrm>
          <a:ln>
            <a:noFill/>
          </a:ln>
        </p:spPr>
        <p:txBody>
          <a:bodyPr vert="horz" tIns="0" rIns="14265"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4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2291" y="5937957"/>
            <a:ext cx="618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713232"/>
              <a:endParaRPr lang="en-US" sz="1400">
                <a:solidFill>
                  <a:prstClr val="black"/>
                </a:solidFill>
              </a:endParaRPr>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2291" y="5937957"/>
            <a:ext cx="618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6973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solidFill>
                  <a:prstClr val="black"/>
                </a:solidFill>
              </a:rPr>
              <a:pPr/>
              <a:t>4/14/2022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Content Placeholder 2"/>
          <p:cNvSpPr>
            <a:spLocks noGrp="1"/>
          </p:cNvSpPr>
          <p:nvPr>
            <p:ph idx="1"/>
          </p:nvPr>
        </p:nvSpPr>
        <p:spPr>
          <a:xfrm>
            <a:off x="457200" y="1154431"/>
            <a:ext cx="8229600" cy="5170170"/>
          </a:xfrm>
        </p:spPr>
        <p:txBody>
          <a:bodyPr>
            <a:normAutofit/>
          </a:bodyPr>
          <a:lstStyle>
            <a:lvl1pPr>
              <a:defRPr sz="2600" b="1"/>
            </a:lvl1pPr>
            <a:lvl2pPr>
              <a:defRPr sz="2400" b="0"/>
            </a:lvl2pPr>
            <a:lvl3pPr>
              <a:defRPr sz="2000" baseline="0">
                <a:ea typeface="微软雅黑" pitchFamily="34" charset="-122"/>
              </a:defRPr>
            </a:lvl3pPr>
            <a:lvl4pPr>
              <a:defRPr sz="2000"/>
            </a:lvl4pPr>
            <a:lvl5pPr>
              <a:defRPr sz="2000"/>
            </a:lvl5pPr>
          </a:lstStyle>
          <a:p>
            <a:pPr lvl="0" eaLnBrk="1" latinLnBrk="0" hangingPunct="1"/>
            <a:r>
              <a:rPr lang="en-US" dirty="0"/>
              <a:t>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2" name="Title 1"/>
          <p:cNvSpPr>
            <a:spLocks noGrp="1"/>
          </p:cNvSpPr>
          <p:nvPr>
            <p:ph type="title"/>
          </p:nvPr>
        </p:nvSpPr>
        <p:spPr>
          <a:xfrm>
            <a:off x="457201" y="132589"/>
            <a:ext cx="8229600" cy="838962"/>
          </a:xfrm>
        </p:spPr>
        <p:txBody>
          <a:bodyPr>
            <a:normAutofit/>
          </a:bodyPr>
          <a:lstStyle>
            <a:lvl1pPr>
              <a:defRPr sz="3600" b="1"/>
            </a:lvl1pPr>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7" y="6447291"/>
            <a:ext cx="864394" cy="25717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userDrawn="1"/>
        </p:nvCxnSpPr>
        <p:spPr>
          <a:xfrm>
            <a:off x="457200" y="6350588"/>
            <a:ext cx="8229600"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矩形 10"/>
          <p:cNvSpPr/>
          <p:nvPr userDrawn="1"/>
        </p:nvSpPr>
        <p:spPr>
          <a:xfrm>
            <a:off x="111686" y="0"/>
            <a:ext cx="336947" cy="1090464"/>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3232"/>
            <a:endParaRPr lang="zh-CN" altLang="en-US" sz="2400">
              <a:solidFill>
                <a:prstClr val="white"/>
              </a:solidFill>
            </a:endParaRPr>
          </a:p>
        </p:txBody>
      </p:sp>
      <p:cxnSp>
        <p:nvCxnSpPr>
          <p:cNvPr id="12" name="直接连接符 11"/>
          <p:cNvCxnSpPr/>
          <p:nvPr userDrawn="1"/>
        </p:nvCxnSpPr>
        <p:spPr>
          <a:xfrm>
            <a:off x="416484" y="1076917"/>
            <a:ext cx="4369396" cy="0"/>
          </a:xfrm>
          <a:prstGeom prst="line">
            <a:avLst/>
          </a:prstGeom>
          <a:ln>
            <a:solidFill>
              <a:srgbClr val="8BAB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99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solidFill>
                  <a:prstClr val="black"/>
                </a:solidFill>
              </a:rPr>
              <a:pPr/>
              <a:t>4/14/2022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Text Placeholder 2"/>
          <p:cNvSpPr>
            <a:spLocks noGrp="1"/>
          </p:cNvSpPr>
          <p:nvPr>
            <p:ph type="body" idx="1"/>
          </p:nvPr>
        </p:nvSpPr>
        <p:spPr>
          <a:xfrm>
            <a:off x="530352" y="2704665"/>
            <a:ext cx="7772400" cy="1509712"/>
          </a:xfrm>
        </p:spPr>
        <p:txBody>
          <a:bodyPr lIns="35662" rIns="35662" anchor="t"/>
          <a:lstStyle>
            <a:lvl1pPr marL="0" indent="0">
              <a:buNone/>
              <a:defRPr sz="1700">
                <a:solidFill>
                  <a:schemeClr val="tx1"/>
                </a:solidFill>
              </a:defRPr>
            </a:lvl1pPr>
            <a:lvl2pPr>
              <a:buNone/>
              <a:defRPr sz="1400">
                <a:solidFill>
                  <a:schemeClr val="tx1">
                    <a:tint val="75000"/>
                  </a:schemeClr>
                </a:solidFill>
              </a:defRPr>
            </a:lvl2pPr>
            <a:lvl3pPr>
              <a:buNone/>
              <a:defRPr sz="1200">
                <a:solidFill>
                  <a:schemeClr val="tx1">
                    <a:tint val="75000"/>
                  </a:schemeClr>
                </a:solidFill>
              </a:defRPr>
            </a:lvl3pPr>
            <a:lvl4pPr>
              <a:buNone/>
              <a:defRPr sz="1100">
                <a:solidFill>
                  <a:schemeClr val="tx1">
                    <a:tint val="75000"/>
                  </a:schemeClr>
                </a:solidFill>
              </a:defRPr>
            </a:lvl4pPr>
            <a:lvl5pPr>
              <a:buNone/>
              <a:defRPr sz="11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400" b="1" cap="none" baseline="0" dirty="0">
                <a:ln w="635">
                  <a:noFill/>
                </a:ln>
                <a:solidFill>
                  <a:schemeClr val="tx2"/>
                </a:solidFill>
                <a:effectLst/>
                <a:latin typeface="+mj-lt"/>
                <a:ea typeface="+mj-ea"/>
                <a:cs typeface="+mj-cs"/>
              </a:defRPr>
            </a:lvl1p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7" y="6447291"/>
            <a:ext cx="864394" cy="25717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a:xfrm>
            <a:off x="457200" y="6350588"/>
            <a:ext cx="8229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713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solidFill>
                  <a:prstClr val="black"/>
                </a:solidFill>
              </a:rPr>
              <a:pPr/>
              <a:t>4/14/2022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4" name="Content Placeholder 3"/>
          <p:cNvSpPr>
            <a:spLocks noGrp="1"/>
          </p:cNvSpPr>
          <p:nvPr>
            <p:ph sz="half" idx="2"/>
          </p:nvPr>
        </p:nvSpPr>
        <p:spPr>
          <a:xfrm>
            <a:off x="4648200" y="1920085"/>
            <a:ext cx="4038600" cy="4434840"/>
          </a:xfrm>
        </p:spPr>
        <p:txBody>
          <a:bodyPr/>
          <a:lstStyle>
            <a:lvl1pPr>
              <a:defRPr sz="2000"/>
            </a:lvl1pPr>
            <a:lvl2pPr>
              <a:defRPr sz="1900"/>
            </a:lvl2pPr>
            <a:lvl3pPr>
              <a:defRPr sz="1600"/>
            </a:lvl3pPr>
            <a:lvl4pPr>
              <a:defRPr sz="1400"/>
            </a:lvl4pPr>
            <a:lvl5pPr>
              <a:defRPr sz="14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000"/>
            </a:lvl1pPr>
            <a:lvl2pPr>
              <a:defRPr sz="1900"/>
            </a:lvl2pPr>
            <a:lvl3pPr>
              <a:defRPr sz="1600"/>
            </a:lvl3pPr>
            <a:lvl4pPr>
              <a:defRPr sz="1400"/>
            </a:lvl4pPr>
            <a:lvl5pPr>
              <a:defRPr sz="14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7" y="6447291"/>
            <a:ext cx="864394"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6170913" y="6350589"/>
            <a:ext cx="1602778" cy="450580"/>
          </a:xfrm>
          <a:prstGeom prst="rect">
            <a:avLst/>
          </a:prstGeom>
        </p:spPr>
      </p:pic>
      <p:cxnSp>
        <p:nvCxnSpPr>
          <p:cNvPr id="11" name="Straight Connector 10"/>
          <p:cNvCxnSpPr/>
          <p:nvPr userDrawn="1"/>
        </p:nvCxnSpPr>
        <p:spPr>
          <a:xfrm>
            <a:off x="457200" y="6350588"/>
            <a:ext cx="8229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355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solidFill>
                  <a:prstClr val="black"/>
                </a:solidFill>
              </a:rPr>
              <a:pPr/>
              <a:t>4/14/2022</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6" name="Content Placeholder 5"/>
          <p:cNvSpPr>
            <a:spLocks noGrp="1"/>
          </p:cNvSpPr>
          <p:nvPr>
            <p:ph sz="quarter" idx="4"/>
          </p:nvPr>
        </p:nvSpPr>
        <p:spPr>
          <a:xfrm>
            <a:off x="4645031" y="2514601"/>
            <a:ext cx="4041775" cy="3845720"/>
          </a:xfrm>
        </p:spPr>
        <p:txBody>
          <a:bodyPr tIns="0"/>
          <a:lstStyle>
            <a:lvl1pPr>
              <a:defRPr sz="1700"/>
            </a:lvl1pPr>
            <a:lvl2pPr>
              <a:defRPr sz="1600"/>
            </a:lvl2pPr>
            <a:lvl3pPr>
              <a:defRPr sz="1400"/>
            </a:lvl3pPr>
            <a:lvl4pPr>
              <a:defRPr sz="1200"/>
            </a:lvl4pPr>
            <a:lvl5pPr>
              <a:defRPr sz="12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31" y="1859759"/>
            <a:ext cx="4041775" cy="654844"/>
          </a:xfrm>
        </p:spPr>
        <p:txBody>
          <a:bodyPr lIns="35662" tIns="0" rIns="35662" bIns="0" anchor="ctr"/>
          <a:lstStyle>
            <a:lvl1pPr marL="0" indent="0">
              <a:buNone/>
              <a:defRPr sz="1900" b="1" cap="none" baseline="0">
                <a:solidFill>
                  <a:schemeClr val="tx1"/>
                </a:solidFill>
                <a:effectLst/>
              </a:defRPr>
            </a:lvl1pPr>
            <a:lvl2pPr>
              <a:buNone/>
              <a:defRPr sz="1600" b="1"/>
            </a:lvl2pPr>
            <a:lvl3pPr>
              <a:buNone/>
              <a:defRPr sz="1400" b="1"/>
            </a:lvl3pPr>
            <a:lvl4pPr>
              <a:buNone/>
              <a:defRPr sz="1200" b="1"/>
            </a:lvl4pPr>
            <a:lvl5pPr>
              <a:buNone/>
              <a:defRPr sz="12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1"/>
            <a:ext cx="4040188" cy="3845720"/>
          </a:xfrm>
        </p:spPr>
        <p:txBody>
          <a:bodyPr tIns="0"/>
          <a:lstStyle>
            <a:lvl1pPr>
              <a:defRPr sz="1700"/>
            </a:lvl1pPr>
            <a:lvl2pPr>
              <a:defRPr sz="1600"/>
            </a:lvl2pPr>
            <a:lvl3pPr>
              <a:defRPr sz="1400"/>
            </a:lvl3pPr>
            <a:lvl4pPr>
              <a:defRPr sz="1200"/>
            </a:lvl4pPr>
            <a:lvl5pPr>
              <a:defRPr sz="12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457200" y="1855248"/>
            <a:ext cx="4040188" cy="659352"/>
          </a:xfrm>
        </p:spPr>
        <p:txBody>
          <a:bodyPr lIns="35662" tIns="0" rIns="35662" bIns="0" anchor="ctr">
            <a:noAutofit/>
          </a:bodyPr>
          <a:lstStyle>
            <a:lvl1pPr marL="0" indent="0">
              <a:buNone/>
              <a:defRPr sz="1900" b="1" cap="none" baseline="0">
                <a:solidFill>
                  <a:schemeClr val="tx1"/>
                </a:solidFill>
                <a:effectLst/>
              </a:defRPr>
            </a:lvl1pPr>
            <a:lvl2pPr>
              <a:buNone/>
              <a:defRPr sz="1600" b="1"/>
            </a:lvl2pPr>
            <a:lvl3pPr>
              <a:buNone/>
              <a:defRPr sz="1400" b="1"/>
            </a:lvl3pPr>
            <a:lvl4pPr>
              <a:buNone/>
              <a:defRPr sz="1200" b="1"/>
            </a:lvl4pPr>
            <a:lvl5pPr>
              <a:buNone/>
              <a:defRPr sz="1200" b="1"/>
            </a:lvl5pPr>
          </a:lstStyle>
          <a:p>
            <a:pPr lvl="0" eaLnBrk="1" latinLnBrk="0" hangingPunct="1"/>
            <a:r>
              <a:rPr kumimoji="0" lang="en-US"/>
              <a:t>Edit Master text styles</a:t>
            </a:r>
          </a:p>
        </p:txBody>
      </p:sp>
      <p:sp>
        <p:nvSpPr>
          <p:cNvPr id="2" name="Title 1"/>
          <p:cNvSpPr>
            <a:spLocks noGrp="1"/>
          </p:cNvSpPr>
          <p:nvPr>
            <p:ph type="title"/>
          </p:nvPr>
        </p:nvSpPr>
        <p:spPr>
          <a:xfrm>
            <a:off x="457200" y="704088"/>
            <a:ext cx="8229600" cy="1143000"/>
          </a:xfrm>
        </p:spPr>
        <p:txBody>
          <a:bodyPr tIns="35662" anchor="b"/>
          <a:lstStyle>
            <a:lvl1pPr>
              <a:defRPr/>
            </a:lvl1pPr>
          </a:lstStyle>
          <a:p>
            <a:r>
              <a:rPr kumimoji="0" lang="en-US"/>
              <a:t>Click to edit Master title style</a:t>
            </a:r>
          </a:p>
        </p:txBody>
      </p:sp>
      <p:pic>
        <p:nvPicPr>
          <p:cNvPr id="10"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7" y="6447291"/>
            <a:ext cx="864394" cy="2571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4"/>
          <a:stretch>
            <a:fillRect/>
          </a:stretch>
        </p:blipFill>
        <p:spPr>
          <a:xfrm>
            <a:off x="6170913" y="6350589"/>
            <a:ext cx="1602778" cy="450580"/>
          </a:xfrm>
          <a:prstGeom prst="rect">
            <a:avLst/>
          </a:prstGeom>
        </p:spPr>
      </p:pic>
      <p:cxnSp>
        <p:nvCxnSpPr>
          <p:cNvPr id="13" name="Straight Connector 12"/>
          <p:cNvCxnSpPr/>
          <p:nvPr userDrawn="1"/>
        </p:nvCxnSpPr>
        <p:spPr>
          <a:xfrm>
            <a:off x="457200" y="6350588"/>
            <a:ext cx="8229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525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solidFill>
                  <a:prstClr val="black"/>
                </a:solidFill>
              </a:rPr>
              <a:pPr/>
              <a:t>4/14/2022</a:t>
            </a:fld>
            <a:endParaRPr lang="en-US">
              <a:solidFill>
                <a:prstClr val="black"/>
              </a:solidFill>
            </a:endParaRPr>
          </a:p>
        </p:txBody>
      </p:sp>
      <p:sp>
        <p:nvSpPr>
          <p:cNvPr id="4" name="Footer Placeholder 3"/>
          <p:cNvSpPr>
            <a:spLocks noGrp="1"/>
          </p:cNvSpPr>
          <p:nvPr>
            <p:ph type="ftr" sz="quarter" idx="11"/>
          </p:nvPr>
        </p:nvSpPr>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2" name="Title 1"/>
          <p:cNvSpPr>
            <a:spLocks noGrp="1"/>
          </p:cNvSpPr>
          <p:nvPr>
            <p:ph type="title"/>
          </p:nvPr>
        </p:nvSpPr>
        <p:spPr>
          <a:xfrm>
            <a:off x="457200" y="704088"/>
            <a:ext cx="8305800" cy="1143000"/>
          </a:xfrm>
        </p:spPr>
        <p:txBody>
          <a:bodyPr vert="horz" tIns="3566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900" b="0">
                <a:ln>
                  <a:noFill/>
                </a:ln>
                <a:solidFill>
                  <a:schemeClr val="tx2"/>
                </a:solidFill>
                <a:effectLst/>
                <a:latin typeface="+mj-lt"/>
                <a:ea typeface="+mj-ea"/>
                <a:cs typeface="+mj-cs"/>
              </a:defRPr>
            </a:lvl1pPr>
          </a:lstStyle>
          <a:p>
            <a:r>
              <a:rPr kumimoji="0" lang="en-US"/>
              <a:t>Click to edit Master title style</a:t>
            </a:r>
          </a:p>
        </p:txBody>
      </p:sp>
      <p:pic>
        <p:nvPicPr>
          <p:cNvPr id="6"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7" y="6447291"/>
            <a:ext cx="864394"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6170913" y="6350589"/>
            <a:ext cx="1602778" cy="450580"/>
          </a:xfrm>
          <a:prstGeom prst="rect">
            <a:avLst/>
          </a:prstGeom>
        </p:spPr>
      </p:pic>
      <p:cxnSp>
        <p:nvCxnSpPr>
          <p:cNvPr id="9" name="Straight Connector 8"/>
          <p:cNvCxnSpPr/>
          <p:nvPr userDrawn="1"/>
        </p:nvCxnSpPr>
        <p:spPr>
          <a:xfrm>
            <a:off x="457200" y="6350588"/>
            <a:ext cx="8229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591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solidFill>
                  <a:prstClr val="black"/>
                </a:solidFill>
              </a:rPr>
              <a:pPr/>
              <a:t>4/14/2022</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pic>
        <p:nvPicPr>
          <p:cNvPr id="5"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73605" y="6410326"/>
            <a:ext cx="864394" cy="25717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457200" y="6350588"/>
            <a:ext cx="8229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855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solidFill>
                  <a:prstClr val="black"/>
                </a:solidFill>
              </a:rPr>
              <a:pPr/>
              <a:t>4/14/2022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4" name="Content Placeholder 3"/>
          <p:cNvSpPr>
            <a:spLocks noGrp="1"/>
          </p:cNvSpPr>
          <p:nvPr>
            <p:ph sz="half" idx="1"/>
          </p:nvPr>
        </p:nvSpPr>
        <p:spPr>
          <a:xfrm>
            <a:off x="3575050" y="1676400"/>
            <a:ext cx="5111750" cy="4572000"/>
          </a:xfrm>
        </p:spPr>
        <p:txBody>
          <a:bodyPr tIns="0"/>
          <a:lstStyle>
            <a:lvl1pPr>
              <a:defRPr sz="2200"/>
            </a:lvl1pPr>
            <a:lvl2pPr>
              <a:defRPr sz="2000"/>
            </a:lvl2pPr>
            <a:lvl3pPr>
              <a:defRPr sz="1900"/>
            </a:lvl3pPr>
            <a:lvl4pPr>
              <a:defRPr sz="1600"/>
            </a:lvl4pPr>
            <a:lvl5pPr>
              <a:defRPr sz="14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4265" rIns="14265"/>
          <a:lstStyle>
            <a:lvl1pPr marL="0" indent="0" algn="l">
              <a:buNone/>
              <a:defRPr sz="1100"/>
            </a:lvl1pPr>
            <a:lvl2pPr indent="0" algn="l">
              <a:buNone/>
              <a:defRPr sz="900"/>
            </a:lvl2pPr>
            <a:lvl3pPr indent="0" algn="l">
              <a:buNone/>
              <a:defRPr sz="800"/>
            </a:lvl3pPr>
            <a:lvl4pPr indent="0" algn="l">
              <a:buNone/>
              <a:defRPr sz="700"/>
            </a:lvl4pPr>
            <a:lvl5pPr indent="0" algn="l">
              <a:buNone/>
              <a:defRPr sz="700"/>
            </a:lvl5pPr>
          </a:lstStyle>
          <a:p>
            <a:pPr lvl="0" eaLnBrk="1" latinLnBrk="0" hangingPunct="1"/>
            <a:r>
              <a:rPr kumimoji="0" lang="en-US"/>
              <a:t>Edit Master text styles</a:t>
            </a:r>
          </a:p>
        </p:txBody>
      </p:sp>
      <p:sp>
        <p:nvSpPr>
          <p:cNvPr id="2" name="Title 1"/>
          <p:cNvSpPr>
            <a:spLocks noGrp="1"/>
          </p:cNvSpPr>
          <p:nvPr>
            <p:ph type="title"/>
          </p:nvPr>
        </p:nvSpPr>
        <p:spPr>
          <a:xfrm>
            <a:off x="685800" y="514353"/>
            <a:ext cx="2743200" cy="1162050"/>
          </a:xfrm>
        </p:spPr>
        <p:txBody>
          <a:bodyPr lIns="0" anchor="b">
            <a:noAutofit/>
          </a:bodyPr>
          <a:lstStyle>
            <a:lvl1pPr algn="l" rtl="0">
              <a:spcBef>
                <a:spcPct val="0"/>
              </a:spcBef>
              <a:buNone/>
              <a:defRPr sz="2000" b="0">
                <a:ln>
                  <a:noFill/>
                </a:ln>
                <a:solidFill>
                  <a:schemeClr val="tx2"/>
                </a:solidFill>
                <a:effectLst/>
                <a:latin typeface="+mj-lt"/>
                <a:ea typeface="+mj-ea"/>
                <a:cs typeface="+mj-cs"/>
              </a:defRPr>
            </a:lvl1p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7" y="6447291"/>
            <a:ext cx="864394" cy="25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79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8"/>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71323" tIns="35662" rIns="71323" bIns="35662" rtlCol="0" anchor="ctr"/>
          <a:lstStyle/>
          <a:p>
            <a:pPr algn="ctr" defTabSz="713232"/>
            <a:endParaRPr lang="en-US" sz="1400">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71323" tIns="35662" rIns="71323" bIns="35662" rtlCol="0" anchor="ctr"/>
          <a:lstStyle/>
          <a:p>
            <a:pPr algn="ctr" defTabSz="713232"/>
            <a:endParaRPr lang="en-US" sz="1400">
              <a:solidFill>
                <a:prstClr val="white"/>
              </a:solidFill>
            </a:endParaRPr>
          </a:p>
        </p:txBody>
      </p:sp>
      <p:sp>
        <p:nvSpPr>
          <p:cNvPr id="5" name="Date Placeholder 4"/>
          <p:cNvSpPr>
            <a:spLocks noGrp="1"/>
          </p:cNvSpPr>
          <p:nvPr>
            <p:ph type="dt" sz="half" idx="10"/>
          </p:nvPr>
        </p:nvSpPr>
        <p:spPr/>
        <p:txBody>
          <a:bodyPr/>
          <a:lstStyle/>
          <a:p>
            <a:fld id="{1359EFBB-CFA1-4AA8-9123-F0B52DBD84FE}" type="datetime1">
              <a:rPr lang="en-US" smtClean="0">
                <a:solidFill>
                  <a:prstClr val="black"/>
                </a:solidFill>
              </a:rPr>
              <a:pPr/>
              <a:t>4/14/2022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077200" y="6356361"/>
            <a:ext cx="609600" cy="365125"/>
          </a:xfrm>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10" name="Freeform 9"/>
          <p:cNvSpPr>
            <a:spLocks/>
          </p:cNvSpPr>
          <p:nvPr/>
        </p:nvSpPr>
        <p:spPr bwMode="auto">
          <a:xfrm flipV="1">
            <a:off x="-9525" y="5816601"/>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71323" tIns="35662" rIns="71323" bIns="35662" anchor="t" compatLnSpc="1"/>
          <a:lstStyle/>
          <a:p>
            <a:pPr defTabSz="713232"/>
            <a:endParaRPr lang="en-US" sz="1400">
              <a:solidFill>
                <a:prstClr val="black"/>
              </a:solidFill>
            </a:endParaRPr>
          </a:p>
        </p:txBody>
      </p:sp>
      <p:sp>
        <p:nvSpPr>
          <p:cNvPr id="11" name="Freeform 10"/>
          <p:cNvSpPr>
            <a:spLocks/>
          </p:cNvSpPr>
          <p:nvPr/>
        </p:nvSpPr>
        <p:spPr bwMode="auto">
          <a:xfrm flipV="1">
            <a:off x="4381500" y="6219827"/>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71323" tIns="35662" rIns="71323" bIns="35662" anchor="t" compatLnSpc="1"/>
          <a:lstStyle/>
          <a:p>
            <a:pPr defTabSz="713232"/>
            <a:endParaRPr lang="en-US" sz="1400">
              <a:solidFill>
                <a:prstClr val="black"/>
              </a:solidFill>
            </a:endParaRPr>
          </a:p>
        </p:txBody>
      </p:sp>
      <p:sp>
        <p:nvSpPr>
          <p:cNvPr id="3" name="Picture Placeholder 2"/>
          <p:cNvSpPr>
            <a:spLocks noGrp="1"/>
          </p:cNvSpPr>
          <p:nvPr>
            <p:ph type="pic" idx="1"/>
          </p:nvPr>
        </p:nvSpPr>
        <p:spPr>
          <a:xfrm rot="420000">
            <a:off x="3485793" y="1199518"/>
            <a:ext cx="4617720" cy="3931920"/>
          </a:xfrm>
          <a:prstGeom prst="rect">
            <a:avLst/>
          </a:prstGeom>
          <a:solidFill>
            <a:schemeClr val="bg2"/>
          </a:solidFill>
          <a:ln w="3000" cap="rnd">
            <a:solidFill>
              <a:srgbClr val="C0C0C0"/>
            </a:solidFill>
            <a:round/>
          </a:ln>
          <a:effectLst/>
        </p:spPr>
        <p:txBody>
          <a:bodyPr/>
          <a:lstStyle>
            <a:lvl1pPr marL="0" indent="0">
              <a:buNone/>
              <a:defRPr sz="25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49926" rIns="35662" bIns="35662" anchor="t"/>
          <a:lstStyle>
            <a:lvl1pPr marL="0" indent="0" algn="l">
              <a:spcBef>
                <a:spcPts val="195"/>
              </a:spcBef>
              <a:buFontTx/>
              <a:buNone/>
              <a:defRPr sz="1000"/>
            </a:lvl1pPr>
            <a:lvl2pPr>
              <a:defRPr sz="900"/>
            </a:lvl2pPr>
            <a:lvl3pPr>
              <a:defRPr sz="800"/>
            </a:lvl3pPr>
            <a:lvl4pPr>
              <a:defRPr sz="700"/>
            </a:lvl4pPr>
            <a:lvl5pPr>
              <a:defRPr sz="700"/>
            </a:lvl5pPr>
          </a:lstStyle>
          <a:p>
            <a:pPr lvl="0" eaLnBrk="1" latinLnBrk="0" hangingPunct="1"/>
            <a:r>
              <a:rPr kumimoji="0" lang="en-US"/>
              <a:t>Edit Master text styles</a:t>
            </a:r>
          </a:p>
        </p:txBody>
      </p:sp>
      <p:sp>
        <p:nvSpPr>
          <p:cNvPr id="2" name="Title 1"/>
          <p:cNvSpPr>
            <a:spLocks noGrp="1"/>
          </p:cNvSpPr>
          <p:nvPr>
            <p:ph type="title"/>
          </p:nvPr>
        </p:nvSpPr>
        <p:spPr>
          <a:xfrm>
            <a:off x="609600" y="1176999"/>
            <a:ext cx="2212848" cy="1582621"/>
          </a:xfrm>
        </p:spPr>
        <p:txBody>
          <a:bodyPr vert="horz" lIns="35662" tIns="35662" rIns="35662" bIns="35662" anchor="b"/>
          <a:lstStyle>
            <a:lvl1pPr algn="l">
              <a:buNone/>
              <a:defRPr sz="1600" b="1">
                <a:solidFill>
                  <a:schemeClr val="tx2"/>
                </a:solidFill>
              </a:defRPr>
            </a:lvl1pPr>
          </a:lstStyle>
          <a:p>
            <a:r>
              <a:rPr kumimoji="0" lang="en-US"/>
              <a:t>Click to edit Master title style</a:t>
            </a:r>
          </a:p>
        </p:txBody>
      </p:sp>
      <p:pic>
        <p:nvPicPr>
          <p:cNvPr id="13"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7" y="6447291"/>
            <a:ext cx="864394" cy="257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userDrawn="1"/>
        </p:nvPicPr>
        <p:blipFill>
          <a:blip r:embed="rId4"/>
          <a:stretch>
            <a:fillRect/>
          </a:stretch>
        </p:blipFill>
        <p:spPr>
          <a:xfrm>
            <a:off x="6170913" y="6350589"/>
            <a:ext cx="1602778" cy="450580"/>
          </a:xfrm>
          <a:prstGeom prst="rect">
            <a:avLst/>
          </a:prstGeom>
        </p:spPr>
      </p:pic>
      <p:cxnSp>
        <p:nvCxnSpPr>
          <p:cNvPr id="15" name="Straight Connector 14"/>
          <p:cNvCxnSpPr/>
          <p:nvPr userDrawn="1"/>
        </p:nvCxnSpPr>
        <p:spPr>
          <a:xfrm>
            <a:off x="457200" y="6350588"/>
            <a:ext cx="8229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732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solidFill>
                  <a:prstClr val="black"/>
                </a:solidFill>
              </a:rPr>
              <a:pPr/>
              <a:t>4/14/2022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7" y="6447291"/>
            <a:ext cx="864394"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6170913" y="6350589"/>
            <a:ext cx="1602778" cy="450580"/>
          </a:xfrm>
          <a:prstGeom prst="rect">
            <a:avLst/>
          </a:prstGeom>
        </p:spPr>
      </p:pic>
      <p:cxnSp>
        <p:nvCxnSpPr>
          <p:cNvPr id="9" name="Straight Connector 8"/>
          <p:cNvCxnSpPr/>
          <p:nvPr userDrawn="1"/>
        </p:nvCxnSpPr>
        <p:spPr>
          <a:xfrm>
            <a:off x="457200" y="6350588"/>
            <a:ext cx="8229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949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solidFill>
                  <a:prstClr val="black"/>
                </a:solidFill>
              </a:rPr>
              <a:pPr/>
              <a:t>4/14/2022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7" y="6447291"/>
            <a:ext cx="864394"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6170913" y="6350589"/>
            <a:ext cx="1602778" cy="450580"/>
          </a:xfrm>
          <a:prstGeom prst="rect">
            <a:avLst/>
          </a:prstGeom>
        </p:spPr>
      </p:pic>
      <p:cxnSp>
        <p:nvCxnSpPr>
          <p:cNvPr id="9" name="Straight Connector 8"/>
          <p:cNvCxnSpPr/>
          <p:nvPr userDrawn="1"/>
        </p:nvCxnSpPr>
        <p:spPr>
          <a:xfrm>
            <a:off x="457200" y="6350588"/>
            <a:ext cx="8229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486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14" name="矩形 13"/>
          <p:cNvSpPr/>
          <p:nvPr userDrawn="1"/>
        </p:nvSpPr>
        <p:spPr>
          <a:xfrm>
            <a:off x="796530" y="6445250"/>
            <a:ext cx="8347468" cy="4191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3232">
              <a:defRPr/>
            </a:pPr>
            <a:endParaRPr lang="zh-CN" altLang="en-US" sz="2400" dirty="0">
              <a:solidFill>
                <a:prstClr val="white"/>
              </a:solidFill>
            </a:endParaRPr>
          </a:p>
        </p:txBody>
      </p:sp>
      <p:sp>
        <p:nvSpPr>
          <p:cNvPr id="15" name="矩形 14"/>
          <p:cNvSpPr/>
          <p:nvPr userDrawn="1"/>
        </p:nvSpPr>
        <p:spPr>
          <a:xfrm>
            <a:off x="7" y="6445250"/>
            <a:ext cx="796529" cy="41910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3232">
              <a:defRPr/>
            </a:pPr>
            <a:endParaRPr lang="zh-CN" altLang="en-US" sz="2400">
              <a:solidFill>
                <a:prstClr val="white"/>
              </a:solidFill>
            </a:endParaRPr>
          </a:p>
        </p:txBody>
      </p:sp>
      <p:sp>
        <p:nvSpPr>
          <p:cNvPr id="8" name="椭圆 7"/>
          <p:cNvSpPr/>
          <p:nvPr userDrawn="1"/>
        </p:nvSpPr>
        <p:spPr>
          <a:xfrm>
            <a:off x="1556580" y="1629032"/>
            <a:ext cx="2088000"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3232"/>
            <a:endParaRPr lang="zh-CN" altLang="en-US" sz="2400" dirty="0">
              <a:solidFill>
                <a:prstClr val="white"/>
              </a:solidFill>
            </a:endParaRPr>
          </a:p>
        </p:txBody>
      </p:sp>
      <p:sp>
        <p:nvSpPr>
          <p:cNvPr id="9" name="Rectangle 52"/>
          <p:cNvSpPr>
            <a:spLocks noChangeArrowheads="1"/>
          </p:cNvSpPr>
          <p:nvPr userDrawn="1"/>
        </p:nvSpPr>
        <p:spPr bwMode="ltGray">
          <a:xfrm>
            <a:off x="5651500" y="0"/>
            <a:ext cx="3492500" cy="24479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713232">
              <a:defRPr/>
            </a:pPr>
            <a:endParaRPr lang="zh-CN" altLang="en-US" sz="1400" b="0">
              <a:solidFill>
                <a:prstClr val="black"/>
              </a:solidFill>
            </a:endParaRPr>
          </a:p>
        </p:txBody>
      </p:sp>
      <p:grpSp>
        <p:nvGrpSpPr>
          <p:cNvPr id="11" name="Group 53"/>
          <p:cNvGrpSpPr>
            <a:grpSpLocks/>
          </p:cNvGrpSpPr>
          <p:nvPr userDrawn="1"/>
        </p:nvGrpSpPr>
        <p:grpSpPr bwMode="auto">
          <a:xfrm>
            <a:off x="5651500" y="1989148"/>
            <a:ext cx="3492500" cy="358775"/>
            <a:chOff x="3827" y="1468"/>
            <a:chExt cx="1927" cy="226"/>
          </a:xfrm>
        </p:grpSpPr>
        <p:sp>
          <p:nvSpPr>
            <p:cNvPr id="13" name="Line 54"/>
            <p:cNvSpPr>
              <a:spLocks noChangeShapeType="1"/>
            </p:cNvSpPr>
            <p:nvPr userDrawn="1"/>
          </p:nvSpPr>
          <p:spPr bwMode="white">
            <a:xfrm>
              <a:off x="3827" y="1468"/>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defTabSz="713232"/>
              <a:endParaRPr lang="zh-CN" altLang="en-US" sz="1400">
                <a:solidFill>
                  <a:prstClr val="black"/>
                </a:solidFill>
              </a:endParaRPr>
            </a:p>
          </p:txBody>
        </p:sp>
        <p:sp>
          <p:nvSpPr>
            <p:cNvPr id="16" name="Line 55"/>
            <p:cNvSpPr>
              <a:spLocks noChangeShapeType="1"/>
            </p:cNvSpPr>
            <p:nvPr userDrawn="1"/>
          </p:nvSpPr>
          <p:spPr bwMode="white">
            <a:xfrm>
              <a:off x="3827" y="1540"/>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defTabSz="713232"/>
              <a:endParaRPr lang="zh-CN" altLang="en-US" sz="1400">
                <a:solidFill>
                  <a:prstClr val="black"/>
                </a:solidFill>
              </a:endParaRPr>
            </a:p>
          </p:txBody>
        </p:sp>
        <p:sp>
          <p:nvSpPr>
            <p:cNvPr id="17" name="Line 56"/>
            <p:cNvSpPr>
              <a:spLocks noChangeShapeType="1"/>
            </p:cNvSpPr>
            <p:nvPr userDrawn="1"/>
          </p:nvSpPr>
          <p:spPr bwMode="white">
            <a:xfrm>
              <a:off x="3827" y="1616"/>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defTabSz="713232"/>
              <a:endParaRPr lang="zh-CN" altLang="en-US" sz="1400">
                <a:solidFill>
                  <a:prstClr val="black"/>
                </a:solidFill>
              </a:endParaRPr>
            </a:p>
          </p:txBody>
        </p:sp>
        <p:sp>
          <p:nvSpPr>
            <p:cNvPr id="18" name="Line 57"/>
            <p:cNvSpPr>
              <a:spLocks noChangeShapeType="1"/>
            </p:cNvSpPr>
            <p:nvPr userDrawn="1"/>
          </p:nvSpPr>
          <p:spPr bwMode="white">
            <a:xfrm>
              <a:off x="3827" y="1694"/>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defTabSz="713232"/>
              <a:endParaRPr lang="zh-CN" altLang="en-US" sz="1400">
                <a:solidFill>
                  <a:prstClr val="black"/>
                </a:solidFill>
              </a:endParaRPr>
            </a:p>
          </p:txBody>
        </p:sp>
      </p:grpSp>
      <p:sp>
        <p:nvSpPr>
          <p:cNvPr id="19" name="Rectangle 60"/>
          <p:cNvSpPr>
            <a:spLocks noChangeArrowheads="1"/>
          </p:cNvSpPr>
          <p:nvPr userDrawn="1"/>
        </p:nvSpPr>
        <p:spPr bwMode="black">
          <a:xfrm>
            <a:off x="0" y="2420948"/>
            <a:ext cx="9144000" cy="714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713232">
              <a:defRPr/>
            </a:pPr>
            <a:endParaRPr lang="zh-CN" altLang="en-US" sz="1400" b="0">
              <a:solidFill>
                <a:prstClr val="black"/>
              </a:solidFill>
            </a:endParaRPr>
          </a:p>
        </p:txBody>
      </p:sp>
      <p:pic>
        <p:nvPicPr>
          <p:cNvPr id="20" name="Picture 24" descr="0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276600"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5" descr="头部00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76606" y="0"/>
            <a:ext cx="2373313"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796870"/>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2022/4/14</a:t>
            </a:fld>
            <a:endParaRPr lang="zh-CN" altLang="en-US"/>
          </a:p>
        </p:txBody>
      </p:sp>
      <p:sp>
        <p:nvSpPr>
          <p:cNvPr id="5" name="页脚占位符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6" name="Rectangle 25"/>
          <p:cNvSpPr/>
          <p:nvPr/>
        </p:nvSpPr>
        <p:spPr>
          <a:xfrm>
            <a:off x="1954" y="14514"/>
            <a:ext cx="91417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3232"/>
            <a:endParaRPr lang="en-US" sz="1400">
              <a:solidFill>
                <a:prstClr val="white"/>
              </a:solidFill>
            </a:endParaRPr>
          </a:p>
        </p:txBody>
      </p:sp>
      <p:sp>
        <p:nvSpPr>
          <p:cNvPr id="10" name="Date Placeholder 9"/>
          <p:cNvSpPr>
            <a:spLocks noGrp="1"/>
          </p:cNvSpPr>
          <p:nvPr>
            <p:ph type="dt" sz="half" idx="2"/>
          </p:nvPr>
        </p:nvSpPr>
        <p:spPr>
          <a:xfrm>
            <a:off x="457200" y="6356361"/>
            <a:ext cx="2133600" cy="365125"/>
          </a:xfrm>
          <a:prstGeom prst="rect">
            <a:avLst/>
          </a:prstGeom>
        </p:spPr>
        <p:txBody>
          <a:bodyPr vert="horz" lIns="0" tIns="0" rIns="0" bIns="0" anchor="b"/>
          <a:lstStyle>
            <a:lvl1pPr algn="l" eaLnBrk="1" latinLnBrk="0" hangingPunct="1">
              <a:defRPr kumimoji="0" sz="900">
                <a:solidFill>
                  <a:schemeClr val="tx1"/>
                </a:solidFill>
              </a:defRPr>
            </a:lvl1pPr>
          </a:lstStyle>
          <a:p>
            <a:pPr defTabSz="713232"/>
            <a:fld id="{61146459-E3C3-4969-9224-5ED50B492D17}" type="datetime1">
              <a:rPr lang="en-US" smtClean="0">
                <a:solidFill>
                  <a:prstClr val="black"/>
                </a:solidFill>
              </a:rPr>
              <a:pPr defTabSz="713232"/>
              <a:t>4/14/2022</a:t>
            </a:fld>
            <a:endParaRPr lang="en-US">
              <a:solidFill>
                <a:prstClr val="black"/>
              </a:solidFill>
            </a:endParaRPr>
          </a:p>
        </p:txBody>
      </p:sp>
      <p:sp>
        <p:nvSpPr>
          <p:cNvPr id="22" name="Footer Placeholder 21"/>
          <p:cNvSpPr>
            <a:spLocks noGrp="1"/>
          </p:cNvSpPr>
          <p:nvPr>
            <p:ph type="ftr" sz="quarter" idx="3"/>
          </p:nvPr>
        </p:nvSpPr>
        <p:spPr>
          <a:xfrm>
            <a:off x="2667000" y="6356361"/>
            <a:ext cx="3352800" cy="365125"/>
          </a:xfrm>
          <a:prstGeom prst="rect">
            <a:avLst/>
          </a:prstGeom>
        </p:spPr>
        <p:txBody>
          <a:bodyPr vert="horz" lIns="0" tIns="0" rIns="0" bIns="0" anchor="b"/>
          <a:lstStyle>
            <a:lvl1pPr algn="l" eaLnBrk="1" latinLnBrk="0" hangingPunct="1">
              <a:defRPr kumimoji="0" sz="900">
                <a:solidFill>
                  <a:schemeClr val="tx1"/>
                </a:solidFill>
              </a:defRPr>
            </a:lvl1pPr>
          </a:lstStyle>
          <a:p>
            <a:pPr defTabSz="713232"/>
            <a:endParaRPr lang="en-US">
              <a:solidFill>
                <a:prstClr val="black"/>
              </a:solidFill>
            </a:endParaRPr>
          </a:p>
        </p:txBody>
      </p:sp>
      <p:sp>
        <p:nvSpPr>
          <p:cNvPr id="18" name="Slide Number Placeholder 17"/>
          <p:cNvSpPr>
            <a:spLocks noGrp="1"/>
          </p:cNvSpPr>
          <p:nvPr>
            <p:ph type="sldNum" sz="quarter" idx="4"/>
          </p:nvPr>
        </p:nvSpPr>
        <p:spPr>
          <a:xfrm>
            <a:off x="7924800" y="6356361"/>
            <a:ext cx="762000" cy="365125"/>
          </a:xfrm>
          <a:prstGeom prst="rect">
            <a:avLst/>
          </a:prstGeom>
        </p:spPr>
        <p:txBody>
          <a:bodyPr vert="horz" lIns="0" tIns="0" rIns="0" bIns="0" anchor="b"/>
          <a:lstStyle>
            <a:lvl1pPr algn="r" eaLnBrk="1" latinLnBrk="0" hangingPunct="1">
              <a:defRPr kumimoji="0" sz="900">
                <a:solidFill>
                  <a:schemeClr val="tx1"/>
                </a:solidFill>
              </a:defRPr>
            </a:lvl1pPr>
          </a:lstStyle>
          <a:p>
            <a:pPr defTabSz="713232"/>
            <a:fld id="{401CF334-2D5C-4859-84A6-CA7E6E43FAEB}" type="slidenum">
              <a:rPr lang="en-US" smtClean="0">
                <a:solidFill>
                  <a:prstClr val="black"/>
                </a:solidFill>
              </a:rPr>
              <a:pPr defTabSz="713232"/>
              <a:t>‹#›</a:t>
            </a:fld>
            <a:endParaRPr lang="en-US">
              <a:solidFill>
                <a:prstClr val="black"/>
              </a:solidFill>
            </a:endParaRPr>
          </a:p>
        </p:txBody>
      </p:sp>
      <p:sp>
        <p:nvSpPr>
          <p:cNvPr id="30" name="Text Placeholder 29"/>
          <p:cNvSpPr>
            <a:spLocks noGrp="1"/>
          </p:cNvSpPr>
          <p:nvPr>
            <p:ph type="body" idx="1"/>
          </p:nvPr>
        </p:nvSpPr>
        <p:spPr>
          <a:xfrm>
            <a:off x="457200" y="1935480"/>
            <a:ext cx="8229600" cy="4389120"/>
          </a:xfrm>
          <a:prstGeom prst="rect">
            <a:avLst/>
          </a:prstGeom>
        </p:spPr>
        <p:txBody>
          <a:bodyPr vert="horz" lIns="71323" tIns="35662" rIns="71323" bIns="35662">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457200" y="704088"/>
            <a:ext cx="8229600" cy="1143000"/>
          </a:xfrm>
          <a:prstGeom prst="rect">
            <a:avLst/>
          </a:prstGeom>
        </p:spPr>
        <p:txBody>
          <a:bodyPr vert="horz" lIns="0" tIns="35662"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3013958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3900" b="0" kern="1200">
          <a:ln>
            <a:noFill/>
          </a:ln>
          <a:solidFill>
            <a:schemeClr val="tx2"/>
          </a:solidFill>
          <a:effectLst/>
          <a:latin typeface="+mj-lt"/>
          <a:ea typeface="+mj-ea"/>
          <a:cs typeface="+mj-cs"/>
        </a:defRPr>
      </a:lvl1pPr>
    </p:titleStyle>
    <p:bodyStyle>
      <a:lvl1pPr marL="213970" indent="-213970" algn="l" rtl="0" eaLnBrk="1" latinLnBrk="0" hangingPunct="1">
        <a:spcBef>
          <a:spcPct val="20000"/>
        </a:spcBef>
        <a:buClr>
          <a:schemeClr val="accent3"/>
        </a:buClr>
        <a:buSzPct val="95000"/>
        <a:buFont typeface="Wingdings 2"/>
        <a:buChar char=""/>
        <a:defRPr kumimoji="0" sz="2000" kern="1200">
          <a:solidFill>
            <a:schemeClr val="tx1"/>
          </a:solidFill>
          <a:latin typeface="+mn-lt"/>
          <a:ea typeface="+mn-ea"/>
          <a:cs typeface="+mn-cs"/>
        </a:defRPr>
      </a:lvl1pPr>
      <a:lvl2pPr marL="499262" indent="-192573" algn="l" rtl="0" eaLnBrk="1" latinLnBrk="0" hangingPunct="1">
        <a:spcBef>
          <a:spcPct val="20000"/>
        </a:spcBef>
        <a:buClr>
          <a:schemeClr val="accent1"/>
        </a:buClr>
        <a:buSzPct val="85000"/>
        <a:buFont typeface="Wingdings 2"/>
        <a:buChar char=""/>
        <a:defRPr kumimoji="0" sz="1900" kern="1200">
          <a:solidFill>
            <a:schemeClr val="tx1"/>
          </a:solidFill>
          <a:latin typeface="+mn-lt"/>
          <a:ea typeface="+mn-ea"/>
          <a:cs typeface="+mn-cs"/>
        </a:defRPr>
      </a:lvl2pPr>
      <a:lvl3pPr marL="713232" indent="-192573" algn="l" rtl="0" eaLnBrk="1" latinLnBrk="0" hangingPunct="1">
        <a:spcBef>
          <a:spcPct val="20000"/>
        </a:spcBef>
        <a:buClr>
          <a:schemeClr val="accent2"/>
        </a:buClr>
        <a:buSzPct val="70000"/>
        <a:buFont typeface="Wingdings 2"/>
        <a:buChar char=""/>
        <a:defRPr kumimoji="0" sz="1600" kern="1200">
          <a:solidFill>
            <a:schemeClr val="tx1"/>
          </a:solidFill>
          <a:latin typeface="+mn-lt"/>
          <a:ea typeface="+mn-ea"/>
          <a:cs typeface="+mn-cs"/>
        </a:defRPr>
      </a:lvl3pPr>
      <a:lvl4pPr marL="927202" indent="-164043" algn="l" rtl="0" eaLnBrk="1" latinLnBrk="0" hangingPunct="1">
        <a:spcBef>
          <a:spcPct val="20000"/>
        </a:spcBef>
        <a:buClr>
          <a:schemeClr val="accent3"/>
        </a:buClr>
        <a:buSzPct val="65000"/>
        <a:buFont typeface="Wingdings 2"/>
        <a:buChar char=""/>
        <a:defRPr kumimoji="0" sz="1600" kern="1200">
          <a:solidFill>
            <a:schemeClr val="tx1"/>
          </a:solidFill>
          <a:latin typeface="+mn-lt"/>
          <a:ea typeface="+mn-ea"/>
          <a:cs typeface="+mn-cs"/>
        </a:defRPr>
      </a:lvl4pPr>
      <a:lvl5pPr marL="1141171" indent="-164043" algn="l" rtl="0" eaLnBrk="1" latinLnBrk="0" hangingPunct="1">
        <a:spcBef>
          <a:spcPct val="20000"/>
        </a:spcBef>
        <a:buClr>
          <a:schemeClr val="accent4"/>
        </a:buClr>
        <a:buSzPct val="65000"/>
        <a:buFont typeface="Wingdings 2"/>
        <a:buChar char=""/>
        <a:defRPr kumimoji="0" sz="1600" kern="1200">
          <a:solidFill>
            <a:schemeClr val="tx1"/>
          </a:solidFill>
          <a:latin typeface="+mn-lt"/>
          <a:ea typeface="+mn-ea"/>
          <a:cs typeface="+mn-cs"/>
        </a:defRPr>
      </a:lvl5pPr>
      <a:lvl6pPr marL="1355141" indent="-164043" algn="l" rtl="0" eaLnBrk="1" latinLnBrk="0" hangingPunct="1">
        <a:spcBef>
          <a:spcPct val="20000"/>
        </a:spcBef>
        <a:buClr>
          <a:schemeClr val="accent5"/>
        </a:buClr>
        <a:buSzPct val="80000"/>
        <a:buFont typeface="Wingdings 2"/>
        <a:buChar char=""/>
        <a:defRPr kumimoji="0" sz="1400" kern="1200">
          <a:solidFill>
            <a:schemeClr val="tx1"/>
          </a:solidFill>
          <a:latin typeface="+mn-lt"/>
          <a:ea typeface="+mn-ea"/>
          <a:cs typeface="+mn-cs"/>
        </a:defRPr>
      </a:lvl6pPr>
      <a:lvl7pPr marL="1497787" indent="-142646"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711757" indent="-142646"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925726" indent="-142646" algn="l" rtl="0" eaLnBrk="1" latinLnBrk="0" hangingPunct="1">
        <a:spcBef>
          <a:spcPct val="20000"/>
        </a:spcBef>
        <a:buClr>
          <a:schemeClr val="tx2"/>
        </a:buClr>
        <a:buFontTx/>
        <a:buChar char="•"/>
        <a:defRPr kumimoji="0" sz="11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56616" algn="l" rtl="0" eaLnBrk="1" latinLnBrk="0" hangingPunct="1">
        <a:defRPr kumimoji="0" kern="1200">
          <a:solidFill>
            <a:schemeClr val="tx1"/>
          </a:solidFill>
          <a:latin typeface="+mn-lt"/>
          <a:ea typeface="+mn-ea"/>
          <a:cs typeface="+mn-cs"/>
        </a:defRPr>
      </a:lvl2pPr>
      <a:lvl3pPr marL="713232" algn="l" rtl="0" eaLnBrk="1" latinLnBrk="0" hangingPunct="1">
        <a:defRPr kumimoji="0" kern="1200">
          <a:solidFill>
            <a:schemeClr val="tx1"/>
          </a:solidFill>
          <a:latin typeface="+mn-lt"/>
          <a:ea typeface="+mn-ea"/>
          <a:cs typeface="+mn-cs"/>
        </a:defRPr>
      </a:lvl3pPr>
      <a:lvl4pPr marL="1069848" algn="l" rtl="0" eaLnBrk="1" latinLnBrk="0" hangingPunct="1">
        <a:defRPr kumimoji="0" kern="1200">
          <a:solidFill>
            <a:schemeClr val="tx1"/>
          </a:solidFill>
          <a:latin typeface="+mn-lt"/>
          <a:ea typeface="+mn-ea"/>
          <a:cs typeface="+mn-cs"/>
        </a:defRPr>
      </a:lvl4pPr>
      <a:lvl5pPr marL="1426464" algn="l" rtl="0" eaLnBrk="1" latinLnBrk="0" hangingPunct="1">
        <a:defRPr kumimoji="0" kern="1200">
          <a:solidFill>
            <a:schemeClr val="tx1"/>
          </a:solidFill>
          <a:latin typeface="+mn-lt"/>
          <a:ea typeface="+mn-ea"/>
          <a:cs typeface="+mn-cs"/>
        </a:defRPr>
      </a:lvl5pPr>
      <a:lvl6pPr marL="1783080" algn="l" rtl="0" eaLnBrk="1" latinLnBrk="0" hangingPunct="1">
        <a:defRPr kumimoji="0" kern="1200">
          <a:solidFill>
            <a:schemeClr val="tx1"/>
          </a:solidFill>
          <a:latin typeface="+mn-lt"/>
          <a:ea typeface="+mn-ea"/>
          <a:cs typeface="+mn-cs"/>
        </a:defRPr>
      </a:lvl6pPr>
      <a:lvl7pPr marL="2139696" algn="l" rtl="0" eaLnBrk="1" latinLnBrk="0" hangingPunct="1">
        <a:defRPr kumimoji="0" kern="1200">
          <a:solidFill>
            <a:schemeClr val="tx1"/>
          </a:solidFill>
          <a:latin typeface="+mn-lt"/>
          <a:ea typeface="+mn-ea"/>
          <a:cs typeface="+mn-cs"/>
        </a:defRPr>
      </a:lvl7pPr>
      <a:lvl8pPr marL="2496312" algn="l" rtl="0" eaLnBrk="1" latinLnBrk="0" hangingPunct="1">
        <a:defRPr kumimoji="0" kern="1200">
          <a:solidFill>
            <a:schemeClr val="tx1"/>
          </a:solidFill>
          <a:latin typeface="+mn-lt"/>
          <a:ea typeface="+mn-ea"/>
          <a:cs typeface="+mn-cs"/>
        </a:defRPr>
      </a:lvl8pPr>
      <a:lvl9pPr marL="285292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NewsDemo/main/java/com/example/fragmentbestpractice/NewsContentFragment.java"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12.tmp"/><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notesSlide" Target="../notesSlides/notesSlide6.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NewsDemo/main/java/cn/edu/hunn/newsdemo/NewsContentActivity.java"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image" Target="../media/image12.tmp"/><Relationship Id="rId2" Type="http://schemas.openxmlformats.org/officeDocument/2006/relationships/tags" Target="../tags/tag23.xml"/><Relationship Id="rId16" Type="http://schemas.openxmlformats.org/officeDocument/2006/relationships/slideLayout" Target="../slideLayouts/slideLayout18.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tags" Target="../tags/tag36.xml"/><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3.png"/><Relationship Id="rId4" Type="http://schemas.openxmlformats.org/officeDocument/2006/relationships/notesSlide" Target="../notesSlides/notesSlide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TabFragmentDemo/main/res/layout/bottom.xml" TargetMode="Externa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786433" y="3854183"/>
            <a:ext cx="7772400" cy="86409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000" b="1" kern="0" dirty="0">
                <a:solidFill>
                  <a:srgbClr val="1F497D"/>
                </a:solidFill>
                <a:latin typeface="微软雅黑" panose="020B0503020204020204" pitchFamily="34" charset="-122"/>
                <a:ea typeface="微软雅黑" panose="020B0503020204020204" pitchFamily="34" charset="-122"/>
              </a:rPr>
              <a:t>第</a:t>
            </a:r>
            <a:r>
              <a:rPr lang="en-US" altLang="zh-CN" sz="4000" b="1" kern="0" dirty="0">
                <a:solidFill>
                  <a:srgbClr val="1F497D"/>
                </a:solidFill>
                <a:latin typeface="微软雅黑" panose="020B0503020204020204" pitchFamily="34" charset="-122"/>
                <a:ea typeface="微软雅黑" panose="020B0503020204020204" pitchFamily="34" charset="-122"/>
              </a:rPr>
              <a:t>5</a:t>
            </a:r>
            <a:r>
              <a:rPr lang="zh-CN" altLang="en-US" sz="4000" b="1" kern="0" dirty="0">
                <a:solidFill>
                  <a:srgbClr val="1F497D"/>
                </a:solidFill>
                <a:latin typeface="微软雅黑" panose="020B0503020204020204" pitchFamily="34" charset="-122"/>
                <a:ea typeface="微软雅黑" panose="020B0503020204020204" pitchFamily="34" charset="-122"/>
              </a:rPr>
              <a:t>章 </a:t>
            </a:r>
            <a:r>
              <a:rPr lang="en-US" altLang="zh-CN" sz="4000" b="1" kern="0" dirty="0">
                <a:solidFill>
                  <a:srgbClr val="1F497D"/>
                </a:solidFill>
                <a:latin typeface="微软雅黑" panose="020B0503020204020204" pitchFamily="34" charset="-122"/>
                <a:ea typeface="微软雅黑" panose="020B0503020204020204" pitchFamily="34" charset="-122"/>
              </a:rPr>
              <a:t>Android</a:t>
            </a:r>
            <a:r>
              <a:rPr lang="zh-CN" altLang="en-US" sz="4000" b="1" kern="0" dirty="0">
                <a:solidFill>
                  <a:srgbClr val="1F497D"/>
                </a:solidFill>
                <a:latin typeface="微软雅黑" panose="020B0503020204020204" pitchFamily="34" charset="-122"/>
                <a:ea typeface="微软雅黑" panose="020B0503020204020204" pitchFamily="34" charset="-122"/>
              </a:rPr>
              <a:t> 碎片</a:t>
            </a:r>
            <a:endParaRPr lang="zh-CN" altLang="en-US" sz="4000" b="1" dirty="0">
              <a:solidFill>
                <a:prstClr val="black"/>
              </a:solidFill>
            </a:endParaRPr>
          </a:p>
        </p:txBody>
      </p:sp>
      <p:sp>
        <p:nvSpPr>
          <p:cNvPr id="4" name="文本框 3">
            <a:extLst>
              <a:ext uri="{FF2B5EF4-FFF2-40B4-BE49-F238E27FC236}">
                <a16:creationId xmlns:a16="http://schemas.microsoft.com/office/drawing/2014/main" id="{8C123023-3816-4A7A-A25F-4E7CBA983E6D}"/>
              </a:ext>
            </a:extLst>
          </p:cNvPr>
          <p:cNvSpPr txBox="1"/>
          <p:nvPr/>
        </p:nvSpPr>
        <p:spPr>
          <a:xfrm>
            <a:off x="2384201" y="4721243"/>
            <a:ext cx="4576864" cy="369332"/>
          </a:xfrm>
          <a:prstGeom prst="rect">
            <a:avLst/>
          </a:prstGeom>
          <a:noFill/>
          <a:ln>
            <a:solidFill>
              <a:schemeClr val="bg2"/>
            </a:solidFill>
          </a:ln>
        </p:spPr>
        <p:txBody>
          <a:bodyPr wrap="square">
            <a:spAutoFit/>
          </a:bodyPr>
          <a:lstStyle/>
          <a:p>
            <a:pPr algn="ctr"/>
            <a:r>
              <a:rPr lang="en-US" altLang="zh-CN" dirty="0"/>
              <a:t>5.2 Fragment</a:t>
            </a:r>
            <a:r>
              <a:rPr lang="zh-CN" altLang="en-US" dirty="0"/>
              <a:t>的生命周期</a:t>
            </a:r>
          </a:p>
        </p:txBody>
      </p:sp>
    </p:spTree>
    <p:extLst>
      <p:ext uri="{BB962C8B-B14F-4D97-AF65-F5344CB8AC3E}">
        <p14:creationId xmlns:p14="http://schemas.microsoft.com/office/powerpoint/2010/main" val="23628737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2/3*#ppt_w"/>
                                          </p:val>
                                        </p:tav>
                                        <p:tav tm="100000">
                                          <p:val>
                                            <p:strVal val="#ppt_w"/>
                                          </p:val>
                                        </p:tav>
                                      </p:tavLst>
                                    </p:anim>
                                    <p:anim calcmode="lin" valueType="num">
                                      <p:cBhvr>
                                        <p:cTn id="8"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237940"/>
            <a:ext cx="8229600" cy="454756"/>
          </a:xfrm>
        </p:spPr>
        <p:txBody>
          <a:bodyPr>
            <a:normAutofit lnSpcReduction="10000"/>
          </a:bodyPr>
          <a:lstStyle/>
          <a:p>
            <a:r>
              <a:rPr lang="en-US" altLang="zh-CN" dirty="0" err="1"/>
              <a:t>NewsTitleFragment</a:t>
            </a:r>
            <a:r>
              <a:rPr lang="en-US" altLang="zh-CN" dirty="0"/>
              <a:t> .java</a:t>
            </a:r>
            <a:endParaRPr lang="zh-CN" altLang="en-US" dirty="0"/>
          </a:p>
        </p:txBody>
      </p:sp>
      <p:sp>
        <p:nvSpPr>
          <p:cNvPr id="4" name="矩形 3"/>
          <p:cNvSpPr/>
          <p:nvPr/>
        </p:nvSpPr>
        <p:spPr>
          <a:xfrm>
            <a:off x="287524" y="836712"/>
            <a:ext cx="8568952" cy="5016758"/>
          </a:xfrm>
          <a:prstGeom prst="rect">
            <a:avLst/>
          </a:prstGeom>
          <a:solidFill>
            <a:schemeClr val="bg1">
              <a:lumMod val="95000"/>
            </a:schemeClr>
          </a:solidFill>
          <a:ln>
            <a:solidFill>
              <a:schemeClr val="accent1"/>
            </a:solidFill>
          </a:ln>
        </p:spPr>
        <p:txBody>
          <a:bodyPr wrap="square">
            <a:spAutoFit/>
          </a:bodyPr>
          <a:lstStyle/>
          <a:p>
            <a:r>
              <a:rPr lang="en-US" altLang="zh-CN" b="1" dirty="0"/>
              <a:t>public class </a:t>
            </a:r>
            <a:r>
              <a:rPr lang="en-US" altLang="zh-CN" b="1" dirty="0" err="1">
                <a:solidFill>
                  <a:srgbClr val="FF0000"/>
                </a:solidFill>
              </a:rPr>
              <a:t>NewsTitleFragment</a:t>
            </a:r>
            <a:r>
              <a:rPr lang="en-US" altLang="zh-CN" b="1" dirty="0"/>
              <a:t> extends Fragment {</a:t>
            </a:r>
          </a:p>
          <a:p>
            <a:r>
              <a:rPr lang="en-US" altLang="zh-CN" b="1" dirty="0"/>
              <a:t>    @Override</a:t>
            </a:r>
          </a:p>
          <a:p>
            <a:r>
              <a:rPr lang="en-US" altLang="zh-CN" b="1" dirty="0"/>
              <a:t>    public View </a:t>
            </a:r>
            <a:r>
              <a:rPr lang="en-US" altLang="zh-CN" b="1" dirty="0" err="1">
                <a:solidFill>
                  <a:srgbClr val="0070C0"/>
                </a:solidFill>
              </a:rPr>
              <a:t>onCreateView</a:t>
            </a:r>
            <a:r>
              <a:rPr lang="en-US" altLang="zh-CN" b="1" dirty="0"/>
              <a:t>(</a:t>
            </a:r>
            <a:r>
              <a:rPr lang="en-US" altLang="zh-CN" b="1" dirty="0" err="1"/>
              <a:t>LayoutInflater</a:t>
            </a:r>
            <a:r>
              <a:rPr lang="en-US" altLang="zh-CN" b="1" dirty="0"/>
              <a:t> </a:t>
            </a:r>
            <a:r>
              <a:rPr lang="en-US" altLang="zh-CN" b="1" dirty="0" err="1"/>
              <a:t>inflater</a:t>
            </a:r>
            <a:r>
              <a:rPr lang="en-US" altLang="zh-CN" b="1" dirty="0"/>
              <a:t>, </a:t>
            </a:r>
            <a:r>
              <a:rPr lang="en-US" altLang="zh-CN" b="1" dirty="0" err="1"/>
              <a:t>ViewGroup</a:t>
            </a:r>
            <a:r>
              <a:rPr lang="en-US" altLang="zh-CN" b="1" dirty="0"/>
              <a:t> container,</a:t>
            </a:r>
          </a:p>
          <a:p>
            <a:r>
              <a:rPr lang="en-US" altLang="zh-CN" b="1" dirty="0"/>
              <a:t>                             Bundle </a:t>
            </a:r>
            <a:r>
              <a:rPr lang="en-US" altLang="zh-CN" b="1" dirty="0" err="1"/>
              <a:t>savedInstanceState</a:t>
            </a:r>
            <a:r>
              <a:rPr lang="en-US" altLang="zh-CN" b="1" dirty="0"/>
              <a:t>) {</a:t>
            </a:r>
          </a:p>
          <a:p>
            <a:r>
              <a:rPr lang="en-US" altLang="zh-CN" b="1" dirty="0"/>
              <a:t>        View </a:t>
            </a:r>
            <a:r>
              <a:rPr lang="en-US" altLang="zh-CN" b="1" dirty="0" err="1"/>
              <a:t>view</a:t>
            </a:r>
            <a:r>
              <a:rPr lang="en-US" altLang="zh-CN" b="1" dirty="0"/>
              <a:t> = </a:t>
            </a:r>
            <a:r>
              <a:rPr lang="en-US" altLang="zh-CN" b="1" dirty="0" err="1"/>
              <a:t>inflater.inflate</a:t>
            </a:r>
            <a:r>
              <a:rPr lang="en-US" altLang="zh-CN" b="1" dirty="0"/>
              <a:t>(</a:t>
            </a:r>
            <a:r>
              <a:rPr lang="en-US" altLang="zh-CN" b="1" dirty="0" err="1"/>
              <a:t>R.layout.fragment_news_title</a:t>
            </a:r>
            <a:r>
              <a:rPr lang="en-US" altLang="zh-CN" b="1" dirty="0"/>
              <a:t>, container, false);</a:t>
            </a:r>
          </a:p>
          <a:p>
            <a:r>
              <a:rPr lang="en-US" altLang="zh-CN" b="1" dirty="0"/>
              <a:t>        </a:t>
            </a:r>
            <a:r>
              <a:rPr lang="en-US" altLang="zh-CN" b="1" dirty="0" err="1"/>
              <a:t>RecyclerView</a:t>
            </a:r>
            <a:r>
              <a:rPr lang="en-US" altLang="zh-CN" b="1" dirty="0"/>
              <a:t> </a:t>
            </a:r>
            <a:r>
              <a:rPr lang="en-US" altLang="zh-CN" sz="2000" b="1" dirty="0" err="1">
                <a:solidFill>
                  <a:srgbClr val="C00000"/>
                </a:solidFill>
              </a:rPr>
              <a:t>newsTitleRecyclerView</a:t>
            </a:r>
            <a:r>
              <a:rPr lang="en-US" altLang="zh-CN" b="1" dirty="0">
                <a:solidFill>
                  <a:srgbClr val="C00000"/>
                </a:solidFill>
              </a:rPr>
              <a:t> </a:t>
            </a:r>
            <a:r>
              <a:rPr lang="en-US" altLang="zh-CN" b="1" dirty="0"/>
              <a:t>= (</a:t>
            </a:r>
            <a:r>
              <a:rPr lang="en-US" altLang="zh-CN" b="1" dirty="0" err="1"/>
              <a:t>RecyclerView</a:t>
            </a:r>
            <a:r>
              <a:rPr lang="en-US" altLang="zh-CN" b="1" dirty="0"/>
              <a:t>) </a:t>
            </a:r>
          </a:p>
          <a:p>
            <a:r>
              <a:rPr lang="en-US" altLang="zh-CN" b="1" dirty="0"/>
              <a:t>                                            </a:t>
            </a:r>
            <a:r>
              <a:rPr lang="en-US" altLang="zh-CN" b="1" dirty="0" err="1"/>
              <a:t>view.findViewById</a:t>
            </a:r>
            <a:r>
              <a:rPr lang="en-US" altLang="zh-CN" b="1" dirty="0"/>
              <a:t>(</a:t>
            </a:r>
            <a:r>
              <a:rPr lang="en-US" altLang="zh-CN" b="1" dirty="0" err="1"/>
              <a:t>R.id.news_title_recycler_view</a:t>
            </a:r>
            <a:r>
              <a:rPr lang="en-US" altLang="zh-CN" b="1" dirty="0"/>
              <a:t>);</a:t>
            </a:r>
          </a:p>
          <a:p>
            <a:endParaRPr lang="en-US" altLang="zh-CN" b="1" dirty="0"/>
          </a:p>
          <a:p>
            <a:r>
              <a:rPr lang="en-US" altLang="zh-CN" b="1" dirty="0"/>
              <a:t>        </a:t>
            </a:r>
            <a:r>
              <a:rPr lang="en-US" altLang="zh-CN" b="1" dirty="0" err="1"/>
              <a:t>LinearLayoutManager</a:t>
            </a:r>
            <a:r>
              <a:rPr lang="en-US" altLang="zh-CN" b="1" dirty="0"/>
              <a:t> </a:t>
            </a:r>
            <a:r>
              <a:rPr lang="en-US" altLang="zh-CN" b="1" dirty="0" err="1"/>
              <a:t>layoutManager</a:t>
            </a:r>
            <a:r>
              <a:rPr lang="en-US" altLang="zh-CN" b="1" dirty="0"/>
              <a:t> = </a:t>
            </a:r>
          </a:p>
          <a:p>
            <a:r>
              <a:rPr lang="zh-CN" altLang="en-US" b="1" dirty="0"/>
              <a:t>                                            </a:t>
            </a:r>
            <a:r>
              <a:rPr lang="en-US" altLang="zh-CN" b="1" dirty="0"/>
              <a:t>new </a:t>
            </a:r>
            <a:r>
              <a:rPr lang="en-US" altLang="zh-CN" b="1" dirty="0" err="1"/>
              <a:t>LinearLayoutManager</a:t>
            </a:r>
            <a:r>
              <a:rPr lang="en-US" altLang="zh-CN" b="1" dirty="0"/>
              <a:t>(</a:t>
            </a:r>
            <a:r>
              <a:rPr lang="en-US" altLang="zh-CN" b="1" dirty="0" err="1"/>
              <a:t>getActivity</a:t>
            </a:r>
            <a:r>
              <a:rPr lang="en-US" altLang="zh-CN" b="1" dirty="0"/>
              <a:t>());</a:t>
            </a:r>
          </a:p>
          <a:p>
            <a:r>
              <a:rPr lang="en-US" altLang="zh-CN" b="1" dirty="0"/>
              <a:t>        </a:t>
            </a:r>
            <a:r>
              <a:rPr lang="en-US" altLang="zh-CN" b="1" dirty="0" err="1"/>
              <a:t>newsTitleRecyclerView.setLayoutManager</a:t>
            </a:r>
            <a:r>
              <a:rPr lang="en-US" altLang="zh-CN" b="1" dirty="0"/>
              <a:t>(</a:t>
            </a:r>
            <a:r>
              <a:rPr lang="en-US" altLang="zh-CN" b="1" dirty="0" err="1"/>
              <a:t>layoutManager</a:t>
            </a:r>
            <a:r>
              <a:rPr lang="en-US" altLang="zh-CN" b="1" dirty="0"/>
              <a:t>);</a:t>
            </a:r>
          </a:p>
          <a:p>
            <a:r>
              <a:rPr lang="en-US" altLang="zh-CN" b="1" dirty="0"/>
              <a:t>        </a:t>
            </a:r>
            <a:r>
              <a:rPr lang="en-US" altLang="zh-CN" b="1" dirty="0" err="1"/>
              <a:t>NewsAdapter</a:t>
            </a:r>
            <a:r>
              <a:rPr lang="en-US" altLang="zh-CN" b="1" dirty="0"/>
              <a:t> adapter = new </a:t>
            </a:r>
            <a:r>
              <a:rPr lang="en-US" altLang="zh-CN" sz="2000" b="1" dirty="0" err="1">
                <a:solidFill>
                  <a:srgbClr val="C00000"/>
                </a:solidFill>
              </a:rPr>
              <a:t>NewsAdapter</a:t>
            </a:r>
            <a:r>
              <a:rPr lang="en-US" altLang="zh-CN" b="1" dirty="0"/>
              <a:t>(</a:t>
            </a:r>
            <a:r>
              <a:rPr lang="en-US" altLang="zh-CN" sz="2000" b="1" dirty="0" err="1">
                <a:solidFill>
                  <a:srgbClr val="0070C0"/>
                </a:solidFill>
              </a:rPr>
              <a:t>getNews</a:t>
            </a:r>
            <a:r>
              <a:rPr lang="en-US" altLang="zh-CN" sz="2000" b="1" dirty="0">
                <a:solidFill>
                  <a:srgbClr val="0070C0"/>
                </a:solidFill>
              </a:rPr>
              <a:t>()</a:t>
            </a:r>
            <a:r>
              <a:rPr lang="en-US" altLang="zh-CN" b="1" dirty="0"/>
              <a:t>);</a:t>
            </a:r>
          </a:p>
          <a:p>
            <a:r>
              <a:rPr lang="en-US" altLang="zh-CN" b="1" dirty="0"/>
              <a:t>        </a:t>
            </a:r>
            <a:r>
              <a:rPr lang="en-US" altLang="zh-CN" b="1" dirty="0" err="1"/>
              <a:t>newsTitleRecyclerView.setAdapter</a:t>
            </a:r>
            <a:r>
              <a:rPr lang="en-US" altLang="zh-CN" b="1" dirty="0"/>
              <a:t>(adapter);</a:t>
            </a:r>
          </a:p>
          <a:p>
            <a:r>
              <a:rPr lang="en-US" altLang="zh-CN" b="1" dirty="0"/>
              <a:t>        return view;</a:t>
            </a:r>
          </a:p>
          <a:p>
            <a:r>
              <a:rPr lang="en-US" altLang="zh-CN" b="1" dirty="0"/>
              <a:t>    }</a:t>
            </a:r>
          </a:p>
          <a:p>
            <a:r>
              <a:rPr lang="en-US" altLang="zh-CN" b="1" dirty="0"/>
              <a:t>    …….</a:t>
            </a:r>
          </a:p>
          <a:p>
            <a:r>
              <a:rPr lang="en-US" altLang="zh-CN" b="1" dirty="0"/>
              <a:t>}</a:t>
            </a:r>
          </a:p>
        </p:txBody>
      </p:sp>
      <p:cxnSp>
        <p:nvCxnSpPr>
          <p:cNvPr id="9" name="直接连接符 8">
            <a:extLst>
              <a:ext uri="{FF2B5EF4-FFF2-40B4-BE49-F238E27FC236}">
                <a16:creationId xmlns:a16="http://schemas.microsoft.com/office/drawing/2014/main" id="{B609BB4F-49CE-4858-A1D0-EB90D987D742}"/>
              </a:ext>
            </a:extLst>
          </p:cNvPr>
          <p:cNvCxnSpPr/>
          <p:nvPr/>
        </p:nvCxnSpPr>
        <p:spPr>
          <a:xfrm>
            <a:off x="3851920" y="4221088"/>
            <a:ext cx="1584176" cy="0"/>
          </a:xfrm>
          <a:prstGeom prst="line">
            <a:avLst/>
          </a:prstGeom>
        </p:spPr>
        <p:style>
          <a:lnRef idx="3">
            <a:schemeClr val="dk1"/>
          </a:lnRef>
          <a:fillRef idx="0">
            <a:schemeClr val="dk1"/>
          </a:fillRef>
          <a:effectRef idx="2">
            <a:schemeClr val="dk1"/>
          </a:effectRef>
          <a:fontRef idx="minor">
            <a:schemeClr val="tx1"/>
          </a:fontRef>
        </p:style>
      </p:cxnSp>
      <p:sp>
        <p:nvSpPr>
          <p:cNvPr id="10" name="对话气泡: 圆角矩形 9">
            <a:extLst>
              <a:ext uri="{FF2B5EF4-FFF2-40B4-BE49-F238E27FC236}">
                <a16:creationId xmlns:a16="http://schemas.microsoft.com/office/drawing/2014/main" id="{0BA8F178-32A3-490C-A5A1-7EF857B92FA3}"/>
              </a:ext>
            </a:extLst>
          </p:cNvPr>
          <p:cNvSpPr/>
          <p:nvPr/>
        </p:nvSpPr>
        <p:spPr>
          <a:xfrm>
            <a:off x="3635896" y="4509120"/>
            <a:ext cx="1800200" cy="720080"/>
          </a:xfrm>
          <a:prstGeom prst="wedgeRoundRectCallout">
            <a:avLst>
              <a:gd name="adj1" fmla="val -9418"/>
              <a:gd name="adj2" fmla="val -85888"/>
              <a:gd name="adj3" fmla="val 16667"/>
            </a:avLst>
          </a:prstGeom>
          <a:solidFill>
            <a:srgbClr val="FF0000">
              <a:alpha val="32157"/>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a:t>RecycleView</a:t>
            </a:r>
            <a:r>
              <a:rPr lang="zh-CN" altLang="en-US" dirty="0"/>
              <a:t>列表的</a:t>
            </a:r>
            <a:r>
              <a:rPr lang="zh-CN" altLang="en-US" b="1" dirty="0"/>
              <a:t>适配器</a:t>
            </a:r>
          </a:p>
        </p:txBody>
      </p:sp>
      <p:sp>
        <p:nvSpPr>
          <p:cNvPr id="11" name="对话气泡: 圆角矩形 10">
            <a:extLst>
              <a:ext uri="{FF2B5EF4-FFF2-40B4-BE49-F238E27FC236}">
                <a16:creationId xmlns:a16="http://schemas.microsoft.com/office/drawing/2014/main" id="{4018CB9B-98E5-44D1-9891-C880110F533E}"/>
              </a:ext>
            </a:extLst>
          </p:cNvPr>
          <p:cNvSpPr/>
          <p:nvPr/>
        </p:nvSpPr>
        <p:spPr>
          <a:xfrm>
            <a:off x="5940152" y="4498233"/>
            <a:ext cx="1800200" cy="720080"/>
          </a:xfrm>
          <a:prstGeom prst="wedgeRoundRectCallout">
            <a:avLst>
              <a:gd name="adj1" fmla="val -35671"/>
              <a:gd name="adj2" fmla="val -90168"/>
              <a:gd name="adj3" fmla="val 16667"/>
            </a:avLst>
          </a:prstGeom>
          <a:solidFill>
            <a:schemeClr val="accent6">
              <a:lumMod val="40000"/>
              <a:lumOff val="60000"/>
              <a:alpha val="32157"/>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a:t>RecycleView</a:t>
            </a:r>
            <a:r>
              <a:rPr lang="zh-CN" altLang="en-US" dirty="0"/>
              <a:t>列表的</a:t>
            </a:r>
            <a:r>
              <a:rPr lang="zh-CN" altLang="en-US" b="1" dirty="0"/>
              <a:t>数据</a:t>
            </a:r>
          </a:p>
        </p:txBody>
      </p:sp>
      <p:cxnSp>
        <p:nvCxnSpPr>
          <p:cNvPr id="12" name="直接连接符 11">
            <a:extLst>
              <a:ext uri="{FF2B5EF4-FFF2-40B4-BE49-F238E27FC236}">
                <a16:creationId xmlns:a16="http://schemas.microsoft.com/office/drawing/2014/main" id="{218C8CDA-70DF-46E1-B2FA-DF07FC2F4323}"/>
              </a:ext>
            </a:extLst>
          </p:cNvPr>
          <p:cNvCxnSpPr>
            <a:cxnSpLocks/>
          </p:cNvCxnSpPr>
          <p:nvPr/>
        </p:nvCxnSpPr>
        <p:spPr>
          <a:xfrm>
            <a:off x="5544819" y="4229772"/>
            <a:ext cx="118742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7233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4142" y="240648"/>
            <a:ext cx="8229600" cy="474369"/>
          </a:xfrm>
        </p:spPr>
        <p:txBody>
          <a:bodyPr>
            <a:normAutofit fontScale="92500"/>
          </a:bodyPr>
          <a:lstStyle/>
          <a:p>
            <a:r>
              <a:rPr lang="en-US" altLang="zh-CN" dirty="0"/>
              <a:t>NewsTitleFragment.java </a:t>
            </a:r>
            <a:r>
              <a:rPr lang="zh-CN" altLang="en-US" dirty="0"/>
              <a:t>中的新闻数据构造 </a:t>
            </a:r>
            <a:r>
              <a:rPr lang="en-US" altLang="zh-CN" sz="2800" dirty="0" err="1">
                <a:solidFill>
                  <a:srgbClr val="0070C0"/>
                </a:solidFill>
              </a:rPr>
              <a:t>getNews</a:t>
            </a:r>
            <a:r>
              <a:rPr lang="en-US" altLang="zh-CN" sz="2800" dirty="0">
                <a:solidFill>
                  <a:srgbClr val="0070C0"/>
                </a:solidFill>
              </a:rPr>
              <a:t>()</a:t>
            </a:r>
          </a:p>
          <a:p>
            <a:endParaRPr lang="en-US" altLang="zh-CN" sz="2800" dirty="0">
              <a:solidFill>
                <a:srgbClr val="0070C0"/>
              </a:solidFill>
            </a:endParaRPr>
          </a:p>
          <a:p>
            <a:endParaRPr lang="en-US" altLang="zh-CN" sz="2800" dirty="0">
              <a:solidFill>
                <a:srgbClr val="0070C0"/>
              </a:solidFill>
            </a:endParaRPr>
          </a:p>
          <a:p>
            <a:endParaRPr lang="en-US" altLang="zh-CN" sz="2800" dirty="0">
              <a:solidFill>
                <a:srgbClr val="0070C0"/>
              </a:solidFill>
            </a:endParaRPr>
          </a:p>
          <a:p>
            <a:endParaRPr lang="en-US" altLang="zh-CN" sz="2800" dirty="0">
              <a:solidFill>
                <a:srgbClr val="0070C0"/>
              </a:solidFill>
            </a:endParaRPr>
          </a:p>
          <a:p>
            <a:endParaRPr lang="en-US" altLang="zh-CN" sz="2800" dirty="0">
              <a:solidFill>
                <a:srgbClr val="0070C0"/>
              </a:solidFill>
            </a:endParaRPr>
          </a:p>
          <a:p>
            <a:endParaRPr lang="en-US" altLang="zh-CN" sz="2800" dirty="0">
              <a:solidFill>
                <a:srgbClr val="0070C0"/>
              </a:solidFill>
            </a:endParaRPr>
          </a:p>
          <a:p>
            <a:endParaRPr lang="en-US" altLang="zh-CN" sz="2800" dirty="0">
              <a:solidFill>
                <a:srgbClr val="0070C0"/>
              </a:solidFill>
            </a:endParaRPr>
          </a:p>
          <a:p>
            <a:endParaRPr lang="en-US" altLang="zh-CN" sz="2800" dirty="0">
              <a:solidFill>
                <a:srgbClr val="0070C0"/>
              </a:solidFill>
            </a:endParaRPr>
          </a:p>
          <a:p>
            <a:endParaRPr lang="zh-CN" altLang="en-US" dirty="0">
              <a:solidFill>
                <a:srgbClr val="0070C0"/>
              </a:solidFill>
            </a:endParaRPr>
          </a:p>
        </p:txBody>
      </p:sp>
      <p:sp>
        <p:nvSpPr>
          <p:cNvPr id="4" name="矩形 3"/>
          <p:cNvSpPr/>
          <p:nvPr/>
        </p:nvSpPr>
        <p:spPr>
          <a:xfrm>
            <a:off x="194142" y="1052736"/>
            <a:ext cx="8820472" cy="4154984"/>
          </a:xfrm>
          <a:prstGeom prst="rect">
            <a:avLst/>
          </a:prstGeom>
          <a:solidFill>
            <a:schemeClr val="bg1">
              <a:lumMod val="95000"/>
            </a:schemeClr>
          </a:solidFill>
          <a:ln>
            <a:solidFill>
              <a:schemeClr val="accent1"/>
            </a:solidFill>
          </a:ln>
        </p:spPr>
        <p:txBody>
          <a:bodyPr wrap="square">
            <a:spAutoFit/>
          </a:bodyPr>
          <a:lstStyle/>
          <a:p>
            <a:r>
              <a:rPr lang="en-US" altLang="zh-CN" sz="2200" b="1" dirty="0"/>
              <a:t> private List&lt;News&gt; </a:t>
            </a:r>
            <a:r>
              <a:rPr lang="en-US" altLang="zh-CN" sz="2200" b="1" dirty="0" err="1"/>
              <a:t>getNews</a:t>
            </a:r>
            <a:r>
              <a:rPr lang="en-US" altLang="zh-CN" sz="2200" b="1" dirty="0"/>
              <a:t>() {</a:t>
            </a:r>
          </a:p>
          <a:p>
            <a:r>
              <a:rPr lang="en-US" altLang="zh-CN" sz="2200" b="1" dirty="0"/>
              <a:t>        List&lt;News&gt; </a:t>
            </a:r>
            <a:r>
              <a:rPr lang="en-US" altLang="zh-CN" sz="2200" b="1" dirty="0" err="1"/>
              <a:t>newsList</a:t>
            </a:r>
            <a:r>
              <a:rPr lang="en-US" altLang="zh-CN" sz="2200" b="1" dirty="0"/>
              <a:t> = new </a:t>
            </a:r>
            <a:r>
              <a:rPr lang="en-US" altLang="zh-CN" sz="2200" b="1" dirty="0" err="1"/>
              <a:t>ArrayList</a:t>
            </a:r>
            <a:r>
              <a:rPr lang="en-US" altLang="zh-CN" sz="2200" b="1" dirty="0"/>
              <a:t>&lt;&gt;();</a:t>
            </a:r>
          </a:p>
          <a:p>
            <a:r>
              <a:rPr lang="en-US" altLang="zh-CN" sz="2200" b="1" dirty="0"/>
              <a:t>        for (</a:t>
            </a:r>
            <a:r>
              <a:rPr lang="en-US" altLang="zh-CN" sz="2200" b="1" dirty="0" err="1"/>
              <a:t>int</a:t>
            </a:r>
            <a:r>
              <a:rPr lang="en-US" altLang="zh-CN" sz="2200" b="1" dirty="0"/>
              <a:t> </a:t>
            </a:r>
            <a:r>
              <a:rPr lang="en-US" altLang="zh-CN" sz="2200" b="1" dirty="0" err="1"/>
              <a:t>i</a:t>
            </a:r>
            <a:r>
              <a:rPr lang="en-US" altLang="zh-CN" sz="2200" b="1" dirty="0"/>
              <a:t> = 1; </a:t>
            </a:r>
            <a:r>
              <a:rPr lang="en-US" altLang="zh-CN" sz="2200" b="1" dirty="0" err="1"/>
              <a:t>i</a:t>
            </a:r>
            <a:r>
              <a:rPr lang="en-US" altLang="zh-CN" sz="2200" b="1" dirty="0"/>
              <a:t> &lt;= 50; </a:t>
            </a:r>
            <a:r>
              <a:rPr lang="en-US" altLang="zh-CN" sz="2200" b="1" dirty="0" err="1"/>
              <a:t>i</a:t>
            </a:r>
            <a:r>
              <a:rPr lang="en-US" altLang="zh-CN" sz="2200" b="1" dirty="0"/>
              <a:t>++) {</a:t>
            </a:r>
          </a:p>
          <a:p>
            <a:r>
              <a:rPr lang="en-US" altLang="zh-CN" sz="2200" b="1" dirty="0"/>
              <a:t>            News </a:t>
            </a:r>
            <a:r>
              <a:rPr lang="en-US" altLang="zh-CN" sz="2200" b="1" dirty="0" err="1"/>
              <a:t>news</a:t>
            </a:r>
            <a:r>
              <a:rPr lang="en-US" altLang="zh-CN" sz="2200" b="1" dirty="0"/>
              <a:t> = new News();</a:t>
            </a:r>
          </a:p>
          <a:p>
            <a:r>
              <a:rPr lang="en-US" altLang="zh-CN" sz="2200" b="1" dirty="0"/>
              <a:t>            </a:t>
            </a:r>
            <a:r>
              <a:rPr lang="en-US" altLang="zh-CN" sz="2200" b="1" dirty="0" err="1"/>
              <a:t>news.setTitle</a:t>
            </a:r>
            <a:r>
              <a:rPr lang="en-US" altLang="zh-CN" sz="2200" b="1" dirty="0"/>
              <a:t>("This is news title " + </a:t>
            </a:r>
            <a:r>
              <a:rPr lang="en-US" altLang="zh-CN" sz="2200" b="1" dirty="0" err="1"/>
              <a:t>i</a:t>
            </a:r>
            <a:r>
              <a:rPr lang="en-US" altLang="zh-CN" sz="2200" b="1" dirty="0"/>
              <a:t>);</a:t>
            </a:r>
          </a:p>
          <a:p>
            <a:r>
              <a:rPr lang="en-US" altLang="zh-CN" sz="2200" b="1" dirty="0"/>
              <a:t>            </a:t>
            </a:r>
            <a:r>
              <a:rPr lang="en-US" altLang="zh-CN" sz="2200" b="1" dirty="0" err="1"/>
              <a:t>news.setContent</a:t>
            </a:r>
            <a:r>
              <a:rPr lang="en-US" altLang="zh-CN" sz="2200" b="1" dirty="0"/>
              <a:t>(</a:t>
            </a:r>
            <a:r>
              <a:rPr lang="en-US" altLang="zh-CN" sz="2200" b="1" dirty="0" err="1">
                <a:solidFill>
                  <a:srgbClr val="FF0000"/>
                </a:solidFill>
              </a:rPr>
              <a:t>getRandomLengthContent</a:t>
            </a:r>
            <a:r>
              <a:rPr lang="en-US" altLang="zh-CN" sz="2200" b="1" dirty="0"/>
              <a:t>("This is news content " + </a:t>
            </a:r>
            <a:r>
              <a:rPr lang="en-US" altLang="zh-CN" sz="2200" b="1" dirty="0" err="1"/>
              <a:t>i</a:t>
            </a:r>
            <a:r>
              <a:rPr lang="en-US" altLang="zh-CN" sz="2200" b="1" dirty="0"/>
              <a:t> + ". "));</a:t>
            </a:r>
          </a:p>
          <a:p>
            <a:r>
              <a:rPr lang="en-US" altLang="zh-CN" sz="2200" b="1" dirty="0"/>
              <a:t>            </a:t>
            </a:r>
            <a:r>
              <a:rPr lang="en-US" altLang="zh-CN" sz="2200" b="1" dirty="0" err="1"/>
              <a:t>newsList.add</a:t>
            </a:r>
            <a:r>
              <a:rPr lang="en-US" altLang="zh-CN" sz="2200" b="1" dirty="0"/>
              <a:t>(news);</a:t>
            </a:r>
          </a:p>
          <a:p>
            <a:r>
              <a:rPr lang="en-US" altLang="zh-CN" sz="2200" b="1" dirty="0"/>
              <a:t>        }</a:t>
            </a:r>
          </a:p>
          <a:p>
            <a:r>
              <a:rPr lang="en-US" altLang="zh-CN" sz="2200" b="1" dirty="0"/>
              <a:t>        return </a:t>
            </a:r>
            <a:r>
              <a:rPr lang="en-US" altLang="zh-CN" sz="2200" b="1" dirty="0" err="1"/>
              <a:t>newsList</a:t>
            </a:r>
            <a:r>
              <a:rPr lang="en-US" altLang="zh-CN" sz="2200" b="1" dirty="0"/>
              <a:t>;</a:t>
            </a:r>
          </a:p>
          <a:p>
            <a:r>
              <a:rPr lang="en-US" altLang="zh-CN" sz="2200" b="1" dirty="0"/>
              <a:t>    }</a:t>
            </a:r>
          </a:p>
          <a:p>
            <a:endParaRPr lang="en-US" altLang="zh-CN" sz="2200" b="1" dirty="0"/>
          </a:p>
        </p:txBody>
      </p:sp>
      <p:sp>
        <p:nvSpPr>
          <p:cNvPr id="5" name="矩形 4"/>
          <p:cNvSpPr/>
          <p:nvPr/>
        </p:nvSpPr>
        <p:spPr>
          <a:xfrm>
            <a:off x="396818" y="5374377"/>
            <a:ext cx="8350363" cy="430887"/>
          </a:xfrm>
          <a:prstGeom prst="rect">
            <a:avLst/>
          </a:prstGeom>
        </p:spPr>
        <p:txBody>
          <a:bodyPr wrap="none">
            <a:spAutoFit/>
          </a:bodyPr>
          <a:lstStyle/>
          <a:p>
            <a:r>
              <a:rPr lang="en-US" altLang="zh-CN" sz="2200" b="1" dirty="0" err="1"/>
              <a:t>getRandomLengthContent</a:t>
            </a:r>
            <a:r>
              <a:rPr lang="en-US" altLang="zh-CN" sz="2200" b="1" dirty="0"/>
              <a:t>()</a:t>
            </a:r>
            <a:r>
              <a:rPr lang="zh-CN" altLang="en-US" sz="2200" b="1" dirty="0"/>
              <a:t>方法随机生成不同长度的新闻内容。</a:t>
            </a:r>
          </a:p>
        </p:txBody>
      </p:sp>
      <p:cxnSp>
        <p:nvCxnSpPr>
          <p:cNvPr id="8" name="直接连接符 7">
            <a:extLst>
              <a:ext uri="{FF2B5EF4-FFF2-40B4-BE49-F238E27FC236}">
                <a16:creationId xmlns:a16="http://schemas.microsoft.com/office/drawing/2014/main" id="{6A07DA7A-804E-48A4-BC11-D141336B1A57}"/>
              </a:ext>
            </a:extLst>
          </p:cNvPr>
          <p:cNvCxnSpPr>
            <a:cxnSpLocks/>
          </p:cNvCxnSpPr>
          <p:nvPr/>
        </p:nvCxnSpPr>
        <p:spPr>
          <a:xfrm>
            <a:off x="2915816" y="1412776"/>
            <a:ext cx="118742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430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矩形 6"/>
          <p:cNvSpPr/>
          <p:nvPr/>
        </p:nvSpPr>
        <p:spPr>
          <a:xfrm>
            <a:off x="323528" y="28960"/>
            <a:ext cx="8496944" cy="6786473"/>
          </a:xfrm>
          <a:prstGeom prst="rect">
            <a:avLst/>
          </a:prstGeom>
          <a:solidFill>
            <a:schemeClr val="bg1">
              <a:lumMod val="95000"/>
            </a:schemeClr>
          </a:solidFill>
          <a:ln>
            <a:solidFill>
              <a:schemeClr val="accent1"/>
            </a:solidFill>
          </a:ln>
        </p:spPr>
        <p:txBody>
          <a:bodyPr wrap="square">
            <a:spAutoFit/>
          </a:bodyPr>
          <a:lstStyle/>
          <a:p>
            <a:r>
              <a:rPr lang="en-US" altLang="zh-CN" sz="1500" b="1" dirty="0"/>
              <a:t>class </a:t>
            </a:r>
            <a:r>
              <a:rPr lang="en-US" altLang="zh-CN" sz="1500" b="1" dirty="0" err="1"/>
              <a:t>NewsAdapter</a:t>
            </a:r>
            <a:r>
              <a:rPr lang="en-US" altLang="zh-CN" sz="1500" b="1" dirty="0"/>
              <a:t> extends </a:t>
            </a:r>
            <a:r>
              <a:rPr lang="en-US" altLang="zh-CN" sz="1500" b="1" dirty="0" err="1"/>
              <a:t>RecyclerView.Adapter</a:t>
            </a:r>
            <a:r>
              <a:rPr lang="en-US" altLang="zh-CN" sz="1500" b="1" dirty="0"/>
              <a:t>&lt;</a:t>
            </a:r>
            <a:r>
              <a:rPr lang="en-US" altLang="zh-CN" sz="1500" b="1" dirty="0" err="1"/>
              <a:t>NewsAdapter.ViewHolder</a:t>
            </a:r>
            <a:r>
              <a:rPr lang="en-US" altLang="zh-CN" sz="1500" b="1" dirty="0"/>
              <a:t>&gt; {</a:t>
            </a:r>
          </a:p>
          <a:p>
            <a:r>
              <a:rPr lang="en-US" altLang="zh-CN" sz="1500" b="1" dirty="0"/>
              <a:t>    private List&lt;News&gt; </a:t>
            </a:r>
            <a:r>
              <a:rPr lang="en-US" altLang="zh-CN" sz="1500" b="1" dirty="0" err="1"/>
              <a:t>mNewsList</a:t>
            </a:r>
            <a:r>
              <a:rPr lang="en-US" altLang="zh-CN" sz="1500" b="1" dirty="0"/>
              <a:t>;</a:t>
            </a:r>
          </a:p>
          <a:p>
            <a:r>
              <a:rPr lang="en-US" altLang="zh-CN" sz="1500" b="1" dirty="0"/>
              <a:t>    class </a:t>
            </a:r>
            <a:r>
              <a:rPr lang="en-US" altLang="zh-CN" sz="1500" b="1" dirty="0" err="1">
                <a:solidFill>
                  <a:srgbClr val="FF0000"/>
                </a:solidFill>
              </a:rPr>
              <a:t>ViewHolder</a:t>
            </a:r>
            <a:r>
              <a:rPr lang="en-US" altLang="zh-CN" sz="1500" b="1" dirty="0">
                <a:solidFill>
                  <a:srgbClr val="FF0000"/>
                </a:solidFill>
              </a:rPr>
              <a:t> </a:t>
            </a:r>
            <a:r>
              <a:rPr lang="en-US" altLang="zh-CN" sz="1500" b="1" dirty="0"/>
              <a:t>extends </a:t>
            </a:r>
            <a:r>
              <a:rPr lang="en-US" altLang="zh-CN" sz="1500" b="1" dirty="0" err="1"/>
              <a:t>RecyclerView.ViewHolder</a:t>
            </a:r>
            <a:r>
              <a:rPr lang="en-US" altLang="zh-CN" sz="1500" b="1" dirty="0"/>
              <a:t> {</a:t>
            </a:r>
          </a:p>
          <a:p>
            <a:r>
              <a:rPr lang="en-US" altLang="zh-CN" sz="1500" b="1" dirty="0"/>
              <a:t>        </a:t>
            </a:r>
            <a:r>
              <a:rPr lang="en-US" altLang="zh-CN" sz="1500" b="1" dirty="0" err="1"/>
              <a:t>TextView</a:t>
            </a:r>
            <a:r>
              <a:rPr lang="en-US" altLang="zh-CN" sz="1500" b="1" dirty="0"/>
              <a:t> </a:t>
            </a:r>
            <a:r>
              <a:rPr lang="en-US" altLang="zh-CN" sz="1500" b="1" dirty="0" err="1"/>
              <a:t>newsTitleText</a:t>
            </a:r>
            <a:r>
              <a:rPr lang="en-US" altLang="zh-CN" sz="1500" b="1" dirty="0"/>
              <a:t>;</a:t>
            </a:r>
          </a:p>
          <a:p>
            <a:r>
              <a:rPr lang="en-US" altLang="zh-CN" sz="1500" b="1" dirty="0"/>
              <a:t>        public </a:t>
            </a:r>
            <a:r>
              <a:rPr lang="en-US" altLang="zh-CN" sz="1500" b="1" dirty="0" err="1"/>
              <a:t>ViewHolder</a:t>
            </a:r>
            <a:r>
              <a:rPr lang="en-US" altLang="zh-CN" sz="1500" b="1" dirty="0"/>
              <a:t>(View view) {</a:t>
            </a:r>
          </a:p>
          <a:p>
            <a:r>
              <a:rPr lang="en-US" altLang="zh-CN" sz="1500" b="1" dirty="0"/>
              <a:t>            super(view);</a:t>
            </a:r>
          </a:p>
          <a:p>
            <a:r>
              <a:rPr lang="en-US" altLang="zh-CN" sz="1500" b="1" dirty="0"/>
              <a:t>            </a:t>
            </a:r>
            <a:r>
              <a:rPr lang="en-US" altLang="zh-CN" sz="1500" b="1" dirty="0" err="1"/>
              <a:t>newsTitleText</a:t>
            </a:r>
            <a:r>
              <a:rPr lang="en-US" altLang="zh-CN" sz="1500" b="1" dirty="0"/>
              <a:t> = (</a:t>
            </a:r>
            <a:r>
              <a:rPr lang="en-US" altLang="zh-CN" sz="1500" b="1" dirty="0" err="1"/>
              <a:t>TextView</a:t>
            </a:r>
            <a:r>
              <a:rPr lang="en-US" altLang="zh-CN" sz="1500" b="1" dirty="0"/>
              <a:t>) </a:t>
            </a:r>
            <a:r>
              <a:rPr lang="en-US" altLang="zh-CN" sz="1500" b="1" dirty="0" err="1"/>
              <a:t>view.findViewById</a:t>
            </a:r>
            <a:r>
              <a:rPr lang="en-US" altLang="zh-CN" sz="1500" b="1" dirty="0"/>
              <a:t>(</a:t>
            </a:r>
            <a:r>
              <a:rPr lang="en-US" altLang="zh-CN" sz="1500" b="1" dirty="0" err="1"/>
              <a:t>R.id.news_title</a:t>
            </a:r>
            <a:r>
              <a:rPr lang="en-US" altLang="zh-CN" sz="1500" b="1" dirty="0"/>
              <a:t>);</a:t>
            </a:r>
          </a:p>
          <a:p>
            <a:r>
              <a:rPr lang="en-US" altLang="zh-CN" sz="1500" b="1" dirty="0"/>
              <a:t>        }</a:t>
            </a:r>
          </a:p>
          <a:p>
            <a:r>
              <a:rPr lang="en-US" altLang="zh-CN" sz="1500" b="1" dirty="0"/>
              <a:t>    }</a:t>
            </a:r>
          </a:p>
          <a:p>
            <a:r>
              <a:rPr lang="en-US" altLang="zh-CN" sz="1500" b="1" dirty="0"/>
              <a:t>   public </a:t>
            </a:r>
            <a:r>
              <a:rPr lang="en-US" altLang="zh-CN" sz="1500" b="1" dirty="0" err="1">
                <a:solidFill>
                  <a:srgbClr val="FF0000"/>
                </a:solidFill>
              </a:rPr>
              <a:t>NewsAdapter</a:t>
            </a:r>
            <a:r>
              <a:rPr lang="en-US" altLang="zh-CN" sz="1500" b="1" dirty="0"/>
              <a:t>(List&lt;News&gt; </a:t>
            </a:r>
            <a:r>
              <a:rPr lang="en-US" altLang="zh-CN" sz="1500" b="1" dirty="0" err="1"/>
              <a:t>newsList</a:t>
            </a:r>
            <a:r>
              <a:rPr lang="en-US" altLang="zh-CN" sz="1500" b="1" dirty="0"/>
              <a:t>) {</a:t>
            </a:r>
          </a:p>
          <a:p>
            <a:r>
              <a:rPr lang="en-US" altLang="zh-CN" sz="1500" b="1" dirty="0"/>
              <a:t>        </a:t>
            </a:r>
            <a:r>
              <a:rPr lang="en-US" altLang="zh-CN" sz="1500" b="1" dirty="0" err="1"/>
              <a:t>mNewsList</a:t>
            </a:r>
            <a:r>
              <a:rPr lang="en-US" altLang="zh-CN" sz="1500" b="1" dirty="0"/>
              <a:t> = </a:t>
            </a:r>
            <a:r>
              <a:rPr lang="en-US" altLang="zh-CN" sz="1500" b="1" dirty="0" err="1"/>
              <a:t>newsList</a:t>
            </a:r>
            <a:r>
              <a:rPr lang="en-US" altLang="zh-CN" sz="1500" b="1" dirty="0"/>
              <a:t>;</a:t>
            </a:r>
          </a:p>
          <a:p>
            <a:r>
              <a:rPr lang="en-US" altLang="zh-CN" sz="1500" b="1" dirty="0"/>
              <a:t>    }</a:t>
            </a:r>
          </a:p>
          <a:p>
            <a:r>
              <a:rPr lang="en-US" altLang="zh-CN" sz="1500" b="1" dirty="0"/>
              <a:t>    @Override</a:t>
            </a:r>
          </a:p>
          <a:p>
            <a:r>
              <a:rPr lang="en-US" altLang="zh-CN" sz="1500" b="1" dirty="0"/>
              <a:t>    public </a:t>
            </a:r>
            <a:r>
              <a:rPr lang="en-US" altLang="zh-CN" sz="1500" b="1" dirty="0" err="1"/>
              <a:t>ViewHolder</a:t>
            </a:r>
            <a:r>
              <a:rPr lang="en-US" altLang="zh-CN" sz="1500" b="1" dirty="0"/>
              <a:t> </a:t>
            </a:r>
            <a:r>
              <a:rPr lang="en-US" altLang="zh-CN" sz="1500" b="1" dirty="0" err="1">
                <a:solidFill>
                  <a:srgbClr val="FF0000"/>
                </a:solidFill>
              </a:rPr>
              <a:t>onCreateViewHolder</a:t>
            </a:r>
            <a:r>
              <a:rPr lang="en-US" altLang="zh-CN" sz="1500" b="1" dirty="0"/>
              <a:t>(</a:t>
            </a:r>
            <a:r>
              <a:rPr lang="en-US" altLang="zh-CN" sz="1500" b="1" dirty="0" err="1"/>
              <a:t>ViewGroup</a:t>
            </a:r>
            <a:r>
              <a:rPr lang="en-US" altLang="zh-CN" sz="1500" b="1" dirty="0"/>
              <a:t> parent, int </a:t>
            </a:r>
            <a:r>
              <a:rPr lang="en-US" altLang="zh-CN" sz="1500" b="1" dirty="0" err="1"/>
              <a:t>viewType</a:t>
            </a:r>
            <a:r>
              <a:rPr lang="en-US" altLang="zh-CN" sz="1500" b="1" dirty="0"/>
              <a:t>) {</a:t>
            </a:r>
          </a:p>
          <a:p>
            <a:r>
              <a:rPr lang="en-US" altLang="zh-CN" sz="1500" b="1" dirty="0"/>
              <a:t>        View </a:t>
            </a:r>
            <a:r>
              <a:rPr lang="en-US" altLang="zh-CN" sz="1500" b="1" dirty="0" err="1"/>
              <a:t>view</a:t>
            </a:r>
            <a:r>
              <a:rPr lang="en-US" altLang="zh-CN" sz="1500" b="1" dirty="0"/>
              <a:t> = </a:t>
            </a:r>
            <a:r>
              <a:rPr lang="en-US" altLang="zh-CN" sz="1500" b="1" dirty="0" err="1"/>
              <a:t>LayoutInflater.from</a:t>
            </a:r>
            <a:r>
              <a:rPr lang="en-US" altLang="zh-CN" sz="1500" b="1" dirty="0"/>
              <a:t>(</a:t>
            </a:r>
            <a:r>
              <a:rPr lang="en-US" altLang="zh-CN" sz="1500" b="1" dirty="0" err="1"/>
              <a:t>parent.getContext</a:t>
            </a:r>
            <a:r>
              <a:rPr lang="en-US" altLang="zh-CN" sz="1500" b="1" dirty="0"/>
              <a:t>()).</a:t>
            </a:r>
          </a:p>
          <a:p>
            <a:r>
              <a:rPr lang="en-US" altLang="zh-CN" sz="1500" b="1" dirty="0"/>
              <a:t>                                inflate(</a:t>
            </a:r>
            <a:r>
              <a:rPr lang="en-US" altLang="zh-CN" sz="1500" b="1" dirty="0" err="1"/>
              <a:t>R.layout.news_item</a:t>
            </a:r>
            <a:r>
              <a:rPr lang="en-US" altLang="zh-CN" sz="1500" b="1" dirty="0"/>
              <a:t>, parent, false);</a:t>
            </a:r>
          </a:p>
          <a:p>
            <a:r>
              <a:rPr lang="en-US" altLang="zh-CN" sz="1500" b="1" dirty="0"/>
              <a:t>        final </a:t>
            </a:r>
            <a:r>
              <a:rPr lang="en-US" altLang="zh-CN" sz="1500" b="1" dirty="0" err="1"/>
              <a:t>ViewHolder</a:t>
            </a:r>
            <a:r>
              <a:rPr lang="en-US" altLang="zh-CN" sz="1500" b="1" dirty="0"/>
              <a:t> holder = new </a:t>
            </a:r>
            <a:r>
              <a:rPr lang="en-US" altLang="zh-CN" sz="1500" b="1" dirty="0" err="1"/>
              <a:t>ViewHolder</a:t>
            </a:r>
            <a:r>
              <a:rPr lang="en-US" altLang="zh-CN" sz="1500" b="1" dirty="0"/>
              <a:t>(view);</a:t>
            </a:r>
          </a:p>
          <a:p>
            <a:r>
              <a:rPr lang="en-US" altLang="zh-CN" sz="1500" b="1" dirty="0"/>
              <a:t>        return holder;</a:t>
            </a:r>
          </a:p>
          <a:p>
            <a:r>
              <a:rPr lang="en-US" altLang="zh-CN" sz="1500" b="1" dirty="0"/>
              <a:t>    }</a:t>
            </a:r>
          </a:p>
          <a:p>
            <a:r>
              <a:rPr lang="en-US" altLang="zh-CN" sz="1500" b="1" dirty="0"/>
              <a:t>    @Override</a:t>
            </a:r>
          </a:p>
          <a:p>
            <a:r>
              <a:rPr lang="en-US" altLang="zh-CN" sz="1500" b="1" dirty="0"/>
              <a:t>    public void </a:t>
            </a:r>
            <a:r>
              <a:rPr lang="en-US" altLang="zh-CN" sz="1500" b="1" dirty="0" err="1">
                <a:solidFill>
                  <a:srgbClr val="FF0000"/>
                </a:solidFill>
              </a:rPr>
              <a:t>onBindViewHolder</a:t>
            </a:r>
            <a:r>
              <a:rPr lang="en-US" altLang="zh-CN" sz="1500" b="1" dirty="0"/>
              <a:t>(</a:t>
            </a:r>
            <a:r>
              <a:rPr lang="en-US" altLang="zh-CN" sz="1500" b="1" dirty="0" err="1"/>
              <a:t>ViewHolder</a:t>
            </a:r>
            <a:r>
              <a:rPr lang="en-US" altLang="zh-CN" sz="1500" b="1" dirty="0"/>
              <a:t> holder, int position) {</a:t>
            </a:r>
          </a:p>
          <a:p>
            <a:r>
              <a:rPr lang="en-US" altLang="zh-CN" sz="1500" b="1" dirty="0"/>
              <a:t>        News </a:t>
            </a:r>
            <a:r>
              <a:rPr lang="en-US" altLang="zh-CN" sz="1500" b="1" dirty="0" err="1"/>
              <a:t>news</a:t>
            </a:r>
            <a:r>
              <a:rPr lang="en-US" altLang="zh-CN" sz="1500" b="1" dirty="0"/>
              <a:t> = </a:t>
            </a:r>
            <a:r>
              <a:rPr lang="en-US" altLang="zh-CN" sz="1500" b="1" dirty="0" err="1"/>
              <a:t>mNewsList.get</a:t>
            </a:r>
            <a:r>
              <a:rPr lang="en-US" altLang="zh-CN" sz="1500" b="1" dirty="0"/>
              <a:t>(position);</a:t>
            </a:r>
          </a:p>
          <a:p>
            <a:r>
              <a:rPr lang="en-US" altLang="zh-CN" sz="1500" b="1" dirty="0"/>
              <a:t>        </a:t>
            </a:r>
            <a:r>
              <a:rPr lang="en-US" altLang="zh-CN" sz="1500" b="1" dirty="0" err="1"/>
              <a:t>holder.newsTitleText.setText</a:t>
            </a:r>
            <a:r>
              <a:rPr lang="en-US" altLang="zh-CN" sz="1500" b="1" dirty="0"/>
              <a:t>(</a:t>
            </a:r>
            <a:r>
              <a:rPr lang="en-US" altLang="zh-CN" sz="1500" b="1" dirty="0" err="1"/>
              <a:t>news.getTitle</a:t>
            </a:r>
            <a:r>
              <a:rPr lang="en-US" altLang="zh-CN" sz="1500" b="1" dirty="0"/>
              <a:t>());</a:t>
            </a:r>
          </a:p>
          <a:p>
            <a:r>
              <a:rPr lang="en-US" altLang="zh-CN" sz="1500" b="1" dirty="0"/>
              <a:t>    }</a:t>
            </a:r>
          </a:p>
          <a:p>
            <a:r>
              <a:rPr lang="en-US" altLang="zh-CN" sz="1500" b="1" dirty="0"/>
              <a:t>    @Override</a:t>
            </a:r>
          </a:p>
          <a:p>
            <a:r>
              <a:rPr lang="en-US" altLang="zh-CN" sz="1500" b="1" dirty="0"/>
              <a:t>    public int </a:t>
            </a:r>
            <a:r>
              <a:rPr lang="en-US" altLang="zh-CN" sz="1500" b="1" dirty="0" err="1">
                <a:solidFill>
                  <a:srgbClr val="FF0000"/>
                </a:solidFill>
              </a:rPr>
              <a:t>getItemCount</a:t>
            </a:r>
            <a:r>
              <a:rPr lang="en-US" altLang="zh-CN" sz="1500" b="1" dirty="0"/>
              <a:t>() {</a:t>
            </a:r>
          </a:p>
          <a:p>
            <a:r>
              <a:rPr lang="en-US" altLang="zh-CN" sz="1500" b="1" dirty="0"/>
              <a:t>        return </a:t>
            </a:r>
            <a:r>
              <a:rPr lang="en-US" altLang="zh-CN" sz="1500" b="1" dirty="0" err="1"/>
              <a:t>mNewsList.size</a:t>
            </a:r>
            <a:r>
              <a:rPr lang="en-US" altLang="zh-CN" sz="1500" b="1" dirty="0"/>
              <a:t>();</a:t>
            </a:r>
          </a:p>
          <a:p>
            <a:r>
              <a:rPr lang="en-US" altLang="zh-CN" sz="1500" b="1" dirty="0"/>
              <a:t>    }</a:t>
            </a:r>
          </a:p>
          <a:p>
            <a:r>
              <a:rPr lang="en-US" altLang="zh-CN" sz="1500" b="1" dirty="0"/>
              <a:t>}</a:t>
            </a:r>
          </a:p>
        </p:txBody>
      </p:sp>
      <p:cxnSp>
        <p:nvCxnSpPr>
          <p:cNvPr id="8" name="直接连接符 7">
            <a:extLst>
              <a:ext uri="{FF2B5EF4-FFF2-40B4-BE49-F238E27FC236}">
                <a16:creationId xmlns:a16="http://schemas.microsoft.com/office/drawing/2014/main" id="{76E725C8-EFFE-400F-A6DC-0C93A955D84C}"/>
              </a:ext>
            </a:extLst>
          </p:cNvPr>
          <p:cNvCxnSpPr>
            <a:cxnSpLocks/>
          </p:cNvCxnSpPr>
          <p:nvPr/>
        </p:nvCxnSpPr>
        <p:spPr>
          <a:xfrm>
            <a:off x="899592" y="291470"/>
            <a:ext cx="1224136" cy="0"/>
          </a:xfrm>
          <a:prstGeom prst="line">
            <a:avLst/>
          </a:prstGeom>
        </p:spPr>
        <p:style>
          <a:lnRef idx="3">
            <a:schemeClr val="dk1"/>
          </a:lnRef>
          <a:fillRef idx="0">
            <a:schemeClr val="dk1"/>
          </a:fillRef>
          <a:effectRef idx="2">
            <a:schemeClr val="dk1"/>
          </a:effectRef>
          <a:fontRef idx="minor">
            <a:schemeClr val="tx1"/>
          </a:fontRef>
        </p:style>
      </p:cxnSp>
      <p:sp>
        <p:nvSpPr>
          <p:cNvPr id="14" name="文本框 13">
            <a:extLst>
              <a:ext uri="{FF2B5EF4-FFF2-40B4-BE49-F238E27FC236}">
                <a16:creationId xmlns:a16="http://schemas.microsoft.com/office/drawing/2014/main" id="{D047C5A2-7F48-4923-8F57-76922D407A39}"/>
              </a:ext>
            </a:extLst>
          </p:cNvPr>
          <p:cNvSpPr txBox="1"/>
          <p:nvPr/>
        </p:nvSpPr>
        <p:spPr>
          <a:xfrm>
            <a:off x="4716016" y="5517232"/>
            <a:ext cx="3888432" cy="1215654"/>
          </a:xfrm>
          <a:prstGeom prst="rect">
            <a:avLst/>
          </a:prstGeom>
          <a:solidFill>
            <a:schemeClr val="accent1">
              <a:lumMod val="40000"/>
              <a:lumOff val="60000"/>
            </a:schemeClr>
          </a:solidFill>
          <a:ln>
            <a:solidFill>
              <a:schemeClr val="bg2"/>
            </a:solidFill>
          </a:ln>
        </p:spPr>
        <p:txBody>
          <a:bodyPr wrap="square">
            <a:spAutoFit/>
          </a:bodyPr>
          <a:lstStyle/>
          <a:p>
            <a:pPr marL="0" marR="0" lvl="0" indent="0" algn="just" defTabSz="914400" rtl="0" eaLnBrk="1" fontAlgn="auto" latinLnBrk="0" hangingPunct="1">
              <a:lnSpc>
                <a:spcPct val="140000"/>
              </a:lnSpc>
              <a:spcBef>
                <a:spcPts val="0"/>
              </a:spcBef>
              <a:spcAft>
                <a:spcPts val="0"/>
              </a:spcAft>
              <a:buClr>
                <a:srgbClr val="C0CF3A"/>
              </a:buClr>
              <a:buSzPct val="95000"/>
              <a:buFont typeface="Wingdings 2"/>
              <a:buNone/>
              <a:tabLst/>
              <a:defRPr/>
            </a:pPr>
            <a:r>
              <a:rPr kumimoji="0" lang="en-US" altLang="zh-CN" b="1"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NewsTitleFragment.java </a:t>
            </a:r>
            <a:r>
              <a:rPr kumimoji="0" lang="zh-CN" altLang="en-US" b="1"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中，为了适配</a:t>
            </a:r>
            <a:r>
              <a:rPr kumimoji="0" lang="en-US" altLang="zh-CN" b="1" i="0" u="none" strike="noStrike" kern="1200" cap="none" spc="0" normalizeH="0" baseline="0" noProof="0" dirty="0" err="1">
                <a:ln>
                  <a:noFill/>
                </a:ln>
                <a:solidFill>
                  <a:prstClr val="black"/>
                </a:solidFill>
                <a:effectLst/>
                <a:uLnTx/>
                <a:uFillTx/>
                <a:latin typeface="Palatino Linotype"/>
                <a:ea typeface="宋体" panose="02010600030101010101" pitchFamily="2" charset="-122"/>
                <a:cs typeface="+mn-cs"/>
              </a:rPr>
              <a:t>RecycleView</a:t>
            </a:r>
            <a:r>
              <a:rPr kumimoji="0" lang="zh-CN" altLang="en-US" b="1"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需要</a:t>
            </a:r>
            <a:r>
              <a:rPr kumimoji="0" lang="zh-CN" altLang="en-US" b="1" i="0" u="none" strike="noStrike" kern="1200" cap="none" spc="0" normalizeH="0" baseline="0" noProof="0" dirty="0">
                <a:ln>
                  <a:noFill/>
                </a:ln>
                <a:solidFill>
                  <a:srgbClr val="FF0000"/>
                </a:solidFill>
                <a:effectLst/>
                <a:uLnTx/>
                <a:uFillTx/>
                <a:latin typeface="Palatino Linotype"/>
                <a:ea typeface="宋体" panose="02010600030101010101" pitchFamily="2" charset="-122"/>
                <a:cs typeface="+mn-cs"/>
              </a:rPr>
              <a:t>自定义适配器：</a:t>
            </a:r>
            <a:r>
              <a:rPr kumimoji="0" lang="en-US" altLang="zh-CN" b="1"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 </a:t>
            </a:r>
            <a:r>
              <a:rPr kumimoji="0" lang="en-US" altLang="zh-CN" b="1" i="0" u="none" strike="noStrike" kern="1200" cap="none" spc="0" normalizeH="0" baseline="0" noProof="0" dirty="0" err="1">
                <a:ln>
                  <a:noFill/>
                </a:ln>
                <a:solidFill>
                  <a:prstClr val="black"/>
                </a:solidFill>
                <a:effectLst/>
                <a:uLnTx/>
                <a:uFillTx/>
                <a:latin typeface="Palatino Linotype"/>
                <a:ea typeface="宋体" panose="02010600030101010101" pitchFamily="2" charset="-122"/>
                <a:cs typeface="+mn-cs"/>
              </a:rPr>
              <a:t>NewsAdapter</a:t>
            </a:r>
            <a:r>
              <a:rPr kumimoji="0" lang="en-US" altLang="zh-CN" b="1"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 </a:t>
            </a:r>
            <a:r>
              <a:rPr kumimoji="0" lang="zh-CN" altLang="en-US" b="1"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a:t>
            </a:r>
            <a:endParaRPr kumimoji="0" lang="en-US" altLang="zh-CN" b="1" i="0" u="none" strike="noStrike" kern="1200" cap="none" spc="0" normalizeH="0" baseline="0" noProof="0" dirty="0">
              <a:ln>
                <a:noFill/>
              </a:ln>
              <a:solidFill>
                <a:srgbClr val="0070C0"/>
              </a:solidFill>
              <a:effectLst/>
              <a:uLnTx/>
              <a:uFillTx/>
              <a:latin typeface="Palatino Linotype"/>
              <a:ea typeface="宋体" panose="02010600030101010101" pitchFamily="2" charset="-122"/>
              <a:cs typeface="+mn-cs"/>
            </a:endParaRPr>
          </a:p>
        </p:txBody>
      </p:sp>
    </p:spTree>
    <p:extLst>
      <p:ext uri="{BB962C8B-B14F-4D97-AF65-F5344CB8AC3E}">
        <p14:creationId xmlns:p14="http://schemas.microsoft.com/office/powerpoint/2010/main" val="390388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a:t>步骤：</a:t>
            </a:r>
            <a:endParaRPr lang="en-US" altLang="zh-CN" dirty="0"/>
          </a:p>
          <a:p>
            <a:pPr>
              <a:lnSpc>
                <a:spcPct val="150000"/>
              </a:lnSpc>
            </a:pPr>
            <a:r>
              <a:rPr lang="en-US" altLang="zh-CN" sz="2400" dirty="0"/>
              <a:t>(1) </a:t>
            </a:r>
            <a:r>
              <a:rPr lang="zh-CN" altLang="en-US" sz="2400" dirty="0"/>
              <a:t>准备新闻类数据。</a:t>
            </a:r>
            <a:r>
              <a:rPr lang="en-US" altLang="zh-CN" sz="2400" dirty="0"/>
              <a:t>(List)</a:t>
            </a:r>
          </a:p>
          <a:p>
            <a:pPr>
              <a:lnSpc>
                <a:spcPct val="150000"/>
              </a:lnSpc>
            </a:pPr>
            <a:r>
              <a:rPr lang="en-US" altLang="zh-CN" sz="2400" dirty="0"/>
              <a:t>(2) </a:t>
            </a:r>
            <a:r>
              <a:rPr lang="zh-CN" altLang="en-US" sz="2400" dirty="0"/>
              <a:t>新建</a:t>
            </a:r>
            <a:r>
              <a:rPr lang="en-US" altLang="zh-CN" sz="2400" dirty="0" err="1"/>
              <a:t>NewsTitleFragment</a:t>
            </a:r>
            <a:r>
              <a:rPr lang="zh-CN" altLang="en-US" sz="2400" dirty="0"/>
              <a:t>碎片。</a:t>
            </a:r>
            <a:r>
              <a:rPr lang="en-US" altLang="zh-CN" sz="2400" dirty="0"/>
              <a:t>(</a:t>
            </a:r>
            <a:r>
              <a:rPr lang="zh-CN" altLang="en-US" sz="2400" dirty="0"/>
              <a:t>新闻列表</a:t>
            </a:r>
            <a:r>
              <a:rPr lang="en-US" altLang="zh-CN" sz="2400" dirty="0"/>
              <a:t>)</a:t>
            </a:r>
          </a:p>
          <a:p>
            <a:pPr>
              <a:lnSpc>
                <a:spcPct val="150000"/>
              </a:lnSpc>
            </a:pPr>
            <a:r>
              <a:rPr lang="en-US" altLang="zh-CN" sz="2400" dirty="0"/>
              <a:t>(3) </a:t>
            </a:r>
            <a:r>
              <a:rPr lang="zh-CN" altLang="en-US" sz="2400" dirty="0"/>
              <a:t>准备新闻详情的碎片：</a:t>
            </a:r>
            <a:r>
              <a:rPr lang="en-US" altLang="zh-CN" sz="2400" dirty="0"/>
              <a:t> </a:t>
            </a:r>
            <a:r>
              <a:rPr lang="en-US" altLang="zh-CN" sz="2400" dirty="0" err="1"/>
              <a:t>NewsContentFragment</a:t>
            </a:r>
            <a:r>
              <a:rPr lang="zh-CN" altLang="en-US" sz="2400" dirty="0"/>
              <a:t>。两种情况使用：</a:t>
            </a:r>
            <a:endParaRPr lang="en-US" altLang="zh-CN" sz="2400" dirty="0"/>
          </a:p>
          <a:p>
            <a:pPr lvl="1">
              <a:lnSpc>
                <a:spcPct val="150000"/>
              </a:lnSpc>
            </a:pPr>
            <a:r>
              <a:rPr lang="zh-CN" altLang="en-US" dirty="0"/>
              <a:t>双页情况：放在屏幕右边</a:t>
            </a:r>
            <a:endParaRPr lang="en-US" altLang="zh-CN" dirty="0"/>
          </a:p>
          <a:p>
            <a:pPr lvl="1">
              <a:lnSpc>
                <a:spcPct val="150000"/>
              </a:lnSpc>
            </a:pPr>
            <a:r>
              <a:rPr lang="zh-CN" altLang="en-US" dirty="0"/>
              <a:t>单页情况：新</a:t>
            </a:r>
            <a:r>
              <a:rPr lang="en-US" altLang="zh-CN" dirty="0"/>
              <a:t>Activity</a:t>
            </a:r>
            <a:r>
              <a:rPr lang="zh-CN" altLang="en-US" dirty="0"/>
              <a:t>，</a:t>
            </a:r>
            <a:r>
              <a:rPr lang="zh-CN" altLang="en-US" dirty="0">
                <a:solidFill>
                  <a:srgbClr val="FF0000"/>
                </a:solidFill>
              </a:rPr>
              <a:t>单击列表项后打开并加载</a:t>
            </a:r>
            <a:endParaRPr lang="en-US" altLang="zh-CN" dirty="0">
              <a:solidFill>
                <a:srgbClr val="FF0000"/>
              </a:solidFill>
            </a:endParaRPr>
          </a:p>
        </p:txBody>
      </p:sp>
      <p:sp>
        <p:nvSpPr>
          <p:cNvPr id="3" name="标题 2"/>
          <p:cNvSpPr>
            <a:spLocks noGrp="1"/>
          </p:cNvSpPr>
          <p:nvPr>
            <p:ph type="title"/>
          </p:nvPr>
        </p:nvSpPr>
        <p:spPr/>
        <p:txBody>
          <a:bodyPr/>
          <a:lstStyle/>
          <a:p>
            <a:r>
              <a:rPr lang="zh-CN" altLang="en-US" dirty="0"/>
              <a:t>案例</a:t>
            </a:r>
            <a:r>
              <a:rPr lang="en-US" altLang="zh-CN" dirty="0"/>
              <a:t>1</a:t>
            </a:r>
            <a:r>
              <a:rPr lang="zh-CN" altLang="en-US" dirty="0"/>
              <a:t>：简易新闻浏览器</a:t>
            </a:r>
          </a:p>
        </p:txBody>
      </p:sp>
    </p:spTree>
    <p:extLst>
      <p:ext uri="{BB962C8B-B14F-4D97-AF65-F5344CB8AC3E}">
        <p14:creationId xmlns:p14="http://schemas.microsoft.com/office/powerpoint/2010/main" val="303499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3822" y="611556"/>
            <a:ext cx="8229600" cy="944835"/>
          </a:xfrm>
        </p:spPr>
        <p:txBody>
          <a:bodyPr>
            <a:normAutofit/>
          </a:bodyPr>
          <a:lstStyle/>
          <a:p>
            <a:pPr marL="21397" indent="0">
              <a:lnSpc>
                <a:spcPct val="160000"/>
              </a:lnSpc>
              <a:buNone/>
            </a:pPr>
            <a:r>
              <a:rPr lang="zh-CN" altLang="en-US" sz="1800" dirty="0"/>
              <a:t>主要分为两部分：头部部分显示新闻标题，正文部分显示新闻内容，中间使用一条细线隔开。左边还有一条线用于双页布局时分隔左右两个碎片的分隔线。</a:t>
            </a:r>
            <a:endParaRPr lang="en-US" altLang="zh-CN" sz="1800" dirty="0"/>
          </a:p>
        </p:txBody>
      </p:sp>
      <p:sp useBgFill="1">
        <p:nvSpPr>
          <p:cNvPr id="3" name="标题 2"/>
          <p:cNvSpPr>
            <a:spLocks noGrp="1"/>
          </p:cNvSpPr>
          <p:nvPr>
            <p:ph type="title"/>
          </p:nvPr>
        </p:nvSpPr>
        <p:spPr>
          <a:xfrm>
            <a:off x="457201" y="132589"/>
            <a:ext cx="8229600" cy="400810"/>
          </a:xfrm>
        </p:spPr>
        <p:txBody>
          <a:bodyPr>
            <a:normAutofit fontScale="90000"/>
          </a:bodyPr>
          <a:lstStyle/>
          <a:p>
            <a:r>
              <a:rPr lang="en-US" altLang="zh-CN" sz="2400" dirty="0"/>
              <a:t>fragment_news_content.xml</a:t>
            </a:r>
            <a:endParaRPr lang="zh-CN" altLang="en-US" sz="2400" dirty="0"/>
          </a:p>
        </p:txBody>
      </p:sp>
      <p:pic>
        <p:nvPicPr>
          <p:cNvPr id="10" name="图片 9">
            <a:extLst>
              <a:ext uri="{FF2B5EF4-FFF2-40B4-BE49-F238E27FC236}">
                <a16:creationId xmlns:a16="http://schemas.microsoft.com/office/drawing/2014/main" id="{0759E8E5-3164-44B9-8DDF-8EC894A9A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1793196"/>
            <a:ext cx="6591999" cy="3708000"/>
          </a:xfrm>
          <a:prstGeom prst="rect">
            <a:avLst/>
          </a:prstGeom>
          <a:ln>
            <a:solidFill>
              <a:schemeClr val="accent1"/>
            </a:solidFill>
          </a:ln>
        </p:spPr>
      </p:pic>
      <p:pic>
        <p:nvPicPr>
          <p:cNvPr id="7" name="图片 6">
            <a:extLst>
              <a:ext uri="{FF2B5EF4-FFF2-40B4-BE49-F238E27FC236}">
                <a16:creationId xmlns:a16="http://schemas.microsoft.com/office/drawing/2014/main" id="{16CE22AE-9305-4B29-B6E4-D221C035CB4C}"/>
              </a:ext>
            </a:extLst>
          </p:cNvPr>
          <p:cNvPicPr>
            <a:picLocks noChangeAspect="1"/>
          </p:cNvPicPr>
          <p:nvPr/>
        </p:nvPicPr>
        <p:blipFill>
          <a:blip r:embed="rId3"/>
          <a:stretch>
            <a:fillRect/>
          </a:stretch>
        </p:blipFill>
        <p:spPr>
          <a:xfrm>
            <a:off x="539552" y="1793196"/>
            <a:ext cx="3002958" cy="3708000"/>
          </a:xfrm>
          <a:prstGeom prst="rect">
            <a:avLst/>
          </a:prstGeom>
          <a:ln>
            <a:solidFill>
              <a:srgbClr val="002060"/>
            </a:solidFill>
          </a:ln>
        </p:spPr>
      </p:pic>
      <p:sp>
        <p:nvSpPr>
          <p:cNvPr id="11" name="矩形 10">
            <a:extLst>
              <a:ext uri="{FF2B5EF4-FFF2-40B4-BE49-F238E27FC236}">
                <a16:creationId xmlns:a16="http://schemas.microsoft.com/office/drawing/2014/main" id="{631648F2-CBCF-41F0-8917-03D26BFFC986}"/>
              </a:ext>
            </a:extLst>
          </p:cNvPr>
          <p:cNvSpPr/>
          <p:nvPr/>
        </p:nvSpPr>
        <p:spPr>
          <a:xfrm>
            <a:off x="4283968" y="2420888"/>
            <a:ext cx="4320480" cy="3168352"/>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对话气泡: 圆角矩形 11">
            <a:extLst>
              <a:ext uri="{FF2B5EF4-FFF2-40B4-BE49-F238E27FC236}">
                <a16:creationId xmlns:a16="http://schemas.microsoft.com/office/drawing/2014/main" id="{DB723798-4F57-4695-90BB-A0C44FB63341}"/>
              </a:ext>
            </a:extLst>
          </p:cNvPr>
          <p:cNvSpPr/>
          <p:nvPr/>
        </p:nvSpPr>
        <p:spPr>
          <a:xfrm>
            <a:off x="5508104" y="5733256"/>
            <a:ext cx="1584176" cy="720080"/>
          </a:xfrm>
          <a:prstGeom prst="wedgeRoundRectCallout">
            <a:avLst>
              <a:gd name="adj1" fmla="val -13050"/>
              <a:gd name="adj2" fmla="val -6733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新闻详情碎片的示例</a:t>
            </a:r>
          </a:p>
        </p:txBody>
      </p:sp>
    </p:spTree>
    <p:extLst>
      <p:ext uri="{BB962C8B-B14F-4D97-AF65-F5344CB8AC3E}">
        <p14:creationId xmlns:p14="http://schemas.microsoft.com/office/powerpoint/2010/main" val="9056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decel="10000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179512" y="87476"/>
            <a:ext cx="8229600" cy="539102"/>
          </a:xfrm>
        </p:spPr>
        <p:txBody>
          <a:bodyPr>
            <a:normAutofit fontScale="90000"/>
          </a:bodyPr>
          <a:lstStyle/>
          <a:p>
            <a:r>
              <a:rPr lang="en-US" altLang="zh-CN" dirty="0">
                <a:hlinkClick r:id="rId3" action="ppaction://hlinkfile"/>
              </a:rPr>
              <a:t>NewsContentFragment.java</a:t>
            </a:r>
            <a:endParaRPr lang="zh-CN" altLang="en-US" dirty="0"/>
          </a:p>
        </p:txBody>
      </p:sp>
      <p:sp>
        <p:nvSpPr>
          <p:cNvPr id="4" name="矩形 3"/>
          <p:cNvSpPr/>
          <p:nvPr/>
        </p:nvSpPr>
        <p:spPr>
          <a:xfrm>
            <a:off x="10630" y="764704"/>
            <a:ext cx="9144000" cy="5663089"/>
          </a:xfrm>
          <a:prstGeom prst="rect">
            <a:avLst/>
          </a:prstGeom>
          <a:solidFill>
            <a:schemeClr val="bg1">
              <a:lumMod val="95000"/>
            </a:schemeClr>
          </a:solidFill>
        </p:spPr>
        <p:txBody>
          <a:bodyPr wrap="square">
            <a:spAutoFit/>
          </a:bodyPr>
          <a:lstStyle/>
          <a:p>
            <a:r>
              <a:rPr lang="en-US" altLang="zh-CN" sz="2000" dirty="0"/>
              <a:t>public class </a:t>
            </a:r>
            <a:r>
              <a:rPr lang="en-US" altLang="zh-CN" sz="2000" dirty="0" err="1"/>
              <a:t>NewsContentFragment</a:t>
            </a:r>
            <a:r>
              <a:rPr lang="en-US" altLang="zh-CN" sz="2000" dirty="0"/>
              <a:t> extends Fragment {</a:t>
            </a:r>
          </a:p>
          <a:p>
            <a:r>
              <a:rPr lang="en-US" altLang="zh-CN" sz="2000" dirty="0"/>
              <a:t>    private View </a:t>
            </a:r>
            <a:r>
              <a:rPr lang="en-US" altLang="zh-CN" sz="2000" dirty="0" err="1"/>
              <a:t>view</a:t>
            </a:r>
            <a:r>
              <a:rPr lang="en-US" altLang="zh-CN" sz="2000" dirty="0"/>
              <a:t>;</a:t>
            </a:r>
          </a:p>
          <a:p>
            <a:r>
              <a:rPr lang="en-US" altLang="zh-CN" sz="2000" dirty="0"/>
              <a:t>    @Override</a:t>
            </a:r>
          </a:p>
          <a:p>
            <a:r>
              <a:rPr lang="en-US" altLang="zh-CN" sz="2000" dirty="0"/>
              <a:t>    public View </a:t>
            </a:r>
            <a:r>
              <a:rPr lang="en-US" altLang="zh-CN" sz="2000" dirty="0" err="1"/>
              <a:t>onCreateView</a:t>
            </a:r>
            <a:r>
              <a:rPr lang="en-US" altLang="zh-CN" sz="2000" dirty="0"/>
              <a:t>(</a:t>
            </a:r>
            <a:r>
              <a:rPr lang="en-US" altLang="zh-CN" sz="2000" dirty="0" err="1"/>
              <a:t>LayoutInflater</a:t>
            </a:r>
            <a:r>
              <a:rPr lang="en-US" altLang="zh-CN" sz="2000" dirty="0"/>
              <a:t> </a:t>
            </a:r>
            <a:r>
              <a:rPr lang="en-US" altLang="zh-CN" sz="2000" dirty="0" err="1"/>
              <a:t>inflater</a:t>
            </a:r>
            <a:r>
              <a:rPr lang="en-US" altLang="zh-CN" sz="2000" dirty="0"/>
              <a:t>, </a:t>
            </a:r>
            <a:r>
              <a:rPr lang="en-US" altLang="zh-CN" sz="2000" dirty="0" err="1"/>
              <a:t>ViewGroup</a:t>
            </a:r>
            <a:r>
              <a:rPr lang="en-US" altLang="zh-CN" sz="2000" dirty="0"/>
              <a:t> container,</a:t>
            </a:r>
          </a:p>
          <a:p>
            <a:r>
              <a:rPr lang="en-US" altLang="zh-CN" sz="2000" dirty="0"/>
              <a:t>                             Bundle </a:t>
            </a:r>
            <a:r>
              <a:rPr lang="en-US" altLang="zh-CN" sz="2000" dirty="0" err="1"/>
              <a:t>savedInstanceState</a:t>
            </a:r>
            <a:r>
              <a:rPr lang="en-US" altLang="zh-CN" sz="2000" dirty="0"/>
              <a:t>) {</a:t>
            </a:r>
          </a:p>
          <a:p>
            <a:r>
              <a:rPr lang="en-US" altLang="zh-CN" sz="2000" dirty="0"/>
              <a:t>        view = </a:t>
            </a:r>
            <a:r>
              <a:rPr lang="en-US" altLang="zh-CN" sz="2000" dirty="0" err="1"/>
              <a:t>inflater.inflate</a:t>
            </a:r>
            <a:r>
              <a:rPr lang="en-US" altLang="zh-CN" sz="2000" dirty="0"/>
              <a:t>(</a:t>
            </a:r>
            <a:r>
              <a:rPr lang="en-US" altLang="zh-CN" sz="2000" dirty="0" err="1"/>
              <a:t>R.layout.</a:t>
            </a:r>
            <a:r>
              <a:rPr lang="en-US" altLang="zh-CN" sz="2000" dirty="0" err="1">
                <a:solidFill>
                  <a:srgbClr val="C00000"/>
                </a:solidFill>
              </a:rPr>
              <a:t>fragment_news_content</a:t>
            </a:r>
            <a:r>
              <a:rPr lang="en-US" altLang="zh-CN" sz="2000" dirty="0"/>
              <a:t>, container, false);</a:t>
            </a:r>
          </a:p>
          <a:p>
            <a:r>
              <a:rPr lang="en-US" altLang="zh-CN" sz="2000" dirty="0"/>
              <a:t>        return view;</a:t>
            </a:r>
          </a:p>
          <a:p>
            <a:r>
              <a:rPr lang="en-US" altLang="zh-CN" sz="2000" dirty="0"/>
              <a:t>    }</a:t>
            </a:r>
          </a:p>
          <a:p>
            <a:r>
              <a:rPr lang="en-US" altLang="zh-CN" sz="2000" dirty="0"/>
              <a:t>    public void </a:t>
            </a:r>
            <a:r>
              <a:rPr lang="en-US" altLang="zh-CN" sz="2200" dirty="0">
                <a:solidFill>
                  <a:srgbClr val="C00000"/>
                </a:solidFill>
              </a:rPr>
              <a:t>refresh</a:t>
            </a:r>
            <a:r>
              <a:rPr lang="en-US" altLang="zh-CN" sz="2000" dirty="0"/>
              <a:t>(String </a:t>
            </a:r>
            <a:r>
              <a:rPr lang="en-US" altLang="zh-CN" sz="2000" dirty="0" err="1"/>
              <a:t>newsTitle</a:t>
            </a:r>
            <a:r>
              <a:rPr lang="en-US" altLang="zh-CN" sz="2000" dirty="0"/>
              <a:t>, String </a:t>
            </a:r>
            <a:r>
              <a:rPr lang="en-US" altLang="zh-CN" sz="2000" dirty="0" err="1"/>
              <a:t>newsContent</a:t>
            </a:r>
            <a:r>
              <a:rPr lang="en-US" altLang="zh-CN" sz="2000" dirty="0"/>
              <a:t>) {</a:t>
            </a:r>
          </a:p>
          <a:p>
            <a:r>
              <a:rPr lang="en-US" altLang="zh-CN" sz="2000" dirty="0"/>
              <a:t>        View </a:t>
            </a:r>
            <a:r>
              <a:rPr lang="en-US" altLang="zh-CN" sz="2000" dirty="0" err="1"/>
              <a:t>visibilityLayout</a:t>
            </a:r>
            <a:r>
              <a:rPr lang="en-US" altLang="zh-CN" sz="2000" dirty="0"/>
              <a:t> = </a:t>
            </a:r>
            <a:r>
              <a:rPr lang="en-US" altLang="zh-CN" sz="2000" dirty="0" err="1"/>
              <a:t>view.findViewById</a:t>
            </a:r>
            <a:r>
              <a:rPr lang="en-US" altLang="zh-CN" sz="2000" dirty="0"/>
              <a:t>(</a:t>
            </a:r>
            <a:r>
              <a:rPr lang="en-US" altLang="zh-CN" sz="2000" dirty="0" err="1"/>
              <a:t>R.id.visibility_layout</a:t>
            </a:r>
            <a:r>
              <a:rPr lang="en-US" altLang="zh-CN" sz="2000" dirty="0"/>
              <a:t>);</a:t>
            </a:r>
          </a:p>
          <a:p>
            <a:r>
              <a:rPr lang="en-US" altLang="zh-CN" sz="2000" dirty="0"/>
              <a:t>        </a:t>
            </a:r>
            <a:r>
              <a:rPr lang="en-US" altLang="zh-CN" sz="2000" dirty="0" err="1"/>
              <a:t>visibilityLayout.setVisibility</a:t>
            </a:r>
            <a:r>
              <a:rPr lang="en-US" altLang="zh-CN" sz="2000" dirty="0"/>
              <a:t>(</a:t>
            </a:r>
            <a:r>
              <a:rPr lang="en-US" altLang="zh-CN" sz="2000" dirty="0" err="1"/>
              <a:t>View.VISIBLE</a:t>
            </a:r>
            <a:r>
              <a:rPr lang="en-US" altLang="zh-CN" sz="2000" dirty="0"/>
              <a:t>);</a:t>
            </a:r>
          </a:p>
          <a:p>
            <a:r>
              <a:rPr lang="en-US" altLang="zh-CN" sz="2000" dirty="0"/>
              <a:t>        </a:t>
            </a:r>
            <a:r>
              <a:rPr lang="en-US" altLang="zh-CN" sz="2000" dirty="0" err="1"/>
              <a:t>TextView</a:t>
            </a:r>
            <a:r>
              <a:rPr lang="en-US" altLang="zh-CN" sz="2000" dirty="0"/>
              <a:t> </a:t>
            </a:r>
            <a:r>
              <a:rPr lang="en-US" altLang="zh-CN" sz="2000" dirty="0" err="1">
                <a:solidFill>
                  <a:srgbClr val="0070C0"/>
                </a:solidFill>
              </a:rPr>
              <a:t>newsTitleText</a:t>
            </a:r>
            <a:r>
              <a:rPr lang="en-US" altLang="zh-CN" sz="2000" dirty="0"/>
              <a:t> = (</a:t>
            </a:r>
            <a:r>
              <a:rPr lang="en-US" altLang="zh-CN" sz="2000" dirty="0" err="1"/>
              <a:t>TextView</a:t>
            </a:r>
            <a:r>
              <a:rPr lang="en-US" altLang="zh-CN" sz="2000" dirty="0"/>
              <a:t>) </a:t>
            </a:r>
            <a:r>
              <a:rPr lang="en-US" altLang="zh-CN" sz="2000" dirty="0" err="1"/>
              <a:t>view.findViewById</a:t>
            </a:r>
            <a:r>
              <a:rPr lang="en-US" altLang="zh-CN" sz="2000" dirty="0"/>
              <a:t> (</a:t>
            </a:r>
            <a:r>
              <a:rPr lang="en-US" altLang="zh-CN" sz="2000" dirty="0" err="1"/>
              <a:t>R.id.news_title</a:t>
            </a:r>
            <a:r>
              <a:rPr lang="en-US" altLang="zh-CN" sz="2000" dirty="0"/>
              <a:t>);</a:t>
            </a:r>
          </a:p>
          <a:p>
            <a:r>
              <a:rPr lang="en-US" altLang="zh-CN" sz="2000" dirty="0"/>
              <a:t>        </a:t>
            </a:r>
            <a:r>
              <a:rPr lang="en-US" altLang="zh-CN" sz="2000" dirty="0" err="1"/>
              <a:t>TextView</a:t>
            </a:r>
            <a:r>
              <a:rPr lang="en-US" altLang="zh-CN" sz="2000" dirty="0"/>
              <a:t> </a:t>
            </a:r>
            <a:r>
              <a:rPr lang="en-US" altLang="zh-CN" sz="2000" dirty="0" err="1">
                <a:solidFill>
                  <a:srgbClr val="0070C0"/>
                </a:solidFill>
              </a:rPr>
              <a:t>newsContentText</a:t>
            </a:r>
            <a:r>
              <a:rPr lang="en-US" altLang="zh-CN" sz="2000" dirty="0"/>
              <a:t> = </a:t>
            </a:r>
            <a:r>
              <a:rPr lang="en-US" altLang="zh-CN" sz="1600" dirty="0"/>
              <a:t>(</a:t>
            </a:r>
            <a:r>
              <a:rPr lang="en-US" altLang="zh-CN" sz="1600" dirty="0" err="1"/>
              <a:t>TextView</a:t>
            </a:r>
            <a:r>
              <a:rPr lang="en-US" altLang="zh-CN" sz="1600" dirty="0"/>
              <a:t>) </a:t>
            </a:r>
            <a:r>
              <a:rPr lang="en-US" altLang="zh-CN" sz="1600" dirty="0" err="1"/>
              <a:t>view.findViewById</a:t>
            </a:r>
            <a:r>
              <a:rPr lang="en-US" altLang="zh-CN" sz="1600" dirty="0"/>
              <a:t>(</a:t>
            </a:r>
            <a:r>
              <a:rPr lang="en-US" altLang="zh-CN" sz="1600" dirty="0" err="1"/>
              <a:t>R.id.news_content</a:t>
            </a:r>
            <a:r>
              <a:rPr lang="en-US" altLang="zh-CN" sz="1600" dirty="0"/>
              <a:t>);</a:t>
            </a:r>
          </a:p>
          <a:p>
            <a:r>
              <a:rPr lang="en-US" altLang="zh-CN" sz="2000" dirty="0"/>
              <a:t>        </a:t>
            </a:r>
            <a:r>
              <a:rPr lang="en-US" altLang="zh-CN" sz="2000" dirty="0" err="1"/>
              <a:t>newsTitleText.setText</a:t>
            </a:r>
            <a:r>
              <a:rPr lang="en-US" altLang="zh-CN" sz="2000" dirty="0"/>
              <a:t>(</a:t>
            </a:r>
            <a:r>
              <a:rPr lang="en-US" altLang="zh-CN" sz="2000" dirty="0" err="1"/>
              <a:t>newsTitle</a:t>
            </a:r>
            <a:r>
              <a:rPr lang="en-US" altLang="zh-CN" sz="2000" dirty="0"/>
              <a:t>); // </a:t>
            </a:r>
            <a:r>
              <a:rPr lang="zh-CN" altLang="en-US" sz="2000" dirty="0"/>
              <a:t>显示新闻的标题</a:t>
            </a:r>
          </a:p>
          <a:p>
            <a:r>
              <a:rPr lang="zh-CN" altLang="en-US" sz="2000" dirty="0"/>
              <a:t>        </a:t>
            </a:r>
            <a:r>
              <a:rPr lang="en-US" altLang="zh-CN" sz="2000" dirty="0" err="1"/>
              <a:t>newsContentText.setText</a:t>
            </a:r>
            <a:r>
              <a:rPr lang="en-US" altLang="zh-CN" sz="2000" dirty="0"/>
              <a:t>(</a:t>
            </a:r>
            <a:r>
              <a:rPr lang="en-US" altLang="zh-CN" sz="2000" dirty="0" err="1"/>
              <a:t>newsContent</a:t>
            </a:r>
            <a:r>
              <a:rPr lang="en-US" altLang="zh-CN" sz="2000" dirty="0"/>
              <a:t>); // </a:t>
            </a:r>
            <a:r>
              <a:rPr lang="zh-CN" altLang="en-US" sz="2000" dirty="0"/>
              <a:t>显示新闻的内容</a:t>
            </a:r>
          </a:p>
          <a:p>
            <a:r>
              <a:rPr lang="zh-CN" altLang="en-US" sz="2000" dirty="0"/>
              <a:t>    </a:t>
            </a:r>
            <a:r>
              <a:rPr lang="en-US" altLang="zh-CN" sz="2000" dirty="0"/>
              <a:t>}</a:t>
            </a:r>
          </a:p>
          <a:p>
            <a:endParaRPr lang="en-US" altLang="zh-CN" sz="2000" dirty="0"/>
          </a:p>
          <a:p>
            <a:r>
              <a:rPr lang="en-US" altLang="zh-CN" sz="2000" dirty="0"/>
              <a:t>}</a:t>
            </a:r>
            <a:endParaRPr lang="zh-CN" altLang="en-US" sz="2000" dirty="0"/>
          </a:p>
        </p:txBody>
      </p:sp>
      <p:sp>
        <p:nvSpPr>
          <p:cNvPr id="5" name="矩形 4">
            <a:extLst>
              <a:ext uri="{FF2B5EF4-FFF2-40B4-BE49-F238E27FC236}">
                <a16:creationId xmlns:a16="http://schemas.microsoft.com/office/drawing/2014/main" id="{050B893F-2A17-4311-851F-D6886D9C46F3}"/>
              </a:ext>
            </a:extLst>
          </p:cNvPr>
          <p:cNvSpPr/>
          <p:nvPr/>
        </p:nvSpPr>
        <p:spPr>
          <a:xfrm>
            <a:off x="239230" y="3284984"/>
            <a:ext cx="8797266" cy="2490593"/>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 name="对话气泡: 圆角矩形 5">
            <a:extLst>
              <a:ext uri="{FF2B5EF4-FFF2-40B4-BE49-F238E27FC236}">
                <a16:creationId xmlns:a16="http://schemas.microsoft.com/office/drawing/2014/main" id="{646EAF42-F7A2-4363-8AF9-3889E00DC5AE}"/>
              </a:ext>
            </a:extLst>
          </p:cNvPr>
          <p:cNvSpPr/>
          <p:nvPr/>
        </p:nvSpPr>
        <p:spPr>
          <a:xfrm>
            <a:off x="2339752" y="5580019"/>
            <a:ext cx="2088232" cy="667367"/>
          </a:xfrm>
          <a:prstGeom prst="wedgeRoundRectCallout">
            <a:avLst>
              <a:gd name="adj1" fmla="val -5852"/>
              <a:gd name="adj2" fmla="val -8198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提供</a:t>
            </a:r>
            <a:r>
              <a:rPr lang="en-US" altLang="zh-CN" dirty="0">
                <a:latin typeface="微软雅黑" panose="020B0503020204020204" pitchFamily="34" charset="-122"/>
                <a:ea typeface="微软雅黑" panose="020B0503020204020204" pitchFamily="34" charset="-122"/>
              </a:rPr>
              <a:t>refresh()</a:t>
            </a:r>
            <a:r>
              <a:rPr lang="zh-CN" altLang="en-US">
                <a:latin typeface="微软雅黑" panose="020B0503020204020204" pitchFamily="34" charset="-122"/>
                <a:ea typeface="微软雅黑" panose="020B0503020204020204" pitchFamily="34" charset="-122"/>
              </a:rPr>
              <a:t>方法，刷新</a:t>
            </a:r>
            <a:r>
              <a:rPr lang="zh-CN" altLang="en-US" dirty="0">
                <a:latin typeface="微软雅黑" panose="020B0503020204020204" pitchFamily="34" charset="-122"/>
                <a:ea typeface="微软雅黑" panose="020B0503020204020204" pitchFamily="34" charset="-122"/>
              </a:rPr>
              <a:t>新闻详情</a:t>
            </a:r>
          </a:p>
        </p:txBody>
      </p:sp>
    </p:spTree>
    <p:extLst>
      <p:ext uri="{BB962C8B-B14F-4D97-AF65-F5344CB8AC3E}">
        <p14:creationId xmlns:p14="http://schemas.microsoft.com/office/powerpoint/2010/main" val="31931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54431"/>
            <a:ext cx="5050904" cy="5170170"/>
          </a:xfrm>
        </p:spPr>
        <p:txBody>
          <a:bodyPr>
            <a:normAutofit/>
          </a:bodyPr>
          <a:lstStyle/>
          <a:p>
            <a:pPr>
              <a:lnSpc>
                <a:spcPct val="150000"/>
              </a:lnSpc>
            </a:pPr>
            <a:r>
              <a:rPr lang="zh-CN" altLang="en-US" sz="2400" dirty="0"/>
              <a:t>步骤：</a:t>
            </a:r>
            <a:endParaRPr lang="en-US" altLang="zh-CN" sz="2400" dirty="0"/>
          </a:p>
          <a:p>
            <a:pPr>
              <a:lnSpc>
                <a:spcPct val="150000"/>
              </a:lnSpc>
            </a:pPr>
            <a:r>
              <a:rPr lang="en-US" altLang="zh-CN" sz="2200" dirty="0"/>
              <a:t>(4) </a:t>
            </a:r>
            <a:r>
              <a:rPr lang="zh-CN" altLang="en-US" sz="2200" dirty="0"/>
              <a:t>适配单页情况的新闻详情页活动：    </a:t>
            </a:r>
            <a:br>
              <a:rPr lang="en-US" altLang="zh-CN" sz="2400" dirty="0"/>
            </a:br>
            <a:r>
              <a:rPr lang="en-US" altLang="zh-CN" sz="2400" dirty="0"/>
              <a:t>      </a:t>
            </a:r>
            <a:r>
              <a:rPr lang="en-US" altLang="zh-CN" sz="2400" dirty="0" err="1"/>
              <a:t>NewsContentActivity</a:t>
            </a:r>
            <a:r>
              <a:rPr lang="zh-CN" altLang="en-US" sz="2400" dirty="0"/>
              <a:t>活动</a:t>
            </a:r>
            <a:endParaRPr lang="en-US" altLang="zh-CN" sz="2400" dirty="0"/>
          </a:p>
          <a:p>
            <a:pPr lvl="2" algn="just">
              <a:lnSpc>
                <a:spcPct val="150000"/>
              </a:lnSpc>
              <a:buFont typeface="Wingdings" panose="05000000000000000000" pitchFamily="2" charset="2"/>
              <a:buChar char="Ø"/>
            </a:pPr>
            <a:r>
              <a:rPr lang="zh-CN" altLang="en-US" dirty="0"/>
              <a:t>单页模式下，</a:t>
            </a:r>
            <a:r>
              <a:rPr lang="zh-CN" altLang="en-US" dirty="0">
                <a:solidFill>
                  <a:srgbClr val="FF0000"/>
                </a:solidFill>
              </a:rPr>
              <a:t>在标题列表活动页单击子项时会打开对应的详情页</a:t>
            </a:r>
            <a:r>
              <a:rPr lang="zh-CN" altLang="en-US" dirty="0"/>
              <a:t>。</a:t>
            </a:r>
            <a:endParaRPr lang="en-US" altLang="zh-CN" dirty="0"/>
          </a:p>
          <a:p>
            <a:pPr lvl="2" algn="just">
              <a:lnSpc>
                <a:spcPct val="150000"/>
              </a:lnSpc>
              <a:buFont typeface="Wingdings" panose="05000000000000000000" pitchFamily="2" charset="2"/>
              <a:buChar char="Ø"/>
            </a:pPr>
            <a:r>
              <a:rPr lang="en-US" altLang="zh-CN" dirty="0" err="1">
                <a:solidFill>
                  <a:srgbClr val="FF0000"/>
                </a:solidFill>
              </a:rPr>
              <a:t>onCreate</a:t>
            </a:r>
            <a:r>
              <a:rPr lang="en-US" altLang="zh-CN" dirty="0">
                <a:solidFill>
                  <a:srgbClr val="FF0000"/>
                </a:solidFill>
              </a:rPr>
              <a:t>()</a:t>
            </a:r>
            <a:r>
              <a:rPr lang="zh-CN" altLang="en-US" dirty="0"/>
              <a:t>方法中，首先获得对应布局文件中</a:t>
            </a:r>
            <a:r>
              <a:rPr lang="en-US" altLang="zh-CN" dirty="0"/>
              <a:t>Fragment</a:t>
            </a:r>
            <a:r>
              <a:rPr lang="zh-CN" altLang="en-US" dirty="0"/>
              <a:t>，接着调用其</a:t>
            </a:r>
            <a:r>
              <a:rPr lang="en-US" altLang="zh-CN" dirty="0"/>
              <a:t>refresh()</a:t>
            </a:r>
            <a:r>
              <a:rPr lang="zh-CN" altLang="en-US" dirty="0"/>
              <a:t>方法，将新闻的标题和内容传入，这样就可以显示数据了。</a:t>
            </a:r>
            <a:endParaRPr lang="en-US" altLang="zh-CN" dirty="0"/>
          </a:p>
        </p:txBody>
      </p:sp>
      <p:sp>
        <p:nvSpPr>
          <p:cNvPr id="3" name="标题 2"/>
          <p:cNvSpPr>
            <a:spLocks noGrp="1"/>
          </p:cNvSpPr>
          <p:nvPr>
            <p:ph type="title"/>
          </p:nvPr>
        </p:nvSpPr>
        <p:spPr/>
        <p:txBody>
          <a:bodyPr/>
          <a:lstStyle/>
          <a:p>
            <a:r>
              <a:rPr lang="zh-CN" altLang="en-US" dirty="0"/>
              <a:t>案例</a:t>
            </a:r>
            <a:r>
              <a:rPr lang="en-US" altLang="zh-CN" dirty="0"/>
              <a:t>1</a:t>
            </a:r>
            <a:r>
              <a:rPr lang="zh-CN" altLang="en-US" dirty="0"/>
              <a:t>：简易新闻浏览器</a:t>
            </a:r>
          </a:p>
        </p:txBody>
      </p:sp>
      <p:pic>
        <p:nvPicPr>
          <p:cNvPr id="4" name="图片 3">
            <a:extLst>
              <a:ext uri="{FF2B5EF4-FFF2-40B4-BE49-F238E27FC236}">
                <a16:creationId xmlns:a16="http://schemas.microsoft.com/office/drawing/2014/main" id="{392A27C1-0995-45D3-B4E9-862313D48C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3575" y="1016110"/>
            <a:ext cx="2983225" cy="5303511"/>
          </a:xfrm>
          <a:prstGeom prst="rect">
            <a:avLst/>
          </a:prstGeom>
          <a:ln>
            <a:solidFill>
              <a:schemeClr val="accent1"/>
            </a:solidFill>
          </a:ln>
        </p:spPr>
      </p:pic>
    </p:spTree>
    <p:extLst>
      <p:ext uri="{BB962C8B-B14F-4D97-AF65-F5344CB8AC3E}">
        <p14:creationId xmlns:p14="http://schemas.microsoft.com/office/powerpoint/2010/main" val="369270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3301A5-C575-4B59-9253-2FBDA55783D6}"/>
              </a:ext>
            </a:extLst>
          </p:cNvPr>
          <p:cNvSpPr>
            <a:spLocks noGrp="1"/>
          </p:cNvSpPr>
          <p:nvPr>
            <p:ph type="title"/>
          </p:nvPr>
        </p:nvSpPr>
        <p:spPr>
          <a:xfrm>
            <a:off x="457201" y="132589"/>
            <a:ext cx="8229600" cy="272075"/>
          </a:xfrm>
        </p:spPr>
        <p:txBody>
          <a:bodyPr>
            <a:noAutofit/>
          </a:bodyPr>
          <a:lstStyle/>
          <a:p>
            <a:r>
              <a:rPr lang="en-US" altLang="zh-CN" sz="2400" dirty="0"/>
              <a:t>activity_news_content.xml</a:t>
            </a:r>
            <a:endParaRPr lang="zh-CN" altLang="en-US" sz="2400" dirty="0"/>
          </a:p>
        </p:txBody>
      </p:sp>
      <p:sp>
        <p:nvSpPr>
          <p:cNvPr id="4" name="矩形 3">
            <a:extLst>
              <a:ext uri="{FF2B5EF4-FFF2-40B4-BE49-F238E27FC236}">
                <a16:creationId xmlns:a16="http://schemas.microsoft.com/office/drawing/2014/main" id="{1FAD0BFE-6E43-4B01-B67C-A16E70346C4C}"/>
              </a:ext>
            </a:extLst>
          </p:cNvPr>
          <p:cNvSpPr/>
          <p:nvPr/>
        </p:nvSpPr>
        <p:spPr>
          <a:xfrm>
            <a:off x="215516" y="620688"/>
            <a:ext cx="8712968" cy="4462760"/>
          </a:xfrm>
          <a:prstGeom prst="rect">
            <a:avLst/>
          </a:prstGeom>
          <a:solidFill>
            <a:schemeClr val="bg1">
              <a:lumMod val="95000"/>
            </a:schemeClr>
          </a:solidFill>
          <a:ln>
            <a:solidFill>
              <a:schemeClr val="accent1"/>
            </a:solidFill>
          </a:ln>
        </p:spPr>
        <p:txBody>
          <a:bodyPr wrap="square">
            <a:spAutoFit/>
          </a:bodyPr>
          <a:lstStyle/>
          <a:p>
            <a:r>
              <a:rPr lang="en-US" altLang="zh-CN" sz="2000" b="1" dirty="0"/>
              <a:t>&lt;?xml version="1.0" encoding="utf-8"?&gt;</a:t>
            </a:r>
          </a:p>
          <a:p>
            <a:r>
              <a:rPr lang="en-US" altLang="zh-CN" sz="2000" b="1" dirty="0"/>
              <a:t>&lt;</a:t>
            </a:r>
            <a:r>
              <a:rPr lang="en-US" altLang="zh-CN" sz="2000" b="1" dirty="0" err="1"/>
              <a:t>LinearLayout</a:t>
            </a:r>
            <a:r>
              <a:rPr lang="en-US" altLang="zh-CN" sz="2000" b="1" dirty="0"/>
              <a:t> </a:t>
            </a:r>
            <a:r>
              <a:rPr lang="en-US" altLang="zh-CN" sz="2000" b="1" dirty="0" err="1"/>
              <a:t>xmlns:android</a:t>
            </a:r>
            <a:r>
              <a:rPr lang="en-US" altLang="zh-CN" sz="2000" b="1" dirty="0"/>
              <a:t>="http://schemas.android.com/</a:t>
            </a:r>
            <a:r>
              <a:rPr lang="en-US" altLang="zh-CN" sz="2000" b="1" dirty="0" err="1"/>
              <a:t>apk</a:t>
            </a:r>
            <a:r>
              <a:rPr lang="en-US" altLang="zh-CN" sz="2000" b="1" dirty="0"/>
              <a:t>/res/android"</a:t>
            </a:r>
          </a:p>
          <a:p>
            <a:r>
              <a:rPr lang="en-US" altLang="zh-CN" sz="2000" b="1" dirty="0"/>
              <a:t>    </a:t>
            </a:r>
            <a:r>
              <a:rPr lang="en-US" altLang="zh-CN" sz="2000" b="1" dirty="0" err="1"/>
              <a:t>android:orientation</a:t>
            </a:r>
            <a:r>
              <a:rPr lang="en-US" altLang="zh-CN" sz="2000" b="1" dirty="0"/>
              <a:t>="vertical"</a:t>
            </a:r>
          </a:p>
          <a:p>
            <a:r>
              <a:rPr lang="en-US" altLang="zh-CN" sz="2000" b="1" dirty="0"/>
              <a:t>    </a:t>
            </a:r>
            <a:r>
              <a:rPr lang="en-US" altLang="zh-CN" sz="2000" b="1" dirty="0" err="1"/>
              <a:t>android:layout_width</a:t>
            </a:r>
            <a:r>
              <a:rPr lang="en-US" altLang="zh-CN" sz="2000" b="1" dirty="0"/>
              <a:t>="</a:t>
            </a:r>
            <a:r>
              <a:rPr lang="en-US" altLang="zh-CN" sz="2000" b="1" dirty="0" err="1"/>
              <a:t>match_parent</a:t>
            </a:r>
            <a:r>
              <a:rPr lang="en-US" altLang="zh-CN" sz="2000" b="1" dirty="0"/>
              <a:t>"</a:t>
            </a:r>
          </a:p>
          <a:p>
            <a:r>
              <a:rPr lang="en-US" altLang="zh-CN" sz="2000" b="1" dirty="0"/>
              <a:t>    </a:t>
            </a:r>
            <a:r>
              <a:rPr lang="en-US" altLang="zh-CN" sz="2000" b="1" dirty="0" err="1"/>
              <a:t>android:layout_height</a:t>
            </a:r>
            <a:r>
              <a:rPr lang="en-US" altLang="zh-CN" sz="2000" b="1" dirty="0"/>
              <a:t>="</a:t>
            </a:r>
            <a:r>
              <a:rPr lang="en-US" altLang="zh-CN" sz="2000" b="1" dirty="0" err="1"/>
              <a:t>match_parent</a:t>
            </a:r>
            <a:r>
              <a:rPr lang="en-US" altLang="zh-CN" sz="2000" b="1" dirty="0"/>
              <a:t>"&gt;</a:t>
            </a:r>
          </a:p>
          <a:p>
            <a:endParaRPr lang="en-US" altLang="zh-CN" sz="2000" b="1" dirty="0"/>
          </a:p>
          <a:p>
            <a:r>
              <a:rPr lang="en-US" altLang="zh-CN" sz="2000" b="1" dirty="0"/>
              <a:t>    &lt;</a:t>
            </a:r>
            <a:r>
              <a:rPr lang="en-US" altLang="zh-CN" sz="2400" b="1" dirty="0">
                <a:solidFill>
                  <a:srgbClr val="C00000"/>
                </a:solidFill>
              </a:rPr>
              <a:t>fragment</a:t>
            </a:r>
            <a:endParaRPr lang="en-US" altLang="zh-CN" sz="2000" b="1" dirty="0">
              <a:solidFill>
                <a:srgbClr val="C00000"/>
              </a:solidFill>
            </a:endParaRPr>
          </a:p>
          <a:p>
            <a:r>
              <a:rPr lang="en-US" altLang="zh-CN" sz="2000" b="1" dirty="0"/>
              <a:t>        </a:t>
            </a:r>
            <a:r>
              <a:rPr lang="en-US" altLang="zh-CN" sz="2000" b="1" dirty="0" err="1"/>
              <a:t>android:id</a:t>
            </a:r>
            <a:r>
              <a:rPr lang="en-US" altLang="zh-CN" sz="2000" b="1" dirty="0"/>
              <a:t>="@+id/</a:t>
            </a:r>
            <a:r>
              <a:rPr lang="en-US" altLang="zh-CN" sz="2000" b="1" dirty="0" err="1"/>
              <a:t>news_content_fragment</a:t>
            </a:r>
            <a:r>
              <a:rPr lang="en-US" altLang="zh-CN" sz="2000" b="1" dirty="0"/>
              <a:t>"</a:t>
            </a:r>
          </a:p>
          <a:p>
            <a:r>
              <a:rPr lang="en-US" altLang="zh-CN" sz="2000" b="1" dirty="0"/>
              <a:t>        </a:t>
            </a:r>
            <a:r>
              <a:rPr lang="en-US" altLang="zh-CN" sz="2000" b="1" dirty="0" err="1">
                <a:solidFill>
                  <a:srgbClr val="C00000"/>
                </a:solidFill>
              </a:rPr>
              <a:t>android:name</a:t>
            </a:r>
            <a:r>
              <a:rPr lang="en-US" altLang="zh-CN" sz="2000" b="1" dirty="0"/>
              <a:t>="</a:t>
            </a:r>
            <a:r>
              <a:rPr lang="en-US" altLang="zh-CN" sz="2000" b="1" dirty="0" err="1"/>
              <a:t>cn.edu.hunnu.NewsDemo.</a:t>
            </a:r>
            <a:r>
              <a:rPr lang="en-US" altLang="zh-CN" sz="2000" b="1" dirty="0" err="1">
                <a:solidFill>
                  <a:srgbClr val="FF0000"/>
                </a:solidFill>
              </a:rPr>
              <a:t>NewsContentFragment</a:t>
            </a:r>
            <a:r>
              <a:rPr lang="en-US" altLang="zh-CN" sz="2000" b="1" dirty="0"/>
              <a:t>"</a:t>
            </a:r>
          </a:p>
          <a:p>
            <a:r>
              <a:rPr lang="en-US" altLang="zh-CN" sz="2000" b="1" dirty="0"/>
              <a:t>        </a:t>
            </a:r>
            <a:r>
              <a:rPr lang="en-US" altLang="zh-CN" sz="2000" b="1" dirty="0" err="1"/>
              <a:t>android:layout_width</a:t>
            </a:r>
            <a:r>
              <a:rPr lang="en-US" altLang="zh-CN" sz="2000" b="1" dirty="0"/>
              <a:t>="</a:t>
            </a:r>
            <a:r>
              <a:rPr lang="en-US" altLang="zh-CN" sz="2000" b="1" dirty="0" err="1"/>
              <a:t>match_parent</a:t>
            </a:r>
            <a:r>
              <a:rPr lang="en-US" altLang="zh-CN" sz="2000" b="1" dirty="0"/>
              <a:t>"</a:t>
            </a:r>
          </a:p>
          <a:p>
            <a:r>
              <a:rPr lang="en-US" altLang="zh-CN" sz="2000" b="1" dirty="0"/>
              <a:t>        </a:t>
            </a:r>
            <a:r>
              <a:rPr lang="en-US" altLang="zh-CN" sz="2000" b="1" dirty="0" err="1"/>
              <a:t>android:layout_height</a:t>
            </a:r>
            <a:r>
              <a:rPr lang="en-US" altLang="zh-CN" sz="2000" b="1" dirty="0"/>
              <a:t>="</a:t>
            </a:r>
            <a:r>
              <a:rPr lang="en-US" altLang="zh-CN" sz="2000" b="1" dirty="0" err="1"/>
              <a:t>match_parent</a:t>
            </a:r>
            <a:r>
              <a:rPr lang="en-US" altLang="zh-CN" sz="2000" b="1" dirty="0"/>
              <a:t>"  /&gt;</a:t>
            </a:r>
          </a:p>
          <a:p>
            <a:endParaRPr lang="en-US" altLang="zh-CN" sz="2000" b="1" dirty="0"/>
          </a:p>
          <a:p>
            <a:r>
              <a:rPr lang="en-US" altLang="zh-CN" sz="2000" b="1" dirty="0"/>
              <a:t>&lt;/</a:t>
            </a:r>
            <a:r>
              <a:rPr lang="en-US" altLang="zh-CN" sz="2000" b="1" dirty="0" err="1"/>
              <a:t>LinearLayout</a:t>
            </a:r>
            <a:r>
              <a:rPr lang="en-US" altLang="zh-CN" sz="2000" b="1" dirty="0"/>
              <a:t>&gt;</a:t>
            </a:r>
            <a:endParaRPr lang="zh-CN" altLang="en-US" sz="2000" b="1" dirty="0"/>
          </a:p>
        </p:txBody>
      </p:sp>
      <p:sp>
        <p:nvSpPr>
          <p:cNvPr id="5" name="矩形 4">
            <a:extLst>
              <a:ext uri="{FF2B5EF4-FFF2-40B4-BE49-F238E27FC236}">
                <a16:creationId xmlns:a16="http://schemas.microsoft.com/office/drawing/2014/main" id="{9ECEA344-E7D6-4907-BF7A-9190B20AE574}"/>
              </a:ext>
            </a:extLst>
          </p:cNvPr>
          <p:cNvSpPr/>
          <p:nvPr/>
        </p:nvSpPr>
        <p:spPr>
          <a:xfrm>
            <a:off x="457201" y="2852936"/>
            <a:ext cx="8363271" cy="1512168"/>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 name="对话气泡: 圆角矩形 5">
            <a:extLst>
              <a:ext uri="{FF2B5EF4-FFF2-40B4-BE49-F238E27FC236}">
                <a16:creationId xmlns:a16="http://schemas.microsoft.com/office/drawing/2014/main" id="{24285BCD-94A8-4C6D-AD7B-45DFAEB69172}"/>
              </a:ext>
            </a:extLst>
          </p:cNvPr>
          <p:cNvSpPr/>
          <p:nvPr/>
        </p:nvSpPr>
        <p:spPr>
          <a:xfrm>
            <a:off x="5436096" y="1772816"/>
            <a:ext cx="3384376" cy="864096"/>
          </a:xfrm>
          <a:prstGeom prst="wedgeRoundRectCallout">
            <a:avLst>
              <a:gd name="adj1" fmla="val -32818"/>
              <a:gd name="adj2" fmla="val 7082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用静态方式使用新闻详情的碎片：</a:t>
            </a:r>
            <a:r>
              <a:rPr lang="en-US" altLang="zh-CN" sz="1800" dirty="0" err="1">
                <a:latin typeface="微软雅黑" panose="020B0503020204020204" pitchFamily="34" charset="-122"/>
                <a:ea typeface="微软雅黑" panose="020B0503020204020204" pitchFamily="34" charset="-122"/>
              </a:rPr>
              <a:t>NewsConterntFragment</a:t>
            </a:r>
            <a:r>
              <a:rPr lang="zh-CN" altLang="en-US" sz="1800" dirty="0">
                <a:latin typeface="微软雅黑" panose="020B0503020204020204" pitchFamily="34" charset="-122"/>
                <a:ea typeface="微软雅黑" panose="020B0503020204020204" pitchFamily="34" charset="-122"/>
              </a:rPr>
              <a:t>。</a:t>
            </a:r>
          </a:p>
        </p:txBody>
      </p:sp>
      <p:cxnSp>
        <p:nvCxnSpPr>
          <p:cNvPr id="8" name="直接连接符 7">
            <a:extLst>
              <a:ext uri="{FF2B5EF4-FFF2-40B4-BE49-F238E27FC236}">
                <a16:creationId xmlns:a16="http://schemas.microsoft.com/office/drawing/2014/main" id="{B07D8F1B-D9B4-48E7-AC6E-C2EF972BE596}"/>
              </a:ext>
            </a:extLst>
          </p:cNvPr>
          <p:cNvCxnSpPr/>
          <p:nvPr/>
        </p:nvCxnSpPr>
        <p:spPr>
          <a:xfrm>
            <a:off x="5796136" y="3737580"/>
            <a:ext cx="2664296"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9783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7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457200" y="55379"/>
            <a:ext cx="8229600" cy="488099"/>
          </a:xfrm>
        </p:spPr>
        <p:txBody>
          <a:bodyPr>
            <a:noAutofit/>
          </a:bodyPr>
          <a:lstStyle/>
          <a:p>
            <a:r>
              <a:rPr lang="en-US" altLang="zh-CN" sz="2400" dirty="0"/>
              <a:t>NewsContentActivity.java</a:t>
            </a:r>
            <a:endParaRPr lang="zh-CN" altLang="en-US" sz="2400" dirty="0"/>
          </a:p>
        </p:txBody>
      </p:sp>
      <p:sp>
        <p:nvSpPr>
          <p:cNvPr id="4" name="矩形 3"/>
          <p:cNvSpPr/>
          <p:nvPr/>
        </p:nvSpPr>
        <p:spPr>
          <a:xfrm>
            <a:off x="0" y="692696"/>
            <a:ext cx="9144000" cy="6051465"/>
          </a:xfrm>
          <a:prstGeom prst="rect">
            <a:avLst/>
          </a:prstGeom>
          <a:solidFill>
            <a:schemeClr val="bg1">
              <a:lumMod val="95000"/>
            </a:schemeClr>
          </a:solidFill>
          <a:ln>
            <a:solidFill>
              <a:schemeClr val="accent1"/>
            </a:solidFill>
          </a:ln>
        </p:spPr>
        <p:txBody>
          <a:bodyPr wrap="square">
            <a:spAutoFit/>
          </a:bodyPr>
          <a:lstStyle/>
          <a:p>
            <a:pPr>
              <a:lnSpc>
                <a:spcPct val="120000"/>
              </a:lnSpc>
            </a:pPr>
            <a:r>
              <a:rPr lang="en-US" altLang="zh-CN" sz="2000" b="1" dirty="0"/>
              <a:t>public class </a:t>
            </a:r>
            <a:r>
              <a:rPr lang="en-US" altLang="zh-CN" sz="2000" b="1" dirty="0" err="1"/>
              <a:t>NewsContentActivity</a:t>
            </a:r>
            <a:r>
              <a:rPr lang="en-US" altLang="zh-CN" sz="2000" b="1" dirty="0"/>
              <a:t> extends </a:t>
            </a:r>
            <a:r>
              <a:rPr lang="en-US" altLang="zh-CN" sz="2000" b="1" dirty="0" err="1"/>
              <a:t>AppCompatActivity</a:t>
            </a:r>
            <a:r>
              <a:rPr lang="en-US" altLang="zh-CN" sz="2000" b="1" dirty="0"/>
              <a:t> {</a:t>
            </a:r>
          </a:p>
          <a:p>
            <a:pPr>
              <a:lnSpc>
                <a:spcPct val="120000"/>
              </a:lnSpc>
            </a:pPr>
            <a:r>
              <a:rPr lang="en-US" altLang="zh-CN" sz="2000" b="1" dirty="0"/>
              <a:t>    // …</a:t>
            </a:r>
          </a:p>
          <a:p>
            <a:pPr>
              <a:lnSpc>
                <a:spcPct val="120000"/>
              </a:lnSpc>
            </a:pPr>
            <a:r>
              <a:rPr lang="en-US" altLang="zh-CN" sz="2000" b="1" dirty="0"/>
              <a:t>    @Override</a:t>
            </a:r>
          </a:p>
          <a:p>
            <a:pPr>
              <a:lnSpc>
                <a:spcPct val="120000"/>
              </a:lnSpc>
            </a:pPr>
            <a:r>
              <a:rPr lang="en-US" altLang="zh-CN" sz="2000" b="1" dirty="0"/>
              <a:t>    protected void </a:t>
            </a:r>
            <a:r>
              <a:rPr lang="en-US" altLang="zh-CN" sz="2000" b="1" dirty="0" err="1"/>
              <a:t>onCreate</a:t>
            </a:r>
            <a:r>
              <a:rPr lang="en-US" altLang="zh-CN" sz="2000" b="1" dirty="0"/>
              <a:t>(Bundle </a:t>
            </a:r>
            <a:r>
              <a:rPr lang="en-US" altLang="zh-CN" sz="2000" b="1" dirty="0" err="1"/>
              <a:t>savedInstanceState</a:t>
            </a:r>
            <a:r>
              <a:rPr lang="en-US" altLang="zh-CN" sz="2000" b="1" dirty="0"/>
              <a:t>) {</a:t>
            </a:r>
          </a:p>
          <a:p>
            <a:pPr>
              <a:lnSpc>
                <a:spcPct val="120000"/>
              </a:lnSpc>
            </a:pPr>
            <a:r>
              <a:rPr lang="en-US" altLang="zh-CN" sz="2000" b="1" dirty="0"/>
              <a:t>        </a:t>
            </a:r>
            <a:r>
              <a:rPr lang="en-US" altLang="zh-CN" sz="2000" b="1" dirty="0" err="1"/>
              <a:t>super.onCreate</a:t>
            </a:r>
            <a:r>
              <a:rPr lang="en-US" altLang="zh-CN" sz="2000" b="1" dirty="0"/>
              <a:t>(</a:t>
            </a:r>
            <a:r>
              <a:rPr lang="en-US" altLang="zh-CN" sz="2000" b="1" dirty="0" err="1"/>
              <a:t>savedInstanceState</a:t>
            </a:r>
            <a:r>
              <a:rPr lang="en-US" altLang="zh-CN" sz="2000" b="1" dirty="0"/>
              <a:t>);</a:t>
            </a:r>
          </a:p>
          <a:p>
            <a:pPr>
              <a:lnSpc>
                <a:spcPct val="120000"/>
              </a:lnSpc>
            </a:pPr>
            <a:r>
              <a:rPr lang="en-US" altLang="zh-CN" sz="2000" b="1" dirty="0"/>
              <a:t>        </a:t>
            </a:r>
            <a:r>
              <a:rPr lang="en-US" altLang="zh-CN" sz="2200" b="1" dirty="0" err="1"/>
              <a:t>setContentView</a:t>
            </a:r>
            <a:r>
              <a:rPr lang="en-US" altLang="zh-CN" sz="2200" b="1" dirty="0"/>
              <a:t>(</a:t>
            </a:r>
            <a:r>
              <a:rPr lang="en-US" altLang="zh-CN" sz="2200" b="1" dirty="0" err="1"/>
              <a:t>R.layout</a:t>
            </a:r>
            <a:r>
              <a:rPr lang="en-US" altLang="zh-CN" sz="2200" b="1" dirty="0"/>
              <a:t>.</a:t>
            </a:r>
            <a:r>
              <a:rPr lang="en-US" altLang="zh-CN" sz="2400" b="1" i="1" dirty="0"/>
              <a:t> </a:t>
            </a:r>
            <a:r>
              <a:rPr lang="en-US" altLang="zh-CN" sz="2200" b="1" dirty="0" err="1"/>
              <a:t>activity_news_content</a:t>
            </a:r>
            <a:r>
              <a:rPr lang="en-US" altLang="zh-CN" sz="2200" b="1" dirty="0"/>
              <a:t>);</a:t>
            </a:r>
          </a:p>
          <a:p>
            <a:pPr>
              <a:lnSpc>
                <a:spcPct val="120000"/>
              </a:lnSpc>
            </a:pPr>
            <a:r>
              <a:rPr lang="en-US" altLang="zh-CN" sz="2000" b="1" dirty="0"/>
              <a:t>        String </a:t>
            </a:r>
            <a:r>
              <a:rPr lang="en-US" altLang="zh-CN" sz="2000" b="1" dirty="0" err="1"/>
              <a:t>newsTitle</a:t>
            </a:r>
            <a:r>
              <a:rPr lang="en-US" altLang="zh-CN" sz="2000" b="1" dirty="0"/>
              <a:t> = </a:t>
            </a:r>
            <a:r>
              <a:rPr lang="en-US" altLang="zh-CN" sz="2000" b="1" dirty="0" err="1"/>
              <a:t>getIntent</a:t>
            </a:r>
            <a:r>
              <a:rPr lang="en-US" altLang="zh-CN" sz="2000" b="1" dirty="0"/>
              <a:t>().</a:t>
            </a:r>
            <a:r>
              <a:rPr lang="en-US" altLang="zh-CN" sz="2000" b="1" dirty="0" err="1"/>
              <a:t>getStringExtra</a:t>
            </a:r>
            <a:r>
              <a:rPr lang="en-US" altLang="zh-CN" sz="2000" b="1" dirty="0"/>
              <a:t>("</a:t>
            </a:r>
            <a:r>
              <a:rPr lang="en-US" altLang="zh-CN" sz="2000" b="1" dirty="0" err="1"/>
              <a:t>news_title</a:t>
            </a:r>
            <a:r>
              <a:rPr lang="en-US" altLang="zh-CN" sz="2000" b="1" dirty="0"/>
              <a:t>"); </a:t>
            </a:r>
          </a:p>
          <a:p>
            <a:pPr>
              <a:lnSpc>
                <a:spcPct val="120000"/>
              </a:lnSpc>
            </a:pPr>
            <a:r>
              <a:rPr lang="zh-CN" altLang="en-US" sz="2000" b="1" dirty="0"/>
              <a:t>        </a:t>
            </a:r>
            <a:r>
              <a:rPr lang="en-US" altLang="zh-CN" sz="2000" b="1" dirty="0"/>
              <a:t>String </a:t>
            </a:r>
            <a:r>
              <a:rPr lang="en-US" altLang="zh-CN" sz="2000" b="1" dirty="0" err="1"/>
              <a:t>newsContent</a:t>
            </a:r>
            <a:r>
              <a:rPr lang="en-US" altLang="zh-CN" sz="2000" b="1" dirty="0"/>
              <a:t> = </a:t>
            </a:r>
            <a:r>
              <a:rPr lang="en-US" altLang="zh-CN" sz="2000" b="1" dirty="0" err="1"/>
              <a:t>getIntent</a:t>
            </a:r>
            <a:r>
              <a:rPr lang="en-US" altLang="zh-CN" sz="2000" b="1" dirty="0"/>
              <a:t>().</a:t>
            </a:r>
            <a:r>
              <a:rPr lang="en-US" altLang="zh-CN" sz="2000" b="1" dirty="0" err="1"/>
              <a:t>getStringExtra</a:t>
            </a:r>
            <a:r>
              <a:rPr lang="en-US" altLang="zh-CN" sz="2000" b="1" dirty="0"/>
              <a:t>("</a:t>
            </a:r>
            <a:r>
              <a:rPr lang="en-US" altLang="zh-CN" sz="2000" b="1" dirty="0" err="1"/>
              <a:t>news_content</a:t>
            </a:r>
            <a:r>
              <a:rPr lang="en-US" altLang="zh-CN" sz="2000" b="1" dirty="0"/>
              <a:t>"); </a:t>
            </a:r>
            <a:r>
              <a:rPr lang="zh-CN" altLang="en-US" sz="2000" b="1" dirty="0"/>
              <a:t>      </a:t>
            </a:r>
            <a:endParaRPr lang="en-US" altLang="zh-CN" sz="2000" b="1" dirty="0"/>
          </a:p>
          <a:p>
            <a:pPr>
              <a:lnSpc>
                <a:spcPct val="120000"/>
              </a:lnSpc>
            </a:pPr>
            <a:r>
              <a:rPr lang="zh-CN" altLang="en-US" sz="2000" b="1" dirty="0"/>
              <a:t>    </a:t>
            </a:r>
            <a:endParaRPr lang="en-US" altLang="zh-CN" sz="2000" b="1" dirty="0"/>
          </a:p>
          <a:p>
            <a:pPr>
              <a:lnSpc>
                <a:spcPct val="120000"/>
              </a:lnSpc>
            </a:pPr>
            <a:r>
              <a:rPr lang="zh-CN" altLang="en-US" sz="2000" b="1" dirty="0"/>
              <a:t>        </a:t>
            </a:r>
            <a:r>
              <a:rPr lang="en-US" altLang="zh-CN" sz="2000" b="1" dirty="0" err="1"/>
              <a:t>NewsContentFragment</a:t>
            </a:r>
            <a:r>
              <a:rPr lang="en-US" altLang="zh-CN" sz="2000" b="1" dirty="0"/>
              <a:t> </a:t>
            </a:r>
            <a:r>
              <a:rPr lang="en-US" altLang="zh-CN" sz="2000" b="1" dirty="0" err="1"/>
              <a:t>newsContentFragment</a:t>
            </a:r>
            <a:r>
              <a:rPr lang="en-US" altLang="zh-CN" sz="2000" b="1" dirty="0">
                <a:solidFill>
                  <a:srgbClr val="C00000"/>
                </a:solidFill>
              </a:rPr>
              <a:t> </a:t>
            </a:r>
            <a:r>
              <a:rPr lang="en-US" altLang="zh-CN" sz="2000" b="1" dirty="0"/>
              <a:t>= (</a:t>
            </a:r>
            <a:r>
              <a:rPr lang="en-US" altLang="zh-CN" sz="2000" b="1" dirty="0" err="1"/>
              <a:t>NewsContentFragment</a:t>
            </a:r>
            <a:r>
              <a:rPr lang="en-US" altLang="zh-CN" sz="2000" b="1" dirty="0"/>
              <a:t>)</a:t>
            </a:r>
          </a:p>
          <a:p>
            <a:pPr>
              <a:lnSpc>
                <a:spcPct val="120000"/>
              </a:lnSpc>
            </a:pPr>
            <a:r>
              <a:rPr lang="zh-CN" altLang="en-US" sz="2000" b="1" dirty="0"/>
              <a:t>            </a:t>
            </a:r>
            <a:r>
              <a:rPr lang="en-US" altLang="zh-CN" sz="2000" b="1" dirty="0"/>
              <a:t> </a:t>
            </a:r>
            <a:r>
              <a:rPr lang="en-US" altLang="zh-CN" sz="2000" b="1" dirty="0" err="1"/>
              <a:t>getSupportFragmentManager</a:t>
            </a:r>
            <a:r>
              <a:rPr lang="en-US" altLang="zh-CN" sz="2000" b="1" dirty="0"/>
              <a:t>().</a:t>
            </a:r>
            <a:endParaRPr lang="en-US" altLang="zh-CN" sz="2400" b="1" dirty="0"/>
          </a:p>
          <a:p>
            <a:pPr>
              <a:lnSpc>
                <a:spcPct val="120000"/>
              </a:lnSpc>
            </a:pPr>
            <a:r>
              <a:rPr lang="zh-CN" altLang="en-US" sz="2000" b="1" dirty="0"/>
              <a:t>             </a:t>
            </a:r>
            <a:r>
              <a:rPr lang="en-US" altLang="zh-CN" sz="2000" b="1" dirty="0" err="1">
                <a:solidFill>
                  <a:srgbClr val="FF0000"/>
                </a:solidFill>
              </a:rPr>
              <a:t>findFragmentById</a:t>
            </a:r>
            <a:r>
              <a:rPr lang="en-US" altLang="zh-CN" sz="2000" b="1" dirty="0"/>
              <a:t>(</a:t>
            </a:r>
            <a:r>
              <a:rPr lang="en-US" altLang="zh-CN" sz="2000" b="1" dirty="0" err="1"/>
              <a:t>R.id.news_content_fragment</a:t>
            </a:r>
            <a:r>
              <a:rPr lang="en-US" altLang="zh-CN" sz="2000" b="1" dirty="0"/>
              <a:t>);</a:t>
            </a:r>
          </a:p>
          <a:p>
            <a:pPr>
              <a:lnSpc>
                <a:spcPct val="120000"/>
              </a:lnSpc>
            </a:pPr>
            <a:endParaRPr lang="en-US" altLang="zh-CN" sz="2000" b="1" dirty="0"/>
          </a:p>
          <a:p>
            <a:pPr>
              <a:lnSpc>
                <a:spcPct val="120000"/>
              </a:lnSpc>
            </a:pPr>
            <a:r>
              <a:rPr lang="en-US" altLang="zh-CN" sz="2000" b="1" dirty="0"/>
              <a:t>        </a:t>
            </a:r>
            <a:r>
              <a:rPr lang="en-US" altLang="zh-CN" sz="2000" b="1" dirty="0" err="1"/>
              <a:t>newsContentFragment.</a:t>
            </a:r>
            <a:r>
              <a:rPr lang="en-US" altLang="zh-CN" sz="2000" b="1" dirty="0" err="1">
                <a:solidFill>
                  <a:srgbClr val="FF0000"/>
                </a:solidFill>
              </a:rPr>
              <a:t>refresh</a:t>
            </a:r>
            <a:r>
              <a:rPr lang="en-US" altLang="zh-CN" sz="2000" b="1" dirty="0"/>
              <a:t>(</a:t>
            </a:r>
            <a:r>
              <a:rPr lang="en-US" altLang="zh-CN" sz="2000" b="1" dirty="0" err="1"/>
              <a:t>newsTitle</a:t>
            </a:r>
            <a:r>
              <a:rPr lang="en-US" altLang="zh-CN" sz="2000" b="1" dirty="0"/>
              <a:t>, </a:t>
            </a:r>
            <a:r>
              <a:rPr lang="en-US" altLang="zh-CN" sz="2000" b="1" dirty="0" err="1"/>
              <a:t>newsContent</a:t>
            </a:r>
            <a:r>
              <a:rPr lang="en-US" altLang="zh-CN" sz="2000" b="1" dirty="0"/>
              <a:t>); // </a:t>
            </a:r>
            <a:r>
              <a:rPr lang="zh-CN" altLang="en-US" sz="2000" b="1" dirty="0"/>
              <a:t>刷新界面</a:t>
            </a:r>
          </a:p>
          <a:p>
            <a:pPr>
              <a:lnSpc>
                <a:spcPct val="120000"/>
              </a:lnSpc>
            </a:pPr>
            <a:r>
              <a:rPr lang="zh-CN" altLang="en-US" sz="2000" b="1" dirty="0"/>
              <a:t>    </a:t>
            </a:r>
            <a:r>
              <a:rPr lang="en-US" altLang="zh-CN" sz="2000" b="1" dirty="0"/>
              <a:t>}</a:t>
            </a:r>
          </a:p>
          <a:p>
            <a:pPr>
              <a:lnSpc>
                <a:spcPct val="120000"/>
              </a:lnSpc>
            </a:pPr>
            <a:r>
              <a:rPr lang="en-US" altLang="zh-CN" sz="2000" b="1" dirty="0"/>
              <a:t>}</a:t>
            </a:r>
            <a:endParaRPr lang="zh-CN" altLang="en-US" sz="2000" b="1" dirty="0"/>
          </a:p>
        </p:txBody>
      </p:sp>
      <p:sp>
        <p:nvSpPr>
          <p:cNvPr id="5" name="矩形 4">
            <a:extLst>
              <a:ext uri="{FF2B5EF4-FFF2-40B4-BE49-F238E27FC236}">
                <a16:creationId xmlns:a16="http://schemas.microsoft.com/office/drawing/2014/main" id="{8E94FDC4-38B1-4AC4-9140-783756996DF7}"/>
              </a:ext>
            </a:extLst>
          </p:cNvPr>
          <p:cNvSpPr/>
          <p:nvPr/>
        </p:nvSpPr>
        <p:spPr>
          <a:xfrm>
            <a:off x="454518" y="3009024"/>
            <a:ext cx="8075240" cy="763501"/>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797D50E7-6E93-4529-9AF6-9E1F216097C6}"/>
              </a:ext>
            </a:extLst>
          </p:cNvPr>
          <p:cNvSpPr/>
          <p:nvPr/>
        </p:nvSpPr>
        <p:spPr>
          <a:xfrm>
            <a:off x="454518" y="4103446"/>
            <a:ext cx="8686800" cy="1098304"/>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 name="对话气泡: 圆角矩形 6">
            <a:extLst>
              <a:ext uri="{FF2B5EF4-FFF2-40B4-BE49-F238E27FC236}">
                <a16:creationId xmlns:a16="http://schemas.microsoft.com/office/drawing/2014/main" id="{EB6B00CF-0EF9-43E2-A174-B669306E7C41}"/>
              </a:ext>
            </a:extLst>
          </p:cNvPr>
          <p:cNvSpPr/>
          <p:nvPr/>
        </p:nvSpPr>
        <p:spPr>
          <a:xfrm>
            <a:off x="7093621" y="1966023"/>
            <a:ext cx="1942875" cy="864096"/>
          </a:xfrm>
          <a:prstGeom prst="wedgeRoundRectCallout">
            <a:avLst>
              <a:gd name="adj1" fmla="val -32818"/>
              <a:gd name="adj2" fmla="val 7082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活动启动时获取传递过来的参数用于新闻详情页的内容</a:t>
            </a:r>
          </a:p>
        </p:txBody>
      </p:sp>
      <p:sp>
        <p:nvSpPr>
          <p:cNvPr id="8" name="矩形: 圆角 7">
            <a:extLst>
              <a:ext uri="{FF2B5EF4-FFF2-40B4-BE49-F238E27FC236}">
                <a16:creationId xmlns:a16="http://schemas.microsoft.com/office/drawing/2014/main" id="{E7C58565-A31D-4683-B85A-711EFB34CDAB}"/>
              </a:ext>
            </a:extLst>
          </p:cNvPr>
          <p:cNvSpPr/>
          <p:nvPr/>
        </p:nvSpPr>
        <p:spPr>
          <a:xfrm>
            <a:off x="7093619" y="4527406"/>
            <a:ext cx="1942875" cy="6080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在活动中获取碎片</a:t>
            </a:r>
          </a:p>
        </p:txBody>
      </p:sp>
      <p:sp>
        <p:nvSpPr>
          <p:cNvPr id="9" name="矩形 8">
            <a:extLst>
              <a:ext uri="{FF2B5EF4-FFF2-40B4-BE49-F238E27FC236}">
                <a16:creationId xmlns:a16="http://schemas.microsoft.com/office/drawing/2014/main" id="{7C968673-EF2D-48D8-96E1-8D2B393D6FD5}"/>
              </a:ext>
            </a:extLst>
          </p:cNvPr>
          <p:cNvSpPr/>
          <p:nvPr/>
        </p:nvSpPr>
        <p:spPr>
          <a:xfrm>
            <a:off x="451584" y="5597206"/>
            <a:ext cx="8075240" cy="352074"/>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对话气泡: 圆角矩形 9">
            <a:extLst>
              <a:ext uri="{FF2B5EF4-FFF2-40B4-BE49-F238E27FC236}">
                <a16:creationId xmlns:a16="http://schemas.microsoft.com/office/drawing/2014/main" id="{AA57D89F-AE68-4E09-BA7D-8F4725F61B4D}"/>
              </a:ext>
            </a:extLst>
          </p:cNvPr>
          <p:cNvSpPr/>
          <p:nvPr/>
        </p:nvSpPr>
        <p:spPr>
          <a:xfrm>
            <a:off x="7093620" y="6073970"/>
            <a:ext cx="1942875" cy="581552"/>
          </a:xfrm>
          <a:prstGeom prst="wedgeRoundRectCallout">
            <a:avLst>
              <a:gd name="adj1" fmla="val -23805"/>
              <a:gd name="adj2" fmla="val -6426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用获取的参数刷新新闻详情碎片显示</a:t>
            </a:r>
          </a:p>
        </p:txBody>
      </p:sp>
    </p:spTree>
    <p:extLst>
      <p:ext uri="{BB962C8B-B14F-4D97-AF65-F5344CB8AC3E}">
        <p14:creationId xmlns:p14="http://schemas.microsoft.com/office/powerpoint/2010/main" val="335361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54431"/>
            <a:ext cx="5698976" cy="2066125"/>
          </a:xfrm>
        </p:spPr>
        <p:txBody>
          <a:bodyPr>
            <a:normAutofit/>
          </a:bodyPr>
          <a:lstStyle/>
          <a:p>
            <a:pPr marL="0" indent="0">
              <a:lnSpc>
                <a:spcPct val="120000"/>
              </a:lnSpc>
              <a:spcBef>
                <a:spcPts val="0"/>
              </a:spcBef>
              <a:buNone/>
            </a:pPr>
            <a:r>
              <a:rPr lang="en-US" altLang="zh-CN" sz="2000" b="1" dirty="0"/>
              <a:t>(5)  </a:t>
            </a:r>
            <a:r>
              <a:rPr lang="zh-CN" altLang="en-US" sz="2000" b="1" dirty="0"/>
              <a:t>主活动：</a:t>
            </a:r>
            <a:r>
              <a:rPr lang="en-US" altLang="zh-CN" sz="2000" b="1" dirty="0" err="1"/>
              <a:t>MainActivity</a:t>
            </a:r>
            <a:r>
              <a:rPr lang="zh-CN" altLang="en-US" sz="2000" dirty="0"/>
              <a:t>。有</a:t>
            </a:r>
            <a:r>
              <a:rPr lang="en-US" altLang="zh-CN" sz="2000" dirty="0"/>
              <a:t>2</a:t>
            </a:r>
            <a:r>
              <a:rPr lang="zh-CN" altLang="en-US" sz="2000" dirty="0"/>
              <a:t>个布局：</a:t>
            </a:r>
            <a:endParaRPr lang="en-US" altLang="zh-CN" sz="2000" dirty="0"/>
          </a:p>
          <a:p>
            <a:pPr lvl="1">
              <a:lnSpc>
                <a:spcPct val="120000"/>
              </a:lnSpc>
              <a:spcBef>
                <a:spcPts val="0"/>
              </a:spcBef>
            </a:pPr>
            <a:r>
              <a:rPr lang="en-US" altLang="zh-CN" sz="1800" b="1" dirty="0"/>
              <a:t>layout/</a:t>
            </a:r>
            <a:r>
              <a:rPr lang="en-US" altLang="zh-CN" sz="1800" b="1" dirty="0" err="1"/>
              <a:t>activity_main.xml</a:t>
            </a:r>
            <a:endParaRPr lang="en-US" altLang="zh-CN" sz="1800" b="1" dirty="0"/>
          </a:p>
          <a:p>
            <a:pPr lvl="1">
              <a:lnSpc>
                <a:spcPct val="120000"/>
              </a:lnSpc>
              <a:spcBef>
                <a:spcPts val="0"/>
              </a:spcBef>
            </a:pPr>
            <a:r>
              <a:rPr lang="en-US" altLang="zh-CN" sz="1800" b="1" dirty="0"/>
              <a:t>layout-</a:t>
            </a:r>
            <a:r>
              <a:rPr lang="en-US" altLang="zh-CN" sz="1800" b="1" dirty="0" err="1"/>
              <a:t>sw600dp</a:t>
            </a:r>
            <a:r>
              <a:rPr lang="en-US" altLang="zh-CN" sz="1800" b="1" dirty="0"/>
              <a:t>/</a:t>
            </a:r>
            <a:r>
              <a:rPr lang="en-US" altLang="zh-CN" sz="1800" b="1" dirty="0" err="1"/>
              <a:t>activity_main.xml</a:t>
            </a:r>
            <a:endParaRPr lang="en-US" altLang="zh-CN" sz="1800" b="1" dirty="0"/>
          </a:p>
          <a:p>
            <a:pPr lvl="1">
              <a:lnSpc>
                <a:spcPct val="120000"/>
              </a:lnSpc>
              <a:spcBef>
                <a:spcPts val="0"/>
              </a:spcBef>
            </a:pPr>
            <a:r>
              <a:rPr lang="zh-CN" altLang="en-US" sz="1800" b="1" dirty="0"/>
              <a:t>当程序运行在屏幕宽度大于</a:t>
            </a:r>
            <a:r>
              <a:rPr lang="en-US" altLang="zh-CN" sz="1800" b="1" dirty="0" err="1"/>
              <a:t>600dp</a:t>
            </a:r>
            <a:r>
              <a:rPr lang="zh-CN" altLang="en-US" sz="1800" b="1" dirty="0"/>
              <a:t>的设备上时，加载双页模式布局，否则加载默认的单页模式布局。</a:t>
            </a:r>
            <a:endParaRPr lang="en-US" altLang="zh-CN" sz="1800" b="1" dirty="0"/>
          </a:p>
          <a:p>
            <a:pPr lvl="1">
              <a:lnSpc>
                <a:spcPct val="120000"/>
              </a:lnSpc>
              <a:spcBef>
                <a:spcPts val="0"/>
              </a:spcBef>
            </a:pPr>
            <a:r>
              <a:rPr lang="zh-CN" altLang="en-US" sz="1800" b="1" dirty="0"/>
              <a:t>借助限定符，根据</a:t>
            </a:r>
            <a:r>
              <a:rPr lang="en-US" altLang="zh-CN" sz="1800" b="1" dirty="0"/>
              <a:t>APP</a:t>
            </a:r>
            <a:r>
              <a:rPr lang="zh-CN" altLang="en-US" sz="1800" b="1" dirty="0"/>
              <a:t>所在设备动态加载布局。</a:t>
            </a:r>
            <a:endParaRPr lang="en-US" altLang="zh-CN" sz="1800" b="1" dirty="0"/>
          </a:p>
        </p:txBody>
      </p:sp>
      <p:sp>
        <p:nvSpPr>
          <p:cNvPr id="3" name="标题 2"/>
          <p:cNvSpPr>
            <a:spLocks noGrp="1"/>
          </p:cNvSpPr>
          <p:nvPr>
            <p:ph type="title"/>
          </p:nvPr>
        </p:nvSpPr>
        <p:spPr/>
        <p:txBody>
          <a:bodyPr/>
          <a:lstStyle/>
          <a:p>
            <a:r>
              <a:rPr lang="zh-CN" altLang="en-US" dirty="0"/>
              <a:t>案例</a:t>
            </a:r>
            <a:r>
              <a:rPr lang="en-US" altLang="zh-CN" dirty="0"/>
              <a:t>1</a:t>
            </a:r>
            <a:r>
              <a:rPr lang="zh-CN" altLang="en-US" dirty="0"/>
              <a:t>：简易新闻浏览器</a:t>
            </a:r>
          </a:p>
        </p:txBody>
      </p:sp>
      <p:pic>
        <p:nvPicPr>
          <p:cNvPr id="4" name="图片 3">
            <a:extLst>
              <a:ext uri="{FF2B5EF4-FFF2-40B4-BE49-F238E27FC236}">
                <a16:creationId xmlns:a16="http://schemas.microsoft.com/office/drawing/2014/main" id="{0A7F2023-F97E-468C-9D38-DE4C955093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7891" y="1789444"/>
            <a:ext cx="2376000" cy="4224000"/>
          </a:xfrm>
          <a:prstGeom prst="rect">
            <a:avLst/>
          </a:prstGeom>
          <a:ln>
            <a:solidFill>
              <a:schemeClr val="accent1"/>
            </a:solidFill>
          </a:ln>
        </p:spPr>
      </p:pic>
      <p:pic>
        <p:nvPicPr>
          <p:cNvPr id="5" name="图片 4">
            <a:extLst>
              <a:ext uri="{FF2B5EF4-FFF2-40B4-BE49-F238E27FC236}">
                <a16:creationId xmlns:a16="http://schemas.microsoft.com/office/drawing/2014/main" id="{DA130EAA-75A6-4EB3-A79C-7FE71ADD27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1681" y="3637444"/>
            <a:ext cx="4223999" cy="2376000"/>
          </a:xfrm>
          <a:prstGeom prst="rect">
            <a:avLst/>
          </a:prstGeom>
          <a:ln>
            <a:solidFill>
              <a:schemeClr val="accent1"/>
            </a:solidFill>
          </a:ln>
        </p:spPr>
      </p:pic>
      <p:sp>
        <p:nvSpPr>
          <p:cNvPr id="6" name="文本框 5">
            <a:extLst>
              <a:ext uri="{FF2B5EF4-FFF2-40B4-BE49-F238E27FC236}">
                <a16:creationId xmlns:a16="http://schemas.microsoft.com/office/drawing/2014/main" id="{3EE80C8D-B39D-40F0-AA01-0D7E77A6D638}"/>
              </a:ext>
            </a:extLst>
          </p:cNvPr>
          <p:cNvSpPr txBox="1"/>
          <p:nvPr/>
        </p:nvSpPr>
        <p:spPr>
          <a:xfrm>
            <a:off x="2471532" y="6015442"/>
            <a:ext cx="2664296" cy="307777"/>
          </a:xfrm>
          <a:prstGeom prst="rect">
            <a:avLst/>
          </a:prstGeom>
          <a:noFill/>
          <a:ln>
            <a:noFill/>
          </a:ln>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宽屏设备时的双页模式</a:t>
            </a:r>
          </a:p>
        </p:txBody>
      </p:sp>
      <p:sp>
        <p:nvSpPr>
          <p:cNvPr id="7" name="文本框 6">
            <a:extLst>
              <a:ext uri="{FF2B5EF4-FFF2-40B4-BE49-F238E27FC236}">
                <a16:creationId xmlns:a16="http://schemas.microsoft.com/office/drawing/2014/main" id="{E2C60288-E2A3-4621-B9C0-5BEC9D99D14D}"/>
              </a:ext>
            </a:extLst>
          </p:cNvPr>
          <p:cNvSpPr txBox="1"/>
          <p:nvPr/>
        </p:nvSpPr>
        <p:spPr>
          <a:xfrm>
            <a:off x="6327891" y="6024794"/>
            <a:ext cx="2376000" cy="307777"/>
          </a:xfrm>
          <a:prstGeom prst="rect">
            <a:avLst/>
          </a:prstGeom>
          <a:noFill/>
          <a:ln>
            <a:noFill/>
          </a:ln>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默认设备的单页模式</a:t>
            </a:r>
          </a:p>
        </p:txBody>
      </p:sp>
    </p:spTree>
    <p:extLst>
      <p:ext uri="{BB962C8B-B14F-4D97-AF65-F5344CB8AC3E}">
        <p14:creationId xmlns:p14="http://schemas.microsoft.com/office/powerpoint/2010/main" val="10650660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同时兼容手机和平板。</a:t>
            </a:r>
            <a:endParaRPr lang="en-US" altLang="zh-CN" dirty="0"/>
          </a:p>
          <a:p>
            <a:r>
              <a:rPr lang="zh-CN" altLang="en-US" dirty="0"/>
              <a:t>进入应用后先显示新闻列表，当在手机上使用时，使用单页模式，单击列表项会打开新的页面。</a:t>
            </a:r>
            <a:endParaRPr lang="en-US" altLang="zh-CN" dirty="0"/>
          </a:p>
          <a:p>
            <a:r>
              <a:rPr lang="zh-CN" altLang="en-US" dirty="0"/>
              <a:t>当在平板上使用时，使用双页模式，单击左侧列表项时直接更新右侧新闻内容页。</a:t>
            </a:r>
            <a:endParaRPr lang="en-US" altLang="zh-CN" dirty="0"/>
          </a:p>
        </p:txBody>
      </p:sp>
      <p:sp>
        <p:nvSpPr>
          <p:cNvPr id="3" name="标题 2"/>
          <p:cNvSpPr>
            <a:spLocks noGrp="1"/>
          </p:cNvSpPr>
          <p:nvPr>
            <p:ph type="title"/>
          </p:nvPr>
        </p:nvSpPr>
        <p:spPr/>
        <p:txBody>
          <a:bodyPr/>
          <a:lstStyle/>
          <a:p>
            <a:r>
              <a:rPr lang="zh-CN" altLang="en-US" dirty="0"/>
              <a:t>案例</a:t>
            </a:r>
            <a:r>
              <a:rPr lang="en-US" altLang="zh-CN" dirty="0"/>
              <a:t>1</a:t>
            </a:r>
            <a:r>
              <a:rPr lang="zh-CN" altLang="en-US" dirty="0"/>
              <a:t>：简易新闻浏览器</a:t>
            </a:r>
          </a:p>
        </p:txBody>
      </p:sp>
    </p:spTree>
    <p:extLst>
      <p:ext uri="{BB962C8B-B14F-4D97-AF65-F5344CB8AC3E}">
        <p14:creationId xmlns:p14="http://schemas.microsoft.com/office/powerpoint/2010/main" val="379895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179512" y="260648"/>
            <a:ext cx="8784976" cy="400110"/>
          </a:xfrm>
          <a:prstGeom prst="rect">
            <a:avLst/>
          </a:prstGeom>
        </p:spPr>
        <p:txBody>
          <a:bodyPr wrap="square">
            <a:spAutoFit/>
          </a:bodyPr>
          <a:lstStyle/>
          <a:p>
            <a:pPr marL="0" lvl="1"/>
            <a:r>
              <a:rPr lang="en-US" altLang="zh-CN" sz="2000" b="1" dirty="0">
                <a:solidFill>
                  <a:srgbClr val="FF0000"/>
                </a:solidFill>
              </a:rPr>
              <a:t>layout/activity_main.xml</a:t>
            </a:r>
            <a:r>
              <a:rPr lang="zh-CN" altLang="en-US" sz="2000" b="1" dirty="0"/>
              <a:t>，默认布局，单页模式，只加载新闻标题列表</a:t>
            </a:r>
            <a:endParaRPr lang="en-US" altLang="zh-CN" sz="2000" b="1" dirty="0"/>
          </a:p>
        </p:txBody>
      </p:sp>
      <p:sp>
        <p:nvSpPr>
          <p:cNvPr id="5" name="矩形 4"/>
          <p:cNvSpPr/>
          <p:nvPr/>
        </p:nvSpPr>
        <p:spPr>
          <a:xfrm>
            <a:off x="179512" y="1147778"/>
            <a:ext cx="8784976" cy="3693319"/>
          </a:xfrm>
          <a:prstGeom prst="rect">
            <a:avLst/>
          </a:prstGeom>
          <a:solidFill>
            <a:schemeClr val="bg1">
              <a:lumMod val="95000"/>
            </a:schemeClr>
          </a:solidFill>
          <a:ln>
            <a:solidFill>
              <a:schemeClr val="accent1"/>
            </a:solidFill>
          </a:ln>
        </p:spPr>
        <p:txBody>
          <a:bodyPr wrap="square">
            <a:spAutoFit/>
          </a:bodyPr>
          <a:lstStyle/>
          <a:p>
            <a:r>
              <a:rPr lang="en-US" altLang="zh-CN" b="1" dirty="0"/>
              <a:t>&lt;?xml version="1.0" encoding="utf-8"?&gt;</a:t>
            </a:r>
          </a:p>
          <a:p>
            <a:r>
              <a:rPr lang="en-US" altLang="zh-CN" b="1" dirty="0"/>
              <a:t>&lt;</a:t>
            </a:r>
            <a:r>
              <a:rPr lang="en-US" altLang="zh-CN" b="1" dirty="0" err="1"/>
              <a:t>FrameLayout</a:t>
            </a:r>
            <a:r>
              <a:rPr lang="en-US" altLang="zh-CN" b="1" dirty="0"/>
              <a:t> </a:t>
            </a:r>
            <a:r>
              <a:rPr lang="en-US" altLang="zh-CN" b="1" dirty="0" err="1"/>
              <a:t>xmlns:android</a:t>
            </a:r>
            <a:r>
              <a:rPr lang="en-US" altLang="zh-CN" b="1" dirty="0"/>
              <a:t>="http://schemas.android.com/</a:t>
            </a:r>
            <a:r>
              <a:rPr lang="en-US" altLang="zh-CN" b="1" dirty="0" err="1"/>
              <a:t>apk</a:t>
            </a:r>
            <a:r>
              <a:rPr lang="en-US" altLang="zh-CN" b="1" dirty="0"/>
              <a:t>/res/android"</a:t>
            </a:r>
          </a:p>
          <a:p>
            <a:r>
              <a:rPr lang="en-US" altLang="zh-CN" b="1" dirty="0"/>
              <a:t>    </a:t>
            </a:r>
            <a:r>
              <a:rPr lang="en-US" altLang="zh-CN" b="1" dirty="0" err="1"/>
              <a:t>android:id</a:t>
            </a:r>
            <a:r>
              <a:rPr lang="en-US" altLang="zh-CN" b="1" dirty="0"/>
              <a:t>="@+id/</a:t>
            </a:r>
            <a:r>
              <a:rPr lang="en-US" altLang="zh-CN" b="1" dirty="0" err="1"/>
              <a:t>news_title_layout</a:t>
            </a:r>
            <a:r>
              <a:rPr lang="en-US" altLang="zh-CN" b="1" dirty="0"/>
              <a:t>"</a:t>
            </a:r>
          </a:p>
          <a:p>
            <a:r>
              <a:rPr lang="en-US" altLang="zh-CN" b="1" dirty="0"/>
              <a:t>    </a:t>
            </a:r>
            <a:r>
              <a:rPr lang="en-US" altLang="zh-CN" b="1" dirty="0" err="1"/>
              <a:t>android:layout_width</a:t>
            </a:r>
            <a:r>
              <a:rPr lang="en-US" altLang="zh-CN" b="1" dirty="0"/>
              <a:t>="</a:t>
            </a:r>
            <a:r>
              <a:rPr lang="en-US" altLang="zh-CN" b="1" dirty="0" err="1"/>
              <a:t>match_parent</a:t>
            </a:r>
            <a:r>
              <a:rPr lang="en-US" altLang="zh-CN" b="1" dirty="0"/>
              <a:t>"</a:t>
            </a:r>
          </a:p>
          <a:p>
            <a:r>
              <a:rPr lang="en-US" altLang="zh-CN" b="1" dirty="0"/>
              <a:t>    </a:t>
            </a:r>
            <a:r>
              <a:rPr lang="en-US" altLang="zh-CN" b="1" dirty="0" err="1"/>
              <a:t>android:layout_height</a:t>
            </a:r>
            <a:r>
              <a:rPr lang="en-US" altLang="zh-CN" b="1" dirty="0"/>
              <a:t>="</a:t>
            </a:r>
            <a:r>
              <a:rPr lang="en-US" altLang="zh-CN" b="1" dirty="0" err="1"/>
              <a:t>match_parent</a:t>
            </a:r>
            <a:r>
              <a:rPr lang="en-US" altLang="zh-CN" b="1" dirty="0"/>
              <a:t>" &gt;</a:t>
            </a:r>
          </a:p>
          <a:p>
            <a:endParaRPr lang="en-US" altLang="zh-CN" b="1" dirty="0"/>
          </a:p>
          <a:p>
            <a:r>
              <a:rPr lang="en-US" altLang="zh-CN" b="1" dirty="0"/>
              <a:t>    &lt;fragment</a:t>
            </a:r>
          </a:p>
          <a:p>
            <a:r>
              <a:rPr lang="en-US" altLang="zh-CN" b="1" dirty="0"/>
              <a:t>        </a:t>
            </a:r>
            <a:r>
              <a:rPr lang="en-US" altLang="zh-CN" b="1" dirty="0" err="1"/>
              <a:t>android:id</a:t>
            </a:r>
            <a:r>
              <a:rPr lang="en-US" altLang="zh-CN" b="1" dirty="0"/>
              <a:t>="@+id/</a:t>
            </a:r>
            <a:r>
              <a:rPr lang="en-US" altLang="zh-CN" b="1" dirty="0" err="1"/>
              <a:t>news_title_fragment</a:t>
            </a:r>
            <a:r>
              <a:rPr lang="en-US" altLang="zh-CN" b="1" dirty="0"/>
              <a:t>"</a:t>
            </a:r>
          </a:p>
          <a:p>
            <a:r>
              <a:rPr lang="en-US" altLang="zh-CN" b="1" dirty="0"/>
              <a:t>        </a:t>
            </a:r>
            <a:r>
              <a:rPr lang="en-US" altLang="zh-CN" b="1" dirty="0" err="1"/>
              <a:t>android:name</a:t>
            </a:r>
            <a:r>
              <a:rPr lang="en-US" altLang="zh-CN" b="1" dirty="0"/>
              <a:t>="</a:t>
            </a:r>
            <a:r>
              <a:rPr lang="en-US" altLang="zh-CN" b="1" dirty="0" err="1"/>
              <a:t>cn.edu.hunn.newsdemo.NewsTitleFragment</a:t>
            </a:r>
            <a:r>
              <a:rPr lang="en-US" altLang="zh-CN" b="1" dirty="0"/>
              <a:t>"</a:t>
            </a:r>
          </a:p>
          <a:p>
            <a:r>
              <a:rPr lang="en-US" altLang="zh-CN" b="1" dirty="0"/>
              <a:t>        </a:t>
            </a:r>
            <a:r>
              <a:rPr lang="en-US" altLang="zh-CN" b="1" dirty="0" err="1"/>
              <a:t>android:layout_width</a:t>
            </a:r>
            <a:r>
              <a:rPr lang="en-US" altLang="zh-CN" b="1" dirty="0"/>
              <a:t>="</a:t>
            </a:r>
            <a:r>
              <a:rPr lang="en-US" altLang="zh-CN" b="1" dirty="0" err="1"/>
              <a:t>match_parent</a:t>
            </a:r>
            <a:r>
              <a:rPr lang="en-US" altLang="zh-CN" b="1" dirty="0"/>
              <a:t>"</a:t>
            </a:r>
          </a:p>
          <a:p>
            <a:r>
              <a:rPr lang="en-US" altLang="zh-CN" b="1" dirty="0"/>
              <a:t>        </a:t>
            </a:r>
            <a:r>
              <a:rPr lang="en-US" altLang="zh-CN" b="1" dirty="0" err="1"/>
              <a:t>android:layout_height</a:t>
            </a:r>
            <a:r>
              <a:rPr lang="en-US" altLang="zh-CN" b="1" dirty="0"/>
              <a:t>="</a:t>
            </a:r>
            <a:r>
              <a:rPr lang="en-US" altLang="zh-CN" b="1" dirty="0" err="1"/>
              <a:t>match_parent</a:t>
            </a:r>
            <a:r>
              <a:rPr lang="en-US" altLang="zh-CN" b="1" dirty="0"/>
              <a:t>" /&gt;</a:t>
            </a:r>
          </a:p>
          <a:p>
            <a:endParaRPr lang="en-US" altLang="zh-CN" b="1" dirty="0"/>
          </a:p>
          <a:p>
            <a:r>
              <a:rPr lang="en-US" altLang="zh-CN" b="1" dirty="0"/>
              <a:t>&lt;/</a:t>
            </a:r>
            <a:r>
              <a:rPr lang="en-US" altLang="zh-CN" b="1" dirty="0" err="1"/>
              <a:t>FrameLayout</a:t>
            </a:r>
            <a:r>
              <a:rPr lang="en-US" altLang="zh-CN" b="1" dirty="0"/>
              <a:t>&gt;</a:t>
            </a:r>
            <a:endParaRPr lang="zh-CN" altLang="en-US" b="1" dirty="0"/>
          </a:p>
        </p:txBody>
      </p:sp>
      <p:sp>
        <p:nvSpPr>
          <p:cNvPr id="6" name="矩形 5">
            <a:extLst>
              <a:ext uri="{FF2B5EF4-FFF2-40B4-BE49-F238E27FC236}">
                <a16:creationId xmlns:a16="http://schemas.microsoft.com/office/drawing/2014/main" id="{13B28887-7F0A-4DA5-8A3E-E9D0A922AE69}"/>
              </a:ext>
            </a:extLst>
          </p:cNvPr>
          <p:cNvSpPr/>
          <p:nvPr/>
        </p:nvSpPr>
        <p:spPr>
          <a:xfrm>
            <a:off x="400416" y="2741173"/>
            <a:ext cx="6979896" cy="1551923"/>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 name="对话气泡: 圆角矩形 6">
            <a:extLst>
              <a:ext uri="{FF2B5EF4-FFF2-40B4-BE49-F238E27FC236}">
                <a16:creationId xmlns:a16="http://schemas.microsoft.com/office/drawing/2014/main" id="{C6372621-7C27-409B-B255-214D44C70523}"/>
              </a:ext>
            </a:extLst>
          </p:cNvPr>
          <p:cNvSpPr/>
          <p:nvPr/>
        </p:nvSpPr>
        <p:spPr>
          <a:xfrm>
            <a:off x="6295311" y="2309125"/>
            <a:ext cx="2448273" cy="864096"/>
          </a:xfrm>
          <a:prstGeom prst="wedgeRoundRectCallout">
            <a:avLst>
              <a:gd name="adj1" fmla="val -32818"/>
              <a:gd name="adj2" fmla="val 7082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用静态方式使用新闻标题列表的碎片：</a:t>
            </a:r>
            <a:r>
              <a:rPr lang="en-US" altLang="zh-CN" b="1" dirty="0"/>
              <a:t> </a:t>
            </a:r>
            <a:r>
              <a:rPr lang="en-US" altLang="zh-CN" b="1" dirty="0" err="1"/>
              <a:t>NewsTitleFragment</a:t>
            </a:r>
            <a:r>
              <a:rPr lang="en-US" altLang="zh-CN" b="1" dirty="0"/>
              <a:t> </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70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7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179512" y="94309"/>
            <a:ext cx="8424936" cy="707886"/>
          </a:xfrm>
          <a:prstGeom prst="rect">
            <a:avLst/>
          </a:prstGeom>
        </p:spPr>
        <p:txBody>
          <a:bodyPr wrap="square">
            <a:spAutoFit/>
          </a:bodyPr>
          <a:lstStyle/>
          <a:p>
            <a:pPr marL="0" lvl="1"/>
            <a:r>
              <a:rPr lang="en-US" altLang="zh-CN" sz="2000" b="1" dirty="0">
                <a:solidFill>
                  <a:srgbClr val="FF0000"/>
                </a:solidFill>
              </a:rPr>
              <a:t>layout-sw600dp/activity_main.xml</a:t>
            </a:r>
            <a:r>
              <a:rPr lang="zh-CN" altLang="en-US" sz="2000" b="1" dirty="0"/>
              <a:t>，双页模式，左侧静态方式引用</a:t>
            </a:r>
            <a:r>
              <a:rPr lang="en-US" altLang="zh-CN" sz="2000" b="1" dirty="0" err="1"/>
              <a:t>NewsTitleFragment</a:t>
            </a:r>
            <a:r>
              <a:rPr lang="zh-CN" altLang="en-US" sz="2000" b="1" dirty="0"/>
              <a:t>碎片，右侧为新闻内容页碎片。</a:t>
            </a:r>
            <a:endParaRPr lang="en-US" altLang="zh-CN" sz="2000" b="1" dirty="0"/>
          </a:p>
        </p:txBody>
      </p:sp>
      <p:sp>
        <p:nvSpPr>
          <p:cNvPr id="5" name="矩形 4"/>
          <p:cNvSpPr/>
          <p:nvPr/>
        </p:nvSpPr>
        <p:spPr>
          <a:xfrm>
            <a:off x="179512" y="764704"/>
            <a:ext cx="8784976" cy="6001643"/>
          </a:xfrm>
          <a:prstGeom prst="rect">
            <a:avLst/>
          </a:prstGeom>
          <a:solidFill>
            <a:schemeClr val="bg1">
              <a:lumMod val="95000"/>
            </a:schemeClr>
          </a:solidFill>
          <a:ln>
            <a:solidFill>
              <a:schemeClr val="accent1"/>
            </a:solidFill>
          </a:ln>
        </p:spPr>
        <p:txBody>
          <a:bodyPr wrap="square">
            <a:spAutoFit/>
          </a:bodyPr>
          <a:lstStyle/>
          <a:p>
            <a:r>
              <a:rPr lang="en-US" altLang="zh-CN" sz="1600" b="1" dirty="0"/>
              <a:t>&lt;?xml version="1.0" encoding="utf-8"?&gt;</a:t>
            </a:r>
          </a:p>
          <a:p>
            <a:r>
              <a:rPr lang="en-US" altLang="zh-CN" sz="1600" b="1" dirty="0"/>
              <a:t>&lt;</a:t>
            </a:r>
            <a:r>
              <a:rPr lang="en-US" altLang="zh-CN" sz="1600" b="1" dirty="0" err="1"/>
              <a:t>LinearLayout</a:t>
            </a:r>
            <a:r>
              <a:rPr lang="en-US" altLang="zh-CN" sz="1600" b="1" dirty="0"/>
              <a:t> </a:t>
            </a:r>
            <a:r>
              <a:rPr lang="en-US" altLang="zh-CN" sz="1600" b="1" dirty="0" err="1"/>
              <a:t>xmlns:android</a:t>
            </a:r>
            <a:r>
              <a:rPr lang="en-US" altLang="zh-CN" sz="1600" b="1" dirty="0"/>
              <a:t>="http://schemas.android.com/</a:t>
            </a:r>
            <a:r>
              <a:rPr lang="en-US" altLang="zh-CN" sz="1600" b="1" dirty="0" err="1"/>
              <a:t>apk</a:t>
            </a:r>
            <a:r>
              <a:rPr lang="en-US" altLang="zh-CN" sz="1600" b="1" dirty="0"/>
              <a:t>/res/android"</a:t>
            </a:r>
          </a:p>
          <a:p>
            <a:r>
              <a:rPr lang="en-US" altLang="zh-CN" sz="1600" b="1" dirty="0"/>
              <a:t>    </a:t>
            </a:r>
            <a:r>
              <a:rPr lang="en-US" altLang="zh-CN" sz="1600" b="1" dirty="0" err="1"/>
              <a:t>android:orientation</a:t>
            </a:r>
            <a:r>
              <a:rPr lang="en-US" altLang="zh-CN" sz="1600" b="1" dirty="0"/>
              <a:t>="horizontal"</a:t>
            </a:r>
          </a:p>
          <a:p>
            <a:r>
              <a:rPr lang="en-US" altLang="zh-CN" sz="1600" b="1" dirty="0"/>
              <a:t>    </a:t>
            </a:r>
            <a:r>
              <a:rPr lang="en-US" altLang="zh-CN" sz="1600" b="1" dirty="0" err="1"/>
              <a:t>android:layout_width</a:t>
            </a:r>
            <a:r>
              <a:rPr lang="en-US" altLang="zh-CN" sz="1600" b="1" dirty="0"/>
              <a:t>="</a:t>
            </a:r>
            <a:r>
              <a:rPr lang="en-US" altLang="zh-CN" sz="1600" b="1" dirty="0" err="1"/>
              <a:t>match_parent</a:t>
            </a:r>
            <a:r>
              <a:rPr lang="en-US" altLang="zh-CN" sz="1600" b="1" dirty="0"/>
              <a:t>"</a:t>
            </a:r>
          </a:p>
          <a:p>
            <a:r>
              <a:rPr lang="en-US" altLang="zh-CN" sz="1600" b="1" dirty="0"/>
              <a:t>    </a:t>
            </a:r>
            <a:r>
              <a:rPr lang="en-US" altLang="zh-CN" sz="1600" b="1" dirty="0" err="1"/>
              <a:t>android:layout_height</a:t>
            </a:r>
            <a:r>
              <a:rPr lang="en-US" altLang="zh-CN" sz="1600" b="1" dirty="0"/>
              <a:t>="</a:t>
            </a:r>
            <a:r>
              <a:rPr lang="en-US" altLang="zh-CN" sz="1600" b="1" dirty="0" err="1"/>
              <a:t>match_parent</a:t>
            </a:r>
            <a:r>
              <a:rPr lang="en-US" altLang="zh-CN" sz="1600" b="1" dirty="0"/>
              <a:t>" &gt;</a:t>
            </a:r>
          </a:p>
          <a:p>
            <a:r>
              <a:rPr lang="en-US" altLang="zh-CN" sz="1600" b="1" dirty="0"/>
              <a:t>    &lt;fragment</a:t>
            </a:r>
          </a:p>
          <a:p>
            <a:r>
              <a:rPr lang="en-US" altLang="zh-CN" sz="1600" b="1" dirty="0"/>
              <a:t>        </a:t>
            </a:r>
            <a:r>
              <a:rPr lang="en-US" altLang="zh-CN" sz="1600" b="1" dirty="0" err="1"/>
              <a:t>android:id</a:t>
            </a:r>
            <a:r>
              <a:rPr lang="en-US" altLang="zh-CN" sz="1600" b="1" dirty="0"/>
              <a:t>="@+id/</a:t>
            </a:r>
            <a:r>
              <a:rPr lang="en-US" altLang="zh-CN" sz="1600" b="1" dirty="0" err="1"/>
              <a:t>news_title_fragment</a:t>
            </a:r>
            <a:r>
              <a:rPr lang="en-US" altLang="zh-CN" sz="1600" b="1" dirty="0"/>
              <a:t>"</a:t>
            </a:r>
          </a:p>
          <a:p>
            <a:r>
              <a:rPr lang="en-US" altLang="zh-CN" sz="1600" b="1" dirty="0"/>
              <a:t>        </a:t>
            </a:r>
            <a:r>
              <a:rPr lang="en-US" altLang="zh-CN" sz="1600" b="1" dirty="0" err="1"/>
              <a:t>android:name</a:t>
            </a:r>
            <a:r>
              <a:rPr lang="en-US" altLang="zh-CN" sz="1600" b="1" dirty="0"/>
              <a:t>="</a:t>
            </a:r>
            <a:r>
              <a:rPr lang="en-US" altLang="zh-CN" sz="1600" b="1" dirty="0" err="1">
                <a:solidFill>
                  <a:srgbClr val="FF0000"/>
                </a:solidFill>
              </a:rPr>
              <a:t>cn.edu.hunnu.NewsDemo.NewsTitleFragment</a:t>
            </a:r>
            <a:r>
              <a:rPr lang="en-US" altLang="zh-CN" sz="1600" b="1" dirty="0"/>
              <a:t>"</a:t>
            </a:r>
          </a:p>
          <a:p>
            <a:r>
              <a:rPr lang="en-US" altLang="zh-CN" sz="1600" b="1" dirty="0"/>
              <a:t>        </a:t>
            </a:r>
            <a:r>
              <a:rPr lang="en-US" altLang="zh-CN" sz="1600" b="1" dirty="0" err="1"/>
              <a:t>android:layout_width</a:t>
            </a:r>
            <a:r>
              <a:rPr lang="en-US" altLang="zh-CN" sz="1600" b="1" dirty="0"/>
              <a:t>="0dp"</a:t>
            </a:r>
          </a:p>
          <a:p>
            <a:r>
              <a:rPr lang="en-US" altLang="zh-CN" sz="1600" b="1" dirty="0"/>
              <a:t>        </a:t>
            </a:r>
            <a:r>
              <a:rPr lang="en-US" altLang="zh-CN" sz="1600" b="1" dirty="0" err="1"/>
              <a:t>android:layout_height</a:t>
            </a:r>
            <a:r>
              <a:rPr lang="en-US" altLang="zh-CN" sz="1600" b="1" dirty="0"/>
              <a:t>="</a:t>
            </a:r>
            <a:r>
              <a:rPr lang="en-US" altLang="zh-CN" sz="1600" b="1" dirty="0" err="1"/>
              <a:t>match_parent</a:t>
            </a:r>
            <a:r>
              <a:rPr lang="en-US" altLang="zh-CN" sz="1600" b="1" dirty="0"/>
              <a:t>"</a:t>
            </a:r>
          </a:p>
          <a:p>
            <a:r>
              <a:rPr lang="en-US" altLang="zh-CN" sz="1600" b="1" dirty="0"/>
              <a:t>        </a:t>
            </a:r>
            <a:r>
              <a:rPr lang="en-US" altLang="zh-CN" sz="1600" b="1" dirty="0" err="1"/>
              <a:t>android:layout_weight</a:t>
            </a:r>
            <a:r>
              <a:rPr lang="en-US" altLang="zh-CN" sz="1600" b="1" dirty="0"/>
              <a:t>="1" /&gt;</a:t>
            </a:r>
          </a:p>
          <a:p>
            <a:endParaRPr lang="en-US" altLang="zh-CN" sz="1600" b="1" dirty="0"/>
          </a:p>
          <a:p>
            <a:r>
              <a:rPr lang="zh-CN" altLang="en-US" sz="1600" b="1" dirty="0"/>
              <a:t>    </a:t>
            </a:r>
            <a:r>
              <a:rPr lang="en-US" altLang="zh-CN" sz="1600" b="1" dirty="0"/>
              <a:t>&lt;</a:t>
            </a:r>
            <a:r>
              <a:rPr lang="en-US" altLang="zh-CN" sz="1600" b="1" dirty="0" err="1"/>
              <a:t>FrameLayout</a:t>
            </a:r>
            <a:endParaRPr lang="en-US" altLang="zh-CN" sz="1600" b="1" dirty="0"/>
          </a:p>
          <a:p>
            <a:r>
              <a:rPr lang="en-US" altLang="zh-CN" sz="1600" b="1" dirty="0"/>
              <a:t>        </a:t>
            </a:r>
            <a:r>
              <a:rPr lang="en-US" altLang="zh-CN" sz="1600" b="1" dirty="0" err="1"/>
              <a:t>android:id</a:t>
            </a:r>
            <a:r>
              <a:rPr lang="en-US" altLang="zh-CN" sz="1600" b="1" dirty="0"/>
              <a:t>="@+id/</a:t>
            </a:r>
            <a:r>
              <a:rPr lang="en-US" altLang="zh-CN" sz="1600" b="1" dirty="0" err="1">
                <a:solidFill>
                  <a:srgbClr val="0070C0"/>
                </a:solidFill>
              </a:rPr>
              <a:t>news_content_layout</a:t>
            </a:r>
            <a:r>
              <a:rPr lang="en-US" altLang="zh-CN" sz="1600" b="1" dirty="0"/>
              <a:t>"</a:t>
            </a:r>
          </a:p>
          <a:p>
            <a:r>
              <a:rPr lang="en-US" altLang="zh-CN" sz="1600" b="1" dirty="0"/>
              <a:t>        </a:t>
            </a:r>
            <a:r>
              <a:rPr lang="en-US" altLang="zh-CN" sz="1600" b="1" dirty="0" err="1"/>
              <a:t>android:layout_width</a:t>
            </a:r>
            <a:r>
              <a:rPr lang="en-US" altLang="zh-CN" sz="1600" b="1" dirty="0"/>
              <a:t>="0dp"</a:t>
            </a:r>
          </a:p>
          <a:p>
            <a:r>
              <a:rPr lang="en-US" altLang="zh-CN" sz="1600" b="1" dirty="0"/>
              <a:t>        </a:t>
            </a:r>
            <a:r>
              <a:rPr lang="en-US" altLang="zh-CN" sz="1600" b="1" dirty="0" err="1"/>
              <a:t>android:layout_height</a:t>
            </a:r>
            <a:r>
              <a:rPr lang="en-US" altLang="zh-CN" sz="1600" b="1" dirty="0"/>
              <a:t>="</a:t>
            </a:r>
            <a:r>
              <a:rPr lang="en-US" altLang="zh-CN" sz="1600" b="1" dirty="0" err="1"/>
              <a:t>match_parent</a:t>
            </a:r>
            <a:r>
              <a:rPr lang="en-US" altLang="zh-CN" sz="1600" b="1" dirty="0"/>
              <a:t>"</a:t>
            </a:r>
          </a:p>
          <a:p>
            <a:r>
              <a:rPr lang="en-US" altLang="zh-CN" sz="1600" b="1" dirty="0"/>
              <a:t>        </a:t>
            </a:r>
            <a:r>
              <a:rPr lang="en-US" altLang="zh-CN" sz="1600" b="1" dirty="0" err="1"/>
              <a:t>android:layout_weight</a:t>
            </a:r>
            <a:r>
              <a:rPr lang="en-US" altLang="zh-CN" sz="1600" b="1" dirty="0"/>
              <a:t>="3" &gt;</a:t>
            </a:r>
          </a:p>
          <a:p>
            <a:r>
              <a:rPr lang="en-US" altLang="zh-CN" sz="1600" b="1" dirty="0"/>
              <a:t>       &lt;fragment</a:t>
            </a:r>
          </a:p>
          <a:p>
            <a:r>
              <a:rPr lang="en-US" altLang="zh-CN" sz="1600" b="1" dirty="0"/>
              <a:t>            </a:t>
            </a:r>
            <a:r>
              <a:rPr lang="en-US" altLang="zh-CN" sz="1600" b="1" dirty="0" err="1"/>
              <a:t>android:id</a:t>
            </a:r>
            <a:r>
              <a:rPr lang="en-US" altLang="zh-CN" sz="1600" b="1" dirty="0"/>
              <a:t>="@+id/</a:t>
            </a:r>
            <a:r>
              <a:rPr lang="en-US" altLang="zh-CN" sz="1600" b="1" dirty="0" err="1"/>
              <a:t>news_content_fragment</a:t>
            </a:r>
            <a:r>
              <a:rPr lang="en-US" altLang="zh-CN" sz="1600" b="1" dirty="0"/>
              <a:t>"</a:t>
            </a:r>
          </a:p>
          <a:p>
            <a:r>
              <a:rPr lang="en-US" altLang="zh-CN" sz="1600" b="1" dirty="0"/>
              <a:t>            </a:t>
            </a:r>
            <a:r>
              <a:rPr lang="en-US" altLang="zh-CN" sz="1600" b="1" dirty="0" err="1"/>
              <a:t>android:name</a:t>
            </a:r>
            <a:r>
              <a:rPr lang="en-US" altLang="zh-CN" sz="1600" b="1" dirty="0"/>
              <a:t>="</a:t>
            </a:r>
            <a:r>
              <a:rPr lang="en-US" altLang="zh-CN" sz="1600" b="1" dirty="0" err="1"/>
              <a:t>cn.edu.hunnu.NewsDemo.</a:t>
            </a:r>
            <a:r>
              <a:rPr lang="en-US" altLang="zh-CN" sz="1600" b="1" dirty="0" err="1">
                <a:solidFill>
                  <a:srgbClr val="FF0000"/>
                </a:solidFill>
              </a:rPr>
              <a:t>NewsContentFragment</a:t>
            </a:r>
            <a:r>
              <a:rPr lang="en-US" altLang="zh-CN" sz="1600" b="1" dirty="0"/>
              <a:t>"</a:t>
            </a:r>
          </a:p>
          <a:p>
            <a:r>
              <a:rPr lang="en-US" altLang="zh-CN" sz="1600" b="1" dirty="0"/>
              <a:t>            </a:t>
            </a:r>
            <a:r>
              <a:rPr lang="en-US" altLang="zh-CN" sz="1600" b="1" dirty="0" err="1"/>
              <a:t>android:layout_width</a:t>
            </a:r>
            <a:r>
              <a:rPr lang="en-US" altLang="zh-CN" sz="1600" b="1" dirty="0"/>
              <a:t>="</a:t>
            </a:r>
            <a:r>
              <a:rPr lang="en-US" altLang="zh-CN" sz="1600" b="1" dirty="0" err="1"/>
              <a:t>match_parent</a:t>
            </a:r>
            <a:r>
              <a:rPr lang="en-US" altLang="zh-CN" sz="1600" b="1" dirty="0"/>
              <a:t>"</a:t>
            </a:r>
          </a:p>
          <a:p>
            <a:r>
              <a:rPr lang="en-US" altLang="zh-CN" sz="1600" b="1" dirty="0"/>
              <a:t>            </a:t>
            </a:r>
            <a:r>
              <a:rPr lang="en-US" altLang="zh-CN" sz="1600" b="1" dirty="0" err="1"/>
              <a:t>android:layout_height</a:t>
            </a:r>
            <a:r>
              <a:rPr lang="en-US" altLang="zh-CN" sz="1600" b="1" dirty="0"/>
              <a:t>="</a:t>
            </a:r>
            <a:r>
              <a:rPr lang="en-US" altLang="zh-CN" sz="1600" b="1" dirty="0" err="1"/>
              <a:t>match_parent</a:t>
            </a:r>
            <a:r>
              <a:rPr lang="en-US" altLang="zh-CN" sz="1600" b="1" dirty="0"/>
              <a:t>" /&gt;</a:t>
            </a:r>
          </a:p>
          <a:p>
            <a:r>
              <a:rPr lang="en-US" altLang="zh-CN" sz="1600" b="1" dirty="0"/>
              <a:t>    &lt;/</a:t>
            </a:r>
            <a:r>
              <a:rPr lang="en-US" altLang="zh-CN" sz="1600" b="1" dirty="0" err="1"/>
              <a:t>FrameLayout</a:t>
            </a:r>
            <a:r>
              <a:rPr lang="en-US" altLang="zh-CN" sz="1600" b="1" dirty="0"/>
              <a:t>&gt;</a:t>
            </a:r>
          </a:p>
          <a:p>
            <a:r>
              <a:rPr lang="en-US" altLang="zh-CN" sz="1600" b="1" dirty="0"/>
              <a:t>&lt;/</a:t>
            </a:r>
            <a:r>
              <a:rPr lang="en-US" altLang="zh-CN" sz="1600" b="1" dirty="0" err="1"/>
              <a:t>LinearLayout</a:t>
            </a:r>
            <a:r>
              <a:rPr lang="en-US" altLang="zh-CN" sz="1600" b="1" dirty="0"/>
              <a:t>&gt;</a:t>
            </a:r>
            <a:endParaRPr lang="zh-CN" altLang="en-US" sz="1600" b="1" dirty="0"/>
          </a:p>
        </p:txBody>
      </p:sp>
      <p:sp>
        <p:nvSpPr>
          <p:cNvPr id="6" name="矩形 5">
            <a:extLst>
              <a:ext uri="{FF2B5EF4-FFF2-40B4-BE49-F238E27FC236}">
                <a16:creationId xmlns:a16="http://schemas.microsoft.com/office/drawing/2014/main" id="{E1BBCD0A-118A-4577-A4D9-6E97CB9E5785}"/>
              </a:ext>
            </a:extLst>
          </p:cNvPr>
          <p:cNvSpPr/>
          <p:nvPr/>
        </p:nvSpPr>
        <p:spPr>
          <a:xfrm>
            <a:off x="467544" y="2023489"/>
            <a:ext cx="6701740" cy="1524548"/>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 name="对话气泡: 圆角矩形 6">
            <a:extLst>
              <a:ext uri="{FF2B5EF4-FFF2-40B4-BE49-F238E27FC236}">
                <a16:creationId xmlns:a16="http://schemas.microsoft.com/office/drawing/2014/main" id="{ADA9E78A-4DD6-4106-807F-13C87A18C995}"/>
              </a:ext>
            </a:extLst>
          </p:cNvPr>
          <p:cNvSpPr/>
          <p:nvPr/>
        </p:nvSpPr>
        <p:spPr>
          <a:xfrm>
            <a:off x="5796136" y="1476171"/>
            <a:ext cx="2193164" cy="864096"/>
          </a:xfrm>
          <a:prstGeom prst="wedgeRoundRectCallout">
            <a:avLst>
              <a:gd name="adj1" fmla="val -32818"/>
              <a:gd name="adj2" fmla="val 7082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左侧用静态方式使用新闻标题列表的碎片：</a:t>
            </a:r>
            <a:r>
              <a:rPr lang="en-US" altLang="zh-CN" sz="1600" b="1" dirty="0"/>
              <a:t> </a:t>
            </a:r>
            <a:r>
              <a:rPr lang="en-US" altLang="zh-CN" sz="1600" b="1" dirty="0" err="1"/>
              <a:t>NewsTitleFragment</a:t>
            </a:r>
            <a:r>
              <a:rPr lang="en-US" altLang="zh-CN" sz="1600" b="1" dirty="0"/>
              <a:t> </a:t>
            </a:r>
            <a:endParaRPr lang="zh-CN" altLang="en-US" sz="16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277AD958-04A0-4B25-8C8F-C90EF88AC740}"/>
              </a:ext>
            </a:extLst>
          </p:cNvPr>
          <p:cNvSpPr/>
          <p:nvPr/>
        </p:nvSpPr>
        <p:spPr>
          <a:xfrm>
            <a:off x="467543" y="3717032"/>
            <a:ext cx="6701741" cy="2664296"/>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对话气泡: 圆角矩形 8">
            <a:extLst>
              <a:ext uri="{FF2B5EF4-FFF2-40B4-BE49-F238E27FC236}">
                <a16:creationId xmlns:a16="http://schemas.microsoft.com/office/drawing/2014/main" id="{FA69F52D-5C78-4DB3-84C4-20B4C2922EF3}"/>
              </a:ext>
            </a:extLst>
          </p:cNvPr>
          <p:cNvSpPr/>
          <p:nvPr/>
        </p:nvSpPr>
        <p:spPr>
          <a:xfrm>
            <a:off x="5801216" y="4402903"/>
            <a:ext cx="2188084" cy="864096"/>
          </a:xfrm>
          <a:prstGeom prst="wedgeRoundRectCallout">
            <a:avLst>
              <a:gd name="adj1" fmla="val -33956"/>
              <a:gd name="adj2" fmla="val 69697"/>
              <a:gd name="adj3" fmla="val 16667"/>
            </a:avLst>
          </a:prstGeom>
        </p:spPr>
        <p:style>
          <a:lnRef idx="1">
            <a:schemeClr val="accent3"/>
          </a:lnRef>
          <a:fillRef idx="2">
            <a:schemeClr val="accent3"/>
          </a:fillRef>
          <a:effectRef idx="1">
            <a:schemeClr val="accent3"/>
          </a:effectRef>
          <a:fontRef idx="minor">
            <a:schemeClr val="dk1"/>
          </a:fontRef>
        </p:style>
        <p:txBody>
          <a:bodyPr lIns="18000" tIns="36000" rIns="18000" bIns="36000" rtlCol="0" anchor="ctr">
            <a:noAutofit/>
          </a:bodyPr>
          <a:lstStyle/>
          <a:p>
            <a:pPr algn="ctr"/>
            <a:r>
              <a:rPr lang="zh-CN" altLang="en-US" sz="1600" dirty="0">
                <a:latin typeface="微软雅黑" panose="020B0503020204020204" pitchFamily="34" charset="-122"/>
                <a:ea typeface="微软雅黑" panose="020B0503020204020204" pitchFamily="34" charset="-122"/>
              </a:rPr>
              <a:t>右侧用框架布局或直接放置新闻详情的碎片：</a:t>
            </a:r>
            <a:r>
              <a:rPr lang="en-US" altLang="zh-CN" sz="1600" b="1" dirty="0"/>
              <a:t> </a:t>
            </a:r>
            <a:r>
              <a:rPr lang="en-US" altLang="zh-CN" sz="1400" b="1" dirty="0" err="1"/>
              <a:t>NewsContentFragment</a:t>
            </a:r>
            <a:r>
              <a:rPr lang="en-US" altLang="zh-CN" sz="1400" b="1" dirty="0"/>
              <a:t> </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173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7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75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使应用程序能根据设备的分辨率或者屏幕大小在运行的时候来决定加载哪个布局。</a:t>
            </a:r>
            <a:endParaRPr lang="en-US" altLang="zh-CN" dirty="0"/>
          </a:p>
          <a:p>
            <a:r>
              <a:rPr lang="en-US" altLang="zh-CN" dirty="0"/>
              <a:t>1. </a:t>
            </a:r>
            <a:r>
              <a:rPr lang="zh-CN" altLang="en-US" dirty="0"/>
              <a:t>使用屏幕特性限定符</a:t>
            </a:r>
            <a:endParaRPr lang="en-US" altLang="zh-CN" dirty="0"/>
          </a:p>
          <a:p>
            <a:pPr lvl="1"/>
            <a:r>
              <a:rPr lang="zh-CN" altLang="en-US" dirty="0"/>
              <a:t>例如：默认情况下加载</a:t>
            </a:r>
            <a:r>
              <a:rPr lang="en-US" altLang="zh-CN" dirty="0"/>
              <a:t>res/layout/acitivity_main.xml</a:t>
            </a:r>
          </a:p>
          <a:p>
            <a:pPr lvl="1"/>
            <a:r>
              <a:rPr lang="zh-CN" altLang="en-US" dirty="0"/>
              <a:t>大屏幕情况下加载</a:t>
            </a:r>
            <a:r>
              <a:rPr lang="en-US" altLang="zh-CN" dirty="0"/>
              <a:t>res/layout-</a:t>
            </a:r>
            <a:r>
              <a:rPr lang="en-US" altLang="zh-CN" b="1" dirty="0">
                <a:solidFill>
                  <a:srgbClr val="FF0000"/>
                </a:solidFill>
              </a:rPr>
              <a:t>large</a:t>
            </a:r>
            <a:r>
              <a:rPr lang="en-US" altLang="zh-CN" dirty="0"/>
              <a:t>/acitivity_main.xml</a:t>
            </a:r>
          </a:p>
          <a:p>
            <a:pPr lvl="1"/>
            <a:r>
              <a:rPr lang="zh-CN" altLang="en-US" dirty="0"/>
              <a:t>此处的限定符为</a:t>
            </a:r>
            <a:r>
              <a:rPr lang="en-US" altLang="zh-CN" dirty="0"/>
              <a:t>large</a:t>
            </a:r>
            <a:r>
              <a:rPr lang="zh-CN" altLang="en-US" dirty="0"/>
              <a:t>，</a:t>
            </a:r>
            <a:r>
              <a:rPr lang="en-US" altLang="zh-CN" dirty="0"/>
              <a:t>layout-large</a:t>
            </a:r>
            <a:r>
              <a:rPr lang="zh-CN" altLang="en-US" dirty="0"/>
              <a:t>为</a:t>
            </a:r>
            <a:r>
              <a:rPr lang="en-US" altLang="zh-CN" dirty="0"/>
              <a:t>res</a:t>
            </a:r>
            <a:r>
              <a:rPr lang="zh-CN" altLang="en-US" dirty="0"/>
              <a:t>资源目录下新建的一个资源文件夹</a:t>
            </a:r>
            <a:endParaRPr lang="en-US" altLang="zh-CN" dirty="0"/>
          </a:p>
          <a:p>
            <a:r>
              <a:rPr lang="en-US" altLang="zh-CN" dirty="0"/>
              <a:t>2. </a:t>
            </a:r>
            <a:r>
              <a:rPr lang="zh-CN" altLang="en-US" dirty="0"/>
              <a:t>使用宽高度限定符</a:t>
            </a:r>
            <a:endParaRPr lang="en-US" altLang="zh-CN" dirty="0"/>
          </a:p>
          <a:p>
            <a:pPr lvl="1"/>
            <a:r>
              <a:rPr lang="zh-CN" altLang="en-US" dirty="0"/>
              <a:t>例如：默认情况下加载</a:t>
            </a:r>
            <a:r>
              <a:rPr lang="en-US" altLang="zh-CN" dirty="0"/>
              <a:t>res/layout/acitivity_main.xml</a:t>
            </a:r>
          </a:p>
          <a:p>
            <a:pPr lvl="1"/>
            <a:r>
              <a:rPr lang="en-US" altLang="zh-CN" dirty="0"/>
              <a:t>layout-sw600dp</a:t>
            </a:r>
            <a:r>
              <a:rPr lang="zh-CN" altLang="en-US" dirty="0"/>
              <a:t>表示屏幕在宽度超过</a:t>
            </a:r>
            <a:r>
              <a:rPr lang="en-US" altLang="zh-CN" dirty="0"/>
              <a:t>600dp</a:t>
            </a:r>
            <a:r>
              <a:rPr lang="zh-CN" altLang="en-US" dirty="0"/>
              <a:t>的时候加载</a:t>
            </a:r>
            <a:endParaRPr lang="en-US" altLang="zh-CN" dirty="0"/>
          </a:p>
          <a:p>
            <a:pPr lvl="1"/>
            <a:r>
              <a:rPr lang="en-US" altLang="zh-CN" dirty="0"/>
              <a:t>res/layout-</a:t>
            </a:r>
            <a:r>
              <a:rPr lang="en-US" altLang="zh-CN" b="1" dirty="0">
                <a:solidFill>
                  <a:srgbClr val="FF0000"/>
                </a:solidFill>
              </a:rPr>
              <a:t>sw600dp</a:t>
            </a:r>
            <a:r>
              <a:rPr lang="en-US" altLang="zh-CN" dirty="0"/>
              <a:t>/acitivity_main.xml</a:t>
            </a:r>
          </a:p>
          <a:p>
            <a:pPr lvl="1"/>
            <a:endParaRPr lang="zh-CN" altLang="en-US" dirty="0"/>
          </a:p>
        </p:txBody>
      </p:sp>
      <p:sp>
        <p:nvSpPr>
          <p:cNvPr id="3" name="标题 2"/>
          <p:cNvSpPr>
            <a:spLocks noGrp="1"/>
          </p:cNvSpPr>
          <p:nvPr>
            <p:ph type="title"/>
          </p:nvPr>
        </p:nvSpPr>
        <p:spPr/>
        <p:txBody>
          <a:bodyPr/>
          <a:lstStyle/>
          <a:p>
            <a:r>
              <a:rPr lang="zh-CN" altLang="en-US" dirty="0"/>
              <a:t> 适应不同大小的屏幕 </a:t>
            </a:r>
          </a:p>
        </p:txBody>
      </p:sp>
    </p:spTree>
    <p:extLst>
      <p:ext uri="{BB962C8B-B14F-4D97-AF65-F5344CB8AC3E}">
        <p14:creationId xmlns:p14="http://schemas.microsoft.com/office/powerpoint/2010/main" val="346192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3" name="标题 2"/>
          <p:cNvSpPr>
            <a:spLocks noGrp="1"/>
          </p:cNvSpPr>
          <p:nvPr>
            <p:ph type="title"/>
          </p:nvPr>
        </p:nvSpPr>
        <p:spPr>
          <a:xfrm>
            <a:off x="423753" y="138656"/>
            <a:ext cx="8229600" cy="394743"/>
          </a:xfrm>
        </p:spPr>
        <p:txBody>
          <a:bodyPr>
            <a:normAutofit fontScale="90000"/>
          </a:bodyPr>
          <a:lstStyle/>
          <a:p>
            <a:r>
              <a:rPr lang="en-US" altLang="zh-CN" sz="2400" dirty="0"/>
              <a:t>Android</a:t>
            </a:r>
            <a:r>
              <a:rPr lang="zh-CN" altLang="en-US" sz="2400" dirty="0"/>
              <a:t>常见的限定符</a:t>
            </a:r>
          </a:p>
        </p:txBody>
      </p:sp>
      <p:graphicFrame>
        <p:nvGraphicFramePr>
          <p:cNvPr id="4" name="表格 4">
            <a:extLst>
              <a:ext uri="{FF2B5EF4-FFF2-40B4-BE49-F238E27FC236}">
                <a16:creationId xmlns:a16="http://schemas.microsoft.com/office/drawing/2014/main" id="{6D84127D-9634-4934-B8B1-7FAD9C8B1FEA}"/>
              </a:ext>
            </a:extLst>
          </p:cNvPr>
          <p:cNvGraphicFramePr>
            <a:graphicFrameLocks noGrp="1"/>
          </p:cNvGraphicFramePr>
          <p:nvPr>
            <p:ph idx="1"/>
            <p:extLst>
              <p:ext uri="{D42A27DB-BD31-4B8C-83A1-F6EECF244321}">
                <p14:modId xmlns:p14="http://schemas.microsoft.com/office/powerpoint/2010/main" val="3219014377"/>
              </p:ext>
            </p:extLst>
          </p:nvPr>
        </p:nvGraphicFramePr>
        <p:xfrm>
          <a:off x="423753" y="692696"/>
          <a:ext cx="8496945" cy="5852160"/>
        </p:xfrm>
        <a:graphic>
          <a:graphicData uri="http://schemas.openxmlformats.org/drawingml/2006/table">
            <a:tbl>
              <a:tblPr firstRow="1" bandRow="1">
                <a:tableStyleId>{5C22544A-7EE6-4342-B048-85BDC9FD1C3A}</a:tableStyleId>
              </a:tblPr>
              <a:tblGrid>
                <a:gridCol w="1108203">
                  <a:extLst>
                    <a:ext uri="{9D8B030D-6E8A-4147-A177-3AD203B41FA5}">
                      <a16:colId xmlns:a16="http://schemas.microsoft.com/office/drawing/2014/main" val="3944288942"/>
                    </a:ext>
                  </a:extLst>
                </a:gridCol>
                <a:gridCol w="1108202">
                  <a:extLst>
                    <a:ext uri="{9D8B030D-6E8A-4147-A177-3AD203B41FA5}">
                      <a16:colId xmlns:a16="http://schemas.microsoft.com/office/drawing/2014/main" val="2365684274"/>
                    </a:ext>
                  </a:extLst>
                </a:gridCol>
                <a:gridCol w="6280540">
                  <a:extLst>
                    <a:ext uri="{9D8B030D-6E8A-4147-A177-3AD203B41FA5}">
                      <a16:colId xmlns:a16="http://schemas.microsoft.com/office/drawing/2014/main" val="3112768278"/>
                    </a:ext>
                  </a:extLst>
                </a:gridCol>
              </a:tblGrid>
              <a:tr h="208049">
                <a:tc>
                  <a:txBody>
                    <a:bodyPr/>
                    <a:lstStyle/>
                    <a:p>
                      <a:pPr algn="ctr"/>
                      <a:r>
                        <a:rPr lang="zh-CN" altLang="en-US" dirty="0"/>
                        <a:t>屏幕特征</a:t>
                      </a:r>
                    </a:p>
                  </a:txBody>
                  <a:tcPr anchor="ctr"/>
                </a:tc>
                <a:tc>
                  <a:txBody>
                    <a:bodyPr/>
                    <a:lstStyle/>
                    <a:p>
                      <a:pPr algn="ctr"/>
                      <a:r>
                        <a:rPr lang="zh-CN" altLang="en-US" dirty="0"/>
                        <a:t>限定符</a:t>
                      </a:r>
                    </a:p>
                  </a:txBody>
                  <a:tcPr anchor="ctr"/>
                </a:tc>
                <a:tc>
                  <a:txBody>
                    <a:bodyPr/>
                    <a:lstStyle/>
                    <a:p>
                      <a:pPr algn="ctr"/>
                      <a:r>
                        <a:rPr lang="zh-CN" altLang="en-US" dirty="0"/>
                        <a:t>描述</a:t>
                      </a:r>
                    </a:p>
                  </a:txBody>
                  <a:tcPr anchor="ctr"/>
                </a:tc>
                <a:extLst>
                  <a:ext uri="{0D108BD9-81ED-4DB2-BD59-A6C34878D82A}">
                    <a16:rowId xmlns:a16="http://schemas.microsoft.com/office/drawing/2014/main" val="2489799051"/>
                  </a:ext>
                </a:extLst>
              </a:tr>
              <a:tr h="370840">
                <a:tc rowSpan="4">
                  <a:txBody>
                    <a:bodyPr/>
                    <a:lstStyle/>
                    <a:p>
                      <a:pPr algn="ctr"/>
                      <a:r>
                        <a:rPr lang="zh-CN" altLang="en-US" sz="1400" b="1" dirty="0">
                          <a:latin typeface="微软雅黑" panose="020B0503020204020204" pitchFamily="34" charset="-122"/>
                          <a:ea typeface="微软雅黑" panose="020B0503020204020204" pitchFamily="34" charset="-122"/>
                        </a:rPr>
                        <a:t>大小</a:t>
                      </a:r>
                    </a:p>
                  </a:txBody>
                  <a:tcPr anchor="ctr"/>
                </a:tc>
                <a:tc>
                  <a:txBody>
                    <a:bodyPr/>
                    <a:lstStyle/>
                    <a:p>
                      <a:pPr algn="ctr"/>
                      <a:r>
                        <a:rPr lang="en-US" altLang="zh-CN" sz="1400" b="1" dirty="0">
                          <a:latin typeface="微软雅黑" panose="020B0503020204020204" pitchFamily="34" charset="-122"/>
                          <a:ea typeface="微软雅黑" panose="020B0503020204020204" pitchFamily="34" charset="-122"/>
                        </a:rPr>
                        <a:t>small</a:t>
                      </a:r>
                      <a:endParaRPr lang="zh-CN" altLang="en-US" sz="1400" b="1" dirty="0">
                        <a:latin typeface="微软雅黑" panose="020B0503020204020204" pitchFamily="34" charset="-122"/>
                        <a:ea typeface="微软雅黑" panose="020B0503020204020204" pitchFamily="34" charset="-122"/>
                      </a:endParaRPr>
                    </a:p>
                  </a:txBody>
                  <a:tcPr anchor="ctr"/>
                </a:tc>
                <a:tc>
                  <a:txBody>
                    <a:bodyPr/>
                    <a:lstStyle/>
                    <a:p>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提供给小屏幕设备的资源文件</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304410398"/>
                  </a:ext>
                </a:extLst>
              </a:tr>
              <a:tr h="370840">
                <a:tc vMerge="1">
                  <a:txBody>
                    <a:bodyPr/>
                    <a:lstStyle/>
                    <a:p>
                      <a:endParaRPr lang="zh-CN" altLang="en-US" dirty="0"/>
                    </a:p>
                  </a:txBody>
                  <a:tcPr/>
                </a:tc>
                <a:tc>
                  <a:txBody>
                    <a:bodyPr/>
                    <a:lstStyle/>
                    <a:p>
                      <a:pPr algn="ctr"/>
                      <a:r>
                        <a:rPr lang="en-US" altLang="zh-CN" sz="1400" b="1" dirty="0">
                          <a:latin typeface="微软雅黑" panose="020B0503020204020204" pitchFamily="34" charset="-122"/>
                          <a:ea typeface="微软雅黑" panose="020B0503020204020204" pitchFamily="34" charset="-122"/>
                        </a:rPr>
                        <a:t>normal</a:t>
                      </a:r>
                      <a:endParaRPr lang="zh-CN" altLang="en-US" sz="1400" b="1" dirty="0">
                        <a:latin typeface="微软雅黑" panose="020B0503020204020204" pitchFamily="34" charset="-122"/>
                        <a:ea typeface="微软雅黑" panose="020B0503020204020204" pitchFamily="34" charset="-122"/>
                      </a:endParaRPr>
                    </a:p>
                  </a:txBody>
                  <a:tcPr anchor="ctr"/>
                </a:tc>
                <a:tc>
                  <a:txBody>
                    <a:bodyPr/>
                    <a:lstStyle/>
                    <a:p>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提供给基准屏幕设备的资源文件</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961456080"/>
                  </a:ext>
                </a:extLst>
              </a:tr>
              <a:tr h="370840">
                <a:tc vMerge="1">
                  <a:txBody>
                    <a:bodyPr/>
                    <a:lstStyle/>
                    <a:p>
                      <a:endParaRPr lang="zh-CN" altLang="en-US" dirty="0"/>
                    </a:p>
                  </a:txBody>
                  <a:tcPr/>
                </a:tc>
                <a:tc>
                  <a:txBody>
                    <a:bodyPr/>
                    <a:lstStyle/>
                    <a:p>
                      <a:pPr algn="ctr"/>
                      <a:r>
                        <a:rPr lang="en-US" altLang="zh-CN" sz="1400" b="1" dirty="0">
                          <a:latin typeface="微软雅黑" panose="020B0503020204020204" pitchFamily="34" charset="-122"/>
                          <a:ea typeface="微软雅黑" panose="020B0503020204020204" pitchFamily="34" charset="-122"/>
                        </a:rPr>
                        <a:t>large</a:t>
                      </a:r>
                      <a:endParaRPr lang="zh-CN" altLang="en-US" sz="1400" b="1" dirty="0">
                        <a:latin typeface="微软雅黑" panose="020B0503020204020204" pitchFamily="34" charset="-122"/>
                        <a:ea typeface="微软雅黑" panose="020B0503020204020204" pitchFamily="34" charset="-122"/>
                      </a:endParaRPr>
                    </a:p>
                  </a:txBody>
                  <a:tcPr anchor="ctr"/>
                </a:tc>
                <a:tc>
                  <a:txBody>
                    <a:bodyPr/>
                    <a:lstStyle/>
                    <a:p>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提供给大屏幕设备的资源文件</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058963614"/>
                  </a:ext>
                </a:extLst>
              </a:tr>
              <a:tr h="370840">
                <a:tc vMerge="1">
                  <a:txBody>
                    <a:bodyPr/>
                    <a:lstStyle/>
                    <a:p>
                      <a:endParaRPr lang="zh-CN" altLang="en-US" dirty="0"/>
                    </a:p>
                  </a:txBody>
                  <a:tcPr/>
                </a:tc>
                <a:tc>
                  <a:txBody>
                    <a:bodyPr/>
                    <a:lstStyle/>
                    <a:p>
                      <a:pPr algn="ctr"/>
                      <a:r>
                        <a:rPr lang="en-US" altLang="zh-CN" sz="1400" b="1" dirty="0" err="1">
                          <a:latin typeface="微软雅黑" panose="020B0503020204020204" pitchFamily="34" charset="-122"/>
                          <a:ea typeface="微软雅黑" panose="020B0503020204020204" pitchFamily="34" charset="-122"/>
                        </a:rPr>
                        <a:t>xlarge</a:t>
                      </a:r>
                      <a:endParaRPr lang="zh-CN" altLang="en-US" sz="1400" b="1" dirty="0">
                        <a:latin typeface="微软雅黑" panose="020B0503020204020204" pitchFamily="34" charset="-122"/>
                        <a:ea typeface="微软雅黑" panose="020B0503020204020204" pitchFamily="34" charset="-122"/>
                      </a:endParaRPr>
                    </a:p>
                  </a:txBody>
                  <a:tcPr anchor="ctr"/>
                </a:tc>
                <a:tc>
                  <a:txBody>
                    <a:bodyPr/>
                    <a:lstStyle/>
                    <a:p>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提供给超大屏幕设备的资源文件</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461278493"/>
                  </a:ext>
                </a:extLst>
              </a:tr>
              <a:tr h="370840">
                <a:tc rowSpan="8">
                  <a:txBody>
                    <a:bodyPr/>
                    <a:lstStyle/>
                    <a:p>
                      <a:pPr algn="ctr"/>
                      <a:r>
                        <a:rPr lang="zh-CN" altLang="en-US" sz="1400" b="1" dirty="0">
                          <a:latin typeface="微软雅黑" panose="020B0503020204020204" pitchFamily="34" charset="-122"/>
                          <a:ea typeface="微软雅黑" panose="020B0503020204020204" pitchFamily="34" charset="-122"/>
                        </a:rPr>
                        <a:t>分辨率</a:t>
                      </a:r>
                    </a:p>
                  </a:txBody>
                  <a:tcPr anchor="ctr"/>
                </a:tc>
                <a:tc>
                  <a:txBody>
                    <a:bodyPr/>
                    <a:lstStyle/>
                    <a:p>
                      <a:pPr algn="ctr"/>
                      <a:r>
                        <a:rPr lang="en-US" altLang="zh-CN" sz="1400" b="1" dirty="0" err="1">
                          <a:latin typeface="微软雅黑" panose="020B0503020204020204" pitchFamily="34" charset="-122"/>
                          <a:ea typeface="微软雅黑" panose="020B0503020204020204" pitchFamily="34" charset="-122"/>
                        </a:rPr>
                        <a:t>ldpi</a:t>
                      </a:r>
                      <a:endParaRPr lang="zh-CN" altLang="en-US" sz="1400" b="1" dirty="0">
                        <a:latin typeface="微软雅黑" panose="020B0503020204020204" pitchFamily="34" charset="-122"/>
                        <a:ea typeface="微软雅黑" panose="020B0503020204020204" pitchFamily="34" charset="-122"/>
                      </a:endParaRPr>
                    </a:p>
                  </a:txBody>
                  <a:tcPr anchor="ctr"/>
                </a:tc>
                <a:tc>
                  <a:txBody>
                    <a:bodyPr/>
                    <a:lstStyle/>
                    <a:p>
                      <a:r>
                        <a:rPr kumimoji="0" lang="en-US" altLang="zh-CN" sz="1400" b="0" i="0" kern="1200" dirty="0">
                          <a:solidFill>
                            <a:schemeClr val="dk1"/>
                          </a:solidFill>
                          <a:effectLst/>
                          <a:latin typeface="微软雅黑" panose="020B0503020204020204" pitchFamily="34" charset="-122"/>
                          <a:ea typeface="微软雅黑" panose="020B0503020204020204" pitchFamily="34" charset="-122"/>
                          <a:cs typeface="+mn-cs"/>
                        </a:rPr>
                        <a:t>&lt;=120dpi </a:t>
                      </a:r>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提供给低分辨率设备的资源文件</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755079076"/>
                  </a:ext>
                </a:extLst>
              </a:tr>
              <a:tr h="370840">
                <a:tc vMerge="1">
                  <a:txBody>
                    <a:bodyPr/>
                    <a:lstStyle/>
                    <a:p>
                      <a:endParaRPr lang="zh-CN" altLang="en-US" dirty="0"/>
                    </a:p>
                  </a:txBody>
                  <a:tcPr/>
                </a:tc>
                <a:tc>
                  <a:txBody>
                    <a:bodyPr/>
                    <a:lstStyle/>
                    <a:p>
                      <a:pPr algn="ctr"/>
                      <a:r>
                        <a:rPr lang="en-US" altLang="zh-CN" sz="1400" b="1" dirty="0" err="1">
                          <a:latin typeface="微软雅黑" panose="020B0503020204020204" pitchFamily="34" charset="-122"/>
                          <a:ea typeface="微软雅黑" panose="020B0503020204020204" pitchFamily="34" charset="-122"/>
                        </a:rPr>
                        <a:t>mdpi</a:t>
                      </a:r>
                      <a:endParaRPr lang="zh-CN" altLang="en-US" sz="1400" b="1" dirty="0">
                        <a:latin typeface="微软雅黑" panose="020B0503020204020204" pitchFamily="34" charset="-122"/>
                        <a:ea typeface="微软雅黑" panose="020B0503020204020204" pitchFamily="34" charset="-122"/>
                      </a:endParaRPr>
                    </a:p>
                  </a:txBody>
                  <a:tcPr anchor="ctr"/>
                </a:tc>
                <a:tc>
                  <a:txBody>
                    <a:bodyPr/>
                    <a:lstStyle/>
                    <a:p>
                      <a:r>
                        <a:rPr kumimoji="0" lang="en-US" altLang="zh-CN" sz="1400" b="0" i="0" kern="1200" dirty="0">
                          <a:solidFill>
                            <a:schemeClr val="dk1"/>
                          </a:solidFill>
                          <a:effectLst/>
                          <a:latin typeface="微软雅黑" panose="020B0503020204020204" pitchFamily="34" charset="-122"/>
                          <a:ea typeface="微软雅黑" panose="020B0503020204020204" pitchFamily="34" charset="-122"/>
                          <a:cs typeface="+mn-cs"/>
                        </a:rPr>
                        <a:t>120dpi ~ &lt;= 160dpi </a:t>
                      </a:r>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提供给中分辨率设备的资源文件</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385113730"/>
                  </a:ext>
                </a:extLst>
              </a:tr>
              <a:tr h="370840">
                <a:tc vMerge="1">
                  <a:txBody>
                    <a:bodyPr/>
                    <a:lstStyle/>
                    <a:p>
                      <a:endParaRPr lang="zh-CN" altLang="en-US" dirty="0"/>
                    </a:p>
                  </a:txBody>
                  <a:tcPr/>
                </a:tc>
                <a:tc>
                  <a:txBody>
                    <a:bodyPr/>
                    <a:lstStyle/>
                    <a:p>
                      <a:pPr algn="ctr"/>
                      <a:r>
                        <a:rPr lang="en-US" altLang="zh-CN" sz="1400" b="1" dirty="0" err="1">
                          <a:latin typeface="微软雅黑" panose="020B0503020204020204" pitchFamily="34" charset="-122"/>
                          <a:ea typeface="微软雅黑" panose="020B0503020204020204" pitchFamily="34" charset="-122"/>
                        </a:rPr>
                        <a:t>hdpi</a:t>
                      </a:r>
                      <a:endParaRPr lang="zh-CN" altLang="en-US" sz="1400" b="1" dirty="0">
                        <a:latin typeface="微软雅黑" panose="020B0503020204020204" pitchFamily="34" charset="-122"/>
                        <a:ea typeface="微软雅黑" panose="020B0503020204020204" pitchFamily="34" charset="-122"/>
                      </a:endParaRPr>
                    </a:p>
                  </a:txBody>
                  <a:tcPr anchor="ctr"/>
                </a:tc>
                <a:tc>
                  <a:txBody>
                    <a:bodyPr/>
                    <a:lstStyle/>
                    <a:p>
                      <a:r>
                        <a:rPr kumimoji="0" lang="en-US" altLang="zh-CN" sz="1400" b="0" i="0" kern="1200" dirty="0">
                          <a:solidFill>
                            <a:schemeClr val="dk1"/>
                          </a:solidFill>
                          <a:effectLst/>
                          <a:latin typeface="微软雅黑" panose="020B0503020204020204" pitchFamily="34" charset="-122"/>
                          <a:ea typeface="微软雅黑" panose="020B0503020204020204" pitchFamily="34" charset="-122"/>
                          <a:cs typeface="+mn-cs"/>
                        </a:rPr>
                        <a:t>160dpi ~ &lt;= 240dpi </a:t>
                      </a:r>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提供给高分辨率设备的资源文件</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174640644"/>
                  </a:ext>
                </a:extLst>
              </a:tr>
              <a:tr h="370840">
                <a:tc vMerge="1">
                  <a:txBody>
                    <a:bodyPr/>
                    <a:lstStyle/>
                    <a:p>
                      <a:endParaRPr lang="zh-CN" altLang="en-US" dirty="0"/>
                    </a:p>
                  </a:txBody>
                  <a:tcPr/>
                </a:tc>
                <a:tc>
                  <a:txBody>
                    <a:bodyPr/>
                    <a:lstStyle/>
                    <a:p>
                      <a:pPr algn="ctr"/>
                      <a:r>
                        <a:rPr lang="en-US" altLang="zh-CN" sz="1400" b="1" dirty="0" err="1">
                          <a:latin typeface="微软雅黑" panose="020B0503020204020204" pitchFamily="34" charset="-122"/>
                          <a:ea typeface="微软雅黑" panose="020B0503020204020204" pitchFamily="34" charset="-122"/>
                        </a:rPr>
                        <a:t>xhdpi</a:t>
                      </a:r>
                      <a:endParaRPr lang="zh-CN" altLang="en-US" sz="1400" b="1" dirty="0">
                        <a:latin typeface="微软雅黑" panose="020B0503020204020204" pitchFamily="34" charset="-122"/>
                        <a:ea typeface="微软雅黑" panose="020B0503020204020204" pitchFamily="34" charset="-122"/>
                      </a:endParaRPr>
                    </a:p>
                  </a:txBody>
                  <a:tcPr anchor="ctr"/>
                </a:tc>
                <a:tc>
                  <a:txBody>
                    <a:bodyPr/>
                    <a:lstStyle/>
                    <a:p>
                      <a:r>
                        <a:rPr kumimoji="0" lang="en-US" altLang="zh-CN" sz="1400" b="0" i="0" kern="1200" dirty="0">
                          <a:solidFill>
                            <a:schemeClr val="dk1"/>
                          </a:solidFill>
                          <a:effectLst/>
                          <a:latin typeface="微软雅黑" panose="020B0503020204020204" pitchFamily="34" charset="-122"/>
                          <a:ea typeface="微软雅黑" panose="020B0503020204020204" pitchFamily="34" charset="-122"/>
                          <a:cs typeface="+mn-cs"/>
                        </a:rPr>
                        <a:t>240dpi ~ &lt;= 320dpi </a:t>
                      </a:r>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提供给超高分辨率设备的资源文件</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398574793"/>
                  </a:ext>
                </a:extLst>
              </a:tr>
              <a:tr h="370840">
                <a:tc vMerge="1">
                  <a:txBody>
                    <a:bodyPr/>
                    <a:lstStyle/>
                    <a:p>
                      <a:endParaRPr lang="zh-CN" altLang="en-US" dirty="0"/>
                    </a:p>
                  </a:txBody>
                  <a:tcPr/>
                </a:tc>
                <a:tc>
                  <a:txBody>
                    <a:bodyPr/>
                    <a:lstStyle/>
                    <a:p>
                      <a:pPr algn="ctr"/>
                      <a:r>
                        <a:rPr lang="en-US" altLang="zh-CN" sz="1400" b="1" dirty="0" err="1">
                          <a:latin typeface="微软雅黑" panose="020B0503020204020204" pitchFamily="34" charset="-122"/>
                          <a:ea typeface="微软雅黑" panose="020B0503020204020204" pitchFamily="34" charset="-122"/>
                        </a:rPr>
                        <a:t>xxhdpi</a:t>
                      </a:r>
                      <a:endParaRPr lang="zh-CN" altLang="en-US" sz="1400" b="1" dirty="0">
                        <a:latin typeface="微软雅黑" panose="020B0503020204020204" pitchFamily="34" charset="-122"/>
                        <a:ea typeface="微软雅黑" panose="020B0503020204020204" pitchFamily="34" charset="-122"/>
                      </a:endParaRPr>
                    </a:p>
                  </a:txBody>
                  <a:tcPr anchor="ctr"/>
                </a:tc>
                <a:tc>
                  <a:txBody>
                    <a:bodyPr/>
                    <a:lstStyle/>
                    <a:p>
                      <a:r>
                        <a:rPr kumimoji="0" lang="en-US" altLang="zh-CN" sz="1400" b="0" i="0" kern="1200" dirty="0">
                          <a:solidFill>
                            <a:schemeClr val="dk1"/>
                          </a:solidFill>
                          <a:effectLst/>
                          <a:latin typeface="微软雅黑" panose="020B0503020204020204" pitchFamily="34" charset="-122"/>
                          <a:ea typeface="微软雅黑" panose="020B0503020204020204" pitchFamily="34" charset="-122"/>
                          <a:cs typeface="+mn-cs"/>
                        </a:rPr>
                        <a:t>320dpi ~ &lt;= 480dpi </a:t>
                      </a:r>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提供给超超高分辨率设备的资源文件</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173762921"/>
                  </a:ext>
                </a:extLst>
              </a:tr>
              <a:tr h="370840">
                <a:tc vMerge="1">
                  <a:txBody>
                    <a:bodyPr/>
                    <a:lstStyle/>
                    <a:p>
                      <a:pPr algn="ctr"/>
                      <a:endParaRPr lang="zh-CN" altLang="en-US" dirty="0"/>
                    </a:p>
                  </a:txBody>
                  <a:tcPr anchor="ctr"/>
                </a:tc>
                <a:tc>
                  <a:txBody>
                    <a:bodyPr/>
                    <a:lstStyle/>
                    <a:p>
                      <a:pPr algn="ctr"/>
                      <a:r>
                        <a:rPr lang="en-US" altLang="zh-CN" sz="1400" b="1" dirty="0" err="1">
                          <a:latin typeface="微软雅黑" panose="020B0503020204020204" pitchFamily="34" charset="-122"/>
                          <a:ea typeface="微软雅黑" panose="020B0503020204020204" pitchFamily="34" charset="-122"/>
                        </a:rPr>
                        <a:t>xxxhdpi</a:t>
                      </a:r>
                      <a:endParaRPr lang="zh-CN" altLang="en-US" sz="1400" b="1" dirty="0">
                        <a:latin typeface="微软雅黑" panose="020B0503020204020204" pitchFamily="34" charset="-122"/>
                        <a:ea typeface="微软雅黑" panose="020B0503020204020204" pitchFamily="34" charset="-122"/>
                      </a:endParaRPr>
                    </a:p>
                  </a:txBody>
                  <a:tcPr anchor="ctr"/>
                </a:tc>
                <a:tc>
                  <a:txBody>
                    <a:bodyPr/>
                    <a:lstStyle/>
                    <a:p>
                      <a:r>
                        <a:rPr kumimoji="0" lang="en-US" altLang="zh-CN" sz="1400" b="0" i="0" kern="1200" dirty="0">
                          <a:solidFill>
                            <a:schemeClr val="dk1"/>
                          </a:solidFill>
                          <a:effectLst/>
                          <a:latin typeface="微软雅黑" panose="020B0503020204020204" pitchFamily="34" charset="-122"/>
                          <a:ea typeface="微软雅黑" panose="020B0503020204020204" pitchFamily="34" charset="-122"/>
                          <a:cs typeface="+mn-cs"/>
                        </a:rPr>
                        <a:t>480dpi ~ &lt;= 640dpi(</a:t>
                      </a:r>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只用来存放</a:t>
                      </a:r>
                      <a:r>
                        <a:rPr kumimoji="0" lang="en-US" altLang="zh-CN" sz="1400" b="0" i="0" kern="1200" dirty="0">
                          <a:solidFill>
                            <a:schemeClr val="dk1"/>
                          </a:solidFill>
                          <a:effectLst/>
                          <a:latin typeface="微软雅黑" panose="020B0503020204020204" pitchFamily="34" charset="-122"/>
                          <a:ea typeface="微软雅黑" panose="020B0503020204020204" pitchFamily="34" charset="-122"/>
                          <a:cs typeface="+mn-cs"/>
                        </a:rPr>
                        <a:t>icon) </a:t>
                      </a:r>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提供给超超超高分辨率设备的资源文件</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696552005"/>
                  </a:ext>
                </a:extLst>
              </a:tr>
              <a:tr h="370840">
                <a:tc vMerge="1">
                  <a:txBody>
                    <a:bodyPr/>
                    <a:lstStyle/>
                    <a:p>
                      <a:pPr algn="ctr"/>
                      <a:endParaRPr lang="zh-CN" altLang="en-US" dirty="0"/>
                    </a:p>
                  </a:txBody>
                  <a:tcPr anchor="ctr"/>
                </a:tc>
                <a:tc>
                  <a:txBody>
                    <a:bodyPr/>
                    <a:lstStyle/>
                    <a:p>
                      <a:pPr algn="ctr"/>
                      <a:r>
                        <a:rPr kumimoji="0" lang="en-US" altLang="zh-CN" sz="1400" b="1" i="0" kern="1200" dirty="0" err="1">
                          <a:solidFill>
                            <a:schemeClr val="dk1"/>
                          </a:solidFill>
                          <a:effectLst/>
                          <a:latin typeface="微软雅黑" panose="020B0503020204020204" pitchFamily="34" charset="-122"/>
                          <a:ea typeface="微软雅黑" panose="020B0503020204020204" pitchFamily="34" charset="-122"/>
                          <a:cs typeface="+mn-cs"/>
                        </a:rPr>
                        <a:t>nodpi</a:t>
                      </a:r>
                      <a:endParaRPr lang="zh-CN" altLang="en-US" sz="1400" b="1" dirty="0">
                        <a:latin typeface="微软雅黑" panose="020B0503020204020204" pitchFamily="34" charset="-122"/>
                        <a:ea typeface="微软雅黑" panose="020B0503020204020204" pitchFamily="34" charset="-122"/>
                      </a:endParaRPr>
                    </a:p>
                  </a:txBody>
                  <a:tcPr anchor="ctr"/>
                </a:tc>
                <a:tc>
                  <a:txBody>
                    <a:bodyPr/>
                    <a:lstStyle/>
                    <a:p>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与屏幕密度无关的资源</a:t>
                      </a:r>
                      <a:r>
                        <a:rPr kumimoji="0" lang="en-US" altLang="zh-CN" sz="1400" b="0" i="0" kern="1200" dirty="0">
                          <a:solidFill>
                            <a:schemeClr val="dk1"/>
                          </a:solidFill>
                          <a:effectLst/>
                          <a:latin typeface="微软雅黑" panose="020B0503020204020204" pitchFamily="34" charset="-122"/>
                          <a:ea typeface="微软雅黑" panose="020B0503020204020204" pitchFamily="34" charset="-122"/>
                          <a:cs typeface="+mn-cs"/>
                        </a:rPr>
                        <a:t>.</a:t>
                      </a:r>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系统不会针对屏幕密度对其中资源进行压缩或者拉伸</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257305144"/>
                  </a:ext>
                </a:extLst>
              </a:tr>
              <a:tr h="370840">
                <a:tc vMerge="1">
                  <a:txBody>
                    <a:bodyPr/>
                    <a:lstStyle/>
                    <a:p>
                      <a:pPr algn="ctr"/>
                      <a:endParaRPr lang="zh-CN" altLang="en-US" dirty="0"/>
                    </a:p>
                  </a:txBody>
                  <a:tcPr anchor="ctr"/>
                </a:tc>
                <a:tc>
                  <a:txBody>
                    <a:bodyPr/>
                    <a:lstStyle/>
                    <a:p>
                      <a:pPr algn="ctr"/>
                      <a:r>
                        <a:rPr kumimoji="0" lang="en-US" altLang="zh-CN" sz="1400" b="1" i="0" kern="1200" dirty="0" err="1">
                          <a:solidFill>
                            <a:schemeClr val="dk1"/>
                          </a:solidFill>
                          <a:effectLst/>
                          <a:latin typeface="微软雅黑" panose="020B0503020204020204" pitchFamily="34" charset="-122"/>
                          <a:ea typeface="微软雅黑" panose="020B0503020204020204" pitchFamily="34" charset="-122"/>
                          <a:cs typeface="+mn-cs"/>
                        </a:rPr>
                        <a:t>tvdpi</a:t>
                      </a:r>
                      <a:endParaRPr lang="zh-CN" altLang="en-US" sz="1400" b="1" dirty="0">
                        <a:latin typeface="微软雅黑" panose="020B0503020204020204" pitchFamily="34" charset="-122"/>
                        <a:ea typeface="微软雅黑" panose="020B0503020204020204" pitchFamily="34" charset="-122"/>
                      </a:endParaRPr>
                    </a:p>
                  </a:txBody>
                  <a:tcPr anchor="ctr"/>
                </a:tc>
                <a:tc>
                  <a:txBody>
                    <a:bodyPr/>
                    <a:lstStyle/>
                    <a:p>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介于</a:t>
                      </a:r>
                      <a:r>
                        <a:rPr kumimoji="0" lang="en-US" altLang="zh-CN" sz="1400" b="0" i="0" kern="1200" dirty="0" err="1">
                          <a:solidFill>
                            <a:schemeClr val="dk1"/>
                          </a:solidFill>
                          <a:effectLst/>
                          <a:latin typeface="微软雅黑" panose="020B0503020204020204" pitchFamily="34" charset="-122"/>
                          <a:ea typeface="微软雅黑" panose="020B0503020204020204" pitchFamily="34" charset="-122"/>
                          <a:cs typeface="+mn-cs"/>
                        </a:rPr>
                        <a:t>mdpi</a:t>
                      </a:r>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与</a:t>
                      </a:r>
                      <a:r>
                        <a:rPr kumimoji="0" lang="en-US" altLang="zh-CN" sz="1400" b="0" i="0" kern="1200" dirty="0" err="1">
                          <a:solidFill>
                            <a:schemeClr val="dk1"/>
                          </a:solidFill>
                          <a:effectLst/>
                          <a:latin typeface="微软雅黑" panose="020B0503020204020204" pitchFamily="34" charset="-122"/>
                          <a:ea typeface="微软雅黑" panose="020B0503020204020204" pitchFamily="34" charset="-122"/>
                          <a:cs typeface="+mn-cs"/>
                        </a:rPr>
                        <a:t>hdpi</a:t>
                      </a:r>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之间</a:t>
                      </a:r>
                      <a:r>
                        <a:rPr kumimoji="0" lang="en-US" altLang="zh-CN" sz="1400" b="0" i="0" kern="1200" dirty="0">
                          <a:solidFill>
                            <a:schemeClr val="dk1"/>
                          </a:solidFill>
                          <a:effectLst/>
                          <a:latin typeface="微软雅黑" panose="020B0503020204020204" pitchFamily="34" charset="-122"/>
                          <a:ea typeface="微软雅黑" panose="020B0503020204020204" pitchFamily="34" charset="-122"/>
                          <a:cs typeface="+mn-cs"/>
                        </a:rPr>
                        <a:t>,</a:t>
                      </a:r>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特定针对</a:t>
                      </a:r>
                      <a:r>
                        <a:rPr kumimoji="0" lang="en-US" altLang="zh-CN" sz="1400" b="0" i="0" kern="1200" dirty="0">
                          <a:solidFill>
                            <a:schemeClr val="dk1"/>
                          </a:solidFill>
                          <a:effectLst/>
                          <a:latin typeface="微软雅黑" panose="020B0503020204020204" pitchFamily="34" charset="-122"/>
                          <a:ea typeface="微软雅黑" panose="020B0503020204020204" pitchFamily="34" charset="-122"/>
                          <a:cs typeface="+mn-cs"/>
                        </a:rPr>
                        <a:t>213dpi,</a:t>
                      </a:r>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专门为电视准备的</a:t>
                      </a:r>
                      <a:r>
                        <a:rPr kumimoji="0" lang="en-US" altLang="zh-CN" sz="1400" b="0" i="0" kern="1200" dirty="0">
                          <a:solidFill>
                            <a:schemeClr val="dk1"/>
                          </a:solidFill>
                          <a:effectLst/>
                          <a:latin typeface="微软雅黑" panose="020B0503020204020204" pitchFamily="34" charset="-122"/>
                          <a:ea typeface="微软雅黑" panose="020B0503020204020204" pitchFamily="34" charset="-122"/>
                          <a:cs typeface="+mn-cs"/>
                        </a:rPr>
                        <a:t>,</a:t>
                      </a:r>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手机应用开发不需要关心这个密度值</a:t>
                      </a:r>
                      <a:r>
                        <a:rPr kumimoji="0" lang="en-US" altLang="zh-CN" sz="1400" b="0" i="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70805721"/>
                  </a:ext>
                </a:extLst>
              </a:tr>
              <a:tr h="370840">
                <a:tc rowSpan="2">
                  <a:txBody>
                    <a:bodyPr/>
                    <a:lstStyle/>
                    <a:p>
                      <a:pPr algn="ctr"/>
                      <a:r>
                        <a:rPr lang="zh-CN" altLang="en-US" sz="1400" b="1" dirty="0">
                          <a:latin typeface="微软雅黑" panose="020B0503020204020204" pitchFamily="34" charset="-122"/>
                          <a:ea typeface="微软雅黑" panose="020B0503020204020204" pitchFamily="34" charset="-122"/>
                        </a:rPr>
                        <a:t>方向</a:t>
                      </a:r>
                    </a:p>
                  </a:txBody>
                  <a:tcPr anchor="ctr"/>
                </a:tc>
                <a:tc>
                  <a:txBody>
                    <a:bodyPr/>
                    <a:lstStyle/>
                    <a:p>
                      <a:pPr algn="ctr"/>
                      <a:r>
                        <a:rPr lang="en-US" altLang="zh-CN" sz="1400" b="1" dirty="0">
                          <a:latin typeface="微软雅黑" panose="020B0503020204020204" pitchFamily="34" charset="-122"/>
                          <a:ea typeface="微软雅黑" panose="020B0503020204020204" pitchFamily="34" charset="-122"/>
                        </a:rPr>
                        <a:t>land</a:t>
                      </a:r>
                      <a:endParaRPr lang="zh-CN" altLang="en-US" sz="1400" b="1" dirty="0">
                        <a:latin typeface="微软雅黑" panose="020B0503020204020204" pitchFamily="34" charset="-122"/>
                        <a:ea typeface="微软雅黑" panose="020B0503020204020204" pitchFamily="34" charset="-122"/>
                      </a:endParaRPr>
                    </a:p>
                  </a:txBody>
                  <a:tcPr anchor="ctr"/>
                </a:tc>
                <a:tc>
                  <a:txBody>
                    <a:bodyPr/>
                    <a:lstStyle/>
                    <a:p>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提供给横屏设备的资源文件</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382125394"/>
                  </a:ext>
                </a:extLst>
              </a:tr>
              <a:tr h="370840">
                <a:tc vMerge="1">
                  <a:txBody>
                    <a:bodyPr/>
                    <a:lstStyle/>
                    <a:p>
                      <a:endParaRPr lang="zh-CN" altLang="en-US" dirty="0"/>
                    </a:p>
                  </a:txBody>
                  <a:tcPr/>
                </a:tc>
                <a:tc>
                  <a:txBody>
                    <a:bodyPr/>
                    <a:lstStyle/>
                    <a:p>
                      <a:pPr algn="ctr"/>
                      <a:r>
                        <a:rPr lang="en-US" altLang="zh-CN" sz="1400" b="1" dirty="0">
                          <a:latin typeface="微软雅黑" panose="020B0503020204020204" pitchFamily="34" charset="-122"/>
                          <a:ea typeface="微软雅黑" panose="020B0503020204020204" pitchFamily="34" charset="-122"/>
                        </a:rPr>
                        <a:t>port</a:t>
                      </a:r>
                      <a:endParaRPr lang="zh-CN" altLang="en-US" sz="1400" b="1" dirty="0">
                        <a:latin typeface="微软雅黑" panose="020B0503020204020204" pitchFamily="34" charset="-122"/>
                        <a:ea typeface="微软雅黑" panose="020B0503020204020204" pitchFamily="34" charset="-122"/>
                      </a:endParaRPr>
                    </a:p>
                  </a:txBody>
                  <a:tcPr anchor="ctr"/>
                </a:tc>
                <a:tc>
                  <a:txBody>
                    <a:bodyPr/>
                    <a:lstStyle/>
                    <a:p>
                      <a:r>
                        <a:rPr kumimoji="0"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提供给竖屏设备的资源文件</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545818580"/>
                  </a:ext>
                </a:extLst>
              </a:tr>
            </a:tbl>
          </a:graphicData>
        </a:graphic>
      </p:graphicFrame>
    </p:spTree>
    <p:extLst>
      <p:ext uri="{BB962C8B-B14F-4D97-AF65-F5344CB8AC3E}">
        <p14:creationId xmlns:p14="http://schemas.microsoft.com/office/powerpoint/2010/main" val="314395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C49B17E-5261-4730-ACF4-56992BA50EF6}"/>
              </a:ext>
            </a:extLst>
          </p:cNvPr>
          <p:cNvSpPr>
            <a:spLocks noGrp="1"/>
          </p:cNvSpPr>
          <p:nvPr>
            <p:ph idx="1"/>
          </p:nvPr>
        </p:nvSpPr>
        <p:spPr/>
        <p:txBody>
          <a:bodyPr/>
          <a:lstStyle/>
          <a:p>
            <a:pPr algn="l"/>
            <a:r>
              <a:rPr lang="zh-CN" altLang="en-US" b="0" i="0" dirty="0">
                <a:solidFill>
                  <a:srgbClr val="4D4D4D"/>
                </a:solidFill>
                <a:effectLst/>
                <a:latin typeface="-apple-system"/>
              </a:rPr>
              <a:t>最小宽度限定符 ：</a:t>
            </a:r>
            <a:r>
              <a:rPr lang="en-US" altLang="zh-CN" b="0" i="0" dirty="0" err="1">
                <a:solidFill>
                  <a:srgbClr val="4D4D4D"/>
                </a:solidFill>
                <a:effectLst/>
                <a:latin typeface="-apple-system"/>
              </a:rPr>
              <a:t>sw</a:t>
            </a:r>
            <a:r>
              <a:rPr lang="en-US" altLang="zh-CN" b="0" i="0" dirty="0">
                <a:solidFill>
                  <a:srgbClr val="4D4D4D"/>
                </a:solidFill>
                <a:effectLst/>
                <a:latin typeface="-apple-system"/>
              </a:rPr>
              <a:t>&lt;N&gt;</a:t>
            </a:r>
            <a:r>
              <a:rPr lang="en-US" altLang="zh-CN" b="0" i="0" dirty="0" err="1">
                <a:solidFill>
                  <a:srgbClr val="4D4D4D"/>
                </a:solidFill>
                <a:effectLst/>
                <a:latin typeface="-apple-system"/>
              </a:rPr>
              <a:t>dp</a:t>
            </a:r>
            <a:endParaRPr lang="en-US" altLang="zh-CN" b="0" i="0" dirty="0">
              <a:solidFill>
                <a:srgbClr val="4D4D4D"/>
              </a:solidFill>
              <a:effectLst/>
              <a:latin typeface="-apple-system"/>
            </a:endParaRPr>
          </a:p>
          <a:p>
            <a:pPr lvl="1">
              <a:buFont typeface="Wingdings" panose="05000000000000000000" pitchFamily="2" charset="2"/>
              <a:buChar char="Ø"/>
            </a:pPr>
            <a:r>
              <a:rPr lang="zh-CN" altLang="en-US" b="0" i="0" dirty="0">
                <a:solidFill>
                  <a:srgbClr val="4D4D4D"/>
                </a:solidFill>
                <a:effectLst/>
                <a:latin typeface="-apple-system"/>
              </a:rPr>
              <a:t>例如：</a:t>
            </a:r>
            <a:r>
              <a:rPr lang="en-US" altLang="zh-CN" b="0" i="0" dirty="0">
                <a:solidFill>
                  <a:srgbClr val="4D4D4D"/>
                </a:solidFill>
                <a:effectLst/>
                <a:latin typeface="-apple-system"/>
              </a:rPr>
              <a:t>sw600dp, sw720dp</a:t>
            </a:r>
          </a:p>
          <a:p>
            <a:pPr algn="l"/>
            <a:r>
              <a:rPr lang="zh-CN" altLang="en-US" b="0" i="0" dirty="0">
                <a:solidFill>
                  <a:srgbClr val="4D4D4D"/>
                </a:solidFill>
                <a:effectLst/>
                <a:latin typeface="-apple-system"/>
              </a:rPr>
              <a:t>屏幕可用宽度 ：</a:t>
            </a:r>
            <a:r>
              <a:rPr lang="en-US" altLang="zh-CN" b="0" i="0" dirty="0">
                <a:solidFill>
                  <a:srgbClr val="4D4D4D"/>
                </a:solidFill>
                <a:effectLst/>
                <a:latin typeface="-apple-system"/>
              </a:rPr>
              <a:t>w&lt;N&gt;</a:t>
            </a:r>
            <a:r>
              <a:rPr lang="en-US" altLang="zh-CN" b="0" i="0" dirty="0" err="1">
                <a:solidFill>
                  <a:srgbClr val="4D4D4D"/>
                </a:solidFill>
                <a:effectLst/>
                <a:latin typeface="-apple-system"/>
              </a:rPr>
              <a:t>dp</a:t>
            </a:r>
            <a:endParaRPr lang="en-US" altLang="zh-CN" b="0" i="0" dirty="0">
              <a:solidFill>
                <a:srgbClr val="4D4D4D"/>
              </a:solidFill>
              <a:effectLst/>
              <a:latin typeface="-apple-system"/>
            </a:endParaRPr>
          </a:p>
          <a:p>
            <a:pPr lvl="1">
              <a:buFont typeface="Wingdings" panose="05000000000000000000" pitchFamily="2" charset="2"/>
              <a:buChar char="Ø"/>
            </a:pPr>
            <a:r>
              <a:rPr lang="zh-CN" altLang="en-US" b="0" i="0" dirty="0">
                <a:solidFill>
                  <a:srgbClr val="4D4D4D"/>
                </a:solidFill>
                <a:effectLst/>
                <a:latin typeface="-apple-system"/>
              </a:rPr>
              <a:t>例如：</a:t>
            </a:r>
            <a:r>
              <a:rPr lang="en-US" altLang="zh-CN" b="0" i="0" dirty="0">
                <a:solidFill>
                  <a:srgbClr val="4D4D4D"/>
                </a:solidFill>
                <a:effectLst/>
                <a:latin typeface="-apple-system"/>
              </a:rPr>
              <a:t>w720p</a:t>
            </a:r>
            <a:r>
              <a:rPr lang="zh-CN" altLang="en-US" b="0" i="0" dirty="0">
                <a:solidFill>
                  <a:srgbClr val="4D4D4D"/>
                </a:solidFill>
                <a:effectLst/>
                <a:latin typeface="-apple-system"/>
              </a:rPr>
              <a:t>，</a:t>
            </a:r>
            <a:r>
              <a:rPr lang="en-US" altLang="zh-CN" b="0" i="0" dirty="0">
                <a:solidFill>
                  <a:srgbClr val="4D4D4D"/>
                </a:solidFill>
                <a:effectLst/>
                <a:latin typeface="-apple-system"/>
              </a:rPr>
              <a:t>w1024p</a:t>
            </a:r>
          </a:p>
          <a:p>
            <a:pPr algn="l"/>
            <a:r>
              <a:rPr lang="zh-CN" altLang="en-US" b="0" i="0" dirty="0">
                <a:solidFill>
                  <a:srgbClr val="4D4D4D"/>
                </a:solidFill>
                <a:effectLst/>
                <a:latin typeface="-apple-system"/>
              </a:rPr>
              <a:t>屏幕可用高度：</a:t>
            </a:r>
            <a:r>
              <a:rPr lang="en-US" altLang="zh-CN" b="0" i="0" dirty="0">
                <a:solidFill>
                  <a:srgbClr val="4D4D4D"/>
                </a:solidFill>
                <a:effectLst/>
                <a:latin typeface="-apple-system"/>
              </a:rPr>
              <a:t>h&lt;N&gt;</a:t>
            </a:r>
            <a:r>
              <a:rPr lang="en-US" altLang="zh-CN" b="0" i="0" dirty="0" err="1">
                <a:solidFill>
                  <a:srgbClr val="4D4D4D"/>
                </a:solidFill>
                <a:effectLst/>
                <a:latin typeface="-apple-system"/>
              </a:rPr>
              <a:t>dp</a:t>
            </a:r>
            <a:endParaRPr lang="en-US" altLang="zh-CN" b="0" i="0" dirty="0">
              <a:solidFill>
                <a:srgbClr val="4D4D4D"/>
              </a:solidFill>
              <a:effectLst/>
              <a:latin typeface="-apple-system"/>
            </a:endParaRPr>
          </a:p>
          <a:p>
            <a:pPr lvl="1">
              <a:buFont typeface="Wingdings" panose="05000000000000000000" pitchFamily="2" charset="2"/>
              <a:buChar char="Ø"/>
            </a:pPr>
            <a:r>
              <a:rPr lang="zh-CN" altLang="en-US" b="0" i="0" dirty="0">
                <a:solidFill>
                  <a:srgbClr val="4D4D4D"/>
                </a:solidFill>
                <a:effectLst/>
                <a:latin typeface="-apple-system"/>
              </a:rPr>
              <a:t>例如：</a:t>
            </a:r>
            <a:r>
              <a:rPr lang="en-US" altLang="zh-CN" b="0" i="0" dirty="0">
                <a:solidFill>
                  <a:srgbClr val="4D4D4D"/>
                </a:solidFill>
                <a:effectLst/>
                <a:latin typeface="-apple-system"/>
              </a:rPr>
              <a:t>h720dp</a:t>
            </a:r>
            <a:r>
              <a:rPr lang="zh-CN" altLang="en-US" b="0" i="0" dirty="0">
                <a:solidFill>
                  <a:srgbClr val="4D4D4D"/>
                </a:solidFill>
                <a:effectLst/>
                <a:latin typeface="-apple-system"/>
              </a:rPr>
              <a:t>，</a:t>
            </a:r>
            <a:r>
              <a:rPr lang="en-US" altLang="zh-CN" b="0" i="0" dirty="0">
                <a:solidFill>
                  <a:srgbClr val="4D4D4D"/>
                </a:solidFill>
                <a:effectLst/>
                <a:latin typeface="-apple-system"/>
              </a:rPr>
              <a:t>h1024dp</a:t>
            </a:r>
          </a:p>
          <a:p>
            <a:endParaRPr lang="zh-CN" altLang="en-US" dirty="0"/>
          </a:p>
        </p:txBody>
      </p:sp>
      <p:sp useBgFill="1">
        <p:nvSpPr>
          <p:cNvPr id="7" name="标题 2">
            <a:extLst>
              <a:ext uri="{FF2B5EF4-FFF2-40B4-BE49-F238E27FC236}">
                <a16:creationId xmlns:a16="http://schemas.microsoft.com/office/drawing/2014/main" id="{680DFE05-294C-497E-AA8C-9EBE9BA74FAC}"/>
              </a:ext>
            </a:extLst>
          </p:cNvPr>
          <p:cNvSpPr>
            <a:spLocks noGrp="1"/>
          </p:cNvSpPr>
          <p:nvPr>
            <p:ph type="title"/>
          </p:nvPr>
        </p:nvSpPr>
        <p:spPr>
          <a:xfrm>
            <a:off x="423753" y="138656"/>
            <a:ext cx="8229600" cy="698056"/>
          </a:xfrm>
        </p:spPr>
        <p:txBody>
          <a:bodyPr>
            <a:normAutofit/>
          </a:bodyPr>
          <a:lstStyle/>
          <a:p>
            <a:r>
              <a:rPr lang="zh-CN" altLang="en-US" sz="2800" dirty="0"/>
              <a:t>宽高度限定符（</a:t>
            </a:r>
            <a:r>
              <a:rPr lang="en-US" altLang="zh-CN" sz="2800" dirty="0"/>
              <a:t>Android3.2</a:t>
            </a:r>
            <a:r>
              <a:rPr lang="zh-CN" altLang="en-US" sz="2800" dirty="0"/>
              <a:t>之后引入）</a:t>
            </a:r>
          </a:p>
        </p:txBody>
      </p:sp>
    </p:spTree>
    <p:extLst>
      <p:ext uri="{BB962C8B-B14F-4D97-AF65-F5344CB8AC3E}">
        <p14:creationId xmlns:p14="http://schemas.microsoft.com/office/powerpoint/2010/main" val="329002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50000"/>
              </a:lnSpc>
              <a:buNone/>
            </a:pPr>
            <a:r>
              <a:rPr lang="en-US" altLang="zh-CN" sz="2400" b="1" dirty="0"/>
              <a:t>(6) </a:t>
            </a:r>
            <a:r>
              <a:rPr lang="zh-CN" altLang="en-US" sz="2400" b="1" dirty="0"/>
              <a:t>在</a:t>
            </a:r>
            <a:r>
              <a:rPr lang="en-US" altLang="zh-CN" sz="2400" dirty="0" err="1">
                <a:solidFill>
                  <a:srgbClr val="FF0000"/>
                </a:solidFill>
              </a:rPr>
              <a:t>NewsTitleFragment</a:t>
            </a:r>
            <a:r>
              <a:rPr lang="zh-CN" altLang="en-US" sz="2400" dirty="0"/>
              <a:t>碎片中对新闻标题列表的列表项单击事件进行处理：</a:t>
            </a:r>
            <a:endParaRPr lang="en-US" altLang="zh-CN" sz="2400" dirty="0"/>
          </a:p>
          <a:p>
            <a:pPr lvl="1">
              <a:lnSpc>
                <a:spcPct val="150000"/>
              </a:lnSpc>
            </a:pPr>
            <a:r>
              <a:rPr lang="zh-CN" altLang="en-US" sz="2000" dirty="0"/>
              <a:t>如果是单页模式，启动</a:t>
            </a:r>
            <a:r>
              <a:rPr lang="en-US" altLang="zh-CN" sz="2000" dirty="0" err="1"/>
              <a:t>NewsContentActivity</a:t>
            </a:r>
            <a:r>
              <a:rPr lang="zh-CN" altLang="en-US" sz="2000" dirty="0"/>
              <a:t>活动</a:t>
            </a:r>
            <a:endParaRPr lang="en-US" altLang="zh-CN" sz="2000" dirty="0"/>
          </a:p>
          <a:p>
            <a:pPr lvl="1">
              <a:lnSpc>
                <a:spcPct val="150000"/>
              </a:lnSpc>
            </a:pPr>
            <a:r>
              <a:rPr lang="zh-CN" altLang="en-US" sz="2000" dirty="0"/>
              <a:t>如果是双页模式，更新其右侧的新闻内容页的数据</a:t>
            </a:r>
            <a:endParaRPr lang="en-US" altLang="zh-CN" sz="2000" dirty="0"/>
          </a:p>
        </p:txBody>
      </p:sp>
      <p:sp>
        <p:nvSpPr>
          <p:cNvPr id="3" name="标题 2"/>
          <p:cNvSpPr>
            <a:spLocks noGrp="1"/>
          </p:cNvSpPr>
          <p:nvPr>
            <p:ph type="title"/>
          </p:nvPr>
        </p:nvSpPr>
        <p:spPr/>
        <p:txBody>
          <a:bodyPr/>
          <a:lstStyle/>
          <a:p>
            <a:r>
              <a:rPr lang="zh-CN" altLang="en-US" dirty="0"/>
              <a:t>案例</a:t>
            </a:r>
            <a:r>
              <a:rPr lang="en-US" altLang="zh-CN" dirty="0"/>
              <a:t>1</a:t>
            </a:r>
            <a:r>
              <a:rPr lang="zh-CN" altLang="en-US" dirty="0"/>
              <a:t>：简易新闻浏览器</a:t>
            </a:r>
          </a:p>
        </p:txBody>
      </p:sp>
    </p:spTree>
    <p:extLst>
      <p:ext uri="{BB962C8B-B14F-4D97-AF65-F5344CB8AC3E}">
        <p14:creationId xmlns:p14="http://schemas.microsoft.com/office/powerpoint/2010/main" val="7072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D2540C7-4135-4F23-B659-F3043876E61C}"/>
              </a:ext>
            </a:extLst>
          </p:cNvPr>
          <p:cNvSpPr>
            <a:spLocks noGrp="1"/>
          </p:cNvSpPr>
          <p:nvPr>
            <p:ph idx="1"/>
          </p:nvPr>
        </p:nvSpPr>
        <p:spPr/>
        <p:txBody>
          <a:bodyPr/>
          <a:lstStyle/>
          <a:p>
            <a:r>
              <a:rPr lang="zh-CN" altLang="en-US" dirty="0"/>
              <a:t>事件写在哪里？</a:t>
            </a:r>
            <a:endParaRPr lang="en-US" altLang="zh-CN" dirty="0"/>
          </a:p>
          <a:p>
            <a:pPr marL="285292" lvl="1" indent="0">
              <a:buNone/>
            </a:pPr>
            <a:r>
              <a:rPr lang="en-US" altLang="zh-CN" dirty="0"/>
              <a:t>A.</a:t>
            </a:r>
            <a:r>
              <a:rPr lang="zh-CN" altLang="en-US" dirty="0"/>
              <a:t> </a:t>
            </a:r>
            <a:r>
              <a:rPr lang="en-US" altLang="zh-CN" dirty="0" err="1"/>
              <a:t>RecyclerView.Adapter</a:t>
            </a:r>
            <a:endParaRPr lang="en-US" altLang="zh-CN" dirty="0"/>
          </a:p>
          <a:p>
            <a:pPr marL="285292" lvl="1" indent="0">
              <a:buNone/>
            </a:pPr>
            <a:r>
              <a:rPr lang="en-US" altLang="zh-CN" dirty="0"/>
              <a:t>B. </a:t>
            </a:r>
            <a:r>
              <a:rPr lang="en-US" altLang="zh-CN" dirty="0" err="1"/>
              <a:t>ViewHolder</a:t>
            </a:r>
            <a:endParaRPr lang="en-US" altLang="zh-CN" dirty="0"/>
          </a:p>
          <a:p>
            <a:pPr marL="285292" lvl="1" indent="0">
              <a:buNone/>
            </a:pPr>
            <a:r>
              <a:rPr lang="en-US" altLang="zh-CN" dirty="0"/>
              <a:t>C. </a:t>
            </a:r>
            <a:r>
              <a:rPr lang="en-US" altLang="zh-CN" dirty="0" err="1"/>
              <a:t>onCreateViewHolder</a:t>
            </a:r>
            <a:r>
              <a:rPr lang="en-US" altLang="zh-CN" dirty="0"/>
              <a:t>()</a:t>
            </a:r>
          </a:p>
          <a:p>
            <a:pPr marL="285292" lvl="1" indent="0">
              <a:buNone/>
            </a:pPr>
            <a:r>
              <a:rPr lang="en-US" altLang="zh-CN" dirty="0"/>
              <a:t>D. </a:t>
            </a:r>
            <a:r>
              <a:rPr lang="en-US" altLang="zh-CN" dirty="0" err="1"/>
              <a:t>onBindViewHolder</a:t>
            </a:r>
            <a:r>
              <a:rPr lang="en-US" altLang="zh-CN" dirty="0"/>
              <a:t>()</a:t>
            </a:r>
          </a:p>
          <a:p>
            <a:pPr marL="285292" lvl="1" indent="0">
              <a:buNone/>
            </a:pPr>
            <a:r>
              <a:rPr lang="en-US" altLang="zh-CN" dirty="0"/>
              <a:t>E. </a:t>
            </a:r>
            <a:r>
              <a:rPr lang="en-US" altLang="zh-CN" dirty="0" err="1"/>
              <a:t>getItemCount</a:t>
            </a:r>
            <a:r>
              <a:rPr lang="en-US" altLang="zh-CN" dirty="0"/>
              <a:t>()</a:t>
            </a:r>
          </a:p>
          <a:p>
            <a:pPr marL="285292" lvl="1" indent="0">
              <a:buNone/>
            </a:pPr>
            <a:r>
              <a:rPr lang="en-US" altLang="zh-CN" dirty="0"/>
              <a:t>F. </a:t>
            </a:r>
            <a:r>
              <a:rPr lang="en-US" altLang="zh-CN" dirty="0" err="1"/>
              <a:t>MainActivity</a:t>
            </a:r>
            <a:endParaRPr lang="en-US" altLang="zh-CN" dirty="0"/>
          </a:p>
        </p:txBody>
      </p:sp>
      <p:sp>
        <p:nvSpPr>
          <p:cNvPr id="3" name="标题 2">
            <a:extLst>
              <a:ext uri="{FF2B5EF4-FFF2-40B4-BE49-F238E27FC236}">
                <a16:creationId xmlns:a16="http://schemas.microsoft.com/office/drawing/2014/main" id="{00CD68BB-FD3C-4609-A104-967508F2BB5E}"/>
              </a:ext>
            </a:extLst>
          </p:cNvPr>
          <p:cNvSpPr>
            <a:spLocks noGrp="1"/>
          </p:cNvSpPr>
          <p:nvPr>
            <p:ph type="title"/>
          </p:nvPr>
        </p:nvSpPr>
        <p:spPr/>
        <p:txBody>
          <a:bodyPr/>
          <a:lstStyle/>
          <a:p>
            <a:r>
              <a:rPr lang="zh-CN" altLang="en-US" dirty="0"/>
              <a:t>思考</a:t>
            </a:r>
          </a:p>
        </p:txBody>
      </p:sp>
    </p:spTree>
    <p:extLst>
      <p:ext uri="{BB962C8B-B14F-4D97-AF65-F5344CB8AC3E}">
        <p14:creationId xmlns:p14="http://schemas.microsoft.com/office/powerpoint/2010/main" val="367131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25915C9-351D-4932-8A82-DA764E37A58A}"/>
              </a:ext>
            </a:extLst>
          </p:cNvPr>
          <p:cNvSpPr txBox="1"/>
          <p:nvPr>
            <p:custDataLst>
              <p:tags r:id="rId2"/>
            </p:custDataLst>
          </p:nvPr>
        </p:nvSpPr>
        <p:spPr>
          <a:xfrm>
            <a:off x="914400" y="1206500"/>
            <a:ext cx="7315200" cy="1047811"/>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新闻标题列表的列表项单击事件设置监听器：</a:t>
            </a:r>
          </a:p>
        </p:txBody>
      </p:sp>
      <p:sp>
        <p:nvSpPr>
          <p:cNvPr id="5" name="文本框 4">
            <a:extLst>
              <a:ext uri="{FF2B5EF4-FFF2-40B4-BE49-F238E27FC236}">
                <a16:creationId xmlns:a16="http://schemas.microsoft.com/office/drawing/2014/main" id="{867C3022-A8FD-4B29-909B-A85F41EA929D}"/>
              </a:ext>
            </a:extLst>
          </p:cNvPr>
          <p:cNvSpPr txBox="1"/>
          <p:nvPr>
            <p:custDataLst>
              <p:tags r:id="rId3"/>
            </p:custDataLst>
          </p:nvPr>
        </p:nvSpPr>
        <p:spPr>
          <a:xfrm>
            <a:off x="1828800" y="2617452"/>
            <a:ext cx="6400800" cy="535781"/>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MainActivity</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E450EBC2-E101-44A5-927B-FA36F161E47A}"/>
              </a:ext>
            </a:extLst>
          </p:cNvPr>
          <p:cNvSpPr txBox="1"/>
          <p:nvPr>
            <p:custDataLst>
              <p:tags r:id="rId4"/>
            </p:custDataLst>
          </p:nvPr>
        </p:nvSpPr>
        <p:spPr>
          <a:xfrm>
            <a:off x="1828800" y="3093702"/>
            <a:ext cx="6400800" cy="535781"/>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RecyclerView.Adapter</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FFE13D9F-8433-4D7D-AB1D-2B271996D9C4}"/>
              </a:ext>
            </a:extLst>
          </p:cNvPr>
          <p:cNvSpPr txBox="1"/>
          <p:nvPr>
            <p:custDataLst>
              <p:tags r:id="rId5"/>
            </p:custDataLst>
          </p:nvPr>
        </p:nvSpPr>
        <p:spPr>
          <a:xfrm>
            <a:off x="1828800" y="3569952"/>
            <a:ext cx="6400800" cy="535781"/>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HolderView</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D43ACEDE-E1EA-4B44-951E-2CCEB84D15AF}"/>
              </a:ext>
            </a:extLst>
          </p:cNvPr>
          <p:cNvSpPr txBox="1"/>
          <p:nvPr>
            <p:custDataLst>
              <p:tags r:id="rId6"/>
            </p:custDataLst>
          </p:nvPr>
        </p:nvSpPr>
        <p:spPr>
          <a:xfrm>
            <a:off x="1828800" y="4046202"/>
            <a:ext cx="6400800" cy="535781"/>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en-US" altLang="zh-CN" sz="2600" b="1" dirty="0" err="1">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onCreateViewHolder</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E936E61D-11EC-4776-86AE-D3DF4BB02726}"/>
              </a:ext>
            </a:extLst>
          </p:cNvPr>
          <p:cNvSpPr>
            <a:spLocks noChangeAspect="1"/>
          </p:cNvSpPr>
          <p:nvPr>
            <p:custDataLst>
              <p:tags r:id="rId7"/>
            </p:custDataLst>
          </p:nvPr>
        </p:nvSpPr>
        <p:spPr>
          <a:xfrm>
            <a:off x="1157289" y="2671030"/>
            <a:ext cx="428625" cy="428625"/>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7965D52-FF83-47C5-A76A-715AE9610D94}"/>
              </a:ext>
            </a:extLst>
          </p:cNvPr>
          <p:cNvSpPr>
            <a:spLocks noChangeAspect="1"/>
          </p:cNvSpPr>
          <p:nvPr>
            <p:custDataLst>
              <p:tags r:id="rId8"/>
            </p:custDataLst>
          </p:nvPr>
        </p:nvSpPr>
        <p:spPr>
          <a:xfrm>
            <a:off x="1157289" y="3147280"/>
            <a:ext cx="428625" cy="428625"/>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A886866-C48F-4C03-BAF4-C6621406C657}"/>
              </a:ext>
            </a:extLst>
          </p:cNvPr>
          <p:cNvSpPr>
            <a:spLocks noChangeAspect="1"/>
          </p:cNvSpPr>
          <p:nvPr>
            <p:custDataLst>
              <p:tags r:id="rId9"/>
            </p:custDataLst>
          </p:nvPr>
        </p:nvSpPr>
        <p:spPr>
          <a:xfrm>
            <a:off x="1157289" y="3623530"/>
            <a:ext cx="428625" cy="428625"/>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6D495589-4477-4AE8-914A-F2C494988B1D}"/>
              </a:ext>
            </a:extLst>
          </p:cNvPr>
          <p:cNvSpPr>
            <a:spLocks noChangeAspect="1"/>
          </p:cNvSpPr>
          <p:nvPr>
            <p:custDataLst>
              <p:tags r:id="rId10"/>
            </p:custDataLst>
          </p:nvPr>
        </p:nvSpPr>
        <p:spPr>
          <a:xfrm>
            <a:off x="1157289" y="4099780"/>
            <a:ext cx="428625" cy="428625"/>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F3CB93B3-ADCF-49E2-8B12-6E7E84C83604}"/>
              </a:ext>
            </a:extLst>
          </p:cNvPr>
          <p:cNvSpPr/>
          <p:nvPr>
            <p:custDataLst>
              <p:tags r:id="rId11"/>
            </p:custDataLst>
          </p:nvPr>
        </p:nvSpPr>
        <p:spPr>
          <a:xfrm>
            <a:off x="6515101" y="5474951"/>
            <a:ext cx="1285875" cy="342900"/>
          </a:xfrm>
          <a:prstGeom prst="roundRect">
            <a:avLst/>
          </a:prstGeom>
          <a:solidFill>
            <a:srgbClr val="808080"/>
          </a:solidFill>
          <a:ln w="381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a:extLst>
              <a:ext uri="{FF2B5EF4-FFF2-40B4-BE49-F238E27FC236}">
                <a16:creationId xmlns:a16="http://schemas.microsoft.com/office/drawing/2014/main" id="{EDE2B45C-5669-4E29-9591-B50CF3C4771A}"/>
              </a:ext>
            </a:extLst>
          </p:cNvPr>
          <p:cNvSpPr txBox="1"/>
          <p:nvPr>
            <p:custDataLst>
              <p:tags r:id="rId12"/>
            </p:custDataLst>
          </p:nvPr>
        </p:nvSpPr>
        <p:spPr>
          <a:xfrm>
            <a:off x="1828800" y="4522452"/>
            <a:ext cx="6400800" cy="535781"/>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onBindViewHolder</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21" name="椭圆 20">
            <a:extLst>
              <a:ext uri="{FF2B5EF4-FFF2-40B4-BE49-F238E27FC236}">
                <a16:creationId xmlns:a16="http://schemas.microsoft.com/office/drawing/2014/main" id="{DC3373C0-6817-4BBB-9AC8-5E8762839B40}"/>
              </a:ext>
            </a:extLst>
          </p:cNvPr>
          <p:cNvSpPr>
            <a:spLocks noChangeAspect="1"/>
          </p:cNvSpPr>
          <p:nvPr>
            <p:custDataLst>
              <p:tags r:id="rId13"/>
            </p:custDataLst>
          </p:nvPr>
        </p:nvSpPr>
        <p:spPr>
          <a:xfrm>
            <a:off x="1157289" y="4576030"/>
            <a:ext cx="428625" cy="428625"/>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EF7BD0A4-1BA1-4BEF-94AA-E1F01AB7952B}"/>
              </a:ext>
            </a:extLst>
          </p:cNvPr>
          <p:cNvSpPr txBox="1"/>
          <p:nvPr>
            <p:custDataLst>
              <p:tags r:id="rId14"/>
            </p:custDataLst>
          </p:nvPr>
        </p:nvSpPr>
        <p:spPr>
          <a:xfrm>
            <a:off x="1828800" y="4998702"/>
            <a:ext cx="6400800" cy="535781"/>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getItemCount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椭圆 22">
            <a:extLst>
              <a:ext uri="{FF2B5EF4-FFF2-40B4-BE49-F238E27FC236}">
                <a16:creationId xmlns:a16="http://schemas.microsoft.com/office/drawing/2014/main" id="{5EF989FA-098F-4564-805D-2CF13A9E3A6D}"/>
              </a:ext>
            </a:extLst>
          </p:cNvPr>
          <p:cNvSpPr>
            <a:spLocks noChangeAspect="1"/>
          </p:cNvSpPr>
          <p:nvPr>
            <p:custDataLst>
              <p:tags r:id="rId15"/>
            </p:custDataLst>
          </p:nvPr>
        </p:nvSpPr>
        <p:spPr>
          <a:xfrm>
            <a:off x="1157289" y="5052280"/>
            <a:ext cx="428625" cy="428625"/>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F</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a:extLst>
              <a:ext uri="{FF2B5EF4-FFF2-40B4-BE49-F238E27FC236}">
                <a16:creationId xmlns:a16="http://schemas.microsoft.com/office/drawing/2014/main" id="{F9AF6299-AA20-4C5A-B27D-D9D018C59403}"/>
              </a:ext>
            </a:extLst>
          </p:cNvPr>
          <p:cNvGrpSpPr/>
          <p:nvPr>
            <p:custDataLst>
              <p:tags r:id="rId16"/>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DEF02512-DDC2-4D72-98A3-AF4445F40888}"/>
                </a:ext>
              </a:extLst>
            </p:cNvPr>
            <p:cNvSpPr/>
            <p:nvPr>
              <p:custDataLst>
                <p:tags r:id="rId18"/>
              </p:custDataLst>
            </p:nvPr>
          </p:nvSpPr>
          <p:spPr>
            <a:xfrm>
              <a:off x="0" y="0"/>
              <a:ext cx="9144000" cy="635000"/>
            </a:xfrm>
            <a:prstGeom prst="rect">
              <a:avLst/>
            </a:prstGeom>
            <a:solidFill>
              <a:srgbClr val="F6F7F8"/>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5B05F65-A9F5-446C-8A32-027AF5A30A8E}"/>
                </a:ext>
              </a:extLst>
            </p:cNvPr>
            <p:cNvSpPr/>
            <p:nvPr>
              <p:custDataLst>
                <p:tags r:id="rId19"/>
              </p:custDataLst>
            </p:nvPr>
          </p:nvSpPr>
          <p:spPr>
            <a:xfrm>
              <a:off x="0" y="0"/>
              <a:ext cx="190500" cy="635000"/>
            </a:xfrm>
            <a:prstGeom prst="rect">
              <a:avLst/>
            </a:prstGeom>
            <a:solidFill>
              <a:srgbClr val="639EF4"/>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428E9356-A0D9-49BE-A085-56F76600A741}"/>
                </a:ext>
              </a:extLst>
            </p:cNvPr>
            <p:cNvSpPr txBox="1"/>
            <p:nvPr>
              <p:custDataLst>
                <p:tags r:id="rId20"/>
              </p:custDataLst>
            </p:nvPr>
          </p:nvSpPr>
          <p:spPr>
            <a:xfrm>
              <a:off x="254000" y="0"/>
              <a:ext cx="1905000" cy="635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endParaRPr lang="zh-CN" altLang="en-US"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TipText">
              <a:extLst>
                <a:ext uri="{FF2B5EF4-FFF2-40B4-BE49-F238E27FC236}">
                  <a16:creationId xmlns:a16="http://schemas.microsoft.com/office/drawing/2014/main" id="{4F37FE3A-F771-448D-8A02-899298CDFDAD}"/>
                </a:ext>
              </a:extLst>
            </p:cNvPr>
            <p:cNvSpPr txBox="1"/>
            <p:nvPr>
              <p:custDataLst>
                <p:tags r:id="rId21"/>
              </p:custDataLst>
            </p:nvPr>
          </p:nvSpPr>
          <p:spPr>
            <a:xfrm>
              <a:off x="1195705" y="109220"/>
              <a:ext cx="2286000" cy="508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endParaRPr lang="zh-CN" altLang="en-US" sz="2000" dirty="0" err="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D2716A2D-3469-447E-A3CB-7C68BC0FF7F7}"/>
              </a:ext>
            </a:extLst>
          </p:cNvPr>
          <p:cNvPicPr>
            <a:picLocks/>
          </p:cNvPicPr>
          <p:nvPr>
            <p:custDataLst>
              <p:tags r:id="rId17"/>
            </p:custDataLst>
          </p:nvPr>
        </p:nvPicPr>
        <p:blipFill>
          <a:blip r:embed="rId2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6962523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107504" y="122908"/>
            <a:ext cx="8928992" cy="1015663"/>
          </a:xfrm>
          <a:prstGeom prst="rect">
            <a:avLst/>
          </a:prstGeom>
          <a:solidFill>
            <a:schemeClr val="bg1"/>
          </a:solidFill>
        </p:spPr>
        <p:txBody>
          <a:bodyPr wrap="square">
            <a:spAutoFit/>
          </a:bodyPr>
          <a:lstStyle/>
          <a:p>
            <a:pPr marL="0" lvl="1"/>
            <a:r>
              <a:rPr lang="en-US" altLang="zh-CN" sz="2000" dirty="0" err="1"/>
              <a:t>NewsAdapter</a:t>
            </a:r>
            <a:r>
              <a:rPr lang="zh-CN" altLang="en-US" sz="2000" dirty="0"/>
              <a:t>类是新闻标题列表碎片</a:t>
            </a:r>
            <a:r>
              <a:rPr lang="en-US" altLang="zh-CN" sz="2000" dirty="0" err="1"/>
              <a:t>NewsTitleFragment</a:t>
            </a:r>
            <a:r>
              <a:rPr lang="zh-CN" altLang="en-US" sz="2000" dirty="0"/>
              <a:t>的内部类，在其</a:t>
            </a:r>
            <a:r>
              <a:rPr lang="en-US" altLang="zh-CN" sz="2000" dirty="0" err="1"/>
              <a:t>onCreateViewHolder</a:t>
            </a:r>
            <a:r>
              <a:rPr lang="en-US" altLang="zh-CN" sz="2000" dirty="0"/>
              <a:t>()</a:t>
            </a:r>
            <a:r>
              <a:rPr lang="zh-CN" altLang="en-US" sz="2000" dirty="0"/>
              <a:t>方法中，根据当前碎片的宿主活动的模式</a:t>
            </a:r>
            <a:r>
              <a:rPr lang="en-US" altLang="zh-CN" sz="2000" b="1" dirty="0" err="1"/>
              <a:t>isTwoPane</a:t>
            </a:r>
            <a:r>
              <a:rPr lang="zh-CN" altLang="en-US" sz="2000" dirty="0"/>
              <a:t>进行子项单击事件处理。</a:t>
            </a:r>
            <a:endParaRPr lang="en-US" altLang="zh-CN" sz="2000" dirty="0"/>
          </a:p>
        </p:txBody>
      </p:sp>
      <p:sp>
        <p:nvSpPr>
          <p:cNvPr id="5" name="矩形 4"/>
          <p:cNvSpPr/>
          <p:nvPr/>
        </p:nvSpPr>
        <p:spPr>
          <a:xfrm>
            <a:off x="136724" y="1119471"/>
            <a:ext cx="8928992" cy="5632311"/>
          </a:xfrm>
          <a:prstGeom prst="rect">
            <a:avLst/>
          </a:prstGeom>
          <a:solidFill>
            <a:schemeClr val="bg1">
              <a:lumMod val="95000"/>
            </a:schemeClr>
          </a:solidFill>
          <a:ln>
            <a:solidFill>
              <a:schemeClr val="accent1"/>
            </a:solidFill>
          </a:ln>
        </p:spPr>
        <p:txBody>
          <a:bodyPr wrap="square">
            <a:spAutoFit/>
          </a:bodyPr>
          <a:lstStyle/>
          <a:p>
            <a:r>
              <a:rPr lang="en-US" altLang="zh-CN" b="1" dirty="0"/>
              <a:t>public </a:t>
            </a:r>
            <a:r>
              <a:rPr lang="en-US" altLang="zh-CN" b="1" dirty="0" err="1"/>
              <a:t>ViewHolder</a:t>
            </a:r>
            <a:r>
              <a:rPr lang="en-US" altLang="zh-CN" b="1" dirty="0"/>
              <a:t> </a:t>
            </a:r>
            <a:r>
              <a:rPr lang="en-US" altLang="zh-CN" b="1" dirty="0" err="1"/>
              <a:t>onCreateViewHolder</a:t>
            </a:r>
            <a:r>
              <a:rPr lang="en-US" altLang="zh-CN" b="1" dirty="0"/>
              <a:t>(</a:t>
            </a:r>
            <a:r>
              <a:rPr lang="en-US" altLang="zh-CN" b="1" dirty="0" err="1"/>
              <a:t>ViewGroup</a:t>
            </a:r>
            <a:r>
              <a:rPr lang="en-US" altLang="zh-CN" b="1" dirty="0"/>
              <a:t> parent, </a:t>
            </a:r>
            <a:r>
              <a:rPr lang="en-US" altLang="zh-CN" b="1" dirty="0" err="1"/>
              <a:t>int</a:t>
            </a:r>
            <a:r>
              <a:rPr lang="en-US" altLang="zh-CN" b="1" dirty="0"/>
              <a:t> </a:t>
            </a:r>
            <a:r>
              <a:rPr lang="en-US" altLang="zh-CN" b="1" dirty="0" err="1"/>
              <a:t>viewType</a:t>
            </a:r>
            <a:r>
              <a:rPr lang="en-US" altLang="zh-CN" b="1" dirty="0"/>
              <a:t>) {</a:t>
            </a:r>
          </a:p>
          <a:p>
            <a:r>
              <a:rPr lang="en-US" altLang="zh-CN" b="1" dirty="0"/>
              <a:t>            View </a:t>
            </a:r>
            <a:r>
              <a:rPr lang="en-US" altLang="zh-CN" b="1" dirty="0" err="1"/>
              <a:t>view</a:t>
            </a:r>
            <a:r>
              <a:rPr lang="en-US" altLang="zh-CN" b="1" dirty="0"/>
              <a:t> = </a:t>
            </a:r>
            <a:r>
              <a:rPr lang="en-US" altLang="zh-CN" b="1" dirty="0" err="1"/>
              <a:t>LayoutInflater.from</a:t>
            </a:r>
            <a:r>
              <a:rPr lang="en-US" altLang="zh-CN" b="1" dirty="0"/>
              <a:t>(</a:t>
            </a:r>
            <a:r>
              <a:rPr lang="en-US" altLang="zh-CN" b="1" dirty="0" err="1"/>
              <a:t>parent.getContext</a:t>
            </a:r>
            <a:r>
              <a:rPr lang="en-US" altLang="zh-CN" b="1" dirty="0"/>
              <a:t>()).</a:t>
            </a:r>
          </a:p>
          <a:p>
            <a:r>
              <a:rPr lang="zh-CN" altLang="en-US" b="1" dirty="0"/>
              <a:t>                                             </a:t>
            </a:r>
            <a:r>
              <a:rPr lang="en-US" altLang="zh-CN" b="1" dirty="0"/>
              <a:t>inflate(</a:t>
            </a:r>
            <a:r>
              <a:rPr lang="en-US" altLang="zh-CN" b="1" dirty="0" err="1"/>
              <a:t>R.layout.news_item</a:t>
            </a:r>
            <a:r>
              <a:rPr lang="en-US" altLang="zh-CN" b="1" dirty="0"/>
              <a:t>, parent, false);</a:t>
            </a:r>
          </a:p>
          <a:p>
            <a:r>
              <a:rPr lang="en-US" altLang="zh-CN" b="1" dirty="0"/>
              <a:t>            final </a:t>
            </a:r>
            <a:r>
              <a:rPr lang="en-US" altLang="zh-CN" b="1" dirty="0" err="1"/>
              <a:t>ViewHolder</a:t>
            </a:r>
            <a:r>
              <a:rPr lang="en-US" altLang="zh-CN" b="1" dirty="0"/>
              <a:t> holder = new </a:t>
            </a:r>
            <a:r>
              <a:rPr lang="en-US" altLang="zh-CN" b="1" dirty="0" err="1"/>
              <a:t>ViewHolder</a:t>
            </a:r>
            <a:r>
              <a:rPr lang="en-US" altLang="zh-CN" b="1" dirty="0"/>
              <a:t>(view);</a:t>
            </a:r>
          </a:p>
          <a:p>
            <a:r>
              <a:rPr lang="en-US" altLang="zh-CN" b="1" dirty="0"/>
              <a:t>            </a:t>
            </a:r>
            <a:r>
              <a:rPr lang="en-US" altLang="zh-CN" b="1" dirty="0" err="1"/>
              <a:t>view.setOnClickListener</a:t>
            </a:r>
            <a:r>
              <a:rPr lang="en-US" altLang="zh-CN" b="1" dirty="0"/>
              <a:t>(new </a:t>
            </a:r>
            <a:r>
              <a:rPr lang="en-US" altLang="zh-CN" b="1" dirty="0" err="1"/>
              <a:t>View.OnClickListener</a:t>
            </a:r>
            <a:r>
              <a:rPr lang="en-US" altLang="zh-CN" b="1" dirty="0"/>
              <a:t>() {</a:t>
            </a:r>
          </a:p>
          <a:p>
            <a:r>
              <a:rPr lang="en-US" altLang="zh-CN" b="1" dirty="0"/>
              <a:t>                @Override</a:t>
            </a:r>
          </a:p>
          <a:p>
            <a:r>
              <a:rPr lang="en-US" altLang="zh-CN" b="1" dirty="0"/>
              <a:t>                public void </a:t>
            </a:r>
            <a:r>
              <a:rPr lang="en-US" altLang="zh-CN" b="1" dirty="0" err="1"/>
              <a:t>onClick</a:t>
            </a:r>
            <a:r>
              <a:rPr lang="en-US" altLang="zh-CN" b="1" dirty="0"/>
              <a:t>(View v) {</a:t>
            </a:r>
          </a:p>
          <a:p>
            <a:r>
              <a:rPr lang="en-US" altLang="zh-CN" b="1" dirty="0"/>
              <a:t>                    News </a:t>
            </a:r>
            <a:r>
              <a:rPr lang="en-US" altLang="zh-CN" b="1" dirty="0" err="1"/>
              <a:t>news</a:t>
            </a:r>
            <a:r>
              <a:rPr lang="en-US" altLang="zh-CN" b="1" dirty="0"/>
              <a:t> = </a:t>
            </a:r>
            <a:r>
              <a:rPr lang="en-US" altLang="zh-CN" b="1" dirty="0" err="1"/>
              <a:t>mNewsList.get</a:t>
            </a:r>
            <a:r>
              <a:rPr lang="en-US" altLang="zh-CN" b="1" dirty="0"/>
              <a:t>(</a:t>
            </a:r>
            <a:r>
              <a:rPr lang="en-US" altLang="zh-CN" b="1" dirty="0" err="1"/>
              <a:t>holder.getAdapterPosition</a:t>
            </a:r>
            <a:r>
              <a:rPr lang="en-US" altLang="zh-CN" b="1" dirty="0"/>
              <a:t>());</a:t>
            </a:r>
          </a:p>
          <a:p>
            <a:r>
              <a:rPr lang="en-US" altLang="zh-CN" b="1" dirty="0"/>
              <a:t>                    if (</a:t>
            </a:r>
            <a:r>
              <a:rPr lang="en-US" altLang="zh-CN" b="1" dirty="0" err="1">
                <a:solidFill>
                  <a:srgbClr val="FF0000"/>
                </a:solidFill>
              </a:rPr>
              <a:t>isTwoPane</a:t>
            </a:r>
            <a:r>
              <a:rPr lang="en-US" altLang="zh-CN" b="1" dirty="0"/>
              <a:t>) {//</a:t>
            </a:r>
            <a:r>
              <a:rPr lang="zh-CN" altLang="en-US" b="1" dirty="0"/>
              <a:t>双页模式，更新</a:t>
            </a:r>
            <a:endParaRPr lang="en-US" altLang="zh-CN" b="1" dirty="0"/>
          </a:p>
          <a:p>
            <a:r>
              <a:rPr lang="en-US" altLang="zh-CN" b="1" dirty="0"/>
              <a:t>                        </a:t>
            </a:r>
            <a:r>
              <a:rPr lang="en-US" altLang="zh-CN" b="1" dirty="0" err="1"/>
              <a:t>NewsContentFragment</a:t>
            </a:r>
            <a:r>
              <a:rPr lang="en-US" altLang="zh-CN" b="1" dirty="0"/>
              <a:t> </a:t>
            </a:r>
            <a:r>
              <a:rPr lang="en-US" altLang="zh-CN" b="1" dirty="0" err="1"/>
              <a:t>newsContentFragment</a:t>
            </a:r>
            <a:r>
              <a:rPr lang="en-US" altLang="zh-CN" b="1" dirty="0"/>
              <a:t> = </a:t>
            </a:r>
          </a:p>
          <a:p>
            <a:r>
              <a:rPr lang="zh-CN" altLang="en-US" b="1" dirty="0"/>
              <a:t>                                  </a:t>
            </a:r>
            <a:r>
              <a:rPr lang="en-US" altLang="zh-CN" b="1" dirty="0"/>
              <a:t>(</a:t>
            </a:r>
            <a:r>
              <a:rPr lang="en-US" altLang="zh-CN" b="1" dirty="0" err="1"/>
              <a:t>NewsContentFragment</a:t>
            </a:r>
            <a:r>
              <a:rPr lang="en-US" altLang="zh-CN" b="1" dirty="0"/>
              <a:t>)</a:t>
            </a:r>
            <a:r>
              <a:rPr lang="en-US" altLang="zh-CN" b="1" dirty="0" err="1"/>
              <a:t>getFragmentManager</a:t>
            </a:r>
            <a:r>
              <a:rPr lang="en-US" altLang="zh-CN" b="1" dirty="0"/>
              <a:t>().</a:t>
            </a:r>
          </a:p>
          <a:p>
            <a:r>
              <a:rPr lang="zh-CN" altLang="en-US" b="1" dirty="0"/>
              <a:t>                                   </a:t>
            </a:r>
            <a:r>
              <a:rPr lang="en-US" altLang="zh-CN" b="1" dirty="0" err="1"/>
              <a:t>findFragmentById</a:t>
            </a:r>
            <a:r>
              <a:rPr lang="en-US" altLang="zh-CN" b="1" dirty="0"/>
              <a:t>(</a:t>
            </a:r>
            <a:r>
              <a:rPr lang="en-US" altLang="zh-CN" b="1" dirty="0" err="1"/>
              <a:t>R.id.news_content_fragment</a:t>
            </a:r>
            <a:r>
              <a:rPr lang="en-US" altLang="zh-CN" b="1" dirty="0"/>
              <a:t>);</a:t>
            </a:r>
          </a:p>
          <a:p>
            <a:r>
              <a:rPr lang="en-US" altLang="zh-CN" b="1" dirty="0"/>
              <a:t>                        </a:t>
            </a:r>
            <a:r>
              <a:rPr lang="en-US" altLang="zh-CN" b="1" dirty="0" err="1"/>
              <a:t>newsContentFragment.</a:t>
            </a:r>
            <a:r>
              <a:rPr lang="en-US" altLang="zh-CN" b="1" dirty="0" err="1">
                <a:solidFill>
                  <a:srgbClr val="FF0000"/>
                </a:solidFill>
              </a:rPr>
              <a:t>refresh</a:t>
            </a:r>
            <a:r>
              <a:rPr lang="en-US" altLang="zh-CN" b="1" dirty="0"/>
              <a:t>(</a:t>
            </a:r>
            <a:r>
              <a:rPr lang="en-US" altLang="zh-CN" b="1" dirty="0" err="1"/>
              <a:t>news.getTitle</a:t>
            </a:r>
            <a:r>
              <a:rPr lang="en-US" altLang="zh-CN" b="1" dirty="0"/>
              <a:t>(), </a:t>
            </a:r>
            <a:r>
              <a:rPr lang="en-US" altLang="zh-CN" b="1" dirty="0" err="1"/>
              <a:t>news.getContent</a:t>
            </a:r>
            <a:r>
              <a:rPr lang="en-US" altLang="zh-CN" b="1" dirty="0"/>
              <a:t>());</a:t>
            </a:r>
          </a:p>
          <a:p>
            <a:r>
              <a:rPr lang="en-US" altLang="zh-CN" b="1" dirty="0"/>
              <a:t>                    } else {//</a:t>
            </a:r>
            <a:r>
              <a:rPr lang="zh-CN" altLang="en-US" b="1" dirty="0"/>
              <a:t>单页模式，启动</a:t>
            </a:r>
            <a:r>
              <a:rPr lang="en-US" altLang="zh-CN" b="1" dirty="0" err="1"/>
              <a:t>NewsContentActivity</a:t>
            </a:r>
            <a:r>
              <a:rPr lang="zh-CN" altLang="en-US" b="1" dirty="0"/>
              <a:t>活动</a:t>
            </a:r>
            <a:endParaRPr lang="en-US" altLang="zh-CN" b="1" dirty="0"/>
          </a:p>
          <a:p>
            <a:r>
              <a:rPr lang="en-US" altLang="zh-CN" b="1" dirty="0"/>
              <a:t>                        </a:t>
            </a:r>
            <a:r>
              <a:rPr lang="en-US" altLang="zh-CN" b="1" dirty="0" err="1"/>
              <a:t>NewsContentActivity.</a:t>
            </a:r>
            <a:r>
              <a:rPr lang="en-US" altLang="zh-CN" b="1" dirty="0" err="1">
                <a:solidFill>
                  <a:srgbClr val="FF0000"/>
                </a:solidFill>
              </a:rPr>
              <a:t>actionStart</a:t>
            </a:r>
            <a:endParaRPr lang="en-US" altLang="zh-CN" b="1" dirty="0">
              <a:solidFill>
                <a:srgbClr val="FF0000"/>
              </a:solidFill>
            </a:endParaRPr>
          </a:p>
          <a:p>
            <a:r>
              <a:rPr lang="zh-CN" altLang="en-US" b="1" dirty="0"/>
              <a:t>                        </a:t>
            </a:r>
            <a:r>
              <a:rPr lang="en-US" altLang="zh-CN" b="1" dirty="0"/>
              <a:t>(</a:t>
            </a:r>
            <a:r>
              <a:rPr lang="en-US" altLang="zh-CN" b="1" dirty="0" err="1"/>
              <a:t>getActivity</a:t>
            </a:r>
            <a:r>
              <a:rPr lang="en-US" altLang="zh-CN" b="1" dirty="0"/>
              <a:t>(), </a:t>
            </a:r>
            <a:r>
              <a:rPr lang="en-US" altLang="zh-CN" b="1" dirty="0" err="1"/>
              <a:t>news.getTitle</a:t>
            </a:r>
            <a:r>
              <a:rPr lang="en-US" altLang="zh-CN" b="1" dirty="0"/>
              <a:t>(), </a:t>
            </a:r>
            <a:r>
              <a:rPr lang="en-US" altLang="zh-CN" b="1" dirty="0" err="1"/>
              <a:t>news.getContent</a:t>
            </a:r>
            <a:r>
              <a:rPr lang="en-US" altLang="zh-CN" b="1" dirty="0"/>
              <a:t>());</a:t>
            </a:r>
          </a:p>
          <a:p>
            <a:r>
              <a:rPr lang="en-US" altLang="zh-CN" b="1" dirty="0"/>
              <a:t>                    }</a:t>
            </a:r>
          </a:p>
          <a:p>
            <a:r>
              <a:rPr lang="en-US" altLang="zh-CN" b="1" dirty="0"/>
              <a:t>                }</a:t>
            </a:r>
          </a:p>
          <a:p>
            <a:r>
              <a:rPr lang="en-US" altLang="zh-CN" b="1" dirty="0"/>
              <a:t>            });</a:t>
            </a:r>
          </a:p>
          <a:p>
            <a:r>
              <a:rPr lang="en-US" altLang="zh-CN" b="1" dirty="0"/>
              <a:t>            return holder;}</a:t>
            </a:r>
            <a:endParaRPr lang="zh-CN" altLang="en-US" b="1" dirty="0"/>
          </a:p>
        </p:txBody>
      </p:sp>
      <p:sp>
        <p:nvSpPr>
          <p:cNvPr id="2" name="矩形 1">
            <a:extLst>
              <a:ext uri="{FF2B5EF4-FFF2-40B4-BE49-F238E27FC236}">
                <a16:creationId xmlns:a16="http://schemas.microsoft.com/office/drawing/2014/main" id="{3B860240-BD14-43ED-BB62-745860B01B06}"/>
              </a:ext>
            </a:extLst>
          </p:cNvPr>
          <p:cNvSpPr/>
          <p:nvPr/>
        </p:nvSpPr>
        <p:spPr>
          <a:xfrm>
            <a:off x="1331144" y="3339265"/>
            <a:ext cx="4032448" cy="324000"/>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E374A10-8E21-4F7D-9892-33B2FC2F0833}"/>
              </a:ext>
            </a:extLst>
          </p:cNvPr>
          <p:cNvSpPr/>
          <p:nvPr/>
        </p:nvSpPr>
        <p:spPr>
          <a:xfrm>
            <a:off x="1340272" y="5035744"/>
            <a:ext cx="5904656" cy="324000"/>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3017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5125" y="699899"/>
            <a:ext cx="8229600" cy="5170170"/>
          </a:xfrm>
        </p:spPr>
        <p:txBody>
          <a:bodyPr>
            <a:normAutofit/>
          </a:bodyPr>
          <a:lstStyle/>
          <a:p>
            <a:r>
              <a:rPr lang="zh-CN" altLang="en-US" sz="2000" dirty="0"/>
              <a:t>在</a:t>
            </a:r>
            <a:r>
              <a:rPr lang="en-US" altLang="zh-CN" sz="2000" dirty="0" err="1"/>
              <a:t>NewsTitleFragment</a:t>
            </a:r>
            <a:r>
              <a:rPr lang="zh-CN" altLang="en-US" sz="2000" dirty="0"/>
              <a:t>类</a:t>
            </a:r>
            <a:r>
              <a:rPr lang="en-US" altLang="zh-CN" sz="2000" dirty="0"/>
              <a:t>(</a:t>
            </a:r>
            <a:r>
              <a:rPr lang="zh-CN" altLang="en-US" sz="2000" dirty="0"/>
              <a:t>新闻标题列表碎片</a:t>
            </a:r>
            <a:r>
              <a:rPr lang="en-US" altLang="zh-CN" sz="2000" dirty="0"/>
              <a:t>)</a:t>
            </a:r>
            <a:r>
              <a:rPr lang="zh-CN" altLang="en-US" sz="2000" dirty="0"/>
              <a:t>的回调方法</a:t>
            </a:r>
            <a:r>
              <a:rPr lang="en-US" altLang="zh-CN" sz="2000" dirty="0" err="1"/>
              <a:t>onActivityCreated</a:t>
            </a:r>
            <a:r>
              <a:rPr lang="en-US" altLang="zh-CN" sz="2000" dirty="0"/>
              <a:t>()</a:t>
            </a:r>
            <a:r>
              <a:rPr lang="zh-CN" altLang="en-US" sz="2000" dirty="0"/>
              <a:t>方法中，当活动创建完成后判断：</a:t>
            </a:r>
            <a:endParaRPr lang="en-US" altLang="zh-CN" sz="2000" dirty="0"/>
          </a:p>
          <a:p>
            <a:pPr lvl="1"/>
            <a:r>
              <a:rPr lang="zh-CN" altLang="en-US" sz="2000" dirty="0"/>
              <a:t>如果能在其父布局</a:t>
            </a:r>
            <a:r>
              <a:rPr lang="en-US" altLang="zh-CN" sz="2000" dirty="0"/>
              <a:t>(</a:t>
            </a:r>
            <a:r>
              <a:rPr lang="zh-CN" altLang="en-US" sz="2000" dirty="0"/>
              <a:t>嵌套了该碎片的活动，即</a:t>
            </a:r>
            <a:r>
              <a:rPr lang="en-US" altLang="zh-CN" sz="2000" dirty="0" err="1"/>
              <a:t>MainAcitivity</a:t>
            </a:r>
            <a:r>
              <a:rPr lang="zh-CN" altLang="en-US" sz="2000" dirty="0"/>
              <a:t>的布局</a:t>
            </a:r>
            <a:r>
              <a:rPr lang="en-US" altLang="zh-CN" sz="2000" dirty="0"/>
              <a:t>)</a:t>
            </a:r>
            <a:r>
              <a:rPr lang="zh-CN" altLang="en-US" sz="2000" dirty="0"/>
              <a:t>中找到</a:t>
            </a:r>
            <a:r>
              <a:rPr lang="en-US" altLang="zh-CN" sz="2000" dirty="0"/>
              <a:t>id</a:t>
            </a:r>
            <a:r>
              <a:rPr lang="zh-CN" altLang="en-US" sz="2000" dirty="0"/>
              <a:t>为</a:t>
            </a:r>
            <a:r>
              <a:rPr lang="en-US" altLang="zh-CN" sz="2000" b="1" dirty="0" err="1">
                <a:solidFill>
                  <a:srgbClr val="FF0000"/>
                </a:solidFill>
              </a:rPr>
              <a:t>news_content_layout</a:t>
            </a:r>
            <a:r>
              <a:rPr lang="en-US" altLang="zh-CN" sz="2000" b="1" dirty="0">
                <a:solidFill>
                  <a:srgbClr val="FF0000"/>
                </a:solidFill>
              </a:rPr>
              <a:t> </a:t>
            </a:r>
            <a:r>
              <a:rPr lang="zh-CN" altLang="en-US" sz="2000" b="1" dirty="0">
                <a:solidFill>
                  <a:srgbClr val="FF0000"/>
                </a:solidFill>
              </a:rPr>
              <a:t>或者 </a:t>
            </a:r>
            <a:r>
              <a:rPr lang="en-US" altLang="zh-CN" sz="2000" b="1" dirty="0" err="1">
                <a:solidFill>
                  <a:srgbClr val="FF0000"/>
                </a:solidFill>
              </a:rPr>
              <a:t>news_content_fragment</a:t>
            </a:r>
            <a:r>
              <a:rPr lang="zh-CN" altLang="en-US" sz="2000" dirty="0"/>
              <a:t>的</a:t>
            </a:r>
            <a:r>
              <a:rPr lang="en-US" altLang="zh-CN" sz="2000" dirty="0"/>
              <a:t>view</a:t>
            </a:r>
            <a:r>
              <a:rPr lang="zh-CN" altLang="en-US" sz="2000" dirty="0"/>
              <a:t>，说明当前活动是双页模式。</a:t>
            </a:r>
            <a:endParaRPr lang="en-US" altLang="zh-CN" sz="2000" dirty="0"/>
          </a:p>
        </p:txBody>
      </p:sp>
      <p:sp>
        <p:nvSpPr>
          <p:cNvPr id="3" name="标题 2"/>
          <p:cNvSpPr>
            <a:spLocks noGrp="1"/>
          </p:cNvSpPr>
          <p:nvPr>
            <p:ph type="title"/>
          </p:nvPr>
        </p:nvSpPr>
        <p:spPr>
          <a:xfrm>
            <a:off x="457201" y="132589"/>
            <a:ext cx="8229600" cy="400810"/>
          </a:xfrm>
        </p:spPr>
        <p:txBody>
          <a:bodyPr>
            <a:normAutofit fontScale="90000"/>
          </a:bodyPr>
          <a:lstStyle/>
          <a:p>
            <a:r>
              <a:rPr lang="zh-CN" altLang="en-US" sz="2800" dirty="0"/>
              <a:t>思考</a:t>
            </a:r>
            <a:r>
              <a:rPr lang="en-US" altLang="zh-CN" sz="2800" dirty="0"/>
              <a:t>:</a:t>
            </a:r>
            <a:r>
              <a:rPr lang="zh-CN" altLang="en-US" sz="2800" dirty="0"/>
              <a:t>怎么判断是单页模式还是双页模式？</a:t>
            </a:r>
          </a:p>
        </p:txBody>
      </p:sp>
      <p:sp>
        <p:nvSpPr>
          <p:cNvPr id="4" name="矩形 3">
            <a:extLst>
              <a:ext uri="{FF2B5EF4-FFF2-40B4-BE49-F238E27FC236}">
                <a16:creationId xmlns:a16="http://schemas.microsoft.com/office/drawing/2014/main" id="{87AC2632-C44E-49BC-AA6B-A9E7BBDCB5F9}"/>
              </a:ext>
            </a:extLst>
          </p:cNvPr>
          <p:cNvSpPr/>
          <p:nvPr/>
        </p:nvSpPr>
        <p:spPr>
          <a:xfrm>
            <a:off x="479275" y="2564904"/>
            <a:ext cx="8185450" cy="4031873"/>
          </a:xfrm>
          <a:prstGeom prst="rect">
            <a:avLst/>
          </a:prstGeom>
          <a:solidFill>
            <a:schemeClr val="bg1">
              <a:lumMod val="95000"/>
            </a:schemeClr>
          </a:solidFill>
          <a:ln>
            <a:solidFill>
              <a:schemeClr val="accent1"/>
            </a:solidFill>
          </a:ln>
        </p:spPr>
        <p:txBody>
          <a:bodyPr wrap="square">
            <a:spAutoFit/>
          </a:bodyPr>
          <a:lstStyle/>
          <a:p>
            <a:r>
              <a:rPr lang="en-US" altLang="zh-CN" sz="1600" b="1" dirty="0"/>
              <a:t>public class </a:t>
            </a:r>
            <a:r>
              <a:rPr lang="en-US" altLang="zh-CN" sz="1600" b="1" dirty="0" err="1"/>
              <a:t>NewsTitleFragment</a:t>
            </a:r>
            <a:r>
              <a:rPr lang="en-US" altLang="zh-CN" sz="1600" b="1" dirty="0"/>
              <a:t> extends Fragment {</a:t>
            </a:r>
          </a:p>
          <a:p>
            <a:r>
              <a:rPr lang="en-US" altLang="zh-CN" sz="1600" b="1" dirty="0"/>
              <a:t>    @Override</a:t>
            </a:r>
          </a:p>
          <a:p>
            <a:r>
              <a:rPr lang="en-US" altLang="zh-CN" sz="1600" b="1" dirty="0"/>
              <a:t>    public View </a:t>
            </a:r>
            <a:r>
              <a:rPr lang="en-US" altLang="zh-CN" sz="1600" b="1" dirty="0" err="1"/>
              <a:t>onCreateView</a:t>
            </a:r>
            <a:r>
              <a:rPr lang="en-US" altLang="zh-CN" sz="1600" b="1" dirty="0"/>
              <a:t>(</a:t>
            </a:r>
            <a:r>
              <a:rPr lang="en-US" altLang="zh-CN" sz="1600" b="1" dirty="0" err="1"/>
              <a:t>LayoutInflater</a:t>
            </a:r>
            <a:r>
              <a:rPr lang="en-US" altLang="zh-CN" sz="1600" b="1" dirty="0"/>
              <a:t> </a:t>
            </a:r>
            <a:r>
              <a:rPr lang="en-US" altLang="zh-CN" sz="1600" b="1" dirty="0" err="1"/>
              <a:t>inflater</a:t>
            </a:r>
            <a:r>
              <a:rPr lang="en-US" altLang="zh-CN" sz="1600" b="1" dirty="0"/>
              <a:t>, </a:t>
            </a:r>
            <a:r>
              <a:rPr lang="en-US" altLang="zh-CN" sz="1600" b="1" dirty="0" err="1"/>
              <a:t>ViewGroup</a:t>
            </a:r>
            <a:r>
              <a:rPr lang="en-US" altLang="zh-CN" sz="1600" b="1" dirty="0"/>
              <a:t> container,</a:t>
            </a:r>
          </a:p>
          <a:p>
            <a:r>
              <a:rPr lang="en-US" altLang="zh-CN" sz="1600" b="1" dirty="0"/>
              <a:t>                             Bundle </a:t>
            </a:r>
            <a:r>
              <a:rPr lang="en-US" altLang="zh-CN" sz="1600" b="1" dirty="0" err="1"/>
              <a:t>savedInstanceState</a:t>
            </a:r>
            <a:r>
              <a:rPr lang="en-US" altLang="zh-CN" sz="1600" b="1" dirty="0"/>
              <a:t>) {</a:t>
            </a:r>
          </a:p>
          <a:p>
            <a:r>
              <a:rPr lang="zh-CN" altLang="en-US" sz="1600" b="1" dirty="0"/>
              <a:t>    </a:t>
            </a:r>
            <a:r>
              <a:rPr lang="en-US" altLang="zh-CN" sz="1600" b="1" dirty="0"/>
              <a:t>}</a:t>
            </a:r>
          </a:p>
          <a:p>
            <a:r>
              <a:rPr lang="en-US" altLang="zh-CN" sz="1600" b="1" dirty="0"/>
              <a:t>  @Override</a:t>
            </a:r>
          </a:p>
          <a:p>
            <a:r>
              <a:rPr lang="en-US" altLang="zh-CN" sz="1600" b="1" dirty="0"/>
              <a:t>    public void </a:t>
            </a:r>
            <a:r>
              <a:rPr lang="en-US" altLang="zh-CN" sz="1600" b="1" dirty="0" err="1">
                <a:solidFill>
                  <a:srgbClr val="FF0000"/>
                </a:solidFill>
              </a:rPr>
              <a:t>onActivityCreated</a:t>
            </a:r>
            <a:r>
              <a:rPr lang="en-US" altLang="zh-CN" sz="1600" b="1" dirty="0"/>
              <a:t>(Bundle </a:t>
            </a:r>
            <a:r>
              <a:rPr lang="en-US" altLang="zh-CN" sz="1600" b="1" dirty="0" err="1"/>
              <a:t>savedInstanceState</a:t>
            </a:r>
            <a:r>
              <a:rPr lang="en-US" altLang="zh-CN" sz="1600" b="1" dirty="0"/>
              <a:t>) {</a:t>
            </a:r>
          </a:p>
          <a:p>
            <a:r>
              <a:rPr lang="en-US" altLang="zh-CN" sz="1600" b="1" dirty="0"/>
              <a:t>        </a:t>
            </a:r>
            <a:r>
              <a:rPr lang="en-US" altLang="zh-CN" sz="1600" b="1" dirty="0" err="1"/>
              <a:t>super.onActivityCreated</a:t>
            </a:r>
            <a:r>
              <a:rPr lang="en-US" altLang="zh-CN" sz="1600" b="1" dirty="0"/>
              <a:t>(</a:t>
            </a:r>
            <a:r>
              <a:rPr lang="en-US" altLang="zh-CN" sz="1600" b="1" dirty="0" err="1"/>
              <a:t>savedInstanceState</a:t>
            </a:r>
            <a:r>
              <a:rPr lang="en-US" altLang="zh-CN" sz="1600" b="1" dirty="0"/>
              <a:t>);</a:t>
            </a:r>
          </a:p>
          <a:p>
            <a:r>
              <a:rPr lang="en-US" altLang="zh-CN" sz="1600" b="1" dirty="0"/>
              <a:t>        if (</a:t>
            </a:r>
            <a:r>
              <a:rPr lang="en-US" altLang="zh-CN" sz="1600" b="1" dirty="0" err="1"/>
              <a:t>getActivity</a:t>
            </a:r>
            <a:r>
              <a:rPr lang="en-US" altLang="zh-CN" sz="1600" b="1" dirty="0"/>
              <a:t>().</a:t>
            </a:r>
            <a:r>
              <a:rPr lang="en-US" altLang="zh-CN" sz="1600" b="1" dirty="0" err="1"/>
              <a:t>findViewById</a:t>
            </a:r>
            <a:r>
              <a:rPr lang="en-US" altLang="zh-CN" sz="1600" b="1" dirty="0"/>
              <a:t>(</a:t>
            </a:r>
            <a:r>
              <a:rPr lang="en-US" altLang="zh-CN" sz="1600" b="1" dirty="0" err="1"/>
              <a:t>R.id.news_content_layout</a:t>
            </a:r>
            <a:r>
              <a:rPr lang="en-US" altLang="zh-CN" sz="1600" b="1" dirty="0"/>
              <a:t>) != null) {</a:t>
            </a:r>
          </a:p>
          <a:p>
            <a:r>
              <a:rPr lang="en-US" altLang="zh-CN" sz="1600" b="1" dirty="0"/>
              <a:t>            </a:t>
            </a:r>
            <a:r>
              <a:rPr lang="en-US" altLang="zh-CN" sz="1600" b="1" dirty="0" err="1"/>
              <a:t>isTwoPane</a:t>
            </a:r>
            <a:r>
              <a:rPr lang="en-US" altLang="zh-CN" sz="1600" b="1" dirty="0"/>
              <a:t> = true; // </a:t>
            </a:r>
            <a:r>
              <a:rPr lang="zh-CN" altLang="en-US" sz="1600" b="1" dirty="0"/>
              <a:t>可以找到</a:t>
            </a:r>
            <a:r>
              <a:rPr lang="en-US" altLang="zh-CN" sz="1600" b="1" dirty="0" err="1"/>
              <a:t>news_content_layout</a:t>
            </a:r>
            <a:r>
              <a:rPr lang="zh-CN" altLang="en-US" sz="1600" b="1" dirty="0"/>
              <a:t>布局时，为双页模式</a:t>
            </a:r>
          </a:p>
          <a:p>
            <a:r>
              <a:rPr lang="zh-CN" altLang="en-US" sz="1600" b="1" dirty="0"/>
              <a:t>        </a:t>
            </a:r>
            <a:r>
              <a:rPr lang="en-US" altLang="zh-CN" sz="1600" b="1" dirty="0"/>
              <a:t>} else {</a:t>
            </a:r>
          </a:p>
          <a:p>
            <a:r>
              <a:rPr lang="en-US" altLang="zh-CN" sz="1600" b="1" dirty="0"/>
              <a:t>            </a:t>
            </a:r>
            <a:r>
              <a:rPr lang="en-US" altLang="zh-CN" sz="1600" b="1" dirty="0" err="1"/>
              <a:t>isTwoPane</a:t>
            </a:r>
            <a:r>
              <a:rPr lang="en-US" altLang="zh-CN" sz="1600" b="1" dirty="0"/>
              <a:t> = false; // </a:t>
            </a:r>
            <a:r>
              <a:rPr lang="zh-CN" altLang="en-US" sz="1600" b="1" dirty="0"/>
              <a:t>找不到</a:t>
            </a:r>
            <a:r>
              <a:rPr lang="en-US" altLang="zh-CN" sz="1600" b="1" dirty="0" err="1"/>
              <a:t>news_content_layout</a:t>
            </a:r>
            <a:r>
              <a:rPr lang="zh-CN" altLang="en-US" sz="1600" b="1" dirty="0"/>
              <a:t>布局时，为单页模式</a:t>
            </a:r>
          </a:p>
          <a:p>
            <a:r>
              <a:rPr lang="zh-CN" altLang="en-US" sz="1600" b="1" dirty="0"/>
              <a:t>        </a:t>
            </a:r>
            <a:r>
              <a:rPr lang="en-US" altLang="zh-CN" sz="1600" b="1" dirty="0"/>
              <a:t>}</a:t>
            </a:r>
          </a:p>
          <a:p>
            <a:r>
              <a:rPr lang="en-US" altLang="zh-CN" sz="1600" b="1" dirty="0"/>
              <a:t>    }</a:t>
            </a:r>
          </a:p>
          <a:p>
            <a:r>
              <a:rPr lang="en-US" altLang="zh-CN" sz="1600" b="1" dirty="0"/>
              <a:t>    …….</a:t>
            </a:r>
          </a:p>
          <a:p>
            <a:r>
              <a:rPr lang="en-US" altLang="zh-CN" sz="1600" b="1" dirty="0"/>
              <a:t>}</a:t>
            </a:r>
          </a:p>
        </p:txBody>
      </p:sp>
      <p:sp>
        <p:nvSpPr>
          <p:cNvPr id="5" name="矩形 4">
            <a:extLst>
              <a:ext uri="{FF2B5EF4-FFF2-40B4-BE49-F238E27FC236}">
                <a16:creationId xmlns:a16="http://schemas.microsoft.com/office/drawing/2014/main" id="{8B0FB709-6211-45AB-8E08-92A806D8FF90}"/>
              </a:ext>
            </a:extLst>
          </p:cNvPr>
          <p:cNvSpPr/>
          <p:nvPr/>
        </p:nvSpPr>
        <p:spPr>
          <a:xfrm>
            <a:off x="746813" y="4123679"/>
            <a:ext cx="7606224" cy="1887489"/>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a:p>
        </p:txBody>
      </p:sp>
    </p:spTree>
    <p:extLst>
      <p:ext uri="{BB962C8B-B14F-4D97-AF65-F5344CB8AC3E}">
        <p14:creationId xmlns:p14="http://schemas.microsoft.com/office/powerpoint/2010/main" val="212732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同时兼容手机和平板。</a:t>
            </a:r>
            <a:endParaRPr lang="en-US" altLang="zh-CN" dirty="0"/>
          </a:p>
          <a:p>
            <a:r>
              <a:rPr lang="zh-CN" altLang="en-US" dirty="0"/>
              <a:t>进入应用后先是新闻列表，当在手机上使用时，使用单页模式，单击列表项会打开新的页面。</a:t>
            </a:r>
            <a:endParaRPr lang="en-US" altLang="zh-CN" dirty="0"/>
          </a:p>
          <a:p>
            <a:r>
              <a:rPr lang="zh-CN" altLang="en-US" dirty="0"/>
              <a:t>当在平板上使用时，使用双页模式，单击左侧列表项时直接更新右侧新闻内容页。</a:t>
            </a:r>
            <a:endParaRPr lang="en-US" altLang="zh-CN" dirty="0"/>
          </a:p>
        </p:txBody>
      </p:sp>
      <p:sp>
        <p:nvSpPr>
          <p:cNvPr id="3" name="标题 2"/>
          <p:cNvSpPr>
            <a:spLocks noGrp="1"/>
          </p:cNvSpPr>
          <p:nvPr>
            <p:ph type="title"/>
          </p:nvPr>
        </p:nvSpPr>
        <p:spPr/>
        <p:txBody>
          <a:bodyPr/>
          <a:lstStyle/>
          <a:p>
            <a:r>
              <a:rPr lang="zh-CN" altLang="en-US" dirty="0"/>
              <a:t>案例</a:t>
            </a:r>
            <a:r>
              <a:rPr lang="en-US" altLang="zh-CN" dirty="0"/>
              <a:t>2</a:t>
            </a:r>
            <a:r>
              <a:rPr lang="zh-CN" altLang="en-US" dirty="0"/>
              <a:t>：简易新闻浏览器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0"/>
            <a:ext cx="3857625" cy="6858000"/>
          </a:xfrm>
          <a:prstGeom prst="rect">
            <a:avLst/>
          </a:prstGeom>
          <a:ln>
            <a:solidFill>
              <a:schemeClr val="accent1"/>
            </a:solidFill>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0"/>
            <a:ext cx="3857625" cy="6858000"/>
          </a:xfrm>
          <a:prstGeom prst="rect">
            <a:avLst/>
          </a:prstGeom>
          <a:ln>
            <a:solidFill>
              <a:schemeClr val="accent1"/>
            </a:solidFill>
          </a:ln>
        </p:spPr>
      </p:pic>
    </p:spTree>
    <p:extLst>
      <p:ext uri="{BB962C8B-B14F-4D97-AF65-F5344CB8AC3E}">
        <p14:creationId xmlns:p14="http://schemas.microsoft.com/office/powerpoint/2010/main" val="276597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457201" y="132589"/>
            <a:ext cx="8229600" cy="488099"/>
          </a:xfrm>
        </p:spPr>
        <p:txBody>
          <a:bodyPr>
            <a:normAutofit fontScale="90000"/>
          </a:bodyPr>
          <a:lstStyle/>
          <a:p>
            <a:r>
              <a:rPr lang="en-US" altLang="zh-CN" dirty="0"/>
              <a:t>NewsContentActivity.java</a:t>
            </a:r>
            <a:endParaRPr lang="zh-CN" altLang="en-US" dirty="0"/>
          </a:p>
        </p:txBody>
      </p:sp>
      <p:sp>
        <p:nvSpPr>
          <p:cNvPr id="4" name="矩形 3"/>
          <p:cNvSpPr/>
          <p:nvPr/>
        </p:nvSpPr>
        <p:spPr>
          <a:xfrm>
            <a:off x="457200" y="620688"/>
            <a:ext cx="8229600" cy="5940088"/>
          </a:xfrm>
          <a:prstGeom prst="rect">
            <a:avLst/>
          </a:prstGeom>
          <a:solidFill>
            <a:schemeClr val="bg1">
              <a:lumMod val="95000"/>
            </a:schemeClr>
          </a:solidFill>
          <a:ln>
            <a:solidFill>
              <a:schemeClr val="accent1"/>
            </a:solidFill>
          </a:ln>
        </p:spPr>
        <p:txBody>
          <a:bodyPr wrap="square">
            <a:spAutoFit/>
          </a:bodyPr>
          <a:lstStyle/>
          <a:p>
            <a:r>
              <a:rPr lang="en-US" altLang="zh-CN" sz="2000" b="1" dirty="0"/>
              <a:t>public class </a:t>
            </a:r>
            <a:r>
              <a:rPr lang="en-US" altLang="zh-CN" sz="2000" b="1" dirty="0" err="1"/>
              <a:t>NewsContentActivity</a:t>
            </a:r>
            <a:r>
              <a:rPr lang="en-US" altLang="zh-CN" sz="2000" b="1" dirty="0"/>
              <a:t> extends </a:t>
            </a:r>
            <a:r>
              <a:rPr lang="en-US" altLang="zh-CN" sz="2000" b="1" dirty="0" err="1"/>
              <a:t>AppCompatActivity</a:t>
            </a:r>
            <a:r>
              <a:rPr lang="en-US" altLang="zh-CN" sz="2000" b="1" dirty="0"/>
              <a:t> {</a:t>
            </a:r>
          </a:p>
          <a:p>
            <a:endParaRPr lang="en-US" altLang="zh-CN" sz="2000" b="1" dirty="0"/>
          </a:p>
          <a:p>
            <a:r>
              <a:rPr lang="en-US" altLang="zh-CN" sz="2000" b="1" dirty="0"/>
              <a:t>    public static void </a:t>
            </a:r>
            <a:r>
              <a:rPr lang="en-US" altLang="zh-CN" sz="2000" b="1" dirty="0" err="1">
                <a:solidFill>
                  <a:srgbClr val="FF0000"/>
                </a:solidFill>
              </a:rPr>
              <a:t>actionStart</a:t>
            </a:r>
            <a:r>
              <a:rPr lang="en-US" altLang="zh-CN" sz="2000" b="1" dirty="0"/>
              <a:t>(Context context, String </a:t>
            </a:r>
            <a:r>
              <a:rPr lang="en-US" altLang="zh-CN" sz="2000" b="1" dirty="0" err="1"/>
              <a:t>newsTitle</a:t>
            </a:r>
            <a:r>
              <a:rPr lang="en-US" altLang="zh-CN" sz="2000" b="1" dirty="0"/>
              <a:t>,      </a:t>
            </a:r>
          </a:p>
          <a:p>
            <a:r>
              <a:rPr lang="en-US" altLang="zh-CN" sz="2000" b="1" dirty="0"/>
              <a:t>String </a:t>
            </a:r>
            <a:r>
              <a:rPr lang="en-US" altLang="zh-CN" sz="2000" b="1" dirty="0" err="1"/>
              <a:t>newsContent</a:t>
            </a:r>
            <a:r>
              <a:rPr lang="en-US" altLang="zh-CN" sz="2000" b="1" dirty="0"/>
              <a:t>) {</a:t>
            </a:r>
          </a:p>
          <a:p>
            <a:r>
              <a:rPr lang="en-US" altLang="zh-CN" sz="2000" b="1" dirty="0"/>
              <a:t>        Intent intent = new Intent(context, </a:t>
            </a:r>
            <a:r>
              <a:rPr lang="en-US" altLang="zh-CN" sz="2000" b="1" dirty="0" err="1"/>
              <a:t>NewsContentActivity.class</a:t>
            </a:r>
            <a:r>
              <a:rPr lang="en-US" altLang="zh-CN" sz="2000" b="1" dirty="0"/>
              <a:t>);</a:t>
            </a:r>
          </a:p>
          <a:p>
            <a:r>
              <a:rPr lang="en-US" altLang="zh-CN" sz="2000" b="1" dirty="0"/>
              <a:t>        </a:t>
            </a:r>
            <a:r>
              <a:rPr lang="en-US" altLang="zh-CN" sz="2000" b="1" dirty="0" err="1"/>
              <a:t>intent.putExtra</a:t>
            </a:r>
            <a:r>
              <a:rPr lang="en-US" altLang="zh-CN" sz="2000" b="1" dirty="0"/>
              <a:t>("</a:t>
            </a:r>
            <a:r>
              <a:rPr lang="en-US" altLang="zh-CN" sz="2000" b="1" dirty="0" err="1"/>
              <a:t>news_title</a:t>
            </a:r>
            <a:r>
              <a:rPr lang="en-US" altLang="zh-CN" sz="2000" b="1" dirty="0"/>
              <a:t>", </a:t>
            </a:r>
            <a:r>
              <a:rPr lang="en-US" altLang="zh-CN" sz="2000" b="1" dirty="0" err="1"/>
              <a:t>newsTitle</a:t>
            </a:r>
            <a:r>
              <a:rPr lang="en-US" altLang="zh-CN" sz="2000" b="1" dirty="0"/>
              <a:t>); // </a:t>
            </a:r>
            <a:r>
              <a:rPr lang="zh-CN" altLang="en-US" sz="2000" b="1" dirty="0"/>
              <a:t>新闻标题</a:t>
            </a:r>
            <a:endParaRPr lang="en-US" altLang="zh-CN" sz="2000" b="1" dirty="0"/>
          </a:p>
          <a:p>
            <a:r>
              <a:rPr lang="en-US" altLang="zh-CN" sz="2000" b="1" dirty="0"/>
              <a:t>        </a:t>
            </a:r>
            <a:r>
              <a:rPr lang="en-US" altLang="zh-CN" sz="2000" b="1" dirty="0" err="1"/>
              <a:t>intent.putExtra</a:t>
            </a:r>
            <a:r>
              <a:rPr lang="en-US" altLang="zh-CN" sz="2000" b="1" dirty="0"/>
              <a:t>("</a:t>
            </a:r>
            <a:r>
              <a:rPr lang="en-US" altLang="zh-CN" sz="2000" b="1" dirty="0" err="1"/>
              <a:t>news_content</a:t>
            </a:r>
            <a:r>
              <a:rPr lang="en-US" altLang="zh-CN" sz="2000" b="1" dirty="0"/>
              <a:t>", </a:t>
            </a:r>
            <a:r>
              <a:rPr lang="en-US" altLang="zh-CN" sz="2000" b="1" dirty="0" err="1"/>
              <a:t>newsContent</a:t>
            </a:r>
            <a:r>
              <a:rPr lang="en-US" altLang="zh-CN" sz="2000" b="1" dirty="0"/>
              <a:t>); // </a:t>
            </a:r>
            <a:r>
              <a:rPr lang="zh-CN" altLang="en-US" sz="2000" b="1" dirty="0"/>
              <a:t>新闻内容</a:t>
            </a:r>
            <a:endParaRPr lang="en-US" altLang="zh-CN" sz="2000" b="1" dirty="0"/>
          </a:p>
          <a:p>
            <a:r>
              <a:rPr lang="en-US" altLang="zh-CN" sz="2000" b="1" dirty="0"/>
              <a:t>        </a:t>
            </a:r>
            <a:r>
              <a:rPr lang="en-US" altLang="zh-CN" sz="2000" b="1" dirty="0" err="1"/>
              <a:t>context.startActivity</a:t>
            </a:r>
            <a:r>
              <a:rPr lang="en-US" altLang="zh-CN" sz="2000" b="1" dirty="0"/>
              <a:t>(intent);</a:t>
            </a:r>
          </a:p>
          <a:p>
            <a:r>
              <a:rPr lang="en-US" altLang="zh-CN" sz="2000" b="1" dirty="0"/>
              <a:t>    }</a:t>
            </a:r>
          </a:p>
          <a:p>
            <a:endParaRPr lang="en-US" altLang="zh-CN" sz="2000" b="1" dirty="0"/>
          </a:p>
          <a:p>
            <a:r>
              <a:rPr lang="en-US" altLang="zh-CN" sz="2000" b="1" dirty="0"/>
              <a:t>   </a:t>
            </a:r>
            <a:r>
              <a:rPr lang="zh-CN" altLang="en-US" sz="2000" b="1" dirty="0"/>
              <a:t> </a:t>
            </a:r>
            <a:r>
              <a:rPr lang="en-US" altLang="zh-CN" sz="2000" b="1" dirty="0"/>
              <a:t> @Override</a:t>
            </a:r>
          </a:p>
          <a:p>
            <a:r>
              <a:rPr lang="en-US" altLang="zh-CN" sz="2000" b="1" dirty="0"/>
              <a:t>    protected void </a:t>
            </a:r>
            <a:r>
              <a:rPr lang="en-US" altLang="zh-CN" sz="2000" b="1" dirty="0" err="1"/>
              <a:t>onCreate</a:t>
            </a:r>
            <a:r>
              <a:rPr lang="en-US" altLang="zh-CN" sz="2000" b="1" dirty="0"/>
              <a:t>(Bundle </a:t>
            </a:r>
            <a:r>
              <a:rPr lang="en-US" altLang="zh-CN" sz="2000" b="1" dirty="0" err="1"/>
              <a:t>savedInstanceState</a:t>
            </a:r>
            <a:r>
              <a:rPr lang="en-US" altLang="zh-CN" sz="2000" b="1" dirty="0"/>
              <a:t>) {</a:t>
            </a:r>
          </a:p>
          <a:p>
            <a:r>
              <a:rPr lang="en-US" altLang="zh-CN" sz="2000" b="1" dirty="0"/>
              <a:t>         // ……</a:t>
            </a:r>
          </a:p>
          <a:p>
            <a:r>
              <a:rPr lang="en-US" altLang="zh-CN" sz="2000" b="1" dirty="0"/>
              <a:t>        String </a:t>
            </a:r>
            <a:r>
              <a:rPr lang="en-US" altLang="zh-CN" sz="2000" b="1" dirty="0" err="1"/>
              <a:t>newsTitle</a:t>
            </a:r>
            <a:r>
              <a:rPr lang="en-US" altLang="zh-CN" sz="2000" b="1" dirty="0"/>
              <a:t> = </a:t>
            </a:r>
            <a:r>
              <a:rPr lang="en-US" altLang="zh-CN" sz="2000" b="1" dirty="0" err="1"/>
              <a:t>getIntent</a:t>
            </a:r>
            <a:r>
              <a:rPr lang="en-US" altLang="zh-CN" sz="2000" b="1" dirty="0"/>
              <a:t>().</a:t>
            </a:r>
            <a:r>
              <a:rPr lang="en-US" altLang="zh-CN" sz="2000" b="1" dirty="0" err="1"/>
              <a:t>getStringExtra</a:t>
            </a:r>
            <a:r>
              <a:rPr lang="en-US" altLang="zh-CN" sz="2000" b="1" dirty="0"/>
              <a:t>("</a:t>
            </a:r>
            <a:r>
              <a:rPr lang="en-US" altLang="zh-CN" sz="2000" b="1" dirty="0" err="1"/>
              <a:t>news_title</a:t>
            </a:r>
            <a:r>
              <a:rPr lang="en-US" altLang="zh-CN" sz="2000" b="1" dirty="0"/>
              <a:t>");</a:t>
            </a:r>
          </a:p>
          <a:p>
            <a:r>
              <a:rPr lang="en-US" altLang="zh-CN" sz="2000" b="1" dirty="0"/>
              <a:t>        String </a:t>
            </a:r>
            <a:r>
              <a:rPr lang="en-US" altLang="zh-CN" sz="2000" b="1" dirty="0" err="1"/>
              <a:t>newsContent</a:t>
            </a:r>
            <a:r>
              <a:rPr lang="en-US" altLang="zh-CN" sz="2000" b="1" dirty="0"/>
              <a:t> = </a:t>
            </a:r>
            <a:r>
              <a:rPr lang="en-US" altLang="zh-CN" sz="2000" b="1" dirty="0" err="1"/>
              <a:t>getIntent</a:t>
            </a:r>
            <a:r>
              <a:rPr lang="en-US" altLang="zh-CN" sz="2000" b="1" dirty="0"/>
              <a:t>().</a:t>
            </a:r>
            <a:r>
              <a:rPr lang="en-US" altLang="zh-CN" sz="2000" b="1" dirty="0" err="1"/>
              <a:t>getStringExtra</a:t>
            </a:r>
            <a:r>
              <a:rPr lang="en-US" altLang="zh-CN" sz="2000" b="1" dirty="0"/>
              <a:t>("</a:t>
            </a:r>
            <a:r>
              <a:rPr lang="en-US" altLang="zh-CN" sz="2000" b="1" dirty="0" err="1"/>
              <a:t>news_content</a:t>
            </a:r>
            <a:r>
              <a:rPr lang="en-US" altLang="zh-CN" sz="2000" b="1" dirty="0"/>
              <a:t>");</a:t>
            </a:r>
          </a:p>
          <a:p>
            <a:r>
              <a:rPr lang="en-US" altLang="zh-CN" sz="2000" b="1" dirty="0"/>
              <a:t>        //</a:t>
            </a:r>
            <a:r>
              <a:rPr lang="zh-CN" altLang="en-US" sz="2000" b="1" dirty="0"/>
              <a:t>然后将此信息更新到新闻详情碎片中</a:t>
            </a:r>
            <a:endParaRPr lang="en-US" altLang="zh-CN" sz="2000" b="1" dirty="0"/>
          </a:p>
          <a:p>
            <a:r>
              <a:rPr lang="en-US" altLang="zh-CN" sz="2000" b="1" dirty="0"/>
              <a:t>        //……</a:t>
            </a:r>
          </a:p>
          <a:p>
            <a:r>
              <a:rPr lang="en-US" altLang="zh-CN" sz="2000" b="1" dirty="0"/>
              <a:t>    }</a:t>
            </a:r>
          </a:p>
          <a:p>
            <a:r>
              <a:rPr lang="en-US" altLang="zh-CN" sz="2000" b="1" dirty="0"/>
              <a:t>}</a:t>
            </a:r>
            <a:endParaRPr lang="zh-CN" altLang="en-US" sz="2000" b="1" dirty="0"/>
          </a:p>
        </p:txBody>
      </p:sp>
      <p:sp>
        <p:nvSpPr>
          <p:cNvPr id="5" name="矩形 4">
            <a:extLst>
              <a:ext uri="{FF2B5EF4-FFF2-40B4-BE49-F238E27FC236}">
                <a16:creationId xmlns:a16="http://schemas.microsoft.com/office/drawing/2014/main" id="{E07D8810-F497-499C-A263-B4566FB77C2C}"/>
              </a:ext>
            </a:extLst>
          </p:cNvPr>
          <p:cNvSpPr/>
          <p:nvPr/>
        </p:nvSpPr>
        <p:spPr>
          <a:xfrm>
            <a:off x="565212" y="1268760"/>
            <a:ext cx="8013576" cy="2130553"/>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42892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just">
              <a:lnSpc>
                <a:spcPct val="120000"/>
              </a:lnSpc>
            </a:pPr>
            <a:r>
              <a:rPr lang="zh-CN" altLang="en-US" dirty="0"/>
              <a:t>适配单页情况的</a:t>
            </a:r>
            <a:r>
              <a:rPr lang="en-US" altLang="zh-CN" dirty="0" err="1"/>
              <a:t>NewsContentActivity</a:t>
            </a:r>
            <a:r>
              <a:rPr lang="zh-CN" altLang="en-US" dirty="0"/>
              <a:t>活动，</a:t>
            </a:r>
            <a:endParaRPr lang="en-US" altLang="zh-CN" dirty="0"/>
          </a:p>
          <a:p>
            <a:pPr lvl="1" algn="just">
              <a:lnSpc>
                <a:spcPct val="120000"/>
              </a:lnSpc>
            </a:pPr>
            <a:r>
              <a:rPr lang="en-US" altLang="zh-CN" b="1" dirty="0">
                <a:hlinkClick r:id="rId2" action="ppaction://hlinkfile"/>
              </a:rPr>
              <a:t>NewsContentActivity.java</a:t>
            </a:r>
            <a:endParaRPr lang="en-US" altLang="zh-CN" b="1" dirty="0"/>
          </a:p>
          <a:p>
            <a:pPr lvl="1" algn="just">
              <a:lnSpc>
                <a:spcPct val="120000"/>
              </a:lnSpc>
            </a:pPr>
            <a:r>
              <a:rPr lang="en-US" altLang="zh-CN" b="1" dirty="0" err="1">
                <a:solidFill>
                  <a:srgbClr val="FF0000"/>
                </a:solidFill>
              </a:rPr>
              <a:t>actionStart</a:t>
            </a:r>
            <a:r>
              <a:rPr lang="en-US" altLang="zh-CN" b="1" dirty="0"/>
              <a:t>()</a:t>
            </a:r>
            <a:r>
              <a:rPr lang="zh-CN" altLang="en-US" b="1" dirty="0"/>
              <a:t>， 静态方法，为启动</a:t>
            </a:r>
            <a:r>
              <a:rPr lang="en-US" altLang="zh-CN" b="1" dirty="0" err="1"/>
              <a:t>NewsContentActivity</a:t>
            </a:r>
            <a:r>
              <a:rPr lang="zh-CN" altLang="en-US" b="1" dirty="0"/>
              <a:t>活动提供了接口。该方法根据传递过来的参数创建</a:t>
            </a:r>
            <a:r>
              <a:rPr lang="en-US" altLang="zh-CN" b="1" dirty="0"/>
              <a:t>Intent</a:t>
            </a:r>
            <a:r>
              <a:rPr lang="zh-CN" altLang="en-US" b="1" dirty="0"/>
              <a:t>，并负责启动该活动，实现单击列表项时启动详情页活动的功能。</a:t>
            </a:r>
            <a:endParaRPr lang="en-US" altLang="zh-CN" b="1" dirty="0"/>
          </a:p>
          <a:p>
            <a:pPr lvl="1" algn="just">
              <a:lnSpc>
                <a:spcPct val="120000"/>
              </a:lnSpc>
            </a:pPr>
            <a:r>
              <a:rPr lang="zh-CN" altLang="en-US" b="1" dirty="0"/>
              <a:t>使用这种方式启动新活动的好处是：被启动活动需要的数据参数可以通过写在该方法中，为需要启动该活动的其它活动提供说明。</a:t>
            </a:r>
          </a:p>
        </p:txBody>
      </p:sp>
      <p:sp>
        <p:nvSpPr>
          <p:cNvPr id="3" name="标题 2"/>
          <p:cNvSpPr>
            <a:spLocks noGrp="1"/>
          </p:cNvSpPr>
          <p:nvPr>
            <p:ph type="title"/>
          </p:nvPr>
        </p:nvSpPr>
        <p:spPr/>
        <p:txBody>
          <a:bodyPr/>
          <a:lstStyle/>
          <a:p>
            <a:r>
              <a:rPr lang="zh-CN" altLang="en-US" dirty="0"/>
              <a:t>关于</a:t>
            </a:r>
            <a:r>
              <a:rPr lang="en-US" altLang="zh-CN" dirty="0" err="1"/>
              <a:t>actionStart</a:t>
            </a:r>
            <a:r>
              <a:rPr lang="en-US" altLang="zh-CN" dirty="0"/>
              <a:t>()</a:t>
            </a:r>
            <a:r>
              <a:rPr lang="zh-CN" altLang="en-US" dirty="0"/>
              <a:t>方法</a:t>
            </a:r>
          </a:p>
        </p:txBody>
      </p:sp>
    </p:spTree>
    <p:extLst>
      <p:ext uri="{BB962C8B-B14F-4D97-AF65-F5344CB8AC3E}">
        <p14:creationId xmlns:p14="http://schemas.microsoft.com/office/powerpoint/2010/main" val="121885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buClr>
                <a:schemeClr val="accent1">
                  <a:lumMod val="50000"/>
                </a:schemeClr>
              </a:buClr>
              <a:buFont typeface="+mj-lt"/>
              <a:buAutoNum type="arabicPeriod"/>
            </a:pPr>
            <a:r>
              <a:rPr lang="en-US" altLang="zh-CN" sz="2400" dirty="0" err="1"/>
              <a:t>MainActivity</a:t>
            </a:r>
            <a:r>
              <a:rPr lang="zh-CN" altLang="en-US" sz="2400" dirty="0"/>
              <a:t>活动（</a:t>
            </a:r>
            <a:r>
              <a:rPr lang="en-US" altLang="zh-CN" sz="2400" dirty="0"/>
              <a:t>APP</a:t>
            </a:r>
            <a:r>
              <a:rPr lang="zh-CN" altLang="en-US" sz="2400" dirty="0"/>
              <a:t>启动后的第一个活动）会自动适配设备，自动加载单页模式的标题列表布局或者双页模式的标题列表布局，请问项目应该在什么时候（哪个或哪些活动或碎片的生命周期回调方法）才能判断加载的布局是单页还是双页？ </a:t>
            </a:r>
            <a:endParaRPr lang="en-US" altLang="zh-CN" sz="2400" dirty="0"/>
          </a:p>
          <a:p>
            <a:pPr marL="457200" indent="-457200">
              <a:buClr>
                <a:schemeClr val="accent1">
                  <a:lumMod val="50000"/>
                </a:schemeClr>
              </a:buClr>
              <a:buFont typeface="+mj-lt"/>
              <a:buAutoNum type="arabicPeriod"/>
            </a:pPr>
            <a:r>
              <a:rPr lang="zh-CN" altLang="en-US" sz="2400" dirty="0"/>
              <a:t>课件案例中判断是否双页是通过是否能找放</a:t>
            </a:r>
            <a:r>
              <a:rPr lang="en-US" altLang="zh-CN" sz="2400" dirty="0" err="1"/>
              <a:t>NewsContentFragment</a:t>
            </a:r>
            <a:r>
              <a:rPr lang="zh-CN" altLang="en-US" sz="2400" dirty="0"/>
              <a:t>碎片的</a:t>
            </a:r>
            <a:r>
              <a:rPr lang="en-US" altLang="zh-CN" sz="2400" dirty="0" err="1"/>
              <a:t>FrameLayout</a:t>
            </a:r>
            <a:r>
              <a:rPr lang="zh-CN" altLang="en-US" sz="2400" dirty="0"/>
              <a:t>容器</a:t>
            </a:r>
            <a:r>
              <a:rPr lang="en-US" altLang="zh-CN" sz="2400" dirty="0"/>
              <a:t>(</a:t>
            </a:r>
            <a:r>
              <a:rPr lang="en-US" altLang="zh-CN" sz="2400" dirty="0" err="1"/>
              <a:t>news_content_layout</a:t>
            </a:r>
            <a:r>
              <a:rPr lang="en-US" altLang="zh-CN" sz="2400" dirty="0"/>
              <a:t>)</a:t>
            </a:r>
            <a:r>
              <a:rPr lang="zh-CN" altLang="en-US" sz="2400" dirty="0"/>
              <a:t>，是否可以换成直接找其中的</a:t>
            </a:r>
            <a:r>
              <a:rPr lang="en-US" altLang="zh-CN" sz="2400" dirty="0"/>
              <a:t>Fragment</a:t>
            </a:r>
            <a:r>
              <a:rPr lang="zh-CN" altLang="en-US" sz="2400" dirty="0"/>
              <a:t>（</a:t>
            </a:r>
            <a:r>
              <a:rPr lang="en-US" altLang="zh-CN" sz="2400" dirty="0" err="1"/>
              <a:t>NewsContentFragment</a:t>
            </a:r>
            <a:r>
              <a:rPr lang="zh-CN" altLang="en-US" sz="2400" dirty="0"/>
              <a:t>）？ </a:t>
            </a:r>
            <a:endParaRPr lang="en-US" altLang="zh-CN" sz="2400" dirty="0"/>
          </a:p>
          <a:p>
            <a:pPr marL="457200" indent="-457200">
              <a:buClr>
                <a:schemeClr val="accent1">
                  <a:lumMod val="50000"/>
                </a:schemeClr>
              </a:buClr>
              <a:buFont typeface="+mj-lt"/>
              <a:buAutoNum type="arabicPeriod"/>
            </a:pPr>
            <a:r>
              <a:rPr lang="zh-CN" altLang="en-US" sz="2400" dirty="0"/>
              <a:t>如果想在横向的手机设备上测试双页模式，可以使用哪个限定符测试，建立的资源文件夹名是？ </a:t>
            </a:r>
            <a:endParaRPr lang="en-US" altLang="zh-CN" sz="2400" dirty="0"/>
          </a:p>
          <a:p>
            <a:pPr marL="457200" indent="-457200">
              <a:buClr>
                <a:schemeClr val="accent1">
                  <a:lumMod val="50000"/>
                </a:schemeClr>
              </a:buClr>
              <a:buFont typeface="+mj-lt"/>
              <a:buAutoNum type="arabicPeriod"/>
            </a:pPr>
            <a:r>
              <a:rPr lang="zh-CN" altLang="en-US" sz="2400" dirty="0"/>
              <a:t>课件中简易新闻浏览器中碎片</a:t>
            </a:r>
            <a:r>
              <a:rPr lang="en-US" altLang="zh-CN" sz="2400" dirty="0"/>
              <a:t>(</a:t>
            </a:r>
            <a:r>
              <a:rPr lang="en-US" altLang="zh-CN" sz="2400" dirty="0" err="1"/>
              <a:t>NewsTitleFragment</a:t>
            </a:r>
            <a:r>
              <a:rPr lang="en-US" altLang="zh-CN" sz="2400" dirty="0"/>
              <a:t>, </a:t>
            </a:r>
            <a:r>
              <a:rPr lang="en-US" altLang="zh-CN" sz="2400" dirty="0" err="1"/>
              <a:t>NewsContentFragment</a:t>
            </a:r>
            <a:r>
              <a:rPr lang="en-US" altLang="zh-CN" sz="2400" dirty="0"/>
              <a:t>)</a:t>
            </a:r>
            <a:r>
              <a:rPr lang="zh-CN" altLang="en-US" sz="2400" dirty="0"/>
              <a:t>的使用方式是静态的还是动态的？</a:t>
            </a:r>
            <a:endParaRPr lang="en-US" altLang="zh-CN" sz="2400" dirty="0"/>
          </a:p>
        </p:txBody>
      </p:sp>
      <p:sp>
        <p:nvSpPr>
          <p:cNvPr id="3" name="标题 2"/>
          <p:cNvSpPr>
            <a:spLocks noGrp="1"/>
          </p:cNvSpPr>
          <p:nvPr>
            <p:ph type="title"/>
          </p:nvPr>
        </p:nvSpPr>
        <p:spPr/>
        <p:txBody>
          <a:bodyPr/>
          <a:lstStyle/>
          <a:p>
            <a:r>
              <a:rPr lang="zh-CN" altLang="en-US" dirty="0"/>
              <a:t>回答下列问题</a:t>
            </a:r>
          </a:p>
        </p:txBody>
      </p:sp>
    </p:spTree>
    <p:extLst>
      <p:ext uri="{BB962C8B-B14F-4D97-AF65-F5344CB8AC3E}">
        <p14:creationId xmlns:p14="http://schemas.microsoft.com/office/powerpoint/2010/main" val="282641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lnSpc>
                <a:spcPct val="150000"/>
              </a:lnSpc>
              <a:buClr>
                <a:schemeClr val="accent1">
                  <a:lumMod val="50000"/>
                </a:schemeClr>
              </a:buClr>
              <a:buFont typeface="+mj-lt"/>
              <a:buAutoNum type="arabicPeriod"/>
            </a:pPr>
            <a:r>
              <a:rPr lang="zh-CN" altLang="en-US" sz="2800" dirty="0"/>
              <a:t>启动</a:t>
            </a:r>
            <a:r>
              <a:rPr lang="en-US" altLang="zh-CN" sz="2800" dirty="0"/>
              <a:t>APP</a:t>
            </a:r>
            <a:r>
              <a:rPr lang="zh-CN" altLang="en-US" sz="2800" dirty="0"/>
              <a:t>时，依次执行的代码是？</a:t>
            </a:r>
            <a:endParaRPr lang="en-US" altLang="zh-CN" sz="2800" dirty="0"/>
          </a:p>
          <a:p>
            <a:pPr marL="457200" indent="-457200">
              <a:lnSpc>
                <a:spcPct val="150000"/>
              </a:lnSpc>
              <a:buClr>
                <a:schemeClr val="accent1">
                  <a:lumMod val="50000"/>
                </a:schemeClr>
              </a:buClr>
              <a:buFont typeface="+mj-lt"/>
              <a:buAutoNum type="arabicPeriod"/>
            </a:pPr>
            <a:r>
              <a:rPr lang="zh-CN" altLang="en-US" sz="2800" dirty="0"/>
              <a:t>启动</a:t>
            </a:r>
            <a:r>
              <a:rPr lang="en-US" altLang="zh-CN" sz="2800" dirty="0"/>
              <a:t>APP</a:t>
            </a:r>
            <a:r>
              <a:rPr lang="zh-CN" altLang="en-US" sz="2800" dirty="0"/>
              <a:t>后，单击新闻标题列表中的某一标题项，依次执行的代码是？</a:t>
            </a:r>
            <a:endParaRPr lang="en-US" altLang="zh-CN" sz="2800" dirty="0"/>
          </a:p>
          <a:p>
            <a:pPr marL="457200" indent="-457200">
              <a:lnSpc>
                <a:spcPct val="150000"/>
              </a:lnSpc>
              <a:buClr>
                <a:schemeClr val="accent1">
                  <a:lumMod val="50000"/>
                </a:schemeClr>
              </a:buClr>
              <a:buFont typeface="+mj-lt"/>
              <a:buAutoNum type="arabicPeriod"/>
            </a:pPr>
            <a:r>
              <a:rPr lang="zh-CN" altLang="en-US" sz="2800" dirty="0"/>
              <a:t>启动</a:t>
            </a:r>
            <a:r>
              <a:rPr lang="en-US" altLang="zh-CN" sz="2800" dirty="0"/>
              <a:t>APP</a:t>
            </a:r>
            <a:r>
              <a:rPr lang="zh-CN" altLang="en-US" sz="2800" dirty="0"/>
              <a:t>后，如果是宽屏幕设备，单击新闻标题列表中的某一标题项，依次执行的代码是？</a:t>
            </a:r>
          </a:p>
          <a:p>
            <a:pPr marL="457200" indent="-457200">
              <a:lnSpc>
                <a:spcPct val="150000"/>
              </a:lnSpc>
              <a:buClr>
                <a:schemeClr val="accent1">
                  <a:lumMod val="50000"/>
                </a:schemeClr>
              </a:buClr>
              <a:buFont typeface="+mj-lt"/>
              <a:buAutoNum type="arabicPeriod"/>
            </a:pPr>
            <a:endParaRPr lang="zh-CN" altLang="en-US" sz="2800" dirty="0"/>
          </a:p>
        </p:txBody>
      </p:sp>
      <p:sp>
        <p:nvSpPr>
          <p:cNvPr id="3" name="标题 2"/>
          <p:cNvSpPr>
            <a:spLocks noGrp="1"/>
          </p:cNvSpPr>
          <p:nvPr>
            <p:ph type="title"/>
          </p:nvPr>
        </p:nvSpPr>
        <p:spPr/>
        <p:txBody>
          <a:bodyPr/>
          <a:lstStyle/>
          <a:p>
            <a:r>
              <a:rPr lang="zh-CN" altLang="en-US" dirty="0"/>
              <a:t>回答下列问题</a:t>
            </a:r>
          </a:p>
        </p:txBody>
      </p:sp>
    </p:spTree>
    <p:extLst>
      <p:ext uri="{BB962C8B-B14F-4D97-AF65-F5344CB8AC3E}">
        <p14:creationId xmlns:p14="http://schemas.microsoft.com/office/powerpoint/2010/main" val="1267410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52BE040-BD86-42D1-90E1-4FEBD1B20810}"/>
              </a:ext>
            </a:extLst>
          </p:cNvPr>
          <p:cNvSpPr txBox="1"/>
          <p:nvPr>
            <p:custDataLst>
              <p:tags r:id="rId2"/>
            </p:custDataLst>
          </p:nvPr>
        </p:nvSpPr>
        <p:spPr>
          <a:xfrm>
            <a:off x="914400" y="635000"/>
            <a:ext cx="7315200" cy="2143125"/>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以上简易新闻浏览器中碎片的使用方式是静态的还是动态的？</a:t>
            </a:r>
          </a:p>
        </p:txBody>
      </p:sp>
      <p:sp>
        <p:nvSpPr>
          <p:cNvPr id="7" name="文本框 6">
            <a:extLst>
              <a:ext uri="{FF2B5EF4-FFF2-40B4-BE49-F238E27FC236}">
                <a16:creationId xmlns:a16="http://schemas.microsoft.com/office/drawing/2014/main" id="{CDD495BF-F663-4DDF-A597-563FD5BFB3C3}"/>
              </a:ext>
            </a:extLst>
          </p:cNvPr>
          <p:cNvSpPr txBox="1"/>
          <p:nvPr>
            <p:custDataLst>
              <p:tags r:id="rId3"/>
            </p:custDataLst>
          </p:nvPr>
        </p:nvSpPr>
        <p:spPr>
          <a:xfrm>
            <a:off x="1828800" y="2786063"/>
            <a:ext cx="6400800" cy="642938"/>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a:t>
            </a:r>
          </a:p>
        </p:txBody>
      </p:sp>
      <p:sp>
        <p:nvSpPr>
          <p:cNvPr id="8" name="文本框 7">
            <a:extLst>
              <a:ext uri="{FF2B5EF4-FFF2-40B4-BE49-F238E27FC236}">
                <a16:creationId xmlns:a16="http://schemas.microsoft.com/office/drawing/2014/main" id="{ED3A82D4-3A33-40DD-B01A-2B0398211874}"/>
              </a:ext>
            </a:extLst>
          </p:cNvPr>
          <p:cNvSpPr txBox="1"/>
          <p:nvPr>
            <p:custDataLst>
              <p:tags r:id="rId4"/>
            </p:custDataLst>
          </p:nvPr>
        </p:nvSpPr>
        <p:spPr>
          <a:xfrm>
            <a:off x="1828800" y="3643313"/>
            <a:ext cx="6400800" cy="642938"/>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动态（事务）</a:t>
            </a:r>
          </a:p>
        </p:txBody>
      </p:sp>
      <p:sp>
        <p:nvSpPr>
          <p:cNvPr id="9" name="文本框 8">
            <a:extLst>
              <a:ext uri="{FF2B5EF4-FFF2-40B4-BE49-F238E27FC236}">
                <a16:creationId xmlns:a16="http://schemas.microsoft.com/office/drawing/2014/main" id="{8840BF97-9EB1-4D4A-B291-B081E1A4C861}"/>
              </a:ext>
            </a:extLst>
          </p:cNvPr>
          <p:cNvSpPr txBox="1"/>
          <p:nvPr>
            <p:custDataLst>
              <p:tags r:id="rId5"/>
            </p:custDataLst>
          </p:nvPr>
        </p:nvSpPr>
        <p:spPr>
          <a:xfrm>
            <a:off x="1828800" y="4500563"/>
            <a:ext cx="6400800" cy="642938"/>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其它</a:t>
            </a:r>
          </a:p>
        </p:txBody>
      </p:sp>
      <p:sp>
        <p:nvSpPr>
          <p:cNvPr id="11" name="椭圆 10">
            <a:extLst>
              <a:ext uri="{FF2B5EF4-FFF2-40B4-BE49-F238E27FC236}">
                <a16:creationId xmlns:a16="http://schemas.microsoft.com/office/drawing/2014/main" id="{2671BF0D-89A4-414C-9D64-C31FC5B6DD18}"/>
              </a:ext>
            </a:extLst>
          </p:cNvPr>
          <p:cNvSpPr>
            <a:spLocks noChangeAspect="1"/>
          </p:cNvSpPr>
          <p:nvPr>
            <p:custDataLst>
              <p:tags r:id="rId6"/>
            </p:custDataLst>
          </p:nvPr>
        </p:nvSpPr>
        <p:spPr>
          <a:xfrm>
            <a:off x="1114425" y="2850356"/>
            <a:ext cx="514350" cy="514350"/>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5473B6F-8382-47A7-8DD4-9A102492918F}"/>
              </a:ext>
            </a:extLst>
          </p:cNvPr>
          <p:cNvSpPr>
            <a:spLocks noChangeAspect="1"/>
          </p:cNvSpPr>
          <p:nvPr>
            <p:custDataLst>
              <p:tags r:id="rId7"/>
            </p:custDataLst>
          </p:nvPr>
        </p:nvSpPr>
        <p:spPr>
          <a:xfrm>
            <a:off x="1114425" y="3707606"/>
            <a:ext cx="514350" cy="514350"/>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DD5B9808-E4D7-4742-808C-5ADC3E0ABFDB}"/>
              </a:ext>
            </a:extLst>
          </p:cNvPr>
          <p:cNvSpPr>
            <a:spLocks noChangeAspect="1"/>
          </p:cNvSpPr>
          <p:nvPr>
            <p:custDataLst>
              <p:tags r:id="rId8"/>
            </p:custDataLst>
          </p:nvPr>
        </p:nvSpPr>
        <p:spPr>
          <a:xfrm>
            <a:off x="1114425" y="4564856"/>
            <a:ext cx="514350" cy="514350"/>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8F119025-812E-4DAC-9909-594702FF42E5}"/>
              </a:ext>
            </a:extLst>
          </p:cNvPr>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3" name="组合 2">
            <a:extLst>
              <a:ext uri="{FF2B5EF4-FFF2-40B4-BE49-F238E27FC236}">
                <a16:creationId xmlns:a16="http://schemas.microsoft.com/office/drawing/2014/main" id="{54B03257-457F-46A4-BD21-4A78A56729FD}"/>
              </a:ext>
            </a:extLst>
          </p:cNvPr>
          <p:cNvGrpSpPr/>
          <p:nvPr>
            <p:custDataLst>
              <p:tags r:id="rId10"/>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398F4C28-73F3-42BA-B6C1-7FCF65654475}"/>
                </a:ext>
              </a:extLst>
            </p:cNvPr>
            <p:cNvSpPr/>
            <p:nvPr>
              <p:custDataLst>
                <p:tags r:id="rId12"/>
              </p:custDataLst>
            </p:nvPr>
          </p:nvSpPr>
          <p:spPr>
            <a:xfrm>
              <a:off x="0" y="0"/>
              <a:ext cx="9144000" cy="635000"/>
            </a:xfrm>
            <a:prstGeom prst="rect">
              <a:avLst/>
            </a:prstGeom>
            <a:solidFill>
              <a:srgbClr val="F6F7F8"/>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C1A0F9FD-4220-4930-9F1D-D51161C7F49E}"/>
                </a:ext>
              </a:extLst>
            </p:cNvPr>
            <p:cNvSpPr/>
            <p:nvPr>
              <p:custDataLst>
                <p:tags r:id="rId13"/>
              </p:custDataLst>
            </p:nvPr>
          </p:nvSpPr>
          <p:spPr>
            <a:xfrm>
              <a:off x="0" y="0"/>
              <a:ext cx="190500" cy="635000"/>
            </a:xfrm>
            <a:prstGeom prst="rect">
              <a:avLst/>
            </a:prstGeom>
            <a:solidFill>
              <a:srgbClr val="639EF4"/>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3919AAB1-1E3D-48B7-9DD6-929B7E0C2E6D}"/>
                </a:ext>
              </a:extLst>
            </p:cNvPr>
            <p:cNvSpPr txBox="1"/>
            <p:nvPr>
              <p:custDataLst>
                <p:tags r:id="rId14"/>
              </p:custDataLst>
            </p:nvPr>
          </p:nvSpPr>
          <p:spPr>
            <a:xfrm>
              <a:off x="254000" y="0"/>
              <a:ext cx="1905000" cy="635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endParaRPr lang="zh-CN" altLang="en-US"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TipText">
              <a:extLst>
                <a:ext uri="{FF2B5EF4-FFF2-40B4-BE49-F238E27FC236}">
                  <a16:creationId xmlns:a16="http://schemas.microsoft.com/office/drawing/2014/main" id="{AA96C8E5-256D-41E3-A37E-3E6E19EBBE50}"/>
                </a:ext>
              </a:extLst>
            </p:cNvPr>
            <p:cNvSpPr txBox="1"/>
            <p:nvPr>
              <p:custDataLst>
                <p:tags r:id="rId15"/>
              </p:custDataLst>
            </p:nvPr>
          </p:nvSpPr>
          <p:spPr>
            <a:xfrm>
              <a:off x="1195705" y="109220"/>
              <a:ext cx="2286000" cy="508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endParaRPr lang="zh-CN" altLang="en-US" sz="2000" dirty="0" err="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1DA6A210-1927-4D92-81AA-E226C9ADDBBD}"/>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80052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p:txBody>
          <a:bodyPr>
            <a:normAutofit/>
          </a:bodyPr>
          <a:lstStyle/>
          <a:p>
            <a:pPr>
              <a:lnSpc>
                <a:spcPct val="150000"/>
              </a:lnSpc>
            </a:pPr>
            <a:r>
              <a:rPr lang="zh-CN" altLang="en-US" sz="2400" dirty="0"/>
              <a:t>下面结合经典的底部导航、</a:t>
            </a:r>
            <a:r>
              <a:rPr lang="en-US" altLang="zh-CN" sz="2400" b="1" dirty="0" err="1">
                <a:solidFill>
                  <a:srgbClr val="FF0000"/>
                </a:solidFill>
              </a:rPr>
              <a:t>FrameLayout</a:t>
            </a:r>
            <a:r>
              <a:rPr lang="zh-CN" altLang="en-US" sz="2400" dirty="0"/>
              <a:t>和Fragment，介绍如何构建Fragment切换页面。</a:t>
            </a:r>
          </a:p>
        </p:txBody>
      </p:sp>
      <p:sp>
        <p:nvSpPr>
          <p:cNvPr id="31747" name="标题 2"/>
          <p:cNvSpPr>
            <a:spLocks noGrp="1"/>
          </p:cNvSpPr>
          <p:nvPr>
            <p:ph type="title"/>
          </p:nvPr>
        </p:nvSpPr>
        <p:spPr/>
        <p:txBody>
          <a:bodyPr/>
          <a:lstStyle/>
          <a:p>
            <a:r>
              <a:rPr lang="zh-CN" altLang="en-US" dirty="0"/>
              <a:t>案例</a:t>
            </a:r>
            <a:r>
              <a:rPr lang="en-US" altLang="zh-CN" dirty="0"/>
              <a:t>2</a:t>
            </a:r>
            <a:r>
              <a:rPr lang="zh-CN" altLang="en-US" dirty="0"/>
              <a:t>：</a:t>
            </a:r>
            <a:r>
              <a:rPr lang="en-US" altLang="zh-CN" dirty="0"/>
              <a:t>APP</a:t>
            </a:r>
            <a:r>
              <a:rPr lang="zh-CN" altLang="en-US" dirty="0"/>
              <a:t>底部导航</a:t>
            </a:r>
          </a:p>
        </p:txBody>
      </p:sp>
      <p:sp>
        <p:nvSpPr>
          <p:cNvPr id="5" name="文本框 4">
            <a:extLst>
              <a:ext uri="{FF2B5EF4-FFF2-40B4-BE49-F238E27FC236}">
                <a16:creationId xmlns:a16="http://schemas.microsoft.com/office/drawing/2014/main" id="{8E693A14-4E46-48FE-AA70-CEBE4A970CAD}"/>
              </a:ext>
            </a:extLst>
          </p:cNvPr>
          <p:cNvSpPr txBox="1"/>
          <p:nvPr/>
        </p:nvSpPr>
        <p:spPr>
          <a:xfrm>
            <a:off x="6289403" y="5923204"/>
            <a:ext cx="1935270" cy="307777"/>
          </a:xfrm>
          <a:prstGeom prst="rect">
            <a:avLst/>
          </a:prstGeom>
          <a:noFill/>
          <a:ln>
            <a:noFill/>
          </a:ln>
        </p:spPr>
        <p:txBody>
          <a:bodyPr wrap="square">
            <a:spAutoFit/>
          </a:bodyPr>
          <a:lstStyle/>
          <a:p>
            <a:pPr algn="ctr"/>
            <a:r>
              <a:rPr lang="zh-CN" altLang="en-US" sz="1400" dirty="0">
                <a:solidFill>
                  <a:prstClr val="black"/>
                </a:solidFill>
              </a:rPr>
              <a:t>图</a:t>
            </a:r>
            <a:r>
              <a:rPr lang="en-US" altLang="zh-CN" sz="1400" dirty="0">
                <a:solidFill>
                  <a:prstClr val="black"/>
                </a:solidFill>
              </a:rPr>
              <a:t>5-1  </a:t>
            </a:r>
            <a:r>
              <a:rPr lang="zh-CN" altLang="en-US" sz="1400" dirty="0">
                <a:solidFill>
                  <a:prstClr val="black"/>
                </a:solidFill>
              </a:rPr>
              <a:t>带底部导航</a:t>
            </a:r>
            <a:r>
              <a:rPr lang="en-US" altLang="zh-CN" sz="1400" dirty="0">
                <a:solidFill>
                  <a:prstClr val="black"/>
                </a:solidFill>
              </a:rPr>
              <a:t>APP</a:t>
            </a:r>
            <a:endParaRPr lang="zh-CN" altLang="en-US" sz="1400" dirty="0"/>
          </a:p>
        </p:txBody>
      </p:sp>
      <p:pic>
        <p:nvPicPr>
          <p:cNvPr id="8" name="屏幕录制 17">
            <a:hlinkClick r:id="" action="ppaction://media"/>
            <a:extLst>
              <a:ext uri="{FF2B5EF4-FFF2-40B4-BE49-F238E27FC236}">
                <a16:creationId xmlns:a16="http://schemas.microsoft.com/office/drawing/2014/main" id="{7ABDBA20-D480-43DC-9F99-A31C3AEBFF0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156176" y="1743569"/>
            <a:ext cx="2223954" cy="3960000"/>
          </a:xfrm>
          <a:prstGeom prst="rect">
            <a:avLst/>
          </a:prstGeom>
          <a:ln>
            <a:solidFill>
              <a:schemeClr val="tx1"/>
            </a:solidFill>
          </a:ln>
        </p:spPr>
      </p:pic>
    </p:spTree>
    <p:extLst>
      <p:ext uri="{BB962C8B-B14F-4D97-AF65-F5344CB8AC3E}">
        <p14:creationId xmlns:p14="http://schemas.microsoft.com/office/powerpoint/2010/main" val="3926366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916"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8"/>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8"/>
                                        </p:tgtEl>
                                      </p:cBhvr>
                                    </p:cmd>
                                  </p:childTnLst>
                                </p:cTn>
                              </p:par>
                            </p:childTnLst>
                          </p:cTn>
                        </p:par>
                      </p:childTnLst>
                    </p:cTn>
                  </p:par>
                </p:childTnLst>
              </p:cTn>
              <p:nextCondLst>
                <p:cond evt="onClick" delay="0">
                  <p:tgtEl>
                    <p:spTgt spid="8"/>
                  </p:tgtEl>
                </p:cond>
              </p:nextCondLst>
            </p:seq>
            <p:video>
              <p:cMediaNode vol="80000">
                <p:cTn id="12" fill="hold" display="0">
                  <p:stCondLst>
                    <p:cond delay="indefinite"/>
                  </p:stCondLst>
                </p:cTn>
                <p:tgtEl>
                  <p:spTgt spid="8"/>
                </p:tgtEl>
              </p:cMediaNode>
            </p:vide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1"/>
          </p:nvPr>
        </p:nvSpPr>
        <p:spPr/>
        <p:txBody>
          <a:bodyPr/>
          <a:lstStyle/>
          <a:p>
            <a:r>
              <a:rPr lang="zh-CN" altLang="en-US" dirty="0"/>
              <a:t>实现步骤：</a:t>
            </a:r>
          </a:p>
          <a:p>
            <a:pPr marL="0" indent="0">
              <a:buNone/>
            </a:pPr>
            <a:r>
              <a:rPr lang="zh-CN" altLang="en-US" dirty="0"/>
              <a:t>（1）创建新项目：项目名称TabFragmentDemo。</a:t>
            </a:r>
          </a:p>
          <a:p>
            <a:pPr marL="0" indent="0">
              <a:buNone/>
            </a:pPr>
            <a:r>
              <a:rPr lang="zh-CN" altLang="en-US" dirty="0"/>
              <a:t>（2）导入素材图片</a:t>
            </a:r>
          </a:p>
          <a:p>
            <a:pPr lvl="1"/>
            <a:r>
              <a:rPr lang="zh-CN" altLang="en-US" dirty="0"/>
              <a:t>创建布局之前，拷贝素材图片到资源目录。</a:t>
            </a:r>
          </a:p>
          <a:p>
            <a:pPr marL="0" indent="0">
              <a:buNone/>
            </a:pPr>
            <a:r>
              <a:rPr lang="zh-CN" altLang="en-US" b="1" dirty="0"/>
              <a:t>（3）创建带底部导航的布局：</a:t>
            </a:r>
          </a:p>
          <a:p>
            <a:pPr lvl="1"/>
            <a:r>
              <a:rPr lang="zh-CN" altLang="en-US" dirty="0"/>
              <a:t>底部导航采用简单的线性布局，</a:t>
            </a:r>
            <a:r>
              <a:rPr lang="zh-CN" altLang="en-US" dirty="0">
                <a:solidFill>
                  <a:srgbClr val="FF0000"/>
                </a:solidFill>
              </a:rPr>
              <a:t>也可以使用RadioGroup来完成</a:t>
            </a:r>
            <a:r>
              <a:rPr lang="zh-CN" altLang="en-US" dirty="0"/>
              <a:t>。</a:t>
            </a:r>
          </a:p>
          <a:p>
            <a:pPr lvl="1"/>
            <a:r>
              <a:rPr lang="zh-CN" altLang="en-US" dirty="0"/>
              <a:t>使用向导创建底部导航的布局文件Layout/bottom.xml。</a:t>
            </a:r>
            <a:endParaRPr lang="en-US" altLang="zh-CN" dirty="0"/>
          </a:p>
        </p:txBody>
      </p:sp>
      <p:sp>
        <p:nvSpPr>
          <p:cNvPr id="32771" name="标题 2"/>
          <p:cNvSpPr>
            <a:spLocks noGrp="1"/>
          </p:cNvSpPr>
          <p:nvPr>
            <p:ph type="title"/>
          </p:nvPr>
        </p:nvSpPr>
        <p:spPr/>
        <p:txBody>
          <a:bodyPr/>
          <a:lstStyle/>
          <a:p>
            <a:r>
              <a:rPr lang="zh-CN" altLang="en-US" dirty="0"/>
              <a:t>案例</a:t>
            </a:r>
            <a:r>
              <a:rPr lang="en-US" altLang="zh-CN" dirty="0"/>
              <a:t>2</a:t>
            </a:r>
            <a:r>
              <a:rPr lang="zh-CN" altLang="en-US" dirty="0"/>
              <a:t>：</a:t>
            </a:r>
            <a:r>
              <a:rPr lang="en-US" altLang="zh-CN" dirty="0"/>
              <a:t>APP</a:t>
            </a:r>
            <a:r>
              <a:rPr lang="zh-CN" altLang="en-US" dirty="0"/>
              <a:t>底部导航</a:t>
            </a:r>
          </a:p>
        </p:txBody>
      </p:sp>
    </p:spTree>
    <p:extLst>
      <p:ext uri="{BB962C8B-B14F-4D97-AF65-F5344CB8AC3E}">
        <p14:creationId xmlns:p14="http://schemas.microsoft.com/office/powerpoint/2010/main" val="35847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底部导航布局</a:t>
            </a:r>
          </a:p>
        </p:txBody>
      </p:sp>
      <p:sp>
        <p:nvSpPr>
          <p:cNvPr id="5" name="内容占位符 4"/>
          <p:cNvSpPr>
            <a:spLocks noGrp="1"/>
          </p:cNvSpPr>
          <p:nvPr>
            <p:ph idx="1"/>
          </p:nvPr>
        </p:nvSpPr>
        <p:spPr>
          <a:xfrm>
            <a:off x="107504" y="1412776"/>
            <a:ext cx="4392488" cy="4389437"/>
          </a:xfrm>
        </p:spPr>
        <p:txBody>
          <a:bodyPr/>
          <a:lstStyle/>
          <a:p>
            <a:pPr>
              <a:lnSpc>
                <a:spcPct val="120000"/>
              </a:lnSpc>
            </a:pPr>
            <a:r>
              <a:rPr lang="zh-CN" altLang="en-US" sz="2800" dirty="0">
                <a:hlinkClick r:id="rId2" action="ppaction://hlinkpres?slideindex=1&amp;slidetitle="/>
              </a:rPr>
              <a:t>Layout/bottom.xml</a:t>
            </a:r>
            <a:r>
              <a:rPr lang="zh-CN" altLang="en-US" sz="2800" dirty="0"/>
              <a:t>。</a:t>
            </a:r>
            <a:endParaRPr lang="en-US" altLang="zh-CN" sz="2800" dirty="0"/>
          </a:p>
          <a:p>
            <a:pPr lvl="1">
              <a:lnSpc>
                <a:spcPct val="120000"/>
              </a:lnSpc>
            </a:pPr>
            <a:r>
              <a:rPr lang="zh-CN" altLang="en-US" dirty="0"/>
              <a:t>两层线性布局的方式</a:t>
            </a:r>
            <a:endParaRPr lang="en-US" altLang="zh-CN" dirty="0"/>
          </a:p>
          <a:p>
            <a:pPr lvl="1">
              <a:lnSpc>
                <a:spcPct val="120000"/>
              </a:lnSpc>
            </a:pPr>
            <a:r>
              <a:rPr lang="zh-CN" altLang="en-US" dirty="0"/>
              <a:t>内层</a:t>
            </a:r>
            <a:r>
              <a:rPr lang="en-US" altLang="zh-CN" dirty="0"/>
              <a:t>4</a:t>
            </a:r>
            <a:r>
              <a:rPr lang="zh-CN" altLang="en-US" dirty="0"/>
              <a:t>个线性布局设置：</a:t>
            </a:r>
            <a:endParaRPr lang="en-US" altLang="zh-CN" dirty="0"/>
          </a:p>
          <a:p>
            <a:pPr lvl="2">
              <a:lnSpc>
                <a:spcPct val="120000"/>
              </a:lnSpc>
            </a:pPr>
            <a:r>
              <a:rPr lang="zh-CN" altLang="en-US" dirty="0"/>
              <a:t>android:layout_width=“0dp”  </a:t>
            </a:r>
            <a:endParaRPr lang="en-US" altLang="zh-CN" dirty="0"/>
          </a:p>
          <a:p>
            <a:pPr lvl="2">
              <a:lnSpc>
                <a:spcPct val="120000"/>
              </a:lnSpc>
            </a:pPr>
            <a:r>
              <a:rPr lang="zh-CN" altLang="en-US" dirty="0"/>
              <a:t>android:layout_weight=“1”</a:t>
            </a:r>
            <a:endParaRPr lang="en-US" altLang="zh-CN" dirty="0"/>
          </a:p>
          <a:p>
            <a:pPr lvl="1">
              <a:lnSpc>
                <a:spcPct val="120000"/>
              </a:lnSpc>
            </a:pPr>
            <a:r>
              <a:rPr lang="zh-CN" altLang="en-US" dirty="0"/>
              <a:t>使四组控件均匀分布。</a:t>
            </a:r>
          </a:p>
          <a:p>
            <a:pPr>
              <a:lnSpc>
                <a:spcPct val="120000"/>
              </a:lnSpc>
            </a:pPr>
            <a:endParaRPr lang="zh-CN" altLang="en-US" sz="2800" dirty="0"/>
          </a:p>
        </p:txBody>
      </p:sp>
      <p:pic>
        <p:nvPicPr>
          <p:cNvPr id="8" name="图片 7">
            <a:extLst>
              <a:ext uri="{FF2B5EF4-FFF2-40B4-BE49-F238E27FC236}">
                <a16:creationId xmlns:a16="http://schemas.microsoft.com/office/drawing/2014/main" id="{676ACD6C-3733-4F67-8A93-A58EAA7401BF}"/>
              </a:ext>
            </a:extLst>
          </p:cNvPr>
          <p:cNvPicPr>
            <a:picLocks noChangeAspect="1"/>
          </p:cNvPicPr>
          <p:nvPr/>
        </p:nvPicPr>
        <p:blipFill>
          <a:blip r:embed="rId3"/>
          <a:stretch>
            <a:fillRect/>
          </a:stretch>
        </p:blipFill>
        <p:spPr>
          <a:xfrm>
            <a:off x="4653747" y="827735"/>
            <a:ext cx="3374637" cy="967553"/>
          </a:xfrm>
          <a:prstGeom prst="rect">
            <a:avLst/>
          </a:prstGeom>
          <a:ln>
            <a:solidFill>
              <a:schemeClr val="accent1"/>
            </a:solidFill>
          </a:ln>
        </p:spPr>
      </p:pic>
      <p:pic>
        <p:nvPicPr>
          <p:cNvPr id="10" name="图片 9">
            <a:extLst>
              <a:ext uri="{FF2B5EF4-FFF2-40B4-BE49-F238E27FC236}">
                <a16:creationId xmlns:a16="http://schemas.microsoft.com/office/drawing/2014/main" id="{58DDE22E-D800-4052-90FF-56C7189CD50F}"/>
              </a:ext>
            </a:extLst>
          </p:cNvPr>
          <p:cNvPicPr>
            <a:picLocks noChangeAspect="1"/>
          </p:cNvPicPr>
          <p:nvPr/>
        </p:nvPicPr>
        <p:blipFill>
          <a:blip r:embed="rId4"/>
          <a:stretch>
            <a:fillRect/>
          </a:stretch>
        </p:blipFill>
        <p:spPr>
          <a:xfrm>
            <a:off x="4653747" y="1916831"/>
            <a:ext cx="3374637" cy="4562278"/>
          </a:xfrm>
          <a:prstGeom prst="rect">
            <a:avLst/>
          </a:prstGeom>
        </p:spPr>
      </p:pic>
    </p:spTree>
    <p:extLst>
      <p:ext uri="{BB962C8B-B14F-4D97-AF65-F5344CB8AC3E}">
        <p14:creationId xmlns:p14="http://schemas.microsoft.com/office/powerpoint/2010/main" val="378401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0"/>
            <a:ext cx="8229600" cy="5767287"/>
          </a:xfrm>
          <a:solidFill>
            <a:schemeClr val="bg1">
              <a:lumMod val="95000"/>
            </a:schemeClr>
          </a:solidFill>
        </p:spPr>
        <p:txBody>
          <a:bodyPr>
            <a:normAutofit lnSpcReduction="10000"/>
          </a:bodyPr>
          <a:lstStyle/>
          <a:p>
            <a:pPr marL="0" indent="0">
              <a:spcBef>
                <a:spcPts val="1800"/>
              </a:spcBef>
              <a:buNone/>
            </a:pPr>
            <a:r>
              <a:rPr lang="en-US" altLang="zh-CN" sz="2200" i="1" dirty="0"/>
              <a:t>&lt;?</a:t>
            </a:r>
            <a:r>
              <a:rPr lang="en-US" altLang="zh-CN" sz="2200" dirty="0"/>
              <a:t>xml version=“1.0” encoding=“utf-8”</a:t>
            </a:r>
            <a:r>
              <a:rPr lang="en-US" altLang="zh-CN" sz="2200" i="1" dirty="0"/>
              <a:t>?&gt;</a:t>
            </a:r>
            <a:br>
              <a:rPr lang="en-US" altLang="zh-CN" sz="2200" i="1" dirty="0"/>
            </a:br>
            <a:r>
              <a:rPr lang="en-US" altLang="zh-CN" sz="2200" dirty="0"/>
              <a:t>&lt;</a:t>
            </a:r>
            <a:r>
              <a:rPr lang="en-US" altLang="zh-CN" sz="2200" b="1" dirty="0" err="1"/>
              <a:t>LinearLayout</a:t>
            </a:r>
            <a:r>
              <a:rPr lang="en-US" altLang="zh-CN" sz="2200" dirty="0"/>
              <a:t> </a:t>
            </a:r>
            <a:r>
              <a:rPr lang="en-US" altLang="zh-CN" sz="2200" dirty="0" err="1"/>
              <a:t>xmlns:android</a:t>
            </a:r>
            <a:r>
              <a:rPr lang="en-US" altLang="zh-CN" sz="2200" dirty="0"/>
              <a:t>=“http://schemas.android.com/</a:t>
            </a:r>
            <a:r>
              <a:rPr lang="en-US" altLang="zh-CN" sz="2200" dirty="0" err="1"/>
              <a:t>apk</a:t>
            </a:r>
            <a:r>
              <a:rPr lang="en-US" altLang="zh-CN" sz="2200" dirty="0"/>
              <a:t>/res/android”</a:t>
            </a:r>
            <a:br>
              <a:rPr lang="en-US" altLang="zh-CN" sz="2200" dirty="0"/>
            </a:br>
            <a:r>
              <a:rPr lang="en-US" altLang="zh-CN" sz="2200" dirty="0"/>
              <a:t>    </a:t>
            </a:r>
            <a:r>
              <a:rPr lang="en-US" altLang="zh-CN" sz="2200" dirty="0" err="1"/>
              <a:t>xmlns:app</a:t>
            </a:r>
            <a:r>
              <a:rPr lang="en-US" altLang="zh-CN" sz="2200" dirty="0"/>
              <a:t>=“http://schemas.android.com/</a:t>
            </a:r>
            <a:r>
              <a:rPr lang="en-US" altLang="zh-CN" sz="2200" dirty="0" err="1"/>
              <a:t>apk</a:t>
            </a:r>
            <a:r>
              <a:rPr lang="en-US" altLang="zh-CN" sz="2200" dirty="0"/>
              <a:t>/res-auto”</a:t>
            </a:r>
            <a:br>
              <a:rPr lang="en-US" altLang="zh-CN" sz="2200" dirty="0"/>
            </a:br>
            <a:r>
              <a:rPr lang="en-US" altLang="zh-CN" sz="2200" dirty="0"/>
              <a:t>    </a:t>
            </a:r>
            <a:r>
              <a:rPr lang="en-US" altLang="zh-CN" sz="2200" dirty="0" err="1"/>
              <a:t>xmlns:tools</a:t>
            </a:r>
            <a:r>
              <a:rPr lang="en-US" altLang="zh-CN" sz="2200" dirty="0"/>
              <a:t>=“http://schemas.android.com/tools”</a:t>
            </a:r>
            <a:br>
              <a:rPr lang="en-US" altLang="zh-CN" sz="2200" dirty="0"/>
            </a:br>
            <a:r>
              <a:rPr lang="en-US" altLang="zh-CN" sz="2200" dirty="0"/>
              <a:t>    </a:t>
            </a:r>
            <a:r>
              <a:rPr lang="en-US" altLang="zh-CN" sz="2200" dirty="0" err="1"/>
              <a:t>android:layout_width</a:t>
            </a:r>
            <a:r>
              <a:rPr lang="en-US" altLang="zh-CN" sz="2200" dirty="0"/>
              <a:t>=“</a:t>
            </a:r>
            <a:r>
              <a:rPr lang="en-US" altLang="zh-CN" sz="2200" dirty="0" err="1"/>
              <a:t>match_parent</a:t>
            </a:r>
            <a:r>
              <a:rPr lang="en-US" altLang="zh-CN" sz="2200" dirty="0"/>
              <a:t>”</a:t>
            </a:r>
            <a:br>
              <a:rPr lang="en-US" altLang="zh-CN" sz="2200" dirty="0"/>
            </a:br>
            <a:r>
              <a:rPr lang="en-US" altLang="zh-CN" sz="2200" dirty="0"/>
              <a:t>    </a:t>
            </a:r>
            <a:r>
              <a:rPr lang="en-US" altLang="zh-CN" sz="2200" dirty="0" err="1"/>
              <a:t>android:layout_height</a:t>
            </a:r>
            <a:r>
              <a:rPr lang="en-US" altLang="zh-CN" sz="2200" dirty="0"/>
              <a:t>=“</a:t>
            </a:r>
            <a:r>
              <a:rPr lang="en-US" altLang="zh-CN" sz="2200" dirty="0" err="1"/>
              <a:t>match_parent</a:t>
            </a:r>
            <a:r>
              <a:rPr lang="en-US" altLang="zh-CN" sz="2200" dirty="0"/>
              <a:t>”</a:t>
            </a:r>
            <a:br>
              <a:rPr lang="en-US" altLang="zh-CN" sz="2200" dirty="0"/>
            </a:br>
            <a:r>
              <a:rPr lang="en-US" altLang="zh-CN" sz="2200" dirty="0"/>
              <a:t>    </a:t>
            </a:r>
            <a:r>
              <a:rPr lang="en-US" altLang="zh-CN" sz="2200" dirty="0" err="1"/>
              <a:t>android:orientation</a:t>
            </a:r>
            <a:r>
              <a:rPr lang="en-US" altLang="zh-CN" sz="2200" dirty="0"/>
              <a:t>=“vertical”</a:t>
            </a:r>
            <a:br>
              <a:rPr lang="en-US" altLang="zh-CN" sz="2200" dirty="0"/>
            </a:br>
            <a:r>
              <a:rPr lang="en-US" altLang="zh-CN" sz="2200" dirty="0"/>
              <a:t>    </a:t>
            </a:r>
            <a:r>
              <a:rPr lang="en-US" altLang="zh-CN" sz="2200" dirty="0" err="1"/>
              <a:t>tools:context</a:t>
            </a:r>
            <a:r>
              <a:rPr lang="en-US" altLang="zh-CN" sz="2200" dirty="0"/>
              <a:t>=“.</a:t>
            </a:r>
            <a:r>
              <a:rPr lang="en-US" altLang="zh-CN" sz="2200" dirty="0" err="1"/>
              <a:t>MainActivity</a:t>
            </a:r>
            <a:r>
              <a:rPr lang="en-US" altLang="zh-CN" sz="2200" dirty="0"/>
              <a:t>”&gt;</a:t>
            </a:r>
            <a:br>
              <a:rPr lang="en-US" altLang="zh-CN" sz="2200" dirty="0"/>
            </a:br>
            <a:br>
              <a:rPr lang="en-US" altLang="zh-CN" sz="2200" dirty="0"/>
            </a:br>
            <a:r>
              <a:rPr lang="en-US" altLang="zh-CN" sz="2200" dirty="0"/>
              <a:t>    &lt;</a:t>
            </a:r>
            <a:r>
              <a:rPr lang="en-US" altLang="zh-CN" sz="2200" b="1" dirty="0" err="1">
                <a:solidFill>
                  <a:srgbClr val="C00000"/>
                </a:solidFill>
              </a:rPr>
              <a:t>FrameLayout</a:t>
            </a:r>
            <a:br>
              <a:rPr lang="en-US" altLang="zh-CN" sz="2200" dirty="0"/>
            </a:br>
            <a:r>
              <a:rPr lang="en-US" altLang="zh-CN" sz="2200" dirty="0"/>
              <a:t>        </a:t>
            </a:r>
            <a:r>
              <a:rPr lang="en-US" altLang="zh-CN" sz="2200" b="1" dirty="0" err="1"/>
              <a:t>android:id</a:t>
            </a:r>
            <a:r>
              <a:rPr lang="en-US" altLang="zh-CN" sz="2200" b="1" dirty="0"/>
              <a:t>="@+id/</a:t>
            </a:r>
            <a:r>
              <a:rPr lang="en-US" altLang="zh-CN" sz="2200" b="1" dirty="0" err="1"/>
              <a:t>frag_layout</a:t>
            </a:r>
            <a:r>
              <a:rPr lang="en-US" altLang="zh-CN" sz="2200" b="1" dirty="0"/>
              <a:t>"</a:t>
            </a:r>
            <a:br>
              <a:rPr lang="en-US" altLang="zh-CN" sz="2200" b="1" dirty="0"/>
            </a:br>
            <a:r>
              <a:rPr lang="en-US" altLang="zh-CN" sz="2200" b="1" dirty="0"/>
              <a:t>        </a:t>
            </a:r>
            <a:r>
              <a:rPr lang="en-US" altLang="zh-CN" sz="2200" b="1" dirty="0" err="1"/>
              <a:t>android:layout_width</a:t>
            </a:r>
            <a:r>
              <a:rPr lang="en-US" altLang="zh-CN" sz="2200" b="1" dirty="0"/>
              <a:t>="</a:t>
            </a:r>
            <a:r>
              <a:rPr lang="en-US" altLang="zh-CN" sz="2200" b="1" dirty="0" err="1"/>
              <a:t>match_parent</a:t>
            </a:r>
            <a:r>
              <a:rPr lang="en-US" altLang="zh-CN" sz="2200" b="1" dirty="0"/>
              <a:t>"</a:t>
            </a:r>
            <a:br>
              <a:rPr lang="en-US" altLang="zh-CN" sz="2200" b="1" dirty="0"/>
            </a:br>
            <a:r>
              <a:rPr lang="en-US" altLang="zh-CN" sz="2200" b="1" dirty="0"/>
              <a:t>        </a:t>
            </a:r>
            <a:r>
              <a:rPr lang="en-US" altLang="zh-CN" sz="2200" b="1" dirty="0" err="1"/>
              <a:t>android:layout_height</a:t>
            </a:r>
            <a:r>
              <a:rPr lang="en-US" altLang="zh-CN" sz="2200" b="1" dirty="0"/>
              <a:t>="0dp"</a:t>
            </a:r>
            <a:br>
              <a:rPr lang="en-US" altLang="zh-CN" sz="2200" b="1" dirty="0"/>
            </a:br>
            <a:r>
              <a:rPr lang="en-US" altLang="zh-CN" sz="2200" b="1" dirty="0"/>
              <a:t>        </a:t>
            </a:r>
            <a:r>
              <a:rPr lang="en-US" altLang="zh-CN" sz="2200" b="1" dirty="0" err="1"/>
              <a:t>android:layout_weight</a:t>
            </a:r>
            <a:r>
              <a:rPr lang="en-US" altLang="zh-CN" sz="2200" b="1" dirty="0"/>
              <a:t>="1"&gt;</a:t>
            </a:r>
            <a:br>
              <a:rPr lang="en-US" altLang="zh-CN" sz="2200" b="1" dirty="0"/>
            </a:br>
            <a:r>
              <a:rPr lang="en-US" altLang="zh-CN" sz="2200" dirty="0"/>
              <a:t>    &lt;/</a:t>
            </a:r>
            <a:r>
              <a:rPr lang="en-US" altLang="zh-CN" sz="2200" b="1" dirty="0" err="1">
                <a:solidFill>
                  <a:srgbClr val="C00000"/>
                </a:solidFill>
              </a:rPr>
              <a:t>FrameLayout</a:t>
            </a:r>
            <a:r>
              <a:rPr lang="en-US" altLang="zh-CN" sz="2200" dirty="0"/>
              <a:t>&gt;</a:t>
            </a:r>
          </a:p>
          <a:p>
            <a:pPr marL="0" indent="0">
              <a:spcBef>
                <a:spcPts val="1800"/>
              </a:spcBef>
              <a:buNone/>
            </a:pPr>
            <a:r>
              <a:rPr lang="en-US" altLang="zh-CN" sz="2200" dirty="0"/>
              <a:t>    </a:t>
            </a:r>
            <a:r>
              <a:rPr lang="en-US" altLang="zh-CN" sz="2200" b="1" dirty="0">
                <a:solidFill>
                  <a:srgbClr val="000099"/>
                </a:solidFill>
              </a:rPr>
              <a:t>&lt;include layout="@layout/bottom"/&gt;</a:t>
            </a:r>
            <a:br>
              <a:rPr lang="en-US" altLang="zh-CN" sz="2200" b="1" dirty="0">
                <a:solidFill>
                  <a:srgbClr val="000099"/>
                </a:solidFill>
              </a:rPr>
            </a:br>
            <a:r>
              <a:rPr lang="en-US" altLang="zh-CN" sz="2200" dirty="0"/>
              <a:t>&lt;/</a:t>
            </a:r>
            <a:r>
              <a:rPr lang="en-US" altLang="zh-CN" sz="2200" b="1" dirty="0" err="1"/>
              <a:t>LinearLayout</a:t>
            </a:r>
            <a:r>
              <a:rPr lang="en-US" altLang="zh-CN" sz="2200" dirty="0"/>
              <a:t>&gt;</a:t>
            </a:r>
            <a:endParaRPr lang="zh-CN" altLang="en-US" sz="2200" dirty="0"/>
          </a:p>
        </p:txBody>
      </p:sp>
      <p:sp>
        <p:nvSpPr>
          <p:cNvPr id="4" name="矩形 3"/>
          <p:cNvSpPr/>
          <p:nvPr/>
        </p:nvSpPr>
        <p:spPr>
          <a:xfrm>
            <a:off x="620387" y="3933056"/>
            <a:ext cx="5460851" cy="1801167"/>
          </a:xfrm>
          <a:prstGeom prst="rect">
            <a:avLst/>
          </a:prstGeom>
          <a:noFill/>
          <a:ln w="28575">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 name="TextBox 4"/>
          <p:cNvSpPr txBox="1"/>
          <p:nvPr/>
        </p:nvSpPr>
        <p:spPr>
          <a:xfrm>
            <a:off x="6192663" y="3933056"/>
            <a:ext cx="2360465" cy="1200329"/>
          </a:xfrm>
          <a:prstGeom prst="rect">
            <a:avLst/>
          </a:prstGeom>
          <a:solidFill>
            <a:schemeClr val="accent1">
              <a:lumMod val="60000"/>
              <a:lumOff val="40000"/>
            </a:schemeClr>
          </a:solidFill>
          <a:ln>
            <a:solidFill>
              <a:schemeClr val="bg2"/>
            </a:solidFill>
          </a:ln>
        </p:spPr>
        <p:txBody>
          <a:bodyPr wrap="square" rtlCol="0">
            <a:spAutoFit/>
          </a:bodyPr>
          <a:lstStyle/>
          <a:p>
            <a:r>
              <a:rPr lang="zh-CN" altLang="en-US" sz="2400" dirty="0">
                <a:latin typeface="微软雅黑" pitchFamily="34" charset="-122"/>
                <a:ea typeface="微软雅黑" pitchFamily="34" charset="-122"/>
              </a:rPr>
              <a:t>根据底部</a:t>
            </a:r>
            <a:r>
              <a:rPr lang="en-US" altLang="zh-CN" sz="2400" dirty="0">
                <a:latin typeface="微软雅黑" pitchFamily="34" charset="-122"/>
                <a:ea typeface="微软雅黑" pitchFamily="34" charset="-122"/>
              </a:rPr>
              <a:t>Tab</a:t>
            </a:r>
            <a:r>
              <a:rPr lang="zh-CN" altLang="en-US" sz="2400" dirty="0">
                <a:latin typeface="微软雅黑" pitchFamily="34" charset="-122"/>
                <a:ea typeface="微软雅黑" pitchFamily="34" charset="-122"/>
              </a:rPr>
              <a:t>动态加载某个碎片的容器。</a:t>
            </a:r>
          </a:p>
        </p:txBody>
      </p:sp>
      <p:sp>
        <p:nvSpPr>
          <p:cNvPr id="6" name="矩形 5"/>
          <p:cNvSpPr/>
          <p:nvPr/>
        </p:nvSpPr>
        <p:spPr>
          <a:xfrm>
            <a:off x="620387" y="5839097"/>
            <a:ext cx="4812779" cy="419100"/>
          </a:xfrm>
          <a:prstGeom prst="rect">
            <a:avLst/>
          </a:prstGeom>
          <a:noFill/>
          <a:ln w="28575">
            <a:solidFill>
              <a:srgbClr val="000099"/>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 name="TextBox 6"/>
          <p:cNvSpPr txBox="1"/>
          <p:nvPr/>
        </p:nvSpPr>
        <p:spPr>
          <a:xfrm>
            <a:off x="5665531" y="5839097"/>
            <a:ext cx="2438400" cy="461665"/>
          </a:xfrm>
          <a:prstGeom prst="rect">
            <a:avLst/>
          </a:prstGeom>
          <a:solidFill>
            <a:schemeClr val="accent1">
              <a:lumMod val="60000"/>
              <a:lumOff val="40000"/>
            </a:schemeClr>
          </a:solidFill>
          <a:ln>
            <a:solidFill>
              <a:schemeClr val="bg2"/>
            </a:solidFill>
          </a:ln>
        </p:spPr>
        <p:txBody>
          <a:bodyPr wrap="square" rtlCol="0">
            <a:spAutoFit/>
          </a:bodyPr>
          <a:lstStyle/>
          <a:p>
            <a:r>
              <a:rPr lang="zh-CN" altLang="en-US" sz="2400" dirty="0">
                <a:latin typeface="微软雅黑" pitchFamily="34" charset="-122"/>
                <a:ea typeface="微软雅黑" pitchFamily="34" charset="-122"/>
              </a:rPr>
              <a:t>底部导航布局</a:t>
            </a:r>
          </a:p>
        </p:txBody>
      </p:sp>
      <p:sp>
        <p:nvSpPr>
          <p:cNvPr id="8" name="文本框 7">
            <a:extLst>
              <a:ext uri="{FF2B5EF4-FFF2-40B4-BE49-F238E27FC236}">
                <a16:creationId xmlns:a16="http://schemas.microsoft.com/office/drawing/2014/main" id="{A29A4A7B-73C9-4650-AEEA-5E7ABB8C641D}"/>
              </a:ext>
            </a:extLst>
          </p:cNvPr>
          <p:cNvSpPr txBox="1"/>
          <p:nvPr/>
        </p:nvSpPr>
        <p:spPr>
          <a:xfrm>
            <a:off x="323528" y="116632"/>
            <a:ext cx="4317532" cy="584775"/>
          </a:xfrm>
          <a:prstGeom prst="rect">
            <a:avLst/>
          </a:prstGeom>
          <a:noFill/>
          <a:ln>
            <a:solidFill>
              <a:schemeClr val="bg2"/>
            </a:solidFill>
          </a:ln>
        </p:spPr>
        <p:txBody>
          <a:bodyPr wrap="square">
            <a:spAutoFit/>
          </a:bodyPr>
          <a:lstStyle/>
          <a:p>
            <a:pPr>
              <a:spcBef>
                <a:spcPct val="0"/>
              </a:spcBef>
            </a:pPr>
            <a:r>
              <a:rPr lang="zh-CN" altLang="en-US" sz="3200" b="1" dirty="0">
                <a:solidFill>
                  <a:schemeClr val="tx2"/>
                </a:solidFill>
                <a:latin typeface="+mj-lt"/>
                <a:ea typeface="+mj-ea"/>
                <a:cs typeface="+mj-cs"/>
              </a:rPr>
              <a:t>activity_main.xml</a:t>
            </a:r>
          </a:p>
        </p:txBody>
      </p:sp>
    </p:spTree>
    <p:extLst>
      <p:ext uri="{BB962C8B-B14F-4D97-AF65-F5344CB8AC3E}">
        <p14:creationId xmlns:p14="http://schemas.microsoft.com/office/powerpoint/2010/main" val="346247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内容占位符 1"/>
          <p:cNvSpPr>
            <a:spLocks noGrp="1"/>
          </p:cNvSpPr>
          <p:nvPr>
            <p:ph idx="1"/>
          </p:nvPr>
        </p:nvSpPr>
        <p:spPr>
          <a:xfrm>
            <a:off x="312995" y="1268760"/>
            <a:ext cx="4320480" cy="3384376"/>
          </a:xfrm>
        </p:spPr>
        <p:txBody>
          <a:bodyPr/>
          <a:lstStyle/>
          <a:p>
            <a:pPr>
              <a:lnSpc>
                <a:spcPct val="150000"/>
              </a:lnSpc>
            </a:pPr>
            <a:r>
              <a:rPr lang="zh-CN" altLang="en-US" sz="2000" b="1" dirty="0">
                <a:solidFill>
                  <a:srgbClr val="FF0000"/>
                </a:solidFill>
              </a:rPr>
              <a:t>使用向导创建</a:t>
            </a:r>
            <a:r>
              <a:rPr lang="en-US" altLang="zh-CN" sz="2000" b="1" dirty="0">
                <a:solidFill>
                  <a:srgbClr val="FF0000"/>
                </a:solidFill>
              </a:rPr>
              <a:t>4</a:t>
            </a:r>
            <a:r>
              <a:rPr lang="zh-CN" altLang="en-US" sz="2000" b="1" dirty="0">
                <a:solidFill>
                  <a:srgbClr val="FF0000"/>
                </a:solidFill>
              </a:rPr>
              <a:t>个碎片</a:t>
            </a:r>
            <a:r>
              <a:rPr lang="zh-CN" altLang="en-US" sz="2000" dirty="0"/>
              <a:t>：</a:t>
            </a:r>
            <a:r>
              <a:rPr lang="en-US" altLang="zh-CN" sz="2000" dirty="0"/>
              <a:t>Home</a:t>
            </a:r>
            <a:r>
              <a:rPr lang="zh-CN" altLang="en-US" sz="2000" dirty="0"/>
              <a:t>Fragment，</a:t>
            </a:r>
            <a:r>
              <a:rPr lang="en-US" altLang="zh-CN" sz="2000" dirty="0" err="1"/>
              <a:t>VideoFragment</a:t>
            </a:r>
            <a:r>
              <a:rPr lang="zh-CN" altLang="en-US" sz="2000" dirty="0"/>
              <a:t>，</a:t>
            </a:r>
            <a:r>
              <a:rPr lang="en-US" altLang="zh-CN" sz="2000" dirty="0" err="1"/>
              <a:t>QuanFragment</a:t>
            </a:r>
            <a:r>
              <a:rPr lang="zh-CN" altLang="en-US" sz="2000" dirty="0"/>
              <a:t>和</a:t>
            </a:r>
            <a:r>
              <a:rPr lang="en-US" altLang="zh-CN" sz="2000" dirty="0" err="1"/>
              <a:t>MineFragment</a:t>
            </a:r>
            <a:r>
              <a:rPr lang="zh-CN" altLang="en-US" sz="2000" dirty="0"/>
              <a:t>，依次作为底部各</a:t>
            </a:r>
            <a:r>
              <a:rPr lang="en-US" altLang="zh-CN" sz="2000" dirty="0"/>
              <a:t>Tab</a:t>
            </a:r>
            <a:r>
              <a:rPr lang="zh-CN" altLang="en-US" sz="2000" dirty="0"/>
              <a:t>组件单击时需要动态替换的碎片。</a:t>
            </a:r>
            <a:endParaRPr lang="en-US" altLang="zh-CN" sz="2000" dirty="0"/>
          </a:p>
          <a:p>
            <a:pPr>
              <a:lnSpc>
                <a:spcPct val="150000"/>
              </a:lnSpc>
            </a:pPr>
            <a:r>
              <a:rPr lang="zh-CN" altLang="en-US" sz="2000" dirty="0"/>
              <a:t>作为测试，均使用自动生成的布局与逻辑。</a:t>
            </a:r>
          </a:p>
          <a:p>
            <a:pPr marL="0" indent="0">
              <a:buNone/>
            </a:pPr>
            <a:endParaRPr lang="zh-CN" altLang="en-US" dirty="0"/>
          </a:p>
        </p:txBody>
      </p:sp>
      <p:pic>
        <p:nvPicPr>
          <p:cNvPr id="5" name="图片 4">
            <a:extLst>
              <a:ext uri="{FF2B5EF4-FFF2-40B4-BE49-F238E27FC236}">
                <a16:creationId xmlns:a16="http://schemas.microsoft.com/office/drawing/2014/main" id="{D3E52506-4517-475F-836A-1A26BB7CAB75}"/>
              </a:ext>
            </a:extLst>
          </p:cNvPr>
          <p:cNvPicPr>
            <a:picLocks noChangeAspect="1"/>
          </p:cNvPicPr>
          <p:nvPr/>
        </p:nvPicPr>
        <p:blipFill>
          <a:blip r:embed="rId2"/>
          <a:stretch>
            <a:fillRect/>
          </a:stretch>
        </p:blipFill>
        <p:spPr>
          <a:xfrm>
            <a:off x="4797291" y="1484784"/>
            <a:ext cx="4033714" cy="4680520"/>
          </a:xfrm>
          <a:prstGeom prst="rect">
            <a:avLst/>
          </a:prstGeom>
          <a:ln>
            <a:solidFill>
              <a:schemeClr val="accent1"/>
            </a:solidFill>
          </a:ln>
        </p:spPr>
      </p:pic>
      <p:sp>
        <p:nvSpPr>
          <p:cNvPr id="10" name="文本框 9">
            <a:extLst>
              <a:ext uri="{FF2B5EF4-FFF2-40B4-BE49-F238E27FC236}">
                <a16:creationId xmlns:a16="http://schemas.microsoft.com/office/drawing/2014/main" id="{905327EF-1E89-458C-9BC5-95C372C167B2}"/>
              </a:ext>
            </a:extLst>
          </p:cNvPr>
          <p:cNvSpPr txBox="1"/>
          <p:nvPr/>
        </p:nvSpPr>
        <p:spPr>
          <a:xfrm>
            <a:off x="288032" y="102582"/>
            <a:ext cx="8748464" cy="830997"/>
          </a:xfrm>
          <a:prstGeom prst="rect">
            <a:avLst/>
          </a:prstGeom>
          <a:noFill/>
          <a:ln>
            <a:noFill/>
          </a:ln>
        </p:spPr>
        <p:txBody>
          <a:bodyPr wrap="square">
            <a:spAutoFit/>
          </a:bodyPr>
          <a:lstStyle/>
          <a:p>
            <a:pPr marL="0" marR="0" lvl="0" indent="0" algn="l" defTabSz="914400" rtl="0" eaLnBrk="1" fontAlgn="auto" latinLnBrk="0" hangingPunct="1">
              <a:spcBef>
                <a:spcPct val="20000"/>
              </a:spcBef>
              <a:spcAft>
                <a:spcPts val="0"/>
              </a:spcAft>
              <a:buClr>
                <a:srgbClr val="C0CF3A"/>
              </a:buClr>
              <a:buSzPct val="95000"/>
              <a:buFont typeface="Wingdings 2"/>
              <a:buNone/>
              <a:tabLst/>
              <a:defRPr/>
            </a:pPr>
            <a:r>
              <a:rPr kumimoji="0" lang="en-US" altLang="zh-CN" sz="2400" b="1" i="0" u="none" strike="noStrike" kern="1200" cap="none" spc="0" normalizeH="0" baseline="0" noProof="0" dirty="0">
                <a:ln>
                  <a:noFill/>
                </a:ln>
                <a:solidFill>
                  <a:srgbClr val="000099"/>
                </a:solidFill>
                <a:effectLst/>
                <a:uLnTx/>
                <a:uFillTx/>
                <a:latin typeface="Palatino Linotype"/>
                <a:ea typeface="宋体" panose="02010600030101010101" pitchFamily="2" charset="-122"/>
                <a:cs typeface="+mn-cs"/>
              </a:rPr>
              <a:t>(4) </a:t>
            </a:r>
            <a:r>
              <a:rPr kumimoji="0" lang="zh-CN" altLang="en-US" sz="2400" b="1" i="0" u="none" strike="noStrike" kern="1200" cap="none" spc="0" normalizeH="0" baseline="0" noProof="0" dirty="0">
                <a:ln>
                  <a:noFill/>
                </a:ln>
                <a:solidFill>
                  <a:srgbClr val="000099"/>
                </a:solidFill>
                <a:effectLst/>
                <a:uLnTx/>
                <a:uFillTx/>
                <a:latin typeface="Palatino Linotype"/>
                <a:ea typeface="宋体" panose="02010600030101010101" pitchFamily="2" charset="-122"/>
                <a:cs typeface="+mn-cs"/>
              </a:rPr>
              <a:t>准备导航碎片：为底部导航的每一组</a:t>
            </a:r>
            <a:r>
              <a:rPr kumimoji="0" lang="en-US" altLang="zh-CN" sz="2400" b="1" i="0" u="none" strike="noStrike" kern="1200" cap="none" spc="0" normalizeH="0" baseline="0" noProof="0" dirty="0">
                <a:ln>
                  <a:noFill/>
                </a:ln>
                <a:solidFill>
                  <a:srgbClr val="000099"/>
                </a:solidFill>
                <a:effectLst/>
                <a:uLnTx/>
                <a:uFillTx/>
                <a:latin typeface="Palatino Linotype"/>
                <a:ea typeface="宋体" panose="02010600030101010101" pitchFamily="2" charset="-122"/>
                <a:cs typeface="+mn-cs"/>
              </a:rPr>
              <a:t>Tab</a:t>
            </a:r>
            <a:r>
              <a:rPr kumimoji="0" lang="zh-CN" altLang="en-US" sz="2400" b="1" i="0" u="none" strike="noStrike" kern="1200" cap="none" spc="0" normalizeH="0" baseline="0" noProof="0" dirty="0">
                <a:ln>
                  <a:noFill/>
                </a:ln>
                <a:solidFill>
                  <a:srgbClr val="000099"/>
                </a:solidFill>
                <a:effectLst/>
                <a:uLnTx/>
                <a:uFillTx/>
                <a:latin typeface="Palatino Linotype"/>
                <a:ea typeface="宋体" panose="02010600030101010101" pitchFamily="2" charset="-122"/>
                <a:cs typeface="+mn-cs"/>
              </a:rPr>
              <a:t>组件创建相应的Fragment：</a:t>
            </a:r>
          </a:p>
        </p:txBody>
      </p:sp>
    </p:spTree>
    <p:extLst>
      <p:ext uri="{BB962C8B-B14F-4D97-AF65-F5344CB8AC3E}">
        <p14:creationId xmlns:p14="http://schemas.microsoft.com/office/powerpoint/2010/main" val="272702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同时兼容手机和平板。</a:t>
            </a:r>
            <a:endParaRPr lang="en-US" altLang="zh-CN" dirty="0"/>
          </a:p>
          <a:p>
            <a:r>
              <a:rPr lang="zh-CN" altLang="en-US" dirty="0"/>
              <a:t>进入应用后先是新闻列表，当在手机上使用时，使用单页模式，单击列表项会打开新的页面。</a:t>
            </a:r>
            <a:endParaRPr lang="en-US" altLang="zh-CN" dirty="0"/>
          </a:p>
          <a:p>
            <a:r>
              <a:rPr lang="zh-CN" altLang="en-US" dirty="0"/>
              <a:t>当在平板上使用时，使用双页模式，单击左侧列表项时直接更新右侧新闻内容页。</a:t>
            </a:r>
            <a:endParaRPr lang="en-US" altLang="zh-CN" dirty="0"/>
          </a:p>
        </p:txBody>
      </p:sp>
      <p:sp>
        <p:nvSpPr>
          <p:cNvPr id="3" name="标题 2"/>
          <p:cNvSpPr>
            <a:spLocks noGrp="1"/>
          </p:cNvSpPr>
          <p:nvPr>
            <p:ph type="title"/>
          </p:nvPr>
        </p:nvSpPr>
        <p:spPr/>
        <p:txBody>
          <a:bodyPr/>
          <a:lstStyle/>
          <a:p>
            <a:r>
              <a:rPr lang="zh-CN" altLang="en-US" dirty="0"/>
              <a:t>案例</a:t>
            </a:r>
            <a:r>
              <a:rPr lang="en-US" altLang="zh-CN" dirty="0"/>
              <a:t>2</a:t>
            </a:r>
            <a:r>
              <a:rPr lang="zh-CN" altLang="en-US" dirty="0"/>
              <a:t>：简易新闻浏览器</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60648"/>
            <a:ext cx="6504903" cy="3659008"/>
          </a:xfrm>
          <a:prstGeom prst="rect">
            <a:avLst/>
          </a:prstGeom>
          <a:ln>
            <a:solidFill>
              <a:schemeClr val="accent1"/>
            </a:solidFill>
          </a:ln>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2564904"/>
            <a:ext cx="6528724" cy="3672408"/>
          </a:xfrm>
          <a:prstGeom prst="rect">
            <a:avLst/>
          </a:prstGeom>
          <a:ln>
            <a:solidFill>
              <a:schemeClr val="accent1"/>
            </a:solidFill>
          </a:ln>
        </p:spPr>
      </p:pic>
    </p:spTree>
    <p:extLst>
      <p:ext uri="{BB962C8B-B14F-4D97-AF65-F5344CB8AC3E}">
        <p14:creationId xmlns:p14="http://schemas.microsoft.com/office/powerpoint/2010/main" val="153344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内容占位符 1"/>
          <p:cNvSpPr>
            <a:spLocks noGrp="1"/>
          </p:cNvSpPr>
          <p:nvPr>
            <p:ph idx="1"/>
          </p:nvPr>
        </p:nvSpPr>
        <p:spPr>
          <a:xfrm>
            <a:off x="248274" y="260649"/>
            <a:ext cx="8229600" cy="1872208"/>
          </a:xfrm>
          <a:solidFill>
            <a:schemeClr val="bg1"/>
          </a:solidFill>
        </p:spPr>
        <p:txBody>
          <a:bodyPr>
            <a:normAutofit/>
          </a:bodyPr>
          <a:lstStyle/>
          <a:p>
            <a:pPr marL="0" indent="0">
              <a:buNone/>
            </a:pPr>
            <a:r>
              <a:rPr lang="en-US" altLang="zh-CN" sz="2400" b="1" dirty="0">
                <a:solidFill>
                  <a:srgbClr val="000099"/>
                </a:solidFill>
              </a:rPr>
              <a:t>(5) </a:t>
            </a:r>
            <a:r>
              <a:rPr lang="zh-CN" altLang="en-US" sz="2400" b="1" dirty="0">
                <a:solidFill>
                  <a:srgbClr val="000099"/>
                </a:solidFill>
              </a:rPr>
              <a:t>修改</a:t>
            </a:r>
            <a:r>
              <a:rPr lang="en-US" altLang="zh-CN" sz="2400" b="1" dirty="0" err="1">
                <a:solidFill>
                  <a:srgbClr val="000099"/>
                </a:solidFill>
              </a:rPr>
              <a:t>MainActivity</a:t>
            </a:r>
            <a:r>
              <a:rPr lang="zh-CN" altLang="en-US" sz="2400" b="1" dirty="0">
                <a:solidFill>
                  <a:srgbClr val="000099"/>
                </a:solidFill>
              </a:rPr>
              <a:t>：</a:t>
            </a:r>
            <a:endParaRPr lang="en-US" altLang="zh-CN" sz="2400" b="1" dirty="0">
              <a:solidFill>
                <a:srgbClr val="000099"/>
              </a:solidFill>
            </a:endParaRPr>
          </a:p>
          <a:p>
            <a:pPr lvl="1"/>
            <a:r>
              <a:rPr lang="zh-CN" altLang="en-US" sz="2200" dirty="0"/>
              <a:t>初始化数据：创建</a:t>
            </a:r>
            <a:r>
              <a:rPr lang="en-US" altLang="zh-CN" sz="2200" dirty="0"/>
              <a:t>4</a:t>
            </a:r>
            <a:r>
              <a:rPr lang="zh-CN" altLang="en-US" sz="2200" dirty="0"/>
              <a:t>个碎片实例，并保存在列表</a:t>
            </a:r>
            <a:endParaRPr lang="en-US" altLang="zh-CN" sz="2200" dirty="0"/>
          </a:p>
          <a:p>
            <a:pPr lvl="1"/>
            <a:r>
              <a:rPr lang="zh-CN" altLang="en-US" sz="2200" dirty="0">
                <a:solidFill>
                  <a:srgbClr val="FF0000"/>
                </a:solidFill>
              </a:rPr>
              <a:t>为底部导航的</a:t>
            </a:r>
            <a:r>
              <a:rPr lang="en-US" altLang="zh-CN" sz="2200" dirty="0">
                <a:solidFill>
                  <a:srgbClr val="FF0000"/>
                </a:solidFill>
              </a:rPr>
              <a:t>4</a:t>
            </a:r>
            <a:r>
              <a:rPr lang="zh-CN" altLang="en-US" sz="2200" dirty="0">
                <a:solidFill>
                  <a:srgbClr val="FF0000"/>
                </a:solidFill>
              </a:rPr>
              <a:t>个</a:t>
            </a:r>
            <a:r>
              <a:rPr lang="en-US" altLang="zh-CN" sz="2200" dirty="0">
                <a:solidFill>
                  <a:srgbClr val="FF0000"/>
                </a:solidFill>
              </a:rPr>
              <a:t>Tab</a:t>
            </a:r>
            <a:r>
              <a:rPr lang="zh-CN" altLang="en-US" sz="2200" dirty="0">
                <a:solidFill>
                  <a:srgbClr val="FF0000"/>
                </a:solidFill>
              </a:rPr>
              <a:t>组件注册点击事件</a:t>
            </a:r>
            <a:r>
              <a:rPr lang="zh-CN" altLang="en-US" sz="2200" dirty="0"/>
              <a:t>，单击时</a:t>
            </a:r>
            <a:endParaRPr lang="en-US" altLang="zh-CN" sz="2200" dirty="0"/>
          </a:p>
          <a:p>
            <a:pPr marL="668337" lvl="2" indent="0">
              <a:buNone/>
            </a:pPr>
            <a:r>
              <a:rPr lang="en-US" altLang="zh-CN" dirty="0"/>
              <a:t>(a) </a:t>
            </a:r>
            <a:r>
              <a:rPr lang="zh-CN" altLang="en-US" dirty="0"/>
              <a:t>修改控件的状态；</a:t>
            </a:r>
            <a:r>
              <a:rPr lang="en-US" altLang="zh-CN" dirty="0"/>
              <a:t>(b)</a:t>
            </a:r>
            <a:r>
              <a:rPr lang="zh-CN" altLang="en-US" dirty="0"/>
              <a:t>使页面切换到相应的</a:t>
            </a:r>
            <a:r>
              <a:rPr lang="en-US" altLang="zh-CN" dirty="0"/>
              <a:t>Fragment</a:t>
            </a:r>
            <a:r>
              <a:rPr lang="zh-CN" altLang="en-US" dirty="0"/>
              <a:t>。</a:t>
            </a:r>
            <a:endParaRPr lang="en-US" altLang="zh-CN" dirty="0"/>
          </a:p>
          <a:p>
            <a:pPr marL="0" indent="0">
              <a:buNone/>
            </a:pPr>
            <a:endParaRPr lang="zh-CN" altLang="en-US" dirty="0"/>
          </a:p>
        </p:txBody>
      </p:sp>
      <p:sp>
        <p:nvSpPr>
          <p:cNvPr id="6" name="矩形 5"/>
          <p:cNvSpPr/>
          <p:nvPr/>
        </p:nvSpPr>
        <p:spPr>
          <a:xfrm>
            <a:off x="899592" y="2450258"/>
            <a:ext cx="7344816" cy="1540486"/>
          </a:xfrm>
          <a:prstGeom prst="rect">
            <a:avLst/>
          </a:prstGeom>
          <a:solidFill>
            <a:schemeClr val="bg1">
              <a:lumMod val="95000"/>
            </a:schemeClr>
          </a:solidFill>
          <a:ln>
            <a:solidFill>
              <a:schemeClr val="tx1"/>
            </a:solidFill>
          </a:ln>
        </p:spPr>
        <p:txBody>
          <a:bodyPr wrap="square">
            <a:spAutoFit/>
          </a:bodyPr>
          <a:lstStyle/>
          <a:p>
            <a:pPr>
              <a:lnSpc>
                <a:spcPct val="120000"/>
              </a:lnSpc>
            </a:pPr>
            <a:r>
              <a:rPr lang="en-US" altLang="zh-CN" sz="2000" b="1" dirty="0" err="1"/>
              <a:t>initFragments</a:t>
            </a:r>
            <a:r>
              <a:rPr lang="en-US" altLang="zh-CN" sz="2000" b="1" dirty="0"/>
              <a:t>();    //</a:t>
            </a:r>
            <a:r>
              <a:rPr lang="zh-CN" altLang="en-US" sz="2000" b="1" dirty="0"/>
              <a:t>初始化碎片，</a:t>
            </a:r>
            <a:r>
              <a:rPr lang="en-US" altLang="zh-CN" sz="2000" b="1" dirty="0"/>
              <a:t>List</a:t>
            </a:r>
            <a:endParaRPr lang="zh-CN" altLang="en-US" sz="2000" b="1" dirty="0"/>
          </a:p>
          <a:p>
            <a:pPr>
              <a:lnSpc>
                <a:spcPct val="120000"/>
              </a:lnSpc>
            </a:pPr>
            <a:r>
              <a:rPr lang="en-US" altLang="zh-CN" sz="2000" b="1" dirty="0" err="1"/>
              <a:t>initViews</a:t>
            </a:r>
            <a:r>
              <a:rPr lang="en-US" altLang="zh-CN" sz="2000" b="1" dirty="0"/>
              <a:t>();    //</a:t>
            </a:r>
            <a:r>
              <a:rPr lang="zh-CN" altLang="en-US" sz="2000" b="1" dirty="0"/>
              <a:t>初始化控件</a:t>
            </a:r>
          </a:p>
          <a:p>
            <a:pPr>
              <a:lnSpc>
                <a:spcPct val="120000"/>
              </a:lnSpc>
            </a:pPr>
            <a:r>
              <a:rPr lang="en-US" altLang="zh-CN" sz="2000" b="1" dirty="0" err="1"/>
              <a:t>initEvents</a:t>
            </a:r>
            <a:r>
              <a:rPr lang="en-US" altLang="zh-CN" sz="2000" b="1" dirty="0"/>
              <a:t>();   //</a:t>
            </a:r>
            <a:r>
              <a:rPr lang="zh-CN" altLang="en-US" sz="2000" b="1" dirty="0"/>
              <a:t>初始化事件</a:t>
            </a:r>
          </a:p>
          <a:p>
            <a:pPr>
              <a:lnSpc>
                <a:spcPct val="120000"/>
              </a:lnSpc>
            </a:pPr>
            <a:r>
              <a:rPr lang="en-US" altLang="zh-CN" sz="2000" b="1" dirty="0" err="1"/>
              <a:t>initFirstRun</a:t>
            </a:r>
            <a:r>
              <a:rPr lang="en-US" altLang="zh-CN" sz="2000" b="1" dirty="0"/>
              <a:t>(0); //</a:t>
            </a:r>
            <a:r>
              <a:rPr lang="zh-CN" altLang="en-US" sz="2000" b="1" dirty="0"/>
              <a:t>第一次运行初始化界面，显示第一个碎片</a:t>
            </a:r>
          </a:p>
        </p:txBody>
      </p:sp>
    </p:spTree>
    <p:extLst>
      <p:ext uri="{BB962C8B-B14F-4D97-AF65-F5344CB8AC3E}">
        <p14:creationId xmlns:p14="http://schemas.microsoft.com/office/powerpoint/2010/main" val="12142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447675" y="106365"/>
            <a:ext cx="8229600" cy="802356"/>
          </a:xfrm>
          <a:solidFill>
            <a:srgbClr val="FFC000"/>
          </a:solidFill>
        </p:spPr>
        <p:txBody>
          <a:bodyPr>
            <a:normAutofit lnSpcReduction="10000"/>
          </a:bodyPr>
          <a:lstStyle/>
          <a:p>
            <a:pPr marL="0" indent="0">
              <a:buNone/>
            </a:pPr>
            <a:r>
              <a:rPr lang="en-US" altLang="zh-CN" sz="2200" b="1" dirty="0"/>
              <a:t>MainAcitivity.java</a:t>
            </a:r>
            <a:endParaRPr lang="zh-CN" altLang="en-US" sz="2200" b="1" dirty="0"/>
          </a:p>
          <a:p>
            <a:pPr marL="0" indent="0">
              <a:buNone/>
            </a:pPr>
            <a:r>
              <a:rPr lang="zh-CN" altLang="en-US" sz="2200" b="1" dirty="0"/>
              <a:t>1）声明变量</a:t>
            </a:r>
          </a:p>
          <a:p>
            <a:pPr marL="306689" lvl="1" indent="0">
              <a:buNone/>
            </a:pPr>
            <a:endParaRPr lang="zh-CN" altLang="en-US" sz="2200" b="1" dirty="0"/>
          </a:p>
        </p:txBody>
      </p:sp>
      <p:sp>
        <p:nvSpPr>
          <p:cNvPr id="2" name="矩形 1"/>
          <p:cNvSpPr/>
          <p:nvPr/>
        </p:nvSpPr>
        <p:spPr>
          <a:xfrm>
            <a:off x="457200" y="996213"/>
            <a:ext cx="8229600" cy="5324535"/>
          </a:xfrm>
          <a:prstGeom prst="rect">
            <a:avLst/>
          </a:prstGeom>
          <a:solidFill>
            <a:schemeClr val="accent3">
              <a:lumMod val="20000"/>
              <a:lumOff val="80000"/>
            </a:schemeClr>
          </a:solidFill>
          <a:ln>
            <a:solidFill>
              <a:schemeClr val="tx1"/>
            </a:solidFill>
          </a:ln>
        </p:spPr>
        <p:txBody>
          <a:bodyPr wrap="square">
            <a:spAutoFit/>
          </a:bodyPr>
          <a:lstStyle/>
          <a:p>
            <a:r>
              <a:rPr lang="en-US" altLang="zh-CN" sz="2000" dirty="0"/>
              <a:t>public class </a:t>
            </a:r>
            <a:r>
              <a:rPr lang="en-US" altLang="zh-CN" sz="2000" dirty="0" err="1"/>
              <a:t>MainActivity</a:t>
            </a:r>
            <a:r>
              <a:rPr lang="en-US" altLang="zh-CN" sz="2000" dirty="0"/>
              <a:t> extends </a:t>
            </a:r>
            <a:r>
              <a:rPr lang="en-US" altLang="zh-CN" sz="2000" dirty="0" err="1"/>
              <a:t>AppCompatActivity</a:t>
            </a:r>
            <a:r>
              <a:rPr lang="en-US" altLang="zh-CN" sz="2000" dirty="0"/>
              <a:t> {</a:t>
            </a:r>
          </a:p>
          <a:p>
            <a:r>
              <a:rPr lang="en-US" altLang="zh-CN" sz="2000" dirty="0"/>
              <a:t>    //</a:t>
            </a:r>
            <a:r>
              <a:rPr lang="zh-CN" altLang="en-US" sz="2000" dirty="0"/>
              <a:t>装载</a:t>
            </a:r>
            <a:r>
              <a:rPr lang="en-US" altLang="zh-CN" sz="2000" dirty="0"/>
              <a:t>Fragment</a:t>
            </a:r>
            <a:r>
              <a:rPr lang="zh-CN" altLang="en-US" sz="2000" dirty="0"/>
              <a:t>的集合</a:t>
            </a:r>
          </a:p>
          <a:p>
            <a:r>
              <a:rPr lang="zh-CN" altLang="en-US" sz="2000" dirty="0"/>
              <a:t>    </a:t>
            </a:r>
            <a:r>
              <a:rPr lang="en-US" altLang="zh-CN" sz="2000" dirty="0"/>
              <a:t>private List&lt;Fragment&gt; </a:t>
            </a:r>
            <a:r>
              <a:rPr lang="en-US" altLang="zh-CN" sz="2000" b="1" dirty="0" err="1"/>
              <a:t>mFragments</a:t>
            </a:r>
            <a:r>
              <a:rPr lang="en-US" altLang="zh-CN" sz="2000" dirty="0"/>
              <a:t>;</a:t>
            </a:r>
          </a:p>
          <a:p>
            <a:endParaRPr lang="en-US" altLang="zh-CN" sz="2000" dirty="0"/>
          </a:p>
          <a:p>
            <a:r>
              <a:rPr lang="en-US" altLang="zh-CN" sz="2000" dirty="0"/>
              <a:t>    //</a:t>
            </a:r>
            <a:r>
              <a:rPr lang="zh-CN" altLang="en-US" sz="2000" dirty="0"/>
              <a:t>四个</a:t>
            </a:r>
            <a:r>
              <a:rPr lang="en-US" altLang="zh-CN" sz="2000" dirty="0"/>
              <a:t>Tab</a:t>
            </a:r>
            <a:r>
              <a:rPr lang="zh-CN" altLang="en-US" sz="2000" dirty="0"/>
              <a:t>对应的布局</a:t>
            </a:r>
          </a:p>
          <a:p>
            <a:r>
              <a:rPr lang="zh-CN" altLang="en-US" sz="2000" dirty="0"/>
              <a:t>    </a:t>
            </a:r>
            <a:r>
              <a:rPr lang="en-US" altLang="zh-CN" sz="2000" dirty="0"/>
              <a:t>private </a:t>
            </a:r>
            <a:r>
              <a:rPr lang="en-US" altLang="zh-CN" sz="2000" dirty="0" err="1"/>
              <a:t>LinearLayout</a:t>
            </a:r>
            <a:r>
              <a:rPr lang="en-US" altLang="zh-CN" sz="2000" dirty="0"/>
              <a:t> </a:t>
            </a:r>
            <a:r>
              <a:rPr lang="en-US" altLang="zh-CN" sz="2000" b="1" dirty="0" err="1"/>
              <a:t>mTabHome</a:t>
            </a:r>
            <a:r>
              <a:rPr lang="en-US" altLang="zh-CN" sz="2000" dirty="0"/>
              <a:t>;</a:t>
            </a:r>
          </a:p>
          <a:p>
            <a:r>
              <a:rPr lang="en-US" altLang="zh-CN" sz="2000" dirty="0"/>
              <a:t>    private </a:t>
            </a:r>
            <a:r>
              <a:rPr lang="en-US" altLang="zh-CN" sz="2000" dirty="0" err="1"/>
              <a:t>LinearLayout</a:t>
            </a:r>
            <a:r>
              <a:rPr lang="en-US" altLang="zh-CN" sz="2000" dirty="0"/>
              <a:t> </a:t>
            </a:r>
            <a:r>
              <a:rPr lang="en-US" altLang="zh-CN" sz="2000" b="1" dirty="0" err="1"/>
              <a:t>mTabVideo</a:t>
            </a:r>
            <a:r>
              <a:rPr lang="en-US" altLang="zh-CN" sz="2000" dirty="0"/>
              <a:t>;</a:t>
            </a:r>
          </a:p>
          <a:p>
            <a:r>
              <a:rPr lang="en-US" altLang="zh-CN" sz="2000" dirty="0"/>
              <a:t>    private </a:t>
            </a:r>
            <a:r>
              <a:rPr lang="en-US" altLang="zh-CN" sz="2000" dirty="0" err="1"/>
              <a:t>LinearLayout</a:t>
            </a:r>
            <a:r>
              <a:rPr lang="en-US" altLang="zh-CN" sz="2000" dirty="0"/>
              <a:t> </a:t>
            </a:r>
            <a:r>
              <a:rPr lang="en-US" altLang="zh-CN" sz="2000" b="1" dirty="0" err="1"/>
              <a:t>mTabQuan</a:t>
            </a:r>
            <a:r>
              <a:rPr lang="en-US" altLang="zh-CN" sz="2000" dirty="0"/>
              <a:t>;</a:t>
            </a:r>
          </a:p>
          <a:p>
            <a:r>
              <a:rPr lang="en-US" altLang="zh-CN" sz="2000" dirty="0"/>
              <a:t>    private </a:t>
            </a:r>
            <a:r>
              <a:rPr lang="en-US" altLang="zh-CN" sz="2000" dirty="0" err="1"/>
              <a:t>LinearLayout</a:t>
            </a:r>
            <a:r>
              <a:rPr lang="en-US" altLang="zh-CN" sz="2000" dirty="0"/>
              <a:t> </a:t>
            </a:r>
            <a:r>
              <a:rPr lang="en-US" altLang="zh-CN" sz="2000" b="1" dirty="0" err="1"/>
              <a:t>mTabMine</a:t>
            </a:r>
            <a:r>
              <a:rPr lang="en-US" altLang="zh-CN" sz="2000" dirty="0"/>
              <a:t>;</a:t>
            </a:r>
          </a:p>
          <a:p>
            <a:endParaRPr lang="en-US" altLang="zh-CN" sz="2000" dirty="0"/>
          </a:p>
          <a:p>
            <a:r>
              <a:rPr lang="en-US" altLang="zh-CN" sz="2000" dirty="0"/>
              <a:t>    //</a:t>
            </a:r>
            <a:r>
              <a:rPr lang="zh-CN" altLang="en-US" sz="2000" dirty="0"/>
              <a:t>四个</a:t>
            </a:r>
            <a:r>
              <a:rPr lang="en-US" altLang="zh-CN" sz="2000" dirty="0"/>
              <a:t>Tab</a:t>
            </a:r>
            <a:r>
              <a:rPr lang="zh-CN" altLang="en-US" sz="2000" dirty="0"/>
              <a:t>对应的</a:t>
            </a:r>
            <a:r>
              <a:rPr lang="en-US" altLang="zh-CN" sz="2000" dirty="0" err="1"/>
              <a:t>ImageButton</a:t>
            </a:r>
            <a:endParaRPr lang="en-US" altLang="zh-CN" sz="2000" dirty="0"/>
          </a:p>
          <a:p>
            <a:r>
              <a:rPr lang="en-US" altLang="zh-CN" sz="2000" dirty="0"/>
              <a:t>    private </a:t>
            </a:r>
            <a:r>
              <a:rPr lang="en-US" altLang="zh-CN" sz="2000" dirty="0" err="1"/>
              <a:t>ImageButton</a:t>
            </a:r>
            <a:r>
              <a:rPr lang="en-US" altLang="zh-CN" sz="2000" dirty="0"/>
              <a:t> </a:t>
            </a:r>
            <a:r>
              <a:rPr lang="en-US" altLang="zh-CN" sz="2000" b="1" dirty="0" err="1"/>
              <a:t>mImgHome</a:t>
            </a:r>
            <a:r>
              <a:rPr lang="en-US" altLang="zh-CN" sz="2000" dirty="0"/>
              <a:t>;</a:t>
            </a:r>
          </a:p>
          <a:p>
            <a:r>
              <a:rPr lang="en-US" altLang="zh-CN" sz="2000" dirty="0"/>
              <a:t>    private </a:t>
            </a:r>
            <a:r>
              <a:rPr lang="en-US" altLang="zh-CN" sz="2000" dirty="0" err="1"/>
              <a:t>ImageButton</a:t>
            </a:r>
            <a:r>
              <a:rPr lang="en-US" altLang="zh-CN" sz="2000" dirty="0"/>
              <a:t> </a:t>
            </a:r>
            <a:r>
              <a:rPr lang="en-US" altLang="zh-CN" sz="2000" b="1" dirty="0" err="1"/>
              <a:t>mImgVideo</a:t>
            </a:r>
            <a:r>
              <a:rPr lang="en-US" altLang="zh-CN" sz="2000" dirty="0"/>
              <a:t>;</a:t>
            </a:r>
          </a:p>
          <a:p>
            <a:r>
              <a:rPr lang="en-US" altLang="zh-CN" sz="2000" dirty="0"/>
              <a:t>    private </a:t>
            </a:r>
            <a:r>
              <a:rPr lang="en-US" altLang="zh-CN" sz="2000" dirty="0" err="1"/>
              <a:t>ImageButton</a:t>
            </a:r>
            <a:r>
              <a:rPr lang="en-US" altLang="zh-CN" sz="2000" dirty="0"/>
              <a:t> </a:t>
            </a:r>
            <a:r>
              <a:rPr lang="en-US" altLang="zh-CN" sz="2000" b="1" dirty="0" err="1"/>
              <a:t>mImgQuan</a:t>
            </a:r>
            <a:r>
              <a:rPr lang="en-US" altLang="zh-CN" sz="2000" dirty="0"/>
              <a:t>;</a:t>
            </a:r>
          </a:p>
          <a:p>
            <a:r>
              <a:rPr lang="en-US" altLang="zh-CN" sz="2000" dirty="0"/>
              <a:t>    private </a:t>
            </a:r>
            <a:r>
              <a:rPr lang="en-US" altLang="zh-CN" sz="2000" dirty="0" err="1"/>
              <a:t>ImageButton</a:t>
            </a:r>
            <a:r>
              <a:rPr lang="en-US" altLang="zh-CN" sz="2000" dirty="0"/>
              <a:t> </a:t>
            </a:r>
            <a:r>
              <a:rPr lang="en-US" altLang="zh-CN" sz="2000" b="1" dirty="0" err="1"/>
              <a:t>mImgMine</a:t>
            </a:r>
            <a:r>
              <a:rPr lang="en-US" altLang="zh-CN" sz="2000" dirty="0"/>
              <a:t>;</a:t>
            </a:r>
          </a:p>
          <a:p>
            <a:r>
              <a:rPr lang="en-US" altLang="zh-CN" sz="2000" dirty="0"/>
              <a:t>    ……</a:t>
            </a:r>
          </a:p>
          <a:p>
            <a:r>
              <a:rPr lang="en-US" altLang="zh-CN" sz="2000" dirty="0"/>
              <a:t>}</a:t>
            </a:r>
            <a:endParaRPr lang="zh-CN" altLang="en-US" sz="2000" dirty="0"/>
          </a:p>
        </p:txBody>
      </p:sp>
    </p:spTree>
    <p:extLst>
      <p:ext uri="{BB962C8B-B14F-4D97-AF65-F5344CB8AC3E}">
        <p14:creationId xmlns:p14="http://schemas.microsoft.com/office/powerpoint/2010/main" val="330239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447675" y="106365"/>
            <a:ext cx="8229600" cy="946372"/>
          </a:xfrm>
          <a:solidFill>
            <a:srgbClr val="FFC000"/>
          </a:solidFill>
        </p:spPr>
        <p:txBody>
          <a:bodyPr>
            <a:normAutofit/>
          </a:bodyPr>
          <a:lstStyle/>
          <a:p>
            <a:pPr marL="0" indent="0">
              <a:buNone/>
            </a:pPr>
            <a:r>
              <a:rPr lang="en-US" altLang="zh-CN" sz="2200" b="1" dirty="0"/>
              <a:t>MainAcitivity.java</a:t>
            </a:r>
            <a:endParaRPr lang="zh-CN" altLang="en-US" sz="2200" b="1" dirty="0"/>
          </a:p>
          <a:p>
            <a:pPr marL="0" indent="0">
              <a:buNone/>
            </a:pPr>
            <a:r>
              <a:rPr lang="en-US" altLang="zh-CN" sz="2200" b="1" dirty="0"/>
              <a:t>2</a:t>
            </a:r>
            <a:r>
              <a:rPr lang="zh-CN" altLang="en-US" sz="2200" b="1" dirty="0"/>
              <a:t>）</a:t>
            </a:r>
            <a:r>
              <a:rPr lang="en-US" altLang="zh-CN" sz="2200" b="1" dirty="0" err="1"/>
              <a:t>onCreate</a:t>
            </a:r>
            <a:r>
              <a:rPr lang="en-US" altLang="zh-CN" sz="2200" b="1" dirty="0"/>
              <a:t>()</a:t>
            </a:r>
            <a:r>
              <a:rPr lang="zh-CN" altLang="en-US" sz="2200" b="1" dirty="0"/>
              <a:t>初始化，并设置首次运行时显示的碎片。</a:t>
            </a:r>
          </a:p>
        </p:txBody>
      </p:sp>
      <p:sp>
        <p:nvSpPr>
          <p:cNvPr id="2" name="矩形 1"/>
          <p:cNvSpPr/>
          <p:nvPr/>
        </p:nvSpPr>
        <p:spPr>
          <a:xfrm>
            <a:off x="447675" y="1268760"/>
            <a:ext cx="8229600" cy="4093428"/>
          </a:xfrm>
          <a:prstGeom prst="rect">
            <a:avLst/>
          </a:prstGeom>
          <a:solidFill>
            <a:schemeClr val="accent3">
              <a:lumMod val="20000"/>
              <a:lumOff val="80000"/>
            </a:schemeClr>
          </a:solidFill>
          <a:ln>
            <a:solidFill>
              <a:schemeClr val="tx1"/>
            </a:solidFill>
          </a:ln>
        </p:spPr>
        <p:txBody>
          <a:bodyPr wrap="square">
            <a:spAutoFit/>
          </a:bodyPr>
          <a:lstStyle/>
          <a:p>
            <a:r>
              <a:rPr lang="en-US" altLang="zh-CN" sz="2000" dirty="0"/>
              <a:t>public class </a:t>
            </a:r>
            <a:r>
              <a:rPr lang="en-US" altLang="zh-CN" sz="2000" dirty="0" err="1"/>
              <a:t>MainActivity</a:t>
            </a:r>
            <a:r>
              <a:rPr lang="en-US" altLang="zh-CN" sz="2000" dirty="0"/>
              <a:t> extends </a:t>
            </a:r>
            <a:r>
              <a:rPr lang="en-US" altLang="zh-CN" sz="2000" dirty="0" err="1"/>
              <a:t>AppCompatActivity</a:t>
            </a:r>
            <a:r>
              <a:rPr lang="en-US" altLang="zh-CN" sz="2000" dirty="0"/>
              <a:t> {</a:t>
            </a:r>
          </a:p>
          <a:p>
            <a:r>
              <a:rPr lang="en-US" altLang="zh-CN" sz="2000" dirty="0"/>
              <a:t>…… </a:t>
            </a:r>
          </a:p>
          <a:p>
            <a:r>
              <a:rPr lang="en-US" altLang="zh-CN" sz="2000" dirty="0"/>
              <a:t>       protected void </a:t>
            </a:r>
            <a:r>
              <a:rPr lang="en-US" altLang="zh-CN" sz="2000" dirty="0" err="1"/>
              <a:t>onCreate</a:t>
            </a:r>
            <a:r>
              <a:rPr lang="en-US" altLang="zh-CN" sz="2000" dirty="0"/>
              <a:t>(Bundle </a:t>
            </a:r>
            <a:r>
              <a:rPr lang="en-US" altLang="zh-CN" sz="2000" dirty="0" err="1"/>
              <a:t>savedInstanceState</a:t>
            </a:r>
            <a:r>
              <a:rPr lang="en-US" altLang="zh-CN" sz="2000" dirty="0"/>
              <a:t>) {</a:t>
            </a:r>
          </a:p>
          <a:p>
            <a:r>
              <a:rPr lang="en-US" altLang="zh-CN" sz="2000" dirty="0"/>
              <a:t>        </a:t>
            </a:r>
            <a:r>
              <a:rPr lang="en-US" altLang="zh-CN" sz="2000" dirty="0" err="1"/>
              <a:t>super.onCreate</a:t>
            </a:r>
            <a:r>
              <a:rPr lang="en-US" altLang="zh-CN" sz="2000" dirty="0"/>
              <a:t>(</a:t>
            </a:r>
            <a:r>
              <a:rPr lang="en-US" altLang="zh-CN" sz="2000" dirty="0" err="1"/>
              <a:t>savedInstanceState</a:t>
            </a:r>
            <a:r>
              <a:rPr lang="en-US" altLang="zh-CN" sz="2000" dirty="0"/>
              <a:t>);</a:t>
            </a:r>
          </a:p>
          <a:p>
            <a:r>
              <a:rPr lang="en-US" altLang="zh-CN" sz="2000" dirty="0"/>
              <a:t>        </a:t>
            </a:r>
            <a:r>
              <a:rPr lang="en-US" altLang="zh-CN" sz="2000" dirty="0" err="1"/>
              <a:t>setContentView</a:t>
            </a:r>
            <a:r>
              <a:rPr lang="en-US" altLang="zh-CN" sz="2000" dirty="0"/>
              <a:t>(</a:t>
            </a:r>
            <a:r>
              <a:rPr lang="en-US" altLang="zh-CN" sz="2000" dirty="0" err="1"/>
              <a:t>R.layout.activity_main</a:t>
            </a:r>
            <a:r>
              <a:rPr lang="en-US" altLang="zh-CN" sz="2000" dirty="0"/>
              <a:t>);</a:t>
            </a:r>
          </a:p>
          <a:p>
            <a:endParaRPr lang="en-US" altLang="zh-CN" sz="2000" dirty="0"/>
          </a:p>
          <a:p>
            <a:r>
              <a:rPr lang="en-US" altLang="zh-CN" sz="2000" b="1" dirty="0">
                <a:solidFill>
                  <a:srgbClr val="000099"/>
                </a:solidFill>
              </a:rPr>
              <a:t>        </a:t>
            </a:r>
            <a:r>
              <a:rPr lang="en-US" altLang="zh-CN" sz="2000" b="1" dirty="0" err="1">
                <a:solidFill>
                  <a:srgbClr val="000099"/>
                </a:solidFill>
              </a:rPr>
              <a:t>initFragments</a:t>
            </a:r>
            <a:r>
              <a:rPr lang="en-US" altLang="zh-CN" sz="2000" b="1" dirty="0"/>
              <a:t>();	//</a:t>
            </a:r>
            <a:r>
              <a:rPr lang="zh-CN" altLang="en-US" sz="2000" b="1" dirty="0"/>
              <a:t>初始化数据</a:t>
            </a:r>
            <a:endParaRPr lang="en-US" altLang="zh-CN" sz="2000" dirty="0"/>
          </a:p>
          <a:p>
            <a:r>
              <a:rPr lang="en-US" altLang="zh-CN" sz="2000" dirty="0"/>
              <a:t>        </a:t>
            </a:r>
            <a:r>
              <a:rPr lang="en-US" altLang="zh-CN" sz="2000" b="1" dirty="0" err="1">
                <a:solidFill>
                  <a:srgbClr val="000099"/>
                </a:solidFill>
              </a:rPr>
              <a:t>initViews</a:t>
            </a:r>
            <a:r>
              <a:rPr lang="en-US" altLang="zh-CN" sz="2000" b="1" dirty="0">
                <a:solidFill>
                  <a:srgbClr val="000099"/>
                </a:solidFill>
              </a:rPr>
              <a:t>()</a:t>
            </a:r>
            <a:r>
              <a:rPr lang="en-US" altLang="zh-CN" sz="2000" b="1" dirty="0"/>
              <a:t>;	//</a:t>
            </a:r>
            <a:r>
              <a:rPr lang="zh-CN" altLang="en-US" sz="2000" b="1" dirty="0"/>
              <a:t>初始化控件</a:t>
            </a:r>
          </a:p>
          <a:p>
            <a:r>
              <a:rPr lang="zh-CN" altLang="en-US" sz="2000" b="1" dirty="0"/>
              <a:t>        </a:t>
            </a:r>
            <a:r>
              <a:rPr lang="en-US" altLang="zh-CN" sz="2000" b="1" dirty="0" err="1">
                <a:solidFill>
                  <a:srgbClr val="000099"/>
                </a:solidFill>
              </a:rPr>
              <a:t>initEvents</a:t>
            </a:r>
            <a:r>
              <a:rPr lang="en-US" altLang="zh-CN" sz="2000" b="1" dirty="0"/>
              <a:t>();	//</a:t>
            </a:r>
            <a:r>
              <a:rPr lang="zh-CN" altLang="en-US" sz="2000" b="1" dirty="0"/>
              <a:t>初始化事件</a:t>
            </a:r>
          </a:p>
          <a:p>
            <a:r>
              <a:rPr lang="en-US" altLang="zh-CN" sz="2000" b="1" dirty="0">
                <a:solidFill>
                  <a:srgbClr val="000099"/>
                </a:solidFill>
              </a:rPr>
              <a:t>        </a:t>
            </a:r>
            <a:r>
              <a:rPr lang="en-US" altLang="zh-CN" sz="2000" b="1" dirty="0" err="1">
                <a:solidFill>
                  <a:srgbClr val="000099"/>
                </a:solidFill>
              </a:rPr>
              <a:t>initFirstRun</a:t>
            </a:r>
            <a:r>
              <a:rPr lang="en-US" altLang="zh-CN" sz="2000" b="1" dirty="0">
                <a:solidFill>
                  <a:srgbClr val="000099"/>
                </a:solidFill>
              </a:rPr>
              <a:t>(0</a:t>
            </a:r>
            <a:r>
              <a:rPr lang="en-US" altLang="zh-CN" sz="2000" b="1" dirty="0"/>
              <a:t>);//</a:t>
            </a:r>
            <a:r>
              <a:rPr lang="zh-CN" altLang="en-US" sz="2000" b="1" dirty="0">
                <a:solidFill>
                  <a:srgbClr val="000099"/>
                </a:solidFill>
              </a:rPr>
              <a:t>第一次</a:t>
            </a:r>
            <a:r>
              <a:rPr lang="zh-CN" altLang="en-US" sz="2000" b="1" dirty="0"/>
              <a:t>运行初始化界面，第一个</a:t>
            </a:r>
            <a:r>
              <a:rPr lang="zh-CN" altLang="en-US" sz="2000" b="1" dirty="0">
                <a:solidFill>
                  <a:srgbClr val="000099"/>
                </a:solidFill>
              </a:rPr>
              <a:t>碎片</a:t>
            </a:r>
            <a:endParaRPr lang="en-US" altLang="zh-CN" sz="2000" b="1" dirty="0"/>
          </a:p>
          <a:p>
            <a:r>
              <a:rPr lang="en-US" altLang="zh-CN" sz="2000" dirty="0"/>
              <a:t>    }</a:t>
            </a:r>
          </a:p>
          <a:p>
            <a:r>
              <a:rPr lang="en-US" altLang="zh-CN" sz="2000" dirty="0"/>
              <a:t>……</a:t>
            </a:r>
          </a:p>
          <a:p>
            <a:r>
              <a:rPr lang="en-US" altLang="zh-CN" sz="2000" dirty="0"/>
              <a:t>}</a:t>
            </a:r>
            <a:endParaRPr lang="zh-CN" altLang="en-US" sz="2000" dirty="0"/>
          </a:p>
        </p:txBody>
      </p:sp>
    </p:spTree>
    <p:extLst>
      <p:ext uri="{BB962C8B-B14F-4D97-AF65-F5344CB8AC3E}">
        <p14:creationId xmlns:p14="http://schemas.microsoft.com/office/powerpoint/2010/main" val="3444418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447675" y="106364"/>
            <a:ext cx="8229600" cy="946947"/>
          </a:xfrm>
          <a:solidFill>
            <a:srgbClr val="FFC000"/>
          </a:solidFill>
        </p:spPr>
        <p:txBody>
          <a:bodyPr>
            <a:normAutofit/>
          </a:bodyPr>
          <a:lstStyle/>
          <a:p>
            <a:pPr marL="0" indent="0">
              <a:buNone/>
            </a:pPr>
            <a:r>
              <a:rPr lang="en-US" altLang="zh-CN" sz="2200" b="1" dirty="0"/>
              <a:t>MainAcitivity.java</a:t>
            </a:r>
            <a:endParaRPr lang="zh-CN" altLang="en-US" sz="2200" b="1" dirty="0"/>
          </a:p>
          <a:p>
            <a:pPr marL="0" indent="0">
              <a:buNone/>
            </a:pPr>
            <a:r>
              <a:rPr lang="en-US" altLang="zh-CN" sz="2200" b="1" dirty="0"/>
              <a:t>3</a:t>
            </a:r>
            <a:r>
              <a:rPr lang="zh-CN" altLang="en-US" sz="2200" b="1" dirty="0"/>
              <a:t>）</a:t>
            </a:r>
            <a:r>
              <a:rPr lang="en-US" altLang="zh-CN" sz="2200" b="1" dirty="0" err="1"/>
              <a:t>initFragments</a:t>
            </a:r>
            <a:r>
              <a:rPr lang="en-US" altLang="zh-CN" sz="2200" b="1" dirty="0"/>
              <a:t> ()</a:t>
            </a:r>
            <a:r>
              <a:rPr lang="zh-CN" altLang="en-US" sz="2200" b="1" dirty="0"/>
              <a:t>， 初始化碎片</a:t>
            </a:r>
            <a:r>
              <a:rPr lang="zh-CN" altLang="en-US" sz="2200" dirty="0"/>
              <a:t>列表</a:t>
            </a:r>
            <a:endParaRPr lang="en-US" altLang="zh-CN" sz="2200" b="1" dirty="0"/>
          </a:p>
        </p:txBody>
      </p:sp>
      <p:sp>
        <p:nvSpPr>
          <p:cNvPr id="2" name="矩形 1"/>
          <p:cNvSpPr/>
          <p:nvPr/>
        </p:nvSpPr>
        <p:spPr>
          <a:xfrm>
            <a:off x="478990" y="1268760"/>
            <a:ext cx="8221978" cy="3785652"/>
          </a:xfrm>
          <a:prstGeom prst="rect">
            <a:avLst/>
          </a:prstGeom>
          <a:solidFill>
            <a:schemeClr val="accent3">
              <a:lumMod val="20000"/>
              <a:lumOff val="80000"/>
            </a:schemeClr>
          </a:solidFill>
          <a:ln>
            <a:solidFill>
              <a:schemeClr val="tx1"/>
            </a:solidFill>
          </a:ln>
        </p:spPr>
        <p:txBody>
          <a:bodyPr wrap="square">
            <a:spAutoFit/>
          </a:bodyPr>
          <a:lstStyle/>
          <a:p>
            <a:r>
              <a:rPr lang="en-US" altLang="zh-CN" sz="2000" dirty="0"/>
              <a:t>public class </a:t>
            </a:r>
            <a:r>
              <a:rPr lang="en-US" altLang="zh-CN" sz="2000" dirty="0" err="1"/>
              <a:t>MainActivity</a:t>
            </a:r>
            <a:r>
              <a:rPr lang="en-US" altLang="zh-CN" sz="2000" dirty="0"/>
              <a:t> extends </a:t>
            </a:r>
            <a:r>
              <a:rPr lang="en-US" altLang="zh-CN" sz="2000" dirty="0" err="1"/>
              <a:t>AppCompatActivity</a:t>
            </a:r>
            <a:r>
              <a:rPr lang="en-US" altLang="zh-CN" sz="2000" dirty="0"/>
              <a:t> {</a:t>
            </a:r>
          </a:p>
          <a:p>
            <a:pPr marL="355600"/>
            <a:r>
              <a:rPr lang="en-US" altLang="zh-CN" sz="2000" dirty="0"/>
              <a:t>…… </a:t>
            </a:r>
            <a:br>
              <a:rPr lang="zh-CN" altLang="en-US" sz="2000" i="1" dirty="0"/>
            </a:br>
            <a:r>
              <a:rPr lang="zh-CN" altLang="en-US" sz="2000" i="1" dirty="0"/>
              <a:t> </a:t>
            </a:r>
            <a:r>
              <a:rPr lang="en-US" altLang="zh-CN" sz="2000" b="1" dirty="0"/>
              <a:t>private void </a:t>
            </a:r>
            <a:r>
              <a:rPr lang="en-US" altLang="zh-CN" sz="2000" b="1" dirty="0" err="1">
                <a:solidFill>
                  <a:srgbClr val="FF0000"/>
                </a:solidFill>
              </a:rPr>
              <a:t>initFragments</a:t>
            </a:r>
            <a:r>
              <a:rPr lang="en-US" altLang="zh-CN" sz="2000" dirty="0"/>
              <a:t>() {</a:t>
            </a:r>
            <a:br>
              <a:rPr lang="en-US" altLang="zh-CN" sz="2000" dirty="0"/>
            </a:br>
            <a:r>
              <a:rPr lang="en-US" altLang="zh-CN" sz="2000" dirty="0"/>
              <a:t>    </a:t>
            </a:r>
            <a:r>
              <a:rPr lang="en-US" altLang="zh-CN" sz="2000" b="1" dirty="0" err="1"/>
              <a:t>mFragments</a:t>
            </a:r>
            <a:r>
              <a:rPr lang="en-US" altLang="zh-CN" sz="2000" b="1" dirty="0"/>
              <a:t> </a:t>
            </a:r>
            <a:r>
              <a:rPr lang="en-US" altLang="zh-CN" sz="2000" dirty="0"/>
              <a:t>= </a:t>
            </a:r>
            <a:r>
              <a:rPr lang="en-US" altLang="zh-CN" sz="2000" b="1" dirty="0"/>
              <a:t>new </a:t>
            </a:r>
            <a:r>
              <a:rPr lang="en-US" altLang="zh-CN" sz="2000" dirty="0" err="1"/>
              <a:t>ArrayList</a:t>
            </a:r>
            <a:r>
              <a:rPr lang="en-US" altLang="zh-CN" sz="2000" dirty="0"/>
              <a:t>&lt;&gt;();</a:t>
            </a:r>
            <a:br>
              <a:rPr lang="en-US" altLang="zh-CN" sz="2000" dirty="0"/>
            </a:br>
            <a:r>
              <a:rPr lang="en-US" altLang="zh-CN" sz="2000" dirty="0"/>
              <a:t>    </a:t>
            </a:r>
            <a:r>
              <a:rPr lang="en-US" altLang="zh-CN" sz="2000" i="1" dirty="0"/>
              <a:t>//</a:t>
            </a:r>
            <a:r>
              <a:rPr lang="zh-CN" altLang="en-US" sz="2000" i="1" dirty="0"/>
              <a:t>将四个</a:t>
            </a:r>
            <a:r>
              <a:rPr lang="en-US" altLang="zh-CN" sz="2000" i="1" dirty="0"/>
              <a:t>Fragment</a:t>
            </a:r>
            <a:r>
              <a:rPr lang="zh-CN" altLang="en-US" sz="2000" i="1" dirty="0"/>
              <a:t>加入集合中</a:t>
            </a:r>
            <a:br>
              <a:rPr lang="zh-CN" altLang="en-US" sz="2000" i="1" dirty="0"/>
            </a:br>
            <a:r>
              <a:rPr lang="zh-CN" altLang="en-US" sz="2000" i="1" dirty="0"/>
              <a:t>    </a:t>
            </a:r>
            <a:r>
              <a:rPr lang="en-US" altLang="zh-CN" sz="2000" b="1" dirty="0" err="1"/>
              <a:t>mFragments</a:t>
            </a:r>
            <a:r>
              <a:rPr lang="en-US" altLang="zh-CN" sz="2000" dirty="0" err="1"/>
              <a:t>.add</a:t>
            </a:r>
            <a:r>
              <a:rPr lang="en-US" altLang="zh-CN" sz="2000" dirty="0"/>
              <a:t>(</a:t>
            </a:r>
            <a:r>
              <a:rPr lang="en-US" altLang="zh-CN" sz="2000" b="1" dirty="0"/>
              <a:t>new </a:t>
            </a:r>
            <a:r>
              <a:rPr lang="en-US" altLang="zh-CN" sz="2000" dirty="0" err="1"/>
              <a:t>HomeFragment</a:t>
            </a:r>
            <a:r>
              <a:rPr lang="en-US" altLang="zh-CN" sz="2000" dirty="0"/>
              <a:t>());</a:t>
            </a:r>
            <a:br>
              <a:rPr lang="en-US" altLang="zh-CN" sz="2000" dirty="0"/>
            </a:br>
            <a:r>
              <a:rPr lang="en-US" altLang="zh-CN" sz="2000" dirty="0"/>
              <a:t>    </a:t>
            </a:r>
            <a:r>
              <a:rPr lang="en-US" altLang="zh-CN" sz="2000" b="1" dirty="0" err="1"/>
              <a:t>mFragments</a:t>
            </a:r>
            <a:r>
              <a:rPr lang="en-US" altLang="zh-CN" sz="2000" dirty="0" err="1"/>
              <a:t>.add</a:t>
            </a:r>
            <a:r>
              <a:rPr lang="en-US" altLang="zh-CN" sz="2000" dirty="0"/>
              <a:t>(</a:t>
            </a:r>
            <a:r>
              <a:rPr lang="en-US" altLang="zh-CN" sz="2000" b="1" dirty="0"/>
              <a:t>new </a:t>
            </a:r>
            <a:r>
              <a:rPr lang="en-US" altLang="zh-CN" sz="2000" dirty="0" err="1"/>
              <a:t>VideoFragment</a:t>
            </a:r>
            <a:r>
              <a:rPr lang="en-US" altLang="zh-CN" sz="2000" dirty="0"/>
              <a:t>());</a:t>
            </a:r>
            <a:br>
              <a:rPr lang="en-US" altLang="zh-CN" sz="2000" dirty="0"/>
            </a:br>
            <a:r>
              <a:rPr lang="en-US" altLang="zh-CN" sz="2000" dirty="0"/>
              <a:t>    </a:t>
            </a:r>
            <a:r>
              <a:rPr lang="en-US" altLang="zh-CN" sz="2000" b="1" dirty="0" err="1"/>
              <a:t>mFragments</a:t>
            </a:r>
            <a:r>
              <a:rPr lang="en-US" altLang="zh-CN" sz="2000" dirty="0" err="1"/>
              <a:t>.add</a:t>
            </a:r>
            <a:r>
              <a:rPr lang="en-US" altLang="zh-CN" sz="2000" dirty="0"/>
              <a:t>(</a:t>
            </a:r>
            <a:r>
              <a:rPr lang="en-US" altLang="zh-CN" sz="2000" b="1" dirty="0"/>
              <a:t>new </a:t>
            </a:r>
            <a:r>
              <a:rPr lang="en-US" altLang="zh-CN" sz="2000" dirty="0" err="1"/>
              <a:t>QuanFragment</a:t>
            </a:r>
            <a:r>
              <a:rPr lang="en-US" altLang="zh-CN" sz="2000" dirty="0"/>
              <a:t>());</a:t>
            </a:r>
            <a:br>
              <a:rPr lang="en-US" altLang="zh-CN" sz="2000" dirty="0"/>
            </a:br>
            <a:r>
              <a:rPr lang="en-US" altLang="zh-CN" sz="2000" dirty="0"/>
              <a:t>    </a:t>
            </a:r>
            <a:r>
              <a:rPr lang="en-US" altLang="zh-CN" sz="2000" b="1" dirty="0" err="1"/>
              <a:t>mFragments</a:t>
            </a:r>
            <a:r>
              <a:rPr lang="en-US" altLang="zh-CN" sz="2000" dirty="0" err="1"/>
              <a:t>.add</a:t>
            </a:r>
            <a:r>
              <a:rPr lang="en-US" altLang="zh-CN" sz="2000" dirty="0"/>
              <a:t>(</a:t>
            </a:r>
            <a:r>
              <a:rPr lang="en-US" altLang="zh-CN" sz="2000" b="1" dirty="0"/>
              <a:t>new </a:t>
            </a:r>
            <a:r>
              <a:rPr lang="en-US" altLang="zh-CN" sz="2000" dirty="0" err="1"/>
              <a:t>MineFragment</a:t>
            </a:r>
            <a:r>
              <a:rPr lang="en-US" altLang="zh-CN" sz="2000" dirty="0"/>
              <a:t>());</a:t>
            </a:r>
            <a:br>
              <a:rPr lang="en-US" altLang="zh-CN" sz="2000" dirty="0"/>
            </a:br>
            <a:r>
              <a:rPr lang="en-US" altLang="zh-CN" sz="2000" dirty="0"/>
              <a:t>}</a:t>
            </a:r>
          </a:p>
          <a:p>
            <a:pPr marL="533400" indent="-177800"/>
            <a:r>
              <a:rPr lang="en-US" altLang="zh-CN" sz="2000" dirty="0"/>
              <a:t>……</a:t>
            </a:r>
          </a:p>
          <a:p>
            <a:r>
              <a:rPr lang="en-US" altLang="zh-CN" sz="2000" dirty="0"/>
              <a:t>}</a:t>
            </a:r>
            <a:endParaRPr lang="zh-CN" altLang="en-US" sz="2000" dirty="0"/>
          </a:p>
        </p:txBody>
      </p:sp>
    </p:spTree>
    <p:extLst>
      <p:ext uri="{BB962C8B-B14F-4D97-AF65-F5344CB8AC3E}">
        <p14:creationId xmlns:p14="http://schemas.microsoft.com/office/powerpoint/2010/main" val="278559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447675" y="106365"/>
            <a:ext cx="8229600" cy="874364"/>
          </a:xfrm>
          <a:solidFill>
            <a:srgbClr val="FFC000"/>
          </a:solidFill>
        </p:spPr>
        <p:txBody>
          <a:bodyPr>
            <a:normAutofit/>
          </a:bodyPr>
          <a:lstStyle/>
          <a:p>
            <a:pPr marL="0" indent="0">
              <a:buNone/>
            </a:pPr>
            <a:r>
              <a:rPr lang="en-US" altLang="zh-CN" sz="2200" b="1" dirty="0"/>
              <a:t>MainAcitivity.java</a:t>
            </a:r>
            <a:endParaRPr lang="zh-CN" altLang="en-US" sz="2200" b="1" dirty="0"/>
          </a:p>
          <a:p>
            <a:pPr marL="0" indent="0">
              <a:buNone/>
            </a:pPr>
            <a:r>
              <a:rPr lang="en-US" altLang="zh-CN" sz="2200" b="1" dirty="0"/>
              <a:t>4</a:t>
            </a:r>
            <a:r>
              <a:rPr lang="zh-CN" altLang="en-US" sz="2200" b="1" dirty="0"/>
              <a:t>）</a:t>
            </a:r>
            <a:r>
              <a:rPr lang="en-US" altLang="zh-CN" sz="2200" b="1" dirty="0" err="1"/>
              <a:t>initViews</a:t>
            </a:r>
            <a:r>
              <a:rPr lang="en-US" altLang="zh-CN" sz="2200" b="1" dirty="0"/>
              <a:t>()</a:t>
            </a:r>
            <a:r>
              <a:rPr lang="zh-CN" altLang="en-US" sz="2200" b="1" dirty="0"/>
              <a:t>， 初始化控件</a:t>
            </a:r>
            <a:r>
              <a:rPr lang="zh-CN" altLang="en-US" sz="2200" dirty="0"/>
              <a:t>引用</a:t>
            </a:r>
            <a:r>
              <a:rPr lang="zh-CN" altLang="en-US" sz="2200" b="1" dirty="0"/>
              <a:t>。</a:t>
            </a:r>
          </a:p>
        </p:txBody>
      </p:sp>
      <p:sp>
        <p:nvSpPr>
          <p:cNvPr id="2" name="矩形 1"/>
          <p:cNvSpPr/>
          <p:nvPr/>
        </p:nvSpPr>
        <p:spPr>
          <a:xfrm>
            <a:off x="447675" y="1124744"/>
            <a:ext cx="8444805" cy="5170646"/>
          </a:xfrm>
          <a:prstGeom prst="rect">
            <a:avLst/>
          </a:prstGeom>
          <a:solidFill>
            <a:schemeClr val="accent3">
              <a:lumMod val="20000"/>
              <a:lumOff val="80000"/>
            </a:schemeClr>
          </a:solidFill>
          <a:ln>
            <a:solidFill>
              <a:schemeClr val="tx1"/>
            </a:solidFill>
          </a:ln>
        </p:spPr>
        <p:txBody>
          <a:bodyPr wrap="square">
            <a:spAutoFit/>
          </a:bodyPr>
          <a:lstStyle/>
          <a:p>
            <a:r>
              <a:rPr lang="en-US" altLang="zh-CN" sz="2000" dirty="0"/>
              <a:t>public class </a:t>
            </a:r>
            <a:r>
              <a:rPr lang="en-US" altLang="zh-CN" sz="2000" dirty="0" err="1"/>
              <a:t>MainActivity</a:t>
            </a:r>
            <a:r>
              <a:rPr lang="en-US" altLang="zh-CN" sz="2000" dirty="0"/>
              <a:t> extends </a:t>
            </a:r>
            <a:r>
              <a:rPr lang="en-US" altLang="zh-CN" sz="2000" dirty="0" err="1"/>
              <a:t>AppCompatActivity</a:t>
            </a:r>
            <a:r>
              <a:rPr lang="en-US" altLang="zh-CN" sz="2000" dirty="0"/>
              <a:t> {</a:t>
            </a:r>
          </a:p>
          <a:p>
            <a:r>
              <a:rPr lang="en-US" altLang="zh-CN" sz="2000" dirty="0"/>
              <a:t>…… </a:t>
            </a:r>
          </a:p>
          <a:p>
            <a:pPr marL="533400" indent="-177800"/>
            <a:r>
              <a:rPr lang="en-US" altLang="zh-CN" sz="2000" i="1" dirty="0"/>
              <a:t>//</a:t>
            </a:r>
            <a:r>
              <a:rPr lang="zh-CN" altLang="en-US" sz="2000" i="1" dirty="0"/>
              <a:t>初始化控件</a:t>
            </a:r>
            <a:endParaRPr lang="en-US" altLang="zh-CN" sz="2000" i="1" dirty="0"/>
          </a:p>
          <a:p>
            <a:pPr marL="533400" indent="-177800"/>
            <a:r>
              <a:rPr lang="en-US" altLang="zh-CN" sz="2000" b="1" dirty="0"/>
              <a:t>private void </a:t>
            </a:r>
            <a:r>
              <a:rPr lang="en-US" altLang="zh-CN" sz="2000" dirty="0" err="1"/>
              <a:t>initViews</a:t>
            </a:r>
            <a:r>
              <a:rPr lang="en-US" altLang="zh-CN" sz="2000" dirty="0"/>
              <a:t>() {</a:t>
            </a:r>
            <a:br>
              <a:rPr lang="en-US" altLang="zh-CN" sz="2000" dirty="0"/>
            </a:br>
            <a:r>
              <a:rPr lang="en-US" altLang="zh-CN" sz="2000" dirty="0"/>
              <a:t> </a:t>
            </a:r>
            <a:r>
              <a:rPr lang="en-US" altLang="zh-CN" sz="2000" b="1" dirty="0" err="1"/>
              <a:t>mTabHome</a:t>
            </a:r>
            <a:r>
              <a:rPr lang="en-US" altLang="zh-CN" sz="2000" b="1" dirty="0"/>
              <a:t> </a:t>
            </a:r>
            <a:r>
              <a:rPr lang="en-US" altLang="zh-CN" sz="2000" dirty="0"/>
              <a:t>= (</a:t>
            </a:r>
            <a:r>
              <a:rPr lang="en-US" altLang="zh-CN" sz="2000" dirty="0" err="1"/>
              <a:t>LinearLayout</a:t>
            </a:r>
            <a:r>
              <a:rPr lang="en-US" altLang="zh-CN" sz="2000" dirty="0"/>
              <a:t>) </a:t>
            </a:r>
            <a:r>
              <a:rPr lang="en-US" altLang="zh-CN" sz="2000" dirty="0" err="1"/>
              <a:t>findViewById</a:t>
            </a:r>
            <a:r>
              <a:rPr lang="en-US" altLang="zh-CN" sz="2000" dirty="0"/>
              <a:t>(</a:t>
            </a:r>
            <a:r>
              <a:rPr lang="en-US" altLang="zh-CN" sz="2000" dirty="0" err="1"/>
              <a:t>R.id.</a:t>
            </a:r>
            <a:r>
              <a:rPr lang="en-US" altLang="zh-CN" sz="2000" b="1" i="1" dirty="0" err="1"/>
              <a:t>id_tab_home</a:t>
            </a:r>
            <a:r>
              <a:rPr lang="en-US" altLang="zh-CN" sz="2000" dirty="0"/>
              <a:t>);</a:t>
            </a:r>
            <a:br>
              <a:rPr lang="en-US" altLang="zh-CN" sz="2000" dirty="0"/>
            </a:br>
            <a:r>
              <a:rPr lang="en-US" altLang="zh-CN" sz="2000" dirty="0"/>
              <a:t> </a:t>
            </a:r>
            <a:r>
              <a:rPr lang="en-US" altLang="zh-CN" sz="2000" b="1" dirty="0" err="1"/>
              <a:t>mTabVideo</a:t>
            </a:r>
            <a:r>
              <a:rPr lang="en-US" altLang="zh-CN" sz="2000" b="1" dirty="0"/>
              <a:t> </a:t>
            </a:r>
            <a:r>
              <a:rPr lang="en-US" altLang="zh-CN" sz="2000" dirty="0"/>
              <a:t>= (</a:t>
            </a:r>
            <a:r>
              <a:rPr lang="en-US" altLang="zh-CN" sz="2000" dirty="0" err="1"/>
              <a:t>LinearLayout</a:t>
            </a:r>
            <a:r>
              <a:rPr lang="en-US" altLang="zh-CN" sz="2000" dirty="0"/>
              <a:t>) </a:t>
            </a:r>
            <a:r>
              <a:rPr lang="en-US" altLang="zh-CN" sz="2000" dirty="0" err="1"/>
              <a:t>findViewById</a:t>
            </a:r>
            <a:r>
              <a:rPr lang="en-US" altLang="zh-CN" sz="2000" dirty="0"/>
              <a:t>(</a:t>
            </a:r>
            <a:r>
              <a:rPr lang="en-US" altLang="zh-CN" sz="2000" dirty="0" err="1"/>
              <a:t>R.id.</a:t>
            </a:r>
            <a:r>
              <a:rPr lang="en-US" altLang="zh-CN" sz="2000" b="1" i="1" dirty="0" err="1"/>
              <a:t>id_tab_video</a:t>
            </a:r>
            <a:r>
              <a:rPr lang="en-US" altLang="zh-CN" sz="2000" dirty="0"/>
              <a:t>);</a:t>
            </a:r>
            <a:br>
              <a:rPr lang="en-US" altLang="zh-CN" sz="2000" dirty="0"/>
            </a:br>
            <a:r>
              <a:rPr lang="en-US" altLang="zh-CN" sz="2000" dirty="0"/>
              <a:t> </a:t>
            </a:r>
            <a:r>
              <a:rPr lang="en-US" altLang="zh-CN" sz="2000" b="1" dirty="0" err="1"/>
              <a:t>mTabQuan</a:t>
            </a:r>
            <a:r>
              <a:rPr lang="en-US" altLang="zh-CN" sz="2000" b="1" dirty="0"/>
              <a:t> </a:t>
            </a:r>
            <a:r>
              <a:rPr lang="en-US" altLang="zh-CN" sz="2000" dirty="0"/>
              <a:t>= (</a:t>
            </a:r>
            <a:r>
              <a:rPr lang="en-US" altLang="zh-CN" sz="2000" dirty="0" err="1"/>
              <a:t>LinearLayout</a:t>
            </a:r>
            <a:r>
              <a:rPr lang="en-US" altLang="zh-CN" sz="2000" dirty="0"/>
              <a:t>) </a:t>
            </a:r>
            <a:r>
              <a:rPr lang="en-US" altLang="zh-CN" sz="2000" dirty="0" err="1"/>
              <a:t>findViewById</a:t>
            </a:r>
            <a:r>
              <a:rPr lang="en-US" altLang="zh-CN" sz="2000" dirty="0"/>
              <a:t>(</a:t>
            </a:r>
            <a:r>
              <a:rPr lang="en-US" altLang="zh-CN" sz="2000" dirty="0" err="1"/>
              <a:t>R.id.</a:t>
            </a:r>
            <a:r>
              <a:rPr lang="en-US" altLang="zh-CN" sz="2000" b="1" i="1" dirty="0" err="1"/>
              <a:t>id_tab_quan</a:t>
            </a:r>
            <a:r>
              <a:rPr lang="en-US" altLang="zh-CN" sz="2000" dirty="0"/>
              <a:t>);</a:t>
            </a:r>
            <a:br>
              <a:rPr lang="en-US" altLang="zh-CN" sz="2000" dirty="0"/>
            </a:br>
            <a:r>
              <a:rPr lang="en-US" altLang="zh-CN" sz="2000" dirty="0"/>
              <a:t> </a:t>
            </a:r>
            <a:r>
              <a:rPr lang="en-US" altLang="zh-CN" sz="2000" b="1" dirty="0" err="1"/>
              <a:t>mTabMine</a:t>
            </a:r>
            <a:r>
              <a:rPr lang="en-US" altLang="zh-CN" sz="2000" b="1" dirty="0"/>
              <a:t> </a:t>
            </a:r>
            <a:r>
              <a:rPr lang="en-US" altLang="zh-CN" sz="2000" dirty="0"/>
              <a:t>= (</a:t>
            </a:r>
            <a:r>
              <a:rPr lang="en-US" altLang="zh-CN" sz="2000" dirty="0" err="1"/>
              <a:t>LinearLayout</a:t>
            </a:r>
            <a:r>
              <a:rPr lang="en-US" altLang="zh-CN" sz="2000" dirty="0"/>
              <a:t>) </a:t>
            </a:r>
            <a:r>
              <a:rPr lang="en-US" altLang="zh-CN" sz="2000" dirty="0" err="1"/>
              <a:t>findViewById</a:t>
            </a:r>
            <a:r>
              <a:rPr lang="en-US" altLang="zh-CN" sz="2000" dirty="0"/>
              <a:t>(</a:t>
            </a:r>
            <a:r>
              <a:rPr lang="en-US" altLang="zh-CN" sz="2000" dirty="0" err="1"/>
              <a:t>R.id.</a:t>
            </a:r>
            <a:r>
              <a:rPr lang="en-US" altLang="zh-CN" sz="2000" b="1" i="1" dirty="0" err="1"/>
              <a:t>id_tab_mine</a:t>
            </a:r>
            <a:r>
              <a:rPr lang="en-US" altLang="zh-CN" sz="2000" dirty="0"/>
              <a:t>);</a:t>
            </a:r>
            <a:br>
              <a:rPr lang="en-US" altLang="zh-CN" sz="2000" dirty="0"/>
            </a:br>
            <a:br>
              <a:rPr lang="en-US" altLang="zh-CN" sz="2000" dirty="0"/>
            </a:br>
            <a:r>
              <a:rPr lang="en-US" altLang="zh-CN" sz="2000" dirty="0"/>
              <a:t> </a:t>
            </a:r>
            <a:r>
              <a:rPr lang="en-US" altLang="zh-CN" sz="2000" b="1" dirty="0" err="1"/>
              <a:t>mImgHome</a:t>
            </a:r>
            <a:r>
              <a:rPr lang="en-US" altLang="zh-CN" sz="2000" b="1" dirty="0"/>
              <a:t> </a:t>
            </a:r>
            <a:r>
              <a:rPr lang="en-US" altLang="zh-CN" sz="2000" dirty="0"/>
              <a:t>= (</a:t>
            </a:r>
            <a:r>
              <a:rPr lang="en-US" altLang="zh-CN" sz="2000" dirty="0" err="1"/>
              <a:t>ImageButton</a:t>
            </a:r>
            <a:r>
              <a:rPr lang="en-US" altLang="zh-CN" sz="2000" dirty="0"/>
              <a:t>) </a:t>
            </a:r>
            <a:r>
              <a:rPr lang="en-US" altLang="zh-CN" sz="2000" dirty="0" err="1"/>
              <a:t>findViewById</a:t>
            </a:r>
            <a:r>
              <a:rPr lang="en-US" altLang="zh-CN" sz="2000" dirty="0"/>
              <a:t>(</a:t>
            </a:r>
            <a:r>
              <a:rPr lang="en-US" altLang="zh-CN" sz="2000" dirty="0" err="1"/>
              <a:t>R.id.</a:t>
            </a:r>
            <a:r>
              <a:rPr lang="en-US" altLang="zh-CN" sz="2000" b="1" i="1" dirty="0" err="1"/>
              <a:t>id_tab_home_img</a:t>
            </a:r>
            <a:r>
              <a:rPr lang="en-US" altLang="zh-CN" sz="2000" dirty="0"/>
              <a:t>);</a:t>
            </a:r>
            <a:br>
              <a:rPr lang="en-US" altLang="zh-CN" sz="2000" dirty="0"/>
            </a:br>
            <a:r>
              <a:rPr lang="en-US" altLang="zh-CN" sz="2000" dirty="0"/>
              <a:t> </a:t>
            </a:r>
            <a:r>
              <a:rPr lang="en-US" altLang="zh-CN" sz="2000" b="1" dirty="0" err="1"/>
              <a:t>mImgVideo</a:t>
            </a:r>
            <a:r>
              <a:rPr lang="en-US" altLang="zh-CN" sz="2000" b="1" dirty="0"/>
              <a:t> </a:t>
            </a:r>
            <a:r>
              <a:rPr lang="en-US" altLang="zh-CN" sz="2000" dirty="0"/>
              <a:t>= (</a:t>
            </a:r>
            <a:r>
              <a:rPr lang="en-US" altLang="zh-CN" sz="2000" dirty="0" err="1"/>
              <a:t>ImageButton</a:t>
            </a:r>
            <a:r>
              <a:rPr lang="en-US" altLang="zh-CN" sz="2000" dirty="0"/>
              <a:t>) </a:t>
            </a:r>
            <a:r>
              <a:rPr lang="en-US" altLang="zh-CN" sz="2000" dirty="0" err="1"/>
              <a:t>findViewById</a:t>
            </a:r>
            <a:r>
              <a:rPr lang="en-US" altLang="zh-CN" sz="2000" dirty="0"/>
              <a:t>(</a:t>
            </a:r>
            <a:r>
              <a:rPr lang="en-US" altLang="zh-CN" sz="2000" dirty="0" err="1"/>
              <a:t>R.id.</a:t>
            </a:r>
            <a:r>
              <a:rPr lang="en-US" altLang="zh-CN" sz="2000" b="1" i="1" dirty="0" err="1"/>
              <a:t>id_tab_video_img</a:t>
            </a:r>
            <a:r>
              <a:rPr lang="en-US" altLang="zh-CN" sz="2000" dirty="0"/>
              <a:t>);</a:t>
            </a:r>
            <a:br>
              <a:rPr lang="en-US" altLang="zh-CN" sz="2000" dirty="0"/>
            </a:br>
            <a:r>
              <a:rPr lang="en-US" altLang="zh-CN" sz="2000" dirty="0"/>
              <a:t> </a:t>
            </a:r>
            <a:r>
              <a:rPr lang="en-US" altLang="zh-CN" sz="2000" b="1" dirty="0" err="1"/>
              <a:t>mImgQuan</a:t>
            </a:r>
            <a:r>
              <a:rPr lang="en-US" altLang="zh-CN" sz="2000" b="1" dirty="0"/>
              <a:t> </a:t>
            </a:r>
            <a:r>
              <a:rPr lang="en-US" altLang="zh-CN" sz="2000" dirty="0"/>
              <a:t>= (</a:t>
            </a:r>
            <a:r>
              <a:rPr lang="en-US" altLang="zh-CN" sz="2000" dirty="0" err="1"/>
              <a:t>ImageButton</a:t>
            </a:r>
            <a:r>
              <a:rPr lang="en-US" altLang="zh-CN" sz="2000" dirty="0"/>
              <a:t>) </a:t>
            </a:r>
            <a:r>
              <a:rPr lang="en-US" altLang="zh-CN" sz="2000" dirty="0" err="1"/>
              <a:t>findViewById</a:t>
            </a:r>
            <a:r>
              <a:rPr lang="en-US" altLang="zh-CN" sz="2000" dirty="0"/>
              <a:t>(</a:t>
            </a:r>
            <a:r>
              <a:rPr lang="en-US" altLang="zh-CN" sz="2000" dirty="0" err="1"/>
              <a:t>R.id.</a:t>
            </a:r>
            <a:r>
              <a:rPr lang="en-US" altLang="zh-CN" sz="2000" b="1" i="1" dirty="0" err="1"/>
              <a:t>id_tab_quan_img</a:t>
            </a:r>
            <a:r>
              <a:rPr lang="en-US" altLang="zh-CN" sz="2000" dirty="0"/>
              <a:t>);</a:t>
            </a:r>
            <a:br>
              <a:rPr lang="en-US" altLang="zh-CN" sz="2000" dirty="0"/>
            </a:br>
            <a:r>
              <a:rPr lang="en-US" altLang="zh-CN" sz="2000" dirty="0"/>
              <a:t> </a:t>
            </a:r>
            <a:r>
              <a:rPr lang="en-US" altLang="zh-CN" sz="2000" b="1" dirty="0" err="1"/>
              <a:t>mImgMine</a:t>
            </a:r>
            <a:r>
              <a:rPr lang="en-US" altLang="zh-CN" sz="2000" b="1" dirty="0"/>
              <a:t> </a:t>
            </a:r>
            <a:r>
              <a:rPr lang="en-US" altLang="zh-CN" sz="2000" dirty="0"/>
              <a:t>= (</a:t>
            </a:r>
            <a:r>
              <a:rPr lang="en-US" altLang="zh-CN" sz="2000" dirty="0" err="1"/>
              <a:t>ImageButton</a:t>
            </a:r>
            <a:r>
              <a:rPr lang="en-US" altLang="zh-CN" sz="2000" dirty="0"/>
              <a:t>) </a:t>
            </a:r>
            <a:r>
              <a:rPr lang="en-US" altLang="zh-CN" sz="2000" dirty="0" err="1"/>
              <a:t>findViewById</a:t>
            </a:r>
            <a:r>
              <a:rPr lang="en-US" altLang="zh-CN" sz="2000" dirty="0"/>
              <a:t>(</a:t>
            </a:r>
            <a:r>
              <a:rPr lang="en-US" altLang="zh-CN" sz="2000" dirty="0" err="1"/>
              <a:t>R.id.</a:t>
            </a:r>
            <a:r>
              <a:rPr lang="en-US" altLang="zh-CN" sz="2000" b="1" i="1" dirty="0" err="1"/>
              <a:t>id_tab_mine_img</a:t>
            </a:r>
            <a:r>
              <a:rPr lang="en-US" altLang="zh-CN" sz="2000" dirty="0"/>
              <a:t>);</a:t>
            </a:r>
          </a:p>
          <a:p>
            <a:pPr marL="533400" indent="-177800"/>
            <a:r>
              <a:rPr lang="en-US" altLang="zh-CN" sz="2000" dirty="0"/>
              <a:t>}</a:t>
            </a:r>
          </a:p>
          <a:p>
            <a:r>
              <a:rPr lang="en-US" altLang="zh-CN" sz="2000" dirty="0"/>
              <a:t>……</a:t>
            </a:r>
          </a:p>
          <a:p>
            <a:r>
              <a:rPr lang="en-US" altLang="zh-CN" sz="2000" dirty="0"/>
              <a:t>}</a:t>
            </a:r>
            <a:endParaRPr lang="zh-CN" altLang="en-US" sz="2000" dirty="0"/>
          </a:p>
        </p:txBody>
      </p:sp>
    </p:spTree>
    <p:extLst>
      <p:ext uri="{BB962C8B-B14F-4D97-AF65-F5344CB8AC3E}">
        <p14:creationId xmlns:p14="http://schemas.microsoft.com/office/powerpoint/2010/main" val="322656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447675" y="106363"/>
            <a:ext cx="8229600" cy="1594445"/>
          </a:xfrm>
          <a:solidFill>
            <a:srgbClr val="FFC000"/>
          </a:solidFill>
        </p:spPr>
        <p:txBody>
          <a:bodyPr>
            <a:normAutofit/>
          </a:bodyPr>
          <a:lstStyle/>
          <a:p>
            <a:pPr marL="0" indent="0">
              <a:buNone/>
            </a:pPr>
            <a:r>
              <a:rPr lang="en-US" altLang="zh-CN" sz="2200" b="1" dirty="0"/>
              <a:t>MainAcitivity.java</a:t>
            </a:r>
            <a:endParaRPr lang="zh-CN" altLang="en-US" sz="2200" b="1" dirty="0"/>
          </a:p>
          <a:p>
            <a:pPr marL="0" indent="0">
              <a:buNone/>
            </a:pPr>
            <a:r>
              <a:rPr lang="en-US" altLang="zh-CN" sz="2200" b="1" dirty="0"/>
              <a:t>5</a:t>
            </a:r>
            <a:r>
              <a:rPr lang="zh-CN" altLang="en-US" sz="2200" b="1" dirty="0"/>
              <a:t>）</a:t>
            </a:r>
            <a:r>
              <a:rPr lang="en-US" altLang="zh-CN" sz="2200" b="1" dirty="0" err="1"/>
              <a:t>initEvents</a:t>
            </a:r>
            <a:r>
              <a:rPr lang="en-US" altLang="zh-CN" sz="2200" b="1" dirty="0"/>
              <a:t>()</a:t>
            </a:r>
            <a:r>
              <a:rPr lang="zh-CN" altLang="en-US" sz="2200" b="1" dirty="0"/>
              <a:t>， 初始化事件</a:t>
            </a:r>
            <a:endParaRPr lang="en-US" altLang="zh-CN" sz="2200" b="1" dirty="0"/>
          </a:p>
          <a:p>
            <a:pPr marL="306689" lvl="1" indent="0">
              <a:buNone/>
            </a:pPr>
            <a:r>
              <a:rPr lang="zh-CN" altLang="en-US" sz="2000" b="1" dirty="0"/>
              <a:t>为底部导航的每组控件设置监听事件，包括设置</a:t>
            </a:r>
            <a:r>
              <a:rPr lang="en-US" altLang="zh-CN" sz="2000" b="1" dirty="0" err="1"/>
              <a:t>ImageButton</a:t>
            </a:r>
            <a:r>
              <a:rPr lang="zh-CN" altLang="en-US" sz="2000" b="1" dirty="0"/>
              <a:t>，以及与当前单击的</a:t>
            </a:r>
            <a:r>
              <a:rPr lang="en-US" altLang="zh-CN" sz="2000" b="1" dirty="0"/>
              <a:t>Tab</a:t>
            </a:r>
            <a:r>
              <a:rPr lang="zh-CN" altLang="en-US" sz="2000" b="1" dirty="0"/>
              <a:t>对应的碎片。</a:t>
            </a:r>
          </a:p>
        </p:txBody>
      </p:sp>
      <p:sp>
        <p:nvSpPr>
          <p:cNvPr id="2" name="矩形 1"/>
          <p:cNvSpPr/>
          <p:nvPr/>
        </p:nvSpPr>
        <p:spPr>
          <a:xfrm>
            <a:off x="447675" y="2060848"/>
            <a:ext cx="8229600" cy="3847207"/>
          </a:xfrm>
          <a:prstGeom prst="rect">
            <a:avLst/>
          </a:prstGeom>
          <a:solidFill>
            <a:schemeClr val="accent3">
              <a:lumMod val="20000"/>
              <a:lumOff val="80000"/>
            </a:schemeClr>
          </a:solidFill>
          <a:ln>
            <a:solidFill>
              <a:schemeClr val="tx1"/>
            </a:solidFill>
          </a:ln>
        </p:spPr>
        <p:txBody>
          <a:bodyPr wrap="square">
            <a:spAutoFit/>
          </a:bodyPr>
          <a:lstStyle/>
          <a:p>
            <a:r>
              <a:rPr lang="en-US" altLang="zh-CN" sz="2000" dirty="0"/>
              <a:t>public class </a:t>
            </a:r>
            <a:r>
              <a:rPr lang="en-US" altLang="zh-CN" sz="2000" dirty="0" err="1"/>
              <a:t>MainActivity</a:t>
            </a:r>
            <a:r>
              <a:rPr lang="en-US" altLang="zh-CN" sz="2000" dirty="0"/>
              <a:t> extends </a:t>
            </a:r>
            <a:r>
              <a:rPr lang="en-US" altLang="zh-CN" sz="2000" dirty="0" err="1"/>
              <a:t>AppCompatActivity</a:t>
            </a:r>
            <a:r>
              <a:rPr lang="en-US" altLang="zh-CN" sz="2000" dirty="0"/>
              <a:t> {</a:t>
            </a:r>
          </a:p>
          <a:p>
            <a:r>
              <a:rPr lang="en-US" altLang="zh-CN" sz="2000" dirty="0"/>
              <a:t>…… </a:t>
            </a:r>
          </a:p>
          <a:p>
            <a:pPr marL="533400" indent="-177800"/>
            <a:r>
              <a:rPr lang="en-US" altLang="zh-CN" sz="2000" i="1" dirty="0"/>
              <a:t>//</a:t>
            </a:r>
            <a:r>
              <a:rPr lang="zh-CN" altLang="en-US" sz="2000" i="1" dirty="0"/>
              <a:t>初始化事件</a:t>
            </a:r>
            <a:br>
              <a:rPr lang="zh-CN" altLang="en-US" sz="2000" i="1" dirty="0"/>
            </a:br>
            <a:r>
              <a:rPr lang="en-US" altLang="zh-CN" sz="2000" b="1" dirty="0"/>
              <a:t>private void </a:t>
            </a:r>
            <a:r>
              <a:rPr lang="en-US" altLang="zh-CN" sz="2000" dirty="0" err="1"/>
              <a:t>initEvents</a:t>
            </a:r>
            <a:r>
              <a:rPr lang="en-US" altLang="zh-CN" sz="2000" dirty="0"/>
              <a:t>() {</a:t>
            </a:r>
            <a:br>
              <a:rPr lang="en-US" altLang="zh-CN" sz="2000" dirty="0"/>
            </a:br>
            <a:r>
              <a:rPr lang="en-US" altLang="zh-CN" sz="2000" dirty="0"/>
              <a:t>    </a:t>
            </a:r>
            <a:r>
              <a:rPr lang="en-US" altLang="zh-CN" sz="2000" i="1" dirty="0"/>
              <a:t>//</a:t>
            </a:r>
            <a:r>
              <a:rPr lang="zh-CN" altLang="en-US" sz="2000" i="1" dirty="0"/>
              <a:t>设置四个</a:t>
            </a:r>
            <a:r>
              <a:rPr lang="en-US" altLang="zh-CN" sz="2000" i="1" dirty="0"/>
              <a:t>Tab</a:t>
            </a:r>
            <a:r>
              <a:rPr lang="zh-CN" altLang="en-US" sz="2000" i="1" dirty="0"/>
              <a:t>的点击事件</a:t>
            </a:r>
            <a:br>
              <a:rPr lang="zh-CN" altLang="en-US" sz="2000" i="1" dirty="0"/>
            </a:br>
            <a:r>
              <a:rPr lang="zh-CN" altLang="en-US" sz="2000" i="1" dirty="0"/>
              <a:t>    </a:t>
            </a:r>
            <a:r>
              <a:rPr lang="en-US" altLang="zh-CN" sz="2000" b="1" dirty="0" err="1"/>
              <a:t>mTabHome</a:t>
            </a:r>
            <a:r>
              <a:rPr lang="en-US" altLang="zh-CN" sz="2000" dirty="0" err="1"/>
              <a:t>.setOnClickListener</a:t>
            </a:r>
            <a:r>
              <a:rPr lang="en-US" altLang="zh-CN" sz="2000" dirty="0"/>
              <a:t>(</a:t>
            </a:r>
            <a:r>
              <a:rPr lang="en-US" altLang="zh-CN" sz="2000" b="1" dirty="0" err="1"/>
              <a:t>onClickListener</a:t>
            </a:r>
            <a:r>
              <a:rPr lang="en-US" altLang="zh-CN" sz="2000" dirty="0"/>
              <a:t>);</a:t>
            </a:r>
            <a:br>
              <a:rPr lang="en-US" altLang="zh-CN" sz="2000" dirty="0"/>
            </a:br>
            <a:r>
              <a:rPr lang="en-US" altLang="zh-CN" sz="2000" dirty="0"/>
              <a:t>    </a:t>
            </a:r>
            <a:r>
              <a:rPr lang="en-US" altLang="zh-CN" sz="2000" b="1" dirty="0" err="1"/>
              <a:t>mTabVideo</a:t>
            </a:r>
            <a:r>
              <a:rPr lang="en-US" altLang="zh-CN" sz="2000" dirty="0" err="1"/>
              <a:t>.setOnClickListener</a:t>
            </a:r>
            <a:r>
              <a:rPr lang="en-US" altLang="zh-CN" sz="2000" dirty="0"/>
              <a:t>(</a:t>
            </a:r>
            <a:r>
              <a:rPr lang="en-US" altLang="zh-CN" sz="2000" b="1" dirty="0" err="1"/>
              <a:t>onClickListener</a:t>
            </a:r>
            <a:r>
              <a:rPr lang="en-US" altLang="zh-CN" sz="2000" dirty="0"/>
              <a:t>);</a:t>
            </a:r>
            <a:br>
              <a:rPr lang="en-US" altLang="zh-CN" sz="2000" dirty="0"/>
            </a:br>
            <a:r>
              <a:rPr lang="en-US" altLang="zh-CN" sz="2000" dirty="0"/>
              <a:t>    </a:t>
            </a:r>
            <a:r>
              <a:rPr lang="en-US" altLang="zh-CN" sz="2000" b="1" dirty="0" err="1"/>
              <a:t>mTabQuan</a:t>
            </a:r>
            <a:r>
              <a:rPr lang="en-US" altLang="zh-CN" sz="2000" dirty="0" err="1"/>
              <a:t>.setOnClickListener</a:t>
            </a:r>
            <a:r>
              <a:rPr lang="en-US" altLang="zh-CN" sz="2000" dirty="0"/>
              <a:t>(</a:t>
            </a:r>
            <a:r>
              <a:rPr lang="en-US" altLang="zh-CN" sz="2000" b="1" dirty="0" err="1"/>
              <a:t>onClickListener</a:t>
            </a:r>
            <a:r>
              <a:rPr lang="en-US" altLang="zh-CN" sz="2000" dirty="0"/>
              <a:t>);</a:t>
            </a:r>
            <a:br>
              <a:rPr lang="en-US" altLang="zh-CN" sz="2000" dirty="0"/>
            </a:br>
            <a:r>
              <a:rPr lang="en-US" altLang="zh-CN" sz="2000" dirty="0"/>
              <a:t>    </a:t>
            </a:r>
            <a:r>
              <a:rPr lang="en-US" altLang="zh-CN" sz="2000" b="1" dirty="0" err="1"/>
              <a:t>mTabMine</a:t>
            </a:r>
            <a:r>
              <a:rPr lang="en-US" altLang="zh-CN" sz="2000" dirty="0" err="1"/>
              <a:t>.setOnClickListener</a:t>
            </a:r>
            <a:r>
              <a:rPr lang="en-US" altLang="zh-CN" sz="2000" dirty="0"/>
              <a:t>(</a:t>
            </a:r>
            <a:r>
              <a:rPr lang="en-US" altLang="zh-CN" sz="2000" b="1" dirty="0" err="1"/>
              <a:t>onClickListener</a:t>
            </a:r>
            <a:r>
              <a:rPr lang="en-US" altLang="zh-CN" sz="2000" dirty="0"/>
              <a:t>);</a:t>
            </a:r>
            <a:br>
              <a:rPr lang="en-US" altLang="zh-CN" sz="2000" dirty="0"/>
            </a:br>
            <a:r>
              <a:rPr lang="en-US" altLang="zh-CN" sz="2000" dirty="0"/>
              <a:t>}</a:t>
            </a:r>
          </a:p>
          <a:p>
            <a:pPr marL="533400" indent="-177800"/>
            <a:r>
              <a:rPr lang="en-US" altLang="zh-CN" sz="2000" dirty="0"/>
              <a:t>……</a:t>
            </a:r>
          </a:p>
          <a:p>
            <a:r>
              <a:rPr lang="en-US" altLang="zh-CN" sz="2000" dirty="0"/>
              <a:t>}</a:t>
            </a:r>
            <a:endParaRPr lang="zh-CN" altLang="en-US" sz="2000" dirty="0"/>
          </a:p>
        </p:txBody>
      </p:sp>
    </p:spTree>
    <p:extLst>
      <p:ext uri="{BB962C8B-B14F-4D97-AF65-F5344CB8AC3E}">
        <p14:creationId xmlns:p14="http://schemas.microsoft.com/office/powerpoint/2010/main" val="224248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447675" y="106365"/>
            <a:ext cx="8229600" cy="1234404"/>
          </a:xfrm>
          <a:solidFill>
            <a:srgbClr val="FFC000"/>
          </a:solidFill>
        </p:spPr>
        <p:txBody>
          <a:bodyPr>
            <a:normAutofit/>
          </a:bodyPr>
          <a:lstStyle/>
          <a:p>
            <a:pPr marL="0" indent="0">
              <a:buNone/>
            </a:pPr>
            <a:r>
              <a:rPr lang="en-US" altLang="zh-CN" sz="2200" b="1" dirty="0"/>
              <a:t>MainAcitivity.java</a:t>
            </a:r>
            <a:endParaRPr lang="zh-CN" altLang="en-US" sz="2200" b="1" dirty="0"/>
          </a:p>
          <a:p>
            <a:pPr marL="0" indent="0">
              <a:buNone/>
            </a:pPr>
            <a:r>
              <a:rPr lang="en-US" altLang="zh-CN" sz="2200" b="1" dirty="0"/>
              <a:t>5</a:t>
            </a:r>
            <a:r>
              <a:rPr lang="zh-CN" altLang="en-US" sz="2200" b="1" dirty="0"/>
              <a:t>）</a:t>
            </a:r>
            <a:r>
              <a:rPr lang="en-US" altLang="zh-CN" sz="2200" b="1" dirty="0" err="1"/>
              <a:t>initEvents</a:t>
            </a:r>
            <a:r>
              <a:rPr lang="en-US" altLang="zh-CN" sz="2200" b="1" dirty="0"/>
              <a:t>()</a:t>
            </a:r>
            <a:r>
              <a:rPr lang="zh-CN" altLang="en-US" sz="2200" b="1" dirty="0"/>
              <a:t>， 初始化事件</a:t>
            </a:r>
          </a:p>
          <a:p>
            <a:pPr marL="306689" lvl="1" indent="0">
              <a:buNone/>
            </a:pPr>
            <a:r>
              <a:rPr lang="zh-CN" altLang="en-US" sz="2000" b="1" dirty="0"/>
              <a:t>定义onClickListener 事件并实现</a:t>
            </a:r>
            <a:r>
              <a:rPr lang="en-US" altLang="zh-CN" sz="2000" b="1" dirty="0" err="1"/>
              <a:t>onClick</a:t>
            </a:r>
            <a:r>
              <a:rPr lang="en-US" altLang="zh-CN" sz="2000" b="1" dirty="0"/>
              <a:t>()</a:t>
            </a:r>
            <a:r>
              <a:rPr lang="zh-CN" altLang="en-US" sz="2000" b="1" dirty="0"/>
              <a:t>。</a:t>
            </a:r>
          </a:p>
        </p:txBody>
      </p:sp>
      <p:sp>
        <p:nvSpPr>
          <p:cNvPr id="2" name="矩形 1"/>
          <p:cNvSpPr/>
          <p:nvPr/>
        </p:nvSpPr>
        <p:spPr>
          <a:xfrm>
            <a:off x="447676" y="1484784"/>
            <a:ext cx="8229600" cy="4801314"/>
          </a:xfrm>
          <a:prstGeom prst="rect">
            <a:avLst/>
          </a:prstGeom>
          <a:solidFill>
            <a:schemeClr val="accent3">
              <a:lumMod val="20000"/>
              <a:lumOff val="80000"/>
            </a:schemeClr>
          </a:solidFill>
          <a:ln>
            <a:solidFill>
              <a:schemeClr val="tx1"/>
            </a:solidFill>
          </a:ln>
        </p:spPr>
        <p:txBody>
          <a:bodyPr wrap="square">
            <a:spAutoFit/>
          </a:bodyPr>
          <a:lstStyle/>
          <a:p>
            <a:r>
              <a:rPr lang="en-US" altLang="zh-CN" dirty="0"/>
              <a:t>public class </a:t>
            </a:r>
            <a:r>
              <a:rPr lang="en-US" altLang="zh-CN" dirty="0" err="1"/>
              <a:t>MainActivity</a:t>
            </a:r>
            <a:r>
              <a:rPr lang="en-US" altLang="zh-CN" dirty="0"/>
              <a:t> extends </a:t>
            </a:r>
            <a:r>
              <a:rPr lang="en-US" altLang="zh-CN" dirty="0" err="1"/>
              <a:t>AppCompatActivity</a:t>
            </a:r>
            <a:r>
              <a:rPr lang="en-US" altLang="zh-CN" dirty="0"/>
              <a:t> {</a:t>
            </a:r>
          </a:p>
          <a:p>
            <a:r>
              <a:rPr lang="en-US" altLang="zh-CN" dirty="0"/>
              <a:t>…… </a:t>
            </a:r>
            <a:br>
              <a:rPr lang="zh-CN" altLang="en-US" i="1" dirty="0"/>
            </a:br>
            <a:r>
              <a:rPr lang="zh-CN" altLang="en-US" i="1" dirty="0"/>
              <a:t>     </a:t>
            </a:r>
            <a:r>
              <a:rPr lang="en-US" altLang="zh-CN" dirty="0"/>
              <a:t>private void </a:t>
            </a:r>
            <a:r>
              <a:rPr lang="en-US" altLang="zh-CN" dirty="0" err="1"/>
              <a:t>initEvents</a:t>
            </a:r>
            <a:r>
              <a:rPr lang="en-US" altLang="zh-CN" dirty="0"/>
              <a:t>() { ……}</a:t>
            </a:r>
          </a:p>
          <a:p>
            <a:pPr marL="533400" indent="-177800"/>
            <a:r>
              <a:rPr lang="en-US" altLang="zh-CN" dirty="0" err="1"/>
              <a:t>View.OnClickListener</a:t>
            </a:r>
            <a:r>
              <a:rPr lang="en-US" altLang="zh-CN" dirty="0"/>
              <a:t> </a:t>
            </a:r>
            <a:r>
              <a:rPr lang="en-US" altLang="zh-CN" b="1" dirty="0" err="1">
                <a:solidFill>
                  <a:srgbClr val="FF0000"/>
                </a:solidFill>
              </a:rPr>
              <a:t>onClickListener</a:t>
            </a:r>
            <a:r>
              <a:rPr lang="en-US" altLang="zh-CN" b="1" dirty="0">
                <a:solidFill>
                  <a:srgbClr val="FF0000"/>
                </a:solidFill>
              </a:rPr>
              <a:t> </a:t>
            </a:r>
            <a:r>
              <a:rPr lang="en-US" altLang="zh-CN" dirty="0"/>
              <a:t>= </a:t>
            </a:r>
            <a:r>
              <a:rPr lang="en-US" altLang="zh-CN" b="1" dirty="0"/>
              <a:t>new </a:t>
            </a:r>
            <a:r>
              <a:rPr lang="en-US" altLang="zh-CN" dirty="0" err="1"/>
              <a:t>View.OnClickListener</a:t>
            </a:r>
            <a:r>
              <a:rPr lang="en-US" altLang="zh-CN" dirty="0"/>
              <a:t>() {</a:t>
            </a:r>
            <a:br>
              <a:rPr lang="en-US" altLang="zh-CN" dirty="0"/>
            </a:br>
            <a:r>
              <a:rPr lang="en-US" altLang="zh-CN" dirty="0"/>
              <a:t>    </a:t>
            </a:r>
            <a:r>
              <a:rPr lang="en-US" altLang="zh-CN" b="1" dirty="0"/>
              <a:t>public void </a:t>
            </a:r>
            <a:r>
              <a:rPr lang="en-US" altLang="zh-CN" b="1" dirty="0" err="1">
                <a:solidFill>
                  <a:srgbClr val="FF3399"/>
                </a:solidFill>
              </a:rPr>
              <a:t>onClick</a:t>
            </a:r>
            <a:r>
              <a:rPr lang="en-US" altLang="zh-CN" dirty="0"/>
              <a:t>(View v) {</a:t>
            </a:r>
            <a:br>
              <a:rPr lang="en-US" altLang="zh-CN" dirty="0"/>
            </a:br>
            <a:r>
              <a:rPr lang="en-US" altLang="zh-CN" dirty="0"/>
              <a:t>        </a:t>
            </a:r>
            <a:r>
              <a:rPr lang="en-US" altLang="zh-CN" i="1" dirty="0"/>
              <a:t>//</a:t>
            </a:r>
            <a:r>
              <a:rPr lang="zh-CN" altLang="en-US" i="1" dirty="0"/>
              <a:t>先将四个</a:t>
            </a:r>
            <a:r>
              <a:rPr lang="en-US" altLang="zh-CN" i="1" dirty="0" err="1"/>
              <a:t>ImageButton</a:t>
            </a:r>
            <a:r>
              <a:rPr lang="zh-CN" altLang="en-US" i="1" dirty="0"/>
              <a:t>置为灰色</a:t>
            </a:r>
            <a:br>
              <a:rPr lang="zh-CN" altLang="en-US" i="1" dirty="0"/>
            </a:br>
            <a:r>
              <a:rPr lang="zh-CN" altLang="en-US" i="1" dirty="0">
                <a:solidFill>
                  <a:srgbClr val="006600"/>
                </a:solidFill>
              </a:rPr>
              <a:t>        </a:t>
            </a:r>
            <a:r>
              <a:rPr lang="en-US" altLang="zh-CN" b="1" dirty="0" err="1">
                <a:solidFill>
                  <a:srgbClr val="000099"/>
                </a:solidFill>
              </a:rPr>
              <a:t>resetImgs</a:t>
            </a:r>
            <a:r>
              <a:rPr lang="en-US" altLang="zh-CN" b="1" dirty="0">
                <a:solidFill>
                  <a:srgbClr val="006600"/>
                </a:solidFill>
              </a:rPr>
              <a:t>();</a:t>
            </a:r>
            <a:br>
              <a:rPr lang="en-US" altLang="zh-CN" dirty="0"/>
            </a:br>
            <a:r>
              <a:rPr lang="en-US" altLang="zh-CN" dirty="0"/>
              <a:t>        </a:t>
            </a:r>
            <a:r>
              <a:rPr lang="en-US" altLang="zh-CN" i="1" dirty="0"/>
              <a:t>//</a:t>
            </a:r>
            <a:r>
              <a:rPr lang="zh-CN" altLang="en-US" i="1" dirty="0"/>
              <a:t>根据点击的</a:t>
            </a:r>
            <a:r>
              <a:rPr lang="en-US" altLang="zh-CN" i="1" dirty="0"/>
              <a:t>Tab</a:t>
            </a:r>
            <a:r>
              <a:rPr lang="zh-CN" altLang="en-US" i="1" dirty="0"/>
              <a:t>切换不同的页面及设置对应的</a:t>
            </a:r>
            <a:r>
              <a:rPr lang="en-US" altLang="zh-CN" i="1" dirty="0" err="1"/>
              <a:t>ImageButton</a:t>
            </a:r>
            <a:r>
              <a:rPr lang="zh-CN" altLang="en-US" i="1" dirty="0"/>
              <a:t>为绿色</a:t>
            </a:r>
            <a:br>
              <a:rPr lang="zh-CN" altLang="en-US" i="1" dirty="0"/>
            </a:br>
            <a:r>
              <a:rPr lang="zh-CN" altLang="en-US" i="1" dirty="0"/>
              <a:t>        </a:t>
            </a:r>
            <a:r>
              <a:rPr lang="en-US" altLang="zh-CN" b="1" dirty="0"/>
              <a:t>switch </a:t>
            </a:r>
            <a:r>
              <a:rPr lang="en-US" altLang="zh-CN" dirty="0"/>
              <a:t>(</a:t>
            </a:r>
            <a:r>
              <a:rPr lang="en-US" altLang="zh-CN" dirty="0" err="1"/>
              <a:t>v.getId</a:t>
            </a:r>
            <a:r>
              <a:rPr lang="en-US" altLang="zh-CN" dirty="0"/>
              <a:t>()) {</a:t>
            </a:r>
            <a:br>
              <a:rPr lang="en-US" altLang="zh-CN" dirty="0"/>
            </a:br>
            <a:r>
              <a:rPr lang="en-US" altLang="zh-CN" dirty="0"/>
              <a:t>            </a:t>
            </a:r>
            <a:r>
              <a:rPr lang="en-US" altLang="zh-CN" b="1" dirty="0"/>
              <a:t>case </a:t>
            </a:r>
            <a:r>
              <a:rPr lang="en-US" altLang="zh-CN" dirty="0" err="1"/>
              <a:t>R.id.</a:t>
            </a:r>
            <a:r>
              <a:rPr lang="en-US" altLang="zh-CN" b="1" i="1" dirty="0" err="1"/>
              <a:t>id_tab_home</a:t>
            </a:r>
            <a:r>
              <a:rPr lang="en-US" altLang="zh-CN" dirty="0"/>
              <a:t>:	</a:t>
            </a:r>
            <a:r>
              <a:rPr lang="en-US" altLang="zh-CN" b="1" dirty="0" err="1">
                <a:solidFill>
                  <a:srgbClr val="000099"/>
                </a:solidFill>
              </a:rPr>
              <a:t>selectTab</a:t>
            </a:r>
            <a:r>
              <a:rPr lang="en-US" altLang="zh-CN" b="1" dirty="0">
                <a:solidFill>
                  <a:srgbClr val="006600"/>
                </a:solidFill>
              </a:rPr>
              <a:t>(0</a:t>
            </a:r>
            <a:r>
              <a:rPr lang="en-US" altLang="zh-CN" dirty="0"/>
              <a:t>); </a:t>
            </a:r>
            <a:r>
              <a:rPr lang="en-US" altLang="zh-CN" b="1" dirty="0"/>
              <a:t>break</a:t>
            </a:r>
            <a:r>
              <a:rPr lang="en-US" altLang="zh-CN" dirty="0"/>
              <a:t>;</a:t>
            </a:r>
            <a:br>
              <a:rPr lang="en-US" altLang="zh-CN" dirty="0"/>
            </a:br>
            <a:r>
              <a:rPr lang="en-US" altLang="zh-CN" dirty="0"/>
              <a:t>            </a:t>
            </a:r>
            <a:r>
              <a:rPr lang="en-US" altLang="zh-CN" b="1" dirty="0"/>
              <a:t>case </a:t>
            </a:r>
            <a:r>
              <a:rPr lang="en-US" altLang="zh-CN" dirty="0" err="1"/>
              <a:t>R.id.</a:t>
            </a:r>
            <a:r>
              <a:rPr lang="en-US" altLang="zh-CN" b="1" i="1" dirty="0" err="1"/>
              <a:t>id_tab_video</a:t>
            </a:r>
            <a:r>
              <a:rPr lang="en-US" altLang="zh-CN" dirty="0"/>
              <a:t>:	</a:t>
            </a:r>
            <a:r>
              <a:rPr lang="en-US" altLang="zh-CN" b="1" dirty="0" err="1">
                <a:solidFill>
                  <a:srgbClr val="000099"/>
                </a:solidFill>
              </a:rPr>
              <a:t>selectTab</a:t>
            </a:r>
            <a:r>
              <a:rPr lang="en-US" altLang="zh-CN" b="1" dirty="0">
                <a:solidFill>
                  <a:srgbClr val="006600"/>
                </a:solidFill>
              </a:rPr>
              <a:t>(1</a:t>
            </a:r>
            <a:r>
              <a:rPr lang="en-US" altLang="zh-CN" dirty="0"/>
              <a:t>); </a:t>
            </a:r>
            <a:r>
              <a:rPr lang="en-US" altLang="zh-CN" b="1" dirty="0"/>
              <a:t>break</a:t>
            </a:r>
            <a:r>
              <a:rPr lang="en-US" altLang="zh-CN" dirty="0"/>
              <a:t>;</a:t>
            </a:r>
            <a:br>
              <a:rPr lang="en-US" altLang="zh-CN" dirty="0"/>
            </a:br>
            <a:r>
              <a:rPr lang="en-US" altLang="zh-CN" dirty="0"/>
              <a:t>            </a:t>
            </a:r>
            <a:r>
              <a:rPr lang="en-US" altLang="zh-CN" b="1" dirty="0"/>
              <a:t>case </a:t>
            </a:r>
            <a:r>
              <a:rPr lang="en-US" altLang="zh-CN" dirty="0" err="1"/>
              <a:t>R.id.</a:t>
            </a:r>
            <a:r>
              <a:rPr lang="en-US" altLang="zh-CN" b="1" i="1" dirty="0" err="1"/>
              <a:t>id_tab_quan</a:t>
            </a:r>
            <a:r>
              <a:rPr lang="en-US" altLang="zh-CN" dirty="0"/>
              <a:t>:	</a:t>
            </a:r>
            <a:r>
              <a:rPr lang="en-US" altLang="zh-CN" b="1" dirty="0" err="1">
                <a:solidFill>
                  <a:srgbClr val="000099"/>
                </a:solidFill>
              </a:rPr>
              <a:t>selectTab</a:t>
            </a:r>
            <a:r>
              <a:rPr lang="en-US" altLang="zh-CN" b="1" dirty="0">
                <a:solidFill>
                  <a:srgbClr val="006600"/>
                </a:solidFill>
              </a:rPr>
              <a:t>(2</a:t>
            </a:r>
            <a:r>
              <a:rPr lang="en-US" altLang="zh-CN" dirty="0"/>
              <a:t>); </a:t>
            </a:r>
            <a:r>
              <a:rPr lang="en-US" altLang="zh-CN" b="1" dirty="0"/>
              <a:t>break</a:t>
            </a:r>
            <a:r>
              <a:rPr lang="en-US" altLang="zh-CN" dirty="0"/>
              <a:t>;</a:t>
            </a:r>
            <a:br>
              <a:rPr lang="en-US" altLang="zh-CN" dirty="0"/>
            </a:br>
            <a:r>
              <a:rPr lang="en-US" altLang="zh-CN" dirty="0"/>
              <a:t>            </a:t>
            </a:r>
            <a:r>
              <a:rPr lang="en-US" altLang="zh-CN" b="1" dirty="0"/>
              <a:t>case </a:t>
            </a:r>
            <a:r>
              <a:rPr lang="en-US" altLang="zh-CN" dirty="0" err="1"/>
              <a:t>R.id.</a:t>
            </a:r>
            <a:r>
              <a:rPr lang="en-US" altLang="zh-CN" b="1" i="1" dirty="0" err="1"/>
              <a:t>id_tab_mine</a:t>
            </a:r>
            <a:r>
              <a:rPr lang="en-US" altLang="zh-CN" dirty="0"/>
              <a:t>:	</a:t>
            </a:r>
            <a:r>
              <a:rPr lang="en-US" altLang="zh-CN" b="1" dirty="0" err="1">
                <a:solidFill>
                  <a:srgbClr val="000099"/>
                </a:solidFill>
              </a:rPr>
              <a:t>selectTab</a:t>
            </a:r>
            <a:r>
              <a:rPr lang="en-US" altLang="zh-CN" b="1" dirty="0">
                <a:solidFill>
                  <a:srgbClr val="006600"/>
                </a:solidFill>
              </a:rPr>
              <a:t>(3</a:t>
            </a:r>
            <a:r>
              <a:rPr lang="en-US" altLang="zh-CN" dirty="0"/>
              <a:t>); </a:t>
            </a:r>
            <a:r>
              <a:rPr lang="en-US" altLang="zh-CN" b="1" dirty="0"/>
              <a:t>break</a:t>
            </a:r>
            <a:r>
              <a:rPr lang="en-US" altLang="zh-CN" dirty="0"/>
              <a:t>;</a:t>
            </a:r>
            <a:br>
              <a:rPr lang="en-US" altLang="zh-CN" dirty="0"/>
            </a:br>
            <a:r>
              <a:rPr lang="en-US" altLang="zh-CN" dirty="0"/>
              <a:t>        }</a:t>
            </a:r>
            <a:br>
              <a:rPr lang="en-US" altLang="zh-CN" dirty="0"/>
            </a:br>
            <a:r>
              <a:rPr lang="en-US" altLang="zh-CN" dirty="0"/>
              <a:t>    }};</a:t>
            </a:r>
          </a:p>
          <a:p>
            <a:pPr marL="533400" indent="-177800"/>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89467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43504" y="28942"/>
            <a:ext cx="8079239" cy="1815882"/>
          </a:xfrm>
          <a:prstGeom prst="rect">
            <a:avLst/>
          </a:prstGeom>
          <a:solidFill>
            <a:schemeClr val="accent6">
              <a:lumMod val="20000"/>
              <a:lumOff val="80000"/>
            </a:schemeClr>
          </a:solidFill>
          <a:ln>
            <a:solidFill>
              <a:schemeClr val="tx1"/>
            </a:solidFill>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zh-CN" altLang="zh-CN" sz="1600" b="1" i="1" u="none" strike="noStrike" cap="none" normalizeH="0" baseline="0" dirty="0">
                <a:ln>
                  <a:noFill/>
                </a:ln>
                <a:effectLst/>
                <a:latin typeface="宋体" pitchFamily="2" charset="-122"/>
                <a:ea typeface="宋体" pitchFamily="2" charset="-122"/>
                <a:cs typeface="宋体" pitchFamily="2" charset="-122"/>
              </a:rPr>
              <a:t>//</a:t>
            </a:r>
            <a:r>
              <a:rPr kumimoji="0" lang="zh-CN" sz="1600" b="1" i="1" u="none" strike="noStrike" cap="none" normalizeH="0" baseline="0" dirty="0">
                <a:ln>
                  <a:noFill/>
                </a:ln>
                <a:effectLst/>
                <a:latin typeface="宋体" pitchFamily="2" charset="-122"/>
                <a:ea typeface="宋体" pitchFamily="2" charset="-122"/>
                <a:cs typeface="宋体" pitchFamily="2" charset="-122"/>
              </a:rPr>
              <a:t>将四个</a:t>
            </a:r>
            <a:r>
              <a:rPr kumimoji="0" lang="zh-CN" altLang="zh-CN" sz="1600" b="1" i="1" u="none" strike="noStrike" cap="none" normalizeH="0" baseline="0" dirty="0">
                <a:ln>
                  <a:noFill/>
                </a:ln>
                <a:effectLst/>
                <a:latin typeface="宋体" pitchFamily="2" charset="-122"/>
                <a:ea typeface="宋体" pitchFamily="2" charset="-122"/>
                <a:cs typeface="宋体" pitchFamily="2" charset="-122"/>
              </a:rPr>
              <a:t>ImageButton</a:t>
            </a:r>
            <a:r>
              <a:rPr kumimoji="0" lang="zh-CN" sz="1600" b="1" i="1" u="none" strike="noStrike" cap="none" normalizeH="0" baseline="0" dirty="0">
                <a:ln>
                  <a:noFill/>
                </a:ln>
                <a:effectLst/>
                <a:latin typeface="宋体" pitchFamily="2" charset="-122"/>
                <a:ea typeface="宋体" pitchFamily="2" charset="-122"/>
                <a:cs typeface="宋体" pitchFamily="2" charset="-122"/>
              </a:rPr>
              <a:t>设置为灰色</a:t>
            </a:r>
            <a:br>
              <a:rPr kumimoji="0" lang="zh-CN" sz="1600" b="0" i="1" u="none" strike="noStrike" cap="none" normalizeH="0" baseline="0" dirty="0">
                <a:ln>
                  <a:noFill/>
                </a:ln>
                <a:effectLst/>
                <a:latin typeface="宋体" pitchFamily="2" charset="-122"/>
                <a:ea typeface="宋体" pitchFamily="2" charset="-122"/>
                <a:cs typeface="宋体" pitchFamily="2" charset="-122"/>
              </a:rPr>
            </a:br>
            <a:r>
              <a:rPr kumimoji="0" lang="zh-CN" altLang="zh-CN" sz="1600" i="0" u="none" strike="noStrike" cap="none" normalizeH="0" baseline="0" dirty="0">
                <a:ln>
                  <a:noFill/>
                </a:ln>
                <a:effectLst/>
                <a:ea typeface="宋体" pitchFamily="2" charset="-122"/>
                <a:cs typeface="宋体" pitchFamily="2" charset="-122"/>
              </a:rPr>
              <a:t>private void </a:t>
            </a:r>
            <a:r>
              <a:rPr kumimoji="0" lang="zh-CN" altLang="zh-CN" sz="1600" b="1" i="0" u="none" strike="noStrike" cap="none" normalizeH="0" baseline="0" dirty="0">
                <a:ln>
                  <a:noFill/>
                </a:ln>
                <a:solidFill>
                  <a:srgbClr val="FF0000"/>
                </a:solidFill>
                <a:effectLst/>
                <a:ea typeface="宋体" pitchFamily="2" charset="-122"/>
                <a:cs typeface="宋体" pitchFamily="2" charset="-122"/>
              </a:rPr>
              <a:t>resetImgs</a:t>
            </a:r>
            <a:r>
              <a:rPr kumimoji="0" lang="zh-CN" altLang="zh-CN" sz="1600" i="0" u="none" strike="noStrike" cap="none" normalizeH="0" baseline="0" dirty="0">
                <a:ln>
                  <a:noFill/>
                </a:ln>
                <a:effectLst/>
                <a:ea typeface="宋体" pitchFamily="2" charset="-122"/>
                <a:cs typeface="宋体" pitchFamily="2" charset="-122"/>
              </a:rPr>
              <a:t>() {</a:t>
            </a:r>
            <a:br>
              <a:rPr kumimoji="0" lang="zh-CN" altLang="zh-CN" sz="1600" i="0" u="none" strike="noStrike" cap="none" normalizeH="0" baseline="0" dirty="0">
                <a:ln>
                  <a:noFill/>
                </a:ln>
                <a:effectLst/>
                <a:ea typeface="宋体" pitchFamily="2" charset="-122"/>
                <a:cs typeface="宋体" pitchFamily="2" charset="-122"/>
              </a:rPr>
            </a:br>
            <a:r>
              <a:rPr kumimoji="0" lang="zh-CN" altLang="zh-CN" sz="1600" i="0" u="none" strike="noStrike" cap="none" normalizeH="0" baseline="0" dirty="0">
                <a:ln>
                  <a:noFill/>
                </a:ln>
                <a:effectLst/>
                <a:ea typeface="宋体" pitchFamily="2" charset="-122"/>
                <a:cs typeface="宋体" pitchFamily="2" charset="-122"/>
              </a:rPr>
              <a:t>    </a:t>
            </a:r>
            <a:r>
              <a:rPr lang="en-US" altLang="zh-CN" sz="1600" dirty="0" err="1">
                <a:cs typeface="宋体" pitchFamily="2" charset="-122"/>
              </a:rPr>
              <a:t>mImgHome</a:t>
            </a:r>
            <a:r>
              <a:rPr kumimoji="0" lang="zh-CN" altLang="zh-CN" sz="1600" i="0" u="none" strike="noStrike" cap="none" normalizeH="0" baseline="0" dirty="0">
                <a:ln>
                  <a:noFill/>
                </a:ln>
                <a:effectLst/>
                <a:ea typeface="宋体" pitchFamily="2" charset="-122"/>
                <a:cs typeface="宋体" pitchFamily="2" charset="-122"/>
              </a:rPr>
              <a:t>.</a:t>
            </a:r>
            <a:r>
              <a:rPr kumimoji="0" lang="zh-CN" altLang="zh-CN" sz="1600" b="1" i="0" u="none" strike="noStrike" cap="none" normalizeH="0" baseline="0" dirty="0">
                <a:ln>
                  <a:noFill/>
                </a:ln>
                <a:effectLst/>
                <a:ea typeface="宋体" pitchFamily="2" charset="-122"/>
                <a:cs typeface="宋体" pitchFamily="2" charset="-122"/>
              </a:rPr>
              <a:t>setImageResource</a:t>
            </a:r>
            <a:r>
              <a:rPr kumimoji="0" lang="zh-CN" altLang="zh-CN" sz="1600" i="0" u="none" strike="noStrike" cap="none" normalizeH="0" baseline="0" dirty="0">
                <a:ln>
                  <a:noFill/>
                </a:ln>
                <a:effectLst/>
                <a:ea typeface="宋体" pitchFamily="2" charset="-122"/>
                <a:cs typeface="宋体" pitchFamily="2" charset="-122"/>
              </a:rPr>
              <a:t>(R.mipmap.</a:t>
            </a:r>
            <a:r>
              <a:rPr kumimoji="0" lang="zh-CN" altLang="zh-CN" sz="1600" i="1" u="none" strike="noStrike" cap="none" normalizeH="0" baseline="0" dirty="0">
                <a:ln>
                  <a:noFill/>
                </a:ln>
                <a:effectLst/>
                <a:ea typeface="宋体" pitchFamily="2" charset="-122"/>
                <a:cs typeface="宋体" pitchFamily="2" charset="-122"/>
              </a:rPr>
              <a:t>tab_</a:t>
            </a:r>
            <a:r>
              <a:rPr kumimoji="0" lang="en-US" altLang="zh-CN" sz="1600" i="1" u="none" strike="noStrike" cap="none" normalizeH="0" baseline="0" dirty="0">
                <a:ln>
                  <a:noFill/>
                </a:ln>
                <a:effectLst/>
                <a:ea typeface="宋体" pitchFamily="2" charset="-122"/>
                <a:cs typeface="宋体" pitchFamily="2" charset="-122"/>
              </a:rPr>
              <a:t>home</a:t>
            </a:r>
            <a:r>
              <a:rPr kumimoji="0" lang="zh-CN" altLang="zh-CN" sz="1600" i="1" u="none" strike="noStrike" cap="none" normalizeH="0" baseline="0" dirty="0">
                <a:ln>
                  <a:noFill/>
                </a:ln>
                <a:effectLst/>
                <a:ea typeface="宋体" pitchFamily="2" charset="-122"/>
                <a:cs typeface="宋体" pitchFamily="2" charset="-122"/>
              </a:rPr>
              <a:t>_normal</a:t>
            </a:r>
            <a:r>
              <a:rPr kumimoji="0" lang="zh-CN" altLang="zh-CN" sz="1600" i="0" u="none" strike="noStrike" cap="none" normalizeH="0" baseline="0" dirty="0">
                <a:ln>
                  <a:noFill/>
                </a:ln>
                <a:effectLst/>
                <a:ea typeface="宋体" pitchFamily="2" charset="-122"/>
                <a:cs typeface="宋体" pitchFamily="2" charset="-122"/>
              </a:rPr>
              <a:t>);</a:t>
            </a:r>
            <a:br>
              <a:rPr kumimoji="0" lang="zh-CN" altLang="zh-CN" sz="1600" i="0" u="none" strike="noStrike" cap="none" normalizeH="0" baseline="0" dirty="0">
                <a:ln>
                  <a:noFill/>
                </a:ln>
                <a:effectLst/>
                <a:ea typeface="宋体" pitchFamily="2" charset="-122"/>
                <a:cs typeface="宋体" pitchFamily="2" charset="-122"/>
              </a:rPr>
            </a:br>
            <a:r>
              <a:rPr kumimoji="0" lang="zh-CN" altLang="zh-CN" sz="1600" i="0" u="none" strike="noStrike" cap="none" normalizeH="0" baseline="0" dirty="0">
                <a:ln>
                  <a:noFill/>
                </a:ln>
                <a:effectLst/>
                <a:ea typeface="宋体" pitchFamily="2" charset="-122"/>
                <a:cs typeface="宋体" pitchFamily="2" charset="-122"/>
              </a:rPr>
              <a:t>    </a:t>
            </a:r>
            <a:r>
              <a:rPr lang="en-US" altLang="zh-CN" sz="1600" dirty="0" err="1">
                <a:cs typeface="宋体" pitchFamily="2" charset="-122"/>
              </a:rPr>
              <a:t>mImgVideo</a:t>
            </a:r>
            <a:r>
              <a:rPr kumimoji="0" lang="zh-CN" altLang="zh-CN" sz="1600" i="0" u="none" strike="noStrike" cap="none" normalizeH="0" baseline="0" dirty="0">
                <a:ln>
                  <a:noFill/>
                </a:ln>
                <a:effectLst/>
                <a:ea typeface="宋体" pitchFamily="2" charset="-122"/>
                <a:cs typeface="宋体" pitchFamily="2" charset="-122"/>
              </a:rPr>
              <a:t>.</a:t>
            </a:r>
            <a:r>
              <a:rPr lang="zh-CN" altLang="zh-CN" sz="1600" b="1" dirty="0">
                <a:ea typeface="宋体" pitchFamily="2" charset="-122"/>
                <a:cs typeface="宋体" pitchFamily="2" charset="-122"/>
              </a:rPr>
              <a:t>setImageResource</a:t>
            </a:r>
            <a:r>
              <a:rPr kumimoji="0" lang="zh-CN" altLang="zh-CN" sz="1600" i="0" u="none" strike="noStrike" cap="none" normalizeH="0" baseline="0" dirty="0">
                <a:ln>
                  <a:noFill/>
                </a:ln>
                <a:effectLst/>
                <a:ea typeface="宋体" pitchFamily="2" charset="-122"/>
                <a:cs typeface="宋体" pitchFamily="2" charset="-122"/>
              </a:rPr>
              <a:t>(R.mipmap.</a:t>
            </a:r>
            <a:r>
              <a:rPr lang="en-US" altLang="zh-CN" sz="1600" i="1" dirty="0" err="1">
                <a:cs typeface="宋体" pitchFamily="2" charset="-122"/>
              </a:rPr>
              <a:t>tab_video_normal</a:t>
            </a:r>
            <a:r>
              <a:rPr kumimoji="0" lang="zh-CN" altLang="zh-CN" sz="1600" i="0" u="none" strike="noStrike" cap="none" normalizeH="0" baseline="0" dirty="0">
                <a:ln>
                  <a:noFill/>
                </a:ln>
                <a:effectLst/>
                <a:ea typeface="宋体" pitchFamily="2" charset="-122"/>
                <a:cs typeface="宋体" pitchFamily="2" charset="-122"/>
              </a:rPr>
              <a:t>);</a:t>
            </a:r>
            <a:br>
              <a:rPr kumimoji="0" lang="zh-CN" altLang="zh-CN" sz="1600" i="0" u="none" strike="noStrike" cap="none" normalizeH="0" baseline="0" dirty="0">
                <a:ln>
                  <a:noFill/>
                </a:ln>
                <a:effectLst/>
                <a:ea typeface="宋体" pitchFamily="2" charset="-122"/>
                <a:cs typeface="宋体" pitchFamily="2" charset="-122"/>
              </a:rPr>
            </a:br>
            <a:r>
              <a:rPr kumimoji="0" lang="zh-CN" altLang="zh-CN" sz="1600" i="0" u="none" strike="noStrike" cap="none" normalizeH="0" baseline="0" dirty="0">
                <a:ln>
                  <a:noFill/>
                </a:ln>
                <a:effectLst/>
                <a:ea typeface="宋体" pitchFamily="2" charset="-122"/>
                <a:cs typeface="宋体" pitchFamily="2" charset="-122"/>
              </a:rPr>
              <a:t>    </a:t>
            </a:r>
            <a:r>
              <a:rPr lang="en-US" altLang="zh-CN" sz="1600" dirty="0" err="1">
                <a:cs typeface="宋体" pitchFamily="2" charset="-122"/>
              </a:rPr>
              <a:t>mImgQuan</a:t>
            </a:r>
            <a:r>
              <a:rPr kumimoji="0" lang="zh-CN" altLang="zh-CN" sz="1600" i="0" u="none" strike="noStrike" cap="none" normalizeH="0" baseline="0" dirty="0">
                <a:ln>
                  <a:noFill/>
                </a:ln>
                <a:effectLst/>
                <a:ea typeface="宋体" pitchFamily="2" charset="-122"/>
                <a:cs typeface="宋体" pitchFamily="2" charset="-122"/>
              </a:rPr>
              <a:t>.</a:t>
            </a:r>
            <a:r>
              <a:rPr lang="zh-CN" altLang="zh-CN" sz="1600" b="1" dirty="0">
                <a:ea typeface="宋体" pitchFamily="2" charset="-122"/>
                <a:cs typeface="宋体" pitchFamily="2" charset="-122"/>
              </a:rPr>
              <a:t>setImageResource</a:t>
            </a:r>
            <a:r>
              <a:rPr kumimoji="0" lang="zh-CN" altLang="zh-CN" sz="1600" i="0" u="none" strike="noStrike" cap="none" normalizeH="0" baseline="0" dirty="0">
                <a:ln>
                  <a:noFill/>
                </a:ln>
                <a:effectLst/>
                <a:ea typeface="宋体" pitchFamily="2" charset="-122"/>
                <a:cs typeface="宋体" pitchFamily="2" charset="-122"/>
              </a:rPr>
              <a:t>(R.mipmap.</a:t>
            </a:r>
            <a:r>
              <a:rPr lang="en-US" altLang="zh-CN" sz="1600" i="1" dirty="0" err="1">
                <a:cs typeface="宋体" pitchFamily="2" charset="-122"/>
              </a:rPr>
              <a:t>tab_quan_normal</a:t>
            </a:r>
            <a:r>
              <a:rPr kumimoji="0" lang="zh-CN" altLang="zh-CN" sz="1600" i="0" u="none" strike="noStrike" cap="none" normalizeH="0" baseline="0" dirty="0">
                <a:ln>
                  <a:noFill/>
                </a:ln>
                <a:effectLst/>
                <a:ea typeface="宋体" pitchFamily="2" charset="-122"/>
                <a:cs typeface="宋体" pitchFamily="2" charset="-122"/>
              </a:rPr>
              <a:t>);</a:t>
            </a:r>
            <a:br>
              <a:rPr kumimoji="0" lang="zh-CN" altLang="zh-CN" sz="1600" i="0" u="none" strike="noStrike" cap="none" normalizeH="0" baseline="0" dirty="0">
                <a:ln>
                  <a:noFill/>
                </a:ln>
                <a:effectLst/>
                <a:ea typeface="宋体" pitchFamily="2" charset="-122"/>
                <a:cs typeface="宋体" pitchFamily="2" charset="-122"/>
              </a:rPr>
            </a:br>
            <a:r>
              <a:rPr kumimoji="0" lang="zh-CN" altLang="zh-CN" sz="1600" i="0" u="none" strike="noStrike" cap="none" normalizeH="0" baseline="0" dirty="0">
                <a:ln>
                  <a:noFill/>
                </a:ln>
                <a:effectLst/>
                <a:ea typeface="宋体" pitchFamily="2" charset="-122"/>
                <a:cs typeface="宋体" pitchFamily="2" charset="-122"/>
              </a:rPr>
              <a:t>    </a:t>
            </a:r>
            <a:r>
              <a:rPr lang="en-US" altLang="zh-CN" sz="1600" dirty="0" err="1">
                <a:cs typeface="宋体" pitchFamily="2" charset="-122"/>
              </a:rPr>
              <a:t>mImgMine</a:t>
            </a:r>
            <a:r>
              <a:rPr kumimoji="0" lang="zh-CN" altLang="zh-CN" sz="1600" i="0" u="none" strike="noStrike" cap="none" normalizeH="0" baseline="0" dirty="0">
                <a:ln>
                  <a:noFill/>
                </a:ln>
                <a:effectLst/>
                <a:ea typeface="宋体" pitchFamily="2" charset="-122"/>
                <a:cs typeface="宋体" pitchFamily="2" charset="-122"/>
              </a:rPr>
              <a:t>.</a:t>
            </a:r>
            <a:r>
              <a:rPr lang="zh-CN" altLang="zh-CN" sz="1600" b="1" dirty="0">
                <a:ea typeface="宋体" pitchFamily="2" charset="-122"/>
                <a:cs typeface="宋体" pitchFamily="2" charset="-122"/>
              </a:rPr>
              <a:t>setImageResource</a:t>
            </a:r>
            <a:r>
              <a:rPr kumimoji="0" lang="zh-CN" altLang="zh-CN" sz="1600" i="0" u="none" strike="noStrike" cap="none" normalizeH="0" baseline="0" dirty="0">
                <a:ln>
                  <a:noFill/>
                </a:ln>
                <a:effectLst/>
                <a:ea typeface="宋体" pitchFamily="2" charset="-122"/>
                <a:cs typeface="宋体" pitchFamily="2" charset="-122"/>
              </a:rPr>
              <a:t>(R.mipmap.</a:t>
            </a:r>
            <a:r>
              <a:rPr lang="en-US" altLang="zh-CN" sz="1600" i="1" dirty="0">
                <a:cs typeface="宋体" pitchFamily="2" charset="-122"/>
              </a:rPr>
              <a:t> </a:t>
            </a:r>
            <a:r>
              <a:rPr lang="en-US" altLang="zh-CN" sz="1600" i="1" dirty="0" err="1">
                <a:cs typeface="宋体" pitchFamily="2" charset="-122"/>
              </a:rPr>
              <a:t>tab_mine_normal</a:t>
            </a:r>
            <a:r>
              <a:rPr kumimoji="0" lang="zh-CN" altLang="zh-CN" sz="1600" i="0" u="none" strike="noStrike" cap="none" normalizeH="0" baseline="0" dirty="0">
                <a:ln>
                  <a:noFill/>
                </a:ln>
                <a:effectLst/>
                <a:ea typeface="宋体" pitchFamily="2" charset="-122"/>
                <a:cs typeface="宋体" pitchFamily="2" charset="-122"/>
              </a:rPr>
              <a:t>);</a:t>
            </a:r>
            <a:br>
              <a:rPr kumimoji="0" lang="zh-CN" altLang="zh-CN" sz="1600" i="0" u="none" strike="noStrike" cap="none" normalizeH="0" baseline="0" dirty="0">
                <a:ln>
                  <a:noFill/>
                </a:ln>
                <a:effectLst/>
                <a:ea typeface="宋体" pitchFamily="2" charset="-122"/>
                <a:cs typeface="宋体" pitchFamily="2" charset="-122"/>
              </a:rPr>
            </a:br>
            <a:r>
              <a:rPr kumimoji="0" lang="zh-CN" altLang="zh-CN" sz="1600" b="0" i="0" u="none" strike="noStrike" cap="none" normalizeH="0" baseline="0" dirty="0">
                <a:ln>
                  <a:noFill/>
                </a:ln>
                <a:effectLst/>
                <a:latin typeface="宋体" pitchFamily="2" charset="-122"/>
                <a:ea typeface="宋体" pitchFamily="2" charset="-122"/>
                <a:cs typeface="宋体" pitchFamily="2" charset="-122"/>
              </a:rPr>
              <a:t>}</a:t>
            </a:r>
            <a:endParaRPr kumimoji="0" lang="zh-CN" altLang="zh-CN" sz="1600" b="0" i="0" u="none" strike="noStrike" cap="none" normalizeH="0" baseline="0" dirty="0">
              <a:ln>
                <a:noFill/>
              </a:ln>
              <a:effectLst/>
              <a:latin typeface="Arial" pitchFamily="34" charset="0"/>
              <a:ea typeface="宋体" pitchFamily="2" charset="-122"/>
              <a:cs typeface="宋体" pitchFamily="2" charset="-122"/>
            </a:endParaRPr>
          </a:p>
        </p:txBody>
      </p:sp>
      <p:sp>
        <p:nvSpPr>
          <p:cNvPr id="5" name="Rectangle 1"/>
          <p:cNvSpPr>
            <a:spLocks noChangeArrowheads="1"/>
          </p:cNvSpPr>
          <p:nvPr/>
        </p:nvSpPr>
        <p:spPr bwMode="auto">
          <a:xfrm>
            <a:off x="343504" y="1916832"/>
            <a:ext cx="8079239" cy="3046988"/>
          </a:xfrm>
          <a:prstGeom prst="rect">
            <a:avLst/>
          </a:prstGeom>
          <a:solidFill>
            <a:schemeClr val="accent2">
              <a:lumMod val="40000"/>
              <a:lumOff val="60000"/>
            </a:schemeClr>
          </a:solidFill>
          <a:ln>
            <a:solidFill>
              <a:schemeClr val="tx1"/>
            </a:solidFill>
          </a:ln>
          <a:effectLst/>
        </p:spPr>
        <p:txBody>
          <a:bodyPr vert="horz" wrap="square" lIns="91440" tIns="45720" rIns="91440" bIns="45720" numCol="1" anchor="ctr" anchorCtr="0" compatLnSpc="1">
            <a:prstTxWarp prst="textNoShape">
              <a:avLst/>
            </a:prstTxWarp>
            <a:spAutoFit/>
          </a:bodyPr>
          <a:lstStyle/>
          <a:p>
            <a:r>
              <a:rPr lang="en-US" altLang="zh-CN" sz="1600" b="1" i="1" dirty="0"/>
              <a:t>//</a:t>
            </a:r>
            <a:r>
              <a:rPr lang="zh-CN" altLang="en-US" sz="1600" b="1" i="1" dirty="0"/>
              <a:t>实现</a:t>
            </a:r>
            <a:r>
              <a:rPr lang="en-US" altLang="zh-CN" sz="1600" b="1" i="1" dirty="0" err="1"/>
              <a:t>selectTab</a:t>
            </a:r>
            <a:r>
              <a:rPr lang="en-US" altLang="zh-CN" sz="1600" b="1" i="1" dirty="0"/>
              <a:t>():</a:t>
            </a:r>
            <a:r>
              <a:rPr lang="zh-CN" altLang="en-US" sz="1600" b="1" i="1" dirty="0"/>
              <a:t>对选中的</a:t>
            </a:r>
            <a:r>
              <a:rPr lang="en-US" altLang="zh-CN" sz="1600" b="1" i="1" dirty="0"/>
              <a:t>Tab</a:t>
            </a:r>
            <a:r>
              <a:rPr lang="zh-CN" altLang="en-US" sz="1600" b="1" i="1" dirty="0"/>
              <a:t>着重显示，并调用方法设置当前应显示的碎片。</a:t>
            </a:r>
            <a:r>
              <a:rPr lang="en-US" altLang="zh-CN" sz="1600" i="1" dirty="0">
                <a:ea typeface="宋体" pitchFamily="2" charset="-122"/>
                <a:cs typeface="宋体" pitchFamily="2" charset="-122"/>
              </a:rPr>
              <a:t> </a:t>
            </a:r>
          </a:p>
          <a:p>
            <a:pPr lvl="0" eaLnBrk="1" hangingPunct="1"/>
            <a:r>
              <a:rPr lang="en-US" altLang="zh-CN" sz="1600" dirty="0">
                <a:ea typeface="宋体" pitchFamily="2" charset="-122"/>
                <a:cs typeface="宋体" pitchFamily="2" charset="-122"/>
              </a:rPr>
              <a:t>private void </a:t>
            </a:r>
            <a:r>
              <a:rPr lang="en-US" altLang="zh-CN" sz="1600" b="1" dirty="0" err="1">
                <a:solidFill>
                  <a:srgbClr val="FF0000"/>
                </a:solidFill>
                <a:ea typeface="宋体" pitchFamily="2" charset="-122"/>
                <a:cs typeface="宋体" pitchFamily="2" charset="-122"/>
              </a:rPr>
              <a:t>selectTab</a:t>
            </a:r>
            <a:r>
              <a:rPr lang="en-US" altLang="zh-CN" sz="1600" dirty="0">
                <a:ea typeface="宋体" pitchFamily="2" charset="-122"/>
                <a:cs typeface="宋体" pitchFamily="2" charset="-122"/>
              </a:rPr>
              <a:t>(int </a:t>
            </a:r>
            <a:r>
              <a:rPr lang="en-US" altLang="zh-CN" sz="1600" dirty="0" err="1">
                <a:ea typeface="宋体" pitchFamily="2" charset="-122"/>
                <a:cs typeface="宋体" pitchFamily="2" charset="-122"/>
              </a:rPr>
              <a:t>i</a:t>
            </a:r>
            <a:r>
              <a:rPr lang="en-US" altLang="zh-CN" sz="1600" dirty="0">
                <a:ea typeface="宋体" pitchFamily="2" charset="-122"/>
                <a:cs typeface="宋体" pitchFamily="2" charset="-122"/>
              </a:rPr>
              <a:t>) {</a:t>
            </a:r>
          </a:p>
          <a:p>
            <a:pPr lvl="0" eaLnBrk="1" hangingPunct="1"/>
            <a:r>
              <a:rPr lang="en-US" altLang="zh-CN" sz="1600" dirty="0">
                <a:ea typeface="宋体" pitchFamily="2" charset="-122"/>
                <a:cs typeface="宋体" pitchFamily="2" charset="-122"/>
              </a:rPr>
              <a:t>        //</a:t>
            </a:r>
            <a:r>
              <a:rPr lang="zh-CN" altLang="en-US" sz="1600" dirty="0">
                <a:ea typeface="宋体" pitchFamily="2" charset="-122"/>
                <a:cs typeface="宋体" pitchFamily="2" charset="-122"/>
              </a:rPr>
              <a:t>根据点击的</a:t>
            </a:r>
            <a:r>
              <a:rPr lang="en-US" altLang="zh-CN" sz="1600" dirty="0">
                <a:ea typeface="宋体" pitchFamily="2" charset="-122"/>
                <a:cs typeface="宋体" pitchFamily="2" charset="-122"/>
              </a:rPr>
              <a:t>Tab</a:t>
            </a:r>
            <a:r>
              <a:rPr lang="zh-CN" altLang="en-US" sz="1600" dirty="0">
                <a:ea typeface="宋体" pitchFamily="2" charset="-122"/>
                <a:cs typeface="宋体" pitchFamily="2" charset="-122"/>
              </a:rPr>
              <a:t>设置对应的</a:t>
            </a:r>
            <a:r>
              <a:rPr lang="en-US" altLang="zh-CN" sz="1600" dirty="0" err="1">
                <a:ea typeface="宋体" pitchFamily="2" charset="-122"/>
                <a:cs typeface="宋体" pitchFamily="2" charset="-122"/>
              </a:rPr>
              <a:t>ImageButton</a:t>
            </a:r>
            <a:r>
              <a:rPr lang="zh-CN" altLang="en-US" sz="1600" dirty="0">
                <a:ea typeface="宋体" pitchFamily="2" charset="-122"/>
                <a:cs typeface="宋体" pitchFamily="2" charset="-122"/>
              </a:rPr>
              <a:t>为绿色</a:t>
            </a:r>
          </a:p>
          <a:p>
            <a:pPr lvl="0" eaLnBrk="1" hangingPunct="1"/>
            <a:r>
              <a:rPr lang="zh-CN" altLang="en-US" sz="1600" dirty="0">
                <a:ea typeface="宋体" pitchFamily="2" charset="-122"/>
                <a:cs typeface="宋体" pitchFamily="2" charset="-122"/>
              </a:rPr>
              <a:t>        </a:t>
            </a:r>
            <a:r>
              <a:rPr lang="en-US" altLang="zh-CN" sz="1600" dirty="0">
                <a:ea typeface="宋体" pitchFamily="2" charset="-122"/>
                <a:cs typeface="宋体" pitchFamily="2" charset="-122"/>
              </a:rPr>
              <a:t>switch (</a:t>
            </a:r>
            <a:r>
              <a:rPr lang="en-US" altLang="zh-CN" sz="1600" dirty="0" err="1">
                <a:ea typeface="宋体" pitchFamily="2" charset="-122"/>
                <a:cs typeface="宋体" pitchFamily="2" charset="-122"/>
              </a:rPr>
              <a:t>i</a:t>
            </a:r>
            <a:r>
              <a:rPr lang="en-US" altLang="zh-CN" sz="1600" dirty="0">
                <a:ea typeface="宋体" pitchFamily="2" charset="-122"/>
                <a:cs typeface="宋体" pitchFamily="2" charset="-122"/>
              </a:rPr>
              <a:t>) {</a:t>
            </a:r>
          </a:p>
          <a:p>
            <a:pPr lvl="0"/>
            <a:r>
              <a:rPr lang="en-US" altLang="zh-CN" sz="1600" dirty="0">
                <a:ea typeface="宋体" pitchFamily="2" charset="-122"/>
                <a:cs typeface="宋体" pitchFamily="2" charset="-122"/>
              </a:rPr>
              <a:t>            case 0: </a:t>
            </a:r>
            <a:r>
              <a:rPr lang="en-US" altLang="zh-CN" sz="1600" dirty="0" err="1">
                <a:cs typeface="宋体" pitchFamily="2" charset="-122"/>
              </a:rPr>
              <a:t>mImgHome</a:t>
            </a:r>
            <a:r>
              <a:rPr lang="en-US" altLang="zh-CN" sz="1600" dirty="0" err="1">
                <a:ea typeface="宋体" pitchFamily="2" charset="-122"/>
                <a:cs typeface="宋体" pitchFamily="2" charset="-122"/>
              </a:rPr>
              <a:t>.setImageResource</a:t>
            </a:r>
            <a:r>
              <a:rPr lang="en-US" altLang="zh-CN" sz="1600" dirty="0">
                <a:ea typeface="宋体" pitchFamily="2" charset="-122"/>
                <a:cs typeface="宋体" pitchFamily="2" charset="-122"/>
              </a:rPr>
              <a:t>(</a:t>
            </a:r>
            <a:r>
              <a:rPr lang="en-US" altLang="zh-CN" sz="1600" dirty="0" err="1">
                <a:ea typeface="宋体" pitchFamily="2" charset="-122"/>
                <a:cs typeface="宋体" pitchFamily="2" charset="-122"/>
              </a:rPr>
              <a:t>R.mipmap.tab_home_pressed</a:t>
            </a:r>
            <a:r>
              <a:rPr lang="en-US" altLang="zh-CN" sz="1600" dirty="0">
                <a:ea typeface="宋体" pitchFamily="2" charset="-122"/>
                <a:cs typeface="宋体" pitchFamily="2" charset="-122"/>
              </a:rPr>
              <a:t>);break;</a:t>
            </a:r>
          </a:p>
          <a:p>
            <a:pPr lvl="0"/>
            <a:r>
              <a:rPr lang="en-US" altLang="zh-CN" sz="1600" dirty="0">
                <a:ea typeface="宋体" pitchFamily="2" charset="-122"/>
                <a:cs typeface="宋体" pitchFamily="2" charset="-122"/>
              </a:rPr>
              <a:t>            case 1: </a:t>
            </a:r>
            <a:r>
              <a:rPr lang="en-US" altLang="zh-CN" sz="1600" dirty="0" err="1">
                <a:cs typeface="宋体" pitchFamily="2" charset="-122"/>
              </a:rPr>
              <a:t>mImgVideo</a:t>
            </a:r>
            <a:r>
              <a:rPr lang="en-US" altLang="zh-CN" sz="1600" dirty="0" err="1">
                <a:ea typeface="宋体" pitchFamily="2" charset="-122"/>
                <a:cs typeface="宋体" pitchFamily="2" charset="-122"/>
              </a:rPr>
              <a:t>.setImageResource</a:t>
            </a:r>
            <a:r>
              <a:rPr lang="en-US" altLang="zh-CN" sz="1600" dirty="0">
                <a:ea typeface="宋体" pitchFamily="2" charset="-122"/>
                <a:cs typeface="宋体" pitchFamily="2" charset="-122"/>
              </a:rPr>
              <a:t>(</a:t>
            </a:r>
            <a:r>
              <a:rPr lang="en-US" altLang="zh-CN" sz="1600" dirty="0" err="1">
                <a:ea typeface="宋体" pitchFamily="2" charset="-122"/>
                <a:cs typeface="宋体" pitchFamily="2" charset="-122"/>
              </a:rPr>
              <a:t>R.mipmap.tab_video_pressed</a:t>
            </a:r>
            <a:r>
              <a:rPr lang="en-US" altLang="zh-CN" sz="1600" dirty="0">
                <a:ea typeface="宋体" pitchFamily="2" charset="-122"/>
                <a:cs typeface="宋体" pitchFamily="2" charset="-122"/>
              </a:rPr>
              <a:t>);break;</a:t>
            </a:r>
          </a:p>
          <a:p>
            <a:pPr lvl="0"/>
            <a:r>
              <a:rPr lang="en-US" altLang="zh-CN" sz="1600" dirty="0">
                <a:ea typeface="宋体" pitchFamily="2" charset="-122"/>
                <a:cs typeface="宋体" pitchFamily="2" charset="-122"/>
              </a:rPr>
              <a:t>            case 2: </a:t>
            </a:r>
            <a:r>
              <a:rPr lang="en-US" altLang="zh-CN" sz="1600" dirty="0" err="1">
                <a:cs typeface="宋体" pitchFamily="2" charset="-122"/>
              </a:rPr>
              <a:t>mImgQuan</a:t>
            </a:r>
            <a:r>
              <a:rPr lang="en-US" altLang="zh-CN" sz="1600" dirty="0" err="1">
                <a:ea typeface="宋体" pitchFamily="2" charset="-122"/>
                <a:cs typeface="宋体" pitchFamily="2" charset="-122"/>
              </a:rPr>
              <a:t>.setImageResource</a:t>
            </a:r>
            <a:r>
              <a:rPr lang="en-US" altLang="zh-CN" sz="1600" dirty="0">
                <a:ea typeface="宋体" pitchFamily="2" charset="-122"/>
                <a:cs typeface="宋体" pitchFamily="2" charset="-122"/>
              </a:rPr>
              <a:t>(</a:t>
            </a:r>
            <a:r>
              <a:rPr lang="en-US" altLang="zh-CN" sz="1600" dirty="0" err="1">
                <a:ea typeface="宋体" pitchFamily="2" charset="-122"/>
                <a:cs typeface="宋体" pitchFamily="2" charset="-122"/>
              </a:rPr>
              <a:t>R.mipmap.tab_quan_pressed</a:t>
            </a:r>
            <a:r>
              <a:rPr lang="en-US" altLang="zh-CN" sz="1600" dirty="0">
                <a:ea typeface="宋体" pitchFamily="2" charset="-122"/>
                <a:cs typeface="宋体" pitchFamily="2" charset="-122"/>
              </a:rPr>
              <a:t>);break;</a:t>
            </a:r>
          </a:p>
          <a:p>
            <a:pPr lvl="0"/>
            <a:r>
              <a:rPr lang="en-US" altLang="zh-CN" sz="1600" dirty="0">
                <a:ea typeface="宋体" pitchFamily="2" charset="-122"/>
                <a:cs typeface="宋体" pitchFamily="2" charset="-122"/>
              </a:rPr>
              <a:t>            case 3:  </a:t>
            </a:r>
            <a:r>
              <a:rPr lang="en-US" altLang="zh-CN" sz="1600" dirty="0" err="1">
                <a:cs typeface="宋体" pitchFamily="2" charset="-122"/>
              </a:rPr>
              <a:t>mImgMine.</a:t>
            </a:r>
            <a:r>
              <a:rPr lang="en-US" altLang="zh-CN" sz="1600" dirty="0" err="1">
                <a:ea typeface="宋体" pitchFamily="2" charset="-122"/>
                <a:cs typeface="宋体" pitchFamily="2" charset="-122"/>
              </a:rPr>
              <a:t>setImageResource</a:t>
            </a:r>
            <a:r>
              <a:rPr lang="en-US" altLang="zh-CN" sz="1600" dirty="0">
                <a:ea typeface="宋体" pitchFamily="2" charset="-122"/>
                <a:cs typeface="宋体" pitchFamily="2" charset="-122"/>
              </a:rPr>
              <a:t>(</a:t>
            </a:r>
            <a:r>
              <a:rPr lang="en-US" altLang="zh-CN" sz="1600" dirty="0" err="1">
                <a:ea typeface="宋体" pitchFamily="2" charset="-122"/>
                <a:cs typeface="宋体" pitchFamily="2" charset="-122"/>
              </a:rPr>
              <a:t>R.mipmap.tab_mine_pressed</a:t>
            </a:r>
            <a:r>
              <a:rPr lang="en-US" altLang="zh-CN" sz="1600" dirty="0">
                <a:ea typeface="宋体" pitchFamily="2" charset="-122"/>
                <a:cs typeface="宋体" pitchFamily="2" charset="-122"/>
              </a:rPr>
              <a:t>);break;</a:t>
            </a:r>
          </a:p>
          <a:p>
            <a:pPr lvl="0" eaLnBrk="1" hangingPunct="1"/>
            <a:r>
              <a:rPr lang="en-US" altLang="zh-CN" sz="1600" dirty="0">
                <a:ea typeface="宋体" pitchFamily="2" charset="-122"/>
                <a:cs typeface="宋体" pitchFamily="2" charset="-122"/>
              </a:rPr>
              <a:t>        }</a:t>
            </a:r>
          </a:p>
          <a:p>
            <a:pPr lvl="0" eaLnBrk="1" hangingPunct="1"/>
            <a:r>
              <a:rPr lang="en-US" altLang="zh-CN" sz="1600" dirty="0">
                <a:ea typeface="宋体" pitchFamily="2" charset="-122"/>
                <a:cs typeface="宋体" pitchFamily="2" charset="-122"/>
              </a:rPr>
              <a:t>        //</a:t>
            </a:r>
            <a:r>
              <a:rPr lang="zh-CN" altLang="en-US" sz="1600" dirty="0">
                <a:ea typeface="宋体" pitchFamily="2" charset="-122"/>
                <a:cs typeface="宋体" pitchFamily="2" charset="-122"/>
              </a:rPr>
              <a:t>设置当前点击的</a:t>
            </a:r>
            <a:r>
              <a:rPr lang="en-US" altLang="zh-CN" sz="1600" dirty="0">
                <a:ea typeface="宋体" pitchFamily="2" charset="-122"/>
                <a:cs typeface="宋体" pitchFamily="2" charset="-122"/>
              </a:rPr>
              <a:t>Tab</a:t>
            </a:r>
            <a:r>
              <a:rPr lang="zh-CN" altLang="en-US" sz="1600" dirty="0">
                <a:ea typeface="宋体" pitchFamily="2" charset="-122"/>
                <a:cs typeface="宋体" pitchFamily="2" charset="-122"/>
              </a:rPr>
              <a:t>所对应的页面</a:t>
            </a:r>
          </a:p>
          <a:p>
            <a:pPr lvl="0" eaLnBrk="1" hangingPunct="1"/>
            <a:r>
              <a:rPr lang="zh-CN" altLang="en-US" sz="1600" dirty="0">
                <a:ea typeface="宋体" pitchFamily="2" charset="-122"/>
                <a:cs typeface="宋体" pitchFamily="2" charset="-122"/>
              </a:rPr>
              <a:t>        </a:t>
            </a:r>
            <a:r>
              <a:rPr lang="en-US" altLang="zh-CN" sz="1600" b="1" dirty="0" err="1">
                <a:solidFill>
                  <a:srgbClr val="000099"/>
                </a:solidFill>
                <a:ea typeface="宋体" pitchFamily="2" charset="-122"/>
                <a:cs typeface="宋体" pitchFamily="2" charset="-122"/>
              </a:rPr>
              <a:t>setCurrentFragment</a:t>
            </a:r>
            <a:r>
              <a:rPr lang="en-US" altLang="zh-CN" sz="1600" b="1" dirty="0">
                <a:solidFill>
                  <a:srgbClr val="FF0000"/>
                </a:solidFill>
                <a:ea typeface="宋体" pitchFamily="2" charset="-122"/>
                <a:cs typeface="宋体" pitchFamily="2" charset="-122"/>
              </a:rPr>
              <a:t>(</a:t>
            </a:r>
            <a:r>
              <a:rPr lang="en-US" altLang="zh-CN" sz="1600" b="1" dirty="0" err="1">
                <a:solidFill>
                  <a:srgbClr val="FF0000"/>
                </a:solidFill>
                <a:ea typeface="宋体" pitchFamily="2" charset="-122"/>
                <a:cs typeface="宋体" pitchFamily="2" charset="-122"/>
              </a:rPr>
              <a:t>i</a:t>
            </a:r>
            <a:r>
              <a:rPr lang="en-US" altLang="zh-CN" sz="1600" b="1" dirty="0">
                <a:solidFill>
                  <a:srgbClr val="FF0000"/>
                </a:solidFill>
                <a:ea typeface="宋体" pitchFamily="2" charset="-122"/>
                <a:cs typeface="宋体" pitchFamily="2" charset="-122"/>
              </a:rPr>
              <a:t>);</a:t>
            </a:r>
          </a:p>
          <a:p>
            <a:pPr lvl="0" eaLnBrk="1" hangingPunct="1"/>
            <a:r>
              <a:rPr lang="en-US" altLang="zh-CN" sz="1600" dirty="0">
                <a:ea typeface="宋体" pitchFamily="2" charset="-122"/>
                <a:cs typeface="宋体" pitchFamily="2" charset="-122"/>
              </a:rPr>
              <a:t>    }</a:t>
            </a:r>
            <a:endParaRPr kumimoji="0" lang="zh-CN" altLang="zh-CN" sz="1600" b="0" u="none" strike="noStrike" cap="none" normalizeH="0" baseline="0" dirty="0">
              <a:ln>
                <a:noFill/>
              </a:ln>
              <a:effectLst/>
              <a:ea typeface="宋体" pitchFamily="2" charset="-122"/>
              <a:cs typeface="宋体" pitchFamily="2" charset="-122"/>
            </a:endParaRPr>
          </a:p>
        </p:txBody>
      </p:sp>
      <p:sp>
        <p:nvSpPr>
          <p:cNvPr id="7" name="Rectangle 1">
            <a:extLst>
              <a:ext uri="{FF2B5EF4-FFF2-40B4-BE49-F238E27FC236}">
                <a16:creationId xmlns:a16="http://schemas.microsoft.com/office/drawing/2014/main" id="{033839BA-50FE-4ACF-8E53-8CF8E1EAC29E}"/>
              </a:ext>
            </a:extLst>
          </p:cNvPr>
          <p:cNvSpPr>
            <a:spLocks noChangeArrowheads="1"/>
          </p:cNvSpPr>
          <p:nvPr/>
        </p:nvSpPr>
        <p:spPr bwMode="auto">
          <a:xfrm>
            <a:off x="343504" y="5013176"/>
            <a:ext cx="8079239" cy="1815882"/>
          </a:xfrm>
          <a:prstGeom prst="rect">
            <a:avLst/>
          </a:prstGeom>
          <a:solidFill>
            <a:schemeClr val="accent6">
              <a:lumMod val="20000"/>
              <a:lumOff val="80000"/>
            </a:schemeClr>
          </a:solidFill>
          <a:ln>
            <a:solidFill>
              <a:schemeClr val="tx1"/>
            </a:solidFill>
          </a:ln>
          <a:effectLst/>
        </p:spPr>
        <p:txBody>
          <a:bodyPr vert="horz" wrap="square" lIns="91440" tIns="45720" rIns="91440" bIns="45720" numCol="1" anchor="ctr" anchorCtr="0" compatLnSpc="1">
            <a:prstTxWarp prst="textNoShape">
              <a:avLst/>
            </a:prstTxWarp>
            <a:spAutoFit/>
          </a:bodyPr>
          <a:lstStyle/>
          <a:p>
            <a:pPr lvl="0" eaLnBrk="1" hangingPunct="1"/>
            <a:r>
              <a:rPr lang="en-US" altLang="zh-CN" sz="1600" b="1" dirty="0"/>
              <a:t>private void </a:t>
            </a:r>
            <a:r>
              <a:rPr lang="en-US" altLang="zh-CN" sz="1600" b="1" dirty="0" err="1">
                <a:solidFill>
                  <a:srgbClr val="FF0000"/>
                </a:solidFill>
              </a:rPr>
              <a:t>setCurrentFragment</a:t>
            </a:r>
            <a:r>
              <a:rPr lang="en-US" altLang="zh-CN" sz="1600" dirty="0"/>
              <a:t>(</a:t>
            </a:r>
            <a:r>
              <a:rPr lang="en-US" altLang="zh-CN" sz="1600" b="1" dirty="0" err="1"/>
              <a:t>int</a:t>
            </a:r>
            <a:r>
              <a:rPr lang="en-US" altLang="zh-CN" sz="1600" b="1" dirty="0"/>
              <a:t> </a:t>
            </a:r>
            <a:r>
              <a:rPr lang="en-US" altLang="zh-CN" sz="1600" dirty="0" err="1"/>
              <a:t>i</a:t>
            </a:r>
            <a:r>
              <a:rPr lang="en-US" altLang="zh-CN" sz="1600" dirty="0"/>
              <a:t>)</a:t>
            </a:r>
            <a:br>
              <a:rPr lang="en-US" altLang="zh-CN" sz="1600" dirty="0"/>
            </a:br>
            <a:r>
              <a:rPr lang="en-US" altLang="zh-CN" sz="1600" dirty="0"/>
              <a:t>{</a:t>
            </a:r>
            <a:br>
              <a:rPr lang="en-US" altLang="zh-CN" sz="1600" dirty="0"/>
            </a:br>
            <a:r>
              <a:rPr lang="en-US" altLang="zh-CN" sz="1600" dirty="0"/>
              <a:t>    </a:t>
            </a:r>
            <a:r>
              <a:rPr lang="en-US" altLang="zh-CN" sz="1600" dirty="0" err="1"/>
              <a:t>FragmentManager</a:t>
            </a:r>
            <a:r>
              <a:rPr lang="en-US" altLang="zh-CN" sz="1600" dirty="0"/>
              <a:t> </a:t>
            </a:r>
            <a:r>
              <a:rPr lang="en-US" altLang="zh-CN" sz="1600" dirty="0" err="1"/>
              <a:t>fm</a:t>
            </a:r>
            <a:r>
              <a:rPr lang="en-US" altLang="zh-CN" sz="1600" dirty="0"/>
              <a:t> = </a:t>
            </a:r>
            <a:r>
              <a:rPr lang="en-US" altLang="zh-CN" sz="1600" dirty="0" err="1"/>
              <a:t>getSupportFragmentManager</a:t>
            </a:r>
            <a:r>
              <a:rPr lang="en-US" altLang="zh-CN" sz="1600" dirty="0"/>
              <a:t>();</a:t>
            </a:r>
            <a:br>
              <a:rPr lang="en-US" altLang="zh-CN" sz="1600" dirty="0"/>
            </a:br>
            <a:r>
              <a:rPr lang="en-US" altLang="zh-CN" sz="1600" dirty="0"/>
              <a:t>    </a:t>
            </a:r>
            <a:r>
              <a:rPr lang="en-US" altLang="zh-CN" sz="1600" dirty="0" err="1"/>
              <a:t>FragmentTransaction</a:t>
            </a:r>
            <a:r>
              <a:rPr lang="en-US" altLang="zh-CN" sz="1600" dirty="0"/>
              <a:t> trans = </a:t>
            </a:r>
            <a:r>
              <a:rPr lang="en-US" altLang="zh-CN" sz="1600" dirty="0" err="1"/>
              <a:t>fm.beginTransaction</a:t>
            </a:r>
            <a:r>
              <a:rPr lang="en-US" altLang="zh-CN" sz="1600" dirty="0"/>
              <a:t>();</a:t>
            </a:r>
            <a:br>
              <a:rPr lang="en-US" altLang="zh-CN" sz="1600" dirty="0"/>
            </a:br>
            <a:r>
              <a:rPr lang="en-US" altLang="zh-CN" sz="1600" dirty="0"/>
              <a:t>    </a:t>
            </a:r>
            <a:r>
              <a:rPr lang="en-US" altLang="zh-CN" sz="1600" dirty="0" err="1">
                <a:solidFill>
                  <a:srgbClr val="FF0000"/>
                </a:solidFill>
              </a:rPr>
              <a:t>trans.replace</a:t>
            </a:r>
            <a:r>
              <a:rPr lang="en-US" altLang="zh-CN" sz="1600" dirty="0">
                <a:solidFill>
                  <a:srgbClr val="FF0000"/>
                </a:solidFill>
              </a:rPr>
              <a:t>(</a:t>
            </a:r>
            <a:r>
              <a:rPr lang="en-US" altLang="zh-CN" sz="1600" dirty="0" err="1">
                <a:solidFill>
                  <a:srgbClr val="FF0000"/>
                </a:solidFill>
              </a:rPr>
              <a:t>R.id.</a:t>
            </a:r>
            <a:r>
              <a:rPr lang="en-US" altLang="zh-CN" sz="1600" b="1" i="1" dirty="0" err="1">
                <a:solidFill>
                  <a:srgbClr val="FF0000"/>
                </a:solidFill>
              </a:rPr>
              <a:t>frag_layout</a:t>
            </a:r>
            <a:r>
              <a:rPr lang="en-US" altLang="zh-CN" sz="1600" dirty="0">
                <a:solidFill>
                  <a:srgbClr val="FF0000"/>
                </a:solidFill>
              </a:rPr>
              <a:t>, </a:t>
            </a:r>
            <a:r>
              <a:rPr lang="en-US" altLang="zh-CN" sz="1600" b="1" dirty="0" err="1">
                <a:solidFill>
                  <a:srgbClr val="FF0000"/>
                </a:solidFill>
              </a:rPr>
              <a:t>mFragments</a:t>
            </a:r>
            <a:r>
              <a:rPr lang="en-US" altLang="zh-CN" sz="1600" dirty="0" err="1">
                <a:solidFill>
                  <a:srgbClr val="FF0000"/>
                </a:solidFill>
              </a:rPr>
              <a:t>.get</a:t>
            </a:r>
            <a:r>
              <a:rPr lang="en-US" altLang="zh-CN" sz="1600" dirty="0">
                <a:solidFill>
                  <a:srgbClr val="FF0000"/>
                </a:solidFill>
              </a:rPr>
              <a:t>(</a:t>
            </a:r>
            <a:r>
              <a:rPr lang="en-US" altLang="zh-CN" sz="1600" dirty="0" err="1">
                <a:solidFill>
                  <a:srgbClr val="FF0000"/>
                </a:solidFill>
              </a:rPr>
              <a:t>i</a:t>
            </a:r>
            <a:r>
              <a:rPr lang="en-US" altLang="zh-CN" sz="1600" dirty="0">
                <a:solidFill>
                  <a:srgbClr val="FF0000"/>
                </a:solidFill>
              </a:rPr>
              <a:t>));</a:t>
            </a:r>
            <a:br>
              <a:rPr lang="en-US" altLang="zh-CN" sz="1600" dirty="0"/>
            </a:br>
            <a:r>
              <a:rPr lang="en-US" altLang="zh-CN" sz="1600" dirty="0"/>
              <a:t>    </a:t>
            </a:r>
            <a:r>
              <a:rPr lang="en-US" altLang="zh-CN" sz="1600" dirty="0" err="1"/>
              <a:t>trans.commit</a:t>
            </a:r>
            <a:r>
              <a:rPr lang="en-US" altLang="zh-CN" sz="1600" dirty="0"/>
              <a:t>();</a:t>
            </a:r>
            <a:br>
              <a:rPr lang="en-US" altLang="zh-CN" sz="1600" dirty="0"/>
            </a:br>
            <a:r>
              <a:rPr lang="en-US" altLang="zh-CN" sz="1600" dirty="0"/>
              <a:t>}</a:t>
            </a:r>
            <a:endParaRPr kumimoji="0" lang="zh-CN" altLang="zh-CN" sz="1600" b="0" u="none" strike="noStrike" cap="none" normalizeH="0" baseline="0" dirty="0">
              <a:ln>
                <a:noFill/>
              </a:ln>
              <a:effectLst/>
              <a:ea typeface="宋体" pitchFamily="2" charset="-122"/>
              <a:cs typeface="宋体" pitchFamily="2" charset="-122"/>
            </a:endParaRPr>
          </a:p>
        </p:txBody>
      </p:sp>
    </p:spTree>
    <p:extLst>
      <p:ext uri="{BB962C8B-B14F-4D97-AF65-F5344CB8AC3E}">
        <p14:creationId xmlns:p14="http://schemas.microsoft.com/office/powerpoint/2010/main" val="386438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447675" y="106365"/>
            <a:ext cx="8229600" cy="1162396"/>
          </a:xfrm>
          <a:solidFill>
            <a:srgbClr val="FFC000"/>
          </a:solidFill>
        </p:spPr>
        <p:txBody>
          <a:bodyPr>
            <a:normAutofit/>
          </a:bodyPr>
          <a:lstStyle/>
          <a:p>
            <a:pPr marL="0" indent="0">
              <a:buNone/>
            </a:pPr>
            <a:r>
              <a:rPr lang="en-US" altLang="zh-CN" sz="2000" b="1" dirty="0"/>
              <a:t>MainAcitivity.java</a:t>
            </a:r>
            <a:endParaRPr lang="zh-CN" altLang="en-US" sz="2000" b="1" dirty="0"/>
          </a:p>
          <a:p>
            <a:pPr marL="0" indent="0">
              <a:buNone/>
            </a:pPr>
            <a:r>
              <a:rPr lang="en-US" altLang="zh-CN" sz="2000" b="1" dirty="0"/>
              <a:t>6</a:t>
            </a:r>
            <a:r>
              <a:rPr lang="zh-CN" altLang="en-US" sz="2000" b="1" dirty="0"/>
              <a:t>）实现</a:t>
            </a:r>
            <a:r>
              <a:rPr lang="en-US" altLang="zh-CN" sz="2000" b="1" dirty="0" err="1"/>
              <a:t>initFirstRun</a:t>
            </a:r>
            <a:r>
              <a:rPr lang="en-US" altLang="zh-CN" sz="2000" b="1" dirty="0"/>
              <a:t> ()</a:t>
            </a:r>
            <a:r>
              <a:rPr lang="zh-CN" altLang="en-US" sz="2000" b="1" dirty="0"/>
              <a:t>， 程序初次运行时显示第一个碎片，调用</a:t>
            </a:r>
            <a:r>
              <a:rPr lang="en-US" altLang="zh-CN" sz="2000" b="1" dirty="0" err="1"/>
              <a:t>initFirstRun</a:t>
            </a:r>
            <a:r>
              <a:rPr lang="en-US" altLang="zh-CN" sz="2000" b="1" dirty="0"/>
              <a:t>(0)</a:t>
            </a:r>
            <a:r>
              <a:rPr lang="zh-CN" altLang="en-US" sz="2000" b="1" dirty="0"/>
              <a:t>。</a:t>
            </a:r>
          </a:p>
        </p:txBody>
      </p:sp>
      <p:sp>
        <p:nvSpPr>
          <p:cNvPr id="2" name="矩形 1"/>
          <p:cNvSpPr/>
          <p:nvPr/>
        </p:nvSpPr>
        <p:spPr>
          <a:xfrm>
            <a:off x="443683" y="1340768"/>
            <a:ext cx="8229600" cy="2554545"/>
          </a:xfrm>
          <a:prstGeom prst="rect">
            <a:avLst/>
          </a:prstGeom>
          <a:solidFill>
            <a:schemeClr val="accent3">
              <a:lumMod val="20000"/>
              <a:lumOff val="80000"/>
            </a:schemeClr>
          </a:solidFill>
          <a:ln>
            <a:solidFill>
              <a:schemeClr val="tx1"/>
            </a:solidFill>
          </a:ln>
        </p:spPr>
        <p:txBody>
          <a:bodyPr wrap="square">
            <a:spAutoFit/>
          </a:bodyPr>
          <a:lstStyle/>
          <a:p>
            <a:r>
              <a:rPr lang="en-US" altLang="zh-CN" sz="1600" dirty="0"/>
              <a:t>public class </a:t>
            </a:r>
            <a:r>
              <a:rPr lang="en-US" altLang="zh-CN" sz="1600" dirty="0" err="1"/>
              <a:t>MainActivity</a:t>
            </a:r>
            <a:r>
              <a:rPr lang="en-US" altLang="zh-CN" sz="1600" dirty="0"/>
              <a:t> extends </a:t>
            </a:r>
            <a:r>
              <a:rPr lang="en-US" altLang="zh-CN" sz="1600" dirty="0" err="1"/>
              <a:t>AppCompatActivity</a:t>
            </a:r>
            <a:r>
              <a:rPr lang="en-US" altLang="zh-CN" sz="1600" dirty="0"/>
              <a:t> {</a:t>
            </a:r>
          </a:p>
          <a:p>
            <a:r>
              <a:rPr lang="en-US" altLang="zh-CN" sz="1600" dirty="0"/>
              <a:t>…… </a:t>
            </a:r>
            <a:br>
              <a:rPr lang="zh-CN" altLang="en-US" i="1" dirty="0"/>
            </a:br>
            <a:r>
              <a:rPr lang="zh-CN" altLang="en-US" i="1" dirty="0"/>
              <a:t>     </a:t>
            </a:r>
            <a:r>
              <a:rPr lang="en-US" altLang="zh-CN" b="1" dirty="0"/>
              <a:t>private void </a:t>
            </a:r>
            <a:r>
              <a:rPr lang="en-US" altLang="zh-CN" sz="2000" b="1" dirty="0" err="1">
                <a:solidFill>
                  <a:srgbClr val="FF0000"/>
                </a:solidFill>
              </a:rPr>
              <a:t>initFirstRun</a:t>
            </a:r>
            <a:r>
              <a:rPr lang="en-US" altLang="zh-CN" dirty="0"/>
              <a:t>(</a:t>
            </a:r>
            <a:r>
              <a:rPr lang="en-US" altLang="zh-CN" b="1" dirty="0" err="1"/>
              <a:t>int</a:t>
            </a:r>
            <a:r>
              <a:rPr lang="en-US" altLang="zh-CN" b="1" dirty="0"/>
              <a:t> </a:t>
            </a:r>
            <a:r>
              <a:rPr lang="en-US" altLang="zh-CN" dirty="0" err="1"/>
              <a:t>i</a:t>
            </a:r>
            <a:r>
              <a:rPr lang="en-US" altLang="zh-CN" dirty="0"/>
              <a:t>)</a:t>
            </a:r>
            <a:br>
              <a:rPr lang="en-US" altLang="zh-CN" dirty="0"/>
            </a:br>
            <a:r>
              <a:rPr lang="en-US" altLang="zh-CN" dirty="0"/>
              <a:t>    {</a:t>
            </a:r>
            <a:br>
              <a:rPr lang="en-US" altLang="zh-CN" dirty="0"/>
            </a:br>
            <a:r>
              <a:rPr lang="en-US" altLang="zh-CN" dirty="0"/>
              <a:t>           </a:t>
            </a:r>
            <a:r>
              <a:rPr lang="en-US" altLang="zh-CN" dirty="0" err="1"/>
              <a:t>resetImgs</a:t>
            </a:r>
            <a:r>
              <a:rPr lang="en-US" altLang="zh-CN" dirty="0"/>
              <a:t>(); //</a:t>
            </a:r>
            <a:r>
              <a:rPr lang="zh-CN" altLang="en-US" dirty="0"/>
              <a:t>重置所有</a:t>
            </a:r>
            <a:r>
              <a:rPr lang="en-US" altLang="zh-CN" dirty="0"/>
              <a:t>Tab</a:t>
            </a:r>
            <a:br>
              <a:rPr lang="en-US" altLang="zh-CN" dirty="0"/>
            </a:br>
            <a:r>
              <a:rPr lang="en-US" altLang="zh-CN" dirty="0"/>
              <a:t>           </a:t>
            </a:r>
            <a:r>
              <a:rPr lang="en-US" altLang="zh-CN" dirty="0" err="1"/>
              <a:t>selectTab</a:t>
            </a:r>
            <a:r>
              <a:rPr lang="en-US" altLang="zh-CN" dirty="0"/>
              <a:t>(</a:t>
            </a:r>
            <a:r>
              <a:rPr lang="en-US" altLang="zh-CN" dirty="0" err="1"/>
              <a:t>i</a:t>
            </a:r>
            <a:r>
              <a:rPr lang="en-US" altLang="zh-CN" dirty="0"/>
              <a:t>); //</a:t>
            </a:r>
            <a:r>
              <a:rPr lang="zh-CN" altLang="en-US" dirty="0"/>
              <a:t>显示第</a:t>
            </a:r>
            <a:r>
              <a:rPr lang="en-US" altLang="zh-CN" dirty="0" err="1"/>
              <a:t>i</a:t>
            </a:r>
            <a:r>
              <a:rPr lang="zh-CN" altLang="en-US" dirty="0"/>
              <a:t>个碎片</a:t>
            </a:r>
            <a:br>
              <a:rPr lang="en-US" altLang="zh-CN" dirty="0"/>
            </a:br>
            <a:r>
              <a:rPr lang="en-US" altLang="zh-CN" dirty="0"/>
              <a:t>     }</a:t>
            </a:r>
          </a:p>
          <a:p>
            <a:pPr marL="533400" indent="-177800"/>
            <a:r>
              <a:rPr lang="en-US" altLang="zh-CN" sz="1600" dirty="0"/>
              <a:t>……</a:t>
            </a:r>
          </a:p>
          <a:p>
            <a:r>
              <a:rPr lang="en-US" altLang="zh-CN" sz="1600" dirty="0"/>
              <a:t>}</a:t>
            </a:r>
            <a:endParaRPr lang="zh-CN" altLang="en-US" sz="1600" dirty="0"/>
          </a:p>
        </p:txBody>
      </p:sp>
      <p:sp>
        <p:nvSpPr>
          <p:cNvPr id="4" name="矩形 3"/>
          <p:cNvSpPr/>
          <p:nvPr/>
        </p:nvSpPr>
        <p:spPr>
          <a:xfrm>
            <a:off x="1765499" y="4149080"/>
            <a:ext cx="6907784" cy="1540486"/>
          </a:xfrm>
          <a:prstGeom prst="rect">
            <a:avLst/>
          </a:prstGeom>
          <a:solidFill>
            <a:schemeClr val="accent1">
              <a:lumMod val="40000"/>
              <a:lumOff val="60000"/>
            </a:schemeClr>
          </a:solidFill>
          <a:ln>
            <a:solidFill>
              <a:schemeClr val="tx1"/>
            </a:solidFill>
            <a:prstDash val="dash"/>
          </a:ln>
        </p:spPr>
        <p:txBody>
          <a:bodyPr wrap="square">
            <a:spAutoFit/>
          </a:bodyPr>
          <a:lstStyle/>
          <a:p>
            <a:pPr>
              <a:lnSpc>
                <a:spcPct val="120000"/>
              </a:lnSpc>
            </a:pPr>
            <a:r>
              <a:rPr lang="en-US" altLang="zh-CN" sz="2000" b="1" dirty="0" err="1"/>
              <a:t>initFragments</a:t>
            </a:r>
            <a:r>
              <a:rPr lang="en-US" altLang="zh-CN" sz="2000" b="1" dirty="0"/>
              <a:t>();    //</a:t>
            </a:r>
            <a:r>
              <a:rPr lang="zh-CN" altLang="en-US" sz="2000" b="1" dirty="0"/>
              <a:t>初始化数据</a:t>
            </a:r>
            <a:endParaRPr lang="en-US" altLang="zh-CN" sz="2000" b="1" dirty="0"/>
          </a:p>
          <a:p>
            <a:pPr>
              <a:lnSpc>
                <a:spcPct val="120000"/>
              </a:lnSpc>
            </a:pPr>
            <a:r>
              <a:rPr lang="en-US" altLang="zh-CN" sz="2000" b="1" dirty="0" err="1"/>
              <a:t>initViews</a:t>
            </a:r>
            <a:r>
              <a:rPr lang="en-US" altLang="zh-CN" sz="2000" b="1" dirty="0"/>
              <a:t>();    //</a:t>
            </a:r>
            <a:r>
              <a:rPr lang="zh-CN" altLang="en-US" sz="2000" b="1" dirty="0"/>
              <a:t>初始化控件</a:t>
            </a:r>
          </a:p>
          <a:p>
            <a:pPr>
              <a:lnSpc>
                <a:spcPct val="120000"/>
              </a:lnSpc>
            </a:pPr>
            <a:r>
              <a:rPr lang="en-US" altLang="zh-CN" sz="2000" b="1" dirty="0" err="1"/>
              <a:t>initEvents</a:t>
            </a:r>
            <a:r>
              <a:rPr lang="en-US" altLang="zh-CN" sz="2000" b="1" dirty="0"/>
              <a:t>();   //</a:t>
            </a:r>
            <a:r>
              <a:rPr lang="zh-CN" altLang="en-US" sz="2000" b="1" dirty="0"/>
              <a:t>初始化事件</a:t>
            </a:r>
          </a:p>
          <a:p>
            <a:pPr>
              <a:lnSpc>
                <a:spcPct val="120000"/>
              </a:lnSpc>
            </a:pPr>
            <a:r>
              <a:rPr lang="en-US" altLang="zh-CN" sz="2000" b="1" dirty="0" err="1"/>
              <a:t>initFirstRun</a:t>
            </a:r>
            <a:r>
              <a:rPr lang="en-US" altLang="zh-CN" sz="2000" b="1" dirty="0"/>
              <a:t>(0); //</a:t>
            </a:r>
            <a:r>
              <a:rPr lang="zh-CN" altLang="en-US" sz="2000" b="1" dirty="0"/>
              <a:t>第一次运行初始化界面，显示第一个碎片</a:t>
            </a:r>
          </a:p>
        </p:txBody>
      </p:sp>
    </p:spTree>
    <p:extLst>
      <p:ext uri="{BB962C8B-B14F-4D97-AF65-F5344CB8AC3E}">
        <p14:creationId xmlns:p14="http://schemas.microsoft.com/office/powerpoint/2010/main" val="75847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Fragment</a:t>
            </a:r>
            <a:r>
              <a:rPr lang="zh-CN" altLang="en-US" dirty="0"/>
              <a:t>的基本概念</a:t>
            </a:r>
            <a:endParaRPr lang="en-US" altLang="zh-CN" dirty="0"/>
          </a:p>
          <a:p>
            <a:pPr lvl="1"/>
            <a:r>
              <a:rPr lang="zh-CN" altLang="en-US" sz="2000" dirty="0"/>
              <a:t>什么情况下需要使用到</a:t>
            </a:r>
            <a:r>
              <a:rPr lang="en-US" altLang="zh-CN" sz="2000" dirty="0"/>
              <a:t>Fragment</a:t>
            </a:r>
          </a:p>
          <a:p>
            <a:r>
              <a:rPr lang="zh-CN" altLang="en-US" dirty="0"/>
              <a:t>使用</a:t>
            </a:r>
            <a:r>
              <a:rPr lang="en-US" altLang="zh-CN" dirty="0"/>
              <a:t>Fragment</a:t>
            </a:r>
            <a:r>
              <a:rPr lang="zh-CN" altLang="en-US" dirty="0"/>
              <a:t>的两种方式</a:t>
            </a:r>
            <a:endParaRPr lang="en-US" altLang="zh-CN" dirty="0"/>
          </a:p>
          <a:p>
            <a:pPr lvl="1"/>
            <a:r>
              <a:rPr lang="zh-CN" altLang="en-US" sz="2000" dirty="0"/>
              <a:t>静态方式：当成普通控件</a:t>
            </a:r>
            <a:endParaRPr lang="en-US" altLang="zh-CN" sz="2000" dirty="0"/>
          </a:p>
          <a:p>
            <a:pPr lvl="1"/>
            <a:r>
              <a:rPr lang="zh-CN" altLang="en-US" sz="2000" dirty="0"/>
              <a:t>动态方式：程序运行时根据需要动态加载</a:t>
            </a:r>
            <a:endParaRPr lang="en-US" altLang="zh-CN" sz="2000" dirty="0"/>
          </a:p>
          <a:p>
            <a:pPr lvl="2"/>
            <a:r>
              <a:rPr lang="zh-CN" altLang="en-US" sz="1800" dirty="0"/>
              <a:t>通过事务管理的方式使用</a:t>
            </a:r>
            <a:endParaRPr lang="en-US" altLang="zh-CN" sz="1800" dirty="0"/>
          </a:p>
          <a:p>
            <a:r>
              <a:rPr lang="en-US" altLang="zh-CN" dirty="0"/>
              <a:t>Fragment</a:t>
            </a:r>
            <a:r>
              <a:rPr lang="zh-CN" altLang="en-US" dirty="0"/>
              <a:t>的生命周期</a:t>
            </a:r>
            <a:endParaRPr lang="en-US" altLang="zh-CN" dirty="0"/>
          </a:p>
          <a:p>
            <a:pPr lvl="1"/>
            <a:r>
              <a:rPr lang="zh-CN" altLang="en-US" sz="2000" dirty="0"/>
              <a:t>与</a:t>
            </a:r>
            <a:r>
              <a:rPr lang="en-US" altLang="zh-CN" sz="2000" dirty="0"/>
              <a:t>Activity</a:t>
            </a:r>
            <a:r>
              <a:rPr lang="zh-CN" altLang="en-US" sz="2000" dirty="0"/>
              <a:t>的生命周期绑定</a:t>
            </a:r>
            <a:endParaRPr lang="en-US" altLang="zh-CN" sz="2000" dirty="0"/>
          </a:p>
          <a:p>
            <a:r>
              <a:rPr lang="zh-CN" altLang="en-US" dirty="0"/>
              <a:t>两个案例：</a:t>
            </a:r>
            <a:endParaRPr lang="en-US" altLang="zh-CN" dirty="0"/>
          </a:p>
          <a:p>
            <a:pPr lvl="1"/>
            <a:r>
              <a:rPr lang="zh-CN" altLang="en-US" sz="2000" dirty="0"/>
              <a:t>简易新闻浏览器：复用碎片，使用限定符</a:t>
            </a:r>
            <a:endParaRPr lang="en-US" altLang="zh-CN" sz="2000" dirty="0"/>
          </a:p>
          <a:p>
            <a:pPr lvl="1"/>
            <a:r>
              <a:rPr lang="en-US" altLang="zh-CN" sz="2000" dirty="0"/>
              <a:t>APP</a:t>
            </a:r>
            <a:r>
              <a:rPr lang="zh-CN" altLang="en-US" sz="2000" dirty="0"/>
              <a:t>项目框架：导航，动态方式使用</a:t>
            </a:r>
            <a:r>
              <a:rPr lang="en-US" altLang="zh-CN" sz="2000" dirty="0"/>
              <a:t>Fragment</a:t>
            </a:r>
            <a:r>
              <a:rPr lang="zh-CN" altLang="en-US" sz="2000" dirty="0"/>
              <a:t> </a:t>
            </a:r>
          </a:p>
        </p:txBody>
      </p:sp>
      <p:sp>
        <p:nvSpPr>
          <p:cNvPr id="3" name="标题 2"/>
          <p:cNvSpPr>
            <a:spLocks noGrp="1"/>
          </p:cNvSpPr>
          <p:nvPr>
            <p:ph type="title"/>
          </p:nvPr>
        </p:nvSpPr>
        <p:spPr/>
        <p:txBody>
          <a:bodyPr/>
          <a:lstStyle/>
          <a:p>
            <a:r>
              <a:rPr lang="zh-CN" altLang="en-US" dirty="0"/>
              <a:t>小结 </a:t>
            </a:r>
          </a:p>
        </p:txBody>
      </p:sp>
    </p:spTree>
    <p:extLst>
      <p:ext uri="{BB962C8B-B14F-4D97-AF65-F5344CB8AC3E}">
        <p14:creationId xmlns:p14="http://schemas.microsoft.com/office/powerpoint/2010/main" val="652760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E97F4CA-2100-479B-9D93-D0E66F5FE603}"/>
              </a:ext>
            </a:extLst>
          </p:cNvPr>
          <p:cNvSpPr>
            <a:spLocks noGrp="1"/>
          </p:cNvSpPr>
          <p:nvPr>
            <p:ph idx="1"/>
          </p:nvPr>
        </p:nvSpPr>
        <p:spPr/>
        <p:txBody>
          <a:bodyPr>
            <a:normAutofit/>
          </a:bodyPr>
          <a:lstStyle/>
          <a:p>
            <a:r>
              <a:rPr lang="zh-CN" altLang="en-US" sz="2400" dirty="0"/>
              <a:t>总体设计：</a:t>
            </a:r>
            <a:endParaRPr lang="en-US" altLang="zh-CN" sz="2400" dirty="0"/>
          </a:p>
          <a:p>
            <a:pPr lvl="1">
              <a:lnSpc>
                <a:spcPct val="120000"/>
              </a:lnSpc>
              <a:spcBef>
                <a:spcPts val="0"/>
              </a:spcBef>
            </a:pPr>
            <a:r>
              <a:rPr lang="zh-CN" altLang="en-US" sz="2200" b="1" dirty="0">
                <a:latin typeface="等线" panose="02010600030101010101" pitchFamily="2" charset="-122"/>
                <a:ea typeface="等线" panose="02010600030101010101" pitchFamily="2" charset="-122"/>
              </a:rPr>
              <a:t>新闻列表：</a:t>
            </a:r>
            <a:r>
              <a:rPr lang="en-US" altLang="zh-CN" sz="2000" b="1" dirty="0" err="1">
                <a:latin typeface="等线" panose="02010600030101010101" pitchFamily="2" charset="-122"/>
                <a:ea typeface="等线" panose="02010600030101010101" pitchFamily="2" charset="-122"/>
              </a:rPr>
              <a:t>RecyclerView</a:t>
            </a:r>
            <a:r>
              <a:rPr lang="en-US" altLang="zh-CN" sz="2000" b="1" dirty="0">
                <a:latin typeface="等线" panose="02010600030101010101" pitchFamily="2" charset="-122"/>
                <a:ea typeface="等线" panose="02010600030101010101" pitchFamily="2" charset="-122"/>
              </a:rPr>
              <a:t> </a:t>
            </a:r>
            <a:r>
              <a:rPr lang="zh-CN" altLang="en-US" sz="2000" b="1" dirty="0">
                <a:latin typeface="等线" panose="02010600030101010101" pitchFamily="2" charset="-122"/>
                <a:ea typeface="等线" panose="02010600030101010101" pitchFamily="2" charset="-122"/>
              </a:rPr>
              <a:t>显示新闻标题组成的列表（</a:t>
            </a:r>
            <a:r>
              <a:rPr lang="en-US" altLang="zh-CN" sz="2000" b="1" dirty="0">
                <a:latin typeface="等线" panose="02010600030101010101" pitchFamily="2" charset="-122"/>
                <a:ea typeface="等线" panose="02010600030101010101" pitchFamily="2" charset="-122"/>
              </a:rPr>
              <a:t>MVC</a:t>
            </a:r>
            <a:r>
              <a:rPr lang="zh-CN" altLang="en-US" sz="2000" b="1" dirty="0">
                <a:latin typeface="等线" panose="02010600030101010101" pitchFamily="2" charset="-122"/>
                <a:ea typeface="等线" panose="02010600030101010101" pitchFamily="2" charset="-122"/>
              </a:rPr>
              <a:t>）</a:t>
            </a:r>
            <a:endParaRPr lang="en-US" altLang="zh-CN" sz="2200" b="1" dirty="0">
              <a:latin typeface="等线" panose="02010600030101010101" pitchFamily="2" charset="-122"/>
              <a:ea typeface="等线" panose="02010600030101010101" pitchFamily="2" charset="-122"/>
            </a:endParaRPr>
          </a:p>
          <a:p>
            <a:pPr lvl="2">
              <a:lnSpc>
                <a:spcPct val="120000"/>
              </a:lnSpc>
              <a:spcBef>
                <a:spcPts val="0"/>
              </a:spcBef>
              <a:buFont typeface="Wingdings" panose="05000000000000000000" pitchFamily="2" charset="2"/>
              <a:buChar char="Ø"/>
            </a:pPr>
            <a:r>
              <a:rPr lang="zh-CN" altLang="en-US" sz="1800" b="1" dirty="0">
                <a:latin typeface="等线" panose="02010600030101010101" pitchFamily="2" charset="-122"/>
                <a:ea typeface="等线" panose="02010600030101010101" pitchFamily="2" charset="-122"/>
              </a:rPr>
              <a:t>单击列表项时，打开新闻详情页活动。通过列表项单击事件构造新闻详情页的内容。</a:t>
            </a:r>
            <a:endParaRPr lang="en-US" altLang="zh-CN" sz="1800" b="1" dirty="0">
              <a:latin typeface="等线" panose="02010600030101010101" pitchFamily="2" charset="-122"/>
              <a:ea typeface="等线" panose="02010600030101010101" pitchFamily="2" charset="-122"/>
            </a:endParaRPr>
          </a:p>
          <a:p>
            <a:pPr lvl="1">
              <a:lnSpc>
                <a:spcPct val="120000"/>
              </a:lnSpc>
              <a:spcBef>
                <a:spcPts val="0"/>
              </a:spcBef>
            </a:pPr>
            <a:r>
              <a:rPr lang="zh-CN" altLang="en-US" sz="2200" b="1" dirty="0">
                <a:latin typeface="等线" panose="02010600030101010101" pitchFamily="2" charset="-122"/>
                <a:ea typeface="等线" panose="02010600030101010101" pitchFamily="2" charset="-122"/>
              </a:rPr>
              <a:t>适配平板：</a:t>
            </a:r>
            <a:r>
              <a:rPr lang="zh-CN" altLang="en-US" sz="2000" b="1" dirty="0">
                <a:latin typeface="等线" panose="02010600030101010101" pitchFamily="2" charset="-122"/>
                <a:ea typeface="等线" panose="02010600030101010101" pitchFamily="2" charset="-122"/>
              </a:rPr>
              <a:t>左边显示新闻标题列表，右边显示新闻详情。单击时刷新右侧新闻详情部分。</a:t>
            </a:r>
            <a:endParaRPr lang="en-US" altLang="zh-CN" sz="2000" b="1" dirty="0">
              <a:latin typeface="等线" panose="02010600030101010101" pitchFamily="2" charset="-122"/>
              <a:ea typeface="等线" panose="02010600030101010101" pitchFamily="2" charset="-122"/>
            </a:endParaRPr>
          </a:p>
          <a:p>
            <a:pPr lvl="1">
              <a:lnSpc>
                <a:spcPct val="120000"/>
              </a:lnSpc>
              <a:spcBef>
                <a:spcPts val="0"/>
              </a:spcBef>
            </a:pPr>
            <a:r>
              <a:rPr lang="zh-CN" altLang="en-US" sz="2200" b="1" dirty="0">
                <a:solidFill>
                  <a:srgbClr val="FF0000"/>
                </a:solidFill>
                <a:latin typeface="等线" panose="02010600030101010101" pitchFamily="2" charset="-122"/>
                <a:ea typeface="等线" panose="02010600030101010101" pitchFamily="2" charset="-122"/>
              </a:rPr>
              <a:t>新闻标题列表页面</a:t>
            </a:r>
            <a:r>
              <a:rPr lang="zh-CN" altLang="en-US" sz="2200" b="1" dirty="0">
                <a:latin typeface="等线" panose="02010600030101010101" pitchFamily="2" charset="-122"/>
                <a:ea typeface="等线" panose="02010600030101010101" pitchFamily="2" charset="-122"/>
              </a:rPr>
              <a:t>和</a:t>
            </a:r>
            <a:r>
              <a:rPr lang="zh-CN" altLang="en-US" sz="2200" b="1" dirty="0">
                <a:solidFill>
                  <a:srgbClr val="FF0000"/>
                </a:solidFill>
                <a:latin typeface="等线" panose="02010600030101010101" pitchFamily="2" charset="-122"/>
                <a:ea typeface="等线" panose="02010600030101010101" pitchFamily="2" charset="-122"/>
              </a:rPr>
              <a:t>新闻详情页面</a:t>
            </a:r>
            <a:r>
              <a:rPr lang="zh-CN" altLang="en-US" sz="2200" b="1" dirty="0">
                <a:latin typeface="等线" panose="02010600030101010101" pitchFamily="2" charset="-122"/>
                <a:ea typeface="等线" panose="02010600030101010101" pitchFamily="2" charset="-122"/>
              </a:rPr>
              <a:t>均设计为</a:t>
            </a:r>
            <a:r>
              <a:rPr lang="en-US" altLang="zh-CN" sz="2200" b="1" dirty="0">
                <a:latin typeface="等线" panose="02010600030101010101" pitchFamily="2" charset="-122"/>
                <a:ea typeface="等线" panose="02010600030101010101" pitchFamily="2" charset="-122"/>
              </a:rPr>
              <a:t>Fragment</a:t>
            </a:r>
            <a:r>
              <a:rPr lang="zh-CN" altLang="en-US" sz="2200" b="1" dirty="0">
                <a:latin typeface="等线" panose="02010600030101010101" pitchFamily="2" charset="-122"/>
                <a:ea typeface="等线" panose="02010600030101010101" pitchFamily="2" charset="-122"/>
              </a:rPr>
              <a:t>，用于复用和组装活动。</a:t>
            </a:r>
            <a:endParaRPr lang="en-US" altLang="zh-CN" sz="2200" b="1" dirty="0">
              <a:latin typeface="等线" panose="02010600030101010101" pitchFamily="2" charset="-122"/>
              <a:ea typeface="等线" panose="02010600030101010101" pitchFamily="2" charset="-122"/>
            </a:endParaRPr>
          </a:p>
          <a:p>
            <a:pPr lvl="2">
              <a:lnSpc>
                <a:spcPct val="120000"/>
              </a:lnSpc>
              <a:spcBef>
                <a:spcPts val="0"/>
              </a:spcBef>
            </a:pPr>
            <a:r>
              <a:rPr lang="zh-CN" altLang="en-US" sz="1800" b="1" dirty="0">
                <a:latin typeface="等线" panose="02010600030101010101" pitchFamily="2" charset="-122"/>
                <a:ea typeface="等线" panose="02010600030101010101" pitchFamily="2" charset="-122"/>
              </a:rPr>
              <a:t>手机：</a:t>
            </a:r>
            <a:r>
              <a:rPr lang="zh-CN" altLang="en-US" sz="1600" dirty="0">
                <a:latin typeface="等线" panose="02010600030101010101" pitchFamily="2" charset="-122"/>
                <a:ea typeface="等线" panose="02010600030101010101" pitchFamily="2" charset="-122"/>
              </a:rPr>
              <a:t>包含两个活动，分别由新闻标题列表碎片面和新闻详情碎片构成</a:t>
            </a:r>
            <a:endParaRPr lang="en-US" altLang="zh-CN" sz="1800" dirty="0">
              <a:latin typeface="等线" panose="02010600030101010101" pitchFamily="2" charset="-122"/>
              <a:ea typeface="等线" panose="02010600030101010101" pitchFamily="2" charset="-122"/>
            </a:endParaRPr>
          </a:p>
          <a:p>
            <a:pPr lvl="2">
              <a:lnSpc>
                <a:spcPct val="120000"/>
              </a:lnSpc>
              <a:spcBef>
                <a:spcPts val="0"/>
              </a:spcBef>
            </a:pPr>
            <a:r>
              <a:rPr lang="zh-CN" altLang="en-US" sz="1800" b="1" dirty="0">
                <a:latin typeface="等线" panose="02010600030101010101" pitchFamily="2" charset="-122"/>
                <a:ea typeface="等线" panose="02010600030101010101" pitchFamily="2" charset="-122"/>
              </a:rPr>
              <a:t>平板：</a:t>
            </a:r>
            <a:r>
              <a:rPr lang="zh-CN" altLang="en-US" sz="1600" dirty="0">
                <a:latin typeface="等线" panose="02010600030101010101" pitchFamily="2" charset="-122"/>
                <a:ea typeface="等线" panose="02010600030101010101" pitchFamily="2" charset="-122"/>
              </a:rPr>
              <a:t>一个活动，左右布局，由新闻标题列表碎片面和新闻详情碎片构成</a:t>
            </a:r>
            <a:endParaRPr lang="en-US" altLang="zh-CN" sz="1800" dirty="0">
              <a:latin typeface="等线" panose="02010600030101010101" pitchFamily="2" charset="-122"/>
              <a:ea typeface="等线" panose="02010600030101010101" pitchFamily="2" charset="-122"/>
            </a:endParaRPr>
          </a:p>
          <a:p>
            <a:pPr lvl="2">
              <a:lnSpc>
                <a:spcPct val="120000"/>
              </a:lnSpc>
              <a:spcBef>
                <a:spcPts val="0"/>
              </a:spcBef>
            </a:pPr>
            <a:r>
              <a:rPr lang="zh-CN" altLang="en-US" sz="1800" b="1" dirty="0">
                <a:latin typeface="等线" panose="02010600030101010101" pitchFamily="2" charset="-122"/>
                <a:ea typeface="等线" panose="02010600030101010101" pitchFamily="2" charset="-122"/>
              </a:rPr>
              <a:t>使用</a:t>
            </a:r>
            <a:r>
              <a:rPr lang="zh-CN" altLang="en-US" sz="1800" b="1" dirty="0">
                <a:solidFill>
                  <a:srgbClr val="FF0000"/>
                </a:solidFill>
                <a:latin typeface="等线" panose="02010600030101010101" pitchFamily="2" charset="-122"/>
                <a:ea typeface="等线" panose="02010600030101010101" pitchFamily="2" charset="-122"/>
              </a:rPr>
              <a:t>限定符</a:t>
            </a:r>
            <a:r>
              <a:rPr lang="zh-CN" altLang="en-US" sz="18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为手机和平板设计两个首页布局</a:t>
            </a:r>
            <a:r>
              <a:rPr lang="en-US" altLang="zh-CN" sz="1600" dirty="0">
                <a:latin typeface="等线" panose="02010600030101010101" pitchFamily="2" charset="-122"/>
                <a:ea typeface="等线" panose="02010600030101010101" pitchFamily="2" charset="-122"/>
              </a:rPr>
              <a:t>activtiy_main.xml</a:t>
            </a:r>
            <a:r>
              <a:rPr lang="zh-CN" altLang="en-US" sz="1600" dirty="0">
                <a:latin typeface="等线" panose="02010600030101010101" pitchFamily="2" charset="-122"/>
                <a:ea typeface="等线" panose="02010600030101010101" pitchFamily="2" charset="-122"/>
              </a:rPr>
              <a:t>，应用程序自动根据设备的分辨率或者屏幕大小在运行的时候来决定加载哪个布局</a:t>
            </a:r>
            <a:endParaRPr lang="en-US" altLang="zh-CN" sz="1600" dirty="0">
              <a:latin typeface="等线" panose="02010600030101010101" pitchFamily="2" charset="-122"/>
              <a:ea typeface="等线" panose="02010600030101010101" pitchFamily="2" charset="-122"/>
            </a:endParaRPr>
          </a:p>
          <a:p>
            <a:pPr lvl="1">
              <a:lnSpc>
                <a:spcPct val="120000"/>
              </a:lnSpc>
              <a:spcBef>
                <a:spcPts val="0"/>
              </a:spcBef>
            </a:pPr>
            <a:r>
              <a:rPr lang="zh-CN" altLang="en-US" sz="2200" b="1" dirty="0">
                <a:latin typeface="等线" panose="02010600030101010101" pitchFamily="2" charset="-122"/>
                <a:ea typeface="等线" panose="02010600030101010101" pitchFamily="2" charset="-122"/>
              </a:rPr>
              <a:t>数据：</a:t>
            </a:r>
            <a:r>
              <a:rPr lang="zh-CN" altLang="en-US" sz="2000" b="1" dirty="0">
                <a:latin typeface="等线" panose="02010600030101010101" pitchFamily="2" charset="-122"/>
                <a:ea typeface="等线" panose="02010600030101010101" pitchFamily="2" charset="-122"/>
              </a:rPr>
              <a:t>由新闻标题列表所在</a:t>
            </a:r>
            <a:r>
              <a:rPr lang="en-US" altLang="zh-CN" sz="2000" b="1" dirty="0">
                <a:latin typeface="等线" panose="02010600030101010101" pitchFamily="2" charset="-122"/>
                <a:ea typeface="等线" panose="02010600030101010101" pitchFamily="2" charset="-122"/>
              </a:rPr>
              <a:t>Fragment</a:t>
            </a:r>
            <a:r>
              <a:rPr lang="zh-CN" altLang="en-US" sz="2000" b="1" dirty="0">
                <a:latin typeface="等线" panose="02010600030101010101" pitchFamily="2" charset="-122"/>
                <a:ea typeface="等线" panose="02010600030101010101" pitchFamily="2" charset="-122"/>
              </a:rPr>
              <a:t>负责。</a:t>
            </a:r>
            <a:endParaRPr lang="en-US" altLang="zh-CN" sz="2000" b="1" dirty="0">
              <a:latin typeface="等线" panose="02010600030101010101" pitchFamily="2" charset="-122"/>
              <a:ea typeface="等线" panose="02010600030101010101" pitchFamily="2" charset="-122"/>
            </a:endParaRPr>
          </a:p>
          <a:p>
            <a:endParaRPr lang="zh-CN" altLang="en-US" sz="2400" dirty="0"/>
          </a:p>
        </p:txBody>
      </p:sp>
      <p:sp>
        <p:nvSpPr>
          <p:cNvPr id="3" name="标题 2">
            <a:extLst>
              <a:ext uri="{FF2B5EF4-FFF2-40B4-BE49-F238E27FC236}">
                <a16:creationId xmlns:a16="http://schemas.microsoft.com/office/drawing/2014/main" id="{C4F3D4B5-D360-4AF6-AAF2-9013C18BC77F}"/>
              </a:ext>
            </a:extLst>
          </p:cNvPr>
          <p:cNvSpPr>
            <a:spLocks noGrp="1"/>
          </p:cNvSpPr>
          <p:nvPr>
            <p:ph type="title"/>
          </p:nvPr>
        </p:nvSpPr>
        <p:spPr/>
        <p:txBody>
          <a:bodyPr/>
          <a:lstStyle/>
          <a:p>
            <a:r>
              <a:rPr lang="zh-CN" altLang="en-US" dirty="0"/>
              <a:t>案例</a:t>
            </a:r>
            <a:r>
              <a:rPr lang="en-US" altLang="zh-CN" dirty="0"/>
              <a:t>1</a:t>
            </a:r>
            <a:r>
              <a:rPr lang="zh-CN" altLang="en-US" dirty="0"/>
              <a:t>：简易新闻浏览器</a:t>
            </a:r>
          </a:p>
        </p:txBody>
      </p:sp>
    </p:spTree>
    <p:extLst>
      <p:ext uri="{BB962C8B-B14F-4D97-AF65-F5344CB8AC3E}">
        <p14:creationId xmlns:p14="http://schemas.microsoft.com/office/powerpoint/2010/main" val="13473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54431"/>
            <a:ext cx="5554960" cy="5170170"/>
          </a:xfrm>
        </p:spPr>
        <p:txBody>
          <a:bodyPr/>
          <a:lstStyle/>
          <a:p>
            <a:pPr>
              <a:lnSpc>
                <a:spcPct val="150000"/>
              </a:lnSpc>
            </a:pPr>
            <a:r>
              <a:rPr lang="en-US" altLang="zh-CN" sz="2400" dirty="0"/>
              <a:t>1. </a:t>
            </a:r>
            <a:r>
              <a:rPr lang="zh-CN" altLang="en-US" sz="2400" dirty="0"/>
              <a:t>实现简易新闻浏览器</a:t>
            </a:r>
            <a:endParaRPr lang="en-US" altLang="zh-CN" sz="2400" dirty="0"/>
          </a:p>
          <a:p>
            <a:pPr lvl="1">
              <a:lnSpc>
                <a:spcPct val="150000"/>
              </a:lnSpc>
            </a:pPr>
            <a:r>
              <a:rPr lang="zh-CN" altLang="en-US" sz="2200" dirty="0"/>
              <a:t>按课件案例实现简易新闻浏览器。</a:t>
            </a:r>
            <a:endParaRPr lang="en-US" altLang="zh-CN" sz="2200" dirty="0"/>
          </a:p>
          <a:p>
            <a:pPr lvl="1">
              <a:lnSpc>
                <a:spcPct val="150000"/>
              </a:lnSpc>
            </a:pPr>
            <a:r>
              <a:rPr lang="zh-CN" altLang="en-US" sz="2200" dirty="0"/>
              <a:t>要求完成基本功能外，实现横屏形式的新闻浏览模式，要求与平板电脑上的新闻浏览模式一致。</a:t>
            </a:r>
            <a:endParaRPr lang="en-US" altLang="zh-CN" sz="2200" dirty="0"/>
          </a:p>
          <a:p>
            <a:pPr>
              <a:lnSpc>
                <a:spcPct val="150000"/>
              </a:lnSpc>
            </a:pPr>
            <a:r>
              <a:rPr lang="en-US" altLang="zh-CN" sz="2400" dirty="0"/>
              <a:t>2. </a:t>
            </a:r>
            <a:r>
              <a:rPr lang="zh-CN" altLang="en-US" sz="2400" dirty="0"/>
              <a:t>按课件实现“网易新闻 ”</a:t>
            </a:r>
            <a:r>
              <a:rPr lang="en-US" altLang="zh-CN" sz="2400" dirty="0"/>
              <a:t>APP</a:t>
            </a:r>
            <a:r>
              <a:rPr lang="zh-CN" altLang="en-US" sz="2400" dirty="0"/>
              <a:t>底部导航</a:t>
            </a:r>
            <a:endParaRPr lang="en-US" altLang="zh-CN" sz="2400" dirty="0"/>
          </a:p>
          <a:p>
            <a:pPr lvl="1">
              <a:lnSpc>
                <a:spcPct val="150000"/>
              </a:lnSpc>
            </a:pPr>
            <a:r>
              <a:rPr lang="zh-CN" altLang="en-US" sz="2200" dirty="0"/>
              <a:t>底部导航，分别是“首页”，“视频”，“讲讲”，“我的”</a:t>
            </a:r>
          </a:p>
        </p:txBody>
      </p:sp>
      <p:sp>
        <p:nvSpPr>
          <p:cNvPr id="3" name="标题 2"/>
          <p:cNvSpPr>
            <a:spLocks noGrp="1"/>
          </p:cNvSpPr>
          <p:nvPr>
            <p:ph type="title"/>
          </p:nvPr>
        </p:nvSpPr>
        <p:spPr/>
        <p:txBody>
          <a:bodyPr/>
          <a:lstStyle/>
          <a:p>
            <a:r>
              <a:rPr lang="zh-CN" altLang="en-US" dirty="0"/>
              <a:t>作业</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404664"/>
            <a:ext cx="2680498" cy="5805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14961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步骤：</a:t>
            </a:r>
            <a:endParaRPr lang="en-US" altLang="zh-CN" dirty="0"/>
          </a:p>
          <a:p>
            <a:r>
              <a:rPr lang="en-US" altLang="zh-CN" dirty="0"/>
              <a:t>(1) </a:t>
            </a:r>
            <a:r>
              <a:rPr lang="zh-CN" altLang="en-US" dirty="0"/>
              <a:t>准备新闻数据。</a:t>
            </a:r>
            <a:endParaRPr lang="en-US" altLang="zh-CN" dirty="0"/>
          </a:p>
          <a:p>
            <a:pPr lvl="1">
              <a:lnSpc>
                <a:spcPct val="150000"/>
              </a:lnSpc>
            </a:pPr>
            <a:r>
              <a:rPr lang="zh-CN" altLang="en-US" sz="2200" b="1" dirty="0">
                <a:latin typeface="等线" panose="02010600030101010101" pitchFamily="2" charset="-122"/>
                <a:ea typeface="等线" panose="02010600030101010101" pitchFamily="2" charset="-122"/>
              </a:rPr>
              <a:t>设计新闻类</a:t>
            </a:r>
            <a:r>
              <a:rPr lang="en-US" altLang="zh-CN" sz="2200" b="1" dirty="0">
                <a:latin typeface="等线" panose="02010600030101010101" pitchFamily="2" charset="-122"/>
                <a:ea typeface="等线" panose="02010600030101010101" pitchFamily="2" charset="-122"/>
              </a:rPr>
              <a:t>(News.java)</a:t>
            </a:r>
            <a:r>
              <a:rPr lang="zh-CN" altLang="en-US" sz="2200" b="1" dirty="0">
                <a:latin typeface="等线" panose="02010600030101010101" pitchFamily="2" charset="-122"/>
                <a:ea typeface="等线" panose="02010600030101010101" pitchFamily="2" charset="-122"/>
              </a:rPr>
              <a:t>存放新闻，用</a:t>
            </a:r>
            <a:r>
              <a:rPr lang="en-US" altLang="zh-CN" sz="2200" b="1" dirty="0">
                <a:latin typeface="等线" panose="02010600030101010101" pitchFamily="2" charset="-122"/>
                <a:ea typeface="等线" panose="02010600030101010101" pitchFamily="2" charset="-122"/>
              </a:rPr>
              <a:t>List</a:t>
            </a:r>
            <a:r>
              <a:rPr lang="zh-CN" altLang="en-US" sz="2200" b="1" dirty="0">
                <a:latin typeface="等线" panose="02010600030101010101" pitchFamily="2" charset="-122"/>
                <a:ea typeface="等线" panose="02010600030101010101" pitchFamily="2" charset="-122"/>
              </a:rPr>
              <a:t>保存新闻列表信息。</a:t>
            </a:r>
            <a:endParaRPr lang="en-US" altLang="zh-CN" sz="2200" b="1" dirty="0">
              <a:latin typeface="等线" panose="02010600030101010101" pitchFamily="2" charset="-122"/>
              <a:ea typeface="等线" panose="02010600030101010101" pitchFamily="2" charset="-122"/>
            </a:endParaRPr>
          </a:p>
          <a:p>
            <a:pPr lvl="2">
              <a:lnSpc>
                <a:spcPct val="150000"/>
              </a:lnSpc>
            </a:pPr>
            <a:r>
              <a:rPr lang="zh-CN" altLang="en-US" b="1" dirty="0">
                <a:latin typeface="等线" panose="02010600030101010101" pitchFamily="2" charset="-122"/>
                <a:ea typeface="等线" panose="02010600030101010101" pitchFamily="2" charset="-122"/>
              </a:rPr>
              <a:t>简单起见，新闻只有标题和内容两个信息</a:t>
            </a:r>
            <a:r>
              <a:rPr lang="en-US" altLang="zh-CN" b="1" dirty="0">
                <a:latin typeface="等线" panose="02010600030101010101" pitchFamily="2" charset="-122"/>
                <a:ea typeface="等线" panose="02010600030101010101" pitchFamily="2" charset="-122"/>
              </a:rPr>
              <a:t>(</a:t>
            </a:r>
            <a:r>
              <a:rPr lang="zh-CN" altLang="en-US" b="1" dirty="0">
                <a:latin typeface="等线" panose="02010600030101010101" pitchFamily="2" charset="-122"/>
                <a:ea typeface="等线" panose="02010600030101010101" pitchFamily="2" charset="-122"/>
              </a:rPr>
              <a:t>实验时可增加时间、来源等</a:t>
            </a:r>
            <a:r>
              <a:rPr lang="en-US" altLang="zh-CN" b="1" dirty="0">
                <a:latin typeface="等线" panose="02010600030101010101" pitchFamily="2" charset="-122"/>
                <a:ea typeface="等线" panose="02010600030101010101" pitchFamily="2" charset="-122"/>
              </a:rPr>
              <a:t>)</a:t>
            </a:r>
            <a:r>
              <a:rPr lang="zh-CN" altLang="en-US" b="1" dirty="0">
                <a:latin typeface="等线" panose="02010600030101010101" pitchFamily="2" charset="-122"/>
                <a:ea typeface="等线" panose="02010600030101010101" pitchFamily="2" charset="-122"/>
              </a:rPr>
              <a:t>。</a:t>
            </a:r>
            <a:endParaRPr lang="en-US" altLang="zh-CN" b="1" dirty="0">
              <a:latin typeface="等线" panose="02010600030101010101" pitchFamily="2" charset="-122"/>
              <a:ea typeface="等线" panose="02010600030101010101" pitchFamily="2" charset="-122"/>
            </a:endParaRPr>
          </a:p>
          <a:p>
            <a:pPr lvl="2">
              <a:lnSpc>
                <a:spcPct val="150000"/>
              </a:lnSpc>
            </a:pPr>
            <a:r>
              <a:rPr lang="zh-CN" altLang="en-US" b="1" dirty="0">
                <a:latin typeface="等线" panose="02010600030101010101" pitchFamily="2" charset="-122"/>
                <a:ea typeface="等线" panose="02010600030101010101" pitchFamily="2" charset="-122"/>
              </a:rPr>
              <a:t>简单起见，新闻数据的</a:t>
            </a:r>
            <a:r>
              <a:rPr lang="en-US" altLang="zh-CN" b="1" dirty="0">
                <a:latin typeface="等线" panose="02010600030101010101" pitchFamily="2" charset="-122"/>
                <a:ea typeface="等线" panose="02010600030101010101" pitchFamily="2" charset="-122"/>
              </a:rPr>
              <a:t>List</a:t>
            </a:r>
            <a:r>
              <a:rPr lang="zh-CN" altLang="en-US" b="1" dirty="0">
                <a:latin typeface="等线" panose="02010600030101010101" pitchFamily="2" charset="-122"/>
                <a:ea typeface="等线" panose="02010600030101010101" pitchFamily="2" charset="-122"/>
              </a:rPr>
              <a:t> 可在新闻标题列表所在</a:t>
            </a:r>
            <a:r>
              <a:rPr lang="en-US" altLang="zh-CN" b="1" dirty="0">
                <a:latin typeface="等线" panose="02010600030101010101" pitchFamily="2" charset="-122"/>
                <a:ea typeface="等线" panose="02010600030101010101" pitchFamily="2" charset="-122"/>
              </a:rPr>
              <a:t>Fragment (</a:t>
            </a:r>
            <a:r>
              <a:rPr lang="en-US" altLang="zh-CN" b="1" dirty="0" err="1">
                <a:latin typeface="等线" panose="02010600030101010101" pitchFamily="2" charset="-122"/>
                <a:ea typeface="等线" panose="02010600030101010101" pitchFamily="2" charset="-122"/>
              </a:rPr>
              <a:t>NewsTitleFragment.java</a:t>
            </a:r>
            <a:r>
              <a:rPr lang="en-US" altLang="zh-CN" b="1" dirty="0">
                <a:latin typeface="等线" panose="02010600030101010101" pitchFamily="2" charset="-122"/>
                <a:ea typeface="等线" panose="02010600030101010101" pitchFamily="2" charset="-122"/>
              </a:rPr>
              <a:t>)</a:t>
            </a:r>
            <a:r>
              <a:rPr lang="zh-CN" altLang="en-US" b="1" dirty="0">
                <a:latin typeface="等线" panose="02010600030101010101" pitchFamily="2" charset="-122"/>
                <a:ea typeface="等线" panose="02010600030101010101" pitchFamily="2" charset="-122"/>
              </a:rPr>
              <a:t>中生成。</a:t>
            </a:r>
            <a:r>
              <a:rPr lang="en-US" altLang="zh-CN" b="1" dirty="0">
                <a:latin typeface="等线" panose="02010600030101010101" pitchFamily="2" charset="-122"/>
                <a:ea typeface="等线" panose="02010600030101010101" pitchFamily="2" charset="-122"/>
              </a:rPr>
              <a:t> </a:t>
            </a:r>
            <a:r>
              <a:rPr lang="en-US" altLang="zh-CN" b="1" dirty="0" err="1">
                <a:latin typeface="等线" panose="02010600030101010101" pitchFamily="2" charset="-122"/>
                <a:ea typeface="等线" panose="02010600030101010101" pitchFamily="2" charset="-122"/>
              </a:rPr>
              <a:t>NewsTitleFragment</a:t>
            </a:r>
            <a:r>
              <a:rPr lang="zh-CN" altLang="en-US" b="1" dirty="0">
                <a:latin typeface="等线" panose="02010600030101010101" pitchFamily="2" charset="-122"/>
                <a:ea typeface="等线" panose="02010600030101010101" pitchFamily="2" charset="-122"/>
              </a:rPr>
              <a:t>管理新闻列表。</a:t>
            </a:r>
          </a:p>
        </p:txBody>
      </p:sp>
      <p:sp>
        <p:nvSpPr>
          <p:cNvPr id="3" name="标题 2"/>
          <p:cNvSpPr>
            <a:spLocks noGrp="1"/>
          </p:cNvSpPr>
          <p:nvPr>
            <p:ph type="title"/>
          </p:nvPr>
        </p:nvSpPr>
        <p:spPr/>
        <p:txBody>
          <a:bodyPr/>
          <a:lstStyle/>
          <a:p>
            <a:r>
              <a:rPr lang="zh-CN" altLang="en-US" dirty="0"/>
              <a:t>案例</a:t>
            </a:r>
            <a:r>
              <a:rPr lang="en-US" altLang="zh-CN" dirty="0"/>
              <a:t>1</a:t>
            </a:r>
            <a:r>
              <a:rPr lang="zh-CN" altLang="en-US" dirty="0"/>
              <a:t>：简易新闻浏览器</a:t>
            </a:r>
          </a:p>
        </p:txBody>
      </p:sp>
    </p:spTree>
    <p:extLst>
      <p:ext uri="{BB962C8B-B14F-4D97-AF65-F5344CB8AC3E}">
        <p14:creationId xmlns:p14="http://schemas.microsoft.com/office/powerpoint/2010/main" val="49898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46395"/>
            <a:ext cx="8229600" cy="402285"/>
          </a:xfrm>
        </p:spPr>
        <p:txBody>
          <a:bodyPr>
            <a:normAutofit fontScale="92500" lnSpcReduction="10000"/>
          </a:bodyPr>
          <a:lstStyle/>
          <a:p>
            <a:r>
              <a:rPr lang="en-US" altLang="zh-CN" dirty="0">
                <a:solidFill>
                  <a:srgbClr val="FF0000"/>
                </a:solidFill>
              </a:rPr>
              <a:t>News.java</a:t>
            </a:r>
            <a:endParaRPr lang="zh-CN" altLang="en-US" dirty="0">
              <a:solidFill>
                <a:srgbClr val="FF0000"/>
              </a:solidFill>
            </a:endParaRPr>
          </a:p>
        </p:txBody>
      </p:sp>
      <p:sp>
        <p:nvSpPr>
          <p:cNvPr id="4" name="矩形 3"/>
          <p:cNvSpPr/>
          <p:nvPr/>
        </p:nvSpPr>
        <p:spPr>
          <a:xfrm>
            <a:off x="467544" y="692696"/>
            <a:ext cx="8208912" cy="5293757"/>
          </a:xfrm>
          <a:prstGeom prst="rect">
            <a:avLst/>
          </a:prstGeom>
          <a:solidFill>
            <a:schemeClr val="bg1">
              <a:lumMod val="95000"/>
            </a:schemeClr>
          </a:solidFill>
          <a:ln>
            <a:solidFill>
              <a:schemeClr val="accent1"/>
            </a:solidFill>
          </a:ln>
        </p:spPr>
        <p:txBody>
          <a:bodyPr wrap="square">
            <a:spAutoFit/>
          </a:bodyPr>
          <a:lstStyle/>
          <a:p>
            <a:r>
              <a:rPr lang="en-US" altLang="zh-CN" sz="2000" b="1" dirty="0"/>
              <a:t>package </a:t>
            </a:r>
            <a:r>
              <a:rPr lang="en-US" altLang="zh-CN" sz="2000" b="1" dirty="0" err="1"/>
              <a:t>com.example.fragmentbestpractice</a:t>
            </a:r>
            <a:r>
              <a:rPr lang="en-US" altLang="zh-CN" sz="2000" b="1" dirty="0"/>
              <a:t>;</a:t>
            </a:r>
            <a:endParaRPr lang="zh-CN" altLang="en-US" sz="2000" b="1" dirty="0"/>
          </a:p>
          <a:p>
            <a:r>
              <a:rPr lang="en-US" altLang="zh-CN" sz="2000" b="1" dirty="0"/>
              <a:t>public class News {</a:t>
            </a:r>
            <a:endParaRPr lang="zh-CN" altLang="en-US" sz="2000" b="1" dirty="0"/>
          </a:p>
          <a:p>
            <a:r>
              <a:rPr lang="zh-CN" altLang="en-US" sz="2000" b="1" dirty="0"/>
              <a:t>    </a:t>
            </a:r>
            <a:r>
              <a:rPr lang="en-US" altLang="zh-CN" sz="2000" b="1" dirty="0"/>
              <a:t>private String title;</a:t>
            </a:r>
            <a:endParaRPr lang="zh-CN" altLang="en-US" sz="2000" b="1" dirty="0"/>
          </a:p>
          <a:p>
            <a:r>
              <a:rPr lang="zh-CN" altLang="en-US" sz="2000" b="1" dirty="0"/>
              <a:t>    </a:t>
            </a:r>
            <a:r>
              <a:rPr lang="en-US" altLang="zh-CN" sz="2000" b="1" dirty="0"/>
              <a:t>private String content;</a:t>
            </a:r>
            <a:endParaRPr lang="zh-CN" altLang="en-US" sz="2000" b="1" dirty="0"/>
          </a:p>
          <a:p>
            <a:r>
              <a:rPr lang="zh-CN" altLang="en-US" sz="2000" b="1" dirty="0"/>
              <a:t>    </a:t>
            </a:r>
            <a:r>
              <a:rPr lang="en-US" altLang="zh-CN" sz="2000" b="1" dirty="0"/>
              <a:t>public String </a:t>
            </a:r>
            <a:r>
              <a:rPr lang="en-US" altLang="zh-CN" sz="2000" b="1" dirty="0" err="1"/>
              <a:t>getTitle</a:t>
            </a:r>
            <a:r>
              <a:rPr lang="en-US" altLang="zh-CN" sz="2000" b="1" dirty="0"/>
              <a:t>() {</a:t>
            </a:r>
            <a:endParaRPr lang="zh-CN" altLang="en-US" sz="2000" b="1" dirty="0"/>
          </a:p>
          <a:p>
            <a:r>
              <a:rPr lang="zh-CN" altLang="en-US" sz="2000" b="1" dirty="0"/>
              <a:t>        </a:t>
            </a:r>
            <a:r>
              <a:rPr lang="en-US" altLang="zh-CN" sz="2000" b="1" dirty="0"/>
              <a:t>return title;</a:t>
            </a:r>
            <a:endParaRPr lang="zh-CN" altLang="en-US" sz="2000" b="1" dirty="0"/>
          </a:p>
          <a:p>
            <a:r>
              <a:rPr lang="zh-CN" altLang="en-US" sz="2000" b="1" dirty="0"/>
              <a:t>    </a:t>
            </a:r>
            <a:r>
              <a:rPr lang="en-US" altLang="zh-CN" sz="2000" b="1" dirty="0"/>
              <a:t>}</a:t>
            </a:r>
            <a:endParaRPr lang="zh-CN" altLang="en-US" sz="2000" b="1" dirty="0"/>
          </a:p>
          <a:p>
            <a:r>
              <a:rPr lang="zh-CN" altLang="en-US" sz="2000" b="1" dirty="0"/>
              <a:t>    </a:t>
            </a:r>
            <a:r>
              <a:rPr lang="en-US" altLang="zh-CN" sz="2000" b="1" dirty="0"/>
              <a:t>public void </a:t>
            </a:r>
            <a:r>
              <a:rPr lang="en-US" altLang="zh-CN" sz="2000" b="1" dirty="0" err="1"/>
              <a:t>setTitle</a:t>
            </a:r>
            <a:r>
              <a:rPr lang="en-US" altLang="zh-CN" sz="2000" b="1" dirty="0"/>
              <a:t>(String title) {</a:t>
            </a:r>
            <a:endParaRPr lang="zh-CN" altLang="en-US" sz="2000" b="1" dirty="0"/>
          </a:p>
          <a:p>
            <a:r>
              <a:rPr lang="zh-CN" altLang="en-US" sz="2000" b="1" dirty="0"/>
              <a:t>        </a:t>
            </a:r>
            <a:r>
              <a:rPr lang="en-US" altLang="zh-CN" sz="2000" b="1" dirty="0" err="1"/>
              <a:t>this.title</a:t>
            </a:r>
            <a:r>
              <a:rPr lang="en-US" altLang="zh-CN" sz="2000" b="1" dirty="0"/>
              <a:t> = title;</a:t>
            </a:r>
            <a:endParaRPr lang="zh-CN" altLang="en-US" sz="2000" b="1" dirty="0"/>
          </a:p>
          <a:p>
            <a:r>
              <a:rPr lang="zh-CN" altLang="en-US" sz="2000" b="1" dirty="0"/>
              <a:t>    </a:t>
            </a:r>
            <a:r>
              <a:rPr lang="en-US" altLang="zh-CN" sz="2000" b="1" dirty="0"/>
              <a:t>}</a:t>
            </a:r>
            <a:endParaRPr lang="zh-CN" altLang="en-US" sz="2000" b="1" dirty="0"/>
          </a:p>
          <a:p>
            <a:r>
              <a:rPr lang="zh-CN" altLang="en-US" sz="2000" b="1" dirty="0"/>
              <a:t>    </a:t>
            </a:r>
            <a:r>
              <a:rPr lang="en-US" altLang="zh-CN" sz="2000" b="1" dirty="0"/>
              <a:t>public String </a:t>
            </a:r>
            <a:r>
              <a:rPr lang="en-US" altLang="zh-CN" sz="2000" b="1" dirty="0" err="1"/>
              <a:t>getContent</a:t>
            </a:r>
            <a:r>
              <a:rPr lang="en-US" altLang="zh-CN" sz="2000" b="1" dirty="0"/>
              <a:t>() {</a:t>
            </a:r>
            <a:endParaRPr lang="zh-CN" altLang="en-US" sz="2000" b="1" dirty="0"/>
          </a:p>
          <a:p>
            <a:r>
              <a:rPr lang="zh-CN" altLang="en-US" sz="2000" b="1" dirty="0"/>
              <a:t>        </a:t>
            </a:r>
            <a:r>
              <a:rPr lang="en-US" altLang="zh-CN" sz="2000" b="1" dirty="0"/>
              <a:t>return content;</a:t>
            </a:r>
            <a:endParaRPr lang="zh-CN" altLang="en-US" sz="2000" b="1" dirty="0"/>
          </a:p>
          <a:p>
            <a:r>
              <a:rPr lang="zh-CN" altLang="en-US" sz="2000" b="1" dirty="0"/>
              <a:t>    </a:t>
            </a:r>
            <a:r>
              <a:rPr lang="en-US" altLang="zh-CN" sz="2000" b="1" dirty="0"/>
              <a:t>}</a:t>
            </a:r>
            <a:endParaRPr lang="zh-CN" altLang="en-US" sz="2000" b="1" dirty="0"/>
          </a:p>
          <a:p>
            <a:r>
              <a:rPr lang="zh-CN" altLang="en-US" sz="2000" b="1" dirty="0"/>
              <a:t>    </a:t>
            </a:r>
            <a:r>
              <a:rPr lang="en-US" altLang="zh-CN" sz="2000" b="1" dirty="0"/>
              <a:t>public void </a:t>
            </a:r>
            <a:r>
              <a:rPr lang="en-US" altLang="zh-CN" sz="2000" b="1" dirty="0" err="1"/>
              <a:t>setContent</a:t>
            </a:r>
            <a:r>
              <a:rPr lang="en-US" altLang="zh-CN" sz="2000" b="1" dirty="0"/>
              <a:t>(String content) {</a:t>
            </a:r>
            <a:endParaRPr lang="zh-CN" altLang="en-US" sz="2000" b="1" dirty="0"/>
          </a:p>
          <a:p>
            <a:r>
              <a:rPr lang="zh-CN" altLang="en-US" sz="2000" b="1" dirty="0"/>
              <a:t>        </a:t>
            </a:r>
            <a:r>
              <a:rPr lang="en-US" altLang="zh-CN" sz="2000" b="1" dirty="0" err="1"/>
              <a:t>this.content</a:t>
            </a:r>
            <a:r>
              <a:rPr lang="en-US" altLang="zh-CN" sz="2000" b="1" dirty="0"/>
              <a:t> = content;</a:t>
            </a:r>
            <a:endParaRPr lang="zh-CN" altLang="en-US" sz="2000" b="1" dirty="0"/>
          </a:p>
          <a:p>
            <a:r>
              <a:rPr lang="zh-CN" altLang="en-US" sz="2000" b="1" dirty="0"/>
              <a:t>    </a:t>
            </a:r>
            <a:r>
              <a:rPr lang="en-US" altLang="zh-CN" sz="2000" b="1" dirty="0"/>
              <a:t>}</a:t>
            </a:r>
            <a:endParaRPr lang="zh-CN" altLang="en-US" sz="2000" b="1" dirty="0"/>
          </a:p>
          <a:p>
            <a:r>
              <a:rPr lang="en-US" altLang="zh-CN" sz="2000" b="1" dirty="0"/>
              <a:t>}</a:t>
            </a:r>
            <a:endParaRPr lang="zh-CN" altLang="en-US" sz="2000" b="1" dirty="0"/>
          </a:p>
        </p:txBody>
      </p:sp>
    </p:spTree>
    <p:extLst>
      <p:ext uri="{BB962C8B-B14F-4D97-AF65-F5344CB8AC3E}">
        <p14:creationId xmlns:p14="http://schemas.microsoft.com/office/powerpoint/2010/main" val="66341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t>步骤：</a:t>
            </a:r>
            <a:endParaRPr lang="en-US" altLang="zh-CN" dirty="0"/>
          </a:p>
          <a:p>
            <a:pPr>
              <a:lnSpc>
                <a:spcPct val="130000"/>
              </a:lnSpc>
            </a:pPr>
            <a:r>
              <a:rPr lang="en-US" altLang="zh-CN" sz="2400" dirty="0"/>
              <a:t>(1) </a:t>
            </a:r>
            <a:r>
              <a:rPr lang="zh-CN" altLang="en-US" sz="2400" dirty="0"/>
              <a:t>准备新闻类数据。</a:t>
            </a:r>
            <a:endParaRPr lang="en-US" altLang="zh-CN" sz="2400" dirty="0"/>
          </a:p>
          <a:p>
            <a:pPr>
              <a:lnSpc>
                <a:spcPct val="130000"/>
              </a:lnSpc>
            </a:pPr>
            <a:r>
              <a:rPr lang="en-US" altLang="zh-CN" sz="2400" dirty="0"/>
              <a:t>(2) </a:t>
            </a:r>
            <a:r>
              <a:rPr lang="zh-CN" altLang="en-US" sz="2400" dirty="0"/>
              <a:t>准备新闻标题列表碎片。新建</a:t>
            </a:r>
            <a:r>
              <a:rPr lang="en-US" altLang="zh-CN" sz="2400" dirty="0" err="1"/>
              <a:t>NewsTitleFragment</a:t>
            </a:r>
            <a:r>
              <a:rPr lang="zh-CN" altLang="en-US" sz="2400" dirty="0"/>
              <a:t>碎片：</a:t>
            </a:r>
            <a:endParaRPr lang="en-US" altLang="zh-CN" sz="2400" dirty="0"/>
          </a:p>
          <a:p>
            <a:pPr lvl="1">
              <a:lnSpc>
                <a:spcPct val="130000"/>
              </a:lnSpc>
            </a:pPr>
            <a:r>
              <a:rPr lang="zh-CN" altLang="en-US" sz="2000" b="1" dirty="0"/>
              <a:t>用于显示新闻列表</a:t>
            </a:r>
            <a:endParaRPr lang="en-US" altLang="zh-CN" sz="2000" b="1" dirty="0"/>
          </a:p>
          <a:p>
            <a:pPr lvl="1">
              <a:lnSpc>
                <a:spcPct val="130000"/>
              </a:lnSpc>
            </a:pPr>
            <a:r>
              <a:rPr lang="zh-CN" altLang="en-US" sz="2000" b="1" dirty="0"/>
              <a:t>使用</a:t>
            </a:r>
            <a:r>
              <a:rPr lang="en-US" altLang="zh-CN" sz="2000" b="1" dirty="0" err="1"/>
              <a:t>RecycleView</a:t>
            </a:r>
            <a:r>
              <a:rPr lang="zh-CN" altLang="en-US" sz="2000" b="1" dirty="0"/>
              <a:t>显示新闻列表，线性布局</a:t>
            </a:r>
            <a:endParaRPr lang="en-US" altLang="zh-CN" sz="2000" b="1" dirty="0"/>
          </a:p>
          <a:p>
            <a:pPr lvl="1">
              <a:lnSpc>
                <a:spcPct val="130000"/>
              </a:lnSpc>
            </a:pPr>
            <a:r>
              <a:rPr lang="zh-CN" altLang="en-US" sz="2000" b="1" dirty="0"/>
              <a:t>子项布局为</a:t>
            </a:r>
            <a:r>
              <a:rPr lang="en-US" altLang="zh-CN" sz="2000" b="1" dirty="0" err="1"/>
              <a:t>news_item.xml</a:t>
            </a:r>
            <a:endParaRPr lang="en-US" altLang="zh-CN" sz="2000" b="1" dirty="0"/>
          </a:p>
          <a:p>
            <a:pPr lvl="1">
              <a:lnSpc>
                <a:spcPct val="130000"/>
              </a:lnSpc>
            </a:pPr>
            <a:r>
              <a:rPr lang="zh-CN" altLang="en-US" sz="2000" b="1" dirty="0"/>
              <a:t>同时准备用于演示的新闻列表数据</a:t>
            </a:r>
            <a:endParaRPr lang="en-US" altLang="zh-CN" sz="2000" b="1" dirty="0"/>
          </a:p>
        </p:txBody>
      </p:sp>
      <p:sp>
        <p:nvSpPr>
          <p:cNvPr id="3" name="标题 2"/>
          <p:cNvSpPr>
            <a:spLocks noGrp="1"/>
          </p:cNvSpPr>
          <p:nvPr>
            <p:ph type="title"/>
          </p:nvPr>
        </p:nvSpPr>
        <p:spPr/>
        <p:txBody>
          <a:bodyPr/>
          <a:lstStyle/>
          <a:p>
            <a:r>
              <a:rPr lang="zh-CN" altLang="en-US" dirty="0"/>
              <a:t>案例</a:t>
            </a:r>
            <a:r>
              <a:rPr lang="en-US" altLang="zh-CN" dirty="0"/>
              <a:t>1</a:t>
            </a:r>
            <a:r>
              <a:rPr lang="zh-CN" altLang="en-US" dirty="0"/>
              <a:t>：简易新闻浏览器</a:t>
            </a:r>
          </a:p>
        </p:txBody>
      </p:sp>
    </p:spTree>
    <p:extLst>
      <p:ext uri="{BB962C8B-B14F-4D97-AF65-F5344CB8AC3E}">
        <p14:creationId xmlns:p14="http://schemas.microsoft.com/office/powerpoint/2010/main" val="176669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fade">
                                      <p:cBhvr>
                                        <p:cTn id="2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7199" y="116632"/>
            <a:ext cx="8229600" cy="504056"/>
          </a:xfrm>
        </p:spPr>
        <p:txBody>
          <a:bodyPr>
            <a:normAutofit/>
          </a:bodyPr>
          <a:lstStyle/>
          <a:p>
            <a:r>
              <a:rPr lang="en-US" altLang="zh-CN" sz="2400" dirty="0"/>
              <a:t>NewsTitleFragment.xml</a:t>
            </a:r>
            <a:endParaRPr lang="zh-CN" altLang="en-US" sz="2400" dirty="0"/>
          </a:p>
        </p:txBody>
      </p:sp>
      <p:sp>
        <p:nvSpPr>
          <p:cNvPr id="4" name="矩形 3"/>
          <p:cNvSpPr/>
          <p:nvPr/>
        </p:nvSpPr>
        <p:spPr>
          <a:xfrm>
            <a:off x="497889" y="620688"/>
            <a:ext cx="8208912" cy="2523768"/>
          </a:xfrm>
          <a:prstGeom prst="rect">
            <a:avLst/>
          </a:prstGeom>
          <a:solidFill>
            <a:schemeClr val="bg1">
              <a:lumMod val="95000"/>
            </a:schemeClr>
          </a:solidFill>
          <a:ln>
            <a:solidFill>
              <a:schemeClr val="accent1"/>
            </a:solidFill>
          </a:ln>
        </p:spPr>
        <p:txBody>
          <a:bodyPr wrap="square">
            <a:spAutoFit/>
          </a:bodyPr>
          <a:lstStyle/>
          <a:p>
            <a:r>
              <a:rPr lang="en-US" altLang="zh-CN" sz="1400" b="1" dirty="0"/>
              <a:t>&lt;?xml version="1.0" encoding="utf-8"?&gt;</a:t>
            </a:r>
            <a:endParaRPr lang="zh-CN" altLang="en-US" sz="1400" b="1" dirty="0"/>
          </a:p>
          <a:p>
            <a:r>
              <a:rPr lang="en-US" altLang="zh-CN" sz="1400" b="1" dirty="0"/>
              <a:t>&lt;</a:t>
            </a:r>
            <a:r>
              <a:rPr lang="en-US" altLang="zh-CN" sz="1400" b="1" dirty="0" err="1"/>
              <a:t>LinearLayout</a:t>
            </a:r>
            <a:r>
              <a:rPr lang="en-US" altLang="zh-CN" sz="1400" b="1" dirty="0"/>
              <a:t> </a:t>
            </a:r>
            <a:r>
              <a:rPr lang="en-US" altLang="zh-CN" sz="1400" b="1" dirty="0" err="1"/>
              <a:t>xmlns:android</a:t>
            </a:r>
            <a:r>
              <a:rPr lang="en-US" altLang="zh-CN" sz="1400" b="1" dirty="0"/>
              <a:t>="http://schemas.android.com/</a:t>
            </a:r>
            <a:r>
              <a:rPr lang="en-US" altLang="zh-CN" sz="1400" b="1" dirty="0" err="1"/>
              <a:t>apk</a:t>
            </a:r>
            <a:r>
              <a:rPr lang="en-US" altLang="zh-CN" sz="1400" b="1" dirty="0"/>
              <a:t>/res/android"</a:t>
            </a:r>
            <a:endParaRPr lang="zh-CN" altLang="en-US" sz="1400" b="1" dirty="0"/>
          </a:p>
          <a:p>
            <a:r>
              <a:rPr lang="zh-CN" altLang="en-US" sz="1400" b="1" dirty="0"/>
              <a:t>    </a:t>
            </a:r>
            <a:r>
              <a:rPr lang="en-US" altLang="zh-CN" sz="1400" b="1" dirty="0" err="1"/>
              <a:t>android:orientation</a:t>
            </a:r>
            <a:r>
              <a:rPr lang="en-US" altLang="zh-CN" sz="1400" b="1" dirty="0"/>
              <a:t>="vertical"</a:t>
            </a:r>
            <a:endParaRPr lang="zh-CN" altLang="en-US" sz="1400" b="1" dirty="0"/>
          </a:p>
          <a:p>
            <a:r>
              <a:rPr lang="zh-CN" altLang="en-US" sz="1400" b="1" dirty="0"/>
              <a:t>    </a:t>
            </a:r>
            <a:r>
              <a:rPr lang="en-US" altLang="zh-CN" sz="1400" b="1" dirty="0" err="1"/>
              <a:t>android:layout_width</a:t>
            </a:r>
            <a:r>
              <a:rPr lang="en-US" altLang="zh-CN" sz="1400" b="1" dirty="0"/>
              <a:t>="</a:t>
            </a:r>
            <a:r>
              <a:rPr lang="en-US" altLang="zh-CN" sz="1400" b="1" dirty="0" err="1"/>
              <a:t>match_parent</a:t>
            </a:r>
            <a:r>
              <a:rPr lang="en-US" altLang="zh-CN" sz="1400" b="1" dirty="0"/>
              <a:t>"</a:t>
            </a:r>
            <a:endParaRPr lang="zh-CN" altLang="en-US" sz="1400" b="1" dirty="0"/>
          </a:p>
          <a:p>
            <a:r>
              <a:rPr lang="zh-CN" altLang="en-US" sz="1400" b="1" dirty="0"/>
              <a:t>    </a:t>
            </a:r>
            <a:r>
              <a:rPr lang="en-US" altLang="zh-CN" sz="1400" b="1" dirty="0" err="1"/>
              <a:t>android:layout_height</a:t>
            </a:r>
            <a:r>
              <a:rPr lang="en-US" altLang="zh-CN" sz="1400" b="1" dirty="0"/>
              <a:t>="</a:t>
            </a:r>
            <a:r>
              <a:rPr lang="en-US" altLang="zh-CN" sz="1400" b="1" dirty="0" err="1"/>
              <a:t>match_parent</a:t>
            </a:r>
            <a:r>
              <a:rPr lang="en-US" altLang="zh-CN" sz="1400" b="1" dirty="0"/>
              <a:t>"&gt;</a:t>
            </a:r>
            <a:endParaRPr lang="zh-CN" altLang="en-US" sz="1400" b="1" dirty="0"/>
          </a:p>
          <a:p>
            <a:endParaRPr lang="zh-CN" altLang="en-US" sz="1400" b="1" dirty="0"/>
          </a:p>
          <a:p>
            <a:r>
              <a:rPr lang="zh-CN" altLang="en-US" sz="1400" b="1" dirty="0"/>
              <a:t>    </a:t>
            </a:r>
            <a:r>
              <a:rPr lang="en-US" altLang="zh-CN" b="1" dirty="0"/>
              <a:t>&lt;</a:t>
            </a:r>
            <a:r>
              <a:rPr lang="zh-CN" altLang="zh-CN" b="1" dirty="0">
                <a:solidFill>
                  <a:srgbClr val="FF0000"/>
                </a:solidFill>
              </a:rPr>
              <a:t>androidx.recyclerview.widget.RecyclerView</a:t>
            </a:r>
            <a:endParaRPr lang="zh-CN" altLang="en-US" sz="1400" b="1" dirty="0">
              <a:solidFill>
                <a:srgbClr val="FF0000"/>
              </a:solidFill>
            </a:endParaRPr>
          </a:p>
          <a:p>
            <a:r>
              <a:rPr lang="zh-CN" altLang="en-US" sz="1400" b="1" dirty="0"/>
              <a:t>        </a:t>
            </a:r>
            <a:r>
              <a:rPr lang="en-US" altLang="zh-CN" sz="1400" b="1" dirty="0" err="1"/>
              <a:t>android:id</a:t>
            </a:r>
            <a:r>
              <a:rPr lang="en-US" altLang="zh-CN" sz="1400" b="1" dirty="0"/>
              <a:t>="@+id/</a:t>
            </a:r>
            <a:r>
              <a:rPr lang="en-US" altLang="zh-CN" sz="1400" b="1" dirty="0" err="1"/>
              <a:t>news_title_recycler_view</a:t>
            </a:r>
            <a:r>
              <a:rPr lang="en-US" altLang="zh-CN" sz="1400" b="1" dirty="0"/>
              <a:t>"</a:t>
            </a:r>
            <a:endParaRPr lang="zh-CN" altLang="en-US" sz="1400" b="1" dirty="0"/>
          </a:p>
          <a:p>
            <a:r>
              <a:rPr lang="zh-CN" altLang="en-US" sz="1400" b="1" dirty="0"/>
              <a:t>        </a:t>
            </a:r>
            <a:r>
              <a:rPr lang="en-US" altLang="zh-CN" sz="1400" b="1" dirty="0" err="1"/>
              <a:t>android:layout_width</a:t>
            </a:r>
            <a:r>
              <a:rPr lang="en-US" altLang="zh-CN" sz="1400" b="1" dirty="0"/>
              <a:t>="</a:t>
            </a:r>
            <a:r>
              <a:rPr lang="en-US" altLang="zh-CN" sz="1400" b="1" dirty="0" err="1"/>
              <a:t>match_parent</a:t>
            </a:r>
            <a:r>
              <a:rPr lang="en-US" altLang="zh-CN" sz="1400" b="1" dirty="0"/>
              <a:t>"</a:t>
            </a:r>
            <a:endParaRPr lang="zh-CN" altLang="en-US" sz="1400" b="1" dirty="0"/>
          </a:p>
          <a:p>
            <a:r>
              <a:rPr lang="zh-CN" altLang="en-US" sz="1400" b="1" dirty="0"/>
              <a:t>        </a:t>
            </a:r>
            <a:r>
              <a:rPr lang="en-US" altLang="zh-CN" sz="1400" b="1" dirty="0" err="1"/>
              <a:t>android:layout_height</a:t>
            </a:r>
            <a:r>
              <a:rPr lang="en-US" altLang="zh-CN" sz="1400" b="1" dirty="0"/>
              <a:t>="</a:t>
            </a:r>
            <a:r>
              <a:rPr lang="en-US" altLang="zh-CN" sz="1400" b="1" dirty="0" err="1"/>
              <a:t>match_parent</a:t>
            </a:r>
            <a:r>
              <a:rPr lang="en-US" altLang="zh-CN" sz="1400" b="1" dirty="0"/>
              <a:t>"/&gt;</a:t>
            </a:r>
            <a:endParaRPr lang="zh-CN" altLang="en-US" sz="1400" b="1" dirty="0"/>
          </a:p>
          <a:p>
            <a:r>
              <a:rPr lang="en-US" altLang="zh-CN" sz="1400" b="1" dirty="0"/>
              <a:t>&lt;/</a:t>
            </a:r>
            <a:r>
              <a:rPr lang="en-US" altLang="zh-CN" sz="1400" b="1" dirty="0" err="1"/>
              <a:t>LinearLayout</a:t>
            </a:r>
            <a:r>
              <a:rPr lang="en-US" altLang="zh-CN" sz="1400" b="1" dirty="0"/>
              <a:t>&gt;</a:t>
            </a:r>
            <a:endParaRPr lang="zh-CN" altLang="en-US" sz="1400" b="1" dirty="0"/>
          </a:p>
        </p:txBody>
      </p:sp>
      <p:sp>
        <p:nvSpPr>
          <p:cNvPr id="7" name="内容占位符 1">
            <a:extLst>
              <a:ext uri="{FF2B5EF4-FFF2-40B4-BE49-F238E27FC236}">
                <a16:creationId xmlns:a16="http://schemas.microsoft.com/office/drawing/2014/main" id="{90FEE2AC-F3A3-44EF-B30F-84EC7A6CA565}"/>
              </a:ext>
            </a:extLst>
          </p:cNvPr>
          <p:cNvSpPr txBox="1">
            <a:spLocks/>
          </p:cNvSpPr>
          <p:nvPr/>
        </p:nvSpPr>
        <p:spPr>
          <a:xfrm>
            <a:off x="477201" y="3429000"/>
            <a:ext cx="8229600" cy="618385"/>
          </a:xfrm>
          <a:prstGeom prst="rect">
            <a:avLst/>
          </a:prstGeom>
        </p:spPr>
        <p:txBody>
          <a:bodyPr vert="horz" lIns="71323" tIns="35662" rIns="71323" bIns="35662">
            <a:normAutofit/>
          </a:bodyPr>
          <a:lstStyle>
            <a:lvl1pPr marL="213970" indent="-213970" algn="l" rtl="0" eaLnBrk="1" latinLnBrk="0" hangingPunct="1">
              <a:spcBef>
                <a:spcPct val="20000"/>
              </a:spcBef>
              <a:buClr>
                <a:schemeClr val="accent3"/>
              </a:buClr>
              <a:buSzPct val="95000"/>
              <a:buFont typeface="Wingdings 2"/>
              <a:buChar char=""/>
              <a:defRPr kumimoji="0" sz="2600" b="1" kern="1200">
                <a:solidFill>
                  <a:schemeClr val="tx1"/>
                </a:solidFill>
                <a:latin typeface="+mn-lt"/>
                <a:ea typeface="+mn-ea"/>
                <a:cs typeface="+mn-cs"/>
              </a:defRPr>
            </a:lvl1pPr>
            <a:lvl2pPr marL="499262" indent="-192573" algn="l" rtl="0" eaLnBrk="1" latinLnBrk="0" hangingPunct="1">
              <a:spcBef>
                <a:spcPct val="20000"/>
              </a:spcBef>
              <a:buClr>
                <a:schemeClr val="accent1"/>
              </a:buClr>
              <a:buSzPct val="85000"/>
              <a:buFont typeface="Wingdings 2"/>
              <a:buChar char=""/>
              <a:defRPr kumimoji="0" sz="2400" b="0" kern="1200">
                <a:solidFill>
                  <a:schemeClr val="tx1"/>
                </a:solidFill>
                <a:latin typeface="+mn-lt"/>
                <a:ea typeface="+mn-ea"/>
                <a:cs typeface="+mn-cs"/>
              </a:defRPr>
            </a:lvl2pPr>
            <a:lvl3pPr marL="713232" indent="-192573" algn="l" rtl="0" eaLnBrk="1" latinLnBrk="0" hangingPunct="1">
              <a:spcBef>
                <a:spcPct val="20000"/>
              </a:spcBef>
              <a:buClr>
                <a:schemeClr val="accent2"/>
              </a:buClr>
              <a:buSzPct val="70000"/>
              <a:buFont typeface="Wingdings 2"/>
              <a:buChar char=""/>
              <a:defRPr kumimoji="0" sz="2000" kern="1200" baseline="0">
                <a:solidFill>
                  <a:schemeClr val="tx1"/>
                </a:solidFill>
                <a:latin typeface="+mn-lt"/>
                <a:ea typeface="微软雅黑" pitchFamily="34" charset="-122"/>
                <a:cs typeface="+mn-cs"/>
              </a:defRPr>
            </a:lvl3pPr>
            <a:lvl4pPr marL="927202" indent="-164043"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141171" indent="-164043"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355141" indent="-164043" algn="l" rtl="0" eaLnBrk="1" latinLnBrk="0" hangingPunct="1">
              <a:spcBef>
                <a:spcPct val="20000"/>
              </a:spcBef>
              <a:buClr>
                <a:schemeClr val="accent5"/>
              </a:buClr>
              <a:buSzPct val="80000"/>
              <a:buFont typeface="Wingdings 2"/>
              <a:buChar char=""/>
              <a:defRPr kumimoji="0" sz="1400" kern="1200">
                <a:solidFill>
                  <a:schemeClr val="tx1"/>
                </a:solidFill>
                <a:latin typeface="+mn-lt"/>
                <a:ea typeface="+mn-ea"/>
                <a:cs typeface="+mn-cs"/>
              </a:defRPr>
            </a:lvl6pPr>
            <a:lvl7pPr marL="1497787" indent="-142646"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711757" indent="-142646"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925726" indent="-142646" algn="l" rtl="0" eaLnBrk="1" latinLnBrk="0" hangingPunct="1">
              <a:spcBef>
                <a:spcPct val="20000"/>
              </a:spcBef>
              <a:buClr>
                <a:schemeClr val="tx2"/>
              </a:buClr>
              <a:buFontTx/>
              <a:buChar char="•"/>
              <a:defRPr kumimoji="0" sz="1100" kern="1200" baseline="0">
                <a:solidFill>
                  <a:schemeClr val="tx1"/>
                </a:solidFill>
                <a:latin typeface="+mn-lt"/>
                <a:ea typeface="+mn-ea"/>
                <a:cs typeface="+mn-cs"/>
              </a:defRPr>
            </a:lvl9pPr>
          </a:lstStyle>
          <a:p>
            <a:r>
              <a:rPr lang="en-US" altLang="zh-CN" sz="2400" dirty="0"/>
              <a:t>news_item.xml</a:t>
            </a:r>
            <a:endParaRPr lang="zh-CN" altLang="en-US" sz="2400" dirty="0"/>
          </a:p>
        </p:txBody>
      </p:sp>
      <p:sp>
        <p:nvSpPr>
          <p:cNvPr id="8" name="矩形 7">
            <a:extLst>
              <a:ext uri="{FF2B5EF4-FFF2-40B4-BE49-F238E27FC236}">
                <a16:creationId xmlns:a16="http://schemas.microsoft.com/office/drawing/2014/main" id="{FDEB8592-A92E-49FD-BFA4-D35D606C5A68}"/>
              </a:ext>
            </a:extLst>
          </p:cNvPr>
          <p:cNvSpPr/>
          <p:nvPr/>
        </p:nvSpPr>
        <p:spPr>
          <a:xfrm>
            <a:off x="497889" y="3867670"/>
            <a:ext cx="8208912" cy="2677656"/>
          </a:xfrm>
          <a:prstGeom prst="rect">
            <a:avLst/>
          </a:prstGeom>
          <a:solidFill>
            <a:schemeClr val="bg1">
              <a:lumMod val="95000"/>
            </a:schemeClr>
          </a:solidFill>
          <a:ln>
            <a:solidFill>
              <a:schemeClr val="accent1"/>
            </a:solidFill>
          </a:ln>
        </p:spPr>
        <p:txBody>
          <a:bodyPr wrap="square">
            <a:spAutoFit/>
          </a:bodyPr>
          <a:lstStyle/>
          <a:p>
            <a:r>
              <a:rPr lang="en-US" altLang="zh-CN" sz="1400" b="1" dirty="0"/>
              <a:t>&lt;?xml version="1.0" encoding="utf-8"?&gt;</a:t>
            </a:r>
          </a:p>
          <a:p>
            <a:r>
              <a:rPr lang="en-US" altLang="zh-CN" sz="1400" b="1" dirty="0"/>
              <a:t>&lt;</a:t>
            </a:r>
            <a:r>
              <a:rPr lang="en-US" altLang="zh-CN" sz="1400" b="1" dirty="0" err="1"/>
              <a:t>TextView</a:t>
            </a:r>
            <a:r>
              <a:rPr lang="en-US" altLang="zh-CN" sz="1400" b="1" dirty="0"/>
              <a:t> </a:t>
            </a:r>
            <a:r>
              <a:rPr lang="en-US" altLang="zh-CN" sz="1400" b="1" dirty="0" err="1"/>
              <a:t>xmlns:android</a:t>
            </a:r>
            <a:r>
              <a:rPr lang="en-US" altLang="zh-CN" sz="1400" b="1" dirty="0"/>
              <a:t>="http://schemas.android.com/</a:t>
            </a:r>
            <a:r>
              <a:rPr lang="en-US" altLang="zh-CN" sz="1400" b="1" dirty="0" err="1"/>
              <a:t>apk</a:t>
            </a:r>
            <a:r>
              <a:rPr lang="en-US" altLang="zh-CN" sz="1400" b="1" dirty="0"/>
              <a:t>/res/android"</a:t>
            </a:r>
          </a:p>
          <a:p>
            <a:r>
              <a:rPr lang="en-US" altLang="zh-CN" sz="1400" b="1" dirty="0"/>
              <a:t>    </a:t>
            </a:r>
            <a:r>
              <a:rPr lang="en-US" altLang="zh-CN" sz="1400" b="1" dirty="0" err="1"/>
              <a:t>android:id</a:t>
            </a:r>
            <a:r>
              <a:rPr lang="en-US" altLang="zh-CN" sz="1400" b="1" dirty="0"/>
              <a:t>="@+id/</a:t>
            </a:r>
            <a:r>
              <a:rPr lang="en-US" altLang="zh-CN" sz="1400" b="1" dirty="0" err="1"/>
              <a:t>news_title</a:t>
            </a:r>
            <a:r>
              <a:rPr lang="en-US" altLang="zh-CN" sz="1400" b="1" dirty="0"/>
              <a:t>"</a:t>
            </a:r>
          </a:p>
          <a:p>
            <a:r>
              <a:rPr lang="en-US" altLang="zh-CN" sz="1400" b="1" dirty="0"/>
              <a:t>    </a:t>
            </a:r>
            <a:r>
              <a:rPr lang="en-US" altLang="zh-CN" sz="1400" b="1" dirty="0" err="1"/>
              <a:t>android:layout_width</a:t>
            </a:r>
            <a:r>
              <a:rPr lang="en-US" altLang="zh-CN" sz="1400" b="1" dirty="0"/>
              <a:t>="</a:t>
            </a:r>
            <a:r>
              <a:rPr lang="en-US" altLang="zh-CN" sz="1400" b="1" dirty="0" err="1"/>
              <a:t>match_parent</a:t>
            </a:r>
            <a:r>
              <a:rPr lang="en-US" altLang="zh-CN" sz="1400" b="1" dirty="0"/>
              <a:t>"</a:t>
            </a:r>
          </a:p>
          <a:p>
            <a:r>
              <a:rPr lang="en-US" altLang="zh-CN" sz="1400" b="1" dirty="0"/>
              <a:t>    </a:t>
            </a:r>
            <a:r>
              <a:rPr lang="en-US" altLang="zh-CN" sz="1400" b="1" dirty="0" err="1"/>
              <a:t>android:layout_height</a:t>
            </a:r>
            <a:r>
              <a:rPr lang="en-US" altLang="zh-CN" sz="1400" b="1" dirty="0"/>
              <a:t>="</a:t>
            </a:r>
            <a:r>
              <a:rPr lang="en-US" altLang="zh-CN" sz="1400" b="1" dirty="0" err="1"/>
              <a:t>wrap_content</a:t>
            </a:r>
            <a:r>
              <a:rPr lang="en-US" altLang="zh-CN" sz="1400" b="1" dirty="0"/>
              <a:t>"</a:t>
            </a:r>
          </a:p>
          <a:p>
            <a:r>
              <a:rPr lang="en-US" altLang="zh-CN" sz="1400" b="1" dirty="0"/>
              <a:t>    </a:t>
            </a:r>
            <a:r>
              <a:rPr lang="en-US" altLang="zh-CN" sz="1400" b="1" dirty="0" err="1"/>
              <a:t>android:singleLine</a:t>
            </a:r>
            <a:r>
              <a:rPr lang="en-US" altLang="zh-CN" sz="1400" b="1" dirty="0"/>
              <a:t>="true"</a:t>
            </a:r>
          </a:p>
          <a:p>
            <a:r>
              <a:rPr lang="en-US" altLang="zh-CN" sz="1400" b="1" dirty="0"/>
              <a:t>    </a:t>
            </a:r>
            <a:r>
              <a:rPr lang="en-US" altLang="zh-CN" sz="1400" b="1" dirty="0" err="1"/>
              <a:t>android:ellipsize</a:t>
            </a:r>
            <a:r>
              <a:rPr lang="en-US" altLang="zh-CN" sz="1400" b="1" dirty="0"/>
              <a:t>="end"</a:t>
            </a:r>
          </a:p>
          <a:p>
            <a:r>
              <a:rPr lang="en-US" altLang="zh-CN" sz="1400" b="1" dirty="0"/>
              <a:t>    </a:t>
            </a:r>
            <a:r>
              <a:rPr lang="en-US" altLang="zh-CN" sz="1400" b="1" dirty="0" err="1"/>
              <a:t>android:textSize</a:t>
            </a:r>
            <a:r>
              <a:rPr lang="en-US" altLang="zh-CN" sz="1400" b="1" dirty="0"/>
              <a:t>="18sp"</a:t>
            </a:r>
          </a:p>
          <a:p>
            <a:r>
              <a:rPr lang="en-US" altLang="zh-CN" sz="1400" b="1" dirty="0"/>
              <a:t>    </a:t>
            </a:r>
            <a:r>
              <a:rPr lang="en-US" altLang="zh-CN" sz="1400" b="1" dirty="0" err="1"/>
              <a:t>android:paddingLeft</a:t>
            </a:r>
            <a:r>
              <a:rPr lang="en-US" altLang="zh-CN" sz="1400" b="1" dirty="0"/>
              <a:t>="10dp"</a:t>
            </a:r>
          </a:p>
          <a:p>
            <a:r>
              <a:rPr lang="en-US" altLang="zh-CN" sz="1400" b="1" dirty="0"/>
              <a:t>    </a:t>
            </a:r>
            <a:r>
              <a:rPr lang="en-US" altLang="zh-CN" sz="1400" b="1" dirty="0" err="1"/>
              <a:t>android:paddingRight</a:t>
            </a:r>
            <a:r>
              <a:rPr lang="en-US" altLang="zh-CN" sz="1400" b="1" dirty="0"/>
              <a:t>="10dp"</a:t>
            </a:r>
          </a:p>
          <a:p>
            <a:r>
              <a:rPr lang="en-US" altLang="zh-CN" sz="1400" b="1" dirty="0"/>
              <a:t>    </a:t>
            </a:r>
            <a:r>
              <a:rPr lang="en-US" altLang="zh-CN" sz="1400" b="1" dirty="0" err="1"/>
              <a:t>android:paddingTop</a:t>
            </a:r>
            <a:r>
              <a:rPr lang="en-US" altLang="zh-CN" sz="1400" b="1" dirty="0"/>
              <a:t>="15dp"</a:t>
            </a:r>
          </a:p>
          <a:p>
            <a:r>
              <a:rPr lang="en-US" altLang="zh-CN" sz="1400" b="1" dirty="0"/>
              <a:t>    </a:t>
            </a:r>
            <a:r>
              <a:rPr lang="en-US" altLang="zh-CN" sz="1400" b="1" dirty="0" err="1"/>
              <a:t>android:paddingBottom</a:t>
            </a:r>
            <a:r>
              <a:rPr lang="en-US" altLang="zh-CN" sz="1400" b="1" dirty="0"/>
              <a:t>="15dp"/&gt;</a:t>
            </a:r>
            <a:endParaRPr lang="zh-CN" altLang="en-US" sz="1400" b="1" dirty="0"/>
          </a:p>
        </p:txBody>
      </p:sp>
    </p:spTree>
    <p:extLst>
      <p:ext uri="{BB962C8B-B14F-4D97-AF65-F5344CB8AC3E}">
        <p14:creationId xmlns:p14="http://schemas.microsoft.com/office/powerpoint/2010/main" val="91194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TYPE" val="Polling"/>
  <p:tag name="RAINPROBLEM" val="Polling"/>
  <p:tag name="ANONYMOUSPOLLING" val="False"/>
  <p:tag name="PROBLEMSCORE"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22.xml><?xml version="1.0" encoding="utf-8"?>
<p:tagLst xmlns:a="http://schemas.openxmlformats.org/drawingml/2006/main" xmlns:r="http://schemas.openxmlformats.org/officeDocument/2006/relationships" xmlns:p="http://schemas.openxmlformats.org/presentationml/2006/main">
  <p:tag name="RAINPROBLEMTYPE" val="Polling"/>
  <p:tag name="RAINPROBLEM" val="Polling"/>
  <p:tag name="ANONYMOUSPOLLING" val="False"/>
  <p:tag name="PROBLEMSCORE" val="0.0"/>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14140</TotalTime>
  <Words>5647</Words>
  <Application>Microsoft Office PowerPoint</Application>
  <PresentationFormat>全屏显示(4:3)</PresentationFormat>
  <Paragraphs>589</Paragraphs>
  <Slides>50</Slides>
  <Notes>10</Notes>
  <HiddenSlides>1</HiddenSlides>
  <MMClips>1</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50</vt:i4>
      </vt:variant>
    </vt:vector>
  </HeadingPairs>
  <TitlesOfParts>
    <vt:vector size="63" baseType="lpstr">
      <vt:lpstr>-apple-system</vt:lpstr>
      <vt:lpstr>等线</vt:lpstr>
      <vt:lpstr>宋体</vt:lpstr>
      <vt:lpstr>Microsoft Yahei</vt:lpstr>
      <vt:lpstr>Microsoft Yahei</vt:lpstr>
      <vt:lpstr>Arial</vt:lpstr>
      <vt:lpstr>Calibri</vt:lpstr>
      <vt:lpstr>Century Gothic</vt:lpstr>
      <vt:lpstr>Palatino Linotype</vt:lpstr>
      <vt:lpstr>Wingdings</vt:lpstr>
      <vt:lpstr>Wingdings 2</vt:lpstr>
      <vt:lpstr>Office 主题</vt:lpstr>
      <vt:lpstr>Presentation on brainstorming</vt:lpstr>
      <vt:lpstr>PowerPoint 演示文稿</vt:lpstr>
      <vt:lpstr>案例1：简易新闻浏览器</vt:lpstr>
      <vt:lpstr>案例2：简易新闻浏览器</vt:lpstr>
      <vt:lpstr>案例2：简易新闻浏览器</vt:lpstr>
      <vt:lpstr>案例1：简易新闻浏览器</vt:lpstr>
      <vt:lpstr>案例1：简易新闻浏览器</vt:lpstr>
      <vt:lpstr>PowerPoint 演示文稿</vt:lpstr>
      <vt:lpstr>案例1：简易新闻浏览器</vt:lpstr>
      <vt:lpstr>PowerPoint 演示文稿</vt:lpstr>
      <vt:lpstr>PowerPoint 演示文稿</vt:lpstr>
      <vt:lpstr>PowerPoint 演示文稿</vt:lpstr>
      <vt:lpstr>PowerPoint 演示文稿</vt:lpstr>
      <vt:lpstr>案例1：简易新闻浏览器</vt:lpstr>
      <vt:lpstr>fragment_news_content.xml</vt:lpstr>
      <vt:lpstr>NewsContentFragment.java</vt:lpstr>
      <vt:lpstr>案例1：简易新闻浏览器</vt:lpstr>
      <vt:lpstr>activity_news_content.xml</vt:lpstr>
      <vt:lpstr>NewsContentActivity.java</vt:lpstr>
      <vt:lpstr>案例1：简易新闻浏览器</vt:lpstr>
      <vt:lpstr>PowerPoint 演示文稿</vt:lpstr>
      <vt:lpstr>PowerPoint 演示文稿</vt:lpstr>
      <vt:lpstr> 适应不同大小的屏幕 </vt:lpstr>
      <vt:lpstr>Android常见的限定符</vt:lpstr>
      <vt:lpstr>宽高度限定符（Android3.2之后引入）</vt:lpstr>
      <vt:lpstr>案例1：简易新闻浏览器</vt:lpstr>
      <vt:lpstr>思考</vt:lpstr>
      <vt:lpstr>PowerPoint 演示文稿</vt:lpstr>
      <vt:lpstr>PowerPoint 演示文稿</vt:lpstr>
      <vt:lpstr>思考:怎么判断是单页模式还是双页模式？</vt:lpstr>
      <vt:lpstr>NewsContentActivity.java</vt:lpstr>
      <vt:lpstr>关于actionStart()方法</vt:lpstr>
      <vt:lpstr>回答下列问题</vt:lpstr>
      <vt:lpstr>回答下列问题</vt:lpstr>
      <vt:lpstr>PowerPoint 演示文稿</vt:lpstr>
      <vt:lpstr>案例2：APP底部导航</vt:lpstr>
      <vt:lpstr>案例2：APP底部导航</vt:lpstr>
      <vt:lpstr>底部导航布局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 </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Null;蔡美玲</dc:creator>
  <cp:lastModifiedBy>蔡 美玲</cp:lastModifiedBy>
  <cp:revision>393</cp:revision>
  <dcterms:created xsi:type="dcterms:W3CDTF">2019-03-26T05:28:25Z</dcterms:created>
  <dcterms:modified xsi:type="dcterms:W3CDTF">2022-04-14T01:59:59Z</dcterms:modified>
</cp:coreProperties>
</file>