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1"/>
  </p:notesMasterIdLst>
  <p:sldIdLst>
    <p:sldId id="256" r:id="rId2"/>
    <p:sldId id="257" r:id="rId3"/>
    <p:sldId id="339" r:id="rId4"/>
    <p:sldId id="258" r:id="rId5"/>
    <p:sldId id="259" r:id="rId6"/>
    <p:sldId id="273" r:id="rId7"/>
    <p:sldId id="272" r:id="rId8"/>
    <p:sldId id="274" r:id="rId9"/>
    <p:sldId id="265" r:id="rId10"/>
    <p:sldId id="268" r:id="rId11"/>
    <p:sldId id="332" r:id="rId12"/>
    <p:sldId id="270" r:id="rId13"/>
    <p:sldId id="277" r:id="rId14"/>
    <p:sldId id="278" r:id="rId15"/>
    <p:sldId id="327" r:id="rId16"/>
    <p:sldId id="266" r:id="rId17"/>
    <p:sldId id="275" r:id="rId18"/>
    <p:sldId id="279" r:id="rId19"/>
    <p:sldId id="267" r:id="rId20"/>
    <p:sldId id="280" r:id="rId21"/>
    <p:sldId id="328" r:id="rId22"/>
    <p:sldId id="289" r:id="rId23"/>
    <p:sldId id="281" r:id="rId24"/>
    <p:sldId id="282" r:id="rId25"/>
    <p:sldId id="284" r:id="rId26"/>
    <p:sldId id="285" r:id="rId27"/>
    <p:sldId id="286" r:id="rId28"/>
    <p:sldId id="287" r:id="rId29"/>
    <p:sldId id="288" r:id="rId30"/>
    <p:sldId id="290" r:id="rId31"/>
    <p:sldId id="334" r:id="rId32"/>
    <p:sldId id="293" r:id="rId33"/>
    <p:sldId id="294" r:id="rId34"/>
    <p:sldId id="295" r:id="rId35"/>
    <p:sldId id="296" r:id="rId36"/>
    <p:sldId id="297" r:id="rId37"/>
    <p:sldId id="298" r:id="rId38"/>
    <p:sldId id="299" r:id="rId39"/>
    <p:sldId id="300" r:id="rId40"/>
    <p:sldId id="301" r:id="rId41"/>
    <p:sldId id="303" r:id="rId42"/>
    <p:sldId id="304" r:id="rId43"/>
    <p:sldId id="305" r:id="rId44"/>
    <p:sldId id="306" r:id="rId45"/>
    <p:sldId id="307" r:id="rId46"/>
    <p:sldId id="335" r:id="rId47"/>
    <p:sldId id="329" r:id="rId48"/>
    <p:sldId id="336" r:id="rId49"/>
    <p:sldId id="310" r:id="rId50"/>
    <p:sldId id="311" r:id="rId51"/>
    <p:sldId id="313" r:id="rId52"/>
    <p:sldId id="312" r:id="rId53"/>
    <p:sldId id="314" r:id="rId54"/>
    <p:sldId id="315" r:id="rId55"/>
    <p:sldId id="316" r:id="rId56"/>
    <p:sldId id="330" r:id="rId57"/>
    <p:sldId id="317" r:id="rId58"/>
    <p:sldId id="331" r:id="rId59"/>
    <p:sldId id="318" r:id="rId60"/>
    <p:sldId id="319" r:id="rId61"/>
    <p:sldId id="320" r:id="rId62"/>
    <p:sldId id="321" r:id="rId63"/>
    <p:sldId id="322" r:id="rId64"/>
    <p:sldId id="324" r:id="rId65"/>
    <p:sldId id="325" r:id="rId66"/>
    <p:sldId id="326" r:id="rId67"/>
    <p:sldId id="333" r:id="rId68"/>
    <p:sldId id="340" r:id="rId69"/>
    <p:sldId id="341" r:id="rId70"/>
  </p:sldIdLst>
  <p:sldSz cx="12190413"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F3D4"/>
    <a:srgbClr val="FF0066"/>
    <a:srgbClr val="0033CC"/>
    <a:srgbClr val="F0C2E9"/>
    <a:srgbClr val="CC99FF"/>
    <a:srgbClr val="FFCC99"/>
    <a:srgbClr val="FF9999"/>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7292A2E-F333-43FB-9621-5CBBE7FDCDCB}" styleName="浅色样式 2 - 强调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1E171933-4619-4E11-9A3F-F7608DF75F80}" styleName="中度样式 1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939" autoAdjust="0"/>
    <p:restoredTop sz="94374" autoAdjust="0"/>
  </p:normalViewPr>
  <p:slideViewPr>
    <p:cSldViewPr>
      <p:cViewPr varScale="1">
        <p:scale>
          <a:sx n="112" d="100"/>
          <a:sy n="112" d="100"/>
        </p:scale>
        <p:origin x="822" y="102"/>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2E04DC8-D650-4A40-A998-A1D67BCCD998}" type="datetimeFigureOut">
              <a:rPr lang="zh-CN" altLang="en-US" smtClean="0"/>
              <a:t>2022/4/21</a:t>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F6007C2-EA7A-40DF-8939-7A9C972EF707}" type="slidenum">
              <a:rPr lang="zh-CN" altLang="en-US" smtClean="0"/>
              <a:t>‹#›</a:t>
            </a:fld>
            <a:endParaRPr lang="zh-CN" altLang="en-US"/>
          </a:p>
        </p:txBody>
      </p:sp>
    </p:spTree>
    <p:extLst>
      <p:ext uri="{BB962C8B-B14F-4D97-AF65-F5344CB8AC3E}">
        <p14:creationId xmlns:p14="http://schemas.microsoft.com/office/powerpoint/2010/main" val="2917078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F6007C2-EA7A-40DF-8939-7A9C972EF707}" type="slidenum">
              <a:rPr lang="zh-CN" altLang="en-US" smtClean="0"/>
              <a:t>1</a:t>
            </a:fld>
            <a:endParaRPr lang="zh-CN" altLang="en-US"/>
          </a:p>
        </p:txBody>
      </p:sp>
    </p:spTree>
    <p:extLst>
      <p:ext uri="{BB962C8B-B14F-4D97-AF65-F5344CB8AC3E}">
        <p14:creationId xmlns:p14="http://schemas.microsoft.com/office/powerpoint/2010/main" val="1413664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 Button </a:t>
            </a:r>
            <a:r>
              <a:rPr lang="en-US" altLang="zh-CN" dirty="0" err="1"/>
              <a:t>queryButton</a:t>
            </a:r>
            <a:r>
              <a:rPr lang="en-US" altLang="zh-CN" dirty="0"/>
              <a:t> = (Button) </a:t>
            </a:r>
            <a:r>
              <a:rPr lang="en-US" altLang="zh-CN" dirty="0" err="1"/>
              <a:t>findViewById</a:t>
            </a:r>
            <a:r>
              <a:rPr lang="en-US" altLang="zh-CN" dirty="0"/>
              <a:t>(</a:t>
            </a:r>
            <a:r>
              <a:rPr lang="en-US" altLang="zh-CN" dirty="0" err="1"/>
              <a:t>R.id.</a:t>
            </a:r>
            <a:r>
              <a:rPr lang="en-US" altLang="zh-CN" b="1" i="1" dirty="0" err="1">
                <a:solidFill>
                  <a:srgbClr val="660E7A"/>
                </a:solidFill>
                <a:effectLst/>
              </a:rPr>
              <a:t>query_data</a:t>
            </a:r>
            <a:r>
              <a:rPr lang="en-US" altLang="zh-CN" dirty="0"/>
              <a:t>);</a:t>
            </a:r>
            <a:br>
              <a:rPr lang="en-US" altLang="zh-CN" dirty="0"/>
            </a:br>
            <a:r>
              <a:rPr lang="en-US" altLang="zh-CN" dirty="0"/>
              <a:t>        </a:t>
            </a:r>
            <a:r>
              <a:rPr lang="en-US" altLang="zh-CN" dirty="0" err="1"/>
              <a:t>queryButton.setOnClickListener</a:t>
            </a:r>
            <a:r>
              <a:rPr lang="en-US" altLang="zh-CN" dirty="0"/>
              <a:t>(</a:t>
            </a:r>
            <a:r>
              <a:rPr lang="en-US" altLang="zh-CN" b="1" dirty="0">
                <a:solidFill>
                  <a:srgbClr val="000080"/>
                </a:solidFill>
                <a:effectLst/>
              </a:rPr>
              <a:t>new </a:t>
            </a:r>
            <a:r>
              <a:rPr lang="en-US" altLang="zh-CN" dirty="0" err="1"/>
              <a:t>View.OnClickListener</a:t>
            </a:r>
            <a:r>
              <a:rPr lang="en-US" altLang="zh-CN" dirty="0"/>
              <a:t>() {</a:t>
            </a:r>
            <a:br>
              <a:rPr lang="en-US" altLang="zh-CN" dirty="0"/>
            </a:br>
            <a:r>
              <a:rPr lang="en-US" altLang="zh-CN" dirty="0"/>
              <a:t>            </a:t>
            </a:r>
            <a:r>
              <a:rPr lang="en-US" altLang="zh-CN" dirty="0">
                <a:solidFill>
                  <a:srgbClr val="808000"/>
                </a:solidFill>
                <a:effectLst/>
              </a:rPr>
              <a:t>@Override</a:t>
            </a:r>
            <a:br>
              <a:rPr lang="en-US" altLang="zh-CN" dirty="0">
                <a:solidFill>
                  <a:srgbClr val="808000"/>
                </a:solidFill>
                <a:effectLst/>
              </a:rPr>
            </a:br>
            <a:r>
              <a:rPr lang="en-US" altLang="zh-CN" dirty="0">
                <a:solidFill>
                  <a:srgbClr val="808000"/>
                </a:solidFill>
                <a:effectLst/>
              </a:rPr>
              <a:t>            </a:t>
            </a:r>
            <a:r>
              <a:rPr lang="en-US" altLang="zh-CN" b="1" dirty="0">
                <a:solidFill>
                  <a:srgbClr val="000080"/>
                </a:solidFill>
                <a:effectLst/>
              </a:rPr>
              <a:t>public void </a:t>
            </a:r>
            <a:r>
              <a:rPr lang="en-US" altLang="zh-CN" dirty="0" err="1"/>
              <a:t>onClick</a:t>
            </a:r>
            <a:r>
              <a:rPr lang="en-US" altLang="zh-CN" dirty="0"/>
              <a:t>(View v) {</a:t>
            </a:r>
            <a:br>
              <a:rPr lang="en-US" altLang="zh-CN" dirty="0"/>
            </a:br>
            <a:r>
              <a:rPr lang="en-US" altLang="zh-CN" dirty="0"/>
              <a:t>                </a:t>
            </a:r>
            <a:r>
              <a:rPr lang="en-US" altLang="zh-CN" b="1" dirty="0" err="1">
                <a:solidFill>
                  <a:srgbClr val="660E7A"/>
                </a:solidFill>
                <a:effectLst/>
              </a:rPr>
              <a:t>db</a:t>
            </a:r>
            <a:r>
              <a:rPr lang="en-US" altLang="zh-CN" b="1" dirty="0">
                <a:solidFill>
                  <a:srgbClr val="660E7A"/>
                </a:solidFill>
                <a:effectLst/>
              </a:rPr>
              <a:t> </a:t>
            </a:r>
            <a:r>
              <a:rPr lang="en-US" altLang="zh-CN" dirty="0"/>
              <a:t>= </a:t>
            </a:r>
            <a:r>
              <a:rPr lang="en-US" altLang="zh-CN" b="1" dirty="0" err="1">
                <a:solidFill>
                  <a:srgbClr val="660E7A"/>
                </a:solidFill>
                <a:effectLst/>
              </a:rPr>
              <a:t>dbHelper</a:t>
            </a:r>
            <a:r>
              <a:rPr lang="en-US" altLang="zh-CN" dirty="0" err="1"/>
              <a:t>.getReadableDatabase</a:t>
            </a:r>
            <a:r>
              <a:rPr lang="en-US" altLang="zh-CN" dirty="0"/>
              <a:t>();</a:t>
            </a:r>
            <a:br>
              <a:rPr lang="en-US" altLang="zh-CN" dirty="0"/>
            </a:br>
            <a:r>
              <a:rPr lang="en-US" altLang="zh-CN" dirty="0"/>
              <a:t>                </a:t>
            </a:r>
            <a:r>
              <a:rPr lang="en-US" altLang="zh-CN" i="1" dirty="0">
                <a:solidFill>
                  <a:srgbClr val="808080"/>
                </a:solidFill>
                <a:effectLst/>
              </a:rPr>
              <a:t>// </a:t>
            </a:r>
            <a:r>
              <a:rPr lang="zh-CN" altLang="en-US" i="1" dirty="0">
                <a:solidFill>
                  <a:srgbClr val="808080"/>
                </a:solidFill>
                <a:effectLst/>
              </a:rPr>
              <a:t>查询</a:t>
            </a:r>
            <a:r>
              <a:rPr lang="en-US" altLang="zh-CN" i="1" dirty="0">
                <a:solidFill>
                  <a:srgbClr val="808080"/>
                </a:solidFill>
                <a:effectLst/>
              </a:rPr>
              <a:t>Book</a:t>
            </a:r>
            <a:r>
              <a:rPr lang="zh-CN" altLang="en-US" i="1" dirty="0">
                <a:solidFill>
                  <a:srgbClr val="808080"/>
                </a:solidFill>
                <a:effectLst/>
              </a:rPr>
              <a:t>表中所有的数据</a:t>
            </a:r>
            <a:br>
              <a:rPr lang="zh-CN" altLang="en-US" i="1" dirty="0">
                <a:solidFill>
                  <a:srgbClr val="808080"/>
                </a:solidFill>
                <a:effectLst/>
              </a:rPr>
            </a:br>
            <a:r>
              <a:rPr lang="zh-CN" altLang="en-US" i="1" dirty="0">
                <a:solidFill>
                  <a:srgbClr val="808080"/>
                </a:solidFill>
                <a:effectLst/>
              </a:rPr>
              <a:t>                </a:t>
            </a:r>
            <a:r>
              <a:rPr lang="en-US" altLang="zh-CN" dirty="0"/>
              <a:t>Cursor </a:t>
            </a:r>
            <a:r>
              <a:rPr lang="en-US" altLang="zh-CN" dirty="0" err="1"/>
              <a:t>cursor</a:t>
            </a:r>
            <a:r>
              <a:rPr lang="en-US" altLang="zh-CN" dirty="0"/>
              <a:t> = </a:t>
            </a:r>
            <a:r>
              <a:rPr lang="en-US" altLang="zh-CN" b="1" dirty="0" err="1">
                <a:solidFill>
                  <a:srgbClr val="660E7A"/>
                </a:solidFill>
                <a:effectLst/>
              </a:rPr>
              <a:t>db</a:t>
            </a:r>
            <a:r>
              <a:rPr lang="en-US" altLang="zh-CN" dirty="0" err="1"/>
              <a:t>.query</a:t>
            </a:r>
            <a:r>
              <a:rPr lang="en-US" altLang="zh-CN" dirty="0"/>
              <a:t>(</a:t>
            </a:r>
            <a:r>
              <a:rPr lang="en-US" altLang="zh-CN" b="1" dirty="0">
                <a:solidFill>
                  <a:srgbClr val="008000"/>
                </a:solidFill>
                <a:effectLst/>
              </a:rPr>
              <a:t>"Book"</a:t>
            </a:r>
            <a:r>
              <a:rPr lang="en-US" altLang="zh-CN" dirty="0"/>
              <a:t>, </a:t>
            </a:r>
            <a:r>
              <a:rPr lang="en-US" altLang="zh-CN" b="1" dirty="0">
                <a:solidFill>
                  <a:srgbClr val="000080"/>
                </a:solidFill>
                <a:effectLst/>
              </a:rPr>
              <a:t>null</a:t>
            </a:r>
            <a:r>
              <a:rPr lang="en-US" altLang="zh-CN" dirty="0"/>
              <a:t>, </a:t>
            </a:r>
            <a:r>
              <a:rPr lang="en-US" altLang="zh-CN" b="1" dirty="0">
                <a:solidFill>
                  <a:srgbClr val="000080"/>
                </a:solidFill>
                <a:effectLst/>
              </a:rPr>
              <a:t>null</a:t>
            </a:r>
            <a:r>
              <a:rPr lang="en-US" altLang="zh-CN" dirty="0"/>
              <a:t>,</a:t>
            </a:r>
            <a:br>
              <a:rPr lang="en-US" altLang="zh-CN" dirty="0"/>
            </a:br>
            <a:r>
              <a:rPr lang="en-US" altLang="zh-CN" dirty="0"/>
              <a:t>                        </a:t>
            </a:r>
            <a:r>
              <a:rPr lang="en-US" altLang="zh-CN" b="1" dirty="0">
                <a:solidFill>
                  <a:srgbClr val="000080"/>
                </a:solidFill>
                <a:effectLst/>
              </a:rPr>
              <a:t>null</a:t>
            </a:r>
            <a:r>
              <a:rPr lang="en-US" altLang="zh-CN" dirty="0"/>
              <a:t>, </a:t>
            </a:r>
            <a:r>
              <a:rPr lang="en-US" altLang="zh-CN" b="1" dirty="0">
                <a:solidFill>
                  <a:srgbClr val="000080"/>
                </a:solidFill>
                <a:effectLst/>
              </a:rPr>
              <a:t>null</a:t>
            </a:r>
            <a:r>
              <a:rPr lang="en-US" altLang="zh-CN" dirty="0"/>
              <a:t>, </a:t>
            </a:r>
            <a:r>
              <a:rPr lang="en-US" altLang="zh-CN" b="1" dirty="0">
                <a:solidFill>
                  <a:srgbClr val="000080"/>
                </a:solidFill>
                <a:effectLst/>
              </a:rPr>
              <a:t>null</a:t>
            </a:r>
            <a:r>
              <a:rPr lang="en-US" altLang="zh-CN" dirty="0"/>
              <a:t>, </a:t>
            </a:r>
            <a:r>
              <a:rPr lang="en-US" altLang="zh-CN" b="1" dirty="0">
                <a:solidFill>
                  <a:srgbClr val="000080"/>
                </a:solidFill>
                <a:effectLst/>
              </a:rPr>
              <a:t>null</a:t>
            </a:r>
            <a:r>
              <a:rPr lang="en-US" altLang="zh-CN" dirty="0"/>
              <a:t>);</a:t>
            </a:r>
            <a:br>
              <a:rPr lang="en-US" altLang="zh-CN" dirty="0"/>
            </a:br>
            <a:r>
              <a:rPr lang="en-US" altLang="zh-CN" dirty="0"/>
              <a:t>                </a:t>
            </a:r>
            <a:r>
              <a:rPr lang="en-US" altLang="zh-CN" dirty="0" err="1"/>
              <a:t>Log.</a:t>
            </a:r>
            <a:r>
              <a:rPr lang="en-US" altLang="zh-CN" i="1" dirty="0" err="1">
                <a:effectLst/>
              </a:rPr>
              <a:t>e</a:t>
            </a:r>
            <a:r>
              <a:rPr lang="en-US" altLang="zh-CN" dirty="0"/>
              <a:t>(</a:t>
            </a:r>
            <a:r>
              <a:rPr lang="en-US" altLang="zh-CN" b="1" dirty="0">
                <a:solidFill>
                  <a:srgbClr val="008000"/>
                </a:solidFill>
                <a:effectLst/>
              </a:rPr>
              <a:t>"MainActivity"</a:t>
            </a:r>
            <a:r>
              <a:rPr lang="en-US" altLang="zh-CN" dirty="0"/>
              <a:t>,</a:t>
            </a:r>
            <a:r>
              <a:rPr lang="en-US" altLang="zh-CN" b="1" dirty="0">
                <a:solidFill>
                  <a:srgbClr val="008000"/>
                </a:solidFill>
                <a:effectLst/>
              </a:rPr>
              <a:t>"0:"</a:t>
            </a:r>
            <a:r>
              <a:rPr lang="en-US" altLang="zh-CN" dirty="0"/>
              <a:t>+</a:t>
            </a:r>
            <a:r>
              <a:rPr lang="en-US" altLang="zh-CN" dirty="0" err="1"/>
              <a:t>cursor.getColumnName</a:t>
            </a:r>
            <a:r>
              <a:rPr lang="en-US" altLang="zh-CN" dirty="0"/>
              <a:t>(</a:t>
            </a:r>
            <a:r>
              <a:rPr lang="en-US" altLang="zh-CN" dirty="0">
                <a:solidFill>
                  <a:srgbClr val="0000FF"/>
                </a:solidFill>
                <a:effectLst/>
              </a:rPr>
              <a:t>0</a:t>
            </a:r>
            <a:r>
              <a:rPr lang="en-US" altLang="zh-CN" dirty="0"/>
              <a:t>));</a:t>
            </a:r>
            <a:br>
              <a:rPr lang="en-US" altLang="zh-CN" dirty="0"/>
            </a:br>
            <a:r>
              <a:rPr lang="en-US" altLang="zh-CN" dirty="0"/>
              <a:t>                </a:t>
            </a:r>
            <a:r>
              <a:rPr lang="en-US" altLang="zh-CN" dirty="0" err="1"/>
              <a:t>Log.</a:t>
            </a:r>
            <a:r>
              <a:rPr lang="en-US" altLang="zh-CN" i="1" dirty="0" err="1">
                <a:effectLst/>
              </a:rPr>
              <a:t>e</a:t>
            </a:r>
            <a:r>
              <a:rPr lang="en-US" altLang="zh-CN" dirty="0"/>
              <a:t>(</a:t>
            </a:r>
            <a:r>
              <a:rPr lang="en-US" altLang="zh-CN" b="1" dirty="0">
                <a:solidFill>
                  <a:srgbClr val="008000"/>
                </a:solidFill>
                <a:effectLst/>
              </a:rPr>
              <a:t>"MainActivity"</a:t>
            </a:r>
            <a:r>
              <a:rPr lang="en-US" altLang="zh-CN" dirty="0"/>
              <a:t>,</a:t>
            </a:r>
            <a:r>
              <a:rPr lang="en-US" altLang="zh-CN" b="1" dirty="0">
                <a:solidFill>
                  <a:srgbClr val="008000"/>
                </a:solidFill>
                <a:effectLst/>
              </a:rPr>
              <a:t>"1:"</a:t>
            </a:r>
            <a:r>
              <a:rPr lang="en-US" altLang="zh-CN" dirty="0"/>
              <a:t>+</a:t>
            </a:r>
            <a:r>
              <a:rPr lang="en-US" altLang="zh-CN" dirty="0" err="1"/>
              <a:t>cursor.getColumnName</a:t>
            </a:r>
            <a:r>
              <a:rPr lang="en-US" altLang="zh-CN" dirty="0"/>
              <a:t>(</a:t>
            </a:r>
            <a:r>
              <a:rPr lang="en-US" altLang="zh-CN" dirty="0">
                <a:solidFill>
                  <a:srgbClr val="0000FF"/>
                </a:solidFill>
                <a:effectLst/>
              </a:rPr>
              <a:t>1</a:t>
            </a:r>
            <a:r>
              <a:rPr lang="en-US" altLang="zh-CN" dirty="0"/>
              <a:t>));</a:t>
            </a:r>
            <a:br>
              <a:rPr lang="en-US" altLang="zh-CN" dirty="0"/>
            </a:br>
            <a:r>
              <a:rPr lang="en-US" altLang="zh-CN" dirty="0"/>
              <a:t>                </a:t>
            </a:r>
            <a:r>
              <a:rPr lang="en-US" altLang="zh-CN" dirty="0" err="1"/>
              <a:t>Log.</a:t>
            </a:r>
            <a:r>
              <a:rPr lang="en-US" altLang="zh-CN" i="1" dirty="0" err="1">
                <a:effectLst/>
              </a:rPr>
              <a:t>e</a:t>
            </a:r>
            <a:r>
              <a:rPr lang="en-US" altLang="zh-CN" dirty="0"/>
              <a:t>(</a:t>
            </a:r>
            <a:r>
              <a:rPr lang="en-US" altLang="zh-CN" b="1" dirty="0">
                <a:solidFill>
                  <a:srgbClr val="008000"/>
                </a:solidFill>
                <a:effectLst/>
              </a:rPr>
              <a:t>"MainActivity"</a:t>
            </a:r>
            <a:r>
              <a:rPr lang="en-US" altLang="zh-CN" dirty="0"/>
              <a:t>,</a:t>
            </a:r>
            <a:r>
              <a:rPr lang="en-US" altLang="zh-CN" b="1" dirty="0">
                <a:solidFill>
                  <a:srgbClr val="008000"/>
                </a:solidFill>
                <a:effectLst/>
              </a:rPr>
              <a:t>"2:"</a:t>
            </a:r>
            <a:r>
              <a:rPr lang="en-US" altLang="zh-CN" dirty="0"/>
              <a:t>+</a:t>
            </a:r>
            <a:r>
              <a:rPr lang="en-US" altLang="zh-CN" dirty="0" err="1"/>
              <a:t>cursor.getColumnName</a:t>
            </a:r>
            <a:r>
              <a:rPr lang="en-US" altLang="zh-CN" dirty="0"/>
              <a:t>(</a:t>
            </a:r>
            <a:r>
              <a:rPr lang="en-US" altLang="zh-CN" dirty="0">
                <a:solidFill>
                  <a:srgbClr val="0000FF"/>
                </a:solidFill>
                <a:effectLst/>
              </a:rPr>
              <a:t>2</a:t>
            </a:r>
            <a:r>
              <a:rPr lang="en-US" altLang="zh-CN" dirty="0"/>
              <a:t>));</a:t>
            </a:r>
            <a:br>
              <a:rPr lang="en-US" altLang="zh-CN" dirty="0"/>
            </a:br>
            <a:r>
              <a:rPr lang="en-US" altLang="zh-CN" dirty="0"/>
              <a:t>                </a:t>
            </a:r>
            <a:r>
              <a:rPr lang="en-US" altLang="zh-CN" dirty="0" err="1"/>
              <a:t>Log.</a:t>
            </a:r>
            <a:r>
              <a:rPr lang="en-US" altLang="zh-CN" i="1" dirty="0" err="1">
                <a:effectLst/>
              </a:rPr>
              <a:t>e</a:t>
            </a:r>
            <a:r>
              <a:rPr lang="en-US" altLang="zh-CN" dirty="0"/>
              <a:t>(</a:t>
            </a:r>
            <a:r>
              <a:rPr lang="en-US" altLang="zh-CN" b="1" dirty="0">
                <a:solidFill>
                  <a:srgbClr val="008000"/>
                </a:solidFill>
                <a:effectLst/>
              </a:rPr>
              <a:t>"MainActivity"</a:t>
            </a:r>
            <a:r>
              <a:rPr lang="en-US" altLang="zh-CN" dirty="0"/>
              <a:t>,</a:t>
            </a:r>
            <a:r>
              <a:rPr lang="en-US" altLang="zh-CN" b="1" dirty="0">
                <a:solidFill>
                  <a:srgbClr val="008000"/>
                </a:solidFill>
                <a:effectLst/>
              </a:rPr>
              <a:t>"3:"</a:t>
            </a:r>
            <a:r>
              <a:rPr lang="en-US" altLang="zh-CN" dirty="0"/>
              <a:t>+</a:t>
            </a:r>
            <a:r>
              <a:rPr lang="en-US" altLang="zh-CN" dirty="0" err="1"/>
              <a:t>cursor.getColumnName</a:t>
            </a:r>
            <a:r>
              <a:rPr lang="en-US" altLang="zh-CN" dirty="0"/>
              <a:t>(</a:t>
            </a:r>
            <a:r>
              <a:rPr lang="en-US" altLang="zh-CN" dirty="0">
                <a:solidFill>
                  <a:srgbClr val="0000FF"/>
                </a:solidFill>
                <a:effectLst/>
              </a:rPr>
              <a:t>3</a:t>
            </a:r>
            <a:r>
              <a:rPr lang="en-US" altLang="zh-CN" dirty="0"/>
              <a:t>));</a:t>
            </a:r>
            <a:br>
              <a:rPr lang="en-US" altLang="zh-CN" dirty="0"/>
            </a:br>
            <a:r>
              <a:rPr lang="en-US" altLang="zh-CN" dirty="0"/>
              <a:t>                </a:t>
            </a:r>
            <a:r>
              <a:rPr lang="en-US" altLang="zh-CN" dirty="0" err="1"/>
              <a:t>Log.</a:t>
            </a:r>
            <a:r>
              <a:rPr lang="en-US" altLang="zh-CN" i="1" dirty="0" err="1">
                <a:effectLst/>
              </a:rPr>
              <a:t>e</a:t>
            </a:r>
            <a:r>
              <a:rPr lang="en-US" altLang="zh-CN" dirty="0"/>
              <a:t>(</a:t>
            </a:r>
            <a:r>
              <a:rPr lang="en-US" altLang="zh-CN" b="1" dirty="0">
                <a:solidFill>
                  <a:srgbClr val="008000"/>
                </a:solidFill>
                <a:effectLst/>
              </a:rPr>
              <a:t>"MainActivity"</a:t>
            </a:r>
            <a:r>
              <a:rPr lang="en-US" altLang="zh-CN" dirty="0"/>
              <a:t>,</a:t>
            </a:r>
            <a:r>
              <a:rPr lang="en-US" altLang="zh-CN" b="1" dirty="0">
                <a:solidFill>
                  <a:srgbClr val="008000"/>
                </a:solidFill>
                <a:effectLst/>
              </a:rPr>
              <a:t>"4:"</a:t>
            </a:r>
            <a:r>
              <a:rPr lang="en-US" altLang="zh-CN" dirty="0"/>
              <a:t>+</a:t>
            </a:r>
            <a:r>
              <a:rPr lang="en-US" altLang="zh-CN" dirty="0" err="1"/>
              <a:t>cursor.getColumnName</a:t>
            </a:r>
            <a:r>
              <a:rPr lang="en-US" altLang="zh-CN" dirty="0"/>
              <a:t>(</a:t>
            </a:r>
            <a:r>
              <a:rPr lang="en-US" altLang="zh-CN" dirty="0">
                <a:solidFill>
                  <a:srgbClr val="0000FF"/>
                </a:solidFill>
                <a:effectLst/>
              </a:rPr>
              <a:t>4</a:t>
            </a:r>
            <a:r>
              <a:rPr lang="en-US" altLang="zh-CN" dirty="0"/>
              <a:t>));</a:t>
            </a:r>
            <a:br>
              <a:rPr lang="en-US" altLang="zh-CN" dirty="0"/>
            </a:br>
            <a:r>
              <a:rPr lang="en-US" altLang="zh-CN" dirty="0"/>
              <a:t>                </a:t>
            </a:r>
            <a:r>
              <a:rPr lang="en-US" altLang="zh-CN" dirty="0" err="1"/>
              <a:t>Log.</a:t>
            </a:r>
            <a:r>
              <a:rPr lang="en-US" altLang="zh-CN" i="1" dirty="0" err="1">
                <a:effectLst/>
              </a:rPr>
              <a:t>e</a:t>
            </a:r>
            <a:r>
              <a:rPr lang="en-US" altLang="zh-CN" dirty="0"/>
              <a:t>(</a:t>
            </a:r>
            <a:r>
              <a:rPr lang="en-US" altLang="zh-CN" b="1" dirty="0">
                <a:solidFill>
                  <a:srgbClr val="008000"/>
                </a:solidFill>
                <a:effectLst/>
              </a:rPr>
              <a:t>"</a:t>
            </a:r>
            <a:r>
              <a:rPr lang="en-US" altLang="zh-CN" b="1" dirty="0" err="1">
                <a:solidFill>
                  <a:srgbClr val="008000"/>
                </a:solidFill>
                <a:effectLst/>
              </a:rPr>
              <a:t>MainActivity</a:t>
            </a:r>
            <a:r>
              <a:rPr lang="en-US" altLang="zh-CN" b="1" dirty="0">
                <a:solidFill>
                  <a:srgbClr val="008000"/>
                </a:solidFill>
                <a:effectLst/>
              </a:rPr>
              <a:t>"</a:t>
            </a:r>
            <a:r>
              <a:rPr lang="en-US" altLang="zh-CN" dirty="0"/>
              <a:t>,</a:t>
            </a:r>
            <a:r>
              <a:rPr lang="en-US" altLang="zh-CN" b="1" dirty="0">
                <a:solidFill>
                  <a:srgbClr val="008000"/>
                </a:solidFill>
                <a:effectLst/>
              </a:rPr>
              <a:t>"count:"</a:t>
            </a:r>
            <a:r>
              <a:rPr lang="en-US" altLang="zh-CN" dirty="0"/>
              <a:t>+</a:t>
            </a:r>
            <a:r>
              <a:rPr lang="en-US" altLang="zh-CN" dirty="0" err="1"/>
              <a:t>cursor.getCount</a:t>
            </a:r>
            <a:r>
              <a:rPr lang="en-US" altLang="zh-CN" dirty="0"/>
              <a:t>());</a:t>
            </a:r>
            <a:br>
              <a:rPr lang="en-US" altLang="zh-CN" dirty="0"/>
            </a:br>
            <a:r>
              <a:rPr lang="en-US" altLang="zh-CN" dirty="0"/>
              <a:t>                </a:t>
            </a:r>
            <a:r>
              <a:rPr lang="en-US" altLang="zh-CN" b="1" dirty="0">
                <a:solidFill>
                  <a:srgbClr val="000080"/>
                </a:solidFill>
                <a:effectLst/>
              </a:rPr>
              <a:t>if</a:t>
            </a:r>
            <a:r>
              <a:rPr lang="en-US" altLang="zh-CN" dirty="0"/>
              <a:t>(</a:t>
            </a:r>
            <a:r>
              <a:rPr lang="en-US" altLang="zh-CN" dirty="0" err="1"/>
              <a:t>cursor.getCount</a:t>
            </a:r>
            <a:r>
              <a:rPr lang="en-US" altLang="zh-CN" dirty="0"/>
              <a:t>()&gt;</a:t>
            </a:r>
            <a:r>
              <a:rPr lang="en-US" altLang="zh-CN" dirty="0">
                <a:solidFill>
                  <a:srgbClr val="0000FF"/>
                </a:solidFill>
                <a:effectLst/>
              </a:rPr>
              <a:t>0</a:t>
            </a:r>
            <a:r>
              <a:rPr lang="en-US" altLang="zh-CN" dirty="0"/>
              <a:t>) {</a:t>
            </a:r>
            <a:br>
              <a:rPr lang="en-US" altLang="zh-CN" dirty="0"/>
            </a:br>
            <a:r>
              <a:rPr lang="en-US" altLang="zh-CN" dirty="0"/>
              <a:t>                    </a:t>
            </a:r>
            <a:r>
              <a:rPr lang="en-US" altLang="zh-CN" b="1" dirty="0" err="1">
                <a:solidFill>
                  <a:srgbClr val="660E7A"/>
                </a:solidFill>
                <a:effectLst/>
              </a:rPr>
              <a:t>headsLayout</a:t>
            </a:r>
            <a:r>
              <a:rPr lang="en-US" altLang="zh-CN" b="1" dirty="0">
                <a:solidFill>
                  <a:srgbClr val="660E7A"/>
                </a:solidFill>
                <a:effectLst/>
              </a:rPr>
              <a:t> </a:t>
            </a:r>
            <a:r>
              <a:rPr lang="en-US" altLang="zh-CN" dirty="0"/>
              <a:t>= (</a:t>
            </a:r>
            <a:r>
              <a:rPr lang="en-US" altLang="zh-CN" dirty="0" err="1"/>
              <a:t>LinearLayout</a:t>
            </a:r>
            <a:r>
              <a:rPr lang="en-US" altLang="zh-CN" dirty="0"/>
              <a:t>)</a:t>
            </a:r>
            <a:r>
              <a:rPr lang="en-US" altLang="zh-CN" dirty="0" err="1"/>
              <a:t>findViewById</a:t>
            </a:r>
            <a:r>
              <a:rPr lang="en-US" altLang="zh-CN" dirty="0"/>
              <a:t>(</a:t>
            </a:r>
            <a:r>
              <a:rPr lang="en-US" altLang="zh-CN" dirty="0" err="1"/>
              <a:t>R.id.</a:t>
            </a:r>
            <a:r>
              <a:rPr lang="en-US" altLang="zh-CN" b="1" i="1" dirty="0" err="1">
                <a:solidFill>
                  <a:srgbClr val="660E7A"/>
                </a:solidFill>
                <a:effectLst/>
              </a:rPr>
              <a:t>headsLayout</a:t>
            </a:r>
            <a:r>
              <a:rPr lang="en-US" altLang="zh-CN" dirty="0"/>
              <a:t>);</a:t>
            </a:r>
            <a:br>
              <a:rPr lang="en-US" altLang="zh-CN" dirty="0"/>
            </a:br>
            <a:r>
              <a:rPr lang="en-US" altLang="zh-CN" dirty="0"/>
              <a:t>                    </a:t>
            </a:r>
            <a:r>
              <a:rPr lang="en-US" altLang="zh-CN" b="1" dirty="0" err="1">
                <a:solidFill>
                  <a:srgbClr val="660E7A"/>
                </a:solidFill>
                <a:effectLst/>
              </a:rPr>
              <a:t>booksList</a:t>
            </a:r>
            <a:r>
              <a:rPr lang="en-US" altLang="zh-CN" b="1" dirty="0">
                <a:solidFill>
                  <a:srgbClr val="660E7A"/>
                </a:solidFill>
                <a:effectLst/>
              </a:rPr>
              <a:t> </a:t>
            </a:r>
            <a:r>
              <a:rPr lang="en-US" altLang="zh-CN" dirty="0"/>
              <a:t>= (</a:t>
            </a:r>
            <a:r>
              <a:rPr lang="en-US" altLang="zh-CN" dirty="0" err="1"/>
              <a:t>ListView</a:t>
            </a:r>
            <a:r>
              <a:rPr lang="en-US" altLang="zh-CN" dirty="0"/>
              <a:t>)</a:t>
            </a:r>
            <a:r>
              <a:rPr lang="en-US" altLang="zh-CN" dirty="0" err="1"/>
              <a:t>findViewById</a:t>
            </a:r>
            <a:r>
              <a:rPr lang="en-US" altLang="zh-CN" dirty="0"/>
              <a:t>(</a:t>
            </a:r>
            <a:r>
              <a:rPr lang="en-US" altLang="zh-CN" dirty="0" err="1"/>
              <a:t>R.id.</a:t>
            </a:r>
            <a:r>
              <a:rPr lang="en-US" altLang="zh-CN" b="1" i="1" dirty="0" err="1">
                <a:solidFill>
                  <a:srgbClr val="660E7A"/>
                </a:solidFill>
                <a:effectLst/>
              </a:rPr>
              <a:t>booksList</a:t>
            </a:r>
            <a:r>
              <a:rPr lang="en-US" altLang="zh-CN" dirty="0"/>
              <a:t>);</a:t>
            </a:r>
            <a:br>
              <a:rPr lang="en-US" altLang="zh-CN" dirty="0"/>
            </a:br>
            <a:r>
              <a:rPr lang="en-US" altLang="zh-CN" dirty="0"/>
              <a:t>                    </a:t>
            </a:r>
            <a:r>
              <a:rPr lang="en-US" altLang="zh-CN" b="1" dirty="0" err="1">
                <a:solidFill>
                  <a:srgbClr val="660E7A"/>
                </a:solidFill>
                <a:effectLst/>
              </a:rPr>
              <a:t>headsLayout</a:t>
            </a:r>
            <a:r>
              <a:rPr lang="en-US" altLang="zh-CN" dirty="0" err="1"/>
              <a:t>.setVisibility</a:t>
            </a:r>
            <a:r>
              <a:rPr lang="en-US" altLang="zh-CN" dirty="0"/>
              <a:t>(</a:t>
            </a:r>
            <a:r>
              <a:rPr lang="en-US" altLang="zh-CN" dirty="0" err="1"/>
              <a:t>View.</a:t>
            </a:r>
            <a:r>
              <a:rPr lang="en-US" altLang="zh-CN" b="1" i="1" dirty="0" err="1">
                <a:solidFill>
                  <a:srgbClr val="660E7A"/>
                </a:solidFill>
                <a:effectLst/>
              </a:rPr>
              <a:t>VISIBLE</a:t>
            </a:r>
            <a:r>
              <a:rPr lang="en-US" altLang="zh-CN" dirty="0"/>
              <a:t>);</a:t>
            </a:r>
            <a:r>
              <a:rPr lang="en-US" altLang="zh-CN" i="1" dirty="0">
                <a:solidFill>
                  <a:srgbClr val="808080"/>
                </a:solidFill>
                <a:effectLst/>
              </a:rPr>
              <a:t>//</a:t>
            </a:r>
            <a:r>
              <a:rPr lang="zh-CN" altLang="en-US" i="1" dirty="0">
                <a:solidFill>
                  <a:srgbClr val="808080"/>
                </a:solidFill>
                <a:effectLst/>
              </a:rPr>
              <a:t>显示标题</a:t>
            </a:r>
            <a:br>
              <a:rPr lang="zh-CN" altLang="en-US" i="1" dirty="0">
                <a:solidFill>
                  <a:srgbClr val="808080"/>
                </a:solidFill>
                <a:effectLst/>
              </a:rPr>
            </a:br>
            <a:r>
              <a:rPr lang="zh-CN" altLang="en-US" i="1" dirty="0">
                <a:solidFill>
                  <a:srgbClr val="808080"/>
                </a:solidFill>
                <a:effectLst/>
              </a:rPr>
              <a:t>                    </a:t>
            </a:r>
            <a:r>
              <a:rPr lang="en-US" altLang="zh-CN" dirty="0" err="1"/>
              <a:t>SimpleCursorAdapter</a:t>
            </a:r>
            <a:r>
              <a:rPr lang="en-US" altLang="zh-CN" dirty="0"/>
              <a:t> </a:t>
            </a:r>
            <a:r>
              <a:rPr lang="en-US" altLang="zh-CN" dirty="0" err="1"/>
              <a:t>simpleCursorAdapter</a:t>
            </a:r>
            <a:r>
              <a:rPr lang="en-US" altLang="zh-CN" dirty="0"/>
              <a:t> = </a:t>
            </a:r>
            <a:r>
              <a:rPr lang="en-US" altLang="zh-CN" b="1" dirty="0">
                <a:solidFill>
                  <a:srgbClr val="000080"/>
                </a:solidFill>
                <a:effectLst/>
              </a:rPr>
              <a:t>new </a:t>
            </a:r>
            <a:r>
              <a:rPr lang="en-US" altLang="zh-CN" dirty="0" err="1"/>
              <a:t>SimpleCursorAdapter</a:t>
            </a:r>
            <a:r>
              <a:rPr lang="en-US" altLang="zh-CN" dirty="0"/>
              <a:t>(</a:t>
            </a:r>
            <a:br>
              <a:rPr lang="en-US" altLang="zh-CN" dirty="0"/>
            </a:br>
            <a:r>
              <a:rPr lang="en-US" altLang="zh-CN" dirty="0"/>
              <a:t>                            </a:t>
            </a:r>
            <a:r>
              <a:rPr lang="en-US" altLang="zh-CN" dirty="0" err="1"/>
              <a:t>MainActivity.</a:t>
            </a:r>
            <a:r>
              <a:rPr lang="en-US" altLang="zh-CN" b="1" dirty="0" err="1">
                <a:solidFill>
                  <a:srgbClr val="000080"/>
                </a:solidFill>
                <a:effectLst/>
              </a:rPr>
              <a:t>this</a:t>
            </a:r>
            <a:r>
              <a:rPr lang="en-US" altLang="zh-CN" dirty="0"/>
              <a:t>,</a:t>
            </a:r>
            <a:br>
              <a:rPr lang="en-US" altLang="zh-CN" dirty="0"/>
            </a:br>
            <a:r>
              <a:rPr lang="en-US" altLang="zh-CN" dirty="0"/>
              <a:t>                            </a:t>
            </a:r>
            <a:r>
              <a:rPr lang="en-US" altLang="zh-CN" dirty="0" err="1"/>
              <a:t>R.layout.</a:t>
            </a:r>
            <a:r>
              <a:rPr lang="en-US" altLang="zh-CN" b="1" i="1" dirty="0" err="1">
                <a:solidFill>
                  <a:srgbClr val="660E7A"/>
                </a:solidFill>
                <a:effectLst/>
              </a:rPr>
              <a:t>listview_item</a:t>
            </a:r>
            <a:r>
              <a:rPr lang="en-US" altLang="zh-CN" dirty="0"/>
              <a:t>,</a:t>
            </a:r>
            <a:br>
              <a:rPr lang="en-US" altLang="zh-CN" dirty="0"/>
            </a:br>
            <a:r>
              <a:rPr lang="en-US" altLang="zh-CN" dirty="0"/>
              <a:t>                            cursor,</a:t>
            </a:r>
            <a:br>
              <a:rPr lang="en-US" altLang="zh-CN" dirty="0"/>
            </a:br>
            <a:r>
              <a:rPr lang="en-US" altLang="zh-CN" dirty="0"/>
              <a:t>                            </a:t>
            </a:r>
            <a:r>
              <a:rPr lang="en-US" altLang="zh-CN" b="1" dirty="0">
                <a:solidFill>
                  <a:srgbClr val="000080"/>
                </a:solidFill>
                <a:effectLst/>
              </a:rPr>
              <a:t>new </a:t>
            </a:r>
            <a:r>
              <a:rPr lang="en-US" altLang="zh-CN" dirty="0"/>
              <a:t>String[]{</a:t>
            </a:r>
            <a:r>
              <a:rPr lang="en-US" altLang="zh-CN" b="1" dirty="0">
                <a:solidFill>
                  <a:srgbClr val="008000"/>
                </a:solidFill>
                <a:effectLst/>
              </a:rPr>
              <a:t>"_</a:t>
            </a:r>
            <a:r>
              <a:rPr lang="en-US" altLang="zh-CN" b="1" dirty="0" err="1">
                <a:solidFill>
                  <a:srgbClr val="008000"/>
                </a:solidFill>
                <a:effectLst/>
              </a:rPr>
              <a:t>id"</a:t>
            </a:r>
            <a:r>
              <a:rPr lang="en-US" altLang="zh-CN" dirty="0" err="1"/>
              <a:t>,</a:t>
            </a:r>
            <a:r>
              <a:rPr lang="en-US" altLang="zh-CN" b="1" dirty="0" err="1">
                <a:solidFill>
                  <a:srgbClr val="008000"/>
                </a:solidFill>
                <a:effectLst/>
              </a:rPr>
              <a:t>"author</a:t>
            </a:r>
            <a:r>
              <a:rPr lang="en-US" altLang="zh-CN" b="1" dirty="0">
                <a:solidFill>
                  <a:srgbClr val="008000"/>
                </a:solidFill>
                <a:effectLst/>
              </a:rPr>
              <a:t>"</a:t>
            </a:r>
            <a:r>
              <a:rPr lang="en-US" altLang="zh-CN" dirty="0"/>
              <a:t>, </a:t>
            </a:r>
            <a:r>
              <a:rPr lang="en-US" altLang="zh-CN" b="1" dirty="0">
                <a:solidFill>
                  <a:srgbClr val="008000"/>
                </a:solidFill>
                <a:effectLst/>
              </a:rPr>
              <a:t>"price"</a:t>
            </a:r>
            <a:r>
              <a:rPr lang="en-US" altLang="zh-CN" dirty="0"/>
              <a:t>, </a:t>
            </a:r>
            <a:r>
              <a:rPr lang="en-US" altLang="zh-CN" b="1" dirty="0">
                <a:solidFill>
                  <a:srgbClr val="008000"/>
                </a:solidFill>
                <a:effectLst/>
              </a:rPr>
              <a:t>"pages"</a:t>
            </a:r>
            <a:r>
              <a:rPr lang="en-US" altLang="zh-CN" dirty="0"/>
              <a:t>, </a:t>
            </a:r>
            <a:r>
              <a:rPr lang="en-US" altLang="zh-CN" b="1" dirty="0">
                <a:solidFill>
                  <a:srgbClr val="008000"/>
                </a:solidFill>
                <a:effectLst/>
              </a:rPr>
              <a:t>"name"</a:t>
            </a:r>
            <a:r>
              <a:rPr lang="en-US" altLang="zh-CN" dirty="0"/>
              <a:t>},</a:t>
            </a:r>
            <a:br>
              <a:rPr lang="en-US" altLang="zh-CN" dirty="0"/>
            </a:br>
            <a:r>
              <a:rPr lang="en-US" altLang="zh-CN" dirty="0"/>
              <a:t>                            </a:t>
            </a:r>
            <a:r>
              <a:rPr lang="en-US" altLang="zh-CN" b="1" dirty="0">
                <a:solidFill>
                  <a:srgbClr val="000080"/>
                </a:solidFill>
                <a:effectLst/>
              </a:rPr>
              <a:t>new int</a:t>
            </a:r>
            <a:r>
              <a:rPr lang="en-US" altLang="zh-CN" dirty="0"/>
              <a:t>[]{</a:t>
            </a:r>
            <a:r>
              <a:rPr lang="en-US" altLang="zh-CN" dirty="0" err="1"/>
              <a:t>R.id.</a:t>
            </a:r>
            <a:r>
              <a:rPr lang="en-US" altLang="zh-CN" b="1" i="1" dirty="0" err="1">
                <a:solidFill>
                  <a:srgbClr val="660E7A"/>
                </a:solidFill>
                <a:effectLst/>
              </a:rPr>
              <a:t>tv_id</a:t>
            </a:r>
            <a:r>
              <a:rPr lang="en-US" altLang="zh-CN" dirty="0" err="1"/>
              <a:t>,R.id.</a:t>
            </a:r>
            <a:r>
              <a:rPr lang="en-US" altLang="zh-CN" b="1" i="1" dirty="0" err="1">
                <a:solidFill>
                  <a:srgbClr val="660E7A"/>
                </a:solidFill>
                <a:effectLst/>
              </a:rPr>
              <a:t>tv_author</a:t>
            </a:r>
            <a:r>
              <a:rPr lang="en-US" altLang="zh-CN" dirty="0"/>
              <a:t>, </a:t>
            </a:r>
            <a:r>
              <a:rPr lang="en-US" altLang="zh-CN" dirty="0" err="1"/>
              <a:t>R.id.</a:t>
            </a:r>
            <a:r>
              <a:rPr lang="en-US" altLang="zh-CN" b="1" i="1" dirty="0" err="1">
                <a:solidFill>
                  <a:srgbClr val="660E7A"/>
                </a:solidFill>
                <a:effectLst/>
              </a:rPr>
              <a:t>tv_price</a:t>
            </a:r>
            <a:r>
              <a:rPr lang="en-US" altLang="zh-CN" dirty="0"/>
              <a:t>, </a:t>
            </a:r>
            <a:r>
              <a:rPr lang="en-US" altLang="zh-CN" dirty="0" err="1"/>
              <a:t>R.id.</a:t>
            </a:r>
            <a:r>
              <a:rPr lang="en-US" altLang="zh-CN" b="1" i="1" dirty="0" err="1">
                <a:solidFill>
                  <a:srgbClr val="660E7A"/>
                </a:solidFill>
                <a:effectLst/>
              </a:rPr>
              <a:t>tv_pages</a:t>
            </a:r>
            <a:r>
              <a:rPr lang="en-US" altLang="zh-CN" dirty="0"/>
              <a:t>, </a:t>
            </a:r>
            <a:r>
              <a:rPr lang="en-US" altLang="zh-CN" dirty="0" err="1"/>
              <a:t>R.id.</a:t>
            </a:r>
            <a:r>
              <a:rPr lang="en-US" altLang="zh-CN" b="1" i="1" dirty="0" err="1">
                <a:solidFill>
                  <a:srgbClr val="660E7A"/>
                </a:solidFill>
                <a:effectLst/>
              </a:rPr>
              <a:t>tv_name</a:t>
            </a:r>
            <a:r>
              <a:rPr lang="en-US" altLang="zh-CN" dirty="0"/>
              <a:t>},</a:t>
            </a:r>
            <a:br>
              <a:rPr lang="en-US" altLang="zh-CN" dirty="0"/>
            </a:br>
            <a:r>
              <a:rPr lang="en-US" altLang="zh-CN" dirty="0"/>
              <a:t>                            </a:t>
            </a:r>
            <a:r>
              <a:rPr lang="en-US" altLang="zh-CN" dirty="0" err="1"/>
              <a:t>CursorAdapter.</a:t>
            </a:r>
            <a:r>
              <a:rPr lang="en-US" altLang="zh-CN" b="1" i="1" dirty="0" err="1">
                <a:solidFill>
                  <a:srgbClr val="660E7A"/>
                </a:solidFill>
                <a:effectLst/>
              </a:rPr>
              <a:t>FLAG_REGISTER_CONTENT_OBSERVER</a:t>
            </a:r>
            <a:r>
              <a:rPr lang="en-US" altLang="zh-CN" dirty="0"/>
              <a:t>);</a:t>
            </a:r>
            <a:br>
              <a:rPr lang="en-US" altLang="zh-CN" dirty="0"/>
            </a:br>
            <a:r>
              <a:rPr lang="en-US" altLang="zh-CN" dirty="0"/>
              <a:t>                    </a:t>
            </a:r>
            <a:r>
              <a:rPr lang="en-US" altLang="zh-CN" b="1" dirty="0" err="1">
                <a:solidFill>
                  <a:srgbClr val="660E7A"/>
                </a:solidFill>
                <a:effectLst/>
              </a:rPr>
              <a:t>booksList</a:t>
            </a:r>
            <a:r>
              <a:rPr lang="en-US" altLang="zh-CN" dirty="0" err="1"/>
              <a:t>.setAdapter</a:t>
            </a:r>
            <a:r>
              <a:rPr lang="en-US" altLang="zh-CN" dirty="0"/>
              <a:t>(</a:t>
            </a:r>
            <a:r>
              <a:rPr lang="en-US" altLang="zh-CN" dirty="0" err="1"/>
              <a:t>simpleCursorAdapter</a:t>
            </a:r>
            <a:r>
              <a:rPr lang="en-US" altLang="zh-CN" dirty="0"/>
              <a:t>);</a:t>
            </a:r>
            <a:br>
              <a:rPr lang="en-US" altLang="zh-CN" dirty="0"/>
            </a:br>
            <a:r>
              <a:rPr lang="en-US" altLang="zh-CN" i="1" dirty="0">
                <a:solidFill>
                  <a:srgbClr val="808080"/>
                </a:solidFill>
                <a:effectLst/>
              </a:rPr>
              <a:t>//                    </a:t>
            </a:r>
            <a:r>
              <a:rPr lang="en-US" altLang="zh-CN" i="1" dirty="0" err="1">
                <a:solidFill>
                  <a:srgbClr val="808080"/>
                </a:solidFill>
                <a:effectLst/>
              </a:rPr>
              <a:t>SimpleAdapter</a:t>
            </a:r>
            <a:r>
              <a:rPr lang="en-US" altLang="zh-CN" i="1" dirty="0">
                <a:solidFill>
                  <a:srgbClr val="808080"/>
                </a:solidFill>
                <a:effectLst/>
              </a:rPr>
              <a:t> </a:t>
            </a:r>
            <a:r>
              <a:rPr lang="en-US" altLang="zh-CN" i="1" dirty="0" err="1">
                <a:solidFill>
                  <a:srgbClr val="808080"/>
                </a:solidFill>
                <a:effectLst/>
              </a:rPr>
              <a:t>simpleAdapter</a:t>
            </a:r>
            <a:r>
              <a:rPr lang="en-US" altLang="zh-CN" i="1" dirty="0">
                <a:solidFill>
                  <a:srgbClr val="808080"/>
                </a:solidFill>
                <a:effectLst/>
              </a:rPr>
              <a:t> = new </a:t>
            </a:r>
            <a:r>
              <a:rPr lang="en-US" altLang="zh-CN" i="1" dirty="0" err="1">
                <a:solidFill>
                  <a:srgbClr val="808080"/>
                </a:solidFill>
                <a:effectLst/>
              </a:rPr>
              <a:t>SimpleAdapter</a:t>
            </a:r>
            <a:r>
              <a:rPr lang="en-US" altLang="zh-CN" i="1" dirty="0">
                <a:solidFill>
                  <a:srgbClr val="808080"/>
                </a:solidFill>
                <a:effectLst/>
              </a:rPr>
              <a:t>(</a:t>
            </a:r>
            <a:r>
              <a:rPr lang="en-US" altLang="zh-CN" i="1" dirty="0" err="1">
                <a:solidFill>
                  <a:srgbClr val="808080"/>
                </a:solidFill>
                <a:effectLst/>
              </a:rPr>
              <a:t>MainActivity.this</a:t>
            </a:r>
            <a:r>
              <a:rPr lang="en-US" altLang="zh-CN" i="1" dirty="0">
                <a:solidFill>
                  <a:srgbClr val="808080"/>
                </a:solidFill>
                <a:effectLst/>
              </a:rPr>
              <a:t>,</a:t>
            </a:r>
            <a:br>
              <a:rPr lang="en-US" altLang="zh-CN" i="1" dirty="0">
                <a:solidFill>
                  <a:srgbClr val="808080"/>
                </a:solidFill>
                <a:effectLst/>
              </a:rPr>
            </a:br>
            <a:r>
              <a:rPr lang="en-US" altLang="zh-CN" i="1" dirty="0">
                <a:solidFill>
                  <a:srgbClr val="808080"/>
                </a:solidFill>
                <a:effectLst/>
              </a:rPr>
              <a:t>////                            </a:t>
            </a:r>
            <a:r>
              <a:rPr lang="en-US" altLang="zh-CN" i="1" dirty="0" err="1">
                <a:solidFill>
                  <a:srgbClr val="808080"/>
                </a:solidFill>
                <a:effectLst/>
              </a:rPr>
              <a:t>getData</a:t>
            </a:r>
            <a:r>
              <a:rPr lang="en-US" altLang="zh-CN" i="1" dirty="0">
                <a:solidFill>
                  <a:srgbClr val="808080"/>
                </a:solidFill>
                <a:effectLst/>
              </a:rPr>
              <a:t>(cursor),</a:t>
            </a:r>
            <a:br>
              <a:rPr lang="en-US" altLang="zh-CN" i="1" dirty="0">
                <a:solidFill>
                  <a:srgbClr val="808080"/>
                </a:solidFill>
                <a:effectLst/>
              </a:rPr>
            </a:br>
            <a:r>
              <a:rPr lang="en-US" altLang="zh-CN" i="1" dirty="0">
                <a:solidFill>
                  <a:srgbClr val="808080"/>
                </a:solidFill>
                <a:effectLst/>
              </a:rPr>
              <a:t>////                            </a:t>
            </a:r>
            <a:r>
              <a:rPr lang="en-US" altLang="zh-CN" i="1" dirty="0" err="1">
                <a:solidFill>
                  <a:srgbClr val="808080"/>
                </a:solidFill>
                <a:effectLst/>
              </a:rPr>
              <a:t>R.layout.listview_item</a:t>
            </a:r>
            <a:r>
              <a:rPr lang="en-US" altLang="zh-CN" i="1" dirty="0">
                <a:solidFill>
                  <a:srgbClr val="808080"/>
                </a:solidFill>
                <a:effectLst/>
              </a:rPr>
              <a:t>,</a:t>
            </a:r>
            <a:br>
              <a:rPr lang="en-US" altLang="zh-CN" i="1" dirty="0">
                <a:solidFill>
                  <a:srgbClr val="808080"/>
                </a:solidFill>
                <a:effectLst/>
              </a:rPr>
            </a:br>
            <a:r>
              <a:rPr lang="en-US" altLang="zh-CN" i="1" dirty="0">
                <a:solidFill>
                  <a:srgbClr val="808080"/>
                </a:solidFill>
                <a:effectLst/>
              </a:rPr>
              <a:t>////                            new String[]{"_</a:t>
            </a:r>
            <a:r>
              <a:rPr lang="en-US" altLang="zh-CN" i="1" dirty="0" err="1">
                <a:solidFill>
                  <a:srgbClr val="808080"/>
                </a:solidFill>
                <a:effectLst/>
              </a:rPr>
              <a:t>id","author</a:t>
            </a:r>
            <a:r>
              <a:rPr lang="en-US" altLang="zh-CN" i="1" dirty="0">
                <a:solidFill>
                  <a:srgbClr val="808080"/>
                </a:solidFill>
                <a:effectLst/>
              </a:rPr>
              <a:t>", "price", "pages", "name"},</a:t>
            </a:r>
            <a:br>
              <a:rPr lang="en-US" altLang="zh-CN" i="1" dirty="0">
                <a:solidFill>
                  <a:srgbClr val="808080"/>
                </a:solidFill>
                <a:effectLst/>
              </a:rPr>
            </a:br>
            <a:r>
              <a:rPr lang="en-US" altLang="zh-CN" i="1" dirty="0">
                <a:solidFill>
                  <a:srgbClr val="808080"/>
                </a:solidFill>
                <a:effectLst/>
              </a:rPr>
              <a:t>////                            new int[]{R.id.tv_id,R.id.tv_author,R.id.tv_price,R.id.tv_pages,R.id.tv_name});</a:t>
            </a:r>
            <a:br>
              <a:rPr lang="en-US" altLang="zh-CN" i="1" dirty="0">
                <a:solidFill>
                  <a:srgbClr val="808080"/>
                </a:solidFill>
                <a:effectLst/>
              </a:rPr>
            </a:br>
            <a:r>
              <a:rPr lang="en-US" altLang="zh-CN" i="1" dirty="0">
                <a:solidFill>
                  <a:srgbClr val="808080"/>
                </a:solidFill>
                <a:effectLst/>
              </a:rPr>
              <a:t>////                    </a:t>
            </a:r>
            <a:r>
              <a:rPr lang="en-US" altLang="zh-CN" i="1" dirty="0" err="1">
                <a:solidFill>
                  <a:srgbClr val="808080"/>
                </a:solidFill>
                <a:effectLst/>
              </a:rPr>
              <a:t>booksList.setAdapter</a:t>
            </a:r>
            <a:r>
              <a:rPr lang="en-US" altLang="zh-CN" i="1" dirty="0">
                <a:solidFill>
                  <a:srgbClr val="808080"/>
                </a:solidFill>
                <a:effectLst/>
              </a:rPr>
              <a:t>(</a:t>
            </a:r>
            <a:r>
              <a:rPr lang="en-US" altLang="zh-CN" i="1" dirty="0" err="1">
                <a:solidFill>
                  <a:srgbClr val="808080"/>
                </a:solidFill>
                <a:effectLst/>
              </a:rPr>
              <a:t>simpleAdapter</a:t>
            </a:r>
            <a:r>
              <a:rPr lang="en-US" altLang="zh-CN" i="1" dirty="0">
                <a:solidFill>
                  <a:srgbClr val="808080"/>
                </a:solidFill>
                <a:effectLst/>
              </a:rPr>
              <a:t>);</a:t>
            </a:r>
            <a:br>
              <a:rPr lang="en-US" altLang="zh-CN" i="1" dirty="0">
                <a:solidFill>
                  <a:srgbClr val="808080"/>
                </a:solidFill>
                <a:effectLst/>
              </a:rPr>
            </a:br>
            <a:r>
              <a:rPr lang="en-US" altLang="zh-CN" i="1" dirty="0">
                <a:solidFill>
                  <a:srgbClr val="808080"/>
                </a:solidFill>
                <a:effectLst/>
              </a:rPr>
              <a:t>                </a:t>
            </a:r>
            <a:r>
              <a:rPr lang="en-US" altLang="zh-CN" dirty="0"/>
              <a:t>}</a:t>
            </a:r>
            <a:br>
              <a:rPr lang="en-US" altLang="zh-CN" dirty="0"/>
            </a:br>
            <a:r>
              <a:rPr lang="en-US" altLang="zh-CN" dirty="0"/>
              <a:t>                </a:t>
            </a:r>
            <a:r>
              <a:rPr lang="en-US" altLang="zh-CN" b="1" dirty="0">
                <a:solidFill>
                  <a:srgbClr val="000080"/>
                </a:solidFill>
                <a:effectLst/>
              </a:rPr>
              <a:t>if </a:t>
            </a:r>
            <a:r>
              <a:rPr lang="en-US" altLang="zh-CN" dirty="0"/>
              <a:t>(</a:t>
            </a:r>
            <a:r>
              <a:rPr lang="en-US" altLang="zh-CN" dirty="0" err="1"/>
              <a:t>cursor.moveToFirst</a:t>
            </a:r>
            <a:r>
              <a:rPr lang="en-US" altLang="zh-CN" dirty="0"/>
              <a:t>()) {</a:t>
            </a:r>
            <a:br>
              <a:rPr lang="en-US" altLang="zh-CN" dirty="0"/>
            </a:br>
            <a:r>
              <a:rPr lang="en-US" altLang="zh-CN" dirty="0"/>
              <a:t>                    </a:t>
            </a:r>
            <a:r>
              <a:rPr lang="en-US" altLang="zh-CN" b="1" dirty="0">
                <a:solidFill>
                  <a:srgbClr val="000080"/>
                </a:solidFill>
                <a:effectLst/>
              </a:rPr>
              <a:t>do </a:t>
            </a:r>
            <a:r>
              <a:rPr lang="en-US" altLang="zh-CN" dirty="0"/>
              <a:t>{</a:t>
            </a:r>
            <a:br>
              <a:rPr lang="en-US" altLang="zh-CN" dirty="0"/>
            </a:br>
            <a:r>
              <a:rPr lang="en-US" altLang="zh-CN" dirty="0"/>
              <a:t>                        </a:t>
            </a:r>
            <a:r>
              <a:rPr lang="en-US" altLang="zh-CN" i="1" dirty="0">
                <a:solidFill>
                  <a:srgbClr val="808080"/>
                </a:solidFill>
                <a:effectLst/>
              </a:rPr>
              <a:t>// </a:t>
            </a:r>
            <a:r>
              <a:rPr lang="zh-CN" altLang="en-US" i="1" dirty="0">
                <a:solidFill>
                  <a:srgbClr val="808080"/>
                </a:solidFill>
                <a:effectLst/>
              </a:rPr>
              <a:t>遍历</a:t>
            </a:r>
            <a:r>
              <a:rPr lang="en-US" altLang="zh-CN" i="1" dirty="0">
                <a:solidFill>
                  <a:srgbClr val="808080"/>
                </a:solidFill>
                <a:effectLst/>
              </a:rPr>
              <a:t>Cursor</a:t>
            </a:r>
            <a:r>
              <a:rPr lang="zh-CN" altLang="en-US" i="1" dirty="0">
                <a:solidFill>
                  <a:srgbClr val="808080"/>
                </a:solidFill>
                <a:effectLst/>
              </a:rPr>
              <a:t>对象，取出数据并打印</a:t>
            </a:r>
            <a:br>
              <a:rPr lang="zh-CN" altLang="en-US" i="1" dirty="0">
                <a:solidFill>
                  <a:srgbClr val="808080"/>
                </a:solidFill>
                <a:effectLst/>
              </a:rPr>
            </a:br>
            <a:r>
              <a:rPr lang="zh-CN" altLang="en-US" i="1" dirty="0">
                <a:solidFill>
                  <a:srgbClr val="808080"/>
                </a:solidFill>
                <a:effectLst/>
              </a:rPr>
              <a:t>                        </a:t>
            </a:r>
            <a:r>
              <a:rPr lang="en-US" altLang="zh-CN" b="1" dirty="0">
                <a:solidFill>
                  <a:srgbClr val="000080"/>
                </a:solidFill>
                <a:effectLst/>
              </a:rPr>
              <a:t>int </a:t>
            </a:r>
            <a:r>
              <a:rPr lang="en-US" altLang="zh-CN" dirty="0"/>
              <a:t>id = </a:t>
            </a:r>
            <a:r>
              <a:rPr lang="en-US" altLang="zh-CN" dirty="0" err="1"/>
              <a:t>cursor.getInt</a:t>
            </a:r>
            <a:r>
              <a:rPr lang="en-US" altLang="zh-CN" dirty="0"/>
              <a:t>(</a:t>
            </a:r>
            <a:r>
              <a:rPr lang="en-US" altLang="zh-CN" dirty="0" err="1"/>
              <a:t>cursor.getColumnIndex</a:t>
            </a:r>
            <a:r>
              <a:rPr lang="en-US" altLang="zh-CN" dirty="0"/>
              <a:t>(</a:t>
            </a:r>
            <a:r>
              <a:rPr lang="en-US" altLang="zh-CN" b="1" dirty="0">
                <a:solidFill>
                  <a:srgbClr val="008000"/>
                </a:solidFill>
                <a:effectLst/>
              </a:rPr>
              <a:t>"_id"</a:t>
            </a:r>
            <a:r>
              <a:rPr lang="en-US" altLang="zh-CN" dirty="0"/>
              <a:t>));</a:t>
            </a:r>
            <a:br>
              <a:rPr lang="en-US" altLang="zh-CN" dirty="0"/>
            </a:br>
            <a:r>
              <a:rPr lang="en-US" altLang="zh-CN" dirty="0"/>
              <a:t>                        String name = </a:t>
            </a:r>
            <a:r>
              <a:rPr lang="en-US" altLang="zh-CN" dirty="0" err="1"/>
              <a:t>cursor.getString</a:t>
            </a:r>
            <a:r>
              <a:rPr lang="en-US" altLang="zh-CN" dirty="0"/>
              <a:t>(</a:t>
            </a:r>
            <a:r>
              <a:rPr lang="en-US" altLang="zh-CN" dirty="0" err="1"/>
              <a:t>cursor.getColumnIndex</a:t>
            </a:r>
            <a:r>
              <a:rPr lang="en-US" altLang="zh-CN" dirty="0"/>
              <a:t>(</a:t>
            </a:r>
            <a:r>
              <a:rPr lang="en-US" altLang="zh-CN" b="1" dirty="0">
                <a:solidFill>
                  <a:srgbClr val="008000"/>
                </a:solidFill>
                <a:effectLst/>
              </a:rPr>
              <a:t>"name"</a:t>
            </a:r>
            <a:r>
              <a:rPr lang="en-US" altLang="zh-CN" dirty="0"/>
              <a:t>));</a:t>
            </a:r>
            <a:br>
              <a:rPr lang="en-US" altLang="zh-CN" dirty="0"/>
            </a:br>
            <a:r>
              <a:rPr lang="en-US" altLang="zh-CN" dirty="0"/>
              <a:t>                        String author = </a:t>
            </a:r>
            <a:r>
              <a:rPr lang="en-US" altLang="zh-CN" dirty="0" err="1"/>
              <a:t>cursor.getString</a:t>
            </a:r>
            <a:r>
              <a:rPr lang="en-US" altLang="zh-CN" dirty="0"/>
              <a:t>(</a:t>
            </a:r>
            <a:r>
              <a:rPr lang="en-US" altLang="zh-CN" dirty="0" err="1"/>
              <a:t>cursor.getColumnIndex</a:t>
            </a:r>
            <a:r>
              <a:rPr lang="en-US" altLang="zh-CN" dirty="0"/>
              <a:t>(</a:t>
            </a:r>
            <a:r>
              <a:rPr lang="en-US" altLang="zh-CN" b="1" dirty="0">
                <a:solidFill>
                  <a:srgbClr val="008000"/>
                </a:solidFill>
                <a:effectLst/>
              </a:rPr>
              <a:t>"author"</a:t>
            </a:r>
            <a:r>
              <a:rPr lang="en-US" altLang="zh-CN" dirty="0"/>
              <a:t>));</a:t>
            </a:r>
            <a:br>
              <a:rPr lang="en-US" altLang="zh-CN" dirty="0"/>
            </a:br>
            <a:r>
              <a:rPr lang="en-US" altLang="zh-CN" dirty="0"/>
              <a:t>                        </a:t>
            </a:r>
            <a:r>
              <a:rPr lang="en-US" altLang="zh-CN" b="1" dirty="0">
                <a:solidFill>
                  <a:srgbClr val="000080"/>
                </a:solidFill>
                <a:effectLst/>
              </a:rPr>
              <a:t>int </a:t>
            </a:r>
            <a:r>
              <a:rPr lang="en-US" altLang="zh-CN" dirty="0"/>
              <a:t>pages = </a:t>
            </a:r>
            <a:r>
              <a:rPr lang="en-US" altLang="zh-CN" dirty="0" err="1"/>
              <a:t>cursor.getInt</a:t>
            </a:r>
            <a:r>
              <a:rPr lang="en-US" altLang="zh-CN" dirty="0"/>
              <a:t>(</a:t>
            </a:r>
            <a:r>
              <a:rPr lang="en-US" altLang="zh-CN" dirty="0" err="1"/>
              <a:t>cursor.getColumnIndex</a:t>
            </a:r>
            <a:r>
              <a:rPr lang="en-US" altLang="zh-CN" dirty="0"/>
              <a:t>(</a:t>
            </a:r>
            <a:r>
              <a:rPr lang="en-US" altLang="zh-CN" b="1" dirty="0">
                <a:solidFill>
                  <a:srgbClr val="008000"/>
                </a:solidFill>
                <a:effectLst/>
              </a:rPr>
              <a:t>"pages"</a:t>
            </a:r>
            <a:r>
              <a:rPr lang="en-US" altLang="zh-CN" dirty="0"/>
              <a:t>));</a:t>
            </a:r>
            <a:br>
              <a:rPr lang="en-US" altLang="zh-CN" dirty="0"/>
            </a:br>
            <a:r>
              <a:rPr lang="en-US" altLang="zh-CN" dirty="0"/>
              <a:t>                        </a:t>
            </a:r>
            <a:r>
              <a:rPr lang="en-US" altLang="zh-CN" b="1" dirty="0">
                <a:solidFill>
                  <a:srgbClr val="000080"/>
                </a:solidFill>
                <a:effectLst/>
              </a:rPr>
              <a:t>double </a:t>
            </a:r>
            <a:r>
              <a:rPr lang="en-US" altLang="zh-CN" dirty="0"/>
              <a:t>price = </a:t>
            </a:r>
            <a:r>
              <a:rPr lang="en-US" altLang="zh-CN" dirty="0" err="1"/>
              <a:t>cursor.getDouble</a:t>
            </a:r>
            <a:r>
              <a:rPr lang="en-US" altLang="zh-CN" dirty="0"/>
              <a:t>(</a:t>
            </a:r>
            <a:r>
              <a:rPr lang="en-US" altLang="zh-CN" dirty="0" err="1"/>
              <a:t>cursor.getColumnIndex</a:t>
            </a:r>
            <a:r>
              <a:rPr lang="en-US" altLang="zh-CN" dirty="0"/>
              <a:t>(</a:t>
            </a:r>
            <a:r>
              <a:rPr lang="en-US" altLang="zh-CN" b="1" dirty="0">
                <a:solidFill>
                  <a:srgbClr val="008000"/>
                </a:solidFill>
                <a:effectLst/>
              </a:rPr>
              <a:t>"price"</a:t>
            </a:r>
            <a:r>
              <a:rPr lang="en-US" altLang="zh-CN" dirty="0"/>
              <a:t>));</a:t>
            </a:r>
            <a:br>
              <a:rPr lang="en-US" altLang="zh-CN" dirty="0"/>
            </a:br>
            <a:r>
              <a:rPr lang="en-US" altLang="zh-CN" dirty="0"/>
              <a:t>                        </a:t>
            </a:r>
            <a:r>
              <a:rPr lang="en-US" altLang="zh-CN" dirty="0" err="1"/>
              <a:t>Log.</a:t>
            </a:r>
            <a:r>
              <a:rPr lang="en-US" altLang="zh-CN" i="1" dirty="0" err="1">
                <a:effectLst/>
              </a:rPr>
              <a:t>d</a:t>
            </a:r>
            <a:r>
              <a:rPr lang="en-US" altLang="zh-CN" dirty="0"/>
              <a:t>(</a:t>
            </a:r>
            <a:r>
              <a:rPr lang="en-US" altLang="zh-CN" b="1" dirty="0">
                <a:solidFill>
                  <a:srgbClr val="008000"/>
                </a:solidFill>
                <a:effectLst/>
              </a:rPr>
              <a:t>"</a:t>
            </a:r>
            <a:r>
              <a:rPr lang="en-US" altLang="zh-CN" b="1" dirty="0" err="1">
                <a:solidFill>
                  <a:srgbClr val="008000"/>
                </a:solidFill>
                <a:effectLst/>
              </a:rPr>
              <a:t>MainActivity</a:t>
            </a:r>
            <a:r>
              <a:rPr lang="en-US" altLang="zh-CN" b="1" dirty="0">
                <a:solidFill>
                  <a:srgbClr val="008000"/>
                </a:solidFill>
                <a:effectLst/>
              </a:rPr>
              <a:t>"</a:t>
            </a:r>
            <a:r>
              <a:rPr lang="en-US" altLang="zh-CN" dirty="0"/>
              <a:t>,</a:t>
            </a:r>
            <a:r>
              <a:rPr lang="en-US" altLang="zh-CN" b="1" dirty="0">
                <a:solidFill>
                  <a:srgbClr val="008000"/>
                </a:solidFill>
                <a:effectLst/>
              </a:rPr>
              <a:t>"_id:"</a:t>
            </a:r>
            <a:r>
              <a:rPr lang="en-US" altLang="zh-CN" dirty="0"/>
              <a:t>+id);</a:t>
            </a:r>
            <a:br>
              <a:rPr lang="en-US" altLang="zh-CN" dirty="0"/>
            </a:br>
            <a:r>
              <a:rPr lang="en-US" altLang="zh-CN" dirty="0"/>
              <a:t>                        </a:t>
            </a:r>
            <a:r>
              <a:rPr lang="en-US" altLang="zh-CN" dirty="0" err="1"/>
              <a:t>Log.</a:t>
            </a:r>
            <a:r>
              <a:rPr lang="en-US" altLang="zh-CN" i="1" dirty="0" err="1">
                <a:effectLst/>
              </a:rPr>
              <a:t>d</a:t>
            </a:r>
            <a:r>
              <a:rPr lang="en-US" altLang="zh-CN" dirty="0"/>
              <a:t>(</a:t>
            </a:r>
            <a:r>
              <a:rPr lang="en-US" altLang="zh-CN" b="1" dirty="0">
                <a:solidFill>
                  <a:srgbClr val="008000"/>
                </a:solidFill>
                <a:effectLst/>
              </a:rPr>
              <a:t>"</a:t>
            </a:r>
            <a:r>
              <a:rPr lang="en-US" altLang="zh-CN" b="1" dirty="0" err="1">
                <a:solidFill>
                  <a:srgbClr val="008000"/>
                </a:solidFill>
                <a:effectLst/>
              </a:rPr>
              <a:t>MainActivity</a:t>
            </a:r>
            <a:r>
              <a:rPr lang="en-US" altLang="zh-CN" b="1" dirty="0">
                <a:solidFill>
                  <a:srgbClr val="008000"/>
                </a:solidFill>
                <a:effectLst/>
              </a:rPr>
              <a:t>"</a:t>
            </a:r>
            <a:r>
              <a:rPr lang="en-US" altLang="zh-CN" dirty="0"/>
              <a:t>, </a:t>
            </a:r>
            <a:r>
              <a:rPr lang="en-US" altLang="zh-CN" b="1" dirty="0">
                <a:solidFill>
                  <a:srgbClr val="008000"/>
                </a:solidFill>
                <a:effectLst/>
              </a:rPr>
              <a:t>"book name is " </a:t>
            </a:r>
            <a:r>
              <a:rPr lang="en-US" altLang="zh-CN" dirty="0"/>
              <a:t>+ name);</a:t>
            </a:r>
            <a:br>
              <a:rPr lang="en-US" altLang="zh-CN" dirty="0"/>
            </a:br>
            <a:r>
              <a:rPr lang="en-US" altLang="zh-CN" dirty="0"/>
              <a:t>                        </a:t>
            </a:r>
            <a:r>
              <a:rPr lang="en-US" altLang="zh-CN" dirty="0" err="1"/>
              <a:t>Log.</a:t>
            </a:r>
            <a:r>
              <a:rPr lang="en-US" altLang="zh-CN" i="1" dirty="0" err="1">
                <a:effectLst/>
              </a:rPr>
              <a:t>d</a:t>
            </a:r>
            <a:r>
              <a:rPr lang="en-US" altLang="zh-CN" dirty="0"/>
              <a:t>(</a:t>
            </a:r>
            <a:r>
              <a:rPr lang="en-US" altLang="zh-CN" b="1" dirty="0">
                <a:solidFill>
                  <a:srgbClr val="008000"/>
                </a:solidFill>
                <a:effectLst/>
              </a:rPr>
              <a:t>"</a:t>
            </a:r>
            <a:r>
              <a:rPr lang="en-US" altLang="zh-CN" b="1" dirty="0" err="1">
                <a:solidFill>
                  <a:srgbClr val="008000"/>
                </a:solidFill>
                <a:effectLst/>
              </a:rPr>
              <a:t>MainActivity</a:t>
            </a:r>
            <a:r>
              <a:rPr lang="en-US" altLang="zh-CN" b="1" dirty="0">
                <a:solidFill>
                  <a:srgbClr val="008000"/>
                </a:solidFill>
                <a:effectLst/>
              </a:rPr>
              <a:t>"</a:t>
            </a:r>
            <a:r>
              <a:rPr lang="en-US" altLang="zh-CN" dirty="0"/>
              <a:t>, </a:t>
            </a:r>
            <a:r>
              <a:rPr lang="en-US" altLang="zh-CN" b="1" dirty="0">
                <a:solidFill>
                  <a:srgbClr val="008000"/>
                </a:solidFill>
                <a:effectLst/>
              </a:rPr>
              <a:t>"book author is " </a:t>
            </a:r>
            <a:r>
              <a:rPr lang="en-US" altLang="zh-CN" dirty="0"/>
              <a:t>+ author);</a:t>
            </a:r>
            <a:br>
              <a:rPr lang="en-US" altLang="zh-CN" dirty="0"/>
            </a:br>
            <a:r>
              <a:rPr lang="en-US" altLang="zh-CN" dirty="0"/>
              <a:t>                        </a:t>
            </a:r>
            <a:r>
              <a:rPr lang="en-US" altLang="zh-CN" dirty="0" err="1"/>
              <a:t>Log.</a:t>
            </a:r>
            <a:r>
              <a:rPr lang="en-US" altLang="zh-CN" i="1" dirty="0" err="1">
                <a:effectLst/>
              </a:rPr>
              <a:t>d</a:t>
            </a:r>
            <a:r>
              <a:rPr lang="en-US" altLang="zh-CN" dirty="0"/>
              <a:t>(</a:t>
            </a:r>
            <a:r>
              <a:rPr lang="en-US" altLang="zh-CN" b="1" dirty="0">
                <a:solidFill>
                  <a:srgbClr val="008000"/>
                </a:solidFill>
                <a:effectLst/>
              </a:rPr>
              <a:t>"</a:t>
            </a:r>
            <a:r>
              <a:rPr lang="en-US" altLang="zh-CN" b="1" dirty="0" err="1">
                <a:solidFill>
                  <a:srgbClr val="008000"/>
                </a:solidFill>
                <a:effectLst/>
              </a:rPr>
              <a:t>MainActivity</a:t>
            </a:r>
            <a:r>
              <a:rPr lang="en-US" altLang="zh-CN" b="1" dirty="0">
                <a:solidFill>
                  <a:srgbClr val="008000"/>
                </a:solidFill>
                <a:effectLst/>
              </a:rPr>
              <a:t>"</a:t>
            </a:r>
            <a:r>
              <a:rPr lang="en-US" altLang="zh-CN" dirty="0"/>
              <a:t>, </a:t>
            </a:r>
            <a:r>
              <a:rPr lang="en-US" altLang="zh-CN" b="1" dirty="0">
                <a:solidFill>
                  <a:srgbClr val="008000"/>
                </a:solidFill>
                <a:effectLst/>
              </a:rPr>
              <a:t>"book pages is " </a:t>
            </a:r>
            <a:r>
              <a:rPr lang="en-US" altLang="zh-CN" dirty="0"/>
              <a:t>+ pages);</a:t>
            </a:r>
            <a:br>
              <a:rPr lang="en-US" altLang="zh-CN" dirty="0"/>
            </a:br>
            <a:r>
              <a:rPr lang="en-US" altLang="zh-CN" dirty="0"/>
              <a:t>                        </a:t>
            </a:r>
            <a:r>
              <a:rPr lang="en-US" altLang="zh-CN" dirty="0" err="1"/>
              <a:t>Log.</a:t>
            </a:r>
            <a:r>
              <a:rPr lang="en-US" altLang="zh-CN" i="1" dirty="0" err="1">
                <a:effectLst/>
              </a:rPr>
              <a:t>d</a:t>
            </a:r>
            <a:r>
              <a:rPr lang="en-US" altLang="zh-CN" dirty="0"/>
              <a:t>(</a:t>
            </a:r>
            <a:r>
              <a:rPr lang="en-US" altLang="zh-CN" b="1" dirty="0">
                <a:solidFill>
                  <a:srgbClr val="008000"/>
                </a:solidFill>
                <a:effectLst/>
              </a:rPr>
              <a:t>"</a:t>
            </a:r>
            <a:r>
              <a:rPr lang="en-US" altLang="zh-CN" b="1" dirty="0" err="1">
                <a:solidFill>
                  <a:srgbClr val="008000"/>
                </a:solidFill>
                <a:effectLst/>
              </a:rPr>
              <a:t>MainActivity</a:t>
            </a:r>
            <a:r>
              <a:rPr lang="en-US" altLang="zh-CN" b="1" dirty="0">
                <a:solidFill>
                  <a:srgbClr val="008000"/>
                </a:solidFill>
                <a:effectLst/>
              </a:rPr>
              <a:t>"</a:t>
            </a:r>
            <a:r>
              <a:rPr lang="en-US" altLang="zh-CN" dirty="0"/>
              <a:t>, </a:t>
            </a:r>
            <a:r>
              <a:rPr lang="en-US" altLang="zh-CN" b="1" dirty="0">
                <a:solidFill>
                  <a:srgbClr val="008000"/>
                </a:solidFill>
                <a:effectLst/>
              </a:rPr>
              <a:t>"book price is " </a:t>
            </a:r>
            <a:r>
              <a:rPr lang="en-US" altLang="zh-CN" dirty="0"/>
              <a:t>+ price);</a:t>
            </a:r>
            <a:br>
              <a:rPr lang="en-US" altLang="zh-CN" dirty="0"/>
            </a:br>
            <a:r>
              <a:rPr lang="en-US" altLang="zh-CN" dirty="0"/>
              <a:t>                    } </a:t>
            </a:r>
            <a:r>
              <a:rPr lang="en-US" altLang="zh-CN" b="1" dirty="0">
                <a:solidFill>
                  <a:srgbClr val="000080"/>
                </a:solidFill>
                <a:effectLst/>
              </a:rPr>
              <a:t>while </a:t>
            </a:r>
            <a:r>
              <a:rPr lang="en-US" altLang="zh-CN" dirty="0"/>
              <a:t>(</a:t>
            </a:r>
            <a:r>
              <a:rPr lang="en-US" altLang="zh-CN" dirty="0" err="1"/>
              <a:t>cursor.moveToNext</a:t>
            </a:r>
            <a:r>
              <a:rPr lang="en-US" altLang="zh-CN" dirty="0"/>
              <a:t>());</a:t>
            </a:r>
            <a:br>
              <a:rPr lang="en-US" altLang="zh-CN" dirty="0"/>
            </a:br>
            <a:r>
              <a:rPr lang="en-US" altLang="zh-CN" dirty="0"/>
              <a:t>                }</a:t>
            </a:r>
            <a:br>
              <a:rPr lang="en-US" altLang="zh-CN" dirty="0"/>
            </a:br>
            <a:r>
              <a:rPr lang="en-US" altLang="zh-CN" dirty="0"/>
              <a:t>                </a:t>
            </a:r>
            <a:r>
              <a:rPr lang="en-US" altLang="zh-CN" i="1" dirty="0">
                <a:solidFill>
                  <a:srgbClr val="808080"/>
                </a:solidFill>
                <a:effectLst/>
              </a:rPr>
              <a:t>//</a:t>
            </a:r>
            <a:r>
              <a:rPr lang="en-US" altLang="zh-CN" i="1" dirty="0" err="1">
                <a:solidFill>
                  <a:srgbClr val="808080"/>
                </a:solidFill>
                <a:effectLst/>
              </a:rPr>
              <a:t>cursor.close</a:t>
            </a:r>
            <a:r>
              <a:rPr lang="en-US" altLang="zh-CN" i="1" dirty="0">
                <a:solidFill>
                  <a:srgbClr val="808080"/>
                </a:solidFill>
                <a:effectLst/>
              </a:rPr>
              <a:t>();</a:t>
            </a:r>
            <a:br>
              <a:rPr lang="en-US" altLang="zh-CN" i="1" dirty="0">
                <a:solidFill>
                  <a:srgbClr val="808080"/>
                </a:solidFill>
                <a:effectLst/>
              </a:rPr>
            </a:br>
            <a:r>
              <a:rPr lang="en-US" altLang="zh-CN" i="1" dirty="0">
                <a:solidFill>
                  <a:srgbClr val="808080"/>
                </a:solidFill>
                <a:effectLst/>
              </a:rPr>
              <a:t>            </a:t>
            </a:r>
            <a:r>
              <a:rPr lang="en-US" altLang="zh-CN" dirty="0"/>
              <a:t>}</a:t>
            </a:r>
            <a:br>
              <a:rPr lang="en-US" altLang="zh-CN" dirty="0"/>
            </a:br>
            <a:r>
              <a:rPr lang="en-US" altLang="zh-CN" dirty="0"/>
              <a:t>        });</a:t>
            </a:r>
            <a:endParaRPr lang="zh-CN" altLang="en-US" dirty="0"/>
          </a:p>
        </p:txBody>
      </p:sp>
      <p:sp>
        <p:nvSpPr>
          <p:cNvPr id="4" name="灯片编号占位符 3"/>
          <p:cNvSpPr>
            <a:spLocks noGrp="1"/>
          </p:cNvSpPr>
          <p:nvPr>
            <p:ph type="sldNum" sz="quarter" idx="5"/>
          </p:nvPr>
        </p:nvSpPr>
        <p:spPr/>
        <p:txBody>
          <a:bodyPr/>
          <a:lstStyle/>
          <a:p>
            <a:fld id="{BF6007C2-EA7A-40DF-8939-7A9C972EF707}" type="slidenum">
              <a:rPr lang="zh-CN" altLang="en-US" smtClean="0"/>
              <a:t>48</a:t>
            </a:fld>
            <a:endParaRPr lang="zh-CN" altLang="en-US"/>
          </a:p>
        </p:txBody>
      </p:sp>
    </p:spTree>
    <p:extLst>
      <p:ext uri="{BB962C8B-B14F-4D97-AF65-F5344CB8AC3E}">
        <p14:creationId xmlns:p14="http://schemas.microsoft.com/office/powerpoint/2010/main" val="27902389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F6007C2-EA7A-40DF-8939-7A9C972EF707}" type="slidenum">
              <a:rPr lang="zh-CN" altLang="en-US" smtClean="0"/>
              <a:t>53</a:t>
            </a:fld>
            <a:endParaRPr lang="zh-CN" altLang="en-US"/>
          </a:p>
        </p:txBody>
      </p:sp>
    </p:spTree>
    <p:extLst>
      <p:ext uri="{BB962C8B-B14F-4D97-AF65-F5344CB8AC3E}">
        <p14:creationId xmlns:p14="http://schemas.microsoft.com/office/powerpoint/2010/main" val="4249988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F6007C2-EA7A-40DF-8939-7A9C972EF707}" type="slidenum">
              <a:rPr lang="zh-CN" altLang="en-US" smtClean="0"/>
              <a:t>66</a:t>
            </a:fld>
            <a:endParaRPr lang="zh-CN" altLang="en-US"/>
          </a:p>
        </p:txBody>
      </p:sp>
    </p:spTree>
    <p:extLst>
      <p:ext uri="{BB962C8B-B14F-4D97-AF65-F5344CB8AC3E}">
        <p14:creationId xmlns:p14="http://schemas.microsoft.com/office/powerpoint/2010/main" val="38477803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https://www.runoob.com/sqlite/sqlite-intro.html</a:t>
            </a:r>
            <a:endParaRPr lang="zh-CN" altLang="en-US" dirty="0"/>
          </a:p>
        </p:txBody>
      </p:sp>
      <p:sp>
        <p:nvSpPr>
          <p:cNvPr id="4" name="灯片编号占位符 3"/>
          <p:cNvSpPr>
            <a:spLocks noGrp="1"/>
          </p:cNvSpPr>
          <p:nvPr>
            <p:ph type="sldNum" sz="quarter" idx="10"/>
          </p:nvPr>
        </p:nvSpPr>
        <p:spPr/>
        <p:txBody>
          <a:bodyPr/>
          <a:lstStyle/>
          <a:p>
            <a:fld id="{BF6007C2-EA7A-40DF-8939-7A9C972EF707}" type="slidenum">
              <a:rPr lang="zh-CN" altLang="en-US" smtClean="0"/>
              <a:t>5</a:t>
            </a:fld>
            <a:endParaRPr lang="zh-CN" altLang="en-US"/>
          </a:p>
        </p:txBody>
      </p:sp>
    </p:spTree>
    <p:extLst>
      <p:ext uri="{BB962C8B-B14F-4D97-AF65-F5344CB8AC3E}">
        <p14:creationId xmlns:p14="http://schemas.microsoft.com/office/powerpoint/2010/main" val="19691370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注意：</a:t>
            </a:r>
            <a:r>
              <a:rPr lang="en-US" altLang="zh-CN" dirty="0"/>
              <a:t>sqlite3 </a:t>
            </a:r>
            <a:r>
              <a:rPr lang="en-US" altLang="zh-CN" dirty="0" err="1"/>
              <a:t>database.db</a:t>
            </a:r>
            <a:r>
              <a:rPr lang="en-US" altLang="zh-CN" dirty="0"/>
              <a:t>, </a:t>
            </a:r>
            <a:r>
              <a:rPr lang="zh-CN" altLang="en-US" dirty="0"/>
              <a:t>名称要一致</a:t>
            </a:r>
            <a:endParaRPr lang="en-US" altLang="zh-CN" dirty="0"/>
          </a:p>
          <a:p>
            <a:r>
              <a:rPr lang="en-US" altLang="zh-CN" dirty="0" err="1"/>
              <a:t>adb</a:t>
            </a:r>
            <a:r>
              <a:rPr lang="en-US" altLang="zh-CN" dirty="0"/>
              <a:t> shell more than one device/emulator  </a:t>
            </a:r>
            <a:r>
              <a:rPr lang="zh-CN" altLang="en-US" dirty="0"/>
              <a:t>问题</a:t>
            </a:r>
            <a:endParaRPr lang="en-US" altLang="zh-CN" dirty="0"/>
          </a:p>
          <a:p>
            <a:r>
              <a:rPr lang="zh-CN" altLang="en-US"/>
              <a:t>碰到这种情况，首先要查一下，是不是真的有多个设备或模拟器。</a:t>
            </a:r>
            <a:endParaRPr lang="en-US" altLang="zh-CN" dirty="0"/>
          </a:p>
          <a:p>
            <a:r>
              <a:rPr lang="en-US" altLang="zh-CN" dirty="0"/>
              <a:t>C:\Users\gaojs&gt;adb devices</a:t>
            </a:r>
          </a:p>
          <a:p>
            <a:r>
              <a:rPr lang="en-US" altLang="zh-CN" dirty="0"/>
              <a:t>List of devices attached</a:t>
            </a:r>
          </a:p>
          <a:p>
            <a:r>
              <a:rPr lang="en-US" altLang="zh-CN" dirty="0"/>
              <a:t>emulator-5554   device</a:t>
            </a:r>
          </a:p>
          <a:p>
            <a:r>
              <a:rPr lang="en-US" altLang="zh-CN" dirty="0"/>
              <a:t>4dfadcb86b00cf05        device</a:t>
            </a:r>
          </a:p>
          <a:p>
            <a:r>
              <a:rPr lang="zh-CN" altLang="en-US" dirty="0"/>
              <a:t>发现还真是多个设备，那就需要为</a:t>
            </a:r>
            <a:r>
              <a:rPr lang="en-US" altLang="zh-CN" dirty="0"/>
              <a:t>ADB</a:t>
            </a:r>
            <a:r>
              <a:rPr lang="zh-CN" altLang="en-US" dirty="0"/>
              <a:t>命令指定设备的序列号了。</a:t>
            </a:r>
            <a:endParaRPr lang="en-US" altLang="zh-CN" dirty="0"/>
          </a:p>
          <a:p>
            <a:r>
              <a:rPr lang="en-US" altLang="zh-CN" dirty="0"/>
              <a:t>C:\Users\gaojs&gt;adb -s emulator-5554 shell</a:t>
            </a:r>
          </a:p>
          <a:p>
            <a:r>
              <a:rPr lang="zh-CN" altLang="en-US" dirty="0"/>
              <a:t>也就是如上所示，给命令加上</a:t>
            </a:r>
            <a:r>
              <a:rPr lang="en-US" altLang="zh-CN" dirty="0"/>
              <a:t>-s</a:t>
            </a:r>
            <a:r>
              <a:rPr lang="zh-CN" altLang="en-US" dirty="0"/>
              <a:t>的参数就可以了！</a:t>
            </a:r>
            <a:endParaRPr lang="en-US" altLang="zh-CN" dirty="0"/>
          </a:p>
          <a:p>
            <a:r>
              <a:rPr lang="zh-CN" altLang="en-US" dirty="0"/>
              <a:t>如果实际上只有一个设备或模拟器，并且查到有</a:t>
            </a:r>
            <a:r>
              <a:rPr lang="en-US" altLang="zh-CN" dirty="0"/>
              <a:t>offline</a:t>
            </a:r>
            <a:r>
              <a:rPr lang="zh-CN" altLang="en-US" dirty="0"/>
              <a:t>的状态；那就说明是</a:t>
            </a:r>
            <a:r>
              <a:rPr lang="en-US" altLang="zh-CN" dirty="0"/>
              <a:t>ADB</a:t>
            </a:r>
            <a:r>
              <a:rPr lang="zh-CN" altLang="en-US" dirty="0"/>
              <a:t>本身的</a:t>
            </a:r>
            <a:r>
              <a:rPr lang="en-US" altLang="zh-CN" dirty="0"/>
              <a:t>BUG</a:t>
            </a:r>
            <a:r>
              <a:rPr lang="zh-CN" altLang="en-US" dirty="0"/>
              <a:t>所导致的，就需要用如下的方法处理下了：</a:t>
            </a:r>
            <a:endParaRPr lang="en-US" altLang="zh-CN" dirty="0"/>
          </a:p>
          <a:p>
            <a:r>
              <a:rPr lang="en-US" altLang="zh-CN" dirty="0"/>
              <a:t>C:\Users\gaojs&gt;adb kill-server</a:t>
            </a:r>
          </a:p>
          <a:p>
            <a:r>
              <a:rPr lang="en-US" altLang="zh-CN" dirty="0"/>
              <a:t>C:\Users\gaojs&gt;taskkill /f /</a:t>
            </a:r>
            <a:r>
              <a:rPr lang="en-US" altLang="zh-CN" dirty="0" err="1"/>
              <a:t>im</a:t>
            </a:r>
            <a:r>
              <a:rPr lang="en-US" altLang="zh-CN" dirty="0"/>
              <a:t> adb.exe</a:t>
            </a:r>
          </a:p>
          <a:p>
            <a:r>
              <a:rPr lang="zh-CN" altLang="en-US" dirty="0"/>
              <a:t>第一条命令是杀</a:t>
            </a:r>
            <a:r>
              <a:rPr lang="en-US" altLang="zh-CN" dirty="0"/>
              <a:t>ADB</a:t>
            </a:r>
            <a:r>
              <a:rPr lang="zh-CN" altLang="en-US" dirty="0"/>
              <a:t>的服务，第二条命令是杀</a:t>
            </a:r>
            <a:r>
              <a:rPr lang="en-US" altLang="zh-CN" dirty="0"/>
              <a:t>ADB</a:t>
            </a:r>
            <a:r>
              <a:rPr lang="zh-CN" altLang="en-US" dirty="0"/>
              <a:t>的进程！如果第一条没有用，才考虑用第二条命令再试试看的！</a:t>
            </a:r>
          </a:p>
          <a:p>
            <a:r>
              <a:rPr lang="en-US" altLang="zh-CN" dirty="0"/>
              <a:t>————————————————</a:t>
            </a:r>
          </a:p>
          <a:p>
            <a:r>
              <a:rPr lang="zh-CN" altLang="en-US" dirty="0"/>
              <a:t>版权声明：本文为</a:t>
            </a:r>
            <a:r>
              <a:rPr lang="en-US" altLang="zh-CN" dirty="0"/>
              <a:t>CSDN</a:t>
            </a:r>
            <a:r>
              <a:rPr lang="zh-CN" altLang="en-US" dirty="0"/>
              <a:t>博主「杭州山不高」的原创文章，遵循</a:t>
            </a:r>
            <a:r>
              <a:rPr lang="en-US" altLang="zh-CN" dirty="0"/>
              <a:t>CC 4.0 BY-SA</a:t>
            </a:r>
            <a:r>
              <a:rPr lang="zh-CN" altLang="en-US" dirty="0"/>
              <a:t>版权协议，转载请附上原文出处链接及本声明。</a:t>
            </a:r>
          </a:p>
          <a:p>
            <a:r>
              <a:rPr lang="zh-CN" altLang="en-US" dirty="0"/>
              <a:t>原文链接：</a:t>
            </a:r>
            <a:r>
              <a:rPr lang="en-US" altLang="zh-CN" dirty="0"/>
              <a:t>https://blog.csdn.net/gaojinshan/java/article/details/9455193</a:t>
            </a:r>
            <a:endParaRPr lang="zh-CN" altLang="en-US" dirty="0"/>
          </a:p>
        </p:txBody>
      </p:sp>
      <p:sp>
        <p:nvSpPr>
          <p:cNvPr id="4" name="灯片编号占位符 3"/>
          <p:cNvSpPr>
            <a:spLocks noGrp="1"/>
          </p:cNvSpPr>
          <p:nvPr>
            <p:ph type="sldNum" sz="quarter" idx="5"/>
          </p:nvPr>
        </p:nvSpPr>
        <p:spPr/>
        <p:txBody>
          <a:bodyPr/>
          <a:lstStyle/>
          <a:p>
            <a:fld id="{BF6007C2-EA7A-40DF-8939-7A9C972EF707}" type="slidenum">
              <a:rPr lang="zh-CN" altLang="en-US" smtClean="0"/>
              <a:t>15</a:t>
            </a:fld>
            <a:endParaRPr lang="zh-CN" altLang="en-US"/>
          </a:p>
        </p:txBody>
      </p:sp>
    </p:spTree>
    <p:extLst>
      <p:ext uri="{BB962C8B-B14F-4D97-AF65-F5344CB8AC3E}">
        <p14:creationId xmlns:p14="http://schemas.microsoft.com/office/powerpoint/2010/main" val="30533863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 private void </a:t>
            </a:r>
            <a:r>
              <a:rPr lang="en-US" altLang="zh-CN" dirty="0" err="1"/>
              <a:t>copyDatabase</a:t>
            </a:r>
            <a:r>
              <a:rPr lang="en-US" altLang="zh-CN" dirty="0"/>
              <a:t>(String </a:t>
            </a:r>
            <a:r>
              <a:rPr lang="en-US" altLang="zh-CN" dirty="0" err="1"/>
              <a:t>dbname</a:t>
            </a:r>
            <a:r>
              <a:rPr lang="en-US" altLang="zh-CN" dirty="0"/>
              <a:t>) {</a:t>
            </a:r>
          </a:p>
          <a:p>
            <a:r>
              <a:rPr lang="en-US" altLang="zh-CN" dirty="0"/>
              <a:t>        </a:t>
            </a:r>
            <a:r>
              <a:rPr lang="en-US" altLang="zh-CN" dirty="0" err="1"/>
              <a:t>Log.e</a:t>
            </a:r>
            <a:r>
              <a:rPr lang="en-US" altLang="zh-CN" dirty="0"/>
              <a:t>("</a:t>
            </a:r>
            <a:r>
              <a:rPr lang="en-US" altLang="zh-CN" dirty="0" err="1"/>
              <a:t>Copy","copy</a:t>
            </a:r>
            <a:r>
              <a:rPr lang="en-US" altLang="zh-CN" dirty="0"/>
              <a:t> start");</a:t>
            </a:r>
          </a:p>
          <a:p>
            <a:r>
              <a:rPr lang="en-US" altLang="zh-CN" dirty="0"/>
              <a:t>        String DBDIR = "/data/data/</a:t>
            </a:r>
            <a:r>
              <a:rPr lang="en-US" altLang="zh-CN" dirty="0" err="1"/>
              <a:t>com.qst.databasetest</a:t>
            </a:r>
            <a:r>
              <a:rPr lang="en-US" altLang="zh-CN" dirty="0"/>
              <a:t>/databases";</a:t>
            </a:r>
          </a:p>
          <a:p>
            <a:r>
              <a:rPr lang="en-US" altLang="zh-CN" dirty="0"/>
              <a:t>        File </a:t>
            </a:r>
            <a:r>
              <a:rPr lang="en-US" altLang="zh-CN" dirty="0" err="1"/>
              <a:t>dbfile</a:t>
            </a:r>
            <a:r>
              <a:rPr lang="en-US" altLang="zh-CN" dirty="0"/>
              <a:t> = new File(DBDIR +</a:t>
            </a:r>
            <a:r>
              <a:rPr lang="en-US" altLang="zh-CN" dirty="0" err="1"/>
              <a:t>File.separator</a:t>
            </a:r>
            <a:r>
              <a:rPr lang="en-US" altLang="zh-CN" dirty="0"/>
              <a:t>+ </a:t>
            </a:r>
            <a:r>
              <a:rPr lang="en-US" altLang="zh-CN" dirty="0" err="1"/>
              <a:t>dbname</a:t>
            </a:r>
            <a:r>
              <a:rPr lang="en-US" altLang="zh-CN" dirty="0"/>
              <a:t>);</a:t>
            </a:r>
          </a:p>
          <a:p>
            <a:r>
              <a:rPr lang="en-US" altLang="zh-CN" dirty="0"/>
              <a:t>        </a:t>
            </a:r>
            <a:r>
              <a:rPr lang="en-US" altLang="zh-CN" dirty="0" err="1"/>
              <a:t>Log.e</a:t>
            </a:r>
            <a:r>
              <a:rPr lang="en-US" altLang="zh-CN" dirty="0"/>
              <a:t>("Copy","</a:t>
            </a:r>
            <a:r>
              <a:rPr lang="en-US" altLang="zh-CN" dirty="0" err="1"/>
              <a:t>DBfile</a:t>
            </a:r>
            <a:r>
              <a:rPr lang="en-US" altLang="zh-CN" dirty="0"/>
              <a:t>"+</a:t>
            </a:r>
            <a:r>
              <a:rPr lang="en-US" altLang="zh-CN" dirty="0" err="1"/>
              <a:t>dbfile.getAbsolutePath</a:t>
            </a:r>
            <a:r>
              <a:rPr lang="en-US" altLang="zh-CN" dirty="0"/>
              <a:t>());</a:t>
            </a:r>
          </a:p>
          <a:p>
            <a:r>
              <a:rPr lang="en-US" altLang="zh-CN" dirty="0"/>
              <a:t>        File </a:t>
            </a:r>
            <a:r>
              <a:rPr lang="en-US" altLang="zh-CN" dirty="0" err="1"/>
              <a:t>dir</a:t>
            </a:r>
            <a:r>
              <a:rPr lang="en-US" altLang="zh-CN" dirty="0"/>
              <a:t> = </a:t>
            </a:r>
            <a:r>
              <a:rPr lang="en-US" altLang="zh-CN" dirty="0" err="1"/>
              <a:t>dbfile.getParentFile</a:t>
            </a:r>
            <a:r>
              <a:rPr lang="en-US" altLang="zh-CN" dirty="0"/>
              <a:t>();</a:t>
            </a:r>
          </a:p>
          <a:p>
            <a:r>
              <a:rPr lang="en-US" altLang="zh-CN" dirty="0"/>
              <a:t>        if(</a:t>
            </a:r>
            <a:r>
              <a:rPr lang="en-US" altLang="zh-CN" dirty="0" err="1"/>
              <a:t>dir.exists</a:t>
            </a:r>
            <a:r>
              <a:rPr lang="en-US" altLang="zh-CN" dirty="0"/>
              <a:t>() == false){</a:t>
            </a:r>
          </a:p>
          <a:p>
            <a:r>
              <a:rPr lang="en-US" altLang="zh-CN" dirty="0"/>
              <a:t>            </a:t>
            </a:r>
            <a:r>
              <a:rPr lang="en-US" altLang="zh-CN" dirty="0" err="1"/>
              <a:t>dir.mkdirs</a:t>
            </a:r>
            <a:r>
              <a:rPr lang="en-US" altLang="zh-CN" dirty="0"/>
              <a:t>();</a:t>
            </a:r>
          </a:p>
          <a:p>
            <a:r>
              <a:rPr lang="en-US" altLang="zh-CN" dirty="0"/>
              <a:t>        }</a:t>
            </a:r>
          </a:p>
          <a:p>
            <a:endParaRPr lang="en-US" altLang="zh-CN" dirty="0"/>
          </a:p>
          <a:p>
            <a:r>
              <a:rPr lang="en-US" altLang="zh-CN" dirty="0"/>
              <a:t>        try {</a:t>
            </a:r>
          </a:p>
          <a:p>
            <a:r>
              <a:rPr lang="en-US" altLang="zh-CN" dirty="0"/>
              <a:t>            </a:t>
            </a:r>
            <a:r>
              <a:rPr lang="en-US" altLang="zh-CN" dirty="0" err="1"/>
              <a:t>InputStream</a:t>
            </a:r>
            <a:r>
              <a:rPr lang="en-US" altLang="zh-CN" dirty="0"/>
              <a:t> is = </a:t>
            </a:r>
            <a:r>
              <a:rPr lang="en-US" altLang="zh-CN" dirty="0" err="1"/>
              <a:t>getAssets</a:t>
            </a:r>
            <a:r>
              <a:rPr lang="en-US" altLang="zh-CN" dirty="0"/>
              <a:t>().open(</a:t>
            </a:r>
            <a:r>
              <a:rPr lang="en-US" altLang="zh-CN" dirty="0" err="1"/>
              <a:t>dbname</a:t>
            </a:r>
            <a:r>
              <a:rPr lang="en-US" altLang="zh-CN" dirty="0"/>
              <a:t>);</a:t>
            </a:r>
          </a:p>
          <a:p>
            <a:r>
              <a:rPr lang="en-US" altLang="zh-CN" dirty="0"/>
              <a:t>            </a:t>
            </a:r>
            <a:r>
              <a:rPr lang="en-US" altLang="zh-CN" dirty="0" err="1"/>
              <a:t>FileOutputStream</a:t>
            </a:r>
            <a:r>
              <a:rPr lang="en-US" altLang="zh-CN" dirty="0"/>
              <a:t> </a:t>
            </a:r>
            <a:r>
              <a:rPr lang="en-US" altLang="zh-CN" dirty="0" err="1"/>
              <a:t>fos</a:t>
            </a:r>
            <a:r>
              <a:rPr lang="en-US" altLang="zh-CN" dirty="0"/>
              <a:t> = new </a:t>
            </a:r>
            <a:r>
              <a:rPr lang="en-US" altLang="zh-CN" dirty="0" err="1"/>
              <a:t>FileOutputStream</a:t>
            </a:r>
            <a:r>
              <a:rPr lang="en-US" altLang="zh-CN" dirty="0"/>
              <a:t>(</a:t>
            </a:r>
            <a:r>
              <a:rPr lang="en-US" altLang="zh-CN" dirty="0" err="1"/>
              <a:t>dbfile</a:t>
            </a:r>
            <a:r>
              <a:rPr lang="en-US" altLang="zh-CN" dirty="0"/>
              <a:t>);</a:t>
            </a:r>
          </a:p>
          <a:p>
            <a:endParaRPr lang="en-US" altLang="zh-CN" dirty="0"/>
          </a:p>
          <a:p>
            <a:r>
              <a:rPr lang="en-US" altLang="zh-CN" dirty="0"/>
              <a:t>            byte[] buffer = new byte[1024];</a:t>
            </a:r>
          </a:p>
          <a:p>
            <a:r>
              <a:rPr lang="en-US" altLang="zh-CN" dirty="0"/>
              <a:t>            int size = 0;</a:t>
            </a:r>
          </a:p>
          <a:p>
            <a:r>
              <a:rPr lang="en-US" altLang="zh-CN" dirty="0"/>
              <a:t>            int length = 0; //</a:t>
            </a:r>
            <a:r>
              <a:rPr lang="zh-CN" altLang="en-US" dirty="0"/>
              <a:t>字节</a:t>
            </a:r>
          </a:p>
          <a:p>
            <a:r>
              <a:rPr lang="zh-CN" altLang="en-US" dirty="0"/>
              <a:t>            </a:t>
            </a:r>
            <a:r>
              <a:rPr lang="en-US" altLang="zh-CN" dirty="0"/>
              <a:t>length = </a:t>
            </a:r>
            <a:r>
              <a:rPr lang="en-US" altLang="zh-CN" dirty="0" err="1"/>
              <a:t>is.read</a:t>
            </a:r>
            <a:r>
              <a:rPr lang="en-US" altLang="zh-CN" dirty="0"/>
              <a:t>(buffer);</a:t>
            </a:r>
          </a:p>
          <a:p>
            <a:r>
              <a:rPr lang="en-US" altLang="zh-CN" dirty="0"/>
              <a:t>            </a:t>
            </a:r>
            <a:r>
              <a:rPr lang="en-US" altLang="zh-CN" dirty="0" err="1"/>
              <a:t>Log.e</a:t>
            </a:r>
            <a:r>
              <a:rPr lang="en-US" altLang="zh-CN" dirty="0"/>
              <a:t>("Copy", "size" + length);</a:t>
            </a:r>
          </a:p>
          <a:p>
            <a:r>
              <a:rPr lang="en-US" altLang="zh-CN" dirty="0"/>
              <a:t>            while(length &gt; 0){</a:t>
            </a:r>
          </a:p>
          <a:p>
            <a:r>
              <a:rPr lang="en-US" altLang="zh-CN" dirty="0"/>
              <a:t>                </a:t>
            </a:r>
            <a:r>
              <a:rPr lang="en-US" altLang="zh-CN" dirty="0" err="1"/>
              <a:t>Log.e</a:t>
            </a:r>
            <a:r>
              <a:rPr lang="en-US" altLang="zh-CN" dirty="0"/>
              <a:t>("</a:t>
            </a:r>
            <a:r>
              <a:rPr lang="en-US" altLang="zh-CN" dirty="0" err="1"/>
              <a:t>Copy","size"+length</a:t>
            </a:r>
            <a:r>
              <a:rPr lang="en-US" altLang="zh-CN" dirty="0"/>
              <a:t>);</a:t>
            </a:r>
          </a:p>
          <a:p>
            <a:r>
              <a:rPr lang="en-US" altLang="zh-CN" dirty="0"/>
              <a:t>                </a:t>
            </a:r>
            <a:r>
              <a:rPr lang="en-US" altLang="zh-CN" dirty="0" err="1"/>
              <a:t>fos.write</a:t>
            </a:r>
            <a:r>
              <a:rPr lang="en-US" altLang="zh-CN" dirty="0"/>
              <a:t>(buffer,0,length);</a:t>
            </a:r>
          </a:p>
          <a:p>
            <a:r>
              <a:rPr lang="en-US" altLang="zh-CN" dirty="0"/>
              <a:t>                size += length;</a:t>
            </a:r>
          </a:p>
          <a:p>
            <a:r>
              <a:rPr lang="en-US" altLang="zh-CN" dirty="0"/>
              <a:t>                length= </a:t>
            </a:r>
            <a:r>
              <a:rPr lang="en-US" altLang="zh-CN" dirty="0" err="1"/>
              <a:t>is.read</a:t>
            </a:r>
            <a:r>
              <a:rPr lang="en-US" altLang="zh-CN" dirty="0"/>
              <a:t>(buffer);</a:t>
            </a:r>
          </a:p>
          <a:p>
            <a:r>
              <a:rPr lang="en-US" altLang="zh-CN" dirty="0"/>
              <a:t>            }</a:t>
            </a:r>
          </a:p>
          <a:p>
            <a:r>
              <a:rPr lang="en-US" altLang="zh-CN" dirty="0"/>
              <a:t>            </a:t>
            </a:r>
            <a:r>
              <a:rPr lang="en-US" altLang="zh-CN" dirty="0" err="1"/>
              <a:t>fos.flush</a:t>
            </a:r>
            <a:r>
              <a:rPr lang="en-US" altLang="zh-CN" dirty="0"/>
              <a:t>();</a:t>
            </a:r>
          </a:p>
          <a:p>
            <a:r>
              <a:rPr lang="en-US" altLang="zh-CN" dirty="0"/>
              <a:t>            </a:t>
            </a:r>
            <a:r>
              <a:rPr lang="en-US" altLang="zh-CN" dirty="0" err="1"/>
              <a:t>fos.close</a:t>
            </a:r>
            <a:r>
              <a:rPr lang="en-US" altLang="zh-CN" dirty="0"/>
              <a:t>();</a:t>
            </a:r>
          </a:p>
          <a:p>
            <a:r>
              <a:rPr lang="en-US" altLang="zh-CN" dirty="0"/>
              <a:t>            </a:t>
            </a:r>
            <a:r>
              <a:rPr lang="en-US" altLang="zh-CN" dirty="0" err="1"/>
              <a:t>is.close</a:t>
            </a:r>
            <a:r>
              <a:rPr lang="en-US" altLang="zh-CN" dirty="0"/>
              <a:t>();</a:t>
            </a:r>
          </a:p>
          <a:p>
            <a:r>
              <a:rPr lang="en-US" altLang="zh-CN" dirty="0"/>
              <a:t>        }catch (Exception e)</a:t>
            </a:r>
          </a:p>
          <a:p>
            <a:r>
              <a:rPr lang="en-US" altLang="zh-CN" dirty="0"/>
              <a:t>        {</a:t>
            </a:r>
          </a:p>
          <a:p>
            <a:r>
              <a:rPr lang="en-US" altLang="zh-CN" dirty="0"/>
              <a:t>            </a:t>
            </a:r>
            <a:r>
              <a:rPr lang="en-US" altLang="zh-CN" dirty="0" err="1"/>
              <a:t>e.printStackTrace</a:t>
            </a:r>
            <a:r>
              <a:rPr lang="en-US" altLang="zh-CN" dirty="0"/>
              <a:t>();</a:t>
            </a:r>
          </a:p>
          <a:p>
            <a:r>
              <a:rPr lang="en-US" altLang="zh-CN" dirty="0"/>
              <a:t>        }</a:t>
            </a:r>
          </a:p>
          <a:p>
            <a:r>
              <a:rPr lang="en-US" altLang="zh-CN" dirty="0"/>
              <a:t>        </a:t>
            </a:r>
            <a:r>
              <a:rPr lang="en-US" altLang="zh-CN" dirty="0" err="1"/>
              <a:t>Log.e</a:t>
            </a:r>
            <a:r>
              <a:rPr lang="en-US" altLang="zh-CN" dirty="0"/>
              <a:t>("</a:t>
            </a:r>
            <a:r>
              <a:rPr lang="en-US" altLang="zh-CN" dirty="0" err="1"/>
              <a:t>Copy","copy</a:t>
            </a:r>
            <a:r>
              <a:rPr lang="en-US" altLang="zh-CN" dirty="0"/>
              <a:t> end");</a:t>
            </a:r>
          </a:p>
          <a:p>
            <a:r>
              <a:rPr lang="en-US" altLang="zh-CN" dirty="0"/>
              <a:t>    }</a:t>
            </a:r>
            <a:endParaRPr lang="zh-CN" altLang="en-US" dirty="0"/>
          </a:p>
        </p:txBody>
      </p:sp>
      <p:sp>
        <p:nvSpPr>
          <p:cNvPr id="4" name="灯片编号占位符 3"/>
          <p:cNvSpPr>
            <a:spLocks noGrp="1"/>
          </p:cNvSpPr>
          <p:nvPr>
            <p:ph type="sldNum" sz="quarter" idx="10"/>
          </p:nvPr>
        </p:nvSpPr>
        <p:spPr/>
        <p:txBody>
          <a:bodyPr/>
          <a:lstStyle/>
          <a:p>
            <a:fld id="{BF6007C2-EA7A-40DF-8939-7A9C972EF707}" type="slidenum">
              <a:rPr lang="zh-CN" altLang="en-US" smtClean="0"/>
              <a:t>18</a:t>
            </a:fld>
            <a:endParaRPr lang="zh-CN" altLang="en-US"/>
          </a:p>
        </p:txBody>
      </p:sp>
    </p:spTree>
    <p:extLst>
      <p:ext uri="{BB962C8B-B14F-4D97-AF65-F5344CB8AC3E}">
        <p14:creationId xmlns:p14="http://schemas.microsoft.com/office/powerpoint/2010/main" val="7776968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F6007C2-EA7A-40DF-8939-7A9C972EF707}" type="slidenum">
              <a:rPr lang="zh-CN" altLang="en-US" smtClean="0"/>
              <a:t>29</a:t>
            </a:fld>
            <a:endParaRPr lang="zh-CN" altLang="en-US"/>
          </a:p>
        </p:txBody>
      </p:sp>
    </p:spTree>
    <p:extLst>
      <p:ext uri="{BB962C8B-B14F-4D97-AF65-F5344CB8AC3E}">
        <p14:creationId xmlns:p14="http://schemas.microsoft.com/office/powerpoint/2010/main" val="26154712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F6007C2-EA7A-40DF-8939-7A9C972EF707}" type="slidenum">
              <a:rPr lang="zh-CN" altLang="en-US" smtClean="0"/>
              <a:t>31</a:t>
            </a:fld>
            <a:endParaRPr lang="zh-CN" altLang="en-US"/>
          </a:p>
        </p:txBody>
      </p:sp>
    </p:spTree>
    <p:extLst>
      <p:ext uri="{BB962C8B-B14F-4D97-AF65-F5344CB8AC3E}">
        <p14:creationId xmlns:p14="http://schemas.microsoft.com/office/powerpoint/2010/main" val="11085460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https://www.jb51.net/article/85068.htm</a:t>
            </a:r>
            <a:endParaRPr lang="zh-CN" altLang="en-US" dirty="0"/>
          </a:p>
        </p:txBody>
      </p:sp>
      <p:sp>
        <p:nvSpPr>
          <p:cNvPr id="4" name="灯片编号占位符 3"/>
          <p:cNvSpPr>
            <a:spLocks noGrp="1"/>
          </p:cNvSpPr>
          <p:nvPr>
            <p:ph type="sldNum" sz="quarter" idx="10"/>
          </p:nvPr>
        </p:nvSpPr>
        <p:spPr/>
        <p:txBody>
          <a:bodyPr/>
          <a:lstStyle/>
          <a:p>
            <a:fld id="{BF6007C2-EA7A-40DF-8939-7A9C972EF707}" type="slidenum">
              <a:rPr lang="zh-CN" altLang="en-US" smtClean="0"/>
              <a:t>33</a:t>
            </a:fld>
            <a:endParaRPr lang="zh-CN" altLang="en-US"/>
          </a:p>
        </p:txBody>
      </p:sp>
    </p:spTree>
    <p:extLst>
      <p:ext uri="{BB962C8B-B14F-4D97-AF65-F5344CB8AC3E}">
        <p14:creationId xmlns:p14="http://schemas.microsoft.com/office/powerpoint/2010/main" val="25982547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第三个参数对应的是</a:t>
            </a:r>
            <a:r>
              <a:rPr lang="en-US" altLang="zh-CN" dirty="0"/>
              <a:t>SQL</a:t>
            </a:r>
            <a:r>
              <a:rPr lang="zh-CN" altLang="en-US" dirty="0"/>
              <a:t>语句的</a:t>
            </a:r>
            <a:r>
              <a:rPr lang="en-US" altLang="zh-CN" dirty="0"/>
              <a:t>where</a:t>
            </a:r>
            <a:r>
              <a:rPr lang="zh-CN" altLang="en-US" dirty="0"/>
              <a:t>部分，表示更新所有</a:t>
            </a:r>
            <a:r>
              <a:rPr lang="en-US" altLang="zh-CN" dirty="0"/>
              <a:t>name</a:t>
            </a:r>
            <a:r>
              <a:rPr lang="zh-CN" altLang="en-US" dirty="0"/>
              <a:t>等于？的行，而？是一个占位符，可以通过第四个参数提供的一个字符串数组为第三个参数中的每个占位符指定相应的内容。</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BF6007C2-EA7A-40DF-8939-7A9C972EF707}" type="slidenum">
              <a:rPr lang="zh-CN" altLang="en-US" smtClean="0"/>
              <a:t>40</a:t>
            </a:fld>
            <a:endParaRPr lang="zh-CN" altLang="en-US"/>
          </a:p>
        </p:txBody>
      </p:sp>
    </p:spTree>
    <p:extLst>
      <p:ext uri="{BB962C8B-B14F-4D97-AF65-F5344CB8AC3E}">
        <p14:creationId xmlns:p14="http://schemas.microsoft.com/office/powerpoint/2010/main" val="35859273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首先得到</a:t>
            </a:r>
            <a:r>
              <a:rPr lang="en-US" altLang="zh-CN" dirty="0"/>
              <a:t>Book</a:t>
            </a:r>
            <a:r>
              <a:rPr lang="zh-CN" altLang="en-US" dirty="0"/>
              <a:t>标中所有记录的</a:t>
            </a:r>
            <a:r>
              <a:rPr lang="en-US" altLang="zh-CN" dirty="0"/>
              <a:t>Cursor</a:t>
            </a:r>
            <a:r>
              <a:rPr lang="zh-CN" altLang="en-US" dirty="0"/>
              <a:t>集合：</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然后在一个循环中通过</a:t>
            </a:r>
            <a:r>
              <a:rPr lang="en-US" altLang="zh-CN" dirty="0" err="1"/>
              <a:t>Cursor.getColumnIndex</a:t>
            </a:r>
            <a:r>
              <a:rPr lang="en-US" altLang="zh-CN" dirty="0"/>
              <a:t>()</a:t>
            </a:r>
            <a:r>
              <a:rPr lang="zh-CN" altLang="en-US" dirty="0"/>
              <a:t>方法获取到某一列在表中对应的位置索引，将这个索引传到对应的取值方法中，获取对应列字段的值。</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BF6007C2-EA7A-40DF-8939-7A9C972EF707}" type="slidenum">
              <a:rPr lang="zh-CN" altLang="en-US" smtClean="0"/>
              <a:t>46</a:t>
            </a:fld>
            <a:endParaRPr lang="zh-CN" altLang="en-US"/>
          </a:p>
        </p:txBody>
      </p:sp>
    </p:spTree>
    <p:extLst>
      <p:ext uri="{BB962C8B-B14F-4D97-AF65-F5344CB8AC3E}">
        <p14:creationId xmlns:p14="http://schemas.microsoft.com/office/powerpoint/2010/main" val="10767235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android.com/" TargetMode="External"/><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android.com/" TargetMode="External"/><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android.com/"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android.com/" TargetMode="External"/><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android.com/" TargetMode="External"/><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android.com/" TargetMode="External"/><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android.com/" TargetMode="External"/><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android.com/"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android.com/" TargetMode="External"/><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android.com/" TargetMode="External"/><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1"/>
      </p:bgRef>
    </p:bg>
    <p:spTree>
      <p:nvGrpSpPr>
        <p:cNvPr id="1" name=""/>
        <p:cNvGrpSpPr/>
        <p:nvPr/>
      </p:nvGrpSpPr>
      <p:grpSpPr>
        <a:xfrm>
          <a:off x="0" y="0"/>
          <a:ext cx="0" cy="0"/>
          <a:chOff x="0" y="0"/>
          <a:chExt cx="0" cy="0"/>
        </a:xfrm>
      </p:grpSpPr>
      <p:sp>
        <p:nvSpPr>
          <p:cNvPr id="30" name="Date Placeholder 29"/>
          <p:cNvSpPr>
            <a:spLocks noGrp="1"/>
          </p:cNvSpPr>
          <p:nvPr>
            <p:ph type="dt" sz="half" idx="10"/>
          </p:nvPr>
        </p:nvSpPr>
        <p:spPr/>
        <p:txBody>
          <a:bodyPr/>
          <a:lstStyle/>
          <a:p>
            <a:fld id="{021A1D30-C0A0-4124-A783-34D9F15FA0FE}" type="datetime1">
              <a:rPr lang="en-US" smtClean="0">
                <a:solidFill>
                  <a:prstClr val="black"/>
                </a:solidFill>
              </a:rPr>
              <a:pPr/>
              <a:t>4/21/2022</a:t>
            </a:fld>
            <a:endParaRPr lang="en-US">
              <a:solidFill>
                <a:prstClr val="black"/>
              </a:solidFill>
            </a:endParaRPr>
          </a:p>
        </p:txBody>
      </p:sp>
      <p:sp>
        <p:nvSpPr>
          <p:cNvPr id="19" name="Footer Placeholder 18"/>
          <p:cNvSpPr>
            <a:spLocks noGrp="1"/>
          </p:cNvSpPr>
          <p:nvPr>
            <p:ph type="ftr" sz="quarter" idx="11"/>
          </p:nvPr>
        </p:nvSpPr>
        <p:spPr/>
        <p:txBody>
          <a:bodyPr/>
          <a:lstStyle/>
          <a:p>
            <a:endParaRPr lang="en-US">
              <a:solidFill>
                <a:prstClr val="black"/>
              </a:solidFill>
            </a:endParaRPr>
          </a:p>
        </p:txBody>
      </p:sp>
      <p:sp>
        <p:nvSpPr>
          <p:cNvPr id="27" name="Slide Number Placeholder 26"/>
          <p:cNvSpPr>
            <a:spLocks noGrp="1"/>
          </p:cNvSpPr>
          <p:nvPr>
            <p:ph type="sldNum" sz="quarter" idx="12"/>
          </p:nvPr>
        </p:nvSpPr>
        <p:spPr/>
        <p:txBody>
          <a:bodyPr/>
          <a:lstStyle/>
          <a:p>
            <a:fld id="{401CF334-2D5C-4859-84A6-CA7E6E43FAEB}" type="slidenum">
              <a:rPr lang="en-US" smtClean="0">
                <a:solidFill>
                  <a:prstClr val="black"/>
                </a:solidFill>
              </a:rPr>
              <a:pPr/>
              <a:t>‹#›</a:t>
            </a:fld>
            <a:endParaRPr lang="en-US">
              <a:solidFill>
                <a:prstClr val="black"/>
              </a:solidFill>
            </a:endParaRPr>
          </a:p>
        </p:txBody>
      </p:sp>
      <p:sp>
        <p:nvSpPr>
          <p:cNvPr id="17" name="Subtitle 16"/>
          <p:cNvSpPr>
            <a:spLocks noGrp="1"/>
          </p:cNvSpPr>
          <p:nvPr>
            <p:ph type="subTitle" idx="1"/>
          </p:nvPr>
        </p:nvSpPr>
        <p:spPr>
          <a:xfrm>
            <a:off x="711107" y="3228536"/>
            <a:ext cx="10471565" cy="1752600"/>
          </a:xfrm>
        </p:spPr>
        <p:txBody>
          <a:bodyPr lIns="0" rIns="14265"/>
          <a:lstStyle>
            <a:lvl1pPr marL="0" marR="35662" indent="0" algn="r">
              <a:buNone/>
              <a:defRPr>
                <a:solidFill>
                  <a:schemeClr val="tx1"/>
                </a:solidFill>
              </a:defRPr>
            </a:lvl1pPr>
            <a:lvl2pPr marL="356616" indent="0" algn="ctr">
              <a:buNone/>
            </a:lvl2pPr>
            <a:lvl3pPr marL="713232" indent="0" algn="ctr">
              <a:buNone/>
            </a:lvl3pPr>
            <a:lvl4pPr marL="1069848" indent="0" algn="ctr">
              <a:buNone/>
            </a:lvl4pPr>
            <a:lvl5pPr marL="1426464" indent="0" algn="ctr">
              <a:buNone/>
            </a:lvl5pPr>
            <a:lvl6pPr marL="1783080" indent="0" algn="ctr">
              <a:buNone/>
            </a:lvl6pPr>
            <a:lvl7pPr marL="2139696" indent="0" algn="ctr">
              <a:buNone/>
            </a:lvl7pPr>
            <a:lvl8pPr marL="2496312" indent="0" algn="ctr">
              <a:buNone/>
            </a:lvl8pPr>
            <a:lvl9pPr marL="2852928" indent="0" algn="ctr">
              <a:buNone/>
            </a:lvl9pPr>
          </a:lstStyle>
          <a:p>
            <a:r>
              <a:rPr kumimoji="0" lang="en-US"/>
              <a:t>Click to edit Master subtitle style</a:t>
            </a:r>
          </a:p>
        </p:txBody>
      </p:sp>
      <p:sp>
        <p:nvSpPr>
          <p:cNvPr id="9" name="Title 8"/>
          <p:cNvSpPr>
            <a:spLocks noGrp="1"/>
          </p:cNvSpPr>
          <p:nvPr>
            <p:ph type="ctrTitle"/>
          </p:nvPr>
        </p:nvSpPr>
        <p:spPr>
          <a:xfrm>
            <a:off x="711108" y="1371600"/>
            <a:ext cx="10467501" cy="1828800"/>
          </a:xfrm>
          <a:ln>
            <a:noFill/>
          </a:ln>
        </p:spPr>
        <p:txBody>
          <a:bodyPr vert="horz" tIns="0" rIns="14265"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4400" b="1">
                <a:ln>
                  <a:noFill/>
                </a:ln>
                <a:solidFill>
                  <a:schemeClr val="tx2"/>
                </a:solidFill>
                <a:effectLst/>
                <a:latin typeface="+mj-lt"/>
                <a:ea typeface="+mj-ea"/>
                <a:cs typeface="+mj-cs"/>
              </a:defRPr>
            </a:lvl1pPr>
          </a:lstStyle>
          <a:p>
            <a:r>
              <a:rPr kumimoji="0" lang="en-US"/>
              <a:t>Click to edit Master title style</a:t>
            </a:r>
            <a:endParaRPr kumimoji="0" lang="en-US" dirty="0"/>
          </a:p>
        </p:txBody>
      </p:sp>
      <p:cxnSp>
        <p:nvCxnSpPr>
          <p:cNvPr id="5" name="Straight Connector 4"/>
          <p:cNvCxnSpPr/>
          <p:nvPr/>
        </p:nvCxnSpPr>
        <p:spPr>
          <a:xfrm flipV="1">
            <a:off x="3055" y="5937957"/>
            <a:ext cx="8240" cy="5644"/>
          </a:xfrm>
          <a:prstGeom prst="line">
            <a:avLst/>
          </a:prstGeom>
        </p:spPr>
        <p:style>
          <a:lnRef idx="1">
            <a:schemeClr val="accent1"/>
          </a:lnRef>
          <a:fillRef idx="0">
            <a:schemeClr val="accent1"/>
          </a:fillRef>
          <a:effectRef idx="0">
            <a:schemeClr val="accent1"/>
          </a:effectRef>
          <a:fontRef idx="minor">
            <a:schemeClr val="tx1"/>
          </a:fontRef>
        </p:style>
      </p:cxnSp>
      <p:grpSp>
        <p:nvGrpSpPr>
          <p:cNvPr id="10" name="Group 9"/>
          <p:cNvGrpSpPr/>
          <p:nvPr/>
        </p:nvGrpSpPr>
        <p:grpSpPr>
          <a:xfrm>
            <a:off x="0" y="6208894"/>
            <a:ext cx="12190413" cy="649106"/>
            <a:chOff x="0" y="6208894"/>
            <a:chExt cx="12192000" cy="649106"/>
          </a:xfrm>
        </p:grpSpPr>
        <p:sp>
          <p:nvSpPr>
            <p:cNvPr id="2" name="Rectangle 1"/>
            <p:cNvSpPr/>
            <p:nvPr/>
          </p:nvSpPr>
          <p:spPr>
            <a:xfrm>
              <a:off x="3048" y="6220178"/>
              <a:ext cx="12188952" cy="637822"/>
            </a:xfrm>
            <a:prstGeom prst="rect">
              <a:avLst/>
            </a:prstGeom>
            <a:ln>
              <a:noFill/>
            </a:ln>
          </p:spPr>
          <p:style>
            <a:lnRef idx="1">
              <a:schemeClr val="accent3"/>
            </a:lnRef>
            <a:fillRef idx="2">
              <a:schemeClr val="accent3"/>
            </a:fillRef>
            <a:effectRef idx="1">
              <a:schemeClr val="accent3"/>
            </a:effectRef>
            <a:fontRef idx="minor">
              <a:schemeClr val="dk1"/>
            </a:fontRef>
          </p:style>
          <p:txBody>
            <a:bodyPr rtlCol="0" anchor="ctr"/>
            <a:lstStyle/>
            <a:p>
              <a:pPr algn="ctr" defTabSz="713232"/>
              <a:endParaRPr lang="en-US" sz="1400">
                <a:solidFill>
                  <a:prstClr val="black"/>
                </a:solidFill>
              </a:endParaRPr>
            </a:p>
          </p:txBody>
        </p:sp>
        <p:cxnSp>
          <p:nvCxnSpPr>
            <p:cNvPr id="7" name="Straight Connector 6"/>
            <p:cNvCxnSpPr/>
            <p:nvPr/>
          </p:nvCxnSpPr>
          <p:spPr>
            <a:xfrm>
              <a:off x="0" y="6208894"/>
              <a:ext cx="121920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cxnSp>
        <p:nvCxnSpPr>
          <p:cNvPr id="11" name="Straight Connector 10"/>
          <p:cNvCxnSpPr/>
          <p:nvPr userDrawn="1"/>
        </p:nvCxnSpPr>
        <p:spPr>
          <a:xfrm flipV="1">
            <a:off x="3055" y="5937957"/>
            <a:ext cx="8240" cy="564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569735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D2D5871-AB0F-4B3D-8861-97E78CB7B47E}" type="datetime1">
              <a:rPr lang="en-US" smtClean="0">
                <a:solidFill>
                  <a:prstClr val="black"/>
                </a:solidFill>
              </a:rPr>
              <a:pPr/>
              <a:t>4/21/2022</a:t>
            </a:fld>
            <a:endParaRPr lang="en-US">
              <a:solidFill>
                <a:prstClr val="black"/>
              </a:solidFill>
            </a:endParaRPr>
          </a:p>
        </p:txBody>
      </p:sp>
      <p:sp>
        <p:nvSpPr>
          <p:cNvPr id="5" name="Footer Placeholder 4"/>
          <p:cNvSpPr>
            <a:spLocks noGrp="1"/>
          </p:cNvSpPr>
          <p:nvPr>
            <p:ph type="ftr" sz="quarter" idx="11"/>
          </p:nvPr>
        </p:nvSpPr>
        <p:spPr/>
        <p:txBody>
          <a:bodyPr/>
          <a:lstStyle/>
          <a:p>
            <a:endParaRPr lang="en-US">
              <a:solidFill>
                <a:prstClr val="black"/>
              </a:solidFill>
            </a:endParaRPr>
          </a:p>
        </p:txBody>
      </p:sp>
      <p:sp>
        <p:nvSpPr>
          <p:cNvPr id="6" name="Slide Number Placeholder 5"/>
          <p:cNvSpPr>
            <a:spLocks noGrp="1"/>
          </p:cNvSpPr>
          <p:nvPr>
            <p:ph type="sldNum" sz="quarter" idx="12"/>
          </p:nvPr>
        </p:nvSpPr>
        <p:spPr/>
        <p:txBody>
          <a:bodyPr/>
          <a:lstStyle/>
          <a:p>
            <a:fld id="{401CF334-2D5C-4859-84A6-CA7E6E43FAEB}" type="slidenum">
              <a:rPr lang="en-US" smtClean="0">
                <a:solidFill>
                  <a:prstClr val="black"/>
                </a:solidFill>
              </a:rPr>
              <a:pPr/>
              <a:t>‹#›</a:t>
            </a:fld>
            <a:endParaRPr lang="en-US">
              <a:solidFill>
                <a:prstClr val="black"/>
              </a:solidFill>
            </a:endParaRPr>
          </a:p>
        </p:txBody>
      </p:sp>
      <p:sp>
        <p:nvSpPr>
          <p:cNvPr id="3" name="Vertical Text Placeholder 2"/>
          <p:cNvSpPr>
            <a:spLocks noGrp="1"/>
          </p:cNvSpPr>
          <p:nvPr>
            <p:ph type="body" orient="vert" idx="1"/>
          </p:nvPr>
        </p:nvSpPr>
        <p:spPr/>
        <p:txBody>
          <a:bodyPr vert="eaVert"/>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 name="Title 1"/>
          <p:cNvSpPr>
            <a:spLocks noGrp="1"/>
          </p:cNvSpPr>
          <p:nvPr>
            <p:ph type="title"/>
          </p:nvPr>
        </p:nvSpPr>
        <p:spPr/>
        <p:txBody>
          <a:bodyPr/>
          <a:lstStyle/>
          <a:p>
            <a:r>
              <a:rPr kumimoji="0" lang="en-US"/>
              <a:t>Click to edit Master title style</a:t>
            </a:r>
          </a:p>
        </p:txBody>
      </p:sp>
      <p:pic>
        <p:nvPicPr>
          <p:cNvPr id="7" name="Picture 2" descr="Green Android Logo">
            <a:hlinkClick r:id="rId2"/>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0428519" y="6447291"/>
            <a:ext cx="1152375" cy="25717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userDrawn="1"/>
        </p:nvPicPr>
        <p:blipFill>
          <a:blip r:embed="rId4"/>
          <a:stretch>
            <a:fillRect/>
          </a:stretch>
        </p:blipFill>
        <p:spPr>
          <a:xfrm>
            <a:off x="8226813" y="6350589"/>
            <a:ext cx="2136759" cy="450580"/>
          </a:xfrm>
          <a:prstGeom prst="rect">
            <a:avLst/>
          </a:prstGeom>
        </p:spPr>
      </p:pic>
      <p:cxnSp>
        <p:nvCxnSpPr>
          <p:cNvPr id="9" name="Straight Connector 8"/>
          <p:cNvCxnSpPr/>
          <p:nvPr userDrawn="1"/>
        </p:nvCxnSpPr>
        <p:spPr>
          <a:xfrm>
            <a:off x="609521" y="6350588"/>
            <a:ext cx="10971372" cy="0"/>
          </a:xfrm>
          <a:prstGeom prst="line">
            <a:avLst/>
          </a:prstGeom>
          <a:ln w="2857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259499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4418406-4C3F-4F3E-80BD-A22568EA37EB}" type="datetime1">
              <a:rPr lang="en-US" smtClean="0">
                <a:solidFill>
                  <a:prstClr val="black"/>
                </a:solidFill>
              </a:rPr>
              <a:pPr/>
              <a:t>4/21/2022</a:t>
            </a:fld>
            <a:endParaRPr lang="en-US">
              <a:solidFill>
                <a:prstClr val="black"/>
              </a:solidFill>
            </a:endParaRPr>
          </a:p>
        </p:txBody>
      </p:sp>
      <p:sp>
        <p:nvSpPr>
          <p:cNvPr id="5" name="Footer Placeholder 4"/>
          <p:cNvSpPr>
            <a:spLocks noGrp="1"/>
          </p:cNvSpPr>
          <p:nvPr>
            <p:ph type="ftr" sz="quarter" idx="11"/>
          </p:nvPr>
        </p:nvSpPr>
        <p:spPr/>
        <p:txBody>
          <a:bodyPr/>
          <a:lstStyle/>
          <a:p>
            <a:endParaRPr lang="en-US">
              <a:solidFill>
                <a:prstClr val="black"/>
              </a:solidFill>
            </a:endParaRPr>
          </a:p>
        </p:txBody>
      </p:sp>
      <p:sp>
        <p:nvSpPr>
          <p:cNvPr id="6" name="Slide Number Placeholder 5"/>
          <p:cNvSpPr>
            <a:spLocks noGrp="1"/>
          </p:cNvSpPr>
          <p:nvPr>
            <p:ph type="sldNum" sz="quarter" idx="12"/>
          </p:nvPr>
        </p:nvSpPr>
        <p:spPr/>
        <p:txBody>
          <a:bodyPr/>
          <a:lstStyle/>
          <a:p>
            <a:fld id="{401CF334-2D5C-4859-84A6-CA7E6E43FAEB}" type="slidenum">
              <a:rPr lang="en-US" smtClean="0">
                <a:solidFill>
                  <a:prstClr val="black"/>
                </a:solidFill>
              </a:rPr>
              <a:pPr/>
              <a:t>‹#›</a:t>
            </a:fld>
            <a:endParaRPr lang="en-US">
              <a:solidFill>
                <a:prstClr val="black"/>
              </a:solidFill>
            </a:endParaRPr>
          </a:p>
        </p:txBody>
      </p:sp>
      <p:sp>
        <p:nvSpPr>
          <p:cNvPr id="3" name="Vertical Text Placeholder 2"/>
          <p:cNvSpPr>
            <a:spLocks noGrp="1"/>
          </p:cNvSpPr>
          <p:nvPr>
            <p:ph type="body" orient="vert" idx="1"/>
          </p:nvPr>
        </p:nvSpPr>
        <p:spPr>
          <a:xfrm>
            <a:off x="609521" y="914402"/>
            <a:ext cx="8025355" cy="5211763"/>
          </a:xfrm>
        </p:spPr>
        <p:txBody>
          <a:bodyPr vert="eaVert"/>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 name="Vertical Title 1"/>
          <p:cNvSpPr>
            <a:spLocks noGrp="1"/>
          </p:cNvSpPr>
          <p:nvPr>
            <p:ph type="title" orient="vert"/>
          </p:nvPr>
        </p:nvSpPr>
        <p:spPr>
          <a:xfrm>
            <a:off x="8838049" y="914402"/>
            <a:ext cx="2742843" cy="5211763"/>
          </a:xfrm>
        </p:spPr>
        <p:txBody>
          <a:bodyPr vert="eaVert"/>
          <a:lstStyle/>
          <a:p>
            <a:r>
              <a:rPr kumimoji="0" lang="en-US"/>
              <a:t>Click to edit Master title style</a:t>
            </a:r>
          </a:p>
        </p:txBody>
      </p:sp>
      <p:pic>
        <p:nvPicPr>
          <p:cNvPr id="7" name="Picture 2" descr="Green Android Logo">
            <a:hlinkClick r:id="rId2"/>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0428519" y="6447291"/>
            <a:ext cx="1152375" cy="25717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userDrawn="1"/>
        </p:nvPicPr>
        <p:blipFill>
          <a:blip r:embed="rId4"/>
          <a:stretch>
            <a:fillRect/>
          </a:stretch>
        </p:blipFill>
        <p:spPr>
          <a:xfrm>
            <a:off x="8226813" y="6350589"/>
            <a:ext cx="2136759" cy="450580"/>
          </a:xfrm>
          <a:prstGeom prst="rect">
            <a:avLst/>
          </a:prstGeom>
        </p:spPr>
      </p:pic>
      <p:cxnSp>
        <p:nvCxnSpPr>
          <p:cNvPr id="9" name="Straight Connector 8"/>
          <p:cNvCxnSpPr/>
          <p:nvPr userDrawn="1"/>
        </p:nvCxnSpPr>
        <p:spPr>
          <a:xfrm>
            <a:off x="609521" y="6350588"/>
            <a:ext cx="10971372" cy="0"/>
          </a:xfrm>
          <a:prstGeom prst="line">
            <a:avLst/>
          </a:prstGeom>
          <a:ln w="2857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14864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标题幻灯片">
    <p:spTree>
      <p:nvGrpSpPr>
        <p:cNvPr id="1" name=""/>
        <p:cNvGrpSpPr/>
        <p:nvPr/>
      </p:nvGrpSpPr>
      <p:grpSpPr>
        <a:xfrm>
          <a:off x="0" y="0"/>
          <a:ext cx="0" cy="0"/>
          <a:chOff x="0" y="0"/>
          <a:chExt cx="0" cy="0"/>
        </a:xfrm>
      </p:grpSpPr>
      <p:sp>
        <p:nvSpPr>
          <p:cNvPr id="14" name="矩形 13"/>
          <p:cNvSpPr/>
          <p:nvPr userDrawn="1"/>
        </p:nvSpPr>
        <p:spPr>
          <a:xfrm>
            <a:off x="1061902" y="6445250"/>
            <a:ext cx="11128509" cy="419100"/>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713232">
              <a:defRPr/>
            </a:pPr>
            <a:endParaRPr lang="zh-CN" altLang="en-US" sz="2400" dirty="0">
              <a:solidFill>
                <a:prstClr val="white"/>
              </a:solidFill>
            </a:endParaRPr>
          </a:p>
        </p:txBody>
      </p:sp>
      <p:sp>
        <p:nvSpPr>
          <p:cNvPr id="15" name="矩形 14"/>
          <p:cNvSpPr/>
          <p:nvPr userDrawn="1"/>
        </p:nvSpPr>
        <p:spPr>
          <a:xfrm>
            <a:off x="10" y="6445250"/>
            <a:ext cx="1061900" cy="419100"/>
          </a:xfrm>
          <a:prstGeom prst="rect">
            <a:avLst/>
          </a:prstGeom>
          <a:solidFill>
            <a:srgbClr val="8BAB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713232">
              <a:defRPr/>
            </a:pPr>
            <a:endParaRPr lang="zh-CN" altLang="en-US" sz="2400">
              <a:solidFill>
                <a:prstClr val="white"/>
              </a:solidFill>
            </a:endParaRPr>
          </a:p>
        </p:txBody>
      </p:sp>
      <p:sp>
        <p:nvSpPr>
          <p:cNvPr id="8" name="椭圆 7"/>
          <p:cNvSpPr/>
          <p:nvPr userDrawn="1"/>
        </p:nvSpPr>
        <p:spPr>
          <a:xfrm>
            <a:off x="2075170" y="1629032"/>
            <a:ext cx="2783638" cy="2088000"/>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713232"/>
            <a:endParaRPr lang="zh-CN" altLang="en-US" sz="2400" dirty="0">
              <a:solidFill>
                <a:prstClr val="white"/>
              </a:solidFill>
            </a:endParaRPr>
          </a:p>
        </p:txBody>
      </p:sp>
      <p:sp>
        <p:nvSpPr>
          <p:cNvPr id="9" name="Rectangle 52"/>
          <p:cNvSpPr>
            <a:spLocks noChangeArrowheads="1"/>
          </p:cNvSpPr>
          <p:nvPr userDrawn="1"/>
        </p:nvSpPr>
        <p:spPr bwMode="ltGray">
          <a:xfrm>
            <a:off x="7534352" y="0"/>
            <a:ext cx="4656061" cy="2447926"/>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defTabSz="713232">
              <a:defRPr/>
            </a:pPr>
            <a:endParaRPr lang="zh-CN" altLang="en-US" sz="1400" b="0">
              <a:solidFill>
                <a:prstClr val="black"/>
              </a:solidFill>
            </a:endParaRPr>
          </a:p>
        </p:txBody>
      </p:sp>
      <p:grpSp>
        <p:nvGrpSpPr>
          <p:cNvPr id="11" name="Group 53"/>
          <p:cNvGrpSpPr>
            <a:grpSpLocks/>
          </p:cNvGrpSpPr>
          <p:nvPr userDrawn="1"/>
        </p:nvGrpSpPr>
        <p:grpSpPr bwMode="auto">
          <a:xfrm>
            <a:off x="7534352" y="1989149"/>
            <a:ext cx="4656061" cy="358775"/>
            <a:chOff x="3827" y="1468"/>
            <a:chExt cx="1927" cy="226"/>
          </a:xfrm>
        </p:grpSpPr>
        <p:sp>
          <p:nvSpPr>
            <p:cNvPr id="13" name="Line 54"/>
            <p:cNvSpPr>
              <a:spLocks noChangeShapeType="1"/>
            </p:cNvSpPr>
            <p:nvPr userDrawn="1"/>
          </p:nvSpPr>
          <p:spPr bwMode="white">
            <a:xfrm>
              <a:off x="3827" y="1468"/>
              <a:ext cx="1927" cy="0"/>
            </a:xfrm>
            <a:prstGeom prst="line">
              <a:avLst/>
            </a:prstGeom>
            <a:noFill/>
            <a:ln w="19050" cap="rnd">
              <a:solidFill>
                <a:schemeClr val="bg1"/>
              </a:solidFill>
              <a:prstDash val="sysDot"/>
              <a:round/>
              <a:headEnd/>
              <a:tailEnd/>
            </a:ln>
            <a:extLst>
              <a:ext uri="{909E8E84-426E-40DD-AFC4-6F175D3DCCD1}">
                <a14:hiddenFill xmlns:a14="http://schemas.microsoft.com/office/drawing/2010/main">
                  <a:noFill/>
                </a14:hiddenFill>
              </a:ext>
            </a:extLst>
          </p:spPr>
          <p:txBody>
            <a:bodyPr/>
            <a:lstStyle/>
            <a:p>
              <a:pPr defTabSz="713232"/>
              <a:endParaRPr lang="zh-CN" altLang="en-US" sz="1400">
                <a:solidFill>
                  <a:prstClr val="black"/>
                </a:solidFill>
              </a:endParaRPr>
            </a:p>
          </p:txBody>
        </p:sp>
        <p:sp>
          <p:nvSpPr>
            <p:cNvPr id="16" name="Line 55"/>
            <p:cNvSpPr>
              <a:spLocks noChangeShapeType="1"/>
            </p:cNvSpPr>
            <p:nvPr userDrawn="1"/>
          </p:nvSpPr>
          <p:spPr bwMode="white">
            <a:xfrm>
              <a:off x="3827" y="1540"/>
              <a:ext cx="1927" cy="0"/>
            </a:xfrm>
            <a:prstGeom prst="line">
              <a:avLst/>
            </a:prstGeom>
            <a:noFill/>
            <a:ln w="19050" cap="rnd">
              <a:solidFill>
                <a:schemeClr val="bg1"/>
              </a:solidFill>
              <a:prstDash val="sysDot"/>
              <a:round/>
              <a:headEnd/>
              <a:tailEnd/>
            </a:ln>
            <a:extLst>
              <a:ext uri="{909E8E84-426E-40DD-AFC4-6F175D3DCCD1}">
                <a14:hiddenFill xmlns:a14="http://schemas.microsoft.com/office/drawing/2010/main">
                  <a:noFill/>
                </a14:hiddenFill>
              </a:ext>
            </a:extLst>
          </p:spPr>
          <p:txBody>
            <a:bodyPr/>
            <a:lstStyle/>
            <a:p>
              <a:pPr defTabSz="713232"/>
              <a:endParaRPr lang="zh-CN" altLang="en-US" sz="1400">
                <a:solidFill>
                  <a:prstClr val="black"/>
                </a:solidFill>
              </a:endParaRPr>
            </a:p>
          </p:txBody>
        </p:sp>
        <p:sp>
          <p:nvSpPr>
            <p:cNvPr id="17" name="Line 56"/>
            <p:cNvSpPr>
              <a:spLocks noChangeShapeType="1"/>
            </p:cNvSpPr>
            <p:nvPr userDrawn="1"/>
          </p:nvSpPr>
          <p:spPr bwMode="white">
            <a:xfrm>
              <a:off x="3827" y="1616"/>
              <a:ext cx="1927" cy="0"/>
            </a:xfrm>
            <a:prstGeom prst="line">
              <a:avLst/>
            </a:prstGeom>
            <a:noFill/>
            <a:ln w="19050" cap="rnd">
              <a:solidFill>
                <a:schemeClr val="bg1"/>
              </a:solidFill>
              <a:prstDash val="sysDot"/>
              <a:round/>
              <a:headEnd/>
              <a:tailEnd/>
            </a:ln>
            <a:extLst>
              <a:ext uri="{909E8E84-426E-40DD-AFC4-6F175D3DCCD1}">
                <a14:hiddenFill xmlns:a14="http://schemas.microsoft.com/office/drawing/2010/main">
                  <a:noFill/>
                </a14:hiddenFill>
              </a:ext>
            </a:extLst>
          </p:spPr>
          <p:txBody>
            <a:bodyPr/>
            <a:lstStyle/>
            <a:p>
              <a:pPr defTabSz="713232"/>
              <a:endParaRPr lang="zh-CN" altLang="en-US" sz="1400">
                <a:solidFill>
                  <a:prstClr val="black"/>
                </a:solidFill>
              </a:endParaRPr>
            </a:p>
          </p:txBody>
        </p:sp>
        <p:sp>
          <p:nvSpPr>
            <p:cNvPr id="18" name="Line 57"/>
            <p:cNvSpPr>
              <a:spLocks noChangeShapeType="1"/>
            </p:cNvSpPr>
            <p:nvPr userDrawn="1"/>
          </p:nvSpPr>
          <p:spPr bwMode="white">
            <a:xfrm>
              <a:off x="3827" y="1694"/>
              <a:ext cx="1927" cy="0"/>
            </a:xfrm>
            <a:prstGeom prst="line">
              <a:avLst/>
            </a:prstGeom>
            <a:noFill/>
            <a:ln w="19050" cap="rnd">
              <a:solidFill>
                <a:schemeClr val="bg1"/>
              </a:solidFill>
              <a:prstDash val="sysDot"/>
              <a:round/>
              <a:headEnd/>
              <a:tailEnd/>
            </a:ln>
            <a:extLst>
              <a:ext uri="{909E8E84-426E-40DD-AFC4-6F175D3DCCD1}">
                <a14:hiddenFill xmlns:a14="http://schemas.microsoft.com/office/drawing/2010/main">
                  <a:noFill/>
                </a14:hiddenFill>
              </a:ext>
            </a:extLst>
          </p:spPr>
          <p:txBody>
            <a:bodyPr/>
            <a:lstStyle/>
            <a:p>
              <a:pPr defTabSz="713232"/>
              <a:endParaRPr lang="zh-CN" altLang="en-US" sz="1400">
                <a:solidFill>
                  <a:prstClr val="black"/>
                </a:solidFill>
              </a:endParaRPr>
            </a:p>
          </p:txBody>
        </p:sp>
      </p:grpSp>
      <p:sp>
        <p:nvSpPr>
          <p:cNvPr id="19" name="Rectangle 60"/>
          <p:cNvSpPr>
            <a:spLocks noChangeArrowheads="1"/>
          </p:cNvSpPr>
          <p:nvPr userDrawn="1"/>
        </p:nvSpPr>
        <p:spPr bwMode="black">
          <a:xfrm>
            <a:off x="0" y="2420949"/>
            <a:ext cx="12190413" cy="71437"/>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defTabSz="713232">
              <a:defRPr/>
            </a:pPr>
            <a:endParaRPr lang="zh-CN" altLang="en-US" sz="1400" b="0">
              <a:solidFill>
                <a:prstClr val="black"/>
              </a:solidFill>
            </a:endParaRPr>
          </a:p>
        </p:txBody>
      </p:sp>
      <p:pic>
        <p:nvPicPr>
          <p:cNvPr id="20" name="Picture 24" descr="00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4368231" cy="2459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25" descr="头部001"/>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368240" y="0"/>
            <a:ext cx="3164005" cy="2420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1796870"/>
      </p:ext>
    </p:extLst>
  </p:cSld>
  <p:clrMapOvr>
    <a:masterClrMapping/>
  </p:clrMapOvr>
  <p:transition spd="slow">
    <p:cove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5F28077-7188-48C5-8679-2287FAC952E9}" type="datetime1">
              <a:rPr lang="en-US" smtClean="0">
                <a:solidFill>
                  <a:prstClr val="black"/>
                </a:solidFill>
              </a:rPr>
              <a:pPr/>
              <a:t>4/21/2022</a:t>
            </a:fld>
            <a:endParaRPr lang="en-US">
              <a:solidFill>
                <a:prstClr val="black"/>
              </a:solidFill>
            </a:endParaRPr>
          </a:p>
        </p:txBody>
      </p:sp>
      <p:sp>
        <p:nvSpPr>
          <p:cNvPr id="5" name="Footer Placeholder 4"/>
          <p:cNvSpPr>
            <a:spLocks noGrp="1"/>
          </p:cNvSpPr>
          <p:nvPr>
            <p:ph type="ftr" sz="quarter" idx="11"/>
          </p:nvPr>
        </p:nvSpPr>
        <p:spPr/>
        <p:txBody>
          <a:bodyPr/>
          <a:lstStyle/>
          <a:p>
            <a:endParaRPr lang="en-US">
              <a:solidFill>
                <a:prstClr val="black"/>
              </a:solidFill>
            </a:endParaRPr>
          </a:p>
        </p:txBody>
      </p:sp>
      <p:sp>
        <p:nvSpPr>
          <p:cNvPr id="6" name="Slide Number Placeholder 5"/>
          <p:cNvSpPr>
            <a:spLocks noGrp="1"/>
          </p:cNvSpPr>
          <p:nvPr>
            <p:ph type="sldNum" sz="quarter" idx="12"/>
          </p:nvPr>
        </p:nvSpPr>
        <p:spPr/>
        <p:txBody>
          <a:bodyPr/>
          <a:lstStyle/>
          <a:p>
            <a:fld id="{401CF334-2D5C-4859-84A6-CA7E6E43FAEB}" type="slidenum">
              <a:rPr lang="en-US" smtClean="0">
                <a:solidFill>
                  <a:prstClr val="black"/>
                </a:solidFill>
              </a:rPr>
              <a:pPr/>
              <a:t>‹#›</a:t>
            </a:fld>
            <a:endParaRPr lang="en-US">
              <a:solidFill>
                <a:prstClr val="black"/>
              </a:solidFill>
            </a:endParaRPr>
          </a:p>
        </p:txBody>
      </p:sp>
      <p:sp>
        <p:nvSpPr>
          <p:cNvPr id="3" name="Content Placeholder 2"/>
          <p:cNvSpPr>
            <a:spLocks noGrp="1"/>
          </p:cNvSpPr>
          <p:nvPr>
            <p:ph idx="1"/>
          </p:nvPr>
        </p:nvSpPr>
        <p:spPr>
          <a:xfrm>
            <a:off x="609521" y="1154431"/>
            <a:ext cx="10971372" cy="5170170"/>
          </a:xfrm>
        </p:spPr>
        <p:txBody>
          <a:bodyPr>
            <a:normAutofit/>
          </a:bodyPr>
          <a:lstStyle>
            <a:lvl1pPr>
              <a:defRPr sz="2600" b="1"/>
            </a:lvl1pPr>
            <a:lvl2pPr>
              <a:defRPr sz="2400" b="0"/>
            </a:lvl2pPr>
            <a:lvl3pPr>
              <a:defRPr sz="2000" baseline="0">
                <a:ea typeface="微软雅黑" pitchFamily="34" charset="-122"/>
              </a:defRPr>
            </a:lvl3pPr>
            <a:lvl4pPr>
              <a:defRPr sz="2000"/>
            </a:lvl4pPr>
            <a:lvl5pPr>
              <a:defRPr sz="2000"/>
            </a:lvl5pPr>
          </a:lstStyle>
          <a:p>
            <a:pPr lvl="0" eaLnBrk="1" latinLnBrk="0" hangingPunct="1"/>
            <a:r>
              <a:rPr lang="en-US" dirty="0"/>
              <a:t>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2" name="Title 1"/>
          <p:cNvSpPr>
            <a:spLocks noGrp="1"/>
          </p:cNvSpPr>
          <p:nvPr>
            <p:ph type="title"/>
          </p:nvPr>
        </p:nvSpPr>
        <p:spPr>
          <a:xfrm>
            <a:off x="609522" y="132589"/>
            <a:ext cx="10971372" cy="838962"/>
          </a:xfrm>
        </p:spPr>
        <p:txBody>
          <a:bodyPr>
            <a:normAutofit/>
          </a:bodyPr>
          <a:lstStyle>
            <a:lvl1pPr>
              <a:defRPr sz="3600" b="1" baseline="0">
                <a:ea typeface="黑体" pitchFamily="49" charset="-122"/>
              </a:defRPr>
            </a:lvl1pPr>
          </a:lstStyle>
          <a:p>
            <a:r>
              <a:rPr kumimoji="0" lang="en-US"/>
              <a:t>Click to edit Master title style</a:t>
            </a:r>
          </a:p>
        </p:txBody>
      </p:sp>
      <p:pic>
        <p:nvPicPr>
          <p:cNvPr id="7" name="Picture 2" descr="Green Android Logo">
            <a:hlinkClick r:id="rId2"/>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0428519" y="6447291"/>
            <a:ext cx="1152375" cy="257176"/>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Straight Connector 9"/>
          <p:cNvCxnSpPr/>
          <p:nvPr userDrawn="1"/>
        </p:nvCxnSpPr>
        <p:spPr>
          <a:xfrm>
            <a:off x="609521" y="6350588"/>
            <a:ext cx="10971372" cy="0"/>
          </a:xfrm>
          <a:prstGeom prst="line">
            <a:avLst/>
          </a:prstGeom>
          <a:ln w="28575"/>
        </p:spPr>
        <p:style>
          <a:lnRef idx="1">
            <a:schemeClr val="dk1"/>
          </a:lnRef>
          <a:fillRef idx="0">
            <a:schemeClr val="dk1"/>
          </a:fillRef>
          <a:effectRef idx="0">
            <a:schemeClr val="dk1"/>
          </a:effectRef>
          <a:fontRef idx="minor">
            <a:schemeClr val="tx1"/>
          </a:fontRef>
        </p:style>
      </p:cxnSp>
      <p:sp>
        <p:nvSpPr>
          <p:cNvPr id="11" name="矩形 10"/>
          <p:cNvSpPr/>
          <p:nvPr userDrawn="1"/>
        </p:nvSpPr>
        <p:spPr>
          <a:xfrm>
            <a:off x="148896" y="0"/>
            <a:ext cx="449204" cy="1090464"/>
          </a:xfrm>
          <a:prstGeom prst="rect">
            <a:avLst/>
          </a:prstGeom>
          <a:solidFill>
            <a:srgbClr val="8BAB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713232"/>
            <a:endParaRPr lang="zh-CN" altLang="en-US" sz="2400">
              <a:solidFill>
                <a:prstClr val="white"/>
              </a:solidFill>
            </a:endParaRPr>
          </a:p>
        </p:txBody>
      </p:sp>
      <p:cxnSp>
        <p:nvCxnSpPr>
          <p:cNvPr id="12" name="直接连接符 11"/>
          <p:cNvCxnSpPr/>
          <p:nvPr userDrawn="1"/>
        </p:nvCxnSpPr>
        <p:spPr>
          <a:xfrm>
            <a:off x="555240" y="1076917"/>
            <a:ext cx="5825103" cy="0"/>
          </a:xfrm>
          <a:prstGeom prst="line">
            <a:avLst/>
          </a:prstGeom>
          <a:ln>
            <a:solidFill>
              <a:srgbClr val="8BAB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9998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0"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2">
            <p:tnLst>
              <p:par>
                <p:cTn presetID="10"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3">
            <p:tnLst>
              <p:par>
                <p:cTn presetID="10"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4">
            <p:tnLst>
              <p:par>
                <p:cTn presetID="10"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5">
            <p:tnLst>
              <p:par>
                <p:cTn presetID="10"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2DCB740-6776-4EE9-99FD-96D592FA5A23}" type="datetime1">
              <a:rPr lang="en-US" smtClean="0">
                <a:solidFill>
                  <a:prstClr val="black"/>
                </a:solidFill>
              </a:rPr>
              <a:pPr/>
              <a:t>4/21/2022</a:t>
            </a:fld>
            <a:endParaRPr lang="en-US">
              <a:solidFill>
                <a:prstClr val="black"/>
              </a:solidFill>
            </a:endParaRPr>
          </a:p>
        </p:txBody>
      </p:sp>
      <p:sp>
        <p:nvSpPr>
          <p:cNvPr id="5" name="Footer Placeholder 4"/>
          <p:cNvSpPr>
            <a:spLocks noGrp="1"/>
          </p:cNvSpPr>
          <p:nvPr>
            <p:ph type="ftr" sz="quarter" idx="11"/>
          </p:nvPr>
        </p:nvSpPr>
        <p:spPr/>
        <p:txBody>
          <a:bodyPr/>
          <a:lstStyle/>
          <a:p>
            <a:endParaRPr lang="en-US">
              <a:solidFill>
                <a:prstClr val="black"/>
              </a:solidFill>
            </a:endParaRPr>
          </a:p>
        </p:txBody>
      </p:sp>
      <p:sp>
        <p:nvSpPr>
          <p:cNvPr id="6" name="Slide Number Placeholder 5"/>
          <p:cNvSpPr>
            <a:spLocks noGrp="1"/>
          </p:cNvSpPr>
          <p:nvPr>
            <p:ph type="sldNum" sz="quarter" idx="12"/>
          </p:nvPr>
        </p:nvSpPr>
        <p:spPr/>
        <p:txBody>
          <a:bodyPr/>
          <a:lstStyle/>
          <a:p>
            <a:fld id="{401CF334-2D5C-4859-84A6-CA7E6E43FAEB}" type="slidenum">
              <a:rPr lang="en-US" smtClean="0">
                <a:solidFill>
                  <a:prstClr val="black"/>
                </a:solidFill>
              </a:rPr>
              <a:pPr/>
              <a:t>‹#›</a:t>
            </a:fld>
            <a:endParaRPr lang="en-US">
              <a:solidFill>
                <a:prstClr val="black"/>
              </a:solidFill>
            </a:endParaRPr>
          </a:p>
        </p:txBody>
      </p:sp>
      <p:sp>
        <p:nvSpPr>
          <p:cNvPr id="3" name="Text Placeholder 2"/>
          <p:cNvSpPr>
            <a:spLocks noGrp="1"/>
          </p:cNvSpPr>
          <p:nvPr>
            <p:ph type="body" idx="1"/>
          </p:nvPr>
        </p:nvSpPr>
        <p:spPr>
          <a:xfrm>
            <a:off x="707044" y="2704665"/>
            <a:ext cx="10361851" cy="1509712"/>
          </a:xfrm>
        </p:spPr>
        <p:txBody>
          <a:bodyPr lIns="35662" rIns="35662" anchor="t"/>
          <a:lstStyle>
            <a:lvl1pPr marL="0" indent="0">
              <a:buNone/>
              <a:defRPr sz="1700">
                <a:solidFill>
                  <a:schemeClr val="tx1"/>
                </a:solidFill>
              </a:defRPr>
            </a:lvl1pPr>
            <a:lvl2pPr>
              <a:buNone/>
              <a:defRPr sz="1400">
                <a:solidFill>
                  <a:schemeClr val="tx1">
                    <a:tint val="75000"/>
                  </a:schemeClr>
                </a:solidFill>
              </a:defRPr>
            </a:lvl2pPr>
            <a:lvl3pPr>
              <a:buNone/>
              <a:defRPr sz="1200">
                <a:solidFill>
                  <a:schemeClr val="tx1">
                    <a:tint val="75000"/>
                  </a:schemeClr>
                </a:solidFill>
              </a:defRPr>
            </a:lvl3pPr>
            <a:lvl4pPr>
              <a:buNone/>
              <a:defRPr sz="1100">
                <a:solidFill>
                  <a:schemeClr val="tx1">
                    <a:tint val="75000"/>
                  </a:schemeClr>
                </a:solidFill>
              </a:defRPr>
            </a:lvl4pPr>
            <a:lvl5pPr>
              <a:buNone/>
              <a:defRPr sz="1100">
                <a:solidFill>
                  <a:schemeClr val="tx1">
                    <a:tint val="75000"/>
                  </a:schemeClr>
                </a:solidFill>
              </a:defRPr>
            </a:lvl5pPr>
          </a:lstStyle>
          <a:p>
            <a:pPr lvl="0" eaLnBrk="1" latinLnBrk="0" hangingPunct="1"/>
            <a:r>
              <a:rPr kumimoji="0" lang="en-US"/>
              <a:t>Edit Master text styles</a:t>
            </a:r>
          </a:p>
        </p:txBody>
      </p:sp>
      <p:sp>
        <p:nvSpPr>
          <p:cNvPr id="2" name="Title 1"/>
          <p:cNvSpPr>
            <a:spLocks noGrp="1"/>
          </p:cNvSpPr>
          <p:nvPr>
            <p:ph type="title"/>
          </p:nvPr>
        </p:nvSpPr>
        <p:spPr>
          <a:xfrm>
            <a:off x="707044" y="1316736"/>
            <a:ext cx="10361851"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4400" b="1" cap="none" baseline="0" dirty="0">
                <a:ln w="635">
                  <a:noFill/>
                </a:ln>
                <a:solidFill>
                  <a:schemeClr val="tx2"/>
                </a:solidFill>
                <a:effectLst/>
                <a:latin typeface="+mj-lt"/>
                <a:ea typeface="+mj-ea"/>
                <a:cs typeface="+mj-cs"/>
              </a:defRPr>
            </a:lvl1pPr>
          </a:lstStyle>
          <a:p>
            <a:r>
              <a:rPr kumimoji="0" lang="en-US"/>
              <a:t>Click to edit Master title style</a:t>
            </a:r>
          </a:p>
        </p:txBody>
      </p:sp>
      <p:pic>
        <p:nvPicPr>
          <p:cNvPr id="8" name="Picture 2" descr="Green Android Logo">
            <a:hlinkClick r:id="rId2"/>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0428519" y="6447291"/>
            <a:ext cx="1152375" cy="25717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userDrawn="1"/>
        </p:nvPicPr>
        <p:blipFill>
          <a:blip r:embed="rId4"/>
          <a:stretch>
            <a:fillRect/>
          </a:stretch>
        </p:blipFill>
        <p:spPr>
          <a:xfrm>
            <a:off x="8226813" y="6350589"/>
            <a:ext cx="2136759" cy="450580"/>
          </a:xfrm>
          <a:prstGeom prst="rect">
            <a:avLst/>
          </a:prstGeom>
        </p:spPr>
      </p:pic>
      <p:cxnSp>
        <p:nvCxnSpPr>
          <p:cNvPr id="11" name="Straight Connector 10"/>
          <p:cNvCxnSpPr/>
          <p:nvPr userDrawn="1"/>
        </p:nvCxnSpPr>
        <p:spPr>
          <a:xfrm>
            <a:off x="609521" y="6350588"/>
            <a:ext cx="10971372" cy="0"/>
          </a:xfrm>
          <a:prstGeom prst="line">
            <a:avLst/>
          </a:prstGeom>
          <a:ln w="2857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27135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05F6BD99-6FFD-46C5-B5E2-43A34BDA2566}" type="datetime1">
              <a:rPr lang="en-US" smtClean="0">
                <a:solidFill>
                  <a:prstClr val="black"/>
                </a:solidFill>
              </a:rPr>
              <a:pPr/>
              <a:t>4/21/2022</a:t>
            </a:fld>
            <a:endParaRPr lang="en-US">
              <a:solidFill>
                <a:prstClr val="black"/>
              </a:solidFill>
            </a:endParaRPr>
          </a:p>
        </p:txBody>
      </p:sp>
      <p:sp>
        <p:nvSpPr>
          <p:cNvPr id="6" name="Footer Placeholder 5"/>
          <p:cNvSpPr>
            <a:spLocks noGrp="1"/>
          </p:cNvSpPr>
          <p:nvPr>
            <p:ph type="ftr" sz="quarter" idx="11"/>
          </p:nvPr>
        </p:nvSpPr>
        <p:spPr/>
        <p:txBody>
          <a:bodyPr/>
          <a:lstStyle/>
          <a:p>
            <a:endParaRPr lang="en-US">
              <a:solidFill>
                <a:prstClr val="black"/>
              </a:solidFill>
            </a:endParaRPr>
          </a:p>
        </p:txBody>
      </p:sp>
      <p:sp>
        <p:nvSpPr>
          <p:cNvPr id="7" name="Slide Number Placeholder 6"/>
          <p:cNvSpPr>
            <a:spLocks noGrp="1"/>
          </p:cNvSpPr>
          <p:nvPr>
            <p:ph type="sldNum" sz="quarter" idx="12"/>
          </p:nvPr>
        </p:nvSpPr>
        <p:spPr/>
        <p:txBody>
          <a:bodyPr/>
          <a:lstStyle/>
          <a:p>
            <a:fld id="{401CF334-2D5C-4859-84A6-CA7E6E43FAEB}" type="slidenum">
              <a:rPr lang="en-US" smtClean="0">
                <a:solidFill>
                  <a:prstClr val="black"/>
                </a:solidFill>
              </a:rPr>
              <a:pPr/>
              <a:t>‹#›</a:t>
            </a:fld>
            <a:endParaRPr lang="en-US">
              <a:solidFill>
                <a:prstClr val="black"/>
              </a:solidFill>
            </a:endParaRPr>
          </a:p>
        </p:txBody>
      </p:sp>
      <p:sp>
        <p:nvSpPr>
          <p:cNvPr id="4" name="Content Placeholder 3"/>
          <p:cNvSpPr>
            <a:spLocks noGrp="1"/>
          </p:cNvSpPr>
          <p:nvPr>
            <p:ph sz="half" idx="2"/>
          </p:nvPr>
        </p:nvSpPr>
        <p:spPr>
          <a:xfrm>
            <a:off x="6196793" y="1920085"/>
            <a:ext cx="5384099" cy="4434840"/>
          </a:xfrm>
        </p:spPr>
        <p:txBody>
          <a:bodyPr/>
          <a:lstStyle>
            <a:lvl1pPr>
              <a:defRPr sz="2000"/>
            </a:lvl1pPr>
            <a:lvl2pPr>
              <a:defRPr sz="1900"/>
            </a:lvl2pPr>
            <a:lvl3pPr>
              <a:defRPr sz="1600"/>
            </a:lvl3pPr>
            <a:lvl4pPr>
              <a:defRPr sz="1400"/>
            </a:lvl4pPr>
            <a:lvl5pPr>
              <a:defRPr sz="14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Content Placeholder 2"/>
          <p:cNvSpPr>
            <a:spLocks noGrp="1"/>
          </p:cNvSpPr>
          <p:nvPr>
            <p:ph sz="half" idx="1"/>
          </p:nvPr>
        </p:nvSpPr>
        <p:spPr>
          <a:xfrm>
            <a:off x="609521" y="1920085"/>
            <a:ext cx="5384099" cy="4434840"/>
          </a:xfrm>
        </p:spPr>
        <p:txBody>
          <a:bodyPr/>
          <a:lstStyle>
            <a:lvl1pPr>
              <a:defRPr sz="2000"/>
            </a:lvl1pPr>
            <a:lvl2pPr>
              <a:defRPr sz="1900"/>
            </a:lvl2pPr>
            <a:lvl3pPr>
              <a:defRPr sz="1600"/>
            </a:lvl3pPr>
            <a:lvl4pPr>
              <a:defRPr sz="1400"/>
            </a:lvl4pPr>
            <a:lvl5pPr>
              <a:defRPr sz="14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 name="Title 1"/>
          <p:cNvSpPr>
            <a:spLocks noGrp="1"/>
          </p:cNvSpPr>
          <p:nvPr>
            <p:ph type="title"/>
          </p:nvPr>
        </p:nvSpPr>
        <p:spPr>
          <a:xfrm>
            <a:off x="609521" y="704088"/>
            <a:ext cx="10971372" cy="1143000"/>
          </a:xfrm>
        </p:spPr>
        <p:txBody>
          <a:bodyPr/>
          <a:lstStyle/>
          <a:p>
            <a:r>
              <a:rPr kumimoji="0" lang="en-US"/>
              <a:t>Click to edit Master title style</a:t>
            </a:r>
          </a:p>
        </p:txBody>
      </p:sp>
      <p:pic>
        <p:nvPicPr>
          <p:cNvPr id="8" name="Picture 2" descr="Green Android Logo">
            <a:hlinkClick r:id="rId2"/>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0428519" y="6447291"/>
            <a:ext cx="1152375" cy="25717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userDrawn="1"/>
        </p:nvPicPr>
        <p:blipFill>
          <a:blip r:embed="rId4"/>
          <a:stretch>
            <a:fillRect/>
          </a:stretch>
        </p:blipFill>
        <p:spPr>
          <a:xfrm>
            <a:off x="8226813" y="6350589"/>
            <a:ext cx="2136759" cy="450580"/>
          </a:xfrm>
          <a:prstGeom prst="rect">
            <a:avLst/>
          </a:prstGeom>
        </p:spPr>
      </p:pic>
      <p:cxnSp>
        <p:nvCxnSpPr>
          <p:cNvPr id="11" name="Straight Connector 10"/>
          <p:cNvCxnSpPr/>
          <p:nvPr userDrawn="1"/>
        </p:nvCxnSpPr>
        <p:spPr>
          <a:xfrm>
            <a:off x="609521" y="6350588"/>
            <a:ext cx="10971372" cy="0"/>
          </a:xfrm>
          <a:prstGeom prst="line">
            <a:avLst/>
          </a:prstGeom>
          <a:ln w="2857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303558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E022678E-214C-4CF8-97C7-95015FB02960}" type="datetime1">
              <a:rPr lang="en-US" smtClean="0">
                <a:solidFill>
                  <a:prstClr val="black"/>
                </a:solidFill>
              </a:rPr>
              <a:pPr/>
              <a:t>4/21/2022</a:t>
            </a:fld>
            <a:endParaRPr lang="en-US">
              <a:solidFill>
                <a:prstClr val="black"/>
              </a:solidFill>
            </a:endParaRPr>
          </a:p>
        </p:txBody>
      </p:sp>
      <p:sp>
        <p:nvSpPr>
          <p:cNvPr id="8" name="Footer Placeholder 7"/>
          <p:cNvSpPr>
            <a:spLocks noGrp="1"/>
          </p:cNvSpPr>
          <p:nvPr>
            <p:ph type="ftr" sz="quarter" idx="11"/>
          </p:nvPr>
        </p:nvSpPr>
        <p:spPr/>
        <p:txBody>
          <a:bodyPr/>
          <a:lstStyle/>
          <a:p>
            <a:endParaRPr lang="en-US">
              <a:solidFill>
                <a:prstClr val="black"/>
              </a:solidFill>
            </a:endParaRPr>
          </a:p>
        </p:txBody>
      </p:sp>
      <p:sp>
        <p:nvSpPr>
          <p:cNvPr id="9" name="Slide Number Placeholder 8"/>
          <p:cNvSpPr>
            <a:spLocks noGrp="1"/>
          </p:cNvSpPr>
          <p:nvPr>
            <p:ph type="sldNum" sz="quarter" idx="12"/>
          </p:nvPr>
        </p:nvSpPr>
        <p:spPr/>
        <p:txBody>
          <a:bodyPr/>
          <a:lstStyle/>
          <a:p>
            <a:fld id="{401CF334-2D5C-4859-84A6-CA7E6E43FAEB}" type="slidenum">
              <a:rPr lang="en-US" smtClean="0">
                <a:solidFill>
                  <a:prstClr val="black"/>
                </a:solidFill>
              </a:rPr>
              <a:pPr/>
              <a:t>‹#›</a:t>
            </a:fld>
            <a:endParaRPr lang="en-US">
              <a:solidFill>
                <a:prstClr val="black"/>
              </a:solidFill>
            </a:endParaRPr>
          </a:p>
        </p:txBody>
      </p:sp>
      <p:sp>
        <p:nvSpPr>
          <p:cNvPr id="6" name="Content Placeholder 5"/>
          <p:cNvSpPr>
            <a:spLocks noGrp="1"/>
          </p:cNvSpPr>
          <p:nvPr>
            <p:ph sz="quarter" idx="4"/>
          </p:nvPr>
        </p:nvSpPr>
        <p:spPr>
          <a:xfrm>
            <a:off x="6192569" y="2514601"/>
            <a:ext cx="5388332" cy="3845720"/>
          </a:xfrm>
        </p:spPr>
        <p:txBody>
          <a:bodyPr tIns="0"/>
          <a:lstStyle>
            <a:lvl1pPr>
              <a:defRPr sz="1700"/>
            </a:lvl1pPr>
            <a:lvl2pPr>
              <a:defRPr sz="1600"/>
            </a:lvl2pPr>
            <a:lvl3pPr>
              <a:defRPr sz="1400"/>
            </a:lvl3pPr>
            <a:lvl4pPr>
              <a:defRPr sz="1200"/>
            </a:lvl4pPr>
            <a:lvl5pPr>
              <a:defRPr sz="12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3"/>
          </p:nvPr>
        </p:nvSpPr>
        <p:spPr>
          <a:xfrm>
            <a:off x="6192569" y="1859759"/>
            <a:ext cx="5388332" cy="654844"/>
          </a:xfrm>
        </p:spPr>
        <p:txBody>
          <a:bodyPr lIns="35662" tIns="0" rIns="35662" bIns="0" anchor="ctr"/>
          <a:lstStyle>
            <a:lvl1pPr marL="0" indent="0">
              <a:buNone/>
              <a:defRPr sz="1900" b="1" cap="none" baseline="0">
                <a:solidFill>
                  <a:schemeClr val="tx1"/>
                </a:solidFill>
                <a:effectLst/>
              </a:defRPr>
            </a:lvl1pPr>
            <a:lvl2pPr>
              <a:buNone/>
              <a:defRPr sz="1600" b="1"/>
            </a:lvl2pPr>
            <a:lvl3pPr>
              <a:buNone/>
              <a:defRPr sz="1400" b="1"/>
            </a:lvl3pPr>
            <a:lvl4pPr>
              <a:buNone/>
              <a:defRPr sz="1200" b="1"/>
            </a:lvl4pPr>
            <a:lvl5pPr>
              <a:buNone/>
              <a:defRPr sz="1200" b="1"/>
            </a:lvl5pPr>
          </a:lstStyle>
          <a:p>
            <a:pPr lvl="0" eaLnBrk="1" latinLnBrk="0" hangingPunct="1"/>
            <a:r>
              <a:rPr kumimoji="0" lang="en-US"/>
              <a:t>Edit Master text styles</a:t>
            </a:r>
          </a:p>
        </p:txBody>
      </p:sp>
      <p:sp>
        <p:nvSpPr>
          <p:cNvPr id="5" name="Content Placeholder 4"/>
          <p:cNvSpPr>
            <a:spLocks noGrp="1"/>
          </p:cNvSpPr>
          <p:nvPr>
            <p:ph sz="quarter" idx="2"/>
          </p:nvPr>
        </p:nvSpPr>
        <p:spPr>
          <a:xfrm>
            <a:off x="609521" y="2514601"/>
            <a:ext cx="5386216" cy="3845720"/>
          </a:xfrm>
        </p:spPr>
        <p:txBody>
          <a:bodyPr tIns="0"/>
          <a:lstStyle>
            <a:lvl1pPr>
              <a:defRPr sz="1700"/>
            </a:lvl1pPr>
            <a:lvl2pPr>
              <a:defRPr sz="1600"/>
            </a:lvl2pPr>
            <a:lvl3pPr>
              <a:defRPr sz="1400"/>
            </a:lvl3pPr>
            <a:lvl4pPr>
              <a:defRPr sz="1200"/>
            </a:lvl4pPr>
            <a:lvl5pPr>
              <a:defRPr sz="12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Text Placeholder 2"/>
          <p:cNvSpPr>
            <a:spLocks noGrp="1"/>
          </p:cNvSpPr>
          <p:nvPr>
            <p:ph type="body" idx="1"/>
          </p:nvPr>
        </p:nvSpPr>
        <p:spPr>
          <a:xfrm>
            <a:off x="609521" y="1855248"/>
            <a:ext cx="5386216" cy="659352"/>
          </a:xfrm>
        </p:spPr>
        <p:txBody>
          <a:bodyPr lIns="35662" tIns="0" rIns="35662" bIns="0" anchor="ctr">
            <a:noAutofit/>
          </a:bodyPr>
          <a:lstStyle>
            <a:lvl1pPr marL="0" indent="0">
              <a:buNone/>
              <a:defRPr sz="1900" b="1" cap="none" baseline="0">
                <a:solidFill>
                  <a:schemeClr val="tx1"/>
                </a:solidFill>
                <a:effectLst/>
              </a:defRPr>
            </a:lvl1pPr>
            <a:lvl2pPr>
              <a:buNone/>
              <a:defRPr sz="1600" b="1"/>
            </a:lvl2pPr>
            <a:lvl3pPr>
              <a:buNone/>
              <a:defRPr sz="1400" b="1"/>
            </a:lvl3pPr>
            <a:lvl4pPr>
              <a:buNone/>
              <a:defRPr sz="1200" b="1"/>
            </a:lvl4pPr>
            <a:lvl5pPr>
              <a:buNone/>
              <a:defRPr sz="1200" b="1"/>
            </a:lvl5pPr>
          </a:lstStyle>
          <a:p>
            <a:pPr lvl="0" eaLnBrk="1" latinLnBrk="0" hangingPunct="1"/>
            <a:r>
              <a:rPr kumimoji="0" lang="en-US"/>
              <a:t>Edit Master text styles</a:t>
            </a:r>
          </a:p>
        </p:txBody>
      </p:sp>
      <p:sp>
        <p:nvSpPr>
          <p:cNvPr id="2" name="Title 1"/>
          <p:cNvSpPr>
            <a:spLocks noGrp="1"/>
          </p:cNvSpPr>
          <p:nvPr>
            <p:ph type="title"/>
          </p:nvPr>
        </p:nvSpPr>
        <p:spPr>
          <a:xfrm>
            <a:off x="609521" y="704088"/>
            <a:ext cx="10971372" cy="1143000"/>
          </a:xfrm>
        </p:spPr>
        <p:txBody>
          <a:bodyPr tIns="35662" anchor="b"/>
          <a:lstStyle>
            <a:lvl1pPr>
              <a:defRPr/>
            </a:lvl1pPr>
          </a:lstStyle>
          <a:p>
            <a:r>
              <a:rPr kumimoji="0" lang="en-US"/>
              <a:t>Click to edit Master title style</a:t>
            </a:r>
          </a:p>
        </p:txBody>
      </p:sp>
      <p:pic>
        <p:nvPicPr>
          <p:cNvPr id="10" name="Picture 2" descr="Green Android Logo">
            <a:hlinkClick r:id="rId2"/>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0428519" y="6447291"/>
            <a:ext cx="1152375" cy="25717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p:cNvPicPr>
            <a:picLocks noChangeAspect="1"/>
          </p:cNvPicPr>
          <p:nvPr userDrawn="1"/>
        </p:nvPicPr>
        <p:blipFill>
          <a:blip r:embed="rId4"/>
          <a:stretch>
            <a:fillRect/>
          </a:stretch>
        </p:blipFill>
        <p:spPr>
          <a:xfrm>
            <a:off x="8226813" y="6350589"/>
            <a:ext cx="2136759" cy="450580"/>
          </a:xfrm>
          <a:prstGeom prst="rect">
            <a:avLst/>
          </a:prstGeom>
        </p:spPr>
      </p:pic>
      <p:cxnSp>
        <p:nvCxnSpPr>
          <p:cNvPr id="13" name="Straight Connector 12"/>
          <p:cNvCxnSpPr/>
          <p:nvPr userDrawn="1"/>
        </p:nvCxnSpPr>
        <p:spPr>
          <a:xfrm>
            <a:off x="609521" y="6350588"/>
            <a:ext cx="10971372" cy="0"/>
          </a:xfrm>
          <a:prstGeom prst="line">
            <a:avLst/>
          </a:prstGeom>
          <a:ln w="2857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65250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D55660E0-FA77-4473-A859-74127B089143}" type="datetime1">
              <a:rPr lang="en-US" smtClean="0">
                <a:solidFill>
                  <a:prstClr val="black"/>
                </a:solidFill>
              </a:rPr>
              <a:pPr/>
              <a:t>4/21/2022</a:t>
            </a:fld>
            <a:endParaRPr lang="en-US">
              <a:solidFill>
                <a:prstClr val="black"/>
              </a:solidFill>
            </a:endParaRPr>
          </a:p>
        </p:txBody>
      </p:sp>
      <p:sp>
        <p:nvSpPr>
          <p:cNvPr id="4" name="Footer Placeholder 3"/>
          <p:cNvSpPr>
            <a:spLocks noGrp="1"/>
          </p:cNvSpPr>
          <p:nvPr>
            <p:ph type="ftr" sz="quarter" idx="11"/>
          </p:nvPr>
        </p:nvSpPr>
        <p:spPr/>
        <p:txBody>
          <a:bodyPr/>
          <a:lstStyle/>
          <a:p>
            <a:endParaRPr lang="en-US">
              <a:solidFill>
                <a:prstClr val="black"/>
              </a:solidFill>
            </a:endParaRPr>
          </a:p>
        </p:txBody>
      </p:sp>
      <p:sp>
        <p:nvSpPr>
          <p:cNvPr id="5" name="Slide Number Placeholder 4"/>
          <p:cNvSpPr>
            <a:spLocks noGrp="1"/>
          </p:cNvSpPr>
          <p:nvPr>
            <p:ph type="sldNum" sz="quarter" idx="12"/>
          </p:nvPr>
        </p:nvSpPr>
        <p:spPr/>
        <p:txBody>
          <a:bodyPr/>
          <a:lstStyle/>
          <a:p>
            <a:fld id="{401CF334-2D5C-4859-84A6-CA7E6E43FAEB}" type="slidenum">
              <a:rPr lang="en-US" smtClean="0">
                <a:solidFill>
                  <a:prstClr val="black"/>
                </a:solidFill>
              </a:rPr>
              <a:pPr/>
              <a:t>‹#›</a:t>
            </a:fld>
            <a:endParaRPr lang="en-US">
              <a:solidFill>
                <a:prstClr val="black"/>
              </a:solidFill>
            </a:endParaRPr>
          </a:p>
        </p:txBody>
      </p:sp>
      <p:sp>
        <p:nvSpPr>
          <p:cNvPr id="2" name="Title 1"/>
          <p:cNvSpPr>
            <a:spLocks noGrp="1"/>
          </p:cNvSpPr>
          <p:nvPr>
            <p:ph type="title"/>
          </p:nvPr>
        </p:nvSpPr>
        <p:spPr>
          <a:xfrm>
            <a:off x="609521" y="704088"/>
            <a:ext cx="11072958" cy="1143000"/>
          </a:xfrm>
        </p:spPr>
        <p:txBody>
          <a:bodyPr vert="horz" tIns="35662"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3900" b="0">
                <a:ln>
                  <a:noFill/>
                </a:ln>
                <a:solidFill>
                  <a:schemeClr val="tx2"/>
                </a:solidFill>
                <a:effectLst/>
                <a:latin typeface="+mj-lt"/>
                <a:ea typeface="+mj-ea"/>
                <a:cs typeface="+mj-cs"/>
              </a:defRPr>
            </a:lvl1pPr>
          </a:lstStyle>
          <a:p>
            <a:r>
              <a:rPr kumimoji="0" lang="en-US"/>
              <a:t>Click to edit Master title style</a:t>
            </a:r>
          </a:p>
        </p:txBody>
      </p:sp>
      <p:pic>
        <p:nvPicPr>
          <p:cNvPr id="6" name="Picture 2" descr="Green Android Logo">
            <a:hlinkClick r:id="rId2"/>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0428519" y="6447291"/>
            <a:ext cx="1152375" cy="25717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userDrawn="1"/>
        </p:nvPicPr>
        <p:blipFill>
          <a:blip r:embed="rId4"/>
          <a:stretch>
            <a:fillRect/>
          </a:stretch>
        </p:blipFill>
        <p:spPr>
          <a:xfrm>
            <a:off x="8226813" y="6350589"/>
            <a:ext cx="2136759" cy="450580"/>
          </a:xfrm>
          <a:prstGeom prst="rect">
            <a:avLst/>
          </a:prstGeom>
        </p:spPr>
      </p:pic>
      <p:cxnSp>
        <p:nvCxnSpPr>
          <p:cNvPr id="9" name="Straight Connector 8"/>
          <p:cNvCxnSpPr/>
          <p:nvPr userDrawn="1"/>
        </p:nvCxnSpPr>
        <p:spPr>
          <a:xfrm>
            <a:off x="609521" y="6350588"/>
            <a:ext cx="10971372" cy="0"/>
          </a:xfrm>
          <a:prstGeom prst="line">
            <a:avLst/>
          </a:prstGeom>
          <a:ln w="2857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45915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88D7B8-9F07-4899-827D-5F3CFDDEB574}" type="datetime1">
              <a:rPr lang="en-US" smtClean="0">
                <a:solidFill>
                  <a:prstClr val="black"/>
                </a:solidFill>
              </a:rPr>
              <a:pPr/>
              <a:t>4/21/2022</a:t>
            </a:fld>
            <a:endParaRPr lang="en-US">
              <a:solidFill>
                <a:prstClr val="black"/>
              </a:solidFill>
            </a:endParaRPr>
          </a:p>
        </p:txBody>
      </p:sp>
      <p:sp>
        <p:nvSpPr>
          <p:cNvPr id="3" name="Footer Placeholder 2"/>
          <p:cNvSpPr>
            <a:spLocks noGrp="1"/>
          </p:cNvSpPr>
          <p:nvPr>
            <p:ph type="ftr" sz="quarter" idx="11"/>
          </p:nvPr>
        </p:nvSpPr>
        <p:spPr/>
        <p:txBody>
          <a:bodyPr/>
          <a:lstStyle/>
          <a:p>
            <a:endParaRPr lang="en-US">
              <a:solidFill>
                <a:prstClr val="black"/>
              </a:solidFill>
            </a:endParaRPr>
          </a:p>
        </p:txBody>
      </p:sp>
      <p:sp>
        <p:nvSpPr>
          <p:cNvPr id="4" name="Slide Number Placeholder 3"/>
          <p:cNvSpPr>
            <a:spLocks noGrp="1"/>
          </p:cNvSpPr>
          <p:nvPr>
            <p:ph type="sldNum" sz="quarter" idx="12"/>
          </p:nvPr>
        </p:nvSpPr>
        <p:spPr/>
        <p:txBody>
          <a:bodyPr/>
          <a:lstStyle/>
          <a:p>
            <a:fld id="{401CF334-2D5C-4859-84A6-CA7E6E43FAEB}" type="slidenum">
              <a:rPr lang="en-US" smtClean="0">
                <a:solidFill>
                  <a:prstClr val="black"/>
                </a:solidFill>
              </a:rPr>
              <a:pPr/>
              <a:t>‹#›</a:t>
            </a:fld>
            <a:endParaRPr lang="en-US">
              <a:solidFill>
                <a:prstClr val="black"/>
              </a:solidFill>
            </a:endParaRPr>
          </a:p>
        </p:txBody>
      </p:sp>
      <p:pic>
        <p:nvPicPr>
          <p:cNvPr id="5" name="Picture 2" descr="Green Android Logo">
            <a:hlinkClick r:id="rId2"/>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0496774" y="6410326"/>
            <a:ext cx="1152375" cy="257176"/>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p:cNvCxnSpPr/>
          <p:nvPr userDrawn="1"/>
        </p:nvCxnSpPr>
        <p:spPr>
          <a:xfrm>
            <a:off x="609521" y="6350588"/>
            <a:ext cx="10971372" cy="0"/>
          </a:xfrm>
          <a:prstGeom prst="line">
            <a:avLst/>
          </a:prstGeom>
          <a:ln w="2857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28559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B5197C5C-1CD1-417D-A89C-14747F5222C7}" type="datetime1">
              <a:rPr lang="en-US" smtClean="0">
                <a:solidFill>
                  <a:prstClr val="black"/>
                </a:solidFill>
              </a:rPr>
              <a:pPr/>
              <a:t>4/21/2022</a:t>
            </a:fld>
            <a:endParaRPr lang="en-US">
              <a:solidFill>
                <a:prstClr val="black"/>
              </a:solidFill>
            </a:endParaRPr>
          </a:p>
        </p:txBody>
      </p:sp>
      <p:sp>
        <p:nvSpPr>
          <p:cNvPr id="6" name="Footer Placeholder 5"/>
          <p:cNvSpPr>
            <a:spLocks noGrp="1"/>
          </p:cNvSpPr>
          <p:nvPr>
            <p:ph type="ftr" sz="quarter" idx="11"/>
          </p:nvPr>
        </p:nvSpPr>
        <p:spPr/>
        <p:txBody>
          <a:bodyPr/>
          <a:lstStyle/>
          <a:p>
            <a:endParaRPr lang="en-US">
              <a:solidFill>
                <a:prstClr val="black"/>
              </a:solidFill>
            </a:endParaRPr>
          </a:p>
        </p:txBody>
      </p:sp>
      <p:sp>
        <p:nvSpPr>
          <p:cNvPr id="7" name="Slide Number Placeholder 6"/>
          <p:cNvSpPr>
            <a:spLocks noGrp="1"/>
          </p:cNvSpPr>
          <p:nvPr>
            <p:ph type="sldNum" sz="quarter" idx="12"/>
          </p:nvPr>
        </p:nvSpPr>
        <p:spPr/>
        <p:txBody>
          <a:bodyPr/>
          <a:lstStyle/>
          <a:p>
            <a:fld id="{401CF334-2D5C-4859-84A6-CA7E6E43FAEB}" type="slidenum">
              <a:rPr lang="en-US" smtClean="0">
                <a:solidFill>
                  <a:prstClr val="black"/>
                </a:solidFill>
              </a:rPr>
              <a:pPr/>
              <a:t>‹#›</a:t>
            </a:fld>
            <a:endParaRPr lang="en-US">
              <a:solidFill>
                <a:prstClr val="black"/>
              </a:solidFill>
            </a:endParaRPr>
          </a:p>
        </p:txBody>
      </p:sp>
      <p:sp>
        <p:nvSpPr>
          <p:cNvPr id="4" name="Content Placeholder 3"/>
          <p:cNvSpPr>
            <a:spLocks noGrp="1"/>
          </p:cNvSpPr>
          <p:nvPr>
            <p:ph sz="half" idx="1"/>
          </p:nvPr>
        </p:nvSpPr>
        <p:spPr>
          <a:xfrm>
            <a:off x="4766113" y="1676400"/>
            <a:ext cx="6814779" cy="4572000"/>
          </a:xfrm>
        </p:spPr>
        <p:txBody>
          <a:bodyPr tIns="0"/>
          <a:lstStyle>
            <a:lvl1pPr>
              <a:defRPr sz="2200"/>
            </a:lvl1pPr>
            <a:lvl2pPr>
              <a:defRPr sz="2000"/>
            </a:lvl2pPr>
            <a:lvl3pPr>
              <a:defRPr sz="1900"/>
            </a:lvl3pPr>
            <a:lvl4pPr>
              <a:defRPr sz="1600"/>
            </a:lvl4pPr>
            <a:lvl5pPr>
              <a:defRPr sz="14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Text Placeholder 2"/>
          <p:cNvSpPr>
            <a:spLocks noGrp="1"/>
          </p:cNvSpPr>
          <p:nvPr>
            <p:ph type="body" idx="2"/>
          </p:nvPr>
        </p:nvSpPr>
        <p:spPr>
          <a:xfrm>
            <a:off x="914281" y="1676400"/>
            <a:ext cx="3657124" cy="4572000"/>
          </a:xfrm>
        </p:spPr>
        <p:txBody>
          <a:bodyPr lIns="14265" rIns="14265"/>
          <a:lstStyle>
            <a:lvl1pPr marL="0" indent="0" algn="l">
              <a:buNone/>
              <a:defRPr sz="1100"/>
            </a:lvl1pPr>
            <a:lvl2pPr indent="0" algn="l">
              <a:buNone/>
              <a:defRPr sz="900"/>
            </a:lvl2pPr>
            <a:lvl3pPr indent="0" algn="l">
              <a:buNone/>
              <a:defRPr sz="800"/>
            </a:lvl3pPr>
            <a:lvl4pPr indent="0" algn="l">
              <a:buNone/>
              <a:defRPr sz="700"/>
            </a:lvl4pPr>
            <a:lvl5pPr indent="0" algn="l">
              <a:buNone/>
              <a:defRPr sz="700"/>
            </a:lvl5pPr>
          </a:lstStyle>
          <a:p>
            <a:pPr lvl="0" eaLnBrk="1" latinLnBrk="0" hangingPunct="1"/>
            <a:r>
              <a:rPr kumimoji="0" lang="en-US"/>
              <a:t>Edit Master text styles</a:t>
            </a:r>
          </a:p>
        </p:txBody>
      </p:sp>
      <p:sp>
        <p:nvSpPr>
          <p:cNvPr id="2" name="Title 1"/>
          <p:cNvSpPr>
            <a:spLocks noGrp="1"/>
          </p:cNvSpPr>
          <p:nvPr>
            <p:ph type="title"/>
          </p:nvPr>
        </p:nvSpPr>
        <p:spPr>
          <a:xfrm>
            <a:off x="914281" y="514353"/>
            <a:ext cx="3657124" cy="1162050"/>
          </a:xfrm>
        </p:spPr>
        <p:txBody>
          <a:bodyPr lIns="0" anchor="b">
            <a:noAutofit/>
          </a:bodyPr>
          <a:lstStyle>
            <a:lvl1pPr algn="l" rtl="0">
              <a:spcBef>
                <a:spcPct val="0"/>
              </a:spcBef>
              <a:buNone/>
              <a:defRPr sz="2000" b="0">
                <a:ln>
                  <a:noFill/>
                </a:ln>
                <a:solidFill>
                  <a:schemeClr val="tx2"/>
                </a:solidFill>
                <a:effectLst/>
                <a:latin typeface="+mj-lt"/>
                <a:ea typeface="+mj-ea"/>
                <a:cs typeface="+mj-cs"/>
              </a:defRPr>
            </a:lvl1pPr>
          </a:lstStyle>
          <a:p>
            <a:r>
              <a:rPr kumimoji="0" lang="en-US"/>
              <a:t>Click to edit Master title style</a:t>
            </a:r>
          </a:p>
        </p:txBody>
      </p:sp>
      <p:pic>
        <p:nvPicPr>
          <p:cNvPr id="8" name="Picture 2" descr="Green Android Logo">
            <a:hlinkClick r:id="rId2"/>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0428519" y="6447291"/>
            <a:ext cx="1152375" cy="25717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userDrawn="1"/>
        </p:nvPicPr>
        <p:blipFill>
          <a:blip r:embed="rId4"/>
          <a:stretch>
            <a:fillRect/>
          </a:stretch>
        </p:blipFill>
        <p:spPr>
          <a:xfrm>
            <a:off x="8226813" y="6350589"/>
            <a:ext cx="2136759" cy="450580"/>
          </a:xfrm>
          <a:prstGeom prst="rect">
            <a:avLst/>
          </a:prstGeom>
        </p:spPr>
      </p:pic>
    </p:spTree>
    <p:extLst>
      <p:ext uri="{BB962C8B-B14F-4D97-AF65-F5344CB8AC3E}">
        <p14:creationId xmlns:p14="http://schemas.microsoft.com/office/powerpoint/2010/main" val="2835790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0455" y="1108078"/>
            <a:ext cx="7009487"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lIns="71323" tIns="35662" rIns="71323" bIns="35662" rtlCol="0" anchor="ctr"/>
          <a:lstStyle/>
          <a:p>
            <a:pPr algn="ctr" defTabSz="713232"/>
            <a:endParaRPr lang="en-US" sz="1400">
              <a:solidFill>
                <a:prstClr val="white"/>
              </a:solidFill>
            </a:endParaRPr>
          </a:p>
        </p:txBody>
      </p:sp>
      <p:sp>
        <p:nvSpPr>
          <p:cNvPr id="12" name="Right Triangle 11"/>
          <p:cNvSpPr/>
          <p:nvPr/>
        </p:nvSpPr>
        <p:spPr>
          <a:xfrm rot="420000" flipV="1">
            <a:off x="10670790" y="5359769"/>
            <a:ext cx="207237"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lIns="71323" tIns="35662" rIns="71323" bIns="35662" rtlCol="0" anchor="ctr"/>
          <a:lstStyle/>
          <a:p>
            <a:pPr algn="ctr" defTabSz="713232"/>
            <a:endParaRPr lang="en-US" sz="1400">
              <a:solidFill>
                <a:prstClr val="white"/>
              </a:solidFill>
            </a:endParaRPr>
          </a:p>
        </p:txBody>
      </p:sp>
      <p:sp>
        <p:nvSpPr>
          <p:cNvPr id="5" name="Date Placeholder 4"/>
          <p:cNvSpPr>
            <a:spLocks noGrp="1"/>
          </p:cNvSpPr>
          <p:nvPr>
            <p:ph type="dt" sz="half" idx="10"/>
          </p:nvPr>
        </p:nvSpPr>
        <p:spPr/>
        <p:txBody>
          <a:bodyPr/>
          <a:lstStyle/>
          <a:p>
            <a:fld id="{1359EFBB-CFA1-4AA8-9123-F0B52DBD84FE}" type="datetime1">
              <a:rPr lang="en-US" smtClean="0">
                <a:solidFill>
                  <a:prstClr val="black"/>
                </a:solidFill>
              </a:rPr>
              <a:pPr/>
              <a:t>4/21/2022</a:t>
            </a:fld>
            <a:endParaRPr lang="en-US">
              <a:solidFill>
                <a:prstClr val="black"/>
              </a:solidFill>
            </a:endParaRPr>
          </a:p>
        </p:txBody>
      </p:sp>
      <p:sp>
        <p:nvSpPr>
          <p:cNvPr id="6" name="Footer Placeholder 5"/>
          <p:cNvSpPr>
            <a:spLocks noGrp="1"/>
          </p:cNvSpPr>
          <p:nvPr>
            <p:ph type="ftr" sz="quarter" idx="11"/>
          </p:nvPr>
        </p:nvSpPr>
        <p:spPr/>
        <p:txBody>
          <a:bodyPr/>
          <a:lstStyle/>
          <a:p>
            <a:endParaRPr lang="en-US">
              <a:solidFill>
                <a:prstClr val="black"/>
              </a:solidFill>
            </a:endParaRPr>
          </a:p>
        </p:txBody>
      </p:sp>
      <p:sp>
        <p:nvSpPr>
          <p:cNvPr id="7" name="Slide Number Placeholder 6"/>
          <p:cNvSpPr>
            <a:spLocks noGrp="1"/>
          </p:cNvSpPr>
          <p:nvPr>
            <p:ph type="sldNum" sz="quarter" idx="12"/>
          </p:nvPr>
        </p:nvSpPr>
        <p:spPr>
          <a:xfrm>
            <a:off x="10768198" y="6356362"/>
            <a:ext cx="812694" cy="365125"/>
          </a:xfrm>
        </p:spPr>
        <p:txBody>
          <a:bodyPr/>
          <a:lstStyle/>
          <a:p>
            <a:fld id="{401CF334-2D5C-4859-84A6-CA7E6E43FAEB}" type="slidenum">
              <a:rPr lang="en-US" smtClean="0">
                <a:solidFill>
                  <a:prstClr val="black"/>
                </a:solidFill>
              </a:rPr>
              <a:pPr/>
              <a:t>‹#›</a:t>
            </a:fld>
            <a:endParaRPr lang="en-US">
              <a:solidFill>
                <a:prstClr val="black"/>
              </a:solidFill>
            </a:endParaRPr>
          </a:p>
        </p:txBody>
      </p:sp>
      <p:sp>
        <p:nvSpPr>
          <p:cNvPr id="10" name="Freeform 9"/>
          <p:cNvSpPr>
            <a:spLocks/>
          </p:cNvSpPr>
          <p:nvPr/>
        </p:nvSpPr>
        <p:spPr bwMode="auto">
          <a:xfrm flipV="1">
            <a:off x="-12699" y="5816601"/>
            <a:ext cx="1221581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71323" tIns="35662" rIns="71323" bIns="35662" anchor="t" compatLnSpc="1"/>
          <a:lstStyle/>
          <a:p>
            <a:pPr defTabSz="713232"/>
            <a:endParaRPr lang="en-US" sz="1400">
              <a:solidFill>
                <a:prstClr val="black"/>
              </a:solidFill>
            </a:endParaRPr>
          </a:p>
        </p:txBody>
      </p:sp>
      <p:sp>
        <p:nvSpPr>
          <p:cNvPr id="11" name="Freeform 10"/>
          <p:cNvSpPr>
            <a:spLocks/>
          </p:cNvSpPr>
          <p:nvPr/>
        </p:nvSpPr>
        <p:spPr bwMode="auto">
          <a:xfrm flipV="1">
            <a:off x="5841240" y="6219827"/>
            <a:ext cx="6349173"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71323" tIns="35662" rIns="71323" bIns="35662" anchor="t" compatLnSpc="1"/>
          <a:lstStyle/>
          <a:p>
            <a:pPr defTabSz="713232"/>
            <a:endParaRPr lang="en-US" sz="1400">
              <a:solidFill>
                <a:prstClr val="black"/>
              </a:solidFill>
            </a:endParaRPr>
          </a:p>
        </p:txBody>
      </p:sp>
      <p:sp>
        <p:nvSpPr>
          <p:cNvPr id="3" name="Picture Placeholder 2"/>
          <p:cNvSpPr>
            <a:spLocks noGrp="1"/>
          </p:cNvSpPr>
          <p:nvPr>
            <p:ph type="pic" idx="1"/>
          </p:nvPr>
        </p:nvSpPr>
        <p:spPr>
          <a:xfrm rot="420000">
            <a:off x="4647119" y="1199518"/>
            <a:ext cx="6156159" cy="3931920"/>
          </a:xfrm>
          <a:prstGeom prst="rect">
            <a:avLst/>
          </a:prstGeom>
          <a:solidFill>
            <a:schemeClr val="bg2"/>
          </a:solidFill>
          <a:ln w="3000" cap="rnd">
            <a:solidFill>
              <a:srgbClr val="C0C0C0"/>
            </a:solidFill>
            <a:round/>
          </a:ln>
          <a:effectLst/>
        </p:spPr>
        <p:txBody>
          <a:bodyPr/>
          <a:lstStyle>
            <a:lvl1pPr marL="0" indent="0">
              <a:buNone/>
              <a:defRPr sz="25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812694" y="2828785"/>
            <a:ext cx="2946016" cy="2179320"/>
          </a:xfrm>
        </p:spPr>
        <p:txBody>
          <a:bodyPr lIns="49926" rIns="35662" bIns="35662" anchor="t"/>
          <a:lstStyle>
            <a:lvl1pPr marL="0" indent="0" algn="l">
              <a:spcBef>
                <a:spcPts val="195"/>
              </a:spcBef>
              <a:buFontTx/>
              <a:buNone/>
              <a:defRPr sz="1000"/>
            </a:lvl1pPr>
            <a:lvl2pPr>
              <a:defRPr sz="900"/>
            </a:lvl2pPr>
            <a:lvl3pPr>
              <a:defRPr sz="800"/>
            </a:lvl3pPr>
            <a:lvl4pPr>
              <a:defRPr sz="700"/>
            </a:lvl4pPr>
            <a:lvl5pPr>
              <a:defRPr sz="700"/>
            </a:lvl5pPr>
          </a:lstStyle>
          <a:p>
            <a:pPr lvl="0" eaLnBrk="1" latinLnBrk="0" hangingPunct="1"/>
            <a:r>
              <a:rPr kumimoji="0" lang="en-US"/>
              <a:t>Edit Master text styles</a:t>
            </a:r>
          </a:p>
        </p:txBody>
      </p:sp>
      <p:sp>
        <p:nvSpPr>
          <p:cNvPr id="2" name="Title 1"/>
          <p:cNvSpPr>
            <a:spLocks noGrp="1"/>
          </p:cNvSpPr>
          <p:nvPr>
            <p:ph type="title"/>
          </p:nvPr>
        </p:nvSpPr>
        <p:spPr>
          <a:xfrm>
            <a:off x="812694" y="1176999"/>
            <a:ext cx="2950080" cy="1582621"/>
          </a:xfrm>
        </p:spPr>
        <p:txBody>
          <a:bodyPr vert="horz" lIns="35662" tIns="35662" rIns="35662" bIns="35662" anchor="b"/>
          <a:lstStyle>
            <a:lvl1pPr algn="l">
              <a:buNone/>
              <a:defRPr sz="1600" b="1">
                <a:solidFill>
                  <a:schemeClr val="tx2"/>
                </a:solidFill>
              </a:defRPr>
            </a:lvl1pPr>
          </a:lstStyle>
          <a:p>
            <a:r>
              <a:rPr kumimoji="0" lang="en-US"/>
              <a:t>Click to edit Master title style</a:t>
            </a:r>
          </a:p>
        </p:txBody>
      </p:sp>
      <p:pic>
        <p:nvPicPr>
          <p:cNvPr id="13" name="Picture 2" descr="Green Android Logo">
            <a:hlinkClick r:id="rId2"/>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0428519" y="6447291"/>
            <a:ext cx="1152375" cy="257176"/>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p:cNvPicPr>
            <a:picLocks noChangeAspect="1"/>
          </p:cNvPicPr>
          <p:nvPr userDrawn="1"/>
        </p:nvPicPr>
        <p:blipFill>
          <a:blip r:embed="rId4"/>
          <a:stretch>
            <a:fillRect/>
          </a:stretch>
        </p:blipFill>
        <p:spPr>
          <a:xfrm>
            <a:off x="8226813" y="6350589"/>
            <a:ext cx="2136759" cy="450580"/>
          </a:xfrm>
          <a:prstGeom prst="rect">
            <a:avLst/>
          </a:prstGeom>
        </p:spPr>
      </p:pic>
      <p:cxnSp>
        <p:nvCxnSpPr>
          <p:cNvPr id="15" name="Straight Connector 14"/>
          <p:cNvCxnSpPr/>
          <p:nvPr userDrawn="1"/>
        </p:nvCxnSpPr>
        <p:spPr>
          <a:xfrm>
            <a:off x="609521" y="6350588"/>
            <a:ext cx="10971372" cy="0"/>
          </a:xfrm>
          <a:prstGeom prst="line">
            <a:avLst/>
          </a:prstGeom>
          <a:ln w="2857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77321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6" name="Rectangle 25"/>
          <p:cNvSpPr/>
          <p:nvPr/>
        </p:nvSpPr>
        <p:spPr>
          <a:xfrm>
            <a:off x="2605" y="14514"/>
            <a:ext cx="1218736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13232"/>
            <a:endParaRPr lang="en-US" sz="1400">
              <a:solidFill>
                <a:prstClr val="white"/>
              </a:solidFill>
            </a:endParaRPr>
          </a:p>
        </p:txBody>
      </p:sp>
      <p:sp>
        <p:nvSpPr>
          <p:cNvPr id="10" name="Date Placeholder 9"/>
          <p:cNvSpPr>
            <a:spLocks noGrp="1"/>
          </p:cNvSpPr>
          <p:nvPr>
            <p:ph type="dt" sz="half" idx="2"/>
          </p:nvPr>
        </p:nvSpPr>
        <p:spPr>
          <a:xfrm>
            <a:off x="609521" y="6356362"/>
            <a:ext cx="2844430" cy="365125"/>
          </a:xfrm>
          <a:prstGeom prst="rect">
            <a:avLst/>
          </a:prstGeom>
        </p:spPr>
        <p:txBody>
          <a:bodyPr vert="horz" lIns="0" tIns="0" rIns="0" bIns="0" anchor="b"/>
          <a:lstStyle>
            <a:lvl1pPr algn="l" eaLnBrk="1" latinLnBrk="0" hangingPunct="1">
              <a:defRPr kumimoji="0" sz="900">
                <a:solidFill>
                  <a:schemeClr val="tx1"/>
                </a:solidFill>
              </a:defRPr>
            </a:lvl1pPr>
          </a:lstStyle>
          <a:p>
            <a:pPr defTabSz="713232"/>
            <a:fld id="{61146459-E3C3-4969-9224-5ED50B492D17}" type="datetime1">
              <a:rPr lang="en-US" smtClean="0">
                <a:solidFill>
                  <a:prstClr val="black"/>
                </a:solidFill>
              </a:rPr>
              <a:pPr defTabSz="713232"/>
              <a:t>4/21/2022</a:t>
            </a:fld>
            <a:endParaRPr lang="en-US">
              <a:solidFill>
                <a:prstClr val="black"/>
              </a:solidFill>
            </a:endParaRPr>
          </a:p>
        </p:txBody>
      </p:sp>
      <p:sp>
        <p:nvSpPr>
          <p:cNvPr id="22" name="Footer Placeholder 21"/>
          <p:cNvSpPr>
            <a:spLocks noGrp="1"/>
          </p:cNvSpPr>
          <p:nvPr>
            <p:ph type="ftr" sz="quarter" idx="3"/>
          </p:nvPr>
        </p:nvSpPr>
        <p:spPr>
          <a:xfrm>
            <a:off x="3555537" y="6356362"/>
            <a:ext cx="4469818" cy="365125"/>
          </a:xfrm>
          <a:prstGeom prst="rect">
            <a:avLst/>
          </a:prstGeom>
        </p:spPr>
        <p:txBody>
          <a:bodyPr vert="horz" lIns="0" tIns="0" rIns="0" bIns="0" anchor="b"/>
          <a:lstStyle>
            <a:lvl1pPr algn="l" eaLnBrk="1" latinLnBrk="0" hangingPunct="1">
              <a:defRPr kumimoji="0" sz="900">
                <a:solidFill>
                  <a:schemeClr val="tx1"/>
                </a:solidFill>
              </a:defRPr>
            </a:lvl1pPr>
          </a:lstStyle>
          <a:p>
            <a:pPr defTabSz="713232"/>
            <a:endParaRPr lang="en-US">
              <a:solidFill>
                <a:prstClr val="black"/>
              </a:solidFill>
            </a:endParaRPr>
          </a:p>
        </p:txBody>
      </p:sp>
      <p:sp>
        <p:nvSpPr>
          <p:cNvPr id="18" name="Slide Number Placeholder 17"/>
          <p:cNvSpPr>
            <a:spLocks noGrp="1"/>
          </p:cNvSpPr>
          <p:nvPr>
            <p:ph type="sldNum" sz="quarter" idx="4"/>
          </p:nvPr>
        </p:nvSpPr>
        <p:spPr>
          <a:xfrm>
            <a:off x="10565024" y="6356362"/>
            <a:ext cx="1015868" cy="365125"/>
          </a:xfrm>
          <a:prstGeom prst="rect">
            <a:avLst/>
          </a:prstGeom>
        </p:spPr>
        <p:txBody>
          <a:bodyPr vert="horz" lIns="0" tIns="0" rIns="0" bIns="0" anchor="b"/>
          <a:lstStyle>
            <a:lvl1pPr algn="r" eaLnBrk="1" latinLnBrk="0" hangingPunct="1">
              <a:defRPr kumimoji="0" sz="900">
                <a:solidFill>
                  <a:schemeClr val="tx1"/>
                </a:solidFill>
              </a:defRPr>
            </a:lvl1pPr>
          </a:lstStyle>
          <a:p>
            <a:pPr defTabSz="713232"/>
            <a:fld id="{401CF334-2D5C-4859-84A6-CA7E6E43FAEB}" type="slidenum">
              <a:rPr lang="en-US" smtClean="0">
                <a:solidFill>
                  <a:prstClr val="black"/>
                </a:solidFill>
              </a:rPr>
              <a:pPr defTabSz="713232"/>
              <a:t>‹#›</a:t>
            </a:fld>
            <a:endParaRPr lang="en-US">
              <a:solidFill>
                <a:prstClr val="black"/>
              </a:solidFill>
            </a:endParaRPr>
          </a:p>
        </p:txBody>
      </p:sp>
      <p:sp>
        <p:nvSpPr>
          <p:cNvPr id="30" name="Text Placeholder 29"/>
          <p:cNvSpPr>
            <a:spLocks noGrp="1"/>
          </p:cNvSpPr>
          <p:nvPr>
            <p:ph type="body" idx="1"/>
          </p:nvPr>
        </p:nvSpPr>
        <p:spPr>
          <a:xfrm>
            <a:off x="609521" y="1935480"/>
            <a:ext cx="10971372" cy="4389120"/>
          </a:xfrm>
          <a:prstGeom prst="rect">
            <a:avLst/>
          </a:prstGeom>
        </p:spPr>
        <p:txBody>
          <a:bodyPr vert="horz" lIns="71323" tIns="35662" rIns="71323" bIns="35662">
            <a:normAutofit/>
          </a:bodyPr>
          <a:lstStyle/>
          <a:p>
            <a:pPr lvl="0" eaLnBrk="1" latinLnBrk="0" hangingPunct="1"/>
            <a:r>
              <a:rPr kumimoji="0" lang="en-US"/>
              <a:t>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endParaRPr kumimoji="0" lang="en-US" dirty="0"/>
          </a:p>
        </p:txBody>
      </p:sp>
      <p:sp>
        <p:nvSpPr>
          <p:cNvPr id="9" name="Title Placeholder 8"/>
          <p:cNvSpPr>
            <a:spLocks noGrp="1"/>
          </p:cNvSpPr>
          <p:nvPr>
            <p:ph type="title"/>
          </p:nvPr>
        </p:nvSpPr>
        <p:spPr>
          <a:xfrm>
            <a:off x="609521" y="704088"/>
            <a:ext cx="10971372" cy="1143000"/>
          </a:xfrm>
          <a:prstGeom prst="rect">
            <a:avLst/>
          </a:prstGeom>
        </p:spPr>
        <p:txBody>
          <a:bodyPr vert="horz" lIns="0" tIns="35662" rIns="0" bIns="0" anchor="b">
            <a:normAutofit/>
          </a:bodyPr>
          <a:lstStyle/>
          <a:p>
            <a:r>
              <a:rPr kumimoji="0" lang="en-US"/>
              <a:t>Click to edit Master title style</a:t>
            </a:r>
            <a:endParaRPr kumimoji="0" lang="en-US" dirty="0"/>
          </a:p>
        </p:txBody>
      </p:sp>
    </p:spTree>
    <p:extLst>
      <p:ext uri="{BB962C8B-B14F-4D97-AF65-F5344CB8AC3E}">
        <p14:creationId xmlns:p14="http://schemas.microsoft.com/office/powerpoint/2010/main" val="30139580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rtl="0" eaLnBrk="1" latinLnBrk="0" hangingPunct="1">
        <a:spcBef>
          <a:spcPct val="0"/>
        </a:spcBef>
        <a:buNone/>
        <a:defRPr kumimoji="0" sz="3900" b="0" kern="1200">
          <a:ln>
            <a:noFill/>
          </a:ln>
          <a:solidFill>
            <a:schemeClr val="tx2"/>
          </a:solidFill>
          <a:effectLst/>
          <a:latin typeface="+mj-lt"/>
          <a:ea typeface="+mj-ea"/>
          <a:cs typeface="+mj-cs"/>
        </a:defRPr>
      </a:lvl1pPr>
    </p:titleStyle>
    <p:bodyStyle>
      <a:lvl1pPr marL="213970" indent="-213970" algn="l" rtl="0" eaLnBrk="1" latinLnBrk="0" hangingPunct="1">
        <a:spcBef>
          <a:spcPct val="20000"/>
        </a:spcBef>
        <a:buClr>
          <a:schemeClr val="accent3"/>
        </a:buClr>
        <a:buSzPct val="95000"/>
        <a:buFont typeface="Wingdings 2"/>
        <a:buChar char=""/>
        <a:defRPr kumimoji="0" sz="2000" kern="1200">
          <a:solidFill>
            <a:schemeClr val="tx1"/>
          </a:solidFill>
          <a:latin typeface="+mn-lt"/>
          <a:ea typeface="+mn-ea"/>
          <a:cs typeface="+mn-cs"/>
        </a:defRPr>
      </a:lvl1pPr>
      <a:lvl2pPr marL="499262" indent="-192573" algn="l" rtl="0" eaLnBrk="1" latinLnBrk="0" hangingPunct="1">
        <a:spcBef>
          <a:spcPct val="20000"/>
        </a:spcBef>
        <a:buClr>
          <a:schemeClr val="accent1"/>
        </a:buClr>
        <a:buSzPct val="85000"/>
        <a:buFont typeface="Wingdings 2"/>
        <a:buChar char=""/>
        <a:defRPr kumimoji="0" sz="1900" kern="1200">
          <a:solidFill>
            <a:schemeClr val="tx1"/>
          </a:solidFill>
          <a:latin typeface="+mn-lt"/>
          <a:ea typeface="+mn-ea"/>
          <a:cs typeface="+mn-cs"/>
        </a:defRPr>
      </a:lvl2pPr>
      <a:lvl3pPr marL="713232" indent="-192573" algn="l" rtl="0" eaLnBrk="1" latinLnBrk="0" hangingPunct="1">
        <a:spcBef>
          <a:spcPct val="20000"/>
        </a:spcBef>
        <a:buClr>
          <a:schemeClr val="accent2"/>
        </a:buClr>
        <a:buSzPct val="70000"/>
        <a:buFont typeface="Wingdings 2"/>
        <a:buChar char=""/>
        <a:defRPr kumimoji="0" sz="1600" kern="1200">
          <a:solidFill>
            <a:schemeClr val="tx1"/>
          </a:solidFill>
          <a:latin typeface="+mn-lt"/>
          <a:ea typeface="+mn-ea"/>
          <a:cs typeface="+mn-cs"/>
        </a:defRPr>
      </a:lvl3pPr>
      <a:lvl4pPr marL="927202" indent="-164043" algn="l" rtl="0" eaLnBrk="1" latinLnBrk="0" hangingPunct="1">
        <a:spcBef>
          <a:spcPct val="20000"/>
        </a:spcBef>
        <a:buClr>
          <a:schemeClr val="accent3"/>
        </a:buClr>
        <a:buSzPct val="65000"/>
        <a:buFont typeface="Wingdings 2"/>
        <a:buChar char=""/>
        <a:defRPr kumimoji="0" sz="1600" kern="1200">
          <a:solidFill>
            <a:schemeClr val="tx1"/>
          </a:solidFill>
          <a:latin typeface="+mn-lt"/>
          <a:ea typeface="+mn-ea"/>
          <a:cs typeface="+mn-cs"/>
        </a:defRPr>
      </a:lvl4pPr>
      <a:lvl5pPr marL="1141171" indent="-164043" algn="l" rtl="0" eaLnBrk="1" latinLnBrk="0" hangingPunct="1">
        <a:spcBef>
          <a:spcPct val="20000"/>
        </a:spcBef>
        <a:buClr>
          <a:schemeClr val="accent4"/>
        </a:buClr>
        <a:buSzPct val="65000"/>
        <a:buFont typeface="Wingdings 2"/>
        <a:buChar char=""/>
        <a:defRPr kumimoji="0" sz="1600" kern="1200">
          <a:solidFill>
            <a:schemeClr val="tx1"/>
          </a:solidFill>
          <a:latin typeface="+mn-lt"/>
          <a:ea typeface="+mn-ea"/>
          <a:cs typeface="+mn-cs"/>
        </a:defRPr>
      </a:lvl5pPr>
      <a:lvl6pPr marL="1355141" indent="-164043" algn="l" rtl="0" eaLnBrk="1" latinLnBrk="0" hangingPunct="1">
        <a:spcBef>
          <a:spcPct val="20000"/>
        </a:spcBef>
        <a:buClr>
          <a:schemeClr val="accent5"/>
        </a:buClr>
        <a:buSzPct val="80000"/>
        <a:buFont typeface="Wingdings 2"/>
        <a:buChar char=""/>
        <a:defRPr kumimoji="0" sz="1400" kern="1200">
          <a:solidFill>
            <a:schemeClr val="tx1"/>
          </a:solidFill>
          <a:latin typeface="+mn-lt"/>
          <a:ea typeface="+mn-ea"/>
          <a:cs typeface="+mn-cs"/>
        </a:defRPr>
      </a:lvl6pPr>
      <a:lvl7pPr marL="1497787" indent="-142646" algn="l" rtl="0" eaLnBrk="1" latinLnBrk="0" hangingPunct="1">
        <a:spcBef>
          <a:spcPct val="20000"/>
        </a:spcBef>
        <a:buClr>
          <a:schemeClr val="accent6"/>
        </a:buClr>
        <a:buSzPct val="80000"/>
        <a:buFont typeface="Wingdings 2"/>
        <a:buChar char=""/>
        <a:defRPr kumimoji="0" sz="1200" kern="1200" baseline="0">
          <a:solidFill>
            <a:schemeClr val="tx1"/>
          </a:solidFill>
          <a:latin typeface="+mn-lt"/>
          <a:ea typeface="+mn-ea"/>
          <a:cs typeface="+mn-cs"/>
        </a:defRPr>
      </a:lvl7pPr>
      <a:lvl8pPr marL="1711757" indent="-142646" algn="l" rtl="0" eaLnBrk="1" latinLnBrk="0" hangingPunct="1">
        <a:spcBef>
          <a:spcPct val="20000"/>
        </a:spcBef>
        <a:buClr>
          <a:schemeClr val="tx2"/>
        </a:buClr>
        <a:buChar char="•"/>
        <a:defRPr kumimoji="0" sz="1200" kern="1200">
          <a:solidFill>
            <a:schemeClr val="tx1"/>
          </a:solidFill>
          <a:latin typeface="+mn-lt"/>
          <a:ea typeface="+mn-ea"/>
          <a:cs typeface="+mn-cs"/>
        </a:defRPr>
      </a:lvl8pPr>
      <a:lvl9pPr marL="1925726" indent="-142646" algn="l" rtl="0" eaLnBrk="1" latinLnBrk="0" hangingPunct="1">
        <a:spcBef>
          <a:spcPct val="20000"/>
        </a:spcBef>
        <a:buClr>
          <a:schemeClr val="tx2"/>
        </a:buClr>
        <a:buFontTx/>
        <a:buChar char="•"/>
        <a:defRPr kumimoji="0" sz="11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356616" algn="l" rtl="0" eaLnBrk="1" latinLnBrk="0" hangingPunct="1">
        <a:defRPr kumimoji="0" kern="1200">
          <a:solidFill>
            <a:schemeClr val="tx1"/>
          </a:solidFill>
          <a:latin typeface="+mn-lt"/>
          <a:ea typeface="+mn-ea"/>
          <a:cs typeface="+mn-cs"/>
        </a:defRPr>
      </a:lvl2pPr>
      <a:lvl3pPr marL="713232" algn="l" rtl="0" eaLnBrk="1" latinLnBrk="0" hangingPunct="1">
        <a:defRPr kumimoji="0" kern="1200">
          <a:solidFill>
            <a:schemeClr val="tx1"/>
          </a:solidFill>
          <a:latin typeface="+mn-lt"/>
          <a:ea typeface="+mn-ea"/>
          <a:cs typeface="+mn-cs"/>
        </a:defRPr>
      </a:lvl3pPr>
      <a:lvl4pPr marL="1069848" algn="l" rtl="0" eaLnBrk="1" latinLnBrk="0" hangingPunct="1">
        <a:defRPr kumimoji="0" kern="1200">
          <a:solidFill>
            <a:schemeClr val="tx1"/>
          </a:solidFill>
          <a:latin typeface="+mn-lt"/>
          <a:ea typeface="+mn-ea"/>
          <a:cs typeface="+mn-cs"/>
        </a:defRPr>
      </a:lvl4pPr>
      <a:lvl5pPr marL="1426464" algn="l" rtl="0" eaLnBrk="1" latinLnBrk="0" hangingPunct="1">
        <a:defRPr kumimoji="0" kern="1200">
          <a:solidFill>
            <a:schemeClr val="tx1"/>
          </a:solidFill>
          <a:latin typeface="+mn-lt"/>
          <a:ea typeface="+mn-ea"/>
          <a:cs typeface="+mn-cs"/>
        </a:defRPr>
      </a:lvl5pPr>
      <a:lvl6pPr marL="1783080" algn="l" rtl="0" eaLnBrk="1" latinLnBrk="0" hangingPunct="1">
        <a:defRPr kumimoji="0" kern="1200">
          <a:solidFill>
            <a:schemeClr val="tx1"/>
          </a:solidFill>
          <a:latin typeface="+mn-lt"/>
          <a:ea typeface="+mn-ea"/>
          <a:cs typeface="+mn-cs"/>
        </a:defRPr>
      </a:lvl6pPr>
      <a:lvl7pPr marL="2139696" algn="l" rtl="0" eaLnBrk="1" latinLnBrk="0" hangingPunct="1">
        <a:defRPr kumimoji="0" kern="1200">
          <a:solidFill>
            <a:schemeClr val="tx1"/>
          </a:solidFill>
          <a:latin typeface="+mn-lt"/>
          <a:ea typeface="+mn-ea"/>
          <a:cs typeface="+mn-cs"/>
        </a:defRPr>
      </a:lvl7pPr>
      <a:lvl8pPr marL="2496312" algn="l" rtl="0" eaLnBrk="1" latinLnBrk="0" hangingPunct="1">
        <a:defRPr kumimoji="0" kern="1200">
          <a:solidFill>
            <a:schemeClr val="tx1"/>
          </a:solidFill>
          <a:latin typeface="+mn-lt"/>
          <a:ea typeface="+mn-ea"/>
          <a:cs typeface="+mn-cs"/>
        </a:defRPr>
      </a:lvl8pPr>
      <a:lvl9pPr marL="2852928"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slideLayout" Target="../slideLayouts/slideLayout7.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 Type="http://schemas.openxmlformats.org/officeDocument/2006/relationships/tags" Target="../tags/tag2.xml"/><Relationship Id="rId16" Type="http://schemas.openxmlformats.org/officeDocument/2006/relationships/tags" Target="../tags/tag16.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tags" Target="../tags/tag15.xml"/><Relationship Id="rId10" Type="http://schemas.openxmlformats.org/officeDocument/2006/relationships/tags" Target="../tags/tag10.xml"/><Relationship Id="rId19" Type="http://schemas.openxmlformats.org/officeDocument/2006/relationships/image" Target="../media/image6.tmp"/><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s>
</file>

<file path=ppt/slides/_rels/slide30.xml.rels><?xml version="1.0" encoding="UTF-8" standalone="yes"?>
<Relationships xmlns="http://schemas.openxmlformats.org/package/2006/relationships"><Relationship Id="rId2" Type="http://schemas.openxmlformats.org/officeDocument/2006/relationships/hyperlink" Target="&#25968;&#25454;&#24211;&#23384;&#20648;/SQLiteDatabaseTest/main/java/com/example/eighteen/sqlitedatabasetest/MyDatabaseHelper.java"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hyperlink" Target="&#25968;&#25454;&#24211;&#23384;&#20648;/SQLiteDatabaseTest/main/java/com/example/eighteen/sqlitedatabasetest/MainActivity.java"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hyperlink" Target="https://github.com/LitePalFramework/LitePal"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8" Type="http://schemas.openxmlformats.org/officeDocument/2006/relationships/tags" Target="../tags/tag25.xml"/><Relationship Id="rId3" Type="http://schemas.openxmlformats.org/officeDocument/2006/relationships/tags" Target="../tags/tag20.xml"/><Relationship Id="rId7" Type="http://schemas.openxmlformats.org/officeDocument/2006/relationships/tags" Target="../tags/tag24.xml"/><Relationship Id="rId12" Type="http://schemas.openxmlformats.org/officeDocument/2006/relationships/image" Target="../media/image6.tmp"/><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tags" Target="../tags/tag23.xml"/><Relationship Id="rId11" Type="http://schemas.openxmlformats.org/officeDocument/2006/relationships/slideLayout" Target="../slideLayouts/slideLayout7.xml"/><Relationship Id="rId5" Type="http://schemas.openxmlformats.org/officeDocument/2006/relationships/tags" Target="../tags/tag22.xml"/><Relationship Id="rId10" Type="http://schemas.openxmlformats.org/officeDocument/2006/relationships/tags" Target="../tags/tag27.xml"/><Relationship Id="rId4" Type="http://schemas.openxmlformats.org/officeDocument/2006/relationships/tags" Target="../tags/tag21.xml"/><Relationship Id="rId9" Type="http://schemas.openxmlformats.org/officeDocument/2006/relationships/tags" Target="../tags/tag2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914281" y="3645029"/>
            <a:ext cx="10361851" cy="86409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4000" b="1">
                <a:solidFill>
                  <a:prstClr val="black"/>
                </a:solidFill>
                <a:latin typeface="黑体" panose="02010609060101010101" pitchFamily="49" charset="-122"/>
                <a:ea typeface="黑体" panose="02010609060101010101" pitchFamily="49" charset="-122"/>
              </a:rPr>
              <a:t>智能终端应用</a:t>
            </a:r>
            <a:endParaRPr lang="zh-CN" altLang="en-US" sz="4000" b="1" dirty="0">
              <a:solidFill>
                <a:prstClr val="black"/>
              </a:solidFill>
              <a:latin typeface="黑体" panose="02010609060101010101" pitchFamily="49" charset="-122"/>
              <a:ea typeface="黑体" panose="02010609060101010101" pitchFamily="49" charset="-122"/>
            </a:endParaRPr>
          </a:p>
        </p:txBody>
      </p:sp>
      <p:sp>
        <p:nvSpPr>
          <p:cNvPr id="3" name="副标题 2"/>
          <p:cNvSpPr txBox="1">
            <a:spLocks/>
          </p:cNvSpPr>
          <p:nvPr/>
        </p:nvSpPr>
        <p:spPr>
          <a:xfrm>
            <a:off x="1294984" y="4653136"/>
            <a:ext cx="9600446" cy="457200"/>
          </a:xfrm>
          <a:prstGeom prst="rect">
            <a:avLst/>
          </a:prstGeom>
        </p:spPr>
        <p:txBody>
          <a:bodyPr>
            <a:noAutofit/>
          </a:bodyPr>
          <a:lstStyle>
            <a:lvl1pPr marL="342900" indent="-342900" algn="l" rtl="0" eaLnBrk="1" fontAlgn="base" hangingPunct="1">
              <a:spcBef>
                <a:spcPct val="20000"/>
              </a:spcBef>
              <a:spcAft>
                <a:spcPct val="0"/>
              </a:spcAft>
              <a:buChar char="•"/>
              <a:defRPr sz="3200" b="0">
                <a:solidFill>
                  <a:schemeClr val="tx1"/>
                </a:solidFill>
                <a:latin typeface="黑体" panose="02010609060101010101" pitchFamily="49" charset="-122"/>
                <a:ea typeface="黑体" panose="02010609060101010101" pitchFamily="49" charset="-122"/>
                <a:cs typeface="+mn-cs"/>
              </a:defRPr>
            </a:lvl1pPr>
            <a:lvl2pPr marL="742950" indent="-285750" algn="l" rtl="0" eaLnBrk="1" fontAlgn="base" hangingPunct="1">
              <a:spcBef>
                <a:spcPct val="20000"/>
              </a:spcBef>
              <a:spcAft>
                <a:spcPct val="0"/>
              </a:spcAft>
              <a:buChar char="–"/>
              <a:defRPr sz="2800" b="0">
                <a:solidFill>
                  <a:schemeClr val="tx1"/>
                </a:solidFill>
                <a:latin typeface="黑体" panose="02010609060101010101" pitchFamily="49" charset="-122"/>
                <a:ea typeface="黑体" panose="02010609060101010101" pitchFamily="49" charset="-122"/>
              </a:defRPr>
            </a:lvl2pPr>
            <a:lvl3pPr marL="1143000" indent="-228600" algn="l" rtl="0" eaLnBrk="1" fontAlgn="base" hangingPunct="1">
              <a:spcBef>
                <a:spcPct val="20000"/>
              </a:spcBef>
              <a:spcAft>
                <a:spcPct val="0"/>
              </a:spcAft>
              <a:buChar char="•"/>
              <a:defRPr sz="2400" b="0">
                <a:solidFill>
                  <a:schemeClr val="tx1"/>
                </a:solidFill>
                <a:latin typeface="黑体" panose="02010609060101010101" pitchFamily="49" charset="-122"/>
                <a:ea typeface="黑体" panose="02010609060101010101" pitchFamily="49" charset="-122"/>
              </a:defRPr>
            </a:lvl3pPr>
            <a:lvl4pPr marL="1600200" indent="-228600" algn="l" rtl="0" eaLnBrk="1" fontAlgn="base" hangingPunct="1">
              <a:spcBef>
                <a:spcPct val="20000"/>
              </a:spcBef>
              <a:spcAft>
                <a:spcPct val="0"/>
              </a:spcAft>
              <a:buChar char="–"/>
              <a:defRPr sz="2000" b="0">
                <a:solidFill>
                  <a:schemeClr val="tx1"/>
                </a:solidFill>
                <a:latin typeface="黑体" panose="02010609060101010101" pitchFamily="49" charset="-122"/>
                <a:ea typeface="黑体" panose="02010609060101010101" pitchFamily="49" charset="-122"/>
              </a:defRPr>
            </a:lvl4pPr>
            <a:lvl5pPr marL="2057400" indent="-228600" algn="l" rtl="0" eaLnBrk="1" fontAlgn="base" hangingPunct="1">
              <a:spcBef>
                <a:spcPct val="20000"/>
              </a:spcBef>
              <a:spcAft>
                <a:spcPct val="0"/>
              </a:spcAft>
              <a:buChar char="»"/>
              <a:defRPr sz="2000" b="0">
                <a:solidFill>
                  <a:schemeClr val="tx1"/>
                </a:solidFill>
                <a:latin typeface="黑体" panose="02010609060101010101" pitchFamily="49" charset="-122"/>
                <a:ea typeface="黑体" panose="02010609060101010101" pitchFamily="49" charset="-122"/>
              </a:defRPr>
            </a:lvl5pPr>
            <a:lvl6pPr marL="2514600" indent="-228600" algn="l" rtl="0" eaLnBrk="1" fontAlgn="base" hangingPunct="1">
              <a:spcBef>
                <a:spcPct val="20000"/>
              </a:spcBef>
              <a:spcAft>
                <a:spcPct val="0"/>
              </a:spcAft>
              <a:buChar char="»"/>
              <a:defRPr sz="2000" b="1">
                <a:solidFill>
                  <a:schemeClr val="tx1"/>
                </a:solidFill>
                <a:latin typeface="+mn-lt"/>
              </a:defRPr>
            </a:lvl6pPr>
            <a:lvl7pPr marL="2971800" indent="-228600" algn="l" rtl="0" eaLnBrk="1" fontAlgn="base" hangingPunct="1">
              <a:spcBef>
                <a:spcPct val="20000"/>
              </a:spcBef>
              <a:spcAft>
                <a:spcPct val="0"/>
              </a:spcAft>
              <a:buChar char="»"/>
              <a:defRPr sz="2000" b="1">
                <a:solidFill>
                  <a:schemeClr val="tx1"/>
                </a:solidFill>
                <a:latin typeface="+mn-lt"/>
              </a:defRPr>
            </a:lvl7pPr>
            <a:lvl8pPr marL="3429000" indent="-228600" algn="l" rtl="0" eaLnBrk="1" fontAlgn="base" hangingPunct="1">
              <a:spcBef>
                <a:spcPct val="20000"/>
              </a:spcBef>
              <a:spcAft>
                <a:spcPct val="0"/>
              </a:spcAft>
              <a:buChar char="»"/>
              <a:defRPr sz="2000" b="1">
                <a:solidFill>
                  <a:schemeClr val="tx1"/>
                </a:solidFill>
                <a:latin typeface="+mn-lt"/>
              </a:defRPr>
            </a:lvl8pPr>
            <a:lvl9pPr marL="3886200" indent="-228600" algn="l" rtl="0" eaLnBrk="1" fontAlgn="base" hangingPunct="1">
              <a:spcBef>
                <a:spcPct val="20000"/>
              </a:spcBef>
              <a:spcAft>
                <a:spcPct val="0"/>
              </a:spcAft>
              <a:buChar char="»"/>
              <a:defRPr sz="2000" b="1">
                <a:solidFill>
                  <a:schemeClr val="tx1"/>
                </a:solidFill>
                <a:latin typeface="+mn-lt"/>
              </a:defRPr>
            </a:lvl9pPr>
          </a:lstStyle>
          <a:p>
            <a:pPr marL="0" indent="0" algn="ctr" defTabSz="713232">
              <a:buFontTx/>
              <a:buNone/>
            </a:pPr>
            <a:r>
              <a:rPr lang="en-US" altLang="zh-CN" sz="2000" kern="0" dirty="0">
                <a:solidFill>
                  <a:srgbClr val="455F51">
                    <a:lumMod val="75000"/>
                  </a:srgbClr>
                </a:solidFill>
                <a:latin typeface="华文新魏" panose="02010800040101010101" pitchFamily="2" charset="-122"/>
                <a:ea typeface="华文新魏" panose="02010800040101010101" pitchFamily="2" charset="-122"/>
              </a:rPr>
              <a:t>&gt;&gt; </a:t>
            </a:r>
            <a:r>
              <a:rPr lang="zh-CN" altLang="en-US" sz="2000" kern="0" dirty="0">
                <a:solidFill>
                  <a:srgbClr val="455F51">
                    <a:lumMod val="75000"/>
                  </a:srgbClr>
                </a:solidFill>
                <a:latin typeface="华文新魏" panose="02010800040101010101" pitchFamily="2" charset="-122"/>
                <a:ea typeface="华文新魏" panose="02010800040101010101" pitchFamily="2" charset="-122"/>
              </a:rPr>
              <a:t>湖南师范大学</a:t>
            </a:r>
            <a:r>
              <a:rPr lang="en-US" altLang="zh-CN" sz="2000" kern="0" dirty="0">
                <a:solidFill>
                  <a:srgbClr val="455F51">
                    <a:lumMod val="75000"/>
                  </a:srgbClr>
                </a:solidFill>
                <a:latin typeface="华文新魏" panose="02010800040101010101" pitchFamily="2" charset="-122"/>
                <a:ea typeface="华文新魏" panose="02010800040101010101" pitchFamily="2" charset="-122"/>
              </a:rPr>
              <a:t>·</a:t>
            </a:r>
            <a:r>
              <a:rPr lang="zh-CN" altLang="en-US" sz="2000" kern="0" dirty="0">
                <a:solidFill>
                  <a:srgbClr val="455F51">
                    <a:lumMod val="75000"/>
                  </a:srgbClr>
                </a:solidFill>
                <a:latin typeface="华文新魏" panose="02010800040101010101" pitchFamily="2" charset="-122"/>
                <a:ea typeface="华文新魏" panose="02010800040101010101" pitchFamily="2" charset="-122"/>
              </a:rPr>
              <a:t>软件工程系</a:t>
            </a:r>
            <a:r>
              <a:rPr lang="en-US" altLang="zh-CN" sz="2000" kern="0" dirty="0">
                <a:solidFill>
                  <a:srgbClr val="455F51">
                    <a:lumMod val="75000"/>
                  </a:srgbClr>
                </a:solidFill>
                <a:latin typeface="华文新魏" panose="02010800040101010101" pitchFamily="2" charset="-122"/>
                <a:ea typeface="华文新魏" panose="02010800040101010101" pitchFamily="2" charset="-122"/>
              </a:rPr>
              <a:t>·</a:t>
            </a:r>
            <a:r>
              <a:rPr lang="zh-CN" altLang="en-US" sz="2000" kern="0" dirty="0">
                <a:solidFill>
                  <a:srgbClr val="455F51">
                    <a:lumMod val="75000"/>
                  </a:srgbClr>
                </a:solidFill>
                <a:latin typeface="华文新魏" panose="02010800040101010101" pitchFamily="2" charset="-122"/>
                <a:ea typeface="华文新魏" panose="02010800040101010101" pitchFamily="2" charset="-122"/>
              </a:rPr>
              <a:t>蔡美玲  </a:t>
            </a:r>
            <a:r>
              <a:rPr lang="en-US" altLang="zh-CN" sz="2000" kern="0" dirty="0">
                <a:solidFill>
                  <a:srgbClr val="455F51">
                    <a:lumMod val="75000"/>
                  </a:srgbClr>
                </a:solidFill>
                <a:latin typeface="华文新魏" panose="02010800040101010101" pitchFamily="2" charset="-122"/>
                <a:ea typeface="华文新魏" panose="02010800040101010101" pitchFamily="2" charset="-122"/>
              </a:rPr>
              <a:t>&lt;&lt;</a:t>
            </a:r>
            <a:r>
              <a:rPr lang="zh-CN" altLang="en-US" sz="2000" kern="0" dirty="0">
                <a:solidFill>
                  <a:srgbClr val="455F51">
                    <a:lumMod val="75000"/>
                  </a:srgbClr>
                </a:solidFill>
                <a:latin typeface="华文新魏" panose="02010800040101010101" pitchFamily="2" charset="-122"/>
                <a:ea typeface="华文新魏" panose="02010800040101010101" pitchFamily="2" charset="-122"/>
              </a:rPr>
              <a:t> </a:t>
            </a:r>
          </a:p>
        </p:txBody>
      </p:sp>
    </p:spTree>
    <p:extLst>
      <p:ext uri="{BB962C8B-B14F-4D97-AF65-F5344CB8AC3E}">
        <p14:creationId xmlns:p14="http://schemas.microsoft.com/office/powerpoint/2010/main" val="2508459861"/>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72"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2/3*#ppt_w"/>
                                          </p:val>
                                        </p:tav>
                                        <p:tav tm="100000">
                                          <p:val>
                                            <p:strVal val="#ppt_w"/>
                                          </p:val>
                                        </p:tav>
                                      </p:tavLst>
                                    </p:anim>
                                    <p:anim calcmode="lin" valueType="num">
                                      <p:cBhvr>
                                        <p:cTn id="8" dur="500" fill="hold"/>
                                        <p:tgtEl>
                                          <p:spTgt spid="2"/>
                                        </p:tgtEl>
                                        <p:attrNameLst>
                                          <p:attrName>ppt_h</p:attrName>
                                        </p:attrNameLst>
                                      </p:cBhvr>
                                      <p:tavLst>
                                        <p:tav tm="0">
                                          <p:val>
                                            <p:strVal val="2/3*#ppt_h"/>
                                          </p:val>
                                        </p:tav>
                                        <p:tav tm="100000">
                                          <p:val>
                                            <p:strVal val="#ppt_h"/>
                                          </p:val>
                                        </p:tav>
                                      </p:tavLst>
                                    </p:anim>
                                  </p:childTnLst>
                                </p:cTn>
                              </p:par>
                            </p:childTnLst>
                          </p:cTn>
                        </p:par>
                        <p:par>
                          <p:cTn id="9" fill="hold">
                            <p:stCondLst>
                              <p:cond delay="750"/>
                            </p:stCondLst>
                            <p:childTnLst>
                              <p:par>
                                <p:cTn id="10" presetID="10" presetClass="entr" presetSubtype="0" fill="hold" grpId="1" nodeType="afterEffect">
                                  <p:stCondLst>
                                    <p:cond delay="0"/>
                                  </p:stCondLst>
                                  <p:iterate type="lt">
                                    <p:tmPct val="0"/>
                                  </p:iterate>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par>
                                <p:cTn id="13" presetID="16" presetClass="emph" presetSubtype="0" repeatCount="3000" grpId="0" nodeType="withEffect">
                                  <p:stCondLst>
                                    <p:cond delay="0"/>
                                  </p:stCondLst>
                                  <p:iterate type="lt">
                                    <p:tmPct val="4000"/>
                                  </p:iterate>
                                  <p:childTnLst>
                                    <p:set>
                                      <p:cBhvr override="childStyle">
                                        <p:cTn id="14" dur="500" fill="hold"/>
                                        <p:tgtEl>
                                          <p:spTgt spid="3">
                                            <p:txEl>
                                              <p:pRg st="0" end="0"/>
                                            </p:txEl>
                                          </p:spTgt>
                                        </p:tgtEl>
                                        <p:attrNameLst>
                                          <p:attrName>style.color</p:attrName>
                                        </p:attrNameLst>
                                      </p:cBhvr>
                                      <p:to>
                                        <p:clrVal>
                                          <a:schemeClr val="accent2"/>
                                        </p:clrVal>
                                      </p:to>
                                    </p:set>
                                    <p:set>
                                      <p:cBhvr>
                                        <p:cTn id="15" dur="500" fill="hold"/>
                                        <p:tgtEl>
                                          <p:spTgt spid="3">
                                            <p:txEl>
                                              <p:pRg st="0" end="0"/>
                                            </p:txEl>
                                          </p:spTgt>
                                        </p:tgtEl>
                                        <p:attrNameLst>
                                          <p:attrName>fillcolor</p:attrName>
                                        </p:attrNameLst>
                                      </p:cBhvr>
                                      <p:to>
                                        <p:clrVal>
                                          <a:schemeClr val="accent2"/>
                                        </p:clrVal>
                                      </p:to>
                                    </p:set>
                                    <p:set>
                                      <p:cBhvr>
                                        <p:cTn id="16" dur="500" fill="hold"/>
                                        <p:tgtEl>
                                          <p:spTgt spid="3">
                                            <p:txEl>
                                              <p:pRg st="0" end="0"/>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allAtOnce"/>
      <p:bldP spid="3" grpId="1" build="allAtOnce"/>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09521" y="1154430"/>
            <a:ext cx="10971372" cy="5226897"/>
          </a:xfrm>
        </p:spPr>
        <p:txBody>
          <a:bodyPr/>
          <a:lstStyle/>
          <a:p>
            <a:r>
              <a:rPr lang="en-US" altLang="zh-CN" dirty="0"/>
              <a:t>1.</a:t>
            </a:r>
            <a:r>
              <a:rPr lang="zh-CN" altLang="en-US" dirty="0"/>
              <a:t> SQLite命令</a:t>
            </a:r>
            <a:endParaRPr lang="en-US" altLang="zh-CN" dirty="0"/>
          </a:p>
          <a:p>
            <a:pPr lvl="1"/>
            <a:r>
              <a:rPr lang="zh-CN" altLang="zh-CN" dirty="0"/>
              <a:t>利用</a:t>
            </a:r>
            <a:r>
              <a:rPr lang="en-US" altLang="zh-CN" dirty="0"/>
              <a:t>sqlite3</a:t>
            </a:r>
            <a:r>
              <a:rPr lang="zh-CN" altLang="zh-CN" dirty="0"/>
              <a:t>工具，</a:t>
            </a:r>
            <a:r>
              <a:rPr lang="zh-CN" altLang="en-US" dirty="0"/>
              <a:t>可以</a:t>
            </a:r>
            <a:r>
              <a:rPr lang="zh-CN" altLang="zh-CN" dirty="0"/>
              <a:t>通过手工输入</a:t>
            </a:r>
            <a:r>
              <a:rPr lang="en-US" altLang="zh-CN" dirty="0"/>
              <a:t>SQL</a:t>
            </a:r>
            <a:r>
              <a:rPr lang="zh-CN" altLang="zh-CN" dirty="0"/>
              <a:t>命令来完成建立数据库的过程。</a:t>
            </a:r>
          </a:p>
          <a:p>
            <a:pPr lvl="1"/>
            <a:r>
              <a:rPr lang="en-US" altLang="zh-CN" dirty="0"/>
              <a:t>sqlite3</a:t>
            </a:r>
            <a:r>
              <a:rPr lang="zh-CN" altLang="zh-CN" dirty="0"/>
              <a:t>是</a:t>
            </a:r>
            <a:r>
              <a:rPr lang="en-US" altLang="zh-CN" dirty="0"/>
              <a:t>SQLite</a:t>
            </a:r>
            <a:r>
              <a:rPr lang="zh-CN" altLang="zh-CN" dirty="0"/>
              <a:t>数据库自带的一个</a:t>
            </a:r>
            <a:r>
              <a:rPr lang="en-US" altLang="zh-CN" dirty="0"/>
              <a:t>SQL</a:t>
            </a:r>
            <a:r>
              <a:rPr lang="zh-CN" altLang="zh-CN" dirty="0"/>
              <a:t>命令执行工具，它基于命令行，并可以显示命令执行结果。</a:t>
            </a:r>
            <a:endParaRPr lang="en-US" altLang="zh-CN" dirty="0"/>
          </a:p>
          <a:p>
            <a:pPr lvl="1"/>
            <a:r>
              <a:rPr lang="en-US" altLang="zh-CN" dirty="0"/>
              <a:t>sqlite3</a:t>
            </a:r>
            <a:r>
              <a:rPr lang="zh-CN" altLang="zh-CN" dirty="0"/>
              <a:t>工具是被集成在</a:t>
            </a:r>
            <a:r>
              <a:rPr lang="en-US" altLang="zh-CN" dirty="0"/>
              <a:t>Android</a:t>
            </a:r>
            <a:r>
              <a:rPr lang="zh-CN" altLang="zh-CN" dirty="0"/>
              <a:t>系统中，用户在命令行界面中输入</a:t>
            </a:r>
            <a:r>
              <a:rPr lang="en-US" altLang="zh-CN" dirty="0"/>
              <a:t>sqlite3</a:t>
            </a:r>
            <a:r>
              <a:rPr lang="zh-CN" altLang="zh-CN" dirty="0"/>
              <a:t>即可启动</a:t>
            </a:r>
            <a:r>
              <a:rPr lang="en-US" altLang="zh-CN" dirty="0"/>
              <a:t>sqlite3</a:t>
            </a:r>
            <a:r>
              <a:rPr lang="zh-CN" altLang="zh-CN" dirty="0"/>
              <a:t>工具，并显示版本信息。</a:t>
            </a:r>
          </a:p>
          <a:p>
            <a:endParaRPr lang="zh-CN" altLang="en-US" dirty="0"/>
          </a:p>
        </p:txBody>
      </p:sp>
      <p:sp>
        <p:nvSpPr>
          <p:cNvPr id="3" name="标题 2"/>
          <p:cNvSpPr>
            <a:spLocks noGrp="1"/>
          </p:cNvSpPr>
          <p:nvPr>
            <p:ph type="title"/>
          </p:nvPr>
        </p:nvSpPr>
        <p:spPr/>
        <p:txBody>
          <a:bodyPr/>
          <a:lstStyle/>
          <a:p>
            <a:r>
              <a:rPr lang="en-US" altLang="zh-CN" dirty="0"/>
              <a:t>6.4.2</a:t>
            </a:r>
            <a:r>
              <a:rPr lang="zh-CN" altLang="en-US" dirty="0"/>
              <a:t> 使用</a:t>
            </a:r>
            <a:r>
              <a:rPr lang="en-US" altLang="zh-CN" dirty="0" err="1"/>
              <a:t>Sqlite</a:t>
            </a:r>
            <a:r>
              <a:rPr lang="zh-CN" altLang="en-US" dirty="0"/>
              <a:t>数据库的三种方式</a:t>
            </a:r>
          </a:p>
        </p:txBody>
      </p:sp>
    </p:spTree>
    <p:extLst>
      <p:ext uri="{BB962C8B-B14F-4D97-AF65-F5344CB8AC3E}">
        <p14:creationId xmlns:p14="http://schemas.microsoft.com/office/powerpoint/2010/main" val="2414129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09521" y="1154430"/>
            <a:ext cx="5341669" cy="5226897"/>
          </a:xfrm>
        </p:spPr>
        <p:txBody>
          <a:bodyPr/>
          <a:lstStyle/>
          <a:p>
            <a:r>
              <a:rPr lang="en-US" altLang="zh-CN" dirty="0"/>
              <a:t>1.</a:t>
            </a:r>
            <a:r>
              <a:rPr lang="zh-CN" altLang="en-US" dirty="0"/>
              <a:t> SQLite命令</a:t>
            </a:r>
            <a:endParaRPr lang="en-US" altLang="zh-CN" dirty="0"/>
          </a:p>
          <a:p>
            <a:pPr lvl="1"/>
            <a:r>
              <a:rPr lang="zh-CN" altLang="zh-CN" dirty="0"/>
              <a:t>利用</a:t>
            </a:r>
            <a:r>
              <a:rPr lang="en-US" altLang="zh-CN" dirty="0"/>
              <a:t>sqlite3</a:t>
            </a:r>
            <a:r>
              <a:rPr lang="zh-CN" altLang="zh-CN" dirty="0"/>
              <a:t>工具，</a:t>
            </a:r>
            <a:r>
              <a:rPr lang="zh-CN" altLang="en-US" dirty="0"/>
              <a:t>可以</a:t>
            </a:r>
            <a:r>
              <a:rPr lang="zh-CN" altLang="zh-CN" dirty="0"/>
              <a:t>通过手工输入</a:t>
            </a:r>
            <a:r>
              <a:rPr lang="en-US" altLang="zh-CN" dirty="0"/>
              <a:t>SQL</a:t>
            </a:r>
            <a:r>
              <a:rPr lang="zh-CN" altLang="zh-CN" dirty="0"/>
              <a:t>命令来完成建立数据库的过程。</a:t>
            </a:r>
          </a:p>
          <a:p>
            <a:pPr lvl="1"/>
            <a:r>
              <a:rPr lang="en-US" altLang="zh-CN" dirty="0"/>
              <a:t>sqlite3</a:t>
            </a:r>
            <a:r>
              <a:rPr lang="zh-CN" altLang="zh-CN" dirty="0"/>
              <a:t>是</a:t>
            </a:r>
            <a:r>
              <a:rPr lang="en-US" altLang="zh-CN" dirty="0"/>
              <a:t>SQLite</a:t>
            </a:r>
            <a:r>
              <a:rPr lang="zh-CN" altLang="zh-CN" dirty="0"/>
              <a:t>数据库自带的一个</a:t>
            </a:r>
            <a:r>
              <a:rPr lang="en-US" altLang="zh-CN" dirty="0"/>
              <a:t>SQL</a:t>
            </a:r>
            <a:r>
              <a:rPr lang="zh-CN" altLang="zh-CN" dirty="0"/>
              <a:t>命令执行工具，它基于命令行，并可以显示命令执行结果。</a:t>
            </a:r>
            <a:endParaRPr lang="en-US" altLang="zh-CN" dirty="0"/>
          </a:p>
          <a:p>
            <a:pPr lvl="1"/>
            <a:r>
              <a:rPr lang="en-US" altLang="zh-CN" dirty="0"/>
              <a:t>sqlite3</a:t>
            </a:r>
            <a:r>
              <a:rPr lang="zh-CN" altLang="zh-CN" dirty="0"/>
              <a:t>工具是被集成在</a:t>
            </a:r>
            <a:r>
              <a:rPr lang="en-US" altLang="zh-CN" dirty="0"/>
              <a:t>Android</a:t>
            </a:r>
            <a:r>
              <a:rPr lang="zh-CN" altLang="zh-CN" dirty="0"/>
              <a:t>系统中，用户在命令行界面中输入</a:t>
            </a:r>
            <a:r>
              <a:rPr lang="en-US" altLang="zh-CN" dirty="0"/>
              <a:t>sqlite3</a:t>
            </a:r>
            <a:r>
              <a:rPr lang="zh-CN" altLang="zh-CN" dirty="0"/>
              <a:t>即可启动</a:t>
            </a:r>
            <a:r>
              <a:rPr lang="en-US" altLang="zh-CN" dirty="0"/>
              <a:t>sqlite3</a:t>
            </a:r>
            <a:r>
              <a:rPr lang="zh-CN" altLang="zh-CN" dirty="0"/>
              <a:t>工具，并显示版本信息。</a:t>
            </a:r>
          </a:p>
          <a:p>
            <a:endParaRPr lang="zh-CN" altLang="en-US" dirty="0"/>
          </a:p>
        </p:txBody>
      </p:sp>
      <p:sp>
        <p:nvSpPr>
          <p:cNvPr id="3" name="标题 2"/>
          <p:cNvSpPr>
            <a:spLocks noGrp="1"/>
          </p:cNvSpPr>
          <p:nvPr>
            <p:ph type="title"/>
          </p:nvPr>
        </p:nvSpPr>
        <p:spPr/>
        <p:txBody>
          <a:bodyPr/>
          <a:lstStyle/>
          <a:p>
            <a:r>
              <a:rPr lang="en-US" altLang="zh-CN" dirty="0"/>
              <a:t>6.4.2</a:t>
            </a:r>
            <a:r>
              <a:rPr lang="zh-CN" altLang="en-US" dirty="0"/>
              <a:t> 使用</a:t>
            </a:r>
            <a:r>
              <a:rPr lang="en-US" altLang="zh-CN" dirty="0" err="1"/>
              <a:t>Sqlite</a:t>
            </a:r>
            <a:r>
              <a:rPr lang="zh-CN" altLang="en-US" dirty="0"/>
              <a:t>数据库的三种方式</a:t>
            </a: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6455246" y="1054963"/>
            <a:ext cx="8864245" cy="5776262"/>
          </a:xfrm>
          <a:prstGeom prst="rect">
            <a:avLst/>
          </a:prstGeom>
          <a:noFill/>
        </p:spPr>
      </p:pic>
    </p:spTree>
    <p:extLst>
      <p:ext uri="{BB962C8B-B14F-4D97-AF65-F5344CB8AC3E}">
        <p14:creationId xmlns:p14="http://schemas.microsoft.com/office/powerpoint/2010/main" val="3792143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t>1.</a:t>
            </a:r>
            <a:r>
              <a:rPr lang="zh-CN" altLang="en-US" dirty="0"/>
              <a:t> SQLite命令</a:t>
            </a:r>
            <a:endParaRPr lang="en-US" altLang="zh-CN" dirty="0"/>
          </a:p>
          <a:p>
            <a:pPr lvl="1"/>
            <a:r>
              <a:rPr lang="en-US" altLang="zh-CN" dirty="0"/>
              <a:t>sqlite3</a:t>
            </a:r>
            <a:r>
              <a:rPr lang="zh-CN" altLang="zh-CN" dirty="0"/>
              <a:t>中的部分常见命令</a:t>
            </a:r>
          </a:p>
          <a:p>
            <a:pPr lvl="1"/>
            <a:endParaRPr lang="zh-CN" altLang="en-US" dirty="0"/>
          </a:p>
        </p:txBody>
      </p:sp>
      <p:sp>
        <p:nvSpPr>
          <p:cNvPr id="3" name="标题 2"/>
          <p:cNvSpPr>
            <a:spLocks noGrp="1"/>
          </p:cNvSpPr>
          <p:nvPr>
            <p:ph type="title"/>
          </p:nvPr>
        </p:nvSpPr>
        <p:spPr/>
        <p:txBody>
          <a:bodyPr/>
          <a:lstStyle/>
          <a:p>
            <a:r>
              <a:rPr lang="en-US" altLang="zh-CN" dirty="0"/>
              <a:t>6.4.2</a:t>
            </a:r>
            <a:r>
              <a:rPr lang="zh-CN" altLang="en-US" dirty="0"/>
              <a:t> 使用</a:t>
            </a:r>
            <a:r>
              <a:rPr lang="en-US" altLang="zh-CN" dirty="0" err="1"/>
              <a:t>Sqlite</a:t>
            </a:r>
            <a:r>
              <a:rPr lang="zh-CN" altLang="en-US" dirty="0"/>
              <a:t>数据库的三种方式</a:t>
            </a:r>
          </a:p>
        </p:txBody>
      </p:sp>
      <p:graphicFrame>
        <p:nvGraphicFramePr>
          <p:cNvPr id="4" name="表格 3"/>
          <p:cNvGraphicFramePr>
            <a:graphicFrameLocks noGrp="1"/>
          </p:cNvGraphicFramePr>
          <p:nvPr>
            <p:extLst>
              <p:ext uri="{D42A27DB-BD31-4B8C-83A1-F6EECF244321}">
                <p14:modId xmlns:p14="http://schemas.microsoft.com/office/powerpoint/2010/main" val="1352586136"/>
              </p:ext>
            </p:extLst>
          </p:nvPr>
        </p:nvGraphicFramePr>
        <p:xfrm>
          <a:off x="478582" y="2204864"/>
          <a:ext cx="11234057" cy="4493628"/>
        </p:xfrm>
        <a:graphic>
          <a:graphicData uri="http://schemas.openxmlformats.org/drawingml/2006/table">
            <a:tbl>
              <a:tblPr firstRow="1" firstCol="1" bandRow="1">
                <a:tableStyleId>{5C22544A-7EE6-4342-B048-85BDC9FD1C3A}</a:tableStyleId>
              </a:tblPr>
              <a:tblGrid>
                <a:gridCol w="4018286">
                  <a:extLst>
                    <a:ext uri="{9D8B030D-6E8A-4147-A177-3AD203B41FA5}">
                      <a16:colId xmlns:a16="http://schemas.microsoft.com/office/drawing/2014/main" val="20000"/>
                    </a:ext>
                  </a:extLst>
                </a:gridCol>
                <a:gridCol w="7215771">
                  <a:extLst>
                    <a:ext uri="{9D8B030D-6E8A-4147-A177-3AD203B41FA5}">
                      <a16:colId xmlns:a16="http://schemas.microsoft.com/office/drawing/2014/main" val="20001"/>
                    </a:ext>
                  </a:extLst>
                </a:gridCol>
              </a:tblGrid>
              <a:tr h="418012">
                <a:tc>
                  <a:txBody>
                    <a:bodyPr/>
                    <a:lstStyle/>
                    <a:p>
                      <a:pPr algn="just">
                        <a:spcAft>
                          <a:spcPts val="0"/>
                        </a:spcAft>
                      </a:pPr>
                      <a:r>
                        <a:rPr lang="zh-CN" sz="2400" kern="100" dirty="0">
                          <a:effectLst/>
                        </a:rPr>
                        <a:t>命令</a:t>
                      </a:r>
                      <a:endParaRPr lang="zh-CN" sz="2400" kern="100" dirty="0">
                        <a:effectLst/>
                        <a:latin typeface="Times New Roman"/>
                        <a:ea typeface="宋体"/>
                      </a:endParaRPr>
                    </a:p>
                  </a:txBody>
                  <a:tcPr marL="68580" marR="68580" marT="0" marB="0"/>
                </a:tc>
                <a:tc>
                  <a:txBody>
                    <a:bodyPr/>
                    <a:lstStyle/>
                    <a:p>
                      <a:pPr algn="just">
                        <a:spcAft>
                          <a:spcPts val="0"/>
                        </a:spcAft>
                      </a:pPr>
                      <a:r>
                        <a:rPr lang="zh-CN" sz="2400" kern="100">
                          <a:effectLst/>
                        </a:rPr>
                        <a:t>含义</a:t>
                      </a:r>
                      <a:endParaRPr lang="zh-CN" sz="2400" kern="100">
                        <a:effectLst/>
                        <a:latin typeface="Times New Roman"/>
                        <a:ea typeface="宋体"/>
                      </a:endParaRPr>
                    </a:p>
                  </a:txBody>
                  <a:tcPr marL="68580" marR="68580" marT="0" marB="0"/>
                </a:tc>
                <a:extLst>
                  <a:ext uri="{0D108BD9-81ED-4DB2-BD59-A6C34878D82A}">
                    <a16:rowId xmlns:a16="http://schemas.microsoft.com/office/drawing/2014/main" val="10000"/>
                  </a:ext>
                </a:extLst>
              </a:tr>
              <a:tr h="418012">
                <a:tc>
                  <a:txBody>
                    <a:bodyPr/>
                    <a:lstStyle/>
                    <a:p>
                      <a:pPr algn="just">
                        <a:spcAft>
                          <a:spcPts val="0"/>
                        </a:spcAft>
                      </a:pPr>
                      <a:r>
                        <a:rPr lang="en-US" sz="2400" kern="100">
                          <a:effectLst/>
                        </a:rPr>
                        <a:t>sqlite&gt;.help</a:t>
                      </a:r>
                      <a:endParaRPr lang="zh-CN" sz="2400" kern="100">
                        <a:effectLst/>
                        <a:latin typeface="Times New Roman"/>
                        <a:ea typeface="宋体"/>
                      </a:endParaRPr>
                    </a:p>
                  </a:txBody>
                  <a:tcPr marL="68580" marR="68580" marT="0" marB="0"/>
                </a:tc>
                <a:tc>
                  <a:txBody>
                    <a:bodyPr/>
                    <a:lstStyle/>
                    <a:p>
                      <a:pPr algn="just">
                        <a:spcAft>
                          <a:spcPts val="0"/>
                        </a:spcAft>
                      </a:pPr>
                      <a:r>
                        <a:rPr lang="zh-CN" sz="2400" kern="100">
                          <a:effectLst/>
                        </a:rPr>
                        <a:t>输出帮助信息</a:t>
                      </a:r>
                      <a:endParaRPr lang="zh-CN" sz="2400" kern="100">
                        <a:effectLst/>
                        <a:latin typeface="Times New Roman"/>
                        <a:ea typeface="宋体"/>
                      </a:endParaRPr>
                    </a:p>
                  </a:txBody>
                  <a:tcPr marL="68580" marR="68580" marT="0" marB="0"/>
                </a:tc>
                <a:extLst>
                  <a:ext uri="{0D108BD9-81ED-4DB2-BD59-A6C34878D82A}">
                    <a16:rowId xmlns:a16="http://schemas.microsoft.com/office/drawing/2014/main" val="10001"/>
                  </a:ext>
                </a:extLst>
              </a:tr>
              <a:tr h="418012">
                <a:tc>
                  <a:txBody>
                    <a:bodyPr/>
                    <a:lstStyle/>
                    <a:p>
                      <a:pPr algn="just">
                        <a:spcAft>
                          <a:spcPts val="0"/>
                        </a:spcAft>
                      </a:pPr>
                      <a:r>
                        <a:rPr lang="en-US" sz="2400" kern="100">
                          <a:effectLst/>
                        </a:rPr>
                        <a:t>sqlite&gt;.database</a:t>
                      </a:r>
                      <a:endParaRPr lang="zh-CN" sz="2400" kern="100">
                        <a:effectLst/>
                        <a:latin typeface="Times New Roman"/>
                        <a:ea typeface="宋体"/>
                      </a:endParaRPr>
                    </a:p>
                  </a:txBody>
                  <a:tcPr marL="68580" marR="68580" marT="0" marB="0"/>
                </a:tc>
                <a:tc>
                  <a:txBody>
                    <a:bodyPr/>
                    <a:lstStyle/>
                    <a:p>
                      <a:pPr algn="just">
                        <a:spcAft>
                          <a:spcPts val="0"/>
                        </a:spcAft>
                      </a:pPr>
                      <a:r>
                        <a:rPr lang="zh-CN" sz="2400" kern="100">
                          <a:effectLst/>
                        </a:rPr>
                        <a:t>查看数据库文件信息命令</a:t>
                      </a:r>
                      <a:endParaRPr lang="zh-CN" sz="2400" kern="100">
                        <a:effectLst/>
                        <a:latin typeface="Times New Roman"/>
                        <a:ea typeface="宋体"/>
                      </a:endParaRPr>
                    </a:p>
                  </a:txBody>
                  <a:tcPr marL="68580" marR="68580" marT="0" marB="0"/>
                </a:tc>
                <a:extLst>
                  <a:ext uri="{0D108BD9-81ED-4DB2-BD59-A6C34878D82A}">
                    <a16:rowId xmlns:a16="http://schemas.microsoft.com/office/drawing/2014/main" val="10002"/>
                  </a:ext>
                </a:extLst>
              </a:tr>
              <a:tr h="418012">
                <a:tc>
                  <a:txBody>
                    <a:bodyPr/>
                    <a:lstStyle/>
                    <a:p>
                      <a:pPr algn="just">
                        <a:spcAft>
                          <a:spcPts val="0"/>
                        </a:spcAft>
                      </a:pPr>
                      <a:r>
                        <a:rPr lang="en-US" sz="2400" kern="100">
                          <a:effectLst/>
                        </a:rPr>
                        <a:t>sqlite&gt;.quit</a:t>
                      </a:r>
                      <a:r>
                        <a:rPr lang="zh-CN" sz="2400" kern="100">
                          <a:effectLst/>
                        </a:rPr>
                        <a:t>或</a:t>
                      </a:r>
                      <a:r>
                        <a:rPr lang="en-US" sz="2400" kern="100">
                          <a:effectLst/>
                        </a:rPr>
                        <a:t>sqlite&gt;.exit</a:t>
                      </a:r>
                      <a:endParaRPr lang="zh-CN" sz="2400" kern="100">
                        <a:effectLst/>
                        <a:latin typeface="Times New Roman"/>
                        <a:ea typeface="宋体"/>
                      </a:endParaRPr>
                    </a:p>
                  </a:txBody>
                  <a:tcPr marL="68580" marR="68580" marT="0" marB="0"/>
                </a:tc>
                <a:tc>
                  <a:txBody>
                    <a:bodyPr/>
                    <a:lstStyle/>
                    <a:p>
                      <a:pPr algn="just">
                        <a:spcAft>
                          <a:spcPts val="0"/>
                        </a:spcAft>
                      </a:pPr>
                      <a:r>
                        <a:rPr lang="zh-CN" sz="2400" kern="100">
                          <a:effectLst/>
                        </a:rPr>
                        <a:t>退出终端命令</a:t>
                      </a:r>
                      <a:endParaRPr lang="zh-CN" sz="2400" kern="100">
                        <a:effectLst/>
                        <a:latin typeface="Times New Roman"/>
                        <a:ea typeface="宋体"/>
                      </a:endParaRPr>
                    </a:p>
                  </a:txBody>
                  <a:tcPr marL="68580" marR="68580" marT="0" marB="0"/>
                </a:tc>
                <a:extLst>
                  <a:ext uri="{0D108BD9-81ED-4DB2-BD59-A6C34878D82A}">
                    <a16:rowId xmlns:a16="http://schemas.microsoft.com/office/drawing/2014/main" val="10003"/>
                  </a:ext>
                </a:extLst>
              </a:tr>
              <a:tr h="418012">
                <a:tc>
                  <a:txBody>
                    <a:bodyPr/>
                    <a:lstStyle/>
                    <a:p>
                      <a:pPr algn="just">
                        <a:spcAft>
                          <a:spcPts val="0"/>
                        </a:spcAft>
                      </a:pPr>
                      <a:r>
                        <a:rPr lang="en-US" sz="2400" kern="100">
                          <a:effectLst/>
                        </a:rPr>
                        <a:t>sqlite&gt;.show</a:t>
                      </a:r>
                      <a:endParaRPr lang="zh-CN" sz="2400" kern="100">
                        <a:effectLst/>
                        <a:latin typeface="Times New Roman"/>
                        <a:ea typeface="宋体"/>
                      </a:endParaRPr>
                    </a:p>
                  </a:txBody>
                  <a:tcPr marL="68580" marR="68580" marT="0" marB="0"/>
                </a:tc>
                <a:tc>
                  <a:txBody>
                    <a:bodyPr/>
                    <a:lstStyle/>
                    <a:p>
                      <a:pPr algn="just">
                        <a:spcAft>
                          <a:spcPts val="0"/>
                        </a:spcAft>
                      </a:pPr>
                      <a:r>
                        <a:rPr lang="zh-CN" sz="2400" kern="100">
                          <a:effectLst/>
                        </a:rPr>
                        <a:t>列出当前显示格式的配置</a:t>
                      </a:r>
                      <a:endParaRPr lang="zh-CN" sz="2400" kern="100">
                        <a:effectLst/>
                        <a:latin typeface="Times New Roman"/>
                        <a:ea typeface="宋体"/>
                      </a:endParaRPr>
                    </a:p>
                  </a:txBody>
                  <a:tcPr marL="68580" marR="68580" marT="0" marB="0"/>
                </a:tc>
                <a:extLst>
                  <a:ext uri="{0D108BD9-81ED-4DB2-BD59-A6C34878D82A}">
                    <a16:rowId xmlns:a16="http://schemas.microsoft.com/office/drawing/2014/main" val="10004"/>
                  </a:ext>
                </a:extLst>
              </a:tr>
              <a:tr h="418012">
                <a:tc>
                  <a:txBody>
                    <a:bodyPr/>
                    <a:lstStyle/>
                    <a:p>
                      <a:pPr algn="just">
                        <a:spcAft>
                          <a:spcPts val="0"/>
                        </a:spcAft>
                      </a:pPr>
                      <a:r>
                        <a:rPr lang="en-US" sz="2400" kern="100">
                          <a:effectLst/>
                        </a:rPr>
                        <a:t>sqlite&gt;.schema</a:t>
                      </a:r>
                      <a:endParaRPr lang="zh-CN" sz="2400" kern="100">
                        <a:effectLst/>
                        <a:latin typeface="Times New Roman"/>
                        <a:ea typeface="宋体"/>
                      </a:endParaRPr>
                    </a:p>
                  </a:txBody>
                  <a:tcPr marL="68580" marR="68580" marT="0" marB="0"/>
                </a:tc>
                <a:tc>
                  <a:txBody>
                    <a:bodyPr/>
                    <a:lstStyle/>
                    <a:p>
                      <a:pPr algn="just">
                        <a:spcAft>
                          <a:spcPts val="0"/>
                        </a:spcAft>
                      </a:pPr>
                      <a:r>
                        <a:rPr lang="zh-CN" sz="2400" kern="100">
                          <a:effectLst/>
                        </a:rPr>
                        <a:t>显示数据库结构</a:t>
                      </a:r>
                      <a:endParaRPr lang="zh-CN" sz="2400" kern="100">
                        <a:effectLst/>
                        <a:latin typeface="Times New Roman"/>
                        <a:ea typeface="宋体"/>
                      </a:endParaRPr>
                    </a:p>
                  </a:txBody>
                  <a:tcPr marL="68580" marR="68580" marT="0" marB="0"/>
                </a:tc>
                <a:extLst>
                  <a:ext uri="{0D108BD9-81ED-4DB2-BD59-A6C34878D82A}">
                    <a16:rowId xmlns:a16="http://schemas.microsoft.com/office/drawing/2014/main" val="10005"/>
                  </a:ext>
                </a:extLst>
              </a:tr>
              <a:tr h="418012">
                <a:tc>
                  <a:txBody>
                    <a:bodyPr/>
                    <a:lstStyle/>
                    <a:p>
                      <a:pPr algn="just">
                        <a:spcAft>
                          <a:spcPts val="0"/>
                        </a:spcAft>
                      </a:pPr>
                      <a:r>
                        <a:rPr lang="en-US" sz="2400" kern="100">
                          <a:effectLst/>
                        </a:rPr>
                        <a:t>sqlite&gt;.dump</a:t>
                      </a:r>
                      <a:endParaRPr lang="zh-CN" sz="2400" kern="100">
                        <a:effectLst/>
                        <a:latin typeface="Times New Roman"/>
                        <a:ea typeface="宋体"/>
                      </a:endParaRPr>
                    </a:p>
                  </a:txBody>
                  <a:tcPr marL="68580" marR="68580" marT="0" marB="0"/>
                </a:tc>
                <a:tc>
                  <a:txBody>
                    <a:bodyPr/>
                    <a:lstStyle/>
                    <a:p>
                      <a:pPr algn="just">
                        <a:spcAft>
                          <a:spcPts val="0"/>
                        </a:spcAft>
                      </a:pPr>
                      <a:r>
                        <a:rPr lang="zh-CN" sz="2400" kern="100">
                          <a:effectLst/>
                        </a:rPr>
                        <a:t>将数据库以</a:t>
                      </a:r>
                      <a:r>
                        <a:rPr lang="en-US" sz="2400" kern="100">
                          <a:effectLst/>
                        </a:rPr>
                        <a:t>SQL</a:t>
                      </a:r>
                      <a:r>
                        <a:rPr lang="zh-CN" sz="2400" kern="100">
                          <a:effectLst/>
                        </a:rPr>
                        <a:t>文本形式导出</a:t>
                      </a:r>
                      <a:endParaRPr lang="zh-CN" sz="2400" kern="100">
                        <a:effectLst/>
                        <a:latin typeface="Times New Roman"/>
                        <a:ea typeface="宋体"/>
                      </a:endParaRPr>
                    </a:p>
                  </a:txBody>
                  <a:tcPr marL="68580" marR="68580" marT="0" marB="0"/>
                </a:tc>
                <a:extLst>
                  <a:ext uri="{0D108BD9-81ED-4DB2-BD59-A6C34878D82A}">
                    <a16:rowId xmlns:a16="http://schemas.microsoft.com/office/drawing/2014/main" val="10006"/>
                  </a:ext>
                </a:extLst>
              </a:tr>
              <a:tr h="418012">
                <a:tc>
                  <a:txBody>
                    <a:bodyPr/>
                    <a:lstStyle/>
                    <a:p>
                      <a:pPr algn="just">
                        <a:spcAft>
                          <a:spcPts val="0"/>
                        </a:spcAft>
                      </a:pPr>
                      <a:r>
                        <a:rPr lang="en-US" sz="2400" kern="100">
                          <a:effectLst/>
                        </a:rPr>
                        <a:t>sqlite&gt;.mode</a:t>
                      </a:r>
                      <a:endParaRPr lang="zh-CN" sz="2400" kern="100">
                        <a:effectLst/>
                        <a:latin typeface="Times New Roman"/>
                        <a:ea typeface="宋体"/>
                      </a:endParaRPr>
                    </a:p>
                  </a:txBody>
                  <a:tcPr marL="68580" marR="68580" marT="0" marB="0"/>
                </a:tc>
                <a:tc>
                  <a:txBody>
                    <a:bodyPr/>
                    <a:lstStyle/>
                    <a:p>
                      <a:pPr algn="just">
                        <a:spcAft>
                          <a:spcPts val="0"/>
                        </a:spcAft>
                      </a:pPr>
                      <a:r>
                        <a:rPr lang="zh-CN" sz="2400" kern="100">
                          <a:effectLst/>
                        </a:rPr>
                        <a:t>设置显示模式，有多种显示模式，默认的是</a:t>
                      </a:r>
                      <a:r>
                        <a:rPr lang="en-US" sz="2400" kern="100">
                          <a:effectLst/>
                        </a:rPr>
                        <a:t> list </a:t>
                      </a:r>
                      <a:r>
                        <a:rPr lang="zh-CN" sz="2400" kern="100">
                          <a:effectLst/>
                        </a:rPr>
                        <a:t>显示模式</a:t>
                      </a:r>
                      <a:endParaRPr lang="zh-CN" sz="2400" kern="100">
                        <a:effectLst/>
                        <a:latin typeface="Times New Roman"/>
                        <a:ea typeface="宋体"/>
                      </a:endParaRPr>
                    </a:p>
                  </a:txBody>
                  <a:tcPr marL="68580" marR="68580" marT="0" marB="0"/>
                </a:tc>
                <a:extLst>
                  <a:ext uri="{0D108BD9-81ED-4DB2-BD59-A6C34878D82A}">
                    <a16:rowId xmlns:a16="http://schemas.microsoft.com/office/drawing/2014/main" val="10007"/>
                  </a:ext>
                </a:extLst>
              </a:tr>
              <a:tr h="418012">
                <a:tc>
                  <a:txBody>
                    <a:bodyPr/>
                    <a:lstStyle/>
                    <a:p>
                      <a:pPr algn="just">
                        <a:spcAft>
                          <a:spcPts val="0"/>
                        </a:spcAft>
                      </a:pPr>
                      <a:r>
                        <a:rPr lang="en-US" sz="2400" kern="100">
                          <a:effectLst/>
                        </a:rPr>
                        <a:t>sqlite&gt;.headers on/off</a:t>
                      </a:r>
                      <a:endParaRPr lang="zh-CN" sz="2400" kern="100">
                        <a:effectLst/>
                        <a:latin typeface="Times New Roman"/>
                        <a:ea typeface="宋体"/>
                      </a:endParaRPr>
                    </a:p>
                  </a:txBody>
                  <a:tcPr marL="68580" marR="68580" marT="0" marB="0"/>
                </a:tc>
                <a:tc>
                  <a:txBody>
                    <a:bodyPr/>
                    <a:lstStyle/>
                    <a:p>
                      <a:pPr algn="just">
                        <a:spcAft>
                          <a:spcPts val="0"/>
                        </a:spcAft>
                      </a:pPr>
                      <a:r>
                        <a:rPr lang="zh-CN" sz="2400" kern="100">
                          <a:effectLst/>
                        </a:rPr>
                        <a:t>显示</a:t>
                      </a:r>
                      <a:r>
                        <a:rPr lang="en-US" sz="2400" kern="100">
                          <a:effectLst/>
                        </a:rPr>
                        <a:t>/</a:t>
                      </a:r>
                      <a:r>
                        <a:rPr lang="zh-CN" sz="2400" kern="100">
                          <a:effectLst/>
                        </a:rPr>
                        <a:t>关闭标题栏</a:t>
                      </a:r>
                      <a:endParaRPr lang="zh-CN" sz="2400" kern="100">
                        <a:effectLst/>
                        <a:latin typeface="Times New Roman"/>
                        <a:ea typeface="宋体"/>
                      </a:endParaRPr>
                    </a:p>
                  </a:txBody>
                  <a:tcPr marL="68580" marR="68580" marT="0" marB="0"/>
                </a:tc>
                <a:extLst>
                  <a:ext uri="{0D108BD9-81ED-4DB2-BD59-A6C34878D82A}">
                    <a16:rowId xmlns:a16="http://schemas.microsoft.com/office/drawing/2014/main" val="10008"/>
                  </a:ext>
                </a:extLst>
              </a:tr>
              <a:tr h="418012">
                <a:tc>
                  <a:txBody>
                    <a:bodyPr/>
                    <a:lstStyle/>
                    <a:p>
                      <a:pPr algn="just">
                        <a:spcAft>
                          <a:spcPts val="0"/>
                        </a:spcAft>
                      </a:pPr>
                      <a:r>
                        <a:rPr lang="en-US" sz="2400" kern="100">
                          <a:effectLst/>
                        </a:rPr>
                        <a:t>sqlite&gt;.separator    </a:t>
                      </a:r>
                      <a:r>
                        <a:rPr lang="zh-CN" sz="2400" kern="100">
                          <a:effectLst/>
                        </a:rPr>
                        <a:t>分隔符</a:t>
                      </a:r>
                      <a:endParaRPr lang="zh-CN" sz="2400" kern="100">
                        <a:effectLst/>
                        <a:latin typeface="Times New Roman"/>
                        <a:ea typeface="宋体"/>
                      </a:endParaRPr>
                    </a:p>
                  </a:txBody>
                  <a:tcPr marL="68580" marR="68580" marT="0" marB="0"/>
                </a:tc>
                <a:tc>
                  <a:txBody>
                    <a:bodyPr/>
                    <a:lstStyle/>
                    <a:p>
                      <a:pPr algn="just">
                        <a:spcAft>
                          <a:spcPts val="0"/>
                        </a:spcAft>
                      </a:pPr>
                      <a:r>
                        <a:rPr lang="zh-CN" sz="2400" kern="100" dirty="0">
                          <a:effectLst/>
                        </a:rPr>
                        <a:t>设置分隔符</a:t>
                      </a:r>
                      <a:endParaRPr lang="zh-CN" sz="2400" kern="100" dirty="0">
                        <a:effectLst/>
                        <a:latin typeface="Times New Roman"/>
                        <a:ea typeface="宋体"/>
                      </a:endParaRPr>
                    </a:p>
                  </a:txBody>
                  <a:tcPr marL="68580" marR="68580" marT="0" marB="0"/>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3454104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sz="2800" dirty="0"/>
              <a:t>1.</a:t>
            </a:r>
            <a:r>
              <a:rPr lang="zh-CN" altLang="en-US" sz="2800" dirty="0"/>
              <a:t> SQLite命令</a:t>
            </a:r>
            <a:endParaRPr lang="en-US" altLang="zh-CN" sz="2800" dirty="0"/>
          </a:p>
          <a:p>
            <a:pPr lvl="1"/>
            <a:r>
              <a:rPr lang="zh-CN" altLang="en-US" b="1" dirty="0"/>
              <a:t>在</a:t>
            </a:r>
            <a:r>
              <a:rPr lang="en-US" altLang="zh-CN" b="1" dirty="0"/>
              <a:t>Android</a:t>
            </a:r>
            <a:r>
              <a:rPr lang="zh-CN" altLang="en-US" b="1" dirty="0"/>
              <a:t> </a:t>
            </a:r>
            <a:r>
              <a:rPr lang="en-US" altLang="zh-CN" b="1" dirty="0" err="1"/>
              <a:t>sdk</a:t>
            </a:r>
            <a:r>
              <a:rPr lang="zh-CN" altLang="en-US" b="1" dirty="0"/>
              <a:t>的</a:t>
            </a:r>
            <a:r>
              <a:rPr lang="en-US" altLang="zh-CN" b="1" dirty="0"/>
              <a:t>platform-tools</a:t>
            </a:r>
            <a:r>
              <a:rPr lang="zh-CN" altLang="en-US" b="1" dirty="0"/>
              <a:t>目录下有一个</a:t>
            </a:r>
            <a:r>
              <a:rPr lang="en-US" altLang="zh-CN" b="1" dirty="0"/>
              <a:t>adb.exe,</a:t>
            </a:r>
            <a:r>
              <a:rPr lang="zh-CN" altLang="en-US" b="1" dirty="0"/>
              <a:t>这是一个调试工具</a:t>
            </a:r>
            <a:r>
              <a:rPr lang="en-US" altLang="zh-CN" b="1" dirty="0"/>
              <a:t>,</a:t>
            </a:r>
            <a:r>
              <a:rPr lang="zh-CN" altLang="en-US" b="1" dirty="0"/>
              <a:t>使用这个工具可以直接对连接在电脑上的手机或模拟器进行调试操作。要使用这个工具：</a:t>
            </a:r>
            <a:endParaRPr lang="en-US" altLang="zh-CN" b="1" dirty="0"/>
          </a:p>
          <a:p>
            <a:pPr lvl="2"/>
            <a:r>
              <a:rPr lang="zh-CN" altLang="en-US" sz="2200" dirty="0"/>
              <a:t>方法一：直接在</a:t>
            </a:r>
            <a:r>
              <a:rPr lang="en-US" altLang="zh-CN" sz="2200" dirty="0" err="1"/>
              <a:t>cmd</a:t>
            </a:r>
            <a:r>
              <a:rPr lang="zh-CN" altLang="en-US" sz="2200" dirty="0"/>
              <a:t>命令窗口中转到该目录，输入</a:t>
            </a:r>
            <a:r>
              <a:rPr lang="en-US" altLang="zh-CN" sz="2200" dirty="0" err="1"/>
              <a:t>adb</a:t>
            </a:r>
            <a:r>
              <a:rPr lang="zh-CN" altLang="en-US" sz="2200" dirty="0"/>
              <a:t> </a:t>
            </a:r>
            <a:r>
              <a:rPr lang="en-US" altLang="zh-CN" sz="2200" dirty="0"/>
              <a:t>shell</a:t>
            </a:r>
            <a:r>
              <a:rPr lang="zh-CN" altLang="en-US" sz="2200" dirty="0"/>
              <a:t>，可以进入设备的控制台；</a:t>
            </a:r>
            <a:endParaRPr lang="en-US" altLang="zh-CN" sz="2200" dirty="0"/>
          </a:p>
          <a:p>
            <a:pPr lvl="2"/>
            <a:r>
              <a:rPr lang="zh-CN" altLang="en-US" sz="2200" dirty="0"/>
              <a:t>方法二：设置</a:t>
            </a:r>
            <a:r>
              <a:rPr lang="en-US" altLang="zh-CN" sz="2200" dirty="0"/>
              <a:t>abd.exe</a:t>
            </a:r>
            <a:r>
              <a:rPr lang="zh-CN" altLang="en-US" sz="2200" dirty="0"/>
              <a:t>路径到环境变量中</a:t>
            </a:r>
            <a:r>
              <a:rPr lang="zh-CN" altLang="en-US" sz="2200"/>
              <a:t>，在</a:t>
            </a:r>
            <a:r>
              <a:rPr lang="en-US" altLang="zh-CN" sz="2200"/>
              <a:t>cmd</a:t>
            </a:r>
            <a:r>
              <a:rPr lang="zh-CN" altLang="en-US" sz="2200"/>
              <a:t>命令窗口直接输入</a:t>
            </a:r>
            <a:r>
              <a:rPr lang="en-US" altLang="zh-CN" sz="2200"/>
              <a:t>adb</a:t>
            </a:r>
            <a:r>
              <a:rPr lang="zh-CN" altLang="en-US" sz="2200"/>
              <a:t> </a:t>
            </a:r>
            <a:r>
              <a:rPr lang="en-US" altLang="zh-CN" sz="2200"/>
              <a:t>shell</a:t>
            </a:r>
            <a:r>
              <a:rPr lang="zh-CN" altLang="en-US" sz="2200"/>
              <a:t>，</a:t>
            </a:r>
            <a:r>
              <a:rPr lang="zh-CN" altLang="en-US" sz="2200" dirty="0"/>
              <a:t>也可以进行设备的</a:t>
            </a:r>
            <a:r>
              <a:rPr lang="zh-CN" altLang="en-US" sz="2200"/>
              <a:t>控制台。</a:t>
            </a:r>
            <a:endParaRPr lang="en-US" altLang="zh-CN" sz="2200" dirty="0"/>
          </a:p>
          <a:p>
            <a:pPr lvl="2"/>
            <a:endParaRPr lang="en-US" altLang="zh-CN" sz="2200" dirty="0"/>
          </a:p>
          <a:p>
            <a:pPr lvl="2"/>
            <a:r>
              <a:rPr lang="zh-CN" altLang="en-US" sz="2200" dirty="0"/>
              <a:t>例如，下面的示例演示查看项目</a:t>
            </a:r>
            <a:r>
              <a:rPr lang="en-US" altLang="zh-CN" sz="2200" dirty="0"/>
              <a:t>com.ex08_01</a:t>
            </a:r>
            <a:r>
              <a:rPr lang="zh-CN" altLang="en-US" sz="2200" dirty="0"/>
              <a:t>中创建的数据库。</a:t>
            </a:r>
            <a:endParaRPr lang="en-US" altLang="zh-CN" sz="2200" dirty="0"/>
          </a:p>
        </p:txBody>
      </p:sp>
      <p:sp>
        <p:nvSpPr>
          <p:cNvPr id="3" name="标题 2"/>
          <p:cNvSpPr>
            <a:spLocks noGrp="1"/>
          </p:cNvSpPr>
          <p:nvPr>
            <p:ph type="title"/>
          </p:nvPr>
        </p:nvSpPr>
        <p:spPr/>
        <p:txBody>
          <a:bodyPr/>
          <a:lstStyle/>
          <a:p>
            <a:r>
              <a:rPr lang="en-US" altLang="zh-CN" dirty="0"/>
              <a:t>6.4.2</a:t>
            </a:r>
            <a:r>
              <a:rPr lang="zh-CN" altLang="en-US" dirty="0"/>
              <a:t> 使用</a:t>
            </a:r>
            <a:r>
              <a:rPr lang="en-US" altLang="zh-CN" dirty="0" err="1"/>
              <a:t>Sqlite</a:t>
            </a:r>
            <a:r>
              <a:rPr lang="zh-CN" altLang="en-US" dirty="0"/>
              <a:t>数据库的三种方式</a:t>
            </a:r>
          </a:p>
        </p:txBody>
      </p:sp>
    </p:spTree>
    <p:extLst>
      <p:ext uri="{BB962C8B-B14F-4D97-AF65-F5344CB8AC3E}">
        <p14:creationId xmlns:p14="http://schemas.microsoft.com/office/powerpoint/2010/main" val="3484345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0" indent="0">
              <a:buNone/>
            </a:pPr>
            <a:r>
              <a:rPr lang="zh-CN" altLang="en-US" dirty="0"/>
              <a:t>（</a:t>
            </a:r>
            <a:r>
              <a:rPr lang="en-US" altLang="zh-CN" dirty="0"/>
              <a:t>1</a:t>
            </a:r>
            <a:r>
              <a:rPr lang="zh-CN" altLang="en-US" dirty="0"/>
              <a:t>）在控制台窗口的命令行中输入“</a:t>
            </a:r>
            <a:r>
              <a:rPr lang="en-US" altLang="zh-CN" dirty="0" err="1"/>
              <a:t>adb</a:t>
            </a:r>
            <a:r>
              <a:rPr lang="en-US" altLang="zh-CN" dirty="0"/>
              <a:t> shell”</a:t>
            </a:r>
            <a:r>
              <a:rPr lang="zh-CN" altLang="en-US" dirty="0"/>
              <a:t>，进入</a:t>
            </a:r>
            <a:r>
              <a:rPr lang="en-US" altLang="zh-CN" dirty="0" err="1"/>
              <a:t>adb</a:t>
            </a:r>
            <a:r>
              <a:rPr lang="zh-CN" altLang="en-US" dirty="0"/>
              <a:t>调试的</a:t>
            </a:r>
            <a:r>
              <a:rPr lang="en-US" altLang="zh-CN" dirty="0"/>
              <a:t>shell</a:t>
            </a:r>
            <a:r>
              <a:rPr lang="zh-CN" altLang="en-US" dirty="0"/>
              <a:t>命令行状态。在“</a:t>
            </a:r>
            <a:r>
              <a:rPr lang="en-US" altLang="zh-CN" dirty="0"/>
              <a:t>#”</a:t>
            </a:r>
            <a:r>
              <a:rPr lang="zh-CN" altLang="en-US" dirty="0"/>
              <a:t>提示符下输入“</a:t>
            </a:r>
            <a:r>
              <a:rPr lang="en-US" altLang="zh-CN" dirty="0"/>
              <a:t>cd /data/data/&lt;</a:t>
            </a:r>
            <a:r>
              <a:rPr lang="en-US" altLang="zh-CN" dirty="0" err="1"/>
              <a:t>packageName</a:t>
            </a:r>
            <a:r>
              <a:rPr lang="en-US" altLang="zh-CN" dirty="0"/>
              <a:t>&gt;/databases”,</a:t>
            </a:r>
            <a:r>
              <a:rPr lang="zh-CN" altLang="en-US" dirty="0"/>
              <a:t>（其中</a:t>
            </a:r>
            <a:r>
              <a:rPr lang="en-US" altLang="zh-CN" dirty="0"/>
              <a:t>&lt;</a:t>
            </a:r>
            <a:r>
              <a:rPr lang="en-US" altLang="zh-CN" dirty="0" err="1"/>
              <a:t>packageName</a:t>
            </a:r>
            <a:r>
              <a:rPr lang="en-US" altLang="zh-CN" dirty="0"/>
              <a:t>&gt;</a:t>
            </a:r>
            <a:r>
              <a:rPr lang="zh-CN" altLang="en-US" dirty="0"/>
              <a:t>是包名，如</a:t>
            </a:r>
            <a:r>
              <a:rPr lang="en-US" altLang="zh-CN" dirty="0"/>
              <a:t>com.ex08_01</a:t>
            </a:r>
            <a:r>
              <a:rPr lang="zh-CN" altLang="en-US" dirty="0"/>
              <a:t>），进入到项目存放数据库文件的目录中。</a:t>
            </a:r>
          </a:p>
          <a:p>
            <a:pPr marL="0" indent="0">
              <a:buNone/>
            </a:pPr>
            <a:r>
              <a:rPr lang="zh-CN" altLang="en-US" dirty="0"/>
              <a:t>（</a:t>
            </a:r>
            <a:r>
              <a:rPr lang="en-US" altLang="zh-CN" dirty="0"/>
              <a:t>2</a:t>
            </a:r>
            <a:r>
              <a:rPr lang="zh-CN" altLang="en-US" dirty="0"/>
              <a:t>）再输入“</a:t>
            </a:r>
            <a:r>
              <a:rPr lang="en-US" altLang="zh-CN" dirty="0"/>
              <a:t>sqlite3 &lt;</a:t>
            </a:r>
            <a:r>
              <a:rPr lang="en-US" altLang="zh-CN" dirty="0" err="1"/>
              <a:t>DatabaseName</a:t>
            </a:r>
            <a:r>
              <a:rPr lang="en-US" altLang="zh-CN" dirty="0"/>
              <a:t>&gt;”</a:t>
            </a:r>
            <a:r>
              <a:rPr lang="zh-CN" altLang="en-US" dirty="0"/>
              <a:t>（其中，</a:t>
            </a:r>
            <a:r>
              <a:rPr lang="en-US" altLang="zh-CN" dirty="0" err="1"/>
              <a:t>DatabaseName</a:t>
            </a:r>
            <a:r>
              <a:rPr lang="zh-CN" altLang="en-US" dirty="0"/>
              <a:t>是数据库名称，例如，</a:t>
            </a:r>
            <a:r>
              <a:rPr lang="en-US" altLang="zh-CN" dirty="0"/>
              <a:t>sqlite3 </a:t>
            </a:r>
            <a:r>
              <a:rPr lang="en-US" altLang="zh-CN" dirty="0" err="1"/>
              <a:t>phoneBookDB.db</a:t>
            </a:r>
            <a:r>
              <a:rPr lang="zh-CN" altLang="en-US" dirty="0"/>
              <a:t>），进入</a:t>
            </a:r>
            <a:r>
              <a:rPr lang="en-US" altLang="zh-CN" dirty="0"/>
              <a:t>SQL</a:t>
            </a:r>
            <a:r>
              <a:rPr lang="zh-CN" altLang="en-US" dirty="0"/>
              <a:t>命令状态。</a:t>
            </a:r>
          </a:p>
          <a:p>
            <a:pPr marL="0" indent="0">
              <a:buNone/>
            </a:pPr>
            <a:r>
              <a:rPr lang="zh-CN" altLang="en-US" dirty="0"/>
              <a:t>（</a:t>
            </a:r>
            <a:r>
              <a:rPr lang="en-US" altLang="zh-CN" dirty="0"/>
              <a:t>3</a:t>
            </a:r>
            <a:r>
              <a:rPr lang="zh-CN" altLang="en-US" dirty="0"/>
              <a:t>）在“</a:t>
            </a:r>
            <a:r>
              <a:rPr lang="en-US" altLang="zh-CN" dirty="0" err="1"/>
              <a:t>sqlite</a:t>
            </a:r>
            <a:r>
              <a:rPr lang="en-US" altLang="zh-CN" dirty="0"/>
              <a:t>&gt;”</a:t>
            </a:r>
            <a:r>
              <a:rPr lang="zh-CN" altLang="en-US" dirty="0"/>
              <a:t>提示符下输入</a:t>
            </a:r>
            <a:r>
              <a:rPr lang="en-US" altLang="zh-CN" dirty="0"/>
              <a:t>SQL</a:t>
            </a:r>
            <a:r>
              <a:rPr lang="zh-CN" altLang="en-US" dirty="0"/>
              <a:t>查询命令“</a:t>
            </a:r>
            <a:r>
              <a:rPr lang="en-US" altLang="zh-CN" dirty="0"/>
              <a:t>select * from users”</a:t>
            </a:r>
            <a:r>
              <a:rPr lang="zh-CN" altLang="en-US" dirty="0"/>
              <a:t>（其中，</a:t>
            </a:r>
            <a:r>
              <a:rPr lang="en-US" altLang="zh-CN" dirty="0"/>
              <a:t>users</a:t>
            </a:r>
            <a:r>
              <a:rPr lang="zh-CN" altLang="en-US" dirty="0"/>
              <a:t>是数据库</a:t>
            </a:r>
            <a:r>
              <a:rPr lang="en-US" altLang="zh-CN" dirty="0" err="1"/>
              <a:t>phoneBookDB</a:t>
            </a:r>
            <a:r>
              <a:rPr lang="zh-CN" altLang="en-US" dirty="0"/>
              <a:t>中的数据表），则显示数据表</a:t>
            </a:r>
            <a:r>
              <a:rPr lang="en-US" altLang="zh-CN" dirty="0"/>
              <a:t>users</a:t>
            </a:r>
            <a:r>
              <a:rPr lang="zh-CN" altLang="en-US" dirty="0"/>
              <a:t>中的全部记录。</a:t>
            </a:r>
          </a:p>
          <a:p>
            <a:pPr marL="0" indent="0">
              <a:buNone/>
            </a:pPr>
            <a:r>
              <a:rPr lang="zh-CN" altLang="en-US" dirty="0"/>
              <a:t>（</a:t>
            </a:r>
            <a:r>
              <a:rPr lang="en-US" altLang="zh-CN" dirty="0"/>
              <a:t>4</a:t>
            </a:r>
            <a:r>
              <a:rPr lang="zh-CN" altLang="en-US" dirty="0"/>
              <a:t>）输入“</a:t>
            </a:r>
            <a:r>
              <a:rPr lang="en-US" altLang="zh-CN" dirty="0"/>
              <a:t>.quit”</a:t>
            </a:r>
            <a:r>
              <a:rPr lang="zh-CN" altLang="en-US" dirty="0"/>
              <a:t>则退出</a:t>
            </a:r>
            <a:r>
              <a:rPr lang="en-US" altLang="zh-CN" dirty="0"/>
              <a:t>SQL</a:t>
            </a:r>
            <a:r>
              <a:rPr lang="zh-CN" altLang="en-US" dirty="0"/>
              <a:t>命令状态，再输入“</a:t>
            </a:r>
            <a:r>
              <a:rPr lang="en-US" altLang="zh-CN" dirty="0"/>
              <a:t>exit”</a:t>
            </a:r>
            <a:r>
              <a:rPr lang="zh-CN" altLang="en-US" dirty="0"/>
              <a:t>则退出</a:t>
            </a:r>
            <a:r>
              <a:rPr lang="en-US" altLang="zh-CN" dirty="0"/>
              <a:t>shell</a:t>
            </a:r>
            <a:r>
              <a:rPr lang="zh-CN" altLang="en-US" dirty="0"/>
              <a:t>命令行。</a:t>
            </a:r>
          </a:p>
          <a:p>
            <a:pPr marL="0" indent="0">
              <a:buNone/>
            </a:pPr>
            <a:endParaRPr lang="zh-CN" altLang="en-US" dirty="0"/>
          </a:p>
        </p:txBody>
      </p:sp>
      <p:sp>
        <p:nvSpPr>
          <p:cNvPr id="3" name="标题 2"/>
          <p:cNvSpPr>
            <a:spLocks noGrp="1"/>
          </p:cNvSpPr>
          <p:nvPr>
            <p:ph type="title"/>
          </p:nvPr>
        </p:nvSpPr>
        <p:spPr/>
        <p:txBody>
          <a:bodyPr>
            <a:normAutofit/>
          </a:bodyPr>
          <a:lstStyle/>
          <a:p>
            <a:r>
              <a:rPr lang="zh-CN" altLang="en-US" sz="3200" dirty="0"/>
              <a:t>例：使用SQLite</a:t>
            </a:r>
            <a:r>
              <a:rPr lang="en-US" altLang="zh-CN" sz="3200" dirty="0"/>
              <a:t>3</a:t>
            </a:r>
            <a:r>
              <a:rPr lang="zh-CN" altLang="en-US" sz="3200" dirty="0"/>
              <a:t> 查看数据库</a:t>
            </a:r>
          </a:p>
        </p:txBody>
      </p:sp>
    </p:spTree>
    <p:extLst>
      <p:ext uri="{BB962C8B-B14F-4D97-AF65-F5344CB8AC3E}">
        <p14:creationId xmlns:p14="http://schemas.microsoft.com/office/powerpoint/2010/main" val="2731523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0" indent="0">
              <a:buNone/>
            </a:pPr>
            <a:r>
              <a:rPr lang="zh-CN" altLang="en-US" dirty="0"/>
              <a:t>（</a:t>
            </a:r>
            <a:r>
              <a:rPr lang="en-US" altLang="zh-CN" dirty="0"/>
              <a:t>1</a:t>
            </a:r>
            <a:r>
              <a:rPr lang="zh-CN" altLang="en-US" dirty="0"/>
              <a:t>）在控制台窗口的命令行中输入“</a:t>
            </a:r>
            <a:r>
              <a:rPr lang="en-US" altLang="zh-CN" dirty="0" err="1"/>
              <a:t>adb</a:t>
            </a:r>
            <a:r>
              <a:rPr lang="en-US" altLang="zh-CN" dirty="0"/>
              <a:t> shell”</a:t>
            </a:r>
            <a:r>
              <a:rPr lang="zh-CN" altLang="en-US" dirty="0"/>
              <a:t>，进入</a:t>
            </a:r>
            <a:r>
              <a:rPr lang="en-US" altLang="zh-CN" dirty="0" err="1"/>
              <a:t>adb</a:t>
            </a:r>
            <a:r>
              <a:rPr lang="zh-CN" altLang="en-US" dirty="0"/>
              <a:t>调试的</a:t>
            </a:r>
            <a:r>
              <a:rPr lang="en-US" altLang="zh-CN" dirty="0"/>
              <a:t>shell</a:t>
            </a:r>
            <a:r>
              <a:rPr lang="zh-CN" altLang="en-US" dirty="0"/>
              <a:t>命令行状态。在“</a:t>
            </a:r>
            <a:r>
              <a:rPr lang="en-US" altLang="zh-CN" dirty="0"/>
              <a:t>#”</a:t>
            </a:r>
            <a:r>
              <a:rPr lang="zh-CN" altLang="en-US" dirty="0"/>
              <a:t>提示符下输入“</a:t>
            </a:r>
            <a:r>
              <a:rPr lang="en-US" altLang="zh-CN" dirty="0"/>
              <a:t>cd /data/data/&lt;</a:t>
            </a:r>
            <a:r>
              <a:rPr lang="en-US" altLang="zh-CN" dirty="0" err="1"/>
              <a:t>packageName</a:t>
            </a:r>
            <a:r>
              <a:rPr lang="en-US" altLang="zh-CN" dirty="0"/>
              <a:t>&gt;/databases”,</a:t>
            </a:r>
            <a:r>
              <a:rPr lang="zh-CN" altLang="en-US" dirty="0"/>
              <a:t>（其中</a:t>
            </a:r>
            <a:r>
              <a:rPr lang="en-US" altLang="zh-CN" dirty="0"/>
              <a:t>&lt;</a:t>
            </a:r>
            <a:r>
              <a:rPr lang="en-US" altLang="zh-CN" dirty="0" err="1"/>
              <a:t>packageName</a:t>
            </a:r>
            <a:r>
              <a:rPr lang="en-US" altLang="zh-CN" dirty="0"/>
              <a:t>&gt;</a:t>
            </a:r>
            <a:r>
              <a:rPr lang="zh-CN" altLang="en-US" dirty="0"/>
              <a:t>是包名，如</a:t>
            </a:r>
            <a:r>
              <a:rPr lang="en-US" altLang="zh-CN" dirty="0"/>
              <a:t>com.ex08_01</a:t>
            </a:r>
            <a:r>
              <a:rPr lang="zh-CN" altLang="en-US" dirty="0"/>
              <a:t>），进入到项目存放数据库文件的目录中。</a:t>
            </a:r>
          </a:p>
          <a:p>
            <a:pPr marL="0" indent="0">
              <a:buNone/>
            </a:pPr>
            <a:r>
              <a:rPr lang="zh-CN" altLang="en-US" dirty="0"/>
              <a:t>（</a:t>
            </a:r>
            <a:r>
              <a:rPr lang="en-US" altLang="zh-CN" dirty="0"/>
              <a:t>2</a:t>
            </a:r>
            <a:r>
              <a:rPr lang="zh-CN" altLang="en-US" dirty="0"/>
              <a:t>）再输入“</a:t>
            </a:r>
            <a:r>
              <a:rPr lang="en-US" altLang="zh-CN" dirty="0"/>
              <a:t>sqlite3 &lt;</a:t>
            </a:r>
            <a:r>
              <a:rPr lang="en-US" altLang="zh-CN" dirty="0" err="1"/>
              <a:t>DatabaseName</a:t>
            </a:r>
            <a:r>
              <a:rPr lang="en-US" altLang="zh-CN" dirty="0"/>
              <a:t>&gt;”</a:t>
            </a:r>
            <a:r>
              <a:rPr lang="zh-CN" altLang="en-US" dirty="0"/>
              <a:t>（其中，</a:t>
            </a:r>
            <a:r>
              <a:rPr lang="en-US" altLang="zh-CN" dirty="0" err="1"/>
              <a:t>DatabaseName</a:t>
            </a:r>
            <a:r>
              <a:rPr lang="zh-CN" altLang="en-US" dirty="0"/>
              <a:t>是数据库名称，例如，</a:t>
            </a:r>
            <a:r>
              <a:rPr lang="en-US" altLang="zh-CN" dirty="0"/>
              <a:t>sqlite3 </a:t>
            </a:r>
            <a:r>
              <a:rPr lang="en-US" altLang="zh-CN" dirty="0" err="1"/>
              <a:t>phoneBookDB</a:t>
            </a:r>
            <a:r>
              <a:rPr lang="zh-CN" altLang="en-US" dirty="0"/>
              <a:t>），进入</a:t>
            </a:r>
            <a:r>
              <a:rPr lang="en-US" altLang="zh-CN" dirty="0"/>
              <a:t>SQL</a:t>
            </a:r>
            <a:r>
              <a:rPr lang="zh-CN" altLang="en-US" dirty="0"/>
              <a:t>命令状态。</a:t>
            </a:r>
          </a:p>
          <a:p>
            <a:pPr marL="0" indent="0">
              <a:buNone/>
            </a:pPr>
            <a:r>
              <a:rPr lang="zh-CN" altLang="en-US" dirty="0"/>
              <a:t>（</a:t>
            </a:r>
            <a:r>
              <a:rPr lang="en-US" altLang="zh-CN" dirty="0"/>
              <a:t>3</a:t>
            </a:r>
            <a:r>
              <a:rPr lang="zh-CN" altLang="en-US" dirty="0"/>
              <a:t>）在“</a:t>
            </a:r>
            <a:r>
              <a:rPr lang="en-US" altLang="zh-CN" dirty="0" err="1"/>
              <a:t>sqlite</a:t>
            </a:r>
            <a:r>
              <a:rPr lang="en-US" altLang="zh-CN" dirty="0"/>
              <a:t>&gt;”</a:t>
            </a:r>
            <a:r>
              <a:rPr lang="zh-CN" altLang="en-US" dirty="0"/>
              <a:t>提示符下输入</a:t>
            </a:r>
            <a:r>
              <a:rPr lang="en-US" altLang="zh-CN" dirty="0"/>
              <a:t>SQL</a:t>
            </a:r>
            <a:r>
              <a:rPr lang="zh-CN" altLang="en-US" dirty="0"/>
              <a:t>查询命令“</a:t>
            </a:r>
            <a:r>
              <a:rPr lang="en-US" altLang="zh-CN" dirty="0"/>
              <a:t>select * from users”</a:t>
            </a:r>
            <a:r>
              <a:rPr lang="zh-CN" altLang="en-US" dirty="0"/>
              <a:t>（其中，</a:t>
            </a:r>
            <a:r>
              <a:rPr lang="en-US" altLang="zh-CN" dirty="0"/>
              <a:t>users</a:t>
            </a:r>
            <a:r>
              <a:rPr lang="zh-CN" altLang="en-US" dirty="0"/>
              <a:t>是数据库</a:t>
            </a:r>
            <a:r>
              <a:rPr lang="en-US" altLang="zh-CN" dirty="0" err="1"/>
              <a:t>phoneBookDB</a:t>
            </a:r>
            <a:r>
              <a:rPr lang="zh-CN" altLang="en-US" dirty="0"/>
              <a:t>中的数据表），则显示数据表</a:t>
            </a:r>
            <a:r>
              <a:rPr lang="en-US" altLang="zh-CN" dirty="0"/>
              <a:t>users</a:t>
            </a:r>
            <a:r>
              <a:rPr lang="zh-CN" altLang="en-US" dirty="0"/>
              <a:t>中的全部记录。</a:t>
            </a:r>
          </a:p>
          <a:p>
            <a:pPr marL="0" indent="0">
              <a:buNone/>
            </a:pPr>
            <a:r>
              <a:rPr lang="zh-CN" altLang="en-US" dirty="0"/>
              <a:t>（</a:t>
            </a:r>
            <a:r>
              <a:rPr lang="en-US" altLang="zh-CN" dirty="0"/>
              <a:t>4</a:t>
            </a:r>
            <a:r>
              <a:rPr lang="zh-CN" altLang="en-US" dirty="0"/>
              <a:t>）输入“</a:t>
            </a:r>
            <a:r>
              <a:rPr lang="en-US" altLang="zh-CN" dirty="0"/>
              <a:t>.quit”</a:t>
            </a:r>
            <a:r>
              <a:rPr lang="zh-CN" altLang="en-US" dirty="0"/>
              <a:t>则退出</a:t>
            </a:r>
            <a:r>
              <a:rPr lang="en-US" altLang="zh-CN" dirty="0"/>
              <a:t>SQL</a:t>
            </a:r>
            <a:r>
              <a:rPr lang="zh-CN" altLang="en-US" dirty="0"/>
              <a:t>命令状态，再输入“</a:t>
            </a:r>
            <a:r>
              <a:rPr lang="en-US" altLang="zh-CN" dirty="0"/>
              <a:t>exit”</a:t>
            </a:r>
            <a:r>
              <a:rPr lang="zh-CN" altLang="en-US" dirty="0"/>
              <a:t>则退出</a:t>
            </a:r>
            <a:r>
              <a:rPr lang="en-US" altLang="zh-CN" dirty="0"/>
              <a:t>shell</a:t>
            </a:r>
            <a:r>
              <a:rPr lang="zh-CN" altLang="en-US" dirty="0"/>
              <a:t>命令行。</a:t>
            </a:r>
          </a:p>
          <a:p>
            <a:pPr marL="0" indent="0">
              <a:buNone/>
            </a:pPr>
            <a:endParaRPr lang="zh-CN" altLang="en-US" dirty="0"/>
          </a:p>
        </p:txBody>
      </p:sp>
      <p:sp>
        <p:nvSpPr>
          <p:cNvPr id="3" name="标题 2"/>
          <p:cNvSpPr>
            <a:spLocks noGrp="1"/>
          </p:cNvSpPr>
          <p:nvPr>
            <p:ph type="title"/>
          </p:nvPr>
        </p:nvSpPr>
        <p:spPr/>
        <p:txBody>
          <a:bodyPr>
            <a:normAutofit/>
          </a:bodyPr>
          <a:lstStyle/>
          <a:p>
            <a:r>
              <a:rPr lang="zh-CN" altLang="en-US" sz="3200" dirty="0"/>
              <a:t>例：使用SQLite</a:t>
            </a:r>
            <a:r>
              <a:rPr lang="en-US" altLang="zh-CN" sz="3200" dirty="0"/>
              <a:t>3</a:t>
            </a:r>
            <a:r>
              <a:rPr lang="zh-CN" altLang="en-US" sz="3200" dirty="0"/>
              <a:t> 查看数据库</a:t>
            </a:r>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3319722" y="-124413"/>
            <a:ext cx="8870691" cy="6849824"/>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8284573"/>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t>2.</a:t>
            </a:r>
            <a:r>
              <a:rPr lang="zh-CN" altLang="en-US" dirty="0"/>
              <a:t>图形化的</a:t>
            </a:r>
            <a:r>
              <a:rPr lang="en-US" altLang="zh-CN" dirty="0"/>
              <a:t>SQLite</a:t>
            </a:r>
            <a:r>
              <a:rPr lang="zh-CN" altLang="en-US" dirty="0"/>
              <a:t>管理工具</a:t>
            </a:r>
            <a:endParaRPr lang="en-US" altLang="zh-CN" dirty="0"/>
          </a:p>
          <a:p>
            <a:pPr marL="306689" lvl="1" indent="0">
              <a:buNone/>
            </a:pPr>
            <a:r>
              <a:rPr lang="en-US" altLang="zh-CN" b="1" dirty="0">
                <a:solidFill>
                  <a:srgbClr val="C00000"/>
                </a:solidFill>
              </a:rPr>
              <a:t>DBMS</a:t>
            </a:r>
          </a:p>
          <a:p>
            <a:pPr marL="763889" lvl="1" indent="-457200">
              <a:buFont typeface="+mj-ea"/>
              <a:buAutoNum type="circleNumDbPlain"/>
            </a:pPr>
            <a:r>
              <a:rPr lang="en-US" altLang="zh-CN" b="1" dirty="0"/>
              <a:t>DB Browser</a:t>
            </a:r>
          </a:p>
          <a:p>
            <a:pPr lvl="2"/>
            <a:r>
              <a:rPr lang="zh-CN" altLang="en-US" b="1" dirty="0"/>
              <a:t>插件或软件</a:t>
            </a:r>
            <a:endParaRPr lang="en-US" altLang="zh-CN" b="1" dirty="0"/>
          </a:p>
          <a:p>
            <a:pPr marL="763889" lvl="1" indent="-457200">
              <a:buFont typeface="+mj-ea"/>
              <a:buAutoNum type="circleNumDbPlain"/>
            </a:pPr>
            <a:r>
              <a:rPr lang="zh-CN" altLang="en-US" b="1" dirty="0"/>
              <a:t>SQLite Expert:</a:t>
            </a:r>
          </a:p>
          <a:p>
            <a:pPr marL="763889" lvl="1" indent="-457200">
              <a:buFont typeface="+mj-ea"/>
              <a:buAutoNum type="circleNumDbPlain"/>
            </a:pPr>
            <a:r>
              <a:rPr lang="en-US" altLang="zh-CN" b="1" dirty="0" err="1"/>
              <a:t>SQLiteSPY</a:t>
            </a:r>
            <a:endParaRPr lang="en-US" altLang="zh-CN" b="1" dirty="0"/>
          </a:p>
          <a:p>
            <a:pPr lvl="2"/>
            <a:r>
              <a:rPr lang="zh-CN" altLang="en-US" b="1" dirty="0"/>
              <a:t>绿色软件</a:t>
            </a:r>
            <a:endParaRPr lang="en-US" altLang="zh-CN" b="1" dirty="0"/>
          </a:p>
          <a:p>
            <a:pPr marL="763889" lvl="1" indent="-457200">
              <a:buFont typeface="+mj-ea"/>
              <a:buAutoNum type="circleNumDbPlain"/>
            </a:pPr>
            <a:r>
              <a:rPr lang="en-US" altLang="zh-CN" b="1" dirty="0"/>
              <a:t>……</a:t>
            </a:r>
            <a:endParaRPr lang="zh-CN" altLang="en-US" b="1" dirty="0"/>
          </a:p>
          <a:p>
            <a:pPr lvl="1"/>
            <a:r>
              <a:rPr lang="zh-CN" altLang="en-US" dirty="0"/>
              <a:t>先下载数据库，然后再导入</a:t>
            </a:r>
          </a:p>
        </p:txBody>
      </p:sp>
      <p:sp>
        <p:nvSpPr>
          <p:cNvPr id="3" name="标题 2"/>
          <p:cNvSpPr>
            <a:spLocks noGrp="1"/>
          </p:cNvSpPr>
          <p:nvPr>
            <p:ph type="title"/>
          </p:nvPr>
        </p:nvSpPr>
        <p:spPr/>
        <p:txBody>
          <a:bodyPr/>
          <a:lstStyle/>
          <a:p>
            <a:r>
              <a:rPr lang="en-US" altLang="zh-CN" dirty="0"/>
              <a:t>6.4.2</a:t>
            </a:r>
            <a:r>
              <a:rPr lang="zh-CN" altLang="en-US" dirty="0"/>
              <a:t> 使用</a:t>
            </a:r>
            <a:r>
              <a:rPr lang="en-US" altLang="zh-CN" dirty="0" err="1"/>
              <a:t>Sqlite</a:t>
            </a:r>
            <a:r>
              <a:rPr lang="zh-CN" altLang="en-US" dirty="0"/>
              <a:t>数据库的三种方式</a:t>
            </a:r>
          </a:p>
        </p:txBody>
      </p:sp>
      <p:pic>
        <p:nvPicPr>
          <p:cNvPr id="6" name="图片 5">
            <a:extLst>
              <a:ext uri="{FF2B5EF4-FFF2-40B4-BE49-F238E27FC236}">
                <a16:creationId xmlns:a16="http://schemas.microsoft.com/office/drawing/2014/main" id="{E825A998-A751-442C-982F-94F9E621259E}"/>
              </a:ext>
            </a:extLst>
          </p:cNvPr>
          <p:cNvPicPr>
            <a:picLocks noChangeAspect="1"/>
          </p:cNvPicPr>
          <p:nvPr/>
        </p:nvPicPr>
        <p:blipFill>
          <a:blip r:embed="rId2"/>
          <a:stretch>
            <a:fillRect/>
          </a:stretch>
        </p:blipFill>
        <p:spPr>
          <a:xfrm>
            <a:off x="5015086" y="1256169"/>
            <a:ext cx="7766627" cy="5068432"/>
          </a:xfrm>
          <a:prstGeom prst="rect">
            <a:avLst/>
          </a:prstGeom>
        </p:spPr>
      </p:pic>
    </p:spTree>
    <p:extLst>
      <p:ext uri="{BB962C8B-B14F-4D97-AF65-F5344CB8AC3E}">
        <p14:creationId xmlns:p14="http://schemas.microsoft.com/office/powerpoint/2010/main" val="355853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例：利用</a:t>
            </a:r>
            <a:r>
              <a:rPr lang="en-US" altLang="zh-CN" dirty="0"/>
              <a:t>DB Browser</a:t>
            </a:r>
            <a:r>
              <a:rPr lang="zh-CN" altLang="en-US" dirty="0"/>
              <a:t>工具创建数据库</a:t>
            </a:r>
            <a:endParaRPr lang="en-US" altLang="zh-CN" dirty="0"/>
          </a:p>
          <a:p>
            <a:endParaRPr lang="en-US" altLang="zh-CN" dirty="0"/>
          </a:p>
          <a:p>
            <a:endParaRPr lang="en-US" altLang="zh-CN" dirty="0">
              <a:solidFill>
                <a:srgbClr val="FF0000"/>
              </a:solidFill>
            </a:endParaRPr>
          </a:p>
          <a:p>
            <a:endParaRPr lang="en-US" altLang="zh-CN" dirty="0">
              <a:solidFill>
                <a:srgbClr val="FF0000"/>
              </a:solidFill>
            </a:endParaRPr>
          </a:p>
          <a:p>
            <a:endParaRPr lang="en-US" altLang="zh-CN" dirty="0">
              <a:solidFill>
                <a:srgbClr val="FF0000"/>
              </a:solidFill>
            </a:endParaRPr>
          </a:p>
          <a:p>
            <a:r>
              <a:rPr lang="zh-CN" altLang="en-US" dirty="0"/>
              <a:t>可以通过</a:t>
            </a:r>
            <a:r>
              <a:rPr lang="en-US" altLang="zh-CN" dirty="0"/>
              <a:t>DDMS</a:t>
            </a:r>
            <a:r>
              <a:rPr lang="zh-CN" altLang="en-US" dirty="0"/>
              <a:t>工具将数据库文件复制到本地计算机上。</a:t>
            </a:r>
          </a:p>
          <a:p>
            <a:r>
              <a:rPr lang="zh-CN" altLang="en-US" dirty="0"/>
              <a:t>应用</a:t>
            </a:r>
            <a:r>
              <a:rPr lang="en-US" altLang="zh-CN" dirty="0"/>
              <a:t>DB Browser</a:t>
            </a:r>
            <a:r>
              <a:rPr lang="zh-CN" altLang="en-US" dirty="0"/>
              <a:t>对数据库进行操作，完成后再通过</a:t>
            </a:r>
            <a:r>
              <a:rPr lang="en-US" altLang="zh-CN" dirty="0"/>
              <a:t>DDMS</a:t>
            </a:r>
            <a:r>
              <a:rPr lang="zh-CN" altLang="en-US" dirty="0"/>
              <a:t>工具放回到设备中，当需要操作大量数据时，这是比较方便的方法。</a:t>
            </a:r>
            <a:endParaRPr lang="en-US" altLang="zh-CN" dirty="0">
              <a:solidFill>
                <a:srgbClr val="FF0000"/>
              </a:solidFill>
            </a:endParaRPr>
          </a:p>
          <a:p>
            <a:r>
              <a:rPr lang="zh-CN" altLang="en-US" dirty="0">
                <a:solidFill>
                  <a:srgbClr val="FF0000"/>
                </a:solidFill>
              </a:rPr>
              <a:t>思考：利用</a:t>
            </a:r>
            <a:r>
              <a:rPr lang="en-US" altLang="zh-CN" dirty="0">
                <a:solidFill>
                  <a:srgbClr val="FF0000"/>
                </a:solidFill>
              </a:rPr>
              <a:t>DB Browser</a:t>
            </a:r>
            <a:r>
              <a:rPr lang="zh-CN" altLang="en-US" dirty="0">
                <a:solidFill>
                  <a:srgbClr val="FF0000"/>
                </a:solidFill>
              </a:rPr>
              <a:t>工具创建数据库如何导入</a:t>
            </a:r>
            <a:r>
              <a:rPr lang="en-US" altLang="zh-CN" dirty="0">
                <a:solidFill>
                  <a:srgbClr val="FF0000"/>
                </a:solidFill>
              </a:rPr>
              <a:t>Android</a:t>
            </a:r>
            <a:r>
              <a:rPr lang="zh-CN" altLang="en-US" dirty="0">
                <a:solidFill>
                  <a:srgbClr val="FF0000"/>
                </a:solidFill>
              </a:rPr>
              <a:t> 工程</a:t>
            </a:r>
            <a:r>
              <a:rPr lang="en-US" altLang="zh-CN" dirty="0">
                <a:solidFill>
                  <a:srgbClr val="FF0000"/>
                </a:solidFill>
              </a:rPr>
              <a:t>/</a:t>
            </a:r>
            <a:r>
              <a:rPr lang="zh-CN" altLang="en-US" dirty="0">
                <a:solidFill>
                  <a:srgbClr val="FF0000"/>
                </a:solidFill>
              </a:rPr>
              <a:t>项目？</a:t>
            </a:r>
            <a:endParaRPr lang="en-US" altLang="zh-CN" dirty="0">
              <a:solidFill>
                <a:srgbClr val="FF0000"/>
              </a:solidFill>
            </a:endParaRPr>
          </a:p>
          <a:p>
            <a:endParaRPr lang="zh-CN" altLang="en-US" dirty="0"/>
          </a:p>
        </p:txBody>
      </p:sp>
      <p:sp>
        <p:nvSpPr>
          <p:cNvPr id="3" name="标题 2"/>
          <p:cNvSpPr>
            <a:spLocks noGrp="1"/>
          </p:cNvSpPr>
          <p:nvPr>
            <p:ph type="title"/>
          </p:nvPr>
        </p:nvSpPr>
        <p:spPr/>
        <p:txBody>
          <a:bodyPr/>
          <a:lstStyle/>
          <a:p>
            <a:r>
              <a:rPr lang="en-US" altLang="zh-CN" dirty="0"/>
              <a:t>6.4.2</a:t>
            </a:r>
            <a:r>
              <a:rPr lang="zh-CN" altLang="en-US" dirty="0"/>
              <a:t> 使用</a:t>
            </a:r>
            <a:r>
              <a:rPr lang="en-US" altLang="zh-CN" dirty="0" err="1"/>
              <a:t>Sqlite</a:t>
            </a:r>
            <a:r>
              <a:rPr lang="zh-CN" altLang="en-US" dirty="0"/>
              <a:t>数据库的三种方式</a:t>
            </a:r>
          </a:p>
        </p:txBody>
      </p:sp>
    </p:spTree>
    <p:extLst>
      <p:ext uri="{BB962C8B-B14F-4D97-AF65-F5344CB8AC3E}">
        <p14:creationId xmlns:p14="http://schemas.microsoft.com/office/powerpoint/2010/main" val="1267641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solidFill>
                  <a:srgbClr val="FF0000"/>
                </a:solidFill>
              </a:rPr>
              <a:t>思考：</a:t>
            </a:r>
            <a:r>
              <a:rPr lang="en-US" altLang="zh-CN" dirty="0">
                <a:solidFill>
                  <a:srgbClr val="FF0000"/>
                </a:solidFill>
              </a:rPr>
              <a:t>DB Browser</a:t>
            </a:r>
            <a:r>
              <a:rPr lang="zh-CN" altLang="en-US" dirty="0">
                <a:solidFill>
                  <a:srgbClr val="FF0000"/>
                </a:solidFill>
              </a:rPr>
              <a:t>工具创建的数据库如何导入</a:t>
            </a:r>
            <a:r>
              <a:rPr lang="en-US" altLang="zh-CN" dirty="0">
                <a:solidFill>
                  <a:srgbClr val="FF0000"/>
                </a:solidFill>
              </a:rPr>
              <a:t>Android</a:t>
            </a:r>
            <a:r>
              <a:rPr lang="zh-CN" altLang="en-US" dirty="0">
                <a:solidFill>
                  <a:srgbClr val="FF0000"/>
                </a:solidFill>
              </a:rPr>
              <a:t> 工程</a:t>
            </a:r>
            <a:r>
              <a:rPr lang="en-US" altLang="zh-CN" dirty="0">
                <a:solidFill>
                  <a:srgbClr val="FF0000"/>
                </a:solidFill>
              </a:rPr>
              <a:t>/</a:t>
            </a:r>
            <a:r>
              <a:rPr lang="zh-CN" altLang="en-US" dirty="0">
                <a:solidFill>
                  <a:srgbClr val="FF0000"/>
                </a:solidFill>
              </a:rPr>
              <a:t>项目？</a:t>
            </a:r>
            <a:endParaRPr lang="en-US" altLang="zh-CN" dirty="0">
              <a:solidFill>
                <a:srgbClr val="FF0000"/>
              </a:solidFill>
            </a:endParaRPr>
          </a:p>
          <a:p>
            <a:r>
              <a:rPr lang="zh-CN" altLang="en-US" sz="2800" dirty="0">
                <a:solidFill>
                  <a:srgbClr val="00B050"/>
                </a:solidFill>
              </a:rPr>
              <a:t>方法：</a:t>
            </a:r>
            <a:r>
              <a:rPr lang="zh-CN" altLang="en-US" sz="2800" dirty="0"/>
              <a:t>通过代码导入数据库文件到</a:t>
            </a:r>
            <a:r>
              <a:rPr lang="en-US" altLang="zh-CN" sz="2800" dirty="0"/>
              <a:t>Android</a:t>
            </a:r>
            <a:r>
              <a:rPr lang="zh-CN" altLang="en-US" sz="2800" dirty="0"/>
              <a:t>项目下。</a:t>
            </a:r>
            <a:endParaRPr lang="en-US" altLang="zh-CN" sz="2800" dirty="0"/>
          </a:p>
          <a:p>
            <a:pPr lvl="1"/>
            <a:r>
              <a:rPr lang="zh-CN" altLang="en-US" dirty="0"/>
              <a:t>首先，</a:t>
            </a:r>
            <a:r>
              <a:rPr lang="zh-CN" altLang="zh-CN" dirty="0"/>
              <a:t>将上述数据库文件放入</a:t>
            </a:r>
            <a:r>
              <a:rPr lang="en-US" altLang="zh-CN" dirty="0"/>
              <a:t>Android</a:t>
            </a:r>
            <a:r>
              <a:rPr lang="zh-CN" altLang="zh-CN" dirty="0"/>
              <a:t>应用程序的</a:t>
            </a:r>
            <a:r>
              <a:rPr lang="en-US" altLang="zh-CN" b="1" dirty="0">
                <a:solidFill>
                  <a:srgbClr val="C00000"/>
                </a:solidFill>
              </a:rPr>
              <a:t>assets</a:t>
            </a:r>
            <a:r>
              <a:rPr lang="zh-CN" altLang="zh-CN" dirty="0"/>
              <a:t>文件夹下</a:t>
            </a:r>
            <a:r>
              <a:rPr lang="zh-CN" altLang="en-US" dirty="0"/>
              <a:t>；</a:t>
            </a:r>
            <a:endParaRPr lang="en-US" altLang="zh-CN" dirty="0"/>
          </a:p>
          <a:p>
            <a:pPr lvl="1"/>
            <a:r>
              <a:rPr lang="zh-CN" altLang="zh-CN" dirty="0"/>
              <a:t>然后</a:t>
            </a:r>
            <a:r>
              <a:rPr lang="zh-CN" altLang="en-US" dirty="0"/>
              <a:t>，</a:t>
            </a:r>
            <a:r>
              <a:rPr lang="zh-CN" altLang="zh-CN" dirty="0"/>
              <a:t>通过</a:t>
            </a:r>
            <a:r>
              <a:rPr lang="en-US" altLang="zh-CN" dirty="0"/>
              <a:t>Java</a:t>
            </a:r>
            <a:r>
              <a:rPr lang="zh-CN" altLang="zh-CN" dirty="0"/>
              <a:t>程序复制到</a:t>
            </a:r>
            <a:r>
              <a:rPr lang="en-US" altLang="zh-CN" dirty="0"/>
              <a:t>data/data/&lt;package name&gt;/ databases</a:t>
            </a:r>
            <a:r>
              <a:rPr lang="zh-CN" altLang="zh-CN" dirty="0"/>
              <a:t>目录中</a:t>
            </a:r>
            <a:r>
              <a:rPr lang="zh-CN" altLang="en-US" dirty="0"/>
              <a:t>。</a:t>
            </a:r>
          </a:p>
          <a:p>
            <a:pPr lvl="2"/>
            <a:r>
              <a:rPr lang="en-US" altLang="zh-CN" dirty="0" err="1"/>
              <a:t>InputStream</a:t>
            </a:r>
            <a:r>
              <a:rPr lang="zh-CN" altLang="en-US" dirty="0"/>
              <a:t>，</a:t>
            </a:r>
            <a:r>
              <a:rPr lang="en-US" altLang="zh-CN" dirty="0" err="1"/>
              <a:t>FileOutputStream</a:t>
            </a:r>
            <a:endParaRPr lang="zh-CN" altLang="en-US" dirty="0"/>
          </a:p>
        </p:txBody>
      </p:sp>
      <p:sp>
        <p:nvSpPr>
          <p:cNvPr id="3" name="标题 2"/>
          <p:cNvSpPr>
            <a:spLocks noGrp="1"/>
          </p:cNvSpPr>
          <p:nvPr>
            <p:ph type="title"/>
          </p:nvPr>
        </p:nvSpPr>
        <p:spPr/>
        <p:txBody>
          <a:bodyPr/>
          <a:lstStyle/>
          <a:p>
            <a:r>
              <a:rPr lang="en-US" altLang="zh-CN" dirty="0"/>
              <a:t>6.4.2</a:t>
            </a:r>
            <a:r>
              <a:rPr lang="zh-CN" altLang="en-US" dirty="0"/>
              <a:t> 使用</a:t>
            </a:r>
            <a:r>
              <a:rPr lang="en-US" altLang="zh-CN" dirty="0" err="1"/>
              <a:t>Sqlite</a:t>
            </a:r>
            <a:r>
              <a:rPr lang="zh-CN" altLang="en-US" dirty="0"/>
              <a:t>数据库的三种方式</a:t>
            </a:r>
          </a:p>
        </p:txBody>
      </p:sp>
    </p:spTree>
    <p:extLst>
      <p:ext uri="{BB962C8B-B14F-4D97-AF65-F5344CB8AC3E}">
        <p14:creationId xmlns:p14="http://schemas.microsoft.com/office/powerpoint/2010/main" val="323288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t>3. Android SDK </a:t>
            </a:r>
            <a:r>
              <a:rPr lang="zh-CN" altLang="en-US" dirty="0"/>
              <a:t>操作</a:t>
            </a:r>
            <a:endParaRPr lang="en-US" altLang="zh-CN" dirty="0"/>
          </a:p>
          <a:p>
            <a:pPr lvl="1"/>
            <a:r>
              <a:rPr lang="en-US" altLang="zh-CN" dirty="0"/>
              <a:t>Android</a:t>
            </a:r>
            <a:r>
              <a:rPr lang="zh-CN" altLang="en-US" dirty="0"/>
              <a:t>提供了创建和使用</a:t>
            </a:r>
            <a:r>
              <a:rPr lang="en-US" altLang="zh-CN" dirty="0"/>
              <a:t>SQLite</a:t>
            </a:r>
            <a:r>
              <a:rPr lang="zh-CN" altLang="en-US" dirty="0"/>
              <a:t>数据库的</a:t>
            </a:r>
            <a:r>
              <a:rPr lang="en-US" altLang="zh-CN" dirty="0"/>
              <a:t>API</a:t>
            </a:r>
            <a:r>
              <a:rPr lang="zh-CN" altLang="en-US" dirty="0"/>
              <a:t>（</a:t>
            </a:r>
            <a:r>
              <a:rPr lang="en-US" altLang="zh-CN" dirty="0"/>
              <a:t>Application Programming Interface,</a:t>
            </a:r>
            <a:r>
              <a:rPr lang="zh-CN" altLang="en-US" dirty="0"/>
              <a:t>应用程序编程接口）。</a:t>
            </a:r>
          </a:p>
          <a:p>
            <a:pPr lvl="1"/>
            <a:r>
              <a:rPr lang="en-US" altLang="zh-CN" b="1" dirty="0"/>
              <a:t>(1) </a:t>
            </a:r>
            <a:r>
              <a:rPr lang="en-US" altLang="zh-CN" b="1" dirty="0" err="1">
                <a:solidFill>
                  <a:srgbClr val="FF0000"/>
                </a:solidFill>
              </a:rPr>
              <a:t>SQLiteOpenHelper</a:t>
            </a:r>
            <a:endParaRPr lang="en-US" altLang="zh-CN" b="1" dirty="0">
              <a:solidFill>
                <a:srgbClr val="FF0000"/>
              </a:solidFill>
            </a:endParaRPr>
          </a:p>
          <a:p>
            <a:pPr lvl="1"/>
            <a:r>
              <a:rPr lang="en-US" altLang="zh-CN" b="1" dirty="0"/>
              <a:t>(2) </a:t>
            </a:r>
            <a:r>
              <a:rPr lang="en-US" altLang="zh-CN" b="1" dirty="0" err="1">
                <a:solidFill>
                  <a:srgbClr val="FF0000"/>
                </a:solidFill>
              </a:rPr>
              <a:t>SQLiteDatabase</a:t>
            </a:r>
            <a:endParaRPr lang="en-US" altLang="zh-CN" b="1" dirty="0">
              <a:solidFill>
                <a:srgbClr val="FF0000"/>
              </a:solidFill>
            </a:endParaRPr>
          </a:p>
          <a:p>
            <a:pPr lvl="1"/>
            <a:r>
              <a:rPr lang="en-US" altLang="zh-CN" b="1" dirty="0"/>
              <a:t>(3) </a:t>
            </a:r>
            <a:r>
              <a:rPr lang="en-US" altLang="zh-CN" b="1" dirty="0">
                <a:solidFill>
                  <a:srgbClr val="FF0000"/>
                </a:solidFill>
              </a:rPr>
              <a:t>Cursor</a:t>
            </a:r>
          </a:p>
          <a:p>
            <a:pPr marL="306689" lvl="1" indent="0">
              <a:buNone/>
            </a:pPr>
            <a:endParaRPr lang="zh-CN" altLang="en-US" dirty="0"/>
          </a:p>
          <a:p>
            <a:pPr lvl="1"/>
            <a:endParaRPr lang="zh-CN" altLang="en-US" dirty="0"/>
          </a:p>
        </p:txBody>
      </p:sp>
      <p:sp>
        <p:nvSpPr>
          <p:cNvPr id="3" name="标题 2"/>
          <p:cNvSpPr>
            <a:spLocks noGrp="1"/>
          </p:cNvSpPr>
          <p:nvPr>
            <p:ph type="title"/>
          </p:nvPr>
        </p:nvSpPr>
        <p:spPr/>
        <p:txBody>
          <a:bodyPr/>
          <a:lstStyle/>
          <a:p>
            <a:r>
              <a:rPr lang="en-US" altLang="zh-CN" dirty="0"/>
              <a:t>6.4.2</a:t>
            </a:r>
            <a:r>
              <a:rPr lang="zh-CN" altLang="en-US" dirty="0"/>
              <a:t> 使用</a:t>
            </a:r>
            <a:r>
              <a:rPr lang="en-US" altLang="zh-CN" dirty="0" err="1"/>
              <a:t>Sqlite</a:t>
            </a:r>
            <a:r>
              <a:rPr lang="zh-CN" altLang="en-US" dirty="0"/>
              <a:t>数据库的三种方式</a:t>
            </a:r>
          </a:p>
        </p:txBody>
      </p:sp>
    </p:spTree>
    <p:extLst>
      <p:ext uri="{BB962C8B-B14F-4D97-AF65-F5344CB8AC3E}">
        <p14:creationId xmlns:p14="http://schemas.microsoft.com/office/powerpoint/2010/main" val="3762012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1048441" y="3854184"/>
            <a:ext cx="10361851" cy="86409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4000" b="1" kern="0" dirty="0">
                <a:solidFill>
                  <a:srgbClr val="1F497D"/>
                </a:solidFill>
                <a:latin typeface="微软雅黑" panose="020B0503020204020204" pitchFamily="34" charset="-122"/>
                <a:ea typeface="微软雅黑" panose="020B0503020204020204" pitchFamily="34" charset="-122"/>
              </a:rPr>
              <a:t>第</a:t>
            </a:r>
            <a:r>
              <a:rPr lang="en-US" altLang="zh-CN" sz="4000" b="1" kern="0" dirty="0">
                <a:solidFill>
                  <a:srgbClr val="1F497D"/>
                </a:solidFill>
                <a:latin typeface="微软雅黑" panose="020B0503020204020204" pitchFamily="34" charset="-122"/>
                <a:ea typeface="微软雅黑" panose="020B0503020204020204" pitchFamily="34" charset="-122"/>
              </a:rPr>
              <a:t>6</a:t>
            </a:r>
            <a:r>
              <a:rPr lang="zh-CN" altLang="en-US" sz="4000" b="1" kern="0" dirty="0">
                <a:solidFill>
                  <a:srgbClr val="1F497D"/>
                </a:solidFill>
                <a:latin typeface="微软雅黑" panose="020B0503020204020204" pitchFamily="34" charset="-122"/>
                <a:ea typeface="微软雅黑" panose="020B0503020204020204" pitchFamily="34" charset="-122"/>
              </a:rPr>
              <a:t>章 </a:t>
            </a:r>
            <a:r>
              <a:rPr lang="en-US" altLang="zh-CN" sz="4000" b="1" kern="0" dirty="0">
                <a:solidFill>
                  <a:srgbClr val="1F497D"/>
                </a:solidFill>
                <a:latin typeface="微软雅黑" panose="020B0503020204020204" pitchFamily="34" charset="-122"/>
                <a:ea typeface="微软雅黑" panose="020B0503020204020204" pitchFamily="34" charset="-122"/>
              </a:rPr>
              <a:t>Android</a:t>
            </a:r>
            <a:r>
              <a:rPr lang="zh-CN" altLang="en-US" sz="4000" b="1" kern="0" dirty="0">
                <a:solidFill>
                  <a:srgbClr val="1F497D"/>
                </a:solidFill>
                <a:latin typeface="微软雅黑" panose="020B0503020204020204" pitchFamily="34" charset="-122"/>
                <a:ea typeface="微软雅黑" panose="020B0503020204020204" pitchFamily="34" charset="-122"/>
              </a:rPr>
              <a:t> 数据存储</a:t>
            </a:r>
            <a:endParaRPr lang="en-US" altLang="zh-CN" sz="4000" b="1" kern="0" dirty="0">
              <a:solidFill>
                <a:srgbClr val="1F497D"/>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62873789"/>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72"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2/3*#ppt_w"/>
                                          </p:val>
                                        </p:tav>
                                        <p:tav tm="100000">
                                          <p:val>
                                            <p:strVal val="#ppt_w"/>
                                          </p:val>
                                        </p:tav>
                                      </p:tavLst>
                                    </p:anim>
                                    <p:anim calcmode="lin" valueType="num">
                                      <p:cBhvr>
                                        <p:cTn id="8" dur="500" fill="hold"/>
                                        <p:tgtEl>
                                          <p:spTgt spid="2"/>
                                        </p:tgtEl>
                                        <p:attrNameLst>
                                          <p:attrName>ppt_h</p:attrName>
                                        </p:attrNameLst>
                                      </p:cBhvr>
                                      <p:tavLst>
                                        <p:tav tm="0">
                                          <p:val>
                                            <p:strVal val="2/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t>3. Android SDK </a:t>
            </a:r>
            <a:r>
              <a:rPr lang="zh-CN" altLang="en-US" dirty="0"/>
              <a:t>操作</a:t>
            </a:r>
            <a:endParaRPr lang="en-US" altLang="zh-CN" dirty="0"/>
          </a:p>
          <a:p>
            <a:pPr marL="0" lvl="0" indent="0" defTabSz="457200">
              <a:lnSpc>
                <a:spcPct val="120000"/>
              </a:lnSpc>
              <a:spcBef>
                <a:spcPts val="1000"/>
              </a:spcBef>
              <a:buClr>
                <a:srgbClr val="90C226"/>
              </a:buClr>
              <a:buSzPct val="80000"/>
              <a:buNone/>
            </a:pPr>
            <a:r>
              <a:rPr lang="zh-CN" altLang="en-US" sz="2400" dirty="0">
                <a:solidFill>
                  <a:srgbClr val="5B42EE"/>
                </a:solidFill>
                <a:latin typeface="Trebuchet MS"/>
                <a:ea typeface="华文新魏"/>
              </a:rPr>
              <a:t>（</a:t>
            </a:r>
            <a:r>
              <a:rPr lang="en-US" altLang="zh-CN" sz="2400" dirty="0">
                <a:solidFill>
                  <a:srgbClr val="5B42EE"/>
                </a:solidFill>
                <a:latin typeface="Trebuchet MS"/>
                <a:ea typeface="华文新魏"/>
              </a:rPr>
              <a:t>1</a:t>
            </a:r>
            <a:r>
              <a:rPr lang="zh-CN" altLang="en-US" sz="2400" dirty="0">
                <a:solidFill>
                  <a:srgbClr val="5B42EE"/>
                </a:solidFill>
                <a:latin typeface="Trebuchet MS"/>
                <a:ea typeface="华文新魏"/>
              </a:rPr>
              <a:t>）</a:t>
            </a:r>
            <a:r>
              <a:rPr lang="en-US" altLang="zh-CN" sz="2400" err="1">
                <a:solidFill>
                  <a:srgbClr val="5B42EE"/>
                </a:solidFill>
                <a:latin typeface="Trebuchet MS"/>
                <a:ea typeface="华文新魏"/>
              </a:rPr>
              <a:t>SQLiteOpenHelper</a:t>
            </a:r>
            <a:r>
              <a:rPr lang="zh-CN" altLang="zh-CN" sz="2400">
                <a:solidFill>
                  <a:srgbClr val="5B42EE"/>
                </a:solidFill>
                <a:latin typeface="Trebuchet MS"/>
                <a:ea typeface="华文新魏"/>
              </a:rPr>
              <a:t>类</a:t>
            </a:r>
            <a:endParaRPr lang="zh-CN" altLang="en-US" dirty="0"/>
          </a:p>
          <a:p>
            <a:pPr lvl="1"/>
            <a:endParaRPr lang="zh-CN" altLang="en-US" dirty="0"/>
          </a:p>
        </p:txBody>
      </p:sp>
      <p:sp>
        <p:nvSpPr>
          <p:cNvPr id="3" name="标题 2"/>
          <p:cNvSpPr>
            <a:spLocks noGrp="1"/>
          </p:cNvSpPr>
          <p:nvPr>
            <p:ph type="title"/>
          </p:nvPr>
        </p:nvSpPr>
        <p:spPr/>
        <p:txBody>
          <a:bodyPr/>
          <a:lstStyle/>
          <a:p>
            <a:r>
              <a:rPr lang="en-US" altLang="zh-CN" dirty="0"/>
              <a:t>6.4.2</a:t>
            </a:r>
            <a:r>
              <a:rPr lang="zh-CN" altLang="en-US" dirty="0"/>
              <a:t> 使用</a:t>
            </a:r>
            <a:r>
              <a:rPr lang="en-US" altLang="zh-CN" dirty="0" err="1"/>
              <a:t>Sqlite</a:t>
            </a:r>
            <a:r>
              <a:rPr lang="zh-CN" altLang="en-US" dirty="0"/>
              <a:t>数据库的三种方式</a:t>
            </a:r>
          </a:p>
        </p:txBody>
      </p:sp>
      <p:sp>
        <p:nvSpPr>
          <p:cNvPr id="4" name="矩形 3">
            <a:extLst>
              <a:ext uri="{FF2B5EF4-FFF2-40B4-BE49-F238E27FC236}">
                <a16:creationId xmlns:a16="http://schemas.microsoft.com/office/drawing/2014/main" id="{0453E0D6-1787-477E-B582-03B80F2F744B}"/>
              </a:ext>
            </a:extLst>
          </p:cNvPr>
          <p:cNvSpPr/>
          <p:nvPr/>
        </p:nvSpPr>
        <p:spPr>
          <a:xfrm>
            <a:off x="1342678" y="2204864"/>
            <a:ext cx="9649072" cy="1384995"/>
          </a:xfrm>
          <a:prstGeom prst="rect">
            <a:avLst/>
          </a:prstGeom>
          <a:solidFill>
            <a:schemeClr val="accent3">
              <a:lumMod val="20000"/>
              <a:lumOff val="80000"/>
            </a:schemeClr>
          </a:solidFill>
          <a:ln>
            <a:solidFill>
              <a:schemeClr val="accent1"/>
            </a:solidFill>
          </a:ln>
        </p:spPr>
        <p:txBody>
          <a:bodyPr wrap="square">
            <a:spAutoFit/>
          </a:bodyPr>
          <a:lstStyle/>
          <a:p>
            <a:pPr lvl="0">
              <a:spcBef>
                <a:spcPct val="20000"/>
              </a:spcBef>
              <a:buClr>
                <a:srgbClr val="C0CF3A"/>
              </a:buClr>
              <a:buSzPct val="95000"/>
            </a:pPr>
            <a:r>
              <a:rPr lang="en-US" altLang="zh-CN" sz="2800">
                <a:solidFill>
                  <a:srgbClr val="000000"/>
                </a:solidFill>
                <a:latin typeface="??"/>
              </a:rPr>
              <a:t>MyDatabaseHelper </a:t>
            </a:r>
            <a:r>
              <a:rPr lang="en-US" altLang="zh-CN" sz="2800" b="1">
                <a:solidFill>
                  <a:srgbClr val="660E7A"/>
                </a:solidFill>
                <a:latin typeface="??"/>
              </a:rPr>
              <a:t>dbHelper </a:t>
            </a:r>
            <a:r>
              <a:rPr lang="en-US" altLang="zh-CN" sz="2800">
                <a:solidFill>
                  <a:srgbClr val="000000"/>
                </a:solidFill>
                <a:latin typeface="??"/>
              </a:rPr>
              <a:t>= </a:t>
            </a:r>
            <a:r>
              <a:rPr lang="en-US" altLang="zh-CN" sz="2800" b="1">
                <a:solidFill>
                  <a:srgbClr val="000080"/>
                </a:solidFill>
                <a:latin typeface="??"/>
              </a:rPr>
              <a:t>new </a:t>
            </a:r>
            <a:r>
              <a:rPr lang="en-US" altLang="zh-CN" sz="2800">
                <a:solidFill>
                  <a:srgbClr val="000000"/>
                </a:solidFill>
                <a:latin typeface="??"/>
              </a:rPr>
              <a:t>MyDatabaseHelper(</a:t>
            </a:r>
            <a:r>
              <a:rPr lang="en-US" altLang="zh-CN" sz="2800" b="1">
                <a:solidFill>
                  <a:srgbClr val="000080"/>
                </a:solidFill>
                <a:latin typeface="??"/>
              </a:rPr>
              <a:t>this</a:t>
            </a:r>
            <a:r>
              <a:rPr lang="en-US" altLang="zh-CN" sz="2800">
                <a:solidFill>
                  <a:srgbClr val="000000"/>
                </a:solidFill>
                <a:latin typeface="??"/>
              </a:rPr>
              <a:t>, </a:t>
            </a:r>
            <a:r>
              <a:rPr lang="en-US" altLang="zh-CN" sz="2800" b="1">
                <a:solidFill>
                  <a:srgbClr val="008000"/>
                </a:solidFill>
                <a:latin typeface="??"/>
              </a:rPr>
              <a:t>"BookStore.db"</a:t>
            </a:r>
            <a:r>
              <a:rPr lang="en-US" altLang="zh-CN" sz="2800">
                <a:solidFill>
                  <a:srgbClr val="000000"/>
                </a:solidFill>
                <a:latin typeface="??"/>
              </a:rPr>
              <a:t>, </a:t>
            </a:r>
            <a:r>
              <a:rPr lang="en-US" altLang="zh-CN" sz="2800" b="1">
                <a:solidFill>
                  <a:srgbClr val="000080"/>
                </a:solidFill>
                <a:latin typeface="??"/>
              </a:rPr>
              <a:t>null</a:t>
            </a:r>
            <a:r>
              <a:rPr lang="en-US" altLang="zh-CN" sz="2800">
                <a:solidFill>
                  <a:srgbClr val="000000"/>
                </a:solidFill>
                <a:latin typeface="??"/>
              </a:rPr>
              <a:t>, </a:t>
            </a:r>
            <a:r>
              <a:rPr lang="en-US" altLang="zh-CN" sz="2800">
                <a:solidFill>
                  <a:srgbClr val="0000FF"/>
                </a:solidFill>
                <a:latin typeface="??"/>
              </a:rPr>
              <a:t>1</a:t>
            </a:r>
            <a:r>
              <a:rPr lang="en-US" altLang="zh-CN" sz="2800">
                <a:solidFill>
                  <a:srgbClr val="000000"/>
                </a:solidFill>
                <a:latin typeface="??"/>
              </a:rPr>
              <a:t>);</a:t>
            </a:r>
          </a:p>
          <a:p>
            <a:r>
              <a:rPr lang="en-US" altLang="zh-CN" sz="2800">
                <a:solidFill>
                  <a:srgbClr val="000000"/>
                </a:solidFill>
                <a:latin typeface="??"/>
              </a:rPr>
              <a:t>SQLiteDatabase</a:t>
            </a:r>
            <a:r>
              <a:rPr lang="en-US" altLang="zh-CN" sz="2800" b="1">
                <a:solidFill>
                  <a:srgbClr val="660E7A"/>
                </a:solidFill>
                <a:latin typeface="??"/>
              </a:rPr>
              <a:t> db </a:t>
            </a:r>
            <a:r>
              <a:rPr lang="en-US" altLang="zh-CN" sz="2800">
                <a:solidFill>
                  <a:srgbClr val="000000"/>
                </a:solidFill>
                <a:latin typeface="??"/>
              </a:rPr>
              <a:t>= </a:t>
            </a:r>
            <a:r>
              <a:rPr lang="en-US" altLang="zh-CN" sz="2800" b="1">
                <a:solidFill>
                  <a:srgbClr val="660E7A"/>
                </a:solidFill>
                <a:latin typeface="??"/>
              </a:rPr>
              <a:t>dbHelper</a:t>
            </a:r>
            <a:r>
              <a:rPr lang="en-US" altLang="zh-CN" sz="2800">
                <a:solidFill>
                  <a:srgbClr val="000000"/>
                </a:solidFill>
                <a:latin typeface="??"/>
              </a:rPr>
              <a:t>.getWritableDatabase();</a:t>
            </a:r>
          </a:p>
        </p:txBody>
      </p:sp>
      <p:sp>
        <p:nvSpPr>
          <p:cNvPr id="5" name="文本框 4">
            <a:extLst>
              <a:ext uri="{FF2B5EF4-FFF2-40B4-BE49-F238E27FC236}">
                <a16:creationId xmlns:a16="http://schemas.microsoft.com/office/drawing/2014/main" id="{E514FBCC-A90D-4E70-ACD8-C18E5F03551E}"/>
              </a:ext>
            </a:extLst>
          </p:cNvPr>
          <p:cNvSpPr txBox="1"/>
          <p:nvPr/>
        </p:nvSpPr>
        <p:spPr>
          <a:xfrm>
            <a:off x="1342678" y="4293096"/>
            <a:ext cx="9649072" cy="830997"/>
          </a:xfrm>
          <a:prstGeom prst="rect">
            <a:avLst/>
          </a:prstGeom>
          <a:noFill/>
          <a:ln>
            <a:noFill/>
          </a:ln>
        </p:spPr>
        <p:txBody>
          <a:bodyPr wrap="square" rtlCol="0">
            <a:spAutoFit/>
          </a:bodyPr>
          <a:lstStyle/>
          <a:p>
            <a:r>
              <a:rPr lang="en-US" altLang="zh-CN" sz="2400" b="1">
                <a:solidFill>
                  <a:srgbClr val="000000"/>
                </a:solidFill>
                <a:latin typeface="??"/>
              </a:rPr>
              <a:t>MyDatabaseHelper </a:t>
            </a:r>
            <a:r>
              <a:rPr lang="zh-CN" altLang="en-US" sz="2400" b="1">
                <a:solidFill>
                  <a:srgbClr val="000000"/>
                </a:solidFill>
                <a:latin typeface="??"/>
              </a:rPr>
              <a:t>需要继承</a:t>
            </a:r>
            <a:r>
              <a:rPr lang="en-US" altLang="zh-CN" sz="2400" b="1">
                <a:solidFill>
                  <a:srgbClr val="5B42EE"/>
                </a:solidFill>
                <a:latin typeface="Trebuchet MS"/>
                <a:ea typeface="华文新魏"/>
              </a:rPr>
              <a:t>SQLiteOpenHelper</a:t>
            </a:r>
            <a:r>
              <a:rPr lang="zh-CN" altLang="en-US" sz="2400" b="1">
                <a:solidFill>
                  <a:srgbClr val="5B42EE"/>
                </a:solidFill>
                <a:latin typeface="Trebuchet MS"/>
                <a:ea typeface="华文新魏"/>
              </a:rPr>
              <a:t>类。</a:t>
            </a:r>
            <a:endParaRPr lang="en-US" altLang="zh-CN" sz="2400" b="1">
              <a:solidFill>
                <a:srgbClr val="5B42EE"/>
              </a:solidFill>
              <a:latin typeface="Trebuchet MS"/>
              <a:ea typeface="华文新魏"/>
            </a:endParaRPr>
          </a:p>
          <a:p>
            <a:endParaRPr lang="zh-CN" altLang="en-US" sz="2400" b="1" dirty="0" err="1"/>
          </a:p>
        </p:txBody>
      </p:sp>
    </p:spTree>
    <p:extLst>
      <p:ext uri="{BB962C8B-B14F-4D97-AF65-F5344CB8AC3E}">
        <p14:creationId xmlns:p14="http://schemas.microsoft.com/office/powerpoint/2010/main" val="364179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t>3. Android SDK </a:t>
            </a:r>
            <a:r>
              <a:rPr lang="zh-CN" altLang="en-US" dirty="0"/>
              <a:t>操作</a:t>
            </a:r>
            <a:endParaRPr lang="en-US" altLang="zh-CN" dirty="0"/>
          </a:p>
          <a:p>
            <a:pPr marL="0" lvl="0" indent="0" defTabSz="457200">
              <a:lnSpc>
                <a:spcPct val="120000"/>
              </a:lnSpc>
              <a:spcBef>
                <a:spcPts val="1000"/>
              </a:spcBef>
              <a:buClr>
                <a:srgbClr val="90C226"/>
              </a:buClr>
              <a:buSzPct val="80000"/>
              <a:buNone/>
            </a:pPr>
            <a:r>
              <a:rPr lang="zh-CN" altLang="en-US" sz="2400" dirty="0">
                <a:solidFill>
                  <a:srgbClr val="5B42EE"/>
                </a:solidFill>
                <a:latin typeface="Trebuchet MS"/>
                <a:ea typeface="华文新魏"/>
              </a:rPr>
              <a:t>（</a:t>
            </a:r>
            <a:r>
              <a:rPr lang="en-US" altLang="zh-CN" sz="2400" dirty="0">
                <a:solidFill>
                  <a:srgbClr val="5B42EE"/>
                </a:solidFill>
                <a:latin typeface="Trebuchet MS"/>
                <a:ea typeface="华文新魏"/>
              </a:rPr>
              <a:t>1</a:t>
            </a:r>
            <a:r>
              <a:rPr lang="zh-CN" altLang="en-US" sz="2400" dirty="0">
                <a:solidFill>
                  <a:srgbClr val="5B42EE"/>
                </a:solidFill>
                <a:latin typeface="Trebuchet MS"/>
                <a:ea typeface="华文新魏"/>
              </a:rPr>
              <a:t>）</a:t>
            </a:r>
            <a:r>
              <a:rPr lang="en-US" altLang="zh-CN" sz="2400" dirty="0" err="1">
                <a:solidFill>
                  <a:srgbClr val="5B42EE"/>
                </a:solidFill>
                <a:latin typeface="Trebuchet MS"/>
                <a:ea typeface="华文新魏"/>
              </a:rPr>
              <a:t>SQLiteOpenHelper</a:t>
            </a:r>
            <a:r>
              <a:rPr lang="zh-CN" altLang="zh-CN" sz="2400" dirty="0">
                <a:solidFill>
                  <a:srgbClr val="5B42EE"/>
                </a:solidFill>
                <a:latin typeface="Trebuchet MS"/>
                <a:ea typeface="华文新魏"/>
              </a:rPr>
              <a:t>类</a:t>
            </a:r>
            <a:endParaRPr lang="en-US" altLang="zh-CN" sz="2400" dirty="0">
              <a:solidFill>
                <a:srgbClr val="5B42EE"/>
              </a:solidFill>
              <a:latin typeface="Trebuchet MS"/>
              <a:ea typeface="华文新魏"/>
            </a:endParaRPr>
          </a:p>
          <a:p>
            <a:pPr marL="0" lvl="0" indent="0" defTabSz="457200">
              <a:lnSpc>
                <a:spcPct val="120000"/>
              </a:lnSpc>
              <a:spcBef>
                <a:spcPts val="1000"/>
              </a:spcBef>
              <a:buClr>
                <a:srgbClr val="90C226"/>
              </a:buClr>
              <a:buSzPct val="80000"/>
              <a:buNone/>
            </a:pPr>
            <a:r>
              <a:rPr lang="en-US" altLang="zh-CN" sz="2400" b="0" dirty="0">
                <a:solidFill>
                  <a:prstClr val="black">
                    <a:lumMod val="75000"/>
                    <a:lumOff val="25000"/>
                  </a:prstClr>
                </a:solidFill>
                <a:latin typeface="Trebuchet MS"/>
                <a:ea typeface="华文新魏"/>
              </a:rPr>
              <a:t>    </a:t>
            </a:r>
            <a:r>
              <a:rPr lang="en-US" altLang="zh-CN" sz="2400" b="0" dirty="0" err="1">
                <a:solidFill>
                  <a:prstClr val="black">
                    <a:lumMod val="75000"/>
                    <a:lumOff val="25000"/>
                  </a:prstClr>
                </a:solidFill>
                <a:latin typeface="Trebuchet MS"/>
                <a:ea typeface="华文新魏"/>
              </a:rPr>
              <a:t>SQLiteOpenHelper</a:t>
            </a:r>
            <a:r>
              <a:rPr lang="zh-CN" altLang="zh-CN" sz="2400" b="0" dirty="0">
                <a:solidFill>
                  <a:prstClr val="black">
                    <a:lumMod val="75000"/>
                    <a:lumOff val="25000"/>
                  </a:prstClr>
                </a:solidFill>
                <a:latin typeface="Trebuchet MS"/>
                <a:ea typeface="华文新魏"/>
              </a:rPr>
              <a:t>是</a:t>
            </a:r>
            <a:r>
              <a:rPr lang="en-US" altLang="zh-CN" sz="2400" b="0" dirty="0" err="1">
                <a:solidFill>
                  <a:prstClr val="black">
                    <a:lumMod val="75000"/>
                    <a:lumOff val="25000"/>
                  </a:prstClr>
                </a:solidFill>
                <a:latin typeface="Trebuchet MS"/>
                <a:ea typeface="华文新魏"/>
              </a:rPr>
              <a:t>SQLiteDatabse</a:t>
            </a:r>
            <a:r>
              <a:rPr lang="zh-CN" altLang="zh-CN" sz="2400" b="0" dirty="0">
                <a:solidFill>
                  <a:prstClr val="black">
                    <a:lumMod val="75000"/>
                    <a:lumOff val="25000"/>
                  </a:prstClr>
                </a:solidFill>
                <a:latin typeface="Trebuchet MS"/>
                <a:ea typeface="华文新魏"/>
              </a:rPr>
              <a:t>的一个帮助类，用来管理数据</a:t>
            </a:r>
            <a:r>
              <a:rPr lang="zh-CN" altLang="en-US" sz="2400" b="0" dirty="0">
                <a:solidFill>
                  <a:prstClr val="black">
                    <a:lumMod val="75000"/>
                    <a:lumOff val="25000"/>
                  </a:prstClr>
                </a:solidFill>
                <a:latin typeface="Trebuchet MS"/>
                <a:ea typeface="华文新魏"/>
              </a:rPr>
              <a:t>库</a:t>
            </a:r>
            <a:r>
              <a:rPr lang="zh-CN" altLang="zh-CN" sz="2400" b="0" dirty="0">
                <a:solidFill>
                  <a:prstClr val="black">
                    <a:lumMod val="75000"/>
                    <a:lumOff val="25000"/>
                  </a:prstClr>
                </a:solidFill>
                <a:latin typeface="Trebuchet MS"/>
                <a:ea typeface="华文新魏"/>
              </a:rPr>
              <a:t>的创建和版本更新。一般的用法是定义一个类继承</a:t>
            </a:r>
            <a:r>
              <a:rPr lang="en-US" altLang="zh-CN" sz="2400" b="0" dirty="0" err="1">
                <a:solidFill>
                  <a:prstClr val="black">
                    <a:lumMod val="75000"/>
                    <a:lumOff val="25000"/>
                  </a:prstClr>
                </a:solidFill>
                <a:latin typeface="Trebuchet MS"/>
                <a:ea typeface="华文新魏"/>
              </a:rPr>
              <a:t>SQLiteOpenHelper</a:t>
            </a:r>
            <a:r>
              <a:rPr lang="zh-CN" altLang="zh-CN" sz="2400" b="0" dirty="0">
                <a:solidFill>
                  <a:prstClr val="black">
                    <a:lumMod val="75000"/>
                    <a:lumOff val="25000"/>
                  </a:prstClr>
                </a:solidFill>
                <a:latin typeface="Trebuchet MS"/>
                <a:ea typeface="华文新魏"/>
              </a:rPr>
              <a:t>，并实现两个回调方法，</a:t>
            </a:r>
            <a:r>
              <a:rPr lang="en-US" altLang="zh-CN" sz="2400" b="0" dirty="0" err="1">
                <a:latin typeface="Trebuchet MS"/>
                <a:ea typeface="华文新魏"/>
              </a:rPr>
              <a:t>OnCreate</a:t>
            </a:r>
            <a:r>
              <a:rPr lang="en-US" altLang="zh-CN" sz="2400" b="0" dirty="0">
                <a:latin typeface="Trebuchet MS"/>
                <a:ea typeface="华文新魏"/>
              </a:rPr>
              <a:t>(</a:t>
            </a:r>
            <a:r>
              <a:rPr lang="en-US" altLang="zh-CN" sz="2400" b="0" dirty="0" err="1">
                <a:latin typeface="Trebuchet MS"/>
                <a:ea typeface="华文新魏"/>
              </a:rPr>
              <a:t>SQLiteDatabase</a:t>
            </a:r>
            <a:r>
              <a:rPr lang="en-US" altLang="zh-CN" sz="2400" b="0" dirty="0">
                <a:latin typeface="Trebuchet MS"/>
                <a:ea typeface="华文新魏"/>
              </a:rPr>
              <a:t> </a:t>
            </a:r>
            <a:r>
              <a:rPr lang="en-US" altLang="zh-CN" sz="2400" b="0" dirty="0" err="1">
                <a:latin typeface="Trebuchet MS"/>
                <a:ea typeface="华文新魏"/>
              </a:rPr>
              <a:t>db</a:t>
            </a:r>
            <a:r>
              <a:rPr lang="en-US" altLang="zh-CN" sz="2400" b="0" dirty="0">
                <a:latin typeface="Trebuchet MS"/>
                <a:ea typeface="华文新魏"/>
              </a:rPr>
              <a:t>)</a:t>
            </a:r>
            <a:r>
              <a:rPr lang="zh-CN" altLang="zh-CN" sz="2400" b="0" dirty="0">
                <a:latin typeface="Trebuchet MS"/>
                <a:ea typeface="华文新魏"/>
              </a:rPr>
              <a:t>和</a:t>
            </a:r>
            <a:r>
              <a:rPr lang="en-US" altLang="zh-CN" sz="2400" b="0" dirty="0" err="1">
                <a:latin typeface="Trebuchet MS"/>
                <a:ea typeface="华文新魏"/>
              </a:rPr>
              <a:t>onUpgrade</a:t>
            </a:r>
            <a:r>
              <a:rPr lang="en-US" altLang="zh-CN" sz="2400" b="0" dirty="0">
                <a:latin typeface="Trebuchet MS"/>
                <a:ea typeface="华文新魏"/>
              </a:rPr>
              <a:t>(</a:t>
            </a:r>
            <a:r>
              <a:rPr lang="en-US" altLang="zh-CN" sz="2400" b="0" dirty="0" err="1">
                <a:latin typeface="Trebuchet MS"/>
                <a:ea typeface="华文新魏"/>
              </a:rPr>
              <a:t>SQLiteDatabse</a:t>
            </a:r>
            <a:r>
              <a:rPr lang="en-US" altLang="zh-CN" sz="2400" b="0" dirty="0">
                <a:latin typeface="Trebuchet MS"/>
                <a:ea typeface="华文新魏"/>
              </a:rPr>
              <a:t>, </a:t>
            </a:r>
            <a:r>
              <a:rPr lang="en-US" altLang="zh-CN" sz="2400" b="0" dirty="0" err="1">
                <a:latin typeface="Trebuchet MS"/>
                <a:ea typeface="华文新魏"/>
              </a:rPr>
              <a:t>int</a:t>
            </a:r>
            <a:r>
              <a:rPr lang="en-US" altLang="zh-CN" sz="2400" b="0" dirty="0">
                <a:latin typeface="Trebuchet MS"/>
                <a:ea typeface="华文新魏"/>
              </a:rPr>
              <a:t> </a:t>
            </a:r>
            <a:r>
              <a:rPr lang="en-US" altLang="zh-CN" sz="2400" b="0" dirty="0" err="1">
                <a:latin typeface="Trebuchet MS"/>
                <a:ea typeface="华文新魏"/>
              </a:rPr>
              <a:t>oldVersion</a:t>
            </a:r>
            <a:r>
              <a:rPr lang="en-US" altLang="zh-CN" sz="2400" b="0" dirty="0">
                <a:latin typeface="Trebuchet MS"/>
                <a:ea typeface="华文新魏"/>
              </a:rPr>
              <a:t>, </a:t>
            </a:r>
            <a:r>
              <a:rPr lang="en-US" altLang="zh-CN" sz="2400" b="0" dirty="0" err="1">
                <a:latin typeface="Trebuchet MS"/>
                <a:ea typeface="华文新魏"/>
              </a:rPr>
              <a:t>int</a:t>
            </a:r>
            <a:r>
              <a:rPr lang="en-US" altLang="zh-CN" sz="2400" b="0" dirty="0">
                <a:latin typeface="Trebuchet MS"/>
                <a:ea typeface="华文新魏"/>
              </a:rPr>
              <a:t> </a:t>
            </a:r>
            <a:r>
              <a:rPr lang="en-US" altLang="zh-CN" sz="2400" b="0" dirty="0" err="1">
                <a:latin typeface="Trebuchet MS"/>
                <a:ea typeface="华文新魏"/>
              </a:rPr>
              <a:t>newVersion</a:t>
            </a:r>
            <a:r>
              <a:rPr lang="en-US" altLang="zh-CN" sz="2400" b="0" dirty="0">
                <a:latin typeface="Trebuchet MS"/>
                <a:ea typeface="华文新魏"/>
              </a:rPr>
              <a:t>)</a:t>
            </a:r>
            <a:r>
              <a:rPr lang="zh-CN" altLang="zh-CN" sz="2400" b="0" dirty="0">
                <a:latin typeface="Trebuchet MS"/>
                <a:ea typeface="华文新魏"/>
              </a:rPr>
              <a:t>来创建和更新数据库。</a:t>
            </a:r>
            <a:endParaRPr lang="en-US" altLang="zh-CN" sz="2400" dirty="0">
              <a:latin typeface="Trebuchet MS"/>
              <a:ea typeface="华文新魏"/>
            </a:endParaRPr>
          </a:p>
          <a:p>
            <a:pPr marL="342900" lvl="0" indent="-342900" defTabSz="457200">
              <a:lnSpc>
                <a:spcPct val="120000"/>
              </a:lnSpc>
              <a:spcBef>
                <a:spcPts val="1000"/>
              </a:spcBef>
              <a:buClr>
                <a:srgbClr val="90C226"/>
              </a:buClr>
              <a:buSzPct val="80000"/>
              <a:buFont typeface="Wingdings 3" charset="2"/>
              <a:buChar char=""/>
            </a:pPr>
            <a:r>
              <a:rPr lang="en-US" altLang="zh-CN" sz="2400" dirty="0" err="1">
                <a:solidFill>
                  <a:srgbClr val="5B42EE"/>
                </a:solidFill>
                <a:latin typeface="Trebuchet MS"/>
                <a:ea typeface="华文新魏"/>
              </a:rPr>
              <a:t>onCreate</a:t>
            </a:r>
            <a:r>
              <a:rPr lang="en-US" altLang="zh-CN" sz="2400" b="0" dirty="0">
                <a:solidFill>
                  <a:srgbClr val="5B42EE"/>
                </a:solidFill>
                <a:latin typeface="Trebuchet MS"/>
                <a:ea typeface="华文新魏"/>
              </a:rPr>
              <a:t>()</a:t>
            </a:r>
            <a:r>
              <a:rPr lang="zh-CN" altLang="zh-CN" sz="2400" b="0" dirty="0">
                <a:solidFill>
                  <a:prstClr val="black">
                    <a:lumMod val="75000"/>
                    <a:lumOff val="25000"/>
                  </a:prstClr>
                </a:solidFill>
                <a:latin typeface="Trebuchet MS"/>
                <a:ea typeface="华文新魏"/>
              </a:rPr>
              <a:t>方法在</a:t>
            </a:r>
            <a:r>
              <a:rPr lang="zh-CN" altLang="zh-CN" sz="2400" b="0" dirty="0">
                <a:solidFill>
                  <a:srgbClr val="C00000"/>
                </a:solidFill>
                <a:latin typeface="Trebuchet MS"/>
                <a:ea typeface="华文新魏"/>
              </a:rPr>
              <a:t>初次生成数据库时才会被调用</a:t>
            </a:r>
            <a:r>
              <a:rPr lang="zh-CN" altLang="zh-CN" sz="2400" b="0" dirty="0">
                <a:solidFill>
                  <a:prstClr val="black">
                    <a:lumMod val="75000"/>
                    <a:lumOff val="25000"/>
                  </a:prstClr>
                </a:solidFill>
                <a:latin typeface="Trebuchet MS"/>
                <a:ea typeface="华文新魏"/>
              </a:rPr>
              <a:t>，在</a:t>
            </a:r>
            <a:r>
              <a:rPr lang="en-US" altLang="zh-CN" sz="2400" b="0" dirty="0" err="1">
                <a:solidFill>
                  <a:prstClr val="black">
                    <a:lumMod val="75000"/>
                    <a:lumOff val="25000"/>
                  </a:prstClr>
                </a:solidFill>
                <a:latin typeface="Trebuchet MS"/>
                <a:ea typeface="华文新魏"/>
              </a:rPr>
              <a:t>onCreate</a:t>
            </a:r>
            <a:r>
              <a:rPr lang="en-US" altLang="zh-CN" sz="2400" b="0" dirty="0">
                <a:solidFill>
                  <a:prstClr val="black">
                    <a:lumMod val="75000"/>
                    <a:lumOff val="25000"/>
                  </a:prstClr>
                </a:solidFill>
                <a:latin typeface="Trebuchet MS"/>
                <a:ea typeface="华文新魏"/>
              </a:rPr>
              <a:t>()</a:t>
            </a:r>
            <a:r>
              <a:rPr lang="zh-CN" altLang="zh-CN" sz="2400" b="0" dirty="0">
                <a:solidFill>
                  <a:prstClr val="black">
                    <a:lumMod val="75000"/>
                    <a:lumOff val="25000"/>
                  </a:prstClr>
                </a:solidFill>
                <a:latin typeface="Trebuchet MS"/>
                <a:ea typeface="华文新魏"/>
              </a:rPr>
              <a:t>方法里可以生成数据库表结构及添加一些应用使用到的初始化数据。</a:t>
            </a:r>
          </a:p>
          <a:p>
            <a:pPr marL="342900" lvl="0" indent="-342900" defTabSz="457200">
              <a:lnSpc>
                <a:spcPct val="120000"/>
              </a:lnSpc>
              <a:spcBef>
                <a:spcPts val="1000"/>
              </a:spcBef>
              <a:buClr>
                <a:srgbClr val="90C226"/>
              </a:buClr>
              <a:buSzPct val="80000"/>
              <a:buFont typeface="Wingdings 3" charset="2"/>
              <a:buChar char=""/>
            </a:pPr>
            <a:r>
              <a:rPr lang="en-US" altLang="zh-CN" sz="2400" dirty="0" err="1">
                <a:solidFill>
                  <a:srgbClr val="5B42EE"/>
                </a:solidFill>
                <a:latin typeface="Trebuchet MS"/>
                <a:ea typeface="华文新魏"/>
              </a:rPr>
              <a:t>onUpgrade</a:t>
            </a:r>
            <a:r>
              <a:rPr lang="en-US" altLang="zh-CN" sz="2400" b="0" dirty="0">
                <a:solidFill>
                  <a:srgbClr val="5B42EE"/>
                </a:solidFill>
                <a:latin typeface="Trebuchet MS"/>
                <a:ea typeface="华文新魏"/>
              </a:rPr>
              <a:t>()</a:t>
            </a:r>
            <a:r>
              <a:rPr lang="zh-CN" altLang="zh-CN" sz="2400" b="0" dirty="0">
                <a:solidFill>
                  <a:prstClr val="black">
                    <a:lumMod val="75000"/>
                    <a:lumOff val="25000"/>
                  </a:prstClr>
                </a:solidFill>
                <a:latin typeface="Trebuchet MS"/>
                <a:ea typeface="华文新魏"/>
              </a:rPr>
              <a:t>方法在</a:t>
            </a:r>
            <a:r>
              <a:rPr lang="zh-CN" altLang="zh-CN" sz="2400" b="0" dirty="0">
                <a:solidFill>
                  <a:srgbClr val="C00000"/>
                </a:solidFill>
                <a:latin typeface="Trebuchet MS"/>
                <a:ea typeface="华文新魏"/>
              </a:rPr>
              <a:t>数据库的版本发生变化时</a:t>
            </a:r>
            <a:r>
              <a:rPr lang="zh-CN" altLang="zh-CN" sz="2400" b="0" dirty="0">
                <a:solidFill>
                  <a:prstClr val="black">
                    <a:lumMod val="75000"/>
                    <a:lumOff val="25000"/>
                  </a:prstClr>
                </a:solidFill>
                <a:latin typeface="Trebuchet MS"/>
                <a:ea typeface="华文新魏"/>
              </a:rPr>
              <a:t>会被调用，一般在软件升级时才需改变版本号，而数据库的版本是由程序员控制的。</a:t>
            </a:r>
            <a:endParaRPr lang="en-US" altLang="zh-CN" sz="2400" b="0" dirty="0">
              <a:solidFill>
                <a:prstClr val="black">
                  <a:lumMod val="75000"/>
                  <a:lumOff val="25000"/>
                </a:prstClr>
              </a:solidFill>
              <a:latin typeface="Trebuchet MS"/>
              <a:ea typeface="华文新魏"/>
            </a:endParaRPr>
          </a:p>
          <a:p>
            <a:pPr marL="306689" lvl="1" indent="0">
              <a:buNone/>
            </a:pPr>
            <a:endParaRPr lang="zh-CN" altLang="en-US" dirty="0"/>
          </a:p>
          <a:p>
            <a:pPr lvl="1"/>
            <a:endParaRPr lang="zh-CN" altLang="en-US" dirty="0"/>
          </a:p>
        </p:txBody>
      </p:sp>
      <p:sp>
        <p:nvSpPr>
          <p:cNvPr id="3" name="标题 2"/>
          <p:cNvSpPr>
            <a:spLocks noGrp="1"/>
          </p:cNvSpPr>
          <p:nvPr>
            <p:ph type="title"/>
          </p:nvPr>
        </p:nvSpPr>
        <p:spPr/>
        <p:txBody>
          <a:bodyPr/>
          <a:lstStyle/>
          <a:p>
            <a:r>
              <a:rPr lang="en-US" altLang="zh-CN" dirty="0"/>
              <a:t>6.4.2</a:t>
            </a:r>
            <a:r>
              <a:rPr lang="zh-CN" altLang="en-US" dirty="0"/>
              <a:t> 使用</a:t>
            </a:r>
            <a:r>
              <a:rPr lang="en-US" altLang="zh-CN" dirty="0" err="1"/>
              <a:t>Sqlite</a:t>
            </a:r>
            <a:r>
              <a:rPr lang="zh-CN" altLang="en-US" dirty="0"/>
              <a:t>数据库的三种方式</a:t>
            </a:r>
          </a:p>
        </p:txBody>
      </p:sp>
    </p:spTree>
    <p:extLst>
      <p:ext uri="{BB962C8B-B14F-4D97-AF65-F5344CB8AC3E}">
        <p14:creationId xmlns:p14="http://schemas.microsoft.com/office/powerpoint/2010/main" val="2577623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t>3. Android SDK </a:t>
            </a:r>
            <a:r>
              <a:rPr lang="zh-CN" altLang="en-US" dirty="0"/>
              <a:t>操作</a:t>
            </a:r>
            <a:endParaRPr lang="en-US" altLang="zh-CN" dirty="0"/>
          </a:p>
          <a:p>
            <a:pPr marL="0" lvl="0" indent="0" defTabSz="457200">
              <a:lnSpc>
                <a:spcPct val="120000"/>
              </a:lnSpc>
              <a:spcBef>
                <a:spcPts val="1000"/>
              </a:spcBef>
              <a:buClr>
                <a:srgbClr val="90C226"/>
              </a:buClr>
              <a:buSzPct val="80000"/>
              <a:buNone/>
            </a:pPr>
            <a:r>
              <a:rPr lang="zh-CN" altLang="en-US" sz="2400" dirty="0">
                <a:solidFill>
                  <a:srgbClr val="5B42EE"/>
                </a:solidFill>
                <a:latin typeface="Trebuchet MS"/>
                <a:ea typeface="华文新魏"/>
              </a:rPr>
              <a:t>（</a:t>
            </a:r>
            <a:r>
              <a:rPr lang="en-US" altLang="zh-CN" sz="2400" dirty="0">
                <a:solidFill>
                  <a:srgbClr val="5B42EE"/>
                </a:solidFill>
                <a:latin typeface="Trebuchet MS"/>
                <a:ea typeface="华文新魏"/>
              </a:rPr>
              <a:t>1</a:t>
            </a:r>
            <a:r>
              <a:rPr lang="zh-CN" altLang="en-US" sz="2400" dirty="0">
                <a:solidFill>
                  <a:srgbClr val="5B42EE"/>
                </a:solidFill>
                <a:latin typeface="Trebuchet MS"/>
                <a:ea typeface="华文新魏"/>
              </a:rPr>
              <a:t>）</a:t>
            </a:r>
            <a:r>
              <a:rPr lang="en-US" altLang="zh-CN" sz="2400" dirty="0" err="1">
                <a:solidFill>
                  <a:srgbClr val="5B42EE"/>
                </a:solidFill>
                <a:latin typeface="Trebuchet MS"/>
                <a:ea typeface="华文新魏"/>
              </a:rPr>
              <a:t>SQLiteOpenHelper</a:t>
            </a:r>
            <a:r>
              <a:rPr lang="zh-CN" altLang="zh-CN" sz="2400" dirty="0">
                <a:solidFill>
                  <a:srgbClr val="5B42EE"/>
                </a:solidFill>
                <a:latin typeface="Trebuchet MS"/>
                <a:ea typeface="华文新魏"/>
              </a:rPr>
              <a:t>类</a:t>
            </a:r>
            <a:endParaRPr lang="en-US" altLang="zh-CN" sz="2400" b="0" dirty="0">
              <a:solidFill>
                <a:prstClr val="black">
                  <a:lumMod val="75000"/>
                  <a:lumOff val="25000"/>
                </a:prstClr>
              </a:solidFill>
              <a:latin typeface="Trebuchet MS"/>
              <a:ea typeface="华文新魏"/>
            </a:endParaRPr>
          </a:p>
          <a:p>
            <a:pPr marL="306689" lvl="1" indent="0">
              <a:lnSpc>
                <a:spcPct val="150000"/>
              </a:lnSpc>
              <a:buNone/>
            </a:pPr>
            <a:r>
              <a:rPr lang="zh-CN" altLang="en-US" dirty="0">
                <a:solidFill>
                  <a:prstClr val="black">
                    <a:lumMod val="75000"/>
                    <a:lumOff val="25000"/>
                  </a:prstClr>
                </a:solidFill>
                <a:latin typeface="Trebuchet MS"/>
                <a:ea typeface="华文新魏"/>
              </a:rPr>
              <a:t>当程序调用</a:t>
            </a:r>
            <a:r>
              <a:rPr lang="en-US" altLang="zh-CN" dirty="0" err="1">
                <a:solidFill>
                  <a:prstClr val="black">
                    <a:lumMod val="75000"/>
                    <a:lumOff val="25000"/>
                  </a:prstClr>
                </a:solidFill>
                <a:latin typeface="Trebuchet MS"/>
                <a:ea typeface="华文新魏"/>
              </a:rPr>
              <a:t>SQLiteOpenHelper</a:t>
            </a:r>
            <a:r>
              <a:rPr lang="zh-CN" altLang="en-US" dirty="0">
                <a:solidFill>
                  <a:prstClr val="black">
                    <a:lumMod val="75000"/>
                    <a:lumOff val="25000"/>
                  </a:prstClr>
                </a:solidFill>
                <a:latin typeface="Trebuchet MS"/>
                <a:ea typeface="华文新魏"/>
              </a:rPr>
              <a:t>类的</a:t>
            </a:r>
            <a:r>
              <a:rPr lang="en-US" altLang="zh-CN" dirty="0" err="1">
                <a:solidFill>
                  <a:prstClr val="black">
                    <a:lumMod val="75000"/>
                    <a:lumOff val="25000"/>
                  </a:prstClr>
                </a:solidFill>
                <a:latin typeface="Trebuchet MS"/>
                <a:ea typeface="华文新魏"/>
              </a:rPr>
              <a:t>getWritableDatabase</a:t>
            </a:r>
            <a:r>
              <a:rPr lang="en-US" altLang="zh-CN" dirty="0">
                <a:solidFill>
                  <a:prstClr val="black">
                    <a:lumMod val="75000"/>
                    <a:lumOff val="25000"/>
                  </a:prstClr>
                </a:solidFill>
                <a:latin typeface="Trebuchet MS"/>
                <a:ea typeface="华文新魏"/>
              </a:rPr>
              <a:t>()</a:t>
            </a:r>
            <a:r>
              <a:rPr lang="zh-CN" altLang="en-US" dirty="0">
                <a:solidFill>
                  <a:prstClr val="black">
                    <a:lumMod val="75000"/>
                    <a:lumOff val="25000"/>
                  </a:prstClr>
                </a:solidFill>
                <a:latin typeface="Trebuchet MS"/>
                <a:ea typeface="华文新魏"/>
              </a:rPr>
              <a:t>方法或者</a:t>
            </a:r>
            <a:r>
              <a:rPr lang="en-US" altLang="zh-CN" dirty="0" err="1">
                <a:solidFill>
                  <a:prstClr val="black">
                    <a:lumMod val="75000"/>
                    <a:lumOff val="25000"/>
                  </a:prstClr>
                </a:solidFill>
                <a:latin typeface="Trebuchet MS"/>
                <a:ea typeface="华文新魏"/>
              </a:rPr>
              <a:t>getReableDatabase</a:t>
            </a:r>
            <a:r>
              <a:rPr lang="en-US" altLang="zh-CN" dirty="0">
                <a:solidFill>
                  <a:prstClr val="black">
                    <a:lumMod val="75000"/>
                    <a:lumOff val="25000"/>
                  </a:prstClr>
                </a:solidFill>
                <a:latin typeface="Trebuchet MS"/>
                <a:ea typeface="华文新魏"/>
              </a:rPr>
              <a:t>()</a:t>
            </a:r>
            <a:r>
              <a:rPr lang="zh-CN" altLang="en-US" dirty="0">
                <a:solidFill>
                  <a:prstClr val="black">
                    <a:lumMod val="75000"/>
                    <a:lumOff val="25000"/>
                  </a:prstClr>
                </a:solidFill>
                <a:latin typeface="Trebuchet MS"/>
                <a:ea typeface="华文新魏"/>
              </a:rPr>
              <a:t>方法获取用于操作数据库的</a:t>
            </a:r>
            <a:r>
              <a:rPr lang="en-US" altLang="zh-CN" dirty="0" err="1">
                <a:solidFill>
                  <a:prstClr val="black">
                    <a:lumMod val="75000"/>
                    <a:lumOff val="25000"/>
                  </a:prstClr>
                </a:solidFill>
                <a:latin typeface="Trebuchet MS"/>
                <a:ea typeface="华文新魏"/>
              </a:rPr>
              <a:t>SQLiteDatabase</a:t>
            </a:r>
            <a:r>
              <a:rPr lang="zh-CN" altLang="en-US" dirty="0">
                <a:solidFill>
                  <a:prstClr val="black">
                    <a:lumMod val="75000"/>
                    <a:lumOff val="25000"/>
                  </a:prstClr>
                </a:solidFill>
                <a:latin typeface="Trebuchet MS"/>
                <a:ea typeface="华文新魏"/>
              </a:rPr>
              <a:t>实例的时候，如果数据库不存在，则</a:t>
            </a:r>
            <a:r>
              <a:rPr lang="en-US" altLang="zh-CN" dirty="0">
                <a:solidFill>
                  <a:prstClr val="black">
                    <a:lumMod val="75000"/>
                    <a:lumOff val="25000"/>
                  </a:prstClr>
                </a:solidFill>
                <a:latin typeface="Trebuchet MS"/>
                <a:ea typeface="华文新魏"/>
              </a:rPr>
              <a:t>Android</a:t>
            </a:r>
            <a:r>
              <a:rPr lang="zh-CN" altLang="en-US" dirty="0">
                <a:solidFill>
                  <a:prstClr val="black">
                    <a:lumMod val="75000"/>
                    <a:lumOff val="25000"/>
                  </a:prstClr>
                </a:solidFill>
                <a:latin typeface="Trebuchet MS"/>
                <a:ea typeface="华文新魏"/>
              </a:rPr>
              <a:t>会</a:t>
            </a:r>
            <a:r>
              <a:rPr lang="zh-CN" altLang="en-US" b="1" dirty="0">
                <a:solidFill>
                  <a:srgbClr val="FF0066"/>
                </a:solidFill>
                <a:latin typeface="Trebuchet MS"/>
                <a:ea typeface="华文新魏"/>
              </a:rPr>
              <a:t>自动生成</a:t>
            </a:r>
            <a:r>
              <a:rPr lang="zh-CN" altLang="en-US" b="1" dirty="0">
                <a:solidFill>
                  <a:prstClr val="black">
                    <a:lumMod val="75000"/>
                    <a:lumOff val="25000"/>
                  </a:prstClr>
                </a:solidFill>
                <a:latin typeface="Trebuchet MS"/>
                <a:ea typeface="华文新魏"/>
              </a:rPr>
              <a:t>一个数据库</a:t>
            </a:r>
            <a:r>
              <a:rPr lang="zh-CN" altLang="en-US" dirty="0">
                <a:solidFill>
                  <a:prstClr val="black">
                    <a:lumMod val="75000"/>
                    <a:lumOff val="25000"/>
                  </a:prstClr>
                </a:solidFill>
                <a:latin typeface="Trebuchet MS"/>
                <a:ea typeface="华文新魏"/>
              </a:rPr>
              <a:t>，</a:t>
            </a:r>
            <a:r>
              <a:rPr lang="zh-CN" altLang="en-US" dirty="0">
                <a:solidFill>
                  <a:srgbClr val="FF0066"/>
                </a:solidFill>
                <a:latin typeface="Trebuchet MS"/>
                <a:ea typeface="华文新魏"/>
              </a:rPr>
              <a:t>接着调用</a:t>
            </a:r>
            <a:r>
              <a:rPr lang="en-US" altLang="zh-CN" dirty="0" err="1">
                <a:solidFill>
                  <a:srgbClr val="FF0066"/>
                </a:solidFill>
                <a:latin typeface="Trebuchet MS"/>
                <a:ea typeface="华文新魏"/>
              </a:rPr>
              <a:t>onCreate</a:t>
            </a:r>
            <a:r>
              <a:rPr lang="en-US" altLang="zh-CN" dirty="0">
                <a:solidFill>
                  <a:srgbClr val="FF0066"/>
                </a:solidFill>
                <a:latin typeface="Trebuchet MS"/>
                <a:ea typeface="华文新魏"/>
              </a:rPr>
              <a:t>()</a:t>
            </a:r>
            <a:r>
              <a:rPr lang="zh-CN" altLang="en-US" dirty="0">
                <a:solidFill>
                  <a:srgbClr val="FF0066"/>
                </a:solidFill>
                <a:latin typeface="Trebuchet MS"/>
                <a:ea typeface="华文新魏"/>
              </a:rPr>
              <a:t>方法。</a:t>
            </a:r>
            <a:endParaRPr lang="zh-CN" altLang="en-US" dirty="0">
              <a:solidFill>
                <a:srgbClr val="FF0066"/>
              </a:solidFill>
            </a:endParaRPr>
          </a:p>
          <a:p>
            <a:pPr lvl="1"/>
            <a:endParaRPr lang="zh-CN" altLang="en-US" dirty="0"/>
          </a:p>
        </p:txBody>
      </p:sp>
      <p:sp>
        <p:nvSpPr>
          <p:cNvPr id="3" name="标题 2"/>
          <p:cNvSpPr>
            <a:spLocks noGrp="1"/>
          </p:cNvSpPr>
          <p:nvPr>
            <p:ph type="title"/>
          </p:nvPr>
        </p:nvSpPr>
        <p:spPr/>
        <p:txBody>
          <a:bodyPr/>
          <a:lstStyle/>
          <a:p>
            <a:r>
              <a:rPr lang="en-US" altLang="zh-CN" dirty="0"/>
              <a:t>6.4.2</a:t>
            </a:r>
            <a:r>
              <a:rPr lang="zh-CN" altLang="en-US" dirty="0"/>
              <a:t> 使用</a:t>
            </a:r>
            <a:r>
              <a:rPr lang="en-US" altLang="zh-CN" dirty="0" err="1"/>
              <a:t>Sqlite</a:t>
            </a:r>
            <a:r>
              <a:rPr lang="zh-CN" altLang="en-US" dirty="0"/>
              <a:t>数据库的三种方式</a:t>
            </a:r>
          </a:p>
        </p:txBody>
      </p:sp>
    </p:spTree>
    <p:extLst>
      <p:ext uri="{BB962C8B-B14F-4D97-AF65-F5344CB8AC3E}">
        <p14:creationId xmlns:p14="http://schemas.microsoft.com/office/powerpoint/2010/main" val="3312733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t>3. Android SDK </a:t>
            </a:r>
            <a:r>
              <a:rPr lang="zh-CN" altLang="en-US" dirty="0"/>
              <a:t>操作</a:t>
            </a:r>
            <a:endParaRPr lang="en-US" altLang="zh-CN" dirty="0"/>
          </a:p>
          <a:p>
            <a:pPr marL="0" lvl="0" indent="0" defTabSz="457200">
              <a:lnSpc>
                <a:spcPct val="130000"/>
              </a:lnSpc>
              <a:spcBef>
                <a:spcPts val="1000"/>
              </a:spcBef>
              <a:buClr>
                <a:srgbClr val="90C226"/>
              </a:buClr>
              <a:buSzPct val="80000"/>
              <a:buNone/>
            </a:pPr>
            <a:r>
              <a:rPr lang="zh-CN" altLang="en-US" sz="2800" dirty="0">
                <a:solidFill>
                  <a:srgbClr val="5B42EE"/>
                </a:solidFill>
                <a:latin typeface="Trebuchet MS"/>
                <a:ea typeface="华文新魏"/>
              </a:rPr>
              <a:t>（</a:t>
            </a:r>
            <a:r>
              <a:rPr lang="en-US" altLang="zh-CN" sz="2800" dirty="0">
                <a:solidFill>
                  <a:srgbClr val="5B42EE"/>
                </a:solidFill>
                <a:latin typeface="Trebuchet MS"/>
                <a:ea typeface="华文新魏"/>
              </a:rPr>
              <a:t>2</a:t>
            </a:r>
            <a:r>
              <a:rPr lang="zh-CN" altLang="en-US" sz="2800" dirty="0">
                <a:solidFill>
                  <a:srgbClr val="5B42EE"/>
                </a:solidFill>
                <a:latin typeface="Trebuchet MS"/>
                <a:ea typeface="华文新魏"/>
              </a:rPr>
              <a:t>）</a:t>
            </a:r>
            <a:r>
              <a:rPr lang="en-US" altLang="zh-CN" sz="2800" dirty="0" err="1">
                <a:solidFill>
                  <a:srgbClr val="5B42EE"/>
                </a:solidFill>
                <a:latin typeface="Trebuchet MS"/>
                <a:ea typeface="华文新魏"/>
              </a:rPr>
              <a:t>SQLiteDatabase</a:t>
            </a:r>
            <a:r>
              <a:rPr lang="zh-CN" altLang="zh-CN" sz="2800" dirty="0">
                <a:solidFill>
                  <a:srgbClr val="5B42EE"/>
                </a:solidFill>
                <a:latin typeface="Trebuchet MS"/>
                <a:ea typeface="华文新魏"/>
              </a:rPr>
              <a:t>类</a:t>
            </a:r>
            <a:endParaRPr lang="en-US" altLang="zh-CN" sz="2800" dirty="0">
              <a:solidFill>
                <a:srgbClr val="5B42EE"/>
              </a:solidFill>
              <a:latin typeface="Trebuchet MS"/>
              <a:ea typeface="华文新魏"/>
            </a:endParaRPr>
          </a:p>
          <a:p>
            <a:pPr marL="342900" lvl="0" indent="-342900" defTabSz="457200">
              <a:lnSpc>
                <a:spcPct val="130000"/>
              </a:lnSpc>
              <a:spcBef>
                <a:spcPts val="1000"/>
              </a:spcBef>
              <a:buClr>
                <a:srgbClr val="90C226"/>
              </a:buClr>
              <a:buSzPct val="80000"/>
              <a:buFont typeface="Wingdings" panose="05000000000000000000" pitchFamily="2" charset="2"/>
              <a:buChar char="Ø"/>
            </a:pPr>
            <a:r>
              <a:rPr lang="en-US" altLang="zh-CN" sz="2400" b="0" dirty="0">
                <a:solidFill>
                  <a:prstClr val="black">
                    <a:lumMod val="75000"/>
                    <a:lumOff val="25000"/>
                  </a:prstClr>
                </a:solidFill>
                <a:latin typeface="Trebuchet MS"/>
                <a:ea typeface="华文新魏"/>
              </a:rPr>
              <a:t>Android</a:t>
            </a:r>
            <a:r>
              <a:rPr lang="zh-CN" altLang="zh-CN" sz="2400" b="0" dirty="0">
                <a:solidFill>
                  <a:prstClr val="black">
                    <a:lumMod val="75000"/>
                    <a:lumOff val="25000"/>
                  </a:prstClr>
                </a:solidFill>
                <a:latin typeface="Trebuchet MS"/>
                <a:ea typeface="华文新魏"/>
              </a:rPr>
              <a:t>提供了一个名为</a:t>
            </a:r>
            <a:r>
              <a:rPr lang="en-US" altLang="zh-CN" sz="2400" b="0" dirty="0" err="1">
                <a:solidFill>
                  <a:srgbClr val="5B42EE"/>
                </a:solidFill>
                <a:latin typeface="Trebuchet MS"/>
                <a:ea typeface="华文新魏"/>
              </a:rPr>
              <a:t>SQLiteDatabase</a:t>
            </a:r>
            <a:r>
              <a:rPr lang="zh-CN" altLang="zh-CN" sz="2400" b="0" dirty="0">
                <a:solidFill>
                  <a:prstClr val="black">
                    <a:lumMod val="75000"/>
                    <a:lumOff val="25000"/>
                  </a:prstClr>
                </a:solidFill>
                <a:latin typeface="Trebuchet MS"/>
                <a:ea typeface="华文新魏"/>
              </a:rPr>
              <a:t>的类（</a:t>
            </a:r>
            <a:r>
              <a:rPr lang="en-US" altLang="zh-CN" sz="2400" b="0" dirty="0" err="1">
                <a:solidFill>
                  <a:prstClr val="black">
                    <a:lumMod val="75000"/>
                    <a:lumOff val="25000"/>
                  </a:prstClr>
                </a:solidFill>
                <a:latin typeface="Trebuchet MS"/>
                <a:ea typeface="华文新魏"/>
              </a:rPr>
              <a:t>SQLiteOpenHelper</a:t>
            </a:r>
            <a:r>
              <a:rPr lang="zh-CN" altLang="zh-CN" sz="2400" b="0" dirty="0">
                <a:solidFill>
                  <a:prstClr val="black">
                    <a:lumMod val="75000"/>
                    <a:lumOff val="25000"/>
                  </a:prstClr>
                </a:solidFill>
                <a:latin typeface="Trebuchet MS"/>
                <a:ea typeface="华文新魏"/>
              </a:rPr>
              <a:t>类中的</a:t>
            </a:r>
            <a:r>
              <a:rPr lang="en-US" altLang="zh-CN" sz="2400" b="0" dirty="0">
                <a:solidFill>
                  <a:prstClr val="black">
                    <a:lumMod val="75000"/>
                    <a:lumOff val="25000"/>
                  </a:prstClr>
                </a:solidFill>
                <a:latin typeface="Trebuchet MS"/>
                <a:ea typeface="华文新魏"/>
              </a:rPr>
              <a:t> </a:t>
            </a:r>
            <a:r>
              <a:rPr lang="en-US" altLang="zh-CN" sz="2400" b="0" dirty="0" err="1">
                <a:latin typeface="Trebuchet MS"/>
                <a:ea typeface="华文新魏"/>
              </a:rPr>
              <a:t>getWritableDatabase</a:t>
            </a:r>
            <a:r>
              <a:rPr lang="en-US" altLang="zh-CN" sz="2400" b="0" dirty="0">
                <a:latin typeface="Trebuchet MS"/>
                <a:ea typeface="华文新魏"/>
              </a:rPr>
              <a:t>()</a:t>
            </a:r>
            <a:r>
              <a:rPr lang="zh-CN" altLang="zh-CN" sz="2400" b="0" dirty="0">
                <a:latin typeface="Trebuchet MS"/>
                <a:ea typeface="华文新魏"/>
              </a:rPr>
              <a:t>和</a:t>
            </a:r>
            <a:r>
              <a:rPr lang="en-US" altLang="zh-CN" sz="2400" b="0" dirty="0" err="1">
                <a:latin typeface="Trebuchet MS"/>
                <a:ea typeface="华文新魏"/>
              </a:rPr>
              <a:t>getReadableDatabase</a:t>
            </a:r>
            <a:r>
              <a:rPr lang="en-US" altLang="zh-CN" sz="2400" b="0" dirty="0">
                <a:latin typeface="Trebuchet MS"/>
                <a:ea typeface="华文新魏"/>
              </a:rPr>
              <a:t>()</a:t>
            </a:r>
            <a:r>
              <a:rPr lang="zh-CN" altLang="zh-CN" sz="2400" b="0" dirty="0">
                <a:solidFill>
                  <a:prstClr val="black">
                    <a:lumMod val="75000"/>
                    <a:lumOff val="25000"/>
                  </a:prstClr>
                </a:solidFill>
                <a:latin typeface="Trebuchet MS"/>
                <a:ea typeface="华文新魏"/>
              </a:rPr>
              <a:t>方法返回这个类的对象）</a:t>
            </a:r>
            <a:r>
              <a:rPr lang="en-US" altLang="zh-CN" sz="2400" b="0" dirty="0">
                <a:solidFill>
                  <a:prstClr val="black">
                    <a:lumMod val="75000"/>
                    <a:lumOff val="25000"/>
                  </a:prstClr>
                </a:solidFill>
                <a:latin typeface="Trebuchet MS"/>
                <a:ea typeface="华文新魏"/>
              </a:rPr>
              <a:t>, </a:t>
            </a:r>
          </a:p>
          <a:p>
            <a:pPr marL="342900" lvl="0" indent="-342900" defTabSz="457200">
              <a:lnSpc>
                <a:spcPct val="130000"/>
              </a:lnSpc>
              <a:spcBef>
                <a:spcPts val="1000"/>
              </a:spcBef>
              <a:buClr>
                <a:srgbClr val="90C226"/>
              </a:buClr>
              <a:buSzPct val="80000"/>
              <a:buFont typeface="Wingdings" panose="05000000000000000000" pitchFamily="2" charset="2"/>
              <a:buChar char="Ø"/>
            </a:pPr>
            <a:r>
              <a:rPr lang="zh-CN" altLang="zh-CN" sz="2400" b="0" dirty="0">
                <a:solidFill>
                  <a:prstClr val="black">
                    <a:lumMod val="75000"/>
                    <a:lumOff val="25000"/>
                  </a:prstClr>
                </a:solidFill>
                <a:latin typeface="Trebuchet MS"/>
                <a:ea typeface="华文新魏"/>
              </a:rPr>
              <a:t>使用</a:t>
            </a:r>
            <a:r>
              <a:rPr lang="en-US" altLang="zh-CN" sz="2400" b="0" dirty="0" err="1">
                <a:solidFill>
                  <a:srgbClr val="5B42EE"/>
                </a:solidFill>
                <a:latin typeface="Trebuchet MS"/>
                <a:ea typeface="华文新魏"/>
              </a:rPr>
              <a:t>SQLiteDatabase</a:t>
            </a:r>
            <a:r>
              <a:rPr lang="zh-CN" altLang="zh-CN" sz="2400" b="0" dirty="0">
                <a:solidFill>
                  <a:prstClr val="black">
                    <a:lumMod val="75000"/>
                    <a:lumOff val="25000"/>
                  </a:prstClr>
                </a:solidFill>
                <a:latin typeface="Trebuchet MS"/>
                <a:ea typeface="华文新魏"/>
              </a:rPr>
              <a:t>类可以完成对数据进行添加</a:t>
            </a:r>
            <a:r>
              <a:rPr lang="en-US" altLang="zh-CN" sz="2400" b="0" dirty="0">
                <a:solidFill>
                  <a:prstClr val="black">
                    <a:lumMod val="75000"/>
                    <a:lumOff val="25000"/>
                  </a:prstClr>
                </a:solidFill>
                <a:latin typeface="Trebuchet MS"/>
                <a:ea typeface="华文新魏"/>
              </a:rPr>
              <a:t>(Create)</a:t>
            </a:r>
            <a:r>
              <a:rPr lang="zh-CN" altLang="zh-CN" sz="2400" b="0" dirty="0">
                <a:solidFill>
                  <a:prstClr val="black">
                    <a:lumMod val="75000"/>
                    <a:lumOff val="25000"/>
                  </a:prstClr>
                </a:solidFill>
                <a:latin typeface="Trebuchet MS"/>
                <a:ea typeface="华文新魏"/>
              </a:rPr>
              <a:t>、查询</a:t>
            </a:r>
            <a:r>
              <a:rPr lang="en-US" altLang="zh-CN" sz="2400" b="0" dirty="0">
                <a:solidFill>
                  <a:prstClr val="black">
                    <a:lumMod val="75000"/>
                    <a:lumOff val="25000"/>
                  </a:prstClr>
                </a:solidFill>
                <a:latin typeface="Trebuchet MS"/>
                <a:ea typeface="华文新魏"/>
              </a:rPr>
              <a:t>(Retrieve)</a:t>
            </a:r>
            <a:r>
              <a:rPr lang="zh-CN" altLang="zh-CN" sz="2400" b="0" dirty="0">
                <a:solidFill>
                  <a:prstClr val="black">
                    <a:lumMod val="75000"/>
                    <a:lumOff val="25000"/>
                  </a:prstClr>
                </a:solidFill>
                <a:latin typeface="Trebuchet MS"/>
                <a:ea typeface="华文新魏"/>
              </a:rPr>
              <a:t>、更新</a:t>
            </a:r>
            <a:r>
              <a:rPr lang="en-US" altLang="zh-CN" sz="2400" b="0" dirty="0">
                <a:solidFill>
                  <a:prstClr val="black">
                    <a:lumMod val="75000"/>
                    <a:lumOff val="25000"/>
                  </a:prstClr>
                </a:solidFill>
                <a:latin typeface="Trebuchet MS"/>
                <a:ea typeface="华文新魏"/>
              </a:rPr>
              <a:t>(Update)</a:t>
            </a:r>
            <a:r>
              <a:rPr lang="zh-CN" altLang="zh-CN" sz="2400" b="0" dirty="0">
                <a:solidFill>
                  <a:prstClr val="black">
                    <a:lumMod val="75000"/>
                    <a:lumOff val="25000"/>
                  </a:prstClr>
                </a:solidFill>
                <a:latin typeface="Trebuchet MS"/>
                <a:ea typeface="华文新魏"/>
              </a:rPr>
              <a:t>和删除</a:t>
            </a:r>
            <a:r>
              <a:rPr lang="en-US" altLang="zh-CN" sz="2400" b="0" dirty="0">
                <a:solidFill>
                  <a:prstClr val="black">
                    <a:lumMod val="75000"/>
                    <a:lumOff val="25000"/>
                  </a:prstClr>
                </a:solidFill>
                <a:latin typeface="Trebuchet MS"/>
                <a:ea typeface="华文新魏"/>
              </a:rPr>
              <a:t>(Delete)</a:t>
            </a:r>
            <a:r>
              <a:rPr lang="zh-CN" altLang="zh-CN" sz="2400" b="0" dirty="0">
                <a:solidFill>
                  <a:prstClr val="black">
                    <a:lumMod val="75000"/>
                    <a:lumOff val="25000"/>
                  </a:prstClr>
                </a:solidFill>
                <a:latin typeface="Trebuchet MS"/>
                <a:ea typeface="华文新魏"/>
              </a:rPr>
              <a:t>操作</a:t>
            </a:r>
            <a:r>
              <a:rPr lang="zh-CN" altLang="en-US" sz="2400" b="0" dirty="0">
                <a:solidFill>
                  <a:prstClr val="black">
                    <a:lumMod val="75000"/>
                    <a:lumOff val="25000"/>
                  </a:prstClr>
                </a:solidFill>
                <a:latin typeface="Trebuchet MS"/>
                <a:ea typeface="华文新魏"/>
              </a:rPr>
              <a:t>。</a:t>
            </a:r>
            <a:endParaRPr lang="en-US" altLang="zh-CN" sz="2400" b="0" dirty="0">
              <a:solidFill>
                <a:prstClr val="black">
                  <a:lumMod val="75000"/>
                  <a:lumOff val="25000"/>
                </a:prstClr>
              </a:solidFill>
              <a:latin typeface="Trebuchet MS"/>
              <a:ea typeface="华文新魏"/>
            </a:endParaRPr>
          </a:p>
          <a:p>
            <a:pPr marL="306689" lvl="1" indent="0">
              <a:buNone/>
            </a:pPr>
            <a:endParaRPr lang="zh-CN" altLang="en-US" dirty="0"/>
          </a:p>
          <a:p>
            <a:pPr lvl="1"/>
            <a:endParaRPr lang="zh-CN" altLang="en-US" dirty="0"/>
          </a:p>
        </p:txBody>
      </p:sp>
      <p:sp>
        <p:nvSpPr>
          <p:cNvPr id="3" name="标题 2"/>
          <p:cNvSpPr>
            <a:spLocks noGrp="1"/>
          </p:cNvSpPr>
          <p:nvPr>
            <p:ph type="title"/>
          </p:nvPr>
        </p:nvSpPr>
        <p:spPr/>
        <p:txBody>
          <a:bodyPr/>
          <a:lstStyle/>
          <a:p>
            <a:r>
              <a:rPr lang="en-US" altLang="zh-CN" dirty="0"/>
              <a:t>6.4.2</a:t>
            </a:r>
            <a:r>
              <a:rPr lang="zh-CN" altLang="en-US" dirty="0"/>
              <a:t> 使用</a:t>
            </a:r>
            <a:r>
              <a:rPr lang="en-US" altLang="zh-CN" dirty="0" err="1"/>
              <a:t>Sqlite</a:t>
            </a:r>
            <a:r>
              <a:rPr lang="zh-CN" altLang="en-US" dirty="0"/>
              <a:t>数据库的三种方式</a:t>
            </a:r>
          </a:p>
        </p:txBody>
      </p:sp>
    </p:spTree>
    <p:extLst>
      <p:ext uri="{BB962C8B-B14F-4D97-AF65-F5344CB8AC3E}">
        <p14:creationId xmlns:p14="http://schemas.microsoft.com/office/powerpoint/2010/main" val="1619689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09521" y="1154430"/>
            <a:ext cx="10971372" cy="5586937"/>
          </a:xfrm>
        </p:spPr>
        <p:txBody>
          <a:bodyPr>
            <a:normAutofit/>
          </a:bodyPr>
          <a:lstStyle/>
          <a:p>
            <a:r>
              <a:rPr lang="en-US" altLang="zh-CN" dirty="0"/>
              <a:t>3. Android SDK </a:t>
            </a:r>
            <a:r>
              <a:rPr lang="zh-CN" altLang="en-US" dirty="0"/>
              <a:t>操作</a:t>
            </a:r>
            <a:endParaRPr lang="en-US" altLang="zh-CN" dirty="0"/>
          </a:p>
          <a:p>
            <a:pPr marL="0" lvl="0" indent="0" defTabSz="457200">
              <a:lnSpc>
                <a:spcPct val="130000"/>
              </a:lnSpc>
              <a:spcBef>
                <a:spcPts val="1000"/>
              </a:spcBef>
              <a:buClr>
                <a:srgbClr val="90C226"/>
              </a:buClr>
              <a:buSzPct val="80000"/>
              <a:buNone/>
            </a:pPr>
            <a:r>
              <a:rPr lang="zh-CN" altLang="en-US" sz="2400" dirty="0">
                <a:solidFill>
                  <a:srgbClr val="5B42EE"/>
                </a:solidFill>
                <a:latin typeface="Trebuchet MS"/>
                <a:ea typeface="华文新魏"/>
              </a:rPr>
              <a:t>（</a:t>
            </a:r>
            <a:r>
              <a:rPr lang="en-US" altLang="zh-CN" sz="2400" dirty="0">
                <a:solidFill>
                  <a:srgbClr val="5B42EE"/>
                </a:solidFill>
                <a:latin typeface="Trebuchet MS"/>
                <a:ea typeface="华文新魏"/>
              </a:rPr>
              <a:t>2</a:t>
            </a:r>
            <a:r>
              <a:rPr lang="zh-CN" altLang="en-US" sz="2400" dirty="0">
                <a:solidFill>
                  <a:srgbClr val="5B42EE"/>
                </a:solidFill>
                <a:latin typeface="Trebuchet MS"/>
                <a:ea typeface="华文新魏"/>
              </a:rPr>
              <a:t>）</a:t>
            </a:r>
            <a:r>
              <a:rPr lang="en-US" altLang="zh-CN" sz="2400" dirty="0" err="1">
                <a:solidFill>
                  <a:srgbClr val="5B42EE"/>
                </a:solidFill>
                <a:latin typeface="Trebuchet MS"/>
                <a:ea typeface="华文新魏"/>
              </a:rPr>
              <a:t>SQLiteDatabase</a:t>
            </a:r>
            <a:r>
              <a:rPr lang="zh-CN" altLang="zh-CN" sz="2400" dirty="0">
                <a:solidFill>
                  <a:srgbClr val="5B42EE"/>
                </a:solidFill>
                <a:latin typeface="Trebuchet MS"/>
                <a:ea typeface="华文新魏"/>
              </a:rPr>
              <a:t>类</a:t>
            </a:r>
            <a:r>
              <a:rPr lang="zh-CN" altLang="en-US" sz="2400" b="0" dirty="0">
                <a:solidFill>
                  <a:prstClr val="black">
                    <a:lumMod val="75000"/>
                    <a:lumOff val="25000"/>
                  </a:prstClr>
                </a:solidFill>
                <a:latin typeface="Trebuchet MS"/>
                <a:ea typeface="华文新魏"/>
              </a:rPr>
              <a:t>的</a:t>
            </a:r>
            <a:r>
              <a:rPr lang="zh-CN" altLang="zh-CN" sz="2400" b="0" dirty="0">
                <a:solidFill>
                  <a:prstClr val="black">
                    <a:lumMod val="75000"/>
                    <a:lumOff val="25000"/>
                  </a:prstClr>
                </a:solidFill>
                <a:latin typeface="Trebuchet MS"/>
                <a:ea typeface="华文新魏"/>
              </a:rPr>
              <a:t>常用方法如下</a:t>
            </a:r>
            <a:r>
              <a:rPr lang="zh-CN" altLang="en-US" sz="2400" b="0" dirty="0">
                <a:solidFill>
                  <a:prstClr val="black">
                    <a:lumMod val="75000"/>
                    <a:lumOff val="25000"/>
                  </a:prstClr>
                </a:solidFill>
                <a:latin typeface="Trebuchet MS"/>
                <a:ea typeface="华文新魏"/>
              </a:rPr>
              <a:t>：</a:t>
            </a:r>
            <a:endParaRPr lang="en-US" altLang="zh-CN" sz="2400" b="0" dirty="0">
              <a:solidFill>
                <a:prstClr val="black">
                  <a:lumMod val="75000"/>
                  <a:lumOff val="25000"/>
                </a:prstClr>
              </a:solidFill>
              <a:latin typeface="Trebuchet MS"/>
              <a:ea typeface="华文新魏"/>
            </a:endParaRPr>
          </a:p>
          <a:p>
            <a:pPr marL="342900" lvl="0" indent="-342900" defTabSz="457200">
              <a:spcBef>
                <a:spcPts val="1000"/>
              </a:spcBef>
              <a:buClr>
                <a:srgbClr val="90C226"/>
              </a:buClr>
              <a:buSzPct val="80000"/>
              <a:buFont typeface="Wingdings 3" charset="2"/>
              <a:buChar char=""/>
            </a:pPr>
            <a:r>
              <a:rPr lang="en-US" altLang="zh-CN" sz="2400" b="0" dirty="0">
                <a:solidFill>
                  <a:prstClr val="black">
                    <a:lumMod val="75000"/>
                    <a:lumOff val="25000"/>
                  </a:prstClr>
                </a:solidFill>
                <a:latin typeface="Trebuchet MS"/>
                <a:ea typeface="华文新魏"/>
              </a:rPr>
              <a:t>long</a:t>
            </a:r>
            <a:r>
              <a:rPr lang="en-US" altLang="zh-CN" sz="2400" b="0" dirty="0">
                <a:solidFill>
                  <a:srgbClr val="5B42EE"/>
                </a:solidFill>
                <a:latin typeface="Trebuchet MS"/>
                <a:ea typeface="华文新魏"/>
              </a:rPr>
              <a:t> </a:t>
            </a:r>
            <a:r>
              <a:rPr lang="en-US" altLang="zh-CN" sz="2400" dirty="0">
                <a:solidFill>
                  <a:srgbClr val="5B42EE"/>
                </a:solidFill>
                <a:latin typeface="Trebuchet MS"/>
                <a:ea typeface="华文新魏"/>
              </a:rPr>
              <a:t>insert</a:t>
            </a:r>
            <a:r>
              <a:rPr lang="en-US" altLang="zh-CN" sz="2400" b="0" dirty="0">
                <a:solidFill>
                  <a:prstClr val="black">
                    <a:lumMod val="75000"/>
                    <a:lumOff val="25000"/>
                  </a:prstClr>
                </a:solidFill>
                <a:latin typeface="Trebuchet MS"/>
                <a:ea typeface="华文新魏"/>
              </a:rPr>
              <a:t>(String </a:t>
            </a:r>
            <a:r>
              <a:rPr lang="en-US" altLang="zh-CN" sz="2400" b="0" dirty="0" err="1">
                <a:solidFill>
                  <a:prstClr val="black">
                    <a:lumMod val="75000"/>
                    <a:lumOff val="25000"/>
                  </a:prstClr>
                </a:solidFill>
                <a:latin typeface="Trebuchet MS"/>
                <a:ea typeface="华文新魏"/>
              </a:rPr>
              <a:t>table,String</a:t>
            </a:r>
            <a:r>
              <a:rPr lang="en-US" altLang="zh-CN" sz="2400" b="0" dirty="0">
                <a:solidFill>
                  <a:prstClr val="black">
                    <a:lumMod val="75000"/>
                    <a:lumOff val="25000"/>
                  </a:prstClr>
                </a:solidFill>
                <a:latin typeface="Trebuchet MS"/>
                <a:ea typeface="华文新魏"/>
              </a:rPr>
              <a:t> </a:t>
            </a:r>
            <a:r>
              <a:rPr lang="en-US" altLang="zh-CN" sz="2400" b="0" dirty="0" err="1">
                <a:solidFill>
                  <a:prstClr val="black">
                    <a:lumMod val="75000"/>
                    <a:lumOff val="25000"/>
                  </a:prstClr>
                </a:solidFill>
                <a:latin typeface="Trebuchet MS"/>
                <a:ea typeface="华文新魏"/>
              </a:rPr>
              <a:t>nullColumnHack,ContentValues</a:t>
            </a:r>
            <a:r>
              <a:rPr lang="en-US" altLang="zh-CN" sz="2400" b="0" dirty="0">
                <a:solidFill>
                  <a:prstClr val="black">
                    <a:lumMod val="75000"/>
                    <a:lumOff val="25000"/>
                  </a:prstClr>
                </a:solidFill>
                <a:latin typeface="Trebuchet MS"/>
                <a:ea typeface="华文新魏"/>
              </a:rPr>
              <a:t> values)</a:t>
            </a:r>
            <a:r>
              <a:rPr lang="zh-CN" altLang="zh-CN" sz="2400" b="0" dirty="0">
                <a:solidFill>
                  <a:prstClr val="black">
                    <a:lumMod val="75000"/>
                    <a:lumOff val="25000"/>
                  </a:prstClr>
                </a:solidFill>
                <a:latin typeface="Trebuchet MS"/>
                <a:ea typeface="华文新魏"/>
              </a:rPr>
              <a:t>：</a:t>
            </a:r>
            <a:endParaRPr lang="en-US" altLang="zh-CN" sz="2400" b="0" dirty="0">
              <a:solidFill>
                <a:prstClr val="black">
                  <a:lumMod val="75000"/>
                  <a:lumOff val="25000"/>
                </a:prstClr>
              </a:solidFill>
              <a:latin typeface="Trebuchet MS"/>
              <a:ea typeface="华文新魏"/>
            </a:endParaRPr>
          </a:p>
          <a:p>
            <a:pPr marL="628192" lvl="1" indent="-342900" defTabSz="457200">
              <a:spcBef>
                <a:spcPts val="0"/>
              </a:spcBef>
              <a:buClr>
                <a:srgbClr val="90C226"/>
              </a:buClr>
              <a:buSzPct val="80000"/>
            </a:pPr>
            <a:r>
              <a:rPr lang="zh-CN" altLang="en-US" sz="2200" b="0" dirty="0">
                <a:latin typeface="Trebuchet MS"/>
                <a:ea typeface="华文新魏"/>
              </a:rPr>
              <a:t>新增一条记录 </a:t>
            </a:r>
            <a:endParaRPr lang="en-US" altLang="zh-CN" sz="2200" b="0" dirty="0">
              <a:latin typeface="Trebuchet MS"/>
              <a:ea typeface="华文新魏"/>
            </a:endParaRPr>
          </a:p>
          <a:p>
            <a:pPr marL="342900" lvl="0" indent="-342900" defTabSz="457200">
              <a:spcBef>
                <a:spcPts val="0"/>
              </a:spcBef>
              <a:buClr>
                <a:srgbClr val="90C226"/>
              </a:buClr>
              <a:buSzPct val="80000"/>
              <a:buFont typeface="Wingdings 3" charset="2"/>
              <a:buChar char=""/>
            </a:pPr>
            <a:r>
              <a:rPr lang="en-US" altLang="zh-CN" sz="2400" dirty="0">
                <a:solidFill>
                  <a:srgbClr val="5B42EE"/>
                </a:solidFill>
                <a:latin typeface="Trebuchet MS"/>
                <a:ea typeface="华文新魏"/>
              </a:rPr>
              <a:t>update</a:t>
            </a:r>
            <a:r>
              <a:rPr lang="en-US" altLang="zh-CN" sz="2400" b="0" dirty="0">
                <a:solidFill>
                  <a:prstClr val="black">
                    <a:lumMod val="75000"/>
                    <a:lumOff val="25000"/>
                  </a:prstClr>
                </a:solidFill>
                <a:latin typeface="Trebuchet MS"/>
                <a:ea typeface="华文新魏"/>
              </a:rPr>
              <a:t>(String </a:t>
            </a:r>
            <a:r>
              <a:rPr lang="en-US" altLang="zh-CN" sz="2400" b="0" dirty="0" err="1">
                <a:solidFill>
                  <a:prstClr val="black">
                    <a:lumMod val="75000"/>
                    <a:lumOff val="25000"/>
                  </a:prstClr>
                </a:solidFill>
                <a:latin typeface="Trebuchet MS"/>
                <a:ea typeface="华文新魏"/>
              </a:rPr>
              <a:t>table,ContentValues</a:t>
            </a:r>
            <a:r>
              <a:rPr lang="en-US" altLang="zh-CN" sz="2400" b="0" dirty="0">
                <a:solidFill>
                  <a:prstClr val="black">
                    <a:lumMod val="75000"/>
                    <a:lumOff val="25000"/>
                  </a:prstClr>
                </a:solidFill>
                <a:latin typeface="Trebuchet MS"/>
                <a:ea typeface="华文新魏"/>
              </a:rPr>
              <a:t> </a:t>
            </a:r>
            <a:r>
              <a:rPr lang="en-US" altLang="zh-CN" sz="2400" b="0" dirty="0" err="1">
                <a:solidFill>
                  <a:prstClr val="black">
                    <a:lumMod val="75000"/>
                    <a:lumOff val="25000"/>
                  </a:prstClr>
                </a:solidFill>
                <a:latin typeface="Trebuchet MS"/>
                <a:ea typeface="华文新魏"/>
              </a:rPr>
              <a:t>values,String</a:t>
            </a:r>
            <a:r>
              <a:rPr lang="en-US" altLang="zh-CN" sz="2400" b="0" dirty="0">
                <a:solidFill>
                  <a:prstClr val="black">
                    <a:lumMod val="75000"/>
                    <a:lumOff val="25000"/>
                  </a:prstClr>
                </a:solidFill>
                <a:latin typeface="Trebuchet MS"/>
                <a:ea typeface="华文新魏"/>
              </a:rPr>
              <a:t> </a:t>
            </a:r>
            <a:r>
              <a:rPr lang="en-US" altLang="zh-CN" sz="2400" b="0" dirty="0" err="1">
                <a:solidFill>
                  <a:prstClr val="black">
                    <a:lumMod val="75000"/>
                    <a:lumOff val="25000"/>
                  </a:prstClr>
                </a:solidFill>
                <a:latin typeface="Trebuchet MS"/>
                <a:ea typeface="华文新魏"/>
              </a:rPr>
              <a:t>whereClause,String</a:t>
            </a:r>
            <a:r>
              <a:rPr lang="en-US" altLang="zh-CN" sz="2400" b="0" dirty="0">
                <a:solidFill>
                  <a:prstClr val="black">
                    <a:lumMod val="75000"/>
                    <a:lumOff val="25000"/>
                  </a:prstClr>
                </a:solidFill>
                <a:latin typeface="Trebuchet MS"/>
                <a:ea typeface="华文新魏"/>
              </a:rPr>
              <a:t>[] </a:t>
            </a:r>
            <a:r>
              <a:rPr lang="en-US" altLang="zh-CN" sz="2400" b="0" dirty="0" err="1">
                <a:solidFill>
                  <a:prstClr val="black">
                    <a:lumMod val="75000"/>
                    <a:lumOff val="25000"/>
                  </a:prstClr>
                </a:solidFill>
                <a:latin typeface="Trebuchet MS"/>
                <a:ea typeface="华文新魏"/>
              </a:rPr>
              <a:t>whereArgs</a:t>
            </a:r>
            <a:r>
              <a:rPr lang="en-US" altLang="zh-CN" sz="2400" b="0" dirty="0">
                <a:solidFill>
                  <a:prstClr val="black">
                    <a:lumMod val="75000"/>
                    <a:lumOff val="25000"/>
                  </a:prstClr>
                </a:solidFill>
                <a:latin typeface="Trebuchet MS"/>
                <a:ea typeface="华文新魏"/>
              </a:rPr>
              <a:t>)</a:t>
            </a:r>
            <a:r>
              <a:rPr lang="zh-CN" altLang="zh-CN" sz="2400" b="0" dirty="0">
                <a:solidFill>
                  <a:prstClr val="black">
                    <a:lumMod val="75000"/>
                    <a:lumOff val="25000"/>
                  </a:prstClr>
                </a:solidFill>
                <a:latin typeface="Trebuchet MS"/>
                <a:ea typeface="华文新魏"/>
              </a:rPr>
              <a:t>：</a:t>
            </a:r>
            <a:endParaRPr lang="en-US" altLang="zh-CN" sz="2400" b="0" dirty="0">
              <a:solidFill>
                <a:prstClr val="black">
                  <a:lumMod val="75000"/>
                  <a:lumOff val="25000"/>
                </a:prstClr>
              </a:solidFill>
              <a:latin typeface="Trebuchet MS"/>
              <a:ea typeface="华文新魏"/>
            </a:endParaRPr>
          </a:p>
          <a:p>
            <a:pPr marL="628192" lvl="1" indent="-342900" defTabSz="457200">
              <a:spcBef>
                <a:spcPts val="0"/>
              </a:spcBef>
              <a:buClr>
                <a:srgbClr val="90C226"/>
              </a:buClr>
              <a:buSzPct val="80000"/>
            </a:pPr>
            <a:r>
              <a:rPr lang="zh-CN" altLang="zh-CN" sz="2200" b="0" dirty="0">
                <a:solidFill>
                  <a:prstClr val="black">
                    <a:lumMod val="75000"/>
                    <a:lumOff val="25000"/>
                  </a:prstClr>
                </a:solidFill>
                <a:latin typeface="Trebuchet MS"/>
                <a:ea typeface="华文新魏"/>
              </a:rPr>
              <a:t>修改满足条件的</a:t>
            </a:r>
            <a:r>
              <a:rPr lang="zh-CN" altLang="en-US" sz="2200" dirty="0">
                <a:solidFill>
                  <a:prstClr val="black">
                    <a:lumMod val="75000"/>
                    <a:lumOff val="25000"/>
                  </a:prstClr>
                </a:solidFill>
                <a:latin typeface="Trebuchet MS"/>
                <a:ea typeface="华文新魏"/>
              </a:rPr>
              <a:t>记录</a:t>
            </a:r>
            <a:r>
              <a:rPr lang="zh-CN" altLang="zh-CN" sz="2200" b="0" dirty="0">
                <a:solidFill>
                  <a:prstClr val="black">
                    <a:lumMod val="75000"/>
                    <a:lumOff val="25000"/>
                  </a:prstClr>
                </a:solidFill>
                <a:latin typeface="Trebuchet MS"/>
                <a:ea typeface="华文新魏"/>
              </a:rPr>
              <a:t>。</a:t>
            </a:r>
          </a:p>
          <a:p>
            <a:pPr marL="342900" lvl="0" indent="-342900" defTabSz="457200">
              <a:spcBef>
                <a:spcPts val="1000"/>
              </a:spcBef>
              <a:buClr>
                <a:srgbClr val="90C226"/>
              </a:buClr>
              <a:buSzPct val="80000"/>
              <a:buFont typeface="Wingdings 3" charset="2"/>
              <a:buChar char=""/>
            </a:pPr>
            <a:r>
              <a:rPr lang="en-US" altLang="zh-CN" sz="2400" dirty="0">
                <a:solidFill>
                  <a:srgbClr val="5B42EE"/>
                </a:solidFill>
                <a:latin typeface="Trebuchet MS"/>
                <a:ea typeface="华文新魏"/>
              </a:rPr>
              <a:t>delete</a:t>
            </a:r>
            <a:r>
              <a:rPr lang="en-US" altLang="zh-CN" sz="2400" b="0" dirty="0">
                <a:solidFill>
                  <a:prstClr val="black">
                    <a:lumMod val="75000"/>
                    <a:lumOff val="25000"/>
                  </a:prstClr>
                </a:solidFill>
                <a:latin typeface="Trebuchet MS"/>
                <a:ea typeface="华文新魏"/>
              </a:rPr>
              <a:t>(String </a:t>
            </a:r>
            <a:r>
              <a:rPr lang="en-US" altLang="zh-CN" sz="2400" b="0" dirty="0" err="1">
                <a:solidFill>
                  <a:prstClr val="black">
                    <a:lumMod val="75000"/>
                    <a:lumOff val="25000"/>
                  </a:prstClr>
                </a:solidFill>
                <a:latin typeface="Trebuchet MS"/>
                <a:ea typeface="华文新魏"/>
              </a:rPr>
              <a:t>table,String</a:t>
            </a:r>
            <a:r>
              <a:rPr lang="en-US" altLang="zh-CN" sz="2400" b="0" dirty="0">
                <a:solidFill>
                  <a:prstClr val="black">
                    <a:lumMod val="75000"/>
                    <a:lumOff val="25000"/>
                  </a:prstClr>
                </a:solidFill>
                <a:latin typeface="Trebuchet MS"/>
                <a:ea typeface="华文新魏"/>
              </a:rPr>
              <a:t> </a:t>
            </a:r>
            <a:r>
              <a:rPr lang="en-US" altLang="zh-CN" sz="2400" b="0" dirty="0" err="1">
                <a:solidFill>
                  <a:prstClr val="black">
                    <a:lumMod val="75000"/>
                    <a:lumOff val="25000"/>
                  </a:prstClr>
                </a:solidFill>
                <a:latin typeface="Trebuchet MS"/>
                <a:ea typeface="华文新魏"/>
              </a:rPr>
              <a:t>whereClause,String</a:t>
            </a:r>
            <a:r>
              <a:rPr lang="en-US" altLang="zh-CN" sz="2400" b="0" dirty="0">
                <a:solidFill>
                  <a:prstClr val="black">
                    <a:lumMod val="75000"/>
                    <a:lumOff val="25000"/>
                  </a:prstClr>
                </a:solidFill>
                <a:latin typeface="Trebuchet MS"/>
                <a:ea typeface="华文新魏"/>
              </a:rPr>
              <a:t>[] </a:t>
            </a:r>
            <a:r>
              <a:rPr lang="en-US" altLang="zh-CN" sz="2400" b="0" dirty="0" err="1">
                <a:solidFill>
                  <a:prstClr val="black">
                    <a:lumMod val="75000"/>
                    <a:lumOff val="25000"/>
                  </a:prstClr>
                </a:solidFill>
                <a:latin typeface="Trebuchet MS"/>
                <a:ea typeface="华文新魏"/>
              </a:rPr>
              <a:t>whereArgs</a:t>
            </a:r>
            <a:r>
              <a:rPr lang="en-US" altLang="zh-CN" sz="2400" b="0" dirty="0">
                <a:solidFill>
                  <a:prstClr val="black">
                    <a:lumMod val="75000"/>
                    <a:lumOff val="25000"/>
                  </a:prstClr>
                </a:solidFill>
                <a:latin typeface="Trebuchet MS"/>
                <a:ea typeface="华文新魏"/>
              </a:rPr>
              <a:t>)</a:t>
            </a:r>
            <a:r>
              <a:rPr lang="zh-CN" altLang="zh-CN" sz="2400" b="0" dirty="0">
                <a:solidFill>
                  <a:prstClr val="black">
                    <a:lumMod val="75000"/>
                    <a:lumOff val="25000"/>
                  </a:prstClr>
                </a:solidFill>
                <a:latin typeface="Trebuchet MS"/>
                <a:ea typeface="华文新魏"/>
              </a:rPr>
              <a:t>：</a:t>
            </a:r>
            <a:endParaRPr lang="en-US" altLang="zh-CN" sz="2400" b="0" dirty="0">
              <a:solidFill>
                <a:prstClr val="black">
                  <a:lumMod val="75000"/>
                  <a:lumOff val="25000"/>
                </a:prstClr>
              </a:solidFill>
              <a:latin typeface="Trebuchet MS"/>
              <a:ea typeface="华文新魏"/>
            </a:endParaRPr>
          </a:p>
          <a:p>
            <a:pPr marL="628192" lvl="1" indent="-342900" defTabSz="457200">
              <a:spcBef>
                <a:spcPts val="0"/>
              </a:spcBef>
              <a:buClr>
                <a:srgbClr val="90C226"/>
              </a:buClr>
              <a:buSzPct val="80000"/>
            </a:pPr>
            <a:r>
              <a:rPr lang="zh-CN" altLang="zh-CN" sz="2200" b="0" dirty="0">
                <a:solidFill>
                  <a:prstClr val="black">
                    <a:lumMod val="75000"/>
                    <a:lumOff val="25000"/>
                  </a:prstClr>
                </a:solidFill>
                <a:latin typeface="Trebuchet MS"/>
                <a:ea typeface="华文新魏"/>
              </a:rPr>
              <a:t>删除满足特定条件的</a:t>
            </a:r>
            <a:r>
              <a:rPr lang="zh-CN" altLang="en-US" sz="2200" dirty="0">
                <a:solidFill>
                  <a:prstClr val="black">
                    <a:lumMod val="75000"/>
                    <a:lumOff val="25000"/>
                  </a:prstClr>
                </a:solidFill>
                <a:latin typeface="Trebuchet MS"/>
                <a:ea typeface="华文新魏"/>
              </a:rPr>
              <a:t>记录</a:t>
            </a:r>
            <a:r>
              <a:rPr lang="zh-CN" altLang="zh-CN" sz="2200" b="0" dirty="0">
                <a:solidFill>
                  <a:prstClr val="black">
                    <a:lumMod val="75000"/>
                    <a:lumOff val="25000"/>
                  </a:prstClr>
                </a:solidFill>
                <a:latin typeface="Trebuchet MS"/>
                <a:ea typeface="华文新魏"/>
              </a:rPr>
              <a:t>。</a:t>
            </a:r>
            <a:endParaRPr lang="en-US" altLang="zh-CN" sz="2200" b="0" dirty="0">
              <a:solidFill>
                <a:prstClr val="black">
                  <a:lumMod val="75000"/>
                  <a:lumOff val="25000"/>
                </a:prstClr>
              </a:solidFill>
              <a:latin typeface="Trebuchet MS"/>
              <a:ea typeface="华文新魏"/>
            </a:endParaRPr>
          </a:p>
          <a:p>
            <a:pPr marL="342900" lvl="0" indent="-342900" defTabSz="457200">
              <a:spcBef>
                <a:spcPts val="1000"/>
              </a:spcBef>
              <a:buClr>
                <a:srgbClr val="90C226"/>
              </a:buClr>
              <a:buSzPct val="80000"/>
              <a:buFont typeface="Wingdings 3" charset="2"/>
              <a:buChar char=""/>
            </a:pPr>
            <a:r>
              <a:rPr lang="en-US" altLang="zh-CN" sz="2200" b="0" dirty="0">
                <a:solidFill>
                  <a:prstClr val="black">
                    <a:lumMod val="75000"/>
                    <a:lumOff val="25000"/>
                  </a:prstClr>
                </a:solidFill>
                <a:latin typeface="Trebuchet MS"/>
                <a:ea typeface="华文新魏"/>
              </a:rPr>
              <a:t>Cursor </a:t>
            </a:r>
            <a:r>
              <a:rPr lang="en-US" altLang="zh-CN" sz="2400" dirty="0">
                <a:solidFill>
                  <a:srgbClr val="5B42EE"/>
                </a:solidFill>
                <a:latin typeface="Trebuchet MS"/>
                <a:ea typeface="华文新魏"/>
              </a:rPr>
              <a:t>query</a:t>
            </a:r>
            <a:r>
              <a:rPr lang="en-US" altLang="zh-CN" sz="2200" b="0" dirty="0">
                <a:solidFill>
                  <a:prstClr val="black">
                    <a:lumMod val="75000"/>
                    <a:lumOff val="25000"/>
                  </a:prstClr>
                </a:solidFill>
                <a:latin typeface="Trebuchet MS"/>
                <a:ea typeface="华文新魏"/>
              </a:rPr>
              <a:t>(</a:t>
            </a:r>
            <a:r>
              <a:rPr lang="en-US" altLang="zh-CN" sz="2200" b="0" dirty="0" err="1">
                <a:solidFill>
                  <a:prstClr val="black">
                    <a:lumMod val="75000"/>
                    <a:lumOff val="25000"/>
                  </a:prstClr>
                </a:solidFill>
                <a:latin typeface="Trebuchet MS"/>
                <a:ea typeface="华文新魏"/>
              </a:rPr>
              <a:t>table,String</a:t>
            </a:r>
            <a:r>
              <a:rPr lang="en-US" altLang="zh-CN" sz="2200" b="0" dirty="0">
                <a:solidFill>
                  <a:prstClr val="black">
                    <a:lumMod val="75000"/>
                    <a:lumOff val="25000"/>
                  </a:prstClr>
                </a:solidFill>
                <a:latin typeface="Trebuchet MS"/>
                <a:ea typeface="华文新魏"/>
              </a:rPr>
              <a:t>[] columns, String selection, String[] </a:t>
            </a:r>
            <a:r>
              <a:rPr lang="en-US" altLang="zh-CN" sz="2200" b="0" dirty="0" err="1">
                <a:solidFill>
                  <a:prstClr val="black">
                    <a:lumMod val="75000"/>
                    <a:lumOff val="25000"/>
                  </a:prstClr>
                </a:solidFill>
                <a:latin typeface="Trebuchet MS"/>
                <a:ea typeface="华文新魏"/>
              </a:rPr>
              <a:t>selectionArgs</a:t>
            </a:r>
            <a:r>
              <a:rPr lang="en-US" altLang="zh-CN" sz="2200" b="0" dirty="0">
                <a:solidFill>
                  <a:prstClr val="black">
                    <a:lumMod val="75000"/>
                    <a:lumOff val="25000"/>
                  </a:prstClr>
                </a:solidFill>
                <a:latin typeface="Trebuchet MS"/>
                <a:ea typeface="华文新魏"/>
              </a:rPr>
              <a:t>,</a:t>
            </a:r>
            <a:r>
              <a:rPr lang="zh-CN" altLang="en-US" sz="2200" b="0" dirty="0">
                <a:solidFill>
                  <a:prstClr val="black">
                    <a:lumMod val="75000"/>
                    <a:lumOff val="25000"/>
                  </a:prstClr>
                </a:solidFill>
                <a:latin typeface="Trebuchet MS"/>
                <a:ea typeface="华文新魏"/>
              </a:rPr>
              <a:t> </a:t>
            </a:r>
            <a:r>
              <a:rPr lang="en-US" altLang="zh-CN" sz="2200" b="0" dirty="0">
                <a:solidFill>
                  <a:prstClr val="black">
                    <a:lumMod val="75000"/>
                    <a:lumOff val="25000"/>
                  </a:prstClr>
                </a:solidFill>
                <a:latin typeface="Trebuchet MS"/>
                <a:ea typeface="华文新魏"/>
              </a:rPr>
              <a:t>String </a:t>
            </a:r>
            <a:r>
              <a:rPr lang="en-US" altLang="zh-CN" sz="2200" b="0" dirty="0" err="1">
                <a:solidFill>
                  <a:prstClr val="black">
                    <a:lumMod val="75000"/>
                    <a:lumOff val="25000"/>
                  </a:prstClr>
                </a:solidFill>
                <a:latin typeface="Trebuchet MS"/>
                <a:ea typeface="华文新魏"/>
              </a:rPr>
              <a:t>groupBy</a:t>
            </a:r>
            <a:r>
              <a:rPr lang="en-US" altLang="zh-CN" sz="2200" b="0" dirty="0">
                <a:solidFill>
                  <a:prstClr val="black">
                    <a:lumMod val="75000"/>
                    <a:lumOff val="25000"/>
                  </a:prstClr>
                </a:solidFill>
                <a:latin typeface="Trebuchet MS"/>
                <a:ea typeface="华文新魏"/>
              </a:rPr>
              <a:t>,</a:t>
            </a:r>
            <a:r>
              <a:rPr lang="zh-CN" altLang="en-US" sz="2200" b="0" dirty="0">
                <a:solidFill>
                  <a:prstClr val="black">
                    <a:lumMod val="75000"/>
                    <a:lumOff val="25000"/>
                  </a:prstClr>
                </a:solidFill>
                <a:latin typeface="Trebuchet MS"/>
                <a:ea typeface="华文新魏"/>
              </a:rPr>
              <a:t> </a:t>
            </a:r>
            <a:r>
              <a:rPr lang="en-US" altLang="zh-CN" sz="2200" b="0" dirty="0">
                <a:solidFill>
                  <a:prstClr val="black">
                    <a:lumMod val="75000"/>
                    <a:lumOff val="25000"/>
                  </a:prstClr>
                </a:solidFill>
                <a:latin typeface="Trebuchet MS"/>
                <a:ea typeface="华文新魏"/>
              </a:rPr>
              <a:t>String having,</a:t>
            </a:r>
            <a:r>
              <a:rPr lang="zh-CN" altLang="en-US" sz="2200" b="0" dirty="0">
                <a:solidFill>
                  <a:prstClr val="black">
                    <a:lumMod val="75000"/>
                    <a:lumOff val="25000"/>
                  </a:prstClr>
                </a:solidFill>
                <a:latin typeface="Trebuchet MS"/>
                <a:ea typeface="华文新魏"/>
              </a:rPr>
              <a:t> </a:t>
            </a:r>
            <a:r>
              <a:rPr lang="en-US" altLang="zh-CN" sz="2200" b="0" dirty="0">
                <a:solidFill>
                  <a:prstClr val="black">
                    <a:lumMod val="75000"/>
                    <a:lumOff val="25000"/>
                  </a:prstClr>
                </a:solidFill>
                <a:latin typeface="Trebuchet MS"/>
                <a:ea typeface="华文新魏"/>
              </a:rPr>
              <a:t>String </a:t>
            </a:r>
            <a:r>
              <a:rPr lang="en-US" altLang="zh-CN" sz="2200" b="0" dirty="0" err="1">
                <a:solidFill>
                  <a:prstClr val="black">
                    <a:lumMod val="75000"/>
                    <a:lumOff val="25000"/>
                  </a:prstClr>
                </a:solidFill>
                <a:latin typeface="Trebuchet MS"/>
                <a:ea typeface="华文新魏"/>
              </a:rPr>
              <a:t>orderBy</a:t>
            </a:r>
            <a:r>
              <a:rPr lang="en-US" altLang="zh-CN" sz="2200" b="0" dirty="0">
                <a:solidFill>
                  <a:prstClr val="black">
                    <a:lumMod val="75000"/>
                    <a:lumOff val="25000"/>
                  </a:prstClr>
                </a:solidFill>
                <a:latin typeface="Trebuchet MS"/>
                <a:ea typeface="华文新魏"/>
              </a:rPr>
              <a:t>,</a:t>
            </a:r>
            <a:r>
              <a:rPr lang="zh-CN" altLang="en-US" sz="2200" b="0" dirty="0">
                <a:solidFill>
                  <a:prstClr val="black">
                    <a:lumMod val="75000"/>
                    <a:lumOff val="25000"/>
                  </a:prstClr>
                </a:solidFill>
                <a:latin typeface="Trebuchet MS"/>
                <a:ea typeface="华文新魏"/>
              </a:rPr>
              <a:t> </a:t>
            </a:r>
            <a:r>
              <a:rPr lang="en-US" altLang="zh-CN" sz="2200" b="0" dirty="0">
                <a:solidFill>
                  <a:prstClr val="black">
                    <a:lumMod val="75000"/>
                    <a:lumOff val="25000"/>
                  </a:prstClr>
                </a:solidFill>
                <a:latin typeface="Trebuchet MS"/>
                <a:ea typeface="华文新魏"/>
              </a:rPr>
              <a:t>String limit)</a:t>
            </a:r>
            <a:r>
              <a:rPr lang="zh-CN" altLang="zh-CN" sz="2200" b="0" dirty="0">
                <a:solidFill>
                  <a:prstClr val="black">
                    <a:lumMod val="75000"/>
                    <a:lumOff val="25000"/>
                  </a:prstClr>
                </a:solidFill>
                <a:latin typeface="Trebuchet MS"/>
                <a:ea typeface="华文新魏"/>
              </a:rPr>
              <a:t>：该方法用于查询数据。</a:t>
            </a:r>
          </a:p>
          <a:p>
            <a:pPr lvl="1"/>
            <a:endParaRPr lang="zh-CN" altLang="en-US" dirty="0"/>
          </a:p>
        </p:txBody>
      </p:sp>
      <p:sp>
        <p:nvSpPr>
          <p:cNvPr id="3" name="标题 2"/>
          <p:cNvSpPr>
            <a:spLocks noGrp="1"/>
          </p:cNvSpPr>
          <p:nvPr>
            <p:ph type="title"/>
          </p:nvPr>
        </p:nvSpPr>
        <p:spPr/>
        <p:txBody>
          <a:bodyPr/>
          <a:lstStyle/>
          <a:p>
            <a:r>
              <a:rPr lang="en-US" altLang="zh-CN" dirty="0"/>
              <a:t>6.4.2</a:t>
            </a:r>
            <a:r>
              <a:rPr lang="zh-CN" altLang="en-US" dirty="0"/>
              <a:t> 使用</a:t>
            </a:r>
            <a:r>
              <a:rPr lang="en-US" altLang="zh-CN" dirty="0" err="1"/>
              <a:t>Sqlite</a:t>
            </a:r>
            <a:r>
              <a:rPr lang="zh-CN" altLang="en-US" dirty="0"/>
              <a:t>数据库的三种方式</a:t>
            </a:r>
          </a:p>
        </p:txBody>
      </p:sp>
    </p:spTree>
    <p:extLst>
      <p:ext uri="{BB962C8B-B14F-4D97-AF65-F5344CB8AC3E}">
        <p14:creationId xmlns:p14="http://schemas.microsoft.com/office/powerpoint/2010/main" val="3449263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09521" y="1154430"/>
            <a:ext cx="10971372" cy="5586937"/>
          </a:xfrm>
        </p:spPr>
        <p:txBody>
          <a:bodyPr>
            <a:normAutofit/>
          </a:bodyPr>
          <a:lstStyle/>
          <a:p>
            <a:r>
              <a:rPr lang="en-US" altLang="zh-CN" dirty="0"/>
              <a:t>3. Android SDK </a:t>
            </a:r>
            <a:r>
              <a:rPr lang="zh-CN" altLang="en-US" dirty="0"/>
              <a:t>操作</a:t>
            </a:r>
            <a:endParaRPr lang="en-US" altLang="zh-CN" dirty="0"/>
          </a:p>
          <a:p>
            <a:pPr marL="0" lvl="0" indent="0" defTabSz="457200">
              <a:lnSpc>
                <a:spcPct val="130000"/>
              </a:lnSpc>
              <a:spcBef>
                <a:spcPts val="1000"/>
              </a:spcBef>
              <a:buClr>
                <a:srgbClr val="90C226"/>
              </a:buClr>
              <a:buSzPct val="80000"/>
              <a:buNone/>
            </a:pPr>
            <a:r>
              <a:rPr lang="zh-CN" altLang="en-US" sz="2400" dirty="0">
                <a:solidFill>
                  <a:srgbClr val="5B42EE"/>
                </a:solidFill>
                <a:latin typeface="Trebuchet MS"/>
                <a:ea typeface="华文新魏"/>
              </a:rPr>
              <a:t>（</a:t>
            </a:r>
            <a:r>
              <a:rPr lang="en-US" altLang="zh-CN" sz="2400" dirty="0">
                <a:solidFill>
                  <a:srgbClr val="5B42EE"/>
                </a:solidFill>
                <a:latin typeface="Trebuchet MS"/>
                <a:ea typeface="华文新魏"/>
              </a:rPr>
              <a:t>2</a:t>
            </a:r>
            <a:r>
              <a:rPr lang="zh-CN" altLang="en-US" sz="2400" dirty="0">
                <a:solidFill>
                  <a:srgbClr val="5B42EE"/>
                </a:solidFill>
                <a:latin typeface="Trebuchet MS"/>
                <a:ea typeface="华文新魏"/>
              </a:rPr>
              <a:t>）</a:t>
            </a:r>
            <a:r>
              <a:rPr lang="en-US" altLang="zh-CN" sz="2400" dirty="0" err="1">
                <a:solidFill>
                  <a:srgbClr val="5B42EE"/>
                </a:solidFill>
                <a:latin typeface="Trebuchet MS"/>
                <a:ea typeface="华文新魏"/>
              </a:rPr>
              <a:t>SQLiteDatabase</a:t>
            </a:r>
            <a:r>
              <a:rPr lang="zh-CN" altLang="zh-CN" sz="2400" dirty="0">
                <a:solidFill>
                  <a:srgbClr val="5B42EE"/>
                </a:solidFill>
                <a:latin typeface="Trebuchet MS"/>
                <a:ea typeface="华文新魏"/>
              </a:rPr>
              <a:t>类</a:t>
            </a:r>
            <a:r>
              <a:rPr lang="zh-CN" altLang="en-US" sz="2800" b="0" dirty="0">
                <a:solidFill>
                  <a:prstClr val="black">
                    <a:lumMod val="75000"/>
                    <a:lumOff val="25000"/>
                  </a:prstClr>
                </a:solidFill>
                <a:latin typeface="Trebuchet MS"/>
                <a:ea typeface="华文新魏"/>
              </a:rPr>
              <a:t>的</a:t>
            </a:r>
            <a:r>
              <a:rPr lang="zh-CN" altLang="zh-CN" sz="2800" b="0" dirty="0">
                <a:solidFill>
                  <a:prstClr val="black">
                    <a:lumMod val="75000"/>
                    <a:lumOff val="25000"/>
                  </a:prstClr>
                </a:solidFill>
                <a:latin typeface="Trebuchet MS"/>
                <a:ea typeface="华文新魏"/>
              </a:rPr>
              <a:t>常用方法如下</a:t>
            </a:r>
            <a:endParaRPr lang="en-US" altLang="zh-CN" sz="2800" dirty="0">
              <a:solidFill>
                <a:srgbClr val="5B42EE"/>
              </a:solidFill>
              <a:latin typeface="Trebuchet MS"/>
              <a:ea typeface="华文新魏"/>
            </a:endParaRPr>
          </a:p>
          <a:p>
            <a:pPr defTabSz="457200">
              <a:spcBef>
                <a:spcPts val="1000"/>
              </a:spcBef>
              <a:buClr>
                <a:srgbClr val="90C226"/>
              </a:buClr>
              <a:buSzPct val="80000"/>
            </a:pPr>
            <a:r>
              <a:rPr lang="en-US" altLang="zh-CN" sz="2400" dirty="0" err="1">
                <a:solidFill>
                  <a:srgbClr val="5B42EE"/>
                </a:solidFill>
                <a:latin typeface="Trebuchet MS"/>
                <a:ea typeface="华文新魏"/>
              </a:rPr>
              <a:t>exceSQL</a:t>
            </a:r>
            <a:r>
              <a:rPr lang="en-US" altLang="zh-CN" sz="2200" b="0" dirty="0">
                <a:solidFill>
                  <a:prstClr val="black">
                    <a:lumMod val="75000"/>
                    <a:lumOff val="25000"/>
                  </a:prstClr>
                </a:solidFill>
                <a:latin typeface="Trebuchet MS"/>
                <a:ea typeface="华文新魏"/>
              </a:rPr>
              <a:t>(String </a:t>
            </a:r>
            <a:r>
              <a:rPr lang="en-US" altLang="zh-CN" sz="2200" b="0" dirty="0" err="1">
                <a:solidFill>
                  <a:prstClr val="black">
                    <a:lumMod val="75000"/>
                    <a:lumOff val="25000"/>
                  </a:prstClr>
                </a:solidFill>
                <a:latin typeface="Trebuchet MS"/>
                <a:ea typeface="华文新魏"/>
              </a:rPr>
              <a:t>sql</a:t>
            </a:r>
            <a:r>
              <a:rPr lang="en-US" altLang="zh-CN" sz="2200" b="0" dirty="0">
                <a:solidFill>
                  <a:prstClr val="black">
                    <a:lumMod val="75000"/>
                    <a:lumOff val="25000"/>
                  </a:prstClr>
                </a:solidFill>
                <a:latin typeface="Trebuchet MS"/>
                <a:ea typeface="华文新魏"/>
              </a:rPr>
              <a:t>)</a:t>
            </a:r>
            <a:r>
              <a:rPr lang="zh-CN" altLang="zh-CN" sz="2200" dirty="0">
                <a:solidFill>
                  <a:prstClr val="black">
                    <a:lumMod val="75000"/>
                    <a:lumOff val="25000"/>
                  </a:prstClr>
                </a:solidFill>
                <a:latin typeface="Trebuchet MS"/>
                <a:ea typeface="华文新魏"/>
              </a:rPr>
              <a:t>：</a:t>
            </a:r>
            <a:r>
              <a:rPr lang="zh-CN" altLang="zh-CN" sz="2200" b="0" dirty="0">
                <a:solidFill>
                  <a:prstClr val="black">
                    <a:lumMod val="75000"/>
                    <a:lumOff val="25000"/>
                  </a:prstClr>
                </a:solidFill>
                <a:latin typeface="Trebuchet MS"/>
                <a:ea typeface="华文新魏"/>
              </a:rPr>
              <a:t>执行</a:t>
            </a:r>
            <a:r>
              <a:rPr lang="en-US" altLang="zh-CN" sz="2200" b="0" dirty="0">
                <a:solidFill>
                  <a:prstClr val="black">
                    <a:lumMod val="75000"/>
                    <a:lumOff val="25000"/>
                  </a:prstClr>
                </a:solidFill>
                <a:latin typeface="Trebuchet MS"/>
                <a:ea typeface="华文新魏"/>
              </a:rPr>
              <a:t>SQL</a:t>
            </a:r>
            <a:r>
              <a:rPr lang="zh-CN" altLang="zh-CN" sz="2200" b="0" dirty="0">
                <a:solidFill>
                  <a:prstClr val="black">
                    <a:lumMod val="75000"/>
                    <a:lumOff val="25000"/>
                  </a:prstClr>
                </a:solidFill>
                <a:latin typeface="Trebuchet MS"/>
                <a:ea typeface="华文新魏"/>
              </a:rPr>
              <a:t>语句。</a:t>
            </a:r>
            <a:endParaRPr lang="en-US" altLang="zh-CN" sz="2200" b="0" dirty="0">
              <a:solidFill>
                <a:prstClr val="black">
                  <a:lumMod val="75000"/>
                  <a:lumOff val="25000"/>
                </a:prstClr>
              </a:solidFill>
              <a:latin typeface="Trebuchet MS"/>
              <a:ea typeface="华文新魏"/>
            </a:endParaRPr>
          </a:p>
          <a:p>
            <a:pPr defTabSz="457200">
              <a:spcBef>
                <a:spcPts val="1000"/>
              </a:spcBef>
              <a:buClr>
                <a:srgbClr val="90C226"/>
              </a:buClr>
              <a:buSzPct val="80000"/>
            </a:pPr>
            <a:r>
              <a:rPr lang="en-US" altLang="zh-CN" sz="2400" dirty="0" err="1">
                <a:solidFill>
                  <a:srgbClr val="5B42EE"/>
                </a:solidFill>
                <a:latin typeface="Trebuchet MS"/>
                <a:ea typeface="华文新魏"/>
              </a:rPr>
              <a:t>rawQuery</a:t>
            </a:r>
            <a:r>
              <a:rPr lang="en-US" altLang="zh-CN" sz="2400" b="0" dirty="0">
                <a:solidFill>
                  <a:prstClr val="black">
                    <a:lumMod val="75000"/>
                    <a:lumOff val="25000"/>
                  </a:prstClr>
                </a:solidFill>
                <a:latin typeface="Trebuchet MS"/>
                <a:ea typeface="华文新魏"/>
              </a:rPr>
              <a:t> (String </a:t>
            </a:r>
            <a:r>
              <a:rPr lang="en-US" altLang="zh-CN" sz="2400" b="0" dirty="0" err="1">
                <a:solidFill>
                  <a:prstClr val="black">
                    <a:lumMod val="75000"/>
                    <a:lumOff val="25000"/>
                  </a:prstClr>
                </a:solidFill>
                <a:latin typeface="Trebuchet MS"/>
                <a:ea typeface="华文新魏"/>
              </a:rPr>
              <a:t>sql</a:t>
            </a:r>
            <a:r>
              <a:rPr lang="en-US" altLang="zh-CN" sz="2400" b="0" dirty="0">
                <a:solidFill>
                  <a:prstClr val="black">
                    <a:lumMod val="75000"/>
                    <a:lumOff val="25000"/>
                  </a:prstClr>
                </a:solidFill>
                <a:latin typeface="Trebuchet MS"/>
                <a:ea typeface="华文新魏"/>
              </a:rPr>
              <a:t>,</a:t>
            </a:r>
            <a:r>
              <a:rPr lang="zh-CN" altLang="en-US" sz="2400" b="0" dirty="0">
                <a:solidFill>
                  <a:prstClr val="black">
                    <a:lumMod val="75000"/>
                    <a:lumOff val="25000"/>
                  </a:prstClr>
                </a:solidFill>
                <a:latin typeface="Trebuchet MS"/>
                <a:ea typeface="华文新魏"/>
              </a:rPr>
              <a:t> </a:t>
            </a:r>
            <a:r>
              <a:rPr lang="en-US" altLang="zh-CN" sz="2400" b="0" dirty="0">
                <a:solidFill>
                  <a:prstClr val="black">
                    <a:lumMod val="75000"/>
                    <a:lumOff val="25000"/>
                  </a:prstClr>
                </a:solidFill>
                <a:latin typeface="Trebuchet MS"/>
                <a:ea typeface="华文新魏"/>
              </a:rPr>
              <a:t>string[] </a:t>
            </a:r>
            <a:r>
              <a:rPr lang="en-US" altLang="zh-CN" sz="2400" b="0" dirty="0" err="1">
                <a:solidFill>
                  <a:prstClr val="black">
                    <a:lumMod val="75000"/>
                    <a:lumOff val="25000"/>
                  </a:prstClr>
                </a:solidFill>
                <a:latin typeface="Trebuchet MS"/>
                <a:ea typeface="华文新魏"/>
              </a:rPr>
              <a:t>selectionArgs</a:t>
            </a:r>
            <a:r>
              <a:rPr lang="en-US" altLang="zh-CN" sz="2400" b="0" dirty="0">
                <a:solidFill>
                  <a:prstClr val="black">
                    <a:lumMod val="75000"/>
                    <a:lumOff val="25000"/>
                  </a:prstClr>
                </a:solidFill>
                <a:latin typeface="Trebuchet MS"/>
                <a:ea typeface="华文新魏"/>
              </a:rPr>
              <a:t>)</a:t>
            </a:r>
            <a:r>
              <a:rPr lang="zh-CN" altLang="zh-CN" sz="2400" dirty="0">
                <a:solidFill>
                  <a:prstClr val="black">
                    <a:lumMod val="75000"/>
                    <a:lumOff val="25000"/>
                  </a:prstClr>
                </a:solidFill>
                <a:latin typeface="Trebuchet MS"/>
                <a:ea typeface="华文新魏"/>
              </a:rPr>
              <a:t> ：</a:t>
            </a:r>
            <a:r>
              <a:rPr lang="zh-CN" altLang="zh-CN" sz="2400" b="0" dirty="0">
                <a:solidFill>
                  <a:prstClr val="black">
                    <a:lumMod val="75000"/>
                    <a:lumOff val="25000"/>
                  </a:prstClr>
                </a:solidFill>
                <a:latin typeface="Trebuchet MS"/>
                <a:ea typeface="华文新魏"/>
              </a:rPr>
              <a:t>执行</a:t>
            </a:r>
            <a:r>
              <a:rPr lang="zh-CN" altLang="en-US" sz="2400" b="0" dirty="0">
                <a:solidFill>
                  <a:prstClr val="black">
                    <a:lumMod val="75000"/>
                    <a:lumOff val="25000"/>
                  </a:prstClr>
                </a:solidFill>
                <a:latin typeface="Trebuchet MS"/>
                <a:ea typeface="华文新魏"/>
              </a:rPr>
              <a:t>带占位符的</a:t>
            </a:r>
            <a:r>
              <a:rPr lang="en-US" altLang="zh-CN" sz="2400" b="0" dirty="0">
                <a:solidFill>
                  <a:prstClr val="black">
                    <a:lumMod val="75000"/>
                    <a:lumOff val="25000"/>
                  </a:prstClr>
                </a:solidFill>
                <a:latin typeface="Trebuchet MS"/>
                <a:ea typeface="华文新魏"/>
              </a:rPr>
              <a:t>SQL</a:t>
            </a:r>
            <a:r>
              <a:rPr lang="zh-CN" altLang="zh-CN" sz="2400" b="0" dirty="0">
                <a:solidFill>
                  <a:prstClr val="black">
                    <a:lumMod val="75000"/>
                    <a:lumOff val="25000"/>
                  </a:prstClr>
                </a:solidFill>
                <a:latin typeface="Trebuchet MS"/>
                <a:ea typeface="华文新魏"/>
              </a:rPr>
              <a:t>语句</a:t>
            </a:r>
            <a:endParaRPr lang="zh-CN" altLang="zh-CN" sz="2400" dirty="0">
              <a:solidFill>
                <a:srgbClr val="5B42EE"/>
              </a:solidFill>
              <a:latin typeface="Trebuchet MS"/>
              <a:ea typeface="华文新魏"/>
            </a:endParaRPr>
          </a:p>
          <a:p>
            <a:pPr defTabSz="457200">
              <a:spcBef>
                <a:spcPts val="1000"/>
              </a:spcBef>
              <a:buClr>
                <a:srgbClr val="90C226"/>
              </a:buClr>
              <a:buSzPct val="80000"/>
            </a:pPr>
            <a:r>
              <a:rPr lang="en-US" altLang="zh-CN" sz="2400" dirty="0">
                <a:solidFill>
                  <a:srgbClr val="5B42EE"/>
                </a:solidFill>
                <a:latin typeface="Trebuchet MS"/>
                <a:ea typeface="华文新魏"/>
              </a:rPr>
              <a:t>Close</a:t>
            </a:r>
            <a:r>
              <a:rPr lang="en-US" altLang="zh-CN" sz="2200" b="0" dirty="0">
                <a:solidFill>
                  <a:prstClr val="black">
                    <a:lumMod val="75000"/>
                    <a:lumOff val="25000"/>
                  </a:prstClr>
                </a:solidFill>
                <a:latin typeface="Trebuchet MS"/>
                <a:ea typeface="华文新魏"/>
              </a:rPr>
              <a:t>()</a:t>
            </a:r>
            <a:r>
              <a:rPr lang="zh-CN" altLang="zh-CN" sz="2200" dirty="0">
                <a:solidFill>
                  <a:prstClr val="black">
                    <a:lumMod val="75000"/>
                    <a:lumOff val="25000"/>
                  </a:prstClr>
                </a:solidFill>
                <a:latin typeface="Trebuchet MS"/>
                <a:ea typeface="华文新魏"/>
              </a:rPr>
              <a:t>：</a:t>
            </a:r>
            <a:r>
              <a:rPr lang="zh-CN" altLang="zh-CN" sz="2200" b="0" dirty="0">
                <a:solidFill>
                  <a:prstClr val="black">
                    <a:lumMod val="75000"/>
                    <a:lumOff val="25000"/>
                  </a:prstClr>
                </a:solidFill>
                <a:latin typeface="Trebuchet MS"/>
                <a:ea typeface="华文新魏"/>
              </a:rPr>
              <a:t>关闭数据库。</a:t>
            </a:r>
          </a:p>
          <a:p>
            <a:r>
              <a:rPr lang="en-US" altLang="zh-CN" sz="2400" dirty="0" err="1">
                <a:solidFill>
                  <a:srgbClr val="0033CC"/>
                </a:solidFill>
                <a:latin typeface="Trebuchet MS"/>
                <a:ea typeface="华文新魏"/>
              </a:rPr>
              <a:t>openOrCreateDatabase</a:t>
            </a:r>
            <a:r>
              <a:rPr lang="en-US" altLang="zh-CN" sz="2400" b="0" dirty="0">
                <a:solidFill>
                  <a:prstClr val="black">
                    <a:lumMod val="75000"/>
                    <a:lumOff val="25000"/>
                  </a:prstClr>
                </a:solidFill>
                <a:latin typeface="Trebuchet MS"/>
                <a:ea typeface="华文新魏"/>
              </a:rPr>
              <a:t>(String path, </a:t>
            </a:r>
            <a:r>
              <a:rPr lang="en-US" altLang="zh-CN" sz="2400" b="0" dirty="0" err="1">
                <a:solidFill>
                  <a:prstClr val="black">
                    <a:lumMod val="75000"/>
                    <a:lumOff val="25000"/>
                  </a:prstClr>
                </a:solidFill>
                <a:latin typeface="Trebuchet MS"/>
                <a:ea typeface="华文新魏"/>
              </a:rPr>
              <a:t>SQLiteDatabase.CursorFactory</a:t>
            </a:r>
            <a:r>
              <a:rPr lang="en-US" altLang="zh-CN" sz="2400" b="0" dirty="0">
                <a:solidFill>
                  <a:prstClr val="black">
                    <a:lumMod val="75000"/>
                    <a:lumOff val="25000"/>
                  </a:prstClr>
                </a:solidFill>
                <a:latin typeface="Trebuchet MS"/>
                <a:ea typeface="华文新魏"/>
              </a:rPr>
              <a:t>  factory)</a:t>
            </a:r>
          </a:p>
          <a:p>
            <a:pPr lvl="1"/>
            <a:r>
              <a:rPr lang="zh-CN" altLang="en-US" sz="2200" dirty="0">
                <a:solidFill>
                  <a:prstClr val="black">
                    <a:lumMod val="75000"/>
                    <a:lumOff val="25000"/>
                  </a:prstClr>
                </a:solidFill>
                <a:latin typeface="Trebuchet MS"/>
                <a:ea typeface="华文新魏"/>
              </a:rPr>
              <a:t>打开或创建数据库，</a:t>
            </a:r>
            <a:r>
              <a:rPr lang="en-US" altLang="zh-CN" sz="2200" dirty="0">
                <a:solidFill>
                  <a:prstClr val="black">
                    <a:lumMod val="75000"/>
                    <a:lumOff val="25000"/>
                  </a:prstClr>
                </a:solidFill>
                <a:latin typeface="Trebuchet MS"/>
                <a:ea typeface="华文新魏"/>
              </a:rPr>
              <a:t>static </a:t>
            </a:r>
            <a:r>
              <a:rPr lang="zh-CN" altLang="en-US" sz="2200" dirty="0">
                <a:solidFill>
                  <a:prstClr val="black">
                    <a:lumMod val="75000"/>
                    <a:lumOff val="25000"/>
                  </a:prstClr>
                </a:solidFill>
                <a:latin typeface="Trebuchet MS"/>
                <a:ea typeface="华文新魏"/>
              </a:rPr>
              <a:t>方法</a:t>
            </a:r>
            <a:endParaRPr lang="en-US" altLang="zh-CN" sz="2200" b="0" dirty="0">
              <a:solidFill>
                <a:prstClr val="black">
                  <a:lumMod val="75000"/>
                  <a:lumOff val="25000"/>
                </a:prstClr>
              </a:solidFill>
              <a:latin typeface="Trebuchet MS"/>
              <a:ea typeface="华文新魏"/>
            </a:endParaRPr>
          </a:p>
          <a:p>
            <a:r>
              <a:rPr lang="en-US" altLang="zh-CN" sz="2400" dirty="0" err="1">
                <a:solidFill>
                  <a:srgbClr val="0033CC"/>
                </a:solidFill>
                <a:latin typeface="Trebuchet MS"/>
                <a:ea typeface="华文新魏"/>
              </a:rPr>
              <a:t>openDatabase</a:t>
            </a:r>
            <a:r>
              <a:rPr lang="en-US" altLang="zh-CN" sz="2400" b="0" dirty="0">
                <a:solidFill>
                  <a:prstClr val="black">
                    <a:lumMod val="75000"/>
                    <a:lumOff val="25000"/>
                  </a:prstClr>
                </a:solidFill>
                <a:latin typeface="Trebuchet MS"/>
                <a:ea typeface="华文新魏"/>
              </a:rPr>
              <a:t>(String path, </a:t>
            </a:r>
            <a:r>
              <a:rPr lang="en-US" altLang="zh-CN" sz="2400" b="0" dirty="0" err="1">
                <a:solidFill>
                  <a:prstClr val="black">
                    <a:lumMod val="75000"/>
                    <a:lumOff val="25000"/>
                  </a:prstClr>
                </a:solidFill>
                <a:latin typeface="Trebuchet MS"/>
                <a:ea typeface="华文新魏"/>
              </a:rPr>
              <a:t>SQLiteDatabase.CursorFactory</a:t>
            </a:r>
            <a:r>
              <a:rPr lang="en-US" altLang="zh-CN" sz="2400" b="0" dirty="0">
                <a:solidFill>
                  <a:prstClr val="black">
                    <a:lumMod val="75000"/>
                    <a:lumOff val="25000"/>
                  </a:prstClr>
                </a:solidFill>
                <a:latin typeface="Trebuchet MS"/>
                <a:ea typeface="华文新魏"/>
              </a:rPr>
              <a:t>  factory</a:t>
            </a:r>
            <a:r>
              <a:rPr lang="zh-CN" altLang="en-US" sz="2400" b="0" dirty="0">
                <a:solidFill>
                  <a:prstClr val="black">
                    <a:lumMod val="75000"/>
                    <a:lumOff val="25000"/>
                  </a:prstClr>
                </a:solidFill>
                <a:latin typeface="Trebuchet MS"/>
                <a:ea typeface="华文新魏"/>
              </a:rPr>
              <a:t>，</a:t>
            </a:r>
            <a:r>
              <a:rPr lang="en-US" altLang="zh-CN" sz="2400" b="0" dirty="0" err="1">
                <a:solidFill>
                  <a:prstClr val="black">
                    <a:lumMod val="75000"/>
                    <a:lumOff val="25000"/>
                  </a:prstClr>
                </a:solidFill>
                <a:latin typeface="Trebuchet MS"/>
                <a:ea typeface="华文新魏"/>
              </a:rPr>
              <a:t>int</a:t>
            </a:r>
            <a:r>
              <a:rPr lang="en-US" altLang="zh-CN" sz="2400" b="0" dirty="0">
                <a:solidFill>
                  <a:prstClr val="black">
                    <a:lumMod val="75000"/>
                    <a:lumOff val="25000"/>
                  </a:prstClr>
                </a:solidFill>
                <a:latin typeface="Trebuchet MS"/>
                <a:ea typeface="华文新魏"/>
              </a:rPr>
              <a:t> flags)</a:t>
            </a:r>
          </a:p>
          <a:p>
            <a:pPr lvl="1"/>
            <a:r>
              <a:rPr lang="zh-CN" altLang="en-US" sz="2200" dirty="0">
                <a:solidFill>
                  <a:prstClr val="black">
                    <a:lumMod val="75000"/>
                    <a:lumOff val="25000"/>
                  </a:prstClr>
                </a:solidFill>
                <a:latin typeface="Trebuchet MS"/>
                <a:ea typeface="华文新魏"/>
              </a:rPr>
              <a:t>打开指定的数据库，</a:t>
            </a:r>
            <a:r>
              <a:rPr lang="en-US" altLang="zh-CN" sz="2200" dirty="0">
                <a:solidFill>
                  <a:prstClr val="black">
                    <a:lumMod val="75000"/>
                    <a:lumOff val="25000"/>
                  </a:prstClr>
                </a:solidFill>
                <a:latin typeface="Trebuchet MS"/>
                <a:ea typeface="华文新魏"/>
              </a:rPr>
              <a:t>static </a:t>
            </a:r>
            <a:r>
              <a:rPr lang="zh-CN" altLang="en-US" sz="2200" dirty="0">
                <a:solidFill>
                  <a:prstClr val="black">
                    <a:lumMod val="75000"/>
                    <a:lumOff val="25000"/>
                  </a:prstClr>
                </a:solidFill>
                <a:latin typeface="Trebuchet MS"/>
                <a:ea typeface="华文新魏"/>
              </a:rPr>
              <a:t>方法</a:t>
            </a:r>
            <a:endParaRPr lang="en-US" altLang="zh-CN" sz="2200" dirty="0">
              <a:solidFill>
                <a:prstClr val="black">
                  <a:lumMod val="75000"/>
                  <a:lumOff val="25000"/>
                </a:prstClr>
              </a:solidFill>
              <a:latin typeface="Trebuchet MS"/>
              <a:ea typeface="华文新魏"/>
            </a:endParaRPr>
          </a:p>
          <a:p>
            <a:pPr lvl="1"/>
            <a:endParaRPr lang="en-US" altLang="zh-CN" sz="2200" b="0" dirty="0">
              <a:solidFill>
                <a:prstClr val="black">
                  <a:lumMod val="75000"/>
                  <a:lumOff val="25000"/>
                </a:prstClr>
              </a:solidFill>
              <a:latin typeface="Trebuchet MS"/>
              <a:ea typeface="华文新魏"/>
            </a:endParaRPr>
          </a:p>
          <a:p>
            <a:pPr lvl="1"/>
            <a:endParaRPr lang="zh-CN" altLang="en-US" dirty="0"/>
          </a:p>
        </p:txBody>
      </p:sp>
      <p:sp>
        <p:nvSpPr>
          <p:cNvPr id="3" name="标题 2"/>
          <p:cNvSpPr>
            <a:spLocks noGrp="1"/>
          </p:cNvSpPr>
          <p:nvPr>
            <p:ph type="title"/>
          </p:nvPr>
        </p:nvSpPr>
        <p:spPr/>
        <p:txBody>
          <a:bodyPr/>
          <a:lstStyle/>
          <a:p>
            <a:r>
              <a:rPr lang="en-US" altLang="zh-CN" dirty="0"/>
              <a:t>6.4.2</a:t>
            </a:r>
            <a:r>
              <a:rPr lang="zh-CN" altLang="en-US" dirty="0"/>
              <a:t> 使用</a:t>
            </a:r>
            <a:r>
              <a:rPr lang="en-US" altLang="zh-CN" dirty="0" err="1"/>
              <a:t>Sqlite</a:t>
            </a:r>
            <a:r>
              <a:rPr lang="zh-CN" altLang="en-US" dirty="0"/>
              <a:t>数据库的三种方式</a:t>
            </a:r>
          </a:p>
        </p:txBody>
      </p:sp>
    </p:spTree>
    <p:extLst>
      <p:ext uri="{BB962C8B-B14F-4D97-AF65-F5344CB8AC3E}">
        <p14:creationId xmlns:p14="http://schemas.microsoft.com/office/powerpoint/2010/main" val="2201459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09521" y="1154430"/>
            <a:ext cx="10971372" cy="5586937"/>
          </a:xfrm>
        </p:spPr>
        <p:txBody>
          <a:bodyPr>
            <a:normAutofit/>
          </a:bodyPr>
          <a:lstStyle/>
          <a:p>
            <a:r>
              <a:rPr lang="en-US" altLang="zh-CN" dirty="0"/>
              <a:t>3. Android SDK </a:t>
            </a:r>
            <a:r>
              <a:rPr lang="zh-CN" altLang="en-US" dirty="0"/>
              <a:t>操作</a:t>
            </a:r>
            <a:endParaRPr lang="en-US" altLang="zh-CN" dirty="0"/>
          </a:p>
          <a:p>
            <a:pPr marL="0" lvl="0" indent="0" defTabSz="457200">
              <a:spcBef>
                <a:spcPts val="1000"/>
              </a:spcBef>
              <a:buClr>
                <a:srgbClr val="90C226"/>
              </a:buClr>
              <a:buSzPct val="80000"/>
              <a:buNone/>
            </a:pPr>
            <a:r>
              <a:rPr lang="zh-CN" altLang="en-US" sz="2400" dirty="0">
                <a:solidFill>
                  <a:srgbClr val="5B42EE"/>
                </a:solidFill>
                <a:latin typeface="Trebuchet MS"/>
                <a:ea typeface="华文新魏"/>
              </a:rPr>
              <a:t>（</a:t>
            </a:r>
            <a:r>
              <a:rPr lang="en-US" altLang="zh-CN" sz="2400" dirty="0">
                <a:solidFill>
                  <a:srgbClr val="5B42EE"/>
                </a:solidFill>
                <a:latin typeface="Trebuchet MS"/>
                <a:ea typeface="华文新魏"/>
              </a:rPr>
              <a:t>3</a:t>
            </a:r>
            <a:r>
              <a:rPr lang="zh-CN" altLang="en-US" sz="2400" dirty="0">
                <a:solidFill>
                  <a:srgbClr val="5B42EE"/>
                </a:solidFill>
                <a:latin typeface="Trebuchet MS"/>
                <a:ea typeface="华文新魏"/>
              </a:rPr>
              <a:t>）</a:t>
            </a:r>
            <a:r>
              <a:rPr lang="en-US" altLang="zh-CN" sz="2400" dirty="0">
                <a:solidFill>
                  <a:srgbClr val="5B42EE"/>
                </a:solidFill>
                <a:latin typeface="Trebuchet MS"/>
                <a:ea typeface="华文新魏"/>
              </a:rPr>
              <a:t>Cursor</a:t>
            </a:r>
            <a:r>
              <a:rPr lang="zh-CN" altLang="zh-CN" sz="2400" dirty="0">
                <a:solidFill>
                  <a:srgbClr val="5B42EE"/>
                </a:solidFill>
                <a:latin typeface="Trebuchet MS"/>
                <a:ea typeface="华文新魏"/>
              </a:rPr>
              <a:t>接口</a:t>
            </a:r>
            <a:endParaRPr lang="en-US" altLang="zh-CN" sz="2400" dirty="0">
              <a:solidFill>
                <a:srgbClr val="5B42EE"/>
              </a:solidFill>
              <a:latin typeface="Trebuchet MS"/>
              <a:ea typeface="华文新魏"/>
            </a:endParaRPr>
          </a:p>
          <a:p>
            <a:pPr marL="0" lvl="0" indent="0" defTabSz="457200">
              <a:spcBef>
                <a:spcPts val="1000"/>
              </a:spcBef>
              <a:buClr>
                <a:srgbClr val="90C226"/>
              </a:buClr>
              <a:buSzPct val="80000"/>
              <a:buNone/>
            </a:pPr>
            <a:r>
              <a:rPr lang="zh-CN" altLang="en-US" sz="2000" b="0" dirty="0">
                <a:solidFill>
                  <a:prstClr val="black">
                    <a:lumMod val="75000"/>
                    <a:lumOff val="25000"/>
                  </a:prstClr>
                </a:solidFill>
                <a:latin typeface="Trebuchet MS"/>
                <a:ea typeface="华文新魏"/>
              </a:rPr>
              <a:t>          </a:t>
            </a:r>
            <a:r>
              <a:rPr lang="en-US" altLang="zh-CN" sz="2000" b="0" dirty="0">
                <a:solidFill>
                  <a:prstClr val="black">
                    <a:lumMod val="75000"/>
                    <a:lumOff val="25000"/>
                  </a:prstClr>
                </a:solidFill>
                <a:latin typeface="Trebuchet MS"/>
                <a:ea typeface="华文新魏"/>
              </a:rPr>
              <a:t>Cursor</a:t>
            </a:r>
            <a:r>
              <a:rPr lang="zh-CN" altLang="zh-CN" sz="2000" b="0" dirty="0">
                <a:solidFill>
                  <a:prstClr val="black">
                    <a:lumMod val="75000"/>
                    <a:lumOff val="25000"/>
                  </a:prstClr>
                </a:solidFill>
                <a:latin typeface="Trebuchet MS"/>
                <a:ea typeface="华文新魏"/>
              </a:rPr>
              <a:t>是一个游标接口，在数据库中作为返回值，相当于结果集</a:t>
            </a:r>
            <a:r>
              <a:rPr lang="en-US" altLang="zh-CN" sz="2000" b="0" dirty="0" err="1">
                <a:solidFill>
                  <a:prstClr val="black">
                    <a:lumMod val="75000"/>
                    <a:lumOff val="25000"/>
                  </a:prstClr>
                </a:solidFill>
                <a:latin typeface="Trebuchet MS"/>
                <a:ea typeface="华文新魏"/>
              </a:rPr>
              <a:t>ResultSet</a:t>
            </a:r>
            <a:r>
              <a:rPr lang="zh-CN" altLang="zh-CN" sz="2000" b="0" dirty="0">
                <a:solidFill>
                  <a:prstClr val="black">
                    <a:lumMod val="75000"/>
                    <a:lumOff val="25000"/>
                  </a:prstClr>
                </a:solidFill>
                <a:latin typeface="Trebuchet MS"/>
                <a:ea typeface="华文新魏"/>
              </a:rPr>
              <a:t>。</a:t>
            </a:r>
            <a:r>
              <a:rPr lang="en-US" altLang="zh-CN" sz="2000" b="0" dirty="0">
                <a:solidFill>
                  <a:prstClr val="black">
                    <a:lumMod val="75000"/>
                    <a:lumOff val="25000"/>
                  </a:prstClr>
                </a:solidFill>
                <a:latin typeface="Trebuchet MS"/>
                <a:ea typeface="华文新魏"/>
              </a:rPr>
              <a:t>Cursor</a:t>
            </a:r>
            <a:r>
              <a:rPr lang="zh-CN" altLang="zh-CN" sz="2000" b="0" dirty="0">
                <a:solidFill>
                  <a:prstClr val="black">
                    <a:lumMod val="75000"/>
                    <a:lumOff val="25000"/>
                  </a:prstClr>
                </a:solidFill>
                <a:latin typeface="Trebuchet MS"/>
                <a:ea typeface="华文新魏"/>
              </a:rPr>
              <a:t>的常用方法如下</a:t>
            </a:r>
            <a:r>
              <a:rPr lang="zh-CN" altLang="en-US" sz="2000" b="0" dirty="0">
                <a:solidFill>
                  <a:prstClr val="black">
                    <a:lumMod val="75000"/>
                    <a:lumOff val="25000"/>
                  </a:prstClr>
                </a:solidFill>
                <a:latin typeface="Trebuchet MS"/>
                <a:ea typeface="华文新魏"/>
              </a:rPr>
              <a:t>：</a:t>
            </a:r>
            <a:endParaRPr lang="en-US" altLang="zh-CN" sz="2000" b="0" dirty="0">
              <a:solidFill>
                <a:prstClr val="black">
                  <a:lumMod val="75000"/>
                  <a:lumOff val="25000"/>
                </a:prstClr>
              </a:solidFill>
              <a:latin typeface="Trebuchet MS"/>
              <a:ea typeface="华文新魏"/>
            </a:endParaRPr>
          </a:p>
          <a:p>
            <a:pPr marL="628192" lvl="1" indent="-342900" defTabSz="457200">
              <a:spcBef>
                <a:spcPts val="1000"/>
              </a:spcBef>
              <a:buClr>
                <a:srgbClr val="90C226"/>
              </a:buClr>
              <a:buSzPct val="80000"/>
              <a:buFont typeface="Wingdings" panose="05000000000000000000" pitchFamily="2" charset="2"/>
              <a:buChar char="l"/>
            </a:pPr>
            <a:r>
              <a:rPr lang="en-US" altLang="zh-CN" b="0" dirty="0" err="1">
                <a:solidFill>
                  <a:prstClr val="black">
                    <a:lumMod val="75000"/>
                    <a:lumOff val="25000"/>
                  </a:prstClr>
                </a:solidFill>
                <a:latin typeface="Trebuchet MS"/>
                <a:ea typeface="华文新魏"/>
              </a:rPr>
              <a:t>moveToFirst</a:t>
            </a:r>
            <a:r>
              <a:rPr lang="en-US" altLang="zh-CN" b="0" dirty="0">
                <a:solidFill>
                  <a:prstClr val="black">
                    <a:lumMod val="75000"/>
                    <a:lumOff val="25000"/>
                  </a:prstClr>
                </a:solidFill>
                <a:latin typeface="Trebuchet MS"/>
                <a:ea typeface="华文新魏"/>
              </a:rPr>
              <a:t>()</a:t>
            </a:r>
            <a:r>
              <a:rPr lang="zh-CN" altLang="zh-CN" b="0" dirty="0">
                <a:solidFill>
                  <a:prstClr val="black">
                    <a:lumMod val="75000"/>
                    <a:lumOff val="25000"/>
                  </a:prstClr>
                </a:solidFill>
                <a:latin typeface="Trebuchet MS"/>
                <a:ea typeface="华文新魏"/>
              </a:rPr>
              <a:t>：移动光标到第一行。</a:t>
            </a:r>
          </a:p>
          <a:p>
            <a:pPr marL="628192" lvl="1" indent="-342900" defTabSz="457200">
              <a:spcBef>
                <a:spcPts val="1000"/>
              </a:spcBef>
              <a:buClr>
                <a:srgbClr val="90C226"/>
              </a:buClr>
              <a:buSzPct val="80000"/>
              <a:buFont typeface="Wingdings" panose="05000000000000000000" pitchFamily="2" charset="2"/>
              <a:buChar char="l"/>
            </a:pPr>
            <a:r>
              <a:rPr lang="en-US" altLang="zh-CN" b="0" dirty="0" err="1">
                <a:solidFill>
                  <a:prstClr val="black">
                    <a:lumMod val="75000"/>
                    <a:lumOff val="25000"/>
                  </a:prstClr>
                </a:solidFill>
                <a:latin typeface="Trebuchet MS"/>
                <a:ea typeface="华文新魏"/>
              </a:rPr>
              <a:t>moveToLast</a:t>
            </a:r>
            <a:r>
              <a:rPr lang="en-US" altLang="zh-CN" b="0" dirty="0">
                <a:solidFill>
                  <a:prstClr val="black">
                    <a:lumMod val="75000"/>
                    <a:lumOff val="25000"/>
                  </a:prstClr>
                </a:solidFill>
                <a:latin typeface="Trebuchet MS"/>
                <a:ea typeface="华文新魏"/>
              </a:rPr>
              <a:t>()</a:t>
            </a:r>
            <a:r>
              <a:rPr lang="zh-CN" altLang="zh-CN" b="0" dirty="0">
                <a:solidFill>
                  <a:prstClr val="black">
                    <a:lumMod val="75000"/>
                    <a:lumOff val="25000"/>
                  </a:prstClr>
                </a:solidFill>
                <a:latin typeface="Trebuchet MS"/>
                <a:ea typeface="华文新魏"/>
              </a:rPr>
              <a:t>：移动光标到最后一行。</a:t>
            </a:r>
          </a:p>
          <a:p>
            <a:pPr marL="628192" lvl="1" indent="-342900" defTabSz="457200">
              <a:spcBef>
                <a:spcPts val="1000"/>
              </a:spcBef>
              <a:buClr>
                <a:srgbClr val="90C226"/>
              </a:buClr>
              <a:buSzPct val="80000"/>
              <a:buFont typeface="Wingdings" panose="05000000000000000000" pitchFamily="2" charset="2"/>
              <a:buChar char="l"/>
            </a:pPr>
            <a:r>
              <a:rPr lang="en-US" altLang="zh-CN" b="0" dirty="0" err="1">
                <a:solidFill>
                  <a:prstClr val="black">
                    <a:lumMod val="75000"/>
                    <a:lumOff val="25000"/>
                  </a:prstClr>
                </a:solidFill>
                <a:latin typeface="Trebuchet MS"/>
                <a:ea typeface="华文新魏"/>
              </a:rPr>
              <a:t>moveToNext</a:t>
            </a:r>
            <a:r>
              <a:rPr lang="en-US" altLang="zh-CN" b="0" dirty="0">
                <a:solidFill>
                  <a:prstClr val="black">
                    <a:lumMod val="75000"/>
                    <a:lumOff val="25000"/>
                  </a:prstClr>
                </a:solidFill>
                <a:latin typeface="Trebuchet MS"/>
                <a:ea typeface="华文新魏"/>
              </a:rPr>
              <a:t>()</a:t>
            </a:r>
            <a:r>
              <a:rPr lang="zh-CN" altLang="zh-CN" b="0" dirty="0">
                <a:solidFill>
                  <a:prstClr val="black">
                    <a:lumMod val="75000"/>
                    <a:lumOff val="25000"/>
                  </a:prstClr>
                </a:solidFill>
                <a:latin typeface="Trebuchet MS"/>
                <a:ea typeface="华文新魏"/>
              </a:rPr>
              <a:t>：移动光标到下一行。</a:t>
            </a:r>
          </a:p>
          <a:p>
            <a:pPr marL="628192" lvl="1" indent="-342900" defTabSz="457200">
              <a:spcBef>
                <a:spcPts val="1000"/>
              </a:spcBef>
              <a:buClr>
                <a:srgbClr val="90C226"/>
              </a:buClr>
              <a:buSzPct val="80000"/>
              <a:buFont typeface="Wingdings" panose="05000000000000000000" pitchFamily="2" charset="2"/>
              <a:buChar char="l"/>
            </a:pPr>
            <a:r>
              <a:rPr lang="en-US" altLang="zh-CN" b="0" dirty="0" err="1">
                <a:solidFill>
                  <a:prstClr val="black">
                    <a:lumMod val="75000"/>
                    <a:lumOff val="25000"/>
                  </a:prstClr>
                </a:solidFill>
                <a:latin typeface="Trebuchet MS"/>
                <a:ea typeface="华文新魏"/>
              </a:rPr>
              <a:t>moveToPosition</a:t>
            </a:r>
            <a:r>
              <a:rPr lang="en-US" altLang="zh-CN" b="0" dirty="0">
                <a:solidFill>
                  <a:prstClr val="black">
                    <a:lumMod val="75000"/>
                    <a:lumOff val="25000"/>
                  </a:prstClr>
                </a:solidFill>
                <a:latin typeface="Trebuchet MS"/>
                <a:ea typeface="华文新魏"/>
              </a:rPr>
              <a:t>(</a:t>
            </a:r>
            <a:r>
              <a:rPr lang="en-US" altLang="zh-CN" b="0" dirty="0" err="1">
                <a:solidFill>
                  <a:prstClr val="black">
                    <a:lumMod val="75000"/>
                    <a:lumOff val="25000"/>
                  </a:prstClr>
                </a:solidFill>
                <a:latin typeface="Trebuchet MS"/>
                <a:ea typeface="华文新魏"/>
              </a:rPr>
              <a:t>int</a:t>
            </a:r>
            <a:r>
              <a:rPr lang="en-US" altLang="zh-CN" b="0" dirty="0">
                <a:solidFill>
                  <a:prstClr val="black">
                    <a:lumMod val="75000"/>
                    <a:lumOff val="25000"/>
                  </a:prstClr>
                </a:solidFill>
                <a:latin typeface="Trebuchet MS"/>
                <a:ea typeface="华文新魏"/>
              </a:rPr>
              <a:t> position)</a:t>
            </a:r>
            <a:r>
              <a:rPr lang="zh-CN" altLang="zh-CN" b="0" dirty="0">
                <a:solidFill>
                  <a:prstClr val="black">
                    <a:lumMod val="75000"/>
                    <a:lumOff val="25000"/>
                  </a:prstClr>
                </a:solidFill>
                <a:latin typeface="Trebuchet MS"/>
                <a:ea typeface="华文新魏"/>
              </a:rPr>
              <a:t>：移动光标到一个绝对的位置。</a:t>
            </a:r>
          </a:p>
          <a:p>
            <a:pPr marL="628192" lvl="1" indent="-342900" defTabSz="457200">
              <a:spcBef>
                <a:spcPts val="1000"/>
              </a:spcBef>
              <a:buClr>
                <a:srgbClr val="90C226"/>
              </a:buClr>
              <a:buSzPct val="80000"/>
              <a:buFont typeface="Wingdings" panose="05000000000000000000" pitchFamily="2" charset="2"/>
              <a:buChar char="l"/>
            </a:pPr>
            <a:r>
              <a:rPr lang="en-US" altLang="zh-CN" b="0" dirty="0" err="1">
                <a:solidFill>
                  <a:prstClr val="black">
                    <a:lumMod val="75000"/>
                    <a:lumOff val="25000"/>
                  </a:prstClr>
                </a:solidFill>
                <a:latin typeface="Trebuchet MS"/>
                <a:ea typeface="华文新魏"/>
              </a:rPr>
              <a:t>moveToPrevious</a:t>
            </a:r>
            <a:r>
              <a:rPr lang="en-US" altLang="zh-CN" b="0" dirty="0">
                <a:solidFill>
                  <a:prstClr val="black">
                    <a:lumMod val="75000"/>
                    <a:lumOff val="25000"/>
                  </a:prstClr>
                </a:solidFill>
                <a:latin typeface="Trebuchet MS"/>
                <a:ea typeface="华文新魏"/>
              </a:rPr>
              <a:t>()</a:t>
            </a:r>
            <a:r>
              <a:rPr lang="zh-CN" altLang="zh-CN" b="0" dirty="0">
                <a:solidFill>
                  <a:prstClr val="black">
                    <a:lumMod val="75000"/>
                    <a:lumOff val="25000"/>
                  </a:prstClr>
                </a:solidFill>
                <a:latin typeface="Trebuchet MS"/>
                <a:ea typeface="华文新魏"/>
              </a:rPr>
              <a:t>：移动光标到上一行。</a:t>
            </a:r>
          </a:p>
          <a:p>
            <a:pPr marL="306689" lvl="1" indent="0">
              <a:buNone/>
            </a:pPr>
            <a:endParaRPr lang="zh-CN" altLang="en-US" dirty="0"/>
          </a:p>
        </p:txBody>
      </p:sp>
      <p:sp>
        <p:nvSpPr>
          <p:cNvPr id="3" name="标题 2"/>
          <p:cNvSpPr>
            <a:spLocks noGrp="1"/>
          </p:cNvSpPr>
          <p:nvPr>
            <p:ph type="title"/>
          </p:nvPr>
        </p:nvSpPr>
        <p:spPr/>
        <p:txBody>
          <a:bodyPr/>
          <a:lstStyle/>
          <a:p>
            <a:r>
              <a:rPr lang="en-US" altLang="zh-CN" dirty="0"/>
              <a:t>6.4.2</a:t>
            </a:r>
            <a:r>
              <a:rPr lang="zh-CN" altLang="en-US" dirty="0"/>
              <a:t> 使用</a:t>
            </a:r>
            <a:r>
              <a:rPr lang="en-US" altLang="zh-CN" dirty="0" err="1"/>
              <a:t>Sqlite</a:t>
            </a:r>
            <a:r>
              <a:rPr lang="zh-CN" altLang="en-US" dirty="0"/>
              <a:t>数据库的三种方式</a:t>
            </a:r>
          </a:p>
        </p:txBody>
      </p:sp>
    </p:spTree>
    <p:extLst>
      <p:ext uri="{BB962C8B-B14F-4D97-AF65-F5344CB8AC3E}">
        <p14:creationId xmlns:p14="http://schemas.microsoft.com/office/powerpoint/2010/main" val="3075653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09521" y="1154430"/>
            <a:ext cx="10971372" cy="5586937"/>
          </a:xfrm>
        </p:spPr>
        <p:txBody>
          <a:bodyPr>
            <a:normAutofit/>
          </a:bodyPr>
          <a:lstStyle/>
          <a:p>
            <a:r>
              <a:rPr lang="en-US" altLang="zh-CN" dirty="0"/>
              <a:t>3. Android SDK </a:t>
            </a:r>
            <a:r>
              <a:rPr lang="zh-CN" altLang="en-US" dirty="0"/>
              <a:t>操作</a:t>
            </a:r>
            <a:endParaRPr lang="en-US" altLang="zh-CN" dirty="0"/>
          </a:p>
          <a:p>
            <a:pPr marL="0" lvl="0" indent="0" defTabSz="457200">
              <a:spcBef>
                <a:spcPts val="1000"/>
              </a:spcBef>
              <a:buClr>
                <a:srgbClr val="90C226"/>
              </a:buClr>
              <a:buSzPct val="80000"/>
              <a:buNone/>
            </a:pPr>
            <a:r>
              <a:rPr lang="zh-CN" altLang="en-US" sz="2400" dirty="0">
                <a:solidFill>
                  <a:srgbClr val="5B42EE"/>
                </a:solidFill>
                <a:latin typeface="Trebuchet MS"/>
                <a:ea typeface="华文新魏"/>
              </a:rPr>
              <a:t>（</a:t>
            </a:r>
            <a:r>
              <a:rPr lang="en-US" altLang="zh-CN" sz="2400" dirty="0">
                <a:solidFill>
                  <a:srgbClr val="5B42EE"/>
                </a:solidFill>
                <a:latin typeface="Trebuchet MS"/>
                <a:ea typeface="华文新魏"/>
              </a:rPr>
              <a:t>3</a:t>
            </a:r>
            <a:r>
              <a:rPr lang="zh-CN" altLang="en-US" sz="2400" dirty="0">
                <a:solidFill>
                  <a:srgbClr val="5B42EE"/>
                </a:solidFill>
                <a:latin typeface="Trebuchet MS"/>
                <a:ea typeface="华文新魏"/>
              </a:rPr>
              <a:t>）</a:t>
            </a:r>
            <a:r>
              <a:rPr lang="en-US" altLang="zh-CN" sz="2400" dirty="0">
                <a:solidFill>
                  <a:srgbClr val="5B42EE"/>
                </a:solidFill>
                <a:latin typeface="Trebuchet MS"/>
                <a:ea typeface="华文新魏"/>
              </a:rPr>
              <a:t>Cursor</a:t>
            </a:r>
            <a:r>
              <a:rPr lang="zh-CN" altLang="zh-CN" sz="2400" dirty="0">
                <a:solidFill>
                  <a:srgbClr val="5B42EE"/>
                </a:solidFill>
                <a:latin typeface="Trebuchet MS"/>
                <a:ea typeface="华文新魏"/>
              </a:rPr>
              <a:t>接口</a:t>
            </a:r>
            <a:endParaRPr lang="en-US" altLang="zh-CN" sz="2400" dirty="0">
              <a:solidFill>
                <a:srgbClr val="5B42EE"/>
              </a:solidFill>
              <a:latin typeface="Trebuchet MS"/>
              <a:ea typeface="华文新魏"/>
            </a:endParaRPr>
          </a:p>
          <a:p>
            <a:pPr marL="628192" lvl="1" indent="-342900" defTabSz="457200">
              <a:spcBef>
                <a:spcPts val="1000"/>
              </a:spcBef>
              <a:buClr>
                <a:srgbClr val="90C226"/>
              </a:buClr>
              <a:buSzPct val="80000"/>
              <a:buFont typeface="Wingdings" panose="05000000000000000000" pitchFamily="2" charset="2"/>
              <a:buChar char="l"/>
            </a:pPr>
            <a:r>
              <a:rPr lang="en-US" altLang="zh-CN" b="0" dirty="0" err="1">
                <a:solidFill>
                  <a:prstClr val="black">
                    <a:lumMod val="75000"/>
                    <a:lumOff val="25000"/>
                  </a:prstClr>
                </a:solidFill>
                <a:latin typeface="Trebuchet MS"/>
                <a:ea typeface="华文新魏"/>
              </a:rPr>
              <a:t>getColumnCount</a:t>
            </a:r>
            <a:r>
              <a:rPr lang="en-US" altLang="zh-CN" b="0" dirty="0">
                <a:solidFill>
                  <a:prstClr val="black">
                    <a:lumMod val="75000"/>
                    <a:lumOff val="25000"/>
                  </a:prstClr>
                </a:solidFill>
                <a:latin typeface="Trebuchet MS"/>
                <a:ea typeface="华文新魏"/>
              </a:rPr>
              <a:t>()</a:t>
            </a:r>
            <a:r>
              <a:rPr lang="zh-CN" altLang="zh-CN" b="0" dirty="0">
                <a:solidFill>
                  <a:prstClr val="black">
                    <a:lumMod val="75000"/>
                    <a:lumOff val="25000"/>
                  </a:prstClr>
                </a:solidFill>
                <a:latin typeface="Trebuchet MS"/>
                <a:ea typeface="华文新魏"/>
              </a:rPr>
              <a:t>：返回所有列的总数。</a:t>
            </a:r>
          </a:p>
          <a:p>
            <a:pPr marL="628192" lvl="1" indent="-342900" defTabSz="457200">
              <a:spcBef>
                <a:spcPts val="1000"/>
              </a:spcBef>
              <a:buClr>
                <a:srgbClr val="90C226"/>
              </a:buClr>
              <a:buSzPct val="80000"/>
              <a:buFont typeface="Wingdings" panose="05000000000000000000" pitchFamily="2" charset="2"/>
              <a:buChar char="l"/>
            </a:pPr>
            <a:r>
              <a:rPr lang="en-US" altLang="zh-CN" b="0" dirty="0" err="1">
                <a:solidFill>
                  <a:prstClr val="black">
                    <a:lumMod val="75000"/>
                    <a:lumOff val="25000"/>
                  </a:prstClr>
                </a:solidFill>
                <a:latin typeface="Trebuchet MS"/>
                <a:ea typeface="华文新魏"/>
              </a:rPr>
              <a:t>getColumnIndex</a:t>
            </a:r>
            <a:r>
              <a:rPr lang="en-US" altLang="zh-CN" b="0" dirty="0">
                <a:solidFill>
                  <a:prstClr val="black">
                    <a:lumMod val="75000"/>
                    <a:lumOff val="25000"/>
                  </a:prstClr>
                </a:solidFill>
                <a:latin typeface="Trebuchet MS"/>
                <a:ea typeface="华文新魏"/>
              </a:rPr>
              <a:t>(String </a:t>
            </a:r>
            <a:r>
              <a:rPr lang="en-US" altLang="zh-CN" b="0" dirty="0" err="1">
                <a:solidFill>
                  <a:prstClr val="black">
                    <a:lumMod val="75000"/>
                    <a:lumOff val="25000"/>
                  </a:prstClr>
                </a:solidFill>
                <a:latin typeface="Trebuchet MS"/>
                <a:ea typeface="华文新魏"/>
              </a:rPr>
              <a:t>columnName</a:t>
            </a:r>
            <a:r>
              <a:rPr lang="en-US" altLang="zh-CN" b="0" dirty="0">
                <a:solidFill>
                  <a:prstClr val="black">
                    <a:lumMod val="75000"/>
                    <a:lumOff val="25000"/>
                  </a:prstClr>
                </a:solidFill>
                <a:latin typeface="Trebuchet MS"/>
                <a:ea typeface="华文新魏"/>
              </a:rPr>
              <a:t>)</a:t>
            </a:r>
            <a:r>
              <a:rPr lang="zh-CN" altLang="zh-CN" b="0" dirty="0">
                <a:solidFill>
                  <a:prstClr val="black">
                    <a:lumMod val="75000"/>
                    <a:lumOff val="25000"/>
                  </a:prstClr>
                </a:solidFill>
                <a:latin typeface="Trebuchet MS"/>
                <a:ea typeface="华文新魏"/>
              </a:rPr>
              <a:t>：返回指定列的</a:t>
            </a:r>
            <a:r>
              <a:rPr lang="zh-CN" altLang="en-US" b="0" dirty="0">
                <a:solidFill>
                  <a:prstClr val="black">
                    <a:lumMod val="75000"/>
                    <a:lumOff val="25000"/>
                  </a:prstClr>
                </a:solidFill>
                <a:latin typeface="Trebuchet MS"/>
                <a:ea typeface="华文新魏"/>
              </a:rPr>
              <a:t>序号</a:t>
            </a:r>
            <a:r>
              <a:rPr lang="zh-CN" altLang="zh-CN" b="0" dirty="0">
                <a:solidFill>
                  <a:prstClr val="black">
                    <a:lumMod val="75000"/>
                    <a:lumOff val="25000"/>
                  </a:prstClr>
                </a:solidFill>
                <a:latin typeface="Trebuchet MS"/>
                <a:ea typeface="华文新魏"/>
              </a:rPr>
              <a:t>，如果不存在返回</a:t>
            </a:r>
            <a:r>
              <a:rPr lang="en-US" altLang="zh-CN" b="0" dirty="0">
                <a:solidFill>
                  <a:prstClr val="black">
                    <a:lumMod val="75000"/>
                    <a:lumOff val="25000"/>
                  </a:prstClr>
                </a:solidFill>
                <a:latin typeface="Trebuchet MS"/>
                <a:ea typeface="华文新魏"/>
              </a:rPr>
              <a:t>-1</a:t>
            </a:r>
            <a:r>
              <a:rPr lang="zh-CN" altLang="zh-CN" b="0" dirty="0">
                <a:solidFill>
                  <a:prstClr val="black">
                    <a:lumMod val="75000"/>
                    <a:lumOff val="25000"/>
                  </a:prstClr>
                </a:solidFill>
                <a:latin typeface="Trebuchet MS"/>
                <a:ea typeface="华文新魏"/>
              </a:rPr>
              <a:t>。</a:t>
            </a:r>
          </a:p>
          <a:p>
            <a:pPr marL="628192" lvl="1" indent="-342900" defTabSz="457200">
              <a:spcBef>
                <a:spcPts val="1000"/>
              </a:spcBef>
              <a:buClr>
                <a:srgbClr val="90C226"/>
              </a:buClr>
              <a:buSzPct val="80000"/>
              <a:buFont typeface="Wingdings" panose="05000000000000000000" pitchFamily="2" charset="2"/>
              <a:buChar char="l"/>
            </a:pPr>
            <a:r>
              <a:rPr lang="en-US" altLang="zh-CN" b="0" dirty="0" err="1">
                <a:solidFill>
                  <a:prstClr val="black">
                    <a:lumMod val="75000"/>
                    <a:lumOff val="25000"/>
                  </a:prstClr>
                </a:solidFill>
                <a:latin typeface="Trebuchet MS"/>
                <a:ea typeface="华文新魏"/>
              </a:rPr>
              <a:t>getColumnName</a:t>
            </a:r>
            <a:r>
              <a:rPr lang="en-US" altLang="zh-CN" b="0" dirty="0">
                <a:solidFill>
                  <a:prstClr val="black">
                    <a:lumMod val="75000"/>
                    <a:lumOff val="25000"/>
                  </a:prstClr>
                </a:solidFill>
                <a:latin typeface="Trebuchet MS"/>
                <a:ea typeface="华文新魏"/>
              </a:rPr>
              <a:t>(</a:t>
            </a:r>
            <a:r>
              <a:rPr lang="en-US" altLang="zh-CN" b="0" dirty="0" err="1">
                <a:solidFill>
                  <a:prstClr val="black">
                    <a:lumMod val="75000"/>
                    <a:lumOff val="25000"/>
                  </a:prstClr>
                </a:solidFill>
                <a:latin typeface="Trebuchet MS"/>
                <a:ea typeface="华文新魏"/>
              </a:rPr>
              <a:t>int</a:t>
            </a:r>
            <a:r>
              <a:rPr lang="en-US" altLang="zh-CN" b="0" dirty="0">
                <a:solidFill>
                  <a:prstClr val="black">
                    <a:lumMod val="75000"/>
                    <a:lumOff val="25000"/>
                  </a:prstClr>
                </a:solidFill>
                <a:latin typeface="Trebuchet MS"/>
                <a:ea typeface="华文新魏"/>
              </a:rPr>
              <a:t> </a:t>
            </a:r>
            <a:r>
              <a:rPr lang="en-US" altLang="zh-CN" b="0" dirty="0" err="1">
                <a:solidFill>
                  <a:prstClr val="black">
                    <a:lumMod val="75000"/>
                    <a:lumOff val="25000"/>
                  </a:prstClr>
                </a:solidFill>
                <a:latin typeface="Trebuchet MS"/>
                <a:ea typeface="华文新魏"/>
              </a:rPr>
              <a:t>columnIndex</a:t>
            </a:r>
            <a:r>
              <a:rPr lang="en-US" altLang="zh-CN" b="0" dirty="0">
                <a:solidFill>
                  <a:prstClr val="black">
                    <a:lumMod val="75000"/>
                    <a:lumOff val="25000"/>
                  </a:prstClr>
                </a:solidFill>
                <a:latin typeface="Trebuchet MS"/>
                <a:ea typeface="华文新魏"/>
              </a:rPr>
              <a:t>)</a:t>
            </a:r>
            <a:r>
              <a:rPr lang="zh-CN" altLang="zh-CN" b="0" dirty="0">
                <a:solidFill>
                  <a:prstClr val="black">
                    <a:lumMod val="75000"/>
                    <a:lumOff val="25000"/>
                  </a:prstClr>
                </a:solidFill>
                <a:latin typeface="Trebuchet MS"/>
                <a:ea typeface="华文新魏"/>
              </a:rPr>
              <a:t>：从给定的索引返回列名。</a:t>
            </a:r>
          </a:p>
          <a:p>
            <a:pPr marL="628192" lvl="1" indent="-342900" defTabSz="457200">
              <a:spcBef>
                <a:spcPts val="1000"/>
              </a:spcBef>
              <a:buClr>
                <a:srgbClr val="90C226"/>
              </a:buClr>
              <a:buSzPct val="80000"/>
              <a:buFont typeface="Wingdings" panose="05000000000000000000" pitchFamily="2" charset="2"/>
              <a:buChar char="l"/>
            </a:pPr>
            <a:r>
              <a:rPr lang="en-US" altLang="zh-CN" b="0" dirty="0" err="1">
                <a:solidFill>
                  <a:prstClr val="black">
                    <a:lumMod val="75000"/>
                    <a:lumOff val="25000"/>
                  </a:prstClr>
                </a:solidFill>
                <a:latin typeface="Trebuchet MS"/>
                <a:ea typeface="华文新魏"/>
              </a:rPr>
              <a:t>getColumnNames</a:t>
            </a:r>
            <a:r>
              <a:rPr lang="en-US" altLang="zh-CN" b="0" dirty="0">
                <a:solidFill>
                  <a:prstClr val="black">
                    <a:lumMod val="75000"/>
                    <a:lumOff val="25000"/>
                  </a:prstClr>
                </a:solidFill>
                <a:latin typeface="Trebuchet MS"/>
                <a:ea typeface="华文新魏"/>
              </a:rPr>
              <a:t>()</a:t>
            </a:r>
            <a:r>
              <a:rPr lang="zh-CN" altLang="zh-CN" b="0" dirty="0">
                <a:solidFill>
                  <a:prstClr val="black">
                    <a:lumMod val="75000"/>
                    <a:lumOff val="25000"/>
                  </a:prstClr>
                </a:solidFill>
                <a:latin typeface="Trebuchet MS"/>
                <a:ea typeface="华文新魏"/>
              </a:rPr>
              <a:t>：返回一个字符串数组的列名。</a:t>
            </a:r>
          </a:p>
          <a:p>
            <a:pPr marL="628192" lvl="1" indent="-342900" defTabSz="457200">
              <a:spcBef>
                <a:spcPts val="1000"/>
              </a:spcBef>
              <a:buClr>
                <a:srgbClr val="90C226"/>
              </a:buClr>
              <a:buSzPct val="80000"/>
              <a:buFont typeface="Wingdings" panose="05000000000000000000" pitchFamily="2" charset="2"/>
              <a:buChar char="l"/>
            </a:pPr>
            <a:r>
              <a:rPr lang="en-US" altLang="zh-CN" b="0" dirty="0" err="1">
                <a:solidFill>
                  <a:prstClr val="black">
                    <a:lumMod val="75000"/>
                    <a:lumOff val="25000"/>
                  </a:prstClr>
                </a:solidFill>
                <a:latin typeface="Trebuchet MS"/>
                <a:ea typeface="华文新魏"/>
              </a:rPr>
              <a:t>getCount</a:t>
            </a:r>
            <a:r>
              <a:rPr lang="en-US" altLang="zh-CN" b="0" dirty="0">
                <a:solidFill>
                  <a:prstClr val="black">
                    <a:lumMod val="75000"/>
                    <a:lumOff val="25000"/>
                  </a:prstClr>
                </a:solidFill>
                <a:latin typeface="Trebuchet MS"/>
                <a:ea typeface="华文新魏"/>
              </a:rPr>
              <a:t>() </a:t>
            </a:r>
            <a:r>
              <a:rPr lang="zh-CN" altLang="zh-CN" b="0" dirty="0">
                <a:solidFill>
                  <a:prstClr val="black">
                    <a:lumMod val="75000"/>
                    <a:lumOff val="25000"/>
                  </a:prstClr>
                </a:solidFill>
                <a:latin typeface="Trebuchet MS"/>
                <a:ea typeface="华文新魏"/>
              </a:rPr>
              <a:t>：返回</a:t>
            </a:r>
            <a:r>
              <a:rPr lang="en-US" altLang="zh-CN" b="0" dirty="0">
                <a:solidFill>
                  <a:prstClr val="black">
                    <a:lumMod val="75000"/>
                    <a:lumOff val="25000"/>
                  </a:prstClr>
                </a:solidFill>
                <a:latin typeface="Trebuchet MS"/>
                <a:ea typeface="华文新魏"/>
              </a:rPr>
              <a:t>Cursor </a:t>
            </a:r>
            <a:r>
              <a:rPr lang="zh-CN" altLang="zh-CN" b="0" dirty="0">
                <a:solidFill>
                  <a:prstClr val="black">
                    <a:lumMod val="75000"/>
                    <a:lumOff val="25000"/>
                  </a:prstClr>
                </a:solidFill>
                <a:latin typeface="Trebuchet MS"/>
                <a:ea typeface="华文新魏"/>
              </a:rPr>
              <a:t>中的行数。</a:t>
            </a:r>
          </a:p>
          <a:p>
            <a:pPr lvl="1"/>
            <a:endParaRPr lang="zh-CN" altLang="en-US" dirty="0"/>
          </a:p>
        </p:txBody>
      </p:sp>
      <p:sp>
        <p:nvSpPr>
          <p:cNvPr id="3" name="标题 2"/>
          <p:cNvSpPr>
            <a:spLocks noGrp="1"/>
          </p:cNvSpPr>
          <p:nvPr>
            <p:ph type="title"/>
          </p:nvPr>
        </p:nvSpPr>
        <p:spPr/>
        <p:txBody>
          <a:bodyPr/>
          <a:lstStyle/>
          <a:p>
            <a:r>
              <a:rPr lang="en-US" altLang="zh-CN" dirty="0"/>
              <a:t>6.4.2</a:t>
            </a:r>
            <a:r>
              <a:rPr lang="zh-CN" altLang="en-US" dirty="0"/>
              <a:t> 使用</a:t>
            </a:r>
            <a:r>
              <a:rPr lang="en-US" altLang="zh-CN" dirty="0" err="1"/>
              <a:t>Sqlite</a:t>
            </a:r>
            <a:r>
              <a:rPr lang="zh-CN" altLang="en-US" dirty="0"/>
              <a:t>数据库的三种方式</a:t>
            </a:r>
          </a:p>
        </p:txBody>
      </p:sp>
    </p:spTree>
    <p:extLst>
      <p:ext uri="{BB962C8B-B14F-4D97-AF65-F5344CB8AC3E}">
        <p14:creationId xmlns:p14="http://schemas.microsoft.com/office/powerpoint/2010/main" val="400210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buNone/>
            </a:pPr>
            <a:r>
              <a:rPr lang="zh-CN" altLang="en-US" dirty="0"/>
              <a:t>对数据库的操作有</a:t>
            </a:r>
            <a:r>
              <a:rPr lang="en-US" altLang="zh-CN" dirty="0"/>
              <a:t>3</a:t>
            </a:r>
            <a:r>
              <a:rPr lang="zh-CN" altLang="en-US" dirty="0"/>
              <a:t>个层次，各层次的操作内容有：</a:t>
            </a:r>
          </a:p>
          <a:p>
            <a:pPr lvl="1"/>
            <a:r>
              <a:rPr lang="zh-CN" altLang="en-US" b="1" dirty="0">
                <a:solidFill>
                  <a:srgbClr val="0033CC"/>
                </a:solidFill>
              </a:rPr>
              <a:t>对数据库操作</a:t>
            </a:r>
            <a:r>
              <a:rPr lang="zh-CN" altLang="en-US" dirty="0"/>
              <a:t>：建立数据库或删除数据库；</a:t>
            </a:r>
          </a:p>
          <a:p>
            <a:pPr lvl="1"/>
            <a:r>
              <a:rPr lang="zh-CN" altLang="en-US" b="1" dirty="0">
                <a:solidFill>
                  <a:srgbClr val="0033CC"/>
                </a:solidFill>
              </a:rPr>
              <a:t>对数据表操作</a:t>
            </a:r>
            <a:r>
              <a:rPr lang="zh-CN" altLang="en-US" dirty="0"/>
              <a:t>：建立、修改或删除数据库中的数据表；</a:t>
            </a:r>
          </a:p>
          <a:p>
            <a:pPr lvl="1"/>
            <a:r>
              <a:rPr lang="zh-CN" altLang="en-US" b="1" dirty="0">
                <a:solidFill>
                  <a:srgbClr val="0033CC"/>
                </a:solidFill>
              </a:rPr>
              <a:t>对记录操作</a:t>
            </a:r>
            <a:r>
              <a:rPr lang="zh-CN" altLang="en-US" dirty="0"/>
              <a:t>：对数据表中的数据记录进行添加、删除、修改、查询等操作。</a:t>
            </a:r>
          </a:p>
          <a:p>
            <a:endParaRPr lang="zh-CN" altLang="en-US" dirty="0"/>
          </a:p>
        </p:txBody>
      </p:sp>
      <p:sp>
        <p:nvSpPr>
          <p:cNvPr id="3" name="标题 2"/>
          <p:cNvSpPr>
            <a:spLocks noGrp="1"/>
          </p:cNvSpPr>
          <p:nvPr>
            <p:ph type="title"/>
          </p:nvPr>
        </p:nvSpPr>
        <p:spPr/>
        <p:txBody>
          <a:bodyPr/>
          <a:lstStyle/>
          <a:p>
            <a:r>
              <a:rPr lang="en-US" altLang="zh-CN" dirty="0"/>
              <a:t>6.4.3 SQLite</a:t>
            </a:r>
            <a:r>
              <a:rPr lang="zh-CN" altLang="en-US" dirty="0"/>
              <a:t>数据库的操作命令</a:t>
            </a:r>
          </a:p>
        </p:txBody>
      </p:sp>
    </p:spTree>
    <p:extLst>
      <p:ext uri="{BB962C8B-B14F-4D97-AF65-F5344CB8AC3E}">
        <p14:creationId xmlns:p14="http://schemas.microsoft.com/office/powerpoint/2010/main" val="2402092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buNone/>
            </a:pPr>
            <a:r>
              <a:rPr lang="en-US" altLang="zh-CN" sz="2800" dirty="0"/>
              <a:t>(1) </a:t>
            </a:r>
            <a:r>
              <a:rPr lang="zh-CN" altLang="en-US" sz="2800" dirty="0"/>
              <a:t>创建数据库</a:t>
            </a:r>
            <a:endParaRPr lang="en-US" altLang="zh-CN" sz="2800" dirty="0"/>
          </a:p>
          <a:p>
            <a:pPr marL="306689" lvl="1" indent="0">
              <a:lnSpc>
                <a:spcPct val="90000"/>
              </a:lnSpc>
              <a:buNone/>
            </a:pPr>
            <a:r>
              <a:rPr lang="zh-CN" altLang="en-US" b="1" dirty="0"/>
              <a:t>创建数据库的方法有多种：</a:t>
            </a:r>
            <a:endParaRPr lang="en-US" altLang="zh-CN" b="1" dirty="0"/>
          </a:p>
          <a:p>
            <a:pPr marL="763889" lvl="1" indent="-457200">
              <a:lnSpc>
                <a:spcPct val="90000"/>
              </a:lnSpc>
              <a:buFont typeface="+mj-ea"/>
              <a:buAutoNum type="circleNumDbPlain"/>
            </a:pPr>
            <a:r>
              <a:rPr lang="zh-CN" altLang="en-US" b="1" dirty="0"/>
              <a:t>应用</a:t>
            </a:r>
            <a:r>
              <a:rPr lang="en-US" altLang="zh-CN" b="1" dirty="0" err="1"/>
              <a:t>SQLiteOpenHelper</a:t>
            </a:r>
            <a:r>
              <a:rPr lang="zh-CN" altLang="en-US" b="1" dirty="0"/>
              <a:t>的子类创建数据库；</a:t>
            </a:r>
            <a:endParaRPr lang="en-US" altLang="zh-CN" b="1" dirty="0"/>
          </a:p>
          <a:p>
            <a:pPr marL="763889" lvl="1" indent="-457200">
              <a:lnSpc>
                <a:spcPct val="90000"/>
              </a:lnSpc>
              <a:buFont typeface="+mj-ea"/>
              <a:buAutoNum type="circleNumDbPlain"/>
            </a:pPr>
            <a:r>
              <a:rPr lang="zh-CN" altLang="en-US" b="1" dirty="0"/>
              <a:t>应用</a:t>
            </a:r>
            <a:r>
              <a:rPr lang="en-US" altLang="zh-CN" b="1" dirty="0" err="1"/>
              <a:t>SQLiteDatabase</a:t>
            </a:r>
            <a:r>
              <a:rPr lang="zh-CN" altLang="en-US" b="1" dirty="0"/>
              <a:t>对象</a:t>
            </a:r>
            <a:r>
              <a:rPr lang="en-US" altLang="zh-CN" b="1" dirty="0" err="1"/>
              <a:t>openDatabase</a:t>
            </a:r>
            <a:r>
              <a:rPr lang="en-US" altLang="zh-CN" b="1" dirty="0"/>
              <a:t>()</a:t>
            </a:r>
            <a:r>
              <a:rPr lang="zh-CN" altLang="en-US" b="1" dirty="0"/>
              <a:t>方法及</a:t>
            </a:r>
            <a:r>
              <a:rPr lang="en-US" altLang="zh-CN" b="1" dirty="0" err="1"/>
              <a:t>openOrCreateDatabase</a:t>
            </a:r>
            <a:r>
              <a:rPr lang="en-US" altLang="zh-CN" b="1" dirty="0"/>
              <a:t>()</a:t>
            </a:r>
            <a:r>
              <a:rPr lang="zh-CN" altLang="en-US" b="1" dirty="0"/>
              <a:t>方法创建数据库；</a:t>
            </a:r>
          </a:p>
          <a:p>
            <a:pPr marL="763889" lvl="1" indent="-457200">
              <a:lnSpc>
                <a:spcPct val="90000"/>
              </a:lnSpc>
              <a:buFont typeface="+mj-ea"/>
              <a:buAutoNum type="circleNumDbPlain"/>
            </a:pPr>
            <a:r>
              <a:rPr lang="zh-CN" altLang="en-US" b="1" dirty="0"/>
              <a:t>应用</a:t>
            </a:r>
            <a:r>
              <a:rPr lang="en-US" altLang="zh-CN" b="1" dirty="0"/>
              <a:t>Activity</a:t>
            </a:r>
            <a:r>
              <a:rPr lang="zh-CN" altLang="en-US" b="1" dirty="0"/>
              <a:t>继承于父类</a:t>
            </a:r>
            <a:r>
              <a:rPr lang="en-US" altLang="zh-CN" b="1" dirty="0" err="1"/>
              <a:t>android.content.Context</a:t>
            </a:r>
            <a:r>
              <a:rPr lang="zh-CN" altLang="en-US" b="1" dirty="0"/>
              <a:t>创建数据库的方法</a:t>
            </a:r>
            <a:r>
              <a:rPr lang="en-US" altLang="zh-CN" b="1" dirty="0" err="1"/>
              <a:t>openOrCreateDatabase</a:t>
            </a:r>
            <a:r>
              <a:rPr lang="en-US" altLang="zh-CN" b="1" dirty="0"/>
              <a:t>()</a:t>
            </a:r>
            <a:r>
              <a:rPr lang="zh-CN" altLang="en-US" b="1" dirty="0"/>
              <a:t>创建数据库。</a:t>
            </a:r>
          </a:p>
          <a:p>
            <a:pPr>
              <a:buNone/>
            </a:pPr>
            <a:endParaRPr lang="zh-CN" altLang="en-US" dirty="0"/>
          </a:p>
        </p:txBody>
      </p:sp>
      <p:sp>
        <p:nvSpPr>
          <p:cNvPr id="3" name="标题 2"/>
          <p:cNvSpPr>
            <a:spLocks noGrp="1"/>
          </p:cNvSpPr>
          <p:nvPr>
            <p:ph type="title"/>
          </p:nvPr>
        </p:nvSpPr>
        <p:spPr/>
        <p:txBody>
          <a:bodyPr/>
          <a:lstStyle/>
          <a:p>
            <a:r>
              <a:rPr lang="en-US" altLang="zh-CN" dirty="0"/>
              <a:t>6.4.3 SQLite</a:t>
            </a:r>
            <a:r>
              <a:rPr lang="zh-CN" altLang="en-US" dirty="0"/>
              <a:t>数据库的操作命令</a:t>
            </a:r>
          </a:p>
        </p:txBody>
      </p:sp>
    </p:spTree>
    <p:extLst>
      <p:ext uri="{BB962C8B-B14F-4D97-AF65-F5344CB8AC3E}">
        <p14:creationId xmlns:p14="http://schemas.microsoft.com/office/powerpoint/2010/main" val="2058793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09D9A74-FC41-4F87-AA2C-3C65BB03D425}"/>
              </a:ext>
            </a:extLst>
          </p:cNvPr>
          <p:cNvSpPr txBox="1"/>
          <p:nvPr>
            <p:custDataLst>
              <p:tags r:id="rId2"/>
            </p:custDataLst>
          </p:nvPr>
        </p:nvSpPr>
        <p:spPr>
          <a:xfrm>
            <a:off x="1219041" y="635000"/>
            <a:ext cx="9752330" cy="2143125"/>
          </a:xfrm>
          <a:prstGeom prst="rect">
            <a:avLst/>
          </a:prstGeom>
          <a:noFill/>
          <a:ln>
            <a:noFill/>
          </a:ln>
          <a:extLst>
            <a:ext uri="{91240B29-F687-4F45-9708-019B960494DF}">
              <a14:hiddenLine xmlns:a14="http://schemas.microsoft.com/office/drawing/2010/main">
                <a:solidFill>
                  <a:schemeClr val="bg2"/>
                </a:solidFill>
              </a14:hiddenLine>
            </a:ext>
          </a:extLst>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操作 </a:t>
            </a:r>
            <a:r>
              <a:rPr lang="en-US" altLang="zh-CN" sz="2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Sqlite</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数据库的方法有？</a:t>
            </a:r>
          </a:p>
        </p:txBody>
      </p:sp>
      <p:sp>
        <p:nvSpPr>
          <p:cNvPr id="5" name="文本框 4">
            <a:extLst>
              <a:ext uri="{FF2B5EF4-FFF2-40B4-BE49-F238E27FC236}">
                <a16:creationId xmlns:a16="http://schemas.microsoft.com/office/drawing/2014/main" id="{6F342A6A-16C1-4DB1-94C8-781B5E837243}"/>
              </a:ext>
            </a:extLst>
          </p:cNvPr>
          <p:cNvSpPr txBox="1"/>
          <p:nvPr>
            <p:custDataLst>
              <p:tags r:id="rId3"/>
            </p:custDataLst>
          </p:nvPr>
        </p:nvSpPr>
        <p:spPr>
          <a:xfrm>
            <a:off x="2438083" y="2786063"/>
            <a:ext cx="8533288" cy="642938"/>
          </a:xfrm>
          <a:prstGeom prst="rect">
            <a:avLst/>
          </a:prstGeom>
          <a:noFill/>
          <a:ln>
            <a:noFill/>
          </a:ln>
          <a:extLst>
            <a:ext uri="{91240B29-F687-4F45-9708-019B960494DF}">
              <a14:hiddenLine xmlns:a14="http://schemas.microsoft.com/office/drawing/2010/main">
                <a:solidFill>
                  <a:schemeClr val="bg2"/>
                </a:solidFill>
              </a14:hiddenLine>
            </a:ext>
          </a:extLst>
        </p:spPr>
        <p:txBody>
          <a:bodyPr vert="horz" wrap="none"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Sqlite3 </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6" name="文本框 5">
            <a:extLst>
              <a:ext uri="{FF2B5EF4-FFF2-40B4-BE49-F238E27FC236}">
                <a16:creationId xmlns:a16="http://schemas.microsoft.com/office/drawing/2014/main" id="{AA383D7E-8CD4-4D81-9AEA-C1447E67181B}"/>
              </a:ext>
            </a:extLst>
          </p:cNvPr>
          <p:cNvSpPr txBox="1"/>
          <p:nvPr>
            <p:custDataLst>
              <p:tags r:id="rId4"/>
            </p:custDataLst>
          </p:nvPr>
        </p:nvSpPr>
        <p:spPr>
          <a:xfrm>
            <a:off x="2438083" y="3643313"/>
            <a:ext cx="8533288" cy="642938"/>
          </a:xfrm>
          <a:prstGeom prst="rect">
            <a:avLst/>
          </a:prstGeom>
          <a:noFill/>
          <a:ln>
            <a:noFill/>
          </a:ln>
          <a:extLst>
            <a:ext uri="{91240B29-F687-4F45-9708-019B960494DF}">
              <a14:hiddenLine xmlns:a14="http://schemas.microsoft.com/office/drawing/2010/main">
                <a:solidFill>
                  <a:schemeClr val="bg2"/>
                </a:solidFill>
              </a14:hiddenLine>
            </a:ext>
          </a:extLst>
        </p:spPr>
        <p:txBody>
          <a:bodyPr vert="horz" wrap="none"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DB Browser </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工具</a:t>
            </a:r>
          </a:p>
        </p:txBody>
      </p:sp>
      <p:sp>
        <p:nvSpPr>
          <p:cNvPr id="7" name="文本框 6">
            <a:extLst>
              <a:ext uri="{FF2B5EF4-FFF2-40B4-BE49-F238E27FC236}">
                <a16:creationId xmlns:a16="http://schemas.microsoft.com/office/drawing/2014/main" id="{2EC9AB0D-BCB0-4126-A4B5-F83FF8A218C7}"/>
              </a:ext>
            </a:extLst>
          </p:cNvPr>
          <p:cNvSpPr txBox="1"/>
          <p:nvPr>
            <p:custDataLst>
              <p:tags r:id="rId5"/>
            </p:custDataLst>
          </p:nvPr>
        </p:nvSpPr>
        <p:spPr>
          <a:xfrm>
            <a:off x="2438083" y="4500563"/>
            <a:ext cx="8533288" cy="642938"/>
          </a:xfrm>
          <a:prstGeom prst="rect">
            <a:avLst/>
          </a:prstGeom>
          <a:noFill/>
          <a:ln>
            <a:noFill/>
          </a:ln>
          <a:extLst>
            <a:ext uri="{91240B29-F687-4F45-9708-019B960494DF}">
              <a14:hiddenLine xmlns:a14="http://schemas.microsoft.com/office/drawing/2010/main">
                <a:solidFill>
                  <a:schemeClr val="bg2"/>
                </a:solidFill>
              </a14:hiddenLine>
            </a:ext>
          </a:extLst>
        </p:spPr>
        <p:txBody>
          <a:bodyPr vert="horz" wrap="none"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Android SDK</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文本框 7">
            <a:extLst>
              <a:ext uri="{FF2B5EF4-FFF2-40B4-BE49-F238E27FC236}">
                <a16:creationId xmlns:a16="http://schemas.microsoft.com/office/drawing/2014/main" id="{25B56B71-709D-4FA9-B659-7232E7733C85}"/>
              </a:ext>
            </a:extLst>
          </p:cNvPr>
          <p:cNvSpPr txBox="1"/>
          <p:nvPr>
            <p:custDataLst>
              <p:tags r:id="rId6"/>
            </p:custDataLst>
          </p:nvPr>
        </p:nvSpPr>
        <p:spPr>
          <a:xfrm>
            <a:off x="2438083" y="5357813"/>
            <a:ext cx="8533288" cy="642938"/>
          </a:xfrm>
          <a:prstGeom prst="rect">
            <a:avLst/>
          </a:prstGeom>
          <a:noFill/>
          <a:ln>
            <a:noFill/>
          </a:ln>
          <a:extLst>
            <a:ext uri="{91240B29-F687-4F45-9708-019B960494DF}">
              <a14:hiddenLine xmlns:a14="http://schemas.microsoft.com/office/drawing/2010/main">
                <a:solidFill>
                  <a:schemeClr val="bg2"/>
                </a:solidFill>
              </a14:hiddenLine>
            </a:ext>
          </a:extLst>
        </p:spPr>
        <p:txBody>
          <a:bodyPr vert="horz" wrap="none"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SQLite Expert </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工具</a:t>
            </a:r>
          </a:p>
        </p:txBody>
      </p:sp>
      <p:sp>
        <p:nvSpPr>
          <p:cNvPr id="9" name="矩形 8">
            <a:extLst>
              <a:ext uri="{FF2B5EF4-FFF2-40B4-BE49-F238E27FC236}">
                <a16:creationId xmlns:a16="http://schemas.microsoft.com/office/drawing/2014/main" id="{27E420DD-60A9-409A-ACEB-DE1D02D5132C}"/>
              </a:ext>
            </a:extLst>
          </p:cNvPr>
          <p:cNvSpPr>
            <a:spLocks noChangeAspect="1"/>
          </p:cNvSpPr>
          <p:nvPr>
            <p:custDataLst>
              <p:tags r:id="rId7"/>
            </p:custDataLst>
          </p:nvPr>
        </p:nvSpPr>
        <p:spPr>
          <a:xfrm>
            <a:off x="1571387" y="2850356"/>
            <a:ext cx="514350" cy="514350"/>
          </a:xfrm>
          <a:prstGeom prst="rect">
            <a:avLst/>
          </a:prstGeom>
          <a:solidFill>
            <a:srgbClr val="808080"/>
          </a:solidFill>
          <a:ln w="12700" cmpd="sng">
            <a:solidFill>
              <a:srgbClr val="000000"/>
            </a:solidFill>
            <a:prstDash val="solid"/>
          </a:ln>
        </p:spPr>
        <p:style>
          <a:lnRef idx="1">
            <a:schemeClr val="accent3"/>
          </a:lnRef>
          <a:fillRef idx="2">
            <a:schemeClr val="accent3"/>
          </a:fillRef>
          <a:effectRef idx="1">
            <a:schemeClr val="accent3"/>
          </a:effectRef>
          <a:fontRef idx="minor">
            <a:schemeClr val="dk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矩形 9">
            <a:extLst>
              <a:ext uri="{FF2B5EF4-FFF2-40B4-BE49-F238E27FC236}">
                <a16:creationId xmlns:a16="http://schemas.microsoft.com/office/drawing/2014/main" id="{F1075916-FF81-42E3-910E-97F0DDA28912}"/>
              </a:ext>
            </a:extLst>
          </p:cNvPr>
          <p:cNvSpPr>
            <a:spLocks noChangeAspect="1"/>
          </p:cNvSpPr>
          <p:nvPr>
            <p:custDataLst>
              <p:tags r:id="rId8"/>
            </p:custDataLst>
          </p:nvPr>
        </p:nvSpPr>
        <p:spPr>
          <a:xfrm>
            <a:off x="1571387" y="3707606"/>
            <a:ext cx="514350" cy="514350"/>
          </a:xfrm>
          <a:prstGeom prst="rect">
            <a:avLst/>
          </a:prstGeom>
          <a:solidFill>
            <a:srgbClr val="808080"/>
          </a:solidFill>
          <a:ln w="12700" cmpd="sng">
            <a:solidFill>
              <a:srgbClr val="000000"/>
            </a:solidFill>
            <a:prstDash val="solid"/>
          </a:ln>
        </p:spPr>
        <p:style>
          <a:lnRef idx="1">
            <a:schemeClr val="accent3"/>
          </a:lnRef>
          <a:fillRef idx="2">
            <a:schemeClr val="accent3"/>
          </a:fillRef>
          <a:effectRef idx="1">
            <a:schemeClr val="accent3"/>
          </a:effectRef>
          <a:fontRef idx="minor">
            <a:schemeClr val="dk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a:extLst>
              <a:ext uri="{FF2B5EF4-FFF2-40B4-BE49-F238E27FC236}">
                <a16:creationId xmlns:a16="http://schemas.microsoft.com/office/drawing/2014/main" id="{F281D6DB-5017-464C-AA7D-DD07C26898A4}"/>
              </a:ext>
            </a:extLst>
          </p:cNvPr>
          <p:cNvSpPr>
            <a:spLocks noChangeAspect="1"/>
          </p:cNvSpPr>
          <p:nvPr>
            <p:custDataLst>
              <p:tags r:id="rId9"/>
            </p:custDataLst>
          </p:nvPr>
        </p:nvSpPr>
        <p:spPr>
          <a:xfrm>
            <a:off x="1571387" y="4564856"/>
            <a:ext cx="514350" cy="514350"/>
          </a:xfrm>
          <a:prstGeom prst="rect">
            <a:avLst/>
          </a:prstGeom>
          <a:solidFill>
            <a:srgbClr val="808080"/>
          </a:solidFill>
          <a:ln w="12700" cmpd="sng">
            <a:solidFill>
              <a:srgbClr val="000000"/>
            </a:solidFill>
            <a:prstDash val="solid"/>
          </a:ln>
        </p:spPr>
        <p:style>
          <a:lnRef idx="1">
            <a:schemeClr val="accent3"/>
          </a:lnRef>
          <a:fillRef idx="2">
            <a:schemeClr val="accent3"/>
          </a:fillRef>
          <a:effectRef idx="1">
            <a:schemeClr val="accent3"/>
          </a:effectRef>
          <a:fontRef idx="minor">
            <a:schemeClr val="dk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矩形 11">
            <a:extLst>
              <a:ext uri="{FF2B5EF4-FFF2-40B4-BE49-F238E27FC236}">
                <a16:creationId xmlns:a16="http://schemas.microsoft.com/office/drawing/2014/main" id="{973FC2B9-AA28-4C79-BA18-F52B68B97133}"/>
              </a:ext>
            </a:extLst>
          </p:cNvPr>
          <p:cNvSpPr>
            <a:spLocks noChangeAspect="1"/>
          </p:cNvSpPr>
          <p:nvPr>
            <p:custDataLst>
              <p:tags r:id="rId10"/>
            </p:custDataLst>
          </p:nvPr>
        </p:nvSpPr>
        <p:spPr>
          <a:xfrm>
            <a:off x="1571387" y="5422106"/>
            <a:ext cx="514350" cy="514350"/>
          </a:xfrm>
          <a:prstGeom prst="rect">
            <a:avLst/>
          </a:prstGeom>
          <a:solidFill>
            <a:srgbClr val="808080"/>
          </a:solidFill>
          <a:ln w="12700" cmpd="sng">
            <a:solidFill>
              <a:srgbClr val="000000"/>
            </a:solidFill>
            <a:prstDash val="solid"/>
          </a:ln>
        </p:spPr>
        <p:style>
          <a:lnRef idx="1">
            <a:schemeClr val="accent3"/>
          </a:lnRef>
          <a:fillRef idx="2">
            <a:schemeClr val="accent3"/>
          </a:fillRef>
          <a:effectRef idx="1">
            <a:schemeClr val="accent3"/>
          </a:effectRef>
          <a:fontRef idx="minor">
            <a:schemeClr val="dk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DB0C8820-1B64-4A4F-8F08-C6E0154B1E01}"/>
              </a:ext>
            </a:extLst>
          </p:cNvPr>
          <p:cNvSpPr/>
          <p:nvPr>
            <p:custDataLst>
              <p:tags r:id="rId11"/>
            </p:custDataLst>
          </p:nvPr>
        </p:nvSpPr>
        <p:spPr>
          <a:xfrm>
            <a:off x="8913971" y="6215063"/>
            <a:ext cx="1543050" cy="411480"/>
          </a:xfrm>
          <a:prstGeom prst="roundRect">
            <a:avLst/>
          </a:prstGeom>
          <a:solidFill>
            <a:srgbClr val="808080"/>
          </a:solidFill>
          <a:ln w="38100" cmpd="sng">
            <a:solidFill>
              <a:srgbClr val="000000"/>
            </a:solidFill>
            <a:prstDash val="solid"/>
          </a:ln>
        </p:spPr>
        <p:style>
          <a:lnRef idx="1">
            <a:schemeClr val="accent3"/>
          </a:lnRef>
          <a:fillRef idx="2">
            <a:schemeClr val="accent3"/>
          </a:fillRef>
          <a:effectRef idx="1">
            <a:schemeClr val="accent3"/>
          </a:effectRef>
          <a:fontRef idx="minor">
            <a:schemeClr val="dk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9" name="组合 18">
            <a:extLst>
              <a:ext uri="{FF2B5EF4-FFF2-40B4-BE49-F238E27FC236}">
                <a16:creationId xmlns:a16="http://schemas.microsoft.com/office/drawing/2014/main" id="{8E0BD6BA-4948-4DCA-A464-1F7809642E35}"/>
              </a:ext>
            </a:extLst>
          </p:cNvPr>
          <p:cNvGrpSpPr/>
          <p:nvPr>
            <p:custDataLst>
              <p:tags r:id="rId12"/>
            </p:custDataLst>
          </p:nvPr>
        </p:nvGrpSpPr>
        <p:grpSpPr>
          <a:xfrm>
            <a:off x="0" y="0"/>
            <a:ext cx="12190413" cy="635000"/>
            <a:chOff x="0" y="0"/>
            <a:chExt cx="12190413" cy="635000"/>
          </a:xfrm>
        </p:grpSpPr>
        <p:sp>
          <p:nvSpPr>
            <p:cNvPr id="14" name="TitleBackground">
              <a:extLst>
                <a:ext uri="{FF2B5EF4-FFF2-40B4-BE49-F238E27FC236}">
                  <a16:creationId xmlns:a16="http://schemas.microsoft.com/office/drawing/2014/main" id="{0AA3426C-C36C-4F75-87A1-5F413B9351AA}"/>
                </a:ext>
              </a:extLst>
            </p:cNvPr>
            <p:cNvSpPr/>
            <p:nvPr>
              <p:custDataLst>
                <p:tags r:id="rId14"/>
              </p:custDataLst>
            </p:nvPr>
          </p:nvSpPr>
          <p:spPr>
            <a:xfrm>
              <a:off x="0" y="0"/>
              <a:ext cx="12190413" cy="635000"/>
            </a:xfrm>
            <a:prstGeom prst="rect">
              <a:avLst/>
            </a:prstGeom>
            <a:solidFill>
              <a:srgbClr val="F6F7F8"/>
            </a:solidFill>
            <a:ln w="6350" cap="flat" cmpd="sng" algn="ctr">
              <a:noFill/>
              <a:prstDash val="solid"/>
              <a:miter lim="800000"/>
            </a:ln>
            <a:effectLst/>
            <a:extLst>
              <a:ext uri="{91240B29-F687-4F45-9708-019B960494DF}">
                <a14:hiddenLine xmlns:a14="http://schemas.microsoft.com/office/drawing/2010/main" w="6350" cap="flat" cmpd="sng" algn="ctr">
                  <a:solidFill>
                    <a:schemeClr val="accent3"/>
                  </a:solidFill>
                  <a:prstDash val="solid"/>
                  <a:miter lim="800000"/>
                </a14:hiddenLine>
              </a:ext>
            </a:ex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15" name="ColorBlock">
              <a:extLst>
                <a:ext uri="{FF2B5EF4-FFF2-40B4-BE49-F238E27FC236}">
                  <a16:creationId xmlns:a16="http://schemas.microsoft.com/office/drawing/2014/main" id="{9C2D5A30-509F-4283-8145-63D579176582}"/>
                </a:ext>
              </a:extLst>
            </p:cNvPr>
            <p:cNvSpPr/>
            <p:nvPr>
              <p:custDataLst>
                <p:tags r:id="rId15"/>
              </p:custDataLst>
            </p:nvPr>
          </p:nvSpPr>
          <p:spPr>
            <a:xfrm>
              <a:off x="0" y="0"/>
              <a:ext cx="190500" cy="635000"/>
            </a:xfrm>
            <a:prstGeom prst="rect">
              <a:avLst/>
            </a:prstGeom>
            <a:solidFill>
              <a:srgbClr val="639EF4"/>
            </a:solidFill>
            <a:ln w="6350" cap="flat" cmpd="sng" algn="ctr">
              <a:noFill/>
              <a:prstDash val="solid"/>
              <a:miter lim="800000"/>
            </a:ln>
            <a:effectLst/>
            <a:extLst>
              <a:ext uri="{91240B29-F687-4F45-9708-019B960494DF}">
                <a14:hiddenLine xmlns:a14="http://schemas.microsoft.com/office/drawing/2010/main" w="6350" cap="flat" cmpd="sng" algn="ctr">
                  <a:solidFill>
                    <a:schemeClr val="accent3"/>
                  </a:solidFill>
                  <a:prstDash val="solid"/>
                  <a:miter lim="800000"/>
                </a14:hiddenLine>
              </a:ext>
            </a:ex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16" name="TypeText">
              <a:extLst>
                <a:ext uri="{FF2B5EF4-FFF2-40B4-BE49-F238E27FC236}">
                  <a16:creationId xmlns:a16="http://schemas.microsoft.com/office/drawing/2014/main" id="{C4A833E1-BA4C-4189-8CEF-EF481CD32067}"/>
                </a:ext>
              </a:extLst>
            </p:cNvPr>
            <p:cNvSpPr txBox="1"/>
            <p:nvPr>
              <p:custDataLst>
                <p:tags r:id="rId16"/>
              </p:custDataLst>
            </p:nvPr>
          </p:nvSpPr>
          <p:spPr>
            <a:xfrm>
              <a:off x="254000" y="0"/>
              <a:ext cx="1905000" cy="635000"/>
            </a:xfrm>
            <a:prstGeom prst="rect">
              <a:avLst/>
            </a:prstGeom>
            <a:noFill/>
            <a:ln>
              <a:noFill/>
            </a:ln>
            <a:extLst>
              <a:ext uri="{91240B29-F687-4F45-9708-019B960494DF}">
                <a14:hiddenLine xmlns:a14="http://schemas.microsoft.com/office/drawing/2010/main">
                  <a:solidFill>
                    <a:schemeClr val="bg2"/>
                  </a:solidFill>
                </a14:hiddenLine>
              </a:ext>
            </a:extLst>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投票</a:t>
              </a:r>
              <a:endParaRPr lang="zh-CN" altLang="en-US" sz="2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 name="TipText">
              <a:extLst>
                <a:ext uri="{FF2B5EF4-FFF2-40B4-BE49-F238E27FC236}">
                  <a16:creationId xmlns:a16="http://schemas.microsoft.com/office/drawing/2014/main" id="{D5A1181E-B920-493B-808A-A5C7D54603A5}"/>
                </a:ext>
              </a:extLst>
            </p:cNvPr>
            <p:cNvSpPr txBox="1"/>
            <p:nvPr>
              <p:custDataLst>
                <p:tags r:id="rId17"/>
              </p:custDataLst>
            </p:nvPr>
          </p:nvSpPr>
          <p:spPr>
            <a:xfrm>
              <a:off x="1195705" y="109220"/>
              <a:ext cx="2286000" cy="508000"/>
            </a:xfrm>
            <a:prstGeom prst="rect">
              <a:avLst/>
            </a:prstGeom>
            <a:noFill/>
            <a:ln>
              <a:noFill/>
            </a:ln>
            <a:extLst>
              <a:ext uri="{91240B29-F687-4F45-9708-019B960494DF}">
                <a14:hiddenLine xmlns:a14="http://schemas.microsoft.com/office/drawing/2010/main">
                  <a:solidFill>
                    <a:schemeClr val="bg2"/>
                  </a:solidFill>
                </a14:hiddenLine>
              </a:ext>
            </a:extLst>
          </p:spPr>
          <p:txBody>
            <a:bodyPr vert="horz" wrap="none" rtlCol="0" anchor="ctr" anchorCtr="0">
              <a:noAutofit/>
            </a:bodyPr>
            <a:lstStyle/>
            <a:p>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最多可选</a:t>
              </a:r>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4</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项</a:t>
              </a:r>
              <a:endParaRPr lang="zh-CN" altLang="en-US" sz="2000" dirty="0" err="1">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3" name="图片 2">
            <a:extLst>
              <a:ext uri="{FF2B5EF4-FFF2-40B4-BE49-F238E27FC236}">
                <a16:creationId xmlns:a16="http://schemas.microsoft.com/office/drawing/2014/main" id="{B4C3E409-303F-431E-84E7-9D54FBFD5979}"/>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10641013" y="63500"/>
            <a:ext cx="1422400" cy="508000"/>
          </a:xfrm>
          <a:prstGeom prst="rect">
            <a:avLst/>
          </a:prstGeom>
        </p:spPr>
      </p:pic>
    </p:spTree>
    <p:custDataLst>
      <p:tags r:id="rId1"/>
    </p:custDataLst>
    <p:extLst>
      <p:ext uri="{BB962C8B-B14F-4D97-AF65-F5344CB8AC3E}">
        <p14:creationId xmlns:p14="http://schemas.microsoft.com/office/powerpoint/2010/main" val="3555195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457200" indent="-457200">
              <a:buClr>
                <a:schemeClr val="tx1">
                  <a:lumMod val="95000"/>
                  <a:lumOff val="5000"/>
                </a:schemeClr>
              </a:buClr>
              <a:buFont typeface="+mj-ea"/>
              <a:buAutoNum type="circleNumDbPlain"/>
            </a:pPr>
            <a:r>
              <a:rPr lang="zh-CN" altLang="zh-CN" sz="2400" dirty="0"/>
              <a:t>使用</a:t>
            </a:r>
            <a:r>
              <a:rPr lang="en-US" altLang="zh-CN" sz="2400" dirty="0" err="1">
                <a:solidFill>
                  <a:srgbClr val="5B42EE"/>
                </a:solidFill>
              </a:rPr>
              <a:t>SQLiteOpenHelper</a:t>
            </a:r>
            <a:r>
              <a:rPr lang="zh-CN" altLang="zh-CN" sz="2400" dirty="0"/>
              <a:t>的子类创建</a:t>
            </a:r>
            <a:r>
              <a:rPr lang="en-US" altLang="zh-CN" sz="2400" dirty="0"/>
              <a:t>SQLite</a:t>
            </a:r>
            <a:r>
              <a:rPr lang="zh-CN" altLang="zh-CN" sz="2400" dirty="0"/>
              <a:t>数据库</a:t>
            </a:r>
            <a:r>
              <a:rPr lang="zh-CN" altLang="en-US" sz="2400" dirty="0"/>
              <a:t>。</a:t>
            </a:r>
            <a:endParaRPr lang="en-US" altLang="zh-CN" sz="2400" dirty="0"/>
          </a:p>
          <a:p>
            <a:pPr lvl="1"/>
            <a:r>
              <a:rPr lang="zh-CN" altLang="zh-CN" sz="2200" dirty="0"/>
              <a:t>需要创建一个类继承自</a:t>
            </a:r>
            <a:r>
              <a:rPr lang="en-US" altLang="zh-CN" sz="2200" dirty="0" err="1"/>
              <a:t>SQLiteOpenHelper</a:t>
            </a:r>
            <a:r>
              <a:rPr lang="en-US" altLang="zh-CN" sz="2200" dirty="0"/>
              <a:t>, </a:t>
            </a:r>
            <a:r>
              <a:rPr lang="zh-CN" altLang="zh-CN" sz="2200" dirty="0"/>
              <a:t>然后重写</a:t>
            </a:r>
            <a:r>
              <a:rPr lang="en-US" altLang="zh-CN" sz="2200" dirty="0" err="1"/>
              <a:t>onCreate</a:t>
            </a:r>
            <a:r>
              <a:rPr lang="en-US" altLang="zh-CN" sz="2200" dirty="0"/>
              <a:t>()</a:t>
            </a:r>
            <a:r>
              <a:rPr lang="zh-CN" altLang="zh-CN" sz="2200" dirty="0"/>
              <a:t>方法</a:t>
            </a:r>
            <a:r>
              <a:rPr lang="en-US" altLang="zh-CN" sz="2200" dirty="0"/>
              <a:t>.</a:t>
            </a:r>
          </a:p>
          <a:p>
            <a:pPr lvl="1"/>
            <a:endParaRPr lang="en-US" altLang="zh-CN" sz="2200" dirty="0">
              <a:solidFill>
                <a:srgbClr val="5B42EE"/>
              </a:solidFill>
            </a:endParaRPr>
          </a:p>
          <a:p>
            <a:pPr lvl="1"/>
            <a:r>
              <a:rPr lang="zh-CN" altLang="en-US" sz="2200" b="1" dirty="0">
                <a:hlinkClick r:id="rId2" action="ppaction://hlinkfile"/>
              </a:rPr>
              <a:t>示例</a:t>
            </a:r>
            <a:r>
              <a:rPr lang="zh-CN" altLang="en-US" sz="2200" dirty="0"/>
              <a:t>：创建数据库</a:t>
            </a:r>
            <a:r>
              <a:rPr lang="en-US" altLang="zh-CN" sz="2200" dirty="0" err="1"/>
              <a:t>BookStore.db</a:t>
            </a:r>
            <a:r>
              <a:rPr lang="en-US" altLang="zh-CN" sz="2200" dirty="0"/>
              <a:t>,</a:t>
            </a:r>
            <a:r>
              <a:rPr lang="zh-CN" altLang="en-US" sz="2200" dirty="0"/>
              <a:t>然后创建</a:t>
            </a:r>
            <a:r>
              <a:rPr lang="en-US" altLang="zh-CN" sz="2200" dirty="0"/>
              <a:t>Book</a:t>
            </a:r>
            <a:r>
              <a:rPr lang="zh-CN" altLang="en-US" sz="2200" dirty="0"/>
              <a:t>表。 创建</a:t>
            </a:r>
            <a:r>
              <a:rPr lang="en-US" altLang="zh-CN" sz="2200" dirty="0"/>
              <a:t>Book</a:t>
            </a:r>
            <a:r>
              <a:rPr lang="zh-CN" altLang="en-US" sz="2200" dirty="0"/>
              <a:t>表的的建表语句如下所示，注意建表语句不含分号。</a:t>
            </a:r>
            <a:endParaRPr lang="en-US" altLang="zh-CN" sz="2200" dirty="0"/>
          </a:p>
        </p:txBody>
      </p:sp>
      <p:sp>
        <p:nvSpPr>
          <p:cNvPr id="3" name="标题 2"/>
          <p:cNvSpPr>
            <a:spLocks noGrp="1"/>
          </p:cNvSpPr>
          <p:nvPr>
            <p:ph type="title"/>
          </p:nvPr>
        </p:nvSpPr>
        <p:spPr/>
        <p:txBody>
          <a:bodyPr>
            <a:normAutofit/>
          </a:bodyPr>
          <a:lstStyle/>
          <a:p>
            <a:r>
              <a:rPr lang="en-US" altLang="zh-CN" dirty="0"/>
              <a:t>(1) </a:t>
            </a:r>
            <a:r>
              <a:rPr lang="zh-CN" altLang="en-US" dirty="0"/>
              <a:t>创建数据库</a:t>
            </a:r>
          </a:p>
        </p:txBody>
      </p:sp>
      <p:sp>
        <p:nvSpPr>
          <p:cNvPr id="4" name="矩形 3"/>
          <p:cNvSpPr/>
          <p:nvPr/>
        </p:nvSpPr>
        <p:spPr>
          <a:xfrm>
            <a:off x="1161082" y="3284984"/>
            <a:ext cx="8856984" cy="2308324"/>
          </a:xfrm>
          <a:prstGeom prst="rect">
            <a:avLst/>
          </a:prstGeom>
          <a:solidFill>
            <a:schemeClr val="accent2">
              <a:lumMod val="20000"/>
              <a:lumOff val="80000"/>
            </a:schemeClr>
          </a:solidFill>
          <a:ln>
            <a:solidFill>
              <a:schemeClr val="tx1"/>
            </a:solidFill>
          </a:ln>
        </p:spPr>
        <p:txBody>
          <a:bodyPr wrap="square">
            <a:spAutoFit/>
          </a:bodyPr>
          <a:lstStyle/>
          <a:p>
            <a:pPr lvl="1"/>
            <a:r>
              <a:rPr lang="en-US" altLang="zh-CN" sz="2400" b="1" dirty="0"/>
              <a:t>create table Book(</a:t>
            </a:r>
          </a:p>
          <a:p>
            <a:pPr lvl="1"/>
            <a:r>
              <a:rPr lang="en-US" altLang="zh-CN" sz="2400" b="1" dirty="0"/>
              <a:t>	id integer primary key </a:t>
            </a:r>
            <a:r>
              <a:rPr lang="en-US" altLang="zh-CN" sz="2400" b="1" dirty="0" err="1"/>
              <a:t>autoincrement</a:t>
            </a:r>
            <a:r>
              <a:rPr lang="en-US" altLang="zh-CN" sz="2400" b="1" dirty="0"/>
              <a:t>,</a:t>
            </a:r>
          </a:p>
          <a:p>
            <a:pPr lvl="1"/>
            <a:r>
              <a:rPr lang="en-US" altLang="zh-CN" sz="2400" b="1" dirty="0"/>
              <a:t>	author text,</a:t>
            </a:r>
          </a:p>
          <a:p>
            <a:pPr lvl="1"/>
            <a:r>
              <a:rPr lang="en-US" altLang="zh-CN" sz="2400" b="1" dirty="0"/>
              <a:t>	price real,</a:t>
            </a:r>
          </a:p>
          <a:p>
            <a:pPr lvl="1"/>
            <a:r>
              <a:rPr lang="en-US" altLang="zh-CN" sz="2400" b="1" dirty="0"/>
              <a:t>	pages integer,</a:t>
            </a:r>
          </a:p>
          <a:p>
            <a:pPr lvl="1"/>
            <a:r>
              <a:rPr lang="en-US" altLang="zh-CN" sz="2400" b="1" dirty="0"/>
              <a:t>	name text)</a:t>
            </a:r>
            <a:endParaRPr lang="zh-CN" altLang="en-US" sz="2000" b="1" dirty="0"/>
          </a:p>
        </p:txBody>
      </p:sp>
    </p:spTree>
    <p:extLst>
      <p:ext uri="{BB962C8B-B14F-4D97-AF65-F5344CB8AC3E}">
        <p14:creationId xmlns:p14="http://schemas.microsoft.com/office/powerpoint/2010/main" val="4218944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E49C210F-2979-40BA-954E-13F53E596F8C}"/>
              </a:ext>
            </a:extLst>
          </p:cNvPr>
          <p:cNvSpPr>
            <a:spLocks noChangeArrowheads="1"/>
          </p:cNvSpPr>
          <p:nvPr/>
        </p:nvSpPr>
        <p:spPr bwMode="auto">
          <a:xfrm>
            <a:off x="0" y="-65271"/>
            <a:ext cx="12190413" cy="6863417"/>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class </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MyDatabaseHelper </a:t>
            </a:r>
            <a:r>
              <a:rPr kumimoji="0" lang="zh-CN" altLang="zh-CN" sz="20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extends </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SQLiteOpenHelper {</a:t>
            </a:r>
            <a:b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20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static final </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String </a:t>
            </a:r>
            <a:r>
              <a:rPr kumimoji="0" lang="zh-CN" altLang="zh-CN" sz="2000" b="1" i="1" u="none" strike="noStrike" cap="none" normalizeH="0" baseline="0" dirty="0">
                <a:ln>
                  <a:noFill/>
                </a:ln>
                <a:solidFill>
                  <a:srgbClr val="660E7A"/>
                </a:solidFill>
                <a:effectLst/>
                <a:latin typeface="宋体" panose="02010600030101010101" pitchFamily="2" charset="-122"/>
                <a:ea typeface="宋体" panose="02010600030101010101" pitchFamily="2" charset="-122"/>
              </a:rPr>
              <a:t>CREATE_BOOK </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20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"create table Book ("</a:t>
            </a:r>
            <a:br>
              <a:rPr kumimoji="0" lang="zh-CN" altLang="zh-CN" sz="20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20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20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"id integer primary key autoincrement, "</a:t>
            </a:r>
            <a:br>
              <a:rPr kumimoji="0" lang="zh-CN" altLang="zh-CN" sz="20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20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20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"author text, "</a:t>
            </a:r>
            <a:br>
              <a:rPr kumimoji="0" lang="zh-CN" altLang="zh-CN" sz="20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20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20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"price real, "</a:t>
            </a:r>
            <a:br>
              <a:rPr kumimoji="0" lang="zh-CN" altLang="zh-CN" sz="20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20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20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"pages integer, "</a:t>
            </a:r>
            <a:br>
              <a:rPr kumimoji="0" lang="zh-CN" altLang="zh-CN" sz="20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20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20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"name text)"</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b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20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private </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Context </a:t>
            </a:r>
            <a:r>
              <a:rPr kumimoji="0" lang="zh-CN" altLang="zh-CN" sz="20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mContext</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20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MyDatabaseHelper</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(Context context, String name, SQLiteDatabase.CursorFactory factory, </a:t>
            </a:r>
            <a:r>
              <a:rPr kumimoji="0" lang="zh-CN" altLang="zh-CN" sz="16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int </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version) </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20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super</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(context, name, factory, version);</a:t>
            </a:r>
            <a:b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20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mContext </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context;</a:t>
            </a:r>
            <a:b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b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b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2000" b="0" i="0" u="none" strike="noStrike" cap="none" normalizeH="0" baseline="0" dirty="0">
                <a:ln>
                  <a:noFill/>
                </a:ln>
                <a:solidFill>
                  <a:srgbClr val="808000"/>
                </a:solidFill>
                <a:effectLst/>
                <a:latin typeface="宋体" panose="02010600030101010101" pitchFamily="2" charset="-122"/>
                <a:ea typeface="宋体" panose="02010600030101010101" pitchFamily="2" charset="-122"/>
              </a:rPr>
              <a:t>@Override</a:t>
            </a:r>
            <a:br>
              <a:rPr kumimoji="0" lang="zh-CN" altLang="zh-CN" sz="2000" b="0" i="0" u="none" strike="noStrike" cap="none" normalizeH="0" baseline="0" dirty="0">
                <a:ln>
                  <a:noFill/>
                </a:ln>
                <a:solidFill>
                  <a:srgbClr val="808000"/>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a:ln>
                  <a:noFill/>
                </a:ln>
                <a:solidFill>
                  <a:srgbClr val="808000"/>
                </a:solidFill>
                <a:effectLst/>
                <a:latin typeface="宋体" panose="02010600030101010101" pitchFamily="2" charset="-122"/>
                <a:ea typeface="宋体" panose="02010600030101010101" pitchFamily="2" charset="-122"/>
              </a:rPr>
              <a:t>    </a:t>
            </a:r>
            <a:r>
              <a:rPr kumimoji="0" lang="zh-CN" altLang="zh-CN" sz="20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void </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onCreate(SQLiteDatabase db) {</a:t>
            </a:r>
            <a:b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db.execSQL(</a:t>
            </a:r>
            <a:r>
              <a:rPr kumimoji="0" lang="zh-CN" altLang="zh-CN" sz="2000" b="1" i="1" u="none" strike="noStrike" cap="none" normalizeH="0" baseline="0" dirty="0">
                <a:ln>
                  <a:noFill/>
                </a:ln>
                <a:solidFill>
                  <a:srgbClr val="660E7A"/>
                </a:solidFill>
                <a:effectLst/>
                <a:latin typeface="宋体" panose="02010600030101010101" pitchFamily="2" charset="-122"/>
                <a:ea typeface="宋体" panose="02010600030101010101" pitchFamily="2" charset="-122"/>
              </a:rPr>
              <a:t>CREATE_BOOK</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Toast.</a:t>
            </a:r>
            <a:r>
              <a:rPr kumimoji="0" lang="zh-CN" altLang="zh-CN" sz="2000" b="0" i="1" u="none" strike="noStrike" cap="none" normalizeH="0" baseline="0" dirty="0">
                <a:ln>
                  <a:noFill/>
                </a:ln>
                <a:solidFill>
                  <a:srgbClr val="000000"/>
                </a:solidFill>
                <a:effectLst/>
                <a:latin typeface="宋体" panose="02010600030101010101" pitchFamily="2" charset="-122"/>
                <a:ea typeface="宋体" panose="02010600030101010101" pitchFamily="2" charset="-122"/>
              </a:rPr>
              <a:t>makeText</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20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mContext</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20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"Create succeeded"</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Toast.</a:t>
            </a:r>
            <a:r>
              <a:rPr kumimoji="0" lang="zh-CN" altLang="zh-CN" sz="2000" b="1" i="1" u="none" strike="noStrike" cap="none" normalizeH="0" baseline="0" dirty="0">
                <a:ln>
                  <a:noFill/>
                </a:ln>
                <a:solidFill>
                  <a:srgbClr val="660E7A"/>
                </a:solidFill>
                <a:effectLst/>
                <a:latin typeface="宋体" panose="02010600030101010101" pitchFamily="2" charset="-122"/>
                <a:ea typeface="宋体" panose="02010600030101010101" pitchFamily="2" charset="-122"/>
              </a:rPr>
              <a:t>LENGTH_SHORT</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).show();</a:t>
            </a:r>
            <a:b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endParaRPr kumimoji="0" lang="en-US"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endParaRPr>
          </a:p>
          <a:p>
            <a:pPr eaLnBrk="0" fontAlgn="base" hangingPunct="0">
              <a:spcBef>
                <a:spcPct val="0"/>
              </a:spcBef>
              <a:spcAft>
                <a:spcPct val="0"/>
              </a:spcAft>
            </a:pPr>
            <a:r>
              <a:rPr lang="en-US" altLang="zh-CN" sz="2000" dirty="0">
                <a:solidFill>
                  <a:srgbClr val="808000"/>
                </a:solidFill>
                <a:latin typeface="宋体" panose="02010600030101010101" pitchFamily="2" charset="-122"/>
                <a:ea typeface="宋体" panose="02010600030101010101" pitchFamily="2" charset="-122"/>
              </a:rPr>
              <a:t>    </a:t>
            </a:r>
            <a:r>
              <a:rPr kumimoji="0" lang="zh-CN" altLang="zh-CN" sz="2000" b="0" i="0" u="none" strike="noStrike" cap="none" normalizeH="0" baseline="0" dirty="0">
                <a:ln>
                  <a:noFill/>
                </a:ln>
                <a:solidFill>
                  <a:srgbClr val="808000"/>
                </a:solidFill>
                <a:effectLst/>
                <a:latin typeface="宋体" panose="02010600030101010101" pitchFamily="2" charset="-122"/>
                <a:ea typeface="宋体" panose="02010600030101010101" pitchFamily="2" charset="-122"/>
              </a:rPr>
              <a:t>@Override</a:t>
            </a:r>
            <a:br>
              <a:rPr kumimoji="0" lang="zh-CN" altLang="zh-CN" sz="2000" b="0" i="0" u="none" strike="noStrike" cap="none" normalizeH="0" baseline="0" dirty="0">
                <a:ln>
                  <a:noFill/>
                </a:ln>
                <a:solidFill>
                  <a:srgbClr val="808000"/>
                </a:solidFill>
                <a:effectLst/>
                <a:latin typeface="宋体" panose="02010600030101010101" pitchFamily="2" charset="-122"/>
                <a:ea typeface="宋体" panose="02010600030101010101" pitchFamily="2" charset="-122"/>
              </a:rPr>
            </a:br>
            <a:r>
              <a:rPr kumimoji="0" lang="en-US" altLang="zh-CN" sz="2000" b="0" i="0" u="none" strike="noStrike" cap="none" normalizeH="0" baseline="0" dirty="0">
                <a:ln>
                  <a:noFill/>
                </a:ln>
                <a:solidFill>
                  <a:srgbClr val="808000"/>
                </a:solidFill>
                <a:effectLst/>
                <a:latin typeface="宋体" panose="02010600030101010101" pitchFamily="2" charset="-122"/>
                <a:ea typeface="宋体" panose="02010600030101010101" pitchFamily="2" charset="-122"/>
              </a:rPr>
              <a:t>    </a:t>
            </a:r>
            <a:r>
              <a:rPr kumimoji="0" lang="zh-CN" altLang="zh-CN" sz="20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void </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onUpgrade(SQLiteDatabase db, </a:t>
            </a:r>
            <a:r>
              <a:rPr kumimoji="0" lang="zh-CN" altLang="zh-CN" sz="20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int </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oldVersion, </a:t>
            </a:r>
            <a:r>
              <a:rPr kumimoji="0" lang="zh-CN" altLang="zh-CN" sz="20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int </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newVersion) {</a:t>
            </a:r>
            <a:endParaRPr kumimoji="0" lang="zh-CN" altLang="zh-CN" sz="5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2000" dirty="0">
                <a:solidFill>
                  <a:srgbClr val="000000"/>
                </a:solidFill>
                <a:latin typeface="宋体" panose="02010600030101010101" pitchFamily="2" charset="-122"/>
                <a:ea typeface="宋体" panose="02010600030101010101" pitchFamily="2" charset="-122"/>
              </a:rPr>
              <a:t>    }</a:t>
            </a:r>
          </a:p>
        </p:txBody>
      </p:sp>
      <p:sp>
        <p:nvSpPr>
          <p:cNvPr id="5" name="Rectangle 2">
            <a:extLst>
              <a:ext uri="{FF2B5EF4-FFF2-40B4-BE49-F238E27FC236}">
                <a16:creationId xmlns:a16="http://schemas.microsoft.com/office/drawing/2014/main" id="{DE610223-BA54-4D2A-B47E-1A0CACDEA5D5}"/>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18305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09520" y="85447"/>
            <a:ext cx="10971372" cy="967289"/>
          </a:xfrm>
        </p:spPr>
        <p:txBody>
          <a:bodyPr/>
          <a:lstStyle/>
          <a:p>
            <a:r>
              <a:rPr lang="zh-CN" altLang="en-US" dirty="0"/>
              <a:t>在</a:t>
            </a:r>
            <a:r>
              <a:rPr lang="en-US" altLang="zh-CN" dirty="0" err="1"/>
              <a:t>MainActivity</a:t>
            </a:r>
            <a:r>
              <a:rPr lang="zh-CN" altLang="en-US" dirty="0"/>
              <a:t>的布局文件中加入一个按钮，用于创建数据库。</a:t>
            </a:r>
            <a:r>
              <a:rPr lang="zh-CN" altLang="en-US" dirty="0">
                <a:hlinkClick r:id="rId2" action="ppaction://hlinkfile"/>
              </a:rPr>
              <a:t>按钮的事件处理代码</a:t>
            </a:r>
            <a:r>
              <a:rPr lang="zh-CN" altLang="en-US" dirty="0"/>
              <a:t>为：</a:t>
            </a:r>
          </a:p>
        </p:txBody>
      </p:sp>
      <p:sp>
        <p:nvSpPr>
          <p:cNvPr id="4" name="矩形 3"/>
          <p:cNvSpPr/>
          <p:nvPr/>
        </p:nvSpPr>
        <p:spPr>
          <a:xfrm>
            <a:off x="609520" y="1124744"/>
            <a:ext cx="10799554" cy="4832092"/>
          </a:xfrm>
          <a:prstGeom prst="rect">
            <a:avLst/>
          </a:prstGeom>
          <a:solidFill>
            <a:schemeClr val="accent2">
              <a:lumMod val="20000"/>
              <a:lumOff val="80000"/>
            </a:schemeClr>
          </a:solidFill>
          <a:ln>
            <a:solidFill>
              <a:schemeClr val="tx1"/>
            </a:solidFill>
          </a:ln>
        </p:spPr>
        <p:txBody>
          <a:bodyPr wrap="square">
            <a:spAutoFit/>
          </a:bodyPr>
          <a:lstStyle/>
          <a:p>
            <a:r>
              <a:rPr lang="en-US" altLang="zh-CN" sz="2000" dirty="0"/>
              <a:t>public class </a:t>
            </a:r>
            <a:r>
              <a:rPr lang="en-US" altLang="zh-CN" sz="2000" dirty="0" err="1"/>
              <a:t>MainActivity</a:t>
            </a:r>
            <a:r>
              <a:rPr lang="en-US" altLang="zh-CN" sz="2000" dirty="0"/>
              <a:t> extends </a:t>
            </a:r>
            <a:r>
              <a:rPr lang="en-US" altLang="zh-CN" sz="2000" dirty="0" err="1"/>
              <a:t>AppCompatActivity</a:t>
            </a:r>
            <a:r>
              <a:rPr lang="en-US" altLang="zh-CN" sz="2000" dirty="0"/>
              <a:t> {</a:t>
            </a:r>
          </a:p>
          <a:p>
            <a:r>
              <a:rPr lang="en-US" altLang="zh-CN" sz="2000" dirty="0"/>
              <a:t>    private </a:t>
            </a:r>
            <a:r>
              <a:rPr lang="en-US" altLang="zh-CN" sz="2000" dirty="0" err="1"/>
              <a:t>MyDatabaseHelper</a:t>
            </a:r>
            <a:r>
              <a:rPr lang="en-US" altLang="zh-CN" sz="2000" dirty="0"/>
              <a:t> </a:t>
            </a:r>
            <a:r>
              <a:rPr lang="en-US" altLang="zh-CN" sz="2000" dirty="0" err="1"/>
              <a:t>dbHelper</a:t>
            </a:r>
            <a:r>
              <a:rPr lang="en-US" altLang="zh-CN" sz="2000" dirty="0"/>
              <a:t>;</a:t>
            </a:r>
          </a:p>
          <a:p>
            <a:r>
              <a:rPr lang="en-US" altLang="zh-CN" sz="2000" dirty="0"/>
              <a:t>    @Override</a:t>
            </a:r>
          </a:p>
          <a:p>
            <a:r>
              <a:rPr lang="en-US" altLang="zh-CN" sz="2000" dirty="0"/>
              <a:t>    protected void </a:t>
            </a:r>
            <a:r>
              <a:rPr lang="en-US" altLang="zh-CN" sz="2000" dirty="0" err="1"/>
              <a:t>onCreate</a:t>
            </a:r>
            <a:r>
              <a:rPr lang="en-US" altLang="zh-CN" sz="2000" dirty="0"/>
              <a:t>(Bundle </a:t>
            </a:r>
            <a:r>
              <a:rPr lang="en-US" altLang="zh-CN" sz="2000" dirty="0" err="1"/>
              <a:t>savedInstanceState</a:t>
            </a:r>
            <a:r>
              <a:rPr lang="en-US" altLang="zh-CN" sz="2000" dirty="0"/>
              <a:t>) {</a:t>
            </a:r>
          </a:p>
          <a:p>
            <a:r>
              <a:rPr lang="en-US" altLang="zh-CN" sz="2000" dirty="0"/>
              <a:t>        </a:t>
            </a:r>
            <a:r>
              <a:rPr lang="en-US" altLang="zh-CN" sz="2000" dirty="0" err="1"/>
              <a:t>super.onCreate</a:t>
            </a:r>
            <a:r>
              <a:rPr lang="en-US" altLang="zh-CN" sz="2000" dirty="0"/>
              <a:t>(</a:t>
            </a:r>
            <a:r>
              <a:rPr lang="en-US" altLang="zh-CN" sz="2000" dirty="0" err="1"/>
              <a:t>savedInstanceState</a:t>
            </a:r>
            <a:r>
              <a:rPr lang="en-US" altLang="zh-CN" sz="2000" dirty="0"/>
              <a:t>);</a:t>
            </a:r>
          </a:p>
          <a:p>
            <a:r>
              <a:rPr lang="en-US" altLang="zh-CN" sz="2000" dirty="0"/>
              <a:t>        </a:t>
            </a:r>
            <a:r>
              <a:rPr lang="en-US" altLang="zh-CN" sz="2000" dirty="0" err="1"/>
              <a:t>setContentView</a:t>
            </a:r>
            <a:r>
              <a:rPr lang="en-US" altLang="zh-CN" sz="2000" dirty="0"/>
              <a:t>(</a:t>
            </a:r>
            <a:r>
              <a:rPr lang="en-US" altLang="zh-CN" sz="2000" dirty="0" err="1"/>
              <a:t>R.layout.activity_main</a:t>
            </a:r>
            <a:r>
              <a:rPr lang="en-US" altLang="zh-CN" sz="2000" dirty="0"/>
              <a:t>);</a:t>
            </a:r>
          </a:p>
          <a:p>
            <a:r>
              <a:rPr lang="en-US" altLang="zh-CN" sz="2000" dirty="0"/>
              <a:t>        Button </a:t>
            </a:r>
            <a:r>
              <a:rPr lang="en-US" altLang="zh-CN" sz="2000" dirty="0" err="1"/>
              <a:t>createDatabase</a:t>
            </a:r>
            <a:r>
              <a:rPr lang="en-US" altLang="zh-CN" sz="2000" dirty="0"/>
              <a:t> = (Button) </a:t>
            </a:r>
            <a:r>
              <a:rPr lang="en-US" altLang="zh-CN" sz="2000" dirty="0" err="1"/>
              <a:t>findViewById</a:t>
            </a:r>
            <a:r>
              <a:rPr lang="en-US" altLang="zh-CN" sz="2000" dirty="0"/>
              <a:t>(</a:t>
            </a:r>
            <a:r>
              <a:rPr lang="en-US" altLang="zh-CN" sz="2000" dirty="0" err="1"/>
              <a:t>R.id.create_database</a:t>
            </a:r>
            <a:r>
              <a:rPr lang="en-US" altLang="zh-CN" sz="2000" dirty="0"/>
              <a:t>);</a:t>
            </a:r>
          </a:p>
          <a:p>
            <a:r>
              <a:rPr lang="en-US" altLang="zh-CN" sz="2000" dirty="0"/>
              <a:t>        </a:t>
            </a:r>
            <a:r>
              <a:rPr lang="en-US" altLang="zh-CN" sz="2000" dirty="0" err="1"/>
              <a:t>createDatabase.setOnClickListener</a:t>
            </a:r>
            <a:r>
              <a:rPr lang="en-US" altLang="zh-CN" sz="2000" dirty="0"/>
              <a:t>(new </a:t>
            </a:r>
            <a:r>
              <a:rPr lang="en-US" altLang="zh-CN" sz="2000" dirty="0" err="1"/>
              <a:t>View.OnClickListener</a:t>
            </a:r>
            <a:r>
              <a:rPr lang="en-US" altLang="zh-CN" sz="2000" dirty="0"/>
              <a:t>() {</a:t>
            </a:r>
          </a:p>
          <a:p>
            <a:r>
              <a:rPr lang="en-US" altLang="zh-CN" sz="2000" dirty="0"/>
              <a:t>            @Override</a:t>
            </a:r>
          </a:p>
          <a:p>
            <a:r>
              <a:rPr lang="en-US" altLang="zh-CN" sz="2000" dirty="0"/>
              <a:t>            public void </a:t>
            </a:r>
            <a:r>
              <a:rPr lang="en-US" altLang="zh-CN" sz="2000" dirty="0" err="1"/>
              <a:t>onClick</a:t>
            </a:r>
            <a:r>
              <a:rPr lang="en-US" altLang="zh-CN" sz="2000" dirty="0"/>
              <a:t>(View v) {</a:t>
            </a:r>
          </a:p>
          <a:p>
            <a:r>
              <a:rPr lang="en-US" altLang="zh-CN" sz="2000" b="1" dirty="0">
                <a:solidFill>
                  <a:srgbClr val="FF0066"/>
                </a:solidFill>
              </a:rPr>
              <a:t>	  </a:t>
            </a:r>
            <a:r>
              <a:rPr lang="en-US" altLang="zh-CN" sz="2400" b="1" dirty="0" err="1">
                <a:solidFill>
                  <a:srgbClr val="FF0066"/>
                </a:solidFill>
              </a:rPr>
              <a:t>dbHelper</a:t>
            </a:r>
            <a:r>
              <a:rPr lang="en-US" altLang="zh-CN" sz="2400" b="1" dirty="0">
                <a:solidFill>
                  <a:srgbClr val="FF0066"/>
                </a:solidFill>
              </a:rPr>
              <a:t> = new </a:t>
            </a:r>
            <a:r>
              <a:rPr lang="en-US" altLang="zh-CN" sz="2400" b="1" dirty="0" err="1">
                <a:solidFill>
                  <a:srgbClr val="FF0066"/>
                </a:solidFill>
              </a:rPr>
              <a:t>MyDatabaseHelper</a:t>
            </a:r>
            <a:r>
              <a:rPr lang="en-US" altLang="zh-CN" sz="2400" b="1" dirty="0">
                <a:solidFill>
                  <a:srgbClr val="FF0066"/>
                </a:solidFill>
              </a:rPr>
              <a:t>(this, "</a:t>
            </a:r>
            <a:r>
              <a:rPr lang="en-US" altLang="zh-CN" sz="2400" b="1" dirty="0" err="1">
                <a:solidFill>
                  <a:srgbClr val="FF0066"/>
                </a:solidFill>
              </a:rPr>
              <a:t>BookStore.db</a:t>
            </a:r>
            <a:r>
              <a:rPr lang="en-US" altLang="zh-CN" sz="2400" b="1" dirty="0">
                <a:solidFill>
                  <a:srgbClr val="FF0066"/>
                </a:solidFill>
              </a:rPr>
              <a:t>", null, 1);</a:t>
            </a:r>
            <a:endParaRPr lang="en-US" altLang="zh-CN" sz="2000" dirty="0"/>
          </a:p>
          <a:p>
            <a:r>
              <a:rPr lang="en-US" altLang="zh-CN" sz="2000" dirty="0"/>
              <a:t>                </a:t>
            </a:r>
            <a:r>
              <a:rPr lang="en-US" altLang="zh-CN" sz="2400" b="1" dirty="0" err="1">
                <a:solidFill>
                  <a:srgbClr val="FF0066"/>
                </a:solidFill>
              </a:rPr>
              <a:t>dbHelper.getWritableDatabase</a:t>
            </a:r>
            <a:r>
              <a:rPr lang="en-US" altLang="zh-CN" sz="2400" b="1" dirty="0">
                <a:solidFill>
                  <a:srgbClr val="FF0066"/>
                </a:solidFill>
              </a:rPr>
              <a:t>();</a:t>
            </a:r>
          </a:p>
          <a:p>
            <a:r>
              <a:rPr lang="en-US" altLang="zh-CN" sz="2000" dirty="0"/>
              <a:t>            }</a:t>
            </a:r>
          </a:p>
          <a:p>
            <a:r>
              <a:rPr lang="en-US" altLang="zh-CN" sz="2000" dirty="0"/>
              <a:t>        });</a:t>
            </a:r>
          </a:p>
          <a:p>
            <a:r>
              <a:rPr lang="en-US" altLang="zh-CN" sz="2000" dirty="0"/>
              <a:t>}}</a:t>
            </a:r>
            <a:endParaRPr lang="zh-CN" altLang="en-US" sz="2000" dirty="0"/>
          </a:p>
        </p:txBody>
      </p:sp>
    </p:spTree>
    <p:extLst>
      <p:ext uri="{BB962C8B-B14F-4D97-AF65-F5344CB8AC3E}">
        <p14:creationId xmlns:p14="http://schemas.microsoft.com/office/powerpoint/2010/main" val="481246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457200" lvl="1" indent="-457200">
              <a:buClr>
                <a:schemeClr val="tx1"/>
              </a:buClr>
              <a:buSzPct val="95000"/>
              <a:buFont typeface="+mj-ea"/>
              <a:buAutoNum type="circleNumDbPlain" startAt="2"/>
            </a:pPr>
            <a:r>
              <a:rPr lang="zh-CN" altLang="en-US" b="1" dirty="0"/>
              <a:t>应用</a:t>
            </a:r>
            <a:r>
              <a:rPr lang="en-US" altLang="zh-CN" b="1" dirty="0" err="1"/>
              <a:t>SQLiteDatabase</a:t>
            </a:r>
            <a:r>
              <a:rPr lang="zh-CN" altLang="en-US" b="1" dirty="0"/>
              <a:t>对象的</a:t>
            </a:r>
            <a:r>
              <a:rPr lang="en-US" altLang="zh-CN" b="1" dirty="0" err="1"/>
              <a:t>openOrCreateDatabase</a:t>
            </a:r>
            <a:r>
              <a:rPr lang="en-US" altLang="zh-CN" b="1" dirty="0"/>
              <a:t>()</a:t>
            </a:r>
            <a:r>
              <a:rPr lang="zh-CN" altLang="en-US" b="1" dirty="0"/>
              <a:t>方法创建数据库。</a:t>
            </a:r>
          </a:p>
          <a:p>
            <a:pPr lvl="1"/>
            <a:r>
              <a:rPr lang="en-US" altLang="zh-CN" sz="2200" dirty="0"/>
              <a:t>static </a:t>
            </a:r>
            <a:r>
              <a:rPr lang="en-US" altLang="zh-CN" sz="2200" dirty="0" err="1"/>
              <a:t>SQLiteDatabase</a:t>
            </a:r>
            <a:r>
              <a:rPr lang="en-US" altLang="zh-CN" sz="2200" dirty="0"/>
              <a:t> </a:t>
            </a:r>
            <a:r>
              <a:rPr lang="en-US" altLang="zh-CN" sz="2200" dirty="0" err="1"/>
              <a:t>openOrCreateDatabase</a:t>
            </a:r>
            <a:r>
              <a:rPr lang="en-US" altLang="zh-CN" sz="2200" dirty="0"/>
              <a:t>(File </a:t>
            </a:r>
            <a:r>
              <a:rPr lang="en-US" altLang="zh-CN" sz="2200" dirty="0" err="1"/>
              <a:t>file,SQLiteDatabase.CursorFactory</a:t>
            </a:r>
            <a:r>
              <a:rPr lang="en-US" altLang="zh-CN" sz="2200" dirty="0"/>
              <a:t> factory);</a:t>
            </a:r>
            <a:endParaRPr lang="en-US" altLang="zh-CN" sz="2200" b="0" dirty="0"/>
          </a:p>
          <a:p>
            <a:pPr lvl="1"/>
            <a:r>
              <a:rPr lang="en-US" altLang="zh-CN" sz="2200" dirty="0"/>
              <a:t>static </a:t>
            </a:r>
            <a:r>
              <a:rPr lang="en-US" altLang="zh-CN" sz="2200" dirty="0" err="1"/>
              <a:t>SQLiteDatabase</a:t>
            </a:r>
            <a:r>
              <a:rPr lang="en-US" altLang="zh-CN" sz="2200" dirty="0"/>
              <a:t> </a:t>
            </a:r>
            <a:r>
              <a:rPr lang="en-US" altLang="zh-CN" sz="2200" dirty="0" err="1"/>
              <a:t>openOrCreateDatabase</a:t>
            </a:r>
            <a:r>
              <a:rPr lang="en-US" altLang="zh-CN" sz="2200" dirty="0"/>
              <a:t>(String </a:t>
            </a:r>
            <a:r>
              <a:rPr lang="en-US" altLang="zh-CN" sz="2200" dirty="0" err="1"/>
              <a:t>path,SQLiteDatabse.CursorFactory</a:t>
            </a:r>
            <a:r>
              <a:rPr lang="en-US" altLang="zh-CN" sz="2200" dirty="0"/>
              <a:t> factory);</a:t>
            </a:r>
            <a:endParaRPr lang="en-US" altLang="zh-CN" sz="2200" b="0" dirty="0"/>
          </a:p>
          <a:p>
            <a:r>
              <a:rPr lang="zh-CN" altLang="en-US" dirty="0"/>
              <a:t>例如：</a:t>
            </a:r>
            <a:endParaRPr lang="en-US" altLang="zh-CN" dirty="0"/>
          </a:p>
          <a:p>
            <a:pPr marL="306689" lvl="1" indent="0">
              <a:buNone/>
            </a:pPr>
            <a:r>
              <a:rPr lang="en-US" altLang="zh-CN" dirty="0" err="1"/>
              <a:t>db</a:t>
            </a:r>
            <a:r>
              <a:rPr lang="en-US" altLang="zh-CN" dirty="0"/>
              <a:t> = </a:t>
            </a:r>
            <a:r>
              <a:rPr lang="en-US" altLang="zh-CN" b="1" dirty="0" err="1">
                <a:solidFill>
                  <a:srgbClr val="FF0066"/>
                </a:solidFill>
              </a:rPr>
              <a:t>SQLiteDatabase.openOrCreateDatabase</a:t>
            </a:r>
            <a:r>
              <a:rPr lang="en-US" altLang="zh-CN" dirty="0"/>
              <a:t>("</a:t>
            </a:r>
            <a:r>
              <a:rPr lang="en-US" altLang="zh-CN" dirty="0" err="1">
                <a:solidFill>
                  <a:srgbClr val="C00000"/>
                </a:solidFill>
              </a:rPr>
              <a:t>BookStore</a:t>
            </a:r>
            <a:r>
              <a:rPr lang="en-US" altLang="zh-CN" dirty="0" err="1"/>
              <a:t>.db</a:t>
            </a:r>
            <a:r>
              <a:rPr lang="en-US" altLang="zh-CN" dirty="0"/>
              <a:t>", null);</a:t>
            </a:r>
          </a:p>
          <a:p>
            <a:pPr marL="306689" lvl="1" indent="0">
              <a:buNone/>
            </a:pPr>
            <a:r>
              <a:rPr lang="en-US" altLang="zh-CN" dirty="0" err="1"/>
              <a:t>db.exeSQL</a:t>
            </a:r>
            <a:r>
              <a:rPr lang="en-US" altLang="zh-CN" dirty="0"/>
              <a:t>(CREATE_BOOK);</a:t>
            </a:r>
            <a:endParaRPr lang="zh-CN" altLang="en-US" dirty="0"/>
          </a:p>
        </p:txBody>
      </p:sp>
      <p:sp>
        <p:nvSpPr>
          <p:cNvPr id="3" name="标题 2"/>
          <p:cNvSpPr>
            <a:spLocks noGrp="1"/>
          </p:cNvSpPr>
          <p:nvPr>
            <p:ph type="title"/>
          </p:nvPr>
        </p:nvSpPr>
        <p:spPr/>
        <p:txBody>
          <a:bodyPr/>
          <a:lstStyle/>
          <a:p>
            <a:r>
              <a:rPr lang="en-US" altLang="zh-CN" dirty="0"/>
              <a:t>(1) </a:t>
            </a:r>
            <a:r>
              <a:rPr lang="zh-CN" altLang="en-US" dirty="0"/>
              <a:t>创建数据库</a:t>
            </a:r>
          </a:p>
        </p:txBody>
      </p:sp>
    </p:spTree>
    <p:extLst>
      <p:ext uri="{BB962C8B-B14F-4D97-AF65-F5344CB8AC3E}">
        <p14:creationId xmlns:p14="http://schemas.microsoft.com/office/powerpoint/2010/main" val="2366852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使用</a:t>
            </a:r>
            <a:r>
              <a:rPr lang="en-US" altLang="zh-CN" dirty="0" err="1"/>
              <a:t>adb</a:t>
            </a:r>
            <a:r>
              <a:rPr lang="zh-CN" altLang="en-US" dirty="0"/>
              <a:t> </a:t>
            </a:r>
            <a:r>
              <a:rPr lang="en-US" altLang="zh-CN" dirty="0"/>
              <a:t>shell</a:t>
            </a:r>
          </a:p>
          <a:p>
            <a:pPr lvl="1"/>
            <a:endParaRPr lang="en-US" altLang="zh-CN" dirty="0"/>
          </a:p>
          <a:p>
            <a:r>
              <a:rPr lang="zh-CN" altLang="en-US" dirty="0"/>
              <a:t>或者使用</a:t>
            </a:r>
            <a:r>
              <a:rPr lang="en-US" altLang="zh-CN" dirty="0"/>
              <a:t>DB Browser</a:t>
            </a:r>
            <a:endParaRPr lang="zh-CN" altLang="en-US" dirty="0"/>
          </a:p>
        </p:txBody>
      </p:sp>
      <p:sp>
        <p:nvSpPr>
          <p:cNvPr id="3" name="标题 2"/>
          <p:cNvSpPr>
            <a:spLocks noGrp="1"/>
          </p:cNvSpPr>
          <p:nvPr>
            <p:ph type="title"/>
          </p:nvPr>
        </p:nvSpPr>
        <p:spPr/>
        <p:txBody>
          <a:bodyPr/>
          <a:lstStyle/>
          <a:p>
            <a:r>
              <a:rPr lang="zh-CN" altLang="en-US" dirty="0"/>
              <a:t>查看创建的数据库和数据表</a:t>
            </a:r>
          </a:p>
        </p:txBody>
      </p:sp>
    </p:spTree>
    <p:extLst>
      <p:ext uri="{BB962C8B-B14F-4D97-AF65-F5344CB8AC3E}">
        <p14:creationId xmlns:p14="http://schemas.microsoft.com/office/powerpoint/2010/main" val="3956617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err="1"/>
              <a:t>SQLiteOpenHelper</a:t>
            </a:r>
            <a:r>
              <a:rPr lang="zh-CN" altLang="en-US" dirty="0"/>
              <a:t>中的</a:t>
            </a:r>
            <a:r>
              <a:rPr lang="en-US" altLang="zh-CN" dirty="0" err="1"/>
              <a:t>onUpgrade</a:t>
            </a:r>
            <a:r>
              <a:rPr lang="en-US" altLang="zh-CN" dirty="0"/>
              <a:t>()</a:t>
            </a:r>
            <a:r>
              <a:rPr lang="zh-CN" altLang="en-US" dirty="0"/>
              <a:t>方法可用于对数据库进行升级。例如想在数据库中添加一张</a:t>
            </a:r>
            <a:r>
              <a:rPr lang="en-US" altLang="zh-CN" dirty="0"/>
              <a:t>Category</a:t>
            </a:r>
            <a:r>
              <a:rPr lang="zh-CN" altLang="en-US" dirty="0"/>
              <a:t>表用于记录图书的分类。建表语句为：</a:t>
            </a:r>
            <a:endParaRPr lang="en-US" altLang="zh-CN" dirty="0"/>
          </a:p>
          <a:p>
            <a:endParaRPr lang="en-US" altLang="zh-CN" dirty="0"/>
          </a:p>
          <a:p>
            <a:endParaRPr lang="en-US" altLang="zh-CN" dirty="0"/>
          </a:p>
          <a:p>
            <a:endParaRPr lang="en-US" altLang="zh-CN" dirty="0"/>
          </a:p>
          <a:p>
            <a:endParaRPr lang="en-US" altLang="zh-CN" dirty="0"/>
          </a:p>
          <a:p>
            <a:r>
              <a:rPr lang="zh-CN" altLang="en-US" dirty="0"/>
              <a:t> 重写</a:t>
            </a:r>
            <a:r>
              <a:rPr lang="en-US" altLang="zh-CN" dirty="0" err="1"/>
              <a:t>onUpgrade</a:t>
            </a:r>
            <a:r>
              <a:rPr lang="en-US" altLang="zh-CN" dirty="0"/>
              <a:t>()</a:t>
            </a:r>
            <a:r>
              <a:rPr lang="zh-CN" altLang="en-US" dirty="0"/>
              <a:t>方法，执行建表语句，然后在</a:t>
            </a:r>
            <a:r>
              <a:rPr lang="en-US" altLang="zh-CN" dirty="0" err="1"/>
              <a:t>MainAcitivity</a:t>
            </a:r>
            <a:r>
              <a:rPr lang="zh-CN" altLang="en-US" dirty="0"/>
              <a:t>中将创建</a:t>
            </a:r>
            <a:r>
              <a:rPr lang="en-US" altLang="zh-CN" sz="2400" dirty="0" err="1"/>
              <a:t>MyDatabaseHelper</a:t>
            </a:r>
            <a:r>
              <a:rPr lang="zh-CN" altLang="en-US" sz="2400" dirty="0"/>
              <a:t>的</a:t>
            </a:r>
            <a:r>
              <a:rPr lang="zh-CN" altLang="en-US" sz="2400" dirty="0">
                <a:solidFill>
                  <a:srgbClr val="FF0066"/>
                </a:solidFill>
              </a:rPr>
              <a:t>第四个参数</a:t>
            </a:r>
            <a:r>
              <a:rPr lang="zh-CN" altLang="en-US" sz="2400" dirty="0"/>
              <a:t>改为“</a:t>
            </a:r>
            <a:r>
              <a:rPr lang="en-US" altLang="zh-CN" sz="2400" dirty="0"/>
              <a:t>2</a:t>
            </a:r>
            <a:r>
              <a:rPr lang="zh-CN" altLang="en-US" sz="2400" dirty="0"/>
              <a:t>”，让</a:t>
            </a:r>
            <a:endParaRPr lang="en-US" altLang="zh-CN" dirty="0"/>
          </a:p>
          <a:p>
            <a:r>
              <a:rPr lang="en-US" altLang="zh-CN" sz="2800" dirty="0"/>
              <a:t>new </a:t>
            </a:r>
            <a:r>
              <a:rPr lang="en-US" altLang="zh-CN" sz="2800" dirty="0" err="1"/>
              <a:t>MyDatabaseHelper</a:t>
            </a:r>
            <a:r>
              <a:rPr lang="en-US" altLang="zh-CN" sz="2800" dirty="0"/>
              <a:t>(this, "</a:t>
            </a:r>
            <a:r>
              <a:rPr lang="en-US" altLang="zh-CN" sz="2800" dirty="0" err="1"/>
              <a:t>BookStore.db</a:t>
            </a:r>
            <a:r>
              <a:rPr lang="en-US" altLang="zh-CN" sz="2800" dirty="0"/>
              <a:t>", null, 2);</a:t>
            </a:r>
          </a:p>
          <a:p>
            <a:endParaRPr lang="zh-CN" altLang="en-US" dirty="0"/>
          </a:p>
        </p:txBody>
      </p:sp>
      <p:sp>
        <p:nvSpPr>
          <p:cNvPr id="3" name="标题 2"/>
          <p:cNvSpPr>
            <a:spLocks noGrp="1"/>
          </p:cNvSpPr>
          <p:nvPr>
            <p:ph type="title"/>
          </p:nvPr>
        </p:nvSpPr>
        <p:spPr/>
        <p:txBody>
          <a:bodyPr/>
          <a:lstStyle/>
          <a:p>
            <a:r>
              <a:rPr lang="en-US" altLang="zh-CN" dirty="0"/>
              <a:t>(2) </a:t>
            </a:r>
            <a:r>
              <a:rPr lang="zh-CN" altLang="en-US" dirty="0"/>
              <a:t>升级数据库</a:t>
            </a:r>
          </a:p>
        </p:txBody>
      </p:sp>
      <p:sp>
        <p:nvSpPr>
          <p:cNvPr id="4" name="矩形 3"/>
          <p:cNvSpPr/>
          <p:nvPr/>
        </p:nvSpPr>
        <p:spPr>
          <a:xfrm>
            <a:off x="982638" y="2060848"/>
            <a:ext cx="8208912" cy="1569660"/>
          </a:xfrm>
          <a:prstGeom prst="rect">
            <a:avLst/>
          </a:prstGeom>
          <a:solidFill>
            <a:schemeClr val="accent2">
              <a:lumMod val="20000"/>
              <a:lumOff val="80000"/>
            </a:schemeClr>
          </a:solidFill>
          <a:ln>
            <a:solidFill>
              <a:schemeClr val="accent1"/>
            </a:solidFill>
          </a:ln>
        </p:spPr>
        <p:txBody>
          <a:bodyPr wrap="square">
            <a:spAutoFit/>
          </a:bodyPr>
          <a:lstStyle/>
          <a:p>
            <a:r>
              <a:rPr lang="en-US" altLang="zh-CN" sz="2400" b="1" dirty="0"/>
              <a:t>create table Category(</a:t>
            </a:r>
          </a:p>
          <a:p>
            <a:r>
              <a:rPr lang="en-US" altLang="zh-CN" sz="2400" b="1" dirty="0"/>
              <a:t>	id integer primary key </a:t>
            </a:r>
            <a:r>
              <a:rPr lang="en-US" altLang="zh-CN" sz="2400" b="1" dirty="0" err="1"/>
              <a:t>autoincrement</a:t>
            </a:r>
            <a:r>
              <a:rPr lang="en-US" altLang="zh-CN" sz="2400" b="1" dirty="0"/>
              <a:t>,</a:t>
            </a:r>
          </a:p>
          <a:p>
            <a:r>
              <a:rPr lang="en-US" altLang="zh-CN" sz="2400" b="1" dirty="0"/>
              <a:t>	</a:t>
            </a:r>
            <a:r>
              <a:rPr lang="en-US" altLang="zh-CN" sz="2400" b="1" dirty="0" err="1"/>
              <a:t>category_name</a:t>
            </a:r>
            <a:r>
              <a:rPr lang="en-US" altLang="zh-CN" sz="2400" b="1" dirty="0"/>
              <a:t> text,</a:t>
            </a:r>
          </a:p>
          <a:p>
            <a:r>
              <a:rPr lang="en-US" altLang="zh-CN" sz="2400" b="1" dirty="0"/>
              <a:t>	</a:t>
            </a:r>
            <a:r>
              <a:rPr lang="en-US" altLang="zh-CN" sz="2400" b="1" dirty="0" err="1"/>
              <a:t>category_code</a:t>
            </a:r>
            <a:r>
              <a:rPr lang="en-US" altLang="zh-CN" sz="2400" b="1" dirty="0"/>
              <a:t> integer)</a:t>
            </a:r>
            <a:endParaRPr lang="zh-CN" altLang="en-US" sz="2400" b="1" dirty="0"/>
          </a:p>
        </p:txBody>
      </p:sp>
    </p:spTree>
    <p:extLst>
      <p:ext uri="{BB962C8B-B14F-4D97-AF65-F5344CB8AC3E}">
        <p14:creationId xmlns:p14="http://schemas.microsoft.com/office/powerpoint/2010/main" val="2034018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animEffect transition="in" filter="fade">
                                      <p:cBhvr>
                                        <p:cTn id="17" dur="500"/>
                                        <p:tgtEl>
                                          <p:spTgt spid="2">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6" end="6"/>
                                            </p:txEl>
                                          </p:spTgt>
                                        </p:tgtEl>
                                        <p:attrNameLst>
                                          <p:attrName>style.visibility</p:attrName>
                                        </p:attrNameLst>
                                      </p:cBhvr>
                                      <p:to>
                                        <p:strVal val="visible"/>
                                      </p:to>
                                    </p:set>
                                    <p:animEffect transition="in" filter="fade">
                                      <p:cBhvr>
                                        <p:cTn id="22"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4"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思考：如何删除数据库？</a:t>
            </a:r>
            <a:endParaRPr lang="en-US" altLang="zh-CN" dirty="0"/>
          </a:p>
          <a:p>
            <a:endParaRPr lang="en-US" altLang="zh-CN" dirty="0"/>
          </a:p>
          <a:p>
            <a:endParaRPr lang="en-US" altLang="zh-CN" dirty="0"/>
          </a:p>
          <a:p>
            <a:r>
              <a:rPr lang="en-US" altLang="zh-CN" i="1" dirty="0"/>
              <a:t>//  </a:t>
            </a:r>
            <a:r>
              <a:rPr lang="zh-CN" altLang="en-US" i="1" dirty="0"/>
              <a:t>删除数据库</a:t>
            </a:r>
            <a:br>
              <a:rPr lang="zh-CN" altLang="en-US" i="1" dirty="0"/>
            </a:br>
            <a:r>
              <a:rPr lang="en-US" altLang="zh-CN" dirty="0"/>
              <a:t>public </a:t>
            </a:r>
            <a:r>
              <a:rPr lang="en-US" altLang="zh-CN" dirty="0" err="1"/>
              <a:t>boolean</a:t>
            </a:r>
            <a:r>
              <a:rPr lang="en-US" altLang="zh-CN" dirty="0"/>
              <a:t> </a:t>
            </a:r>
            <a:r>
              <a:rPr lang="en-US" altLang="zh-CN" dirty="0" err="1"/>
              <a:t>deleteDatabase</a:t>
            </a:r>
            <a:r>
              <a:rPr lang="en-US" altLang="zh-CN" dirty="0"/>
              <a:t>(Context context) {</a:t>
            </a:r>
            <a:br>
              <a:rPr lang="en-US" altLang="zh-CN" dirty="0"/>
            </a:br>
            <a:r>
              <a:rPr lang="en-US" altLang="zh-CN" dirty="0"/>
              <a:t>    return </a:t>
            </a:r>
            <a:r>
              <a:rPr lang="en-US" altLang="zh-CN" dirty="0" err="1"/>
              <a:t>context.deleteDatabase</a:t>
            </a:r>
            <a:r>
              <a:rPr lang="en-US" altLang="zh-CN" dirty="0"/>
              <a:t>(</a:t>
            </a:r>
            <a:r>
              <a:rPr lang="en-US" altLang="zh-CN" dirty="0" err="1"/>
              <a:t>dbName</a:t>
            </a:r>
            <a:r>
              <a:rPr lang="en-US" altLang="zh-CN" dirty="0"/>
              <a:t>);</a:t>
            </a:r>
            <a:br>
              <a:rPr lang="en-US" altLang="zh-CN" dirty="0"/>
            </a:br>
            <a:r>
              <a:rPr lang="en-US" altLang="zh-CN" dirty="0"/>
              <a:t>}</a:t>
            </a:r>
            <a:endParaRPr lang="zh-CN" altLang="en-US" dirty="0"/>
          </a:p>
        </p:txBody>
      </p:sp>
      <p:sp>
        <p:nvSpPr>
          <p:cNvPr id="3" name="标题 2"/>
          <p:cNvSpPr>
            <a:spLocks noGrp="1"/>
          </p:cNvSpPr>
          <p:nvPr>
            <p:ph type="title"/>
          </p:nvPr>
        </p:nvSpPr>
        <p:spPr/>
        <p:txBody>
          <a:bodyPr/>
          <a:lstStyle/>
          <a:p>
            <a:r>
              <a:rPr lang="en-US" altLang="zh-CN" dirty="0"/>
              <a:t>(3) </a:t>
            </a:r>
            <a:r>
              <a:rPr lang="zh-CN" altLang="en-US" dirty="0"/>
              <a:t>删除数据库</a:t>
            </a:r>
          </a:p>
        </p:txBody>
      </p:sp>
    </p:spTree>
    <p:extLst>
      <p:ext uri="{BB962C8B-B14F-4D97-AF65-F5344CB8AC3E}">
        <p14:creationId xmlns:p14="http://schemas.microsoft.com/office/powerpoint/2010/main" val="135764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10000"/>
          </a:bodyPr>
          <a:lstStyle/>
          <a:p>
            <a:r>
              <a:rPr lang="en-US" altLang="zh-CN" dirty="0"/>
              <a:t>public long insert (String table, String </a:t>
            </a:r>
            <a:r>
              <a:rPr lang="en-US" altLang="zh-CN" dirty="0" err="1"/>
              <a:t>nullColumnHack</a:t>
            </a:r>
            <a:r>
              <a:rPr lang="en-US" altLang="zh-CN" dirty="0"/>
              <a:t>, </a:t>
            </a:r>
            <a:r>
              <a:rPr lang="en-US" altLang="zh-CN" dirty="0" err="1"/>
              <a:t>ContentValues</a:t>
            </a:r>
            <a:r>
              <a:rPr lang="en-US" altLang="zh-CN" dirty="0"/>
              <a:t> values)</a:t>
            </a:r>
          </a:p>
          <a:p>
            <a:r>
              <a:rPr lang="zh-CN" altLang="en-US" dirty="0"/>
              <a:t>参数：</a:t>
            </a:r>
          </a:p>
          <a:p>
            <a:r>
              <a:rPr lang="en-US" altLang="zh-CN" sz="2800" dirty="0">
                <a:solidFill>
                  <a:srgbClr val="0033CC"/>
                </a:solidFill>
              </a:rPr>
              <a:t>table</a:t>
            </a:r>
            <a:r>
              <a:rPr lang="zh-CN" altLang="en-US" dirty="0"/>
              <a:t>：数据库表名。</a:t>
            </a:r>
          </a:p>
          <a:p>
            <a:r>
              <a:rPr lang="en-US" altLang="zh-CN" sz="2800" dirty="0" err="1">
                <a:solidFill>
                  <a:srgbClr val="0033CC"/>
                </a:solidFill>
              </a:rPr>
              <a:t>nullColumnHack</a:t>
            </a:r>
            <a:r>
              <a:rPr lang="zh-CN" altLang="en-US" dirty="0"/>
              <a:t>：用于在未指定添加数据的情况下给某些可为空的列自动赋值</a:t>
            </a:r>
            <a:r>
              <a:rPr lang="en-US" altLang="zh-CN" dirty="0"/>
              <a:t>NULL</a:t>
            </a:r>
            <a:r>
              <a:rPr lang="zh-CN" altLang="en-US" dirty="0"/>
              <a:t>，一般直接传入</a:t>
            </a:r>
            <a:r>
              <a:rPr lang="en-US" altLang="zh-CN" dirty="0"/>
              <a:t>null</a:t>
            </a:r>
            <a:r>
              <a:rPr lang="zh-CN" altLang="en-US" dirty="0"/>
              <a:t>。</a:t>
            </a:r>
          </a:p>
          <a:p>
            <a:r>
              <a:rPr lang="en-US" altLang="zh-CN" sz="2800" dirty="0">
                <a:solidFill>
                  <a:srgbClr val="0033CC"/>
                </a:solidFill>
              </a:rPr>
              <a:t>values</a:t>
            </a:r>
            <a:r>
              <a:rPr lang="zh-CN" altLang="en-US" dirty="0"/>
              <a:t>：要插入到表格中的一行记录。</a:t>
            </a:r>
          </a:p>
          <a:p>
            <a:endParaRPr lang="zh-CN" altLang="en-US" dirty="0"/>
          </a:p>
          <a:p>
            <a:r>
              <a:rPr lang="zh-CN" altLang="en-US" dirty="0"/>
              <a:t>向数据表格中添加一条新的记录时，必须借助</a:t>
            </a:r>
            <a:r>
              <a:rPr lang="en-US" altLang="zh-CN" dirty="0" err="1"/>
              <a:t>ContentValues</a:t>
            </a:r>
            <a:r>
              <a:rPr lang="zh-CN" altLang="en-US" dirty="0"/>
              <a:t>类。其功能与</a:t>
            </a:r>
            <a:r>
              <a:rPr lang="en-US" altLang="zh-CN" dirty="0" err="1"/>
              <a:t>HashMap</a:t>
            </a:r>
            <a:r>
              <a:rPr lang="zh-CN" altLang="en-US" dirty="0"/>
              <a:t>类的功能类似，都是采用“键</a:t>
            </a:r>
            <a:r>
              <a:rPr lang="en-US" altLang="zh-CN" dirty="0"/>
              <a:t>-</a:t>
            </a:r>
            <a:r>
              <a:rPr lang="zh-CN" altLang="en-US" dirty="0"/>
              <a:t>值”对的形式保存数据，在</a:t>
            </a:r>
            <a:r>
              <a:rPr lang="en-US" altLang="zh-CN" dirty="0" err="1"/>
              <a:t>ContentValues</a:t>
            </a:r>
            <a:r>
              <a:rPr lang="zh-CN" altLang="en-US" dirty="0"/>
              <a:t>类中所设置的键必须都是</a:t>
            </a:r>
            <a:r>
              <a:rPr lang="en-US" altLang="zh-CN" dirty="0"/>
              <a:t>String</a:t>
            </a:r>
            <a:r>
              <a:rPr lang="zh-CN" altLang="en-US" dirty="0"/>
              <a:t>类型的数据，而设置的值都是基本数据类型的封装类。利用</a:t>
            </a:r>
            <a:r>
              <a:rPr lang="en-US" altLang="zh-CN" dirty="0" err="1"/>
              <a:t>ContentValues</a:t>
            </a:r>
            <a:r>
              <a:rPr lang="zh-CN" altLang="en-US" dirty="0"/>
              <a:t>类提供的</a:t>
            </a:r>
            <a:r>
              <a:rPr lang="en-US" altLang="zh-CN" dirty="0"/>
              <a:t>put()</a:t>
            </a:r>
            <a:r>
              <a:rPr lang="zh-CN" altLang="en-US" dirty="0"/>
              <a:t>方法可以向</a:t>
            </a:r>
            <a:r>
              <a:rPr lang="en-US" altLang="zh-CN" dirty="0" err="1">
                <a:solidFill>
                  <a:srgbClr val="FF0066"/>
                </a:solidFill>
              </a:rPr>
              <a:t>ContentValues</a:t>
            </a:r>
            <a:r>
              <a:rPr lang="zh-CN" altLang="en-US" dirty="0"/>
              <a:t>实例中添加数据元素。</a:t>
            </a:r>
          </a:p>
          <a:p>
            <a:endParaRPr lang="zh-CN" altLang="en-US" dirty="0"/>
          </a:p>
        </p:txBody>
      </p:sp>
      <p:sp>
        <p:nvSpPr>
          <p:cNvPr id="3" name="标题 2"/>
          <p:cNvSpPr>
            <a:spLocks noGrp="1"/>
          </p:cNvSpPr>
          <p:nvPr>
            <p:ph type="title"/>
          </p:nvPr>
        </p:nvSpPr>
        <p:spPr/>
        <p:txBody>
          <a:bodyPr/>
          <a:lstStyle/>
          <a:p>
            <a:r>
              <a:rPr lang="en-US" altLang="zh-CN" dirty="0"/>
              <a:t>(4) </a:t>
            </a:r>
            <a:r>
              <a:rPr lang="zh-CN" altLang="en-US" dirty="0"/>
              <a:t>添加数据</a:t>
            </a:r>
          </a:p>
        </p:txBody>
      </p:sp>
    </p:spTree>
    <p:extLst>
      <p:ext uri="{BB962C8B-B14F-4D97-AF65-F5344CB8AC3E}">
        <p14:creationId xmlns:p14="http://schemas.microsoft.com/office/powerpoint/2010/main" val="3833723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62557" y="1196752"/>
            <a:ext cx="3816425" cy="5170170"/>
          </a:xfrm>
        </p:spPr>
        <p:txBody>
          <a:bodyPr/>
          <a:lstStyle/>
          <a:p>
            <a:r>
              <a:rPr lang="zh-CN" altLang="en-US" dirty="0"/>
              <a:t>示例：在</a:t>
            </a:r>
            <a:r>
              <a:rPr lang="en-US" altLang="zh-CN" dirty="0" err="1"/>
              <a:t>MainAcitivity</a:t>
            </a:r>
            <a:r>
              <a:rPr lang="zh-CN" altLang="en-US" dirty="0"/>
              <a:t>的布局文件中新增一个按钮，在这个按钮的点击事件里边写添加数据的逻辑。</a:t>
            </a:r>
            <a:endParaRPr lang="en-US" altLang="zh-CN" dirty="0"/>
          </a:p>
          <a:p>
            <a:r>
              <a:rPr lang="zh-CN" altLang="en-US" dirty="0">
                <a:solidFill>
                  <a:srgbClr val="FF0066"/>
                </a:solidFill>
              </a:rPr>
              <a:t>注意</a:t>
            </a:r>
            <a:r>
              <a:rPr lang="en-US" altLang="zh-CN" dirty="0">
                <a:solidFill>
                  <a:srgbClr val="FF0066"/>
                </a:solidFill>
              </a:rPr>
              <a:t>id</a:t>
            </a:r>
            <a:r>
              <a:rPr lang="zh-CN" altLang="en-US" dirty="0"/>
              <a:t>的值没有被赋值，它在增加记录上自动生成。</a:t>
            </a:r>
          </a:p>
        </p:txBody>
      </p:sp>
      <p:sp>
        <p:nvSpPr>
          <p:cNvPr id="3" name="标题 2"/>
          <p:cNvSpPr>
            <a:spLocks noGrp="1"/>
          </p:cNvSpPr>
          <p:nvPr>
            <p:ph type="title"/>
          </p:nvPr>
        </p:nvSpPr>
        <p:spPr/>
        <p:txBody>
          <a:bodyPr/>
          <a:lstStyle/>
          <a:p>
            <a:r>
              <a:rPr lang="en-US" altLang="zh-CN" dirty="0"/>
              <a:t>(4) </a:t>
            </a:r>
            <a:r>
              <a:rPr lang="zh-CN" altLang="en-US" dirty="0"/>
              <a:t>添加数据</a:t>
            </a:r>
          </a:p>
        </p:txBody>
      </p:sp>
      <p:sp>
        <p:nvSpPr>
          <p:cNvPr id="4" name="Rectangle 1">
            <a:extLst>
              <a:ext uri="{FF2B5EF4-FFF2-40B4-BE49-F238E27FC236}">
                <a16:creationId xmlns:a16="http://schemas.microsoft.com/office/drawing/2014/main" id="{D8B029CC-7F66-4366-9900-70BA56832011}"/>
              </a:ext>
            </a:extLst>
          </p:cNvPr>
          <p:cNvSpPr>
            <a:spLocks noChangeArrowheads="1"/>
          </p:cNvSpPr>
          <p:nvPr/>
        </p:nvSpPr>
        <p:spPr bwMode="auto">
          <a:xfrm>
            <a:off x="4078983" y="169770"/>
            <a:ext cx="7848872" cy="6555641"/>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Button addData = (Button) findViewById(R.id.</a:t>
            </a:r>
            <a:r>
              <a:rPr kumimoji="0" lang="zh-CN" altLang="zh-CN" sz="2000" b="1" i="1" u="none" strike="noStrike" cap="none" normalizeH="0" baseline="0" dirty="0">
                <a:ln>
                  <a:noFill/>
                </a:ln>
                <a:solidFill>
                  <a:srgbClr val="660E7A"/>
                </a:solidFill>
                <a:effectLst/>
                <a:latin typeface="宋体" panose="02010600030101010101" pitchFamily="2" charset="-122"/>
                <a:ea typeface="宋体" panose="02010600030101010101" pitchFamily="2" charset="-122"/>
              </a:rPr>
              <a:t>add_data</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addData.setOnClickListener(</a:t>
            </a:r>
            <a:r>
              <a:rPr kumimoji="0" lang="zh-CN" altLang="zh-CN" sz="20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new </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View.OnClickListener() {</a:t>
            </a:r>
            <a:b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2000" b="0" i="0" u="none" strike="noStrike" cap="none" normalizeH="0" baseline="0" dirty="0">
                <a:ln>
                  <a:noFill/>
                </a:ln>
                <a:solidFill>
                  <a:srgbClr val="808000"/>
                </a:solidFill>
                <a:effectLst/>
                <a:latin typeface="宋体" panose="02010600030101010101" pitchFamily="2" charset="-122"/>
                <a:ea typeface="宋体" panose="02010600030101010101" pitchFamily="2" charset="-122"/>
              </a:rPr>
              <a:t>@Override</a:t>
            </a:r>
            <a:br>
              <a:rPr kumimoji="0" lang="zh-CN" altLang="zh-CN" sz="2000" b="0" i="0" u="none" strike="noStrike" cap="none" normalizeH="0" baseline="0" dirty="0">
                <a:ln>
                  <a:noFill/>
                </a:ln>
                <a:solidFill>
                  <a:srgbClr val="808000"/>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a:ln>
                  <a:noFill/>
                </a:ln>
                <a:solidFill>
                  <a:srgbClr val="808000"/>
                </a:solidFill>
                <a:effectLst/>
                <a:latin typeface="宋体" panose="02010600030101010101" pitchFamily="2" charset="-122"/>
                <a:ea typeface="宋体" panose="02010600030101010101" pitchFamily="2" charset="-122"/>
              </a:rPr>
              <a:t>    </a:t>
            </a:r>
            <a:r>
              <a:rPr kumimoji="0" lang="zh-CN" altLang="zh-CN" sz="20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void </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onClick(View v) {</a:t>
            </a:r>
            <a:r>
              <a:rPr kumimoji="0" lang="en-US"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br>
              <a:rPr kumimoji="0" lang="zh-CN" altLang="zh-CN" sz="20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20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        </a:t>
            </a:r>
            <a:r>
              <a:rPr kumimoji="0" lang="zh-CN" altLang="zh-CN" sz="20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db </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20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dbHelper</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.getReadableDatabase();</a:t>
            </a:r>
            <a:b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ContentValues values = </a:t>
            </a:r>
            <a:r>
              <a:rPr kumimoji="0" lang="zh-CN" altLang="zh-CN" sz="20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new </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ContentValues();</a:t>
            </a:r>
            <a:b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20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 开始组装第一条数据</a:t>
            </a:r>
            <a:br>
              <a:rPr kumimoji="0" lang="zh-CN" altLang="zh-CN" sz="20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20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        </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values.put(</a:t>
            </a:r>
            <a:r>
              <a:rPr kumimoji="0" lang="zh-CN" altLang="zh-CN" sz="20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"name"</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20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"The Da Vinci Code"</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values.put(</a:t>
            </a:r>
            <a:r>
              <a:rPr kumimoji="0" lang="zh-CN" altLang="zh-CN" sz="20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"author"</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20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"Dan Brown"</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values.put(</a:t>
            </a:r>
            <a:r>
              <a:rPr kumimoji="0" lang="zh-CN" altLang="zh-CN" sz="20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"pages"</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2000"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454</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values.put(</a:t>
            </a:r>
            <a:r>
              <a:rPr kumimoji="0" lang="zh-CN" altLang="zh-CN" sz="20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"price"</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2000"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16.96</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20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db</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.insert(</a:t>
            </a:r>
            <a:r>
              <a:rPr kumimoji="0" lang="zh-CN" altLang="zh-CN" sz="20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"Book"</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20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null</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values); </a:t>
            </a:r>
            <a:r>
              <a:rPr kumimoji="0" lang="zh-CN" altLang="zh-CN" sz="20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 插入第一条数据</a:t>
            </a:r>
            <a:br>
              <a:rPr kumimoji="0" lang="zh-CN" altLang="zh-CN" sz="20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20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        </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values.clear();</a:t>
            </a:r>
            <a:b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20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 开始组装第二条数据</a:t>
            </a:r>
            <a:br>
              <a:rPr kumimoji="0" lang="zh-CN" altLang="zh-CN" sz="20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20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        </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values.put(</a:t>
            </a:r>
            <a:r>
              <a:rPr kumimoji="0" lang="zh-CN" altLang="zh-CN" sz="20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"name"</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20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"The Lost Symbol"</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values.put(</a:t>
            </a:r>
            <a:r>
              <a:rPr kumimoji="0" lang="zh-CN" altLang="zh-CN" sz="20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"author"</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20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"Dan Brown"</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values.put(</a:t>
            </a:r>
            <a:r>
              <a:rPr kumimoji="0" lang="zh-CN" altLang="zh-CN" sz="20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"pages"</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2000"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510</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values.put(</a:t>
            </a:r>
            <a:r>
              <a:rPr kumimoji="0" lang="zh-CN" altLang="zh-CN" sz="20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"price"</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2000"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19.95</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20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db</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.insert(</a:t>
            </a:r>
            <a:r>
              <a:rPr kumimoji="0" lang="zh-CN" altLang="zh-CN" sz="20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"Book"</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20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null</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values); </a:t>
            </a:r>
            <a:r>
              <a:rPr kumimoji="0" lang="zh-CN" altLang="zh-CN" sz="20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 插入第二条数据</a:t>
            </a:r>
            <a:endParaRPr kumimoji="0" lang="en-US" altLang="zh-CN" sz="2000" b="0" i="1" u="none" strike="noStrike" cap="none" normalizeH="0" baseline="0" dirty="0">
              <a:ln>
                <a:noFill/>
              </a:ln>
              <a:solidFill>
                <a:srgbClr val="808080"/>
              </a:solidFill>
              <a:effectLst/>
              <a:latin typeface="宋体" panose="02010600030101010101" pitchFamily="2" charset="-122"/>
              <a:ea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2000" i="1" dirty="0">
                <a:latin typeface="宋体" panose="02010600030101010101" pitchFamily="2" charset="-122"/>
                <a:ea typeface="宋体" panose="02010600030101010101" pitchFamily="2" charset="-122"/>
              </a:rPr>
              <a:t>  </a:t>
            </a:r>
            <a:r>
              <a:rPr lang="en-US" altLang="zh-CN" sz="2000" dirty="0">
                <a:latin typeface="宋体" panose="02010600030101010101" pitchFamily="2" charset="-122"/>
                <a:ea typeface="宋体" panose="02010600030101010101" pitchFamily="2" charset="-122"/>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u="none" strike="noStrike" cap="none" normalizeH="0" baseline="0" dirty="0">
                <a:ln>
                  <a:noFill/>
                </a:ln>
                <a:effectLst/>
                <a:latin typeface="宋体" panose="02010600030101010101" pitchFamily="2" charset="-122"/>
                <a:ea typeface="宋体" panose="02010600030101010101" pitchFamily="2" charset="-122"/>
              </a:rPr>
              <a:t>});</a:t>
            </a:r>
          </a:p>
        </p:txBody>
      </p:sp>
    </p:spTree>
    <p:extLst>
      <p:ext uri="{BB962C8B-B14F-4D97-AF65-F5344CB8AC3E}">
        <p14:creationId xmlns:p14="http://schemas.microsoft.com/office/powerpoint/2010/main" val="3643429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t>public </a:t>
            </a:r>
            <a:r>
              <a:rPr lang="en-US" altLang="zh-CN" dirty="0" err="1"/>
              <a:t>int</a:t>
            </a:r>
            <a:r>
              <a:rPr lang="en-US" altLang="zh-CN" dirty="0"/>
              <a:t> update (String table, </a:t>
            </a:r>
            <a:r>
              <a:rPr lang="en-US" altLang="zh-CN" dirty="0" err="1"/>
              <a:t>ContentValues</a:t>
            </a:r>
            <a:r>
              <a:rPr lang="en-US" altLang="zh-CN" dirty="0"/>
              <a:t> values, String </a:t>
            </a:r>
            <a:r>
              <a:rPr lang="en-US" altLang="zh-CN" dirty="0" err="1"/>
              <a:t>whereClause</a:t>
            </a:r>
            <a:r>
              <a:rPr lang="en-US" altLang="zh-CN" dirty="0"/>
              <a:t>, String[] </a:t>
            </a:r>
            <a:r>
              <a:rPr lang="en-US" altLang="zh-CN" dirty="0" err="1"/>
              <a:t>whereArgs</a:t>
            </a:r>
            <a:r>
              <a:rPr lang="en-US" altLang="zh-CN" dirty="0"/>
              <a:t>)</a:t>
            </a:r>
          </a:p>
          <a:p>
            <a:r>
              <a:rPr lang="zh-CN" altLang="en-US" dirty="0"/>
              <a:t>参数解释：</a:t>
            </a:r>
          </a:p>
          <a:p>
            <a:r>
              <a:rPr lang="en-US" altLang="zh-CN" dirty="0">
                <a:solidFill>
                  <a:srgbClr val="0033CC"/>
                </a:solidFill>
              </a:rPr>
              <a:t>table</a:t>
            </a:r>
            <a:r>
              <a:rPr lang="zh-CN" altLang="en-US" dirty="0"/>
              <a:t>：数据库表名。</a:t>
            </a:r>
          </a:p>
          <a:p>
            <a:r>
              <a:rPr lang="en-US" altLang="zh-CN" dirty="0">
                <a:solidFill>
                  <a:srgbClr val="0033CC"/>
                </a:solidFill>
              </a:rPr>
              <a:t>values</a:t>
            </a:r>
            <a:r>
              <a:rPr lang="zh-CN" altLang="en-US" dirty="0"/>
              <a:t>：更新的数据。</a:t>
            </a:r>
          </a:p>
          <a:p>
            <a:r>
              <a:rPr lang="en-US" altLang="zh-CN" dirty="0" err="1">
                <a:solidFill>
                  <a:srgbClr val="0033CC"/>
                </a:solidFill>
              </a:rPr>
              <a:t>whereClause</a:t>
            </a:r>
            <a:r>
              <a:rPr lang="zh-CN" altLang="en-US" dirty="0"/>
              <a:t>：满足该</a:t>
            </a:r>
            <a:r>
              <a:rPr lang="en-US" altLang="zh-CN" dirty="0" err="1"/>
              <a:t>whereClause</a:t>
            </a:r>
            <a:r>
              <a:rPr lang="zh-CN" altLang="en-US" dirty="0"/>
              <a:t>子句的记录将会被更新。</a:t>
            </a:r>
          </a:p>
          <a:p>
            <a:r>
              <a:rPr lang="en-US" altLang="zh-CN" dirty="0" err="1">
                <a:solidFill>
                  <a:srgbClr val="0033CC"/>
                </a:solidFill>
              </a:rPr>
              <a:t>whereArgs</a:t>
            </a:r>
            <a:r>
              <a:rPr lang="zh-CN" altLang="en-US" dirty="0"/>
              <a:t>：用于为</a:t>
            </a:r>
            <a:r>
              <a:rPr lang="en-US" altLang="zh-CN" dirty="0" err="1"/>
              <a:t>whereClause</a:t>
            </a:r>
            <a:r>
              <a:rPr lang="zh-CN" altLang="en-US" dirty="0"/>
              <a:t>子句传入参数。</a:t>
            </a:r>
          </a:p>
          <a:p>
            <a:r>
              <a:rPr lang="zh-CN" altLang="en-US" dirty="0"/>
              <a:t>如不指定第三、四个参数，则默认更新所有行。</a:t>
            </a:r>
            <a:endParaRPr lang="en-US" altLang="zh-CN" dirty="0"/>
          </a:p>
          <a:p>
            <a:endParaRPr lang="en-US" altLang="zh-CN" dirty="0"/>
          </a:p>
          <a:p>
            <a:r>
              <a:rPr lang="zh-CN" altLang="en-US" dirty="0"/>
              <a:t>示例：修改</a:t>
            </a:r>
            <a:r>
              <a:rPr lang="en-US" altLang="zh-CN" dirty="0"/>
              <a:t>Book</a:t>
            </a:r>
            <a:r>
              <a:rPr lang="zh-CN" altLang="en-US" dirty="0"/>
              <a:t>表中某本书的的价格。</a:t>
            </a:r>
          </a:p>
        </p:txBody>
      </p:sp>
      <p:sp>
        <p:nvSpPr>
          <p:cNvPr id="3" name="标题 2"/>
          <p:cNvSpPr>
            <a:spLocks noGrp="1"/>
          </p:cNvSpPr>
          <p:nvPr>
            <p:ph type="title"/>
          </p:nvPr>
        </p:nvSpPr>
        <p:spPr/>
        <p:txBody>
          <a:bodyPr/>
          <a:lstStyle/>
          <a:p>
            <a:r>
              <a:rPr lang="en-US" altLang="zh-CN" dirty="0"/>
              <a:t>(5) </a:t>
            </a:r>
            <a:r>
              <a:rPr lang="zh-CN" altLang="en-US" dirty="0"/>
              <a:t>更新数据</a:t>
            </a:r>
          </a:p>
        </p:txBody>
      </p:sp>
      <p:sp>
        <p:nvSpPr>
          <p:cNvPr id="5" name="文本框 4">
            <a:extLst>
              <a:ext uri="{FF2B5EF4-FFF2-40B4-BE49-F238E27FC236}">
                <a16:creationId xmlns:a16="http://schemas.microsoft.com/office/drawing/2014/main" id="{6FF41A16-9773-4BB5-9FD5-A868F4BF0C89}"/>
              </a:ext>
            </a:extLst>
          </p:cNvPr>
          <p:cNvSpPr txBox="1"/>
          <p:nvPr/>
        </p:nvSpPr>
        <p:spPr>
          <a:xfrm>
            <a:off x="609520" y="5853575"/>
            <a:ext cx="10971372" cy="430887"/>
          </a:xfrm>
          <a:prstGeom prst="rect">
            <a:avLst/>
          </a:prstGeom>
          <a:solidFill>
            <a:schemeClr val="accent2">
              <a:lumMod val="20000"/>
              <a:lumOff val="80000"/>
            </a:schemeClr>
          </a:solidFill>
          <a:ln>
            <a:solidFill>
              <a:schemeClr val="tx1"/>
            </a:solidFill>
          </a:ln>
        </p:spPr>
        <p:txBody>
          <a:bodyPr wrap="square">
            <a:spAutoFit/>
          </a:bodyPr>
          <a:lstStyle/>
          <a:p>
            <a:r>
              <a:rPr kumimoji="0" lang="zh-CN" altLang="zh-CN" sz="22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db</a:t>
            </a:r>
            <a:r>
              <a:rPr kumimoji="0" lang="zh-CN" altLang="zh-CN" sz="2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.update(</a:t>
            </a:r>
            <a:r>
              <a:rPr kumimoji="0" lang="zh-CN" altLang="zh-CN" sz="22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"Book"</a:t>
            </a:r>
            <a:r>
              <a:rPr kumimoji="0" lang="zh-CN" altLang="zh-CN" sz="2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values, </a:t>
            </a:r>
            <a:r>
              <a:rPr kumimoji="0" lang="zh-CN" altLang="zh-CN" sz="22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"name = ?"</a:t>
            </a:r>
            <a:r>
              <a:rPr kumimoji="0" lang="zh-CN" altLang="zh-CN" sz="2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22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new </a:t>
            </a:r>
            <a:r>
              <a:rPr kumimoji="0" lang="zh-CN" altLang="zh-CN" sz="2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String[] { </a:t>
            </a:r>
            <a:r>
              <a:rPr kumimoji="0" lang="zh-CN" altLang="zh-CN" sz="22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"The Da Vinci Code" </a:t>
            </a:r>
            <a:r>
              <a:rPr kumimoji="0" lang="zh-CN" altLang="zh-CN" sz="2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endParaRPr lang="zh-CN" altLang="en-US" sz="2200" dirty="0"/>
          </a:p>
        </p:txBody>
      </p:sp>
    </p:spTree>
    <p:extLst>
      <p:ext uri="{BB962C8B-B14F-4D97-AF65-F5344CB8AC3E}">
        <p14:creationId xmlns:p14="http://schemas.microsoft.com/office/powerpoint/2010/main" val="2063650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514350" indent="-514350">
              <a:buClrTx/>
              <a:buSzPct val="100000"/>
              <a:buFont typeface="+mj-lt"/>
              <a:buAutoNum type="arabicPeriod"/>
            </a:pPr>
            <a:r>
              <a:rPr lang="zh-CN" altLang="en-US" dirty="0"/>
              <a:t>数据的持久化</a:t>
            </a:r>
            <a:endParaRPr lang="en-US" altLang="zh-CN" dirty="0"/>
          </a:p>
          <a:p>
            <a:pPr marL="514350" indent="-514350">
              <a:buClrTx/>
              <a:buSzPct val="100000"/>
              <a:buFont typeface="+mj-lt"/>
              <a:buAutoNum type="arabicPeriod"/>
            </a:pPr>
            <a:r>
              <a:rPr lang="zh-CN" altLang="en-US" dirty="0"/>
              <a:t>文件存储</a:t>
            </a:r>
            <a:endParaRPr lang="en-US" altLang="zh-CN" dirty="0"/>
          </a:p>
          <a:p>
            <a:pPr marL="514350" indent="-514350">
              <a:buClrTx/>
              <a:buSzPct val="100000"/>
              <a:buFont typeface="+mj-lt"/>
              <a:buAutoNum type="arabicPeriod"/>
            </a:pPr>
            <a:r>
              <a:rPr lang="en-US" altLang="zh-CN" dirty="0" err="1"/>
              <a:t>SharedPreferences</a:t>
            </a:r>
            <a:r>
              <a:rPr lang="zh-CN" altLang="en-US" dirty="0"/>
              <a:t>存储</a:t>
            </a:r>
            <a:endParaRPr lang="en-US" altLang="zh-CN" dirty="0"/>
          </a:p>
          <a:p>
            <a:pPr marL="514350" indent="-514350">
              <a:buClrTx/>
              <a:buSzPct val="100000"/>
              <a:buFont typeface="+mj-lt"/>
              <a:buAutoNum type="arabicPeriod"/>
            </a:pPr>
            <a:r>
              <a:rPr lang="en-US" altLang="zh-CN" dirty="0">
                <a:solidFill>
                  <a:srgbClr val="FF0000"/>
                </a:solidFill>
              </a:rPr>
              <a:t>SQLite</a:t>
            </a:r>
            <a:r>
              <a:rPr lang="zh-CN" altLang="en-US">
                <a:solidFill>
                  <a:srgbClr val="FF0000"/>
                </a:solidFill>
              </a:rPr>
              <a:t>数据库存储</a:t>
            </a:r>
            <a:endParaRPr lang="en-US" altLang="zh-CN">
              <a:solidFill>
                <a:srgbClr val="FF0000"/>
              </a:solidFill>
            </a:endParaRPr>
          </a:p>
          <a:p>
            <a:pPr marL="514350" indent="-514350">
              <a:buClrTx/>
              <a:buSzPct val="100000"/>
              <a:buFont typeface="+mj-lt"/>
              <a:buAutoNum type="arabicPeriod"/>
            </a:pPr>
            <a:r>
              <a:rPr lang="zh-CN" altLang="en-US">
                <a:solidFill>
                  <a:srgbClr val="C00000"/>
                </a:solidFill>
              </a:rPr>
              <a:t>常用数据库框架：</a:t>
            </a:r>
            <a:r>
              <a:rPr lang="zh-CN" altLang="en-US">
                <a:solidFill>
                  <a:srgbClr val="FF0000"/>
                </a:solidFill>
              </a:rPr>
              <a:t>：</a:t>
            </a:r>
            <a:r>
              <a:rPr lang="en-US" altLang="zh-CN">
                <a:solidFill>
                  <a:srgbClr val="FF0000"/>
                </a:solidFill>
              </a:rPr>
              <a:t>Litepal</a:t>
            </a:r>
            <a:r>
              <a:rPr lang="zh-CN" altLang="en-US">
                <a:solidFill>
                  <a:srgbClr val="FF0000"/>
                </a:solidFill>
              </a:rPr>
              <a:t>，</a:t>
            </a:r>
            <a:r>
              <a:rPr lang="en-US" altLang="zh-CN">
                <a:solidFill>
                  <a:srgbClr val="FF0000"/>
                </a:solidFill>
              </a:rPr>
              <a:t>Room</a:t>
            </a:r>
            <a:endParaRPr lang="zh-CN" altLang="en-US">
              <a:solidFill>
                <a:srgbClr val="C00000"/>
              </a:solidFill>
            </a:endParaRPr>
          </a:p>
          <a:p>
            <a:pPr marL="514350" indent="-514350">
              <a:buClrTx/>
              <a:buSzPct val="100000"/>
              <a:buFont typeface="+mj-lt"/>
              <a:buAutoNum type="arabicPeriod"/>
            </a:pPr>
            <a:r>
              <a:rPr lang="en-US" altLang="zh-CN"/>
              <a:t>ContentProvider</a:t>
            </a:r>
            <a:endParaRPr lang="zh-CN" altLang="en-US" dirty="0"/>
          </a:p>
        </p:txBody>
      </p:sp>
      <p:sp>
        <p:nvSpPr>
          <p:cNvPr id="3" name="标题 2"/>
          <p:cNvSpPr>
            <a:spLocks noGrp="1"/>
          </p:cNvSpPr>
          <p:nvPr>
            <p:ph type="title"/>
          </p:nvPr>
        </p:nvSpPr>
        <p:spPr/>
        <p:txBody>
          <a:bodyPr/>
          <a:lstStyle/>
          <a:p>
            <a:r>
              <a:rPr lang="en-US" altLang="zh-CN" dirty="0"/>
              <a:t>Android</a:t>
            </a:r>
            <a:r>
              <a:rPr lang="zh-CN" altLang="en-US" dirty="0"/>
              <a:t> 数据存储</a:t>
            </a:r>
          </a:p>
        </p:txBody>
      </p:sp>
    </p:spTree>
    <p:extLst>
      <p:ext uri="{BB962C8B-B14F-4D97-AF65-F5344CB8AC3E}">
        <p14:creationId xmlns:p14="http://schemas.microsoft.com/office/powerpoint/2010/main" val="408492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22598" y="4042335"/>
            <a:ext cx="10945216" cy="2256245"/>
          </a:xfrm>
        </p:spPr>
        <p:txBody>
          <a:bodyPr>
            <a:normAutofit/>
          </a:bodyPr>
          <a:lstStyle/>
          <a:p>
            <a:r>
              <a:rPr lang="zh-CN" altLang="en-US" dirty="0">
                <a:latin typeface="+mn-ea"/>
              </a:rPr>
              <a:t>上述代码表达的意图是将名字是“</a:t>
            </a:r>
            <a:r>
              <a:rPr lang="en-US" altLang="zh-CN" dirty="0" err="1">
                <a:latin typeface="+mn-ea"/>
              </a:rPr>
              <a:t>TheVinci</a:t>
            </a:r>
            <a:r>
              <a:rPr lang="en-US" altLang="zh-CN" dirty="0">
                <a:latin typeface="+mn-ea"/>
              </a:rPr>
              <a:t> Code</a:t>
            </a:r>
            <a:r>
              <a:rPr lang="zh-CN" altLang="en-US" dirty="0">
                <a:latin typeface="+mn-ea"/>
              </a:rPr>
              <a:t>”的这本书的价格改成</a:t>
            </a:r>
            <a:r>
              <a:rPr lang="en-US" altLang="zh-CN" dirty="0">
                <a:latin typeface="+mn-ea"/>
              </a:rPr>
              <a:t>10.99</a:t>
            </a:r>
            <a:r>
              <a:rPr lang="zh-CN" altLang="en-US" dirty="0">
                <a:latin typeface="+mn-ea"/>
              </a:rPr>
              <a:t>。</a:t>
            </a:r>
            <a:endParaRPr lang="en-US" altLang="zh-CN" dirty="0">
              <a:latin typeface="+mn-ea"/>
            </a:endParaRPr>
          </a:p>
          <a:p>
            <a:pPr lvl="1"/>
            <a:r>
              <a:rPr lang="zh-CN" altLang="en-US" dirty="0">
                <a:latin typeface="+mn-ea"/>
              </a:rPr>
              <a:t>第三个参数对应的是</a:t>
            </a:r>
            <a:r>
              <a:rPr lang="en-US" altLang="zh-CN" dirty="0">
                <a:latin typeface="+mn-ea"/>
              </a:rPr>
              <a:t>SQL</a:t>
            </a:r>
            <a:r>
              <a:rPr lang="zh-CN" altLang="en-US" dirty="0">
                <a:latin typeface="+mn-ea"/>
              </a:rPr>
              <a:t>语句的</a:t>
            </a:r>
            <a:r>
              <a:rPr lang="en-US" altLang="zh-CN" dirty="0">
                <a:latin typeface="+mn-ea"/>
              </a:rPr>
              <a:t>where</a:t>
            </a:r>
            <a:r>
              <a:rPr lang="zh-CN" altLang="en-US" dirty="0">
                <a:latin typeface="+mn-ea"/>
              </a:rPr>
              <a:t>部分，表示更新所有</a:t>
            </a:r>
            <a:r>
              <a:rPr lang="en-US" altLang="zh-CN" dirty="0">
                <a:latin typeface="+mn-ea"/>
              </a:rPr>
              <a:t>name</a:t>
            </a:r>
            <a:r>
              <a:rPr lang="zh-CN" altLang="en-US" dirty="0">
                <a:latin typeface="+mn-ea"/>
              </a:rPr>
              <a:t>等于？的行，而？是一个占位符，可以通过第四个参数提供的一个字符串数组为第三个参数中的每个占位符指定相应的内容。</a:t>
            </a:r>
          </a:p>
        </p:txBody>
      </p:sp>
      <p:sp>
        <p:nvSpPr>
          <p:cNvPr id="6" name="Rectangle 1">
            <a:extLst>
              <a:ext uri="{FF2B5EF4-FFF2-40B4-BE49-F238E27FC236}">
                <a16:creationId xmlns:a16="http://schemas.microsoft.com/office/drawing/2014/main" id="{0762BF81-705B-4DCA-BB9D-EF69D44A7C1A}"/>
              </a:ext>
            </a:extLst>
          </p:cNvPr>
          <p:cNvSpPr>
            <a:spLocks noChangeArrowheads="1"/>
          </p:cNvSpPr>
          <p:nvPr/>
        </p:nvSpPr>
        <p:spPr bwMode="auto">
          <a:xfrm>
            <a:off x="0" y="-184666"/>
            <a:ext cx="12190413" cy="415498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Button updateData = (Button) findViewById(R.id.</a:t>
            </a:r>
            <a:r>
              <a:rPr kumimoji="0" lang="zh-CN" altLang="zh-CN" sz="2400" b="1" i="1" u="none" strike="noStrike" cap="none" normalizeH="0" baseline="0" dirty="0">
                <a:ln>
                  <a:noFill/>
                </a:ln>
                <a:solidFill>
                  <a:srgbClr val="660E7A"/>
                </a:solidFill>
                <a:effectLst/>
                <a:latin typeface="宋体" panose="02010600030101010101" pitchFamily="2" charset="-122"/>
                <a:ea typeface="宋体" panose="02010600030101010101" pitchFamily="2" charset="-122"/>
              </a:rPr>
              <a:t>update_data</a:t>
            </a:r>
            <a: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updateData.setOnClickListener(</a:t>
            </a:r>
            <a:r>
              <a:rPr kumimoji="0" lang="zh-CN" altLang="zh-CN" sz="24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new </a:t>
            </a:r>
            <a: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View.OnClickListener() {</a:t>
            </a:r>
            <a:b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2400" b="0" i="0" u="none" strike="noStrike" cap="none" normalizeH="0" baseline="0" dirty="0">
                <a:ln>
                  <a:noFill/>
                </a:ln>
                <a:solidFill>
                  <a:srgbClr val="808000"/>
                </a:solidFill>
                <a:effectLst/>
                <a:latin typeface="宋体" panose="02010600030101010101" pitchFamily="2" charset="-122"/>
                <a:ea typeface="宋体" panose="02010600030101010101" pitchFamily="2" charset="-122"/>
              </a:rPr>
              <a:t>@Override</a:t>
            </a:r>
            <a:br>
              <a:rPr kumimoji="0" lang="zh-CN" altLang="zh-CN" sz="2400" b="0" i="0" u="none" strike="noStrike" cap="none" normalizeH="0" baseline="0" dirty="0">
                <a:ln>
                  <a:noFill/>
                </a:ln>
                <a:solidFill>
                  <a:srgbClr val="808000"/>
                </a:solidFill>
                <a:effectLst/>
                <a:latin typeface="宋体" panose="02010600030101010101" pitchFamily="2" charset="-122"/>
                <a:ea typeface="宋体" panose="02010600030101010101" pitchFamily="2" charset="-122"/>
              </a:rPr>
            </a:br>
            <a:r>
              <a:rPr kumimoji="0" lang="zh-CN" altLang="zh-CN" sz="2400" b="0" i="0" u="none" strike="noStrike" cap="none" normalizeH="0" baseline="0" dirty="0">
                <a:ln>
                  <a:noFill/>
                </a:ln>
                <a:solidFill>
                  <a:srgbClr val="808000"/>
                </a:solidFill>
                <a:effectLst/>
                <a:latin typeface="宋体" panose="02010600030101010101" pitchFamily="2" charset="-122"/>
                <a:ea typeface="宋体" panose="02010600030101010101" pitchFamily="2" charset="-122"/>
              </a:rPr>
              <a:t>    </a:t>
            </a:r>
            <a:r>
              <a:rPr kumimoji="0" lang="zh-CN" altLang="zh-CN" sz="24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void </a:t>
            </a:r>
            <a: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onClick(View v) {</a:t>
            </a:r>
            <a:b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24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db </a:t>
            </a:r>
            <a: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24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dbHelper</a:t>
            </a:r>
            <a: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.getReadableDatabase();</a:t>
            </a:r>
            <a:b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ContentValues values = </a:t>
            </a:r>
            <a:r>
              <a:rPr kumimoji="0" lang="zh-CN" altLang="zh-CN" sz="24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new </a:t>
            </a:r>
            <a: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ContentValues();</a:t>
            </a:r>
            <a:b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values.put(</a:t>
            </a:r>
            <a:r>
              <a:rPr kumimoji="0" lang="zh-CN" altLang="zh-CN" sz="24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"price"</a:t>
            </a:r>
            <a: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2400"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10.99</a:t>
            </a:r>
            <a: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endParaRPr kumimoji="0" lang="en-US"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24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db</a:t>
            </a:r>
            <a: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.update(</a:t>
            </a:r>
            <a:r>
              <a:rPr kumimoji="0" lang="zh-CN" altLang="zh-CN" sz="24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"Book"</a:t>
            </a:r>
            <a: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values, </a:t>
            </a:r>
            <a:r>
              <a:rPr kumimoji="0" lang="zh-CN" altLang="zh-CN" sz="24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"name = ?"</a:t>
            </a:r>
            <a: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20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new </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String[] { </a:t>
            </a:r>
            <a:r>
              <a:rPr kumimoji="0" lang="zh-CN" altLang="zh-CN" sz="20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"The Da Vinci Code" </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b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endParaRPr kumimoji="0" lang="zh-CN" altLang="zh-CN" sz="2400" b="0" i="0" u="none" strike="noStrike" cap="none" normalizeH="0" baseline="0" dirty="0">
              <a:ln>
                <a:noFill/>
              </a:ln>
              <a:solidFill>
                <a:schemeClr val="tx1"/>
              </a:solidFill>
              <a:effectLst/>
              <a:latin typeface="Arial" panose="020B0604020202020204" pitchFamily="34" charset="0"/>
            </a:endParaRPr>
          </a:p>
        </p:txBody>
      </p:sp>
      <p:sp>
        <p:nvSpPr>
          <p:cNvPr id="7" name="矩形 6">
            <a:extLst>
              <a:ext uri="{FF2B5EF4-FFF2-40B4-BE49-F238E27FC236}">
                <a16:creationId xmlns:a16="http://schemas.microsoft.com/office/drawing/2014/main" id="{61BEE51B-E03B-48D3-B544-5758C0A4AF7A}"/>
              </a:ext>
            </a:extLst>
          </p:cNvPr>
          <p:cNvSpPr/>
          <p:nvPr/>
        </p:nvSpPr>
        <p:spPr>
          <a:xfrm>
            <a:off x="1270670" y="1772816"/>
            <a:ext cx="6552728" cy="744086"/>
          </a:xfrm>
          <a:prstGeom prst="rect">
            <a:avLst/>
          </a:prstGeom>
          <a:noFill/>
          <a:ln w="28575">
            <a:solidFill>
              <a:srgbClr val="C00000"/>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74F4DFB0-0D07-44D6-87A6-EEAB6ACFF386}"/>
              </a:ext>
            </a:extLst>
          </p:cNvPr>
          <p:cNvSpPr/>
          <p:nvPr/>
        </p:nvSpPr>
        <p:spPr>
          <a:xfrm>
            <a:off x="1275694" y="2684914"/>
            <a:ext cx="10724168" cy="744086"/>
          </a:xfrm>
          <a:prstGeom prst="rect">
            <a:avLst/>
          </a:prstGeom>
          <a:noFill/>
          <a:ln w="28575">
            <a:solidFill>
              <a:srgbClr val="C00000"/>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1367551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arn(inVertic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0" end="0"/>
                                            </p:txEl>
                                          </p:spTgt>
                                        </p:tgtEl>
                                        <p:attrNameLst>
                                          <p:attrName>style.visibility</p:attrName>
                                        </p:attrNameLst>
                                      </p:cBhvr>
                                      <p:to>
                                        <p:strVal val="visible"/>
                                      </p:to>
                                    </p:set>
                                    <p:animEffect transition="in" filter="fade">
                                      <p:cBhvr>
                                        <p:cTn id="17" dur="500"/>
                                        <p:tgtEl>
                                          <p:spTgt spid="2">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1" end="1"/>
                                            </p:txEl>
                                          </p:spTgt>
                                        </p:tgtEl>
                                        <p:attrNameLst>
                                          <p:attrName>style.visibility</p:attrName>
                                        </p:attrNameLst>
                                      </p:cBhvr>
                                      <p:to>
                                        <p:strVal val="visible"/>
                                      </p:to>
                                    </p:set>
                                    <p:animEffect transition="in" filter="fade">
                                      <p:cBhvr>
                                        <p:cTn id="22"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7" grpId="0" animBg="1"/>
      <p:bldP spid="9"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sz="2800" dirty="0"/>
              <a:t>public </a:t>
            </a:r>
            <a:r>
              <a:rPr lang="en-US" altLang="zh-CN" sz="2800" dirty="0" err="1"/>
              <a:t>int</a:t>
            </a:r>
            <a:r>
              <a:rPr lang="en-US" altLang="zh-CN" sz="2800" dirty="0"/>
              <a:t> delete (String table, String </a:t>
            </a:r>
            <a:r>
              <a:rPr lang="en-US" altLang="zh-CN" sz="2800" dirty="0" err="1"/>
              <a:t>whereClause</a:t>
            </a:r>
            <a:r>
              <a:rPr lang="en-US" altLang="zh-CN" sz="2800" dirty="0"/>
              <a:t>, String[] </a:t>
            </a:r>
            <a:r>
              <a:rPr lang="en-US" altLang="zh-CN" sz="2800" dirty="0" err="1"/>
              <a:t>whereArgs</a:t>
            </a:r>
            <a:r>
              <a:rPr lang="en-US" altLang="zh-CN" sz="2800" dirty="0"/>
              <a:t>)</a:t>
            </a:r>
            <a:endParaRPr lang="zh-CN" altLang="zh-CN" sz="2800" dirty="0"/>
          </a:p>
          <a:p>
            <a:r>
              <a:rPr lang="zh-CN" altLang="en-US" dirty="0"/>
              <a:t>参数解释：</a:t>
            </a:r>
          </a:p>
          <a:p>
            <a:r>
              <a:rPr lang="en-US" altLang="zh-CN" dirty="0">
                <a:solidFill>
                  <a:srgbClr val="0033CC"/>
                </a:solidFill>
              </a:rPr>
              <a:t>table</a:t>
            </a:r>
            <a:r>
              <a:rPr lang="zh-CN" altLang="en-US" dirty="0"/>
              <a:t>：数据库表名。</a:t>
            </a:r>
          </a:p>
          <a:p>
            <a:r>
              <a:rPr lang="en-US" altLang="zh-CN" dirty="0" err="1">
                <a:solidFill>
                  <a:srgbClr val="0033CC"/>
                </a:solidFill>
              </a:rPr>
              <a:t>whereClause</a:t>
            </a:r>
            <a:r>
              <a:rPr lang="zh-CN" altLang="en-US" dirty="0"/>
              <a:t>：满足该</a:t>
            </a:r>
            <a:r>
              <a:rPr lang="en-US" altLang="zh-CN" dirty="0" err="1"/>
              <a:t>whereClause</a:t>
            </a:r>
            <a:r>
              <a:rPr lang="zh-CN" altLang="en-US" dirty="0"/>
              <a:t>子句的记录将会被更新。</a:t>
            </a:r>
          </a:p>
          <a:p>
            <a:r>
              <a:rPr lang="en-US" altLang="zh-CN" dirty="0" err="1">
                <a:solidFill>
                  <a:srgbClr val="0033CC"/>
                </a:solidFill>
              </a:rPr>
              <a:t>whereArgs</a:t>
            </a:r>
            <a:r>
              <a:rPr lang="zh-CN" altLang="en-US" dirty="0"/>
              <a:t>：用于为</a:t>
            </a:r>
            <a:r>
              <a:rPr lang="en-US" altLang="zh-CN" dirty="0" err="1"/>
              <a:t>whereClause</a:t>
            </a:r>
            <a:r>
              <a:rPr lang="zh-CN" altLang="en-US" dirty="0"/>
              <a:t>子句传入参数。</a:t>
            </a:r>
          </a:p>
          <a:p>
            <a:r>
              <a:rPr lang="zh-CN" altLang="en-US" dirty="0"/>
              <a:t>如不指定第三、四个参数，则默认删除所有行。</a:t>
            </a:r>
            <a:endParaRPr lang="en-US" altLang="zh-CN" dirty="0"/>
          </a:p>
          <a:p>
            <a:pPr marL="0" indent="0">
              <a:buNone/>
            </a:pPr>
            <a:endParaRPr lang="en-US" altLang="zh-CN" dirty="0"/>
          </a:p>
          <a:p>
            <a:r>
              <a:rPr lang="zh-CN" altLang="en-US" dirty="0"/>
              <a:t>示例：删除</a:t>
            </a:r>
            <a:r>
              <a:rPr lang="en-US" altLang="zh-CN" dirty="0"/>
              <a:t>Book</a:t>
            </a:r>
            <a:r>
              <a:rPr lang="zh-CN" altLang="en-US" dirty="0"/>
              <a:t>表中页数超过</a:t>
            </a:r>
            <a:r>
              <a:rPr lang="en-US" altLang="zh-CN" dirty="0"/>
              <a:t>500</a:t>
            </a:r>
            <a:r>
              <a:rPr lang="zh-CN" altLang="en-US" dirty="0"/>
              <a:t>页的书。</a:t>
            </a:r>
            <a:endParaRPr lang="en-US" altLang="zh-CN" dirty="0"/>
          </a:p>
          <a:p>
            <a:endParaRPr lang="zh-CN" altLang="en-US" dirty="0"/>
          </a:p>
        </p:txBody>
      </p:sp>
      <p:sp>
        <p:nvSpPr>
          <p:cNvPr id="3" name="标题 2"/>
          <p:cNvSpPr>
            <a:spLocks noGrp="1"/>
          </p:cNvSpPr>
          <p:nvPr>
            <p:ph type="title"/>
          </p:nvPr>
        </p:nvSpPr>
        <p:spPr/>
        <p:txBody>
          <a:bodyPr/>
          <a:lstStyle/>
          <a:p>
            <a:r>
              <a:rPr lang="en-US" altLang="zh-CN" dirty="0"/>
              <a:t>(6) </a:t>
            </a:r>
            <a:r>
              <a:rPr lang="zh-CN" altLang="en-US" dirty="0"/>
              <a:t>删除数据</a:t>
            </a:r>
          </a:p>
        </p:txBody>
      </p:sp>
      <p:sp>
        <p:nvSpPr>
          <p:cNvPr id="5" name="Rectangle 1">
            <a:extLst>
              <a:ext uri="{FF2B5EF4-FFF2-40B4-BE49-F238E27FC236}">
                <a16:creationId xmlns:a16="http://schemas.microsoft.com/office/drawing/2014/main" id="{2ECA54B7-852E-4733-A466-A7BCCC496C75}"/>
              </a:ext>
            </a:extLst>
          </p:cNvPr>
          <p:cNvSpPr>
            <a:spLocks noChangeArrowheads="1"/>
          </p:cNvSpPr>
          <p:nvPr/>
        </p:nvSpPr>
        <p:spPr bwMode="auto">
          <a:xfrm>
            <a:off x="982638" y="5517232"/>
            <a:ext cx="10225136" cy="523220"/>
          </a:xfrm>
          <a:prstGeom prst="rect">
            <a:avLst/>
          </a:prstGeom>
          <a:solidFill>
            <a:schemeClr val="accent2">
              <a:lumMod val="20000"/>
              <a:lumOff val="80000"/>
            </a:schemeClr>
          </a:solidFill>
          <a:ln w="28575">
            <a:solidFill>
              <a:srgbClr val="C00000"/>
            </a:solid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8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db</a:t>
            </a:r>
            <a:r>
              <a:rPr kumimoji="0" lang="zh-CN" altLang="zh-CN" sz="2800" b="1"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.delete(</a:t>
            </a:r>
            <a:r>
              <a:rPr kumimoji="0" lang="zh-CN" altLang="zh-CN" sz="28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"Book"</a:t>
            </a:r>
            <a:r>
              <a:rPr kumimoji="0" lang="zh-CN" altLang="zh-CN" sz="2800" b="1"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28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"pages &gt; ?"</a:t>
            </a:r>
            <a:r>
              <a:rPr kumimoji="0" lang="zh-CN" altLang="zh-CN" sz="2800" b="1"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28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new </a:t>
            </a:r>
            <a:r>
              <a:rPr kumimoji="0" lang="zh-CN" altLang="zh-CN" sz="2800" b="1"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String[] { </a:t>
            </a:r>
            <a:r>
              <a:rPr kumimoji="0" lang="zh-CN" altLang="zh-CN" sz="28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"500" </a:t>
            </a:r>
            <a:r>
              <a:rPr kumimoji="0" lang="zh-CN" altLang="zh-CN" sz="2800" b="1"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endParaRPr kumimoji="0" lang="zh-CN" altLang="zh-CN" sz="2800" b="1"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274130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示例：在</a:t>
            </a:r>
            <a:r>
              <a:rPr lang="en-US" altLang="zh-CN" dirty="0" err="1"/>
              <a:t>MainAcitivity</a:t>
            </a:r>
            <a:r>
              <a:rPr lang="zh-CN" altLang="en-US" dirty="0"/>
              <a:t>的布局文件中新增一个按钮，在这个按钮的点击事件里边写删除数据的逻辑。</a:t>
            </a:r>
            <a:endParaRPr lang="en-US" altLang="zh-CN" dirty="0"/>
          </a:p>
          <a:p>
            <a:endParaRPr lang="zh-CN" altLang="en-US" dirty="0"/>
          </a:p>
        </p:txBody>
      </p:sp>
      <p:sp>
        <p:nvSpPr>
          <p:cNvPr id="3" name="标题 2"/>
          <p:cNvSpPr>
            <a:spLocks noGrp="1"/>
          </p:cNvSpPr>
          <p:nvPr>
            <p:ph type="title"/>
          </p:nvPr>
        </p:nvSpPr>
        <p:spPr/>
        <p:txBody>
          <a:bodyPr/>
          <a:lstStyle/>
          <a:p>
            <a:r>
              <a:rPr lang="en-US" altLang="zh-CN" dirty="0"/>
              <a:t>(6) </a:t>
            </a:r>
            <a:r>
              <a:rPr lang="zh-CN" altLang="en-US" dirty="0"/>
              <a:t>删除数据</a:t>
            </a:r>
          </a:p>
        </p:txBody>
      </p:sp>
      <p:sp>
        <p:nvSpPr>
          <p:cNvPr id="4" name="Rectangle 1">
            <a:extLst>
              <a:ext uri="{FF2B5EF4-FFF2-40B4-BE49-F238E27FC236}">
                <a16:creationId xmlns:a16="http://schemas.microsoft.com/office/drawing/2014/main" id="{782485CC-955A-4ABD-9455-6AE9228C5284}"/>
              </a:ext>
            </a:extLst>
          </p:cNvPr>
          <p:cNvSpPr>
            <a:spLocks noChangeArrowheads="1"/>
          </p:cNvSpPr>
          <p:nvPr/>
        </p:nvSpPr>
        <p:spPr bwMode="auto">
          <a:xfrm>
            <a:off x="581389" y="2132856"/>
            <a:ext cx="10971371" cy="3693319"/>
          </a:xfrm>
          <a:prstGeom prst="rect">
            <a:avLst/>
          </a:prstGeom>
          <a:solidFill>
            <a:schemeClr val="accent2">
              <a:lumMod val="20000"/>
              <a:lumOff val="80000"/>
            </a:schemeClr>
          </a:solidFill>
          <a:ln w="9525">
            <a:solidFill>
              <a:schemeClr val="tx1"/>
            </a:solid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Button deleteButton = (Button) findViewById(R.id.</a:t>
            </a:r>
            <a:r>
              <a:rPr kumimoji="0" lang="zh-CN" altLang="zh-CN" sz="2600" b="1" i="1" u="none" strike="noStrike" cap="none" normalizeH="0" baseline="0" dirty="0">
                <a:ln>
                  <a:noFill/>
                </a:ln>
                <a:solidFill>
                  <a:srgbClr val="660E7A"/>
                </a:solidFill>
                <a:effectLst/>
                <a:latin typeface="宋体" panose="02010600030101010101" pitchFamily="2" charset="-122"/>
                <a:ea typeface="宋体" panose="02010600030101010101" pitchFamily="2" charset="-122"/>
              </a:rPr>
              <a:t>delete_data</a:t>
            </a:r>
            <a:r>
              <a:rPr kumimoji="0" lang="zh-CN" altLang="zh-CN" sz="2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2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deleteButton.setOnClickListener(</a:t>
            </a:r>
            <a:r>
              <a:rPr kumimoji="0" lang="zh-CN" altLang="zh-CN" sz="26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new </a:t>
            </a:r>
            <a:r>
              <a:rPr kumimoji="0" lang="zh-CN" altLang="zh-CN" sz="2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View.OnClickListener() {</a:t>
            </a:r>
            <a:br>
              <a:rPr kumimoji="0" lang="zh-CN" altLang="zh-CN" sz="2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2600" b="0" i="0" u="none" strike="noStrike" cap="none" normalizeH="0" baseline="0" dirty="0">
                <a:ln>
                  <a:noFill/>
                </a:ln>
                <a:solidFill>
                  <a:srgbClr val="808000"/>
                </a:solidFill>
                <a:effectLst/>
                <a:latin typeface="宋体" panose="02010600030101010101" pitchFamily="2" charset="-122"/>
                <a:ea typeface="宋体" panose="02010600030101010101" pitchFamily="2" charset="-122"/>
              </a:rPr>
              <a:t>@Override</a:t>
            </a:r>
            <a:br>
              <a:rPr kumimoji="0" lang="zh-CN" altLang="zh-CN" sz="2600" b="0" i="0" u="none" strike="noStrike" cap="none" normalizeH="0" baseline="0" dirty="0">
                <a:ln>
                  <a:noFill/>
                </a:ln>
                <a:solidFill>
                  <a:srgbClr val="808000"/>
                </a:solidFill>
                <a:effectLst/>
                <a:latin typeface="宋体" panose="02010600030101010101" pitchFamily="2" charset="-122"/>
                <a:ea typeface="宋体" panose="02010600030101010101" pitchFamily="2" charset="-122"/>
              </a:rPr>
            </a:br>
            <a:r>
              <a:rPr kumimoji="0" lang="zh-CN" altLang="zh-CN" sz="2600" b="0" i="0" u="none" strike="noStrike" cap="none" normalizeH="0" baseline="0" dirty="0">
                <a:ln>
                  <a:noFill/>
                </a:ln>
                <a:solidFill>
                  <a:srgbClr val="808000"/>
                </a:solidFill>
                <a:effectLst/>
                <a:latin typeface="宋体" panose="02010600030101010101" pitchFamily="2" charset="-122"/>
                <a:ea typeface="宋体" panose="02010600030101010101" pitchFamily="2" charset="-122"/>
              </a:rPr>
              <a:t>    </a:t>
            </a:r>
            <a:r>
              <a:rPr kumimoji="0" lang="zh-CN" altLang="zh-CN" sz="26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void </a:t>
            </a:r>
            <a:r>
              <a:rPr kumimoji="0" lang="zh-CN" altLang="zh-CN" sz="2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onClick(View v) {</a:t>
            </a:r>
            <a:br>
              <a:rPr kumimoji="0" lang="zh-CN" altLang="zh-CN" sz="2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26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db </a:t>
            </a:r>
            <a:r>
              <a:rPr kumimoji="0" lang="zh-CN" altLang="zh-CN" sz="2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26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dbHelper</a:t>
            </a:r>
            <a:r>
              <a:rPr kumimoji="0" lang="zh-CN" altLang="zh-CN" sz="2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.getReadableDatabase();</a:t>
            </a:r>
            <a:endParaRPr kumimoji="0" lang="en-US" altLang="zh-CN" sz="2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zh-CN" sz="2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26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db</a:t>
            </a:r>
            <a:r>
              <a:rPr kumimoji="0" lang="zh-CN" altLang="zh-CN" sz="2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.delete(</a:t>
            </a:r>
            <a:r>
              <a:rPr kumimoji="0" lang="zh-CN" altLang="zh-CN" sz="26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"Book"</a:t>
            </a:r>
            <a:r>
              <a:rPr kumimoji="0" lang="zh-CN" altLang="zh-CN" sz="2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26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"pages &gt; ?"</a:t>
            </a:r>
            <a:r>
              <a:rPr kumimoji="0" lang="zh-CN" altLang="zh-CN" sz="2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26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new </a:t>
            </a:r>
            <a:r>
              <a:rPr kumimoji="0" lang="zh-CN" altLang="zh-CN" sz="2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String[] { </a:t>
            </a:r>
            <a:r>
              <a:rPr kumimoji="0" lang="zh-CN" altLang="zh-CN" sz="26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"500" </a:t>
            </a:r>
            <a:r>
              <a:rPr kumimoji="0" lang="zh-CN" altLang="zh-CN" sz="2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2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br>
              <a:rPr kumimoji="0" lang="zh-CN" altLang="zh-CN" sz="2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endParaRPr kumimoji="0" lang="zh-CN" altLang="zh-CN" sz="2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17450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10000"/>
          </a:bodyPr>
          <a:lstStyle/>
          <a:p>
            <a:r>
              <a:rPr lang="en-US" altLang="zh-CN" sz="2800" dirty="0"/>
              <a:t>public </a:t>
            </a:r>
            <a:r>
              <a:rPr lang="en-US" altLang="zh-CN" sz="2800" dirty="0">
                <a:solidFill>
                  <a:srgbClr val="C00000"/>
                </a:solidFill>
              </a:rPr>
              <a:t>Cursor</a:t>
            </a:r>
            <a:r>
              <a:rPr lang="en-US" altLang="zh-CN" sz="2800" dirty="0"/>
              <a:t> </a:t>
            </a:r>
            <a:r>
              <a:rPr lang="en-US" altLang="zh-CN" sz="2800" dirty="0">
                <a:solidFill>
                  <a:srgbClr val="FF0066"/>
                </a:solidFill>
              </a:rPr>
              <a:t>query</a:t>
            </a:r>
            <a:r>
              <a:rPr lang="en-US" altLang="zh-CN" sz="2800" dirty="0"/>
              <a:t> (String table, String[] columns, String selection, String[] </a:t>
            </a:r>
            <a:r>
              <a:rPr lang="en-US" altLang="zh-CN" sz="2800" dirty="0" err="1"/>
              <a:t>selectionArgs</a:t>
            </a:r>
            <a:r>
              <a:rPr lang="en-US" altLang="zh-CN" sz="2800" dirty="0"/>
              <a:t>,  String </a:t>
            </a:r>
            <a:r>
              <a:rPr lang="en-US" altLang="zh-CN" sz="2800" dirty="0" err="1"/>
              <a:t>groupBy</a:t>
            </a:r>
            <a:r>
              <a:rPr lang="en-US" altLang="zh-CN" sz="2800" dirty="0"/>
              <a:t>, String having, String </a:t>
            </a:r>
            <a:r>
              <a:rPr lang="en-US" altLang="zh-CN" sz="2800" dirty="0" err="1"/>
              <a:t>orderBy</a:t>
            </a:r>
            <a:r>
              <a:rPr lang="en-US" altLang="zh-CN" sz="2800" dirty="0"/>
              <a:t>)</a:t>
            </a:r>
            <a:endParaRPr lang="zh-CN" altLang="zh-CN" sz="2800" dirty="0"/>
          </a:p>
          <a:p>
            <a:r>
              <a:rPr lang="zh-CN" altLang="zh-CN" sz="2800" dirty="0"/>
              <a:t>参数解释：</a:t>
            </a:r>
          </a:p>
          <a:p>
            <a:r>
              <a:rPr lang="en-US" altLang="zh-CN" sz="2800" dirty="0">
                <a:solidFill>
                  <a:srgbClr val="0033CC"/>
                </a:solidFill>
              </a:rPr>
              <a:t>table</a:t>
            </a:r>
            <a:r>
              <a:rPr lang="zh-CN" altLang="zh-CN" sz="2800" dirty="0"/>
              <a:t>：数据库表名。</a:t>
            </a:r>
          </a:p>
          <a:p>
            <a:r>
              <a:rPr lang="en-US" altLang="zh-CN" sz="2800" dirty="0">
                <a:solidFill>
                  <a:srgbClr val="0033CC"/>
                </a:solidFill>
              </a:rPr>
              <a:t>columns</a:t>
            </a:r>
            <a:r>
              <a:rPr lang="zh-CN" altLang="zh-CN" sz="2800" dirty="0"/>
              <a:t>：要查询的列名，相当于</a:t>
            </a:r>
            <a:r>
              <a:rPr lang="en-US" altLang="zh-CN" sz="2800" dirty="0"/>
              <a:t>select</a:t>
            </a:r>
            <a:r>
              <a:rPr lang="zh-CN" altLang="zh-CN" sz="2800" dirty="0"/>
              <a:t>语句中</a:t>
            </a:r>
            <a:r>
              <a:rPr lang="en-US" altLang="zh-CN" sz="2800" dirty="0"/>
              <a:t>select</a:t>
            </a:r>
            <a:r>
              <a:rPr lang="zh-CN" altLang="zh-CN" sz="2800" dirty="0"/>
              <a:t>关键字后面的部分。</a:t>
            </a:r>
          </a:p>
          <a:p>
            <a:r>
              <a:rPr lang="en-US" altLang="zh-CN" sz="2800" dirty="0">
                <a:solidFill>
                  <a:srgbClr val="0033CC"/>
                </a:solidFill>
              </a:rPr>
              <a:t>selection</a:t>
            </a:r>
            <a:r>
              <a:rPr lang="zh-CN" altLang="zh-CN" sz="2800" dirty="0"/>
              <a:t>：查询条件子句，相当于</a:t>
            </a:r>
            <a:r>
              <a:rPr lang="en-US" altLang="zh-CN" sz="2800" dirty="0"/>
              <a:t>select</a:t>
            </a:r>
            <a:r>
              <a:rPr lang="zh-CN" altLang="zh-CN" sz="2800" dirty="0"/>
              <a:t>语句中</a:t>
            </a:r>
            <a:r>
              <a:rPr lang="en-US" altLang="zh-CN" sz="2800" dirty="0"/>
              <a:t>where</a:t>
            </a:r>
            <a:r>
              <a:rPr lang="zh-CN" altLang="zh-CN" sz="2800" dirty="0"/>
              <a:t>关键字后面的部分，在条件子句中允许使用占位符“？”。</a:t>
            </a:r>
          </a:p>
          <a:p>
            <a:r>
              <a:rPr lang="en-US" altLang="zh-CN" sz="2800" dirty="0" err="1">
                <a:solidFill>
                  <a:srgbClr val="0033CC"/>
                </a:solidFill>
              </a:rPr>
              <a:t>selectionArgs</a:t>
            </a:r>
            <a:r>
              <a:rPr lang="zh-CN" altLang="zh-CN" sz="2800" dirty="0"/>
              <a:t>：用于为</a:t>
            </a:r>
            <a:r>
              <a:rPr lang="en-US" altLang="zh-CN" sz="2800" dirty="0"/>
              <a:t>selection</a:t>
            </a:r>
            <a:r>
              <a:rPr lang="zh-CN" altLang="zh-CN" sz="2800" dirty="0"/>
              <a:t>子句中的占位符传入数值，值在数据中的位置与占位符在语句中的位置必须一致，否则会出异常。</a:t>
            </a:r>
          </a:p>
          <a:p>
            <a:r>
              <a:rPr lang="en-US" altLang="zh-CN" sz="2800" dirty="0" err="1">
                <a:solidFill>
                  <a:srgbClr val="0033CC"/>
                </a:solidFill>
              </a:rPr>
              <a:t>groupBy</a:t>
            </a:r>
            <a:r>
              <a:rPr lang="zh-CN" altLang="zh-CN" sz="2800" dirty="0"/>
              <a:t>：分组，相当于</a:t>
            </a:r>
            <a:r>
              <a:rPr lang="en-US" altLang="zh-CN" sz="2800" dirty="0"/>
              <a:t>select</a:t>
            </a:r>
            <a:r>
              <a:rPr lang="zh-CN" altLang="zh-CN" sz="2800" dirty="0"/>
              <a:t>语句中</a:t>
            </a:r>
            <a:r>
              <a:rPr lang="en-US" altLang="zh-CN" sz="2800" dirty="0"/>
              <a:t>group by</a:t>
            </a:r>
            <a:r>
              <a:rPr lang="zh-CN" altLang="zh-CN" sz="2800" dirty="0"/>
              <a:t>关键字后面的部分。</a:t>
            </a:r>
          </a:p>
          <a:p>
            <a:r>
              <a:rPr lang="en-US" altLang="zh-CN" sz="2800" dirty="0">
                <a:solidFill>
                  <a:srgbClr val="0033CC"/>
                </a:solidFill>
              </a:rPr>
              <a:t>Having</a:t>
            </a:r>
            <a:r>
              <a:rPr lang="zh-CN" altLang="zh-CN" sz="2800" dirty="0"/>
              <a:t>：用于对分组</a:t>
            </a:r>
            <a:r>
              <a:rPr lang="zh-CN" altLang="en-US" sz="2800" dirty="0"/>
              <a:t>后的结构进一步</a:t>
            </a:r>
            <a:r>
              <a:rPr lang="zh-CN" altLang="zh-CN" sz="2800" dirty="0"/>
              <a:t>过滤。</a:t>
            </a:r>
          </a:p>
          <a:p>
            <a:r>
              <a:rPr lang="en-US" altLang="zh-CN" sz="2800" dirty="0" err="1">
                <a:solidFill>
                  <a:srgbClr val="0033CC"/>
                </a:solidFill>
              </a:rPr>
              <a:t>orderBy</a:t>
            </a:r>
            <a:r>
              <a:rPr lang="zh-CN" altLang="zh-CN" sz="2800" dirty="0"/>
              <a:t>：</a:t>
            </a:r>
            <a:r>
              <a:rPr lang="zh-CN" altLang="en-US" sz="2800" dirty="0"/>
              <a:t>指定对查询结果的</a:t>
            </a:r>
            <a:r>
              <a:rPr lang="zh-CN" altLang="zh-CN" sz="2800" dirty="0"/>
              <a:t>排序</a:t>
            </a:r>
            <a:r>
              <a:rPr lang="zh-CN" altLang="en-US" sz="2800" dirty="0"/>
              <a:t>方式</a:t>
            </a:r>
            <a:r>
              <a:rPr lang="zh-CN" altLang="zh-CN" sz="2800" dirty="0"/>
              <a:t>。</a:t>
            </a:r>
          </a:p>
          <a:p>
            <a:endParaRPr lang="zh-CN" altLang="en-US" dirty="0"/>
          </a:p>
        </p:txBody>
      </p:sp>
      <p:sp>
        <p:nvSpPr>
          <p:cNvPr id="3" name="标题 2"/>
          <p:cNvSpPr>
            <a:spLocks noGrp="1"/>
          </p:cNvSpPr>
          <p:nvPr>
            <p:ph type="title"/>
          </p:nvPr>
        </p:nvSpPr>
        <p:spPr/>
        <p:txBody>
          <a:bodyPr/>
          <a:lstStyle/>
          <a:p>
            <a:r>
              <a:rPr lang="en-US" altLang="zh-CN" dirty="0"/>
              <a:t>(7) </a:t>
            </a:r>
            <a:r>
              <a:rPr lang="zh-CN" altLang="en-US" dirty="0"/>
              <a:t>查询数据</a:t>
            </a:r>
          </a:p>
        </p:txBody>
      </p:sp>
    </p:spTree>
    <p:extLst>
      <p:ext uri="{BB962C8B-B14F-4D97-AF65-F5344CB8AC3E}">
        <p14:creationId xmlns:p14="http://schemas.microsoft.com/office/powerpoint/2010/main" val="2048724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t>query()</a:t>
            </a:r>
            <a:r>
              <a:rPr lang="zh-CN" altLang="en-US" dirty="0"/>
              <a:t>方法的参数</a:t>
            </a:r>
          </a:p>
        </p:txBody>
      </p:sp>
      <p:sp>
        <p:nvSpPr>
          <p:cNvPr id="3" name="标题 2"/>
          <p:cNvSpPr>
            <a:spLocks noGrp="1"/>
          </p:cNvSpPr>
          <p:nvPr>
            <p:ph type="title"/>
          </p:nvPr>
        </p:nvSpPr>
        <p:spPr/>
        <p:txBody>
          <a:bodyPr/>
          <a:lstStyle/>
          <a:p>
            <a:r>
              <a:rPr lang="en-US" altLang="zh-CN" dirty="0"/>
              <a:t>(7) </a:t>
            </a:r>
            <a:r>
              <a:rPr lang="zh-CN" altLang="en-US" dirty="0"/>
              <a:t>查询数据</a:t>
            </a:r>
          </a:p>
        </p:txBody>
      </p:sp>
      <p:pic>
        <p:nvPicPr>
          <p:cNvPr id="6146"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6748" r="3133"/>
          <a:stretch/>
        </p:blipFill>
        <p:spPr bwMode="auto">
          <a:xfrm>
            <a:off x="351427" y="1809006"/>
            <a:ext cx="11576427" cy="3564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63923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sz="2800" dirty="0"/>
              <a:t>query()</a:t>
            </a:r>
            <a:r>
              <a:rPr lang="zh-CN" altLang="en-US" sz="2800" dirty="0"/>
              <a:t>方法的返回结果</a:t>
            </a:r>
            <a:r>
              <a:rPr lang="en-US" altLang="zh-CN" sz="2800" dirty="0"/>
              <a:t>Cursor</a:t>
            </a:r>
            <a:r>
              <a:rPr lang="zh-CN" altLang="en-US" sz="2800" dirty="0"/>
              <a:t>对象</a:t>
            </a:r>
            <a:endParaRPr lang="en-US" altLang="zh-CN" sz="2800" dirty="0"/>
          </a:p>
          <a:p>
            <a:pPr lvl="1"/>
            <a:r>
              <a:rPr lang="zh-CN" altLang="zh-CN" dirty="0"/>
              <a:t>通过</a:t>
            </a:r>
            <a:r>
              <a:rPr lang="en-US" altLang="zh-CN" dirty="0"/>
              <a:t>query</a:t>
            </a:r>
            <a:r>
              <a:rPr lang="zh-CN" altLang="zh-CN" dirty="0"/>
              <a:t>语句返回的查询结果不是完整的数据集合，而是该集合的</a:t>
            </a:r>
            <a:r>
              <a:rPr lang="zh-CN" altLang="zh-CN" b="1" dirty="0">
                <a:solidFill>
                  <a:srgbClr val="FF0066"/>
                </a:solidFill>
              </a:rPr>
              <a:t>指针</a:t>
            </a:r>
            <a:r>
              <a:rPr lang="zh-CN" altLang="zh-CN" dirty="0"/>
              <a:t>，该指针是</a:t>
            </a:r>
            <a:r>
              <a:rPr lang="en-US" altLang="zh-CN" dirty="0"/>
              <a:t>Cursor</a:t>
            </a:r>
            <a:r>
              <a:rPr lang="zh-CN" altLang="zh-CN" dirty="0"/>
              <a:t>类型，</a:t>
            </a:r>
            <a:r>
              <a:rPr lang="en-US" altLang="zh-CN" dirty="0"/>
              <a:t>Cursor</a:t>
            </a:r>
            <a:r>
              <a:rPr lang="zh-CN" altLang="zh-CN" dirty="0"/>
              <a:t>类支持在查询结果中以多种方式移动。</a:t>
            </a:r>
            <a:endParaRPr lang="en-US" altLang="zh-CN" dirty="0"/>
          </a:p>
          <a:p>
            <a:pPr lvl="1"/>
            <a:r>
              <a:rPr lang="en-US" altLang="zh-CN" dirty="0"/>
              <a:t>Cursor</a:t>
            </a:r>
            <a:r>
              <a:rPr lang="zh-CN" altLang="zh-CN" dirty="0"/>
              <a:t>类常用的方法如表</a:t>
            </a:r>
            <a:r>
              <a:rPr lang="en-US" altLang="zh-CN" dirty="0"/>
              <a:t>7-8</a:t>
            </a:r>
            <a:r>
              <a:rPr lang="zh-CN" altLang="zh-CN" dirty="0"/>
              <a:t>所示。</a:t>
            </a:r>
          </a:p>
          <a:p>
            <a:pPr lvl="1"/>
            <a:endParaRPr lang="zh-CN" altLang="en-US" dirty="0"/>
          </a:p>
        </p:txBody>
      </p:sp>
      <p:sp>
        <p:nvSpPr>
          <p:cNvPr id="3" name="标题 2"/>
          <p:cNvSpPr>
            <a:spLocks noGrp="1"/>
          </p:cNvSpPr>
          <p:nvPr>
            <p:ph type="title"/>
          </p:nvPr>
        </p:nvSpPr>
        <p:spPr/>
        <p:txBody>
          <a:bodyPr/>
          <a:lstStyle/>
          <a:p>
            <a:r>
              <a:rPr lang="en-US" altLang="zh-CN" dirty="0"/>
              <a:t>(7) </a:t>
            </a:r>
            <a:r>
              <a:rPr lang="zh-CN" altLang="en-US" dirty="0"/>
              <a:t>查询数据</a:t>
            </a:r>
          </a:p>
        </p:txBody>
      </p:sp>
      <p:graphicFrame>
        <p:nvGraphicFramePr>
          <p:cNvPr id="5" name="表格 4"/>
          <p:cNvGraphicFramePr>
            <a:graphicFrameLocks noGrp="1"/>
          </p:cNvGraphicFramePr>
          <p:nvPr>
            <p:extLst>
              <p:ext uri="{D42A27DB-BD31-4B8C-83A1-F6EECF244321}">
                <p14:modId xmlns:p14="http://schemas.microsoft.com/office/powerpoint/2010/main" val="1254171109"/>
              </p:ext>
            </p:extLst>
          </p:nvPr>
        </p:nvGraphicFramePr>
        <p:xfrm>
          <a:off x="1126654" y="3068960"/>
          <a:ext cx="9601021" cy="3048000"/>
        </p:xfrm>
        <a:graphic>
          <a:graphicData uri="http://schemas.openxmlformats.org/drawingml/2006/table">
            <a:tbl>
              <a:tblPr firstRow="1" firstCol="1" bandRow="1">
                <a:tableStyleId>{1E171933-4619-4E11-9A3F-F7608DF75F80}</a:tableStyleId>
              </a:tblPr>
              <a:tblGrid>
                <a:gridCol w="3192817">
                  <a:extLst>
                    <a:ext uri="{9D8B030D-6E8A-4147-A177-3AD203B41FA5}">
                      <a16:colId xmlns:a16="http://schemas.microsoft.com/office/drawing/2014/main" val="20000"/>
                    </a:ext>
                  </a:extLst>
                </a:gridCol>
                <a:gridCol w="6408204">
                  <a:extLst>
                    <a:ext uri="{9D8B030D-6E8A-4147-A177-3AD203B41FA5}">
                      <a16:colId xmlns:a16="http://schemas.microsoft.com/office/drawing/2014/main" val="20001"/>
                    </a:ext>
                  </a:extLst>
                </a:gridCol>
              </a:tblGrid>
              <a:tr h="0">
                <a:tc>
                  <a:txBody>
                    <a:bodyPr/>
                    <a:lstStyle/>
                    <a:p>
                      <a:pPr algn="just">
                        <a:spcAft>
                          <a:spcPts val="0"/>
                        </a:spcAft>
                      </a:pPr>
                      <a:r>
                        <a:rPr lang="zh-CN" sz="2000" kern="100">
                          <a:effectLst/>
                        </a:rPr>
                        <a:t>方法名称</a:t>
                      </a:r>
                      <a:endParaRPr lang="zh-CN" sz="2000" kern="100">
                        <a:effectLst/>
                        <a:latin typeface="Times New Roman"/>
                        <a:ea typeface="宋体"/>
                      </a:endParaRPr>
                    </a:p>
                  </a:txBody>
                  <a:tcPr marL="68580" marR="68580" marT="0" marB="0"/>
                </a:tc>
                <a:tc>
                  <a:txBody>
                    <a:bodyPr/>
                    <a:lstStyle/>
                    <a:p>
                      <a:pPr algn="just">
                        <a:spcAft>
                          <a:spcPts val="0"/>
                        </a:spcAft>
                      </a:pPr>
                      <a:r>
                        <a:rPr lang="zh-CN" sz="2000" kern="100">
                          <a:effectLst/>
                        </a:rPr>
                        <a:t>描述</a:t>
                      </a:r>
                      <a:endParaRPr lang="zh-CN" sz="2000" kern="100">
                        <a:effectLst/>
                        <a:latin typeface="Times New Roman"/>
                        <a:ea typeface="宋体"/>
                      </a:endParaRPr>
                    </a:p>
                  </a:txBody>
                  <a:tcPr marL="68580" marR="68580" marT="0" marB="0"/>
                </a:tc>
                <a:extLst>
                  <a:ext uri="{0D108BD9-81ED-4DB2-BD59-A6C34878D82A}">
                    <a16:rowId xmlns:a16="http://schemas.microsoft.com/office/drawing/2014/main" val="10000"/>
                  </a:ext>
                </a:extLst>
              </a:tr>
              <a:tr h="0">
                <a:tc>
                  <a:txBody>
                    <a:bodyPr/>
                    <a:lstStyle/>
                    <a:p>
                      <a:pPr algn="just">
                        <a:spcAft>
                          <a:spcPts val="0"/>
                        </a:spcAft>
                      </a:pPr>
                      <a:r>
                        <a:rPr lang="en-US" sz="2000" kern="100" dirty="0" err="1">
                          <a:effectLst/>
                        </a:rPr>
                        <a:t>moveToFirst</a:t>
                      </a:r>
                      <a:endParaRPr lang="zh-CN" sz="2000" kern="100" dirty="0">
                        <a:effectLst/>
                        <a:latin typeface="Times New Roman"/>
                        <a:ea typeface="宋体"/>
                      </a:endParaRPr>
                    </a:p>
                  </a:txBody>
                  <a:tcPr marL="68580" marR="68580" marT="0" marB="0"/>
                </a:tc>
                <a:tc>
                  <a:txBody>
                    <a:bodyPr/>
                    <a:lstStyle/>
                    <a:p>
                      <a:pPr algn="just">
                        <a:spcAft>
                          <a:spcPts val="0"/>
                        </a:spcAft>
                      </a:pPr>
                      <a:r>
                        <a:rPr lang="zh-CN" sz="2000" kern="100">
                          <a:effectLst/>
                        </a:rPr>
                        <a:t>将指针移动到第一条数据上</a:t>
                      </a:r>
                      <a:endParaRPr lang="zh-CN" sz="2000" kern="100">
                        <a:effectLst/>
                        <a:latin typeface="Times New Roman"/>
                        <a:ea typeface="宋体"/>
                      </a:endParaRPr>
                    </a:p>
                  </a:txBody>
                  <a:tcPr marL="68580" marR="68580" marT="0" marB="0"/>
                </a:tc>
                <a:extLst>
                  <a:ext uri="{0D108BD9-81ED-4DB2-BD59-A6C34878D82A}">
                    <a16:rowId xmlns:a16="http://schemas.microsoft.com/office/drawing/2014/main" val="10001"/>
                  </a:ext>
                </a:extLst>
              </a:tr>
              <a:tr h="0">
                <a:tc>
                  <a:txBody>
                    <a:bodyPr/>
                    <a:lstStyle/>
                    <a:p>
                      <a:pPr algn="just">
                        <a:spcAft>
                          <a:spcPts val="0"/>
                        </a:spcAft>
                      </a:pPr>
                      <a:r>
                        <a:rPr lang="en-US" sz="2000" kern="100" dirty="0" err="1">
                          <a:effectLst/>
                        </a:rPr>
                        <a:t>moveToNext</a:t>
                      </a:r>
                      <a:endParaRPr lang="zh-CN" sz="2000" kern="100" dirty="0">
                        <a:effectLst/>
                        <a:latin typeface="Times New Roman"/>
                        <a:ea typeface="宋体"/>
                      </a:endParaRPr>
                    </a:p>
                  </a:txBody>
                  <a:tcPr marL="68580" marR="68580" marT="0" marB="0"/>
                </a:tc>
                <a:tc>
                  <a:txBody>
                    <a:bodyPr/>
                    <a:lstStyle/>
                    <a:p>
                      <a:pPr algn="just">
                        <a:spcAft>
                          <a:spcPts val="0"/>
                        </a:spcAft>
                      </a:pPr>
                      <a:r>
                        <a:rPr lang="zh-CN" sz="2000" kern="100">
                          <a:effectLst/>
                        </a:rPr>
                        <a:t>将指针移动到下一条数据上</a:t>
                      </a:r>
                      <a:endParaRPr lang="zh-CN" sz="2000" kern="100">
                        <a:effectLst/>
                        <a:latin typeface="Times New Roman"/>
                        <a:ea typeface="宋体"/>
                      </a:endParaRPr>
                    </a:p>
                  </a:txBody>
                  <a:tcPr marL="68580" marR="68580" marT="0" marB="0"/>
                </a:tc>
                <a:extLst>
                  <a:ext uri="{0D108BD9-81ED-4DB2-BD59-A6C34878D82A}">
                    <a16:rowId xmlns:a16="http://schemas.microsoft.com/office/drawing/2014/main" val="10002"/>
                  </a:ext>
                </a:extLst>
              </a:tr>
              <a:tr h="0">
                <a:tc>
                  <a:txBody>
                    <a:bodyPr/>
                    <a:lstStyle/>
                    <a:p>
                      <a:pPr algn="just">
                        <a:spcAft>
                          <a:spcPts val="0"/>
                        </a:spcAft>
                      </a:pPr>
                      <a:r>
                        <a:rPr lang="en-US" sz="2000" kern="100" dirty="0" err="1">
                          <a:effectLst/>
                        </a:rPr>
                        <a:t>moveToPrevious</a:t>
                      </a:r>
                      <a:endParaRPr lang="zh-CN" sz="2000" kern="100" dirty="0">
                        <a:effectLst/>
                        <a:latin typeface="Times New Roman"/>
                        <a:ea typeface="宋体"/>
                      </a:endParaRPr>
                    </a:p>
                  </a:txBody>
                  <a:tcPr marL="68580" marR="68580" marT="0" marB="0"/>
                </a:tc>
                <a:tc>
                  <a:txBody>
                    <a:bodyPr/>
                    <a:lstStyle/>
                    <a:p>
                      <a:pPr algn="just">
                        <a:spcAft>
                          <a:spcPts val="0"/>
                        </a:spcAft>
                      </a:pPr>
                      <a:r>
                        <a:rPr lang="zh-CN" sz="2000" kern="100">
                          <a:effectLst/>
                        </a:rPr>
                        <a:t>将指针移动到上一条数据上</a:t>
                      </a:r>
                      <a:endParaRPr lang="zh-CN" sz="2000" kern="100">
                        <a:effectLst/>
                        <a:latin typeface="Times New Roman"/>
                        <a:ea typeface="宋体"/>
                      </a:endParaRPr>
                    </a:p>
                  </a:txBody>
                  <a:tcPr marL="68580" marR="68580" marT="0" marB="0"/>
                </a:tc>
                <a:extLst>
                  <a:ext uri="{0D108BD9-81ED-4DB2-BD59-A6C34878D82A}">
                    <a16:rowId xmlns:a16="http://schemas.microsoft.com/office/drawing/2014/main" val="10003"/>
                  </a:ext>
                </a:extLst>
              </a:tr>
              <a:tr h="0">
                <a:tc>
                  <a:txBody>
                    <a:bodyPr/>
                    <a:lstStyle/>
                    <a:p>
                      <a:pPr algn="just">
                        <a:spcAft>
                          <a:spcPts val="0"/>
                        </a:spcAft>
                      </a:pPr>
                      <a:r>
                        <a:rPr lang="en-US" sz="2000" kern="100">
                          <a:effectLst/>
                        </a:rPr>
                        <a:t>getCount</a:t>
                      </a:r>
                      <a:endParaRPr lang="zh-CN" sz="2000" kern="100">
                        <a:effectLst/>
                        <a:latin typeface="Times New Roman"/>
                        <a:ea typeface="宋体"/>
                      </a:endParaRPr>
                    </a:p>
                  </a:txBody>
                  <a:tcPr marL="68580" marR="68580" marT="0" marB="0"/>
                </a:tc>
                <a:tc>
                  <a:txBody>
                    <a:bodyPr/>
                    <a:lstStyle/>
                    <a:p>
                      <a:pPr algn="just">
                        <a:spcAft>
                          <a:spcPts val="0"/>
                        </a:spcAft>
                      </a:pPr>
                      <a:r>
                        <a:rPr lang="zh-CN" sz="2000" kern="100">
                          <a:effectLst/>
                        </a:rPr>
                        <a:t>获取集合中的条目个数</a:t>
                      </a:r>
                      <a:endParaRPr lang="zh-CN" sz="2000" kern="100">
                        <a:effectLst/>
                        <a:latin typeface="Times New Roman"/>
                        <a:ea typeface="宋体"/>
                      </a:endParaRPr>
                    </a:p>
                  </a:txBody>
                  <a:tcPr marL="68580" marR="68580" marT="0" marB="0"/>
                </a:tc>
                <a:extLst>
                  <a:ext uri="{0D108BD9-81ED-4DB2-BD59-A6C34878D82A}">
                    <a16:rowId xmlns:a16="http://schemas.microsoft.com/office/drawing/2014/main" val="10004"/>
                  </a:ext>
                </a:extLst>
              </a:tr>
              <a:tr h="0">
                <a:tc>
                  <a:txBody>
                    <a:bodyPr/>
                    <a:lstStyle/>
                    <a:p>
                      <a:pPr algn="just">
                        <a:spcAft>
                          <a:spcPts val="0"/>
                        </a:spcAft>
                      </a:pPr>
                      <a:r>
                        <a:rPr lang="en-US" sz="2000" kern="100" dirty="0" err="1">
                          <a:effectLst/>
                        </a:rPr>
                        <a:t>getColumnIndexOrThrow</a:t>
                      </a:r>
                      <a:endParaRPr lang="zh-CN" sz="2000" kern="100" dirty="0">
                        <a:effectLst/>
                        <a:latin typeface="Times New Roman"/>
                        <a:ea typeface="宋体"/>
                      </a:endParaRPr>
                    </a:p>
                  </a:txBody>
                  <a:tcPr marL="68580" marR="68580" marT="0" marB="0"/>
                </a:tc>
                <a:tc>
                  <a:txBody>
                    <a:bodyPr/>
                    <a:lstStyle/>
                    <a:p>
                      <a:pPr algn="just">
                        <a:spcAft>
                          <a:spcPts val="0"/>
                        </a:spcAft>
                      </a:pPr>
                      <a:r>
                        <a:rPr lang="zh-CN" sz="2000" kern="100">
                          <a:effectLst/>
                        </a:rPr>
                        <a:t>返回指定属性名称的列号，如果不存在，则产生异常</a:t>
                      </a:r>
                      <a:endParaRPr lang="zh-CN" sz="2000" kern="100">
                        <a:effectLst/>
                        <a:latin typeface="Times New Roman"/>
                        <a:ea typeface="宋体"/>
                      </a:endParaRPr>
                    </a:p>
                  </a:txBody>
                  <a:tcPr marL="68580" marR="68580" marT="0" marB="0"/>
                </a:tc>
                <a:extLst>
                  <a:ext uri="{0D108BD9-81ED-4DB2-BD59-A6C34878D82A}">
                    <a16:rowId xmlns:a16="http://schemas.microsoft.com/office/drawing/2014/main" val="10005"/>
                  </a:ext>
                </a:extLst>
              </a:tr>
              <a:tr h="0">
                <a:tc>
                  <a:txBody>
                    <a:bodyPr/>
                    <a:lstStyle/>
                    <a:p>
                      <a:pPr algn="just">
                        <a:spcAft>
                          <a:spcPts val="0"/>
                        </a:spcAft>
                      </a:pPr>
                      <a:r>
                        <a:rPr lang="en-US" sz="2000" kern="100" dirty="0" err="1">
                          <a:effectLst/>
                        </a:rPr>
                        <a:t>getColumnName</a:t>
                      </a:r>
                      <a:endParaRPr lang="zh-CN" sz="2000" kern="100" dirty="0">
                        <a:effectLst/>
                        <a:latin typeface="Times New Roman"/>
                        <a:ea typeface="宋体"/>
                      </a:endParaRPr>
                    </a:p>
                  </a:txBody>
                  <a:tcPr marL="68580" marR="68580" marT="0" marB="0"/>
                </a:tc>
                <a:tc>
                  <a:txBody>
                    <a:bodyPr/>
                    <a:lstStyle/>
                    <a:p>
                      <a:pPr algn="just">
                        <a:spcAft>
                          <a:spcPts val="0"/>
                        </a:spcAft>
                      </a:pPr>
                      <a:r>
                        <a:rPr lang="zh-CN" sz="2000" kern="100">
                          <a:effectLst/>
                        </a:rPr>
                        <a:t>返回指定列号的属性名称</a:t>
                      </a:r>
                      <a:endParaRPr lang="zh-CN" sz="2000" kern="100">
                        <a:effectLst/>
                        <a:latin typeface="Times New Roman"/>
                        <a:ea typeface="宋体"/>
                      </a:endParaRPr>
                    </a:p>
                  </a:txBody>
                  <a:tcPr marL="68580" marR="68580" marT="0" marB="0"/>
                </a:tc>
                <a:extLst>
                  <a:ext uri="{0D108BD9-81ED-4DB2-BD59-A6C34878D82A}">
                    <a16:rowId xmlns:a16="http://schemas.microsoft.com/office/drawing/2014/main" val="10006"/>
                  </a:ext>
                </a:extLst>
              </a:tr>
              <a:tr h="0">
                <a:tc>
                  <a:txBody>
                    <a:bodyPr/>
                    <a:lstStyle/>
                    <a:p>
                      <a:pPr algn="just">
                        <a:spcAft>
                          <a:spcPts val="0"/>
                        </a:spcAft>
                      </a:pPr>
                      <a:r>
                        <a:rPr lang="en-US" sz="2000" kern="100" dirty="0" err="1">
                          <a:effectLst/>
                        </a:rPr>
                        <a:t>getColumnIndex</a:t>
                      </a:r>
                      <a:endParaRPr lang="zh-CN" sz="2000" kern="100" dirty="0">
                        <a:effectLst/>
                        <a:latin typeface="Times New Roman"/>
                        <a:ea typeface="宋体"/>
                      </a:endParaRPr>
                    </a:p>
                  </a:txBody>
                  <a:tcPr marL="68580" marR="68580" marT="0" marB="0"/>
                </a:tc>
                <a:tc>
                  <a:txBody>
                    <a:bodyPr/>
                    <a:lstStyle/>
                    <a:p>
                      <a:pPr algn="just">
                        <a:spcAft>
                          <a:spcPts val="0"/>
                        </a:spcAft>
                      </a:pPr>
                      <a:r>
                        <a:rPr lang="zh-CN" sz="2000" kern="100">
                          <a:effectLst/>
                        </a:rPr>
                        <a:t>根据属性名称返回列号</a:t>
                      </a:r>
                      <a:endParaRPr lang="zh-CN" sz="2000" kern="100">
                        <a:effectLst/>
                        <a:latin typeface="Times New Roman"/>
                        <a:ea typeface="宋体"/>
                      </a:endParaRPr>
                    </a:p>
                  </a:txBody>
                  <a:tcPr marL="68580" marR="68580" marT="0" marB="0"/>
                </a:tc>
                <a:extLst>
                  <a:ext uri="{0D108BD9-81ED-4DB2-BD59-A6C34878D82A}">
                    <a16:rowId xmlns:a16="http://schemas.microsoft.com/office/drawing/2014/main" val="10007"/>
                  </a:ext>
                </a:extLst>
              </a:tr>
              <a:tr h="0">
                <a:tc>
                  <a:txBody>
                    <a:bodyPr/>
                    <a:lstStyle/>
                    <a:p>
                      <a:pPr algn="just">
                        <a:spcAft>
                          <a:spcPts val="0"/>
                        </a:spcAft>
                      </a:pPr>
                      <a:r>
                        <a:rPr lang="en-US" sz="2000" kern="100">
                          <a:effectLst/>
                        </a:rPr>
                        <a:t>moveToPosition</a:t>
                      </a:r>
                      <a:endParaRPr lang="zh-CN" sz="2000" kern="100">
                        <a:effectLst/>
                        <a:latin typeface="Times New Roman"/>
                        <a:ea typeface="宋体"/>
                      </a:endParaRPr>
                    </a:p>
                  </a:txBody>
                  <a:tcPr marL="68580" marR="68580" marT="0" marB="0"/>
                </a:tc>
                <a:tc>
                  <a:txBody>
                    <a:bodyPr/>
                    <a:lstStyle/>
                    <a:p>
                      <a:pPr algn="just">
                        <a:spcAft>
                          <a:spcPts val="0"/>
                        </a:spcAft>
                      </a:pPr>
                      <a:r>
                        <a:rPr lang="zh-CN" sz="2000" kern="100">
                          <a:effectLst/>
                        </a:rPr>
                        <a:t>将指针移动到指定位置的数据上</a:t>
                      </a:r>
                      <a:endParaRPr lang="zh-CN" sz="2000" kern="100">
                        <a:effectLst/>
                        <a:latin typeface="Times New Roman"/>
                        <a:ea typeface="宋体"/>
                      </a:endParaRPr>
                    </a:p>
                  </a:txBody>
                  <a:tcPr marL="68580" marR="68580" marT="0" marB="0"/>
                </a:tc>
                <a:extLst>
                  <a:ext uri="{0D108BD9-81ED-4DB2-BD59-A6C34878D82A}">
                    <a16:rowId xmlns:a16="http://schemas.microsoft.com/office/drawing/2014/main" val="10008"/>
                  </a:ext>
                </a:extLst>
              </a:tr>
              <a:tr h="0">
                <a:tc>
                  <a:txBody>
                    <a:bodyPr/>
                    <a:lstStyle/>
                    <a:p>
                      <a:pPr algn="just">
                        <a:spcAft>
                          <a:spcPts val="0"/>
                        </a:spcAft>
                      </a:pPr>
                      <a:r>
                        <a:rPr lang="en-US" sz="2000" kern="100" dirty="0" err="1">
                          <a:effectLst/>
                        </a:rPr>
                        <a:t>getPosition</a:t>
                      </a:r>
                      <a:endParaRPr lang="zh-CN" sz="2000" kern="100" dirty="0">
                        <a:effectLst/>
                        <a:latin typeface="Times New Roman"/>
                        <a:ea typeface="宋体"/>
                      </a:endParaRPr>
                    </a:p>
                  </a:txBody>
                  <a:tcPr marL="68580" marR="68580" marT="0" marB="0"/>
                </a:tc>
                <a:tc>
                  <a:txBody>
                    <a:bodyPr/>
                    <a:lstStyle/>
                    <a:p>
                      <a:pPr algn="just">
                        <a:spcAft>
                          <a:spcPts val="0"/>
                        </a:spcAft>
                      </a:pPr>
                      <a:r>
                        <a:rPr lang="zh-CN" sz="2000" kern="100" dirty="0">
                          <a:effectLst/>
                        </a:rPr>
                        <a:t>返回当前的指针位置</a:t>
                      </a:r>
                      <a:endParaRPr lang="zh-CN" sz="2000" kern="100" dirty="0">
                        <a:effectLst/>
                        <a:latin typeface="Times New Roman"/>
                        <a:ea typeface="宋体"/>
                      </a:endParaRPr>
                    </a:p>
                  </a:txBody>
                  <a:tcPr marL="68580" marR="68580" marT="0" marB="0"/>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4153430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a:extLst>
              <a:ext uri="{FF2B5EF4-FFF2-40B4-BE49-F238E27FC236}">
                <a16:creationId xmlns:a16="http://schemas.microsoft.com/office/drawing/2014/main" id="{9D6E3590-27AA-44E4-886C-353CA31EF3A9}"/>
              </a:ext>
            </a:extLst>
          </p:cNvPr>
          <p:cNvSpPr>
            <a:spLocks noChangeArrowheads="1"/>
          </p:cNvSpPr>
          <p:nvPr/>
        </p:nvSpPr>
        <p:spPr bwMode="auto">
          <a:xfrm>
            <a:off x="0" y="0"/>
            <a:ext cx="12190413" cy="747897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Button queryButton = (Button) findViewById(R.id.</a:t>
            </a:r>
            <a:r>
              <a:rPr kumimoji="0" lang="zh-CN" altLang="zh-CN" sz="2000" b="1" i="1" u="none" strike="noStrike" cap="none" normalizeH="0" baseline="0" dirty="0">
                <a:ln>
                  <a:noFill/>
                </a:ln>
                <a:solidFill>
                  <a:srgbClr val="660E7A"/>
                </a:solidFill>
                <a:effectLst/>
                <a:latin typeface="宋体" panose="02010600030101010101" pitchFamily="2" charset="-122"/>
                <a:ea typeface="宋体" panose="02010600030101010101" pitchFamily="2" charset="-122"/>
              </a:rPr>
              <a:t>query_data</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queryButton.setOnClickListener(</a:t>
            </a:r>
            <a:r>
              <a:rPr kumimoji="0" lang="zh-CN" altLang="zh-CN" sz="20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new </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View.OnClickListener() {</a:t>
            </a:r>
            <a:b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2000" b="0" i="0" u="none" strike="noStrike" cap="none" normalizeH="0" baseline="0" dirty="0">
                <a:ln>
                  <a:noFill/>
                </a:ln>
                <a:solidFill>
                  <a:srgbClr val="808000"/>
                </a:solidFill>
                <a:effectLst/>
                <a:latin typeface="宋体" panose="02010600030101010101" pitchFamily="2" charset="-122"/>
                <a:ea typeface="宋体" panose="02010600030101010101" pitchFamily="2" charset="-122"/>
              </a:rPr>
              <a:t>@Override</a:t>
            </a:r>
            <a:br>
              <a:rPr kumimoji="0" lang="zh-CN" altLang="zh-CN" sz="2000" b="0" i="0" u="none" strike="noStrike" cap="none" normalizeH="0" baseline="0" dirty="0">
                <a:ln>
                  <a:noFill/>
                </a:ln>
                <a:solidFill>
                  <a:srgbClr val="808000"/>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a:ln>
                  <a:noFill/>
                </a:ln>
                <a:solidFill>
                  <a:srgbClr val="808000"/>
                </a:solidFill>
                <a:effectLst/>
                <a:latin typeface="宋体" panose="02010600030101010101" pitchFamily="2" charset="-122"/>
                <a:ea typeface="宋体" panose="02010600030101010101" pitchFamily="2" charset="-122"/>
              </a:rPr>
              <a:t>    </a:t>
            </a:r>
            <a:r>
              <a:rPr kumimoji="0" lang="zh-CN" altLang="zh-CN" sz="20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void </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onClick(View v) {</a:t>
            </a:r>
            <a:b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20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db </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20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dbHelper</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.getReadableDatabase();</a:t>
            </a:r>
            <a:br>
              <a:rPr kumimoji="0" lang="zh-CN" altLang="zh-CN" sz="20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20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        </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Cursor cursor = </a:t>
            </a:r>
            <a:r>
              <a:rPr kumimoji="0" lang="zh-CN" altLang="zh-CN" sz="20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db</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.query(</a:t>
            </a:r>
            <a:r>
              <a:rPr kumimoji="0" lang="zh-CN" altLang="zh-CN" sz="20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"Book"</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20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null</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20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null</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20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null</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20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null</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20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null</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20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null</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20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if </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(cursor.moveToFirst()) {</a:t>
            </a:r>
            <a:b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20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do </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20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 遍历Cursor对象，取出数据并打印</a:t>
            </a:r>
            <a:br>
              <a:rPr kumimoji="0" lang="zh-CN" altLang="zh-CN" sz="20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20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                </a:t>
            </a:r>
            <a:r>
              <a:rPr kumimoji="0" lang="zh-CN" altLang="zh-CN" sz="20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int </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id = cursor.getInt(cursor.getColumnIndex(</a:t>
            </a:r>
            <a:r>
              <a:rPr kumimoji="0" lang="zh-CN" altLang="zh-CN" sz="20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"_id"</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String name = cursor.getString(cursor.getColumnIndex(</a:t>
            </a:r>
            <a:r>
              <a:rPr kumimoji="0" lang="zh-CN" altLang="zh-CN" sz="20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"name"</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String author = cursor.getString(cursor.getColumnIndex(</a:t>
            </a:r>
            <a:r>
              <a:rPr kumimoji="0" lang="zh-CN" altLang="zh-CN" sz="20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"author"</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20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int </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pages = cursor.getInt(cursor.getColumnIndex(</a:t>
            </a:r>
            <a:r>
              <a:rPr kumimoji="0" lang="zh-CN" altLang="zh-CN" sz="20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"pages"</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20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double </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price = cursor.getDouble(cursor.getColumnIndex(</a:t>
            </a:r>
            <a:r>
              <a:rPr kumimoji="0" lang="zh-CN" altLang="zh-CN" sz="20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"price"</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Log.</a:t>
            </a:r>
            <a:r>
              <a:rPr kumimoji="0" lang="zh-CN" altLang="zh-CN" sz="2000" b="0" i="1" u="none" strike="noStrike" cap="none" normalizeH="0" baseline="0" dirty="0">
                <a:ln>
                  <a:noFill/>
                </a:ln>
                <a:solidFill>
                  <a:srgbClr val="000000"/>
                </a:solidFill>
                <a:effectLst/>
                <a:latin typeface="宋体" panose="02010600030101010101" pitchFamily="2" charset="-122"/>
                <a:ea typeface="宋体" panose="02010600030101010101" pitchFamily="2" charset="-122"/>
              </a:rPr>
              <a:t>d</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20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"MainAcitvity"</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20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"id:"</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+id);</a:t>
            </a:r>
            <a:b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Log.</a:t>
            </a:r>
            <a:r>
              <a:rPr kumimoji="0" lang="zh-CN" altLang="zh-CN" sz="2000" b="0" i="1" u="none" strike="noStrike" cap="none" normalizeH="0" baseline="0" dirty="0">
                <a:ln>
                  <a:noFill/>
                </a:ln>
                <a:solidFill>
                  <a:srgbClr val="000000"/>
                </a:solidFill>
                <a:effectLst/>
                <a:latin typeface="宋体" panose="02010600030101010101" pitchFamily="2" charset="-122"/>
                <a:ea typeface="宋体" panose="02010600030101010101" pitchFamily="2" charset="-122"/>
              </a:rPr>
              <a:t>d</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20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"MainActivity"</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20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"book name is " </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name);</a:t>
            </a:r>
            <a:b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Log.</a:t>
            </a:r>
            <a:r>
              <a:rPr kumimoji="0" lang="zh-CN" altLang="zh-CN" sz="2000" b="0" i="1" u="none" strike="noStrike" cap="none" normalizeH="0" baseline="0" dirty="0">
                <a:ln>
                  <a:noFill/>
                </a:ln>
                <a:solidFill>
                  <a:srgbClr val="000000"/>
                </a:solidFill>
                <a:effectLst/>
                <a:latin typeface="宋体" panose="02010600030101010101" pitchFamily="2" charset="-122"/>
                <a:ea typeface="宋体" panose="02010600030101010101" pitchFamily="2" charset="-122"/>
              </a:rPr>
              <a:t>d</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20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"MainActivity"</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20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"book author is " </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author);</a:t>
            </a:r>
            <a:b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Log.</a:t>
            </a:r>
            <a:r>
              <a:rPr kumimoji="0" lang="zh-CN" altLang="zh-CN" sz="2000" b="0" i="1" u="none" strike="noStrike" cap="none" normalizeH="0" baseline="0" dirty="0">
                <a:ln>
                  <a:noFill/>
                </a:ln>
                <a:solidFill>
                  <a:srgbClr val="000000"/>
                </a:solidFill>
                <a:effectLst/>
                <a:latin typeface="宋体" panose="02010600030101010101" pitchFamily="2" charset="-122"/>
                <a:ea typeface="宋体" panose="02010600030101010101" pitchFamily="2" charset="-122"/>
              </a:rPr>
              <a:t>d</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20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"MainActivity"</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20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"book pages is " </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pages);</a:t>
            </a:r>
            <a:b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Log.</a:t>
            </a:r>
            <a:r>
              <a:rPr kumimoji="0" lang="zh-CN" altLang="zh-CN" sz="2000" b="0" i="1" u="none" strike="noStrike" cap="none" normalizeH="0" baseline="0" dirty="0">
                <a:ln>
                  <a:noFill/>
                </a:ln>
                <a:solidFill>
                  <a:srgbClr val="000000"/>
                </a:solidFill>
                <a:effectLst/>
                <a:latin typeface="宋体" panose="02010600030101010101" pitchFamily="2" charset="-122"/>
                <a:ea typeface="宋体" panose="02010600030101010101" pitchFamily="2" charset="-122"/>
              </a:rPr>
              <a:t>d</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20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"MainActivity"</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20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"book price is " </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price);</a:t>
            </a:r>
            <a:b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 </a:t>
            </a:r>
            <a:r>
              <a:rPr kumimoji="0" lang="zh-CN" altLang="zh-CN" sz="20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while </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(cursor.moveToNext());</a:t>
            </a:r>
            <a:b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b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lang="zh-CN" altLang="zh-CN" sz="2000" dirty="0">
                <a:solidFill>
                  <a:srgbClr val="000000"/>
                </a:solidFill>
                <a:latin typeface="宋体" panose="02010600030101010101" pitchFamily="2" charset="-122"/>
                <a:ea typeface="宋体" panose="02010600030101010101" pitchFamily="2" charset="-122"/>
              </a:rPr>
              <a:t>cursor.close();</a:t>
            </a:r>
            <a:br>
              <a:rPr kumimoji="0" lang="zh-CN" altLang="zh-CN" sz="20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20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    </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endParaRPr kumimoji="0" lang="zh-CN" altLang="zh-CN" sz="2000" b="0" i="0" u="none" strike="noStrike" cap="none" normalizeH="0" baseline="0" dirty="0">
              <a:ln>
                <a:noFill/>
              </a:ln>
              <a:solidFill>
                <a:schemeClr val="tx1"/>
              </a:solidFill>
              <a:effectLst/>
              <a:latin typeface="Arial" panose="020B0604020202020204" pitchFamily="34" charset="0"/>
            </a:endParaRPr>
          </a:p>
        </p:txBody>
      </p:sp>
      <p:sp>
        <p:nvSpPr>
          <p:cNvPr id="8" name="文本框 7">
            <a:extLst>
              <a:ext uri="{FF2B5EF4-FFF2-40B4-BE49-F238E27FC236}">
                <a16:creationId xmlns:a16="http://schemas.microsoft.com/office/drawing/2014/main" id="{D01BCC64-B622-434F-8241-1B55F1B1F8D1}"/>
              </a:ext>
            </a:extLst>
          </p:cNvPr>
          <p:cNvSpPr txBox="1"/>
          <p:nvPr/>
        </p:nvSpPr>
        <p:spPr>
          <a:xfrm>
            <a:off x="9191550" y="188640"/>
            <a:ext cx="2516862" cy="830997"/>
          </a:xfrm>
          <a:prstGeom prst="rect">
            <a:avLst/>
          </a:prstGeom>
          <a:noFill/>
          <a:ln>
            <a:solidFill>
              <a:schemeClr val="bg2"/>
            </a:solidFill>
          </a:ln>
        </p:spPr>
        <p:txBody>
          <a:bodyPr wrap="square">
            <a:spAutoFit/>
          </a:bodyPr>
          <a:lstStyle/>
          <a:p>
            <a:pPr algn="ctr"/>
            <a:r>
              <a:rPr lang="zh-CN" altLang="en-US" sz="2400" b="1" dirty="0">
                <a:solidFill>
                  <a:schemeClr val="tx2">
                    <a:lumMod val="50000"/>
                  </a:schemeClr>
                </a:solidFill>
                <a:latin typeface="微软雅黑 Light" panose="020B0502040204020203" pitchFamily="34" charset="-122"/>
                <a:ea typeface="微软雅黑 Light" panose="020B0502040204020203" pitchFamily="34" charset="-122"/>
              </a:rPr>
              <a:t>示例：查询</a:t>
            </a:r>
            <a:r>
              <a:rPr lang="en-US" altLang="zh-CN" sz="2400" b="1" dirty="0">
                <a:solidFill>
                  <a:schemeClr val="tx2">
                    <a:lumMod val="50000"/>
                  </a:schemeClr>
                </a:solidFill>
                <a:latin typeface="微软雅黑 Light" panose="020B0502040204020203" pitchFamily="34" charset="-122"/>
                <a:ea typeface="微软雅黑 Light" panose="020B0502040204020203" pitchFamily="34" charset="-122"/>
              </a:rPr>
              <a:t>Book</a:t>
            </a:r>
            <a:r>
              <a:rPr lang="zh-CN" altLang="en-US" sz="2400" b="1" dirty="0">
                <a:solidFill>
                  <a:schemeClr val="tx2">
                    <a:lumMod val="50000"/>
                  </a:schemeClr>
                </a:solidFill>
                <a:latin typeface="微软雅黑 Light" panose="020B0502040204020203" pitchFamily="34" charset="-122"/>
                <a:ea typeface="微软雅黑 Light" panose="020B0502040204020203" pitchFamily="34" charset="-122"/>
              </a:rPr>
              <a:t>表中的所有记录。 </a:t>
            </a:r>
          </a:p>
        </p:txBody>
      </p:sp>
      <p:sp>
        <p:nvSpPr>
          <p:cNvPr id="9" name="矩形 8">
            <a:extLst>
              <a:ext uri="{FF2B5EF4-FFF2-40B4-BE49-F238E27FC236}">
                <a16:creationId xmlns:a16="http://schemas.microsoft.com/office/drawing/2014/main" id="{D2F077CE-D6E9-432E-A1AE-26CD491439C6}"/>
              </a:ext>
            </a:extLst>
          </p:cNvPr>
          <p:cNvSpPr/>
          <p:nvPr/>
        </p:nvSpPr>
        <p:spPr>
          <a:xfrm>
            <a:off x="1054646" y="1628800"/>
            <a:ext cx="8928992" cy="288032"/>
          </a:xfrm>
          <a:prstGeom prst="rect">
            <a:avLst/>
          </a:prstGeom>
          <a:solidFill>
            <a:srgbClr val="E8F3D4">
              <a:alpha val="14118"/>
            </a:srgbClr>
          </a:solidFill>
          <a:ln w="28575">
            <a:solidFill>
              <a:srgbClr val="C00000"/>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A23F3B24-2D0C-46D9-84E1-65F4EBCF0035}"/>
              </a:ext>
            </a:extLst>
          </p:cNvPr>
          <p:cNvSpPr/>
          <p:nvPr/>
        </p:nvSpPr>
        <p:spPr>
          <a:xfrm>
            <a:off x="2062758" y="2780928"/>
            <a:ext cx="8928992" cy="1584176"/>
          </a:xfrm>
          <a:prstGeom prst="rect">
            <a:avLst/>
          </a:prstGeom>
          <a:solidFill>
            <a:srgbClr val="E8F3D4">
              <a:alpha val="14118"/>
            </a:srgbClr>
          </a:solidFill>
          <a:ln w="28575">
            <a:solidFill>
              <a:srgbClr val="C00000"/>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1851099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arn(inVertical)">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(7) </a:t>
            </a:r>
            <a:r>
              <a:rPr lang="zh-CN" altLang="en-US" dirty="0"/>
              <a:t>查询数据</a:t>
            </a:r>
          </a:p>
        </p:txBody>
      </p:sp>
      <p:sp>
        <p:nvSpPr>
          <p:cNvPr id="5" name="内容占位符 4">
            <a:extLst>
              <a:ext uri="{FF2B5EF4-FFF2-40B4-BE49-F238E27FC236}">
                <a16:creationId xmlns:a16="http://schemas.microsoft.com/office/drawing/2014/main" id="{54125534-8E7B-46F7-87CF-6C963EDFB6F4}"/>
              </a:ext>
            </a:extLst>
          </p:cNvPr>
          <p:cNvSpPr>
            <a:spLocks noGrp="1"/>
          </p:cNvSpPr>
          <p:nvPr>
            <p:ph idx="1"/>
          </p:nvPr>
        </p:nvSpPr>
        <p:spPr/>
        <p:txBody>
          <a:bodyPr/>
          <a:lstStyle/>
          <a:p>
            <a:r>
              <a:rPr lang="zh-CN" altLang="en-US"/>
              <a:t>查询示例：</a:t>
            </a:r>
            <a:endParaRPr lang="en-US" altLang="zh-CN"/>
          </a:p>
          <a:p>
            <a:r>
              <a:rPr lang="en-US" altLang="zh-CN"/>
              <a:t>cursor = db.query("Book", new String[]{"id", "name", "author"}, "pages &gt;= ?", new String[]{“500"}, null, null, null);</a:t>
            </a:r>
            <a:endParaRPr lang="zh-CN" altLang="en-US"/>
          </a:p>
        </p:txBody>
      </p:sp>
    </p:spTree>
    <p:extLst>
      <p:ext uri="{BB962C8B-B14F-4D97-AF65-F5344CB8AC3E}">
        <p14:creationId xmlns:p14="http://schemas.microsoft.com/office/powerpoint/2010/main" val="3379308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6361A0FE-4524-4380-A088-E1F5DE85EB8F}"/>
              </a:ext>
            </a:extLst>
          </p:cNvPr>
          <p:cNvSpPr>
            <a:spLocks noGrp="1"/>
          </p:cNvSpPr>
          <p:nvPr>
            <p:ph idx="1"/>
          </p:nvPr>
        </p:nvSpPr>
        <p:spPr/>
        <p:txBody>
          <a:bodyPr/>
          <a:lstStyle/>
          <a:p>
            <a:r>
              <a:rPr lang="zh-CN" altLang="en-US" dirty="0"/>
              <a:t>如何将查询结果用 </a:t>
            </a:r>
            <a:r>
              <a:rPr lang="en-US" altLang="zh-CN" dirty="0" err="1"/>
              <a:t>SimpleCursorAdapter</a:t>
            </a:r>
            <a:r>
              <a:rPr lang="en-US" altLang="zh-CN" dirty="0"/>
              <a:t> </a:t>
            </a:r>
            <a:r>
              <a:rPr lang="zh-CN" altLang="en-US" dirty="0"/>
              <a:t>或者其它 </a:t>
            </a:r>
            <a:r>
              <a:rPr lang="en-US" altLang="zh-CN" dirty="0"/>
              <a:t>Adapter </a:t>
            </a:r>
            <a:r>
              <a:rPr lang="zh-CN" altLang="en-US" dirty="0"/>
              <a:t>显示到</a:t>
            </a:r>
            <a:r>
              <a:rPr lang="en-US" altLang="zh-CN" dirty="0"/>
              <a:t> </a:t>
            </a:r>
            <a:r>
              <a:rPr lang="zh-CN" altLang="en-US" dirty="0"/>
              <a:t>列表控件中？</a:t>
            </a:r>
          </a:p>
        </p:txBody>
      </p:sp>
      <p:sp>
        <p:nvSpPr>
          <p:cNvPr id="3" name="标题 2">
            <a:extLst>
              <a:ext uri="{FF2B5EF4-FFF2-40B4-BE49-F238E27FC236}">
                <a16:creationId xmlns:a16="http://schemas.microsoft.com/office/drawing/2014/main" id="{4F125FD1-D6AC-4602-92E5-193FCAED9D26}"/>
              </a:ext>
            </a:extLst>
          </p:cNvPr>
          <p:cNvSpPr>
            <a:spLocks noGrp="1"/>
          </p:cNvSpPr>
          <p:nvPr>
            <p:ph type="title"/>
          </p:nvPr>
        </p:nvSpPr>
        <p:spPr/>
        <p:txBody>
          <a:bodyPr/>
          <a:lstStyle/>
          <a:p>
            <a:r>
              <a:rPr lang="zh-CN" altLang="en-US" dirty="0"/>
              <a:t>思考</a:t>
            </a:r>
          </a:p>
        </p:txBody>
      </p:sp>
    </p:spTree>
    <p:extLst>
      <p:ext uri="{BB962C8B-B14F-4D97-AF65-F5344CB8AC3E}">
        <p14:creationId xmlns:p14="http://schemas.microsoft.com/office/powerpoint/2010/main" val="420137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不使用</a:t>
            </a:r>
            <a:r>
              <a:rPr lang="en-US" altLang="zh-CN" dirty="0" err="1"/>
              <a:t>SQLiteDataBase</a:t>
            </a:r>
            <a:r>
              <a:rPr lang="zh-CN" altLang="en-US" dirty="0"/>
              <a:t>提供的</a:t>
            </a:r>
            <a:r>
              <a:rPr lang="en-US" altLang="zh-CN" dirty="0"/>
              <a:t>insert</a:t>
            </a:r>
            <a:r>
              <a:rPr lang="zh-CN" altLang="en-US" dirty="0"/>
              <a:t>，</a:t>
            </a:r>
            <a:r>
              <a:rPr lang="en-US" altLang="zh-CN" dirty="0"/>
              <a:t>update</a:t>
            </a:r>
            <a:r>
              <a:rPr lang="zh-CN" altLang="en-US" dirty="0"/>
              <a:t>，</a:t>
            </a:r>
            <a:r>
              <a:rPr lang="en-US" altLang="zh-CN" dirty="0"/>
              <a:t>delete</a:t>
            </a:r>
            <a:r>
              <a:rPr lang="zh-CN" altLang="en-US" dirty="0"/>
              <a:t>和</a:t>
            </a:r>
            <a:r>
              <a:rPr lang="en-US" altLang="zh-CN" dirty="0"/>
              <a:t>query</a:t>
            </a:r>
            <a:r>
              <a:rPr lang="zh-CN" altLang="en-US" dirty="0"/>
              <a:t>方法，而是使用</a:t>
            </a:r>
            <a:r>
              <a:rPr lang="en-US" altLang="zh-CN" dirty="0"/>
              <a:t>SQL</a:t>
            </a:r>
            <a:r>
              <a:rPr lang="zh-CN" altLang="en-US" dirty="0"/>
              <a:t>语句操作数据库，例如：</a:t>
            </a:r>
            <a:endParaRPr lang="en-US" altLang="zh-CN" dirty="0"/>
          </a:p>
          <a:p>
            <a:r>
              <a:rPr lang="zh-CN" altLang="en-US" dirty="0">
                <a:solidFill>
                  <a:srgbClr val="FF0066"/>
                </a:solidFill>
              </a:rPr>
              <a:t>添加数据</a:t>
            </a:r>
            <a:r>
              <a:rPr lang="zh-CN" altLang="en-US" dirty="0"/>
              <a:t>的方法如下：</a:t>
            </a:r>
            <a:endParaRPr lang="en-US" altLang="zh-CN" dirty="0"/>
          </a:p>
          <a:p>
            <a:endParaRPr lang="en-US" altLang="zh-CN" dirty="0"/>
          </a:p>
          <a:p>
            <a:endParaRPr lang="en-US" altLang="zh-CN" dirty="0"/>
          </a:p>
          <a:p>
            <a:endParaRPr lang="en-US" altLang="zh-CN" dirty="0"/>
          </a:p>
          <a:p>
            <a:endParaRPr lang="en-US" altLang="zh-CN" dirty="0"/>
          </a:p>
          <a:p>
            <a:endParaRPr lang="en-US" altLang="zh-CN" dirty="0">
              <a:solidFill>
                <a:srgbClr val="FF0066"/>
              </a:solidFill>
            </a:endParaRPr>
          </a:p>
          <a:p>
            <a:r>
              <a:rPr lang="zh-CN" altLang="en-US" dirty="0">
                <a:solidFill>
                  <a:srgbClr val="FF0066"/>
                </a:solidFill>
              </a:rPr>
              <a:t>更新数据</a:t>
            </a:r>
            <a:r>
              <a:rPr lang="zh-CN" altLang="en-US" dirty="0"/>
              <a:t>的方法如下：</a:t>
            </a:r>
          </a:p>
          <a:p>
            <a:endParaRPr lang="zh-CN" altLang="en-US" dirty="0"/>
          </a:p>
        </p:txBody>
      </p:sp>
      <p:sp>
        <p:nvSpPr>
          <p:cNvPr id="3" name="标题 2"/>
          <p:cNvSpPr>
            <a:spLocks noGrp="1"/>
          </p:cNvSpPr>
          <p:nvPr>
            <p:ph type="title"/>
          </p:nvPr>
        </p:nvSpPr>
        <p:spPr/>
        <p:txBody>
          <a:bodyPr/>
          <a:lstStyle/>
          <a:p>
            <a:r>
              <a:rPr lang="en-US" altLang="zh-CN" dirty="0"/>
              <a:t>(8) </a:t>
            </a:r>
            <a:r>
              <a:rPr lang="zh-CN" altLang="en-US" dirty="0"/>
              <a:t>使用</a:t>
            </a:r>
            <a:r>
              <a:rPr lang="en-US" altLang="zh-CN" dirty="0"/>
              <a:t>SQL</a:t>
            </a:r>
            <a:r>
              <a:rPr lang="zh-CN" altLang="en-US" dirty="0"/>
              <a:t>操作数据库</a:t>
            </a:r>
          </a:p>
        </p:txBody>
      </p:sp>
      <p:sp>
        <p:nvSpPr>
          <p:cNvPr id="4" name="矩形 3"/>
          <p:cNvSpPr/>
          <p:nvPr/>
        </p:nvSpPr>
        <p:spPr>
          <a:xfrm>
            <a:off x="190550" y="2593647"/>
            <a:ext cx="11593288" cy="1815882"/>
          </a:xfrm>
          <a:prstGeom prst="rect">
            <a:avLst/>
          </a:prstGeom>
          <a:solidFill>
            <a:schemeClr val="accent2">
              <a:lumMod val="20000"/>
              <a:lumOff val="80000"/>
            </a:schemeClr>
          </a:solidFill>
          <a:ln>
            <a:solidFill>
              <a:schemeClr val="accent1"/>
            </a:solidFill>
          </a:ln>
        </p:spPr>
        <p:txBody>
          <a:bodyPr wrap="square">
            <a:spAutoFit/>
          </a:bodyPr>
          <a:lstStyle/>
          <a:p>
            <a:r>
              <a:rPr lang="en-US" altLang="zh-CN" sz="2800" b="1" dirty="0" err="1"/>
              <a:t>db.</a:t>
            </a:r>
            <a:r>
              <a:rPr lang="en-US" altLang="zh-CN" sz="2800" b="1" dirty="0" err="1">
                <a:solidFill>
                  <a:srgbClr val="0033CC"/>
                </a:solidFill>
              </a:rPr>
              <a:t>execSQL</a:t>
            </a:r>
            <a:r>
              <a:rPr lang="en-US" altLang="zh-CN" sz="2800" b="1" dirty="0"/>
              <a:t>("insert into Book(</a:t>
            </a:r>
            <a:r>
              <a:rPr lang="en-US" altLang="zh-CN" sz="2800" b="1" dirty="0" err="1"/>
              <a:t>name,author,pages,price</a:t>
            </a:r>
            <a:r>
              <a:rPr lang="en-US" altLang="zh-CN" sz="2800" b="1" dirty="0"/>
              <a:t>) </a:t>
            </a:r>
            <a:r>
              <a:rPr lang="en-US" altLang="zh-CN" sz="2800" b="1" dirty="0" err="1"/>
              <a:t>valuse</a:t>
            </a:r>
            <a:r>
              <a:rPr lang="en-US" altLang="zh-CN" sz="2800" b="1" dirty="0"/>
              <a:t>(?,?,?,?)",</a:t>
            </a:r>
          </a:p>
          <a:p>
            <a:r>
              <a:rPr lang="en-US" altLang="zh-CN" sz="2800" b="1" dirty="0"/>
              <a:t>	new String[]{"The Da Vinci </a:t>
            </a:r>
            <a:r>
              <a:rPr lang="en-US" altLang="zh-CN" sz="2800" b="1" dirty="0" err="1"/>
              <a:t>Code","Dan</a:t>
            </a:r>
            <a:r>
              <a:rPr lang="en-US" altLang="zh-CN" sz="2800" b="1" dirty="0"/>
              <a:t> Brown", "454","16.96"});</a:t>
            </a:r>
          </a:p>
          <a:p>
            <a:r>
              <a:rPr lang="en-US" altLang="zh-CN" sz="2800" b="1" dirty="0" err="1"/>
              <a:t>db.</a:t>
            </a:r>
            <a:r>
              <a:rPr lang="en-US" altLang="zh-CN" sz="2800" b="1" dirty="0" err="1">
                <a:solidFill>
                  <a:srgbClr val="0033CC"/>
                </a:solidFill>
              </a:rPr>
              <a:t>execSQL</a:t>
            </a:r>
            <a:r>
              <a:rPr lang="en-US" altLang="zh-CN" sz="2800" b="1" dirty="0"/>
              <a:t>("insert into Book(</a:t>
            </a:r>
            <a:r>
              <a:rPr lang="en-US" altLang="zh-CN" sz="2800" b="1" dirty="0" err="1"/>
              <a:t>name,author,pages,price</a:t>
            </a:r>
            <a:r>
              <a:rPr lang="en-US" altLang="zh-CN" sz="2800" b="1" dirty="0"/>
              <a:t>) </a:t>
            </a:r>
            <a:r>
              <a:rPr lang="en-US" altLang="zh-CN" sz="2800" b="1" dirty="0" err="1"/>
              <a:t>valuse</a:t>
            </a:r>
            <a:r>
              <a:rPr lang="en-US" altLang="zh-CN" sz="2800" b="1" dirty="0"/>
              <a:t>(?,?,?,?)",</a:t>
            </a:r>
          </a:p>
          <a:p>
            <a:r>
              <a:rPr lang="en-US" altLang="zh-CN" sz="2800" b="1" dirty="0"/>
              <a:t>	new String[]{"The Lost </a:t>
            </a:r>
            <a:r>
              <a:rPr lang="en-US" altLang="zh-CN" sz="2800" b="1" dirty="0" err="1"/>
              <a:t>Symbol","Dan</a:t>
            </a:r>
            <a:r>
              <a:rPr lang="en-US" altLang="zh-CN" sz="2800" b="1" dirty="0"/>
              <a:t> Brown", "510","19.95"});</a:t>
            </a:r>
            <a:endParaRPr lang="zh-CN" altLang="en-US" sz="2800" b="1" dirty="0"/>
          </a:p>
        </p:txBody>
      </p:sp>
      <p:sp>
        <p:nvSpPr>
          <p:cNvPr id="5" name="矩形 4"/>
          <p:cNvSpPr/>
          <p:nvPr/>
        </p:nvSpPr>
        <p:spPr>
          <a:xfrm>
            <a:off x="190550" y="5427221"/>
            <a:ext cx="11593288" cy="954107"/>
          </a:xfrm>
          <a:prstGeom prst="rect">
            <a:avLst/>
          </a:prstGeom>
          <a:solidFill>
            <a:schemeClr val="accent2">
              <a:lumMod val="20000"/>
              <a:lumOff val="80000"/>
            </a:schemeClr>
          </a:solidFill>
          <a:ln>
            <a:solidFill>
              <a:schemeClr val="accent1"/>
            </a:solidFill>
          </a:ln>
        </p:spPr>
        <p:txBody>
          <a:bodyPr wrap="square">
            <a:spAutoFit/>
          </a:bodyPr>
          <a:lstStyle/>
          <a:p>
            <a:r>
              <a:rPr lang="en-US" altLang="zh-CN" sz="2800" b="1" dirty="0" err="1"/>
              <a:t>db.</a:t>
            </a:r>
            <a:r>
              <a:rPr lang="en-US" altLang="zh-CN" sz="2800" b="1" dirty="0" err="1">
                <a:solidFill>
                  <a:srgbClr val="0033CC"/>
                </a:solidFill>
              </a:rPr>
              <a:t>execSQL</a:t>
            </a:r>
            <a:r>
              <a:rPr lang="en-US" altLang="zh-CN" sz="2800" b="1" dirty="0"/>
              <a:t>("update Book set price=? where name = ?",</a:t>
            </a:r>
          </a:p>
          <a:p>
            <a:r>
              <a:rPr lang="en-US" altLang="zh-CN" sz="2800" b="1" dirty="0"/>
              <a:t>		new String[]{"10.99","The Da Vinci Code"};</a:t>
            </a:r>
            <a:endParaRPr lang="zh-CN" altLang="en-US" sz="2800" b="1" dirty="0"/>
          </a:p>
        </p:txBody>
      </p:sp>
    </p:spTree>
    <p:extLst>
      <p:ext uri="{BB962C8B-B14F-4D97-AF65-F5344CB8AC3E}">
        <p14:creationId xmlns:p14="http://schemas.microsoft.com/office/powerpoint/2010/main" val="3325521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7" end="7"/>
                                            </p:txEl>
                                          </p:spTgt>
                                        </p:tgtEl>
                                        <p:attrNameLst>
                                          <p:attrName>style.visibility</p:attrName>
                                        </p:attrNameLst>
                                      </p:cBhvr>
                                      <p:to>
                                        <p:strVal val="visible"/>
                                      </p:to>
                                    </p:set>
                                    <p:animEffect transition="in" filter="fade">
                                      <p:cBhvr>
                                        <p:cTn id="22" dur="500"/>
                                        <p:tgtEl>
                                          <p:spTgt spid="2">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4" grpId="0" animBg="1"/>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marL="457658" indent="-285750" eaLnBrk="0" fontAlgn="base" hangingPunct="0">
              <a:spcAft>
                <a:spcPct val="0"/>
              </a:spcAft>
              <a:buClrTx/>
              <a:buSzTx/>
              <a:buFontTx/>
              <a:buChar char="–"/>
            </a:pPr>
            <a:r>
              <a:rPr lang="en-US" altLang="zh-CN" kern="0" dirty="0">
                <a:solidFill>
                  <a:srgbClr val="000000"/>
                </a:solidFill>
                <a:latin typeface="Arial" pitchFamily="34" charset="0"/>
                <a:ea typeface="华文中宋"/>
              </a:rPr>
              <a:t>SQLite</a:t>
            </a:r>
            <a:r>
              <a:rPr lang="zh-CN" altLang="en-US" kern="0" dirty="0">
                <a:solidFill>
                  <a:srgbClr val="000000"/>
                </a:solidFill>
                <a:latin typeface="Arial" pitchFamily="34" charset="0"/>
                <a:ea typeface="华文中宋"/>
              </a:rPr>
              <a:t>是一个开源的嵌入式关系数据库，在</a:t>
            </a:r>
            <a:r>
              <a:rPr lang="en-US" altLang="zh-CN" kern="0" dirty="0">
                <a:solidFill>
                  <a:srgbClr val="000000"/>
                </a:solidFill>
                <a:latin typeface="Arial" pitchFamily="34" charset="0"/>
                <a:ea typeface="华文中宋"/>
              </a:rPr>
              <a:t>2000</a:t>
            </a:r>
            <a:r>
              <a:rPr lang="zh-CN" altLang="en-US" kern="0" dirty="0">
                <a:solidFill>
                  <a:srgbClr val="000000"/>
                </a:solidFill>
                <a:latin typeface="Arial" pitchFamily="34" charset="0"/>
                <a:ea typeface="华文中宋"/>
              </a:rPr>
              <a:t>年由</a:t>
            </a:r>
            <a:r>
              <a:rPr lang="en-US" altLang="zh-CN" kern="0" dirty="0">
                <a:solidFill>
                  <a:srgbClr val="000000"/>
                </a:solidFill>
                <a:latin typeface="Arial" pitchFamily="34" charset="0"/>
                <a:ea typeface="华文中宋"/>
              </a:rPr>
              <a:t>D. Richard </a:t>
            </a:r>
            <a:r>
              <a:rPr lang="en-US" altLang="zh-CN" kern="0" dirty="0" err="1">
                <a:solidFill>
                  <a:srgbClr val="000000"/>
                </a:solidFill>
                <a:latin typeface="Arial" pitchFamily="34" charset="0"/>
                <a:ea typeface="华文中宋"/>
              </a:rPr>
              <a:t>Hipp</a:t>
            </a:r>
            <a:r>
              <a:rPr lang="zh-CN" altLang="en-US" kern="0" dirty="0">
                <a:solidFill>
                  <a:srgbClr val="000000"/>
                </a:solidFill>
                <a:latin typeface="Arial" pitchFamily="34" charset="0"/>
                <a:ea typeface="华文中宋"/>
              </a:rPr>
              <a:t>发布</a:t>
            </a:r>
            <a:endParaRPr lang="en-US" altLang="zh-CN" kern="0" dirty="0">
              <a:solidFill>
                <a:srgbClr val="000000"/>
              </a:solidFill>
              <a:latin typeface="Arial" pitchFamily="34" charset="0"/>
              <a:ea typeface="华文中宋"/>
            </a:endParaRPr>
          </a:p>
          <a:p>
            <a:pPr marL="457658" indent="-285750" eaLnBrk="0" fontAlgn="base" hangingPunct="0">
              <a:spcAft>
                <a:spcPct val="0"/>
              </a:spcAft>
              <a:buClrTx/>
              <a:buSzTx/>
              <a:buFontTx/>
              <a:buChar char="–"/>
            </a:pPr>
            <a:r>
              <a:rPr lang="en-US" altLang="zh-CN" kern="0" dirty="0">
                <a:solidFill>
                  <a:srgbClr val="000000"/>
                </a:solidFill>
                <a:latin typeface="Arial" pitchFamily="34" charset="0"/>
                <a:ea typeface="华文中宋"/>
              </a:rPr>
              <a:t>SQLite</a:t>
            </a:r>
            <a:r>
              <a:rPr lang="zh-CN" altLang="en-US" kern="0" dirty="0">
                <a:solidFill>
                  <a:srgbClr val="000000"/>
                </a:solidFill>
                <a:latin typeface="Arial" pitchFamily="34" charset="0"/>
                <a:ea typeface="华文中宋"/>
              </a:rPr>
              <a:t>数据库特点</a:t>
            </a:r>
            <a:endParaRPr lang="en-US" altLang="zh-CN" kern="0" dirty="0">
              <a:solidFill>
                <a:srgbClr val="000000"/>
              </a:solidFill>
              <a:latin typeface="Arial" pitchFamily="34" charset="0"/>
              <a:ea typeface="华文中宋"/>
            </a:endParaRPr>
          </a:p>
          <a:p>
            <a:pPr marL="929030" lvl="1" indent="-228600" eaLnBrk="0" fontAlgn="base" hangingPunct="0">
              <a:spcAft>
                <a:spcPct val="0"/>
              </a:spcAft>
              <a:buClrTx/>
              <a:buSzTx/>
              <a:buFontTx/>
              <a:buChar char="•"/>
            </a:pPr>
            <a:r>
              <a:rPr lang="zh-CN" altLang="en-US" sz="2800" b="1" kern="0" dirty="0">
                <a:solidFill>
                  <a:srgbClr val="FF0000"/>
                </a:solidFill>
                <a:latin typeface="Arial" pitchFamily="34" charset="0"/>
                <a:ea typeface="华文中宋"/>
              </a:rPr>
              <a:t>更加适用于嵌入式系统，嵌入到使用它的应用程序中</a:t>
            </a:r>
            <a:endParaRPr lang="en-US" altLang="zh-CN" sz="2800" b="1" kern="0" dirty="0">
              <a:solidFill>
                <a:srgbClr val="FF0000"/>
              </a:solidFill>
              <a:latin typeface="Arial" pitchFamily="34" charset="0"/>
              <a:ea typeface="华文中宋"/>
            </a:endParaRPr>
          </a:p>
          <a:p>
            <a:pPr marL="929030" lvl="1" indent="-228600" eaLnBrk="0" fontAlgn="base" hangingPunct="0">
              <a:spcAft>
                <a:spcPct val="0"/>
              </a:spcAft>
              <a:buClrTx/>
              <a:buSzTx/>
              <a:buFontTx/>
              <a:buChar char="•"/>
            </a:pPr>
            <a:r>
              <a:rPr lang="zh-CN" altLang="en-US" sz="2800" b="1" kern="0" dirty="0">
                <a:solidFill>
                  <a:srgbClr val="FF0000"/>
                </a:solidFill>
                <a:latin typeface="Arial" pitchFamily="34" charset="0"/>
                <a:ea typeface="华文中宋"/>
              </a:rPr>
              <a:t>占用非常少，运行高效可靠，可移植性好</a:t>
            </a:r>
            <a:endParaRPr lang="en-US" altLang="zh-CN" sz="2800" b="1" kern="0" dirty="0">
              <a:solidFill>
                <a:srgbClr val="FF0000"/>
              </a:solidFill>
              <a:latin typeface="Arial" pitchFamily="34" charset="0"/>
              <a:ea typeface="华文中宋"/>
            </a:endParaRPr>
          </a:p>
          <a:p>
            <a:pPr marL="929030" lvl="1" indent="-228600" eaLnBrk="0" fontAlgn="base" hangingPunct="0">
              <a:spcAft>
                <a:spcPct val="0"/>
              </a:spcAft>
              <a:buClrTx/>
              <a:buSzTx/>
              <a:buFontTx/>
              <a:buChar char="•"/>
            </a:pPr>
            <a:r>
              <a:rPr lang="zh-CN" altLang="en-US" sz="2800" b="1" kern="0" dirty="0">
                <a:solidFill>
                  <a:srgbClr val="FF0000"/>
                </a:solidFill>
                <a:latin typeface="Arial" pitchFamily="34" charset="0"/>
                <a:ea typeface="华文中宋"/>
              </a:rPr>
              <a:t>提供了零配置（</a:t>
            </a:r>
            <a:r>
              <a:rPr lang="en-US" altLang="zh-CN" sz="2800" b="1" kern="0" dirty="0">
                <a:solidFill>
                  <a:srgbClr val="FF0000"/>
                </a:solidFill>
                <a:latin typeface="Arial" pitchFamily="34" charset="0"/>
                <a:ea typeface="华文中宋"/>
              </a:rPr>
              <a:t>zero-configuration</a:t>
            </a:r>
            <a:r>
              <a:rPr lang="zh-CN" altLang="en-US" sz="2800" b="1" kern="0" dirty="0">
                <a:solidFill>
                  <a:srgbClr val="FF0000"/>
                </a:solidFill>
                <a:latin typeface="Arial" pitchFamily="34" charset="0"/>
                <a:ea typeface="华文中宋"/>
              </a:rPr>
              <a:t>）运行模式</a:t>
            </a:r>
            <a:endParaRPr lang="en-US" altLang="zh-CN" sz="2800" b="1" kern="0" dirty="0">
              <a:solidFill>
                <a:srgbClr val="FF0000"/>
              </a:solidFill>
              <a:latin typeface="Arial" pitchFamily="34" charset="0"/>
              <a:ea typeface="华文中宋"/>
            </a:endParaRPr>
          </a:p>
          <a:p>
            <a:pPr marL="929030" lvl="1" indent="-228600" eaLnBrk="0" fontAlgn="base" hangingPunct="0">
              <a:spcAft>
                <a:spcPct val="0"/>
              </a:spcAft>
              <a:buClrTx/>
              <a:buSzTx/>
              <a:buFontTx/>
              <a:buChar char="•"/>
            </a:pPr>
            <a:r>
              <a:rPr lang="en-US" altLang="zh-CN" sz="2800" b="1" kern="0" dirty="0">
                <a:solidFill>
                  <a:srgbClr val="FF0000"/>
                </a:solidFill>
                <a:latin typeface="Arial" pitchFamily="34" charset="0"/>
                <a:ea typeface="华文中宋"/>
              </a:rPr>
              <a:t>SQLite</a:t>
            </a:r>
            <a:r>
              <a:rPr lang="zh-CN" altLang="en-US" sz="2800" b="1" kern="0" dirty="0">
                <a:solidFill>
                  <a:srgbClr val="FF0000"/>
                </a:solidFill>
                <a:latin typeface="Arial" pitchFamily="34" charset="0"/>
                <a:ea typeface="华文中宋"/>
              </a:rPr>
              <a:t>生成的数据库文件是一个普通的磁盘文件，可以放置在任何目录下。 </a:t>
            </a:r>
            <a:endParaRPr lang="en-US" altLang="zh-CN" sz="2800" b="1" kern="0" dirty="0">
              <a:solidFill>
                <a:srgbClr val="FF0000"/>
              </a:solidFill>
              <a:latin typeface="Arial" pitchFamily="34" charset="0"/>
              <a:ea typeface="华文中宋"/>
            </a:endParaRPr>
          </a:p>
          <a:p>
            <a:pPr marL="457658" indent="-285750" eaLnBrk="0" fontAlgn="base" hangingPunct="0">
              <a:spcAft>
                <a:spcPct val="0"/>
              </a:spcAft>
              <a:buClrTx/>
              <a:buSzTx/>
              <a:buFontTx/>
              <a:buChar char="–"/>
            </a:pPr>
            <a:r>
              <a:rPr lang="en-US" altLang="zh-CN" kern="0" dirty="0">
                <a:solidFill>
                  <a:srgbClr val="000000"/>
                </a:solidFill>
                <a:latin typeface="Arial" pitchFamily="34" charset="0"/>
                <a:ea typeface="华文中宋"/>
              </a:rPr>
              <a:t>SQLite</a:t>
            </a:r>
            <a:r>
              <a:rPr lang="zh-CN" altLang="en-US" kern="0" dirty="0">
                <a:solidFill>
                  <a:srgbClr val="000000"/>
                </a:solidFill>
                <a:latin typeface="Arial" pitchFamily="34" charset="0"/>
                <a:ea typeface="华文中宋"/>
              </a:rPr>
              <a:t>数据库不仅提高了运行效率，而且屏蔽了数据库使用和管理的复杂性，程序仅需要进行最基本的数据操作，其他操作可以交给进程内部的数据库引擎完成</a:t>
            </a:r>
          </a:p>
          <a:p>
            <a:endParaRPr lang="zh-CN" altLang="en-US" dirty="0"/>
          </a:p>
        </p:txBody>
      </p:sp>
      <p:sp>
        <p:nvSpPr>
          <p:cNvPr id="3" name="标题 2"/>
          <p:cNvSpPr>
            <a:spLocks noGrp="1"/>
          </p:cNvSpPr>
          <p:nvPr>
            <p:ph type="title"/>
          </p:nvPr>
        </p:nvSpPr>
        <p:spPr/>
        <p:txBody>
          <a:bodyPr>
            <a:normAutofit/>
          </a:bodyPr>
          <a:lstStyle/>
          <a:p>
            <a:r>
              <a:rPr lang="en-US" altLang="zh-CN" dirty="0"/>
              <a:t>6.4.1 SQLite</a:t>
            </a:r>
            <a:r>
              <a:rPr lang="zh-CN" altLang="en-US" dirty="0"/>
              <a:t>数据库概述</a:t>
            </a:r>
          </a:p>
        </p:txBody>
      </p:sp>
    </p:spTree>
    <p:extLst>
      <p:ext uri="{BB962C8B-B14F-4D97-AF65-F5344CB8AC3E}">
        <p14:creationId xmlns:p14="http://schemas.microsoft.com/office/powerpoint/2010/main" val="3299600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不使用</a:t>
            </a:r>
            <a:r>
              <a:rPr lang="en-US" altLang="zh-CN" dirty="0" err="1"/>
              <a:t>SQLiteDataBase</a:t>
            </a:r>
            <a:r>
              <a:rPr lang="zh-CN" altLang="en-US" dirty="0"/>
              <a:t>提供的</a:t>
            </a:r>
            <a:r>
              <a:rPr lang="en-US" altLang="zh-CN" dirty="0"/>
              <a:t>insert</a:t>
            </a:r>
            <a:r>
              <a:rPr lang="zh-CN" altLang="en-US" dirty="0"/>
              <a:t>，</a:t>
            </a:r>
            <a:r>
              <a:rPr lang="en-US" altLang="zh-CN" dirty="0"/>
              <a:t>update</a:t>
            </a:r>
            <a:r>
              <a:rPr lang="zh-CN" altLang="en-US" dirty="0"/>
              <a:t>，</a:t>
            </a:r>
            <a:r>
              <a:rPr lang="en-US" altLang="zh-CN" dirty="0"/>
              <a:t>delete</a:t>
            </a:r>
            <a:r>
              <a:rPr lang="zh-CN" altLang="en-US" dirty="0"/>
              <a:t>和</a:t>
            </a:r>
            <a:r>
              <a:rPr lang="en-US" altLang="zh-CN" dirty="0"/>
              <a:t>query</a:t>
            </a:r>
            <a:r>
              <a:rPr lang="zh-CN" altLang="en-US" dirty="0"/>
              <a:t>方法，而是使用</a:t>
            </a:r>
            <a:r>
              <a:rPr lang="en-US" altLang="zh-CN" dirty="0"/>
              <a:t>SQL</a:t>
            </a:r>
            <a:r>
              <a:rPr lang="zh-CN" altLang="en-US" dirty="0"/>
              <a:t>语句操作数据库，例如：</a:t>
            </a:r>
            <a:endParaRPr lang="en-US" altLang="zh-CN" dirty="0"/>
          </a:p>
          <a:p>
            <a:r>
              <a:rPr lang="zh-CN" altLang="en-US" dirty="0">
                <a:solidFill>
                  <a:srgbClr val="FF0066"/>
                </a:solidFill>
              </a:rPr>
              <a:t>删除数据</a:t>
            </a:r>
            <a:r>
              <a:rPr lang="zh-CN" altLang="en-US" dirty="0"/>
              <a:t>的方法如下：</a:t>
            </a:r>
            <a:endParaRPr lang="en-US" altLang="zh-CN" dirty="0"/>
          </a:p>
          <a:p>
            <a:endParaRPr lang="en-US" altLang="zh-CN" dirty="0"/>
          </a:p>
          <a:p>
            <a:pPr marL="0" indent="0">
              <a:buNone/>
            </a:pPr>
            <a:endParaRPr lang="en-US" altLang="zh-CN" dirty="0">
              <a:solidFill>
                <a:srgbClr val="FF0066"/>
              </a:solidFill>
            </a:endParaRPr>
          </a:p>
          <a:p>
            <a:endParaRPr lang="en-US" altLang="zh-CN" dirty="0">
              <a:solidFill>
                <a:srgbClr val="FF0066"/>
              </a:solidFill>
            </a:endParaRPr>
          </a:p>
          <a:p>
            <a:endParaRPr lang="en-US" altLang="zh-CN" dirty="0">
              <a:solidFill>
                <a:srgbClr val="FF0066"/>
              </a:solidFill>
            </a:endParaRPr>
          </a:p>
          <a:p>
            <a:r>
              <a:rPr lang="zh-CN" altLang="en-US" dirty="0">
                <a:solidFill>
                  <a:srgbClr val="FF0066"/>
                </a:solidFill>
              </a:rPr>
              <a:t>查询数据</a:t>
            </a:r>
            <a:r>
              <a:rPr lang="zh-CN" altLang="en-US" dirty="0"/>
              <a:t>的方法如下：</a:t>
            </a:r>
          </a:p>
          <a:p>
            <a:endParaRPr lang="zh-CN" altLang="en-US" dirty="0"/>
          </a:p>
        </p:txBody>
      </p:sp>
      <p:sp>
        <p:nvSpPr>
          <p:cNvPr id="3" name="标题 2"/>
          <p:cNvSpPr>
            <a:spLocks noGrp="1"/>
          </p:cNvSpPr>
          <p:nvPr>
            <p:ph type="title"/>
          </p:nvPr>
        </p:nvSpPr>
        <p:spPr/>
        <p:txBody>
          <a:bodyPr/>
          <a:lstStyle/>
          <a:p>
            <a:r>
              <a:rPr lang="en-US" altLang="zh-CN" dirty="0"/>
              <a:t>(8) </a:t>
            </a:r>
            <a:r>
              <a:rPr lang="zh-CN" altLang="en-US" dirty="0"/>
              <a:t>使用</a:t>
            </a:r>
            <a:r>
              <a:rPr lang="en-US" altLang="zh-CN" dirty="0"/>
              <a:t>SQL</a:t>
            </a:r>
            <a:r>
              <a:rPr lang="zh-CN" altLang="en-US" dirty="0"/>
              <a:t>操作数据库</a:t>
            </a:r>
          </a:p>
        </p:txBody>
      </p:sp>
      <p:sp>
        <p:nvSpPr>
          <p:cNvPr id="4" name="矩形 3"/>
          <p:cNvSpPr/>
          <p:nvPr/>
        </p:nvSpPr>
        <p:spPr>
          <a:xfrm>
            <a:off x="1054646" y="2593646"/>
            <a:ext cx="9433048" cy="954107"/>
          </a:xfrm>
          <a:prstGeom prst="rect">
            <a:avLst/>
          </a:prstGeom>
          <a:solidFill>
            <a:schemeClr val="accent2">
              <a:lumMod val="20000"/>
              <a:lumOff val="80000"/>
            </a:schemeClr>
          </a:solidFill>
          <a:ln>
            <a:solidFill>
              <a:schemeClr val="accent1"/>
            </a:solidFill>
          </a:ln>
        </p:spPr>
        <p:txBody>
          <a:bodyPr wrap="square">
            <a:spAutoFit/>
          </a:bodyPr>
          <a:lstStyle/>
          <a:p>
            <a:r>
              <a:rPr lang="en-US" altLang="zh-CN" sz="2800" b="1" dirty="0" err="1"/>
              <a:t>db.</a:t>
            </a:r>
            <a:r>
              <a:rPr lang="en-US" altLang="zh-CN" sz="2800" b="1" dirty="0" err="1">
                <a:solidFill>
                  <a:srgbClr val="0033CC"/>
                </a:solidFill>
              </a:rPr>
              <a:t>execSQL</a:t>
            </a:r>
            <a:r>
              <a:rPr lang="en-US" altLang="zh-CN" sz="2800" b="1" dirty="0"/>
              <a:t>("delete from Book where pages&gt;?", </a:t>
            </a:r>
          </a:p>
          <a:p>
            <a:r>
              <a:rPr lang="en-US" altLang="zh-CN" sz="2800" b="1" dirty="0"/>
              <a:t>new String[]{"500"});</a:t>
            </a:r>
            <a:endParaRPr lang="zh-CN" altLang="en-US" sz="2800" b="1" dirty="0"/>
          </a:p>
        </p:txBody>
      </p:sp>
      <p:sp>
        <p:nvSpPr>
          <p:cNvPr id="5" name="矩形 4"/>
          <p:cNvSpPr/>
          <p:nvPr/>
        </p:nvSpPr>
        <p:spPr>
          <a:xfrm>
            <a:off x="1054646" y="5013176"/>
            <a:ext cx="9433048" cy="523220"/>
          </a:xfrm>
          <a:prstGeom prst="rect">
            <a:avLst/>
          </a:prstGeom>
          <a:solidFill>
            <a:schemeClr val="accent2">
              <a:lumMod val="20000"/>
              <a:lumOff val="80000"/>
            </a:schemeClr>
          </a:solidFill>
          <a:ln>
            <a:solidFill>
              <a:schemeClr val="accent1"/>
            </a:solidFill>
          </a:ln>
        </p:spPr>
        <p:txBody>
          <a:bodyPr wrap="square">
            <a:spAutoFit/>
          </a:bodyPr>
          <a:lstStyle/>
          <a:p>
            <a:r>
              <a:rPr lang="en-US" altLang="zh-CN" sz="2800" b="1" dirty="0" err="1"/>
              <a:t>db.</a:t>
            </a:r>
            <a:r>
              <a:rPr lang="en-US" altLang="zh-CN" sz="2800" b="1" dirty="0" err="1">
                <a:solidFill>
                  <a:srgbClr val="0033CC"/>
                </a:solidFill>
              </a:rPr>
              <a:t>rawQuery</a:t>
            </a:r>
            <a:r>
              <a:rPr lang="en-US" altLang="zh-CN" sz="2800" b="1" dirty="0"/>
              <a:t>("select * from </a:t>
            </a:r>
            <a:r>
              <a:rPr lang="en-US" altLang="zh-CN" sz="2800" b="1" dirty="0" err="1"/>
              <a:t>Book",null</a:t>
            </a:r>
            <a:r>
              <a:rPr lang="en-US" altLang="zh-CN" sz="2800" b="1" dirty="0"/>
              <a:t>);</a:t>
            </a:r>
            <a:endParaRPr lang="zh-CN" altLang="en-US" sz="2800" b="1" dirty="0"/>
          </a:p>
        </p:txBody>
      </p:sp>
    </p:spTree>
    <p:extLst>
      <p:ext uri="{BB962C8B-B14F-4D97-AF65-F5344CB8AC3E}">
        <p14:creationId xmlns:p14="http://schemas.microsoft.com/office/powerpoint/2010/main" val="1170614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6" end="6"/>
                                            </p:txEl>
                                          </p:spTgt>
                                        </p:tgtEl>
                                        <p:attrNameLst>
                                          <p:attrName>style.visibility</p:attrName>
                                        </p:attrNameLst>
                                      </p:cBhvr>
                                      <p:to>
                                        <p:strVal val="visible"/>
                                      </p:to>
                                    </p:set>
                                    <p:animEffect transition="in" filter="fade">
                                      <p:cBhvr>
                                        <p:cTn id="22" dur="500"/>
                                        <p:tgtEl>
                                          <p:spTgt spid="2">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animBg="1"/>
      <p:bldP spid="5"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lnSpcReduction="10000"/>
          </a:bodyPr>
          <a:lstStyle/>
          <a:p>
            <a:pPr marL="514350" indent="-514350">
              <a:buFont typeface="+mj-lt"/>
              <a:buAutoNum type="alphaUcPeriod"/>
            </a:pPr>
            <a:r>
              <a:rPr lang="en-US" altLang="zh-CN" dirty="0"/>
              <a:t>1.</a:t>
            </a:r>
            <a:r>
              <a:rPr lang="zh-CN" altLang="en-US" dirty="0"/>
              <a:t>操作</a:t>
            </a:r>
            <a:r>
              <a:rPr lang="en-US" altLang="zh-CN" dirty="0"/>
              <a:t> </a:t>
            </a:r>
            <a:r>
              <a:rPr lang="en-US" altLang="zh-CN" dirty="0" err="1"/>
              <a:t>sqlite</a:t>
            </a:r>
            <a:r>
              <a:rPr lang="zh-CN" altLang="en-US" dirty="0"/>
              <a:t>数据库的</a:t>
            </a:r>
            <a:r>
              <a:rPr lang="en-US" altLang="zh-CN" dirty="0"/>
              <a:t>3</a:t>
            </a:r>
            <a:r>
              <a:rPr lang="zh-CN" altLang="en-US" dirty="0"/>
              <a:t>种方式</a:t>
            </a:r>
            <a:endParaRPr lang="en-US" altLang="zh-CN" dirty="0"/>
          </a:p>
          <a:p>
            <a:pPr marL="514350" indent="-514350">
              <a:buFont typeface="+mj-lt"/>
              <a:buAutoNum type="alphaUcPeriod"/>
            </a:pPr>
            <a:r>
              <a:rPr lang="en-US" altLang="zh-CN" dirty="0"/>
              <a:t>2. Android SDK</a:t>
            </a:r>
            <a:r>
              <a:rPr lang="zh-CN" altLang="en-US" dirty="0"/>
              <a:t>操作数据库</a:t>
            </a:r>
            <a:endParaRPr lang="en-US" altLang="zh-CN" dirty="0"/>
          </a:p>
          <a:p>
            <a:pPr marL="478597" indent="-457200">
              <a:buFont typeface="+mj-lt"/>
              <a:buAutoNum type="alphaUcPeriod"/>
            </a:pPr>
            <a:r>
              <a:rPr lang="zh-CN" altLang="en-US" dirty="0"/>
              <a:t>创建数据库：使用</a:t>
            </a:r>
            <a:r>
              <a:rPr lang="en-US" altLang="zh-CN" dirty="0" err="1"/>
              <a:t>SQLIiteOpenHelper</a:t>
            </a:r>
            <a:endParaRPr lang="en-US" altLang="zh-CN" dirty="0"/>
          </a:p>
          <a:p>
            <a:pPr marL="478597" indent="-457200">
              <a:buFont typeface="+mj-lt"/>
              <a:buAutoNum type="alphaUcPeriod"/>
            </a:pPr>
            <a:r>
              <a:rPr lang="zh-CN" altLang="en-US" dirty="0"/>
              <a:t>更新数据库：向数据库中添加新表</a:t>
            </a:r>
            <a:endParaRPr lang="en-US" altLang="zh-CN" dirty="0"/>
          </a:p>
          <a:p>
            <a:pPr marL="478597" indent="-457200">
              <a:buFont typeface="+mj-lt"/>
              <a:buAutoNum type="alphaUcPeriod"/>
            </a:pPr>
            <a:r>
              <a:rPr lang="en-US" altLang="zh-CN" dirty="0"/>
              <a:t>CRUD</a:t>
            </a:r>
            <a:r>
              <a:rPr lang="zh-CN" altLang="en-US" dirty="0"/>
              <a:t>操作：</a:t>
            </a:r>
            <a:r>
              <a:rPr lang="en-US" altLang="zh-CN" dirty="0" err="1"/>
              <a:t>SQLiteDatabase</a:t>
            </a:r>
            <a:endParaRPr lang="en-US" altLang="zh-CN" dirty="0"/>
          </a:p>
          <a:p>
            <a:pPr marL="977859" lvl="2" indent="-457200">
              <a:buFont typeface="+mj-lt"/>
              <a:buAutoNum type="alphaUcPeriod"/>
            </a:pPr>
            <a:r>
              <a:rPr lang="en-US" altLang="zh-CN" sz="2400" b="1" dirty="0">
                <a:solidFill>
                  <a:srgbClr val="0033CC"/>
                </a:solidFill>
              </a:rPr>
              <a:t>insert</a:t>
            </a:r>
          </a:p>
          <a:p>
            <a:pPr marL="977859" lvl="2" indent="-457200">
              <a:buFont typeface="+mj-lt"/>
              <a:buAutoNum type="alphaUcPeriod"/>
            </a:pPr>
            <a:r>
              <a:rPr lang="en-US" altLang="zh-CN" sz="2400" b="1" dirty="0">
                <a:solidFill>
                  <a:srgbClr val="0033CC"/>
                </a:solidFill>
              </a:rPr>
              <a:t>update</a:t>
            </a:r>
          </a:p>
          <a:p>
            <a:pPr marL="977859" lvl="2" indent="-457200">
              <a:buFont typeface="+mj-lt"/>
              <a:buAutoNum type="alphaUcPeriod"/>
            </a:pPr>
            <a:r>
              <a:rPr lang="en-US" altLang="zh-CN" sz="2400" b="1" dirty="0">
                <a:solidFill>
                  <a:srgbClr val="0033CC"/>
                </a:solidFill>
              </a:rPr>
              <a:t>delete</a:t>
            </a:r>
          </a:p>
          <a:p>
            <a:pPr marL="977859" lvl="2" indent="-457200">
              <a:buFont typeface="+mj-lt"/>
              <a:buAutoNum type="alphaUcPeriod"/>
            </a:pPr>
            <a:r>
              <a:rPr lang="en-US" altLang="zh-CN" sz="2400" b="1" dirty="0">
                <a:solidFill>
                  <a:srgbClr val="0033CC"/>
                </a:solidFill>
              </a:rPr>
              <a:t>query</a:t>
            </a:r>
          </a:p>
          <a:p>
            <a:pPr marL="977859" lvl="2" indent="-457200">
              <a:buFont typeface="+mj-lt"/>
              <a:buAutoNum type="alphaUcPeriod"/>
            </a:pPr>
            <a:r>
              <a:rPr lang="en-US" altLang="zh-CN" sz="2400" b="1" dirty="0" err="1">
                <a:solidFill>
                  <a:srgbClr val="0033CC"/>
                </a:solidFill>
              </a:rPr>
              <a:t>execSQL</a:t>
            </a:r>
            <a:endParaRPr lang="en-US" altLang="zh-CN" sz="2400" b="1" dirty="0">
              <a:solidFill>
                <a:srgbClr val="0033CC"/>
              </a:solidFill>
            </a:endParaRPr>
          </a:p>
          <a:p>
            <a:pPr marL="977859" lvl="2" indent="-457200">
              <a:buFont typeface="+mj-lt"/>
              <a:buAutoNum type="alphaUcPeriod"/>
            </a:pPr>
            <a:r>
              <a:rPr lang="en-US" altLang="zh-CN" sz="2400" b="1" dirty="0" err="1">
                <a:solidFill>
                  <a:srgbClr val="0033CC"/>
                </a:solidFill>
              </a:rPr>
              <a:t>rawQuery</a:t>
            </a:r>
            <a:endParaRPr lang="en-US" altLang="zh-CN" sz="2400" b="1" dirty="0">
              <a:solidFill>
                <a:srgbClr val="0033CC"/>
              </a:solidFill>
            </a:endParaRPr>
          </a:p>
          <a:p>
            <a:pPr marL="977859" lvl="2" indent="-457200">
              <a:buFont typeface="+mj-lt"/>
              <a:buAutoNum type="alphaUcPeriod"/>
            </a:pPr>
            <a:r>
              <a:rPr lang="en-US" altLang="zh-CN" sz="2400" b="1" dirty="0">
                <a:solidFill>
                  <a:srgbClr val="0033CC"/>
                </a:solidFill>
              </a:rPr>
              <a:t>cursor</a:t>
            </a:r>
            <a:endParaRPr lang="zh-CN" altLang="en-US" sz="2400" b="1" dirty="0">
              <a:solidFill>
                <a:srgbClr val="0033CC"/>
              </a:solidFill>
            </a:endParaRPr>
          </a:p>
        </p:txBody>
      </p:sp>
      <p:sp>
        <p:nvSpPr>
          <p:cNvPr id="3" name="标题 2"/>
          <p:cNvSpPr>
            <a:spLocks noGrp="1"/>
          </p:cNvSpPr>
          <p:nvPr>
            <p:ph type="title"/>
          </p:nvPr>
        </p:nvSpPr>
        <p:spPr/>
        <p:txBody>
          <a:bodyPr/>
          <a:lstStyle/>
          <a:p>
            <a:r>
              <a:rPr lang="zh-CN" altLang="en-US" dirty="0"/>
              <a:t>小结</a:t>
            </a:r>
          </a:p>
        </p:txBody>
      </p:sp>
    </p:spTree>
    <p:extLst>
      <p:ext uri="{BB962C8B-B14F-4D97-AF65-F5344CB8AC3E}">
        <p14:creationId xmlns:p14="http://schemas.microsoft.com/office/powerpoint/2010/main" val="1879372579"/>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开源的</a:t>
            </a:r>
            <a:r>
              <a:rPr lang="en-US" altLang="zh-CN" dirty="0"/>
              <a:t>Android</a:t>
            </a:r>
            <a:r>
              <a:rPr lang="zh-CN" altLang="en-US" dirty="0"/>
              <a:t>数据库框架，采用了</a:t>
            </a:r>
            <a:r>
              <a:rPr lang="zh-CN" altLang="en-US" dirty="0">
                <a:solidFill>
                  <a:srgbClr val="FF0066"/>
                </a:solidFill>
              </a:rPr>
              <a:t>对象关系映射</a:t>
            </a:r>
            <a:r>
              <a:rPr lang="en-US" altLang="zh-CN" dirty="0">
                <a:solidFill>
                  <a:srgbClr val="FF0066"/>
                </a:solidFill>
              </a:rPr>
              <a:t>(ORM</a:t>
            </a:r>
            <a:r>
              <a:rPr lang="en-US" altLang="zh-CN" dirty="0"/>
              <a:t>),</a:t>
            </a:r>
            <a:r>
              <a:rPr lang="zh-CN" altLang="en-US" dirty="0"/>
              <a:t>并将常用的数据库功能进行了封装，使得不用编写一行</a:t>
            </a:r>
            <a:r>
              <a:rPr lang="en-US" altLang="zh-CN" dirty="0"/>
              <a:t>SQL</a:t>
            </a:r>
            <a:r>
              <a:rPr lang="zh-CN" altLang="en-US" dirty="0"/>
              <a:t>语句就可以完成各种建表和增删改查的操作。</a:t>
            </a:r>
            <a:endParaRPr lang="en-US" altLang="zh-CN" dirty="0"/>
          </a:p>
          <a:p>
            <a:r>
              <a:rPr lang="zh-CN" altLang="en-US" dirty="0">
                <a:solidFill>
                  <a:srgbClr val="FF0066"/>
                </a:solidFill>
              </a:rPr>
              <a:t>对象关系映射</a:t>
            </a:r>
            <a:r>
              <a:rPr lang="en-US" altLang="zh-CN" dirty="0">
                <a:solidFill>
                  <a:srgbClr val="FF0066"/>
                </a:solidFill>
              </a:rPr>
              <a:t>(ORM)</a:t>
            </a:r>
          </a:p>
          <a:p>
            <a:pPr lvl="1"/>
            <a:r>
              <a:rPr lang="zh-CN" altLang="en-US" dirty="0"/>
              <a:t>我们的编程语言使用的是面向对象语言，数据库用的是关系型数据库，将面向对象语言和关系型数据库建立的一种映射关系成为对象关系映射。</a:t>
            </a:r>
            <a:endParaRPr lang="en-US" altLang="zh-CN" dirty="0"/>
          </a:p>
          <a:p>
            <a:pPr lvl="1"/>
            <a:r>
              <a:rPr lang="zh-CN" altLang="en-US" dirty="0"/>
              <a:t>例如：每一张表，都有一张对应的</a:t>
            </a:r>
            <a:r>
              <a:rPr lang="en-US" altLang="zh-CN" dirty="0"/>
              <a:t>JavaBean</a:t>
            </a:r>
            <a:r>
              <a:rPr lang="zh-CN" altLang="en-US" dirty="0"/>
              <a:t>类，比如我要创建一张</a:t>
            </a:r>
            <a:r>
              <a:rPr lang="en-US" altLang="zh-CN" dirty="0"/>
              <a:t>news</a:t>
            </a:r>
            <a:r>
              <a:rPr lang="zh-CN" altLang="en-US" dirty="0"/>
              <a:t>表，就需要去创建一个</a:t>
            </a:r>
            <a:r>
              <a:rPr lang="en-US" altLang="zh-CN" dirty="0"/>
              <a:t>News { } </a:t>
            </a:r>
            <a:r>
              <a:rPr lang="zh-CN" altLang="en-US" dirty="0"/>
              <a:t>类。</a:t>
            </a:r>
            <a:endParaRPr lang="en-US" altLang="zh-CN" dirty="0"/>
          </a:p>
          <a:p>
            <a:pPr lvl="1"/>
            <a:r>
              <a:rPr lang="en-US" altLang="zh-CN" dirty="0"/>
              <a:t>Room</a:t>
            </a:r>
            <a:r>
              <a:rPr lang="zh-CN" altLang="en-US" dirty="0"/>
              <a:t>框架：</a:t>
            </a:r>
            <a:r>
              <a:rPr lang="en-US" altLang="zh-CN" dirty="0"/>
              <a:t>Google</a:t>
            </a:r>
            <a:endParaRPr lang="zh-CN" altLang="en-US" dirty="0"/>
          </a:p>
        </p:txBody>
      </p:sp>
      <p:sp>
        <p:nvSpPr>
          <p:cNvPr id="3" name="标题 2"/>
          <p:cNvSpPr>
            <a:spLocks noGrp="1"/>
          </p:cNvSpPr>
          <p:nvPr>
            <p:ph type="title"/>
          </p:nvPr>
        </p:nvSpPr>
        <p:spPr/>
        <p:txBody>
          <a:bodyPr/>
          <a:lstStyle/>
          <a:p>
            <a:r>
              <a:rPr lang="en-US" altLang="zh-CN" dirty="0"/>
              <a:t>6.5 </a:t>
            </a:r>
            <a:r>
              <a:rPr lang="zh-CN" altLang="en-US" dirty="0"/>
              <a:t>数据库框架 </a:t>
            </a:r>
            <a:r>
              <a:rPr lang="en-US" altLang="zh-CN" dirty="0" err="1"/>
              <a:t>LitePal</a:t>
            </a:r>
            <a:endParaRPr lang="zh-CN" altLang="en-US" dirty="0"/>
          </a:p>
        </p:txBody>
      </p:sp>
    </p:spTree>
    <p:extLst>
      <p:ext uri="{BB962C8B-B14F-4D97-AF65-F5344CB8AC3E}">
        <p14:creationId xmlns:p14="http://schemas.microsoft.com/office/powerpoint/2010/main" val="250462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t>(1) </a:t>
            </a:r>
            <a:r>
              <a:rPr lang="zh-CN" altLang="en-US" dirty="0"/>
              <a:t>使用</a:t>
            </a:r>
            <a:r>
              <a:rPr lang="en-US" altLang="zh-CN" dirty="0" err="1"/>
              <a:t>LitePal</a:t>
            </a:r>
            <a:r>
              <a:rPr lang="zh-CN" altLang="en-US" dirty="0"/>
              <a:t>首先需要配置</a:t>
            </a:r>
            <a:r>
              <a:rPr lang="en-US" altLang="zh-CN" dirty="0" err="1"/>
              <a:t>build.gradle</a:t>
            </a:r>
            <a:r>
              <a:rPr lang="en-US" altLang="zh-CN" dirty="0"/>
              <a:t>:</a:t>
            </a:r>
          </a:p>
          <a:p>
            <a:pPr lvl="1"/>
            <a:endParaRPr lang="zh-CN" altLang="en-US" dirty="0"/>
          </a:p>
        </p:txBody>
      </p:sp>
      <p:sp>
        <p:nvSpPr>
          <p:cNvPr id="3" name="标题 2"/>
          <p:cNvSpPr>
            <a:spLocks noGrp="1"/>
          </p:cNvSpPr>
          <p:nvPr>
            <p:ph type="title"/>
          </p:nvPr>
        </p:nvSpPr>
        <p:spPr/>
        <p:txBody>
          <a:bodyPr/>
          <a:lstStyle/>
          <a:p>
            <a:r>
              <a:rPr lang="en-US" altLang="zh-CN" dirty="0"/>
              <a:t>6.5 </a:t>
            </a:r>
            <a:r>
              <a:rPr lang="zh-CN" altLang="en-US" dirty="0"/>
              <a:t>数据库框架 </a:t>
            </a:r>
            <a:r>
              <a:rPr lang="en-US" altLang="zh-CN" dirty="0" err="1"/>
              <a:t>LitePal</a:t>
            </a:r>
            <a:endParaRPr lang="zh-CN" altLang="en-US" dirty="0"/>
          </a:p>
        </p:txBody>
      </p:sp>
      <p:sp>
        <p:nvSpPr>
          <p:cNvPr id="4" name="矩形 3">
            <a:extLst>
              <a:ext uri="{FF2B5EF4-FFF2-40B4-BE49-F238E27FC236}">
                <a16:creationId xmlns:a16="http://schemas.microsoft.com/office/drawing/2014/main" id="{712AACC5-FF93-46C3-92F4-D28F4C68E0B4}"/>
              </a:ext>
            </a:extLst>
          </p:cNvPr>
          <p:cNvSpPr/>
          <p:nvPr/>
        </p:nvSpPr>
        <p:spPr>
          <a:xfrm>
            <a:off x="802618" y="1720840"/>
            <a:ext cx="10585176" cy="3416320"/>
          </a:xfrm>
          <a:prstGeom prst="rect">
            <a:avLst/>
          </a:prstGeom>
          <a:solidFill>
            <a:schemeClr val="accent3">
              <a:lumMod val="20000"/>
              <a:lumOff val="80000"/>
            </a:schemeClr>
          </a:solidFill>
          <a:ln>
            <a:noFill/>
          </a:ln>
        </p:spPr>
        <p:txBody>
          <a:bodyPr wrap="square">
            <a:spAutoFit/>
          </a:bodyPr>
          <a:lstStyle/>
          <a:p>
            <a:r>
              <a:rPr lang="en-US" altLang="zh-CN" sz="2400" dirty="0">
                <a:solidFill>
                  <a:srgbClr val="000000"/>
                </a:solidFill>
                <a:latin typeface="??"/>
              </a:rPr>
              <a:t>dependencies {</a:t>
            </a:r>
            <a:br>
              <a:rPr lang="en-US" altLang="zh-CN" sz="2400" dirty="0">
                <a:solidFill>
                  <a:srgbClr val="000000"/>
                </a:solidFill>
                <a:latin typeface="??"/>
              </a:rPr>
            </a:br>
            <a:r>
              <a:rPr lang="en-US" altLang="zh-CN" sz="2400" dirty="0">
                <a:solidFill>
                  <a:srgbClr val="000000"/>
                </a:solidFill>
                <a:latin typeface="??"/>
              </a:rPr>
              <a:t>    implementation </a:t>
            </a:r>
            <a:r>
              <a:rPr lang="en-US" altLang="zh-CN" sz="2400" dirty="0" err="1">
                <a:solidFill>
                  <a:srgbClr val="000000"/>
                </a:solidFill>
                <a:latin typeface="??"/>
              </a:rPr>
              <a:t>fileTree</a:t>
            </a:r>
            <a:r>
              <a:rPr lang="en-US" altLang="zh-CN" sz="2400" dirty="0">
                <a:solidFill>
                  <a:srgbClr val="000000"/>
                </a:solidFill>
                <a:latin typeface="??"/>
              </a:rPr>
              <a:t>(</a:t>
            </a:r>
            <a:r>
              <a:rPr lang="en-US" altLang="zh-CN" sz="2400" b="1" dirty="0" err="1">
                <a:solidFill>
                  <a:srgbClr val="008000"/>
                </a:solidFill>
                <a:latin typeface="??"/>
              </a:rPr>
              <a:t>dir</a:t>
            </a:r>
            <a:r>
              <a:rPr lang="en-US" altLang="zh-CN" sz="2400" dirty="0">
                <a:solidFill>
                  <a:srgbClr val="000000"/>
                </a:solidFill>
                <a:latin typeface="??"/>
              </a:rPr>
              <a:t>: </a:t>
            </a:r>
            <a:r>
              <a:rPr lang="en-US" altLang="zh-CN" sz="2400" b="1" dirty="0">
                <a:solidFill>
                  <a:srgbClr val="008000"/>
                </a:solidFill>
                <a:latin typeface="??"/>
              </a:rPr>
              <a:t>'libs'</a:t>
            </a:r>
            <a:r>
              <a:rPr lang="en-US" altLang="zh-CN" sz="2400" dirty="0">
                <a:solidFill>
                  <a:srgbClr val="000000"/>
                </a:solidFill>
                <a:latin typeface="??"/>
              </a:rPr>
              <a:t>, </a:t>
            </a:r>
            <a:r>
              <a:rPr lang="en-US" altLang="zh-CN" sz="2400" b="1" dirty="0">
                <a:solidFill>
                  <a:srgbClr val="008000"/>
                </a:solidFill>
                <a:latin typeface="??"/>
              </a:rPr>
              <a:t>include</a:t>
            </a:r>
            <a:r>
              <a:rPr lang="en-US" altLang="zh-CN" sz="2400" dirty="0">
                <a:solidFill>
                  <a:srgbClr val="000000"/>
                </a:solidFill>
                <a:latin typeface="??"/>
              </a:rPr>
              <a:t>: [</a:t>
            </a:r>
            <a:r>
              <a:rPr lang="en-US" altLang="zh-CN" sz="2400" b="1" dirty="0">
                <a:solidFill>
                  <a:srgbClr val="008000"/>
                </a:solidFill>
                <a:latin typeface="??"/>
              </a:rPr>
              <a:t>'*.jar'</a:t>
            </a:r>
            <a:r>
              <a:rPr lang="en-US" altLang="zh-CN" sz="2400" dirty="0">
                <a:solidFill>
                  <a:srgbClr val="000000"/>
                </a:solidFill>
                <a:latin typeface="??"/>
              </a:rPr>
              <a:t>])</a:t>
            </a:r>
            <a:br>
              <a:rPr lang="en-US" altLang="zh-CN" sz="2400" dirty="0">
                <a:solidFill>
                  <a:srgbClr val="000000"/>
                </a:solidFill>
                <a:latin typeface="??"/>
              </a:rPr>
            </a:br>
            <a:r>
              <a:rPr lang="en-US" altLang="zh-CN" sz="2400" dirty="0">
                <a:solidFill>
                  <a:srgbClr val="000000"/>
                </a:solidFill>
                <a:latin typeface="??"/>
              </a:rPr>
              <a:t>    implementation </a:t>
            </a:r>
            <a:r>
              <a:rPr lang="en-US" altLang="zh-CN" sz="2400" b="1" dirty="0">
                <a:solidFill>
                  <a:srgbClr val="008000"/>
                </a:solidFill>
                <a:latin typeface="??"/>
              </a:rPr>
              <a:t>'androidx.appcompat:appcompat:1.0.0-beta01'</a:t>
            </a:r>
            <a:br>
              <a:rPr lang="en-US" altLang="zh-CN" sz="2400" b="1" dirty="0">
                <a:solidFill>
                  <a:srgbClr val="008000"/>
                </a:solidFill>
                <a:latin typeface="??"/>
              </a:rPr>
            </a:br>
            <a:r>
              <a:rPr lang="en-US" altLang="zh-CN" sz="2400" b="1" dirty="0">
                <a:solidFill>
                  <a:srgbClr val="008000"/>
                </a:solidFill>
                <a:latin typeface="??"/>
              </a:rPr>
              <a:t>    </a:t>
            </a:r>
            <a:r>
              <a:rPr lang="en-US" altLang="zh-CN" sz="2400" dirty="0">
                <a:solidFill>
                  <a:srgbClr val="000000"/>
                </a:solidFill>
                <a:latin typeface="??"/>
              </a:rPr>
              <a:t>implementation </a:t>
            </a:r>
            <a:r>
              <a:rPr lang="en-US" altLang="zh-CN" sz="2400" b="1" dirty="0">
                <a:solidFill>
                  <a:srgbClr val="008000"/>
                </a:solidFill>
                <a:latin typeface="??"/>
              </a:rPr>
              <a:t>'androidx.constraintlayout:constraintlayout:1.1.2'</a:t>
            </a:r>
            <a:br>
              <a:rPr lang="en-US" altLang="zh-CN" sz="2400" b="1" dirty="0">
                <a:solidFill>
                  <a:srgbClr val="008000"/>
                </a:solidFill>
                <a:latin typeface="??"/>
              </a:rPr>
            </a:br>
            <a:r>
              <a:rPr lang="en-US" altLang="zh-CN" sz="2400" b="1" dirty="0">
                <a:solidFill>
                  <a:srgbClr val="008000"/>
                </a:solidFill>
                <a:latin typeface="??"/>
              </a:rPr>
              <a:t>    </a:t>
            </a:r>
            <a:r>
              <a:rPr lang="en-US" altLang="zh-CN" sz="2400" dirty="0" err="1">
                <a:solidFill>
                  <a:srgbClr val="000000"/>
                </a:solidFill>
                <a:latin typeface="??"/>
              </a:rPr>
              <a:t>testImplementation</a:t>
            </a:r>
            <a:r>
              <a:rPr lang="en-US" altLang="zh-CN" sz="2400" dirty="0">
                <a:solidFill>
                  <a:srgbClr val="000000"/>
                </a:solidFill>
                <a:latin typeface="??"/>
              </a:rPr>
              <a:t> </a:t>
            </a:r>
            <a:r>
              <a:rPr lang="en-US" altLang="zh-CN" sz="2400" b="1" dirty="0">
                <a:solidFill>
                  <a:srgbClr val="008000"/>
                </a:solidFill>
                <a:latin typeface="??"/>
              </a:rPr>
              <a:t>'junit:junit:4.12'</a:t>
            </a:r>
            <a:br>
              <a:rPr lang="en-US" altLang="zh-CN" sz="2400" b="1" dirty="0">
                <a:solidFill>
                  <a:srgbClr val="008000"/>
                </a:solidFill>
                <a:latin typeface="??"/>
              </a:rPr>
            </a:br>
            <a:r>
              <a:rPr lang="en-US" altLang="zh-CN" sz="2400" b="1" dirty="0">
                <a:solidFill>
                  <a:srgbClr val="008000"/>
                </a:solidFill>
                <a:latin typeface="??"/>
              </a:rPr>
              <a:t>    </a:t>
            </a:r>
            <a:r>
              <a:rPr lang="en-US" altLang="zh-CN" sz="2400" dirty="0" err="1">
                <a:solidFill>
                  <a:srgbClr val="000000"/>
                </a:solidFill>
                <a:latin typeface="??"/>
              </a:rPr>
              <a:t>androidTestImplementation</a:t>
            </a:r>
            <a:r>
              <a:rPr lang="en-US" altLang="zh-CN" sz="2400" dirty="0">
                <a:solidFill>
                  <a:srgbClr val="000000"/>
                </a:solidFill>
                <a:latin typeface="??"/>
              </a:rPr>
              <a:t> </a:t>
            </a:r>
            <a:r>
              <a:rPr lang="en-US" altLang="zh-CN" sz="2400" b="1" dirty="0">
                <a:solidFill>
                  <a:srgbClr val="008000"/>
                </a:solidFill>
                <a:latin typeface="??"/>
              </a:rPr>
              <a:t>'androidx.test:runner:1.1.0-alpha3'</a:t>
            </a:r>
            <a:br>
              <a:rPr lang="en-US" altLang="zh-CN" sz="2400" b="1" dirty="0">
                <a:solidFill>
                  <a:srgbClr val="008000"/>
                </a:solidFill>
                <a:latin typeface="??"/>
              </a:rPr>
            </a:br>
            <a:r>
              <a:rPr lang="en-US" altLang="zh-CN" sz="2400" b="1" dirty="0">
                <a:solidFill>
                  <a:srgbClr val="008000"/>
                </a:solidFill>
                <a:latin typeface="??"/>
              </a:rPr>
              <a:t>    </a:t>
            </a:r>
            <a:r>
              <a:rPr lang="en-US" altLang="zh-CN" sz="2400" dirty="0" err="1">
                <a:solidFill>
                  <a:srgbClr val="000000"/>
                </a:solidFill>
                <a:latin typeface="??"/>
              </a:rPr>
              <a:t>androidTestImplementation</a:t>
            </a:r>
            <a:r>
              <a:rPr lang="en-US" altLang="zh-CN" sz="2400" dirty="0">
                <a:solidFill>
                  <a:srgbClr val="000000"/>
                </a:solidFill>
                <a:latin typeface="??"/>
              </a:rPr>
              <a:t> </a:t>
            </a:r>
            <a:r>
              <a:rPr lang="en-US" altLang="zh-CN" sz="2400" b="1" dirty="0">
                <a:solidFill>
                  <a:srgbClr val="008000"/>
                </a:solidFill>
                <a:latin typeface="??"/>
              </a:rPr>
              <a:t>'androidx.test.espresso:espresso-core:3.1.0-alpha3'</a:t>
            </a:r>
            <a:br>
              <a:rPr lang="en-US" altLang="zh-CN" sz="2400" b="1" dirty="0">
                <a:solidFill>
                  <a:srgbClr val="008000"/>
                </a:solidFill>
                <a:latin typeface="??"/>
              </a:rPr>
            </a:br>
            <a:r>
              <a:rPr lang="en-US" altLang="zh-CN" sz="2400" b="1" dirty="0">
                <a:solidFill>
                  <a:srgbClr val="008000"/>
                </a:solidFill>
                <a:latin typeface="??"/>
              </a:rPr>
              <a:t>    </a:t>
            </a:r>
            <a:r>
              <a:rPr lang="en-US" altLang="zh-CN" sz="2400" dirty="0">
                <a:solidFill>
                  <a:srgbClr val="000000"/>
                </a:solidFill>
                <a:latin typeface="??"/>
              </a:rPr>
              <a:t>implementation </a:t>
            </a:r>
            <a:r>
              <a:rPr lang="en-US" altLang="zh-CN" sz="2400" b="1" dirty="0">
                <a:solidFill>
                  <a:srgbClr val="008000"/>
                </a:solidFill>
                <a:latin typeface="??"/>
              </a:rPr>
              <a:t>'org.litepal.android:java:3.0.0'</a:t>
            </a:r>
            <a:br>
              <a:rPr lang="en-US" altLang="zh-CN" sz="2400" b="1" dirty="0">
                <a:solidFill>
                  <a:srgbClr val="008000"/>
                </a:solidFill>
                <a:latin typeface="??"/>
              </a:rPr>
            </a:br>
            <a:r>
              <a:rPr lang="en-US" altLang="zh-CN" sz="2400" dirty="0">
                <a:solidFill>
                  <a:srgbClr val="000000"/>
                </a:solidFill>
                <a:latin typeface="??"/>
              </a:rPr>
              <a:t>}</a:t>
            </a:r>
          </a:p>
        </p:txBody>
      </p:sp>
      <p:sp>
        <p:nvSpPr>
          <p:cNvPr id="5" name="矩形 4">
            <a:extLst>
              <a:ext uri="{FF2B5EF4-FFF2-40B4-BE49-F238E27FC236}">
                <a16:creationId xmlns:a16="http://schemas.microsoft.com/office/drawing/2014/main" id="{CC87900C-1DC7-4B93-B495-D164E33E3DAE}"/>
              </a:ext>
            </a:extLst>
          </p:cNvPr>
          <p:cNvSpPr/>
          <p:nvPr/>
        </p:nvSpPr>
        <p:spPr>
          <a:xfrm>
            <a:off x="817032" y="5700872"/>
            <a:ext cx="6529352" cy="461665"/>
          </a:xfrm>
          <a:prstGeom prst="rect">
            <a:avLst/>
          </a:prstGeom>
        </p:spPr>
        <p:txBody>
          <a:bodyPr wrap="none">
            <a:spAutoFit/>
          </a:bodyPr>
          <a:lstStyle/>
          <a:p>
            <a:r>
              <a:rPr lang="en-US" altLang="zh-CN" sz="2400" b="1">
                <a:hlinkClick r:id="rId3"/>
              </a:rPr>
              <a:t>https://github.com/LitePalFramework/LitePal</a:t>
            </a:r>
            <a:endParaRPr lang="zh-CN" altLang="en-US" sz="2400" b="1"/>
          </a:p>
        </p:txBody>
      </p:sp>
      <p:sp>
        <p:nvSpPr>
          <p:cNvPr id="6" name="矩形 5">
            <a:extLst>
              <a:ext uri="{FF2B5EF4-FFF2-40B4-BE49-F238E27FC236}">
                <a16:creationId xmlns:a16="http://schemas.microsoft.com/office/drawing/2014/main" id="{7BFA86E0-25FE-4E2D-BC35-C837E7F9DB8D}"/>
              </a:ext>
            </a:extLst>
          </p:cNvPr>
          <p:cNvSpPr/>
          <p:nvPr/>
        </p:nvSpPr>
        <p:spPr>
          <a:xfrm>
            <a:off x="1126654" y="4365104"/>
            <a:ext cx="6336704" cy="360040"/>
          </a:xfrm>
          <a:prstGeom prst="rect">
            <a:avLst/>
          </a:prstGeom>
          <a:noFill/>
          <a:ln>
            <a:solidFill>
              <a:srgbClr val="FF0000"/>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326401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t>(2)</a:t>
            </a:r>
            <a:r>
              <a:rPr lang="zh-CN" altLang="en-US" dirty="0"/>
              <a:t>在</a:t>
            </a:r>
            <a:r>
              <a:rPr lang="en-US" altLang="zh-CN" dirty="0"/>
              <a:t>main</a:t>
            </a:r>
            <a:r>
              <a:rPr lang="zh-CN" altLang="en-US" dirty="0"/>
              <a:t>目录新建</a:t>
            </a:r>
            <a:r>
              <a:rPr lang="en-US" altLang="zh-CN" dirty="0"/>
              <a:t>assets</a:t>
            </a:r>
            <a:r>
              <a:rPr lang="zh-CN" altLang="en-US" dirty="0"/>
              <a:t>目录，然后创建 文件：</a:t>
            </a:r>
            <a:r>
              <a:rPr lang="en-US" altLang="zh-CN" dirty="0"/>
              <a:t>litepal.xml</a:t>
            </a:r>
            <a:r>
              <a:rPr lang="zh-CN" altLang="en-US" dirty="0"/>
              <a:t>资源文件，用于创建数据库名称、数据库版本、表名、数据库存放的位置。其中</a:t>
            </a:r>
            <a:r>
              <a:rPr lang="en-US" altLang="zh-CN" dirty="0"/>
              <a:t>&lt;</a:t>
            </a:r>
            <a:r>
              <a:rPr lang="en-US" altLang="zh-CN" dirty="0" err="1"/>
              <a:t>dbname</a:t>
            </a:r>
            <a:r>
              <a:rPr lang="en-US" altLang="zh-CN" dirty="0"/>
              <a:t>&gt;</a:t>
            </a:r>
            <a:r>
              <a:rPr lang="zh-CN" altLang="en-US" dirty="0"/>
              <a:t>用于指定数据库名，</a:t>
            </a:r>
            <a:r>
              <a:rPr lang="en-US" altLang="zh-CN" dirty="0"/>
              <a:t>&lt;version&gt;</a:t>
            </a:r>
            <a:r>
              <a:rPr lang="zh-CN" altLang="en-US" dirty="0"/>
              <a:t>用于指定数据库版本号，</a:t>
            </a:r>
            <a:r>
              <a:rPr lang="en-US" altLang="zh-CN" dirty="0"/>
              <a:t>&lt;list&gt;</a:t>
            </a:r>
            <a:r>
              <a:rPr lang="zh-CN" altLang="en-US" dirty="0"/>
              <a:t>用于指定</a:t>
            </a:r>
            <a:r>
              <a:rPr lang="zh-CN" altLang="en-US" dirty="0">
                <a:solidFill>
                  <a:srgbClr val="C00000"/>
                </a:solidFill>
              </a:rPr>
              <a:t>映射模型</a:t>
            </a:r>
            <a:r>
              <a:rPr lang="zh-CN" altLang="en-US" dirty="0"/>
              <a:t>。</a:t>
            </a:r>
            <a:endParaRPr lang="en-US" altLang="zh-CN" dirty="0"/>
          </a:p>
          <a:p>
            <a:pPr lvl="1"/>
            <a:endParaRPr lang="zh-CN" altLang="en-US" dirty="0"/>
          </a:p>
        </p:txBody>
      </p:sp>
      <p:sp>
        <p:nvSpPr>
          <p:cNvPr id="3" name="标题 2"/>
          <p:cNvSpPr>
            <a:spLocks noGrp="1"/>
          </p:cNvSpPr>
          <p:nvPr>
            <p:ph type="title"/>
          </p:nvPr>
        </p:nvSpPr>
        <p:spPr/>
        <p:txBody>
          <a:bodyPr/>
          <a:lstStyle/>
          <a:p>
            <a:r>
              <a:rPr lang="en-US" altLang="zh-CN" dirty="0"/>
              <a:t>6.5 </a:t>
            </a:r>
            <a:r>
              <a:rPr lang="zh-CN" altLang="en-US" dirty="0"/>
              <a:t>数据库框架 </a:t>
            </a:r>
            <a:r>
              <a:rPr lang="en-US" altLang="zh-CN" dirty="0" err="1"/>
              <a:t>LitePal</a:t>
            </a:r>
            <a:endParaRPr lang="zh-CN" altLang="en-US" dirty="0"/>
          </a:p>
        </p:txBody>
      </p:sp>
      <p:sp>
        <p:nvSpPr>
          <p:cNvPr id="4" name="Rectangle 1">
            <a:extLst>
              <a:ext uri="{FF2B5EF4-FFF2-40B4-BE49-F238E27FC236}">
                <a16:creationId xmlns:a16="http://schemas.microsoft.com/office/drawing/2014/main" id="{DD59E6CA-C25F-4E7A-8B25-33E5FDD31155}"/>
              </a:ext>
            </a:extLst>
          </p:cNvPr>
          <p:cNvSpPr>
            <a:spLocks noChangeArrowheads="1"/>
          </p:cNvSpPr>
          <p:nvPr/>
        </p:nvSpPr>
        <p:spPr bwMode="auto">
          <a:xfrm>
            <a:off x="822960" y="3078259"/>
            <a:ext cx="10757932" cy="3477875"/>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200" b="0" i="1" u="none" strike="noStrike" cap="none" normalizeH="0" baseline="0" dirty="0">
                <a:ln>
                  <a:noFill/>
                </a:ln>
                <a:solidFill>
                  <a:srgbClr val="000000"/>
                </a:solidFill>
                <a:effectLst/>
                <a:latin typeface="宋体" panose="02010600030101010101" pitchFamily="2" charset="-122"/>
                <a:ea typeface="宋体" panose="02010600030101010101" pitchFamily="2" charset="-122"/>
              </a:rPr>
              <a:t>&lt;?</a:t>
            </a:r>
            <a:r>
              <a:rPr kumimoji="0" lang="zh-CN" altLang="zh-CN" sz="22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xml version=</a:t>
            </a:r>
            <a:r>
              <a:rPr kumimoji="0" lang="zh-CN" altLang="zh-CN" sz="22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"1.0" </a:t>
            </a:r>
            <a:r>
              <a:rPr kumimoji="0" lang="zh-CN" altLang="zh-CN" sz="22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encoding=</a:t>
            </a:r>
            <a:r>
              <a:rPr kumimoji="0" lang="zh-CN" altLang="zh-CN" sz="22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"utf-8"</a:t>
            </a:r>
            <a:r>
              <a:rPr kumimoji="0" lang="zh-CN" altLang="zh-CN" sz="2200" b="0" i="1" u="none" strike="noStrike" cap="none" normalizeH="0" baseline="0" dirty="0">
                <a:ln>
                  <a:noFill/>
                </a:ln>
                <a:solidFill>
                  <a:srgbClr val="000000"/>
                </a:solidFill>
                <a:effectLst/>
                <a:latin typeface="宋体" panose="02010600030101010101" pitchFamily="2" charset="-122"/>
                <a:ea typeface="宋体" panose="02010600030101010101" pitchFamily="2" charset="-122"/>
              </a:rPr>
              <a:t>?&gt;</a:t>
            </a:r>
            <a:br>
              <a:rPr kumimoji="0" lang="zh-CN" altLang="zh-CN" sz="2200" b="0" i="1"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&lt;</a:t>
            </a:r>
            <a:r>
              <a:rPr kumimoji="0" lang="zh-CN" altLang="zh-CN" sz="22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litepal</a:t>
            </a:r>
            <a:r>
              <a:rPr kumimoji="0" lang="zh-CN" altLang="zh-CN" sz="2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&gt;</a:t>
            </a:r>
            <a:br>
              <a:rPr kumimoji="0" lang="zh-CN" altLang="zh-CN" sz="22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22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    </a:t>
            </a:r>
            <a:r>
              <a:rPr kumimoji="0" lang="zh-CN" altLang="zh-CN" sz="2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&lt;</a:t>
            </a:r>
            <a:r>
              <a:rPr kumimoji="0" lang="zh-CN" altLang="zh-CN" sz="22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dbname </a:t>
            </a:r>
            <a:r>
              <a:rPr kumimoji="0" lang="zh-CN" altLang="zh-CN" sz="22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value=</a:t>
            </a:r>
            <a:r>
              <a:rPr kumimoji="0" lang="zh-CN" altLang="zh-CN" sz="22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"BookStore" </a:t>
            </a:r>
            <a:r>
              <a:rPr kumimoji="0" lang="zh-CN" altLang="zh-CN" sz="2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/&gt;</a:t>
            </a:r>
            <a:br>
              <a:rPr kumimoji="0" lang="zh-CN" altLang="zh-CN" sz="2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br>
              <a:rPr kumimoji="0" lang="zh-CN" altLang="zh-CN" sz="22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22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    </a:t>
            </a:r>
            <a:r>
              <a:rPr kumimoji="0" lang="zh-CN" altLang="zh-CN" sz="2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&lt;</a:t>
            </a:r>
            <a:r>
              <a:rPr kumimoji="0" lang="zh-CN" altLang="zh-CN" sz="22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version </a:t>
            </a:r>
            <a:r>
              <a:rPr kumimoji="0" lang="zh-CN" altLang="zh-CN" sz="22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value=</a:t>
            </a:r>
            <a:r>
              <a:rPr kumimoji="0" lang="zh-CN" altLang="zh-CN" sz="22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"1" </a:t>
            </a:r>
            <a:r>
              <a:rPr kumimoji="0" lang="zh-CN" altLang="zh-CN" sz="2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/&gt;</a:t>
            </a:r>
            <a:br>
              <a:rPr kumimoji="0" lang="zh-CN" altLang="zh-CN" sz="2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en-US" altLang="zh-CN" sz="2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2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&lt;</a:t>
            </a:r>
            <a:r>
              <a:rPr kumimoji="0" lang="zh-CN" altLang="zh-CN" sz="22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list</a:t>
            </a:r>
            <a:r>
              <a:rPr kumimoji="0" lang="zh-CN" altLang="zh-CN" sz="2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&gt;</a:t>
            </a:r>
            <a:br>
              <a:rPr kumimoji="0" lang="zh-CN" altLang="zh-CN" sz="2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&lt;</a:t>
            </a:r>
            <a:r>
              <a:rPr kumimoji="0" lang="zh-CN" altLang="zh-CN" sz="22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mapping </a:t>
            </a:r>
            <a:r>
              <a:rPr kumimoji="0" lang="zh-CN" altLang="zh-CN" sz="22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class=</a:t>
            </a:r>
            <a:r>
              <a:rPr kumimoji="0" lang="zh-CN" altLang="zh-CN" sz="22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"com.example.eighteen.litepaldemo.Book" </a:t>
            </a:r>
            <a:r>
              <a:rPr kumimoji="0" lang="zh-CN" altLang="zh-CN" sz="2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/&gt;</a:t>
            </a:r>
            <a:br>
              <a:rPr kumimoji="0" lang="zh-CN" altLang="zh-CN" sz="2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&lt;</a:t>
            </a:r>
            <a:r>
              <a:rPr kumimoji="0" lang="zh-CN" altLang="zh-CN" sz="22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mapping </a:t>
            </a:r>
            <a:r>
              <a:rPr kumimoji="0" lang="zh-CN" altLang="zh-CN" sz="22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class=</a:t>
            </a:r>
            <a:r>
              <a:rPr kumimoji="0" lang="zh-CN" altLang="zh-CN" sz="22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"com.example.eighteen.litepaldemo.Category" </a:t>
            </a:r>
            <a:r>
              <a:rPr kumimoji="0" lang="zh-CN" altLang="zh-CN" sz="2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/&gt;</a:t>
            </a:r>
            <a:br>
              <a:rPr kumimoji="0" lang="zh-CN" altLang="zh-CN" sz="2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&lt;/</a:t>
            </a:r>
            <a:r>
              <a:rPr kumimoji="0" lang="zh-CN" altLang="zh-CN" sz="22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list</a:t>
            </a:r>
            <a:r>
              <a:rPr kumimoji="0" lang="zh-CN" altLang="zh-CN" sz="2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&gt;</a:t>
            </a:r>
            <a:br>
              <a:rPr kumimoji="0" lang="zh-CN" altLang="zh-CN" sz="22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2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&lt;/</a:t>
            </a:r>
            <a:r>
              <a:rPr kumimoji="0" lang="zh-CN" altLang="zh-CN" sz="22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litepal</a:t>
            </a:r>
            <a:r>
              <a:rPr kumimoji="0" lang="zh-CN" altLang="zh-CN" sz="2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&gt;</a:t>
            </a:r>
            <a:endParaRPr kumimoji="0" lang="zh-CN" altLang="zh-CN" sz="2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97473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t>(3) </a:t>
            </a:r>
            <a:r>
              <a:rPr lang="zh-CN" altLang="en-US" dirty="0"/>
              <a:t>配置了</a:t>
            </a:r>
            <a:r>
              <a:rPr lang="en-US" altLang="zh-CN" dirty="0" err="1"/>
              <a:t>LitePalApplication</a:t>
            </a:r>
            <a:r>
              <a:rPr lang="zh-CN" altLang="en-US" dirty="0"/>
              <a:t>，修改</a:t>
            </a:r>
            <a:r>
              <a:rPr lang="en-US" altLang="zh-CN" dirty="0"/>
              <a:t>AndroidManifest.xml</a:t>
            </a:r>
            <a:endParaRPr lang="zh-CN" altLang="en-US" dirty="0"/>
          </a:p>
        </p:txBody>
      </p:sp>
      <p:sp>
        <p:nvSpPr>
          <p:cNvPr id="3" name="标题 2"/>
          <p:cNvSpPr>
            <a:spLocks noGrp="1"/>
          </p:cNvSpPr>
          <p:nvPr>
            <p:ph type="title"/>
          </p:nvPr>
        </p:nvSpPr>
        <p:spPr/>
        <p:txBody>
          <a:bodyPr/>
          <a:lstStyle/>
          <a:p>
            <a:r>
              <a:rPr lang="en-US" altLang="zh-CN" dirty="0"/>
              <a:t>6.5 </a:t>
            </a:r>
            <a:r>
              <a:rPr lang="zh-CN" altLang="en-US" dirty="0"/>
              <a:t>数据库框架 </a:t>
            </a:r>
            <a:r>
              <a:rPr lang="en-US" altLang="zh-CN" dirty="0" err="1"/>
              <a:t>LitePal</a:t>
            </a:r>
            <a:endParaRPr lang="zh-CN" altLang="en-US" dirty="0"/>
          </a:p>
        </p:txBody>
      </p:sp>
      <p:sp>
        <p:nvSpPr>
          <p:cNvPr id="5" name="Rectangle 1">
            <a:extLst>
              <a:ext uri="{FF2B5EF4-FFF2-40B4-BE49-F238E27FC236}">
                <a16:creationId xmlns:a16="http://schemas.microsoft.com/office/drawing/2014/main" id="{EC875583-E22D-46A8-B0D3-4B716B67FD5E}"/>
              </a:ext>
            </a:extLst>
          </p:cNvPr>
          <p:cNvSpPr>
            <a:spLocks noChangeArrowheads="1"/>
          </p:cNvSpPr>
          <p:nvPr/>
        </p:nvSpPr>
        <p:spPr bwMode="auto">
          <a:xfrm>
            <a:off x="782945" y="1717531"/>
            <a:ext cx="11375058" cy="409342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1" u="none" strike="noStrike" cap="none" normalizeH="0" baseline="0" dirty="0">
                <a:ln>
                  <a:noFill/>
                </a:ln>
                <a:solidFill>
                  <a:srgbClr val="000000"/>
                </a:solidFill>
                <a:effectLst/>
                <a:latin typeface="宋体" panose="02010600030101010101" pitchFamily="2" charset="-122"/>
                <a:ea typeface="宋体" panose="02010600030101010101" pitchFamily="2" charset="-122"/>
              </a:rPr>
              <a:t>&lt;?</a:t>
            </a:r>
            <a:r>
              <a:rPr kumimoji="0" lang="zh-CN" altLang="zh-CN" sz="20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xml version=</a:t>
            </a:r>
            <a:r>
              <a:rPr kumimoji="0" lang="zh-CN" altLang="zh-CN" sz="20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"1.0" </a:t>
            </a:r>
            <a:r>
              <a:rPr kumimoji="0" lang="zh-CN" altLang="zh-CN" sz="20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encoding=</a:t>
            </a:r>
            <a:r>
              <a:rPr kumimoji="0" lang="zh-CN" altLang="zh-CN" sz="20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"utf-8"</a:t>
            </a:r>
            <a:r>
              <a:rPr kumimoji="0" lang="zh-CN" altLang="zh-CN" sz="2000" b="0" i="1" u="none" strike="noStrike" cap="none" normalizeH="0" baseline="0" dirty="0">
                <a:ln>
                  <a:noFill/>
                </a:ln>
                <a:solidFill>
                  <a:srgbClr val="000000"/>
                </a:solidFill>
                <a:effectLst/>
                <a:latin typeface="宋体" panose="02010600030101010101" pitchFamily="2" charset="-122"/>
                <a:ea typeface="宋体" panose="02010600030101010101" pitchFamily="2" charset="-122"/>
              </a:rPr>
              <a:t>?&gt;</a:t>
            </a:r>
            <a:br>
              <a:rPr kumimoji="0" lang="zh-CN" altLang="zh-CN" sz="2000" b="0" i="1"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&lt;</a:t>
            </a:r>
            <a:r>
              <a:rPr kumimoji="0" lang="zh-CN" altLang="zh-CN" sz="20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manifest </a:t>
            </a:r>
            <a:r>
              <a:rPr kumimoji="0" lang="zh-CN" altLang="zh-CN" sz="20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xmlns:</a:t>
            </a:r>
            <a:r>
              <a:rPr kumimoji="0" lang="zh-CN" altLang="zh-CN" sz="20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android</a:t>
            </a:r>
            <a:r>
              <a:rPr kumimoji="0" lang="zh-CN" altLang="zh-CN" sz="20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a:t>
            </a:r>
            <a:r>
              <a:rPr kumimoji="0" lang="zh-CN" altLang="zh-CN" sz="20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"http://schemas.android.com/apk/res/android"</a:t>
            </a:r>
            <a:br>
              <a:rPr kumimoji="0" lang="zh-CN" altLang="zh-CN" sz="20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20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a:t>
            </a:r>
            <a:r>
              <a:rPr kumimoji="0" lang="zh-CN" altLang="zh-CN" sz="20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package=</a:t>
            </a:r>
            <a:r>
              <a:rPr kumimoji="0" lang="zh-CN" altLang="zh-CN" sz="20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"com.qst.litepaledemo"</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&gt;</a:t>
            </a:r>
            <a:b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b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&lt;</a:t>
            </a:r>
            <a:r>
              <a:rPr kumimoji="0" lang="zh-CN" altLang="zh-CN" sz="20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application</a:t>
            </a:r>
            <a:br>
              <a:rPr kumimoji="0" lang="zh-CN" altLang="zh-CN" sz="20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br>
            <a:r>
              <a:rPr kumimoji="0" lang="zh-CN" altLang="zh-CN" sz="20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        </a:t>
            </a:r>
            <a:r>
              <a:rPr kumimoji="0" lang="zh-CN" altLang="zh-CN" sz="20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android</a:t>
            </a:r>
            <a:r>
              <a:rPr kumimoji="0" lang="zh-CN" altLang="zh-CN" sz="20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:name=</a:t>
            </a:r>
            <a:r>
              <a:rPr kumimoji="0" lang="zh-CN" altLang="zh-CN" sz="20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"org.litepal.LitePalApplication"</a:t>
            </a:r>
            <a:br>
              <a:rPr kumimoji="0" lang="zh-CN" altLang="zh-CN" sz="20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20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a:t>
            </a:r>
            <a:r>
              <a:rPr kumimoji="0" lang="zh-CN" altLang="zh-CN" sz="20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android</a:t>
            </a:r>
            <a:r>
              <a:rPr kumimoji="0" lang="zh-CN" altLang="zh-CN" sz="20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:allowBackup=</a:t>
            </a:r>
            <a:r>
              <a:rPr kumimoji="0" lang="zh-CN" altLang="zh-CN" sz="20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"true"</a:t>
            </a:r>
            <a:br>
              <a:rPr kumimoji="0" lang="zh-CN" altLang="zh-CN" sz="20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20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a:t>
            </a:r>
            <a:r>
              <a:rPr kumimoji="0" lang="zh-CN" altLang="zh-CN" sz="20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android</a:t>
            </a:r>
            <a:r>
              <a:rPr kumimoji="0" lang="zh-CN" altLang="zh-CN" sz="20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:icon=</a:t>
            </a:r>
            <a:r>
              <a:rPr kumimoji="0" lang="zh-CN" altLang="zh-CN" sz="20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"@mipmap/ic_launcher"</a:t>
            </a:r>
            <a:br>
              <a:rPr kumimoji="0" lang="zh-CN" altLang="zh-CN" sz="20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20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a:t>
            </a:r>
            <a:r>
              <a:rPr kumimoji="0" lang="zh-CN" altLang="zh-CN" sz="20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android</a:t>
            </a:r>
            <a:r>
              <a:rPr kumimoji="0" lang="zh-CN" altLang="zh-CN" sz="20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:label=</a:t>
            </a:r>
            <a:r>
              <a:rPr kumimoji="0" lang="zh-CN" altLang="zh-CN" sz="20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"@string/app_name"</a:t>
            </a:r>
            <a:br>
              <a:rPr kumimoji="0" lang="zh-CN" altLang="zh-CN" sz="20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en-US" altLang="zh-CN" sz="20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&lt;!-----&gt;</a:t>
            </a:r>
            <a:b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&lt;/</a:t>
            </a:r>
            <a:r>
              <a:rPr kumimoji="0" lang="zh-CN" altLang="zh-CN" sz="20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application</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&gt;</a:t>
            </a:r>
            <a:b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b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&lt;/</a:t>
            </a:r>
            <a:r>
              <a:rPr kumimoji="0" lang="zh-CN" altLang="zh-CN" sz="20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manifest</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&gt;</a:t>
            </a:r>
            <a:endParaRPr kumimoji="0" lang="zh-CN" altLang="zh-CN" sz="2000" b="0" i="0" u="none" strike="noStrike" cap="none" normalizeH="0" baseline="0" dirty="0">
              <a:ln>
                <a:noFill/>
              </a:ln>
              <a:solidFill>
                <a:schemeClr val="tx1"/>
              </a:solidFill>
              <a:effectLst/>
              <a:latin typeface="Arial" panose="020B0604020202020204" pitchFamily="34" charset="0"/>
            </a:endParaRPr>
          </a:p>
        </p:txBody>
      </p:sp>
      <p:sp>
        <p:nvSpPr>
          <p:cNvPr id="4" name="矩形 3"/>
          <p:cNvSpPr/>
          <p:nvPr/>
        </p:nvSpPr>
        <p:spPr>
          <a:xfrm>
            <a:off x="1774726" y="3279460"/>
            <a:ext cx="7560840" cy="360040"/>
          </a:xfrm>
          <a:prstGeom prst="rect">
            <a:avLst/>
          </a:prstGeom>
          <a:solidFill>
            <a:srgbClr val="FF0066">
              <a:alpha val="21176"/>
            </a:srgbClr>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1645212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t>(3</a:t>
            </a:r>
            <a:r>
              <a:rPr lang="en-US" altLang="zh-CN"/>
              <a:t>) </a:t>
            </a:r>
            <a:r>
              <a:rPr lang="zh-CN" altLang="en-US"/>
              <a:t>或者</a:t>
            </a:r>
            <a:endParaRPr lang="zh-CN" altLang="en-US" dirty="0"/>
          </a:p>
        </p:txBody>
      </p:sp>
      <p:sp>
        <p:nvSpPr>
          <p:cNvPr id="3" name="标题 2"/>
          <p:cNvSpPr>
            <a:spLocks noGrp="1"/>
          </p:cNvSpPr>
          <p:nvPr>
            <p:ph type="title"/>
          </p:nvPr>
        </p:nvSpPr>
        <p:spPr/>
        <p:txBody>
          <a:bodyPr/>
          <a:lstStyle/>
          <a:p>
            <a:r>
              <a:rPr lang="en-US" altLang="zh-CN" dirty="0"/>
              <a:t>6.5 </a:t>
            </a:r>
            <a:r>
              <a:rPr lang="zh-CN" altLang="en-US" dirty="0"/>
              <a:t>数据库框架 </a:t>
            </a:r>
            <a:r>
              <a:rPr lang="en-US" altLang="zh-CN" dirty="0" err="1"/>
              <a:t>LitePal</a:t>
            </a:r>
            <a:endParaRPr lang="zh-CN" altLang="en-US" dirty="0"/>
          </a:p>
        </p:txBody>
      </p:sp>
      <p:sp>
        <p:nvSpPr>
          <p:cNvPr id="7" name="矩形 6">
            <a:extLst>
              <a:ext uri="{FF2B5EF4-FFF2-40B4-BE49-F238E27FC236}">
                <a16:creationId xmlns:a16="http://schemas.microsoft.com/office/drawing/2014/main" id="{17E3D0D4-C7A0-4642-A8AE-CFC576DD17BA}"/>
              </a:ext>
            </a:extLst>
          </p:cNvPr>
          <p:cNvSpPr/>
          <p:nvPr/>
        </p:nvSpPr>
        <p:spPr>
          <a:xfrm>
            <a:off x="910630" y="1700808"/>
            <a:ext cx="7704856" cy="2800767"/>
          </a:xfrm>
          <a:prstGeom prst="rect">
            <a:avLst/>
          </a:prstGeom>
          <a:solidFill>
            <a:schemeClr val="accent2">
              <a:lumMod val="20000"/>
              <a:lumOff val="80000"/>
            </a:schemeClr>
          </a:solidFill>
          <a:ln>
            <a:solidFill>
              <a:srgbClr val="00B050"/>
            </a:solidFill>
          </a:ln>
        </p:spPr>
        <p:txBody>
          <a:bodyPr wrap="square">
            <a:spAutoFit/>
          </a:bodyPr>
          <a:lstStyle/>
          <a:p>
            <a:r>
              <a:rPr lang="fr-FR" altLang="zh-CN" sz="2200"/>
              <a:t>&lt;manifest&gt;</a:t>
            </a:r>
          </a:p>
          <a:p>
            <a:r>
              <a:rPr lang="fr-FR" altLang="zh-CN" sz="2200"/>
              <a:t>    &lt;application</a:t>
            </a:r>
          </a:p>
          <a:p>
            <a:r>
              <a:rPr lang="fr-FR" altLang="zh-CN" sz="2200"/>
              <a:t>        android:name="com.example.MyOwnApplication"</a:t>
            </a:r>
          </a:p>
          <a:p>
            <a:r>
              <a:rPr lang="fr-FR" altLang="zh-CN" sz="2200"/>
              <a:t>        ...</a:t>
            </a:r>
          </a:p>
          <a:p>
            <a:r>
              <a:rPr lang="fr-FR" altLang="zh-CN" sz="2200"/>
              <a:t>    &gt;</a:t>
            </a:r>
          </a:p>
          <a:p>
            <a:r>
              <a:rPr lang="fr-FR" altLang="zh-CN" sz="2200"/>
              <a:t>        ...</a:t>
            </a:r>
          </a:p>
          <a:p>
            <a:r>
              <a:rPr lang="fr-FR" altLang="zh-CN" sz="2200"/>
              <a:t>    &lt;/application&gt;</a:t>
            </a:r>
          </a:p>
          <a:p>
            <a:r>
              <a:rPr lang="fr-FR" altLang="zh-CN" sz="2200"/>
              <a:t>&lt;/manifest&gt;</a:t>
            </a:r>
            <a:endParaRPr lang="zh-CN" altLang="en-US" sz="2200"/>
          </a:p>
        </p:txBody>
      </p:sp>
      <p:sp>
        <p:nvSpPr>
          <p:cNvPr id="11" name="矩形 10">
            <a:extLst>
              <a:ext uri="{FF2B5EF4-FFF2-40B4-BE49-F238E27FC236}">
                <a16:creationId xmlns:a16="http://schemas.microsoft.com/office/drawing/2014/main" id="{7DE7EF4B-AC70-47E6-98EC-1BA1244946B3}"/>
              </a:ext>
            </a:extLst>
          </p:cNvPr>
          <p:cNvSpPr/>
          <p:nvPr/>
        </p:nvSpPr>
        <p:spPr>
          <a:xfrm>
            <a:off x="4881911" y="3429000"/>
            <a:ext cx="6696745" cy="2862322"/>
          </a:xfrm>
          <a:prstGeom prst="rect">
            <a:avLst/>
          </a:prstGeom>
          <a:solidFill>
            <a:schemeClr val="accent2">
              <a:lumMod val="20000"/>
              <a:lumOff val="80000"/>
            </a:schemeClr>
          </a:solidFill>
          <a:ln>
            <a:solidFill>
              <a:srgbClr val="00B050"/>
            </a:solidFill>
          </a:ln>
        </p:spPr>
        <p:txBody>
          <a:bodyPr wrap="square">
            <a:spAutoFit/>
          </a:bodyPr>
          <a:lstStyle/>
          <a:p>
            <a:r>
              <a:rPr lang="en-US" altLang="zh-CN" sz="2000"/>
              <a:t>public class MyOwnApplication extends Application {</a:t>
            </a:r>
          </a:p>
          <a:p>
            <a:endParaRPr lang="en-US" altLang="zh-CN" sz="2000"/>
          </a:p>
          <a:p>
            <a:r>
              <a:rPr lang="en-US" altLang="zh-CN" sz="2000"/>
              <a:t>    @Override</a:t>
            </a:r>
          </a:p>
          <a:p>
            <a:r>
              <a:rPr lang="en-US" altLang="zh-CN" sz="2000"/>
              <a:t>    public void onCreate() {</a:t>
            </a:r>
          </a:p>
          <a:p>
            <a:r>
              <a:rPr lang="en-US" altLang="zh-CN" sz="2000"/>
              <a:t>        super.onCreate();</a:t>
            </a:r>
          </a:p>
          <a:p>
            <a:r>
              <a:rPr lang="en-US" altLang="zh-CN" sz="2000"/>
              <a:t>        LitePal.initialize(this);</a:t>
            </a:r>
          </a:p>
          <a:p>
            <a:r>
              <a:rPr lang="en-US" altLang="zh-CN" sz="2000"/>
              <a:t>    }</a:t>
            </a:r>
          </a:p>
          <a:p>
            <a:r>
              <a:rPr lang="en-US" altLang="zh-CN" sz="2000"/>
              <a:t>    ...</a:t>
            </a:r>
          </a:p>
          <a:p>
            <a:r>
              <a:rPr lang="en-US" altLang="zh-CN" sz="2000"/>
              <a:t>}</a:t>
            </a:r>
            <a:endParaRPr lang="zh-CN" altLang="en-US" sz="2000"/>
          </a:p>
        </p:txBody>
      </p:sp>
    </p:spTree>
    <p:extLst>
      <p:ext uri="{BB962C8B-B14F-4D97-AF65-F5344CB8AC3E}">
        <p14:creationId xmlns:p14="http://schemas.microsoft.com/office/powerpoint/2010/main" val="1663614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t>(4) </a:t>
            </a:r>
            <a:r>
              <a:rPr lang="zh-CN" altLang="en-US" dirty="0"/>
              <a:t>创建数据库</a:t>
            </a:r>
            <a:endParaRPr lang="en-US" altLang="zh-CN" dirty="0"/>
          </a:p>
          <a:p>
            <a:pPr lvl="1"/>
            <a:r>
              <a:rPr lang="zh-CN" altLang="en-US" dirty="0"/>
              <a:t>定义</a:t>
            </a:r>
            <a:r>
              <a:rPr lang="en-US" altLang="zh-CN" dirty="0"/>
              <a:t>Book</a:t>
            </a:r>
            <a:r>
              <a:rPr lang="zh-CN" altLang="en-US" dirty="0"/>
              <a:t>类</a:t>
            </a:r>
            <a:r>
              <a:rPr lang="zh-CN" altLang="en-US"/>
              <a:t>，</a:t>
            </a:r>
            <a:r>
              <a:rPr lang="en-US" altLang="zh-CN"/>
              <a:t>JavaBean</a:t>
            </a:r>
            <a:r>
              <a:rPr lang="zh-CN" altLang="en-US"/>
              <a:t>，继承自</a:t>
            </a:r>
            <a:r>
              <a:rPr lang="en-US" altLang="zh-CN"/>
              <a:t>LitePalSupport</a:t>
            </a:r>
            <a:endParaRPr lang="en-US" altLang="zh-CN" dirty="0"/>
          </a:p>
          <a:p>
            <a:pPr lvl="1"/>
            <a:r>
              <a:rPr lang="zh-CN" altLang="en-US" dirty="0"/>
              <a:t>修改</a:t>
            </a:r>
            <a:r>
              <a:rPr lang="en-US" altLang="zh-CN" dirty="0"/>
              <a:t>litepal.xml</a:t>
            </a:r>
            <a:r>
              <a:rPr lang="zh-CN" altLang="en-US" dirty="0"/>
              <a:t>，将</a:t>
            </a:r>
            <a:r>
              <a:rPr lang="en-US" altLang="zh-CN" dirty="0"/>
              <a:t>Book</a:t>
            </a:r>
            <a:r>
              <a:rPr lang="zh-CN" altLang="en-US" dirty="0"/>
              <a:t>类添加到映射模型列表</a:t>
            </a:r>
            <a:endParaRPr lang="en-US" altLang="zh-CN" dirty="0"/>
          </a:p>
          <a:p>
            <a:pPr lvl="1"/>
            <a:r>
              <a:rPr lang="zh-CN" altLang="en-US" dirty="0"/>
              <a:t>调用</a:t>
            </a:r>
            <a:r>
              <a:rPr lang="en-US" altLang="zh-CN" dirty="0" err="1"/>
              <a:t>LitePal.getDatabase</a:t>
            </a:r>
            <a:r>
              <a:rPr lang="en-US" altLang="zh-CN" dirty="0"/>
              <a:t>()</a:t>
            </a:r>
            <a:endParaRPr lang="zh-CN" altLang="en-US" dirty="0"/>
          </a:p>
        </p:txBody>
      </p:sp>
      <p:sp>
        <p:nvSpPr>
          <p:cNvPr id="3" name="标题 2"/>
          <p:cNvSpPr>
            <a:spLocks noGrp="1"/>
          </p:cNvSpPr>
          <p:nvPr>
            <p:ph type="title"/>
          </p:nvPr>
        </p:nvSpPr>
        <p:spPr/>
        <p:txBody>
          <a:bodyPr/>
          <a:lstStyle/>
          <a:p>
            <a:r>
              <a:rPr lang="en-US" altLang="zh-CN" dirty="0"/>
              <a:t>6.5 </a:t>
            </a:r>
            <a:r>
              <a:rPr lang="zh-CN" altLang="en-US" dirty="0"/>
              <a:t>数据库框架 </a:t>
            </a:r>
            <a:r>
              <a:rPr lang="en-US" altLang="zh-CN" dirty="0" err="1"/>
              <a:t>LitePal</a:t>
            </a:r>
            <a:endParaRPr lang="zh-CN" altLang="en-US" dirty="0"/>
          </a:p>
        </p:txBody>
      </p:sp>
      <p:sp>
        <p:nvSpPr>
          <p:cNvPr id="5" name="矩形 4">
            <a:extLst>
              <a:ext uri="{FF2B5EF4-FFF2-40B4-BE49-F238E27FC236}">
                <a16:creationId xmlns:a16="http://schemas.microsoft.com/office/drawing/2014/main" id="{2BC9D51C-2929-479B-9605-7105A0C0E419}"/>
              </a:ext>
            </a:extLst>
          </p:cNvPr>
          <p:cNvSpPr/>
          <p:nvPr/>
        </p:nvSpPr>
        <p:spPr>
          <a:xfrm>
            <a:off x="1167388" y="6383396"/>
            <a:ext cx="5285421" cy="400110"/>
          </a:xfrm>
          <a:prstGeom prst="rect">
            <a:avLst/>
          </a:prstGeom>
          <a:solidFill>
            <a:schemeClr val="accent2">
              <a:lumMod val="20000"/>
              <a:lumOff val="80000"/>
            </a:schemeClr>
          </a:solidFill>
          <a:ln>
            <a:solidFill>
              <a:srgbClr val="00B050"/>
            </a:solidFill>
          </a:ln>
        </p:spPr>
        <p:txBody>
          <a:bodyPr wrap="none">
            <a:spAutoFit/>
          </a:bodyPr>
          <a:lstStyle/>
          <a:p>
            <a:r>
              <a:rPr lang="en-US" altLang="zh-CN" sz="2000" b="1">
                <a:solidFill>
                  <a:srgbClr val="0070C0"/>
                </a:solidFill>
              </a:rPr>
              <a:t>SQLiteDatabase db = LitePal.getDatabase();</a:t>
            </a:r>
            <a:endParaRPr lang="zh-CN" altLang="en-US" sz="2000" b="1">
              <a:solidFill>
                <a:srgbClr val="0070C0"/>
              </a:solidFill>
            </a:endParaRPr>
          </a:p>
        </p:txBody>
      </p:sp>
      <p:sp>
        <p:nvSpPr>
          <p:cNvPr id="4" name="Rectangle 1">
            <a:extLst>
              <a:ext uri="{FF2B5EF4-FFF2-40B4-BE49-F238E27FC236}">
                <a16:creationId xmlns:a16="http://schemas.microsoft.com/office/drawing/2014/main" id="{B1FC75D1-E6CA-4958-B0B9-2624039A4305}"/>
              </a:ext>
            </a:extLst>
          </p:cNvPr>
          <p:cNvSpPr>
            <a:spLocks noChangeArrowheads="1"/>
          </p:cNvSpPr>
          <p:nvPr/>
        </p:nvSpPr>
        <p:spPr bwMode="auto">
          <a:xfrm>
            <a:off x="1136114" y="2852936"/>
            <a:ext cx="10757932" cy="3139321"/>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200" b="0" i="1" u="none" strike="noStrike" cap="none" normalizeH="0" baseline="0" dirty="0">
                <a:ln>
                  <a:noFill/>
                </a:ln>
                <a:solidFill>
                  <a:srgbClr val="000000"/>
                </a:solidFill>
                <a:effectLst/>
                <a:latin typeface="宋体" panose="02010600030101010101" pitchFamily="2" charset="-122"/>
                <a:ea typeface="宋体" panose="02010600030101010101" pitchFamily="2" charset="-122"/>
              </a:rPr>
              <a:t>&lt;?</a:t>
            </a:r>
            <a:r>
              <a:rPr kumimoji="0" lang="zh-CN" altLang="zh-CN" sz="22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xml version=</a:t>
            </a:r>
            <a:r>
              <a:rPr kumimoji="0" lang="zh-CN" altLang="zh-CN" sz="22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"1.0" </a:t>
            </a:r>
            <a:r>
              <a:rPr kumimoji="0" lang="zh-CN" altLang="zh-CN" sz="22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encoding=</a:t>
            </a:r>
            <a:r>
              <a:rPr kumimoji="0" lang="zh-CN" altLang="zh-CN" sz="22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"utf-8"</a:t>
            </a:r>
            <a:r>
              <a:rPr kumimoji="0" lang="zh-CN" altLang="zh-CN" sz="2200" b="0" i="1" u="none" strike="noStrike" cap="none" normalizeH="0" baseline="0" dirty="0">
                <a:ln>
                  <a:noFill/>
                </a:ln>
                <a:solidFill>
                  <a:srgbClr val="000000"/>
                </a:solidFill>
                <a:effectLst/>
                <a:latin typeface="宋体" panose="02010600030101010101" pitchFamily="2" charset="-122"/>
                <a:ea typeface="宋体" panose="02010600030101010101" pitchFamily="2" charset="-122"/>
              </a:rPr>
              <a:t>?&gt;</a:t>
            </a:r>
            <a:br>
              <a:rPr kumimoji="0" lang="zh-CN" altLang="zh-CN" sz="2200" b="0" i="1"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&lt;</a:t>
            </a:r>
            <a:r>
              <a:rPr kumimoji="0" lang="zh-CN" altLang="zh-CN" sz="22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litepal</a:t>
            </a:r>
            <a:r>
              <a:rPr kumimoji="0" lang="zh-CN" altLang="zh-CN" sz="2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&gt;</a:t>
            </a:r>
            <a:br>
              <a:rPr kumimoji="0" lang="zh-CN" altLang="zh-CN" sz="22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22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    </a:t>
            </a:r>
            <a:r>
              <a:rPr kumimoji="0" lang="zh-CN" altLang="zh-CN" sz="2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&lt;</a:t>
            </a:r>
            <a:r>
              <a:rPr kumimoji="0" lang="zh-CN" altLang="zh-CN" sz="22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dbname </a:t>
            </a:r>
            <a:r>
              <a:rPr kumimoji="0" lang="zh-CN" altLang="zh-CN" sz="22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value=</a:t>
            </a:r>
            <a:r>
              <a:rPr kumimoji="0" lang="zh-CN" altLang="zh-CN" sz="22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"BookStore" </a:t>
            </a:r>
            <a:r>
              <a:rPr kumimoji="0" lang="zh-CN" altLang="zh-CN" sz="2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/&gt;</a:t>
            </a:r>
            <a:br>
              <a:rPr kumimoji="0" lang="zh-CN" altLang="zh-CN" sz="2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br>
              <a:rPr kumimoji="0" lang="zh-CN" altLang="zh-CN" sz="22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22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    </a:t>
            </a:r>
            <a:r>
              <a:rPr kumimoji="0" lang="zh-CN" altLang="zh-CN" sz="2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&lt;</a:t>
            </a:r>
            <a:r>
              <a:rPr kumimoji="0" lang="zh-CN" altLang="zh-CN" sz="22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version </a:t>
            </a:r>
            <a:r>
              <a:rPr kumimoji="0" lang="zh-CN" altLang="zh-CN" sz="22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value=</a:t>
            </a:r>
            <a:r>
              <a:rPr kumimoji="0" lang="zh-CN" altLang="zh-CN" sz="22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"1" </a:t>
            </a:r>
            <a:r>
              <a:rPr kumimoji="0" lang="zh-CN" altLang="zh-CN" sz="2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/&gt;</a:t>
            </a:r>
            <a:br>
              <a:rPr kumimoji="0" lang="zh-CN" altLang="zh-CN" sz="2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en-US" altLang="zh-CN" sz="2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2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&lt;</a:t>
            </a:r>
            <a:r>
              <a:rPr kumimoji="0" lang="zh-CN" altLang="zh-CN" sz="22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list</a:t>
            </a:r>
            <a:r>
              <a:rPr kumimoji="0" lang="zh-CN" altLang="zh-CN" sz="2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&gt;</a:t>
            </a:r>
            <a:br>
              <a:rPr kumimoji="0" lang="zh-CN" altLang="zh-CN" sz="2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&lt;</a:t>
            </a:r>
            <a:r>
              <a:rPr kumimoji="0" lang="zh-CN" altLang="zh-CN" sz="22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mapping </a:t>
            </a:r>
            <a:r>
              <a:rPr kumimoji="0" lang="zh-CN" altLang="zh-CN" sz="22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class=</a:t>
            </a:r>
            <a:r>
              <a:rPr kumimoji="0" lang="zh-CN" altLang="zh-CN" sz="22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"com.example.eighteen.litepaldemo.Book" </a:t>
            </a:r>
            <a:r>
              <a:rPr kumimoji="0" lang="zh-CN" altLang="zh-CN" sz="2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/&gt;</a:t>
            </a:r>
            <a:br>
              <a:rPr kumimoji="0" lang="zh-CN" altLang="zh-CN" sz="2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&lt;/</a:t>
            </a:r>
            <a:r>
              <a:rPr kumimoji="0" lang="zh-CN" altLang="zh-CN" sz="22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list</a:t>
            </a:r>
            <a:r>
              <a:rPr kumimoji="0" lang="zh-CN" altLang="zh-CN" sz="2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&gt;</a:t>
            </a:r>
            <a:br>
              <a:rPr kumimoji="0" lang="zh-CN" altLang="zh-CN" sz="22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2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&lt;/</a:t>
            </a:r>
            <a:r>
              <a:rPr kumimoji="0" lang="zh-CN" altLang="zh-CN" sz="22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litepal</a:t>
            </a:r>
            <a:r>
              <a:rPr kumimoji="0" lang="zh-CN" altLang="zh-CN" sz="2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&gt;</a:t>
            </a:r>
            <a:endParaRPr kumimoji="0" lang="zh-CN" altLang="zh-CN" sz="2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53675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A96DFCB-6428-44A3-8BA0-7A85F86FE7F4}"/>
              </a:ext>
            </a:extLst>
          </p:cNvPr>
          <p:cNvSpPr>
            <a:spLocks noGrp="1"/>
          </p:cNvSpPr>
          <p:nvPr>
            <p:ph idx="1"/>
          </p:nvPr>
        </p:nvSpPr>
        <p:spPr/>
        <p:txBody>
          <a:bodyPr/>
          <a:lstStyle/>
          <a:p>
            <a:endParaRPr lang="zh-CN" altLang="en-US"/>
          </a:p>
        </p:txBody>
      </p:sp>
      <p:sp>
        <p:nvSpPr>
          <p:cNvPr id="3" name="标题 2">
            <a:extLst>
              <a:ext uri="{FF2B5EF4-FFF2-40B4-BE49-F238E27FC236}">
                <a16:creationId xmlns:a16="http://schemas.microsoft.com/office/drawing/2014/main" id="{5F050BA4-2B66-453B-A547-2A63BA94F0CC}"/>
              </a:ext>
            </a:extLst>
          </p:cNvPr>
          <p:cNvSpPr>
            <a:spLocks noGrp="1"/>
          </p:cNvSpPr>
          <p:nvPr>
            <p:ph type="title"/>
          </p:nvPr>
        </p:nvSpPr>
        <p:spPr/>
        <p:txBody>
          <a:bodyPr/>
          <a:lstStyle/>
          <a:p>
            <a:endParaRPr lang="zh-CN" altLang="en-US"/>
          </a:p>
        </p:txBody>
      </p:sp>
      <p:sp>
        <p:nvSpPr>
          <p:cNvPr id="4" name="矩形 3">
            <a:extLst>
              <a:ext uri="{FF2B5EF4-FFF2-40B4-BE49-F238E27FC236}">
                <a16:creationId xmlns:a16="http://schemas.microsoft.com/office/drawing/2014/main" id="{2CAB7527-071D-47F5-81D0-769841AA2329}"/>
              </a:ext>
            </a:extLst>
          </p:cNvPr>
          <p:cNvSpPr/>
          <p:nvPr/>
        </p:nvSpPr>
        <p:spPr>
          <a:xfrm>
            <a:off x="0" y="-28564"/>
            <a:ext cx="7679382" cy="3970318"/>
          </a:xfrm>
          <a:prstGeom prst="rect">
            <a:avLst/>
          </a:prstGeom>
          <a:solidFill>
            <a:schemeClr val="accent2">
              <a:lumMod val="20000"/>
              <a:lumOff val="80000"/>
            </a:schemeClr>
          </a:solidFill>
          <a:ln>
            <a:solidFill>
              <a:srgbClr val="00B050"/>
            </a:solidFill>
          </a:ln>
        </p:spPr>
        <p:txBody>
          <a:bodyPr wrap="square">
            <a:spAutoFit/>
          </a:bodyPr>
          <a:lstStyle/>
          <a:p>
            <a:r>
              <a:rPr lang="en-US" altLang="zh-CN"/>
              <a:t>public class </a:t>
            </a:r>
            <a:r>
              <a:rPr lang="en-US" altLang="zh-CN" b="1">
                <a:solidFill>
                  <a:srgbClr val="0070C0"/>
                </a:solidFill>
              </a:rPr>
              <a:t>Album</a:t>
            </a:r>
            <a:r>
              <a:rPr lang="en-US" altLang="zh-CN"/>
              <a:t> extends </a:t>
            </a:r>
            <a:r>
              <a:rPr lang="en-US" altLang="zh-CN" b="1">
                <a:solidFill>
                  <a:srgbClr val="C00000"/>
                </a:solidFill>
              </a:rPr>
              <a:t>LitePalSupport</a:t>
            </a:r>
            <a:r>
              <a:rPr lang="en-US" altLang="zh-CN"/>
              <a:t> {</a:t>
            </a:r>
          </a:p>
          <a:p>
            <a:r>
              <a:rPr lang="en-US" altLang="zh-CN"/>
              <a:t>	</a:t>
            </a:r>
          </a:p>
          <a:p>
            <a:r>
              <a:rPr lang="en-US" altLang="zh-CN"/>
              <a:t>    @Column(unique = true, defaultValue = "unknown")</a:t>
            </a:r>
          </a:p>
          <a:p>
            <a:r>
              <a:rPr lang="en-US" altLang="zh-CN"/>
              <a:t>    private String name;</a:t>
            </a:r>
          </a:p>
          <a:p>
            <a:r>
              <a:rPr lang="en-US" altLang="zh-CN"/>
              <a:t>	</a:t>
            </a:r>
          </a:p>
          <a:p>
            <a:r>
              <a:rPr lang="en-US" altLang="zh-CN"/>
              <a:t>    private float price;</a:t>
            </a:r>
          </a:p>
          <a:p>
            <a:r>
              <a:rPr lang="en-US" altLang="zh-CN"/>
              <a:t>	</a:t>
            </a:r>
          </a:p>
          <a:p>
            <a:r>
              <a:rPr lang="en-US" altLang="zh-CN"/>
              <a:t>    private byte[] cover;</a:t>
            </a:r>
          </a:p>
          <a:p>
            <a:r>
              <a:rPr lang="en-US" altLang="zh-CN"/>
              <a:t>	</a:t>
            </a:r>
          </a:p>
          <a:p>
            <a:r>
              <a:rPr lang="en-US" altLang="zh-CN"/>
              <a:t>    private List&lt;Song&gt; songs = new ArrayList&lt;Song&gt;();</a:t>
            </a:r>
          </a:p>
          <a:p>
            <a:endParaRPr lang="en-US" altLang="zh-CN"/>
          </a:p>
          <a:p>
            <a:r>
              <a:rPr lang="en-US" altLang="zh-CN"/>
              <a:t>    // generated getters and setters.</a:t>
            </a:r>
          </a:p>
          <a:p>
            <a:r>
              <a:rPr lang="en-US" altLang="zh-CN"/>
              <a:t>    ...</a:t>
            </a:r>
          </a:p>
          <a:p>
            <a:r>
              <a:rPr lang="en-US" altLang="zh-CN"/>
              <a:t>}</a:t>
            </a:r>
            <a:endParaRPr lang="zh-CN" altLang="en-US"/>
          </a:p>
        </p:txBody>
      </p:sp>
      <p:sp>
        <p:nvSpPr>
          <p:cNvPr id="5" name="矩形 4">
            <a:extLst>
              <a:ext uri="{FF2B5EF4-FFF2-40B4-BE49-F238E27FC236}">
                <a16:creationId xmlns:a16="http://schemas.microsoft.com/office/drawing/2014/main" id="{F10C6EEC-F72F-4616-BCF9-248D69BE8CF9}"/>
              </a:ext>
            </a:extLst>
          </p:cNvPr>
          <p:cNvSpPr/>
          <p:nvPr/>
        </p:nvSpPr>
        <p:spPr>
          <a:xfrm>
            <a:off x="5663158" y="2239263"/>
            <a:ext cx="6092825" cy="4247317"/>
          </a:xfrm>
          <a:prstGeom prst="rect">
            <a:avLst/>
          </a:prstGeom>
          <a:solidFill>
            <a:schemeClr val="accent2">
              <a:lumMod val="20000"/>
              <a:lumOff val="80000"/>
            </a:schemeClr>
          </a:solidFill>
          <a:ln>
            <a:solidFill>
              <a:srgbClr val="00B050"/>
            </a:solidFill>
          </a:ln>
        </p:spPr>
        <p:txBody>
          <a:bodyPr>
            <a:spAutoFit/>
          </a:bodyPr>
          <a:lstStyle/>
          <a:p>
            <a:r>
              <a:rPr lang="en-US" altLang="zh-CN"/>
              <a:t>public class </a:t>
            </a:r>
            <a:r>
              <a:rPr lang="en-US" altLang="zh-CN" b="1">
                <a:solidFill>
                  <a:srgbClr val="0070C0"/>
                </a:solidFill>
              </a:rPr>
              <a:t>Song</a:t>
            </a:r>
            <a:r>
              <a:rPr lang="en-US" altLang="zh-CN"/>
              <a:t> extends </a:t>
            </a:r>
            <a:r>
              <a:rPr lang="en-US" altLang="zh-CN" b="1">
                <a:solidFill>
                  <a:srgbClr val="C00000"/>
                </a:solidFill>
              </a:rPr>
              <a:t>LitePalSupport</a:t>
            </a:r>
            <a:r>
              <a:rPr lang="en-US" altLang="zh-CN"/>
              <a:t> {</a:t>
            </a:r>
          </a:p>
          <a:p>
            <a:r>
              <a:rPr lang="en-US" altLang="zh-CN"/>
              <a:t>	</a:t>
            </a:r>
          </a:p>
          <a:p>
            <a:r>
              <a:rPr lang="en-US" altLang="zh-CN"/>
              <a:t>    @Column(nullable = false)</a:t>
            </a:r>
          </a:p>
          <a:p>
            <a:r>
              <a:rPr lang="en-US" altLang="zh-CN"/>
              <a:t>    private String name;</a:t>
            </a:r>
          </a:p>
          <a:p>
            <a:r>
              <a:rPr lang="en-US" altLang="zh-CN"/>
              <a:t>	</a:t>
            </a:r>
          </a:p>
          <a:p>
            <a:r>
              <a:rPr lang="en-US" altLang="zh-CN"/>
              <a:t>    private int duration;</a:t>
            </a:r>
          </a:p>
          <a:p>
            <a:r>
              <a:rPr lang="en-US" altLang="zh-CN"/>
              <a:t>	</a:t>
            </a:r>
          </a:p>
          <a:p>
            <a:r>
              <a:rPr lang="en-US" altLang="zh-CN"/>
              <a:t>    @Column(ignore = true)</a:t>
            </a:r>
          </a:p>
          <a:p>
            <a:r>
              <a:rPr lang="en-US" altLang="zh-CN"/>
              <a:t>    private String uselessField;</a:t>
            </a:r>
          </a:p>
          <a:p>
            <a:r>
              <a:rPr lang="en-US" altLang="zh-CN"/>
              <a:t>	</a:t>
            </a:r>
          </a:p>
          <a:p>
            <a:r>
              <a:rPr lang="en-US" altLang="zh-CN"/>
              <a:t>    private Album album;</a:t>
            </a:r>
          </a:p>
          <a:p>
            <a:endParaRPr lang="en-US" altLang="zh-CN"/>
          </a:p>
          <a:p>
            <a:r>
              <a:rPr lang="en-US" altLang="zh-CN"/>
              <a:t>    // generated getters and setters.</a:t>
            </a:r>
          </a:p>
          <a:p>
            <a:r>
              <a:rPr lang="en-US" altLang="zh-CN"/>
              <a:t>    ...</a:t>
            </a:r>
          </a:p>
          <a:p>
            <a:r>
              <a:rPr lang="en-US" altLang="zh-CN"/>
              <a:t>}</a:t>
            </a:r>
            <a:endParaRPr lang="zh-CN" altLang="en-US"/>
          </a:p>
        </p:txBody>
      </p:sp>
    </p:spTree>
    <p:extLst>
      <p:ext uri="{BB962C8B-B14F-4D97-AF65-F5344CB8AC3E}">
        <p14:creationId xmlns:p14="http://schemas.microsoft.com/office/powerpoint/2010/main" val="33471640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t>(5)</a:t>
            </a:r>
            <a:r>
              <a:rPr lang="zh-CN" altLang="en-US" dirty="0"/>
              <a:t>升级数据库</a:t>
            </a:r>
            <a:endParaRPr lang="en-US" altLang="zh-CN" dirty="0"/>
          </a:p>
          <a:p>
            <a:pPr lvl="1"/>
            <a:r>
              <a:rPr lang="zh-CN" altLang="en-US" dirty="0"/>
              <a:t>直接修改</a:t>
            </a:r>
            <a:r>
              <a:rPr lang="en-US" altLang="zh-CN" dirty="0"/>
              <a:t>Book</a:t>
            </a:r>
            <a:r>
              <a:rPr lang="zh-CN" altLang="en-US" dirty="0"/>
              <a:t>类，增加成员</a:t>
            </a:r>
            <a:endParaRPr lang="en-US" altLang="zh-CN" dirty="0"/>
          </a:p>
          <a:p>
            <a:pPr lvl="1"/>
            <a:r>
              <a:rPr lang="zh-CN" altLang="en-US" dirty="0"/>
              <a:t>直接新建新的</a:t>
            </a:r>
            <a:r>
              <a:rPr lang="en-US" altLang="zh-CN" dirty="0"/>
              <a:t>JavaBean</a:t>
            </a:r>
            <a:r>
              <a:rPr lang="zh-CN" altLang="en-US" dirty="0"/>
              <a:t>，添加映射</a:t>
            </a:r>
            <a:endParaRPr lang="en-US" altLang="zh-CN" dirty="0"/>
          </a:p>
          <a:p>
            <a:pPr lvl="1"/>
            <a:r>
              <a:rPr lang="en-US" altLang="zh-CN" dirty="0"/>
              <a:t>then increase the version number in litepal.xml:</a:t>
            </a:r>
          </a:p>
          <a:p>
            <a:pPr lvl="1"/>
            <a:r>
              <a:rPr lang="zh-CN" altLang="en-US" dirty="0"/>
              <a:t>调用</a:t>
            </a:r>
            <a:r>
              <a:rPr lang="en-US" altLang="zh-CN" b="1" dirty="0" err="1">
                <a:solidFill>
                  <a:srgbClr val="C00000"/>
                </a:solidFill>
              </a:rPr>
              <a:t>LitePal.getDatabase</a:t>
            </a:r>
            <a:r>
              <a:rPr lang="en-US" altLang="zh-CN" b="1" dirty="0">
                <a:solidFill>
                  <a:srgbClr val="C00000"/>
                </a:solidFill>
              </a:rPr>
              <a:t>()</a:t>
            </a:r>
            <a:endParaRPr lang="zh-CN" altLang="en-US" b="1" dirty="0">
              <a:solidFill>
                <a:srgbClr val="C00000"/>
              </a:solidFill>
            </a:endParaRPr>
          </a:p>
          <a:p>
            <a:pPr lvl="1"/>
            <a:endParaRPr lang="en-US" altLang="zh-CN" dirty="0"/>
          </a:p>
          <a:p>
            <a:pPr lvl="1"/>
            <a:endParaRPr lang="en-US" altLang="zh-CN" dirty="0"/>
          </a:p>
        </p:txBody>
      </p:sp>
      <p:sp>
        <p:nvSpPr>
          <p:cNvPr id="3" name="标题 2"/>
          <p:cNvSpPr>
            <a:spLocks noGrp="1"/>
          </p:cNvSpPr>
          <p:nvPr>
            <p:ph type="title"/>
          </p:nvPr>
        </p:nvSpPr>
        <p:spPr/>
        <p:txBody>
          <a:bodyPr/>
          <a:lstStyle/>
          <a:p>
            <a:r>
              <a:rPr lang="en-US" altLang="zh-CN" dirty="0"/>
              <a:t>6.5 </a:t>
            </a:r>
            <a:r>
              <a:rPr lang="zh-CN" altLang="en-US" dirty="0"/>
              <a:t>数据库框架 </a:t>
            </a:r>
            <a:r>
              <a:rPr lang="en-US" altLang="zh-CN" dirty="0" err="1"/>
              <a:t>LitePal</a:t>
            </a:r>
            <a:endParaRPr lang="zh-CN" altLang="en-US" dirty="0"/>
          </a:p>
        </p:txBody>
      </p:sp>
    </p:spTree>
    <p:extLst>
      <p:ext uri="{BB962C8B-B14F-4D97-AF65-F5344CB8AC3E}">
        <p14:creationId xmlns:p14="http://schemas.microsoft.com/office/powerpoint/2010/main" val="2496130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sz="2800" dirty="0">
                <a:latin typeface="黑体" pitchFamily="49" charset="-122"/>
                <a:ea typeface="黑体" pitchFamily="49" charset="-122"/>
              </a:rPr>
              <a:t>6.4.1.2 SQLite</a:t>
            </a:r>
            <a:r>
              <a:rPr lang="zh-CN" altLang="zh-CN" sz="2800" dirty="0">
                <a:latin typeface="黑体" pitchFamily="49" charset="-122"/>
                <a:ea typeface="黑体" pitchFamily="49" charset="-122"/>
              </a:rPr>
              <a:t>数据库</a:t>
            </a:r>
            <a:r>
              <a:rPr lang="zh-CN" altLang="en-US" sz="2800" dirty="0">
                <a:latin typeface="黑体" pitchFamily="49" charset="-122"/>
                <a:ea typeface="黑体" pitchFamily="49" charset="-122"/>
              </a:rPr>
              <a:t>的工作原理</a:t>
            </a:r>
            <a:endParaRPr lang="en-US" altLang="zh-CN" sz="2800" dirty="0">
              <a:latin typeface="黑体" pitchFamily="49" charset="-122"/>
              <a:ea typeface="黑体" pitchFamily="49" charset="-122"/>
            </a:endParaRPr>
          </a:p>
          <a:p>
            <a:pPr lvl="1">
              <a:lnSpc>
                <a:spcPct val="150000"/>
              </a:lnSpc>
            </a:pPr>
            <a:r>
              <a:rPr lang="zh-CN" altLang="en-US" b="1" dirty="0"/>
              <a:t>与</a:t>
            </a:r>
            <a:r>
              <a:rPr lang="zh-CN" altLang="zh-CN" b="1" dirty="0"/>
              <a:t>客户</a:t>
            </a:r>
            <a:r>
              <a:rPr lang="en-US" altLang="zh-CN" b="1" dirty="0"/>
              <a:t>-</a:t>
            </a:r>
            <a:r>
              <a:rPr lang="zh-CN" altLang="zh-CN" b="1" dirty="0"/>
              <a:t>服务器范例</a:t>
            </a:r>
            <a:r>
              <a:rPr lang="zh-CN" altLang="en-US" b="1" dirty="0"/>
              <a:t>不同</a:t>
            </a:r>
            <a:r>
              <a:rPr lang="zh-CN" altLang="zh-CN" b="1" dirty="0"/>
              <a:t>，</a:t>
            </a:r>
            <a:r>
              <a:rPr lang="en-US" altLang="zh-CN" b="1" dirty="0"/>
              <a:t>SQLite</a:t>
            </a:r>
            <a:r>
              <a:rPr lang="zh-CN" altLang="zh-CN" b="1" dirty="0"/>
              <a:t>引擎不是一个程序与之通信的独立进程，而是</a:t>
            </a:r>
            <a:r>
              <a:rPr lang="zh-CN" altLang="zh-CN" b="1" dirty="0">
                <a:solidFill>
                  <a:srgbClr val="5B42EE"/>
                </a:solidFill>
              </a:rPr>
              <a:t>连接到程序中</a:t>
            </a:r>
            <a:r>
              <a:rPr lang="zh-CN" altLang="zh-CN" b="1" dirty="0"/>
              <a:t>成为它的一个主要部分，所以主要的通信协议是在编程语言内的直接</a:t>
            </a:r>
            <a:r>
              <a:rPr lang="en-US" altLang="zh-CN" b="1" dirty="0"/>
              <a:t>API</a:t>
            </a:r>
            <a:r>
              <a:rPr lang="zh-CN" altLang="zh-CN" b="1" dirty="0"/>
              <a:t>调用。这在消耗总量、延迟时间和整体简单性上有积极的作用。整个数据库</a:t>
            </a:r>
            <a:r>
              <a:rPr lang="en-US" altLang="zh-CN" b="1" dirty="0"/>
              <a:t>(</a:t>
            </a:r>
            <a:r>
              <a:rPr lang="zh-CN" altLang="zh-CN" b="1" dirty="0"/>
              <a:t>定义、表、索引和数据本身</a:t>
            </a:r>
            <a:r>
              <a:rPr lang="en-US" altLang="zh-CN" b="1" dirty="0"/>
              <a:t>)</a:t>
            </a:r>
            <a:r>
              <a:rPr lang="zh-CN" altLang="zh-CN" b="1" dirty="0"/>
              <a:t>都在宿主主机上存储在一个单一的文件中，它简单的设计是通过在开始一个事务的时候锁定整个数据文件而完成的。</a:t>
            </a:r>
          </a:p>
          <a:p>
            <a:pPr lvl="1"/>
            <a:endParaRPr lang="zh-CN" altLang="en-US" dirty="0"/>
          </a:p>
        </p:txBody>
      </p:sp>
      <p:sp>
        <p:nvSpPr>
          <p:cNvPr id="3" name="标题 2"/>
          <p:cNvSpPr>
            <a:spLocks noGrp="1"/>
          </p:cNvSpPr>
          <p:nvPr>
            <p:ph type="title"/>
          </p:nvPr>
        </p:nvSpPr>
        <p:spPr/>
        <p:txBody>
          <a:bodyPr/>
          <a:lstStyle/>
          <a:p>
            <a:r>
              <a:rPr lang="en-US" altLang="zh-CN" dirty="0"/>
              <a:t>6.4.1 SQLite</a:t>
            </a:r>
            <a:r>
              <a:rPr lang="zh-CN" altLang="en-US" dirty="0"/>
              <a:t>数据库概述</a:t>
            </a:r>
          </a:p>
        </p:txBody>
      </p:sp>
    </p:spTree>
    <p:extLst>
      <p:ext uri="{BB962C8B-B14F-4D97-AF65-F5344CB8AC3E}">
        <p14:creationId xmlns:p14="http://schemas.microsoft.com/office/powerpoint/2010/main" val="2527136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t>(6)</a:t>
            </a:r>
            <a:r>
              <a:rPr lang="zh-CN" altLang="en-US" dirty="0"/>
              <a:t>使用</a:t>
            </a:r>
            <a:r>
              <a:rPr lang="en-US" altLang="zh-CN" dirty="0" err="1"/>
              <a:t>LitePale</a:t>
            </a:r>
            <a:r>
              <a:rPr lang="zh-CN" altLang="en-US" dirty="0"/>
              <a:t>添加数据</a:t>
            </a:r>
            <a:endParaRPr lang="en-US" altLang="zh-CN" dirty="0"/>
          </a:p>
          <a:p>
            <a:pPr lvl="1"/>
            <a:r>
              <a:rPr lang="zh-CN" altLang="en-US" dirty="0"/>
              <a:t>创建模型类的实例，将需要存储的数据设置好，然后调用</a:t>
            </a:r>
            <a:r>
              <a:rPr lang="en-US" altLang="zh-CN" dirty="0"/>
              <a:t>save()</a:t>
            </a:r>
            <a:r>
              <a:rPr lang="zh-CN" altLang="en-US" dirty="0"/>
              <a:t>方法。</a:t>
            </a:r>
            <a:endParaRPr lang="en-US" altLang="zh-CN" dirty="0"/>
          </a:p>
          <a:p>
            <a:pPr lvl="1"/>
            <a:r>
              <a:rPr lang="zh-CN" altLang="en-US" dirty="0"/>
              <a:t>还需要修改模型类</a:t>
            </a:r>
            <a:r>
              <a:rPr lang="en-US" altLang="zh-CN" dirty="0"/>
              <a:t>(</a:t>
            </a:r>
            <a:r>
              <a:rPr lang="zh-CN" altLang="en-US" dirty="0"/>
              <a:t>例如</a:t>
            </a:r>
            <a:r>
              <a:rPr lang="en-US" altLang="zh-CN" dirty="0"/>
              <a:t>Book)</a:t>
            </a:r>
            <a:r>
              <a:rPr lang="zh-CN" altLang="en-US" dirty="0"/>
              <a:t>，</a:t>
            </a:r>
            <a:r>
              <a:rPr lang="zh-CN" altLang="en-US"/>
              <a:t>继承自</a:t>
            </a:r>
            <a:r>
              <a:rPr lang="en-US" altLang="zh-CN"/>
              <a:t>LitPalSupport </a:t>
            </a:r>
            <a:endParaRPr lang="en-US" altLang="zh-CN" dirty="0"/>
          </a:p>
          <a:p>
            <a:pPr lvl="1"/>
            <a:endParaRPr lang="zh-CN" altLang="en-US" dirty="0"/>
          </a:p>
        </p:txBody>
      </p:sp>
      <p:sp>
        <p:nvSpPr>
          <p:cNvPr id="3" name="标题 2"/>
          <p:cNvSpPr>
            <a:spLocks noGrp="1"/>
          </p:cNvSpPr>
          <p:nvPr>
            <p:ph type="title"/>
          </p:nvPr>
        </p:nvSpPr>
        <p:spPr/>
        <p:txBody>
          <a:bodyPr/>
          <a:lstStyle/>
          <a:p>
            <a:r>
              <a:rPr lang="en-US" altLang="zh-CN" dirty="0"/>
              <a:t>6.5 </a:t>
            </a:r>
            <a:r>
              <a:rPr lang="zh-CN" altLang="en-US" dirty="0"/>
              <a:t>数据库框架 </a:t>
            </a:r>
            <a:r>
              <a:rPr lang="en-US" altLang="zh-CN" dirty="0" err="1"/>
              <a:t>LitePal</a:t>
            </a:r>
            <a:endParaRPr lang="zh-CN" altLang="en-US" dirty="0"/>
          </a:p>
        </p:txBody>
      </p:sp>
      <p:sp>
        <p:nvSpPr>
          <p:cNvPr id="4" name="Rectangle 1">
            <a:extLst>
              <a:ext uri="{FF2B5EF4-FFF2-40B4-BE49-F238E27FC236}">
                <a16:creationId xmlns:a16="http://schemas.microsoft.com/office/drawing/2014/main" id="{08B45076-3A1B-4A76-BF99-B63EA1EEA236}"/>
              </a:ext>
            </a:extLst>
          </p:cNvPr>
          <p:cNvSpPr>
            <a:spLocks noChangeArrowheads="1"/>
          </p:cNvSpPr>
          <p:nvPr/>
        </p:nvSpPr>
        <p:spPr bwMode="auto">
          <a:xfrm>
            <a:off x="1054646" y="2452245"/>
            <a:ext cx="10297144" cy="387235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private void </a:t>
            </a:r>
            <a: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addData(){</a:t>
            </a:r>
            <a:b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24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db </a:t>
            </a:r>
            <a: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LitePal.</a:t>
            </a:r>
            <a:r>
              <a:rPr kumimoji="0" lang="zh-CN" altLang="zh-CN" sz="2400" b="0" i="1" u="none" strike="noStrike" cap="none" normalizeH="0" baseline="0" dirty="0">
                <a:ln>
                  <a:noFill/>
                </a:ln>
                <a:solidFill>
                  <a:srgbClr val="000000"/>
                </a:solidFill>
                <a:effectLst/>
                <a:latin typeface="宋体" panose="02010600030101010101" pitchFamily="2" charset="-122"/>
                <a:ea typeface="宋体" panose="02010600030101010101" pitchFamily="2" charset="-122"/>
              </a:rPr>
              <a:t>getDatabase</a:t>
            </a:r>
            <a: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Book book = </a:t>
            </a:r>
            <a:r>
              <a:rPr kumimoji="0" lang="zh-CN" altLang="zh-CN" sz="24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new </a:t>
            </a:r>
            <a: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Book();</a:t>
            </a:r>
            <a:b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book.setName(</a:t>
            </a:r>
            <a:r>
              <a:rPr kumimoji="0" lang="zh-CN" altLang="zh-CN" sz="24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"The Da Vinci Code"</a:t>
            </a:r>
            <a: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book.setAuthor(</a:t>
            </a:r>
            <a:r>
              <a:rPr kumimoji="0" lang="zh-CN" altLang="zh-CN" sz="24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"Dan Brown"</a:t>
            </a:r>
            <a: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book.setPages(</a:t>
            </a:r>
            <a:r>
              <a:rPr kumimoji="0" lang="zh-CN" altLang="zh-CN" sz="2400"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454</a:t>
            </a:r>
            <a: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book.setPrice(</a:t>
            </a:r>
            <a:r>
              <a:rPr kumimoji="0" lang="zh-CN" altLang="zh-CN" sz="2400"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16.96</a:t>
            </a:r>
            <a: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book.setPress(</a:t>
            </a:r>
            <a:r>
              <a:rPr kumimoji="0" lang="zh-CN" altLang="zh-CN" sz="24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"Unknow"</a:t>
            </a:r>
            <a: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book.save();</a:t>
            </a:r>
            <a:endParaRPr kumimoji="0" lang="en-US"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2400" dirty="0">
                <a:solidFill>
                  <a:srgbClr val="000000"/>
                </a:solidFill>
                <a:latin typeface="宋体" panose="02010600030101010101" pitchFamily="2" charset="-122"/>
                <a:ea typeface="宋体" panose="02010600030101010101" pitchFamily="2" charset="-122"/>
              </a:rPr>
              <a:t>}</a:t>
            </a:r>
            <a:endParaRPr kumimoji="0" lang="zh-CN" altLang="zh-CN"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90879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t>(6)</a:t>
            </a:r>
            <a:r>
              <a:rPr lang="zh-CN" altLang="en-US" dirty="0"/>
              <a:t>使用</a:t>
            </a:r>
            <a:r>
              <a:rPr lang="en-US" altLang="zh-CN" dirty="0" err="1"/>
              <a:t>LitePale</a:t>
            </a:r>
            <a:r>
              <a:rPr lang="zh-CN" altLang="en-US" dirty="0"/>
              <a:t>更新数据</a:t>
            </a:r>
            <a:endParaRPr lang="en-US" altLang="zh-CN" dirty="0"/>
          </a:p>
          <a:p>
            <a:pPr lvl="1"/>
            <a:r>
              <a:rPr lang="zh-CN" altLang="en-US" dirty="0"/>
              <a:t>最简单的方式：对已存储的对象重新设值，然后重新调用</a:t>
            </a:r>
            <a:r>
              <a:rPr lang="en-US" altLang="zh-CN" dirty="0"/>
              <a:t>save</a:t>
            </a:r>
            <a:r>
              <a:rPr lang="zh-CN" altLang="en-US" dirty="0"/>
              <a:t>方法。</a:t>
            </a:r>
            <a:endParaRPr lang="en-US" altLang="zh-CN" dirty="0"/>
          </a:p>
          <a:p>
            <a:pPr lvl="1"/>
            <a:r>
              <a:rPr lang="zh-CN" altLang="en-US" dirty="0"/>
              <a:t>另外一种更灵活的方式：</a:t>
            </a:r>
            <a:endParaRPr lang="en-US" altLang="zh-CN" dirty="0"/>
          </a:p>
          <a:p>
            <a:pPr lvl="1"/>
            <a:endParaRPr lang="zh-CN" altLang="en-US" dirty="0"/>
          </a:p>
        </p:txBody>
      </p:sp>
      <p:sp>
        <p:nvSpPr>
          <p:cNvPr id="3" name="标题 2"/>
          <p:cNvSpPr>
            <a:spLocks noGrp="1"/>
          </p:cNvSpPr>
          <p:nvPr>
            <p:ph type="title"/>
          </p:nvPr>
        </p:nvSpPr>
        <p:spPr/>
        <p:txBody>
          <a:bodyPr/>
          <a:lstStyle/>
          <a:p>
            <a:r>
              <a:rPr lang="en-US" altLang="zh-CN" dirty="0"/>
              <a:t>6.5 </a:t>
            </a:r>
            <a:r>
              <a:rPr lang="zh-CN" altLang="en-US" dirty="0"/>
              <a:t>数据库框架 </a:t>
            </a:r>
            <a:r>
              <a:rPr lang="en-US" altLang="zh-CN" dirty="0" err="1"/>
              <a:t>LitePal</a:t>
            </a:r>
            <a:endParaRPr lang="zh-CN" alt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660" y="2564904"/>
            <a:ext cx="12047725" cy="3168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11621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t>(7)</a:t>
            </a:r>
            <a:r>
              <a:rPr lang="zh-CN" altLang="en-US" dirty="0"/>
              <a:t>使用</a:t>
            </a:r>
            <a:r>
              <a:rPr lang="en-US" altLang="zh-CN" dirty="0" err="1"/>
              <a:t>LitePale</a:t>
            </a:r>
            <a:r>
              <a:rPr lang="zh-CN" altLang="en-US" dirty="0"/>
              <a:t>删除数据</a:t>
            </a:r>
            <a:endParaRPr lang="en-US" altLang="zh-CN" dirty="0"/>
          </a:p>
          <a:p>
            <a:pPr lvl="1"/>
            <a:r>
              <a:rPr lang="zh-CN" altLang="en-US" dirty="0"/>
              <a:t>最简单的方式：对已存储的对象直接调用</a:t>
            </a:r>
            <a:r>
              <a:rPr lang="en-US" altLang="zh-CN" dirty="0"/>
              <a:t>delete()</a:t>
            </a:r>
            <a:r>
              <a:rPr lang="zh-CN" altLang="en-US" dirty="0"/>
              <a:t>方法。</a:t>
            </a:r>
            <a:endParaRPr lang="en-US" altLang="zh-CN" dirty="0"/>
          </a:p>
          <a:p>
            <a:pPr lvl="1"/>
            <a:r>
              <a:rPr lang="zh-CN" altLang="en-US" dirty="0"/>
              <a:t>另外一种更灵活的方式：</a:t>
            </a:r>
            <a:endParaRPr lang="en-US" altLang="zh-CN" dirty="0"/>
          </a:p>
          <a:p>
            <a:pPr lvl="1"/>
            <a:endParaRPr lang="zh-CN" altLang="en-US" dirty="0"/>
          </a:p>
        </p:txBody>
      </p:sp>
      <p:sp>
        <p:nvSpPr>
          <p:cNvPr id="3" name="标题 2"/>
          <p:cNvSpPr>
            <a:spLocks noGrp="1"/>
          </p:cNvSpPr>
          <p:nvPr>
            <p:ph type="title"/>
          </p:nvPr>
        </p:nvSpPr>
        <p:spPr/>
        <p:txBody>
          <a:bodyPr/>
          <a:lstStyle/>
          <a:p>
            <a:r>
              <a:rPr lang="en-US" altLang="zh-CN" dirty="0"/>
              <a:t>6.5 </a:t>
            </a:r>
            <a:r>
              <a:rPr lang="zh-CN" altLang="en-US" dirty="0"/>
              <a:t>数据库框架 </a:t>
            </a:r>
            <a:r>
              <a:rPr lang="en-US" altLang="zh-CN" dirty="0" err="1"/>
              <a:t>LitePal</a:t>
            </a:r>
            <a:endParaRPr lang="zh-CN" altLang="en-US" dirty="0"/>
          </a:p>
        </p:txBody>
      </p:sp>
      <p:sp>
        <p:nvSpPr>
          <p:cNvPr id="4" name="矩形 3">
            <a:extLst>
              <a:ext uri="{FF2B5EF4-FFF2-40B4-BE49-F238E27FC236}">
                <a16:creationId xmlns:a16="http://schemas.microsoft.com/office/drawing/2014/main" id="{E2EC5D5F-7019-4E58-A0A7-2E33C6314C24}"/>
              </a:ext>
            </a:extLst>
          </p:cNvPr>
          <p:cNvSpPr/>
          <p:nvPr/>
        </p:nvSpPr>
        <p:spPr>
          <a:xfrm>
            <a:off x="1270670" y="2780928"/>
            <a:ext cx="6220934" cy="461665"/>
          </a:xfrm>
          <a:prstGeom prst="rect">
            <a:avLst/>
          </a:prstGeom>
          <a:solidFill>
            <a:schemeClr val="accent2">
              <a:lumMod val="20000"/>
              <a:lumOff val="80000"/>
            </a:schemeClr>
          </a:solidFill>
          <a:ln>
            <a:solidFill>
              <a:srgbClr val="00B050"/>
            </a:solidFill>
          </a:ln>
        </p:spPr>
        <p:txBody>
          <a:bodyPr wrap="none">
            <a:spAutoFit/>
          </a:bodyPr>
          <a:lstStyle/>
          <a:p>
            <a:r>
              <a:rPr lang="en-US" altLang="zh-CN" sz="2400">
                <a:solidFill>
                  <a:srgbClr val="000000"/>
                </a:solidFill>
                <a:latin typeface="??"/>
              </a:rPr>
              <a:t>LitePal.</a:t>
            </a:r>
            <a:r>
              <a:rPr lang="en-US" altLang="zh-CN" sz="2400" i="1">
                <a:solidFill>
                  <a:srgbClr val="000000"/>
                </a:solidFill>
                <a:latin typeface="??"/>
              </a:rPr>
              <a:t>deleteAll</a:t>
            </a:r>
            <a:r>
              <a:rPr lang="en-US" altLang="zh-CN" sz="2400">
                <a:solidFill>
                  <a:srgbClr val="000000"/>
                </a:solidFill>
                <a:latin typeface="??"/>
              </a:rPr>
              <a:t>(Book.</a:t>
            </a:r>
            <a:r>
              <a:rPr lang="en-US" altLang="zh-CN" sz="2400" b="1">
                <a:solidFill>
                  <a:srgbClr val="000080"/>
                </a:solidFill>
                <a:latin typeface="??"/>
              </a:rPr>
              <a:t>class</a:t>
            </a:r>
            <a:r>
              <a:rPr lang="en-US" altLang="zh-CN" sz="2400">
                <a:solidFill>
                  <a:srgbClr val="000000"/>
                </a:solidFill>
                <a:latin typeface="??"/>
              </a:rPr>
              <a:t>, </a:t>
            </a:r>
            <a:r>
              <a:rPr lang="en-US" altLang="zh-CN" sz="2400" b="1">
                <a:solidFill>
                  <a:srgbClr val="008000"/>
                </a:solidFill>
                <a:latin typeface="??"/>
              </a:rPr>
              <a:t>"pages &lt; ?"</a:t>
            </a:r>
            <a:r>
              <a:rPr lang="en-US" altLang="zh-CN" sz="2400">
                <a:solidFill>
                  <a:srgbClr val="000000"/>
                </a:solidFill>
                <a:latin typeface="??"/>
              </a:rPr>
              <a:t>, </a:t>
            </a:r>
            <a:r>
              <a:rPr lang="en-US" altLang="zh-CN" sz="2400" b="1">
                <a:solidFill>
                  <a:srgbClr val="008000"/>
                </a:solidFill>
                <a:latin typeface="??"/>
              </a:rPr>
              <a:t>"500"</a:t>
            </a:r>
            <a:r>
              <a:rPr lang="en-US" altLang="zh-CN" sz="2400">
                <a:solidFill>
                  <a:srgbClr val="000000"/>
                </a:solidFill>
                <a:latin typeface="??"/>
              </a:rPr>
              <a:t>);</a:t>
            </a:r>
          </a:p>
        </p:txBody>
      </p:sp>
    </p:spTree>
    <p:extLst>
      <p:ext uri="{BB962C8B-B14F-4D97-AF65-F5344CB8AC3E}">
        <p14:creationId xmlns:p14="http://schemas.microsoft.com/office/powerpoint/2010/main" val="1408878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t>(8)</a:t>
            </a:r>
            <a:r>
              <a:rPr lang="zh-CN" altLang="en-US" dirty="0"/>
              <a:t>使用</a:t>
            </a:r>
            <a:r>
              <a:rPr lang="en-US" altLang="zh-CN" dirty="0" err="1"/>
              <a:t>LitePale</a:t>
            </a:r>
            <a:r>
              <a:rPr lang="zh-CN" altLang="en-US" dirty="0"/>
              <a:t>查询数据</a:t>
            </a:r>
            <a:endParaRPr lang="en-US" altLang="zh-CN" dirty="0"/>
          </a:p>
          <a:p>
            <a:endParaRPr lang="zh-CN" altLang="en-US" dirty="0"/>
          </a:p>
        </p:txBody>
      </p:sp>
      <p:sp>
        <p:nvSpPr>
          <p:cNvPr id="3" name="标题 2"/>
          <p:cNvSpPr>
            <a:spLocks noGrp="1"/>
          </p:cNvSpPr>
          <p:nvPr>
            <p:ph type="title"/>
          </p:nvPr>
        </p:nvSpPr>
        <p:spPr/>
        <p:txBody>
          <a:bodyPr/>
          <a:lstStyle/>
          <a:p>
            <a:r>
              <a:rPr lang="en-US" altLang="zh-CN" dirty="0"/>
              <a:t>6.5 </a:t>
            </a:r>
            <a:r>
              <a:rPr lang="zh-CN" altLang="en-US" dirty="0"/>
              <a:t>数据库框架 </a:t>
            </a:r>
            <a:r>
              <a:rPr lang="en-US" altLang="zh-CN" dirty="0" err="1"/>
              <a:t>LitePal</a:t>
            </a:r>
            <a:endParaRPr lang="zh-CN" altLang="en-US" dirty="0"/>
          </a:p>
        </p:txBody>
      </p:sp>
      <p:sp>
        <p:nvSpPr>
          <p:cNvPr id="4" name="矩形 3">
            <a:extLst>
              <a:ext uri="{FF2B5EF4-FFF2-40B4-BE49-F238E27FC236}">
                <a16:creationId xmlns:a16="http://schemas.microsoft.com/office/drawing/2014/main" id="{14E3AB22-F41E-4155-9D10-10A7824DA2CB}"/>
              </a:ext>
            </a:extLst>
          </p:cNvPr>
          <p:cNvSpPr/>
          <p:nvPr/>
        </p:nvSpPr>
        <p:spPr>
          <a:xfrm>
            <a:off x="1270670" y="1859339"/>
            <a:ext cx="10310222" cy="3785652"/>
          </a:xfrm>
          <a:prstGeom prst="rect">
            <a:avLst/>
          </a:prstGeom>
          <a:solidFill>
            <a:schemeClr val="accent2">
              <a:lumMod val="20000"/>
              <a:lumOff val="80000"/>
            </a:schemeClr>
          </a:solidFill>
          <a:ln>
            <a:solidFill>
              <a:srgbClr val="00B050"/>
            </a:solidFill>
          </a:ln>
        </p:spPr>
        <p:txBody>
          <a:bodyPr wrap="square">
            <a:spAutoFit/>
          </a:bodyPr>
          <a:lstStyle/>
          <a:p>
            <a:r>
              <a:rPr lang="en-US" altLang="zh-CN" sz="2400" b="1">
                <a:solidFill>
                  <a:srgbClr val="000080"/>
                </a:solidFill>
                <a:latin typeface="??"/>
              </a:rPr>
              <a:t>private void </a:t>
            </a:r>
            <a:r>
              <a:rPr lang="en-US" altLang="zh-CN" sz="2400">
                <a:solidFill>
                  <a:srgbClr val="000000"/>
                </a:solidFill>
                <a:latin typeface="??"/>
              </a:rPr>
              <a:t>queryData(){</a:t>
            </a:r>
            <a:br>
              <a:rPr lang="en-US" altLang="zh-CN" sz="2400">
                <a:solidFill>
                  <a:srgbClr val="000000"/>
                </a:solidFill>
                <a:latin typeface="??"/>
              </a:rPr>
            </a:br>
            <a:r>
              <a:rPr lang="en-US" altLang="zh-CN" sz="2400">
                <a:solidFill>
                  <a:srgbClr val="000000"/>
                </a:solidFill>
                <a:latin typeface="??"/>
              </a:rPr>
              <a:t>    List&lt;Book&gt; books = LitePal.</a:t>
            </a:r>
            <a:r>
              <a:rPr lang="en-US" altLang="zh-CN" sz="2400" i="1">
                <a:solidFill>
                  <a:srgbClr val="000000"/>
                </a:solidFill>
                <a:latin typeface="??"/>
              </a:rPr>
              <a:t>findAll</a:t>
            </a:r>
            <a:r>
              <a:rPr lang="en-US" altLang="zh-CN" sz="2400">
                <a:solidFill>
                  <a:srgbClr val="000000"/>
                </a:solidFill>
                <a:latin typeface="??"/>
              </a:rPr>
              <a:t>(Book.</a:t>
            </a:r>
            <a:r>
              <a:rPr lang="en-US" altLang="zh-CN" sz="2400" b="1">
                <a:solidFill>
                  <a:srgbClr val="000080"/>
                </a:solidFill>
                <a:latin typeface="??"/>
              </a:rPr>
              <a:t>class</a:t>
            </a:r>
            <a:r>
              <a:rPr lang="en-US" altLang="zh-CN" sz="2400">
                <a:solidFill>
                  <a:srgbClr val="000000"/>
                </a:solidFill>
                <a:latin typeface="??"/>
              </a:rPr>
              <a:t>);</a:t>
            </a:r>
            <a:br>
              <a:rPr lang="en-US" altLang="zh-CN" sz="2400">
                <a:solidFill>
                  <a:srgbClr val="000000"/>
                </a:solidFill>
                <a:latin typeface="??"/>
              </a:rPr>
            </a:br>
            <a:r>
              <a:rPr lang="en-US" altLang="zh-CN" sz="2400">
                <a:solidFill>
                  <a:srgbClr val="000000"/>
                </a:solidFill>
                <a:latin typeface="??"/>
              </a:rPr>
              <a:t>    </a:t>
            </a:r>
            <a:r>
              <a:rPr lang="en-US" altLang="zh-CN" sz="2400" b="1">
                <a:solidFill>
                  <a:srgbClr val="000080"/>
                </a:solidFill>
                <a:latin typeface="??"/>
              </a:rPr>
              <a:t>for </a:t>
            </a:r>
            <a:r>
              <a:rPr lang="en-US" altLang="zh-CN" sz="2400">
                <a:solidFill>
                  <a:srgbClr val="000000"/>
                </a:solidFill>
                <a:latin typeface="??"/>
              </a:rPr>
              <a:t>(Book book: books) {</a:t>
            </a:r>
            <a:br>
              <a:rPr lang="en-US" altLang="zh-CN" sz="2400">
                <a:solidFill>
                  <a:srgbClr val="000000"/>
                </a:solidFill>
                <a:latin typeface="??"/>
              </a:rPr>
            </a:br>
            <a:r>
              <a:rPr lang="en-US" altLang="zh-CN" sz="2400">
                <a:solidFill>
                  <a:srgbClr val="000000"/>
                </a:solidFill>
                <a:latin typeface="??"/>
              </a:rPr>
              <a:t>        Log.</a:t>
            </a:r>
            <a:r>
              <a:rPr lang="en-US" altLang="zh-CN" sz="2400" i="1">
                <a:solidFill>
                  <a:srgbClr val="000000"/>
                </a:solidFill>
                <a:latin typeface="??"/>
              </a:rPr>
              <a:t>d</a:t>
            </a:r>
            <a:r>
              <a:rPr lang="en-US" altLang="zh-CN" sz="2400">
                <a:solidFill>
                  <a:srgbClr val="000000"/>
                </a:solidFill>
                <a:latin typeface="??"/>
              </a:rPr>
              <a:t>(</a:t>
            </a:r>
            <a:r>
              <a:rPr lang="en-US" altLang="zh-CN" sz="2400" b="1">
                <a:solidFill>
                  <a:srgbClr val="008000"/>
                </a:solidFill>
                <a:latin typeface="??"/>
              </a:rPr>
              <a:t>"MainActivity"</a:t>
            </a:r>
            <a:r>
              <a:rPr lang="en-US" altLang="zh-CN" sz="2400">
                <a:solidFill>
                  <a:srgbClr val="000000"/>
                </a:solidFill>
                <a:latin typeface="??"/>
              </a:rPr>
              <a:t>, </a:t>
            </a:r>
            <a:r>
              <a:rPr lang="en-US" altLang="zh-CN" sz="2400" b="1">
                <a:solidFill>
                  <a:srgbClr val="008000"/>
                </a:solidFill>
                <a:latin typeface="??"/>
              </a:rPr>
              <a:t>"book name is " </a:t>
            </a:r>
            <a:r>
              <a:rPr lang="en-US" altLang="zh-CN" sz="2400">
                <a:solidFill>
                  <a:srgbClr val="000000"/>
                </a:solidFill>
                <a:latin typeface="??"/>
              </a:rPr>
              <a:t>+ book.getName());</a:t>
            </a:r>
            <a:br>
              <a:rPr lang="en-US" altLang="zh-CN" sz="2400">
                <a:solidFill>
                  <a:srgbClr val="000000"/>
                </a:solidFill>
                <a:latin typeface="??"/>
              </a:rPr>
            </a:br>
            <a:r>
              <a:rPr lang="en-US" altLang="zh-CN" sz="2400">
                <a:solidFill>
                  <a:srgbClr val="000000"/>
                </a:solidFill>
                <a:latin typeface="??"/>
              </a:rPr>
              <a:t>        Log.</a:t>
            </a:r>
            <a:r>
              <a:rPr lang="en-US" altLang="zh-CN" sz="2400" i="1">
                <a:solidFill>
                  <a:srgbClr val="000000"/>
                </a:solidFill>
                <a:latin typeface="??"/>
              </a:rPr>
              <a:t>d</a:t>
            </a:r>
            <a:r>
              <a:rPr lang="en-US" altLang="zh-CN" sz="2400">
                <a:solidFill>
                  <a:srgbClr val="000000"/>
                </a:solidFill>
                <a:latin typeface="??"/>
              </a:rPr>
              <a:t>(</a:t>
            </a:r>
            <a:r>
              <a:rPr lang="en-US" altLang="zh-CN" sz="2400" b="1">
                <a:solidFill>
                  <a:srgbClr val="008000"/>
                </a:solidFill>
                <a:latin typeface="??"/>
              </a:rPr>
              <a:t>"MainActivity"</a:t>
            </a:r>
            <a:r>
              <a:rPr lang="en-US" altLang="zh-CN" sz="2400">
                <a:solidFill>
                  <a:srgbClr val="000000"/>
                </a:solidFill>
                <a:latin typeface="??"/>
              </a:rPr>
              <a:t>, </a:t>
            </a:r>
            <a:r>
              <a:rPr lang="en-US" altLang="zh-CN" sz="2400" b="1">
                <a:solidFill>
                  <a:srgbClr val="008000"/>
                </a:solidFill>
                <a:latin typeface="??"/>
              </a:rPr>
              <a:t>"book author is " </a:t>
            </a:r>
            <a:r>
              <a:rPr lang="en-US" altLang="zh-CN" sz="2400">
                <a:solidFill>
                  <a:srgbClr val="000000"/>
                </a:solidFill>
                <a:latin typeface="??"/>
              </a:rPr>
              <a:t>+ book.getAuthor());</a:t>
            </a:r>
            <a:br>
              <a:rPr lang="en-US" altLang="zh-CN" sz="2400">
                <a:solidFill>
                  <a:srgbClr val="000000"/>
                </a:solidFill>
                <a:latin typeface="??"/>
              </a:rPr>
            </a:br>
            <a:r>
              <a:rPr lang="en-US" altLang="zh-CN" sz="2400">
                <a:solidFill>
                  <a:srgbClr val="000000"/>
                </a:solidFill>
                <a:latin typeface="??"/>
              </a:rPr>
              <a:t>        Log.</a:t>
            </a:r>
            <a:r>
              <a:rPr lang="en-US" altLang="zh-CN" sz="2400" i="1">
                <a:solidFill>
                  <a:srgbClr val="000000"/>
                </a:solidFill>
                <a:latin typeface="??"/>
              </a:rPr>
              <a:t>d</a:t>
            </a:r>
            <a:r>
              <a:rPr lang="en-US" altLang="zh-CN" sz="2400">
                <a:solidFill>
                  <a:srgbClr val="000000"/>
                </a:solidFill>
                <a:latin typeface="??"/>
              </a:rPr>
              <a:t>(</a:t>
            </a:r>
            <a:r>
              <a:rPr lang="en-US" altLang="zh-CN" sz="2400" b="1">
                <a:solidFill>
                  <a:srgbClr val="008000"/>
                </a:solidFill>
                <a:latin typeface="??"/>
              </a:rPr>
              <a:t>"MainActivity"</a:t>
            </a:r>
            <a:r>
              <a:rPr lang="en-US" altLang="zh-CN" sz="2400">
                <a:solidFill>
                  <a:srgbClr val="000000"/>
                </a:solidFill>
                <a:latin typeface="??"/>
              </a:rPr>
              <a:t>, </a:t>
            </a:r>
            <a:r>
              <a:rPr lang="en-US" altLang="zh-CN" sz="2400" b="1">
                <a:solidFill>
                  <a:srgbClr val="008000"/>
                </a:solidFill>
                <a:latin typeface="??"/>
              </a:rPr>
              <a:t>"book pages is " </a:t>
            </a:r>
            <a:r>
              <a:rPr lang="en-US" altLang="zh-CN" sz="2400">
                <a:solidFill>
                  <a:srgbClr val="000000"/>
                </a:solidFill>
                <a:latin typeface="??"/>
              </a:rPr>
              <a:t>+ book.getPages());</a:t>
            </a:r>
            <a:br>
              <a:rPr lang="en-US" altLang="zh-CN" sz="2400">
                <a:solidFill>
                  <a:srgbClr val="000000"/>
                </a:solidFill>
                <a:latin typeface="??"/>
              </a:rPr>
            </a:br>
            <a:r>
              <a:rPr lang="en-US" altLang="zh-CN" sz="2400">
                <a:solidFill>
                  <a:srgbClr val="000000"/>
                </a:solidFill>
                <a:latin typeface="??"/>
              </a:rPr>
              <a:t>        Log.</a:t>
            </a:r>
            <a:r>
              <a:rPr lang="en-US" altLang="zh-CN" sz="2400" i="1">
                <a:solidFill>
                  <a:srgbClr val="000000"/>
                </a:solidFill>
                <a:latin typeface="??"/>
              </a:rPr>
              <a:t>d</a:t>
            </a:r>
            <a:r>
              <a:rPr lang="en-US" altLang="zh-CN" sz="2400">
                <a:solidFill>
                  <a:srgbClr val="000000"/>
                </a:solidFill>
                <a:latin typeface="??"/>
              </a:rPr>
              <a:t>(</a:t>
            </a:r>
            <a:r>
              <a:rPr lang="en-US" altLang="zh-CN" sz="2400" b="1">
                <a:solidFill>
                  <a:srgbClr val="008000"/>
                </a:solidFill>
                <a:latin typeface="??"/>
              </a:rPr>
              <a:t>"MainActivity"</a:t>
            </a:r>
            <a:r>
              <a:rPr lang="en-US" altLang="zh-CN" sz="2400">
                <a:solidFill>
                  <a:srgbClr val="000000"/>
                </a:solidFill>
                <a:latin typeface="??"/>
              </a:rPr>
              <a:t>, </a:t>
            </a:r>
            <a:r>
              <a:rPr lang="en-US" altLang="zh-CN" sz="2400" b="1">
                <a:solidFill>
                  <a:srgbClr val="008000"/>
                </a:solidFill>
                <a:latin typeface="??"/>
              </a:rPr>
              <a:t>"book price is " </a:t>
            </a:r>
            <a:r>
              <a:rPr lang="en-US" altLang="zh-CN" sz="2400">
                <a:solidFill>
                  <a:srgbClr val="000000"/>
                </a:solidFill>
                <a:latin typeface="??"/>
              </a:rPr>
              <a:t>+ book.getPrice());</a:t>
            </a:r>
            <a:br>
              <a:rPr lang="en-US" altLang="zh-CN" sz="2400">
                <a:solidFill>
                  <a:srgbClr val="000000"/>
                </a:solidFill>
                <a:latin typeface="??"/>
              </a:rPr>
            </a:br>
            <a:r>
              <a:rPr lang="en-US" altLang="zh-CN" sz="2400">
                <a:solidFill>
                  <a:srgbClr val="000000"/>
                </a:solidFill>
                <a:latin typeface="??"/>
              </a:rPr>
              <a:t>        Log.</a:t>
            </a:r>
            <a:r>
              <a:rPr lang="en-US" altLang="zh-CN" sz="2400" i="1">
                <a:solidFill>
                  <a:srgbClr val="000000"/>
                </a:solidFill>
                <a:latin typeface="??"/>
              </a:rPr>
              <a:t>d</a:t>
            </a:r>
            <a:r>
              <a:rPr lang="en-US" altLang="zh-CN" sz="2400">
                <a:solidFill>
                  <a:srgbClr val="000000"/>
                </a:solidFill>
                <a:latin typeface="??"/>
              </a:rPr>
              <a:t>(</a:t>
            </a:r>
            <a:r>
              <a:rPr lang="en-US" altLang="zh-CN" sz="2400" b="1">
                <a:solidFill>
                  <a:srgbClr val="008000"/>
                </a:solidFill>
                <a:latin typeface="??"/>
              </a:rPr>
              <a:t>"MainActivity"</a:t>
            </a:r>
            <a:r>
              <a:rPr lang="en-US" altLang="zh-CN" sz="2400">
                <a:solidFill>
                  <a:srgbClr val="000000"/>
                </a:solidFill>
                <a:latin typeface="??"/>
              </a:rPr>
              <a:t>, </a:t>
            </a:r>
            <a:r>
              <a:rPr lang="en-US" altLang="zh-CN" sz="2400" b="1">
                <a:solidFill>
                  <a:srgbClr val="008000"/>
                </a:solidFill>
                <a:latin typeface="??"/>
              </a:rPr>
              <a:t>"book press is " </a:t>
            </a:r>
            <a:r>
              <a:rPr lang="en-US" altLang="zh-CN" sz="2400">
                <a:solidFill>
                  <a:srgbClr val="000000"/>
                </a:solidFill>
                <a:latin typeface="??"/>
              </a:rPr>
              <a:t>+ book.getPress());</a:t>
            </a:r>
            <a:br>
              <a:rPr lang="en-US" altLang="zh-CN" sz="2400">
                <a:solidFill>
                  <a:srgbClr val="000000"/>
                </a:solidFill>
                <a:latin typeface="??"/>
              </a:rPr>
            </a:br>
            <a:r>
              <a:rPr lang="en-US" altLang="zh-CN" sz="2400">
                <a:solidFill>
                  <a:srgbClr val="000000"/>
                </a:solidFill>
                <a:latin typeface="??"/>
              </a:rPr>
              <a:t>    }</a:t>
            </a:r>
            <a:br>
              <a:rPr lang="en-US" altLang="zh-CN" sz="2400">
                <a:solidFill>
                  <a:srgbClr val="000000"/>
                </a:solidFill>
                <a:latin typeface="??"/>
              </a:rPr>
            </a:br>
            <a:r>
              <a:rPr lang="en-US" altLang="zh-CN" sz="2400">
                <a:solidFill>
                  <a:srgbClr val="000000"/>
                </a:solidFill>
                <a:latin typeface="??"/>
              </a:rPr>
              <a:t>}</a:t>
            </a:r>
          </a:p>
        </p:txBody>
      </p:sp>
    </p:spTree>
    <p:extLst>
      <p:ext uri="{BB962C8B-B14F-4D97-AF65-F5344CB8AC3E}">
        <p14:creationId xmlns:p14="http://schemas.microsoft.com/office/powerpoint/2010/main" val="1955363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en-US" altLang="zh-CN" sz="2200" dirty="0"/>
              <a:t>(8)</a:t>
            </a:r>
            <a:r>
              <a:rPr lang="zh-CN" altLang="en-US" sz="2200" dirty="0"/>
              <a:t>使用</a:t>
            </a:r>
            <a:r>
              <a:rPr lang="en-US" altLang="zh-CN" sz="2200" dirty="0" err="1"/>
              <a:t>LitePale</a:t>
            </a:r>
            <a:r>
              <a:rPr lang="zh-CN" altLang="en-US" sz="2200" dirty="0"/>
              <a:t>查询数据</a:t>
            </a:r>
            <a:endParaRPr lang="en-US" altLang="zh-CN" sz="2200" dirty="0"/>
          </a:p>
          <a:p>
            <a:pPr lvl="1"/>
            <a:r>
              <a:rPr lang="zh-CN" altLang="en-US" sz="2200" dirty="0"/>
              <a:t>查询第一条数据：</a:t>
            </a:r>
            <a:endParaRPr lang="en-US" altLang="zh-CN" sz="2200" dirty="0"/>
          </a:p>
          <a:p>
            <a:pPr lvl="1"/>
            <a:endParaRPr lang="en-US" altLang="zh-CN" sz="2200" dirty="0"/>
          </a:p>
          <a:p>
            <a:pPr lvl="1"/>
            <a:r>
              <a:rPr lang="zh-CN" altLang="en-US" sz="2200" dirty="0"/>
              <a:t>查询指定列，</a:t>
            </a:r>
            <a:r>
              <a:rPr lang="en-US" altLang="zh-CN" sz="2200" dirty="0"/>
              <a:t>select()</a:t>
            </a:r>
          </a:p>
          <a:p>
            <a:pPr lvl="1"/>
            <a:r>
              <a:rPr lang="zh-CN" altLang="en-US" sz="2200" dirty="0"/>
              <a:t>指定查询的约束条件：</a:t>
            </a:r>
            <a:r>
              <a:rPr lang="en-US" altLang="zh-CN" sz="2200" dirty="0"/>
              <a:t>where()</a:t>
            </a:r>
          </a:p>
          <a:p>
            <a:pPr lvl="1"/>
            <a:r>
              <a:rPr lang="zh-CN" altLang="en-US" sz="2200" dirty="0"/>
              <a:t>指定结果的排序方式：</a:t>
            </a:r>
            <a:r>
              <a:rPr lang="en-US" altLang="zh-CN" sz="2200" dirty="0"/>
              <a:t>order()</a:t>
            </a:r>
          </a:p>
          <a:p>
            <a:pPr lvl="1"/>
            <a:r>
              <a:rPr lang="zh-CN" altLang="en-US" sz="2200" dirty="0"/>
              <a:t>指定查询结果的数量：</a:t>
            </a:r>
            <a:r>
              <a:rPr lang="en-US" altLang="zh-CN" sz="2200" dirty="0"/>
              <a:t>limit()</a:t>
            </a:r>
          </a:p>
          <a:p>
            <a:pPr lvl="1"/>
            <a:r>
              <a:rPr lang="zh-CN" altLang="en-US" sz="2200" dirty="0"/>
              <a:t>指定查询结果的偏移量：</a:t>
            </a:r>
            <a:r>
              <a:rPr lang="en-US" altLang="zh-CN" sz="2200" dirty="0"/>
              <a:t>offset()</a:t>
            </a:r>
          </a:p>
          <a:p>
            <a:pPr lvl="1"/>
            <a:endParaRPr lang="en-US" altLang="zh-CN" sz="2200" dirty="0"/>
          </a:p>
        </p:txBody>
      </p:sp>
      <p:sp>
        <p:nvSpPr>
          <p:cNvPr id="3" name="标题 2"/>
          <p:cNvSpPr>
            <a:spLocks noGrp="1"/>
          </p:cNvSpPr>
          <p:nvPr>
            <p:ph type="title"/>
          </p:nvPr>
        </p:nvSpPr>
        <p:spPr/>
        <p:txBody>
          <a:bodyPr/>
          <a:lstStyle/>
          <a:p>
            <a:r>
              <a:rPr lang="en-US" altLang="zh-CN" dirty="0"/>
              <a:t>6.5 </a:t>
            </a:r>
            <a:r>
              <a:rPr lang="zh-CN" altLang="en-US" dirty="0"/>
              <a:t>数据库框架 </a:t>
            </a:r>
            <a:r>
              <a:rPr lang="en-US" altLang="zh-CN" dirty="0" err="1"/>
              <a:t>LitePal</a:t>
            </a:r>
            <a:endParaRPr lang="zh-CN" altLang="en-US" dirty="0"/>
          </a:p>
        </p:txBody>
      </p:sp>
      <p:sp>
        <p:nvSpPr>
          <p:cNvPr id="4" name="矩形 3">
            <a:extLst>
              <a:ext uri="{FF2B5EF4-FFF2-40B4-BE49-F238E27FC236}">
                <a16:creationId xmlns:a16="http://schemas.microsoft.com/office/drawing/2014/main" id="{022F4C7E-CCDB-4101-8C68-CDF66C4929BC}"/>
              </a:ext>
            </a:extLst>
          </p:cNvPr>
          <p:cNvSpPr/>
          <p:nvPr/>
        </p:nvSpPr>
        <p:spPr>
          <a:xfrm>
            <a:off x="1170186" y="1916832"/>
            <a:ext cx="4782591" cy="400110"/>
          </a:xfrm>
          <a:prstGeom prst="rect">
            <a:avLst/>
          </a:prstGeom>
          <a:solidFill>
            <a:schemeClr val="accent2">
              <a:lumMod val="20000"/>
              <a:lumOff val="80000"/>
            </a:schemeClr>
          </a:solidFill>
          <a:ln>
            <a:solidFill>
              <a:srgbClr val="00B050"/>
            </a:solidFill>
          </a:ln>
        </p:spPr>
        <p:txBody>
          <a:bodyPr wrap="none">
            <a:spAutoFit/>
          </a:bodyPr>
          <a:lstStyle/>
          <a:p>
            <a:r>
              <a:rPr lang="en-US" altLang="zh-CN" sz="2000">
                <a:solidFill>
                  <a:srgbClr val="000000"/>
                </a:solidFill>
                <a:latin typeface="??"/>
              </a:rPr>
              <a:t>Book firsBook = LitePal.</a:t>
            </a:r>
            <a:r>
              <a:rPr lang="en-US" altLang="zh-CN" sz="2000" i="1">
                <a:solidFill>
                  <a:srgbClr val="000000"/>
                </a:solidFill>
                <a:latin typeface="??"/>
              </a:rPr>
              <a:t>findFirst</a:t>
            </a:r>
            <a:r>
              <a:rPr lang="en-US" altLang="zh-CN" sz="2000">
                <a:solidFill>
                  <a:srgbClr val="000000"/>
                </a:solidFill>
                <a:latin typeface="??"/>
              </a:rPr>
              <a:t>(Book.</a:t>
            </a:r>
            <a:r>
              <a:rPr lang="en-US" altLang="zh-CN" sz="2000" b="1">
                <a:solidFill>
                  <a:srgbClr val="000080"/>
                </a:solidFill>
                <a:latin typeface="??"/>
              </a:rPr>
              <a:t>class</a:t>
            </a:r>
            <a:r>
              <a:rPr lang="en-US" altLang="zh-CN" sz="2000">
                <a:solidFill>
                  <a:srgbClr val="000000"/>
                </a:solidFill>
                <a:latin typeface="??"/>
              </a:rPr>
              <a:t>);</a:t>
            </a:r>
          </a:p>
        </p:txBody>
      </p:sp>
      <p:sp>
        <p:nvSpPr>
          <p:cNvPr id="5" name="矩形 4">
            <a:extLst>
              <a:ext uri="{FF2B5EF4-FFF2-40B4-BE49-F238E27FC236}">
                <a16:creationId xmlns:a16="http://schemas.microsoft.com/office/drawing/2014/main" id="{AD6140F0-F844-43F1-A00A-84CE79E83491}"/>
              </a:ext>
            </a:extLst>
          </p:cNvPr>
          <p:cNvSpPr/>
          <p:nvPr/>
        </p:nvSpPr>
        <p:spPr>
          <a:xfrm>
            <a:off x="1200981" y="4385609"/>
            <a:ext cx="6092825" cy="1938992"/>
          </a:xfrm>
          <a:prstGeom prst="rect">
            <a:avLst/>
          </a:prstGeom>
          <a:solidFill>
            <a:schemeClr val="accent2">
              <a:lumMod val="20000"/>
              <a:lumOff val="80000"/>
            </a:schemeClr>
          </a:solidFill>
          <a:ln>
            <a:solidFill>
              <a:srgbClr val="00B050"/>
            </a:solidFill>
          </a:ln>
        </p:spPr>
        <p:txBody>
          <a:bodyPr>
            <a:spAutoFit/>
          </a:bodyPr>
          <a:lstStyle/>
          <a:p>
            <a:r>
              <a:rPr lang="en-US" altLang="zh-CN" sz="2000">
                <a:solidFill>
                  <a:srgbClr val="000000"/>
                </a:solidFill>
                <a:latin typeface="??"/>
              </a:rPr>
              <a:t>books = LitePal.</a:t>
            </a:r>
            <a:r>
              <a:rPr lang="en-US" altLang="zh-CN" sz="2000" i="1">
                <a:solidFill>
                  <a:srgbClr val="000000"/>
                </a:solidFill>
                <a:latin typeface="??"/>
              </a:rPr>
              <a:t>select</a:t>
            </a:r>
            <a:r>
              <a:rPr lang="en-US" altLang="zh-CN" sz="2000">
                <a:solidFill>
                  <a:srgbClr val="000000"/>
                </a:solidFill>
                <a:latin typeface="??"/>
              </a:rPr>
              <a:t>(</a:t>
            </a:r>
            <a:r>
              <a:rPr lang="en-US" altLang="zh-CN" sz="2000" b="1">
                <a:solidFill>
                  <a:srgbClr val="008000"/>
                </a:solidFill>
                <a:latin typeface="??"/>
              </a:rPr>
              <a:t>"name"</a:t>
            </a:r>
            <a:r>
              <a:rPr lang="en-US" altLang="zh-CN" sz="2000">
                <a:solidFill>
                  <a:srgbClr val="000000"/>
                </a:solidFill>
                <a:latin typeface="??"/>
              </a:rPr>
              <a:t>,</a:t>
            </a:r>
            <a:r>
              <a:rPr lang="en-US" altLang="zh-CN" sz="2000" b="1">
                <a:solidFill>
                  <a:srgbClr val="008000"/>
                </a:solidFill>
                <a:latin typeface="??"/>
              </a:rPr>
              <a:t>"author"</a:t>
            </a:r>
            <a:r>
              <a:rPr lang="en-US" altLang="zh-CN" sz="2000">
                <a:solidFill>
                  <a:srgbClr val="000000"/>
                </a:solidFill>
                <a:latin typeface="??"/>
              </a:rPr>
              <a:t>,</a:t>
            </a:r>
            <a:r>
              <a:rPr lang="en-US" altLang="zh-CN" sz="2000" b="1">
                <a:solidFill>
                  <a:srgbClr val="008000"/>
                </a:solidFill>
                <a:latin typeface="??"/>
              </a:rPr>
              <a:t>"pages"</a:t>
            </a:r>
            <a:r>
              <a:rPr lang="en-US" altLang="zh-CN" sz="2000">
                <a:solidFill>
                  <a:srgbClr val="000000"/>
                </a:solidFill>
                <a:latin typeface="??"/>
              </a:rPr>
              <a:t>)</a:t>
            </a:r>
            <a:br>
              <a:rPr lang="en-US" altLang="zh-CN" sz="2000">
                <a:solidFill>
                  <a:srgbClr val="000000"/>
                </a:solidFill>
                <a:latin typeface="??"/>
              </a:rPr>
            </a:br>
            <a:r>
              <a:rPr lang="en-US" altLang="zh-CN" sz="2000">
                <a:solidFill>
                  <a:srgbClr val="000000"/>
                </a:solidFill>
                <a:latin typeface="??"/>
              </a:rPr>
              <a:t>                .where(</a:t>
            </a:r>
            <a:r>
              <a:rPr lang="en-US" altLang="zh-CN" sz="2000" b="1">
                <a:solidFill>
                  <a:srgbClr val="008000"/>
                </a:solidFill>
                <a:latin typeface="??"/>
              </a:rPr>
              <a:t>"pages&gt;?"</a:t>
            </a:r>
            <a:r>
              <a:rPr lang="en-US" altLang="zh-CN" sz="2000">
                <a:solidFill>
                  <a:srgbClr val="000000"/>
                </a:solidFill>
                <a:latin typeface="??"/>
              </a:rPr>
              <a:t>,</a:t>
            </a:r>
            <a:r>
              <a:rPr lang="en-US" altLang="zh-CN" sz="2000" b="1">
                <a:solidFill>
                  <a:srgbClr val="008000"/>
                </a:solidFill>
                <a:latin typeface="??"/>
              </a:rPr>
              <a:t>"400"</a:t>
            </a:r>
            <a:r>
              <a:rPr lang="en-US" altLang="zh-CN" sz="2000">
                <a:solidFill>
                  <a:srgbClr val="000000"/>
                </a:solidFill>
                <a:latin typeface="??"/>
              </a:rPr>
              <a:t>)</a:t>
            </a:r>
            <a:br>
              <a:rPr lang="en-US" altLang="zh-CN" sz="2000">
                <a:solidFill>
                  <a:srgbClr val="000000"/>
                </a:solidFill>
                <a:latin typeface="??"/>
              </a:rPr>
            </a:br>
            <a:r>
              <a:rPr lang="en-US" altLang="zh-CN" sz="2000">
                <a:solidFill>
                  <a:srgbClr val="000000"/>
                </a:solidFill>
                <a:latin typeface="??"/>
              </a:rPr>
              <a:t>                .order(</a:t>
            </a:r>
            <a:r>
              <a:rPr lang="en-US" altLang="zh-CN" sz="2000" b="1">
                <a:solidFill>
                  <a:srgbClr val="008000"/>
                </a:solidFill>
                <a:latin typeface="??"/>
              </a:rPr>
              <a:t>"pages"</a:t>
            </a:r>
            <a:r>
              <a:rPr lang="en-US" altLang="zh-CN" sz="2000">
                <a:solidFill>
                  <a:srgbClr val="000000"/>
                </a:solidFill>
                <a:latin typeface="??"/>
              </a:rPr>
              <a:t>)</a:t>
            </a:r>
            <a:br>
              <a:rPr lang="en-US" altLang="zh-CN" sz="2000">
                <a:solidFill>
                  <a:srgbClr val="000000"/>
                </a:solidFill>
                <a:latin typeface="??"/>
              </a:rPr>
            </a:br>
            <a:r>
              <a:rPr lang="en-US" altLang="zh-CN" sz="2000">
                <a:solidFill>
                  <a:srgbClr val="000000"/>
                </a:solidFill>
                <a:latin typeface="??"/>
              </a:rPr>
              <a:t>                .limit(</a:t>
            </a:r>
            <a:r>
              <a:rPr lang="en-US" altLang="zh-CN" sz="2000">
                <a:solidFill>
                  <a:srgbClr val="0000FF"/>
                </a:solidFill>
                <a:latin typeface="??"/>
              </a:rPr>
              <a:t>10</a:t>
            </a:r>
            <a:r>
              <a:rPr lang="en-US" altLang="zh-CN" sz="2000">
                <a:solidFill>
                  <a:srgbClr val="000000"/>
                </a:solidFill>
                <a:latin typeface="??"/>
              </a:rPr>
              <a:t>)</a:t>
            </a:r>
            <a:br>
              <a:rPr lang="en-US" altLang="zh-CN" sz="2000">
                <a:solidFill>
                  <a:srgbClr val="000000"/>
                </a:solidFill>
                <a:latin typeface="??"/>
              </a:rPr>
            </a:br>
            <a:r>
              <a:rPr lang="en-US" altLang="zh-CN" sz="2000">
                <a:solidFill>
                  <a:srgbClr val="000000"/>
                </a:solidFill>
                <a:latin typeface="??"/>
              </a:rPr>
              <a:t>                .offset(</a:t>
            </a:r>
            <a:r>
              <a:rPr lang="en-US" altLang="zh-CN" sz="2000">
                <a:solidFill>
                  <a:srgbClr val="0000FF"/>
                </a:solidFill>
                <a:latin typeface="??"/>
              </a:rPr>
              <a:t>10</a:t>
            </a:r>
            <a:r>
              <a:rPr lang="en-US" altLang="zh-CN" sz="2000">
                <a:solidFill>
                  <a:srgbClr val="000000"/>
                </a:solidFill>
                <a:latin typeface="??"/>
              </a:rPr>
              <a:t>)</a:t>
            </a:r>
            <a:br>
              <a:rPr lang="en-US" altLang="zh-CN" sz="2000">
                <a:solidFill>
                  <a:srgbClr val="000000"/>
                </a:solidFill>
                <a:latin typeface="??"/>
              </a:rPr>
            </a:br>
            <a:r>
              <a:rPr lang="en-US" altLang="zh-CN" sz="2000">
                <a:solidFill>
                  <a:srgbClr val="000000"/>
                </a:solidFill>
                <a:latin typeface="??"/>
              </a:rPr>
              <a:t>                .find(Book.</a:t>
            </a:r>
            <a:r>
              <a:rPr lang="en-US" altLang="zh-CN" sz="2000" b="1">
                <a:solidFill>
                  <a:srgbClr val="000080"/>
                </a:solidFill>
                <a:latin typeface="??"/>
              </a:rPr>
              <a:t>class</a:t>
            </a:r>
            <a:r>
              <a:rPr lang="en-US" altLang="zh-CN" sz="2000">
                <a:solidFill>
                  <a:srgbClr val="000000"/>
                </a:solidFill>
                <a:latin typeface="??"/>
              </a:rPr>
              <a:t>);</a:t>
            </a:r>
          </a:p>
        </p:txBody>
      </p:sp>
    </p:spTree>
    <p:extLst>
      <p:ext uri="{BB962C8B-B14F-4D97-AF65-F5344CB8AC3E}">
        <p14:creationId xmlns:p14="http://schemas.microsoft.com/office/powerpoint/2010/main" val="4144093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t>(8)</a:t>
            </a:r>
            <a:r>
              <a:rPr lang="zh-CN" altLang="en-US" dirty="0"/>
              <a:t>使用</a:t>
            </a:r>
            <a:r>
              <a:rPr lang="en-US" altLang="zh-CN" dirty="0" err="1"/>
              <a:t>LitePale</a:t>
            </a:r>
            <a:r>
              <a:rPr lang="zh-CN" altLang="en-US" dirty="0"/>
              <a:t>查询数据</a:t>
            </a:r>
            <a:endParaRPr lang="en-US" altLang="zh-CN" dirty="0"/>
          </a:p>
          <a:p>
            <a:pPr lvl="1"/>
            <a:r>
              <a:rPr lang="zh-CN" altLang="en-US" dirty="0"/>
              <a:t>原生</a:t>
            </a:r>
            <a:r>
              <a:rPr lang="en-US" altLang="zh-CN" dirty="0"/>
              <a:t>SQL</a:t>
            </a:r>
            <a:r>
              <a:rPr lang="zh-CN" altLang="en-US" dirty="0"/>
              <a:t>查询：</a:t>
            </a:r>
            <a:endParaRPr lang="en-US" altLang="zh-CN" dirty="0"/>
          </a:p>
          <a:p>
            <a:pPr lvl="1"/>
            <a:r>
              <a:rPr lang="en-US" altLang="zh-CN" b="1" dirty="0">
                <a:solidFill>
                  <a:srgbClr val="C00000"/>
                </a:solidFill>
              </a:rPr>
              <a:t>Cursor</a:t>
            </a:r>
            <a:r>
              <a:rPr lang="en-US" altLang="zh-CN" b="1" dirty="0"/>
              <a:t> c</a:t>
            </a:r>
            <a:r>
              <a:rPr lang="en-US" altLang="zh-CN" b="1"/>
              <a:t>= LitePal.</a:t>
            </a:r>
            <a:r>
              <a:rPr lang="en-US" altLang="zh-CN" b="1" dirty="0" err="1"/>
              <a:t>findeBySQL</a:t>
            </a:r>
            <a:r>
              <a:rPr lang="en-US" altLang="zh-CN" b="1" dirty="0"/>
              <a:t>("select * from Book where pages &gt; ? and price &lt; ?, "400","20");</a:t>
            </a:r>
          </a:p>
        </p:txBody>
      </p:sp>
      <p:sp>
        <p:nvSpPr>
          <p:cNvPr id="3" name="标题 2"/>
          <p:cNvSpPr>
            <a:spLocks noGrp="1"/>
          </p:cNvSpPr>
          <p:nvPr>
            <p:ph type="title"/>
          </p:nvPr>
        </p:nvSpPr>
        <p:spPr/>
        <p:txBody>
          <a:bodyPr/>
          <a:lstStyle/>
          <a:p>
            <a:r>
              <a:rPr lang="en-US" altLang="zh-CN" dirty="0"/>
              <a:t>6.5 </a:t>
            </a:r>
            <a:r>
              <a:rPr lang="zh-CN" altLang="en-US" dirty="0"/>
              <a:t>数据库框架 </a:t>
            </a:r>
            <a:r>
              <a:rPr lang="en-US" altLang="zh-CN" dirty="0" err="1"/>
              <a:t>LitePal</a:t>
            </a:r>
            <a:endParaRPr lang="zh-CN" altLang="en-US" dirty="0"/>
          </a:p>
        </p:txBody>
      </p:sp>
    </p:spTree>
    <p:extLst>
      <p:ext uri="{BB962C8B-B14F-4D97-AF65-F5344CB8AC3E}">
        <p14:creationId xmlns:p14="http://schemas.microsoft.com/office/powerpoint/2010/main" val="231895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514350" indent="-514350">
              <a:buFont typeface="+mj-lt"/>
              <a:buAutoNum type="alphaUcPeriod"/>
            </a:pPr>
            <a:r>
              <a:rPr lang="en-US" altLang="zh-CN" dirty="0"/>
              <a:t>ORM</a:t>
            </a:r>
            <a:r>
              <a:rPr lang="zh-CN" altLang="en-US" dirty="0"/>
              <a:t>：对象关系映射</a:t>
            </a:r>
            <a:endParaRPr lang="en-US" altLang="zh-CN" dirty="0"/>
          </a:p>
          <a:p>
            <a:pPr marL="514350" indent="-514350">
              <a:buFont typeface="+mj-lt"/>
              <a:buAutoNum type="alphaUcPeriod"/>
            </a:pPr>
            <a:r>
              <a:rPr lang="zh-CN" altLang="en-US" dirty="0"/>
              <a:t>使用前的配置：</a:t>
            </a:r>
            <a:endParaRPr lang="en-US" altLang="zh-CN" dirty="0"/>
          </a:p>
          <a:p>
            <a:pPr marL="763889" lvl="1" indent="-457200">
              <a:buFont typeface="+mj-lt"/>
              <a:buAutoNum type="alphaUcPeriod"/>
            </a:pPr>
            <a:r>
              <a:rPr lang="zh-CN" altLang="en-US" dirty="0"/>
              <a:t>添加依赖，设置</a:t>
            </a:r>
            <a:r>
              <a:rPr lang="en-US" altLang="zh-CN" dirty="0"/>
              <a:t>litepale.xml</a:t>
            </a:r>
            <a:r>
              <a:rPr lang="zh-CN" altLang="en-US" dirty="0"/>
              <a:t>，设置</a:t>
            </a:r>
            <a:r>
              <a:rPr lang="en-US" altLang="zh-CN" dirty="0" err="1"/>
              <a:t>AndroidManifest</a:t>
            </a:r>
            <a:endParaRPr lang="en-US" altLang="zh-CN" dirty="0"/>
          </a:p>
          <a:p>
            <a:pPr marL="514350" indent="-514350">
              <a:buFont typeface="+mj-lt"/>
              <a:buAutoNum type="alphaUcPeriod"/>
            </a:pPr>
            <a:r>
              <a:rPr lang="zh-CN" altLang="en-US" dirty="0"/>
              <a:t>创建数据库</a:t>
            </a:r>
            <a:endParaRPr lang="en-US" altLang="zh-CN" dirty="0"/>
          </a:p>
          <a:p>
            <a:pPr marL="514350" indent="-514350">
              <a:buFont typeface="+mj-lt"/>
              <a:buAutoNum type="alphaUcPeriod"/>
            </a:pPr>
            <a:r>
              <a:rPr lang="zh-CN" altLang="en-US" dirty="0"/>
              <a:t>创建表</a:t>
            </a:r>
            <a:endParaRPr lang="en-US" altLang="zh-CN" dirty="0"/>
          </a:p>
          <a:p>
            <a:pPr marL="514350" indent="-514350">
              <a:buFont typeface="+mj-lt"/>
              <a:buAutoNum type="alphaUcPeriod"/>
            </a:pPr>
            <a:r>
              <a:rPr lang="zh-CN" altLang="en-US" dirty="0"/>
              <a:t>数据的增删</a:t>
            </a:r>
            <a:r>
              <a:rPr lang="zh-CN" altLang="en-US"/>
              <a:t>改查</a:t>
            </a:r>
            <a:endParaRPr lang="en-US" altLang="zh-CN"/>
          </a:p>
          <a:p>
            <a:pPr marL="0" indent="0">
              <a:buNone/>
            </a:pPr>
            <a:endParaRPr lang="en-US" altLang="zh-CN"/>
          </a:p>
          <a:p>
            <a:pPr marL="0" indent="0">
              <a:buNone/>
            </a:pPr>
            <a:r>
              <a:rPr lang="zh-CN" altLang="en-US"/>
              <a:t>阅读</a:t>
            </a:r>
            <a:r>
              <a:rPr lang="en-US" altLang="zh-CN"/>
              <a:t>Android </a:t>
            </a:r>
            <a:r>
              <a:rPr lang="zh-CN" altLang="en-US"/>
              <a:t>开发者，关于</a:t>
            </a:r>
            <a:r>
              <a:rPr lang="en-US" altLang="zh-CN"/>
              <a:t>ROOM</a:t>
            </a:r>
            <a:r>
              <a:rPr lang="zh-CN" altLang="en-US"/>
              <a:t>的使用</a:t>
            </a:r>
            <a:endParaRPr lang="en-US" altLang="zh-CN"/>
          </a:p>
        </p:txBody>
      </p:sp>
      <p:sp>
        <p:nvSpPr>
          <p:cNvPr id="3" name="标题 2"/>
          <p:cNvSpPr>
            <a:spLocks noGrp="1"/>
          </p:cNvSpPr>
          <p:nvPr>
            <p:ph type="title"/>
          </p:nvPr>
        </p:nvSpPr>
        <p:spPr/>
        <p:txBody>
          <a:bodyPr/>
          <a:lstStyle/>
          <a:p>
            <a:r>
              <a:rPr lang="zh-CN" altLang="en-US" dirty="0"/>
              <a:t>数据库框架 </a:t>
            </a:r>
            <a:r>
              <a:rPr lang="en-US" altLang="zh-CN" dirty="0" err="1"/>
              <a:t>LitePal</a:t>
            </a:r>
            <a:r>
              <a:rPr lang="zh-CN" altLang="en-US" dirty="0"/>
              <a:t> 小结</a:t>
            </a:r>
          </a:p>
        </p:txBody>
      </p:sp>
    </p:spTree>
    <p:extLst>
      <p:ext uri="{BB962C8B-B14F-4D97-AF65-F5344CB8AC3E}">
        <p14:creationId xmlns:p14="http://schemas.microsoft.com/office/powerpoint/2010/main" val="2974821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D492C35D-0918-4B32-B82F-C519EF57A918}"/>
              </a:ext>
            </a:extLst>
          </p:cNvPr>
          <p:cNvSpPr>
            <a:spLocks noGrp="1"/>
          </p:cNvSpPr>
          <p:nvPr>
            <p:ph idx="1"/>
          </p:nvPr>
        </p:nvSpPr>
        <p:spPr/>
        <p:txBody>
          <a:bodyPr/>
          <a:lstStyle/>
          <a:p>
            <a:r>
              <a:rPr lang="zh-CN" altLang="en-US"/>
              <a:t>这一堂课可以发课件和源程序给大家，然后让同学们整理问题的答案即可。</a:t>
            </a:r>
            <a:endParaRPr lang="en-US" altLang="zh-CN"/>
          </a:p>
          <a:p>
            <a:r>
              <a:rPr lang="zh-CN" altLang="en-US"/>
              <a:t>问题</a:t>
            </a:r>
            <a:r>
              <a:rPr lang="en-US" altLang="zh-CN"/>
              <a:t>1</a:t>
            </a:r>
            <a:r>
              <a:rPr lang="zh-CN" altLang="en-US"/>
              <a:t>：如何查看创建的数据库？</a:t>
            </a:r>
            <a:endParaRPr lang="en-US" altLang="zh-CN"/>
          </a:p>
          <a:p>
            <a:r>
              <a:rPr lang="zh-CN" altLang="en-US"/>
              <a:t>问题</a:t>
            </a:r>
            <a:r>
              <a:rPr lang="en-US" altLang="zh-CN"/>
              <a:t>2</a:t>
            </a:r>
            <a:r>
              <a:rPr lang="zh-CN" altLang="en-US"/>
              <a:t>：如何创建数据库，并建表，添加数据。</a:t>
            </a:r>
            <a:endParaRPr lang="en-US" altLang="zh-CN"/>
          </a:p>
          <a:p>
            <a:r>
              <a:rPr lang="zh-CN" altLang="en-US"/>
              <a:t>问题</a:t>
            </a:r>
            <a:r>
              <a:rPr lang="en-US" altLang="zh-CN"/>
              <a:t>3</a:t>
            </a:r>
            <a:r>
              <a:rPr lang="zh-CN" altLang="en-US"/>
              <a:t>：如果后面需要升级数据库，比如，添加一些新表，如何操作？</a:t>
            </a:r>
            <a:endParaRPr lang="en-US" altLang="zh-CN"/>
          </a:p>
          <a:p>
            <a:r>
              <a:rPr lang="zh-CN" altLang="en-US"/>
              <a:t>问题</a:t>
            </a:r>
            <a:r>
              <a:rPr lang="en-US" altLang="zh-CN"/>
              <a:t>4</a:t>
            </a:r>
            <a:r>
              <a:rPr lang="zh-CN" altLang="en-US"/>
              <a:t>：怎样将查询到的数据显示在活动</a:t>
            </a:r>
            <a:r>
              <a:rPr lang="en-US" altLang="zh-CN"/>
              <a:t>UI</a:t>
            </a:r>
            <a:r>
              <a:rPr lang="zh-CN" altLang="en-US"/>
              <a:t>上？</a:t>
            </a:r>
            <a:endParaRPr lang="en-US" altLang="zh-CN"/>
          </a:p>
          <a:p>
            <a:r>
              <a:rPr lang="zh-CN" altLang="en-US"/>
              <a:t>问题</a:t>
            </a:r>
            <a:r>
              <a:rPr lang="en-US" altLang="zh-CN"/>
              <a:t>5</a:t>
            </a:r>
            <a:r>
              <a:rPr lang="zh-CN" altLang="en-US"/>
              <a:t>： 如果需要用户指定查询的条件，你打算怎么设计？</a:t>
            </a:r>
            <a:endParaRPr lang="en-US" altLang="zh-CN"/>
          </a:p>
          <a:p>
            <a:r>
              <a:rPr lang="zh-CN" altLang="en-US"/>
              <a:t>问题</a:t>
            </a:r>
            <a:r>
              <a:rPr lang="en-US" altLang="zh-CN"/>
              <a:t>6</a:t>
            </a:r>
            <a:r>
              <a:rPr lang="zh-CN" altLang="en-US"/>
              <a:t>：使用 </a:t>
            </a:r>
            <a:r>
              <a:rPr lang="en-US" altLang="zh-CN"/>
              <a:t>LitePal </a:t>
            </a:r>
            <a:r>
              <a:rPr lang="zh-CN" altLang="en-US"/>
              <a:t>构建数据库的流程。</a:t>
            </a:r>
            <a:endParaRPr lang="en-US" altLang="zh-CN"/>
          </a:p>
          <a:p>
            <a:r>
              <a:rPr lang="zh-CN" altLang="en-US"/>
              <a:t>问题</a:t>
            </a:r>
            <a:r>
              <a:rPr lang="en-US" altLang="zh-CN"/>
              <a:t>7</a:t>
            </a:r>
            <a:r>
              <a:rPr lang="zh-CN" altLang="en-US"/>
              <a:t>：使用</a:t>
            </a:r>
            <a:r>
              <a:rPr lang="en-US" altLang="zh-CN"/>
              <a:t>LitePal</a:t>
            </a:r>
            <a:r>
              <a:rPr lang="zh-CN" altLang="en-US"/>
              <a:t>时，如何增添记录到对应的表中？</a:t>
            </a:r>
          </a:p>
        </p:txBody>
      </p:sp>
      <p:sp>
        <p:nvSpPr>
          <p:cNvPr id="3" name="标题 2">
            <a:extLst>
              <a:ext uri="{FF2B5EF4-FFF2-40B4-BE49-F238E27FC236}">
                <a16:creationId xmlns:a16="http://schemas.microsoft.com/office/drawing/2014/main" id="{D468237A-FE31-4036-BAE5-72703E40D8AF}"/>
              </a:ext>
            </a:extLst>
          </p:cNvPr>
          <p:cNvSpPr>
            <a:spLocks noGrp="1"/>
          </p:cNvSpPr>
          <p:nvPr>
            <p:ph type="title"/>
          </p:nvPr>
        </p:nvSpPr>
        <p:spPr/>
        <p:txBody>
          <a:bodyPr/>
          <a:lstStyle/>
          <a:p>
            <a:r>
              <a:rPr lang="zh-CN" altLang="en-US"/>
              <a:t>后记</a:t>
            </a:r>
          </a:p>
        </p:txBody>
      </p:sp>
    </p:spTree>
    <p:extLst>
      <p:ext uri="{BB962C8B-B14F-4D97-AF65-F5344CB8AC3E}">
        <p14:creationId xmlns:p14="http://schemas.microsoft.com/office/powerpoint/2010/main" val="1925872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D41DF6B0-0D2D-4165-BF1F-457EA11B202C}"/>
              </a:ext>
            </a:extLst>
          </p:cNvPr>
          <p:cNvSpPr>
            <a:spLocks noGrp="1"/>
          </p:cNvSpPr>
          <p:nvPr>
            <p:ph idx="1"/>
          </p:nvPr>
        </p:nvSpPr>
        <p:spPr/>
        <p:txBody>
          <a:bodyPr/>
          <a:lstStyle/>
          <a:p>
            <a:pPr algn="l"/>
            <a:r>
              <a:rPr lang="en-US" altLang="zh-CN" b="0" i="0" dirty="0">
                <a:solidFill>
                  <a:srgbClr val="333333"/>
                </a:solidFill>
                <a:effectLst/>
                <a:latin typeface="Microsoft YaHei" panose="020B0503020204020204" pitchFamily="34" charset="-122"/>
                <a:ea typeface="Microsoft YaHei" panose="020B0503020204020204" pitchFamily="34" charset="-122"/>
              </a:rPr>
              <a:t>4</a:t>
            </a:r>
            <a:r>
              <a:rPr lang="zh-CN" altLang="en-US" b="0" i="0" dirty="0">
                <a:solidFill>
                  <a:srgbClr val="333333"/>
                </a:solidFill>
                <a:effectLst/>
                <a:latin typeface="Microsoft YaHei" panose="020B0503020204020204" pitchFamily="34" charset="-122"/>
                <a:ea typeface="Microsoft YaHei" panose="020B0503020204020204" pitchFamily="34" charset="-122"/>
              </a:rPr>
              <a:t>个问题理解：</a:t>
            </a:r>
          </a:p>
          <a:p>
            <a:pPr algn="l">
              <a:buFont typeface="+mj-lt"/>
              <a:buAutoNum type="arabicPeriod"/>
            </a:pPr>
            <a:r>
              <a:rPr lang="zh-CN" altLang="en-US" sz="2800" b="0" i="0" dirty="0">
                <a:solidFill>
                  <a:srgbClr val="333333"/>
                </a:solidFill>
                <a:effectLst/>
                <a:latin typeface="Microsoft YaHei" panose="020B0503020204020204" pitchFamily="34" charset="-122"/>
                <a:ea typeface="Microsoft YaHei" panose="020B0503020204020204" pitchFamily="34" charset="-122"/>
              </a:rPr>
              <a:t>便签记录存放的数据库及表是何时已经如何创建的？</a:t>
            </a:r>
          </a:p>
          <a:p>
            <a:pPr algn="l">
              <a:buFont typeface="+mj-lt"/>
              <a:buAutoNum type="arabicPeriod"/>
            </a:pPr>
            <a:r>
              <a:rPr lang="zh-CN" altLang="en-US" sz="2800" b="0" i="0" dirty="0">
                <a:solidFill>
                  <a:srgbClr val="333333"/>
                </a:solidFill>
                <a:effectLst/>
                <a:latin typeface="Microsoft YaHei" panose="020B0503020204020204" pitchFamily="34" charset="-122"/>
                <a:ea typeface="Microsoft YaHei" panose="020B0503020204020204" pitchFamily="34" charset="-122"/>
              </a:rPr>
              <a:t>打开</a:t>
            </a:r>
            <a:r>
              <a:rPr lang="en-US" altLang="zh-CN" sz="2800" b="0" i="0" dirty="0">
                <a:solidFill>
                  <a:srgbClr val="333333"/>
                </a:solidFill>
                <a:effectLst/>
                <a:latin typeface="Microsoft YaHei" panose="020B0503020204020204" pitchFamily="34" charset="-122"/>
                <a:ea typeface="Microsoft YaHei" panose="020B0503020204020204" pitchFamily="34" charset="-122"/>
              </a:rPr>
              <a:t>APP</a:t>
            </a:r>
            <a:r>
              <a:rPr lang="zh-CN" altLang="en-US" sz="2800" b="0" i="0" dirty="0">
                <a:solidFill>
                  <a:srgbClr val="333333"/>
                </a:solidFill>
                <a:effectLst/>
                <a:latin typeface="Microsoft YaHei" panose="020B0503020204020204" pitchFamily="34" charset="-122"/>
                <a:ea typeface="Microsoft YaHei" panose="020B0503020204020204" pitchFamily="34" charset="-122"/>
              </a:rPr>
              <a:t>时首页面是如何显示所有的便签的。</a:t>
            </a:r>
          </a:p>
          <a:p>
            <a:pPr algn="l">
              <a:buFont typeface="+mj-lt"/>
              <a:buAutoNum type="arabicPeriod"/>
            </a:pPr>
            <a:r>
              <a:rPr lang="zh-CN" altLang="en-US" sz="2800" b="0" i="0" dirty="0">
                <a:solidFill>
                  <a:srgbClr val="333333"/>
                </a:solidFill>
                <a:effectLst/>
                <a:latin typeface="Microsoft YaHei" panose="020B0503020204020204" pitchFamily="34" charset="-122"/>
                <a:ea typeface="Microsoft YaHei" panose="020B0503020204020204" pitchFamily="34" charset="-122"/>
              </a:rPr>
              <a:t>“添加”和“修改”打开活动时有什么不同，是如何处理的？</a:t>
            </a:r>
          </a:p>
          <a:p>
            <a:pPr algn="l">
              <a:buFont typeface="+mj-lt"/>
              <a:buAutoNum type="arabicPeriod"/>
            </a:pPr>
            <a:r>
              <a:rPr lang="zh-CN" altLang="en-US" sz="2800" b="0" i="0" dirty="0">
                <a:solidFill>
                  <a:srgbClr val="333333"/>
                </a:solidFill>
                <a:effectLst/>
                <a:latin typeface="Microsoft YaHei" panose="020B0503020204020204" pitchFamily="34" charset="-122"/>
                <a:ea typeface="Microsoft YaHei" panose="020B0503020204020204" pitchFamily="34" charset="-122"/>
              </a:rPr>
              <a:t>如何实现添加便签和修改便签后刷新主页面的显示。</a:t>
            </a:r>
          </a:p>
          <a:p>
            <a:endParaRPr lang="zh-CN" altLang="en-US" dirty="0"/>
          </a:p>
        </p:txBody>
      </p:sp>
      <p:sp>
        <p:nvSpPr>
          <p:cNvPr id="3" name="标题 2">
            <a:extLst>
              <a:ext uri="{FF2B5EF4-FFF2-40B4-BE49-F238E27FC236}">
                <a16:creationId xmlns:a16="http://schemas.microsoft.com/office/drawing/2014/main" id="{BCF46FD5-713C-4F80-B679-CB02A3F39564}"/>
              </a:ext>
            </a:extLst>
          </p:cNvPr>
          <p:cNvSpPr>
            <a:spLocks noGrp="1"/>
          </p:cNvSpPr>
          <p:nvPr>
            <p:ph type="title"/>
          </p:nvPr>
        </p:nvSpPr>
        <p:spPr/>
        <p:txBody>
          <a:bodyPr/>
          <a:lstStyle/>
          <a:p>
            <a:r>
              <a:rPr lang="zh-CN" altLang="en-US" dirty="0"/>
              <a:t>记事本</a:t>
            </a:r>
          </a:p>
        </p:txBody>
      </p:sp>
    </p:spTree>
    <p:extLst>
      <p:ext uri="{BB962C8B-B14F-4D97-AF65-F5344CB8AC3E}">
        <p14:creationId xmlns:p14="http://schemas.microsoft.com/office/powerpoint/2010/main" val="3418591250"/>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4D13EAE8-9AB2-496A-A460-95E2BB94F2A9}"/>
              </a:ext>
            </a:extLst>
          </p:cNvPr>
          <p:cNvSpPr txBox="1"/>
          <p:nvPr>
            <p:custDataLst>
              <p:tags r:id="rId2"/>
            </p:custDataLst>
          </p:nvPr>
        </p:nvSpPr>
        <p:spPr>
          <a:xfrm>
            <a:off x="1221441" y="582940"/>
            <a:ext cx="9752330" cy="2143125"/>
          </a:xfrm>
          <a:prstGeom prst="rect">
            <a:avLst/>
          </a:prstGeom>
          <a:noFill/>
          <a:ln>
            <a:noFill/>
          </a:ln>
          <a:extLst>
            <a:ext uri="{91240B29-F687-4F45-9708-019B960494DF}">
              <a14:hiddenLine xmlns:a14="http://schemas.microsoft.com/office/drawing/2010/main">
                <a:solidFill>
                  <a:schemeClr val="bg2"/>
                </a:solidFill>
              </a14:hiddenLine>
            </a:ext>
          </a:extLst>
        </p:spPr>
        <p:txBody>
          <a:bodyPr vert="horz" wrap="square" rtlCol="0" anchor="ctr" anchorCtr="0">
            <a:noAutofit/>
          </a:bodyPr>
          <a:lstStyle/>
          <a:p>
            <a:pPr algn="l">
              <a:buFont typeface="+mj-lt"/>
              <a:buAutoNum type="arabicPeriod"/>
            </a:pPr>
            <a:r>
              <a:rPr lang="zh-CN" altLang="en-US" sz="3200" b="0" i="0" dirty="0">
                <a:solidFill>
                  <a:srgbClr val="333333"/>
                </a:solidFill>
                <a:effectLst/>
                <a:latin typeface="Microsoft YaHei" panose="020B0503020204020204" pitchFamily="34" charset="-122"/>
                <a:ea typeface="Microsoft YaHei" panose="020B0503020204020204" pitchFamily="34" charset="-122"/>
              </a:rPr>
              <a:t>便签记录存放的数据库及表是何时创建的？</a:t>
            </a:r>
          </a:p>
        </p:txBody>
      </p:sp>
      <p:sp>
        <p:nvSpPr>
          <p:cNvPr id="7" name="矩形: 圆角 6">
            <a:extLst>
              <a:ext uri="{FF2B5EF4-FFF2-40B4-BE49-F238E27FC236}">
                <a16:creationId xmlns:a16="http://schemas.microsoft.com/office/drawing/2014/main" id="{5E1A8AC1-5ED3-4823-AF11-AF2AD6BD7646}"/>
              </a:ext>
            </a:extLst>
          </p:cNvPr>
          <p:cNvSpPr/>
          <p:nvPr>
            <p:custDataLst>
              <p:tags r:id="rId3"/>
            </p:custDataLst>
          </p:nvPr>
        </p:nvSpPr>
        <p:spPr>
          <a:xfrm>
            <a:off x="8913971" y="6215063"/>
            <a:ext cx="1543050" cy="411480"/>
          </a:xfrm>
          <a:prstGeom prst="roundRect">
            <a:avLst/>
          </a:prstGeom>
          <a:solidFill>
            <a:srgbClr val="808080"/>
          </a:solidFill>
          <a:ln w="38100" cmpd="sng">
            <a:solidFill>
              <a:srgbClr val="000000"/>
            </a:solidFill>
            <a:prstDash val="solid"/>
          </a:ln>
        </p:spPr>
        <p:style>
          <a:lnRef idx="1">
            <a:schemeClr val="accent3"/>
          </a:lnRef>
          <a:fillRef idx="2">
            <a:schemeClr val="accent3"/>
          </a:fillRef>
          <a:effectRef idx="1">
            <a:schemeClr val="accent3"/>
          </a:effectRef>
          <a:fontRef idx="minor">
            <a:schemeClr val="dk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作答</a:t>
            </a:r>
          </a:p>
        </p:txBody>
      </p:sp>
      <p:sp>
        <p:nvSpPr>
          <p:cNvPr id="13" name="矩形 12">
            <a:extLst>
              <a:ext uri="{FF2B5EF4-FFF2-40B4-BE49-F238E27FC236}">
                <a16:creationId xmlns:a16="http://schemas.microsoft.com/office/drawing/2014/main" id="{C16F1967-F1FA-4433-980B-7BD921EDDD3B}"/>
              </a:ext>
            </a:extLst>
          </p:cNvPr>
          <p:cNvSpPr/>
          <p:nvPr>
            <p:custDataLst>
              <p:tags r:id="rId4"/>
            </p:custDataLst>
          </p:nvPr>
        </p:nvSpPr>
        <p:spPr>
          <a:xfrm>
            <a:off x="0" y="5727447"/>
            <a:ext cx="12190413" cy="487617"/>
          </a:xfrm>
          <a:prstGeom prst="rect">
            <a:avLst/>
          </a:prstGeom>
          <a:solidFill>
            <a:srgbClr val="FBFAEF"/>
          </a:solidFill>
          <a:ln w="6350" cap="flat" cmpd="sng" algn="ctr">
            <a:noFill/>
            <a:prstDash val="solid"/>
            <a:miter lim="800000"/>
          </a:ln>
          <a:effectLst/>
          <a:extLst>
            <a:ext uri="{91240B29-F687-4F45-9708-019B960494DF}">
              <a14:hiddenLine xmlns:a14="http://schemas.microsoft.com/office/drawing/2010/main" w="6350" cap="flat" cmpd="sng" algn="ctr">
                <a:solidFill>
                  <a:schemeClr val="accent3"/>
                </a:solidFill>
                <a:prstDash val="solid"/>
                <a:miter lim="800000"/>
              </a14:hiddenLine>
            </a:ext>
          </a:extLst>
        </p:spPr>
        <p:style>
          <a:lnRef idx="1">
            <a:schemeClr val="accent3"/>
          </a:lnRef>
          <a:fillRef idx="2">
            <a:schemeClr val="accent3"/>
          </a:fillRef>
          <a:effectRef idx="1">
            <a:schemeClr val="accent3"/>
          </a:effectRef>
          <a:fontRef idx="minor">
            <a:schemeClr val="dk1"/>
          </a:fontRef>
        </p:style>
        <p:txBody>
          <a:bodyPr vert="horz" wrap="none" rtlCol="0" anchor="ctr" anchorCtr="1">
            <a:noAutofit/>
          </a:bodyPr>
          <a:lstStyle/>
          <a:p>
            <a:r>
              <a:rPr lang="zh-CN" altLang="en-US" sz="16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正常使用主观题需</a:t>
            </a:r>
            <a:r>
              <a:rPr lang="en-US" altLang="zh-CN" sz="16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2.0</a:t>
            </a:r>
            <a:r>
              <a:rPr lang="zh-CN" altLang="en-US" sz="16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以上版本雨课堂</a:t>
            </a:r>
          </a:p>
        </p:txBody>
      </p:sp>
      <p:grpSp>
        <p:nvGrpSpPr>
          <p:cNvPr id="12" name="组合 11">
            <a:extLst>
              <a:ext uri="{FF2B5EF4-FFF2-40B4-BE49-F238E27FC236}">
                <a16:creationId xmlns:a16="http://schemas.microsoft.com/office/drawing/2014/main" id="{3DC6D3F1-FCC9-4A00-BE78-42815E841A8A}"/>
              </a:ext>
            </a:extLst>
          </p:cNvPr>
          <p:cNvGrpSpPr/>
          <p:nvPr>
            <p:custDataLst>
              <p:tags r:id="rId5"/>
            </p:custDataLst>
          </p:nvPr>
        </p:nvGrpSpPr>
        <p:grpSpPr>
          <a:xfrm>
            <a:off x="0" y="0"/>
            <a:ext cx="12190413" cy="635000"/>
            <a:chOff x="0" y="0"/>
            <a:chExt cx="12190413" cy="635000"/>
          </a:xfrm>
        </p:grpSpPr>
        <p:sp>
          <p:nvSpPr>
            <p:cNvPr id="8" name="TitleBackground">
              <a:extLst>
                <a:ext uri="{FF2B5EF4-FFF2-40B4-BE49-F238E27FC236}">
                  <a16:creationId xmlns:a16="http://schemas.microsoft.com/office/drawing/2014/main" id="{42861BE5-906F-4C0F-8D8C-DD748ABCF804}"/>
                </a:ext>
              </a:extLst>
            </p:cNvPr>
            <p:cNvSpPr/>
            <p:nvPr>
              <p:custDataLst>
                <p:tags r:id="rId7"/>
              </p:custDataLst>
            </p:nvPr>
          </p:nvSpPr>
          <p:spPr>
            <a:xfrm>
              <a:off x="0" y="0"/>
              <a:ext cx="12190413" cy="635000"/>
            </a:xfrm>
            <a:prstGeom prst="rect">
              <a:avLst/>
            </a:prstGeom>
            <a:solidFill>
              <a:srgbClr val="F6F7F8"/>
            </a:solidFill>
            <a:ln w="6350" cap="flat" cmpd="sng" algn="ctr">
              <a:noFill/>
              <a:prstDash val="solid"/>
              <a:miter lim="800000"/>
            </a:ln>
            <a:effectLst/>
            <a:extLst>
              <a:ext uri="{91240B29-F687-4F45-9708-019B960494DF}">
                <a14:hiddenLine xmlns:a14="http://schemas.microsoft.com/office/drawing/2010/main" w="6350" cap="flat" cmpd="sng" algn="ctr">
                  <a:solidFill>
                    <a:schemeClr val="accent3"/>
                  </a:solidFill>
                  <a:prstDash val="solid"/>
                  <a:miter lim="800000"/>
                </a14:hiddenLine>
              </a:ext>
            </a:ex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9" name="ColorBlock">
              <a:extLst>
                <a:ext uri="{FF2B5EF4-FFF2-40B4-BE49-F238E27FC236}">
                  <a16:creationId xmlns:a16="http://schemas.microsoft.com/office/drawing/2014/main" id="{259C757D-DFFC-4A24-8C7E-11ABAC7656E9}"/>
                </a:ext>
              </a:extLst>
            </p:cNvPr>
            <p:cNvSpPr/>
            <p:nvPr>
              <p:custDataLst>
                <p:tags r:id="rId8"/>
              </p:custDataLst>
            </p:nvPr>
          </p:nvSpPr>
          <p:spPr>
            <a:xfrm>
              <a:off x="0" y="0"/>
              <a:ext cx="190500" cy="635000"/>
            </a:xfrm>
            <a:prstGeom prst="rect">
              <a:avLst/>
            </a:prstGeom>
            <a:solidFill>
              <a:srgbClr val="639EF4"/>
            </a:solidFill>
            <a:ln w="6350" cap="flat" cmpd="sng" algn="ctr">
              <a:noFill/>
              <a:prstDash val="solid"/>
              <a:miter lim="800000"/>
            </a:ln>
            <a:effectLst/>
            <a:extLst>
              <a:ext uri="{91240B29-F687-4F45-9708-019B960494DF}">
                <a14:hiddenLine xmlns:a14="http://schemas.microsoft.com/office/drawing/2010/main" w="6350" cap="flat" cmpd="sng" algn="ctr">
                  <a:solidFill>
                    <a:schemeClr val="accent3"/>
                  </a:solidFill>
                  <a:prstDash val="solid"/>
                  <a:miter lim="800000"/>
                </a14:hiddenLine>
              </a:ext>
            </a:ex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10" name="TypeText">
              <a:extLst>
                <a:ext uri="{FF2B5EF4-FFF2-40B4-BE49-F238E27FC236}">
                  <a16:creationId xmlns:a16="http://schemas.microsoft.com/office/drawing/2014/main" id="{9459E237-149D-401E-AE65-CE558E6F8738}"/>
                </a:ext>
              </a:extLst>
            </p:cNvPr>
            <p:cNvSpPr txBox="1"/>
            <p:nvPr>
              <p:custDataLst>
                <p:tags r:id="rId9"/>
              </p:custDataLst>
            </p:nvPr>
          </p:nvSpPr>
          <p:spPr>
            <a:xfrm>
              <a:off x="254000" y="0"/>
              <a:ext cx="1905000" cy="635000"/>
            </a:xfrm>
            <a:prstGeom prst="rect">
              <a:avLst/>
            </a:prstGeom>
            <a:noFill/>
            <a:ln>
              <a:noFill/>
            </a:ln>
            <a:extLst>
              <a:ext uri="{91240B29-F687-4F45-9708-019B960494DF}">
                <a14:hiddenLine xmlns:a14="http://schemas.microsoft.com/office/drawing/2010/main">
                  <a:solidFill>
                    <a:schemeClr val="bg2"/>
                  </a:solidFill>
                </a14:hiddenLine>
              </a:ext>
            </a:extLst>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主观题</a:t>
              </a:r>
              <a:endParaRPr lang="zh-CN" altLang="en-US" sz="2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TipText">
              <a:extLst>
                <a:ext uri="{FF2B5EF4-FFF2-40B4-BE49-F238E27FC236}">
                  <a16:creationId xmlns:a16="http://schemas.microsoft.com/office/drawing/2014/main" id="{297BA6B7-511D-411D-B945-D3D2FBF192AE}"/>
                </a:ext>
              </a:extLst>
            </p:cNvPr>
            <p:cNvSpPr txBox="1"/>
            <p:nvPr>
              <p:custDataLst>
                <p:tags r:id="rId10"/>
              </p:custDataLst>
            </p:nvPr>
          </p:nvSpPr>
          <p:spPr>
            <a:xfrm>
              <a:off x="1525905" y="109220"/>
              <a:ext cx="2286000" cy="508000"/>
            </a:xfrm>
            <a:prstGeom prst="rect">
              <a:avLst/>
            </a:prstGeom>
            <a:noFill/>
            <a:ln>
              <a:noFill/>
            </a:ln>
            <a:extLst>
              <a:ext uri="{91240B29-F687-4F45-9708-019B960494DF}">
                <a14:hiddenLine xmlns:a14="http://schemas.microsoft.com/office/drawing/2010/main">
                  <a:solidFill>
                    <a:schemeClr val="bg2"/>
                  </a:solidFill>
                </a14:hiddenLine>
              </a:ext>
            </a:extLst>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zh-CN" altLang="en-US" sz="2000" dirty="0" err="1">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5" name="图片 4">
            <a:extLst>
              <a:ext uri="{FF2B5EF4-FFF2-40B4-BE49-F238E27FC236}">
                <a16:creationId xmlns:a16="http://schemas.microsoft.com/office/drawing/2014/main" id="{BDC04988-7386-4713-9998-2EE5AA5421B1}"/>
              </a:ext>
            </a:extLst>
          </p:cNvPr>
          <p:cNvPicPr>
            <a:picLocks/>
          </p:cNvPicPr>
          <p:nvPr>
            <p:custDataLst>
              <p:tags r:id="rId6"/>
            </p:custDataLst>
          </p:nvPr>
        </p:nvPicPr>
        <p:blipFill>
          <a:blip r:embed="rId12">
            <a:extLst>
              <a:ext uri="{28A0092B-C50C-407E-A947-70E740481C1C}">
                <a14:useLocalDpi xmlns:a14="http://schemas.microsoft.com/office/drawing/2010/main" val="0"/>
              </a:ext>
            </a:extLst>
          </a:blip>
          <a:stretch>
            <a:fillRect/>
          </a:stretch>
        </p:blipFill>
        <p:spPr>
          <a:xfrm>
            <a:off x="10641013" y="63500"/>
            <a:ext cx="1422400" cy="508000"/>
          </a:xfrm>
          <a:prstGeom prst="rect">
            <a:avLst/>
          </a:prstGeom>
        </p:spPr>
      </p:pic>
    </p:spTree>
    <p:custDataLst>
      <p:tags r:id="rId1"/>
    </p:custDataLst>
    <p:extLst>
      <p:ext uri="{BB962C8B-B14F-4D97-AF65-F5344CB8AC3E}">
        <p14:creationId xmlns:p14="http://schemas.microsoft.com/office/powerpoint/2010/main" val="61125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en-US" altLang="zh-CN" sz="2800" dirty="0">
                <a:latin typeface="黑体" pitchFamily="49" charset="-122"/>
                <a:ea typeface="黑体" pitchFamily="49" charset="-122"/>
              </a:rPr>
              <a:t>6.4.1.3 SQLite</a:t>
            </a:r>
            <a:r>
              <a:rPr lang="zh-CN" altLang="en-US" sz="2800" dirty="0">
                <a:latin typeface="黑体" pitchFamily="49" charset="-122"/>
                <a:ea typeface="黑体" pitchFamily="49" charset="-122"/>
              </a:rPr>
              <a:t>数据库的数据类型</a:t>
            </a:r>
            <a:endParaRPr lang="en-US" altLang="zh-CN" sz="2800" dirty="0">
              <a:latin typeface="黑体" pitchFamily="49" charset="-122"/>
              <a:ea typeface="黑体" pitchFamily="49" charset="-122"/>
            </a:endParaRPr>
          </a:p>
          <a:p>
            <a:pPr lvl="1"/>
            <a:r>
              <a:rPr lang="zh-CN" altLang="en-US" dirty="0"/>
              <a:t> </a:t>
            </a:r>
            <a:r>
              <a:rPr lang="en-US" altLang="zh-CN" b="1" dirty="0">
                <a:solidFill>
                  <a:srgbClr val="0033CC"/>
                </a:solidFill>
              </a:rPr>
              <a:t>NULL</a:t>
            </a:r>
            <a:r>
              <a:rPr lang="en-US" altLang="zh-CN" dirty="0"/>
              <a:t>: </a:t>
            </a:r>
            <a:r>
              <a:rPr lang="zh-CN" altLang="en-US" dirty="0"/>
              <a:t>表示该值为</a:t>
            </a:r>
            <a:r>
              <a:rPr lang="en-US" altLang="zh-CN" dirty="0"/>
              <a:t>NULL</a:t>
            </a:r>
            <a:r>
              <a:rPr lang="zh-CN" altLang="en-US" dirty="0"/>
              <a:t>值。</a:t>
            </a:r>
          </a:p>
          <a:p>
            <a:pPr lvl="1"/>
            <a:r>
              <a:rPr lang="zh-CN" altLang="en-US" dirty="0"/>
              <a:t> </a:t>
            </a:r>
            <a:r>
              <a:rPr lang="en-US" altLang="zh-CN" b="1" dirty="0">
                <a:solidFill>
                  <a:srgbClr val="0033CC"/>
                </a:solidFill>
              </a:rPr>
              <a:t>INTEGER</a:t>
            </a:r>
            <a:r>
              <a:rPr lang="en-US" altLang="zh-CN" dirty="0"/>
              <a:t>: </a:t>
            </a:r>
            <a:r>
              <a:rPr lang="zh-CN" altLang="en-US" dirty="0"/>
              <a:t>无符号整型值。</a:t>
            </a:r>
          </a:p>
          <a:p>
            <a:pPr lvl="1"/>
            <a:r>
              <a:rPr lang="zh-CN" altLang="en-US" dirty="0"/>
              <a:t> </a:t>
            </a:r>
            <a:r>
              <a:rPr lang="en-US" altLang="zh-CN" b="1" dirty="0">
                <a:solidFill>
                  <a:srgbClr val="0033CC"/>
                </a:solidFill>
              </a:rPr>
              <a:t>REAL</a:t>
            </a:r>
            <a:r>
              <a:rPr lang="en-US" altLang="zh-CN" dirty="0"/>
              <a:t>: </a:t>
            </a:r>
            <a:r>
              <a:rPr lang="zh-CN" altLang="en-US" dirty="0"/>
              <a:t>浮点值。</a:t>
            </a:r>
          </a:p>
          <a:p>
            <a:pPr lvl="1"/>
            <a:r>
              <a:rPr lang="en-US" altLang="zh-CN" dirty="0"/>
              <a:t> </a:t>
            </a:r>
            <a:r>
              <a:rPr lang="en-US" altLang="zh-CN" b="1" dirty="0">
                <a:solidFill>
                  <a:srgbClr val="0033CC"/>
                </a:solidFill>
              </a:rPr>
              <a:t>TEXT</a:t>
            </a:r>
            <a:r>
              <a:rPr lang="en-US" altLang="zh-CN" dirty="0"/>
              <a:t>: </a:t>
            </a:r>
            <a:r>
              <a:rPr lang="zh-CN" altLang="en-US" dirty="0"/>
              <a:t>文本字符串，存储使用的编码方式为</a:t>
            </a:r>
            <a:r>
              <a:rPr lang="en-US" altLang="zh-CN" dirty="0"/>
              <a:t>UTF-8</a:t>
            </a:r>
            <a:r>
              <a:rPr lang="zh-CN" altLang="en-US" dirty="0"/>
              <a:t>、</a:t>
            </a:r>
            <a:r>
              <a:rPr lang="en-US" altLang="zh-CN" dirty="0"/>
              <a:t>UTF-16BE</a:t>
            </a:r>
            <a:r>
              <a:rPr lang="zh-CN" altLang="en-US" dirty="0"/>
              <a:t>、</a:t>
            </a:r>
            <a:r>
              <a:rPr lang="en-US" altLang="zh-CN" dirty="0"/>
              <a:t>UTF-16LE</a:t>
            </a:r>
            <a:r>
              <a:rPr lang="zh-CN" altLang="en-US" dirty="0"/>
              <a:t>。</a:t>
            </a:r>
          </a:p>
          <a:p>
            <a:pPr lvl="1"/>
            <a:r>
              <a:rPr lang="en-US" altLang="zh-CN" dirty="0"/>
              <a:t> </a:t>
            </a:r>
            <a:r>
              <a:rPr lang="en-US" altLang="zh-CN" b="1" dirty="0">
                <a:solidFill>
                  <a:srgbClr val="0033CC"/>
                </a:solidFill>
              </a:rPr>
              <a:t>BLOB</a:t>
            </a:r>
            <a:r>
              <a:rPr lang="en-US" altLang="zh-CN" dirty="0"/>
              <a:t>: </a:t>
            </a:r>
            <a:r>
              <a:rPr lang="zh-CN" altLang="en-US" dirty="0"/>
              <a:t>存储</a:t>
            </a:r>
            <a:r>
              <a:rPr lang="en-US" altLang="zh-CN" dirty="0"/>
              <a:t>Blob</a:t>
            </a:r>
            <a:r>
              <a:rPr lang="zh-CN" altLang="en-US" dirty="0"/>
              <a:t>数据，该类型数据和输入数据完全相同。</a:t>
            </a:r>
            <a:endParaRPr lang="en-US" altLang="zh-CN" dirty="0"/>
          </a:p>
          <a:p>
            <a:pPr lvl="1"/>
            <a:r>
              <a:rPr lang="zh-CN" altLang="en-US" b="1" dirty="0">
                <a:solidFill>
                  <a:srgbClr val="C00000"/>
                </a:solidFill>
              </a:rPr>
              <a:t>布尔数据类型</a:t>
            </a:r>
            <a:r>
              <a:rPr lang="zh-CN" altLang="en-US" dirty="0"/>
              <a:t>：</a:t>
            </a:r>
            <a:r>
              <a:rPr lang="en-US" altLang="zh-CN" dirty="0"/>
              <a:t>SQLite</a:t>
            </a:r>
            <a:r>
              <a:rPr lang="zh-CN" altLang="en-US" dirty="0"/>
              <a:t>并没有提供专门的布尔存储类型，取而代之的是存储整型</a:t>
            </a:r>
            <a:r>
              <a:rPr lang="en-US" altLang="zh-CN" dirty="0"/>
              <a:t>1</a:t>
            </a:r>
            <a:r>
              <a:rPr lang="zh-CN" altLang="en-US" dirty="0"/>
              <a:t>表示</a:t>
            </a:r>
            <a:r>
              <a:rPr lang="en-US" altLang="zh-CN" dirty="0"/>
              <a:t>true</a:t>
            </a:r>
            <a:r>
              <a:rPr lang="zh-CN" altLang="en-US" dirty="0"/>
              <a:t>，</a:t>
            </a:r>
            <a:r>
              <a:rPr lang="en-US" altLang="zh-CN" dirty="0"/>
              <a:t>0</a:t>
            </a:r>
            <a:r>
              <a:rPr lang="zh-CN" altLang="en-US" dirty="0"/>
              <a:t>表示</a:t>
            </a:r>
            <a:r>
              <a:rPr lang="en-US" altLang="zh-CN" dirty="0"/>
              <a:t>false</a:t>
            </a:r>
            <a:r>
              <a:rPr lang="zh-CN" altLang="en-US" dirty="0"/>
              <a:t>。</a:t>
            </a:r>
          </a:p>
          <a:p>
            <a:pPr lvl="1"/>
            <a:r>
              <a:rPr lang="zh-CN" altLang="en-US" b="1" dirty="0">
                <a:solidFill>
                  <a:srgbClr val="C00000"/>
                </a:solidFill>
              </a:rPr>
              <a:t>日期和时间数据类型</a:t>
            </a:r>
            <a:r>
              <a:rPr lang="zh-CN" altLang="en-US" dirty="0"/>
              <a:t>：和布尔类型一样，</a:t>
            </a:r>
            <a:r>
              <a:rPr lang="en-US" altLang="zh-CN" dirty="0"/>
              <a:t>SQLite</a:t>
            </a:r>
            <a:r>
              <a:rPr lang="zh-CN" altLang="en-US" dirty="0"/>
              <a:t>也同样没有提供专门的日期时间存储类型，而是以</a:t>
            </a:r>
            <a:r>
              <a:rPr lang="en-US" altLang="zh-CN" dirty="0"/>
              <a:t>TEXT</a:t>
            </a:r>
            <a:r>
              <a:rPr lang="zh-CN" altLang="en-US" dirty="0"/>
              <a:t>、</a:t>
            </a:r>
            <a:r>
              <a:rPr lang="en-US" altLang="zh-CN" dirty="0"/>
              <a:t>REAL</a:t>
            </a:r>
            <a:r>
              <a:rPr lang="zh-CN" altLang="en-US" dirty="0"/>
              <a:t>和</a:t>
            </a:r>
            <a:r>
              <a:rPr lang="en-US" altLang="zh-CN" dirty="0"/>
              <a:t>INTEGER</a:t>
            </a:r>
            <a:r>
              <a:rPr lang="zh-CN" altLang="en-US" dirty="0"/>
              <a:t>类型分别不同的格式表示该类型</a:t>
            </a:r>
            <a:endParaRPr lang="en-US" altLang="zh-CN" dirty="0"/>
          </a:p>
        </p:txBody>
      </p:sp>
      <p:sp>
        <p:nvSpPr>
          <p:cNvPr id="3" name="标题 2"/>
          <p:cNvSpPr>
            <a:spLocks noGrp="1"/>
          </p:cNvSpPr>
          <p:nvPr>
            <p:ph type="title"/>
          </p:nvPr>
        </p:nvSpPr>
        <p:spPr/>
        <p:txBody>
          <a:bodyPr/>
          <a:lstStyle/>
          <a:p>
            <a:r>
              <a:rPr lang="en-US" altLang="zh-CN" dirty="0"/>
              <a:t>6.4.1 SQLite</a:t>
            </a:r>
            <a:r>
              <a:rPr lang="zh-CN" altLang="en-US" dirty="0"/>
              <a:t>数据库概述</a:t>
            </a:r>
          </a:p>
        </p:txBody>
      </p:sp>
    </p:spTree>
    <p:extLst>
      <p:ext uri="{BB962C8B-B14F-4D97-AF65-F5344CB8AC3E}">
        <p14:creationId xmlns:p14="http://schemas.microsoft.com/office/powerpoint/2010/main" val="1954679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en-US" altLang="zh-CN" sz="2800" dirty="0">
                <a:latin typeface="黑体" pitchFamily="49" charset="-122"/>
                <a:ea typeface="黑体" pitchFamily="49" charset="-122"/>
              </a:rPr>
              <a:t>6.4.1.3 SQLite</a:t>
            </a:r>
            <a:r>
              <a:rPr lang="zh-CN" altLang="en-US" sz="2800" dirty="0">
                <a:latin typeface="黑体" pitchFamily="49" charset="-122"/>
                <a:ea typeface="黑体" pitchFamily="49" charset="-122"/>
              </a:rPr>
              <a:t>数据库的数据类型</a:t>
            </a:r>
            <a:endParaRPr lang="en-US" altLang="zh-CN" sz="2800" dirty="0">
              <a:latin typeface="黑体" pitchFamily="49" charset="-122"/>
              <a:ea typeface="黑体" pitchFamily="49" charset="-122"/>
            </a:endParaRPr>
          </a:p>
          <a:p>
            <a:pPr lvl="1"/>
            <a:r>
              <a:rPr lang="zh-CN" altLang="en-US" sz="2800" dirty="0"/>
              <a:t> </a:t>
            </a:r>
            <a:r>
              <a:rPr lang="en-US" altLang="zh-CN" b="1" dirty="0"/>
              <a:t>SQLite3</a:t>
            </a:r>
            <a:r>
              <a:rPr lang="zh-CN" altLang="zh-CN" b="1" dirty="0"/>
              <a:t>支持的类型虽然只有五种，但实际上也接受</a:t>
            </a:r>
            <a:r>
              <a:rPr lang="en-US" altLang="zh-CN" b="1" dirty="0" err="1"/>
              <a:t>varchar</a:t>
            </a:r>
            <a:r>
              <a:rPr lang="en-US" altLang="zh-CN" b="1" dirty="0"/>
              <a:t>(n)</a:t>
            </a:r>
            <a:r>
              <a:rPr lang="zh-CN" altLang="zh-CN" b="1" dirty="0"/>
              <a:t>、</a:t>
            </a:r>
            <a:r>
              <a:rPr lang="en-US" altLang="zh-CN" b="1" dirty="0"/>
              <a:t>char(n)</a:t>
            </a:r>
            <a:r>
              <a:rPr lang="zh-CN" altLang="zh-CN" b="1" dirty="0"/>
              <a:t>、</a:t>
            </a:r>
            <a:r>
              <a:rPr lang="en-US" altLang="zh-CN" b="1" dirty="0"/>
              <a:t>decimal(</a:t>
            </a:r>
            <a:r>
              <a:rPr lang="en-US" altLang="zh-CN" b="1" dirty="0" err="1"/>
              <a:t>p,s</a:t>
            </a:r>
            <a:r>
              <a:rPr lang="en-US" altLang="zh-CN" b="1" dirty="0"/>
              <a:t>) </a:t>
            </a:r>
            <a:r>
              <a:rPr lang="zh-CN" altLang="zh-CN" b="1" dirty="0"/>
              <a:t>等数据类型，只不过在运算或保存时会转成对应的五种数据类型。</a:t>
            </a:r>
          </a:p>
          <a:p>
            <a:pPr lvl="1"/>
            <a:r>
              <a:rPr lang="zh-CN" altLang="zh-CN" b="1" dirty="0"/>
              <a:t>此外，</a:t>
            </a:r>
            <a:r>
              <a:rPr lang="en-US" altLang="zh-CN" b="1" dirty="0"/>
              <a:t>SQLite</a:t>
            </a:r>
            <a:r>
              <a:rPr lang="zh-CN" altLang="zh-CN" b="1" dirty="0"/>
              <a:t>可以保存任何类型的数据到任何字段中，无论这列声明的数据类型是什么。例如：可以在</a:t>
            </a:r>
            <a:r>
              <a:rPr lang="en-US" altLang="zh-CN" b="1" dirty="0"/>
              <a:t>Integer</a:t>
            </a:r>
            <a:r>
              <a:rPr lang="zh-CN" altLang="zh-CN" b="1" dirty="0"/>
              <a:t>字段中存放字符串，或者在布尔型字段中存放浮点数，或者在字符型字段中存放日期型值。但有一种情况例外：定义为</a:t>
            </a:r>
            <a:r>
              <a:rPr lang="en-US" altLang="zh-CN" b="1" dirty="0"/>
              <a:t>INTEGER PRIMARY KEY</a:t>
            </a:r>
            <a:r>
              <a:rPr lang="zh-CN" altLang="zh-CN" b="1" dirty="0"/>
              <a:t>的字段只能存储</a:t>
            </a:r>
            <a:r>
              <a:rPr lang="en-US" altLang="zh-CN" b="1" dirty="0"/>
              <a:t>64</a:t>
            </a:r>
            <a:r>
              <a:rPr lang="zh-CN" altLang="zh-CN" b="1" dirty="0"/>
              <a:t>位整数， 当向这种字段中保存除整数以外的数据时，将会产生错误。</a:t>
            </a:r>
          </a:p>
          <a:p>
            <a:pPr lvl="1"/>
            <a:r>
              <a:rPr lang="zh-CN" altLang="en-US" sz="2800" b="1" dirty="0">
                <a:solidFill>
                  <a:srgbClr val="FF0000"/>
                </a:solidFill>
              </a:rPr>
              <a:t>数据库移植时的类型转换问题：</a:t>
            </a:r>
            <a:r>
              <a:rPr lang="en-US" altLang="zh-CN" sz="2800" b="1" dirty="0">
                <a:solidFill>
                  <a:srgbClr val="FF0000"/>
                </a:solidFill>
              </a:rPr>
              <a:t>"</a:t>
            </a:r>
            <a:r>
              <a:rPr lang="zh-CN" altLang="en-US" sz="2800" b="1" dirty="0">
                <a:solidFill>
                  <a:srgbClr val="FF0000"/>
                </a:solidFill>
              </a:rPr>
              <a:t>亲缘类型 </a:t>
            </a:r>
            <a:r>
              <a:rPr lang="en-US" altLang="zh-CN" sz="2800" b="1" dirty="0">
                <a:solidFill>
                  <a:srgbClr val="FF0000"/>
                </a:solidFill>
              </a:rPr>
              <a:t>"</a:t>
            </a:r>
            <a:endParaRPr lang="zh-CN" altLang="en-US" sz="2800" b="1" dirty="0">
              <a:solidFill>
                <a:srgbClr val="FF0000"/>
              </a:solidFill>
            </a:endParaRPr>
          </a:p>
        </p:txBody>
      </p:sp>
      <p:sp>
        <p:nvSpPr>
          <p:cNvPr id="3" name="标题 2"/>
          <p:cNvSpPr>
            <a:spLocks noGrp="1"/>
          </p:cNvSpPr>
          <p:nvPr>
            <p:ph type="title"/>
          </p:nvPr>
        </p:nvSpPr>
        <p:spPr/>
        <p:txBody>
          <a:bodyPr/>
          <a:lstStyle/>
          <a:p>
            <a:r>
              <a:rPr lang="en-US" altLang="zh-CN" dirty="0"/>
              <a:t>6.4.1 SQLite</a:t>
            </a:r>
            <a:r>
              <a:rPr lang="zh-CN" altLang="en-US" dirty="0"/>
              <a:t>数据库概述</a:t>
            </a:r>
          </a:p>
        </p:txBody>
      </p:sp>
    </p:spTree>
    <p:extLst>
      <p:ext uri="{BB962C8B-B14F-4D97-AF65-F5344CB8AC3E}">
        <p14:creationId xmlns:p14="http://schemas.microsoft.com/office/powerpoint/2010/main" val="40307536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t>1.</a:t>
            </a:r>
            <a:r>
              <a:rPr lang="zh-CN" altLang="en-US" dirty="0"/>
              <a:t> </a:t>
            </a:r>
            <a:r>
              <a:rPr lang="en-US" altLang="zh-CN" dirty="0"/>
              <a:t>sqlite3</a:t>
            </a:r>
            <a:r>
              <a:rPr lang="zh-CN" altLang="en-US" dirty="0"/>
              <a:t>命令</a:t>
            </a:r>
            <a:endParaRPr lang="en-US" altLang="zh-CN" dirty="0"/>
          </a:p>
          <a:p>
            <a:r>
              <a:rPr lang="en-US" altLang="zh-CN" dirty="0"/>
              <a:t>2.</a:t>
            </a:r>
            <a:r>
              <a:rPr lang="zh-CN" altLang="en-US" dirty="0"/>
              <a:t> 可视化管理工具</a:t>
            </a:r>
            <a:endParaRPr lang="en-US" altLang="zh-CN" dirty="0"/>
          </a:p>
          <a:p>
            <a:r>
              <a:rPr lang="en-US" altLang="zh-CN" dirty="0"/>
              <a:t>3. Android SDK</a:t>
            </a:r>
            <a:endParaRPr lang="zh-CN" altLang="en-US" dirty="0"/>
          </a:p>
        </p:txBody>
      </p:sp>
      <p:sp>
        <p:nvSpPr>
          <p:cNvPr id="3" name="标题 2"/>
          <p:cNvSpPr>
            <a:spLocks noGrp="1"/>
          </p:cNvSpPr>
          <p:nvPr>
            <p:ph type="title"/>
          </p:nvPr>
        </p:nvSpPr>
        <p:spPr/>
        <p:txBody>
          <a:bodyPr/>
          <a:lstStyle/>
          <a:p>
            <a:r>
              <a:rPr lang="en-US" altLang="zh-CN" dirty="0"/>
              <a:t>6.4.2</a:t>
            </a:r>
            <a:r>
              <a:rPr lang="zh-CN" altLang="en-US" dirty="0"/>
              <a:t> 使用</a:t>
            </a:r>
            <a:r>
              <a:rPr lang="en-US" altLang="zh-CN" dirty="0" err="1"/>
              <a:t>Sqlite</a:t>
            </a:r>
            <a:r>
              <a:rPr lang="zh-CN" altLang="en-US" dirty="0"/>
              <a:t>数据库的三种方式</a:t>
            </a:r>
          </a:p>
        </p:txBody>
      </p:sp>
    </p:spTree>
    <p:extLst>
      <p:ext uri="{BB962C8B-B14F-4D97-AF65-F5344CB8AC3E}">
        <p14:creationId xmlns:p14="http://schemas.microsoft.com/office/powerpoint/2010/main" val="4035623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PROBLEMSCORE_HALF" val="0.5"/>
  <p:tag name="RAINPROBLEMTYPE" val="Polling"/>
  <p:tag name="RAINPROBLEM" val="Polling"/>
  <p:tag name="ANONYMOUSPOLLING" val="False"/>
  <p:tag name="PROBLEMSCORE" val="0.0"/>
</p:tagLst>
</file>

<file path=ppt/tags/tag1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Polling"/>
  <p:tag name="RAINBULLET" val="Wrong"/>
</p:tagLst>
</file>

<file path=ppt/tags/tag11.xml><?xml version="1.0" encoding="utf-8"?>
<p:tagLst xmlns:a="http://schemas.openxmlformats.org/drawingml/2006/main" xmlns:r="http://schemas.openxmlformats.org/officeDocument/2006/relationships" xmlns:p="http://schemas.openxmlformats.org/presentationml/2006/main">
  <p:tag name="RAINPROBLEM" val="ProblemSubmit"/>
  <p:tag name="RAINPROBLEMTYPE" val="Polling"/>
</p:tagLst>
</file>

<file path=ppt/tags/tag1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Polling"/>
</p:tagLst>
</file>

<file path=ppt/tags/tag1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xml><?xml version="1.0" encoding="utf-8"?>
<p:tagLst xmlns:a="http://schemas.openxmlformats.org/drawingml/2006/main" xmlns:r="http://schemas.openxmlformats.org/officeDocument/2006/relationships" xmlns:p="http://schemas.openxmlformats.org/presentationml/2006/main">
  <p:tag name="RAINPROBLEMTYPE" val="ProblemTypeMarker"/>
  <p:tag name="RAINPROBLEM" val="PollingAnswer"/>
</p:tagLst>
</file>

<file path=ppt/tags/tag18.xml><?xml version="1.0" encoding="utf-8"?>
<p:tagLst xmlns:a="http://schemas.openxmlformats.org/drawingml/2006/main" xmlns:r="http://schemas.openxmlformats.org/officeDocument/2006/relationships" xmlns:p="http://schemas.openxmlformats.org/presentationml/2006/main">
  <p:tag name="RAINPROBLEM" val="ShortAnswer"/>
  <p:tag name="PROBLEMSCORE" val="2.0"/>
  <p:tag name="PROBLEMVOICEALLOWED" val="False"/>
</p:tagLst>
</file>

<file path=ppt/tags/tag19.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0.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21.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2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3.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2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Polling"/>
  <p:tag name="RAINBULLET" val="Wrong"/>
</p:tagLst>
</file>

<file path=ppt/tags/tag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Polling"/>
  <p:tag name="RAINBULLET" val="Wrong"/>
</p:tagLst>
</file>

<file path=ppt/tags/tag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Polling"/>
  <p:tag name="RAINBULLET" val="Wrong"/>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esentation on brainstorming">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Century Gothic-Palatino Linotype">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bodyPr rtlCol="0" anchor="ctr"/>
      <a:lstStyle>
        <a:defPPr algn="ctr">
          <a:defRPr/>
        </a:defPPr>
      </a:lstStyle>
      <a:style>
        <a:lnRef idx="1">
          <a:schemeClr val="accent3"/>
        </a:lnRef>
        <a:fillRef idx="2">
          <a:schemeClr val="accent3"/>
        </a:fillRef>
        <a:effectRef idx="1">
          <a:schemeClr val="accent3"/>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none" rtlCol="0">
        <a:spAutoFit/>
      </a:bodyPr>
      <a:lstStyle>
        <a:defPPr>
          <a:defRPr dirty="0" err="1" smtClean="0"/>
        </a:defPPr>
      </a:lstStyle>
    </a:txDef>
  </a:objectDefaults>
  <a:extraClrSchemeLst/>
  <a:extLst>
    <a:ext uri="{05A4C25C-085E-4340-85A3-A5531E510DB2}">
      <thm15:themeFamily xmlns:thm15="http://schemas.microsoft.com/office/thememl/2012/main" name="Presentation on brainstorming" id="{C229246F-E851-40FB-8E1D-535DCA6AFD71}" vid="{8D346C02-FE09-4A8E-BC58-EB73E373F09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9126</TotalTime>
  <Words>7720</Words>
  <Application>Microsoft Office PowerPoint</Application>
  <PresentationFormat>自定义</PresentationFormat>
  <Paragraphs>592</Paragraphs>
  <Slides>69</Slides>
  <Notes>12</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69</vt:i4>
      </vt:variant>
    </vt:vector>
  </HeadingPairs>
  <TitlesOfParts>
    <vt:vector size="87" baseType="lpstr">
      <vt:lpstr>??</vt:lpstr>
      <vt:lpstr>黑体</vt:lpstr>
      <vt:lpstr>华文新魏</vt:lpstr>
      <vt:lpstr>宋体</vt:lpstr>
      <vt:lpstr>微软雅黑</vt:lpstr>
      <vt:lpstr>微软雅黑</vt:lpstr>
      <vt:lpstr>微软雅黑</vt:lpstr>
      <vt:lpstr>微软雅黑 Light</vt:lpstr>
      <vt:lpstr>Arial</vt:lpstr>
      <vt:lpstr>Calibri</vt:lpstr>
      <vt:lpstr>Century Gothic</vt:lpstr>
      <vt:lpstr>Palatino Linotype</vt:lpstr>
      <vt:lpstr>Times New Roman</vt:lpstr>
      <vt:lpstr>Trebuchet MS</vt:lpstr>
      <vt:lpstr>Wingdings</vt:lpstr>
      <vt:lpstr>Wingdings 2</vt:lpstr>
      <vt:lpstr>Wingdings 3</vt:lpstr>
      <vt:lpstr>Presentation on brainstorming</vt:lpstr>
      <vt:lpstr>PowerPoint 演示文稿</vt:lpstr>
      <vt:lpstr>PowerPoint 演示文稿</vt:lpstr>
      <vt:lpstr>PowerPoint 演示文稿</vt:lpstr>
      <vt:lpstr>Android 数据存储</vt:lpstr>
      <vt:lpstr>6.4.1 SQLite数据库概述</vt:lpstr>
      <vt:lpstr>6.4.1 SQLite数据库概述</vt:lpstr>
      <vt:lpstr>6.4.1 SQLite数据库概述</vt:lpstr>
      <vt:lpstr>6.4.1 SQLite数据库概述</vt:lpstr>
      <vt:lpstr>6.4.2 使用Sqlite数据库的三种方式</vt:lpstr>
      <vt:lpstr>6.4.2 使用Sqlite数据库的三种方式</vt:lpstr>
      <vt:lpstr>6.4.2 使用Sqlite数据库的三种方式</vt:lpstr>
      <vt:lpstr>6.4.2 使用Sqlite数据库的三种方式</vt:lpstr>
      <vt:lpstr>6.4.2 使用Sqlite数据库的三种方式</vt:lpstr>
      <vt:lpstr>例：使用SQLite3 查看数据库</vt:lpstr>
      <vt:lpstr>例：使用SQLite3 查看数据库</vt:lpstr>
      <vt:lpstr>6.4.2 使用Sqlite数据库的三种方式</vt:lpstr>
      <vt:lpstr>6.4.2 使用Sqlite数据库的三种方式</vt:lpstr>
      <vt:lpstr>6.4.2 使用Sqlite数据库的三种方式</vt:lpstr>
      <vt:lpstr>6.4.2 使用Sqlite数据库的三种方式</vt:lpstr>
      <vt:lpstr>6.4.2 使用Sqlite数据库的三种方式</vt:lpstr>
      <vt:lpstr>6.4.2 使用Sqlite数据库的三种方式</vt:lpstr>
      <vt:lpstr>6.4.2 使用Sqlite数据库的三种方式</vt:lpstr>
      <vt:lpstr>6.4.2 使用Sqlite数据库的三种方式</vt:lpstr>
      <vt:lpstr>6.4.2 使用Sqlite数据库的三种方式</vt:lpstr>
      <vt:lpstr>6.4.2 使用Sqlite数据库的三种方式</vt:lpstr>
      <vt:lpstr>6.4.2 使用Sqlite数据库的三种方式</vt:lpstr>
      <vt:lpstr>6.4.2 使用Sqlite数据库的三种方式</vt:lpstr>
      <vt:lpstr>6.4.3 SQLite数据库的操作命令</vt:lpstr>
      <vt:lpstr>6.4.3 SQLite数据库的操作命令</vt:lpstr>
      <vt:lpstr>(1) 创建数据库</vt:lpstr>
      <vt:lpstr>PowerPoint 演示文稿</vt:lpstr>
      <vt:lpstr>PowerPoint 演示文稿</vt:lpstr>
      <vt:lpstr>(1) 创建数据库</vt:lpstr>
      <vt:lpstr>查看创建的数据库和数据表</vt:lpstr>
      <vt:lpstr>(2) 升级数据库</vt:lpstr>
      <vt:lpstr>(3) 删除数据库</vt:lpstr>
      <vt:lpstr>(4) 添加数据</vt:lpstr>
      <vt:lpstr>(4) 添加数据</vt:lpstr>
      <vt:lpstr>(5) 更新数据</vt:lpstr>
      <vt:lpstr>PowerPoint 演示文稿</vt:lpstr>
      <vt:lpstr>(6) 删除数据</vt:lpstr>
      <vt:lpstr>(6) 删除数据</vt:lpstr>
      <vt:lpstr>(7) 查询数据</vt:lpstr>
      <vt:lpstr>(7) 查询数据</vt:lpstr>
      <vt:lpstr>(7) 查询数据</vt:lpstr>
      <vt:lpstr>PowerPoint 演示文稿</vt:lpstr>
      <vt:lpstr>(7) 查询数据</vt:lpstr>
      <vt:lpstr>思考</vt:lpstr>
      <vt:lpstr>(8) 使用SQL操作数据库</vt:lpstr>
      <vt:lpstr>(8) 使用SQL操作数据库</vt:lpstr>
      <vt:lpstr>小结</vt:lpstr>
      <vt:lpstr>6.5 数据库框架 LitePal</vt:lpstr>
      <vt:lpstr>6.5 数据库框架 LitePal</vt:lpstr>
      <vt:lpstr>6.5 数据库框架 LitePal</vt:lpstr>
      <vt:lpstr>6.5 数据库框架 LitePal</vt:lpstr>
      <vt:lpstr>6.5 数据库框架 LitePal</vt:lpstr>
      <vt:lpstr>6.5 数据库框架 LitePal</vt:lpstr>
      <vt:lpstr>PowerPoint 演示文稿</vt:lpstr>
      <vt:lpstr>6.5 数据库框架 LitePal</vt:lpstr>
      <vt:lpstr>6.5 数据库框架 LitePal</vt:lpstr>
      <vt:lpstr>6.5 数据库框架 LitePal</vt:lpstr>
      <vt:lpstr>6.5 数据库框架 LitePal</vt:lpstr>
      <vt:lpstr>6.5 数据库框架 LitePal</vt:lpstr>
      <vt:lpstr>6.5 数据库框架 LitePal</vt:lpstr>
      <vt:lpstr>6.5 数据库框架 LitePal</vt:lpstr>
      <vt:lpstr>数据库框架 LitePal 小结</vt:lpstr>
      <vt:lpstr>后记</vt:lpstr>
      <vt:lpstr>记事本</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Null;蔡美玲</dc:creator>
  <cp:lastModifiedBy>蔡 美玲</cp:lastModifiedBy>
  <cp:revision>457</cp:revision>
  <dcterms:created xsi:type="dcterms:W3CDTF">2019-03-26T05:28:25Z</dcterms:created>
  <dcterms:modified xsi:type="dcterms:W3CDTF">2022-04-21T00:25:33Z</dcterms:modified>
</cp:coreProperties>
</file>