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notesMasterIdLst>
    <p:notesMasterId r:id="rId32"/>
  </p:notesMasterIdLst>
  <p:sldIdLst>
    <p:sldId id="446" r:id="rId3"/>
    <p:sldId id="414" r:id="rId4"/>
    <p:sldId id="279" r:id="rId5"/>
    <p:sldId id="290" r:id="rId6"/>
    <p:sldId id="291" r:id="rId7"/>
    <p:sldId id="400" r:id="rId8"/>
    <p:sldId id="401" r:id="rId9"/>
    <p:sldId id="341" r:id="rId10"/>
    <p:sldId id="402" r:id="rId11"/>
    <p:sldId id="403" r:id="rId12"/>
    <p:sldId id="406" r:id="rId13"/>
    <p:sldId id="407" r:id="rId14"/>
    <p:sldId id="321" r:id="rId15"/>
    <p:sldId id="404" r:id="rId16"/>
    <p:sldId id="409" r:id="rId17"/>
    <p:sldId id="322" r:id="rId18"/>
    <p:sldId id="408" r:id="rId19"/>
    <p:sldId id="411" r:id="rId20"/>
    <p:sldId id="412" r:id="rId21"/>
    <p:sldId id="415" r:id="rId22"/>
    <p:sldId id="304" r:id="rId23"/>
    <p:sldId id="323" r:id="rId24"/>
    <p:sldId id="306" r:id="rId25"/>
    <p:sldId id="307" r:id="rId26"/>
    <p:sldId id="308" r:id="rId27"/>
    <p:sldId id="309" r:id="rId28"/>
    <p:sldId id="310" r:id="rId29"/>
    <p:sldId id="342" r:id="rId30"/>
    <p:sldId id="447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76588" autoAdjust="0"/>
  </p:normalViewPr>
  <p:slideViewPr>
    <p:cSldViewPr snapToGrid="0">
      <p:cViewPr varScale="1">
        <p:scale>
          <a:sx n="53" d="100"/>
          <a:sy n="53" d="100"/>
        </p:scale>
        <p:origin x="12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40035-9A4E-4902-B562-24F6834DA55B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0EE20-E816-4272-9804-179B087417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97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guide/topics/manifest/category-element.html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微软雅黑" pitchFamily="34" charset="-122"/>
                <a:cs typeface="+mj-cs"/>
              </a:rPr>
              <a:t>这个知识点讲解使用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微软雅黑" pitchFamily="34" charset="-122"/>
                <a:cs typeface="+mj-cs"/>
              </a:rPr>
              <a:t>Intent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微软雅黑" pitchFamily="34" charset="-122"/>
                <a:cs typeface="+mj-cs"/>
              </a:rPr>
              <a:t>在活动之间穿梭。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00EE20-E816-4272-9804-179B087417C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23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隐式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Intent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提供了一种机制，可以使用匿名的方式启动一个特定动作和类别的活动，不需要指定具体是哪个活动。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这个活动还可以是跨应用程序的。利用这种机制，隐式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Intent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可以启动其它程序的活动，实现应用程序之间的功能共享。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例如，下面的示例代码使用隐式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Intent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打开了系统浏览器应用程序，并转至百度首页。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其中，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Intent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setData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()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方法指定了执行动作所需要的数据，这个数据通常表示为一个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URI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对象。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而动作</a:t>
            </a:r>
            <a:r>
              <a:rPr lang="en-US" altLang="zh-CN" sz="1200" b="0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Intent.ACTION_VIEW</a:t>
            </a:r>
            <a:r>
              <a:rPr lang="en-US" altLang="zh-CN" sz="1200" b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200" b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则表示将根据以</a:t>
            </a:r>
            <a:r>
              <a:rPr lang="en-US" altLang="zh-CN" sz="1200" b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URI</a:t>
            </a:r>
            <a:r>
              <a:rPr lang="zh-CN" altLang="en-US" sz="1200" b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方式 传递过来的数据的协议部分以最佳方式查看</a:t>
            </a:r>
            <a:r>
              <a:rPr lang="en-US" altLang="zh-CN" sz="1200" b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URI</a:t>
            </a:r>
            <a:r>
              <a:rPr lang="zh-CN" altLang="en-US" sz="1200" b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中提供的数据。</a:t>
            </a:r>
            <a:endParaRPr lang="en-US" altLang="zh-CN" sz="1200" b="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比如，如果是协议是</a:t>
            </a:r>
            <a:r>
              <a:rPr lang="en-US" altLang="zh-CN" sz="1200" b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en-US" sz="1200" b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，将打开系统浏览器查看数据“</a:t>
            </a:r>
            <a:r>
              <a:rPr lang="en-US" altLang="zh-CN" sz="1200" b="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www.baidu.com</a:t>
            </a:r>
            <a:r>
              <a:rPr lang="zh-CN" altLang="en-US" sz="1200" b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lang="en-US" altLang="zh-CN" sz="1200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00EE20-E816-4272-9804-179B087417C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1361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在意图过滤器中，通过</a:t>
            </a:r>
            <a:r>
              <a:rPr lang="en-US" altLang="zh-CN" dirty="0"/>
              <a:t>&lt;data&gt;</a:t>
            </a:r>
            <a:r>
              <a:rPr lang="zh-CN" altLang="en-US" dirty="0"/>
              <a:t>标签指定活动能够响应什么类型的数据。可以配置</a:t>
            </a:r>
            <a:r>
              <a:rPr lang="en-US" altLang="zh-CN" dirty="0"/>
              <a:t>scheme, host, port, path, </a:t>
            </a:r>
            <a:r>
              <a:rPr lang="en-US" altLang="zh-CN" dirty="0" err="1"/>
              <a:t>mimeType</a:t>
            </a:r>
            <a:r>
              <a:rPr lang="zh-CN" altLang="en-US" dirty="0"/>
              <a:t>等内容。</a:t>
            </a:r>
            <a:endParaRPr lang="en-US" altLang="zh-CN" dirty="0"/>
          </a:p>
          <a:p>
            <a:r>
              <a:rPr lang="zh-CN" altLang="en-US" dirty="0"/>
              <a:t>通常</a:t>
            </a:r>
            <a:r>
              <a:rPr lang="zh-CN" altLang="zh-CN" dirty="0"/>
              <a:t>是一个</a:t>
            </a:r>
            <a:r>
              <a:rPr lang="zh-CN" altLang="en-US" dirty="0"/>
              <a:t>可以解析为</a:t>
            </a:r>
            <a:r>
              <a:rPr lang="en-US" altLang="zh-CN" b="1" dirty="0">
                <a:solidFill>
                  <a:srgbClr val="FF0000"/>
                </a:solidFill>
              </a:rPr>
              <a:t>Uri</a:t>
            </a:r>
            <a:r>
              <a:rPr lang="zh-CN" altLang="zh-CN" b="1" dirty="0">
                <a:solidFill>
                  <a:srgbClr val="FF0000"/>
                </a:solidFill>
              </a:rPr>
              <a:t>对象</a:t>
            </a:r>
            <a:r>
              <a:rPr lang="zh-CN" altLang="en-US" dirty="0"/>
              <a:t>的字符串。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00EE20-E816-4272-9804-179B087417C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072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如果一个活动的意图过滤器配置了</a:t>
            </a:r>
            <a:r>
              <a:rPr lang="en-US" altLang="zh-CN" b="0" dirty="0">
                <a:solidFill>
                  <a:srgbClr val="C00000"/>
                </a:solidFill>
              </a:rPr>
              <a:t>&lt;data&gt;</a:t>
            </a:r>
            <a:r>
              <a:rPr lang="zh-CN" altLang="en-US" b="0" dirty="0">
                <a:solidFill>
                  <a:srgbClr val="C00000"/>
                </a:solidFill>
              </a:rPr>
              <a:t>标签时，还需要</a:t>
            </a:r>
            <a:r>
              <a:rPr lang="en-US" altLang="zh-CN" b="0" dirty="0">
                <a:solidFill>
                  <a:srgbClr val="C00000"/>
                </a:solidFill>
              </a:rPr>
              <a:t>&lt;data&gt;</a:t>
            </a:r>
            <a:r>
              <a:rPr lang="zh-CN" altLang="en-US" b="0" dirty="0">
                <a:solidFill>
                  <a:srgbClr val="C00000"/>
                </a:solidFill>
              </a:rPr>
              <a:t>标签中指定的内容和</a:t>
            </a:r>
            <a:r>
              <a:rPr lang="en-US" altLang="zh-CN" b="0" dirty="0">
                <a:solidFill>
                  <a:srgbClr val="C00000"/>
                </a:solidFill>
              </a:rPr>
              <a:t>Intent</a:t>
            </a:r>
            <a:r>
              <a:rPr lang="zh-CN" altLang="en-US" b="0" dirty="0">
                <a:solidFill>
                  <a:srgbClr val="C00000"/>
                </a:solidFill>
              </a:rPr>
              <a:t>对象中携带的</a:t>
            </a:r>
            <a:r>
              <a:rPr lang="en-US" altLang="zh-CN" b="0" dirty="0">
                <a:solidFill>
                  <a:srgbClr val="C00000"/>
                </a:solidFill>
              </a:rPr>
              <a:t>data</a:t>
            </a:r>
            <a:r>
              <a:rPr lang="zh-CN" altLang="en-US" b="0" dirty="0">
                <a:solidFill>
                  <a:srgbClr val="C00000"/>
                </a:solidFill>
              </a:rPr>
              <a:t>完全一致，当前活动才能够响应该</a:t>
            </a:r>
            <a:r>
              <a:rPr lang="en-US" altLang="zh-CN" b="0" dirty="0">
                <a:solidFill>
                  <a:srgbClr val="C00000"/>
                </a:solidFill>
              </a:rPr>
              <a:t>Intent</a:t>
            </a:r>
            <a:r>
              <a:rPr lang="zh-CN" altLang="en-US" b="0" dirty="0">
                <a:solidFill>
                  <a:srgbClr val="C00000"/>
                </a:solidFill>
              </a:rPr>
              <a:t>。</a:t>
            </a:r>
            <a:endParaRPr lang="en-US" altLang="zh-CN" b="0" dirty="0">
              <a:solidFill>
                <a:srgbClr val="C0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但一般在</a:t>
            </a:r>
            <a:r>
              <a:rPr lang="en-US" altLang="zh-CN" b="0" dirty="0"/>
              <a:t>&lt;data&gt;</a:t>
            </a:r>
            <a:r>
              <a:rPr lang="zh-CN" altLang="en-US" b="0" dirty="0"/>
              <a:t>标签中不指定过多的内容。</a:t>
            </a:r>
            <a:endParaRPr lang="en-US" altLang="zh-CN" b="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00EE20-E816-4272-9804-179B087417C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905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例如，如果在意图过滤器中设置了</a:t>
            </a:r>
            <a:r>
              <a:rPr lang="en-US" altLang="zh-CN" dirty="0"/>
              <a:t>&lt;data&gt;</a:t>
            </a:r>
            <a:r>
              <a:rPr lang="zh-CN" altLang="en-US" dirty="0"/>
              <a:t>标签，指定其能响应的</a:t>
            </a:r>
            <a:r>
              <a:rPr lang="en-US" altLang="zh-CN" dirty="0"/>
              <a:t>scheme</a:t>
            </a:r>
            <a:r>
              <a:rPr lang="zh-CN" altLang="en-US" dirty="0"/>
              <a:t>是“ </a:t>
            </a:r>
            <a:r>
              <a:rPr lang="en-US" altLang="zh-CN" dirty="0"/>
              <a:t>http</a:t>
            </a:r>
            <a:r>
              <a:rPr lang="zh-CN" altLang="en-US" dirty="0"/>
              <a:t>”，则运行应用程序后，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能够响应该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intent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的应用程序有两个：系统浏览器和当前应用程序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SubActivity2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00EE20-E816-4272-9804-179B087417C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7106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如下图所示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00EE20-E816-4272-9804-179B087417C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7079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除了“</a:t>
            </a:r>
            <a:r>
              <a:rPr lang="en-US" altLang="zh-CN" dirty="0"/>
              <a:t>http</a:t>
            </a:r>
            <a:r>
              <a:rPr lang="zh-CN" altLang="en-US" dirty="0"/>
              <a:t>”协议外，我们还可以指定很多其它协议。</a:t>
            </a:r>
            <a:endParaRPr lang="en-US" altLang="zh-CN" dirty="0"/>
          </a:p>
          <a:p>
            <a:r>
              <a:rPr lang="zh-CN" altLang="en-US" dirty="0"/>
              <a:t>例如，“</a:t>
            </a:r>
            <a:r>
              <a:rPr lang="en-US" altLang="zh-CN" dirty="0"/>
              <a:t>geo </a:t>
            </a:r>
            <a:r>
              <a:rPr lang="zh-CN" altLang="en-US" dirty="0"/>
              <a:t>”表示打开地图应用程序，“</a:t>
            </a:r>
            <a:r>
              <a:rPr lang="en-US" altLang="zh-CN" dirty="0" err="1"/>
              <a:t>tel</a:t>
            </a:r>
            <a:r>
              <a:rPr lang="zh-CN" altLang="en-US" dirty="0"/>
              <a:t>”</a:t>
            </a:r>
            <a:r>
              <a:rPr lang="en-US" altLang="zh-CN" dirty="0"/>
              <a:t> </a:t>
            </a:r>
            <a:r>
              <a:rPr lang="zh-CN" altLang="en-US" dirty="0"/>
              <a:t>表示打开拨打电话应用程序，“</a:t>
            </a:r>
            <a:r>
              <a:rPr lang="en-US" altLang="zh-CN" dirty="0" err="1"/>
              <a:t>mailto</a:t>
            </a:r>
            <a:r>
              <a:rPr lang="zh-CN" altLang="en-US" dirty="0"/>
              <a:t>”表示打开内置的电子邮件应用程序。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00EE20-E816-4272-9804-179B087417C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8193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下面是启动拨打电话应用程序拨打号码</a:t>
            </a:r>
            <a:r>
              <a:rPr lang="en-US" altLang="zh-CN" dirty="0"/>
              <a:t>10086</a:t>
            </a:r>
            <a:r>
              <a:rPr lang="zh-CN" altLang="en-US" dirty="0"/>
              <a:t>的示例。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00EE20-E816-4272-9804-179B087417C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0028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00EE20-E816-4272-9804-179B087417C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4207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下表是常用的</a:t>
            </a:r>
            <a:r>
              <a:rPr lang="en-US" altLang="zh-CN" dirty="0"/>
              <a:t>Action</a:t>
            </a:r>
            <a:r>
              <a:rPr lang="zh-CN" altLang="en-US" dirty="0"/>
              <a:t>常量，其中</a:t>
            </a:r>
            <a:r>
              <a:rPr lang="en-US" altLang="zh-CN" sz="1200" kern="0" dirty="0">
                <a:solidFill>
                  <a:srgbClr val="C00000"/>
                </a:solidFill>
                <a:effectLst/>
              </a:rPr>
              <a:t>ACTION_VIEW</a:t>
            </a:r>
            <a:r>
              <a:rPr lang="zh-CN" altLang="en-US" sz="1200" kern="0" dirty="0">
                <a:solidFill>
                  <a:srgbClr val="C00000"/>
                </a:solidFill>
                <a:effectLst/>
              </a:rPr>
              <a:t>为</a:t>
            </a:r>
            <a:r>
              <a:rPr lang="zh-CN" altLang="zh-CN" sz="1200" kern="0" dirty="0">
                <a:effectLst/>
              </a:rPr>
              <a:t>最常用的动作，</a:t>
            </a:r>
            <a:r>
              <a:rPr lang="zh-CN" altLang="en-US" sz="1200" kern="0" dirty="0">
                <a:effectLst/>
              </a:rPr>
              <a:t>白哦是</a:t>
            </a:r>
            <a:r>
              <a:rPr lang="zh-CN" altLang="zh-CN" sz="1200" kern="0" dirty="0">
                <a:effectLst/>
              </a:rPr>
              <a:t>对以</a:t>
            </a:r>
            <a:r>
              <a:rPr lang="en-US" altLang="zh-CN" sz="1200" kern="0" dirty="0">
                <a:effectLst/>
              </a:rPr>
              <a:t>Uri</a:t>
            </a:r>
            <a:r>
              <a:rPr lang="zh-CN" altLang="zh-CN" sz="1200" kern="0" dirty="0">
                <a:effectLst/>
              </a:rPr>
              <a:t>方式</a:t>
            </a:r>
            <a:r>
              <a:rPr lang="en-US" altLang="zh-CN" sz="1200" kern="100" dirty="0">
                <a:effectLst/>
              </a:rPr>
              <a:t> </a:t>
            </a:r>
            <a:r>
              <a:rPr lang="zh-CN" altLang="zh-CN" sz="1200" kern="0" dirty="0">
                <a:effectLst/>
              </a:rPr>
              <a:t>传递过来的数据，根据协议部分以</a:t>
            </a:r>
            <a:r>
              <a:rPr lang="zh-CN" altLang="zh-CN" sz="1200" kern="0" dirty="0">
                <a:solidFill>
                  <a:srgbClr val="FF0000"/>
                </a:solidFill>
                <a:effectLst/>
              </a:rPr>
              <a:t>最佳方式</a:t>
            </a:r>
            <a:r>
              <a:rPr lang="zh-CN" altLang="zh-CN" sz="1200" kern="0" dirty="0">
                <a:effectLst/>
              </a:rPr>
              <a:t>启动。</a:t>
            </a:r>
            <a:endParaRPr lang="en-US" altLang="zh-CN" sz="1200" kern="0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>
                <a:solidFill>
                  <a:srgbClr val="C00000"/>
                </a:solidFill>
                <a:effectLst/>
              </a:rPr>
              <a:t>ACTION_DIAL</a:t>
            </a:r>
            <a:r>
              <a:rPr lang="zh-CN" altLang="en-US" sz="1200" kern="0" dirty="0">
                <a:solidFill>
                  <a:srgbClr val="C00000"/>
                </a:solidFill>
                <a:effectLst/>
              </a:rPr>
              <a:t>表示</a:t>
            </a:r>
            <a:r>
              <a:rPr lang="zh-CN" altLang="zh-CN" sz="1200" kern="0" dirty="0">
                <a:effectLst/>
              </a:rPr>
              <a:t>打开电话应用程序并显示</a:t>
            </a:r>
            <a:r>
              <a:rPr lang="en-US" altLang="zh-CN" sz="1200" kern="0" dirty="0">
                <a:effectLst/>
              </a:rPr>
              <a:t>Uri</a:t>
            </a:r>
            <a:r>
              <a:rPr lang="zh-CN" altLang="zh-CN" sz="1200" kern="0" dirty="0">
                <a:effectLst/>
              </a:rPr>
              <a:t>中的数据部分作为电话号码</a:t>
            </a:r>
            <a:endParaRPr lang="zh-CN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00EE20-E816-4272-9804-179B087417C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0369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defTabSz="855878"/>
            <a:r>
              <a:rPr lang="en-US" altLang="zh-CN" sz="1200" b="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Category</a:t>
            </a:r>
            <a:r>
              <a:rPr lang="zh-CN" altLang="en-US" sz="1200" b="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属性用来描述动作的类别，</a:t>
            </a:r>
            <a:r>
              <a:rPr lang="zh-CN" altLang="zh-CN" sz="1200" b="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每个过滤器可以定义多个</a:t>
            </a:r>
            <a:r>
              <a:rPr lang="en-US" altLang="zh-CN" sz="1200" b="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3"/>
              </a:rPr>
              <a:t>&lt;category&gt;</a:t>
            </a:r>
            <a:r>
              <a:rPr lang="zh-CN" altLang="zh-CN" sz="1200" b="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标签。</a:t>
            </a:r>
            <a:endParaRPr lang="en-US" altLang="zh-CN" sz="1200" b="0" kern="1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defTabSz="855878"/>
            <a:r>
              <a:rPr lang="en-US" altLang="zh-CN" sz="1200" b="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Intent</a:t>
            </a:r>
            <a:r>
              <a:rPr lang="zh-CN" altLang="en-US" sz="1200" b="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类中提供了保准的</a:t>
            </a:r>
            <a:r>
              <a:rPr lang="en-US" altLang="zh-CN" sz="1200" b="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Category</a:t>
            </a:r>
            <a:r>
              <a:rPr lang="zh-CN" altLang="en-US" sz="1200" b="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常量及对应的字符串。</a:t>
            </a:r>
            <a:endParaRPr lang="zh-CN" altLang="en-US" sz="1200" b="0" dirty="0">
              <a:solidFill>
                <a:prstClr val="black"/>
              </a:solidFill>
              <a:latin typeface="Palatino Linotype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00EE20-E816-4272-9804-179B087417C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250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首先我们了解</a:t>
            </a:r>
            <a:r>
              <a:rPr lang="en-US" altLang="zh-CN" dirty="0"/>
              <a:t>Intent</a:t>
            </a:r>
            <a:r>
              <a:rPr lang="zh-CN" altLang="en-US" dirty="0"/>
              <a:t>意图及使用</a:t>
            </a:r>
            <a:r>
              <a:rPr lang="en-US" altLang="zh-CN" dirty="0"/>
              <a:t>Intent</a:t>
            </a:r>
            <a:r>
              <a:rPr lang="zh-CN" altLang="en-US" dirty="0"/>
              <a:t>启动活动的两种方式，然后我们重点学习使用意图过滤器设置隐式启动的更多细节，最后我们学习利用</a:t>
            </a:r>
            <a:r>
              <a:rPr lang="en-US" altLang="zh-CN" dirty="0"/>
              <a:t>Intent </a:t>
            </a:r>
            <a:r>
              <a:rPr lang="zh-CN" altLang="en-US" dirty="0"/>
              <a:t>实现在多个活动之间传递数据的方法。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00EE20-E816-4272-9804-179B087417C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7697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最后来看看使用</a:t>
            </a:r>
            <a:r>
              <a:rPr lang="en-US" altLang="zh-CN" dirty="0"/>
              <a:t>Intent</a:t>
            </a:r>
            <a:r>
              <a:rPr lang="zh-CN" altLang="en-US" b="1" dirty="0">
                <a:solidFill>
                  <a:srgbClr val="C00000"/>
                </a:solidFill>
              </a:rPr>
              <a:t>在活动之间传递数据</a:t>
            </a:r>
            <a:endParaRPr lang="en-US" altLang="zh-CN" b="1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00EE20-E816-4272-9804-179B087417C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0431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Intent</a:t>
            </a:r>
            <a:r>
              <a:rPr lang="zh-CN" altLang="zh-CN" dirty="0"/>
              <a:t>在实现两个组件之间跳转的同时，经常也需要传递数据。就是在</a:t>
            </a:r>
            <a:r>
              <a:rPr lang="en-US" altLang="zh-CN" dirty="0"/>
              <a:t>Intent</a:t>
            </a:r>
            <a:r>
              <a:rPr lang="zh-CN" altLang="zh-CN" dirty="0"/>
              <a:t>对象上附加</a:t>
            </a:r>
            <a:r>
              <a:rPr lang="en-US" altLang="zh-CN" dirty="0"/>
              <a:t>Bundle</a:t>
            </a:r>
            <a:r>
              <a:rPr lang="zh-CN" altLang="zh-CN" dirty="0"/>
              <a:t>对象的数据。</a:t>
            </a:r>
            <a:endParaRPr lang="zh-CN" altLang="en-US" dirty="0"/>
          </a:p>
          <a:p>
            <a:r>
              <a:rPr lang="zh-CN" altLang="en-US" dirty="0"/>
              <a:t>下面的代码，</a:t>
            </a:r>
            <a:r>
              <a:rPr lang="en-US" altLang="zh-CN" dirty="0"/>
              <a:t>Bundle</a:t>
            </a:r>
            <a:r>
              <a:rPr lang="zh-CN" altLang="zh-CN" dirty="0"/>
              <a:t>对象</a:t>
            </a:r>
            <a:r>
              <a:rPr lang="zh-CN" altLang="en-US" dirty="0"/>
              <a:t>通过</a:t>
            </a:r>
            <a:r>
              <a:rPr lang="en-US" altLang="zh-CN" dirty="0" err="1"/>
              <a:t>putXXX</a:t>
            </a:r>
            <a:r>
              <a:rPr lang="en-US" altLang="zh-CN" dirty="0"/>
              <a:t>()</a:t>
            </a:r>
            <a:r>
              <a:rPr lang="zh-CN" altLang="en-US" dirty="0"/>
              <a:t>的方法以键值对的形式装载数据，</a:t>
            </a:r>
            <a:endParaRPr lang="en-US" altLang="zh-CN" dirty="0"/>
          </a:p>
          <a:p>
            <a:r>
              <a:rPr lang="zh-CN" altLang="en-US" dirty="0"/>
              <a:t>然后，在活动的调用方通过</a:t>
            </a:r>
            <a:r>
              <a:rPr lang="en-US" altLang="zh-CN" dirty="0"/>
              <a:t>Intent</a:t>
            </a:r>
            <a:r>
              <a:rPr lang="zh-CN" altLang="en-US" dirty="0"/>
              <a:t>的</a:t>
            </a:r>
            <a:r>
              <a:rPr lang="en-US" altLang="zh-CN" dirty="0" err="1"/>
              <a:t>putExtras</a:t>
            </a:r>
            <a:r>
              <a:rPr lang="en-US" altLang="zh-CN" dirty="0"/>
              <a:t>()</a:t>
            </a:r>
            <a:r>
              <a:rPr lang="zh-CN" altLang="en-US" dirty="0"/>
              <a:t>方法将装载了数据的</a:t>
            </a:r>
            <a:r>
              <a:rPr lang="en-US" altLang="zh-CN" dirty="0"/>
              <a:t>Bundle</a:t>
            </a:r>
            <a:r>
              <a:rPr lang="zh-CN" altLang="zh-CN" dirty="0"/>
              <a:t>对象</a:t>
            </a:r>
            <a:r>
              <a:rPr lang="zh-CN" altLang="en-US" dirty="0"/>
              <a:t>附加到</a:t>
            </a:r>
            <a:r>
              <a:rPr lang="en-US" altLang="zh-CN" dirty="0"/>
              <a:t>Intent</a:t>
            </a:r>
            <a:r>
              <a:rPr lang="zh-CN" altLang="en-US" dirty="0"/>
              <a:t>对象中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在被启动的活动一方通过</a:t>
            </a:r>
            <a:r>
              <a:rPr lang="en-US" altLang="zh-CN" dirty="0" err="1"/>
              <a:t>getExtras</a:t>
            </a:r>
            <a:r>
              <a:rPr lang="en-US" altLang="zh-CN" dirty="0"/>
              <a:t>()</a:t>
            </a:r>
            <a:r>
              <a:rPr lang="zh-CN" altLang="en-US" dirty="0"/>
              <a:t>方法取出</a:t>
            </a:r>
            <a:r>
              <a:rPr lang="en-US" altLang="zh-CN" dirty="0"/>
              <a:t>Bundle</a:t>
            </a:r>
            <a:r>
              <a:rPr lang="zh-CN" altLang="zh-CN" dirty="0"/>
              <a:t>对象</a:t>
            </a:r>
            <a:r>
              <a:rPr lang="zh-CN" altLang="en-US" dirty="0"/>
              <a:t>，然后</a:t>
            </a:r>
            <a:r>
              <a:rPr lang="en-US" altLang="zh-CN" dirty="0"/>
              <a:t>Bundle</a:t>
            </a:r>
            <a:r>
              <a:rPr lang="zh-CN" altLang="zh-CN" dirty="0"/>
              <a:t>对象</a:t>
            </a:r>
            <a:r>
              <a:rPr lang="zh-CN" altLang="en-US" dirty="0"/>
              <a:t>通过</a:t>
            </a:r>
            <a:r>
              <a:rPr lang="en-US" altLang="zh-CN" dirty="0" err="1"/>
              <a:t>getXXX</a:t>
            </a:r>
            <a:r>
              <a:rPr lang="en-US" altLang="zh-CN" dirty="0"/>
              <a:t>()</a:t>
            </a:r>
            <a:r>
              <a:rPr lang="zh-CN" altLang="en-US" dirty="0"/>
              <a:t>的方法通过</a:t>
            </a:r>
            <a:r>
              <a:rPr lang="en-US" altLang="zh-CN" dirty="0"/>
              <a:t>key</a:t>
            </a:r>
            <a:r>
              <a:rPr lang="zh-CN" altLang="en-US" dirty="0"/>
              <a:t>取出数据。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00EE20-E816-4272-9804-179B087417C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1787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如果数据较少，也可以不使用</a:t>
            </a:r>
            <a:r>
              <a:rPr lang="en-US" altLang="zh-CN" dirty="0"/>
              <a:t>Bundle</a:t>
            </a:r>
            <a:r>
              <a:rPr lang="zh-CN" altLang="en-US" dirty="0"/>
              <a:t>对象，而直接通过</a:t>
            </a:r>
            <a:r>
              <a:rPr lang="en-US" altLang="zh-CN" dirty="0"/>
              <a:t>Intent</a:t>
            </a:r>
            <a:r>
              <a:rPr lang="zh-CN" altLang="en-US" dirty="0"/>
              <a:t>的</a:t>
            </a:r>
            <a:r>
              <a:rPr lang="en-US" altLang="zh-CN" dirty="0" err="1"/>
              <a:t>putExtra</a:t>
            </a:r>
            <a:r>
              <a:rPr lang="en-US" altLang="zh-CN" dirty="0"/>
              <a:t>()</a:t>
            </a:r>
            <a:r>
              <a:rPr lang="zh-CN" altLang="en-US" dirty="0"/>
              <a:t>方法以键值对的形式将数据附加到</a:t>
            </a:r>
            <a:r>
              <a:rPr lang="en-US" altLang="zh-CN" dirty="0"/>
              <a:t>intent</a:t>
            </a:r>
            <a:r>
              <a:rPr lang="zh-CN" altLang="en-US" dirty="0"/>
              <a:t>对象中，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在被调用一方通过对应的</a:t>
            </a:r>
            <a:r>
              <a:rPr lang="en-US" altLang="zh-CN" dirty="0" err="1"/>
              <a:t>getxxx</a:t>
            </a:r>
            <a:r>
              <a:rPr lang="en-US" altLang="zh-CN" dirty="0"/>
              <a:t>()</a:t>
            </a:r>
            <a:r>
              <a:rPr lang="zh-CN" altLang="en-US" dirty="0"/>
              <a:t>方法通过</a:t>
            </a:r>
            <a:r>
              <a:rPr lang="en-US" altLang="zh-CN" dirty="0"/>
              <a:t>key</a:t>
            </a:r>
            <a:r>
              <a:rPr lang="zh-CN" altLang="en-US" dirty="0"/>
              <a:t>取出数据。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00EE20-E816-4272-9804-179B087417C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5467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通常，</a:t>
            </a:r>
            <a:r>
              <a:rPr lang="zh-CN" altLang="zh-CN" dirty="0"/>
              <a:t>通过</a:t>
            </a:r>
            <a:r>
              <a:rPr lang="en-US" altLang="zh-CN" dirty="0" err="1"/>
              <a:t>startActivity</a:t>
            </a:r>
            <a:r>
              <a:rPr lang="zh-CN" altLang="zh-CN" dirty="0"/>
              <a:t>方法启动其他</a:t>
            </a:r>
            <a:r>
              <a:rPr lang="zh-CN" altLang="en-US" dirty="0"/>
              <a:t>活动</a:t>
            </a:r>
            <a:r>
              <a:rPr lang="zh-CN" altLang="zh-CN" dirty="0"/>
              <a:t>以后，两个</a:t>
            </a:r>
            <a:r>
              <a:rPr lang="en-US" altLang="zh-CN" dirty="0"/>
              <a:t>Activity</a:t>
            </a:r>
            <a:r>
              <a:rPr lang="zh-CN" altLang="zh-CN" dirty="0"/>
              <a:t>之间便失去了联系。但是，在一些情况下，启动的</a:t>
            </a:r>
            <a:r>
              <a:rPr lang="en-US" altLang="zh-CN" dirty="0"/>
              <a:t>Activity</a:t>
            </a:r>
            <a:r>
              <a:rPr lang="zh-CN" altLang="zh-CN" dirty="0"/>
              <a:t>（父</a:t>
            </a:r>
            <a:r>
              <a:rPr lang="en-US" altLang="zh-CN" dirty="0"/>
              <a:t>Activity</a:t>
            </a:r>
            <a:r>
              <a:rPr lang="zh-CN" altLang="zh-CN" dirty="0"/>
              <a:t>）希望能够获得被启动</a:t>
            </a:r>
            <a:r>
              <a:rPr lang="en-US" altLang="zh-CN" dirty="0"/>
              <a:t>Activity</a:t>
            </a:r>
            <a:r>
              <a:rPr lang="zh-CN" altLang="zh-CN" dirty="0"/>
              <a:t>（子</a:t>
            </a:r>
            <a:r>
              <a:rPr lang="en-US" altLang="zh-CN" dirty="0"/>
              <a:t>Activity</a:t>
            </a:r>
            <a:r>
              <a:rPr lang="zh-CN" altLang="zh-CN" dirty="0"/>
              <a:t>）的返回结果。具体的实施步骤如下：</a:t>
            </a:r>
          </a:p>
          <a:p>
            <a:r>
              <a:rPr lang="en-US" altLang="zh-CN" dirty="0"/>
              <a:t>(1) </a:t>
            </a:r>
            <a:r>
              <a:rPr lang="zh-CN" altLang="en-US" dirty="0"/>
              <a:t>父</a:t>
            </a:r>
            <a:r>
              <a:rPr lang="en-US" altLang="zh-CN" dirty="0"/>
              <a:t>Activity</a:t>
            </a:r>
            <a:r>
              <a:rPr lang="zh-CN" altLang="en-US" dirty="0"/>
              <a:t>通过</a:t>
            </a:r>
            <a:r>
              <a:rPr lang="en-US" altLang="zh-CN" dirty="0" err="1"/>
              <a:t>startActivityForResult</a:t>
            </a:r>
            <a:r>
              <a:rPr lang="zh-CN" altLang="en-US" dirty="0"/>
              <a:t>方法启动</a:t>
            </a:r>
            <a:r>
              <a:rPr lang="en-US" altLang="zh-CN" dirty="0"/>
              <a:t>Intent</a:t>
            </a:r>
            <a:r>
              <a:rPr lang="zh-CN" altLang="en-US" dirty="0"/>
              <a:t>对象；</a:t>
            </a:r>
          </a:p>
          <a:p>
            <a:r>
              <a:rPr lang="en-US" altLang="zh-CN" dirty="0"/>
              <a:t>(2)</a:t>
            </a:r>
            <a:r>
              <a:rPr lang="zh-CN" altLang="en-US" dirty="0"/>
              <a:t>子</a:t>
            </a:r>
            <a:r>
              <a:rPr lang="en-US" altLang="zh-CN" dirty="0"/>
              <a:t>Activity</a:t>
            </a:r>
            <a:r>
              <a:rPr lang="zh-CN" altLang="en-US" dirty="0"/>
              <a:t>通过</a:t>
            </a:r>
            <a:r>
              <a:rPr lang="en-US" altLang="zh-CN" dirty="0" err="1"/>
              <a:t>setResult</a:t>
            </a:r>
            <a:r>
              <a:rPr lang="zh-CN" altLang="en-US" dirty="0"/>
              <a:t>方法设置返回结果；</a:t>
            </a:r>
          </a:p>
          <a:p>
            <a:r>
              <a:rPr lang="en-US" altLang="zh-CN" dirty="0"/>
              <a:t>(3) </a:t>
            </a:r>
            <a:r>
              <a:rPr lang="zh-CN" altLang="en-US" dirty="0"/>
              <a:t>父</a:t>
            </a:r>
            <a:r>
              <a:rPr lang="en-US" altLang="zh-CN" dirty="0"/>
              <a:t>Activity</a:t>
            </a:r>
            <a:r>
              <a:rPr lang="zh-CN" altLang="en-US" dirty="0"/>
              <a:t>通过</a:t>
            </a:r>
            <a:r>
              <a:rPr lang="en-US" altLang="zh-CN" dirty="0" err="1"/>
              <a:t>onActivityResult</a:t>
            </a:r>
            <a:r>
              <a:rPr lang="zh-CN" altLang="en-US" dirty="0"/>
              <a:t>方法（重写）获取子</a:t>
            </a:r>
            <a:r>
              <a:rPr lang="en-US" altLang="zh-CN" dirty="0"/>
              <a:t>Activity</a:t>
            </a:r>
            <a:r>
              <a:rPr lang="zh-CN" altLang="en-US" dirty="0"/>
              <a:t>返回的结果，并进行处理。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00EE20-E816-4272-9804-179B087417C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6225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下面通过一个例子解释这个步骤。</a:t>
            </a:r>
            <a:endParaRPr lang="en-US" altLang="zh-CN" dirty="0"/>
          </a:p>
          <a:p>
            <a:r>
              <a:rPr lang="zh-CN" altLang="en-US" dirty="0"/>
              <a:t>假设，在第一个子页面也就是父活动</a:t>
            </a:r>
            <a:r>
              <a:rPr lang="zh-CN" altLang="zh-CN" dirty="0"/>
              <a:t>显</a:t>
            </a:r>
            <a:r>
              <a:rPr lang="zh-CN" altLang="en-US" dirty="0"/>
              <a:t>式</a:t>
            </a:r>
            <a:r>
              <a:rPr lang="zh-CN" altLang="zh-CN" dirty="0"/>
              <a:t>启动子页面后，在子页面中随机生成一个</a:t>
            </a:r>
            <a:r>
              <a:rPr lang="zh-CN" altLang="zh-CN" dirty="0">
                <a:solidFill>
                  <a:srgbClr val="FF0000"/>
                </a:solidFill>
              </a:rPr>
              <a:t>随机数</a:t>
            </a:r>
            <a:r>
              <a:rPr lang="zh-CN" altLang="zh-CN" dirty="0"/>
              <a:t>，单击“返回”按钮后，将该随机数显示在第一个页面中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00EE20-E816-4272-9804-179B087417C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4728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首先，在第一个页面通过</a:t>
            </a:r>
            <a:r>
              <a:rPr lang="en-US" altLang="zh-CN" b="1" dirty="0" err="1"/>
              <a:t>startActivityForResult</a:t>
            </a:r>
            <a:r>
              <a:rPr lang="zh-CN" altLang="en-US" b="1" dirty="0"/>
              <a:t>方法启动目标活动，同时还需要传入一个请求码，用于唯一标识返回结果的目标活动</a:t>
            </a:r>
            <a:r>
              <a:rPr lang="zh-CN" altLang="zh-CN" dirty="0"/>
              <a:t>：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3B0CF2-7F87-4E02-A248-870047730F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58070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在目标活动中，调用</a:t>
            </a:r>
            <a:r>
              <a:rPr lang="en-US" altLang="zh-CN" dirty="0"/>
              <a:t>finish()</a:t>
            </a:r>
            <a:r>
              <a:rPr lang="zh-CN" altLang="en-US" dirty="0"/>
              <a:t>方法之前，通过</a:t>
            </a:r>
            <a:r>
              <a:rPr lang="en-US" altLang="zh-CN" dirty="0" err="1"/>
              <a:t>setResult</a:t>
            </a:r>
            <a:r>
              <a:rPr lang="en-US" altLang="zh-CN" dirty="0"/>
              <a:t>()</a:t>
            </a:r>
            <a:r>
              <a:rPr lang="zh-CN" altLang="en-US" dirty="0"/>
              <a:t>方法设置需要返回的数据。</a:t>
            </a:r>
            <a:endParaRPr lang="en-US" altLang="zh-CN" dirty="0"/>
          </a:p>
          <a:p>
            <a:r>
              <a:rPr lang="zh-CN" altLang="en-US" dirty="0"/>
              <a:t>通常使用</a:t>
            </a:r>
            <a:r>
              <a:rPr lang="en-US" altLang="zh-CN" dirty="0"/>
              <a:t>intent</a:t>
            </a:r>
            <a:r>
              <a:rPr lang="zh-CN" altLang="en-US" dirty="0"/>
              <a:t>作为数据载体，同时还需要设置响应码，用于设置目标</a:t>
            </a:r>
            <a:r>
              <a:rPr lang="en-US" altLang="zh-CN" dirty="0"/>
              <a:t>Activity</a:t>
            </a:r>
            <a:r>
              <a:rPr lang="zh-CN" altLang="en-US" dirty="0"/>
              <a:t>以何种方式返回。</a:t>
            </a:r>
            <a:endParaRPr lang="en-US" altLang="zh-CN" dirty="0"/>
          </a:p>
          <a:p>
            <a:r>
              <a:rPr lang="zh-CN" altLang="en-US" dirty="0"/>
              <a:t>响应码的值通常为</a:t>
            </a:r>
            <a:r>
              <a:rPr lang="en-US" altLang="zh-CN" dirty="0"/>
              <a:t>RESUTL_OK</a:t>
            </a:r>
            <a:r>
              <a:rPr lang="zh-CN" altLang="en-US" dirty="0"/>
              <a:t>或者</a:t>
            </a:r>
            <a:r>
              <a:rPr lang="en-US" altLang="zh-CN" dirty="0"/>
              <a:t>RESULT_CANCELED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00EE20-E816-4272-9804-179B087417C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1607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最后，在第一个页面中通过</a:t>
            </a:r>
            <a:r>
              <a:rPr lang="en-US" altLang="zh-CN" b="1" dirty="0" err="1"/>
              <a:t>onActivityResult</a:t>
            </a:r>
            <a:r>
              <a:rPr lang="zh-CN" altLang="zh-CN" b="1" dirty="0"/>
              <a:t>方法获取子</a:t>
            </a:r>
            <a:r>
              <a:rPr lang="en-US" altLang="zh-CN" b="1" dirty="0"/>
              <a:t>Activity</a:t>
            </a:r>
            <a:r>
              <a:rPr lang="zh-CN" altLang="zh-CN" b="1" dirty="0"/>
              <a:t>返回的结果，并进行处理</a:t>
            </a:r>
            <a:r>
              <a:rPr lang="zh-CN" altLang="en-US" b="1" dirty="0"/>
              <a:t>。</a:t>
            </a:r>
            <a:endParaRPr lang="en-US" altLang="zh-CN" dirty="0"/>
          </a:p>
          <a:p>
            <a:r>
              <a:rPr lang="en-US" altLang="zh-CN" b="1" dirty="0" err="1"/>
              <a:t>onActivityResult</a:t>
            </a:r>
            <a:r>
              <a:rPr lang="en-US" altLang="zh-CN" b="1" dirty="0"/>
              <a:t>()</a:t>
            </a:r>
            <a:r>
              <a:rPr lang="zh-CN" altLang="en-US" b="1" dirty="0"/>
              <a:t>方法有</a:t>
            </a:r>
            <a:r>
              <a:rPr lang="zh-CN" altLang="en-US" dirty="0"/>
              <a:t>三个参数：第一个参数</a:t>
            </a:r>
            <a:r>
              <a:rPr lang="en-US" altLang="zh-CN" dirty="0" err="1"/>
              <a:t>requeseCode</a:t>
            </a:r>
            <a:r>
              <a:rPr lang="zh-CN" altLang="en-US" dirty="0"/>
              <a:t>，即我们在启动活动时传入的请求码。第二个参数</a:t>
            </a:r>
            <a:r>
              <a:rPr lang="en-US" altLang="zh-CN" dirty="0" err="1"/>
              <a:t>resultCode</a:t>
            </a:r>
            <a:r>
              <a:rPr lang="zh-CN" altLang="en-US" dirty="0"/>
              <a:t>，即目标活动在返回数据时传入的响应码。第三个参数</a:t>
            </a:r>
            <a:r>
              <a:rPr lang="en-US" altLang="zh-CN" dirty="0"/>
              <a:t>data</a:t>
            </a:r>
            <a:r>
              <a:rPr lang="zh-CN" altLang="en-US" dirty="0"/>
              <a:t>，即携带着返回数据的</a:t>
            </a:r>
            <a:r>
              <a:rPr lang="en-US" altLang="zh-CN" dirty="0"/>
              <a:t>Intent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3B0CF2-7F87-4E02-A248-870047730F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6737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由于在一个活动中有可能会调用</a:t>
            </a:r>
            <a:r>
              <a:rPr lang="en-US" altLang="zh-CN" sz="1200" kern="100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startActivityForResult</a:t>
            </a:r>
            <a:r>
              <a:rPr lang="en-US" altLang="zh-CN" sz="1200" kern="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200" kern="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方法去启动很多不同的活动，每一个活动返回的数据都会回调到</a:t>
            </a:r>
            <a:r>
              <a:rPr lang="en-US" altLang="zh-CN" sz="1200" kern="100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onActivityResult</a:t>
            </a:r>
            <a:r>
              <a:rPr lang="zh-CN" altLang="en-US" sz="1200" kern="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方法，因此处理返回值时首先要做的就是通过</a:t>
            </a:r>
            <a:r>
              <a:rPr lang="en-US" altLang="zh-CN" dirty="0" err="1"/>
              <a:t>requeseCode</a:t>
            </a:r>
            <a:r>
              <a:rPr lang="zh-CN" altLang="en-US" dirty="0"/>
              <a:t>的值来判断数据来源，然后再根据</a:t>
            </a:r>
            <a:r>
              <a:rPr lang="en-US" altLang="zh-CN" dirty="0" err="1"/>
              <a:t>resultCode</a:t>
            </a:r>
            <a:r>
              <a:rPr lang="zh-CN" altLang="en-US" dirty="0"/>
              <a:t>的值来判断处理结果是否成功。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00EE20-E816-4272-9804-179B087417C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9395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spc="-15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本小结主要学习了</a:t>
            </a:r>
            <a:r>
              <a:rPr lang="en-US" altLang="zh-CN" sz="1800" spc="-15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Intent</a:t>
            </a:r>
            <a:r>
              <a:rPr lang="zh-CN" altLang="en-US" sz="1800" spc="-15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及其应用。</a:t>
            </a:r>
            <a:r>
              <a:rPr lang="zh-CN" altLang="zh-CN" sz="1800" spc="-15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本知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识点就</a:t>
            </a:r>
            <a:r>
              <a:rPr lang="zh-CN" altLang="zh-CN" sz="1800" spc="-15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讲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到</a:t>
            </a:r>
            <a:r>
              <a:rPr lang="zh-CN" altLang="zh-CN" sz="1800" spc="-15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这</a:t>
            </a:r>
            <a:r>
              <a:rPr lang="zh-CN" altLang="en-US" sz="1800" spc="-15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00EE20-E816-4272-9804-179B087417C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265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在实际的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App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软件中，几乎每个应用都涉及到页面跳转的操作，诸如通信录的联系人列表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-&gt;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联系人详细信息等。这些跳转都是借助于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Android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Intent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实现的。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just"/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Intent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，中文意思是“</a:t>
            </a:r>
            <a:r>
              <a:rPr lang="zh-CN" altLang="zh-CN" b="1" i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意图，意向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”，可以理解为，应用程序要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启动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另一个组件就需要用到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Intent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just"/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Intent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负责对应用中一次操作的</a:t>
            </a:r>
            <a:r>
              <a:rPr lang="zh-CN" altLang="zh-CN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动作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、涉及的</a:t>
            </a:r>
            <a:r>
              <a:rPr lang="zh-CN" altLang="zh-CN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数据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zh-CN" altLang="zh-CN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附加数据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进行描述，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Android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则根据此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Intent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的描述，负责找到对应的组件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具体我们以活动为例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，将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Intent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传递给调用的组件，并完成组件的调用。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00EE20-E816-4272-9804-179B087417C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701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Intent</a:t>
            </a:r>
            <a:r>
              <a:rPr lang="zh-CN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支持</a:t>
            </a:r>
            <a:r>
              <a:rPr lang="zh-CN" altLang="zh-CN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显式</a:t>
            </a:r>
            <a:r>
              <a:rPr lang="zh-CN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启动和</a:t>
            </a:r>
            <a:r>
              <a:rPr lang="zh-CN" altLang="zh-CN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隐式</a:t>
            </a:r>
            <a:r>
              <a:rPr lang="zh-CN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启动。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例如，下面的代码即是利用</a:t>
            </a:r>
            <a:r>
              <a:rPr lang="en-US" altLang="zh-CN" dirty="0"/>
              <a:t>Intent</a:t>
            </a:r>
            <a:r>
              <a:rPr lang="zh-CN" altLang="en-US" dirty="0"/>
              <a:t>显示启动一个子活动。代码中，首先需要构造一个</a:t>
            </a:r>
            <a:r>
              <a:rPr lang="en-US" altLang="zh-CN" dirty="0"/>
              <a:t>Intent</a:t>
            </a:r>
            <a:r>
              <a:rPr lang="zh-CN" altLang="en-US" dirty="0"/>
              <a:t>对象。</a:t>
            </a:r>
            <a:r>
              <a:rPr lang="en-US" altLang="zh-CN" sz="12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Intent </a:t>
            </a:r>
            <a:r>
              <a:rPr lang="zh-CN" altLang="en-US" sz="12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有多个构造函数的重载。其中一个如上例所示。这个构造函数接收</a:t>
            </a:r>
            <a:r>
              <a:rPr lang="en-US" altLang="zh-CN" sz="12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2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个参数，第一个参数要求提供一个启动活动的上下文，第二个参数指定要启动的目标活动。</a:t>
            </a:r>
            <a:endParaRPr lang="en-US" altLang="zh-CN" sz="12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然后然后通过</a:t>
            </a:r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活动</a:t>
            </a:r>
            <a:r>
              <a:rPr lang="zh-CN" altLang="en-US" sz="12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提供的方法</a:t>
            </a:r>
            <a:r>
              <a:rPr lang="en-US" altLang="zh-CN" sz="1200" dirty="0" err="1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startActivity</a:t>
            </a:r>
            <a:r>
              <a:rPr lang="en-US" altLang="zh-CN" sz="12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()</a:t>
            </a:r>
            <a:r>
              <a:rPr lang="zh-CN" altLang="en-US" sz="12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，接收一个</a:t>
            </a:r>
            <a:r>
              <a:rPr lang="en-US" altLang="zh-CN" sz="12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Intent </a:t>
            </a:r>
            <a:r>
              <a:rPr lang="zh-CN" altLang="en-US" sz="12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参数，启动目标活动。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00EE20-E816-4272-9804-179B087417C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341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当隐式启动时，</a:t>
            </a: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Android</a:t>
            </a:r>
            <a:r>
              <a:rPr lang="zh-CN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系统则需要通过某种匹配机制，来寻找目标组件。这种匹配机制就是依赖于</a:t>
            </a: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Android</a:t>
            </a:r>
            <a:r>
              <a:rPr lang="zh-CN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系统中的</a:t>
            </a:r>
            <a:r>
              <a:rPr lang="en-US" altLang="zh-CN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Intent</a:t>
            </a:r>
            <a:r>
              <a:rPr lang="zh-CN" altLang="zh-CN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过滤器</a:t>
            </a:r>
            <a:r>
              <a:rPr lang="zh-CN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Intent filters</a:t>
            </a:r>
            <a:r>
              <a:rPr lang="zh-CN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）来实现的。</a:t>
            </a:r>
            <a:endParaRPr lang="zh-CN" altLang="en-US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00EE20-E816-4272-9804-179B087417C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174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通过在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清单文件中为活动配置</a:t>
            </a:r>
            <a:r>
              <a:rPr lang="en-US" altLang="zh-CN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&lt;intent-filter&gt;</a:t>
            </a:r>
            <a:r>
              <a:rPr lang="zh-CN" altLang="en-US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也就是意图过滤器，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指定当前活动能够响应的“意图”</a:t>
            </a: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(Intent)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Intent</a:t>
            </a:r>
            <a:r>
              <a:rPr lang="zh-CN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过滤器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通过设置</a:t>
            </a:r>
            <a:r>
              <a:rPr lang="zh-CN" altLang="zh-CN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动作（</a:t>
            </a:r>
            <a:r>
              <a:rPr lang="en-US" altLang="zh-CN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action</a:t>
            </a:r>
            <a:r>
              <a:rPr lang="zh-CN" altLang="zh-CN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）、类别（</a:t>
            </a:r>
            <a:r>
              <a:rPr lang="en-US" altLang="zh-CN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category</a:t>
            </a:r>
            <a:r>
              <a:rPr lang="zh-CN" altLang="zh-CN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）和数据（</a:t>
            </a:r>
            <a:r>
              <a:rPr lang="en-US" altLang="zh-CN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data</a:t>
            </a:r>
            <a:r>
              <a:rPr lang="zh-CN" altLang="zh-CN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zh-CN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内容，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对能响应的</a:t>
            </a: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Intent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进行匹配</a:t>
            </a:r>
            <a:r>
              <a:rPr lang="zh-CN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下面是清单文件中为活动</a:t>
            </a:r>
            <a:r>
              <a:rPr lang="en-US" altLang="zh-CN" sz="1200" dirty="0" err="1">
                <a:solidFill>
                  <a:prstClr val="black"/>
                </a:solidFill>
                <a:latin typeface="Palatino Linotype"/>
                <a:ea typeface="宋体" panose="02010600030101010101" pitchFamily="2" charset="-122"/>
              </a:rPr>
              <a:t>ShareActivity</a:t>
            </a:r>
            <a:r>
              <a:rPr lang="zh-CN" altLang="en-US" sz="1200" dirty="0">
                <a:solidFill>
                  <a:prstClr val="black"/>
                </a:solidFill>
                <a:latin typeface="Palatino Linotype"/>
                <a:ea typeface="宋体" panose="02010600030101010101" pitchFamily="2" charset="-122"/>
              </a:rPr>
              <a:t>配置的意图过滤器，它指定了</a:t>
            </a:r>
            <a:r>
              <a:rPr lang="en-US" altLang="zh-CN" sz="1200" dirty="0" err="1">
                <a:solidFill>
                  <a:prstClr val="black"/>
                </a:solidFill>
                <a:latin typeface="Palatino Linotype"/>
                <a:ea typeface="宋体" panose="02010600030101010101" pitchFamily="2" charset="-122"/>
              </a:rPr>
              <a:t>ShareActivity</a:t>
            </a:r>
            <a:r>
              <a:rPr lang="zh-CN" altLang="en-US" sz="1200" dirty="0">
                <a:solidFill>
                  <a:prstClr val="black"/>
                </a:solidFill>
                <a:latin typeface="Palatino Linotype"/>
                <a:ea typeface="宋体" panose="02010600030101010101" pitchFamily="2" charset="-122"/>
              </a:rPr>
              <a:t>能够响应  </a:t>
            </a:r>
            <a:r>
              <a:rPr lang="en-US" altLang="zh-CN" sz="1200" dirty="0">
                <a:solidFill>
                  <a:prstClr val="black"/>
                </a:solidFill>
                <a:latin typeface="Palatino Linotype"/>
                <a:ea typeface="宋体" panose="02010600030101010101" pitchFamily="2" charset="-122"/>
              </a:rPr>
              <a:t>action  </a:t>
            </a:r>
            <a:r>
              <a:rPr lang="zh-CN" altLang="en-US" sz="1200" dirty="0">
                <a:solidFill>
                  <a:prstClr val="black"/>
                </a:solidFill>
                <a:latin typeface="Palatino Linotype"/>
                <a:ea typeface="宋体" panose="02010600030101010101" pitchFamily="2" charset="-122"/>
              </a:rPr>
              <a:t>是“</a:t>
            </a:r>
            <a:r>
              <a:rPr lang="en-US" altLang="zh-CN" sz="1200" b="1" dirty="0" err="1">
                <a:solidFill>
                  <a:prstClr val="black"/>
                </a:solidFill>
                <a:latin typeface="Palatino Linotype"/>
                <a:ea typeface="宋体" panose="02010600030101010101" pitchFamily="2" charset="-122"/>
              </a:rPr>
              <a:t>com.example.activitytest.ACTION_START</a:t>
            </a:r>
            <a:r>
              <a:rPr lang="zh-CN" altLang="en-US" sz="1200" dirty="0">
                <a:solidFill>
                  <a:prstClr val="black"/>
                </a:solidFill>
                <a:latin typeface="Palatino Linotype"/>
                <a:ea typeface="宋体" panose="02010600030101010101" pitchFamily="2" charset="-122"/>
              </a:rPr>
              <a:t>”、</a:t>
            </a:r>
            <a:endParaRPr lang="en-US" altLang="zh-CN" sz="1200" dirty="0">
              <a:solidFill>
                <a:prstClr val="black"/>
              </a:solidFill>
              <a:latin typeface="Palatino Linotype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prstClr val="black"/>
                </a:solidFill>
                <a:latin typeface="Palatino Linotype"/>
                <a:ea typeface="宋体" panose="02010600030101010101" pitchFamily="2" charset="-122"/>
              </a:rPr>
              <a:t>Category</a:t>
            </a:r>
            <a:r>
              <a:rPr lang="zh-CN" altLang="en-US" sz="1200" dirty="0">
                <a:solidFill>
                  <a:prstClr val="black"/>
                </a:solidFill>
                <a:latin typeface="Palatino Linotype"/>
                <a:ea typeface="宋体" panose="02010600030101010101" pitchFamily="2" charset="-122"/>
              </a:rPr>
              <a:t>是“</a:t>
            </a:r>
            <a:r>
              <a:rPr lang="en-US" altLang="zh-CN" sz="1200" b="1" dirty="0" err="1">
                <a:solidFill>
                  <a:prstClr val="black"/>
                </a:solidFill>
                <a:latin typeface="Palatino Linotype"/>
                <a:ea typeface="宋体" panose="02010600030101010101" pitchFamily="2" charset="-122"/>
              </a:rPr>
              <a:t>android.intent.category.DEFAULT</a:t>
            </a:r>
            <a:r>
              <a:rPr lang="zh-CN" altLang="en-US" sz="1200" dirty="0">
                <a:solidFill>
                  <a:prstClr val="black"/>
                </a:solidFill>
                <a:latin typeface="Palatino Linotype"/>
                <a:ea typeface="宋体" panose="02010600030101010101" pitchFamily="2" charset="-122"/>
              </a:rPr>
              <a:t>”的意图。</a:t>
            </a:r>
            <a:endParaRPr lang="zh-CN" altLang="en-US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00EE20-E816-4272-9804-179B087417C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954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也就是说，如果在另一个活动中构造的意图的</a:t>
            </a:r>
            <a:r>
              <a:rPr lang="en-US" altLang="zh-CN" dirty="0"/>
              <a:t>Action</a:t>
            </a:r>
            <a:r>
              <a:rPr lang="zh-CN" altLang="en-US" dirty="0"/>
              <a:t>和</a:t>
            </a:r>
            <a:r>
              <a:rPr lang="en-US" altLang="zh-CN" dirty="0"/>
              <a:t>Category</a:t>
            </a:r>
            <a:r>
              <a:rPr lang="zh-CN" altLang="en-US" dirty="0"/>
              <a:t>与这个活动配置的意图过滤器的一致，那</a:t>
            </a:r>
            <a:r>
              <a:rPr lang="en-US" altLang="zh-CN" sz="1200" b="1" dirty="0" err="1">
                <a:solidFill>
                  <a:prstClr val="black"/>
                </a:solidFill>
                <a:latin typeface="Palatino Linotype"/>
                <a:ea typeface="宋体" panose="02010600030101010101" pitchFamily="2" charset="-122"/>
              </a:rPr>
              <a:t>startActivity</a:t>
            </a:r>
            <a:r>
              <a:rPr lang="en-US" altLang="zh-CN" sz="1200" b="1" dirty="0">
                <a:solidFill>
                  <a:prstClr val="black"/>
                </a:solidFill>
                <a:latin typeface="Palatino Linotype"/>
                <a:ea typeface="宋体" panose="02010600030101010101" pitchFamily="2" charset="-122"/>
              </a:rPr>
              <a:t>(intent); </a:t>
            </a:r>
            <a:r>
              <a:rPr lang="zh-CN" altLang="en-US" sz="1200" b="0" dirty="0">
                <a:solidFill>
                  <a:prstClr val="black"/>
                </a:solidFill>
                <a:latin typeface="Palatino Linotype"/>
                <a:ea typeface="宋体" panose="02010600030101010101" pitchFamily="2" charset="-122"/>
              </a:rPr>
              <a:t>这个代码被调用后，</a:t>
            </a:r>
            <a:r>
              <a:rPr lang="en-US" altLang="zh-CN" b="0" dirty="0">
                <a:latin typeface="等线" panose="02010600030101010101" pitchFamily="2" charset="-122"/>
                <a:ea typeface="等线" panose="02010600030101010101" pitchFamily="2" charset="-122"/>
              </a:rPr>
              <a:t>Android</a:t>
            </a:r>
            <a:r>
              <a:rPr lang="zh-CN" altLang="en-US" b="0" dirty="0">
                <a:latin typeface="等线" panose="02010600030101010101" pitchFamily="2" charset="-122"/>
                <a:ea typeface="等线" panose="02010600030101010101" pitchFamily="2" charset="-122"/>
              </a:rPr>
              <a:t>系统就会解析这个</a:t>
            </a:r>
            <a:r>
              <a:rPr lang="en-US" altLang="zh-CN" b="0" dirty="0">
                <a:latin typeface="等线" panose="02010600030101010101" pitchFamily="2" charset="-122"/>
                <a:ea typeface="等线" panose="02010600030101010101" pitchFamily="2" charset="-122"/>
              </a:rPr>
              <a:t>intent</a:t>
            </a:r>
            <a:r>
              <a:rPr lang="zh-CN" altLang="en-US" b="0" dirty="0">
                <a:latin typeface="等线" panose="02010600030101010101" pitchFamily="2" charset="-122"/>
                <a:ea typeface="等线" panose="02010600030101010101" pitchFamily="2" charset="-122"/>
              </a:rPr>
              <a:t>对象得到启动活动所需要的的条件，包括</a:t>
            </a:r>
            <a:r>
              <a:rPr lang="en-US" altLang="zh-CN" dirty="0"/>
              <a:t>Action</a:t>
            </a:r>
            <a:r>
              <a:rPr lang="zh-CN" altLang="en-US" dirty="0"/>
              <a:t>、</a:t>
            </a:r>
            <a:r>
              <a:rPr lang="en-US" altLang="zh-CN" dirty="0"/>
              <a:t>Category</a:t>
            </a:r>
            <a:r>
              <a:rPr lang="zh-CN" altLang="en-US" dirty="0"/>
              <a:t>和</a:t>
            </a:r>
            <a:r>
              <a:rPr lang="en-US" altLang="zh-CN" dirty="0"/>
              <a:t>data</a:t>
            </a:r>
            <a:r>
              <a:rPr lang="zh-CN" altLang="en-US" b="0" dirty="0">
                <a:latin typeface="等线" panose="02010600030101010101" pitchFamily="2" charset="-122"/>
                <a:ea typeface="等线" panose="02010600030101010101" pitchFamily="2" charset="-122"/>
              </a:rPr>
              <a:t>，然后在系统中查找到这个与之匹配的目标组件，然后启动该组件。</a:t>
            </a:r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00EE20-E816-4272-9804-179B087417C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522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配置意图过滤器时 ，只有</a:t>
            </a:r>
            <a:r>
              <a:rPr lang="en-US" altLang="zh-CN" dirty="0"/>
              <a:t>&lt;action&gt;,&lt;category&gt;</a:t>
            </a:r>
            <a:r>
              <a:rPr lang="zh-CN" altLang="en-US" dirty="0"/>
              <a:t>中的内容同时能够匹配</a:t>
            </a:r>
            <a:r>
              <a:rPr lang="en-US" altLang="zh-CN" dirty="0"/>
              <a:t>Intent</a:t>
            </a:r>
            <a:r>
              <a:rPr lang="zh-CN" altLang="en-US" dirty="0"/>
              <a:t>对象中指定的</a:t>
            </a:r>
            <a:r>
              <a:rPr lang="en-US" altLang="zh-CN" dirty="0"/>
              <a:t>action</a:t>
            </a:r>
            <a:r>
              <a:rPr lang="zh-CN" altLang="en-US" dirty="0"/>
              <a:t>和</a:t>
            </a:r>
            <a:r>
              <a:rPr lang="en-US" altLang="zh-CN" dirty="0"/>
              <a:t>category</a:t>
            </a:r>
            <a:r>
              <a:rPr lang="zh-CN" altLang="en-US" dirty="0"/>
              <a:t>时，活动才能响应。</a:t>
            </a:r>
          </a:p>
          <a:p>
            <a:r>
              <a:rPr lang="zh-CN" altLang="en-US" dirty="0"/>
              <a:t>每个</a:t>
            </a:r>
            <a:r>
              <a:rPr lang="en-US" altLang="zh-CN" dirty="0"/>
              <a:t>Intent</a:t>
            </a:r>
            <a:r>
              <a:rPr lang="zh-CN" altLang="en-US" dirty="0"/>
              <a:t>中只能指定一个</a:t>
            </a:r>
            <a:r>
              <a:rPr lang="en-US" altLang="zh-CN" dirty="0"/>
              <a:t>action</a:t>
            </a:r>
            <a:r>
              <a:rPr lang="zh-CN" altLang="en-US" dirty="0"/>
              <a:t>，但是却能指定多个</a:t>
            </a:r>
            <a:r>
              <a:rPr lang="en-US" altLang="zh-CN" dirty="0"/>
              <a:t>category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如果不指定</a:t>
            </a:r>
            <a:r>
              <a:rPr lang="en-US" altLang="zh-CN" dirty="0"/>
              <a:t>category</a:t>
            </a:r>
            <a:r>
              <a:rPr lang="zh-CN" altLang="en-US" dirty="0"/>
              <a:t>，则指定</a:t>
            </a:r>
            <a:r>
              <a:rPr lang="en-US" altLang="zh-CN" dirty="0" err="1"/>
              <a:t>android.intent.category.DEFAULT</a:t>
            </a:r>
            <a:r>
              <a:rPr lang="zh-CN" altLang="en-US" dirty="0"/>
              <a:t>为默认的</a:t>
            </a:r>
            <a:r>
              <a:rPr lang="en-US" altLang="zh-CN" dirty="0"/>
              <a:t>category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00EE20-E816-4272-9804-179B087417C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909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例如，下面这个示例中，意图过滤器就指定了两个类别。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00EE20-E816-4272-9804-179B087417C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200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9200" y="0"/>
            <a:ext cx="12191997" cy="3760567"/>
            <a:chOff x="0" y="0"/>
            <a:chExt cx="9143998" cy="3760567"/>
          </a:xfrm>
        </p:grpSpPr>
        <p:pic>
          <p:nvPicPr>
            <p:cNvPr id="7" name="图片 6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314" b="33074"/>
            <a:stretch/>
          </p:blipFill>
          <p:spPr>
            <a:xfrm>
              <a:off x="0" y="0"/>
              <a:ext cx="9143998" cy="2716567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/>
          </p:nvSpPr>
          <p:spPr>
            <a:xfrm>
              <a:off x="0" y="0"/>
              <a:ext cx="9143998" cy="2716567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3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椭圆 7"/>
            <p:cNvSpPr/>
            <p:nvPr userDrawn="1"/>
          </p:nvSpPr>
          <p:spPr>
            <a:xfrm>
              <a:off x="1563480" y="1672567"/>
              <a:ext cx="2088000" cy="2088000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3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4" name="矩形 13"/>
          <p:cNvSpPr/>
          <p:nvPr userDrawn="1"/>
        </p:nvSpPr>
        <p:spPr>
          <a:xfrm>
            <a:off x="1062040" y="6445250"/>
            <a:ext cx="11129957" cy="419100"/>
          </a:xfrm>
          <a:prstGeom prst="rect">
            <a:avLst/>
          </a:prstGeom>
          <a:solidFill>
            <a:srgbClr val="E74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" y="6445250"/>
            <a:ext cx="1062039" cy="419100"/>
          </a:xfrm>
          <a:prstGeom prst="rect">
            <a:avLst/>
          </a:prstGeom>
          <a:solidFill>
            <a:srgbClr val="131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2314087" y="1852471"/>
            <a:ext cx="2304256" cy="1728192"/>
          </a:xfrm>
          <a:prstGeom prst="ellipse">
            <a:avLst/>
          </a:prstGeom>
          <a:solidFill>
            <a:srgbClr val="E74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marL="0" marR="0" lvl="0" indent="0" algn="ctr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600" b="1" i="0" u="none" strike="noStrike" kern="1200" cap="none" spc="0" normalizeH="0" baseline="0" noProof="0" dirty="0">
              <a:ln w="11430"/>
              <a:solidFill>
                <a:prstClr val="white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uLnTx/>
              <a:uFillTx/>
              <a:latin typeface="Calibri"/>
              <a:ea typeface="华文隶书" pitchFamily="2" charset="-122"/>
              <a:cs typeface="+mn-cs"/>
            </a:endParaRPr>
          </a:p>
        </p:txBody>
      </p:sp>
      <p:pic>
        <p:nvPicPr>
          <p:cNvPr id="22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096" y="1722696"/>
            <a:ext cx="2633133" cy="196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 userDrawn="1"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230" y="188641"/>
            <a:ext cx="4040716" cy="600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8073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64"/>
            <a:fld id="{368AFE8D-2CC8-4252-97EF-D8349349AE5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364"/>
              <a:t>2022/9/5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64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64"/>
            <a:fld id="{7CE05727-236F-41C5-AE61-CF6CAAA2DBB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364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15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64"/>
            <a:fld id="{368AFE8D-2CC8-4252-97EF-D8349349AE5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364"/>
              <a:t>2022/9/5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64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64"/>
            <a:fld id="{7CE05727-236F-41C5-AE61-CF6CAAA2DBB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364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556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64"/>
            <a:fld id="{368AFE8D-2CC8-4252-97EF-D8349349AE5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364"/>
              <a:t>2022/9/5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64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64"/>
            <a:fld id="{7CE05727-236F-41C5-AE61-CF6CAAA2DBB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364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56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1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4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1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64"/>
            <a:fld id="{368AFE8D-2CC8-4252-97EF-D8349349AE5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364"/>
              <a:t>2022/9/5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64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64"/>
            <a:fld id="{7CE05727-236F-41C5-AE61-CF6CAAA2DBB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364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332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4" indent="0">
              <a:buNone/>
              <a:defRPr sz="2400"/>
            </a:lvl3pPr>
            <a:lvl4pPr marL="1371545" indent="0">
              <a:buNone/>
              <a:defRPr sz="2000"/>
            </a:lvl4pPr>
            <a:lvl5pPr marL="1828727" indent="0">
              <a:buNone/>
              <a:defRPr sz="2000"/>
            </a:lvl5pPr>
            <a:lvl6pPr marL="2285909" indent="0">
              <a:buNone/>
              <a:defRPr sz="2000"/>
            </a:lvl6pPr>
            <a:lvl7pPr marL="2743091" indent="0">
              <a:buNone/>
              <a:defRPr sz="2000"/>
            </a:lvl7pPr>
            <a:lvl8pPr marL="3200272" indent="0">
              <a:buNone/>
              <a:defRPr sz="2000"/>
            </a:lvl8pPr>
            <a:lvl9pPr marL="3657454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4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1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64"/>
            <a:fld id="{368AFE8D-2CC8-4252-97EF-D8349349AE5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364"/>
              <a:t>2022/9/5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64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64"/>
            <a:fld id="{7CE05727-236F-41C5-AE61-CF6CAAA2DBB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364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310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64"/>
            <a:fld id="{368AFE8D-2CC8-4252-97EF-D8349349AE5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364"/>
              <a:t>2022/9/5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64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64"/>
            <a:fld id="{7CE05727-236F-41C5-AE61-CF6CAAA2DBB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364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665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64"/>
            <a:fld id="{368AFE8D-2CC8-4252-97EF-D8349349AE5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364"/>
              <a:t>2022/9/5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64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64"/>
            <a:fld id="{7CE05727-236F-41C5-AE61-CF6CAAA2DBB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364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606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9/5/2022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4265"/>
          <a:lstStyle>
            <a:lvl1pPr marL="0" marR="42794" indent="0" algn="r">
              <a:buNone/>
              <a:defRPr>
                <a:solidFill>
                  <a:schemeClr val="tx1"/>
                </a:solidFill>
              </a:defRPr>
            </a:lvl1pPr>
            <a:lvl2pPr marL="427939" indent="0" algn="ctr">
              <a:buNone/>
            </a:lvl2pPr>
            <a:lvl3pPr marL="855878" indent="0" algn="ctr">
              <a:buNone/>
            </a:lvl3pPr>
            <a:lvl4pPr marL="1283818" indent="0" algn="ctr">
              <a:buNone/>
            </a:lvl4pPr>
            <a:lvl5pPr marL="1711757" indent="0" algn="ctr">
              <a:buNone/>
            </a:lvl5pPr>
            <a:lvl6pPr marL="2139696" indent="0" algn="ctr">
              <a:buNone/>
            </a:lvl6pPr>
            <a:lvl7pPr marL="2567635" indent="0" algn="ctr">
              <a:buNone/>
            </a:lvl7pPr>
            <a:lvl8pPr marL="2995574" indent="0" algn="ctr">
              <a:buNone/>
            </a:lvl8pPr>
            <a:lvl9pPr marL="3423514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4265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28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049" y="5937957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/>
          <p:cNvCxnSpPr/>
          <p:nvPr userDrawn="1"/>
        </p:nvCxnSpPr>
        <p:spPr>
          <a:xfrm flipV="1">
            <a:off x="3049" y="5937957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200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54431"/>
            <a:ext cx="10972800" cy="5170170"/>
          </a:xfrm>
        </p:spPr>
        <p:txBody>
          <a:bodyPr>
            <a:normAutofit/>
          </a:bodyPr>
          <a:lstStyle>
            <a:lvl1pPr>
              <a:defRPr sz="2880"/>
            </a:lvl1pPr>
            <a:lvl2pPr>
              <a:defRPr sz="2400"/>
            </a:lvl2pPr>
            <a:lvl3pPr>
              <a:defRPr sz="2160" baseline="0">
                <a:ea typeface="微软雅黑" pitchFamily="34" charset="-122"/>
              </a:defRPr>
            </a:lvl3pPr>
            <a:lvl4pPr>
              <a:defRPr sz="2160"/>
            </a:lvl4pPr>
            <a:lvl5pPr>
              <a:defRPr sz="2160"/>
            </a:lvl5pPr>
          </a:lstStyle>
          <a:p>
            <a:pPr lvl="0" eaLnBrk="1" latinLnBrk="0" hangingPunct="1"/>
            <a:r>
              <a:rPr lang="en-US" dirty="0"/>
              <a:t>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32589"/>
            <a:ext cx="10972800" cy="838962"/>
          </a:xfrm>
        </p:spPr>
        <p:txBody>
          <a:bodyPr>
            <a:normAutofit/>
          </a:bodyPr>
          <a:lstStyle>
            <a:lvl1pPr>
              <a:defRPr sz="432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pic>
        <p:nvPicPr>
          <p:cNvPr id="7" name="Picture 2" descr="Green Androi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6" y="6447291"/>
            <a:ext cx="1152525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609600" y="6350588"/>
            <a:ext cx="10972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 userDrawn="1"/>
        </p:nvSpPr>
        <p:spPr>
          <a:xfrm>
            <a:off x="148909" y="0"/>
            <a:ext cx="449263" cy="1090464"/>
          </a:xfrm>
          <a:prstGeom prst="rect">
            <a:avLst/>
          </a:prstGeom>
          <a:solidFill>
            <a:srgbClr val="8B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880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555312" y="1076917"/>
            <a:ext cx="5825861" cy="0"/>
          </a:xfrm>
          <a:prstGeom prst="line">
            <a:avLst/>
          </a:prstGeom>
          <a:ln>
            <a:solidFill>
              <a:srgbClr val="8BA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32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5"/>
            <a:ext cx="10363200" cy="1509712"/>
          </a:xfrm>
        </p:spPr>
        <p:txBody>
          <a:bodyPr lIns="35662" rIns="35662" anchor="t"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28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pic>
        <p:nvPicPr>
          <p:cNvPr id="8" name="Picture 2" descr="Green Androi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6" y="6447291"/>
            <a:ext cx="1152525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27882" y="6350589"/>
            <a:ext cx="2137037" cy="45058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609600" y="6350588"/>
            <a:ext cx="10972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44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-39448" y="-9622"/>
            <a:ext cx="12240000" cy="2716567"/>
          </a:xfrm>
          <a:prstGeom prst="rect">
            <a:avLst/>
          </a:prstGeom>
          <a:solidFill>
            <a:srgbClr val="131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1062040" y="6445250"/>
            <a:ext cx="11129957" cy="419100"/>
          </a:xfrm>
          <a:prstGeom prst="rect">
            <a:avLst/>
          </a:prstGeom>
          <a:solidFill>
            <a:srgbClr val="E74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" y="6445250"/>
            <a:ext cx="1062039" cy="419100"/>
          </a:xfrm>
          <a:prstGeom prst="rect">
            <a:avLst/>
          </a:prstGeom>
          <a:solidFill>
            <a:srgbClr val="131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椭圆 7"/>
          <p:cNvSpPr/>
          <p:nvPr userDrawn="1"/>
        </p:nvSpPr>
        <p:spPr>
          <a:xfrm>
            <a:off x="2075440" y="1629032"/>
            <a:ext cx="2784000" cy="2088000"/>
          </a:xfrm>
          <a:prstGeom prst="ellipse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2352928" y="1808936"/>
            <a:ext cx="2304256" cy="1728192"/>
          </a:xfrm>
          <a:prstGeom prst="ellipse">
            <a:avLst/>
          </a:prstGeom>
          <a:solidFill>
            <a:srgbClr val="E74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marL="0" marR="0" lvl="0" indent="0" algn="ctr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600" b="1" i="0" u="none" strike="noStrike" kern="1200" cap="none" spc="0" normalizeH="0" baseline="0" noProof="0" dirty="0">
              <a:ln w="11430"/>
              <a:solidFill>
                <a:prstClr val="white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uLnTx/>
              <a:uFillTx/>
              <a:latin typeface="Calibri"/>
              <a:ea typeface="华文隶书" pitchFamily="2" charset="-122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230" y="188641"/>
            <a:ext cx="4040716" cy="600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362" y="1747789"/>
            <a:ext cx="2633133" cy="196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3896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400"/>
            </a:lvl1pPr>
            <a:lvl2pPr>
              <a:defRPr sz="2280"/>
            </a:lvl2pPr>
            <a:lvl3pPr>
              <a:defRPr sz="1920"/>
            </a:lvl3pPr>
            <a:lvl4pPr>
              <a:defRPr sz="1680"/>
            </a:lvl4pPr>
            <a:lvl5pPr>
              <a:defRPr sz="168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400"/>
            </a:lvl1pPr>
            <a:lvl2pPr>
              <a:defRPr sz="2280"/>
            </a:lvl2pPr>
            <a:lvl3pPr>
              <a:defRPr sz="1920"/>
            </a:lvl3pPr>
            <a:lvl4pPr>
              <a:defRPr sz="1680"/>
            </a:lvl4pPr>
            <a:lvl5pPr>
              <a:defRPr sz="168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pic>
        <p:nvPicPr>
          <p:cNvPr id="8" name="Picture 2" descr="Green Androi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6" y="6447291"/>
            <a:ext cx="1152525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27882" y="6350589"/>
            <a:ext cx="2137037" cy="45058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609600" y="6350588"/>
            <a:ext cx="10972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77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9/5/2022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514601"/>
            <a:ext cx="5389033" cy="3845720"/>
          </a:xfrm>
        </p:spPr>
        <p:txBody>
          <a:bodyPr tIns="0"/>
          <a:lstStyle>
            <a:lvl1pPr>
              <a:defRPr sz="204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1859759"/>
            <a:ext cx="5389033" cy="654844"/>
          </a:xfrm>
        </p:spPr>
        <p:txBody>
          <a:bodyPr lIns="35662" tIns="0" rIns="35662" bIns="0" anchor="ctr"/>
          <a:lstStyle>
            <a:lvl1pPr marL="0" indent="0">
              <a:buNone/>
              <a:defRPr sz="228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1920" b="1"/>
            </a:lvl2pPr>
            <a:lvl3pPr>
              <a:buNone/>
              <a:defRPr sz="1680" b="1"/>
            </a:lvl3pPr>
            <a:lvl4pPr>
              <a:buNone/>
              <a:defRPr sz="1440" b="1"/>
            </a:lvl4pPr>
            <a:lvl5pPr>
              <a:buNone/>
              <a:defRPr sz="144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1"/>
            <a:ext cx="5386917" cy="3845720"/>
          </a:xfrm>
        </p:spPr>
        <p:txBody>
          <a:bodyPr tIns="0"/>
          <a:lstStyle>
            <a:lvl1pPr>
              <a:defRPr sz="204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35662" tIns="0" rIns="35662" bIns="0" anchor="ctr">
            <a:noAutofit/>
          </a:bodyPr>
          <a:lstStyle>
            <a:lvl1pPr marL="0" indent="0">
              <a:buNone/>
              <a:defRPr sz="228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1920" b="1"/>
            </a:lvl2pPr>
            <a:lvl3pPr>
              <a:buNone/>
              <a:defRPr sz="1680" b="1"/>
            </a:lvl3pPr>
            <a:lvl4pPr>
              <a:buNone/>
              <a:defRPr sz="1440" b="1"/>
            </a:lvl4pPr>
            <a:lvl5pPr>
              <a:buNone/>
              <a:defRPr sz="144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35662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pic>
        <p:nvPicPr>
          <p:cNvPr id="10" name="Picture 2" descr="Green Androi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6" y="6447291"/>
            <a:ext cx="1152525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27882" y="6350589"/>
            <a:ext cx="2137037" cy="45058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609600" y="6350588"/>
            <a:ext cx="10972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18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35662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68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pic>
        <p:nvPicPr>
          <p:cNvPr id="6" name="Picture 2" descr="Green Androi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6" y="6447291"/>
            <a:ext cx="1152525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27882" y="6350589"/>
            <a:ext cx="2137037" cy="450580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6350588"/>
            <a:ext cx="10972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57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Green Androi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8138" y="6410326"/>
            <a:ext cx="1152525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27882" y="6350589"/>
            <a:ext cx="2137037" cy="450580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609600" y="6350588"/>
            <a:ext cx="10972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7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640"/>
            </a:lvl1pPr>
            <a:lvl2pPr>
              <a:defRPr sz="2400"/>
            </a:lvl2pPr>
            <a:lvl3pPr>
              <a:defRPr sz="2280"/>
            </a:lvl3pPr>
            <a:lvl4pPr>
              <a:defRPr sz="1920"/>
            </a:lvl4pPr>
            <a:lvl5pPr>
              <a:defRPr sz="168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4265" rIns="14265"/>
          <a:lstStyle>
            <a:lvl1pPr marL="0" indent="0" algn="l">
              <a:buNone/>
              <a:defRPr sz="1320"/>
            </a:lvl1pPr>
            <a:lvl2pPr indent="0" algn="l">
              <a:buNone/>
              <a:defRPr sz="1080"/>
            </a:lvl2pPr>
            <a:lvl3pPr indent="0" algn="l">
              <a:buNone/>
              <a:defRPr sz="960"/>
            </a:lvl3pPr>
            <a:lvl4pPr indent="0" algn="l">
              <a:buNone/>
              <a:defRPr sz="840"/>
            </a:lvl4pPr>
            <a:lvl5pPr indent="0" algn="l">
              <a:buNone/>
              <a:defRPr sz="84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3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4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pic>
        <p:nvPicPr>
          <p:cNvPr id="8" name="Picture 2" descr="Green Androi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6" y="6447291"/>
            <a:ext cx="1152525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27882" y="6350589"/>
            <a:ext cx="2137037" cy="45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20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8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588" tIns="42794" rIns="85588" bIns="42794" rtlCol="0" anchor="ctr"/>
          <a:lstStyle/>
          <a:p>
            <a:pPr algn="ctr" eaLnBrk="1" latinLnBrk="0" hangingPunct="1"/>
            <a:endParaRPr kumimoji="0" lang="en-US" sz="168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588" tIns="42794" rIns="85588" bIns="42794" rtlCol="0" anchor="ctr"/>
          <a:lstStyle/>
          <a:p>
            <a:pPr algn="ctr" eaLnBrk="1" latinLnBrk="0" hangingPunct="1"/>
            <a:endParaRPr kumimoji="0" lang="en-US" sz="168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3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1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5588" tIns="42794" rIns="85588" bIns="42794" anchor="t" compatLnSpc="1"/>
          <a:lstStyle/>
          <a:p>
            <a:pPr marL="0" algn="l" rtl="0" eaLnBrk="1" latinLnBrk="0" hangingPunct="1"/>
            <a:endParaRPr kumimoji="0" lang="en-US" sz="168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7"/>
            <a:ext cx="63500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5588" tIns="42794" rIns="85588" bIns="42794" anchor="t" compatLnSpc="1"/>
          <a:lstStyle/>
          <a:p>
            <a:pPr marL="0" algn="l" rtl="0" eaLnBrk="1" latinLnBrk="0" hangingPunct="1"/>
            <a:endParaRPr kumimoji="0" lang="en-US" sz="168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8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0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49926" rIns="35662" bIns="35662" anchor="t"/>
          <a:lstStyle>
            <a:lvl1pPr marL="0" indent="0" algn="l">
              <a:spcBef>
                <a:spcPts val="234"/>
              </a:spcBef>
              <a:buFontTx/>
              <a:buNone/>
              <a:defRPr sz="1200"/>
            </a:lvl1pPr>
            <a:lvl2pPr>
              <a:defRPr sz="1080"/>
            </a:lvl2pPr>
            <a:lvl3pPr>
              <a:defRPr sz="960"/>
            </a:lvl3pPr>
            <a:lvl4pPr>
              <a:defRPr sz="840"/>
            </a:lvl4pPr>
            <a:lvl5pPr>
              <a:defRPr sz="84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8"/>
            <a:ext cx="2950464" cy="1582621"/>
          </a:xfrm>
        </p:spPr>
        <p:txBody>
          <a:bodyPr vert="horz" lIns="35662" tIns="35662" rIns="35662" bIns="35662" anchor="b"/>
          <a:lstStyle>
            <a:lvl1pPr algn="l">
              <a:buNone/>
              <a:defRPr sz="192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pic>
        <p:nvPicPr>
          <p:cNvPr id="13" name="Picture 2" descr="Green Androi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6" y="6447291"/>
            <a:ext cx="1152525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27882" y="6350589"/>
            <a:ext cx="2137037" cy="450580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>
          <a:xfrm>
            <a:off x="609600" y="6350588"/>
            <a:ext cx="10972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21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pic>
        <p:nvPicPr>
          <p:cNvPr id="7" name="Picture 2" descr="Green Androi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6" y="6447291"/>
            <a:ext cx="1152525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27882" y="6350589"/>
            <a:ext cx="2137037" cy="450580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6350588"/>
            <a:ext cx="10972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462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pic>
        <p:nvPicPr>
          <p:cNvPr id="7" name="Picture 2" descr="Green Androi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6" y="6447291"/>
            <a:ext cx="1152525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27882" y="6350589"/>
            <a:ext cx="2137037" cy="450580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6350588"/>
            <a:ext cx="10972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10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1062040" y="6445250"/>
            <a:ext cx="11129957" cy="4191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80" dirty="0"/>
          </a:p>
        </p:txBody>
      </p:sp>
      <p:sp>
        <p:nvSpPr>
          <p:cNvPr id="15" name="矩形 14"/>
          <p:cNvSpPr/>
          <p:nvPr userDrawn="1"/>
        </p:nvSpPr>
        <p:spPr>
          <a:xfrm>
            <a:off x="3" y="6445250"/>
            <a:ext cx="1062039" cy="419100"/>
          </a:xfrm>
          <a:prstGeom prst="rect">
            <a:avLst/>
          </a:prstGeom>
          <a:solidFill>
            <a:srgbClr val="8B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80"/>
          </a:p>
        </p:txBody>
      </p:sp>
      <p:sp>
        <p:nvSpPr>
          <p:cNvPr id="8" name="椭圆 7"/>
          <p:cNvSpPr/>
          <p:nvPr userDrawn="1"/>
        </p:nvSpPr>
        <p:spPr>
          <a:xfrm>
            <a:off x="2075440" y="1629032"/>
            <a:ext cx="2784000" cy="2088000"/>
          </a:xfrm>
          <a:prstGeom prst="ellipse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880" dirty="0"/>
          </a:p>
        </p:txBody>
      </p:sp>
      <p:sp>
        <p:nvSpPr>
          <p:cNvPr id="9" name="Rectangle 52"/>
          <p:cNvSpPr>
            <a:spLocks noChangeArrowheads="1"/>
          </p:cNvSpPr>
          <p:nvPr userDrawn="1"/>
        </p:nvSpPr>
        <p:spPr bwMode="ltGray">
          <a:xfrm>
            <a:off x="7535333" y="0"/>
            <a:ext cx="4656667" cy="2447926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160" b="0"/>
          </a:p>
        </p:txBody>
      </p:sp>
      <p:grpSp>
        <p:nvGrpSpPr>
          <p:cNvPr id="11" name="Group 53"/>
          <p:cNvGrpSpPr>
            <a:grpSpLocks/>
          </p:cNvGrpSpPr>
          <p:nvPr userDrawn="1"/>
        </p:nvGrpSpPr>
        <p:grpSpPr bwMode="auto">
          <a:xfrm>
            <a:off x="7535333" y="1989140"/>
            <a:ext cx="4656667" cy="358775"/>
            <a:chOff x="3827" y="1468"/>
            <a:chExt cx="1927" cy="226"/>
          </a:xfrm>
        </p:grpSpPr>
        <p:sp>
          <p:nvSpPr>
            <p:cNvPr id="13" name="Line 54"/>
            <p:cNvSpPr>
              <a:spLocks noChangeShapeType="1"/>
            </p:cNvSpPr>
            <p:nvPr userDrawn="1"/>
          </p:nvSpPr>
          <p:spPr bwMode="white">
            <a:xfrm>
              <a:off x="3827" y="1468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160"/>
            </a:p>
          </p:txBody>
        </p:sp>
        <p:sp>
          <p:nvSpPr>
            <p:cNvPr id="16" name="Line 55"/>
            <p:cNvSpPr>
              <a:spLocks noChangeShapeType="1"/>
            </p:cNvSpPr>
            <p:nvPr userDrawn="1"/>
          </p:nvSpPr>
          <p:spPr bwMode="white">
            <a:xfrm>
              <a:off x="3827" y="1540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160"/>
            </a:p>
          </p:txBody>
        </p:sp>
        <p:sp>
          <p:nvSpPr>
            <p:cNvPr id="17" name="Line 56"/>
            <p:cNvSpPr>
              <a:spLocks noChangeShapeType="1"/>
            </p:cNvSpPr>
            <p:nvPr userDrawn="1"/>
          </p:nvSpPr>
          <p:spPr bwMode="white">
            <a:xfrm>
              <a:off x="3827" y="1616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160"/>
            </a:p>
          </p:txBody>
        </p:sp>
        <p:sp>
          <p:nvSpPr>
            <p:cNvPr id="18" name="Line 57"/>
            <p:cNvSpPr>
              <a:spLocks noChangeShapeType="1"/>
            </p:cNvSpPr>
            <p:nvPr userDrawn="1"/>
          </p:nvSpPr>
          <p:spPr bwMode="white">
            <a:xfrm>
              <a:off x="3827" y="1694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160"/>
            </a:p>
          </p:txBody>
        </p:sp>
      </p:grpSp>
      <p:sp>
        <p:nvSpPr>
          <p:cNvPr id="19" name="Rectangle 60"/>
          <p:cNvSpPr>
            <a:spLocks noChangeArrowheads="1"/>
          </p:cNvSpPr>
          <p:nvPr userDrawn="1"/>
        </p:nvSpPr>
        <p:spPr bwMode="black">
          <a:xfrm>
            <a:off x="0" y="2420940"/>
            <a:ext cx="12192000" cy="71437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160" b="0"/>
          </a:p>
        </p:txBody>
      </p:sp>
      <p:pic>
        <p:nvPicPr>
          <p:cNvPr id="20" name="Picture 24" descr="00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68800" cy="245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5" descr="头部00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2" y="0"/>
            <a:ext cx="3164417" cy="242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6565540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1062040" y="6445250"/>
            <a:ext cx="11129957" cy="4191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" y="6445250"/>
            <a:ext cx="1062039" cy="419100"/>
          </a:xfrm>
          <a:prstGeom prst="rect">
            <a:avLst/>
          </a:prstGeom>
          <a:solidFill>
            <a:srgbClr val="8B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椭圆 7"/>
          <p:cNvSpPr/>
          <p:nvPr userDrawn="1"/>
        </p:nvSpPr>
        <p:spPr>
          <a:xfrm>
            <a:off x="2075440" y="1629032"/>
            <a:ext cx="2784000" cy="2088000"/>
          </a:xfrm>
          <a:prstGeom prst="ellipse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2"/>
          <p:cNvSpPr>
            <a:spLocks noChangeArrowheads="1"/>
          </p:cNvSpPr>
          <p:nvPr userDrawn="1"/>
        </p:nvSpPr>
        <p:spPr bwMode="ltGray">
          <a:xfrm>
            <a:off x="7535333" y="0"/>
            <a:ext cx="4656667" cy="2447926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" name="Group 53"/>
          <p:cNvGrpSpPr>
            <a:grpSpLocks/>
          </p:cNvGrpSpPr>
          <p:nvPr userDrawn="1"/>
        </p:nvGrpSpPr>
        <p:grpSpPr bwMode="auto">
          <a:xfrm>
            <a:off x="7535333" y="1989140"/>
            <a:ext cx="4656667" cy="358775"/>
            <a:chOff x="3827" y="1468"/>
            <a:chExt cx="1927" cy="226"/>
          </a:xfrm>
        </p:grpSpPr>
        <p:sp>
          <p:nvSpPr>
            <p:cNvPr id="13" name="Line 54"/>
            <p:cNvSpPr>
              <a:spLocks noChangeShapeType="1"/>
            </p:cNvSpPr>
            <p:nvPr userDrawn="1"/>
          </p:nvSpPr>
          <p:spPr bwMode="white">
            <a:xfrm>
              <a:off x="3827" y="1468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3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Line 55"/>
            <p:cNvSpPr>
              <a:spLocks noChangeShapeType="1"/>
            </p:cNvSpPr>
            <p:nvPr userDrawn="1"/>
          </p:nvSpPr>
          <p:spPr bwMode="white">
            <a:xfrm>
              <a:off x="3827" y="1540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3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Line 56"/>
            <p:cNvSpPr>
              <a:spLocks noChangeShapeType="1"/>
            </p:cNvSpPr>
            <p:nvPr userDrawn="1"/>
          </p:nvSpPr>
          <p:spPr bwMode="white">
            <a:xfrm>
              <a:off x="3827" y="1616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3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Line 57"/>
            <p:cNvSpPr>
              <a:spLocks noChangeShapeType="1"/>
            </p:cNvSpPr>
            <p:nvPr userDrawn="1"/>
          </p:nvSpPr>
          <p:spPr bwMode="white">
            <a:xfrm>
              <a:off x="3827" y="1694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3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9" name="Rectangle 60"/>
          <p:cNvSpPr>
            <a:spLocks noChangeArrowheads="1"/>
          </p:cNvSpPr>
          <p:nvPr userDrawn="1"/>
        </p:nvSpPr>
        <p:spPr bwMode="black">
          <a:xfrm>
            <a:off x="0" y="2420940"/>
            <a:ext cx="12192000" cy="71437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0" name="Picture 24" descr="00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68800" cy="245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5" descr="头部00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2" y="0"/>
            <a:ext cx="3164417" cy="242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3152226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-39448" y="-9622"/>
            <a:ext cx="12240000" cy="2716567"/>
          </a:xfrm>
          <a:prstGeom prst="rect">
            <a:avLst/>
          </a:prstGeom>
          <a:solidFill>
            <a:srgbClr val="8B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1062040" y="6445250"/>
            <a:ext cx="11129957" cy="4191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" y="6445250"/>
            <a:ext cx="1062039" cy="419100"/>
          </a:xfrm>
          <a:prstGeom prst="rect">
            <a:avLst/>
          </a:prstGeom>
          <a:solidFill>
            <a:srgbClr val="8B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椭圆 7"/>
          <p:cNvSpPr/>
          <p:nvPr userDrawn="1"/>
        </p:nvSpPr>
        <p:spPr>
          <a:xfrm>
            <a:off x="2075440" y="1629032"/>
            <a:ext cx="2784000" cy="2088000"/>
          </a:xfrm>
          <a:prstGeom prst="ellipse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2315312" y="1808936"/>
            <a:ext cx="2304256" cy="1728192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marL="0" marR="0" lvl="0" indent="0" algn="ctr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600" b="1" i="0" u="none" strike="noStrike" kern="1200" cap="none" spc="0" normalizeH="0" baseline="0" noProof="0" dirty="0">
              <a:ln w="11430"/>
              <a:solidFill>
                <a:prstClr val="white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uLnTx/>
              <a:uFillTx/>
              <a:latin typeface="Calibri"/>
              <a:ea typeface="华文隶书" pitchFamily="2" charset="-122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230" y="188641"/>
            <a:ext cx="4040716" cy="600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874" y="1748533"/>
            <a:ext cx="2633133" cy="196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2819946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4"/>
          <p:cNvSpPr txBox="1"/>
          <p:nvPr userDrawn="1"/>
        </p:nvSpPr>
        <p:spPr>
          <a:xfrm>
            <a:off x="5231906" y="1605664"/>
            <a:ext cx="4239532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algn="l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CONTENTS 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4" name="圆角矩形 13"/>
          <p:cNvSpPr/>
          <p:nvPr userDrawn="1"/>
        </p:nvSpPr>
        <p:spPr>
          <a:xfrm>
            <a:off x="5337129" y="2220825"/>
            <a:ext cx="5520000" cy="4571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0" marR="0" lvl="0" indent="0" algn="ctr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矩形 31"/>
          <p:cNvSpPr/>
          <p:nvPr userDrawn="1"/>
        </p:nvSpPr>
        <p:spPr>
          <a:xfrm rot="16200000">
            <a:off x="-1629433" y="1617712"/>
            <a:ext cx="6876000" cy="3648000"/>
          </a:xfrm>
          <a:prstGeom prst="rect">
            <a:avLst/>
          </a:prstGeom>
          <a:solidFill>
            <a:srgbClr val="8B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椭圆 32"/>
          <p:cNvSpPr/>
          <p:nvPr userDrawn="1"/>
        </p:nvSpPr>
        <p:spPr>
          <a:xfrm>
            <a:off x="2240568" y="827122"/>
            <a:ext cx="2784000" cy="2088000"/>
          </a:xfrm>
          <a:prstGeom prst="ellipse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054893" y="687864"/>
            <a:ext cx="3155353" cy="2366515"/>
            <a:chOff x="4240335" y="3008435"/>
            <a:chExt cx="3711332" cy="3711332"/>
          </a:xfrm>
        </p:grpSpPr>
        <p:sp>
          <p:nvSpPr>
            <p:cNvPr id="8" name="椭圆 7"/>
            <p:cNvSpPr/>
            <p:nvPr/>
          </p:nvSpPr>
          <p:spPr>
            <a:xfrm>
              <a:off x="4240335" y="3008435"/>
              <a:ext cx="3711332" cy="3711332"/>
            </a:xfrm>
            <a:prstGeom prst="ellipse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9525"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4710169" y="3478269"/>
              <a:ext cx="2771663" cy="2771663"/>
              <a:chOff x="2193191" y="1899415"/>
              <a:chExt cx="2421376" cy="2421376"/>
            </a:xfrm>
            <a:effectLst/>
          </p:grpSpPr>
          <p:sp>
            <p:nvSpPr>
              <p:cNvPr id="10" name="椭圆 9"/>
              <p:cNvSpPr/>
              <p:nvPr/>
            </p:nvSpPr>
            <p:spPr>
              <a:xfrm>
                <a:off x="2193191" y="1899415"/>
                <a:ext cx="2421376" cy="2421376"/>
              </a:xfrm>
              <a:prstGeom prst="ellipse">
                <a:avLst/>
              </a:prstGeom>
              <a:solidFill>
                <a:srgbClr val="8BAB00"/>
              </a:solidFill>
              <a:ln w="317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63500" dir="13500000">
                  <a:schemeClr val="accent3">
                    <a:lumMod val="50000"/>
                    <a:alpha val="8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6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345502" y="2051726"/>
                <a:ext cx="2116756" cy="211675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  <a:effectLst>
                <a:outerShdw blurRad="152400" dist="76200" dir="2700000" algn="tl" rotWithShape="0">
                  <a:schemeClr val="accent3">
                    <a:lumMod val="50000"/>
                    <a:alpha val="64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82550" h="254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6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3" name="文本框 14"/>
          <p:cNvSpPr txBox="1"/>
          <p:nvPr userDrawn="1"/>
        </p:nvSpPr>
        <p:spPr>
          <a:xfrm>
            <a:off x="2786344" y="1605664"/>
            <a:ext cx="1692445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algn="ctr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目 录</a:t>
            </a:r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5606879" y="2404645"/>
            <a:ext cx="3914448" cy="510480"/>
            <a:chOff x="4205159" y="2404642"/>
            <a:chExt cx="2935836" cy="510480"/>
          </a:xfrm>
        </p:grpSpPr>
        <p:sp>
          <p:nvSpPr>
            <p:cNvPr id="36" name="TextBox 6"/>
            <p:cNvSpPr txBox="1"/>
            <p:nvPr/>
          </p:nvSpPr>
          <p:spPr bwMode="auto">
            <a:xfrm>
              <a:off x="4725093" y="2404642"/>
              <a:ext cx="2415902" cy="47025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4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Android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应用开发概述</a:t>
              </a:r>
            </a:p>
          </p:txBody>
        </p:sp>
        <p:sp>
          <p:nvSpPr>
            <p:cNvPr id="37" name="圆角矩形​​ 10"/>
            <p:cNvSpPr>
              <a:spLocks noChangeArrowheads="1"/>
            </p:cNvSpPr>
            <p:nvPr/>
          </p:nvSpPr>
          <p:spPr bwMode="auto">
            <a:xfrm>
              <a:off x="4205159" y="2418369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34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1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43" name="组合 42"/>
          <p:cNvGrpSpPr/>
          <p:nvPr userDrawn="1"/>
        </p:nvGrpSpPr>
        <p:grpSpPr>
          <a:xfrm>
            <a:off x="5595219" y="3134765"/>
            <a:ext cx="3310556" cy="504020"/>
            <a:chOff x="4211960" y="3605018"/>
            <a:chExt cx="2482917" cy="504019"/>
          </a:xfrm>
        </p:grpSpPr>
        <p:sp>
          <p:nvSpPr>
            <p:cNvPr id="40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77448C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34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2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1" name="TextBox 11"/>
            <p:cNvSpPr txBox="1"/>
            <p:nvPr userDrawn="1"/>
          </p:nvSpPr>
          <p:spPr bwMode="auto">
            <a:xfrm>
              <a:off x="4740639" y="3638781"/>
              <a:ext cx="1954238" cy="47025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4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Android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系统架构</a:t>
              </a:r>
            </a:p>
          </p:txBody>
        </p:sp>
      </p:grpSp>
      <p:grpSp>
        <p:nvGrpSpPr>
          <p:cNvPr id="23" name="组合 22"/>
          <p:cNvGrpSpPr/>
          <p:nvPr userDrawn="1"/>
        </p:nvGrpSpPr>
        <p:grpSpPr>
          <a:xfrm>
            <a:off x="5595219" y="3789045"/>
            <a:ext cx="2736231" cy="504020"/>
            <a:chOff x="4211960" y="3605018"/>
            <a:chExt cx="2052173" cy="504019"/>
          </a:xfrm>
        </p:grpSpPr>
        <p:sp>
          <p:nvSpPr>
            <p:cNvPr id="24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8BAB00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34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3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5" name="TextBox 11"/>
            <p:cNvSpPr txBox="1"/>
            <p:nvPr userDrawn="1"/>
          </p:nvSpPr>
          <p:spPr bwMode="auto">
            <a:xfrm>
              <a:off x="4740639" y="3638781"/>
              <a:ext cx="1523494" cy="47025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4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搭建开发环境</a:t>
              </a:r>
            </a:p>
          </p:txBody>
        </p:sp>
      </p:grpSp>
      <p:grpSp>
        <p:nvGrpSpPr>
          <p:cNvPr id="26" name="组合 25"/>
          <p:cNvGrpSpPr/>
          <p:nvPr userDrawn="1"/>
        </p:nvGrpSpPr>
        <p:grpSpPr>
          <a:xfrm>
            <a:off x="5606881" y="4437153"/>
            <a:ext cx="3618332" cy="504020"/>
            <a:chOff x="4211960" y="3605018"/>
            <a:chExt cx="2713749" cy="504019"/>
          </a:xfrm>
        </p:grpSpPr>
        <p:sp>
          <p:nvSpPr>
            <p:cNvPr id="27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C4037D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34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4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8" name="TextBox 11"/>
            <p:cNvSpPr txBox="1"/>
            <p:nvPr userDrawn="1"/>
          </p:nvSpPr>
          <p:spPr bwMode="auto">
            <a:xfrm>
              <a:off x="4740639" y="3638781"/>
              <a:ext cx="2185070" cy="47025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4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第一个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Android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项目</a:t>
              </a:r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5606879" y="5077921"/>
            <a:ext cx="2736231" cy="504020"/>
            <a:chOff x="4211960" y="3605018"/>
            <a:chExt cx="2052173" cy="504019"/>
          </a:xfrm>
        </p:grpSpPr>
        <p:sp>
          <p:nvSpPr>
            <p:cNvPr id="30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34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5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31" name="TextBox 11"/>
            <p:cNvSpPr txBox="1"/>
            <p:nvPr userDrawn="1"/>
          </p:nvSpPr>
          <p:spPr bwMode="auto">
            <a:xfrm>
              <a:off x="4740639" y="3638781"/>
              <a:ext cx="1523494" cy="47025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4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应用程序分析</a:t>
              </a:r>
            </a:p>
          </p:txBody>
        </p:sp>
      </p:grpSp>
      <p:grpSp>
        <p:nvGrpSpPr>
          <p:cNvPr id="34" name="组合 33"/>
          <p:cNvGrpSpPr/>
          <p:nvPr userDrawn="1"/>
        </p:nvGrpSpPr>
        <p:grpSpPr>
          <a:xfrm>
            <a:off x="5606881" y="5733261"/>
            <a:ext cx="3618332" cy="504020"/>
            <a:chOff x="4211960" y="3605018"/>
            <a:chExt cx="2713749" cy="504019"/>
          </a:xfrm>
        </p:grpSpPr>
        <p:sp>
          <p:nvSpPr>
            <p:cNvPr id="35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E32322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34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6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4" name="TextBox 11"/>
            <p:cNvSpPr txBox="1"/>
            <p:nvPr userDrawn="1"/>
          </p:nvSpPr>
          <p:spPr bwMode="auto">
            <a:xfrm>
              <a:off x="4740639" y="3638781"/>
              <a:ext cx="2185070" cy="47025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4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Android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的基本组件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294929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5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6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85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1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3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3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4"/>
          <p:cNvSpPr txBox="1"/>
          <p:nvPr userDrawn="1"/>
        </p:nvSpPr>
        <p:spPr>
          <a:xfrm>
            <a:off x="5231906" y="1605664"/>
            <a:ext cx="4239532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algn="l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CONTENTS 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4" name="圆角矩形 13"/>
          <p:cNvSpPr/>
          <p:nvPr userDrawn="1"/>
        </p:nvSpPr>
        <p:spPr>
          <a:xfrm>
            <a:off x="5337129" y="2220825"/>
            <a:ext cx="5520000" cy="4571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0" marR="0" lvl="0" indent="0" algn="ctr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矩形 31"/>
          <p:cNvSpPr/>
          <p:nvPr userDrawn="1"/>
        </p:nvSpPr>
        <p:spPr>
          <a:xfrm rot="16200000">
            <a:off x="-1629433" y="1617712"/>
            <a:ext cx="6876000" cy="3648000"/>
          </a:xfrm>
          <a:prstGeom prst="rect">
            <a:avLst/>
          </a:prstGeom>
          <a:solidFill>
            <a:srgbClr val="8B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椭圆 32"/>
          <p:cNvSpPr/>
          <p:nvPr userDrawn="1"/>
        </p:nvSpPr>
        <p:spPr>
          <a:xfrm>
            <a:off x="2240568" y="827122"/>
            <a:ext cx="2784000" cy="2088000"/>
          </a:xfrm>
          <a:prstGeom prst="ellipse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054893" y="687864"/>
            <a:ext cx="3155353" cy="2366515"/>
            <a:chOff x="4240335" y="3008435"/>
            <a:chExt cx="3711332" cy="3711332"/>
          </a:xfrm>
        </p:grpSpPr>
        <p:sp>
          <p:nvSpPr>
            <p:cNvPr id="8" name="椭圆 7"/>
            <p:cNvSpPr/>
            <p:nvPr/>
          </p:nvSpPr>
          <p:spPr>
            <a:xfrm>
              <a:off x="4240335" y="3008435"/>
              <a:ext cx="3711332" cy="3711332"/>
            </a:xfrm>
            <a:prstGeom prst="ellipse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9525"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4710169" y="3478269"/>
              <a:ext cx="2771663" cy="2771663"/>
              <a:chOff x="2193191" y="1899415"/>
              <a:chExt cx="2421376" cy="2421376"/>
            </a:xfrm>
            <a:effectLst/>
          </p:grpSpPr>
          <p:sp>
            <p:nvSpPr>
              <p:cNvPr id="10" name="椭圆 9"/>
              <p:cNvSpPr/>
              <p:nvPr/>
            </p:nvSpPr>
            <p:spPr>
              <a:xfrm>
                <a:off x="2193191" y="1899415"/>
                <a:ext cx="2421376" cy="2421376"/>
              </a:xfrm>
              <a:prstGeom prst="ellipse">
                <a:avLst/>
              </a:prstGeom>
              <a:solidFill>
                <a:srgbClr val="8BAB00"/>
              </a:solidFill>
              <a:ln w="317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63500" dir="13500000">
                  <a:schemeClr val="accent3">
                    <a:lumMod val="50000"/>
                    <a:alpha val="8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6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345502" y="2051726"/>
                <a:ext cx="2116756" cy="211675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  <a:effectLst>
                <a:outerShdw blurRad="152400" dist="76200" dir="2700000" algn="tl" rotWithShape="0">
                  <a:schemeClr val="accent3">
                    <a:lumMod val="50000"/>
                    <a:alpha val="64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82550" h="254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6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3" name="文本框 14"/>
          <p:cNvSpPr txBox="1"/>
          <p:nvPr userDrawn="1"/>
        </p:nvSpPr>
        <p:spPr>
          <a:xfrm>
            <a:off x="2786344" y="1605664"/>
            <a:ext cx="1692445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algn="ctr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目 录</a:t>
            </a:r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5606879" y="2404645"/>
            <a:ext cx="3914448" cy="510480"/>
            <a:chOff x="4205159" y="2404642"/>
            <a:chExt cx="2935836" cy="510480"/>
          </a:xfrm>
        </p:grpSpPr>
        <p:sp>
          <p:nvSpPr>
            <p:cNvPr id="36" name="TextBox 6"/>
            <p:cNvSpPr txBox="1"/>
            <p:nvPr/>
          </p:nvSpPr>
          <p:spPr bwMode="auto">
            <a:xfrm>
              <a:off x="4725093" y="2404642"/>
              <a:ext cx="2415902" cy="47025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4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Android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应用开发概述</a:t>
              </a:r>
            </a:p>
          </p:txBody>
        </p:sp>
        <p:sp>
          <p:nvSpPr>
            <p:cNvPr id="37" name="圆角矩形​​ 10"/>
            <p:cNvSpPr>
              <a:spLocks noChangeArrowheads="1"/>
            </p:cNvSpPr>
            <p:nvPr/>
          </p:nvSpPr>
          <p:spPr bwMode="auto">
            <a:xfrm>
              <a:off x="4205159" y="2418369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34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1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43" name="组合 42"/>
          <p:cNvGrpSpPr/>
          <p:nvPr userDrawn="1"/>
        </p:nvGrpSpPr>
        <p:grpSpPr>
          <a:xfrm>
            <a:off x="5595219" y="3134765"/>
            <a:ext cx="3310556" cy="504020"/>
            <a:chOff x="4211960" y="3605018"/>
            <a:chExt cx="2482917" cy="504019"/>
          </a:xfrm>
        </p:grpSpPr>
        <p:sp>
          <p:nvSpPr>
            <p:cNvPr id="40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77448C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34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2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1" name="TextBox 11"/>
            <p:cNvSpPr txBox="1"/>
            <p:nvPr userDrawn="1"/>
          </p:nvSpPr>
          <p:spPr bwMode="auto">
            <a:xfrm>
              <a:off x="4740639" y="3638781"/>
              <a:ext cx="1954238" cy="47025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4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Android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系统架构</a:t>
              </a:r>
            </a:p>
          </p:txBody>
        </p:sp>
      </p:grpSp>
      <p:grpSp>
        <p:nvGrpSpPr>
          <p:cNvPr id="23" name="组合 22"/>
          <p:cNvGrpSpPr/>
          <p:nvPr userDrawn="1"/>
        </p:nvGrpSpPr>
        <p:grpSpPr>
          <a:xfrm>
            <a:off x="5595219" y="3789045"/>
            <a:ext cx="2736231" cy="504020"/>
            <a:chOff x="4211960" y="3605018"/>
            <a:chExt cx="2052173" cy="504019"/>
          </a:xfrm>
        </p:grpSpPr>
        <p:sp>
          <p:nvSpPr>
            <p:cNvPr id="24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8BAB00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34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3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5" name="TextBox 11"/>
            <p:cNvSpPr txBox="1"/>
            <p:nvPr userDrawn="1"/>
          </p:nvSpPr>
          <p:spPr bwMode="auto">
            <a:xfrm>
              <a:off x="4740639" y="3638781"/>
              <a:ext cx="1523494" cy="47025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4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搭建开发环境</a:t>
              </a:r>
            </a:p>
          </p:txBody>
        </p:sp>
      </p:grpSp>
      <p:grpSp>
        <p:nvGrpSpPr>
          <p:cNvPr id="26" name="组合 25"/>
          <p:cNvGrpSpPr/>
          <p:nvPr userDrawn="1"/>
        </p:nvGrpSpPr>
        <p:grpSpPr>
          <a:xfrm>
            <a:off x="5606881" y="4437153"/>
            <a:ext cx="3618332" cy="504020"/>
            <a:chOff x="4211960" y="3605018"/>
            <a:chExt cx="2713749" cy="504019"/>
          </a:xfrm>
        </p:grpSpPr>
        <p:sp>
          <p:nvSpPr>
            <p:cNvPr id="27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C4037D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34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4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8" name="TextBox 11"/>
            <p:cNvSpPr txBox="1"/>
            <p:nvPr userDrawn="1"/>
          </p:nvSpPr>
          <p:spPr bwMode="auto">
            <a:xfrm>
              <a:off x="4740639" y="3638781"/>
              <a:ext cx="2185070" cy="47025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4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第一个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Android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项目</a:t>
              </a:r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5606879" y="5077921"/>
            <a:ext cx="2736231" cy="504020"/>
            <a:chOff x="4211960" y="3605018"/>
            <a:chExt cx="2052173" cy="504019"/>
          </a:xfrm>
        </p:grpSpPr>
        <p:sp>
          <p:nvSpPr>
            <p:cNvPr id="30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34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5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31" name="TextBox 11"/>
            <p:cNvSpPr txBox="1"/>
            <p:nvPr userDrawn="1"/>
          </p:nvSpPr>
          <p:spPr bwMode="auto">
            <a:xfrm>
              <a:off x="4740639" y="3638781"/>
              <a:ext cx="1523494" cy="47025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4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应用程序分析</a:t>
              </a:r>
            </a:p>
          </p:txBody>
        </p:sp>
      </p:grpSp>
      <p:grpSp>
        <p:nvGrpSpPr>
          <p:cNvPr id="34" name="组合 33"/>
          <p:cNvGrpSpPr/>
          <p:nvPr userDrawn="1"/>
        </p:nvGrpSpPr>
        <p:grpSpPr>
          <a:xfrm>
            <a:off x="5606881" y="5733261"/>
            <a:ext cx="3618332" cy="504020"/>
            <a:chOff x="4211960" y="3605018"/>
            <a:chExt cx="2713749" cy="504019"/>
          </a:xfrm>
        </p:grpSpPr>
        <p:sp>
          <p:nvSpPr>
            <p:cNvPr id="35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E32322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34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6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4" name="TextBox 11"/>
            <p:cNvSpPr txBox="1"/>
            <p:nvPr userDrawn="1"/>
          </p:nvSpPr>
          <p:spPr bwMode="auto">
            <a:xfrm>
              <a:off x="4740639" y="3638781"/>
              <a:ext cx="2185070" cy="47025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4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Android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的基本组件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720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3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8455757" y="4176586"/>
            <a:ext cx="3724187" cy="2681414"/>
            <a:chOff x="6341818" y="4176586"/>
            <a:chExt cx="2793140" cy="2681414"/>
          </a:xfrm>
        </p:grpSpPr>
        <p:pic>
          <p:nvPicPr>
            <p:cNvPr id="9" name="Picture 2" descr="C:\Documents and Settings\t11318\桌面\未标题-1 拷贝.png"/>
            <p:cNvPicPr>
              <a:picLocks noChangeAspect="1" noChangeArrowheads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1818" y="4176586"/>
              <a:ext cx="2793140" cy="2681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矩形 9"/>
            <p:cNvSpPr/>
            <p:nvPr userDrawn="1"/>
          </p:nvSpPr>
          <p:spPr>
            <a:xfrm>
              <a:off x="6341818" y="4176586"/>
              <a:ext cx="2793140" cy="2681414"/>
            </a:xfrm>
            <a:prstGeom prst="rect">
              <a:avLst/>
            </a:prstGeom>
            <a:gradFill flip="none" rotWithShape="1">
              <a:gsLst>
                <a:gs pos="0">
                  <a:srgbClr val="FCF8ED">
                    <a:alpha val="94902"/>
                  </a:srgbClr>
                </a:gs>
                <a:gs pos="100000">
                  <a:schemeClr val="bg1">
                    <a:alpha val="49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9315" y="72008"/>
            <a:ext cx="10972800" cy="836712"/>
          </a:xfrm>
        </p:spPr>
        <p:txBody>
          <a:bodyPr anchor="b" anchorCtr="0">
            <a:normAutofit/>
          </a:bodyPr>
          <a:lstStyle>
            <a:lvl1pPr algn="l">
              <a:defRPr sz="3600" b="1">
                <a:solidFill>
                  <a:schemeClr val="bg2">
                    <a:lumMod val="25000"/>
                  </a:schemeClr>
                </a:solidFill>
                <a:latin typeface="+mj-lt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1365" y="1052737"/>
            <a:ext cx="11375275" cy="5472608"/>
          </a:xfrm>
        </p:spPr>
        <p:txBody>
          <a:bodyPr/>
          <a:lstStyle>
            <a:lvl1pPr>
              <a:defRPr sz="2800">
                <a:latin typeface="+mn-lt"/>
                <a:ea typeface="黑体" pitchFamily="49" charset="-122"/>
              </a:defRPr>
            </a:lvl1pPr>
            <a:lvl2pPr marL="630212" indent="-274627">
              <a:defRPr sz="2400">
                <a:latin typeface="+mn-lt"/>
                <a:ea typeface="黑体" pitchFamily="49" charset="-122"/>
              </a:defRPr>
            </a:lvl2pPr>
            <a:lvl3pPr marL="896902" indent="-266689">
              <a:defRPr sz="2200">
                <a:latin typeface="+mn-lt"/>
                <a:ea typeface="黑体" pitchFamily="49" charset="-122"/>
              </a:defRPr>
            </a:lvl3pPr>
            <a:lvl4pPr marL="1163592" indent="-266689">
              <a:defRPr>
                <a:latin typeface="+mn-lt"/>
                <a:ea typeface="黑体" pitchFamily="49" charset="-122"/>
              </a:defRPr>
            </a:lvl4pPr>
            <a:lvl5pPr marL="1438218" indent="-274627">
              <a:defRPr>
                <a:latin typeface="+mn-lt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480054" y="1"/>
            <a:ext cx="449263" cy="908720"/>
          </a:xfrm>
          <a:prstGeom prst="rect">
            <a:avLst/>
          </a:prstGeom>
          <a:solidFill>
            <a:srgbClr val="8B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480052" y="908720"/>
            <a:ext cx="5825861" cy="0"/>
          </a:xfrm>
          <a:prstGeom prst="line">
            <a:avLst/>
          </a:prstGeom>
          <a:ln>
            <a:solidFill>
              <a:srgbClr val="8BA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3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64"/>
            <a:fld id="{368AFE8D-2CC8-4252-97EF-D8349349AE5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364"/>
              <a:t>2022/9/5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64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64"/>
            <a:fld id="{7CE05727-236F-41C5-AE61-CF6CAAA2DBB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364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352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64"/>
            <a:fld id="{368AFE8D-2CC8-4252-97EF-D8349349AE5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364"/>
              <a:t>2022/9/5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64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64"/>
            <a:fld id="{7CE05727-236F-41C5-AE61-CF6CAAA2DBB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364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28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8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 hidden="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 hidden="1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 hidden="1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64"/>
            <a:fld id="{368AFE8D-2CC8-4252-97EF-D8349349AE5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364"/>
              <a:t>2022/9/5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 hidden="1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64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 hidden="1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64"/>
            <a:fld id="{7CE05727-236F-41C5-AE61-CF6CAAA2DBB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364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98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36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7" indent="-342887" algn="l" defTabSz="91436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20" indent="-285738" algn="l" defTabSz="91436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0" algn="l" defTabSz="91436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0" algn="l" defTabSz="91436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7" indent="-228590" algn="l" defTabSz="91436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0" algn="l" defTabSz="91436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0" algn="l" defTabSz="91436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0" algn="l" defTabSz="91436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4" indent="-228590" algn="l" defTabSz="91436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4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1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2605" y="14514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08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t>9/5/2022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3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08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3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8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 lIns="71323" tIns="35662" rIns="71323" bIns="35662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tIns="35662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33330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68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56764" indent="-256764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9114" indent="-2310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855878" indent="-2310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112642" indent="-19685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369405" indent="-19685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1626169" indent="-19685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1797344" indent="-171175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44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054108" indent="-171175" algn="l" rtl="0" eaLnBrk="1" latinLnBrk="0" hangingPunct="1">
        <a:spcBef>
          <a:spcPct val="20000"/>
        </a:spcBef>
        <a:buClr>
          <a:schemeClr val="tx2"/>
        </a:buClr>
        <a:buChar char="•"/>
        <a:defRPr kumimoji="0"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310871" indent="-171175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32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2793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85587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28381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71175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13969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56763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99557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42351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guide/topics/manifest/category-element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D58A1BD5-EA99-43B0-86BF-99FA09CCC5FB}"/>
              </a:ext>
            </a:extLst>
          </p:cNvPr>
          <p:cNvSpPr txBox="1">
            <a:spLocks/>
          </p:cNvSpPr>
          <p:nvPr/>
        </p:nvSpPr>
        <p:spPr>
          <a:xfrm>
            <a:off x="2073367" y="3429000"/>
            <a:ext cx="7772400" cy="720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kern="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3200" b="1" kern="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b="1" kern="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探究 </a:t>
            </a:r>
            <a:r>
              <a:rPr lang="en-US" altLang="zh-CN" sz="3200" b="1" kern="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 </a:t>
            </a:r>
            <a:r>
              <a:rPr lang="zh-CN" altLang="en-US" sz="3200" b="1" kern="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</a:t>
            </a:r>
            <a:endParaRPr lang="zh-CN" altLang="en-US" sz="32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AA6EE4B-1419-4E42-A3AC-E51517F2B0B4}"/>
              </a:ext>
            </a:extLst>
          </p:cNvPr>
          <p:cNvSpPr txBox="1"/>
          <p:nvPr/>
        </p:nvSpPr>
        <p:spPr>
          <a:xfrm>
            <a:off x="2894189" y="4284546"/>
            <a:ext cx="64036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微软雅黑" pitchFamily="34" charset="-122"/>
                <a:cs typeface="+mj-cs"/>
              </a:rPr>
              <a:t>2.3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微软雅黑" pitchFamily="34" charset="-122"/>
                <a:cs typeface="+mj-cs"/>
              </a:rPr>
              <a:t>使用 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微软雅黑" pitchFamily="34" charset="-122"/>
                <a:cs typeface="+mj-cs"/>
              </a:rPr>
              <a:t>Intent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微软雅黑" pitchFamily="34" charset="-122"/>
                <a:cs typeface="+mj-cs"/>
              </a:rPr>
              <a:t>在活动之间穿梭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578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启动其它程序的活动，实现应用程序之间的功能共享。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algn="just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比如说你的应用程序中需要展示一个网页，这时你没有必要自己去实现一个浏览器，而只需要调用系统的浏览器来打开这个网页就行了。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更多隐式</a:t>
            </a:r>
            <a:r>
              <a:rPr lang="en-US" altLang="zh-CN" dirty="0"/>
              <a:t>Intent</a:t>
            </a:r>
            <a:r>
              <a:rPr lang="zh-CN" altLang="en-US" dirty="0"/>
              <a:t>的用法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2539435"/>
            <a:ext cx="8203612" cy="34104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lIns="85588" tIns="42794" rIns="85588" bIns="42794" rtlCol="0">
            <a:spAutoFit/>
          </a:bodyPr>
          <a:lstStyle/>
          <a:p>
            <a:pPr defTabSz="855878"/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button2.setOnClickListener(new </a:t>
            </a:r>
            <a:r>
              <a:rPr lang="en-US" altLang="zh-CN" sz="2400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View.OnClickListener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b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@Override</a:t>
            </a:r>
            <a:b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public void </a:t>
            </a:r>
            <a:r>
              <a:rPr lang="en-US" altLang="zh-CN" sz="2400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onClick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(View v) {</a:t>
            </a:r>
            <a:b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Intent intent2=new Intent(</a:t>
            </a:r>
            <a:r>
              <a:rPr lang="en-US" altLang="zh-CN" sz="2400" b="1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Intent.ACTION_VIEW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defTabSz="855878"/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intent2.setData(</a:t>
            </a:r>
            <a:r>
              <a:rPr lang="en-US" altLang="zh-CN" sz="2400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Uri.parse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“http://www.baidu.com"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)); </a:t>
            </a:r>
            <a:b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sz="2400" b="1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startActivity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(intent2);</a:t>
            </a:r>
            <a:b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}</a:t>
            </a:r>
            <a:b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});</a:t>
            </a:r>
            <a:b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zh-CN" altLang="en-US" sz="2400" dirty="0" err="1">
              <a:solidFill>
                <a:prstClr val="black"/>
              </a:solidFill>
              <a:latin typeface="Palatino Linotype"/>
              <a:ea typeface="宋体" panose="02010600030101010101" pitchFamily="2" charset="-122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1141E3B-73F4-491E-8CDE-C936803A7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2643" y="2539435"/>
            <a:ext cx="1895616" cy="3410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D5193AC-7702-443B-AF48-02AC51266994}"/>
              </a:ext>
            </a:extLst>
          </p:cNvPr>
          <p:cNvSpPr/>
          <p:nvPr/>
        </p:nvSpPr>
        <p:spPr>
          <a:xfrm>
            <a:off x="5350083" y="3717561"/>
            <a:ext cx="3060000" cy="2998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CE6A13-D824-4DA6-B637-048AA78591EB}"/>
              </a:ext>
            </a:extLst>
          </p:cNvPr>
          <p:cNvSpPr/>
          <p:nvPr/>
        </p:nvSpPr>
        <p:spPr>
          <a:xfrm>
            <a:off x="3731145" y="4103089"/>
            <a:ext cx="4608000" cy="288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73457D9-A4DC-43D9-BCC9-0AA9AE6B47BE}"/>
              </a:ext>
            </a:extLst>
          </p:cNvPr>
          <p:cNvSpPr txBox="1"/>
          <p:nvPr/>
        </p:nvSpPr>
        <p:spPr>
          <a:xfrm>
            <a:off x="7603452" y="3370184"/>
            <a:ext cx="8258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action</a:t>
            </a:r>
            <a:endParaRPr lang="zh-CN" altLang="en-US" b="1" dirty="0" err="1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83AEDE2-50C3-4636-9A18-13A52AFF4667}"/>
              </a:ext>
            </a:extLst>
          </p:cNvPr>
          <p:cNvSpPr txBox="1"/>
          <p:nvPr/>
        </p:nvSpPr>
        <p:spPr>
          <a:xfrm>
            <a:off x="7723600" y="4364741"/>
            <a:ext cx="63350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zh-CN" b="1" dirty="0">
                <a:solidFill>
                  <a:srgbClr val="FF0000"/>
                </a:solidFill>
              </a:rPr>
              <a:t>data</a:t>
            </a:r>
            <a:endParaRPr lang="zh-CN" altLang="en-US" b="1" dirty="0" err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34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&lt;data&gt;</a:t>
            </a:r>
            <a:r>
              <a:rPr lang="zh-CN" altLang="en-US" dirty="0"/>
              <a:t>标签：指定活动能够响应什么类型的数据。</a:t>
            </a:r>
            <a:r>
              <a:rPr lang="en-US" altLang="zh-CN" dirty="0"/>
              <a:t>&lt;data&gt;</a:t>
            </a:r>
            <a:r>
              <a:rPr lang="zh-CN" altLang="en-US" dirty="0"/>
              <a:t>标签主要可以配置以下内容：</a:t>
            </a:r>
            <a:endParaRPr lang="en-US" altLang="zh-CN" dirty="0"/>
          </a:p>
          <a:p>
            <a:pPr lvl="1"/>
            <a:r>
              <a:rPr lang="en-US" altLang="zh-CN" dirty="0"/>
              <a:t>scheme</a:t>
            </a:r>
            <a:r>
              <a:rPr lang="zh-CN" altLang="en-US" dirty="0"/>
              <a:t>：指定输入的协议部分，例如</a:t>
            </a:r>
            <a:r>
              <a:rPr lang="en-US" altLang="zh-CN" dirty="0"/>
              <a:t>http</a:t>
            </a:r>
          </a:p>
          <a:p>
            <a:pPr lvl="1"/>
            <a:r>
              <a:rPr lang="en-US" altLang="zh-CN" dirty="0"/>
              <a:t>host</a:t>
            </a:r>
            <a:r>
              <a:rPr lang="zh-CN" altLang="en-US" dirty="0"/>
              <a:t>：指定数据的主机名部分，例如</a:t>
            </a:r>
            <a:r>
              <a:rPr lang="en-US" altLang="zh-CN" dirty="0" err="1"/>
              <a:t>com.android.contacts</a:t>
            </a:r>
            <a:endParaRPr lang="en-US" altLang="zh-CN" dirty="0"/>
          </a:p>
          <a:p>
            <a:pPr lvl="1"/>
            <a:r>
              <a:rPr lang="en-US" altLang="zh-CN" dirty="0"/>
              <a:t>port</a:t>
            </a:r>
            <a:r>
              <a:rPr lang="zh-CN" altLang="en-US" dirty="0"/>
              <a:t>：指定数据的端口部分，一般紧随主机名之后</a:t>
            </a:r>
            <a:endParaRPr lang="en-US" altLang="zh-CN" dirty="0"/>
          </a:p>
          <a:p>
            <a:pPr lvl="1"/>
            <a:r>
              <a:rPr lang="en-US" altLang="zh-CN" dirty="0"/>
              <a:t>path</a:t>
            </a:r>
            <a:r>
              <a:rPr lang="zh-CN" altLang="en-US" dirty="0"/>
              <a:t>：指定主机名和端口之后的部分，如</a:t>
            </a:r>
            <a:r>
              <a:rPr lang="en-US" altLang="zh-CN" dirty="0"/>
              <a:t>/contacts/1</a:t>
            </a:r>
          </a:p>
          <a:p>
            <a:pPr lvl="1"/>
            <a:r>
              <a:rPr lang="en-US" altLang="zh-CN" dirty="0" err="1"/>
              <a:t>mimeType</a:t>
            </a:r>
            <a:r>
              <a:rPr lang="zh-CN" altLang="en-US" dirty="0"/>
              <a:t>：指定可以处理的数据类型，允许使用通配符的方式。</a:t>
            </a:r>
            <a:endParaRPr lang="en-US" altLang="zh-CN" dirty="0"/>
          </a:p>
          <a:p>
            <a:r>
              <a:rPr lang="zh-CN" altLang="en-US" dirty="0"/>
              <a:t>通常</a:t>
            </a:r>
            <a:r>
              <a:rPr lang="zh-CN" altLang="zh-CN" dirty="0"/>
              <a:t>是一个</a:t>
            </a:r>
            <a:r>
              <a:rPr lang="zh-CN" altLang="en-US" dirty="0"/>
              <a:t>可以解析为</a:t>
            </a:r>
            <a:r>
              <a:rPr lang="en-US" altLang="zh-CN" b="1" dirty="0">
                <a:solidFill>
                  <a:srgbClr val="FF0000"/>
                </a:solidFill>
              </a:rPr>
              <a:t>Uri</a:t>
            </a:r>
            <a:r>
              <a:rPr lang="zh-CN" altLang="zh-CN" b="1" dirty="0">
                <a:solidFill>
                  <a:srgbClr val="FF0000"/>
                </a:solidFill>
              </a:rPr>
              <a:t>对象</a:t>
            </a:r>
            <a:r>
              <a:rPr lang="zh-CN" altLang="en-US" dirty="0"/>
              <a:t>的字符串</a:t>
            </a:r>
            <a:r>
              <a:rPr lang="zh-CN" altLang="zh-CN" dirty="0"/>
              <a:t>，形式如下：</a:t>
            </a:r>
          </a:p>
          <a:p>
            <a:pPr lvl="1"/>
            <a:r>
              <a:rPr lang="en-US" altLang="zh-CN" sz="2640" b="1" dirty="0"/>
              <a:t>content://com.android.contacts/contacts/1</a:t>
            </a:r>
            <a:r>
              <a:rPr lang="zh-CN" altLang="zh-CN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Intent</a:t>
            </a:r>
            <a:r>
              <a:rPr lang="zh-CN" altLang="en-US" dirty="0"/>
              <a:t>过滤器</a:t>
            </a:r>
            <a:r>
              <a:rPr lang="en-US" altLang="zh-CN" dirty="0"/>
              <a:t>&lt;data&gt;</a:t>
            </a:r>
            <a:r>
              <a:rPr lang="zh-CN" altLang="en-US" dirty="0"/>
              <a:t>标签</a:t>
            </a:r>
          </a:p>
        </p:txBody>
      </p:sp>
    </p:spTree>
    <p:extLst>
      <p:ext uri="{BB962C8B-B14F-4D97-AF65-F5344CB8AC3E}">
        <p14:creationId xmlns:p14="http://schemas.microsoft.com/office/powerpoint/2010/main" val="34201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48640" indent="-548640">
              <a:buClr>
                <a:srgbClr val="00B050"/>
              </a:buClr>
              <a:buFont typeface="+mj-lt"/>
              <a:buAutoNum type="arabicPeriod"/>
            </a:pPr>
            <a:r>
              <a:rPr lang="zh-CN" altLang="en-US" dirty="0"/>
              <a:t>只有</a:t>
            </a:r>
            <a:r>
              <a:rPr lang="en-US" altLang="zh-CN" dirty="0"/>
              <a:t>&lt;action&gt;,&lt;category&gt;</a:t>
            </a:r>
            <a:r>
              <a:rPr lang="zh-CN" altLang="en-US" dirty="0"/>
              <a:t>中的内容同时能够匹配</a:t>
            </a:r>
            <a:r>
              <a:rPr lang="en-US" altLang="zh-CN" dirty="0"/>
              <a:t>Intent</a:t>
            </a:r>
            <a:r>
              <a:rPr lang="zh-CN" altLang="en-US" dirty="0"/>
              <a:t>中指定的</a:t>
            </a:r>
            <a:r>
              <a:rPr lang="en-US" altLang="zh-CN" dirty="0"/>
              <a:t>action</a:t>
            </a:r>
            <a:r>
              <a:rPr lang="zh-CN" altLang="en-US" dirty="0"/>
              <a:t>和</a:t>
            </a:r>
            <a:r>
              <a:rPr lang="en-US" altLang="zh-CN" dirty="0"/>
              <a:t>category</a:t>
            </a:r>
            <a:r>
              <a:rPr lang="zh-CN" altLang="en-US" dirty="0"/>
              <a:t>时，活动才能响应。</a:t>
            </a:r>
            <a:endParaRPr lang="en-US" altLang="zh-CN" dirty="0"/>
          </a:p>
          <a:p>
            <a:pPr marL="548640" indent="-548640">
              <a:buClr>
                <a:srgbClr val="00B050"/>
              </a:buClr>
              <a:buFont typeface="+mj-lt"/>
              <a:buAutoNum type="arabicPeriod"/>
            </a:pPr>
            <a:r>
              <a:rPr lang="zh-CN" altLang="en-US" dirty="0"/>
              <a:t>每个</a:t>
            </a:r>
            <a:r>
              <a:rPr lang="en-US" altLang="zh-CN" dirty="0"/>
              <a:t>Intent</a:t>
            </a:r>
            <a:r>
              <a:rPr lang="zh-CN" altLang="en-US" dirty="0"/>
              <a:t>中只能指定一个</a:t>
            </a:r>
            <a:r>
              <a:rPr lang="en-US" altLang="zh-CN" dirty="0"/>
              <a:t>action</a:t>
            </a:r>
            <a:r>
              <a:rPr lang="zh-CN" altLang="en-US" dirty="0"/>
              <a:t>，但是却能指定多个</a:t>
            </a:r>
            <a:r>
              <a:rPr lang="en-US" altLang="zh-CN" dirty="0"/>
              <a:t>category</a:t>
            </a:r>
            <a:r>
              <a:rPr lang="zh-CN" altLang="en-US" dirty="0"/>
              <a:t>。如果不指定</a:t>
            </a:r>
            <a:r>
              <a:rPr lang="en-US" altLang="zh-CN" dirty="0"/>
              <a:t>category</a:t>
            </a:r>
            <a:r>
              <a:rPr lang="zh-CN" altLang="en-US" dirty="0"/>
              <a:t>，则指定</a:t>
            </a:r>
            <a:r>
              <a:rPr lang="en-US" altLang="zh-CN" dirty="0" err="1"/>
              <a:t>android.intent.category.DEFAULT</a:t>
            </a:r>
            <a:r>
              <a:rPr lang="zh-CN" altLang="en-US" dirty="0"/>
              <a:t>为默认的</a:t>
            </a:r>
            <a:r>
              <a:rPr lang="en-US" altLang="zh-CN" dirty="0"/>
              <a:t>category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48640" indent="-548640">
              <a:buClr>
                <a:srgbClr val="00B050"/>
              </a:buClr>
              <a:buFont typeface="+mj-lt"/>
              <a:buAutoNum type="arabicPeriod"/>
            </a:pPr>
            <a:r>
              <a:rPr lang="zh-CN" altLang="en-US" b="1" dirty="0">
                <a:solidFill>
                  <a:srgbClr val="C00000"/>
                </a:solidFill>
              </a:rPr>
              <a:t>在有</a:t>
            </a:r>
            <a:r>
              <a:rPr lang="en-US" altLang="zh-CN" b="1" dirty="0">
                <a:solidFill>
                  <a:srgbClr val="C00000"/>
                </a:solidFill>
              </a:rPr>
              <a:t>&lt;data&gt;</a:t>
            </a:r>
            <a:r>
              <a:rPr lang="zh-CN" altLang="en-US" b="1" dirty="0">
                <a:solidFill>
                  <a:srgbClr val="C00000"/>
                </a:solidFill>
              </a:rPr>
              <a:t>标签时，还需要</a:t>
            </a:r>
            <a:r>
              <a:rPr lang="en-US" altLang="zh-CN" b="1" dirty="0">
                <a:solidFill>
                  <a:srgbClr val="C00000"/>
                </a:solidFill>
              </a:rPr>
              <a:t>&lt;data&gt;</a:t>
            </a:r>
            <a:r>
              <a:rPr lang="zh-CN" altLang="en-US" b="1" dirty="0">
                <a:solidFill>
                  <a:srgbClr val="C00000"/>
                </a:solidFill>
              </a:rPr>
              <a:t>标签中指定的内容和</a:t>
            </a:r>
            <a:r>
              <a:rPr lang="en-US" altLang="zh-CN" b="1" dirty="0">
                <a:solidFill>
                  <a:srgbClr val="C00000"/>
                </a:solidFill>
              </a:rPr>
              <a:t>Intent</a:t>
            </a:r>
            <a:r>
              <a:rPr lang="zh-CN" altLang="en-US" b="1" dirty="0">
                <a:solidFill>
                  <a:srgbClr val="C00000"/>
                </a:solidFill>
              </a:rPr>
              <a:t>中携带的</a:t>
            </a:r>
            <a:r>
              <a:rPr lang="en-US" altLang="zh-CN" b="1" dirty="0">
                <a:solidFill>
                  <a:srgbClr val="C00000"/>
                </a:solidFill>
              </a:rPr>
              <a:t>Data</a:t>
            </a:r>
            <a:r>
              <a:rPr lang="zh-CN" altLang="en-US" b="1" dirty="0">
                <a:solidFill>
                  <a:srgbClr val="C00000"/>
                </a:solidFill>
              </a:rPr>
              <a:t>完全一致时，当前活动才能够响应该</a:t>
            </a:r>
            <a:r>
              <a:rPr lang="en-US" altLang="zh-CN" b="1" dirty="0">
                <a:solidFill>
                  <a:srgbClr val="C00000"/>
                </a:solidFill>
              </a:rPr>
              <a:t>Intent</a:t>
            </a:r>
            <a:r>
              <a:rPr lang="zh-CN" altLang="en-US" b="1" dirty="0">
                <a:solidFill>
                  <a:srgbClr val="C00000"/>
                </a:solidFill>
              </a:rPr>
              <a:t>。</a:t>
            </a:r>
            <a:r>
              <a:rPr lang="zh-CN" altLang="en-US" dirty="0"/>
              <a:t>但一般在</a:t>
            </a:r>
            <a:r>
              <a:rPr lang="en-US" altLang="zh-CN" dirty="0"/>
              <a:t>&lt;data&gt;</a:t>
            </a:r>
            <a:r>
              <a:rPr lang="zh-CN" altLang="en-US" dirty="0"/>
              <a:t>标签中不指定过多的内容。</a:t>
            </a:r>
            <a:endParaRPr lang="en-US" altLang="zh-CN" dirty="0"/>
          </a:p>
          <a:p>
            <a:pPr marL="548640" indent="-548640">
              <a:buClr>
                <a:srgbClr val="00B050"/>
              </a:buClr>
              <a:buFont typeface="+mj-lt"/>
              <a:buAutoNum type="arabicPeriod"/>
            </a:pPr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Intent</a:t>
            </a:r>
            <a:r>
              <a:rPr lang="zh-CN" altLang="en-US" dirty="0"/>
              <a:t>过滤器</a:t>
            </a:r>
          </a:p>
        </p:txBody>
      </p:sp>
    </p:spTree>
    <p:extLst>
      <p:ext uri="{BB962C8B-B14F-4D97-AF65-F5344CB8AC3E}">
        <p14:creationId xmlns:p14="http://schemas.microsoft.com/office/powerpoint/2010/main" val="48835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更多隐式</a:t>
            </a:r>
            <a:r>
              <a:rPr lang="en-US" altLang="zh-CN" dirty="0"/>
              <a:t>Intent</a:t>
            </a:r>
            <a:r>
              <a:rPr lang="zh-CN" altLang="en-US" dirty="0"/>
              <a:t>的用法 </a:t>
            </a:r>
            <a:r>
              <a:rPr lang="en-US" altLang="zh-CN" dirty="0"/>
              <a:t>– </a:t>
            </a:r>
            <a:r>
              <a:rPr lang="zh-CN" altLang="en-US" sz="3360" dirty="0"/>
              <a:t>打开指定网页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60904" y="1258387"/>
            <a:ext cx="9891500" cy="341041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lIns="85588" tIns="42794" rIns="85588" bIns="42794" rtlCol="0">
            <a:spAutoFit/>
          </a:bodyPr>
          <a:lstStyle/>
          <a:p>
            <a:pPr defTabSz="855878"/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button2.setOnClickListener(new </a:t>
            </a:r>
            <a:r>
              <a:rPr lang="en-US" altLang="zh-CN" sz="2400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View.OnClickListener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b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@Override</a:t>
            </a:r>
            <a:b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public void </a:t>
            </a:r>
            <a:r>
              <a:rPr lang="en-US" altLang="zh-CN" sz="2400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onClick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(View v) {</a:t>
            </a:r>
            <a:b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Intent intent2=new Intent(</a:t>
            </a:r>
            <a:r>
              <a:rPr lang="en-US" altLang="zh-CN" sz="2400" b="1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Intent.ACTION_VIEW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defTabSz="855878"/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 intent2.setData(</a:t>
            </a:r>
            <a:r>
              <a:rPr lang="en-US" altLang="zh-CN" sz="2400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Uri.parse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"http://www.baidu.com"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)); </a:t>
            </a:r>
            <a:b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sz="2400" b="1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startActivity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(intent2);</a:t>
            </a:r>
            <a:b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}</a:t>
            </a:r>
            <a:b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});</a:t>
            </a:r>
            <a:b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zh-CN" altLang="en-US" sz="2400" dirty="0" err="1">
              <a:solidFill>
                <a:prstClr val="black"/>
              </a:solidFill>
              <a:latin typeface="Palatino Linotype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50036" y="3634713"/>
            <a:ext cx="9032364" cy="30780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lIns="85588" tIns="42794" rIns="85588" bIns="42794">
            <a:spAutoFit/>
          </a:bodyPr>
          <a:lstStyle/>
          <a:p>
            <a:pPr defTabSz="855878"/>
            <a:r>
              <a:rPr lang="en-US" altLang="zh-CN" sz="216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&lt;activity </a:t>
            </a:r>
            <a:r>
              <a:rPr lang="en-US" altLang="zh-CN" sz="2160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android:name</a:t>
            </a:r>
            <a:r>
              <a:rPr lang="en-US" altLang="zh-CN" sz="216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=“.SubActivity1” </a:t>
            </a:r>
            <a:r>
              <a:rPr lang="en-US" altLang="zh-CN" sz="2160" kern="100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android:label</a:t>
            </a:r>
            <a:r>
              <a:rPr lang="en-US" altLang="zh-CN" sz="2160" kern="1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=“SubActivity1” </a:t>
            </a:r>
            <a:r>
              <a:rPr lang="en-US" altLang="zh-CN" sz="216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br>
              <a:rPr lang="en-US" altLang="zh-CN" sz="216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16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&lt;/activity&gt;</a:t>
            </a:r>
            <a:br>
              <a:rPr lang="en-US" altLang="zh-CN" sz="216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16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&lt;activity </a:t>
            </a:r>
            <a:r>
              <a:rPr lang="en-US" altLang="zh-CN" sz="2160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android:name</a:t>
            </a:r>
            <a:r>
              <a:rPr lang="en-US" altLang="zh-CN" sz="216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=“.SubActivity2”  </a:t>
            </a:r>
            <a:r>
              <a:rPr lang="en-US" altLang="zh-CN" sz="2160" kern="100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android:label</a:t>
            </a:r>
            <a:r>
              <a:rPr lang="en-US" altLang="zh-CN" sz="2160" kern="1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=“SubActivity2”</a:t>
            </a:r>
            <a:r>
              <a:rPr lang="en-US" altLang="zh-CN" sz="216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br>
              <a:rPr lang="en-US" altLang="zh-CN" sz="216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16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16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&lt;intent-filter&gt;</a:t>
            </a:r>
            <a:br>
              <a:rPr lang="en-US" altLang="zh-CN" sz="216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16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16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&lt;action </a:t>
            </a:r>
            <a:r>
              <a:rPr lang="en-US" altLang="zh-CN" sz="2160" b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android:name</a:t>
            </a:r>
            <a:r>
              <a:rPr lang="en-US" altLang="zh-CN" sz="216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="</a:t>
            </a:r>
            <a:r>
              <a:rPr lang="en-US" altLang="zh-CN" sz="2160" b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android.intent.action.VIEW</a:t>
            </a:r>
            <a:r>
              <a:rPr lang="en-US" altLang="zh-CN" sz="216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"/&gt;</a:t>
            </a:r>
            <a:br>
              <a:rPr lang="en-US" altLang="zh-CN" sz="216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16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&lt;category </a:t>
            </a:r>
            <a:r>
              <a:rPr lang="en-US" altLang="zh-CN" sz="2160" b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android:name</a:t>
            </a:r>
            <a:r>
              <a:rPr lang="en-US" altLang="zh-CN" sz="216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="</a:t>
            </a:r>
            <a:r>
              <a:rPr lang="en-US" altLang="zh-CN" sz="2160" b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android.intent.category.DEFAULT</a:t>
            </a:r>
            <a:r>
              <a:rPr lang="en-US" altLang="zh-CN" sz="216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"/&gt;</a:t>
            </a:r>
          </a:p>
          <a:p>
            <a:pPr defTabSz="855878"/>
            <a:r>
              <a:rPr lang="en-US" altLang="zh-CN" sz="216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&lt;data </a:t>
            </a:r>
            <a:r>
              <a:rPr lang="en-US" altLang="zh-CN" sz="2160" b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android:scheme</a:t>
            </a:r>
            <a:r>
              <a:rPr lang="en-US" altLang="zh-CN" sz="216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="http"/&gt;</a:t>
            </a:r>
            <a:br>
              <a:rPr lang="en-US" altLang="zh-CN" sz="216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16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&lt;/intent-filter&gt;</a:t>
            </a:r>
            <a:br>
              <a:rPr lang="en-US" altLang="zh-CN" sz="216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16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&lt;/activity&gt;</a:t>
            </a:r>
            <a:endParaRPr lang="zh-CN" altLang="en-US" sz="2160" dirty="0">
              <a:solidFill>
                <a:prstClr val="black"/>
              </a:solidFill>
              <a:latin typeface="Palatino Linotype"/>
              <a:ea typeface="宋体" panose="02010600030101010101" pitchFamily="2" charset="-122"/>
            </a:endParaRPr>
          </a:p>
        </p:txBody>
      </p:sp>
      <p:sp>
        <p:nvSpPr>
          <p:cNvPr id="6" name="云形标注 5"/>
          <p:cNvSpPr/>
          <p:nvPr/>
        </p:nvSpPr>
        <p:spPr>
          <a:xfrm>
            <a:off x="8074001" y="868124"/>
            <a:ext cx="3508399" cy="1393794"/>
          </a:xfrm>
          <a:prstGeom prst="cloudCallout">
            <a:avLst>
              <a:gd name="adj1" fmla="val -26370"/>
              <a:gd name="adj2" fmla="val 82353"/>
            </a:avLst>
          </a:prstGeom>
          <a:solidFill>
            <a:srgbClr val="FFC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33696" rIns="0" bIns="33696" rtlCol="0" anchor="ctr"/>
          <a:lstStyle/>
          <a:p>
            <a:pPr algn="ctr" defTabSz="855878"/>
            <a:r>
              <a:rPr lang="zh-CN" altLang="en-US" sz="192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能够响应该</a:t>
            </a:r>
            <a:r>
              <a:rPr lang="en-US" altLang="zh-CN" sz="192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intent</a:t>
            </a:r>
            <a:r>
              <a:rPr lang="zh-CN" altLang="en-US" sz="192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的程序有两个：系统浏览器和当前应用程序</a:t>
            </a:r>
            <a:r>
              <a:rPr lang="en-US" altLang="zh-CN" sz="192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92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SubActivity2</a:t>
            </a:r>
            <a:r>
              <a:rPr lang="en-US" altLang="zh-CN" sz="192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126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6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最好不要</a:t>
            </a:r>
            <a:r>
              <a:rPr lang="en-US" altLang="zh-CN" sz="126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92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329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更多隐式</a:t>
            </a:r>
            <a:r>
              <a:rPr lang="en-US" altLang="zh-CN" dirty="0"/>
              <a:t>Intent</a:t>
            </a:r>
            <a:r>
              <a:rPr lang="zh-CN" altLang="en-US" dirty="0"/>
              <a:t>的用法 </a:t>
            </a:r>
            <a:r>
              <a:rPr lang="en-US" altLang="zh-CN" dirty="0"/>
              <a:t>-- 4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60904" y="1258387"/>
            <a:ext cx="9891500" cy="341041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lIns="85588" tIns="42794" rIns="85588" bIns="42794" rtlCol="0">
            <a:spAutoFit/>
          </a:bodyPr>
          <a:lstStyle/>
          <a:p>
            <a:pPr defTabSz="855878"/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button2.setOnClickListener(new </a:t>
            </a:r>
            <a:r>
              <a:rPr lang="en-US" altLang="zh-CN" sz="2400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View.OnClickListener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b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@Override</a:t>
            </a:r>
            <a:b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public void </a:t>
            </a:r>
            <a:r>
              <a:rPr lang="en-US" altLang="zh-CN" sz="2400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onClick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(View v) {</a:t>
            </a:r>
            <a:b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Intent intent2=new Intent(</a:t>
            </a:r>
            <a:r>
              <a:rPr lang="en-US" altLang="zh-CN" sz="2400" b="1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Intent.ACTION_VIEW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defTabSz="855878"/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 intent2.setData(</a:t>
            </a:r>
            <a:r>
              <a:rPr lang="en-US" altLang="zh-CN" sz="2400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Uri.parse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"http://www.baidu.com"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)); </a:t>
            </a:r>
            <a:b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sz="2400" b="1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startActivity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(intent2);</a:t>
            </a:r>
            <a:b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}</a:t>
            </a:r>
            <a:b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});</a:t>
            </a:r>
            <a:b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zh-CN" altLang="en-US" sz="2400" dirty="0" err="1">
              <a:solidFill>
                <a:prstClr val="black"/>
              </a:solidFill>
              <a:latin typeface="Palatino Linotype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50036" y="3634713"/>
            <a:ext cx="9032364" cy="30780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lIns="85588" tIns="42794" rIns="85588" bIns="42794">
            <a:spAutoFit/>
          </a:bodyPr>
          <a:lstStyle/>
          <a:p>
            <a:pPr defTabSz="855878"/>
            <a:r>
              <a:rPr lang="en-US" altLang="zh-CN" sz="216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&lt;activity </a:t>
            </a:r>
            <a:r>
              <a:rPr lang="en-US" altLang="zh-CN" sz="2160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android:name</a:t>
            </a:r>
            <a:r>
              <a:rPr lang="en-US" altLang="zh-CN" sz="216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=“.SubActivity1” </a:t>
            </a:r>
            <a:r>
              <a:rPr lang="en-US" altLang="zh-CN" sz="2160" kern="100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android:label</a:t>
            </a:r>
            <a:r>
              <a:rPr lang="en-US" altLang="zh-CN" sz="2160" kern="1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=“SubActivity1” </a:t>
            </a:r>
            <a:r>
              <a:rPr lang="en-US" altLang="zh-CN" sz="216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br>
              <a:rPr lang="en-US" altLang="zh-CN" sz="216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16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&lt;/activity&gt;</a:t>
            </a:r>
            <a:br>
              <a:rPr lang="en-US" altLang="zh-CN" sz="216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16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&lt;activity </a:t>
            </a:r>
            <a:r>
              <a:rPr lang="en-US" altLang="zh-CN" sz="2160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android:name</a:t>
            </a:r>
            <a:r>
              <a:rPr lang="en-US" altLang="zh-CN" sz="216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=“.SubActivity2”  </a:t>
            </a:r>
            <a:r>
              <a:rPr lang="en-US" altLang="zh-CN" sz="2160" kern="100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android:label</a:t>
            </a:r>
            <a:r>
              <a:rPr lang="en-US" altLang="zh-CN" sz="2160" kern="1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=“SubActivity2”</a:t>
            </a:r>
            <a:r>
              <a:rPr lang="en-US" altLang="zh-CN" sz="216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br>
              <a:rPr lang="en-US" altLang="zh-CN" sz="216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16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16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&lt;intent-filter&gt;</a:t>
            </a:r>
            <a:br>
              <a:rPr lang="en-US" altLang="zh-CN" sz="216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16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16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&lt;action </a:t>
            </a:r>
            <a:r>
              <a:rPr lang="en-US" altLang="zh-CN" sz="2160" b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android:name</a:t>
            </a:r>
            <a:r>
              <a:rPr lang="en-US" altLang="zh-CN" sz="216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="</a:t>
            </a:r>
            <a:r>
              <a:rPr lang="en-US" altLang="zh-CN" sz="216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160" b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android.intent.action.VIEW</a:t>
            </a:r>
            <a:r>
              <a:rPr lang="en-US" altLang="zh-CN" sz="216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16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"/&gt;</a:t>
            </a:r>
            <a:br>
              <a:rPr lang="en-US" altLang="zh-CN" sz="216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16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&lt;category </a:t>
            </a:r>
            <a:r>
              <a:rPr lang="en-US" altLang="zh-CN" sz="2160" b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android:name</a:t>
            </a:r>
            <a:r>
              <a:rPr lang="en-US" altLang="zh-CN" sz="216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="</a:t>
            </a:r>
            <a:r>
              <a:rPr lang="en-US" altLang="zh-CN" sz="2160" b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android.intent.category.DEFAULT</a:t>
            </a:r>
            <a:r>
              <a:rPr lang="en-US" altLang="zh-CN" sz="216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"/&gt;</a:t>
            </a:r>
          </a:p>
          <a:p>
            <a:pPr defTabSz="855878"/>
            <a:r>
              <a:rPr lang="en-US" altLang="zh-CN" sz="216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&lt;data </a:t>
            </a:r>
            <a:r>
              <a:rPr lang="en-US" altLang="zh-CN" sz="2160" b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android:scheme</a:t>
            </a:r>
            <a:r>
              <a:rPr lang="en-US" altLang="zh-CN" sz="216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="http"/&gt;</a:t>
            </a:r>
            <a:br>
              <a:rPr lang="en-US" altLang="zh-CN" sz="216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16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&lt;/intent-filter&gt;</a:t>
            </a:r>
            <a:br>
              <a:rPr lang="en-US" altLang="zh-CN" sz="216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16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&lt;/activity&gt;</a:t>
            </a:r>
            <a:endParaRPr lang="zh-CN" altLang="en-US" sz="2160" dirty="0">
              <a:solidFill>
                <a:prstClr val="black"/>
              </a:solidFill>
              <a:latin typeface="Palatino Linotype"/>
              <a:ea typeface="宋体" panose="02010600030101010101" pitchFamily="2" charset="-122"/>
            </a:endParaRPr>
          </a:p>
        </p:txBody>
      </p:sp>
      <p:sp>
        <p:nvSpPr>
          <p:cNvPr id="6" name="云形标注 5"/>
          <p:cNvSpPr/>
          <p:nvPr/>
        </p:nvSpPr>
        <p:spPr>
          <a:xfrm>
            <a:off x="8074001" y="868124"/>
            <a:ext cx="3508399" cy="1393794"/>
          </a:xfrm>
          <a:prstGeom prst="cloudCallout">
            <a:avLst>
              <a:gd name="adj1" fmla="val -26370"/>
              <a:gd name="adj2" fmla="val 82353"/>
            </a:avLst>
          </a:prstGeom>
          <a:solidFill>
            <a:srgbClr val="FFC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33696" rIns="0" bIns="33696" rtlCol="0" anchor="ctr"/>
          <a:lstStyle/>
          <a:p>
            <a:pPr algn="ctr" defTabSz="855878"/>
            <a:r>
              <a:rPr lang="zh-CN" altLang="en-US" sz="192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能够响应该</a:t>
            </a:r>
            <a:r>
              <a:rPr lang="en-US" altLang="zh-CN" sz="192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intent</a:t>
            </a:r>
            <a:r>
              <a:rPr lang="zh-CN" altLang="en-US" sz="192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的程序有两个：系统浏览器和当前应用程序</a:t>
            </a:r>
            <a:r>
              <a:rPr lang="en-US" altLang="zh-CN" sz="192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92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SubActivity2</a:t>
            </a:r>
            <a:r>
              <a:rPr lang="en-US" altLang="zh-CN" sz="192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126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6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最好不要</a:t>
            </a:r>
            <a:r>
              <a:rPr lang="en-US" altLang="zh-CN" sz="126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92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903" y="215901"/>
            <a:ext cx="3691890" cy="664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410" y="215901"/>
            <a:ext cx="3691890" cy="664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129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除了</a:t>
            </a:r>
            <a:r>
              <a:rPr lang="en-US" altLang="zh-CN" dirty="0"/>
              <a:t>http</a:t>
            </a:r>
            <a:r>
              <a:rPr lang="zh-CN" altLang="en-US" dirty="0"/>
              <a:t>协议外，我们还可以指定很多其它协议，例如：</a:t>
            </a:r>
            <a:endParaRPr lang="en-US" altLang="zh-CN" dirty="0"/>
          </a:p>
          <a:p>
            <a:pPr lvl="1"/>
            <a:r>
              <a:rPr lang="en-US" altLang="zh-CN" dirty="0"/>
              <a:t>geo</a:t>
            </a:r>
            <a:r>
              <a:rPr lang="zh-CN" altLang="en-US" dirty="0"/>
              <a:t>：表示打开地图应用程序</a:t>
            </a:r>
            <a:endParaRPr lang="en-US" altLang="zh-CN" dirty="0"/>
          </a:p>
          <a:p>
            <a:pPr lvl="1"/>
            <a:r>
              <a:rPr lang="en-US" altLang="zh-CN" dirty="0" err="1"/>
              <a:t>tel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zh-CN" altLang="en-US" dirty="0"/>
              <a:t>表示拨打电话</a:t>
            </a:r>
            <a:endParaRPr lang="en-US" altLang="zh-CN" dirty="0"/>
          </a:p>
          <a:p>
            <a:pPr lvl="1"/>
            <a:r>
              <a:rPr lang="en-US" altLang="zh-CN" dirty="0" err="1"/>
              <a:t>mailto</a:t>
            </a:r>
            <a:r>
              <a:rPr lang="zh-CN" altLang="en-US" dirty="0"/>
              <a:t>：表示打开内置的电子邮件应用程序。</a:t>
            </a:r>
          </a:p>
          <a:p>
            <a:pPr lvl="1"/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更多隐式</a:t>
            </a:r>
            <a:r>
              <a:rPr lang="en-US" altLang="zh-CN" dirty="0"/>
              <a:t>Intent</a:t>
            </a:r>
            <a:r>
              <a:rPr lang="zh-CN" altLang="en-US" dirty="0"/>
              <a:t>的用法</a:t>
            </a:r>
          </a:p>
        </p:txBody>
      </p:sp>
    </p:spTree>
    <p:extLst>
      <p:ext uri="{BB962C8B-B14F-4D97-AF65-F5344CB8AC3E}">
        <p14:creationId xmlns:p14="http://schemas.microsoft.com/office/powerpoint/2010/main" val="216363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更多隐式</a:t>
            </a:r>
            <a:r>
              <a:rPr lang="en-US" altLang="zh-CN" dirty="0"/>
              <a:t>Intent</a:t>
            </a:r>
            <a:r>
              <a:rPr lang="zh-CN" altLang="en-US" dirty="0"/>
              <a:t>的用法 </a:t>
            </a:r>
            <a:r>
              <a:rPr lang="en-US" altLang="zh-CN" dirty="0"/>
              <a:t>– </a:t>
            </a:r>
            <a:r>
              <a:rPr lang="zh-CN" altLang="en-US" sz="3360" dirty="0"/>
              <a:t>拨打电话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2278" y="1168682"/>
            <a:ext cx="10575802" cy="341041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lIns="85588" tIns="42794" rIns="85588" bIns="42794" rtlCol="0">
            <a:spAutoFit/>
          </a:bodyPr>
          <a:lstStyle/>
          <a:p>
            <a:pPr defTabSz="855878"/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button2.setOnClickListener(new </a:t>
            </a:r>
            <a:r>
              <a:rPr lang="en-US" altLang="zh-CN" sz="2400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View.OnClickListener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b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@Override</a:t>
            </a:r>
            <a:b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public void </a:t>
            </a:r>
            <a:r>
              <a:rPr lang="en-US" altLang="zh-CN" sz="2400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onClick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(View v) {</a:t>
            </a:r>
            <a:b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Intent intent2=new Intent(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Intent.ACTION_DIAL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defTabSz="855878"/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 intent2.setData(</a:t>
            </a:r>
            <a:r>
              <a:rPr lang="en-US" altLang="zh-CN" sz="2400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Uri.parse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"tel:10086"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)); </a:t>
            </a:r>
            <a:b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sz="2400" b="1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startActivity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(intent2);</a:t>
            </a:r>
            <a:b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}</a:t>
            </a:r>
            <a:b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});</a:t>
            </a:r>
            <a:b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zh-CN" altLang="en-US" sz="2400" dirty="0" err="1">
              <a:solidFill>
                <a:prstClr val="black"/>
              </a:solidFill>
              <a:latin typeface="Palatino Linotype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64056" y="3484450"/>
            <a:ext cx="9344024" cy="3410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lIns="85588" tIns="42794" rIns="85588" bIns="42794">
            <a:spAutoFit/>
          </a:bodyPr>
          <a:lstStyle/>
          <a:p>
            <a:pPr defTabSz="855878"/>
            <a:r>
              <a:rPr lang="en-US" altLang="zh-CN" sz="24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&lt;activity </a:t>
            </a:r>
            <a:r>
              <a:rPr lang="en-US" altLang="zh-CN" sz="2400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android:name</a:t>
            </a:r>
            <a:r>
              <a:rPr lang="en-US" altLang="zh-CN" sz="24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=“.SubActivity1” </a:t>
            </a:r>
            <a:r>
              <a:rPr lang="en-US" altLang="zh-CN" sz="2400" kern="100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android:label</a:t>
            </a:r>
            <a:r>
              <a:rPr lang="en-US" altLang="zh-CN" sz="2400" kern="1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=“SubActivity1” </a:t>
            </a:r>
            <a:r>
              <a:rPr lang="en-US" altLang="zh-CN" sz="24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br>
              <a:rPr lang="en-US" altLang="zh-CN" sz="24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4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&lt;/activity&gt;</a:t>
            </a:r>
            <a:br>
              <a:rPr lang="en-US" altLang="zh-CN" sz="24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4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&lt;activity </a:t>
            </a:r>
            <a:r>
              <a:rPr lang="en-US" altLang="zh-CN" sz="2400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android:name</a:t>
            </a:r>
            <a:r>
              <a:rPr lang="en-US" altLang="zh-CN" sz="24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=“.SubActivity2”  </a:t>
            </a:r>
            <a:r>
              <a:rPr lang="en-US" altLang="zh-CN" sz="2400" kern="100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android:label</a:t>
            </a:r>
            <a:r>
              <a:rPr lang="en-US" altLang="zh-CN" sz="2400" kern="1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=“SubActivity2”</a:t>
            </a:r>
            <a:r>
              <a:rPr lang="en-US" altLang="zh-CN" sz="24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br>
              <a:rPr lang="en-US" altLang="zh-CN" sz="24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4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4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&lt;intent-filter&gt;</a:t>
            </a:r>
            <a:br>
              <a:rPr lang="en-US" altLang="zh-CN" sz="24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4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4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&lt;action </a:t>
            </a:r>
            <a:r>
              <a:rPr lang="en-US" altLang="zh-CN" sz="2400" b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android:name</a:t>
            </a:r>
            <a:r>
              <a:rPr lang="en-US" altLang="zh-CN" sz="24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="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android.intent.action.VIEW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"/&gt;</a:t>
            </a:r>
            <a:br>
              <a:rPr lang="en-US" altLang="zh-CN" sz="24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4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&lt;category </a:t>
            </a:r>
            <a:r>
              <a:rPr lang="en-US" altLang="zh-CN" sz="2400" b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android:name</a:t>
            </a:r>
            <a:r>
              <a:rPr lang="en-US" altLang="zh-CN" sz="24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="</a:t>
            </a:r>
            <a:r>
              <a:rPr lang="en-US" altLang="zh-CN" sz="2400" b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android.intent.category.DEFAULT</a:t>
            </a:r>
            <a:r>
              <a:rPr lang="en-US" altLang="zh-CN" sz="24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"/&gt;</a:t>
            </a:r>
          </a:p>
          <a:p>
            <a:pPr defTabSz="855878"/>
            <a:r>
              <a:rPr lang="en-US" altLang="zh-CN" sz="24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&lt;data </a:t>
            </a:r>
            <a:r>
              <a:rPr lang="en-US" altLang="zh-CN" sz="2400" b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android:scheme</a:t>
            </a:r>
            <a:r>
              <a:rPr lang="en-US" altLang="zh-CN" sz="24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="</a:t>
            </a:r>
            <a:r>
              <a:rPr lang="en-US" altLang="zh-CN" sz="2400" b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tel</a:t>
            </a:r>
            <a:r>
              <a:rPr lang="en-US" altLang="zh-CN" sz="24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"/&gt;</a:t>
            </a:r>
            <a:br>
              <a:rPr lang="en-US" altLang="zh-CN" sz="24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4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&lt;/intent-filter&gt;</a:t>
            </a:r>
            <a:br>
              <a:rPr lang="en-US" altLang="zh-CN" sz="24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4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&lt;/activity&gt;</a:t>
            </a:r>
            <a:endParaRPr lang="zh-CN" altLang="en-US" sz="2400" dirty="0">
              <a:solidFill>
                <a:prstClr val="black"/>
              </a:solidFill>
              <a:latin typeface="Palatino Linotype"/>
              <a:ea typeface="宋体" panose="02010600030101010101" pitchFamily="2" charset="-122"/>
            </a:endParaRPr>
          </a:p>
        </p:txBody>
      </p:sp>
      <p:sp>
        <p:nvSpPr>
          <p:cNvPr id="2" name="云形标注 1"/>
          <p:cNvSpPr/>
          <p:nvPr/>
        </p:nvSpPr>
        <p:spPr>
          <a:xfrm>
            <a:off x="8367796" y="471784"/>
            <a:ext cx="2684608" cy="1393794"/>
          </a:xfrm>
          <a:prstGeom prst="cloudCallout">
            <a:avLst>
              <a:gd name="adj1" fmla="val -26370"/>
              <a:gd name="adj2" fmla="val 82353"/>
            </a:avLst>
          </a:prstGeom>
          <a:solidFill>
            <a:srgbClr val="FFC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33696" rIns="0" bIns="33696" rtlCol="0" anchor="ctr"/>
          <a:lstStyle/>
          <a:p>
            <a:pPr algn="ctr" defTabSz="855878"/>
            <a:r>
              <a:rPr lang="zh-CN" altLang="en-US" sz="216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调用系统拨号界面</a:t>
            </a:r>
          </a:p>
        </p:txBody>
      </p:sp>
    </p:spTree>
    <p:extLst>
      <p:ext uri="{BB962C8B-B14F-4D97-AF65-F5344CB8AC3E}">
        <p14:creationId xmlns:p14="http://schemas.microsoft.com/office/powerpoint/2010/main" val="369106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更多隐式</a:t>
            </a:r>
            <a:r>
              <a:rPr lang="en-US" altLang="zh-CN" dirty="0"/>
              <a:t>Intent</a:t>
            </a:r>
            <a:r>
              <a:rPr lang="zh-CN" altLang="en-US" dirty="0"/>
              <a:t>的用法 </a:t>
            </a:r>
            <a:r>
              <a:rPr lang="en-US" altLang="zh-CN" dirty="0"/>
              <a:t>-- 5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2278" y="1168682"/>
            <a:ext cx="10575802" cy="341041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lIns="85588" tIns="42794" rIns="85588" bIns="42794" rtlCol="0">
            <a:spAutoFit/>
          </a:bodyPr>
          <a:lstStyle/>
          <a:p>
            <a:pPr defTabSz="855878"/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button2.setOnClickListener(new </a:t>
            </a:r>
            <a:r>
              <a:rPr lang="en-US" altLang="zh-CN" sz="2400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View.OnClickListener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b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@Override</a:t>
            </a:r>
            <a:b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public void </a:t>
            </a:r>
            <a:r>
              <a:rPr lang="en-US" altLang="zh-CN" sz="2400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onClick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(View v) {</a:t>
            </a:r>
            <a:b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Intent intent2=new Intent(</a:t>
            </a:r>
            <a:r>
              <a:rPr lang="en-US" altLang="zh-CN" sz="2400" b="1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Intent.ACTION_DIAL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defTabSz="855878"/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 intent2.setData(</a:t>
            </a:r>
            <a:r>
              <a:rPr lang="en-US" altLang="zh-CN" sz="2400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Uri.parse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"tel:10086"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)); </a:t>
            </a:r>
            <a:b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sz="2400" b="1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startActivity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(intent2);</a:t>
            </a:r>
            <a:b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}</a:t>
            </a:r>
            <a:b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});</a:t>
            </a:r>
            <a:b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zh-CN" altLang="en-US" sz="2400" dirty="0" err="1">
              <a:solidFill>
                <a:prstClr val="black"/>
              </a:solidFill>
              <a:latin typeface="Palatino Linotype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64056" y="3484450"/>
            <a:ext cx="9344024" cy="3410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lIns="85588" tIns="42794" rIns="85588" bIns="42794">
            <a:spAutoFit/>
          </a:bodyPr>
          <a:lstStyle/>
          <a:p>
            <a:pPr defTabSz="855878"/>
            <a:r>
              <a:rPr lang="en-US" altLang="zh-CN" sz="24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&lt;activity </a:t>
            </a:r>
            <a:r>
              <a:rPr lang="en-US" altLang="zh-CN" sz="2400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android:name</a:t>
            </a:r>
            <a:r>
              <a:rPr lang="en-US" altLang="zh-CN" sz="24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=“.SubActivity1” </a:t>
            </a:r>
            <a:r>
              <a:rPr lang="en-US" altLang="zh-CN" sz="2400" kern="100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android:label</a:t>
            </a:r>
            <a:r>
              <a:rPr lang="en-US" altLang="zh-CN" sz="2400" kern="1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=“SubActivity1” </a:t>
            </a:r>
            <a:r>
              <a:rPr lang="en-US" altLang="zh-CN" sz="24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br>
              <a:rPr lang="en-US" altLang="zh-CN" sz="24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4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&lt;/activity&gt;</a:t>
            </a:r>
            <a:br>
              <a:rPr lang="en-US" altLang="zh-CN" sz="24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4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&lt;activity </a:t>
            </a:r>
            <a:r>
              <a:rPr lang="en-US" altLang="zh-CN" sz="2400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android:name</a:t>
            </a:r>
            <a:r>
              <a:rPr lang="en-US" altLang="zh-CN" sz="24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=“.SubActivity2”  </a:t>
            </a:r>
            <a:r>
              <a:rPr lang="en-US" altLang="zh-CN" sz="2400" kern="100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android:label</a:t>
            </a:r>
            <a:r>
              <a:rPr lang="en-US" altLang="zh-CN" sz="2400" kern="1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=“SubActivity2”</a:t>
            </a:r>
            <a:r>
              <a:rPr lang="en-US" altLang="zh-CN" sz="24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br>
              <a:rPr lang="en-US" altLang="zh-CN" sz="24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4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4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&lt;intent-filter&gt;</a:t>
            </a:r>
            <a:br>
              <a:rPr lang="en-US" altLang="zh-CN" sz="24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4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4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&lt;action </a:t>
            </a:r>
            <a:r>
              <a:rPr lang="en-US" altLang="zh-CN" sz="2400" b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android:name</a:t>
            </a:r>
            <a:r>
              <a:rPr lang="en-US" altLang="zh-CN" sz="24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="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android.intent.action.VIEW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"/&gt;</a:t>
            </a:r>
            <a:br>
              <a:rPr lang="en-US" altLang="zh-CN" sz="24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4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&lt;category </a:t>
            </a:r>
            <a:r>
              <a:rPr lang="en-US" altLang="zh-CN" sz="2400" b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android:name</a:t>
            </a:r>
            <a:r>
              <a:rPr lang="en-US" altLang="zh-CN" sz="24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="</a:t>
            </a:r>
            <a:r>
              <a:rPr lang="en-US" altLang="zh-CN" sz="2400" b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android.intent.category.DEFAULT</a:t>
            </a:r>
            <a:r>
              <a:rPr lang="en-US" altLang="zh-CN" sz="24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"/&gt;</a:t>
            </a:r>
          </a:p>
          <a:p>
            <a:pPr defTabSz="855878"/>
            <a:r>
              <a:rPr lang="en-US" altLang="zh-CN" sz="24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&lt;data </a:t>
            </a:r>
            <a:r>
              <a:rPr lang="en-US" altLang="zh-CN" sz="2400" b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android:scheme</a:t>
            </a:r>
            <a:r>
              <a:rPr lang="en-US" altLang="zh-CN" sz="24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="</a:t>
            </a:r>
            <a:r>
              <a:rPr lang="en-US" altLang="zh-CN" sz="2400" b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tel</a:t>
            </a:r>
            <a:r>
              <a:rPr lang="en-US" altLang="zh-CN" sz="24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"/&gt;</a:t>
            </a:r>
            <a:br>
              <a:rPr lang="en-US" altLang="zh-CN" sz="24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4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&lt;/intent-filter&gt;</a:t>
            </a:r>
            <a:br>
              <a:rPr lang="en-US" altLang="zh-CN" sz="24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4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&lt;/activity&gt;</a:t>
            </a:r>
            <a:endParaRPr lang="zh-CN" altLang="en-US" sz="2400" dirty="0">
              <a:solidFill>
                <a:prstClr val="black"/>
              </a:solidFill>
              <a:latin typeface="Palatino Linotype"/>
              <a:ea typeface="宋体" panose="02010600030101010101" pitchFamily="2" charset="-122"/>
            </a:endParaRPr>
          </a:p>
        </p:txBody>
      </p:sp>
      <p:sp>
        <p:nvSpPr>
          <p:cNvPr id="2" name="云形标注 1"/>
          <p:cNvSpPr/>
          <p:nvPr/>
        </p:nvSpPr>
        <p:spPr>
          <a:xfrm>
            <a:off x="8367796" y="471784"/>
            <a:ext cx="2684608" cy="1393794"/>
          </a:xfrm>
          <a:prstGeom prst="cloudCallout">
            <a:avLst>
              <a:gd name="adj1" fmla="val -26370"/>
              <a:gd name="adj2" fmla="val 82353"/>
            </a:avLst>
          </a:prstGeom>
          <a:solidFill>
            <a:srgbClr val="FFC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33696" rIns="0" bIns="33696" rtlCol="0" anchor="ctr"/>
          <a:lstStyle/>
          <a:p>
            <a:pPr algn="ctr" defTabSz="855878"/>
            <a:r>
              <a:rPr lang="zh-CN" altLang="en-US" sz="216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调用系统拨号界面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519" y="215901"/>
            <a:ext cx="3691890" cy="664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359" y="215901"/>
            <a:ext cx="3691890" cy="664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466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</a:t>
            </a:r>
            <a:r>
              <a:rPr lang="en-US" altLang="zh-CN" dirty="0"/>
              <a:t>Action(Intent</a:t>
            </a:r>
            <a:r>
              <a:rPr lang="zh-CN" altLang="en-US" dirty="0"/>
              <a:t>类的常量：</a:t>
            </a:r>
            <a:r>
              <a:rPr lang="en-US" altLang="zh-CN" dirty="0"/>
              <a:t>)</a:t>
            </a:r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113909"/>
              </p:ext>
            </p:extLst>
          </p:nvPr>
        </p:nvGraphicFramePr>
        <p:xfrm>
          <a:off x="609601" y="1306018"/>
          <a:ext cx="10972800" cy="4599118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2237116">
                  <a:extLst>
                    <a:ext uri="{9D8B030D-6E8A-4147-A177-3AD203B41FA5}">
                      <a16:colId xmlns:a16="http://schemas.microsoft.com/office/drawing/2014/main" val="2176958408"/>
                    </a:ext>
                  </a:extLst>
                </a:gridCol>
                <a:gridCol w="3019245">
                  <a:extLst>
                    <a:ext uri="{9D8B030D-6E8A-4147-A177-3AD203B41FA5}">
                      <a16:colId xmlns:a16="http://schemas.microsoft.com/office/drawing/2014/main" val="2589188425"/>
                    </a:ext>
                  </a:extLst>
                </a:gridCol>
                <a:gridCol w="5716439">
                  <a:extLst>
                    <a:ext uri="{9D8B030D-6E8A-4147-A177-3AD203B41FA5}">
                      <a16:colId xmlns:a16="http://schemas.microsoft.com/office/drawing/2014/main" val="2327291820"/>
                    </a:ext>
                  </a:extLst>
                </a:gridCol>
              </a:tblGrid>
              <a:tr h="732588"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Action</a:t>
                      </a:r>
                      <a:r>
                        <a:rPr lang="zh-CN" sz="2000" kern="0" dirty="0">
                          <a:effectLst/>
                        </a:rPr>
                        <a:t>常量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1722" marR="617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字符串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1722" marR="617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说明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1722" marR="61722" marT="0" marB="0" anchor="ctr"/>
                </a:tc>
                <a:extLst>
                  <a:ext uri="{0D108BD9-81ED-4DB2-BD59-A6C34878D82A}">
                    <a16:rowId xmlns:a16="http://schemas.microsoft.com/office/drawing/2014/main" val="1375231176"/>
                  </a:ext>
                </a:extLst>
              </a:tr>
              <a:tr h="1377454"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C00000"/>
                          </a:solidFill>
                          <a:effectLst/>
                        </a:rPr>
                        <a:t>ACTION_VIEW</a:t>
                      </a:r>
                      <a:endParaRPr lang="zh-CN" sz="2000" kern="1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1722" marR="61722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00" dirty="0" err="1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android.intent.action.View</a:t>
                      </a:r>
                      <a:endParaRPr lang="zh-CN" altLang="zh-CN" sz="200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1722" marR="6172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最常用的动作，对以</a:t>
                      </a:r>
                      <a:r>
                        <a:rPr lang="en-US" sz="1800" kern="0" dirty="0">
                          <a:effectLst/>
                        </a:rPr>
                        <a:t>Uri</a:t>
                      </a:r>
                      <a:r>
                        <a:rPr lang="zh-CN" sz="1800" kern="0" dirty="0">
                          <a:effectLst/>
                        </a:rPr>
                        <a:t>方式</a:t>
                      </a:r>
                      <a:r>
                        <a:rPr lang="en-US" sz="1800" kern="100" dirty="0">
                          <a:effectLst/>
                        </a:rPr>
                        <a:t> </a:t>
                      </a:r>
                      <a:r>
                        <a:rPr lang="zh-CN" sz="1800" kern="0" dirty="0">
                          <a:effectLst/>
                        </a:rPr>
                        <a:t>传递过来的数据，根据协议部分以</a:t>
                      </a:r>
                      <a:r>
                        <a:rPr lang="zh-CN" sz="1800" kern="0" dirty="0">
                          <a:solidFill>
                            <a:srgbClr val="FF0000"/>
                          </a:solidFill>
                          <a:effectLst/>
                        </a:rPr>
                        <a:t>最佳方式</a:t>
                      </a:r>
                      <a:r>
                        <a:rPr lang="zh-CN" sz="1800" kern="0" dirty="0">
                          <a:effectLst/>
                        </a:rPr>
                        <a:t>启动。例如：</a:t>
                      </a:r>
                      <a:r>
                        <a:rPr lang="en-US" sz="1800" kern="0" dirty="0" err="1">
                          <a:effectLst/>
                        </a:rPr>
                        <a:t>geo:latitude,longtitude</a:t>
                      </a:r>
                      <a:r>
                        <a:rPr lang="zh-CN" sz="1800" kern="0" dirty="0">
                          <a:effectLst/>
                        </a:rPr>
                        <a:t>将打开地图应用程序并显示指定的纬度和经度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1722" marR="61722" marT="0" marB="0" anchor="ctr"/>
                </a:tc>
                <a:extLst>
                  <a:ext uri="{0D108BD9-81ED-4DB2-BD59-A6C34878D82A}">
                    <a16:rowId xmlns:a16="http://schemas.microsoft.com/office/drawing/2014/main" val="2398047227"/>
                  </a:ext>
                </a:extLst>
              </a:tr>
              <a:tr h="393148"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ACTION_MAIN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1722" marR="617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android.intent.action.Main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1722" marR="6172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应用程序入口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1722" marR="61722" marT="0" marB="0" anchor="ctr"/>
                </a:tc>
                <a:extLst>
                  <a:ext uri="{0D108BD9-81ED-4DB2-BD59-A6C34878D82A}">
                    <a16:rowId xmlns:a16="http://schemas.microsoft.com/office/drawing/2014/main" val="2675592184"/>
                  </a:ext>
                </a:extLst>
              </a:tr>
              <a:tr h="393148"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ACTION_CALL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1722" marR="61722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00" dirty="0" err="1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android.intent.action.Call</a:t>
                      </a:r>
                      <a:endParaRPr lang="zh-CN" altLang="zh-CN" sz="200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1722" marR="6172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打开电话应用程序并将</a:t>
                      </a:r>
                      <a:r>
                        <a:rPr lang="en-US" sz="1800" kern="0" dirty="0">
                          <a:effectLst/>
                        </a:rPr>
                        <a:t>Uri</a:t>
                      </a:r>
                      <a:r>
                        <a:rPr lang="zh-CN" sz="1800" kern="0" dirty="0">
                          <a:effectLst/>
                        </a:rPr>
                        <a:t>中的数据部分作为电话号码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1722" marR="61722" marT="0" marB="0" anchor="ctr"/>
                </a:tc>
                <a:extLst>
                  <a:ext uri="{0D108BD9-81ED-4DB2-BD59-A6C34878D82A}">
                    <a16:rowId xmlns:a16="http://schemas.microsoft.com/office/drawing/2014/main" val="3974389576"/>
                  </a:ext>
                </a:extLst>
              </a:tr>
              <a:tr h="523336"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C00000"/>
                          </a:solidFill>
                          <a:effectLst/>
                        </a:rPr>
                        <a:t>ACTION_DIAL</a:t>
                      </a:r>
                      <a:endParaRPr lang="zh-CN" sz="2000" kern="1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1722" marR="61722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00" dirty="0" err="1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android.intent.action.DIAL</a:t>
                      </a:r>
                      <a:endParaRPr lang="zh-CN" altLang="zh-CN" sz="200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1722" marR="6172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打开电话应用程序并显示</a:t>
                      </a:r>
                      <a:r>
                        <a:rPr lang="en-US" sz="1800" kern="0" dirty="0">
                          <a:effectLst/>
                        </a:rPr>
                        <a:t>Uri</a:t>
                      </a:r>
                      <a:r>
                        <a:rPr lang="zh-CN" sz="1800" kern="0" dirty="0">
                          <a:effectLst/>
                        </a:rPr>
                        <a:t>中的数据部分作为电话号码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1722" marR="61722" marT="0" marB="0" anchor="ctr"/>
                </a:tc>
                <a:extLst>
                  <a:ext uri="{0D108BD9-81ED-4DB2-BD59-A6C34878D82A}">
                    <a16:rowId xmlns:a16="http://schemas.microsoft.com/office/drawing/2014/main" val="1290195327"/>
                  </a:ext>
                </a:extLst>
              </a:tr>
              <a:tr h="393148"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ACTION_SEND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1722" marR="61722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00" dirty="0" err="1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android.intent.action.SEND</a:t>
                      </a:r>
                      <a:endParaRPr lang="zh-CN" altLang="zh-CN" sz="200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1722" marR="6172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启动一个可以发送数据的</a:t>
                      </a:r>
                      <a:r>
                        <a:rPr lang="en-US" sz="1800" kern="0" dirty="0">
                          <a:effectLst/>
                        </a:rPr>
                        <a:t>Activity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1722" marR="61722" marT="0" marB="0" anchor="ctr"/>
                </a:tc>
                <a:extLst>
                  <a:ext uri="{0D108BD9-81ED-4DB2-BD59-A6C34878D82A}">
                    <a16:rowId xmlns:a16="http://schemas.microsoft.com/office/drawing/2014/main" val="857474084"/>
                  </a:ext>
                </a:extLst>
              </a:tr>
              <a:tr h="393148"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ACTION_EDIT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1722" marR="61722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00" dirty="0" err="1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android.intent.action.EDIT</a:t>
                      </a:r>
                      <a:endParaRPr lang="zh-CN" altLang="zh-CN" sz="200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1722" marR="6172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打开一个</a:t>
                      </a:r>
                      <a:r>
                        <a:rPr lang="en-US" sz="1800" kern="0" dirty="0">
                          <a:effectLst/>
                        </a:rPr>
                        <a:t>Activity</a:t>
                      </a:r>
                      <a:r>
                        <a:rPr lang="zh-CN" sz="1800" kern="0" dirty="0">
                          <a:effectLst/>
                        </a:rPr>
                        <a:t>，对所提供的数据进行编辑操作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1722" marR="61722" marT="0" marB="0" anchor="ctr"/>
                </a:tc>
                <a:extLst>
                  <a:ext uri="{0D108BD9-81ED-4DB2-BD59-A6C34878D82A}">
                    <a16:rowId xmlns:a16="http://schemas.microsoft.com/office/drawing/2014/main" val="27322550"/>
                  </a:ext>
                </a:extLst>
              </a:tr>
              <a:tr h="393148"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ACTION_PICK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1722" marR="61722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00" dirty="0" err="1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android.intent.action.PICK</a:t>
                      </a:r>
                      <a:endParaRPr lang="zh-CN" altLang="zh-CN" sz="200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1722" marR="6172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从列表中选择某项，并返回所选的数据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1722" marR="61722" marT="0" marB="0" anchor="ctr"/>
                </a:tc>
                <a:extLst>
                  <a:ext uri="{0D108BD9-81ED-4DB2-BD59-A6C34878D82A}">
                    <a16:rowId xmlns:a16="http://schemas.microsoft.com/office/drawing/2014/main" val="1470057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76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8567347"/>
              </p:ext>
            </p:extLst>
          </p:nvPr>
        </p:nvGraphicFramePr>
        <p:xfrm>
          <a:off x="593797" y="2183412"/>
          <a:ext cx="11224392" cy="4415410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3460618">
                  <a:extLst>
                    <a:ext uri="{9D8B030D-6E8A-4147-A177-3AD203B41FA5}">
                      <a16:colId xmlns:a16="http://schemas.microsoft.com/office/drawing/2014/main" val="703986111"/>
                    </a:ext>
                  </a:extLst>
                </a:gridCol>
                <a:gridCol w="3329796">
                  <a:extLst>
                    <a:ext uri="{9D8B030D-6E8A-4147-A177-3AD203B41FA5}">
                      <a16:colId xmlns:a16="http://schemas.microsoft.com/office/drawing/2014/main" val="2533735878"/>
                    </a:ext>
                  </a:extLst>
                </a:gridCol>
                <a:gridCol w="4433978">
                  <a:extLst>
                    <a:ext uri="{9D8B030D-6E8A-4147-A177-3AD203B41FA5}">
                      <a16:colId xmlns:a16="http://schemas.microsoft.com/office/drawing/2014/main" val="2838331375"/>
                    </a:ext>
                  </a:extLst>
                </a:gridCol>
              </a:tblGrid>
              <a:tr h="702946"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Category</a:t>
                      </a:r>
                      <a:r>
                        <a:rPr lang="zh-CN" sz="2000" kern="0" dirty="0">
                          <a:effectLst/>
                        </a:rPr>
                        <a:t>常量</a:t>
                      </a:r>
                      <a:endParaRPr lang="zh-CN" sz="20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1722" marR="617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字符串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1722" marR="617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说明</a:t>
                      </a:r>
                      <a:endParaRPr lang="zh-CN" sz="20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1722" marR="61722" marT="0" marB="0" anchor="ctr"/>
                </a:tc>
                <a:extLst>
                  <a:ext uri="{0D108BD9-81ED-4DB2-BD59-A6C34878D82A}">
                    <a16:rowId xmlns:a16="http://schemas.microsoft.com/office/drawing/2014/main" val="3135056190"/>
                  </a:ext>
                </a:extLst>
              </a:tr>
              <a:tr h="6217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CATEGORY_DEFAULT</a:t>
                      </a:r>
                      <a:endParaRPr lang="zh-CN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1722" marR="61722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kern="100" dirty="0" err="1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android.intent.category.DEFAULT</a:t>
                      </a:r>
                      <a:endParaRPr lang="zh-CN" altLang="zh-CN" sz="2000" b="0" kern="1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1722" marR="617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默认的执行方式</a:t>
                      </a:r>
                      <a:endParaRPr lang="zh-CN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1722" marR="61722" marT="0" marB="0" anchor="ctr"/>
                </a:tc>
                <a:extLst>
                  <a:ext uri="{0D108BD9-81ED-4DB2-BD59-A6C34878D82A}">
                    <a16:rowId xmlns:a16="http://schemas.microsoft.com/office/drawing/2014/main" val="2004743962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CATEGORY_HOME</a:t>
                      </a:r>
                      <a:endParaRPr lang="zh-CN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1722" marR="61722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00" dirty="0" err="1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android.intent.category.HOME</a:t>
                      </a:r>
                      <a:endParaRPr lang="zh-CN" altLang="zh-CN" sz="200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1722" marR="617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设置该组件随系统启动而运行</a:t>
                      </a:r>
                      <a:endParaRPr lang="zh-CN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1722" marR="61722" marT="0" marB="0" anchor="ctr"/>
                </a:tc>
                <a:extLst>
                  <a:ext uri="{0D108BD9-81ED-4DB2-BD59-A6C34878D82A}">
                    <a16:rowId xmlns:a16="http://schemas.microsoft.com/office/drawing/2014/main" val="432571199"/>
                  </a:ext>
                </a:extLst>
              </a:tr>
              <a:tr h="6217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CATEGORY_PREFERENCE</a:t>
                      </a:r>
                      <a:endParaRPr lang="zh-CN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1722" marR="61722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00" dirty="0" err="1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android.intent.category.PREFERENCE</a:t>
                      </a:r>
                      <a:endParaRPr lang="zh-CN" altLang="zh-CN" sz="200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1722" marR="617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设置该组件为参数面板　</a:t>
                      </a:r>
                      <a:endParaRPr lang="zh-CN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1722" marR="61722" marT="0" marB="0" anchor="ctr"/>
                </a:tc>
                <a:extLst>
                  <a:ext uri="{0D108BD9-81ED-4DB2-BD59-A6C34878D82A}">
                    <a16:rowId xmlns:a16="http://schemas.microsoft.com/office/drawing/2014/main" val="3788931827"/>
                  </a:ext>
                </a:extLst>
              </a:tr>
              <a:tr h="6217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CATEGORY_LAUNCHER</a:t>
                      </a:r>
                      <a:endParaRPr lang="zh-CN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1722" marR="61722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00" dirty="0" err="1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android.intent.category.LAUNCHER</a:t>
                      </a:r>
                      <a:endParaRPr lang="zh-CN" altLang="zh-CN" sz="2000" kern="1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1722" marR="617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设置该组件为在当前应用程序启动器中优先级最高的</a:t>
                      </a:r>
                      <a:r>
                        <a:rPr lang="en-US" sz="2000" dirty="0">
                          <a:effectLst/>
                        </a:rPr>
                        <a:t>Activity</a:t>
                      </a:r>
                      <a:r>
                        <a:rPr lang="zh-CN" sz="2000" dirty="0">
                          <a:effectLst/>
                        </a:rPr>
                        <a:t>，通常为入口</a:t>
                      </a:r>
                      <a:r>
                        <a:rPr lang="en-US" sz="2000" dirty="0">
                          <a:effectLst/>
                        </a:rPr>
                        <a:t>ACTION_MAIN</a:t>
                      </a:r>
                      <a:r>
                        <a:rPr lang="zh-CN" sz="2000" dirty="0">
                          <a:effectLst/>
                        </a:rPr>
                        <a:t>配合使用</a:t>
                      </a:r>
                      <a:endParaRPr lang="zh-CN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1722" marR="61722" marT="0" marB="0" anchor="ctr"/>
                </a:tc>
                <a:extLst>
                  <a:ext uri="{0D108BD9-81ED-4DB2-BD59-A6C34878D82A}">
                    <a16:rowId xmlns:a16="http://schemas.microsoft.com/office/drawing/2014/main" val="4221907202"/>
                  </a:ext>
                </a:extLst>
              </a:tr>
              <a:tr h="6217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CATEGORY_BROWSABLE</a:t>
                      </a:r>
                      <a:endParaRPr lang="zh-CN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1722" marR="61722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00" dirty="0" err="1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android.intent.category.BROWSABLE</a:t>
                      </a:r>
                      <a:endParaRPr lang="zh-CN" altLang="zh-CN" sz="200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1722" marR="617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设置该组件可以使用浏览器启动</a:t>
                      </a:r>
                      <a:endParaRPr lang="zh-CN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1722" marR="61722" marT="0" marB="0" anchor="ctr"/>
                </a:tc>
                <a:extLst>
                  <a:ext uri="{0D108BD9-81ED-4DB2-BD59-A6C34878D82A}">
                    <a16:rowId xmlns:a16="http://schemas.microsoft.com/office/drawing/2014/main" val="455322781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CATEGORY_TAB</a:t>
                      </a:r>
                      <a:endParaRPr lang="zh-CN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1722" marR="61722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00" dirty="0" err="1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android.intent.category.TAB</a:t>
                      </a:r>
                      <a:endParaRPr lang="zh-CN" altLang="zh-CN" sz="200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1722" marR="617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设置该组件为</a:t>
                      </a:r>
                      <a:r>
                        <a:rPr lang="en-US" sz="2000" dirty="0" err="1">
                          <a:effectLst/>
                        </a:rPr>
                        <a:t>TabActivity</a:t>
                      </a:r>
                      <a:r>
                        <a:rPr lang="zh-CN" sz="2000" dirty="0">
                          <a:effectLst/>
                        </a:rPr>
                        <a:t>的</a:t>
                      </a:r>
                      <a:r>
                        <a:rPr lang="en-US" sz="2000" dirty="0">
                          <a:effectLst/>
                        </a:rPr>
                        <a:t>Tab</a:t>
                      </a:r>
                      <a:r>
                        <a:rPr lang="zh-CN" sz="2000" dirty="0">
                          <a:effectLst/>
                        </a:rPr>
                        <a:t>页</a:t>
                      </a:r>
                      <a:endParaRPr lang="zh-CN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1722" marR="61722" marT="0" marB="0" anchor="ctr"/>
                </a:tc>
                <a:extLst>
                  <a:ext uri="{0D108BD9-81ED-4DB2-BD59-A6C34878D82A}">
                    <a16:rowId xmlns:a16="http://schemas.microsoft.com/office/drawing/2014/main" val="1048397990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CATEGORY_INFO</a:t>
                      </a:r>
                      <a:endParaRPr lang="zh-CN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1722" marR="61722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0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android.intent.category.INFO</a:t>
                      </a:r>
                      <a:endParaRPr lang="zh-CN" altLang="zh-CN" sz="200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1722" marR="617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用于提供包信息</a:t>
                      </a:r>
                      <a:endParaRPr lang="zh-CN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1722" marR="61722" marT="0" marB="0" anchor="ctr"/>
                </a:tc>
                <a:extLst>
                  <a:ext uri="{0D108BD9-81ED-4DB2-BD59-A6C34878D82A}">
                    <a16:rowId xmlns:a16="http://schemas.microsoft.com/office/drawing/2014/main" val="1164524482"/>
                  </a:ext>
                </a:extLst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Category</a:t>
            </a:r>
            <a:r>
              <a:rPr lang="zh-CN" altLang="en-US" dirty="0"/>
              <a:t>类别</a:t>
            </a:r>
          </a:p>
        </p:txBody>
      </p:sp>
      <p:sp>
        <p:nvSpPr>
          <p:cNvPr id="5" name="矩形 4"/>
          <p:cNvSpPr/>
          <p:nvPr/>
        </p:nvSpPr>
        <p:spPr>
          <a:xfrm>
            <a:off x="593797" y="1134160"/>
            <a:ext cx="10988604" cy="886643"/>
          </a:xfrm>
          <a:prstGeom prst="rect">
            <a:avLst/>
          </a:prstGeom>
        </p:spPr>
        <p:txBody>
          <a:bodyPr wrap="square" lIns="85588" tIns="42794" rIns="85588" bIns="42794">
            <a:spAutoFit/>
          </a:bodyPr>
          <a:lstStyle/>
          <a:p>
            <a:pPr algn="just" defTabSz="855878"/>
            <a:r>
              <a:rPr lang="en-US" altLang="zh-CN" sz="26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Category</a:t>
            </a:r>
            <a:r>
              <a:rPr lang="zh-CN" altLang="en-US" sz="26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属性用来描述动作的类别，</a:t>
            </a:r>
            <a:r>
              <a:rPr lang="zh-CN" altLang="zh-CN" sz="26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每个过滤器可以定义多个</a:t>
            </a:r>
            <a:r>
              <a:rPr lang="en-US" altLang="zh-CN" sz="26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3"/>
              </a:rPr>
              <a:t>&lt;category&gt;</a:t>
            </a:r>
            <a:r>
              <a:rPr lang="zh-CN" altLang="zh-CN" sz="26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标签。</a:t>
            </a:r>
            <a:r>
              <a:rPr lang="en-US" altLang="zh-CN" sz="26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Intent</a:t>
            </a:r>
            <a:r>
              <a:rPr lang="zh-CN" altLang="en-US" sz="26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类中提供了保准的</a:t>
            </a:r>
            <a:r>
              <a:rPr lang="en-US" altLang="zh-CN" sz="26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Category</a:t>
            </a:r>
            <a:r>
              <a:rPr lang="zh-CN" altLang="en-US" sz="26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常量及对应的字符串。</a:t>
            </a:r>
            <a:endParaRPr lang="zh-CN" altLang="en-US" sz="2600" b="1" dirty="0">
              <a:solidFill>
                <a:prstClr val="black"/>
              </a:solidFill>
              <a:latin typeface="Palatino Linotype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614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内容提要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9315" y="1120471"/>
            <a:ext cx="10833707" cy="5472608"/>
          </a:xfrm>
        </p:spPr>
        <p:txBody>
          <a:bodyPr/>
          <a:lstStyle/>
          <a:p>
            <a:pPr marL="548640" indent="-548640">
              <a:buFont typeface="+mj-ea"/>
              <a:buAutoNum type="circleNumDbPlain"/>
            </a:pPr>
            <a:r>
              <a:rPr lang="en-US" altLang="zh-CN" sz="2880" b="1" dirty="0"/>
              <a:t>Intent </a:t>
            </a:r>
            <a:r>
              <a:rPr lang="zh-CN" altLang="en-US" sz="2880" b="1" dirty="0"/>
              <a:t>对象</a:t>
            </a:r>
            <a:endParaRPr lang="en-US" altLang="zh-CN" sz="2880" b="1" dirty="0"/>
          </a:p>
          <a:p>
            <a:pPr lvl="1"/>
            <a:r>
              <a:rPr lang="zh-CN" altLang="en-US" dirty="0"/>
              <a:t>显式启动</a:t>
            </a:r>
            <a:endParaRPr lang="en-US" altLang="zh-CN" dirty="0"/>
          </a:p>
          <a:p>
            <a:pPr lvl="1"/>
            <a:r>
              <a:rPr lang="zh-CN" altLang="en-US" dirty="0"/>
              <a:t>隐式启动</a:t>
            </a:r>
          </a:p>
          <a:p>
            <a:pPr marL="548640" lvl="1" indent="-548640">
              <a:buFont typeface="+mj-ea"/>
              <a:buAutoNum type="circleNumDbPlain" startAt="2"/>
            </a:pPr>
            <a:r>
              <a:rPr lang="zh-CN" altLang="en-US" sz="2880" b="1" dirty="0"/>
              <a:t>隐式启动</a:t>
            </a:r>
            <a:endParaRPr lang="en-US" altLang="zh-CN" sz="2880" b="1" dirty="0"/>
          </a:p>
          <a:p>
            <a:pPr lvl="1"/>
            <a:r>
              <a:rPr lang="zh-CN" altLang="en-US" dirty="0"/>
              <a:t>使用意图过滤器，</a:t>
            </a:r>
            <a:r>
              <a:rPr lang="en-US" altLang="zh-CN" sz="24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&lt;intent-filter&gt;</a:t>
            </a:r>
            <a:endParaRPr lang="en-US" altLang="zh-CN" dirty="0"/>
          </a:p>
          <a:p>
            <a:pPr lvl="1"/>
            <a:r>
              <a:rPr lang="en-US" altLang="zh-CN" dirty="0"/>
              <a:t>action</a:t>
            </a:r>
            <a:r>
              <a:rPr lang="zh-CN" altLang="en-US" dirty="0"/>
              <a:t>，</a:t>
            </a:r>
            <a:r>
              <a:rPr lang="en-US" altLang="zh-CN" dirty="0"/>
              <a:t>category</a:t>
            </a:r>
            <a:r>
              <a:rPr lang="zh-CN" altLang="en-US" dirty="0"/>
              <a:t>，</a:t>
            </a:r>
            <a:r>
              <a:rPr lang="en-US" altLang="zh-CN" dirty="0"/>
              <a:t>data</a:t>
            </a:r>
          </a:p>
          <a:p>
            <a:pPr lvl="1"/>
            <a:r>
              <a:rPr lang="zh-CN" altLang="en-US" dirty="0"/>
              <a:t>隐式启动的更多用法</a:t>
            </a:r>
            <a:endParaRPr lang="en-US" altLang="zh-CN" dirty="0"/>
          </a:p>
          <a:p>
            <a:pPr marL="548640" indent="-548640">
              <a:buFont typeface="+mj-ea"/>
              <a:buAutoNum type="circleNumDbPlain" startAt="3"/>
            </a:pPr>
            <a:r>
              <a:rPr lang="zh-CN" altLang="en-US" sz="2880" b="1" dirty="0"/>
              <a:t>活动之间传递数据</a:t>
            </a:r>
            <a:endParaRPr lang="en-US" altLang="zh-CN" sz="2880" b="1" dirty="0"/>
          </a:p>
          <a:p>
            <a:pPr lvl="1"/>
            <a:r>
              <a:rPr lang="zh-CN" altLang="en-US" dirty="0"/>
              <a:t>单向传递</a:t>
            </a:r>
            <a:endParaRPr lang="en-US" altLang="zh-CN" dirty="0"/>
          </a:p>
          <a:p>
            <a:pPr lvl="1"/>
            <a:r>
              <a:rPr lang="zh-CN" altLang="en-US" dirty="0"/>
              <a:t>返回值</a:t>
            </a:r>
            <a:endParaRPr lang="en-US" altLang="zh-CN" dirty="0"/>
          </a:p>
          <a:p>
            <a:pPr marL="0" indent="0">
              <a:buNone/>
            </a:pPr>
            <a:endParaRPr lang="en-US" altLang="zh-CN" sz="2880" b="1" dirty="0"/>
          </a:p>
          <a:p>
            <a:pPr lvl="1"/>
            <a:endParaRPr lang="en-US" altLang="zh-CN" dirty="0"/>
          </a:p>
          <a:p>
            <a:pPr marL="548640" lvl="1" indent="-548640">
              <a:buFont typeface="+mj-ea"/>
              <a:buAutoNum type="circleNumDbPlain" startAt="2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475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 </a:t>
            </a:r>
            <a:r>
              <a:rPr lang="zh-CN" altLang="en-US" dirty="0"/>
              <a:t>使用 </a:t>
            </a:r>
            <a:r>
              <a:rPr lang="en-US" altLang="zh-CN" dirty="0"/>
              <a:t>Intent </a:t>
            </a:r>
            <a:r>
              <a:rPr lang="zh-CN" altLang="en-US" dirty="0"/>
              <a:t>在活动之间穿梭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48640" indent="-54864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b="1" dirty="0"/>
              <a:t>Intent </a:t>
            </a:r>
            <a:r>
              <a:rPr lang="zh-CN" altLang="en-US" b="1" dirty="0"/>
              <a:t>对象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活动的显式启动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活动的隐式启动</a:t>
            </a:r>
          </a:p>
          <a:p>
            <a:pPr marL="548640" lvl="1" indent="-548640">
              <a:lnSpc>
                <a:spcPct val="150000"/>
              </a:lnSpc>
              <a:buFont typeface="+mj-ea"/>
              <a:buAutoNum type="circleNumDbPlain" startAt="2"/>
            </a:pPr>
            <a:r>
              <a:rPr lang="zh-CN" altLang="en-US" sz="2880" b="1" dirty="0"/>
              <a:t>活动的隐式启动</a:t>
            </a:r>
            <a:endParaRPr lang="en-US" altLang="zh-CN" sz="2880" b="1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使用意图过滤器，</a:t>
            </a:r>
            <a:r>
              <a:rPr lang="en-US" altLang="zh-CN" dirty="0"/>
              <a:t>intent filter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action</a:t>
            </a:r>
            <a:r>
              <a:rPr lang="zh-CN" altLang="en-US" dirty="0"/>
              <a:t>，</a:t>
            </a:r>
            <a:r>
              <a:rPr lang="en-US" altLang="zh-CN" dirty="0"/>
              <a:t>category</a:t>
            </a:r>
            <a:r>
              <a:rPr lang="zh-CN" altLang="en-US" dirty="0"/>
              <a:t>，</a:t>
            </a:r>
            <a:r>
              <a:rPr lang="en-US" altLang="zh-CN" dirty="0"/>
              <a:t>data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隐式启动的更多用法</a:t>
            </a:r>
            <a:endParaRPr lang="en-US" altLang="zh-CN" dirty="0"/>
          </a:p>
          <a:p>
            <a:pPr marL="548640" indent="-548640">
              <a:lnSpc>
                <a:spcPct val="150000"/>
              </a:lnSpc>
              <a:buFont typeface="+mj-ea"/>
              <a:buAutoNum type="circleNumDbPlain" startAt="3"/>
            </a:pPr>
            <a:r>
              <a:rPr lang="zh-CN" altLang="en-US" b="1" dirty="0">
                <a:solidFill>
                  <a:srgbClr val="C00000"/>
                </a:solidFill>
              </a:rPr>
              <a:t>在活动之间传递数据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marL="548640" lvl="1" indent="-548640">
              <a:lnSpc>
                <a:spcPct val="150000"/>
              </a:lnSpc>
              <a:buFont typeface="+mj-ea"/>
              <a:buAutoNum type="circleNumDbPlain" startAt="2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506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235648"/>
            <a:ext cx="10972799" cy="972312"/>
          </a:xfrm>
        </p:spPr>
        <p:txBody>
          <a:bodyPr/>
          <a:lstStyle/>
          <a:p>
            <a:r>
              <a:rPr lang="en-US" altLang="zh-CN" dirty="0"/>
              <a:t>Intent</a:t>
            </a:r>
            <a:r>
              <a:rPr lang="zh-CN" altLang="zh-CN" dirty="0"/>
              <a:t>在实现两个组件之间跳转的同时，经常也需要传递数据。</a:t>
            </a:r>
            <a:r>
              <a:rPr lang="zh-CN" altLang="en-US" dirty="0"/>
              <a:t>可</a:t>
            </a:r>
            <a:r>
              <a:rPr lang="zh-CN" altLang="zh-CN" dirty="0"/>
              <a:t>在</a:t>
            </a:r>
            <a:r>
              <a:rPr lang="en-US" altLang="zh-CN" dirty="0"/>
              <a:t>Intent</a:t>
            </a:r>
            <a:r>
              <a:rPr lang="zh-CN" altLang="zh-CN" dirty="0"/>
              <a:t>对象上附加</a:t>
            </a:r>
            <a:r>
              <a:rPr lang="en-US" altLang="zh-CN" dirty="0"/>
              <a:t>Bundle</a:t>
            </a:r>
            <a:r>
              <a:rPr lang="zh-CN" altLang="zh-CN" dirty="0"/>
              <a:t>对象的数据。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Intent</a:t>
            </a:r>
            <a:r>
              <a:rPr lang="zh-CN" altLang="en-US" dirty="0"/>
              <a:t>传递数据</a:t>
            </a:r>
          </a:p>
        </p:txBody>
      </p:sp>
      <p:sp>
        <p:nvSpPr>
          <p:cNvPr id="4" name="矩形 3"/>
          <p:cNvSpPr/>
          <p:nvPr/>
        </p:nvSpPr>
        <p:spPr>
          <a:xfrm>
            <a:off x="909681" y="2254049"/>
            <a:ext cx="9466783" cy="1933083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 lIns="85588" tIns="42794" rIns="85588" bIns="42794">
            <a:spAutoFit/>
          </a:bodyPr>
          <a:lstStyle/>
          <a:p>
            <a:pPr indent="285293" algn="just" defTabSz="855878"/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Bundle </a:t>
            </a:r>
            <a:r>
              <a:rPr lang="en-US" altLang="zh-CN" sz="24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bundle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new Bundle();</a:t>
            </a:r>
            <a:endParaRPr lang="zh-CN" altLang="zh-CN" sz="192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285293" algn="just" defTabSz="855878"/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bundle.putString</a:t>
            </a:r>
            <a:r>
              <a:rPr lang="en-US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("data", “test”);//key-value</a:t>
            </a:r>
            <a:endParaRPr lang="zh-CN" altLang="zh-CN" sz="192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285293" algn="just" defTabSz="855878"/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Intent </a:t>
            </a:r>
            <a:r>
              <a:rPr lang="en-US" altLang="zh-CN" sz="24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intent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new Intent(</a:t>
            </a:r>
            <a:r>
              <a:rPr lang="en-US" altLang="zh-CN" sz="24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MainActivity.this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SubActivity.class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endParaRPr lang="zh-CN" altLang="zh-CN" sz="192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285293" algn="just" defTabSz="855878"/>
            <a:r>
              <a:rPr lang="en-US" altLang="zh-CN" sz="24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kern="100" dirty="0" err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intent.putExtras</a:t>
            </a:r>
            <a:r>
              <a:rPr lang="en-US" altLang="zh-CN" sz="24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(bundle);</a:t>
            </a:r>
            <a:endParaRPr lang="zh-CN" altLang="zh-CN" sz="1920" b="1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defTabSz="855878"/>
            <a:r>
              <a:rPr lang="en-US" altLang="zh-CN" sz="24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400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startActivity</a:t>
            </a:r>
            <a:r>
              <a:rPr lang="en-US" altLang="zh-CN" sz="24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(intent);</a:t>
            </a:r>
            <a:endParaRPr lang="zh-CN" altLang="en-US" sz="2400" dirty="0">
              <a:solidFill>
                <a:prstClr val="black"/>
              </a:solidFill>
              <a:latin typeface="Palatino Linotype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09682" y="5314523"/>
            <a:ext cx="9466782" cy="82508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 lIns="85588" tIns="42794" rIns="85588" bIns="42794">
            <a:spAutoFit/>
          </a:bodyPr>
          <a:lstStyle/>
          <a:p>
            <a:pPr indent="325756" algn="just" defTabSz="855878"/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Bundle </a:t>
            </a:r>
            <a:r>
              <a:rPr lang="en-US" altLang="zh-CN" sz="24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bundle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24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this.getIntent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().</a:t>
            </a:r>
            <a:r>
              <a:rPr lang="en-US" altLang="zh-CN" sz="24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getExtras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();</a:t>
            </a:r>
            <a:endParaRPr lang="zh-CN" altLang="zh-CN" sz="192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325756" defTabSz="855878"/>
            <a:r>
              <a:rPr lang="en-US" altLang="zh-CN" sz="24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String result = </a:t>
            </a:r>
            <a:r>
              <a:rPr lang="en-US" altLang="zh-CN" sz="2400" b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bundle.getString</a:t>
            </a:r>
            <a:r>
              <a:rPr lang="en-US" altLang="zh-CN" sz="24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(“data”);//</a:t>
            </a:r>
            <a:r>
              <a:rPr lang="zh-CN" altLang="en-US" sz="24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通过</a:t>
            </a:r>
            <a:r>
              <a:rPr lang="en-US" altLang="zh-CN" sz="24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zh-CN" altLang="en-US" sz="24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取值</a:t>
            </a:r>
            <a:endParaRPr lang="zh-CN" altLang="en-US" sz="2400" dirty="0">
              <a:solidFill>
                <a:prstClr val="black"/>
              </a:solidFill>
              <a:latin typeface="Palatino Linotype"/>
              <a:ea typeface="宋体" panose="02010600030101010101" pitchFamily="2" charset="-122"/>
            </a:endParaRPr>
          </a:p>
        </p:txBody>
      </p:sp>
      <p:sp>
        <p:nvSpPr>
          <p:cNvPr id="6" name="箭头: 下 5"/>
          <p:cNvSpPr/>
          <p:nvPr/>
        </p:nvSpPr>
        <p:spPr>
          <a:xfrm>
            <a:off x="3978867" y="4377490"/>
            <a:ext cx="979322" cy="81484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85588" tIns="42794" rIns="85588" bIns="42794" rtlCol="0" anchor="ctr"/>
          <a:lstStyle/>
          <a:p>
            <a:pPr algn="ctr" defTabSz="855878"/>
            <a:endParaRPr lang="zh-CN" altLang="en-US" sz="2160">
              <a:solidFill>
                <a:prstClr val="black"/>
              </a:solidFill>
              <a:latin typeface="Palatino Linotype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58189" y="4513078"/>
            <a:ext cx="847649" cy="455756"/>
          </a:xfrm>
          <a:prstGeom prst="rect">
            <a:avLst/>
          </a:prstGeom>
          <a:noFill/>
          <a:ln>
            <a:noFill/>
          </a:ln>
        </p:spPr>
        <p:txBody>
          <a:bodyPr wrap="square" lIns="85588" tIns="42794" rIns="85588" bIns="42794" rtlCol="0">
            <a:spAutoFit/>
          </a:bodyPr>
          <a:lstStyle/>
          <a:p>
            <a:pPr defTabSz="855878"/>
            <a:r>
              <a:rPr lang="zh-CN" altLang="en-US" sz="2400" dirty="0">
                <a:solidFill>
                  <a:prstClr val="black"/>
                </a:solidFill>
                <a:latin typeface="Palatino Linotype"/>
                <a:ea typeface="宋体" panose="02010600030101010101" pitchFamily="2" charset="-122"/>
              </a:rPr>
              <a:t>传递</a:t>
            </a:r>
          </a:p>
        </p:txBody>
      </p:sp>
    </p:spTree>
    <p:extLst>
      <p:ext uri="{BB962C8B-B14F-4D97-AF65-F5344CB8AC3E}">
        <p14:creationId xmlns:p14="http://schemas.microsoft.com/office/powerpoint/2010/main" val="400525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175386" y="1163954"/>
            <a:ext cx="9875520" cy="972312"/>
          </a:xfrm>
        </p:spPr>
        <p:txBody>
          <a:bodyPr/>
          <a:lstStyle/>
          <a:p>
            <a:r>
              <a:rPr lang="zh-CN" altLang="en-US" dirty="0"/>
              <a:t>直接使用</a:t>
            </a:r>
            <a:r>
              <a:rPr lang="en-US" altLang="zh-CN" dirty="0"/>
              <a:t>Intent</a:t>
            </a:r>
            <a:r>
              <a:rPr lang="zh-CN" altLang="en-US" dirty="0"/>
              <a:t>提供的</a:t>
            </a:r>
            <a:r>
              <a:rPr lang="en-US" altLang="zh-CN" dirty="0" err="1"/>
              <a:t>putExtra</a:t>
            </a:r>
            <a:r>
              <a:rPr lang="en-US" altLang="zh-CN" dirty="0"/>
              <a:t>()--- </a:t>
            </a:r>
            <a:r>
              <a: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数据较少时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Intent</a:t>
            </a:r>
            <a:r>
              <a:rPr lang="zh-CN" altLang="en-US" dirty="0"/>
              <a:t>传递数据 </a:t>
            </a:r>
            <a:r>
              <a:rPr lang="en-US" altLang="zh-CN" dirty="0"/>
              <a:t>– </a:t>
            </a:r>
            <a:r>
              <a:rPr lang="zh-CN" altLang="en-US" dirty="0"/>
              <a:t>另外一种写法</a:t>
            </a:r>
          </a:p>
        </p:txBody>
      </p:sp>
      <p:sp>
        <p:nvSpPr>
          <p:cNvPr id="4" name="矩形 3"/>
          <p:cNvSpPr/>
          <p:nvPr/>
        </p:nvSpPr>
        <p:spPr>
          <a:xfrm>
            <a:off x="1424330" y="1875631"/>
            <a:ext cx="9918040" cy="1563751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 lIns="85588" tIns="42794" rIns="85588" bIns="42794">
            <a:spAutoFit/>
          </a:bodyPr>
          <a:lstStyle/>
          <a:p>
            <a:pPr indent="285293" algn="just" defTabSz="855878"/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String data = "test";</a:t>
            </a:r>
          </a:p>
          <a:p>
            <a:pPr indent="285293" algn="just" defTabSz="855878"/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Intent </a:t>
            </a:r>
            <a:r>
              <a:rPr lang="en-US" altLang="zh-CN" sz="24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intent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new Intent(</a:t>
            </a:r>
            <a:r>
              <a:rPr lang="en-US" altLang="zh-CN" sz="24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MainActivity.this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SubActivity.class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endParaRPr lang="zh-CN" altLang="zh-CN" sz="192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285293" algn="just" defTabSz="855878"/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intent.</a:t>
            </a:r>
            <a:r>
              <a:rPr lang="en-US" altLang="zh-CN" sz="2400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putExtra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(“</a:t>
            </a:r>
            <a:r>
              <a:rPr lang="en-US" altLang="zh-CN" sz="2400" b="1" kern="100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extra_data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”, data); //</a:t>
            </a:r>
            <a:r>
              <a:rPr lang="zh-CN" altLang="en-US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第一个参数是键</a:t>
            </a:r>
            <a:endParaRPr lang="zh-CN" altLang="zh-CN" sz="192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defTabSz="855878"/>
            <a:r>
              <a:rPr lang="en-US" altLang="zh-CN" sz="24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400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startActivity</a:t>
            </a:r>
            <a:r>
              <a:rPr lang="en-US" altLang="zh-CN" sz="24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(intent);</a:t>
            </a:r>
            <a:endParaRPr lang="zh-CN" altLang="en-US" sz="2400" dirty="0">
              <a:solidFill>
                <a:prstClr val="black"/>
              </a:solidFill>
              <a:latin typeface="Palatino Linotype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24328" y="4520670"/>
            <a:ext cx="9918040" cy="1194419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 lIns="85588" tIns="42794" rIns="85588" bIns="42794">
            <a:spAutoFit/>
          </a:bodyPr>
          <a:lstStyle/>
          <a:p>
            <a:pPr indent="285293" algn="just" defTabSz="855878"/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Intent </a:t>
            </a:r>
            <a:r>
              <a:rPr lang="en-US" altLang="zh-CN" sz="24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intent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24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this.getIntent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();</a:t>
            </a:r>
            <a:endParaRPr lang="zh-CN" altLang="zh-CN" sz="192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defTabSz="855878"/>
            <a:r>
              <a:rPr lang="en-US" altLang="zh-CN" sz="24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String result = </a:t>
            </a:r>
            <a:r>
              <a:rPr lang="en-US" altLang="zh-CN" sz="2400" b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intent.</a:t>
            </a:r>
            <a:r>
              <a:rPr lang="en-US" altLang="zh-CN" sz="2400" b="1" kern="100" dirty="0" err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getStringExtra</a:t>
            </a:r>
            <a:r>
              <a:rPr lang="en-US" altLang="zh-CN" sz="24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(“</a:t>
            </a:r>
            <a:r>
              <a:rPr lang="en-US" altLang="zh-CN" sz="2400" b="1" kern="100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extra_data</a:t>
            </a:r>
            <a:r>
              <a:rPr lang="en-US" altLang="zh-CN" sz="24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");</a:t>
            </a:r>
          </a:p>
          <a:p>
            <a:pPr defTabSz="855878"/>
            <a:r>
              <a:rPr lang="en-US" altLang="zh-CN" sz="2400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//</a:t>
            </a:r>
            <a:r>
              <a:rPr lang="en-US" altLang="zh-CN" sz="2400" kern="100" dirty="0" err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getIntExtra</a:t>
            </a:r>
            <a:r>
              <a:rPr lang="en-US" altLang="zh-CN" sz="2400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(); </a:t>
            </a:r>
            <a:r>
              <a:rPr lang="en-US" altLang="zh-CN" sz="2400" kern="100" dirty="0" err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getBooleanExtra</a:t>
            </a:r>
            <a:r>
              <a:rPr lang="en-US" altLang="zh-CN" sz="2400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();…</a:t>
            </a:r>
            <a:endParaRPr lang="zh-CN" altLang="en-US" sz="2400" dirty="0">
              <a:solidFill>
                <a:srgbClr val="C00000"/>
              </a:solidFill>
              <a:latin typeface="Palatino Linotype"/>
              <a:ea typeface="宋体" panose="02010600030101010101" pitchFamily="2" charset="-122"/>
            </a:endParaRPr>
          </a:p>
        </p:txBody>
      </p:sp>
      <p:sp>
        <p:nvSpPr>
          <p:cNvPr id="6" name="箭头: 下 5"/>
          <p:cNvSpPr/>
          <p:nvPr/>
        </p:nvSpPr>
        <p:spPr>
          <a:xfrm>
            <a:off x="4057803" y="3557694"/>
            <a:ext cx="979322" cy="774115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85588" tIns="42794" rIns="85588" bIns="42794" rtlCol="0" anchor="ctr"/>
          <a:lstStyle/>
          <a:p>
            <a:pPr algn="ctr" defTabSz="855878"/>
            <a:endParaRPr lang="zh-CN" altLang="en-US" sz="1680">
              <a:solidFill>
                <a:prstClr val="black"/>
              </a:solidFill>
              <a:latin typeface="Palatino Linotype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60168" y="3772274"/>
            <a:ext cx="847649" cy="418823"/>
          </a:xfrm>
          <a:prstGeom prst="rect">
            <a:avLst/>
          </a:prstGeom>
          <a:noFill/>
          <a:ln>
            <a:noFill/>
          </a:ln>
        </p:spPr>
        <p:txBody>
          <a:bodyPr wrap="square" lIns="85588" tIns="42794" rIns="85588" bIns="42794" rtlCol="0">
            <a:spAutoFit/>
          </a:bodyPr>
          <a:lstStyle/>
          <a:p>
            <a:pPr defTabSz="855878"/>
            <a:r>
              <a:rPr lang="zh-CN" altLang="en-US" sz="2160" dirty="0">
                <a:solidFill>
                  <a:prstClr val="black"/>
                </a:solidFill>
                <a:latin typeface="Palatino Linotype"/>
                <a:ea typeface="宋体" panose="02010600030101010101" pitchFamily="2" charset="-122"/>
              </a:rPr>
              <a:t>传递</a:t>
            </a:r>
          </a:p>
        </p:txBody>
      </p:sp>
    </p:spTree>
    <p:extLst>
      <p:ext uri="{BB962C8B-B14F-4D97-AF65-F5344CB8AC3E}">
        <p14:creationId xmlns:p14="http://schemas.microsoft.com/office/powerpoint/2010/main" val="29799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/>
              <a:t>通过</a:t>
            </a:r>
            <a:r>
              <a:rPr lang="en-US" altLang="zh-CN" dirty="0" err="1"/>
              <a:t>startActivity</a:t>
            </a:r>
            <a:r>
              <a:rPr lang="zh-CN" altLang="zh-CN" dirty="0"/>
              <a:t>方法启动其他</a:t>
            </a:r>
            <a:r>
              <a:rPr lang="zh-CN" altLang="en-US" dirty="0"/>
              <a:t>活动</a:t>
            </a:r>
            <a:r>
              <a:rPr lang="zh-CN" altLang="zh-CN" dirty="0"/>
              <a:t>以后，两个</a:t>
            </a:r>
            <a:r>
              <a:rPr lang="en-US" altLang="zh-CN" dirty="0"/>
              <a:t>Activity</a:t>
            </a:r>
            <a:r>
              <a:rPr lang="zh-CN" altLang="zh-CN" dirty="0"/>
              <a:t>之间便失去了联系。但是，在一些情况下，启动的</a:t>
            </a:r>
            <a:r>
              <a:rPr lang="en-US" altLang="zh-CN" dirty="0"/>
              <a:t>Activity</a:t>
            </a:r>
            <a:r>
              <a:rPr lang="zh-CN" altLang="zh-CN" dirty="0"/>
              <a:t>（父</a:t>
            </a:r>
            <a:r>
              <a:rPr lang="en-US" altLang="zh-CN" dirty="0"/>
              <a:t>Activity</a:t>
            </a:r>
            <a:r>
              <a:rPr lang="zh-CN" altLang="zh-CN" dirty="0"/>
              <a:t>）希望能够获得被启动</a:t>
            </a:r>
            <a:r>
              <a:rPr lang="en-US" altLang="zh-CN" dirty="0"/>
              <a:t>Activity</a:t>
            </a:r>
            <a:r>
              <a:rPr lang="zh-CN" altLang="zh-CN" dirty="0"/>
              <a:t>（子</a:t>
            </a:r>
            <a:r>
              <a:rPr lang="en-US" altLang="zh-CN" dirty="0"/>
              <a:t>Activity</a:t>
            </a:r>
            <a:r>
              <a:rPr lang="zh-CN" altLang="zh-CN" dirty="0"/>
              <a:t>）的返回结果。具体的实施步骤如下：</a:t>
            </a:r>
          </a:p>
          <a:p>
            <a:pPr marL="342350" lvl="1" indent="0">
              <a:lnSpc>
                <a:spcPct val="150000"/>
              </a:lnSpc>
              <a:buNone/>
            </a:pPr>
            <a:r>
              <a:rPr lang="en-US" altLang="zh-CN" dirty="0"/>
              <a:t>(1) </a:t>
            </a:r>
            <a:r>
              <a:rPr lang="zh-CN" altLang="zh-CN" dirty="0"/>
              <a:t>父</a:t>
            </a:r>
            <a:r>
              <a:rPr lang="en-US" altLang="zh-CN" dirty="0"/>
              <a:t>Activity</a:t>
            </a:r>
            <a:r>
              <a:rPr lang="zh-CN" altLang="zh-CN" dirty="0"/>
              <a:t>通过</a:t>
            </a:r>
            <a:r>
              <a:rPr lang="en-US" altLang="zh-CN" b="1" dirty="0" err="1"/>
              <a:t>startActivity</a:t>
            </a:r>
            <a:r>
              <a:rPr lang="en-US" altLang="zh-CN" b="1" dirty="0" err="1">
                <a:solidFill>
                  <a:srgbClr val="FF0000"/>
                </a:solidFill>
              </a:rPr>
              <a:t>ForResult</a:t>
            </a:r>
            <a:r>
              <a:rPr lang="zh-CN" altLang="zh-CN" dirty="0"/>
              <a:t>方法启动</a:t>
            </a:r>
            <a:r>
              <a:rPr lang="en-US" altLang="zh-CN" dirty="0"/>
              <a:t>Intent</a:t>
            </a:r>
            <a:r>
              <a:rPr lang="zh-CN" altLang="zh-CN" dirty="0"/>
              <a:t>对象；</a:t>
            </a:r>
          </a:p>
          <a:p>
            <a:pPr marL="342350" lvl="1" indent="0">
              <a:lnSpc>
                <a:spcPct val="150000"/>
              </a:lnSpc>
              <a:buNone/>
            </a:pPr>
            <a:r>
              <a:rPr lang="en-US" altLang="zh-CN" dirty="0"/>
              <a:t>(2)</a:t>
            </a:r>
            <a:r>
              <a:rPr lang="zh-CN" altLang="zh-CN" dirty="0"/>
              <a:t>子</a:t>
            </a:r>
            <a:r>
              <a:rPr lang="en-US" altLang="zh-CN" dirty="0"/>
              <a:t>Activity</a:t>
            </a:r>
            <a:r>
              <a:rPr lang="zh-CN" altLang="zh-CN" dirty="0"/>
              <a:t>通过</a:t>
            </a:r>
            <a:r>
              <a:rPr lang="en-US" altLang="zh-CN" b="1" dirty="0" err="1"/>
              <a:t>setResult</a:t>
            </a:r>
            <a:r>
              <a:rPr lang="zh-CN" altLang="zh-CN" dirty="0"/>
              <a:t>方法设置返回结果；</a:t>
            </a:r>
          </a:p>
          <a:p>
            <a:pPr marL="342350" lvl="1" indent="0">
              <a:lnSpc>
                <a:spcPct val="150000"/>
              </a:lnSpc>
              <a:buNone/>
            </a:pPr>
            <a:r>
              <a:rPr lang="en-US" altLang="zh-CN" dirty="0"/>
              <a:t>(3) </a:t>
            </a:r>
            <a:r>
              <a:rPr lang="zh-CN" altLang="zh-CN" dirty="0"/>
              <a:t>父</a:t>
            </a:r>
            <a:r>
              <a:rPr lang="en-US" altLang="zh-CN" dirty="0"/>
              <a:t>Activity</a:t>
            </a:r>
            <a:r>
              <a:rPr lang="zh-CN" altLang="zh-CN" dirty="0"/>
              <a:t>通过</a:t>
            </a:r>
            <a:r>
              <a:rPr lang="en-US" altLang="zh-CN" b="1" dirty="0" err="1">
                <a:solidFill>
                  <a:srgbClr val="FF0000"/>
                </a:solidFill>
              </a:rPr>
              <a:t>onActivityResult</a:t>
            </a:r>
            <a:r>
              <a:rPr lang="zh-CN" altLang="zh-CN" dirty="0"/>
              <a:t>方法</a:t>
            </a:r>
            <a:r>
              <a:rPr lang="zh-CN" altLang="en-US" dirty="0"/>
              <a:t>（重写）</a:t>
            </a:r>
            <a:r>
              <a:rPr lang="zh-CN" altLang="zh-CN" dirty="0"/>
              <a:t>获取子</a:t>
            </a:r>
            <a:r>
              <a:rPr lang="en-US" altLang="zh-CN" dirty="0"/>
              <a:t>Activity</a:t>
            </a:r>
            <a:r>
              <a:rPr lang="zh-CN" altLang="zh-CN" dirty="0"/>
              <a:t>返回的结果，并进行处理。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获取</a:t>
            </a:r>
            <a:r>
              <a:rPr lang="en-US" altLang="zh-CN" dirty="0"/>
              <a:t>Activity</a:t>
            </a:r>
            <a:r>
              <a:rPr lang="zh-CN" altLang="en-US" dirty="0"/>
              <a:t>返回值</a:t>
            </a:r>
          </a:p>
        </p:txBody>
      </p:sp>
    </p:spTree>
    <p:extLst>
      <p:ext uri="{BB962C8B-B14F-4D97-AF65-F5344CB8AC3E}">
        <p14:creationId xmlns:p14="http://schemas.microsoft.com/office/powerpoint/2010/main" val="144845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【例</a:t>
            </a:r>
            <a:r>
              <a:rPr lang="en-US" altLang="zh-CN" b="1" dirty="0"/>
              <a:t>3-3</a:t>
            </a:r>
            <a:r>
              <a:rPr lang="zh-CN" altLang="zh-CN" b="1" dirty="0"/>
              <a:t>】</a:t>
            </a:r>
            <a:r>
              <a:rPr lang="zh-CN" altLang="zh-CN" dirty="0"/>
              <a:t>：显</a:t>
            </a:r>
            <a:r>
              <a:rPr lang="zh-CN" altLang="en-US" dirty="0"/>
              <a:t>式</a:t>
            </a:r>
            <a:r>
              <a:rPr lang="zh-CN" altLang="zh-CN" dirty="0"/>
              <a:t>启动子页面后，在子页面中随机生成一个</a:t>
            </a:r>
            <a:r>
              <a:rPr lang="zh-CN" altLang="zh-CN" dirty="0">
                <a:solidFill>
                  <a:srgbClr val="FF0000"/>
                </a:solidFill>
              </a:rPr>
              <a:t>随机数</a:t>
            </a:r>
            <a:r>
              <a:rPr lang="zh-CN" altLang="zh-CN" dirty="0"/>
              <a:t>，单击“返回”按钮后，将该随机数显示在第一个页面中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</a:t>
            </a:r>
            <a:r>
              <a:rPr lang="en-US" altLang="zh-CN" dirty="0"/>
              <a:t>Activity</a:t>
            </a:r>
            <a:r>
              <a:rPr lang="zh-CN" altLang="en-US" dirty="0"/>
              <a:t>返回值</a:t>
            </a:r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1046978" y="2941016"/>
            <a:ext cx="2696885" cy="1597000"/>
          </a:xfrm>
          <a:prstGeom prst="rect">
            <a:avLst/>
          </a:prstGeom>
          <a:ln>
            <a:noFill/>
          </a:ln>
        </p:spPr>
      </p:pic>
      <p:pic>
        <p:nvPicPr>
          <p:cNvPr id="5" name="图片 4"/>
          <p:cNvPicPr/>
          <p:nvPr/>
        </p:nvPicPr>
        <p:blipFill>
          <a:blip r:embed="rId4"/>
          <a:stretch>
            <a:fillRect/>
          </a:stretch>
        </p:blipFill>
        <p:spPr>
          <a:xfrm>
            <a:off x="6498158" y="2935302"/>
            <a:ext cx="2887382" cy="160271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919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1" y="1198246"/>
            <a:ext cx="10286999" cy="100888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zh-CN" altLang="en-US" dirty="0"/>
              <a:t>在第一个页面通过</a:t>
            </a:r>
            <a:r>
              <a:rPr lang="en-US" altLang="zh-CN" b="1" dirty="0" err="1"/>
              <a:t>startActivityForResult</a:t>
            </a:r>
            <a:r>
              <a:rPr lang="zh-CN" altLang="en-US" b="1" dirty="0"/>
              <a:t>方法启动目标活动，同时还需要传入一个请求码，用于唯一标识返回结果的目标活动</a:t>
            </a:r>
            <a:r>
              <a:rPr lang="zh-CN" altLang="zh-CN" dirty="0"/>
              <a:t>：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</a:t>
            </a:r>
            <a:r>
              <a:rPr lang="en-US" altLang="zh-CN" dirty="0"/>
              <a:t>Activity</a:t>
            </a:r>
            <a:r>
              <a:rPr lang="zh-CN" altLang="en-US" dirty="0"/>
              <a:t>返回值</a:t>
            </a:r>
          </a:p>
        </p:txBody>
      </p:sp>
      <p:sp>
        <p:nvSpPr>
          <p:cNvPr id="5" name="矩形 4"/>
          <p:cNvSpPr/>
          <p:nvPr/>
        </p:nvSpPr>
        <p:spPr>
          <a:xfrm>
            <a:off x="876264" y="2249024"/>
            <a:ext cx="9002784" cy="304107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85588" tIns="42794" rIns="85588" bIns="42794">
            <a:spAutoFit/>
          </a:bodyPr>
          <a:lstStyle/>
          <a:p>
            <a:pPr defTabSz="855878"/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button1.setOnClickListener(new </a:t>
            </a:r>
            <a:r>
              <a:rPr lang="en-US" altLang="zh-CN" sz="24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View.OnClickListener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() {</a:t>
            </a:r>
            <a:b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@Override</a:t>
            </a:r>
            <a:b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public void </a:t>
            </a:r>
            <a:r>
              <a:rPr lang="en-US" altLang="zh-CN" sz="24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onClick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(View v) {</a:t>
            </a:r>
            <a:b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Intent intent1=new Intent(MainActivity.this,SubActivity1.class);</a:t>
            </a:r>
            <a:endParaRPr lang="zh-CN" altLang="zh-CN" sz="2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defTabSz="855878"/>
            <a:r>
              <a:rPr lang="en-US" altLang="zh-CN" sz="24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//</a:t>
            </a:r>
            <a:r>
              <a:rPr lang="zh-CN" altLang="zh-CN" sz="24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此处的第二个参数用在（</a:t>
            </a:r>
            <a:r>
              <a:rPr lang="en-US" altLang="zh-CN" sz="24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4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）步中的</a:t>
            </a:r>
            <a:r>
              <a:rPr lang="en-US" altLang="zh-CN" sz="2400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requestCode</a:t>
            </a:r>
            <a:r>
              <a:rPr lang="zh-CN" altLang="zh-CN" sz="24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参数上</a:t>
            </a:r>
            <a:br>
              <a:rPr lang="en-US" altLang="zh-CN" sz="24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4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sz="24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startActivityForResult</a:t>
            </a:r>
            <a:r>
              <a:rPr lang="en-US" altLang="zh-CN" sz="24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(intent1,</a:t>
            </a: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br>
              <a:rPr lang="en-US" altLang="zh-CN" sz="24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4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}</a:t>
            </a:r>
            <a:br>
              <a:rPr lang="en-US" altLang="zh-CN" sz="24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4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});</a:t>
            </a:r>
            <a:endParaRPr lang="zh-CN" altLang="en-US" sz="2400" dirty="0">
              <a:solidFill>
                <a:prstClr val="black"/>
              </a:solidFill>
              <a:latin typeface="Palatino Linotype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507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116736"/>
            <a:ext cx="9875520" cy="615696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zh-CN" altLang="zh-CN" b="1" dirty="0"/>
              <a:t>通过</a:t>
            </a:r>
            <a:r>
              <a:rPr lang="en-US" altLang="zh-CN" b="1" dirty="0" err="1"/>
              <a:t>setResult</a:t>
            </a:r>
            <a:r>
              <a:rPr lang="zh-CN" altLang="zh-CN" b="1" dirty="0"/>
              <a:t>方法设置返回结果：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</a:t>
            </a:r>
            <a:r>
              <a:rPr lang="en-US" altLang="zh-CN" dirty="0"/>
              <a:t>Activity</a:t>
            </a:r>
            <a:r>
              <a:rPr lang="zh-CN" altLang="en-US" dirty="0"/>
              <a:t>返回值</a:t>
            </a:r>
          </a:p>
        </p:txBody>
      </p:sp>
      <p:sp>
        <p:nvSpPr>
          <p:cNvPr id="4" name="矩形 3"/>
          <p:cNvSpPr/>
          <p:nvPr/>
        </p:nvSpPr>
        <p:spPr>
          <a:xfrm>
            <a:off x="755333" y="1877617"/>
            <a:ext cx="10681334" cy="474000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 lIns="85588" tIns="42794" rIns="85588" bIns="42794">
            <a:spAutoFit/>
          </a:bodyPr>
          <a:lstStyle/>
          <a:p>
            <a:pPr defTabSz="855878"/>
            <a:r>
              <a:rPr lang="en-US" altLang="zh-CN" sz="216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Button </a:t>
            </a:r>
            <a:r>
              <a:rPr lang="en-US" altLang="zh-CN" sz="216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btn</a:t>
            </a:r>
            <a:r>
              <a:rPr lang="en-US" altLang="zh-CN" sz="216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=(Button)</a:t>
            </a:r>
            <a:r>
              <a:rPr lang="en-US" altLang="zh-CN" sz="216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findViewById</a:t>
            </a:r>
            <a:r>
              <a:rPr lang="en-US" altLang="zh-CN" sz="216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16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R.id.button</a:t>
            </a:r>
            <a:r>
              <a:rPr lang="en-US" altLang="zh-CN" sz="216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br>
              <a:rPr lang="en-US" altLang="zh-CN" sz="216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16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btn.setOnClickListener</a:t>
            </a:r>
            <a:r>
              <a:rPr lang="en-US" altLang="zh-CN" sz="216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(new </a:t>
            </a:r>
            <a:r>
              <a:rPr lang="en-US" altLang="zh-CN" sz="216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View.OnClickListener</a:t>
            </a:r>
            <a:r>
              <a:rPr lang="en-US" altLang="zh-CN" sz="216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() {</a:t>
            </a:r>
            <a:br>
              <a:rPr lang="en-US" altLang="zh-CN" sz="216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16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@Override</a:t>
            </a:r>
            <a:br>
              <a:rPr lang="en-US" altLang="zh-CN" sz="216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16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public void </a:t>
            </a:r>
            <a:r>
              <a:rPr lang="en-US" altLang="zh-CN" sz="216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onClick</a:t>
            </a:r>
            <a:r>
              <a:rPr lang="en-US" altLang="zh-CN" sz="216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(View v) {</a:t>
            </a:r>
            <a:br>
              <a:rPr lang="en-US" altLang="zh-CN" sz="216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16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Random rand =new Random(); //1.</a:t>
            </a:r>
            <a:r>
              <a:rPr lang="zh-CN" altLang="zh-CN" sz="216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生成随机数</a:t>
            </a:r>
            <a:br>
              <a:rPr lang="en-US" altLang="zh-CN" sz="216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16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16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16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r=</a:t>
            </a:r>
            <a:r>
              <a:rPr lang="en-US" altLang="zh-CN" sz="216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rand.nextInt</a:t>
            </a:r>
            <a:r>
              <a:rPr lang="en-US" altLang="zh-CN" sz="216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(100);</a:t>
            </a:r>
            <a:br>
              <a:rPr lang="en-US" altLang="zh-CN" sz="216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16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Bundle bundle=new Bundle(); //2.</a:t>
            </a:r>
            <a:r>
              <a:rPr lang="zh-CN" altLang="zh-CN" sz="216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准备</a:t>
            </a:r>
            <a:r>
              <a:rPr lang="en-US" altLang="zh-CN" sz="216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Bundle</a:t>
            </a:r>
            <a:r>
              <a:rPr lang="zh-CN" altLang="zh-CN" sz="216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对象传递</a:t>
            </a:r>
            <a:r>
              <a:rPr lang="en-US" altLang="zh-CN" sz="216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Intent</a:t>
            </a:r>
            <a:r>
              <a:rPr lang="zh-CN" altLang="zh-CN" sz="216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</a:t>
            </a:r>
            <a:br>
              <a:rPr lang="en-US" altLang="zh-CN" sz="216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16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16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bundle.putInt</a:t>
            </a:r>
            <a:r>
              <a:rPr lang="en-US" altLang="zh-CN" sz="216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(“</a:t>
            </a:r>
            <a:r>
              <a:rPr lang="en-US" altLang="zh-CN" sz="216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random”,r</a:t>
            </a:r>
            <a:r>
              <a:rPr lang="en-US" altLang="zh-CN" sz="216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br>
              <a:rPr lang="en-US" altLang="zh-CN" sz="216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16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Intent intent3=new Intent(); </a:t>
            </a:r>
            <a:r>
              <a:rPr lang="en-US" altLang="zh-CN" sz="216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216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该“意图”仅仅只传递数据</a:t>
            </a:r>
            <a:br>
              <a:rPr lang="en-US" altLang="zh-CN" sz="216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16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intent3.putExtras(bundle);</a:t>
            </a:r>
            <a:br>
              <a:rPr lang="en-US" altLang="zh-CN" sz="216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16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sz="216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160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setResult</a:t>
            </a:r>
            <a:r>
              <a:rPr lang="en-US" altLang="zh-CN" sz="216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(RESULT_OK, intent3);</a:t>
            </a:r>
            <a:r>
              <a:rPr lang="en-US" altLang="zh-CN" sz="216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//3.</a:t>
            </a:r>
            <a:r>
              <a:rPr lang="zh-CN" altLang="zh-CN" sz="216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设置返回结果</a:t>
            </a:r>
            <a:r>
              <a:rPr lang="en-US" altLang="zh-CN" sz="216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intent3,</a:t>
            </a:r>
            <a:r>
              <a:rPr lang="zh-CN" altLang="zh-CN" sz="216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并且其中包含传递的参数</a:t>
            </a:r>
            <a:br>
              <a:rPr lang="en-US" altLang="zh-CN" sz="216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16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finish();//</a:t>
            </a:r>
            <a:r>
              <a:rPr lang="zh-CN" altLang="zh-CN" sz="216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关闭当前页面</a:t>
            </a:r>
            <a:br>
              <a:rPr lang="en-US" altLang="zh-CN" sz="216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16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}</a:t>
            </a:r>
            <a:br>
              <a:rPr lang="en-US" altLang="zh-CN" sz="216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16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});</a:t>
            </a:r>
            <a:endParaRPr lang="zh-CN" altLang="zh-CN" sz="216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39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228692"/>
            <a:ext cx="9875520" cy="963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</a:t>
            </a:r>
            <a:r>
              <a:rPr lang="zh-CN" altLang="zh-CN" b="1" dirty="0"/>
              <a:t>父</a:t>
            </a:r>
            <a:r>
              <a:rPr lang="en-US" altLang="zh-CN" b="1" dirty="0"/>
              <a:t>Activity</a:t>
            </a:r>
            <a:r>
              <a:rPr lang="zh-CN" altLang="zh-CN" b="1" dirty="0"/>
              <a:t>通过</a:t>
            </a:r>
            <a:r>
              <a:rPr lang="en-US" altLang="zh-CN" b="1" dirty="0" err="1"/>
              <a:t>onActivityResult</a:t>
            </a:r>
            <a:r>
              <a:rPr lang="zh-CN" altLang="zh-CN" b="1" dirty="0"/>
              <a:t>方法获取子</a:t>
            </a:r>
            <a:r>
              <a:rPr lang="en-US" altLang="zh-CN" b="1" dirty="0"/>
              <a:t>Activity</a:t>
            </a:r>
            <a:r>
              <a:rPr lang="zh-CN" altLang="zh-CN" b="1" dirty="0"/>
              <a:t>返回的结果，并进行处理：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</a:t>
            </a:r>
            <a:r>
              <a:rPr lang="en-US" altLang="zh-CN" dirty="0"/>
              <a:t>Activity</a:t>
            </a:r>
            <a:r>
              <a:rPr lang="zh-CN" altLang="en-US" dirty="0"/>
              <a:t>返回值</a:t>
            </a:r>
          </a:p>
        </p:txBody>
      </p:sp>
      <p:sp>
        <p:nvSpPr>
          <p:cNvPr id="4" name="矩形 3"/>
          <p:cNvSpPr/>
          <p:nvPr/>
        </p:nvSpPr>
        <p:spPr>
          <a:xfrm>
            <a:off x="805396" y="2341916"/>
            <a:ext cx="10581208" cy="4518406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 lIns="85588" tIns="42794" rIns="85588" bIns="42794">
            <a:spAutoFit/>
          </a:bodyPr>
          <a:lstStyle/>
          <a:p>
            <a:pPr defTabSz="855878"/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@Override</a:t>
            </a:r>
            <a:b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protected void </a:t>
            </a:r>
            <a:r>
              <a:rPr lang="en-US" altLang="zh-CN" sz="2400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onActivityResult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kern="100" dirty="0" err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requestCode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kern="100" dirty="0" err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resultCode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Intent data) {</a:t>
            </a:r>
            <a:b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if(</a:t>
            </a:r>
            <a:r>
              <a:rPr lang="en-US" altLang="zh-CN" sz="24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requestCode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==1) {</a:t>
            </a:r>
          </a:p>
          <a:p>
            <a:pPr defTabSz="855878"/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	</a:t>
            </a:r>
            <a:r>
              <a:rPr lang="en-US" altLang="zh-CN" sz="2000" kern="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kern="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在一个活动中有可能调用</a:t>
            </a:r>
            <a:r>
              <a:rPr lang="en-US" altLang="zh-CN" sz="2000" kern="100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startActivityForResult</a:t>
            </a:r>
            <a:r>
              <a:rPr lang="en-US" altLang="zh-CN" sz="2000" kern="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kern="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方法去启动很多不同的活动</a:t>
            </a:r>
            <a:b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if(</a:t>
            </a:r>
            <a:r>
              <a:rPr lang="en-US" altLang="zh-CN" sz="24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resultCode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==RESULT_OK)</a:t>
            </a:r>
            <a:b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{</a:t>
            </a:r>
            <a:b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Bundle random=</a:t>
            </a:r>
            <a:r>
              <a:rPr lang="en-US" altLang="zh-CN" sz="24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data.getExtras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();</a:t>
            </a:r>
            <a:endParaRPr lang="zh-CN" altLang="zh-CN" sz="20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285293" algn="just" defTabSz="855878"/>
            <a:r>
              <a:rPr lang="en-US" altLang="zh-CN" sz="2400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Toast.makeText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MainActivity.this,random.getInt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("random")+"",</a:t>
            </a:r>
            <a:b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				</a:t>
            </a:r>
            <a:r>
              <a:rPr lang="en-US" altLang="zh-CN" sz="24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Toast.LENGTH_LONG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).show();</a:t>
            </a:r>
          </a:p>
          <a:p>
            <a:pPr indent="285293" defTabSz="855878"/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}</a:t>
            </a:r>
          </a:p>
          <a:p>
            <a:pPr indent="285293" defTabSz="855878"/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b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20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419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sz="32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protected void </a:t>
            </a:r>
            <a:r>
              <a:rPr lang="en-US" altLang="zh-CN" sz="3200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onActivityResult</a:t>
            </a:r>
            <a:r>
              <a:rPr lang="en-US" altLang="zh-CN" sz="32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(int </a:t>
            </a:r>
            <a:r>
              <a:rPr lang="en-US" altLang="zh-CN" sz="3200" b="1" kern="100" dirty="0" err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requestCode</a:t>
            </a:r>
            <a:r>
              <a:rPr lang="en-US" altLang="zh-CN" sz="32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int </a:t>
            </a:r>
            <a:r>
              <a:rPr lang="en-US" altLang="zh-CN" sz="3200" b="1" kern="100" dirty="0" err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resultCode</a:t>
            </a:r>
            <a:r>
              <a:rPr lang="en-US" altLang="zh-CN" sz="32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Intent data)</a:t>
            </a:r>
            <a:r>
              <a:rPr lang="zh-CN" altLang="zh-CN" b="1" dirty="0"/>
              <a:t>方法</a:t>
            </a:r>
            <a:r>
              <a:rPr lang="en-US" altLang="zh-CN" b="1" dirty="0"/>
              <a:t>: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sz="2880" dirty="0"/>
              <a:t>三个参数：</a:t>
            </a:r>
            <a:endParaRPr lang="en-US" altLang="zh-CN" sz="2880" dirty="0"/>
          </a:p>
          <a:p>
            <a:pPr lvl="2">
              <a:lnSpc>
                <a:spcPct val="120000"/>
              </a:lnSpc>
            </a:pPr>
            <a:r>
              <a:rPr lang="zh-CN" altLang="en-US" sz="2400" dirty="0"/>
              <a:t>第一个参数</a:t>
            </a:r>
            <a:r>
              <a:rPr lang="en-US" altLang="zh-CN" sz="2400" b="1" dirty="0" err="1">
                <a:solidFill>
                  <a:schemeClr val="accent1">
                    <a:lumMod val="75000"/>
                  </a:schemeClr>
                </a:solidFill>
              </a:rPr>
              <a:t>requeseCode</a:t>
            </a:r>
            <a:r>
              <a:rPr lang="zh-CN" altLang="en-US" sz="2400" dirty="0"/>
              <a:t>，即父活动在启动目标活动时传入的请求码。</a:t>
            </a:r>
            <a:endParaRPr lang="en-US" altLang="zh-CN" sz="2400" dirty="0"/>
          </a:p>
          <a:p>
            <a:pPr lvl="2">
              <a:lnSpc>
                <a:spcPct val="120000"/>
              </a:lnSpc>
            </a:pPr>
            <a:r>
              <a:rPr lang="zh-CN" altLang="en-US" sz="2400" dirty="0"/>
              <a:t>第二个参数</a:t>
            </a:r>
            <a:r>
              <a:rPr lang="en-US" altLang="zh-CN" sz="2400" b="1" dirty="0" err="1">
                <a:solidFill>
                  <a:schemeClr val="accent1">
                    <a:lumMod val="75000"/>
                  </a:schemeClr>
                </a:solidFill>
              </a:rPr>
              <a:t>resultCode</a:t>
            </a:r>
            <a:r>
              <a:rPr lang="zh-CN" altLang="en-US" sz="2400" dirty="0"/>
              <a:t>，即目标活动在返回数据时传入的响应码。</a:t>
            </a:r>
            <a:endParaRPr lang="en-US" altLang="zh-CN" sz="2400" dirty="0"/>
          </a:p>
          <a:p>
            <a:pPr lvl="2">
              <a:lnSpc>
                <a:spcPct val="120000"/>
              </a:lnSpc>
            </a:pPr>
            <a:r>
              <a:rPr lang="zh-CN" altLang="en-US" sz="2400" dirty="0"/>
              <a:t>第三个参数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  <a:r>
              <a:rPr lang="zh-CN" altLang="en-US" sz="2400" dirty="0"/>
              <a:t>，即携带着返回数据的</a:t>
            </a:r>
            <a:r>
              <a:rPr lang="en-US" altLang="zh-CN" sz="2400" dirty="0"/>
              <a:t>Intent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>
              <a:lnSpc>
                <a:spcPct val="120000"/>
              </a:lnSpc>
            </a:pPr>
            <a:r>
              <a:rPr lang="zh-CN" altLang="en-US" sz="2640" dirty="0"/>
              <a:t>由于在一个活动中有可能会调用</a:t>
            </a:r>
            <a:r>
              <a:rPr lang="en-US" altLang="zh-CN" sz="2640" b="1" kern="1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startActivityForResult</a:t>
            </a:r>
            <a:r>
              <a:rPr lang="en-US" altLang="zh-CN" sz="2640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640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方法去启动很多不同的活动，每一个活动返回的数据都会回调到</a:t>
            </a:r>
            <a:r>
              <a:rPr lang="en-US" altLang="zh-CN" sz="2640" b="1" kern="1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onActivityResult</a:t>
            </a:r>
            <a:r>
              <a:rPr lang="zh-CN" altLang="en-US" sz="2640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2640" dirty="0"/>
              <a:t>，因此处理返回值时首先要做的就是通过</a:t>
            </a:r>
            <a:r>
              <a:rPr lang="en-US" altLang="zh-CN" sz="2640" dirty="0" err="1"/>
              <a:t>requeseCode</a:t>
            </a:r>
            <a:r>
              <a:rPr lang="zh-CN" altLang="en-US" sz="2640" dirty="0"/>
              <a:t>的值来判断数据来源。然后再根据</a:t>
            </a:r>
            <a:r>
              <a:rPr lang="en-US" altLang="zh-CN" sz="2640" dirty="0" err="1"/>
              <a:t>resultCode</a:t>
            </a:r>
            <a:r>
              <a:rPr lang="zh-CN" altLang="en-US" sz="2640" dirty="0"/>
              <a:t>的值来判断处理结果是否成功。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</a:t>
            </a:r>
            <a:r>
              <a:rPr lang="en-US" altLang="zh-CN" dirty="0"/>
              <a:t>Activity</a:t>
            </a:r>
            <a:r>
              <a:rPr lang="zh-CN" altLang="en-US" dirty="0"/>
              <a:t>返回值</a:t>
            </a:r>
          </a:p>
        </p:txBody>
      </p:sp>
    </p:spTree>
    <p:extLst>
      <p:ext uri="{BB962C8B-B14F-4D97-AF65-F5344CB8AC3E}">
        <p14:creationId xmlns:p14="http://schemas.microsoft.com/office/powerpoint/2010/main" val="400506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A659376-16CC-4E5D-B607-7F5D287D3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8640" indent="-548640">
              <a:buFont typeface="+mj-ea"/>
              <a:buAutoNum type="circleNumDbPlain"/>
            </a:pPr>
            <a:r>
              <a:rPr lang="en-US" altLang="zh-CN" sz="2880" b="1" dirty="0"/>
              <a:t>Intent</a:t>
            </a:r>
            <a:r>
              <a:rPr lang="zh-CN" altLang="en-US" sz="2880" b="1" dirty="0"/>
              <a:t>及分类</a:t>
            </a:r>
            <a:endParaRPr lang="en-US" altLang="zh-CN" sz="2880" b="1" dirty="0"/>
          </a:p>
          <a:p>
            <a:pPr lvl="1"/>
            <a:r>
              <a:rPr lang="zh-CN" altLang="en-US" dirty="0"/>
              <a:t>显式启动</a:t>
            </a:r>
            <a:endParaRPr lang="en-US" altLang="zh-CN" dirty="0"/>
          </a:p>
          <a:p>
            <a:pPr lvl="1"/>
            <a:r>
              <a:rPr lang="zh-CN" altLang="en-US" dirty="0"/>
              <a:t>隐式启动</a:t>
            </a:r>
          </a:p>
          <a:p>
            <a:pPr marL="548640" lvl="1" indent="-548640">
              <a:buFont typeface="+mj-ea"/>
              <a:buAutoNum type="circleNumDbPlain" startAt="2"/>
            </a:pPr>
            <a:r>
              <a:rPr lang="zh-CN" altLang="en-US" sz="2880" b="1" dirty="0"/>
              <a:t>隐式启动</a:t>
            </a:r>
            <a:endParaRPr lang="en-US" altLang="zh-CN" sz="2880" b="1" dirty="0"/>
          </a:p>
          <a:p>
            <a:pPr lvl="1"/>
            <a:r>
              <a:rPr lang="zh-CN" altLang="en-US" dirty="0"/>
              <a:t>使用意图过滤器，</a:t>
            </a:r>
            <a:r>
              <a:rPr lang="en-US" altLang="zh-CN" sz="24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&lt;intent-filter&gt;</a:t>
            </a:r>
            <a:endParaRPr lang="en-US" altLang="zh-CN" dirty="0"/>
          </a:p>
          <a:p>
            <a:pPr lvl="2"/>
            <a:r>
              <a:rPr lang="en-US" altLang="zh-CN" dirty="0"/>
              <a:t>action</a:t>
            </a:r>
            <a:r>
              <a:rPr lang="zh-CN" altLang="en-US" dirty="0"/>
              <a:t>，</a:t>
            </a:r>
            <a:r>
              <a:rPr lang="en-US" altLang="zh-CN" dirty="0"/>
              <a:t>category</a:t>
            </a:r>
            <a:r>
              <a:rPr lang="zh-CN" altLang="en-US" dirty="0"/>
              <a:t>，</a:t>
            </a:r>
            <a:r>
              <a:rPr lang="en-US" altLang="zh-CN" dirty="0"/>
              <a:t>data</a:t>
            </a:r>
          </a:p>
          <a:p>
            <a:pPr lvl="1"/>
            <a:r>
              <a:rPr lang="zh-CN" altLang="en-US" dirty="0"/>
              <a:t>隐式启动的更多用法</a:t>
            </a:r>
            <a:endParaRPr lang="en-US" altLang="zh-CN" dirty="0"/>
          </a:p>
          <a:p>
            <a:pPr marL="548640" indent="-548640">
              <a:buFont typeface="+mj-ea"/>
              <a:buAutoNum type="circleNumDbPlain" startAt="3"/>
            </a:pPr>
            <a:r>
              <a:rPr lang="zh-CN" altLang="en-US" sz="2880" b="1" dirty="0"/>
              <a:t>活动之间传递数据</a:t>
            </a:r>
            <a:endParaRPr lang="en-US" altLang="zh-CN" sz="2880" b="1" dirty="0"/>
          </a:p>
          <a:p>
            <a:pPr lvl="1"/>
            <a:r>
              <a:rPr lang="zh-CN" altLang="en-US" dirty="0"/>
              <a:t>单向传递</a:t>
            </a:r>
            <a:endParaRPr lang="en-US" altLang="zh-CN" dirty="0"/>
          </a:p>
          <a:p>
            <a:pPr lvl="1"/>
            <a:r>
              <a:rPr lang="zh-CN" altLang="en-US" dirty="0"/>
              <a:t>从目标活动返回值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4AC0743-DB72-47FF-9F98-212CD9B4E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242476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在实际的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App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软件中，几乎每个应用都涉及到页面跳转的操作，诸如通信录的联系人列表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-&gt;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联系人详细信息等。这些跳转都是借助于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Android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Intent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实现的。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just"/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Intent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，中文意思是“</a:t>
            </a:r>
            <a:r>
              <a:rPr lang="zh-CN" altLang="zh-CN" b="1" i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意图，意向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”，可以理解为，应用程序要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启动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另一个组件就需要用到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Intent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just"/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Intent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负责对应用中一次操作的</a:t>
            </a:r>
            <a:r>
              <a:rPr lang="zh-CN" altLang="zh-CN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动作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、涉及的</a:t>
            </a:r>
            <a:r>
              <a:rPr lang="zh-CN" altLang="zh-CN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数据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zh-CN" altLang="zh-CN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附加数据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进行描述，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Android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则根据此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Intent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的描述，负责找到对应的组件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活动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，将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Intent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传递给调用的组件，并完成组件的调用。</a:t>
            </a:r>
            <a:endParaRPr 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Intent</a:t>
            </a:r>
            <a:r>
              <a:rPr lang="zh-CN" altLang="en-US" dirty="0"/>
              <a:t>对象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06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1" y="1285387"/>
            <a:ext cx="10422102" cy="723717"/>
          </a:xfrm>
        </p:spPr>
        <p:txBody>
          <a:bodyPr/>
          <a:lstStyle/>
          <a:p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Intent</a:t>
            </a:r>
            <a:r>
              <a:rPr lang="zh-CN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支持</a:t>
            </a:r>
            <a:r>
              <a:rPr lang="zh-CN" altLang="zh-CN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显式</a:t>
            </a:r>
            <a:r>
              <a:rPr lang="zh-CN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启动和</a:t>
            </a:r>
            <a:r>
              <a:rPr lang="zh-CN" altLang="zh-CN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隐式</a:t>
            </a:r>
            <a:r>
              <a:rPr lang="zh-CN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启动。</a:t>
            </a:r>
          </a:p>
          <a:p>
            <a:endParaRPr lang="zh-CN" altLang="en-US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活动的显式启动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27594" y="2171754"/>
            <a:ext cx="10422102" cy="119441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85588" tIns="42794" rIns="85588" bIns="42794" rtlCol="0">
            <a:spAutoFit/>
          </a:bodyPr>
          <a:lstStyle/>
          <a:p>
            <a:pPr defTabSz="855878"/>
            <a:r>
              <a:rPr lang="en-US" altLang="zh-CN" sz="2400" dirty="0">
                <a:solidFill>
                  <a:prstClr val="black"/>
                </a:solidFill>
                <a:latin typeface="Palatino Linotype"/>
                <a:ea typeface="宋体" panose="02010600030101010101" pitchFamily="2" charset="-122"/>
              </a:rPr>
              <a:t>Intent </a:t>
            </a:r>
            <a:r>
              <a:rPr lang="en-US" altLang="zh-CN" sz="2400" dirty="0" err="1">
                <a:solidFill>
                  <a:prstClr val="black"/>
                </a:solidFill>
                <a:latin typeface="Palatino Linotype"/>
                <a:ea typeface="宋体" panose="02010600030101010101" pitchFamily="2" charset="-122"/>
              </a:rPr>
              <a:t>intent</a:t>
            </a:r>
            <a:r>
              <a:rPr lang="en-US" altLang="zh-CN" sz="2400" dirty="0">
                <a:solidFill>
                  <a:prstClr val="black"/>
                </a:solidFill>
                <a:latin typeface="Palatino Linotype"/>
                <a:ea typeface="宋体" panose="02010600030101010101" pitchFamily="2" charset="-122"/>
              </a:rPr>
              <a:t> = new Intent(</a:t>
            </a:r>
            <a:r>
              <a:rPr lang="en-US" altLang="zh-CN" sz="2400" dirty="0" err="1">
                <a:solidFill>
                  <a:prstClr val="black"/>
                </a:solidFill>
                <a:latin typeface="Palatino Linotype"/>
                <a:ea typeface="宋体" panose="02010600030101010101" pitchFamily="2" charset="-122"/>
              </a:rPr>
              <a:t>MainActivity.this</a:t>
            </a:r>
            <a:r>
              <a:rPr lang="en-US" altLang="zh-CN" sz="2400" dirty="0">
                <a:solidFill>
                  <a:prstClr val="black"/>
                </a:solidFill>
                <a:latin typeface="Palatino Linotype"/>
                <a:ea typeface="宋体" panose="02010600030101010101" pitchFamily="2" charset="-122"/>
              </a:rPr>
              <a:t>, </a:t>
            </a:r>
            <a:r>
              <a:rPr lang="en-US" altLang="zh-CN" sz="2400" dirty="0" err="1">
                <a:solidFill>
                  <a:prstClr val="black"/>
                </a:solidFill>
                <a:latin typeface="Palatino Linotype"/>
                <a:ea typeface="宋体" panose="02010600030101010101" pitchFamily="2" charset="-122"/>
              </a:rPr>
              <a:t>SubActivity.class</a:t>
            </a:r>
            <a:r>
              <a:rPr lang="en-US" altLang="zh-CN" sz="2400" dirty="0">
                <a:solidFill>
                  <a:prstClr val="black"/>
                </a:solidFill>
                <a:latin typeface="Palatino Linotype"/>
                <a:ea typeface="宋体" panose="02010600030101010101" pitchFamily="2" charset="-122"/>
              </a:rPr>
              <a:t>); 	</a:t>
            </a:r>
          </a:p>
          <a:p>
            <a:pPr defTabSz="855878"/>
            <a:r>
              <a:rPr lang="en-US" altLang="zh-CN" sz="2400" dirty="0">
                <a:solidFill>
                  <a:prstClr val="black"/>
                </a:solidFill>
                <a:latin typeface="Palatino Linotype"/>
                <a:ea typeface="宋体" panose="02010600030101010101" pitchFamily="2" charset="-122"/>
              </a:rPr>
              <a:t>								//</a:t>
            </a:r>
            <a:r>
              <a:rPr lang="zh-CN" altLang="zh-CN" sz="2400" dirty="0">
                <a:solidFill>
                  <a:prstClr val="black"/>
                </a:solidFill>
                <a:latin typeface="Palatino Linotype"/>
                <a:ea typeface="宋体" panose="02010600030101010101" pitchFamily="2" charset="-122"/>
              </a:rPr>
              <a:t>定义一个</a:t>
            </a:r>
            <a:r>
              <a:rPr lang="zh-CN" altLang="en-US" sz="2400" dirty="0">
                <a:solidFill>
                  <a:prstClr val="black"/>
                </a:solidFill>
                <a:latin typeface="Palatino Linotype"/>
                <a:ea typeface="宋体" panose="02010600030101010101" pitchFamily="2" charset="-122"/>
              </a:rPr>
              <a:t>显式</a:t>
            </a:r>
            <a:r>
              <a:rPr lang="en-US" altLang="zh-CN" sz="2400" dirty="0">
                <a:solidFill>
                  <a:prstClr val="black"/>
                </a:solidFill>
                <a:latin typeface="Palatino Linotype"/>
                <a:ea typeface="宋体" panose="02010600030101010101" pitchFamily="2" charset="-122"/>
              </a:rPr>
              <a:t>Intent</a:t>
            </a:r>
            <a:endParaRPr lang="zh-CN" altLang="zh-CN" sz="2400" dirty="0">
              <a:solidFill>
                <a:prstClr val="black"/>
              </a:solidFill>
              <a:latin typeface="Palatino Linotype"/>
              <a:ea typeface="宋体" panose="02010600030101010101" pitchFamily="2" charset="-122"/>
            </a:endParaRPr>
          </a:p>
          <a:p>
            <a:pPr defTabSz="855878"/>
            <a:r>
              <a:rPr lang="en-US" altLang="zh-CN" sz="2400" b="1" dirty="0" err="1">
                <a:solidFill>
                  <a:srgbClr val="FF0000"/>
                </a:solidFill>
                <a:latin typeface="Palatino Linotype"/>
                <a:ea typeface="宋体" panose="02010600030101010101" pitchFamily="2" charset="-122"/>
              </a:rPr>
              <a:t>startActivity</a:t>
            </a:r>
            <a:r>
              <a:rPr lang="en-US" altLang="zh-CN" sz="2400" dirty="0">
                <a:solidFill>
                  <a:prstClr val="black"/>
                </a:solidFill>
                <a:latin typeface="Palatino Linotype"/>
                <a:ea typeface="宋体" panose="02010600030101010101" pitchFamily="2" charset="-122"/>
              </a:rPr>
              <a:t>(intent); //</a:t>
            </a:r>
            <a:r>
              <a:rPr lang="zh-CN" altLang="zh-CN" sz="2400" dirty="0">
                <a:solidFill>
                  <a:prstClr val="black"/>
                </a:solidFill>
                <a:latin typeface="Palatino Linotype"/>
                <a:ea typeface="宋体" panose="02010600030101010101" pitchFamily="2" charset="-122"/>
              </a:rPr>
              <a:t>启动</a:t>
            </a:r>
            <a:r>
              <a:rPr lang="en-US" altLang="zh-CN" sz="2400" dirty="0">
                <a:solidFill>
                  <a:prstClr val="black"/>
                </a:solidFill>
                <a:latin typeface="Palatino Linotype"/>
                <a:ea typeface="宋体" panose="02010600030101010101" pitchFamily="2" charset="-122"/>
              </a:rPr>
              <a:t>Activity</a:t>
            </a:r>
            <a:endParaRPr lang="zh-CN" altLang="en-US" sz="2400" dirty="0" err="1">
              <a:solidFill>
                <a:prstClr val="black"/>
              </a:solidFill>
              <a:latin typeface="Palatino Linotype"/>
              <a:ea typeface="宋体" panose="02010600030101010101" pitchFamily="2" charset="-122"/>
            </a:endParaRPr>
          </a:p>
        </p:txBody>
      </p:sp>
      <p:sp>
        <p:nvSpPr>
          <p:cNvPr id="6" name="内容占位符 1"/>
          <p:cNvSpPr txBox="1">
            <a:spLocks/>
          </p:cNvSpPr>
          <p:nvPr/>
        </p:nvSpPr>
        <p:spPr>
          <a:xfrm>
            <a:off x="609601" y="3865942"/>
            <a:ext cx="10972800" cy="2523414"/>
          </a:xfrm>
          <a:prstGeom prst="rect">
            <a:avLst/>
          </a:prstGeom>
        </p:spPr>
        <p:txBody>
          <a:bodyPr vert="horz" lIns="85588" tIns="42794" rIns="85588" bIns="42794">
            <a:normAutofit fontScale="92500" lnSpcReduction="20000"/>
          </a:bodyPr>
          <a:lstStyle>
            <a:lvl1pPr marL="213970" indent="-21397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9262" indent="-192573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indent="-192573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1800" kern="1200" baseline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3pPr>
            <a:lvl4pPr marL="927202" indent="-164043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1171" indent="-164043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55141" indent="-164043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97787" indent="-142646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11757" indent="-142646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5726" indent="-142646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6764" indent="-256764" defTabSz="1097280">
              <a:lnSpc>
                <a:spcPct val="130000"/>
              </a:lnSpc>
              <a:buClr>
                <a:srgbClr val="C0CF3A"/>
              </a:buClr>
            </a:pPr>
            <a:r>
              <a:rPr lang="en-US" altLang="zh-CN" sz="288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Intent </a:t>
            </a:r>
            <a:r>
              <a:rPr lang="zh-CN" altLang="en-US" sz="288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有多个构造函数的重载。其中一个如上例所示。这个构造函数接收</a:t>
            </a:r>
            <a:r>
              <a:rPr lang="en-US" altLang="zh-CN" sz="288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288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个参数，第一个参数要求提供一个启动活动的上下文，第二个参数指定要启动的目标活动。</a:t>
            </a:r>
            <a:endParaRPr lang="en-US" altLang="zh-CN" sz="288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56764" indent="-256764" defTabSz="1097280">
              <a:lnSpc>
                <a:spcPct val="130000"/>
              </a:lnSpc>
              <a:buClr>
                <a:srgbClr val="C0CF3A"/>
              </a:buClr>
            </a:pPr>
            <a:r>
              <a:rPr lang="zh-CN" altLang="en-US" sz="288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然后通过</a:t>
            </a:r>
            <a:r>
              <a:rPr lang="zh-CN" altLang="en-US" sz="288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活动</a:t>
            </a:r>
            <a:r>
              <a:rPr lang="zh-CN" altLang="en-US" sz="288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提供的方法</a:t>
            </a:r>
            <a:r>
              <a:rPr lang="en-US" altLang="zh-CN" sz="2880" dirty="0" err="1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startActivity</a:t>
            </a:r>
            <a:r>
              <a:rPr lang="en-US" altLang="zh-CN" sz="288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()</a:t>
            </a:r>
            <a:r>
              <a:rPr lang="zh-CN" altLang="en-US" sz="288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，接收一个</a:t>
            </a:r>
            <a:r>
              <a:rPr lang="en-US" altLang="zh-CN" sz="288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Intent </a:t>
            </a:r>
            <a:r>
              <a:rPr lang="zh-CN" altLang="en-US" sz="288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参数，启动目标活动。</a:t>
            </a:r>
          </a:p>
        </p:txBody>
      </p:sp>
    </p:spTree>
    <p:extLst>
      <p:ext uri="{BB962C8B-B14F-4D97-AF65-F5344CB8AC3E}">
        <p14:creationId xmlns:p14="http://schemas.microsoft.com/office/powerpoint/2010/main" val="118715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1" y="1193480"/>
            <a:ext cx="9875520" cy="1493525"/>
          </a:xfrm>
        </p:spPr>
        <p:txBody>
          <a:bodyPr>
            <a:noAutofit/>
          </a:bodyPr>
          <a:lstStyle/>
          <a:p>
            <a:r>
              <a:rPr lang="zh-CN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当隐式启动时，</a:t>
            </a: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Android</a:t>
            </a:r>
            <a:r>
              <a:rPr lang="zh-CN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系统则需要通过某种匹配机制，来寻找目标组件。这种匹配机制就是依赖于</a:t>
            </a: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Android</a:t>
            </a:r>
            <a:r>
              <a:rPr lang="zh-CN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系统中的</a:t>
            </a:r>
            <a:r>
              <a:rPr lang="en-US" altLang="zh-CN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Intent</a:t>
            </a:r>
            <a:r>
              <a:rPr lang="zh-CN" altLang="zh-CN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过滤器</a:t>
            </a:r>
            <a:r>
              <a:rPr lang="zh-CN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Intent filters</a:t>
            </a:r>
            <a:r>
              <a:rPr lang="zh-CN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）来实现的。</a:t>
            </a:r>
            <a:endParaRPr lang="zh-CN" altLang="en-US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活动的隐式启动</a:t>
            </a:r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1544828" y="2581556"/>
            <a:ext cx="7926550" cy="369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70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通过在清单文件</a:t>
            </a:r>
            <a:r>
              <a:rPr lang="en-US" altLang="zh-CN" b="1" dirty="0" err="1">
                <a:latin typeface="等线" panose="02010600030101010101" pitchFamily="2" charset="-122"/>
                <a:ea typeface="等线" panose="02010600030101010101" pitchFamily="2" charset="-122"/>
              </a:rPr>
              <a:t>AndroidManifests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中配置</a:t>
            </a:r>
            <a:r>
              <a:rPr lang="en-US" altLang="zh-CN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&lt;activity&gt;</a:t>
            </a:r>
            <a:r>
              <a:rPr lang="zh-CN" altLang="en-US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标签的</a:t>
            </a:r>
            <a:r>
              <a:rPr lang="en-US" altLang="zh-CN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&lt;intent-filter&gt;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（意图</a:t>
            </a:r>
            <a:r>
              <a:rPr lang="zh-CN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过滤器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），指定当前活动能够响应的“意图”</a:t>
            </a: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(Intent)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Intent</a:t>
            </a:r>
            <a:r>
              <a:rPr lang="zh-CN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过滤器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通过设置</a:t>
            </a:r>
            <a:r>
              <a:rPr lang="zh-CN" altLang="zh-CN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动作（</a:t>
            </a:r>
            <a:r>
              <a:rPr lang="en-US" altLang="zh-CN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action</a:t>
            </a:r>
            <a:r>
              <a:rPr lang="zh-CN" altLang="zh-CN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）、类别（</a:t>
            </a:r>
            <a:r>
              <a:rPr lang="en-US" altLang="zh-CN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category</a:t>
            </a:r>
            <a:r>
              <a:rPr lang="zh-CN" altLang="zh-CN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）和数据（</a:t>
            </a:r>
            <a:r>
              <a:rPr lang="en-US" altLang="zh-CN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data</a:t>
            </a:r>
            <a:r>
              <a:rPr lang="zh-CN" altLang="zh-CN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zh-CN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内容，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对能响应的</a:t>
            </a: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Intent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进行匹配</a:t>
            </a:r>
            <a:r>
              <a:rPr lang="zh-CN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zh-CN" altLang="en-US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活动的隐式启动设置（被启动的活动）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98798" y="3739516"/>
            <a:ext cx="10683601" cy="230241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lIns="85588" tIns="42794" rIns="85588" bIns="42794" rtlCol="0">
            <a:spAutoFit/>
          </a:bodyPr>
          <a:lstStyle/>
          <a:p>
            <a:pPr defTabSz="855878"/>
            <a:r>
              <a:rPr lang="en-US" altLang="zh-CN" sz="2400" dirty="0">
                <a:solidFill>
                  <a:prstClr val="black"/>
                </a:solidFill>
                <a:latin typeface="Palatino Linotype"/>
                <a:ea typeface="宋体" panose="02010600030101010101" pitchFamily="2" charset="-122"/>
              </a:rPr>
              <a:t>&lt;activity </a:t>
            </a:r>
            <a:r>
              <a:rPr lang="en-US" altLang="zh-CN" sz="2400" dirty="0" err="1">
                <a:solidFill>
                  <a:prstClr val="black"/>
                </a:solidFill>
                <a:latin typeface="Palatino Linotype"/>
                <a:ea typeface="宋体" panose="02010600030101010101" pitchFamily="2" charset="-122"/>
              </a:rPr>
              <a:t>android:name</a:t>
            </a:r>
            <a:r>
              <a:rPr lang="en-US" altLang="zh-CN" sz="2400" dirty="0">
                <a:solidFill>
                  <a:prstClr val="black"/>
                </a:solidFill>
                <a:latin typeface="Palatino Linotype"/>
                <a:ea typeface="宋体" panose="02010600030101010101" pitchFamily="2" charset="-122"/>
              </a:rPr>
              <a:t>="</a:t>
            </a:r>
            <a:r>
              <a:rPr lang="en-US" altLang="zh-CN" sz="2400" dirty="0" err="1">
                <a:solidFill>
                  <a:prstClr val="black"/>
                </a:solidFill>
                <a:latin typeface="Palatino Linotype"/>
                <a:ea typeface="宋体" panose="02010600030101010101" pitchFamily="2" charset="-122"/>
              </a:rPr>
              <a:t>ShareActivity</a:t>
            </a:r>
            <a:r>
              <a:rPr lang="en-US" altLang="zh-CN" sz="2400" dirty="0">
                <a:solidFill>
                  <a:prstClr val="black"/>
                </a:solidFill>
                <a:latin typeface="Palatino Linotype"/>
                <a:ea typeface="宋体" panose="02010600030101010101" pitchFamily="2" charset="-122"/>
              </a:rPr>
              <a:t>"&gt;</a:t>
            </a:r>
            <a:br>
              <a:rPr lang="en-US" altLang="zh-CN" sz="2400" dirty="0">
                <a:solidFill>
                  <a:prstClr val="black"/>
                </a:solidFill>
                <a:latin typeface="Palatino Linotype"/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prstClr val="black"/>
                </a:solidFill>
                <a:latin typeface="Palatino Linotype"/>
                <a:ea typeface="宋体" panose="02010600030101010101" pitchFamily="2" charset="-122"/>
              </a:rPr>
              <a:t>   </a:t>
            </a:r>
            <a:r>
              <a:rPr lang="en-US" altLang="zh-CN" sz="2400" b="1" dirty="0">
                <a:solidFill>
                  <a:srgbClr val="FF0000"/>
                </a:solidFill>
                <a:latin typeface="Palatino Linotype"/>
                <a:ea typeface="宋体" panose="02010600030101010101" pitchFamily="2" charset="-122"/>
              </a:rPr>
              <a:t> &lt;intent-filter&gt;</a:t>
            </a:r>
            <a:br>
              <a:rPr lang="en-US" altLang="zh-CN" sz="2400" b="1" dirty="0">
                <a:solidFill>
                  <a:srgbClr val="FF0000"/>
                </a:solidFill>
                <a:latin typeface="Palatino Linotype"/>
                <a:ea typeface="宋体" panose="02010600030101010101" pitchFamily="2" charset="-122"/>
              </a:rPr>
            </a:br>
            <a:r>
              <a:rPr lang="en-US" altLang="zh-CN" sz="2400" b="1" dirty="0">
                <a:solidFill>
                  <a:srgbClr val="FF0000"/>
                </a:solidFill>
                <a:latin typeface="Palatino Linotype"/>
                <a:ea typeface="宋体" panose="02010600030101010101" pitchFamily="2" charset="-122"/>
              </a:rPr>
              <a:t>        &lt;action  </a:t>
            </a:r>
            <a:r>
              <a:rPr lang="en-US" altLang="zh-CN" sz="2400" b="1" dirty="0" err="1">
                <a:solidFill>
                  <a:prstClr val="black"/>
                </a:solidFill>
                <a:latin typeface="Palatino Linotype"/>
                <a:ea typeface="宋体" panose="02010600030101010101" pitchFamily="2" charset="-122"/>
              </a:rPr>
              <a:t>android:name</a:t>
            </a:r>
            <a:r>
              <a:rPr lang="en-US" altLang="zh-CN" sz="2400" b="1" dirty="0">
                <a:solidFill>
                  <a:prstClr val="black"/>
                </a:solidFill>
                <a:latin typeface="Palatino Linotype"/>
                <a:ea typeface="宋体" panose="02010600030101010101" pitchFamily="2" charset="-122"/>
              </a:rPr>
              <a:t>=“</a:t>
            </a:r>
            <a:r>
              <a:rPr lang="en-US" altLang="zh-CN" sz="2400" b="1" dirty="0" err="1">
                <a:solidFill>
                  <a:prstClr val="black"/>
                </a:solidFill>
                <a:latin typeface="Palatino Linotype"/>
                <a:ea typeface="宋体" panose="02010600030101010101" pitchFamily="2" charset="-122"/>
              </a:rPr>
              <a:t>com.example.activitytest.ACTION_START</a:t>
            </a:r>
            <a:r>
              <a:rPr lang="en-US" altLang="zh-CN" sz="2400" b="1" dirty="0">
                <a:solidFill>
                  <a:prstClr val="black"/>
                </a:solidFill>
                <a:latin typeface="Palatino Linotype"/>
                <a:ea typeface="宋体" panose="02010600030101010101" pitchFamily="2" charset="-122"/>
              </a:rPr>
              <a:t>"</a:t>
            </a:r>
            <a:r>
              <a:rPr lang="en-US" altLang="zh-CN" sz="2400" b="1" dirty="0">
                <a:solidFill>
                  <a:srgbClr val="FF0000"/>
                </a:solidFill>
                <a:latin typeface="Palatino Linotype"/>
                <a:ea typeface="宋体" panose="02010600030101010101" pitchFamily="2" charset="-122"/>
              </a:rPr>
              <a:t>/&gt;</a:t>
            </a:r>
            <a:br>
              <a:rPr lang="en-US" altLang="zh-CN" sz="2400" b="1" dirty="0">
                <a:solidFill>
                  <a:srgbClr val="FF0000"/>
                </a:solidFill>
                <a:latin typeface="Palatino Linotype"/>
                <a:ea typeface="宋体" panose="02010600030101010101" pitchFamily="2" charset="-122"/>
              </a:rPr>
            </a:br>
            <a:r>
              <a:rPr lang="en-US" altLang="zh-CN" sz="2400" b="1" dirty="0">
                <a:solidFill>
                  <a:srgbClr val="FF0000"/>
                </a:solidFill>
                <a:latin typeface="Palatino Linotype"/>
                <a:ea typeface="宋体" panose="02010600030101010101" pitchFamily="2" charset="-122"/>
              </a:rPr>
              <a:t>        &lt;category  </a:t>
            </a:r>
            <a:r>
              <a:rPr lang="en-US" altLang="zh-CN" sz="2400" b="1" dirty="0" err="1">
                <a:solidFill>
                  <a:prstClr val="black"/>
                </a:solidFill>
                <a:latin typeface="Palatino Linotype"/>
                <a:ea typeface="宋体" panose="02010600030101010101" pitchFamily="2" charset="-122"/>
              </a:rPr>
              <a:t>android:name</a:t>
            </a:r>
            <a:r>
              <a:rPr lang="en-US" altLang="zh-CN" sz="2400" b="1" dirty="0">
                <a:solidFill>
                  <a:prstClr val="black"/>
                </a:solidFill>
                <a:latin typeface="Palatino Linotype"/>
                <a:ea typeface="宋体" panose="02010600030101010101" pitchFamily="2" charset="-122"/>
              </a:rPr>
              <a:t>="</a:t>
            </a:r>
            <a:r>
              <a:rPr lang="en-US" altLang="zh-CN" sz="2400" b="1" dirty="0" err="1">
                <a:solidFill>
                  <a:prstClr val="black"/>
                </a:solidFill>
                <a:latin typeface="Palatino Linotype"/>
                <a:ea typeface="宋体" panose="02010600030101010101" pitchFamily="2" charset="-122"/>
              </a:rPr>
              <a:t>android.intent.category.DEFAULT</a:t>
            </a:r>
            <a:r>
              <a:rPr lang="en-US" altLang="zh-CN" sz="2400" b="1" dirty="0">
                <a:solidFill>
                  <a:prstClr val="black"/>
                </a:solidFill>
                <a:latin typeface="Palatino Linotype"/>
                <a:ea typeface="宋体" panose="02010600030101010101" pitchFamily="2" charset="-122"/>
              </a:rPr>
              <a:t>"</a:t>
            </a:r>
            <a:r>
              <a:rPr lang="en-US" altLang="zh-CN" sz="2400" b="1" dirty="0">
                <a:solidFill>
                  <a:srgbClr val="FF0000"/>
                </a:solidFill>
                <a:latin typeface="Palatino Linotype"/>
                <a:ea typeface="宋体" panose="02010600030101010101" pitchFamily="2" charset="-122"/>
              </a:rPr>
              <a:t>/&gt;</a:t>
            </a:r>
            <a:br>
              <a:rPr lang="en-US" altLang="zh-CN" sz="2400" b="1" dirty="0">
                <a:solidFill>
                  <a:srgbClr val="FF0000"/>
                </a:solidFill>
                <a:latin typeface="Palatino Linotype"/>
                <a:ea typeface="宋体" panose="02010600030101010101" pitchFamily="2" charset="-122"/>
              </a:rPr>
            </a:br>
            <a:r>
              <a:rPr lang="en-US" altLang="zh-CN" sz="2400" b="1" dirty="0">
                <a:solidFill>
                  <a:srgbClr val="FF0000"/>
                </a:solidFill>
                <a:latin typeface="Palatino Linotype"/>
                <a:ea typeface="宋体" panose="02010600030101010101" pitchFamily="2" charset="-122"/>
              </a:rPr>
              <a:t>    &lt;/intent-filter&gt;</a:t>
            </a:r>
            <a:br>
              <a:rPr lang="en-US" altLang="zh-CN" sz="2400" dirty="0">
                <a:solidFill>
                  <a:prstClr val="black"/>
                </a:solidFill>
                <a:latin typeface="Palatino Linotype"/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prstClr val="black"/>
                </a:solidFill>
                <a:latin typeface="Palatino Linotype"/>
                <a:ea typeface="宋体" panose="02010600030101010101" pitchFamily="2" charset="-122"/>
              </a:rPr>
              <a:t>&lt;/activity&gt;</a:t>
            </a:r>
            <a:endParaRPr lang="zh-CN" altLang="en-US" sz="2400" dirty="0" err="1">
              <a:solidFill>
                <a:prstClr val="black"/>
              </a:solidFill>
              <a:latin typeface="Palatino Linotype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86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2753066"/>
            <a:ext cx="10972798" cy="23344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该</a:t>
            </a: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intent</a:t>
            </a:r>
            <a:r>
              <a: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没有指定</a:t>
            </a:r>
            <a:r>
              <a:rPr lang="en-US" altLang="zh-CN" sz="24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category</a:t>
            </a:r>
            <a:r>
              <a: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默认</a:t>
            </a:r>
            <a:r>
              <a: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是 </a:t>
            </a:r>
            <a:r>
              <a:rPr lang="en-US" altLang="zh-CN" sz="24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android.intent.category.DEFAULT</a:t>
            </a:r>
            <a:r>
              <a: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2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该</a:t>
            </a: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intent</a:t>
            </a:r>
            <a:r>
              <a: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表示：需要启动能够响应</a:t>
            </a: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action</a:t>
            </a:r>
            <a:r>
              <a: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是“</a:t>
            </a:r>
            <a:r>
              <a:rPr lang="en-US" altLang="zh-CN" sz="24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com.example.activitytest.ACTION_START</a:t>
            </a:r>
            <a:r>
              <a: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”，</a:t>
            </a: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category</a:t>
            </a:r>
            <a:r>
              <a: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是默认</a:t>
            </a: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category</a:t>
            </a:r>
            <a:r>
              <a: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的活动。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活动的隐式启动的</a:t>
            </a:r>
            <a:r>
              <a:rPr lang="en-US" altLang="zh-CN" dirty="0"/>
              <a:t>intent</a:t>
            </a:r>
            <a:r>
              <a:rPr lang="zh-CN" altLang="en-US" dirty="0"/>
              <a:t>（启动活动的哪一方）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09600" y="1390081"/>
            <a:ext cx="10972799" cy="11944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square" lIns="85588" tIns="42794" rIns="85588" bIns="42794" rtlCol="0">
            <a:spAutoFit/>
          </a:bodyPr>
          <a:lstStyle/>
          <a:p>
            <a:pPr defTabSz="855878"/>
            <a:r>
              <a:rPr lang="en-US" altLang="zh-CN" sz="2400" b="1" dirty="0">
                <a:solidFill>
                  <a:prstClr val="black"/>
                </a:solidFill>
                <a:latin typeface="Palatino Linotype"/>
                <a:ea typeface="宋体" panose="02010600030101010101" pitchFamily="2" charset="-122"/>
              </a:rPr>
              <a:t>Intent </a:t>
            </a:r>
            <a:r>
              <a:rPr lang="en-US" altLang="zh-CN" sz="2400" b="1" dirty="0" err="1">
                <a:solidFill>
                  <a:prstClr val="black"/>
                </a:solidFill>
                <a:latin typeface="Palatino Linotype"/>
                <a:ea typeface="宋体" panose="02010600030101010101" pitchFamily="2" charset="-122"/>
              </a:rPr>
              <a:t>intent</a:t>
            </a:r>
            <a:r>
              <a:rPr lang="en-US" altLang="zh-CN" sz="2400" b="1" dirty="0">
                <a:solidFill>
                  <a:prstClr val="black"/>
                </a:solidFill>
                <a:latin typeface="Palatino Linotype"/>
                <a:ea typeface="宋体" panose="02010600030101010101" pitchFamily="2" charset="-122"/>
              </a:rPr>
              <a:t> = new Intent(“</a:t>
            </a:r>
            <a:r>
              <a:rPr lang="en-US" altLang="zh-CN" sz="2400" b="1" dirty="0" err="1">
                <a:solidFill>
                  <a:prstClr val="black"/>
                </a:solidFill>
                <a:latin typeface="Palatino Linotype"/>
                <a:ea typeface="宋体" panose="02010600030101010101" pitchFamily="2" charset="-122"/>
              </a:rPr>
              <a:t>com.example.activitytest.ACTION_START</a:t>
            </a:r>
            <a:r>
              <a:rPr lang="en-US" altLang="zh-CN" sz="2400" b="1" dirty="0">
                <a:solidFill>
                  <a:prstClr val="black"/>
                </a:solidFill>
                <a:latin typeface="Palatino Linotype"/>
                <a:ea typeface="宋体" panose="02010600030101010101" pitchFamily="2" charset="-122"/>
              </a:rPr>
              <a:t>”); 	</a:t>
            </a:r>
          </a:p>
          <a:p>
            <a:pPr defTabSz="855878"/>
            <a:r>
              <a:rPr lang="en-US" altLang="zh-CN" sz="2400" b="1" dirty="0">
                <a:solidFill>
                  <a:prstClr val="black"/>
                </a:solidFill>
                <a:latin typeface="Palatino Linotype"/>
                <a:ea typeface="宋体" panose="02010600030101010101" pitchFamily="2" charset="-122"/>
              </a:rPr>
              <a:t>								//</a:t>
            </a:r>
            <a:r>
              <a:rPr lang="zh-CN" altLang="en-US" sz="2400" b="1" dirty="0">
                <a:solidFill>
                  <a:prstClr val="black"/>
                </a:solidFill>
                <a:latin typeface="Palatino Linotype"/>
                <a:ea typeface="宋体" panose="02010600030101010101" pitchFamily="2" charset="-122"/>
              </a:rPr>
              <a:t>定义一个隐式</a:t>
            </a:r>
            <a:r>
              <a:rPr lang="en-US" altLang="zh-CN" sz="2400" b="1" dirty="0">
                <a:solidFill>
                  <a:prstClr val="black"/>
                </a:solidFill>
                <a:latin typeface="Palatino Linotype"/>
                <a:ea typeface="宋体" panose="02010600030101010101" pitchFamily="2" charset="-122"/>
              </a:rPr>
              <a:t>Intent</a:t>
            </a:r>
          </a:p>
          <a:p>
            <a:pPr defTabSz="855878"/>
            <a:r>
              <a:rPr lang="en-US" altLang="zh-CN" sz="2400" b="1" dirty="0" err="1">
                <a:solidFill>
                  <a:prstClr val="black"/>
                </a:solidFill>
                <a:latin typeface="Palatino Linotype"/>
                <a:ea typeface="宋体" panose="02010600030101010101" pitchFamily="2" charset="-122"/>
              </a:rPr>
              <a:t>startActivity</a:t>
            </a:r>
            <a:r>
              <a:rPr lang="en-US" altLang="zh-CN" sz="2400" b="1" dirty="0">
                <a:solidFill>
                  <a:prstClr val="black"/>
                </a:solidFill>
                <a:latin typeface="Palatino Linotype"/>
                <a:ea typeface="宋体" panose="02010600030101010101" pitchFamily="2" charset="-122"/>
              </a:rPr>
              <a:t>(intent); //</a:t>
            </a:r>
            <a:r>
              <a:rPr lang="zh-CN" altLang="en-US" sz="2400" b="1" dirty="0">
                <a:solidFill>
                  <a:prstClr val="black"/>
                </a:solidFill>
                <a:latin typeface="Palatino Linotype"/>
                <a:ea typeface="宋体" panose="02010600030101010101" pitchFamily="2" charset="-122"/>
              </a:rPr>
              <a:t>启动</a:t>
            </a:r>
            <a:r>
              <a:rPr lang="en-US" altLang="zh-CN" sz="2400" b="1" dirty="0">
                <a:solidFill>
                  <a:prstClr val="black"/>
                </a:solidFill>
                <a:latin typeface="Palatino Linotype"/>
                <a:ea typeface="宋体" panose="02010600030101010101" pitchFamily="2" charset="-122"/>
              </a:rPr>
              <a:t>Activity</a:t>
            </a:r>
          </a:p>
        </p:txBody>
      </p:sp>
    </p:spTree>
    <p:extLst>
      <p:ext uri="{BB962C8B-B14F-4D97-AF65-F5344CB8AC3E}">
        <p14:creationId xmlns:p14="http://schemas.microsoft.com/office/powerpoint/2010/main" val="72117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48640" indent="-548640">
              <a:lnSpc>
                <a:spcPct val="130000"/>
              </a:lnSpc>
              <a:buClr>
                <a:srgbClr val="00B050"/>
              </a:buClr>
              <a:buFont typeface="+mj-lt"/>
              <a:buAutoNum type="arabicPeriod"/>
            </a:pPr>
            <a:r>
              <a:rPr lang="zh-CN" altLang="en-US" dirty="0"/>
              <a:t>只有</a:t>
            </a:r>
            <a:r>
              <a:rPr lang="en-US" altLang="zh-CN" dirty="0"/>
              <a:t>&lt;action&gt;,&lt;category&gt;</a:t>
            </a:r>
            <a:r>
              <a:rPr lang="zh-CN" altLang="en-US" dirty="0"/>
              <a:t>中的内容同时能够匹配</a:t>
            </a:r>
            <a:r>
              <a:rPr lang="en-US" altLang="zh-CN" dirty="0"/>
              <a:t>Intent</a:t>
            </a:r>
            <a:r>
              <a:rPr lang="zh-CN" altLang="en-US" dirty="0"/>
              <a:t>中指定的</a:t>
            </a:r>
            <a:r>
              <a:rPr lang="en-US" altLang="zh-CN" dirty="0"/>
              <a:t>action</a:t>
            </a:r>
            <a:r>
              <a:rPr lang="zh-CN" altLang="en-US" dirty="0"/>
              <a:t>和</a:t>
            </a:r>
            <a:r>
              <a:rPr lang="en-US" altLang="zh-CN" dirty="0"/>
              <a:t>category</a:t>
            </a:r>
            <a:r>
              <a:rPr lang="zh-CN" altLang="en-US" dirty="0"/>
              <a:t>时，活动才能响应。</a:t>
            </a:r>
            <a:endParaRPr lang="en-US" altLang="zh-CN" dirty="0"/>
          </a:p>
          <a:p>
            <a:pPr marL="548640" indent="-548640">
              <a:lnSpc>
                <a:spcPct val="130000"/>
              </a:lnSpc>
              <a:buClr>
                <a:srgbClr val="00B050"/>
              </a:buClr>
              <a:buFont typeface="+mj-lt"/>
              <a:buAutoNum type="arabicPeriod"/>
            </a:pPr>
            <a:r>
              <a:rPr lang="zh-CN" altLang="en-US" dirty="0"/>
              <a:t>每个</a:t>
            </a:r>
            <a:r>
              <a:rPr lang="en-US" altLang="zh-CN" dirty="0"/>
              <a:t>Intent</a:t>
            </a:r>
            <a:r>
              <a:rPr lang="zh-CN" altLang="en-US" dirty="0"/>
              <a:t>中只能指定一个</a:t>
            </a:r>
            <a:r>
              <a:rPr lang="en-US" altLang="zh-CN" dirty="0"/>
              <a:t>action</a:t>
            </a:r>
            <a:r>
              <a:rPr lang="zh-CN" altLang="en-US" dirty="0"/>
              <a:t>，但是却能指定多个</a:t>
            </a:r>
            <a:r>
              <a:rPr lang="en-US" altLang="zh-CN" dirty="0"/>
              <a:t>category</a:t>
            </a:r>
            <a:r>
              <a:rPr lang="zh-CN" altLang="en-US" dirty="0"/>
              <a:t>。如果不指定</a:t>
            </a:r>
            <a:r>
              <a:rPr lang="en-US" altLang="zh-CN" dirty="0"/>
              <a:t>category</a:t>
            </a:r>
            <a:r>
              <a:rPr lang="zh-CN" altLang="en-US" dirty="0"/>
              <a:t>，则指定</a:t>
            </a:r>
            <a:r>
              <a:rPr lang="en-US" altLang="zh-CN" dirty="0" err="1"/>
              <a:t>android.intent.category.DEFAULT</a:t>
            </a:r>
            <a:r>
              <a:rPr lang="zh-CN" altLang="en-US" dirty="0"/>
              <a:t>为默认的</a:t>
            </a:r>
            <a:r>
              <a:rPr lang="en-US" altLang="zh-CN" dirty="0"/>
              <a:t>category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48640" indent="-548640">
              <a:lnSpc>
                <a:spcPct val="130000"/>
              </a:lnSpc>
              <a:buClr>
                <a:srgbClr val="00B050"/>
              </a:buClr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在有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&lt;data&gt;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标签时，还需要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&lt;data&gt;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标签中指定的内容和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Intent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中携带的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完全一致时，当前活动才能够响应该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Intent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。但一般在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&lt;data&gt;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标签中不指定过多的内容。</a:t>
            </a:r>
          </a:p>
          <a:p>
            <a:pPr marL="548640" indent="-548640">
              <a:lnSpc>
                <a:spcPct val="130000"/>
              </a:lnSpc>
              <a:buClr>
                <a:srgbClr val="00B050"/>
              </a:buClr>
              <a:buFont typeface="+mj-lt"/>
              <a:buAutoNum type="arabicPeriod"/>
            </a:pPr>
            <a:endParaRPr lang="zh-CN" altLang="zh-CN" dirty="0"/>
          </a:p>
          <a:p>
            <a:pPr>
              <a:lnSpc>
                <a:spcPct val="130000"/>
              </a:lnSpc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Intent</a:t>
            </a:r>
            <a:r>
              <a:rPr lang="zh-CN" altLang="en-US" dirty="0"/>
              <a:t>过滤器</a:t>
            </a:r>
          </a:p>
        </p:txBody>
      </p:sp>
    </p:spTree>
    <p:extLst>
      <p:ext uri="{BB962C8B-B14F-4D97-AF65-F5344CB8AC3E}">
        <p14:creationId xmlns:p14="http://schemas.microsoft.com/office/powerpoint/2010/main" val="299553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隐式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Intent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—— </a:t>
            </a:r>
            <a:r>
              <a:rPr lang="zh-CN" altLang="en-US" sz="3360" dirty="0">
                <a:latin typeface="等线" panose="02010600030101010101" pitchFamily="2" charset="-122"/>
                <a:ea typeface="等线" panose="02010600030101010101" pitchFamily="2" charset="-122"/>
              </a:rPr>
              <a:t>指定更多</a:t>
            </a:r>
            <a:r>
              <a:rPr lang="en-US" altLang="zh-CN" sz="3360" dirty="0">
                <a:latin typeface="等线" panose="02010600030101010101" pitchFamily="2" charset="-122"/>
                <a:ea typeface="等线" panose="02010600030101010101" pitchFamily="2" charset="-122"/>
              </a:rPr>
              <a:t>category</a:t>
            </a:r>
            <a:endParaRPr lang="zh-CN" altLang="en-US" sz="336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6567" y="1121250"/>
            <a:ext cx="10815833" cy="29118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lIns="85588" tIns="42794" rIns="85588" bIns="42794" rtlCol="0">
            <a:spAutoFit/>
          </a:bodyPr>
          <a:lstStyle/>
          <a:p>
            <a:pPr defTabSz="855878">
              <a:defRPr/>
            </a:pPr>
            <a:r>
              <a:rPr lang="en-US" altLang="zh-CN" sz="204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button2.setOnClickListener(new </a:t>
            </a:r>
            <a:r>
              <a:rPr lang="en-US" altLang="zh-CN" sz="2040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View.OnClickListener</a:t>
            </a:r>
            <a:r>
              <a:rPr lang="en-US" altLang="zh-CN" sz="204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br>
              <a:rPr lang="en-US" altLang="zh-CN" sz="204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4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@Override</a:t>
            </a:r>
            <a:br>
              <a:rPr lang="en-US" altLang="zh-CN" sz="204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4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public void </a:t>
            </a:r>
            <a:r>
              <a:rPr lang="en-US" altLang="zh-CN" sz="2040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onClick</a:t>
            </a:r>
            <a:r>
              <a:rPr lang="en-US" altLang="zh-CN" sz="204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(View v) {</a:t>
            </a:r>
            <a:br>
              <a:rPr lang="en-US" altLang="zh-CN" sz="204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4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204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Intent intent2=new Intent( </a:t>
            </a:r>
            <a:r>
              <a:rPr lang="en-US" altLang="zh-CN" sz="204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sz="2000" b="1" dirty="0">
                <a:solidFill>
                  <a:prstClr val="black"/>
                </a:solidFill>
                <a:latin typeface="Palatino Linotype"/>
                <a:ea typeface="宋体" panose="02010600030101010101" pitchFamily="2" charset="-122"/>
              </a:rPr>
              <a:t> </a:t>
            </a:r>
            <a:r>
              <a:rPr lang="en-US" altLang="zh-CN" sz="2000" b="1" dirty="0" err="1">
                <a:solidFill>
                  <a:prstClr val="black"/>
                </a:solidFill>
                <a:latin typeface="Palatino Linotype"/>
                <a:ea typeface="宋体" panose="02010600030101010101" pitchFamily="2" charset="-122"/>
              </a:rPr>
              <a:t>com.example.activitytest</a:t>
            </a:r>
            <a:r>
              <a:rPr lang="en-US" altLang="zh-CN" sz="2040" b="1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.ACTION_START</a:t>
            </a:r>
            <a:r>
              <a:rPr lang="en-US" altLang="zh-CN" sz="204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</a:p>
          <a:p>
            <a:pPr defTabSz="855878">
              <a:defRPr/>
            </a:pPr>
            <a:r>
              <a:rPr lang="en-US" altLang="zh-CN" sz="204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intent2.</a:t>
            </a:r>
            <a:r>
              <a:rPr lang="en-US" altLang="zh-CN" sz="204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addCategory</a:t>
            </a:r>
            <a:r>
              <a:rPr lang="en-US" altLang="zh-CN" sz="204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en-US" altLang="zh-CN" sz="2000" b="1" dirty="0" err="1">
                <a:solidFill>
                  <a:prstClr val="black"/>
                </a:solidFill>
                <a:latin typeface="Palatino Linotype"/>
                <a:ea typeface="宋体" panose="02010600030101010101" pitchFamily="2" charset="-122"/>
              </a:rPr>
              <a:t>com.example.activitytest</a:t>
            </a:r>
            <a:r>
              <a:rPr lang="en-US" altLang="zh-CN" sz="2040" b="1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.MY_CATEGORY</a:t>
            </a:r>
            <a:r>
              <a:rPr lang="en-US" altLang="zh-CN" sz="204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"); </a:t>
            </a:r>
            <a:br>
              <a:rPr lang="en-US" altLang="zh-CN" sz="204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4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sz="2040" b="1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startActivity</a:t>
            </a:r>
            <a:r>
              <a:rPr lang="en-US" altLang="zh-CN" sz="204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(intent2);</a:t>
            </a:r>
            <a:br>
              <a:rPr lang="en-US" altLang="zh-CN" sz="204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4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}</a:t>
            </a:r>
            <a:br>
              <a:rPr lang="en-US" altLang="zh-CN" sz="204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4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});</a:t>
            </a:r>
            <a:br>
              <a:rPr lang="en-US" altLang="zh-CN" sz="204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zh-CN" altLang="en-US" sz="2040" dirty="0" err="1">
              <a:solidFill>
                <a:prstClr val="black"/>
              </a:solidFill>
              <a:latin typeface="Palatino Linotype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21157" y="3514705"/>
            <a:ext cx="9961243" cy="29118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lIns="85588" tIns="42794" rIns="85588" bIns="42794">
            <a:spAutoFit/>
          </a:bodyPr>
          <a:lstStyle/>
          <a:p>
            <a:pPr defTabSz="855878">
              <a:defRPr/>
            </a:pPr>
            <a:r>
              <a:rPr lang="en-US" altLang="zh-CN" sz="204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&lt;activity </a:t>
            </a:r>
            <a:r>
              <a:rPr lang="en-US" altLang="zh-CN" sz="2040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android:name</a:t>
            </a:r>
            <a:r>
              <a:rPr lang="en-US" altLang="zh-CN" sz="204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=“.SubActivity1” </a:t>
            </a:r>
            <a:r>
              <a:rPr lang="en-US" altLang="zh-CN" sz="2040" kern="100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android:label</a:t>
            </a:r>
            <a:r>
              <a:rPr lang="en-US" altLang="zh-CN" sz="2040" kern="1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=“SubActivity1” </a:t>
            </a:r>
            <a:r>
              <a:rPr lang="en-US" altLang="zh-CN" sz="204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br>
              <a:rPr lang="en-US" altLang="zh-CN" sz="204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04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&lt;/activity&gt;</a:t>
            </a:r>
            <a:br>
              <a:rPr lang="en-US" altLang="zh-CN" sz="204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04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&lt;activity </a:t>
            </a:r>
            <a:r>
              <a:rPr lang="en-US" altLang="zh-CN" sz="2040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android:name</a:t>
            </a:r>
            <a:r>
              <a:rPr lang="en-US" altLang="zh-CN" sz="204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=“.SubActivity2”  </a:t>
            </a:r>
            <a:r>
              <a:rPr lang="en-US" altLang="zh-CN" sz="2040" kern="100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android:label</a:t>
            </a:r>
            <a:r>
              <a:rPr lang="en-US" altLang="zh-CN" sz="2040" kern="1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=“SubActivity2”</a:t>
            </a:r>
            <a:r>
              <a:rPr lang="en-US" altLang="zh-CN" sz="204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br>
              <a:rPr lang="en-US" altLang="zh-CN" sz="204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04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04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&lt;intent-filter&gt;</a:t>
            </a:r>
            <a:br>
              <a:rPr lang="en-US" altLang="zh-CN" sz="204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04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04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&lt;action </a:t>
            </a:r>
            <a:r>
              <a:rPr lang="en-US" altLang="zh-CN" sz="2040" b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android:name</a:t>
            </a:r>
            <a:r>
              <a:rPr lang="en-US" altLang="zh-CN" sz="204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="</a:t>
            </a:r>
            <a:r>
              <a:rPr lang="en-US" altLang="zh-CN" sz="204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prstClr val="black"/>
                </a:solidFill>
                <a:latin typeface="Palatino Linotype"/>
                <a:ea typeface="宋体" panose="02010600030101010101" pitchFamily="2" charset="-122"/>
              </a:rPr>
              <a:t>com.example.activitytest</a:t>
            </a:r>
            <a:r>
              <a:rPr lang="en-US" altLang="zh-CN" sz="2040" b="1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.ACTION_START</a:t>
            </a:r>
            <a:r>
              <a:rPr lang="en-US" altLang="zh-CN" sz="204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4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"/&gt;</a:t>
            </a:r>
            <a:br>
              <a:rPr lang="en-US" altLang="zh-CN" sz="204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04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&lt;category </a:t>
            </a:r>
            <a:r>
              <a:rPr lang="en-US" altLang="zh-CN" sz="2040" b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android:name</a:t>
            </a:r>
            <a:r>
              <a:rPr lang="en-US" altLang="zh-CN" sz="204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="</a:t>
            </a:r>
            <a:r>
              <a:rPr lang="en-US" altLang="zh-CN" sz="2040" b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android.intent.category.DEFAULT</a:t>
            </a:r>
            <a:r>
              <a:rPr lang="en-US" altLang="zh-CN" sz="204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"/&gt;</a:t>
            </a:r>
          </a:p>
          <a:p>
            <a:pPr defTabSz="855878">
              <a:defRPr/>
            </a:pPr>
            <a:r>
              <a:rPr lang="en-US" altLang="zh-CN" sz="204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&lt;category </a:t>
            </a:r>
            <a:r>
              <a:rPr lang="en-US" altLang="zh-CN" sz="2040" b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android:name</a:t>
            </a:r>
            <a:r>
              <a:rPr lang="en-US" altLang="zh-CN" sz="204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="</a:t>
            </a:r>
            <a:r>
              <a:rPr lang="en-US" altLang="zh-CN" sz="2000" b="1" dirty="0" err="1">
                <a:solidFill>
                  <a:prstClr val="black"/>
                </a:solidFill>
                <a:latin typeface="Palatino Linotype"/>
                <a:ea typeface="宋体" panose="02010600030101010101" pitchFamily="2" charset="-122"/>
              </a:rPr>
              <a:t>com.example.activitytest</a:t>
            </a:r>
            <a:r>
              <a:rPr lang="en-US" altLang="zh-CN" sz="2040" b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.MY_CATEGORY</a:t>
            </a:r>
            <a:r>
              <a:rPr lang="en-US" altLang="zh-CN" sz="204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"/&gt;</a:t>
            </a:r>
            <a:br>
              <a:rPr lang="en-US" altLang="zh-CN" sz="204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04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&lt;/intent-filter&gt;</a:t>
            </a:r>
            <a:br>
              <a:rPr lang="en-US" altLang="zh-CN" sz="204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04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&lt;/activity&gt;</a:t>
            </a:r>
            <a:endParaRPr lang="zh-CN" altLang="en-US" sz="2040" dirty="0">
              <a:solidFill>
                <a:prstClr val="black"/>
              </a:solidFill>
              <a:latin typeface="Palatino Linotype"/>
              <a:ea typeface="宋体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427782-0ECA-4346-8251-8149DBEB71BE}"/>
              </a:ext>
            </a:extLst>
          </p:cNvPr>
          <p:cNvSpPr/>
          <p:nvPr/>
        </p:nvSpPr>
        <p:spPr>
          <a:xfrm>
            <a:off x="1783643" y="2404533"/>
            <a:ext cx="9177867" cy="3612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1D8221C-6674-4C56-A8D8-D144B32EA2E7}"/>
              </a:ext>
            </a:extLst>
          </p:cNvPr>
          <p:cNvSpPr/>
          <p:nvPr/>
        </p:nvSpPr>
        <p:spPr>
          <a:xfrm>
            <a:off x="2178754" y="5409372"/>
            <a:ext cx="9268179" cy="3612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48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on brainstorming" id="{C229246F-E851-40FB-8E1D-535DCA6AFD71}" vid="{8D346C02-FE09-4A8E-BC58-EB73E373F09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</TotalTime>
  <Words>4875</Words>
  <Application>Microsoft Office PowerPoint</Application>
  <PresentationFormat>宽屏</PresentationFormat>
  <Paragraphs>302</Paragraphs>
  <Slides>29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等线</vt:lpstr>
      <vt:lpstr>黑体</vt:lpstr>
      <vt:lpstr>微软雅黑</vt:lpstr>
      <vt:lpstr>Arial</vt:lpstr>
      <vt:lpstr>Calibri</vt:lpstr>
      <vt:lpstr>Century Gothic</vt:lpstr>
      <vt:lpstr>Palatino Linotype</vt:lpstr>
      <vt:lpstr>Times New Roman</vt:lpstr>
      <vt:lpstr>Wingdings 2</vt:lpstr>
      <vt:lpstr>1_Office 主题​​</vt:lpstr>
      <vt:lpstr>Presentation on brainstorming</vt:lpstr>
      <vt:lpstr>PowerPoint 演示文稿</vt:lpstr>
      <vt:lpstr>内容提要</vt:lpstr>
      <vt:lpstr>Intent对象</vt:lpstr>
      <vt:lpstr>活动的显式启动</vt:lpstr>
      <vt:lpstr>活动的隐式启动</vt:lpstr>
      <vt:lpstr>活动的隐式启动设置（被启动的活动）</vt:lpstr>
      <vt:lpstr>活动的隐式启动的intent（启动活动的哪一方）</vt:lpstr>
      <vt:lpstr>Intent过滤器</vt:lpstr>
      <vt:lpstr>隐式Intent —— 指定更多category</vt:lpstr>
      <vt:lpstr>更多隐式Intent的用法</vt:lpstr>
      <vt:lpstr>Intent过滤器&lt;data&gt;标签</vt:lpstr>
      <vt:lpstr>Intent过滤器</vt:lpstr>
      <vt:lpstr>更多隐式Intent的用法 – 打开指定网页</vt:lpstr>
      <vt:lpstr>更多隐式Intent的用法 -- 4</vt:lpstr>
      <vt:lpstr>更多隐式Intent的用法</vt:lpstr>
      <vt:lpstr>更多隐式Intent的用法 – 拨打电话</vt:lpstr>
      <vt:lpstr>更多隐式Intent的用法 -- 5</vt:lpstr>
      <vt:lpstr>常用Action(Intent类的常量：)</vt:lpstr>
      <vt:lpstr>Category类别</vt:lpstr>
      <vt:lpstr>2.3 使用 Intent 在活动之间穿梭</vt:lpstr>
      <vt:lpstr>Intent传递数据</vt:lpstr>
      <vt:lpstr>Intent传递数据 – 另外一种写法</vt:lpstr>
      <vt:lpstr>获取Activity返回值</vt:lpstr>
      <vt:lpstr>获取Activity返回值</vt:lpstr>
      <vt:lpstr>获取Activity返回值</vt:lpstr>
      <vt:lpstr>获取Activity返回值</vt:lpstr>
      <vt:lpstr>获取Activity返回值</vt:lpstr>
      <vt:lpstr>获取Activity返回值</vt:lpstr>
      <vt:lpstr>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 美玲</dc:creator>
  <cp:lastModifiedBy>蔡 美玲</cp:lastModifiedBy>
  <cp:revision>38</cp:revision>
  <dcterms:created xsi:type="dcterms:W3CDTF">2020-07-22T10:40:14Z</dcterms:created>
  <dcterms:modified xsi:type="dcterms:W3CDTF">2022-09-05T03:39:56Z</dcterms:modified>
</cp:coreProperties>
</file>