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C3B43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0C225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56590"/>
            <a:ext cx="34715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0C225"/>
                </a:solidFill>
                <a:latin typeface="Microsoft JhengHei"/>
                <a:cs typeface="Microsoft JhengHe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2919" y="1540890"/>
            <a:ext cx="10786160" cy="3699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C3B43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7910" y="2742387"/>
            <a:ext cx="691959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140" algn="l"/>
              </a:tabLst>
            </a:pPr>
            <a:r>
              <a:rPr dirty="0" sz="5400" spc="20"/>
              <a:t>第一</a:t>
            </a:r>
            <a:r>
              <a:rPr dirty="0" sz="5400"/>
              <a:t>章</a:t>
            </a:r>
            <a:r>
              <a:rPr dirty="0" sz="5400"/>
              <a:t>	</a:t>
            </a:r>
            <a:r>
              <a:rPr dirty="0" sz="5400" spc="20"/>
              <a:t>操作系统引论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7599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1</a:t>
            </a:r>
            <a:r>
              <a:rPr dirty="0"/>
              <a:t>	</a:t>
            </a:r>
            <a:r>
              <a:rPr dirty="0" spc="10"/>
              <a:t>未配置操作系统的计算机系统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250"/>
            <a:ext cx="9337040" cy="512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  <a:tab pos="3365500" algn="l"/>
                <a:tab pos="3682365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人工操作方式：1946	</a:t>
            </a:r>
            <a:r>
              <a:rPr dirty="0" sz="2400">
                <a:solidFill>
                  <a:srgbClr val="404040"/>
                </a:solidFill>
                <a:latin typeface="Times New Roman"/>
                <a:cs typeface="Times New Roman"/>
              </a:rPr>
              <a:t>~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50年代（电子管）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727075" indent="-2654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工作方式：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lvl="2"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用户：用户既是程序员，又是操作员；用户是计算机专业人员</a:t>
            </a:r>
            <a:endParaRPr sz="2400">
              <a:latin typeface="SimSun"/>
              <a:cs typeface="SimSun"/>
            </a:endParaRPr>
          </a:p>
          <a:p>
            <a:pPr lvl="2">
              <a:lnSpc>
                <a:spcPct val="100000"/>
              </a:lnSpc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2"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编程语言：为机器语言</a:t>
            </a:r>
            <a:endParaRPr sz="2400">
              <a:latin typeface="SimSun"/>
              <a:cs typeface="SimSu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2"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输入输出：纸带或卡片</a:t>
            </a:r>
            <a:endParaRPr sz="2400">
              <a:latin typeface="SimSun"/>
              <a:cs typeface="SimSun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1" marL="727075" indent="-2654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缺点：人机矛盾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lvl="2"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用户独占全机</a:t>
            </a:r>
            <a:endParaRPr sz="2400">
              <a:latin typeface="SimSun"/>
              <a:cs typeface="SimSun"/>
            </a:endParaRPr>
          </a:p>
          <a:p>
            <a:pPr lvl="2">
              <a:lnSpc>
                <a:spcPct val="100000"/>
              </a:lnSpc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2" marL="1094105" indent="-2673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CPU等待人工操作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" y="4637532"/>
            <a:ext cx="11716512" cy="2078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75996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1</a:t>
            </a:r>
            <a:r>
              <a:rPr dirty="0"/>
              <a:t>	</a:t>
            </a:r>
            <a:r>
              <a:rPr dirty="0" spc="10"/>
              <a:t>未配置操作系统的计算机系统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250"/>
            <a:ext cx="9274810" cy="3642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  <a:tab pos="41275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脱机输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入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/输出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Off-Line	I/O）方式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 startAt="2"/>
            </a:pPr>
            <a:endParaRPr sz="1900">
              <a:latin typeface="SimSun"/>
              <a:cs typeface="SimSun"/>
            </a:endParaRPr>
          </a:p>
          <a:p>
            <a:pPr lvl="1" marL="727075" indent="-2654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工作方式：程序和数据的输入和输出都在脱离主机的外围机的控</a:t>
            </a:r>
            <a:endParaRPr sz="240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制下完成。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lvl="1" marL="727075" indent="-26543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72771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主要优点：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lvl="2" marL="1275715" indent="-36512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275715" algn="l"/>
                <a:tab pos="127635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减少了CPU的空闲时间</a:t>
            </a:r>
            <a:endParaRPr sz="2400">
              <a:latin typeface="SimSun"/>
              <a:cs typeface="SimSun"/>
            </a:endParaRPr>
          </a:p>
          <a:p>
            <a:pPr lvl="2">
              <a:lnSpc>
                <a:spcPct val="100000"/>
              </a:lnSpc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2" marL="1275715" indent="-36512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275715" algn="l"/>
                <a:tab pos="127635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提高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了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I/O速度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963" y="3785615"/>
            <a:ext cx="2304288" cy="20132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14088" y="2801109"/>
            <a:ext cx="5991225" cy="3983990"/>
            <a:chOff x="4514088" y="2801109"/>
            <a:chExt cx="5991225" cy="3983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88" y="2801109"/>
              <a:ext cx="5990844" cy="39837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8096" y="2865119"/>
              <a:ext cx="5812536" cy="38054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59046" y="2846069"/>
              <a:ext cx="5850890" cy="3843654"/>
            </a:xfrm>
            <a:custGeom>
              <a:avLst/>
              <a:gdLst/>
              <a:ahLst/>
              <a:cxnLst/>
              <a:rect l="l" t="t" r="r" b="b"/>
              <a:pathLst>
                <a:path w="5850890" h="3843654">
                  <a:moveTo>
                    <a:pt x="0" y="3843528"/>
                  </a:moveTo>
                  <a:lnTo>
                    <a:pt x="5850636" y="3843528"/>
                  </a:lnTo>
                  <a:lnTo>
                    <a:pt x="5850636" y="0"/>
                  </a:lnTo>
                  <a:lnTo>
                    <a:pt x="0" y="0"/>
                  </a:lnTo>
                  <a:lnTo>
                    <a:pt x="0" y="384352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2</a:t>
            </a:r>
            <a:r>
              <a:rPr dirty="0"/>
              <a:t>	</a:t>
            </a:r>
            <a:r>
              <a:rPr dirty="0" spc="10"/>
              <a:t>单道批处理系统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21714"/>
            <a:ext cx="444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1.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单道批处理系统的处理过程：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5417" y="2236089"/>
            <a:ext cx="2404110" cy="1062990"/>
            <a:chOff x="2955417" y="2236089"/>
            <a:chExt cx="2404110" cy="1062990"/>
          </a:xfrm>
        </p:grpSpPr>
        <p:sp>
          <p:nvSpPr>
            <p:cNvPr id="5" name="object 5"/>
            <p:cNvSpPr/>
            <p:nvPr/>
          </p:nvSpPr>
          <p:spPr>
            <a:xfrm>
              <a:off x="2964942" y="2245614"/>
              <a:ext cx="2385060" cy="1043940"/>
            </a:xfrm>
            <a:custGeom>
              <a:avLst/>
              <a:gdLst/>
              <a:ahLst/>
              <a:cxnLst/>
              <a:rect l="l" t="t" r="r" b="b"/>
              <a:pathLst>
                <a:path w="2385060" h="1043939">
                  <a:moveTo>
                    <a:pt x="1192530" y="0"/>
                  </a:moveTo>
                  <a:lnTo>
                    <a:pt x="0" y="521970"/>
                  </a:lnTo>
                  <a:lnTo>
                    <a:pt x="1192530" y="1043939"/>
                  </a:lnTo>
                  <a:lnTo>
                    <a:pt x="2385060" y="521970"/>
                  </a:lnTo>
                  <a:lnTo>
                    <a:pt x="1192530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64942" y="2245614"/>
              <a:ext cx="2385060" cy="1043940"/>
            </a:xfrm>
            <a:custGeom>
              <a:avLst/>
              <a:gdLst/>
              <a:ahLst/>
              <a:cxnLst/>
              <a:rect l="l" t="t" r="r" b="b"/>
              <a:pathLst>
                <a:path w="2385060" h="1043939">
                  <a:moveTo>
                    <a:pt x="0" y="521970"/>
                  </a:moveTo>
                  <a:lnTo>
                    <a:pt x="1192530" y="0"/>
                  </a:lnTo>
                  <a:lnTo>
                    <a:pt x="2385060" y="521970"/>
                  </a:lnTo>
                  <a:lnTo>
                    <a:pt x="1192530" y="1043939"/>
                  </a:lnTo>
                  <a:lnTo>
                    <a:pt x="0" y="521970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686047" y="2470861"/>
            <a:ext cx="939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C3B43"/>
                </a:solidFill>
                <a:latin typeface="Microsoft YaHei UI"/>
                <a:cs typeface="Microsoft YaHei UI"/>
              </a:rPr>
              <a:t>还有下一</a:t>
            </a:r>
            <a:endParaRPr sz="18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个作业？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9869" y="2343150"/>
            <a:ext cx="2319655" cy="848994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105"/>
              </a:spcBef>
            </a:pPr>
            <a:r>
              <a:rPr dirty="0" sz="1800" spc="-5" b="1">
                <a:solidFill>
                  <a:srgbClr val="2C3B43"/>
                </a:solidFill>
                <a:latin typeface="Microsoft YaHei UI"/>
                <a:cs typeface="Microsoft YaHei UI"/>
              </a:rPr>
              <a:t>把下一个作业的源程</a:t>
            </a:r>
            <a:endParaRPr sz="1800">
              <a:latin typeface="Microsoft YaHei UI"/>
              <a:cs typeface="Microsoft YaHei UI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序转换为目标程序</a:t>
            </a:r>
            <a:endParaRPr sz="1800">
              <a:latin typeface="Microsoft YaHei UI"/>
              <a:cs typeface="Microsoft YaHei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36817" y="3976496"/>
            <a:ext cx="2404110" cy="1064895"/>
            <a:chOff x="6536817" y="3976496"/>
            <a:chExt cx="2404110" cy="1064895"/>
          </a:xfrm>
        </p:grpSpPr>
        <p:sp>
          <p:nvSpPr>
            <p:cNvPr id="10" name="object 10"/>
            <p:cNvSpPr/>
            <p:nvPr/>
          </p:nvSpPr>
          <p:spPr>
            <a:xfrm>
              <a:off x="6546342" y="3986021"/>
              <a:ext cx="2385060" cy="1045844"/>
            </a:xfrm>
            <a:custGeom>
              <a:avLst/>
              <a:gdLst/>
              <a:ahLst/>
              <a:cxnLst/>
              <a:rect l="l" t="t" r="r" b="b"/>
              <a:pathLst>
                <a:path w="2385059" h="1045845">
                  <a:moveTo>
                    <a:pt x="1192529" y="0"/>
                  </a:moveTo>
                  <a:lnTo>
                    <a:pt x="0" y="522731"/>
                  </a:lnTo>
                  <a:lnTo>
                    <a:pt x="1192529" y="1045463"/>
                  </a:lnTo>
                  <a:lnTo>
                    <a:pt x="2385059" y="522731"/>
                  </a:lnTo>
                  <a:lnTo>
                    <a:pt x="1192529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46342" y="3986021"/>
              <a:ext cx="2385060" cy="1045844"/>
            </a:xfrm>
            <a:custGeom>
              <a:avLst/>
              <a:gdLst/>
              <a:ahLst/>
              <a:cxnLst/>
              <a:rect l="l" t="t" r="r" b="b"/>
              <a:pathLst>
                <a:path w="2385059" h="1045845">
                  <a:moveTo>
                    <a:pt x="0" y="522731"/>
                  </a:moveTo>
                  <a:lnTo>
                    <a:pt x="1192529" y="0"/>
                  </a:lnTo>
                  <a:lnTo>
                    <a:pt x="2385059" y="522731"/>
                  </a:lnTo>
                  <a:lnTo>
                    <a:pt x="1192529" y="1045463"/>
                  </a:lnTo>
                  <a:lnTo>
                    <a:pt x="0" y="522731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68082" y="4212793"/>
            <a:ext cx="939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C3B43"/>
                </a:solidFill>
                <a:latin typeface="Microsoft YaHei UI"/>
                <a:cs typeface="Microsoft YaHei UI"/>
              </a:rPr>
              <a:t>源程序有</a:t>
            </a:r>
            <a:endParaRPr sz="1800">
              <a:latin typeface="Microsoft YaHei UI"/>
              <a:cs typeface="Microsoft YaHei U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错吗？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9869" y="5543550"/>
            <a:ext cx="2319655" cy="848994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装配目标程序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2270" y="5543550"/>
            <a:ext cx="2319655" cy="848994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运行目标程序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1035" y="5928359"/>
            <a:ext cx="1344930" cy="76200"/>
          </a:xfrm>
          <a:custGeom>
            <a:avLst/>
            <a:gdLst/>
            <a:ahLst/>
            <a:cxnLst/>
            <a:rect l="l" t="t" r="r" b="b"/>
            <a:pathLst>
              <a:path w="134492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59943" y="44449"/>
                </a:lnTo>
                <a:lnTo>
                  <a:pt x="57150" y="41605"/>
                </a:lnTo>
                <a:lnTo>
                  <a:pt x="57150" y="34594"/>
                </a:lnTo>
                <a:lnTo>
                  <a:pt x="59943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344929" h="76200">
                <a:moveTo>
                  <a:pt x="76200" y="31749"/>
                </a:moveTo>
                <a:lnTo>
                  <a:pt x="59943" y="31749"/>
                </a:lnTo>
                <a:lnTo>
                  <a:pt x="57150" y="34594"/>
                </a:lnTo>
                <a:lnTo>
                  <a:pt x="57150" y="41605"/>
                </a:lnTo>
                <a:lnTo>
                  <a:pt x="59943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344929" h="76200">
                <a:moveTo>
                  <a:pt x="1341755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341755" y="44449"/>
                </a:lnTo>
                <a:lnTo>
                  <a:pt x="1344548" y="41605"/>
                </a:lnTo>
                <a:lnTo>
                  <a:pt x="1344548" y="34594"/>
                </a:lnTo>
                <a:lnTo>
                  <a:pt x="1341755" y="3174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08048" y="2714370"/>
            <a:ext cx="5867400" cy="3290570"/>
          </a:xfrm>
          <a:custGeom>
            <a:avLst/>
            <a:gdLst/>
            <a:ahLst/>
            <a:cxnLst/>
            <a:rect l="l" t="t" r="r" b="b"/>
            <a:pathLst>
              <a:path w="5867400" h="3290570">
                <a:moveTo>
                  <a:pt x="1055751" y="51689"/>
                </a:moveTo>
                <a:lnTo>
                  <a:pt x="1044854" y="45339"/>
                </a:lnTo>
                <a:lnTo>
                  <a:pt x="967105" y="0"/>
                </a:lnTo>
                <a:lnTo>
                  <a:pt x="963168" y="1016"/>
                </a:lnTo>
                <a:lnTo>
                  <a:pt x="959612" y="7112"/>
                </a:lnTo>
                <a:lnTo>
                  <a:pt x="960628" y="10922"/>
                </a:lnTo>
                <a:lnTo>
                  <a:pt x="1019606" y="45339"/>
                </a:lnTo>
                <a:lnTo>
                  <a:pt x="734555" y="45339"/>
                </a:lnTo>
                <a:lnTo>
                  <a:pt x="733005" y="37211"/>
                </a:lnTo>
                <a:lnTo>
                  <a:pt x="724979" y="25019"/>
                </a:lnTo>
                <a:lnTo>
                  <a:pt x="712939" y="16751"/>
                </a:lnTo>
                <a:lnTo>
                  <a:pt x="698119" y="13589"/>
                </a:lnTo>
                <a:lnTo>
                  <a:pt x="683247" y="16421"/>
                </a:lnTo>
                <a:lnTo>
                  <a:pt x="671055" y="24447"/>
                </a:lnTo>
                <a:lnTo>
                  <a:pt x="662787" y="36487"/>
                </a:lnTo>
                <a:lnTo>
                  <a:pt x="660895" y="45339"/>
                </a:lnTo>
                <a:lnTo>
                  <a:pt x="0" y="45339"/>
                </a:lnTo>
                <a:lnTo>
                  <a:pt x="0" y="58039"/>
                </a:lnTo>
                <a:lnTo>
                  <a:pt x="660908" y="58039"/>
                </a:lnTo>
                <a:lnTo>
                  <a:pt x="662457" y="66179"/>
                </a:lnTo>
                <a:lnTo>
                  <a:pt x="670496" y="78371"/>
                </a:lnTo>
                <a:lnTo>
                  <a:pt x="682523" y="86639"/>
                </a:lnTo>
                <a:lnTo>
                  <a:pt x="691019" y="88442"/>
                </a:lnTo>
                <a:lnTo>
                  <a:pt x="659714" y="3243796"/>
                </a:lnTo>
                <a:lnTo>
                  <a:pt x="643128" y="3252089"/>
                </a:lnTo>
                <a:lnTo>
                  <a:pt x="719328" y="3290189"/>
                </a:lnTo>
                <a:lnTo>
                  <a:pt x="719328" y="3258439"/>
                </a:lnTo>
                <a:lnTo>
                  <a:pt x="1016508" y="3258439"/>
                </a:lnTo>
                <a:lnTo>
                  <a:pt x="1019302" y="3255594"/>
                </a:lnTo>
                <a:lnTo>
                  <a:pt x="1019302" y="3248583"/>
                </a:lnTo>
                <a:lnTo>
                  <a:pt x="1016508" y="3245739"/>
                </a:lnTo>
                <a:lnTo>
                  <a:pt x="719328" y="3245739"/>
                </a:lnTo>
                <a:lnTo>
                  <a:pt x="719328" y="3213989"/>
                </a:lnTo>
                <a:lnTo>
                  <a:pt x="672477" y="3237420"/>
                </a:lnTo>
                <a:lnTo>
                  <a:pt x="703707" y="89789"/>
                </a:lnTo>
                <a:lnTo>
                  <a:pt x="703719" y="88582"/>
                </a:lnTo>
                <a:lnTo>
                  <a:pt x="712216" y="86969"/>
                </a:lnTo>
                <a:lnTo>
                  <a:pt x="724408" y="78930"/>
                </a:lnTo>
                <a:lnTo>
                  <a:pt x="732675" y="66903"/>
                </a:lnTo>
                <a:lnTo>
                  <a:pt x="734555" y="58039"/>
                </a:lnTo>
                <a:lnTo>
                  <a:pt x="1019606" y="58039"/>
                </a:lnTo>
                <a:lnTo>
                  <a:pt x="960628" y="92456"/>
                </a:lnTo>
                <a:lnTo>
                  <a:pt x="959612" y="96266"/>
                </a:lnTo>
                <a:lnTo>
                  <a:pt x="963168" y="102362"/>
                </a:lnTo>
                <a:lnTo>
                  <a:pt x="967105" y="103378"/>
                </a:lnTo>
                <a:lnTo>
                  <a:pt x="1044854" y="58039"/>
                </a:lnTo>
                <a:lnTo>
                  <a:pt x="1055751" y="51689"/>
                </a:lnTo>
                <a:close/>
              </a:path>
              <a:path w="5867400" h="3290570">
                <a:moveTo>
                  <a:pt x="2286000" y="1096645"/>
                </a:moveTo>
                <a:lnTo>
                  <a:pt x="2254250" y="1096645"/>
                </a:lnTo>
                <a:lnTo>
                  <a:pt x="2254250" y="570865"/>
                </a:lnTo>
                <a:lnTo>
                  <a:pt x="2251456" y="568071"/>
                </a:lnTo>
                <a:lnTo>
                  <a:pt x="2244344" y="568071"/>
                </a:lnTo>
                <a:lnTo>
                  <a:pt x="2241550" y="570865"/>
                </a:lnTo>
                <a:lnTo>
                  <a:pt x="2241550" y="1096645"/>
                </a:lnTo>
                <a:lnTo>
                  <a:pt x="2209800" y="1096645"/>
                </a:lnTo>
                <a:lnTo>
                  <a:pt x="2247900" y="1172845"/>
                </a:lnTo>
                <a:lnTo>
                  <a:pt x="2276475" y="1115695"/>
                </a:lnTo>
                <a:lnTo>
                  <a:pt x="2286000" y="1096645"/>
                </a:lnTo>
                <a:close/>
              </a:path>
              <a:path w="5867400" h="3290570">
                <a:moveTo>
                  <a:pt x="4644517" y="1790065"/>
                </a:moveTo>
                <a:lnTo>
                  <a:pt x="4641723" y="1787271"/>
                </a:lnTo>
                <a:lnTo>
                  <a:pt x="774192" y="1787271"/>
                </a:lnTo>
                <a:lnTo>
                  <a:pt x="774192" y="1755521"/>
                </a:lnTo>
                <a:lnTo>
                  <a:pt x="697992" y="1793621"/>
                </a:lnTo>
                <a:lnTo>
                  <a:pt x="774192" y="1831721"/>
                </a:lnTo>
                <a:lnTo>
                  <a:pt x="774192" y="1799971"/>
                </a:lnTo>
                <a:lnTo>
                  <a:pt x="4641723" y="1799971"/>
                </a:lnTo>
                <a:lnTo>
                  <a:pt x="4644517" y="1797177"/>
                </a:lnTo>
                <a:lnTo>
                  <a:pt x="4644517" y="1790065"/>
                </a:lnTo>
                <a:close/>
              </a:path>
              <a:path w="5867400" h="3290570">
                <a:moveTo>
                  <a:pt x="4671441" y="51689"/>
                </a:moveTo>
                <a:lnTo>
                  <a:pt x="4658741" y="45339"/>
                </a:lnTo>
                <a:lnTo>
                  <a:pt x="4595241" y="13589"/>
                </a:lnTo>
                <a:lnTo>
                  <a:pt x="4595241" y="45339"/>
                </a:lnTo>
                <a:lnTo>
                  <a:pt x="3437636" y="45339"/>
                </a:lnTo>
                <a:lnTo>
                  <a:pt x="3434842" y="48133"/>
                </a:lnTo>
                <a:lnTo>
                  <a:pt x="3434842" y="55245"/>
                </a:lnTo>
                <a:lnTo>
                  <a:pt x="3437636" y="58039"/>
                </a:lnTo>
                <a:lnTo>
                  <a:pt x="4595241" y="58039"/>
                </a:lnTo>
                <a:lnTo>
                  <a:pt x="4595241" y="89789"/>
                </a:lnTo>
                <a:lnTo>
                  <a:pt x="4658741" y="58039"/>
                </a:lnTo>
                <a:lnTo>
                  <a:pt x="4671441" y="51689"/>
                </a:lnTo>
                <a:close/>
              </a:path>
              <a:path w="5867400" h="3290570">
                <a:moveTo>
                  <a:pt x="5867400" y="2752852"/>
                </a:moveTo>
                <a:lnTo>
                  <a:pt x="5835650" y="2752852"/>
                </a:lnTo>
                <a:lnTo>
                  <a:pt x="5835650" y="2312797"/>
                </a:lnTo>
                <a:lnTo>
                  <a:pt x="5832856" y="2310003"/>
                </a:lnTo>
                <a:lnTo>
                  <a:pt x="5825744" y="2310003"/>
                </a:lnTo>
                <a:lnTo>
                  <a:pt x="5822950" y="2312797"/>
                </a:lnTo>
                <a:lnTo>
                  <a:pt x="5822950" y="2752852"/>
                </a:lnTo>
                <a:lnTo>
                  <a:pt x="5791200" y="2752852"/>
                </a:lnTo>
                <a:lnTo>
                  <a:pt x="5829300" y="2829052"/>
                </a:lnTo>
                <a:lnTo>
                  <a:pt x="5857875" y="2771902"/>
                </a:lnTo>
                <a:lnTo>
                  <a:pt x="5867400" y="2752852"/>
                </a:lnTo>
                <a:close/>
              </a:path>
              <a:path w="5867400" h="3290570">
                <a:moveTo>
                  <a:pt x="5867400" y="1195959"/>
                </a:moveTo>
                <a:lnTo>
                  <a:pt x="5835650" y="1195959"/>
                </a:lnTo>
                <a:lnTo>
                  <a:pt x="5835650" y="473329"/>
                </a:lnTo>
                <a:lnTo>
                  <a:pt x="5832856" y="470535"/>
                </a:lnTo>
                <a:lnTo>
                  <a:pt x="5825744" y="470535"/>
                </a:lnTo>
                <a:lnTo>
                  <a:pt x="5822950" y="473329"/>
                </a:lnTo>
                <a:lnTo>
                  <a:pt x="5822950" y="1195959"/>
                </a:lnTo>
                <a:lnTo>
                  <a:pt x="5791200" y="1195959"/>
                </a:lnTo>
                <a:lnTo>
                  <a:pt x="5829300" y="1272159"/>
                </a:lnTo>
                <a:lnTo>
                  <a:pt x="5857875" y="1215009"/>
                </a:lnTo>
                <a:lnTo>
                  <a:pt x="5867400" y="1195959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06827" y="2367534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开始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6359" y="244373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是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6255" y="3428238"/>
            <a:ext cx="590550" cy="82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否</a:t>
            </a:r>
            <a:endParaRPr sz="1800">
              <a:latin typeface="Microsoft YaHei UI"/>
              <a:cs typeface="Microsoft YaHei UI"/>
            </a:endParaRPr>
          </a:p>
          <a:p>
            <a:pPr marL="120650">
              <a:lnSpc>
                <a:spcPct val="100000"/>
              </a:lnSpc>
              <a:spcBef>
                <a:spcPts val="20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停止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6359" y="4163314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是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0035" y="5111241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C3B43"/>
                </a:solidFill>
                <a:latin typeface="Microsoft YaHei UI"/>
                <a:cs typeface="Microsoft YaHei UI"/>
              </a:rPr>
              <a:t>否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1249" y="310451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监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1249" y="371284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督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1249" y="432092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1249" y="492937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SimSun"/>
                <a:cs typeface="SimSun"/>
              </a:rPr>
              <a:t>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23488"/>
            <a:ext cx="11635740" cy="3335020"/>
            <a:chOff x="0" y="3523488"/>
            <a:chExt cx="11635740" cy="33350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912" y="3523488"/>
              <a:ext cx="8732520" cy="31592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81744" y="4267906"/>
              <a:ext cx="2744470" cy="1321435"/>
            </a:xfrm>
            <a:custGeom>
              <a:avLst/>
              <a:gdLst/>
              <a:ahLst/>
              <a:cxnLst/>
              <a:rect l="l" t="t" r="r" b="b"/>
              <a:pathLst>
                <a:path w="2744470" h="1321435">
                  <a:moveTo>
                    <a:pt x="1547552" y="80"/>
                  </a:moveTo>
                  <a:lnTo>
                    <a:pt x="1492866" y="0"/>
                  </a:lnTo>
                  <a:lnTo>
                    <a:pt x="1437997" y="1249"/>
                  </a:lnTo>
                  <a:lnTo>
                    <a:pt x="1383022" y="3846"/>
                  </a:lnTo>
                  <a:lnTo>
                    <a:pt x="1328018" y="7807"/>
                  </a:lnTo>
                  <a:lnTo>
                    <a:pt x="1273061" y="13151"/>
                  </a:lnTo>
                  <a:lnTo>
                    <a:pt x="1218229" y="19894"/>
                  </a:lnTo>
                  <a:lnTo>
                    <a:pt x="1163597" y="28055"/>
                  </a:lnTo>
                  <a:lnTo>
                    <a:pt x="1109242" y="37650"/>
                  </a:lnTo>
                  <a:lnTo>
                    <a:pt x="1055243" y="48696"/>
                  </a:lnTo>
                  <a:lnTo>
                    <a:pt x="995528" y="62759"/>
                  </a:lnTo>
                  <a:lnTo>
                    <a:pt x="937893" y="78310"/>
                  </a:lnTo>
                  <a:lnTo>
                    <a:pt x="882385" y="95291"/>
                  </a:lnTo>
                  <a:lnTo>
                    <a:pt x="829049" y="113642"/>
                  </a:lnTo>
                  <a:lnTo>
                    <a:pt x="777933" y="133304"/>
                  </a:lnTo>
                  <a:lnTo>
                    <a:pt x="729084" y="154217"/>
                  </a:lnTo>
                  <a:lnTo>
                    <a:pt x="682547" y="176321"/>
                  </a:lnTo>
                  <a:lnTo>
                    <a:pt x="638369" y="199557"/>
                  </a:lnTo>
                  <a:lnTo>
                    <a:pt x="596598" y="223865"/>
                  </a:lnTo>
                  <a:lnTo>
                    <a:pt x="557279" y="249186"/>
                  </a:lnTo>
                  <a:lnTo>
                    <a:pt x="520460" y="275461"/>
                  </a:lnTo>
                  <a:lnTo>
                    <a:pt x="486186" y="302630"/>
                  </a:lnTo>
                  <a:lnTo>
                    <a:pt x="454506" y="330633"/>
                  </a:lnTo>
                  <a:lnTo>
                    <a:pt x="425464" y="359410"/>
                  </a:lnTo>
                  <a:lnTo>
                    <a:pt x="399109" y="388903"/>
                  </a:lnTo>
                  <a:lnTo>
                    <a:pt x="375486" y="419052"/>
                  </a:lnTo>
                  <a:lnTo>
                    <a:pt x="336623" y="481079"/>
                  </a:lnTo>
                  <a:lnTo>
                    <a:pt x="309251" y="545014"/>
                  </a:lnTo>
                  <a:lnTo>
                    <a:pt x="293740" y="610383"/>
                  </a:lnTo>
                  <a:lnTo>
                    <a:pt x="290466" y="676707"/>
                  </a:lnTo>
                  <a:lnTo>
                    <a:pt x="293533" y="710080"/>
                  </a:lnTo>
                  <a:lnTo>
                    <a:pt x="309312" y="776946"/>
                  </a:lnTo>
                  <a:lnTo>
                    <a:pt x="338258" y="843579"/>
                  </a:lnTo>
                  <a:lnTo>
                    <a:pt x="357786" y="876659"/>
                  </a:lnTo>
                  <a:lnTo>
                    <a:pt x="380746" y="909502"/>
                  </a:lnTo>
                  <a:lnTo>
                    <a:pt x="0" y="1193855"/>
                  </a:lnTo>
                  <a:lnTo>
                    <a:pt x="636651" y="1120703"/>
                  </a:lnTo>
                  <a:lnTo>
                    <a:pt x="674637" y="1140902"/>
                  </a:lnTo>
                  <a:lnTo>
                    <a:pt x="713956" y="1160075"/>
                  </a:lnTo>
                  <a:lnTo>
                    <a:pt x="754540" y="1178213"/>
                  </a:lnTo>
                  <a:lnTo>
                    <a:pt x="796319" y="1195309"/>
                  </a:lnTo>
                  <a:lnTo>
                    <a:pt x="839226" y="1211354"/>
                  </a:lnTo>
                  <a:lnTo>
                    <a:pt x="883191" y="1226342"/>
                  </a:lnTo>
                  <a:lnTo>
                    <a:pt x="928145" y="1240265"/>
                  </a:lnTo>
                  <a:lnTo>
                    <a:pt x="974021" y="1253113"/>
                  </a:lnTo>
                  <a:lnTo>
                    <a:pt x="1020749" y="1264881"/>
                  </a:lnTo>
                  <a:lnTo>
                    <a:pt x="1068261" y="1275560"/>
                  </a:lnTo>
                  <a:lnTo>
                    <a:pt x="1116489" y="1285142"/>
                  </a:lnTo>
                  <a:lnTo>
                    <a:pt x="1165363" y="1293620"/>
                  </a:lnTo>
                  <a:lnTo>
                    <a:pt x="1214815" y="1300986"/>
                  </a:lnTo>
                  <a:lnTo>
                    <a:pt x="1264777" y="1307231"/>
                  </a:lnTo>
                  <a:lnTo>
                    <a:pt x="1315179" y="1312349"/>
                  </a:lnTo>
                  <a:lnTo>
                    <a:pt x="1365953" y="1316331"/>
                  </a:lnTo>
                  <a:lnTo>
                    <a:pt x="1417031" y="1319171"/>
                  </a:lnTo>
                  <a:lnTo>
                    <a:pt x="1468344" y="1320859"/>
                  </a:lnTo>
                  <a:lnTo>
                    <a:pt x="1519823" y="1321388"/>
                  </a:lnTo>
                  <a:lnTo>
                    <a:pt x="1571400" y="1320750"/>
                  </a:lnTo>
                  <a:lnTo>
                    <a:pt x="1623006" y="1318939"/>
                  </a:lnTo>
                  <a:lnTo>
                    <a:pt x="1674572" y="1315945"/>
                  </a:lnTo>
                  <a:lnTo>
                    <a:pt x="1726030" y="1311761"/>
                  </a:lnTo>
                  <a:lnTo>
                    <a:pt x="1777311" y="1306380"/>
                  </a:lnTo>
                  <a:lnTo>
                    <a:pt x="1828347" y="1299793"/>
                  </a:lnTo>
                  <a:lnTo>
                    <a:pt x="1879068" y="1291993"/>
                  </a:lnTo>
                  <a:lnTo>
                    <a:pt x="1929407" y="1282972"/>
                  </a:lnTo>
                  <a:lnTo>
                    <a:pt x="1979295" y="1272722"/>
                  </a:lnTo>
                  <a:lnTo>
                    <a:pt x="2039009" y="1258660"/>
                  </a:lnTo>
                  <a:lnTo>
                    <a:pt x="2096644" y="1243108"/>
                  </a:lnTo>
                  <a:lnTo>
                    <a:pt x="2152152" y="1226127"/>
                  </a:lnTo>
                  <a:lnTo>
                    <a:pt x="2205488" y="1207776"/>
                  </a:lnTo>
                  <a:lnTo>
                    <a:pt x="2256604" y="1188114"/>
                  </a:lnTo>
                  <a:lnTo>
                    <a:pt x="2305453" y="1167202"/>
                  </a:lnTo>
                  <a:lnTo>
                    <a:pt x="2351990" y="1145098"/>
                  </a:lnTo>
                  <a:lnTo>
                    <a:pt x="2396168" y="1121862"/>
                  </a:lnTo>
                  <a:lnTo>
                    <a:pt x="2437939" y="1097553"/>
                  </a:lnTo>
                  <a:lnTo>
                    <a:pt x="2477258" y="1072232"/>
                  </a:lnTo>
                  <a:lnTo>
                    <a:pt x="2514077" y="1045957"/>
                  </a:lnTo>
                  <a:lnTo>
                    <a:pt x="2548351" y="1018789"/>
                  </a:lnTo>
                  <a:lnTo>
                    <a:pt x="2580031" y="990786"/>
                  </a:lnTo>
                  <a:lnTo>
                    <a:pt x="2609073" y="962008"/>
                  </a:lnTo>
                  <a:lnTo>
                    <a:pt x="2635428" y="932515"/>
                  </a:lnTo>
                  <a:lnTo>
                    <a:pt x="2659051" y="902366"/>
                  </a:lnTo>
                  <a:lnTo>
                    <a:pt x="2697914" y="840340"/>
                  </a:lnTo>
                  <a:lnTo>
                    <a:pt x="2725286" y="776404"/>
                  </a:lnTo>
                  <a:lnTo>
                    <a:pt x="2740797" y="711036"/>
                  </a:lnTo>
                  <a:lnTo>
                    <a:pt x="2744071" y="644711"/>
                  </a:lnTo>
                  <a:lnTo>
                    <a:pt x="2741004" y="611339"/>
                  </a:lnTo>
                  <a:lnTo>
                    <a:pt x="2725225" y="544472"/>
                  </a:lnTo>
                  <a:lnTo>
                    <a:pt x="2696279" y="477839"/>
                  </a:lnTo>
                  <a:lnTo>
                    <a:pt x="2676751" y="444759"/>
                  </a:lnTo>
                  <a:lnTo>
                    <a:pt x="2653791" y="411916"/>
                  </a:lnTo>
                  <a:lnTo>
                    <a:pt x="2605623" y="355703"/>
                  </a:lnTo>
                  <a:lnTo>
                    <a:pt x="2578349" y="328930"/>
                  </a:lnTo>
                  <a:lnTo>
                    <a:pt x="2549050" y="303068"/>
                  </a:lnTo>
                  <a:lnTo>
                    <a:pt x="2517803" y="278136"/>
                  </a:lnTo>
                  <a:lnTo>
                    <a:pt x="2484684" y="254150"/>
                  </a:lnTo>
                  <a:lnTo>
                    <a:pt x="2449772" y="231129"/>
                  </a:lnTo>
                  <a:lnTo>
                    <a:pt x="2413141" y="209089"/>
                  </a:lnTo>
                  <a:lnTo>
                    <a:pt x="2374870" y="188049"/>
                  </a:lnTo>
                  <a:lnTo>
                    <a:pt x="2335034" y="168024"/>
                  </a:lnTo>
                  <a:lnTo>
                    <a:pt x="2293711" y="149034"/>
                  </a:lnTo>
                  <a:lnTo>
                    <a:pt x="2250977" y="131095"/>
                  </a:lnTo>
                  <a:lnTo>
                    <a:pt x="2206909" y="114224"/>
                  </a:lnTo>
                  <a:lnTo>
                    <a:pt x="2161584" y="98440"/>
                  </a:lnTo>
                  <a:lnTo>
                    <a:pt x="2115079" y="83759"/>
                  </a:lnTo>
                  <a:lnTo>
                    <a:pt x="2067469" y="70198"/>
                  </a:lnTo>
                  <a:lnTo>
                    <a:pt x="2018833" y="57777"/>
                  </a:lnTo>
                  <a:lnTo>
                    <a:pt x="1969246" y="46511"/>
                  </a:lnTo>
                  <a:lnTo>
                    <a:pt x="1918786" y="36418"/>
                  </a:lnTo>
                  <a:lnTo>
                    <a:pt x="1867529" y="27516"/>
                  </a:lnTo>
                  <a:lnTo>
                    <a:pt x="1815552" y="19821"/>
                  </a:lnTo>
                  <a:lnTo>
                    <a:pt x="1762931" y="13353"/>
                  </a:lnTo>
                  <a:lnTo>
                    <a:pt x="1709745" y="8127"/>
                  </a:lnTo>
                  <a:lnTo>
                    <a:pt x="1656068" y="4161"/>
                  </a:lnTo>
                  <a:lnTo>
                    <a:pt x="1601978" y="1473"/>
                  </a:lnTo>
                  <a:lnTo>
                    <a:pt x="1547552" y="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81744" y="4267906"/>
              <a:ext cx="2744470" cy="1321435"/>
            </a:xfrm>
            <a:custGeom>
              <a:avLst/>
              <a:gdLst/>
              <a:ahLst/>
              <a:cxnLst/>
              <a:rect l="l" t="t" r="r" b="b"/>
              <a:pathLst>
                <a:path w="2744470" h="1321435">
                  <a:moveTo>
                    <a:pt x="0" y="1193855"/>
                  </a:moveTo>
                  <a:lnTo>
                    <a:pt x="380746" y="909502"/>
                  </a:lnTo>
                  <a:lnTo>
                    <a:pt x="357786" y="876659"/>
                  </a:lnTo>
                  <a:lnTo>
                    <a:pt x="338258" y="843579"/>
                  </a:lnTo>
                  <a:lnTo>
                    <a:pt x="309312" y="776946"/>
                  </a:lnTo>
                  <a:lnTo>
                    <a:pt x="293533" y="710080"/>
                  </a:lnTo>
                  <a:lnTo>
                    <a:pt x="290466" y="676707"/>
                  </a:lnTo>
                  <a:lnTo>
                    <a:pt x="290550" y="643455"/>
                  </a:lnTo>
                  <a:lnTo>
                    <a:pt x="299989" y="577549"/>
                  </a:lnTo>
                  <a:lnTo>
                    <a:pt x="321477" y="512838"/>
                  </a:lnTo>
                  <a:lnTo>
                    <a:pt x="354642" y="449797"/>
                  </a:lnTo>
                  <a:lnTo>
                    <a:pt x="399109" y="388903"/>
                  </a:lnTo>
                  <a:lnTo>
                    <a:pt x="425464" y="359410"/>
                  </a:lnTo>
                  <a:lnTo>
                    <a:pt x="454506" y="330633"/>
                  </a:lnTo>
                  <a:lnTo>
                    <a:pt x="486186" y="302630"/>
                  </a:lnTo>
                  <a:lnTo>
                    <a:pt x="520460" y="275461"/>
                  </a:lnTo>
                  <a:lnTo>
                    <a:pt x="557279" y="249186"/>
                  </a:lnTo>
                  <a:lnTo>
                    <a:pt x="596598" y="223865"/>
                  </a:lnTo>
                  <a:lnTo>
                    <a:pt x="638369" y="199557"/>
                  </a:lnTo>
                  <a:lnTo>
                    <a:pt x="682547" y="176321"/>
                  </a:lnTo>
                  <a:lnTo>
                    <a:pt x="729084" y="154217"/>
                  </a:lnTo>
                  <a:lnTo>
                    <a:pt x="777933" y="133304"/>
                  </a:lnTo>
                  <a:lnTo>
                    <a:pt x="829049" y="113642"/>
                  </a:lnTo>
                  <a:lnTo>
                    <a:pt x="882385" y="95291"/>
                  </a:lnTo>
                  <a:lnTo>
                    <a:pt x="937893" y="78310"/>
                  </a:lnTo>
                  <a:lnTo>
                    <a:pt x="995528" y="62759"/>
                  </a:lnTo>
                  <a:lnTo>
                    <a:pt x="1055243" y="48696"/>
                  </a:lnTo>
                  <a:lnTo>
                    <a:pt x="1109242" y="37650"/>
                  </a:lnTo>
                  <a:lnTo>
                    <a:pt x="1163597" y="28055"/>
                  </a:lnTo>
                  <a:lnTo>
                    <a:pt x="1218229" y="19894"/>
                  </a:lnTo>
                  <a:lnTo>
                    <a:pt x="1273061" y="13151"/>
                  </a:lnTo>
                  <a:lnTo>
                    <a:pt x="1328018" y="7807"/>
                  </a:lnTo>
                  <a:lnTo>
                    <a:pt x="1383022" y="3846"/>
                  </a:lnTo>
                  <a:lnTo>
                    <a:pt x="1437997" y="1249"/>
                  </a:lnTo>
                  <a:lnTo>
                    <a:pt x="1492866" y="0"/>
                  </a:lnTo>
                  <a:lnTo>
                    <a:pt x="1547552" y="80"/>
                  </a:lnTo>
                  <a:lnTo>
                    <a:pt x="1601978" y="1473"/>
                  </a:lnTo>
                  <a:lnTo>
                    <a:pt x="1656068" y="4161"/>
                  </a:lnTo>
                  <a:lnTo>
                    <a:pt x="1709745" y="8127"/>
                  </a:lnTo>
                  <a:lnTo>
                    <a:pt x="1762931" y="13353"/>
                  </a:lnTo>
                  <a:lnTo>
                    <a:pt x="1815552" y="19821"/>
                  </a:lnTo>
                  <a:lnTo>
                    <a:pt x="1867529" y="27516"/>
                  </a:lnTo>
                  <a:lnTo>
                    <a:pt x="1918786" y="36418"/>
                  </a:lnTo>
                  <a:lnTo>
                    <a:pt x="1969246" y="46511"/>
                  </a:lnTo>
                  <a:lnTo>
                    <a:pt x="2018833" y="57777"/>
                  </a:lnTo>
                  <a:lnTo>
                    <a:pt x="2067469" y="70198"/>
                  </a:lnTo>
                  <a:lnTo>
                    <a:pt x="2115079" y="83759"/>
                  </a:lnTo>
                  <a:lnTo>
                    <a:pt x="2161584" y="98440"/>
                  </a:lnTo>
                  <a:lnTo>
                    <a:pt x="2206909" y="114224"/>
                  </a:lnTo>
                  <a:lnTo>
                    <a:pt x="2250977" y="131095"/>
                  </a:lnTo>
                  <a:lnTo>
                    <a:pt x="2293711" y="149034"/>
                  </a:lnTo>
                  <a:lnTo>
                    <a:pt x="2335034" y="168024"/>
                  </a:lnTo>
                  <a:lnTo>
                    <a:pt x="2374870" y="188049"/>
                  </a:lnTo>
                  <a:lnTo>
                    <a:pt x="2413141" y="209089"/>
                  </a:lnTo>
                  <a:lnTo>
                    <a:pt x="2449772" y="231129"/>
                  </a:lnTo>
                  <a:lnTo>
                    <a:pt x="2484684" y="254150"/>
                  </a:lnTo>
                  <a:lnTo>
                    <a:pt x="2517803" y="278136"/>
                  </a:lnTo>
                  <a:lnTo>
                    <a:pt x="2549050" y="303068"/>
                  </a:lnTo>
                  <a:lnTo>
                    <a:pt x="2578349" y="328930"/>
                  </a:lnTo>
                  <a:lnTo>
                    <a:pt x="2605623" y="355703"/>
                  </a:lnTo>
                  <a:lnTo>
                    <a:pt x="2653791" y="411916"/>
                  </a:lnTo>
                  <a:lnTo>
                    <a:pt x="2676751" y="444759"/>
                  </a:lnTo>
                  <a:lnTo>
                    <a:pt x="2696279" y="477839"/>
                  </a:lnTo>
                  <a:lnTo>
                    <a:pt x="2725225" y="544472"/>
                  </a:lnTo>
                  <a:lnTo>
                    <a:pt x="2741004" y="611339"/>
                  </a:lnTo>
                  <a:lnTo>
                    <a:pt x="2744071" y="644711"/>
                  </a:lnTo>
                  <a:lnTo>
                    <a:pt x="2743987" y="677963"/>
                  </a:lnTo>
                  <a:lnTo>
                    <a:pt x="2734548" y="743869"/>
                  </a:lnTo>
                  <a:lnTo>
                    <a:pt x="2713060" y="808581"/>
                  </a:lnTo>
                  <a:lnTo>
                    <a:pt x="2679895" y="871621"/>
                  </a:lnTo>
                  <a:lnTo>
                    <a:pt x="2635428" y="932515"/>
                  </a:lnTo>
                  <a:lnTo>
                    <a:pt x="2609073" y="962008"/>
                  </a:lnTo>
                  <a:lnTo>
                    <a:pt x="2580031" y="990786"/>
                  </a:lnTo>
                  <a:lnTo>
                    <a:pt x="2548351" y="1018789"/>
                  </a:lnTo>
                  <a:lnTo>
                    <a:pt x="2514077" y="1045957"/>
                  </a:lnTo>
                  <a:lnTo>
                    <a:pt x="2477258" y="1072232"/>
                  </a:lnTo>
                  <a:lnTo>
                    <a:pt x="2437939" y="1097553"/>
                  </a:lnTo>
                  <a:lnTo>
                    <a:pt x="2396168" y="1121862"/>
                  </a:lnTo>
                  <a:lnTo>
                    <a:pt x="2351990" y="1145098"/>
                  </a:lnTo>
                  <a:lnTo>
                    <a:pt x="2305453" y="1167202"/>
                  </a:lnTo>
                  <a:lnTo>
                    <a:pt x="2256604" y="1188114"/>
                  </a:lnTo>
                  <a:lnTo>
                    <a:pt x="2205488" y="1207776"/>
                  </a:lnTo>
                  <a:lnTo>
                    <a:pt x="2152152" y="1226127"/>
                  </a:lnTo>
                  <a:lnTo>
                    <a:pt x="2096644" y="1243108"/>
                  </a:lnTo>
                  <a:lnTo>
                    <a:pt x="2039009" y="1258660"/>
                  </a:lnTo>
                  <a:lnTo>
                    <a:pt x="1979295" y="1272722"/>
                  </a:lnTo>
                  <a:lnTo>
                    <a:pt x="1929407" y="1282972"/>
                  </a:lnTo>
                  <a:lnTo>
                    <a:pt x="1879068" y="1291993"/>
                  </a:lnTo>
                  <a:lnTo>
                    <a:pt x="1828347" y="1299793"/>
                  </a:lnTo>
                  <a:lnTo>
                    <a:pt x="1777311" y="1306380"/>
                  </a:lnTo>
                  <a:lnTo>
                    <a:pt x="1726030" y="1311761"/>
                  </a:lnTo>
                  <a:lnTo>
                    <a:pt x="1674572" y="1315945"/>
                  </a:lnTo>
                  <a:lnTo>
                    <a:pt x="1623006" y="1318939"/>
                  </a:lnTo>
                  <a:lnTo>
                    <a:pt x="1571400" y="1320750"/>
                  </a:lnTo>
                  <a:lnTo>
                    <a:pt x="1519823" y="1321388"/>
                  </a:lnTo>
                  <a:lnTo>
                    <a:pt x="1468344" y="1320859"/>
                  </a:lnTo>
                  <a:lnTo>
                    <a:pt x="1417031" y="1319171"/>
                  </a:lnTo>
                  <a:lnTo>
                    <a:pt x="1365953" y="1316331"/>
                  </a:lnTo>
                  <a:lnTo>
                    <a:pt x="1315179" y="1312349"/>
                  </a:lnTo>
                  <a:lnTo>
                    <a:pt x="1264777" y="1307231"/>
                  </a:lnTo>
                  <a:lnTo>
                    <a:pt x="1214815" y="1300986"/>
                  </a:lnTo>
                  <a:lnTo>
                    <a:pt x="1165363" y="1293620"/>
                  </a:lnTo>
                  <a:lnTo>
                    <a:pt x="1116489" y="1285142"/>
                  </a:lnTo>
                  <a:lnTo>
                    <a:pt x="1068261" y="1275560"/>
                  </a:lnTo>
                  <a:lnTo>
                    <a:pt x="1020749" y="1264881"/>
                  </a:lnTo>
                  <a:lnTo>
                    <a:pt x="974021" y="1253113"/>
                  </a:lnTo>
                  <a:lnTo>
                    <a:pt x="928145" y="1240265"/>
                  </a:lnTo>
                  <a:lnTo>
                    <a:pt x="883191" y="1226342"/>
                  </a:lnTo>
                  <a:lnTo>
                    <a:pt x="839226" y="1211354"/>
                  </a:lnTo>
                  <a:lnTo>
                    <a:pt x="796319" y="1195309"/>
                  </a:lnTo>
                  <a:lnTo>
                    <a:pt x="754540" y="1178213"/>
                  </a:lnTo>
                  <a:lnTo>
                    <a:pt x="713956" y="1160075"/>
                  </a:lnTo>
                  <a:lnTo>
                    <a:pt x="674637" y="1140902"/>
                  </a:lnTo>
                  <a:lnTo>
                    <a:pt x="636651" y="1120703"/>
                  </a:lnTo>
                  <a:lnTo>
                    <a:pt x="0" y="1193855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2</a:t>
            </a:r>
            <a:r>
              <a:rPr dirty="0"/>
              <a:t>	</a:t>
            </a:r>
            <a:r>
              <a:rPr dirty="0" spc="10"/>
              <a:t>单道批处理系统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310" y="1393698"/>
            <a:ext cx="10289540" cy="19977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单道批处理系统的主要特征：</a:t>
            </a:r>
            <a:endParaRPr sz="2400">
              <a:latin typeface="SimSun"/>
              <a:cs typeface="SimSun"/>
            </a:endParaRPr>
          </a:p>
          <a:p>
            <a:pPr lvl="1" marL="827405" indent="-44958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自动性：磁带上的一批作业能自动地逐个地依次运行，无需人工干预。</a:t>
            </a:r>
            <a:endParaRPr sz="2400">
              <a:latin typeface="SimSun"/>
              <a:cs typeface="SimSun"/>
            </a:endParaRPr>
          </a:p>
          <a:p>
            <a:pPr lvl="1" marL="827405" indent="-44958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顺序性：先调入内存的作业先完成。</a:t>
            </a:r>
            <a:endParaRPr sz="2400">
              <a:latin typeface="SimSun"/>
              <a:cs typeface="SimSun"/>
            </a:endParaRPr>
          </a:p>
          <a:p>
            <a:pPr lvl="1" marL="827405" indent="-44958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单道性：内存中仅有一道程序运行。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5076" y="4559554"/>
            <a:ext cx="154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imSun"/>
                <a:cs typeface="SimSun"/>
              </a:rPr>
              <a:t>资源利用率 </a:t>
            </a:r>
            <a:r>
              <a:rPr dirty="0" sz="2400">
                <a:latin typeface="SimSun"/>
                <a:cs typeface="SimSun"/>
              </a:rPr>
              <a:t>不高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3</a:t>
            </a:r>
            <a:r>
              <a:rPr dirty="0"/>
              <a:t>	</a:t>
            </a:r>
            <a:r>
              <a:rPr dirty="0" spc="10"/>
              <a:t>多道批处理系统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250"/>
            <a:ext cx="7546340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基本概念：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lvl="1" marL="827405" indent="-4495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多道：内存中同时存放几个作业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lvl="1" marL="827405" indent="-4495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宏观上并行运行：都处于运行状态，但都未运行完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3646119"/>
            <a:ext cx="58102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61645" algn="l"/>
                <a:tab pos="4622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微观上串行运行：各作业交替使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CPU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890" y="4321809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带来以下好处：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510" y="4998161"/>
            <a:ext cx="29597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提高了CP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U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的利用率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510" y="5673953"/>
            <a:ext cx="4483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提高了内存和I/O设备的利用率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6349390"/>
            <a:ext cx="280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增加了系统吞吐量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4826" y="3282786"/>
            <a:ext cx="5828030" cy="3585845"/>
            <a:chOff x="6374826" y="3282786"/>
            <a:chExt cx="5828030" cy="3585845"/>
          </a:xfrm>
        </p:grpSpPr>
        <p:sp>
          <p:nvSpPr>
            <p:cNvPr id="10" name="object 10"/>
            <p:cNvSpPr/>
            <p:nvPr/>
          </p:nvSpPr>
          <p:spPr>
            <a:xfrm>
              <a:off x="6384351" y="3292311"/>
              <a:ext cx="5808980" cy="3566795"/>
            </a:xfrm>
            <a:custGeom>
              <a:avLst/>
              <a:gdLst/>
              <a:ahLst/>
              <a:cxnLst/>
              <a:rect l="l" t="t" r="r" b="b"/>
              <a:pathLst>
                <a:path w="5808980" h="3566795">
                  <a:moveTo>
                    <a:pt x="2894248" y="0"/>
                  </a:moveTo>
                  <a:lnTo>
                    <a:pt x="2843218" y="355"/>
                  </a:lnTo>
                  <a:lnTo>
                    <a:pt x="2792155" y="1264"/>
                  </a:lnTo>
                  <a:lnTo>
                    <a:pt x="2741071" y="2727"/>
                  </a:lnTo>
                  <a:lnTo>
                    <a:pt x="2689978" y="4747"/>
                  </a:lnTo>
                  <a:lnTo>
                    <a:pt x="2638888" y="7325"/>
                  </a:lnTo>
                  <a:lnTo>
                    <a:pt x="2587813" y="10464"/>
                  </a:lnTo>
                  <a:lnTo>
                    <a:pt x="2536765" y="14165"/>
                  </a:lnTo>
                  <a:lnTo>
                    <a:pt x="2485756" y="18431"/>
                  </a:lnTo>
                  <a:lnTo>
                    <a:pt x="2434798" y="23263"/>
                  </a:lnTo>
                  <a:lnTo>
                    <a:pt x="2383903" y="28663"/>
                  </a:lnTo>
                  <a:lnTo>
                    <a:pt x="2333083" y="34634"/>
                  </a:lnTo>
                  <a:lnTo>
                    <a:pt x="2282350" y="41177"/>
                  </a:lnTo>
                  <a:lnTo>
                    <a:pt x="2231716" y="48294"/>
                  </a:lnTo>
                  <a:lnTo>
                    <a:pt x="2181193" y="55987"/>
                  </a:lnTo>
                  <a:lnTo>
                    <a:pt x="2130793" y="64258"/>
                  </a:lnTo>
                  <a:lnTo>
                    <a:pt x="2080528" y="73109"/>
                  </a:lnTo>
                  <a:lnTo>
                    <a:pt x="2030409" y="82543"/>
                  </a:lnTo>
                  <a:lnTo>
                    <a:pt x="1980450" y="92560"/>
                  </a:lnTo>
                  <a:lnTo>
                    <a:pt x="1930662" y="103163"/>
                  </a:lnTo>
                  <a:lnTo>
                    <a:pt x="1881056" y="114354"/>
                  </a:lnTo>
                  <a:lnTo>
                    <a:pt x="1831646" y="126134"/>
                  </a:lnTo>
                  <a:lnTo>
                    <a:pt x="1782442" y="138506"/>
                  </a:lnTo>
                  <a:lnTo>
                    <a:pt x="1733457" y="151472"/>
                  </a:lnTo>
                  <a:lnTo>
                    <a:pt x="1684703" y="165034"/>
                  </a:lnTo>
                  <a:lnTo>
                    <a:pt x="1636192" y="179193"/>
                  </a:lnTo>
                  <a:lnTo>
                    <a:pt x="1587936" y="193952"/>
                  </a:lnTo>
                  <a:lnTo>
                    <a:pt x="1539947" y="209312"/>
                  </a:lnTo>
                  <a:lnTo>
                    <a:pt x="1492237" y="225275"/>
                  </a:lnTo>
                  <a:lnTo>
                    <a:pt x="1444817" y="241844"/>
                  </a:lnTo>
                  <a:lnTo>
                    <a:pt x="1389848" y="261957"/>
                  </a:lnTo>
                  <a:lnTo>
                    <a:pt x="1335861" y="282695"/>
                  </a:lnTo>
                  <a:lnTo>
                    <a:pt x="1282862" y="304044"/>
                  </a:lnTo>
                  <a:lnTo>
                    <a:pt x="1230855" y="325995"/>
                  </a:lnTo>
                  <a:lnTo>
                    <a:pt x="1179845" y="348534"/>
                  </a:lnTo>
                  <a:lnTo>
                    <a:pt x="1129838" y="371650"/>
                  </a:lnTo>
                  <a:lnTo>
                    <a:pt x="1080838" y="395330"/>
                  </a:lnTo>
                  <a:lnTo>
                    <a:pt x="1032852" y="419564"/>
                  </a:lnTo>
                  <a:lnTo>
                    <a:pt x="985883" y="444339"/>
                  </a:lnTo>
                  <a:lnTo>
                    <a:pt x="939938" y="469643"/>
                  </a:lnTo>
                  <a:lnTo>
                    <a:pt x="895021" y="495465"/>
                  </a:lnTo>
                  <a:lnTo>
                    <a:pt x="851137" y="521791"/>
                  </a:lnTo>
                  <a:lnTo>
                    <a:pt x="808292" y="548612"/>
                  </a:lnTo>
                  <a:lnTo>
                    <a:pt x="766491" y="575914"/>
                  </a:lnTo>
                  <a:lnTo>
                    <a:pt x="725738" y="603685"/>
                  </a:lnTo>
                  <a:lnTo>
                    <a:pt x="686040" y="631915"/>
                  </a:lnTo>
                  <a:lnTo>
                    <a:pt x="647400" y="660590"/>
                  </a:lnTo>
                  <a:lnTo>
                    <a:pt x="609825" y="689699"/>
                  </a:lnTo>
                  <a:lnTo>
                    <a:pt x="573318" y="719231"/>
                  </a:lnTo>
                  <a:lnTo>
                    <a:pt x="537887" y="749173"/>
                  </a:lnTo>
                  <a:lnTo>
                    <a:pt x="503535" y="779513"/>
                  </a:lnTo>
                  <a:lnTo>
                    <a:pt x="470267" y="810239"/>
                  </a:lnTo>
                  <a:lnTo>
                    <a:pt x="438090" y="841340"/>
                  </a:lnTo>
                  <a:lnTo>
                    <a:pt x="407007" y="872804"/>
                  </a:lnTo>
                  <a:lnTo>
                    <a:pt x="377025" y="904618"/>
                  </a:lnTo>
                  <a:lnTo>
                    <a:pt x="348148" y="936771"/>
                  </a:lnTo>
                  <a:lnTo>
                    <a:pt x="320381" y="969251"/>
                  </a:lnTo>
                  <a:lnTo>
                    <a:pt x="293729" y="1002046"/>
                  </a:lnTo>
                  <a:lnTo>
                    <a:pt x="268199" y="1035144"/>
                  </a:lnTo>
                  <a:lnTo>
                    <a:pt x="243794" y="1068534"/>
                  </a:lnTo>
                  <a:lnTo>
                    <a:pt x="220519" y="1102203"/>
                  </a:lnTo>
                  <a:lnTo>
                    <a:pt x="198381" y="1136139"/>
                  </a:lnTo>
                  <a:lnTo>
                    <a:pt x="177384" y="1170331"/>
                  </a:lnTo>
                  <a:lnTo>
                    <a:pt x="157534" y="1204766"/>
                  </a:lnTo>
                  <a:lnTo>
                    <a:pt x="138834" y="1239433"/>
                  </a:lnTo>
                  <a:lnTo>
                    <a:pt x="121291" y="1274320"/>
                  </a:lnTo>
                  <a:lnTo>
                    <a:pt x="104910" y="1309415"/>
                  </a:lnTo>
                  <a:lnTo>
                    <a:pt x="89696" y="1344706"/>
                  </a:lnTo>
                  <a:lnTo>
                    <a:pt x="75653" y="1380182"/>
                  </a:lnTo>
                  <a:lnTo>
                    <a:pt x="51105" y="1451637"/>
                  </a:lnTo>
                  <a:lnTo>
                    <a:pt x="31305" y="1523686"/>
                  </a:lnTo>
                  <a:lnTo>
                    <a:pt x="16296" y="1596233"/>
                  </a:lnTo>
                  <a:lnTo>
                    <a:pt x="6118" y="1669185"/>
                  </a:lnTo>
                  <a:lnTo>
                    <a:pt x="812" y="1742444"/>
                  </a:lnTo>
                  <a:lnTo>
                    <a:pt x="0" y="1779160"/>
                  </a:lnTo>
                  <a:lnTo>
                    <a:pt x="420" y="1815916"/>
                  </a:lnTo>
                  <a:lnTo>
                    <a:pt x="4982" y="1889507"/>
                  </a:lnTo>
                  <a:lnTo>
                    <a:pt x="14540" y="1963120"/>
                  </a:lnTo>
                  <a:lnTo>
                    <a:pt x="29134" y="2036661"/>
                  </a:lnTo>
                  <a:lnTo>
                    <a:pt x="48805" y="2110033"/>
                  </a:lnTo>
                  <a:lnTo>
                    <a:pt x="60558" y="2146627"/>
                  </a:lnTo>
                  <a:lnTo>
                    <a:pt x="73595" y="2183144"/>
                  </a:lnTo>
                  <a:lnTo>
                    <a:pt x="87923" y="2219570"/>
                  </a:lnTo>
                  <a:lnTo>
                    <a:pt x="103545" y="2255896"/>
                  </a:lnTo>
                  <a:lnTo>
                    <a:pt x="120468" y="2292108"/>
                  </a:lnTo>
                  <a:lnTo>
                    <a:pt x="138695" y="2328194"/>
                  </a:lnTo>
                  <a:lnTo>
                    <a:pt x="158234" y="2364144"/>
                  </a:lnTo>
                  <a:lnTo>
                    <a:pt x="179087" y="2399945"/>
                  </a:lnTo>
                  <a:lnTo>
                    <a:pt x="201262" y="2435585"/>
                  </a:lnTo>
                  <a:lnTo>
                    <a:pt x="224762" y="2471052"/>
                  </a:lnTo>
                  <a:lnTo>
                    <a:pt x="249593" y="2506334"/>
                  </a:lnTo>
                  <a:lnTo>
                    <a:pt x="275760" y="2541420"/>
                  </a:lnTo>
                  <a:lnTo>
                    <a:pt x="303269" y="2576297"/>
                  </a:lnTo>
                  <a:lnTo>
                    <a:pt x="332123" y="2610954"/>
                  </a:lnTo>
                  <a:lnTo>
                    <a:pt x="362330" y="2645378"/>
                  </a:lnTo>
                  <a:lnTo>
                    <a:pt x="393892" y="2679559"/>
                  </a:lnTo>
                  <a:lnTo>
                    <a:pt x="367349" y="3145788"/>
                  </a:lnTo>
                  <a:lnTo>
                    <a:pt x="1123507" y="3191762"/>
                  </a:lnTo>
                  <a:lnTo>
                    <a:pt x="1165602" y="3211459"/>
                  </a:lnTo>
                  <a:lnTo>
                    <a:pt x="1208148" y="3230630"/>
                  </a:lnTo>
                  <a:lnTo>
                    <a:pt x="1251134" y="3249274"/>
                  </a:lnTo>
                  <a:lnTo>
                    <a:pt x="1294548" y="3267392"/>
                  </a:lnTo>
                  <a:lnTo>
                    <a:pt x="1338377" y="3284982"/>
                  </a:lnTo>
                  <a:lnTo>
                    <a:pt x="1382610" y="3302044"/>
                  </a:lnTo>
                  <a:lnTo>
                    <a:pt x="1427234" y="3318578"/>
                  </a:lnTo>
                  <a:lnTo>
                    <a:pt x="1472238" y="3334583"/>
                  </a:lnTo>
                  <a:lnTo>
                    <a:pt x="1517609" y="3350059"/>
                  </a:lnTo>
                  <a:lnTo>
                    <a:pt x="1563335" y="3365004"/>
                  </a:lnTo>
                  <a:lnTo>
                    <a:pt x="1609404" y="3379420"/>
                  </a:lnTo>
                  <a:lnTo>
                    <a:pt x="1655804" y="3393304"/>
                  </a:lnTo>
                  <a:lnTo>
                    <a:pt x="1702523" y="3406657"/>
                  </a:lnTo>
                  <a:lnTo>
                    <a:pt x="1749549" y="3419478"/>
                  </a:lnTo>
                  <a:lnTo>
                    <a:pt x="1796870" y="3431767"/>
                  </a:lnTo>
                  <a:lnTo>
                    <a:pt x="1844473" y="3443523"/>
                  </a:lnTo>
                  <a:lnTo>
                    <a:pt x="1892347" y="3454746"/>
                  </a:lnTo>
                  <a:lnTo>
                    <a:pt x="1940480" y="3465434"/>
                  </a:lnTo>
                  <a:lnTo>
                    <a:pt x="1988859" y="3475589"/>
                  </a:lnTo>
                  <a:lnTo>
                    <a:pt x="2037472" y="3485208"/>
                  </a:lnTo>
                  <a:lnTo>
                    <a:pt x="2086307" y="3494292"/>
                  </a:lnTo>
                  <a:lnTo>
                    <a:pt x="2135353" y="3502841"/>
                  </a:lnTo>
                  <a:lnTo>
                    <a:pt x="2184597" y="3510853"/>
                  </a:lnTo>
                  <a:lnTo>
                    <a:pt x="2234027" y="3518328"/>
                  </a:lnTo>
                  <a:lnTo>
                    <a:pt x="2283631" y="3525266"/>
                  </a:lnTo>
                  <a:lnTo>
                    <a:pt x="2333396" y="3531666"/>
                  </a:lnTo>
                  <a:lnTo>
                    <a:pt x="2383312" y="3537528"/>
                  </a:lnTo>
                  <a:lnTo>
                    <a:pt x="2433365" y="3542850"/>
                  </a:lnTo>
                  <a:lnTo>
                    <a:pt x="2483544" y="3547634"/>
                  </a:lnTo>
                  <a:lnTo>
                    <a:pt x="2533836" y="3551878"/>
                  </a:lnTo>
                  <a:lnTo>
                    <a:pt x="2584230" y="3555581"/>
                  </a:lnTo>
                  <a:lnTo>
                    <a:pt x="2634713" y="3558744"/>
                  </a:lnTo>
                  <a:lnTo>
                    <a:pt x="2685273" y="3561365"/>
                  </a:lnTo>
                  <a:lnTo>
                    <a:pt x="2735899" y="3563445"/>
                  </a:lnTo>
                  <a:lnTo>
                    <a:pt x="2786578" y="3564982"/>
                  </a:lnTo>
                  <a:lnTo>
                    <a:pt x="2837297" y="3565976"/>
                  </a:lnTo>
                  <a:lnTo>
                    <a:pt x="2888046" y="3566428"/>
                  </a:lnTo>
                  <a:lnTo>
                    <a:pt x="2938812" y="3566335"/>
                  </a:lnTo>
                  <a:lnTo>
                    <a:pt x="2989582" y="3565698"/>
                  </a:lnTo>
                  <a:lnTo>
                    <a:pt x="3040345" y="3564516"/>
                  </a:lnTo>
                  <a:lnTo>
                    <a:pt x="3091089" y="3562789"/>
                  </a:lnTo>
                  <a:lnTo>
                    <a:pt x="3141801" y="3560517"/>
                  </a:lnTo>
                  <a:lnTo>
                    <a:pt x="3192469" y="3557698"/>
                  </a:lnTo>
                  <a:lnTo>
                    <a:pt x="3243082" y="3554332"/>
                  </a:lnTo>
                  <a:lnTo>
                    <a:pt x="3293628" y="3550419"/>
                  </a:lnTo>
                  <a:lnTo>
                    <a:pt x="3344093" y="3545958"/>
                  </a:lnTo>
                  <a:lnTo>
                    <a:pt x="3394467" y="3540949"/>
                  </a:lnTo>
                  <a:lnTo>
                    <a:pt x="3444737" y="3535391"/>
                  </a:lnTo>
                  <a:lnTo>
                    <a:pt x="3494890" y="3529284"/>
                  </a:lnTo>
                  <a:lnTo>
                    <a:pt x="3544916" y="3522627"/>
                  </a:lnTo>
                  <a:lnTo>
                    <a:pt x="3594801" y="3515420"/>
                  </a:lnTo>
                  <a:lnTo>
                    <a:pt x="3644534" y="3507663"/>
                  </a:lnTo>
                  <a:lnTo>
                    <a:pt x="3694103" y="3499354"/>
                  </a:lnTo>
                  <a:lnTo>
                    <a:pt x="3743495" y="3490493"/>
                  </a:lnTo>
                  <a:lnTo>
                    <a:pt x="3792699" y="3481080"/>
                  </a:lnTo>
                  <a:lnTo>
                    <a:pt x="3841702" y="3471114"/>
                  </a:lnTo>
                  <a:lnTo>
                    <a:pt x="3890492" y="3460596"/>
                  </a:lnTo>
                  <a:lnTo>
                    <a:pt x="3939058" y="3449523"/>
                  </a:lnTo>
                  <a:lnTo>
                    <a:pt x="3987387" y="3437896"/>
                  </a:lnTo>
                  <a:lnTo>
                    <a:pt x="4035466" y="3425715"/>
                  </a:lnTo>
                  <a:lnTo>
                    <a:pt x="4083285" y="3412978"/>
                  </a:lnTo>
                  <a:lnTo>
                    <a:pt x="4130831" y="3399686"/>
                  </a:lnTo>
                  <a:lnTo>
                    <a:pt x="4178091" y="3385837"/>
                  </a:lnTo>
                  <a:lnTo>
                    <a:pt x="4225054" y="3371432"/>
                  </a:lnTo>
                  <a:lnTo>
                    <a:pt x="4271708" y="3356469"/>
                  </a:lnTo>
                  <a:lnTo>
                    <a:pt x="4318041" y="3340949"/>
                  </a:lnTo>
                  <a:lnTo>
                    <a:pt x="4364039" y="3324871"/>
                  </a:lnTo>
                  <a:lnTo>
                    <a:pt x="4419008" y="3304757"/>
                  </a:lnTo>
                  <a:lnTo>
                    <a:pt x="4472995" y="3284018"/>
                  </a:lnTo>
                  <a:lnTo>
                    <a:pt x="4525995" y="3262667"/>
                  </a:lnTo>
                  <a:lnTo>
                    <a:pt x="4578002" y="3240715"/>
                  </a:lnTo>
                  <a:lnTo>
                    <a:pt x="4629012" y="3218175"/>
                  </a:lnTo>
                  <a:lnTo>
                    <a:pt x="4679019" y="3195058"/>
                  </a:lnTo>
                  <a:lnTo>
                    <a:pt x="4728018" y="3171377"/>
                  </a:lnTo>
                  <a:lnTo>
                    <a:pt x="4776005" y="3147142"/>
                  </a:lnTo>
                  <a:lnTo>
                    <a:pt x="4822973" y="3122366"/>
                  </a:lnTo>
                  <a:lnTo>
                    <a:pt x="4868919" y="3097062"/>
                  </a:lnTo>
                  <a:lnTo>
                    <a:pt x="4913836" y="3071240"/>
                  </a:lnTo>
                  <a:lnTo>
                    <a:pt x="4957719" y="3044912"/>
                  </a:lnTo>
                  <a:lnTo>
                    <a:pt x="5000564" y="3018092"/>
                  </a:lnTo>
                  <a:lnTo>
                    <a:pt x="5042366" y="2990790"/>
                  </a:lnTo>
                  <a:lnTo>
                    <a:pt x="5083118" y="2963018"/>
                  </a:lnTo>
                  <a:lnTo>
                    <a:pt x="5122817" y="2934788"/>
                  </a:lnTo>
                  <a:lnTo>
                    <a:pt x="5161457" y="2906113"/>
                  </a:lnTo>
                  <a:lnTo>
                    <a:pt x="5199032" y="2877003"/>
                  </a:lnTo>
                  <a:lnTo>
                    <a:pt x="5235538" y="2847472"/>
                  </a:lnTo>
                  <a:lnTo>
                    <a:pt x="5270970" y="2817530"/>
                  </a:lnTo>
                  <a:lnTo>
                    <a:pt x="5305322" y="2787190"/>
                  </a:lnTo>
                  <a:lnTo>
                    <a:pt x="5338589" y="2756464"/>
                  </a:lnTo>
                  <a:lnTo>
                    <a:pt x="5370767" y="2725363"/>
                  </a:lnTo>
                  <a:lnTo>
                    <a:pt x="5401849" y="2693899"/>
                  </a:lnTo>
                  <a:lnTo>
                    <a:pt x="5431832" y="2662085"/>
                  </a:lnTo>
                  <a:lnTo>
                    <a:pt x="5460709" y="2629932"/>
                  </a:lnTo>
                  <a:lnTo>
                    <a:pt x="5488476" y="2597453"/>
                  </a:lnTo>
                  <a:lnTo>
                    <a:pt x="5515127" y="2564658"/>
                  </a:lnTo>
                  <a:lnTo>
                    <a:pt x="5540658" y="2531560"/>
                  </a:lnTo>
                  <a:lnTo>
                    <a:pt x="5565063" y="2498171"/>
                  </a:lnTo>
                  <a:lnTo>
                    <a:pt x="5588337" y="2464502"/>
                  </a:lnTo>
                  <a:lnTo>
                    <a:pt x="5610475" y="2430566"/>
                  </a:lnTo>
                  <a:lnTo>
                    <a:pt x="5631472" y="2396375"/>
                  </a:lnTo>
                  <a:lnTo>
                    <a:pt x="5651323" y="2361940"/>
                  </a:lnTo>
                  <a:lnTo>
                    <a:pt x="5670022" y="2327273"/>
                  </a:lnTo>
                  <a:lnTo>
                    <a:pt x="5687565" y="2292386"/>
                  </a:lnTo>
                  <a:lnTo>
                    <a:pt x="5703946" y="2257292"/>
                  </a:lnTo>
                  <a:lnTo>
                    <a:pt x="5719161" y="2222001"/>
                  </a:lnTo>
                  <a:lnTo>
                    <a:pt x="5733203" y="2186526"/>
                  </a:lnTo>
                  <a:lnTo>
                    <a:pt x="5757752" y="2115072"/>
                  </a:lnTo>
                  <a:lnTo>
                    <a:pt x="5777552" y="2043023"/>
                  </a:lnTo>
                  <a:lnTo>
                    <a:pt x="5792561" y="1970476"/>
                  </a:lnTo>
                  <a:lnTo>
                    <a:pt x="5802739" y="1897526"/>
                  </a:lnTo>
                  <a:lnTo>
                    <a:pt x="5808044" y="1824266"/>
                  </a:lnTo>
                  <a:lnTo>
                    <a:pt x="5808857" y="1787551"/>
                  </a:lnTo>
                  <a:lnTo>
                    <a:pt x="5808437" y="1750794"/>
                  </a:lnTo>
                  <a:lnTo>
                    <a:pt x="5803874" y="1677204"/>
                  </a:lnTo>
                  <a:lnTo>
                    <a:pt x="5794317" y="1603590"/>
                  </a:lnTo>
                  <a:lnTo>
                    <a:pt x="5779723" y="1530049"/>
                  </a:lnTo>
                  <a:lnTo>
                    <a:pt x="5760051" y="1456675"/>
                  </a:lnTo>
                  <a:lnTo>
                    <a:pt x="5748299" y="1420081"/>
                  </a:lnTo>
                  <a:lnTo>
                    <a:pt x="5735261" y="1383564"/>
                  </a:lnTo>
                  <a:lnTo>
                    <a:pt x="5720934" y="1347137"/>
                  </a:lnTo>
                  <a:lnTo>
                    <a:pt x="5705312" y="1310811"/>
                  </a:lnTo>
                  <a:lnTo>
                    <a:pt x="5688389" y="1274598"/>
                  </a:lnTo>
                  <a:lnTo>
                    <a:pt x="5670161" y="1238510"/>
                  </a:lnTo>
                  <a:lnTo>
                    <a:pt x="5650623" y="1202559"/>
                  </a:lnTo>
                  <a:lnTo>
                    <a:pt x="5629769" y="1166758"/>
                  </a:lnTo>
                  <a:lnTo>
                    <a:pt x="5607595" y="1131117"/>
                  </a:lnTo>
                  <a:lnTo>
                    <a:pt x="5584095" y="1095648"/>
                  </a:lnTo>
                  <a:lnTo>
                    <a:pt x="5559264" y="1060365"/>
                  </a:lnTo>
                  <a:lnTo>
                    <a:pt x="5533096" y="1025277"/>
                  </a:lnTo>
                  <a:lnTo>
                    <a:pt x="5505588" y="990399"/>
                  </a:lnTo>
                  <a:lnTo>
                    <a:pt x="5476733" y="955740"/>
                  </a:lnTo>
                  <a:lnTo>
                    <a:pt x="5446527" y="921314"/>
                  </a:lnTo>
                  <a:lnTo>
                    <a:pt x="5414964" y="887131"/>
                  </a:lnTo>
                  <a:lnTo>
                    <a:pt x="5387110" y="858329"/>
                  </a:lnTo>
                  <a:lnTo>
                    <a:pt x="5358516" y="829963"/>
                  </a:lnTo>
                  <a:lnTo>
                    <a:pt x="5329193" y="802038"/>
                  </a:lnTo>
                  <a:lnTo>
                    <a:pt x="5299153" y="774554"/>
                  </a:lnTo>
                  <a:lnTo>
                    <a:pt x="5268408" y="747514"/>
                  </a:lnTo>
                  <a:lnTo>
                    <a:pt x="5236971" y="720919"/>
                  </a:lnTo>
                  <a:lnTo>
                    <a:pt x="5204853" y="694771"/>
                  </a:lnTo>
                  <a:lnTo>
                    <a:pt x="5172066" y="669073"/>
                  </a:lnTo>
                  <a:lnTo>
                    <a:pt x="5138623" y="643826"/>
                  </a:lnTo>
                  <a:lnTo>
                    <a:pt x="5104535" y="619032"/>
                  </a:lnTo>
                  <a:lnTo>
                    <a:pt x="5069814" y="594694"/>
                  </a:lnTo>
                  <a:lnTo>
                    <a:pt x="5034472" y="570813"/>
                  </a:lnTo>
                  <a:lnTo>
                    <a:pt x="4998522" y="547391"/>
                  </a:lnTo>
                  <a:lnTo>
                    <a:pt x="4961975" y="524430"/>
                  </a:lnTo>
                  <a:lnTo>
                    <a:pt x="4924844" y="501931"/>
                  </a:lnTo>
                  <a:lnTo>
                    <a:pt x="4887139" y="479898"/>
                  </a:lnTo>
                  <a:lnTo>
                    <a:pt x="4848874" y="458332"/>
                  </a:lnTo>
                  <a:lnTo>
                    <a:pt x="4810060" y="437235"/>
                  </a:lnTo>
                  <a:lnTo>
                    <a:pt x="4770710" y="416608"/>
                  </a:lnTo>
                  <a:lnTo>
                    <a:pt x="4730834" y="396455"/>
                  </a:lnTo>
                  <a:lnTo>
                    <a:pt x="4690446" y="376775"/>
                  </a:lnTo>
                  <a:lnTo>
                    <a:pt x="4649557" y="357573"/>
                  </a:lnTo>
                  <a:lnTo>
                    <a:pt x="4608180" y="338849"/>
                  </a:lnTo>
                  <a:lnTo>
                    <a:pt x="4566325" y="320606"/>
                  </a:lnTo>
                  <a:lnTo>
                    <a:pt x="4524006" y="302845"/>
                  </a:lnTo>
                  <a:lnTo>
                    <a:pt x="4481234" y="285569"/>
                  </a:lnTo>
                  <a:lnTo>
                    <a:pt x="4438021" y="268779"/>
                  </a:lnTo>
                  <a:lnTo>
                    <a:pt x="4394379" y="252478"/>
                  </a:lnTo>
                  <a:lnTo>
                    <a:pt x="4350321" y="236667"/>
                  </a:lnTo>
                  <a:lnTo>
                    <a:pt x="4305858" y="221348"/>
                  </a:lnTo>
                  <a:lnTo>
                    <a:pt x="4261002" y="206523"/>
                  </a:lnTo>
                  <a:lnTo>
                    <a:pt x="4215765" y="192195"/>
                  </a:lnTo>
                  <a:lnTo>
                    <a:pt x="4170159" y="178364"/>
                  </a:lnTo>
                  <a:lnTo>
                    <a:pt x="4124197" y="165034"/>
                  </a:lnTo>
                  <a:lnTo>
                    <a:pt x="4077889" y="152205"/>
                  </a:lnTo>
                  <a:lnTo>
                    <a:pt x="4031249" y="139881"/>
                  </a:lnTo>
                  <a:lnTo>
                    <a:pt x="3984288" y="128063"/>
                  </a:lnTo>
                  <a:lnTo>
                    <a:pt x="3937018" y="116752"/>
                  </a:lnTo>
                  <a:lnTo>
                    <a:pt x="3889452" y="105951"/>
                  </a:lnTo>
                  <a:lnTo>
                    <a:pt x="3841600" y="95662"/>
                  </a:lnTo>
                  <a:lnTo>
                    <a:pt x="3793475" y="85887"/>
                  </a:lnTo>
                  <a:lnTo>
                    <a:pt x="3745090" y="76627"/>
                  </a:lnTo>
                  <a:lnTo>
                    <a:pt x="3696456" y="67885"/>
                  </a:lnTo>
                  <a:lnTo>
                    <a:pt x="3647585" y="59663"/>
                  </a:lnTo>
                  <a:lnTo>
                    <a:pt x="3598489" y="51962"/>
                  </a:lnTo>
                  <a:lnTo>
                    <a:pt x="3549180" y="44784"/>
                  </a:lnTo>
                  <a:lnTo>
                    <a:pt x="3499670" y="38132"/>
                  </a:lnTo>
                  <a:lnTo>
                    <a:pt x="3449971" y="32008"/>
                  </a:lnTo>
                  <a:lnTo>
                    <a:pt x="3400096" y="26412"/>
                  </a:lnTo>
                  <a:lnTo>
                    <a:pt x="3350055" y="21348"/>
                  </a:lnTo>
                  <a:lnTo>
                    <a:pt x="3299862" y="16817"/>
                  </a:lnTo>
                  <a:lnTo>
                    <a:pt x="3249527" y="12821"/>
                  </a:lnTo>
                  <a:lnTo>
                    <a:pt x="3199064" y="9363"/>
                  </a:lnTo>
                  <a:lnTo>
                    <a:pt x="3148484" y="6443"/>
                  </a:lnTo>
                  <a:lnTo>
                    <a:pt x="3097799" y="4065"/>
                  </a:lnTo>
                  <a:lnTo>
                    <a:pt x="3047020" y="2229"/>
                  </a:lnTo>
                  <a:lnTo>
                    <a:pt x="2996161" y="938"/>
                  </a:lnTo>
                  <a:lnTo>
                    <a:pt x="2945233" y="195"/>
                  </a:lnTo>
                  <a:lnTo>
                    <a:pt x="2894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84351" y="3292311"/>
              <a:ext cx="5808980" cy="3566795"/>
            </a:xfrm>
            <a:custGeom>
              <a:avLst/>
              <a:gdLst/>
              <a:ahLst/>
              <a:cxnLst/>
              <a:rect l="l" t="t" r="r" b="b"/>
              <a:pathLst>
                <a:path w="5808980" h="3566795">
                  <a:moveTo>
                    <a:pt x="367349" y="3145788"/>
                  </a:moveTo>
                  <a:lnTo>
                    <a:pt x="393892" y="2679559"/>
                  </a:lnTo>
                  <a:lnTo>
                    <a:pt x="362330" y="2645378"/>
                  </a:lnTo>
                  <a:lnTo>
                    <a:pt x="332123" y="2610954"/>
                  </a:lnTo>
                  <a:lnTo>
                    <a:pt x="303269" y="2576297"/>
                  </a:lnTo>
                  <a:lnTo>
                    <a:pt x="275760" y="2541420"/>
                  </a:lnTo>
                  <a:lnTo>
                    <a:pt x="249593" y="2506334"/>
                  </a:lnTo>
                  <a:lnTo>
                    <a:pt x="224762" y="2471052"/>
                  </a:lnTo>
                  <a:lnTo>
                    <a:pt x="201262" y="2435585"/>
                  </a:lnTo>
                  <a:lnTo>
                    <a:pt x="179087" y="2399945"/>
                  </a:lnTo>
                  <a:lnTo>
                    <a:pt x="158234" y="2364144"/>
                  </a:lnTo>
                  <a:lnTo>
                    <a:pt x="138695" y="2328194"/>
                  </a:lnTo>
                  <a:lnTo>
                    <a:pt x="120468" y="2292108"/>
                  </a:lnTo>
                  <a:lnTo>
                    <a:pt x="103545" y="2255896"/>
                  </a:lnTo>
                  <a:lnTo>
                    <a:pt x="87923" y="2219570"/>
                  </a:lnTo>
                  <a:lnTo>
                    <a:pt x="73595" y="2183144"/>
                  </a:lnTo>
                  <a:lnTo>
                    <a:pt x="60558" y="2146627"/>
                  </a:lnTo>
                  <a:lnTo>
                    <a:pt x="48805" y="2110033"/>
                  </a:lnTo>
                  <a:lnTo>
                    <a:pt x="38332" y="2073374"/>
                  </a:lnTo>
                  <a:lnTo>
                    <a:pt x="21205" y="1999905"/>
                  </a:lnTo>
                  <a:lnTo>
                    <a:pt x="9134" y="1926317"/>
                  </a:lnTo>
                  <a:lnTo>
                    <a:pt x="2079" y="1852703"/>
                  </a:lnTo>
                  <a:lnTo>
                    <a:pt x="0" y="1779160"/>
                  </a:lnTo>
                  <a:lnTo>
                    <a:pt x="812" y="1742444"/>
                  </a:lnTo>
                  <a:lnTo>
                    <a:pt x="6118" y="1669185"/>
                  </a:lnTo>
                  <a:lnTo>
                    <a:pt x="16296" y="1596233"/>
                  </a:lnTo>
                  <a:lnTo>
                    <a:pt x="31305" y="1523686"/>
                  </a:lnTo>
                  <a:lnTo>
                    <a:pt x="51105" y="1451637"/>
                  </a:lnTo>
                  <a:lnTo>
                    <a:pt x="75653" y="1380182"/>
                  </a:lnTo>
                  <a:lnTo>
                    <a:pt x="89696" y="1344706"/>
                  </a:lnTo>
                  <a:lnTo>
                    <a:pt x="104910" y="1309415"/>
                  </a:lnTo>
                  <a:lnTo>
                    <a:pt x="121291" y="1274320"/>
                  </a:lnTo>
                  <a:lnTo>
                    <a:pt x="138834" y="1239433"/>
                  </a:lnTo>
                  <a:lnTo>
                    <a:pt x="157534" y="1204766"/>
                  </a:lnTo>
                  <a:lnTo>
                    <a:pt x="177384" y="1170331"/>
                  </a:lnTo>
                  <a:lnTo>
                    <a:pt x="198381" y="1136139"/>
                  </a:lnTo>
                  <a:lnTo>
                    <a:pt x="220519" y="1102203"/>
                  </a:lnTo>
                  <a:lnTo>
                    <a:pt x="243794" y="1068534"/>
                  </a:lnTo>
                  <a:lnTo>
                    <a:pt x="268199" y="1035144"/>
                  </a:lnTo>
                  <a:lnTo>
                    <a:pt x="293729" y="1002046"/>
                  </a:lnTo>
                  <a:lnTo>
                    <a:pt x="320381" y="969251"/>
                  </a:lnTo>
                  <a:lnTo>
                    <a:pt x="348148" y="936771"/>
                  </a:lnTo>
                  <a:lnTo>
                    <a:pt x="377025" y="904618"/>
                  </a:lnTo>
                  <a:lnTo>
                    <a:pt x="407007" y="872804"/>
                  </a:lnTo>
                  <a:lnTo>
                    <a:pt x="438090" y="841340"/>
                  </a:lnTo>
                  <a:lnTo>
                    <a:pt x="470267" y="810239"/>
                  </a:lnTo>
                  <a:lnTo>
                    <a:pt x="503535" y="779513"/>
                  </a:lnTo>
                  <a:lnTo>
                    <a:pt x="537887" y="749173"/>
                  </a:lnTo>
                  <a:lnTo>
                    <a:pt x="573318" y="719231"/>
                  </a:lnTo>
                  <a:lnTo>
                    <a:pt x="609825" y="689699"/>
                  </a:lnTo>
                  <a:lnTo>
                    <a:pt x="647400" y="660590"/>
                  </a:lnTo>
                  <a:lnTo>
                    <a:pt x="686040" y="631915"/>
                  </a:lnTo>
                  <a:lnTo>
                    <a:pt x="725738" y="603685"/>
                  </a:lnTo>
                  <a:lnTo>
                    <a:pt x="766491" y="575914"/>
                  </a:lnTo>
                  <a:lnTo>
                    <a:pt x="808292" y="548612"/>
                  </a:lnTo>
                  <a:lnTo>
                    <a:pt x="851137" y="521791"/>
                  </a:lnTo>
                  <a:lnTo>
                    <a:pt x="895021" y="495465"/>
                  </a:lnTo>
                  <a:lnTo>
                    <a:pt x="939938" y="469643"/>
                  </a:lnTo>
                  <a:lnTo>
                    <a:pt x="985883" y="444339"/>
                  </a:lnTo>
                  <a:lnTo>
                    <a:pt x="1032852" y="419564"/>
                  </a:lnTo>
                  <a:lnTo>
                    <a:pt x="1080838" y="395330"/>
                  </a:lnTo>
                  <a:lnTo>
                    <a:pt x="1129838" y="371650"/>
                  </a:lnTo>
                  <a:lnTo>
                    <a:pt x="1179845" y="348534"/>
                  </a:lnTo>
                  <a:lnTo>
                    <a:pt x="1230855" y="325995"/>
                  </a:lnTo>
                  <a:lnTo>
                    <a:pt x="1282862" y="304044"/>
                  </a:lnTo>
                  <a:lnTo>
                    <a:pt x="1335861" y="282695"/>
                  </a:lnTo>
                  <a:lnTo>
                    <a:pt x="1389848" y="261957"/>
                  </a:lnTo>
                  <a:lnTo>
                    <a:pt x="1444817" y="241844"/>
                  </a:lnTo>
                  <a:lnTo>
                    <a:pt x="1492237" y="225275"/>
                  </a:lnTo>
                  <a:lnTo>
                    <a:pt x="1539947" y="209312"/>
                  </a:lnTo>
                  <a:lnTo>
                    <a:pt x="1587936" y="193952"/>
                  </a:lnTo>
                  <a:lnTo>
                    <a:pt x="1636192" y="179193"/>
                  </a:lnTo>
                  <a:lnTo>
                    <a:pt x="1684703" y="165034"/>
                  </a:lnTo>
                  <a:lnTo>
                    <a:pt x="1733457" y="151472"/>
                  </a:lnTo>
                  <a:lnTo>
                    <a:pt x="1782442" y="138506"/>
                  </a:lnTo>
                  <a:lnTo>
                    <a:pt x="1831646" y="126134"/>
                  </a:lnTo>
                  <a:lnTo>
                    <a:pt x="1881056" y="114354"/>
                  </a:lnTo>
                  <a:lnTo>
                    <a:pt x="1930662" y="103163"/>
                  </a:lnTo>
                  <a:lnTo>
                    <a:pt x="1980450" y="92560"/>
                  </a:lnTo>
                  <a:lnTo>
                    <a:pt x="2030409" y="82543"/>
                  </a:lnTo>
                  <a:lnTo>
                    <a:pt x="2080528" y="73109"/>
                  </a:lnTo>
                  <a:lnTo>
                    <a:pt x="2130793" y="64258"/>
                  </a:lnTo>
                  <a:lnTo>
                    <a:pt x="2181193" y="55987"/>
                  </a:lnTo>
                  <a:lnTo>
                    <a:pt x="2231716" y="48294"/>
                  </a:lnTo>
                  <a:lnTo>
                    <a:pt x="2282350" y="41177"/>
                  </a:lnTo>
                  <a:lnTo>
                    <a:pt x="2333083" y="34634"/>
                  </a:lnTo>
                  <a:lnTo>
                    <a:pt x="2383903" y="28663"/>
                  </a:lnTo>
                  <a:lnTo>
                    <a:pt x="2434798" y="23263"/>
                  </a:lnTo>
                  <a:lnTo>
                    <a:pt x="2485756" y="18431"/>
                  </a:lnTo>
                  <a:lnTo>
                    <a:pt x="2536765" y="14165"/>
                  </a:lnTo>
                  <a:lnTo>
                    <a:pt x="2587813" y="10464"/>
                  </a:lnTo>
                  <a:lnTo>
                    <a:pt x="2638888" y="7325"/>
                  </a:lnTo>
                  <a:lnTo>
                    <a:pt x="2689978" y="4747"/>
                  </a:lnTo>
                  <a:lnTo>
                    <a:pt x="2741071" y="2727"/>
                  </a:lnTo>
                  <a:lnTo>
                    <a:pt x="2792155" y="1264"/>
                  </a:lnTo>
                  <a:lnTo>
                    <a:pt x="2843218" y="355"/>
                  </a:lnTo>
                  <a:lnTo>
                    <a:pt x="2894248" y="0"/>
                  </a:lnTo>
                  <a:lnTo>
                    <a:pt x="2945233" y="195"/>
                  </a:lnTo>
                  <a:lnTo>
                    <a:pt x="2996161" y="938"/>
                  </a:lnTo>
                  <a:lnTo>
                    <a:pt x="3047020" y="2229"/>
                  </a:lnTo>
                  <a:lnTo>
                    <a:pt x="3097799" y="4065"/>
                  </a:lnTo>
                  <a:lnTo>
                    <a:pt x="3148484" y="6443"/>
                  </a:lnTo>
                  <a:lnTo>
                    <a:pt x="3199064" y="9363"/>
                  </a:lnTo>
                  <a:lnTo>
                    <a:pt x="3249527" y="12821"/>
                  </a:lnTo>
                  <a:lnTo>
                    <a:pt x="3299862" y="16817"/>
                  </a:lnTo>
                  <a:lnTo>
                    <a:pt x="3350055" y="21348"/>
                  </a:lnTo>
                  <a:lnTo>
                    <a:pt x="3400096" y="26412"/>
                  </a:lnTo>
                  <a:lnTo>
                    <a:pt x="3449971" y="32008"/>
                  </a:lnTo>
                  <a:lnTo>
                    <a:pt x="3499670" y="38132"/>
                  </a:lnTo>
                  <a:lnTo>
                    <a:pt x="3549180" y="44784"/>
                  </a:lnTo>
                  <a:lnTo>
                    <a:pt x="3598489" y="51962"/>
                  </a:lnTo>
                  <a:lnTo>
                    <a:pt x="3647585" y="59663"/>
                  </a:lnTo>
                  <a:lnTo>
                    <a:pt x="3696456" y="67885"/>
                  </a:lnTo>
                  <a:lnTo>
                    <a:pt x="3745090" y="76627"/>
                  </a:lnTo>
                  <a:lnTo>
                    <a:pt x="3793475" y="85887"/>
                  </a:lnTo>
                  <a:lnTo>
                    <a:pt x="3841600" y="95662"/>
                  </a:lnTo>
                  <a:lnTo>
                    <a:pt x="3889452" y="105951"/>
                  </a:lnTo>
                  <a:lnTo>
                    <a:pt x="3937018" y="116752"/>
                  </a:lnTo>
                  <a:lnTo>
                    <a:pt x="3984288" y="128063"/>
                  </a:lnTo>
                  <a:lnTo>
                    <a:pt x="4031249" y="139881"/>
                  </a:lnTo>
                  <a:lnTo>
                    <a:pt x="4077889" y="152205"/>
                  </a:lnTo>
                  <a:lnTo>
                    <a:pt x="4124197" y="165034"/>
                  </a:lnTo>
                  <a:lnTo>
                    <a:pt x="4170159" y="178364"/>
                  </a:lnTo>
                  <a:lnTo>
                    <a:pt x="4215765" y="192195"/>
                  </a:lnTo>
                  <a:lnTo>
                    <a:pt x="4261002" y="206523"/>
                  </a:lnTo>
                  <a:lnTo>
                    <a:pt x="4305858" y="221348"/>
                  </a:lnTo>
                  <a:lnTo>
                    <a:pt x="4350321" y="236667"/>
                  </a:lnTo>
                  <a:lnTo>
                    <a:pt x="4394379" y="252478"/>
                  </a:lnTo>
                  <a:lnTo>
                    <a:pt x="4438021" y="268779"/>
                  </a:lnTo>
                  <a:lnTo>
                    <a:pt x="4481234" y="285569"/>
                  </a:lnTo>
                  <a:lnTo>
                    <a:pt x="4524006" y="302845"/>
                  </a:lnTo>
                  <a:lnTo>
                    <a:pt x="4566325" y="320606"/>
                  </a:lnTo>
                  <a:lnTo>
                    <a:pt x="4608180" y="338849"/>
                  </a:lnTo>
                  <a:lnTo>
                    <a:pt x="4649557" y="357573"/>
                  </a:lnTo>
                  <a:lnTo>
                    <a:pt x="4690446" y="376775"/>
                  </a:lnTo>
                  <a:lnTo>
                    <a:pt x="4730834" y="396455"/>
                  </a:lnTo>
                  <a:lnTo>
                    <a:pt x="4770710" y="416608"/>
                  </a:lnTo>
                  <a:lnTo>
                    <a:pt x="4810060" y="437235"/>
                  </a:lnTo>
                  <a:lnTo>
                    <a:pt x="4848874" y="458332"/>
                  </a:lnTo>
                  <a:lnTo>
                    <a:pt x="4887139" y="479898"/>
                  </a:lnTo>
                  <a:lnTo>
                    <a:pt x="4924844" y="501931"/>
                  </a:lnTo>
                  <a:lnTo>
                    <a:pt x="4961975" y="524430"/>
                  </a:lnTo>
                  <a:lnTo>
                    <a:pt x="4998522" y="547391"/>
                  </a:lnTo>
                  <a:lnTo>
                    <a:pt x="5034472" y="570813"/>
                  </a:lnTo>
                  <a:lnTo>
                    <a:pt x="5069814" y="594694"/>
                  </a:lnTo>
                  <a:lnTo>
                    <a:pt x="5104535" y="619032"/>
                  </a:lnTo>
                  <a:lnTo>
                    <a:pt x="5138623" y="643826"/>
                  </a:lnTo>
                  <a:lnTo>
                    <a:pt x="5172066" y="669073"/>
                  </a:lnTo>
                  <a:lnTo>
                    <a:pt x="5204853" y="694771"/>
                  </a:lnTo>
                  <a:lnTo>
                    <a:pt x="5236971" y="720919"/>
                  </a:lnTo>
                  <a:lnTo>
                    <a:pt x="5268408" y="747514"/>
                  </a:lnTo>
                  <a:lnTo>
                    <a:pt x="5299153" y="774554"/>
                  </a:lnTo>
                  <a:lnTo>
                    <a:pt x="5329193" y="802038"/>
                  </a:lnTo>
                  <a:lnTo>
                    <a:pt x="5358516" y="829963"/>
                  </a:lnTo>
                  <a:lnTo>
                    <a:pt x="5387110" y="858329"/>
                  </a:lnTo>
                  <a:lnTo>
                    <a:pt x="5414964" y="887131"/>
                  </a:lnTo>
                  <a:lnTo>
                    <a:pt x="5446527" y="921314"/>
                  </a:lnTo>
                  <a:lnTo>
                    <a:pt x="5476733" y="955740"/>
                  </a:lnTo>
                  <a:lnTo>
                    <a:pt x="5505588" y="990399"/>
                  </a:lnTo>
                  <a:lnTo>
                    <a:pt x="5533096" y="1025277"/>
                  </a:lnTo>
                  <a:lnTo>
                    <a:pt x="5559264" y="1060365"/>
                  </a:lnTo>
                  <a:lnTo>
                    <a:pt x="5584095" y="1095648"/>
                  </a:lnTo>
                  <a:lnTo>
                    <a:pt x="5607595" y="1131117"/>
                  </a:lnTo>
                  <a:lnTo>
                    <a:pt x="5629769" y="1166758"/>
                  </a:lnTo>
                  <a:lnTo>
                    <a:pt x="5650623" y="1202559"/>
                  </a:lnTo>
                  <a:lnTo>
                    <a:pt x="5670161" y="1238510"/>
                  </a:lnTo>
                  <a:lnTo>
                    <a:pt x="5688389" y="1274598"/>
                  </a:lnTo>
                  <a:lnTo>
                    <a:pt x="5705312" y="1310811"/>
                  </a:lnTo>
                  <a:lnTo>
                    <a:pt x="5720934" y="1347137"/>
                  </a:lnTo>
                  <a:lnTo>
                    <a:pt x="5735261" y="1383564"/>
                  </a:lnTo>
                  <a:lnTo>
                    <a:pt x="5748299" y="1420081"/>
                  </a:lnTo>
                  <a:lnTo>
                    <a:pt x="5760051" y="1456675"/>
                  </a:lnTo>
                  <a:lnTo>
                    <a:pt x="5770524" y="1493335"/>
                  </a:lnTo>
                  <a:lnTo>
                    <a:pt x="5787652" y="1566805"/>
                  </a:lnTo>
                  <a:lnTo>
                    <a:pt x="5799723" y="1640394"/>
                  </a:lnTo>
                  <a:lnTo>
                    <a:pt x="5806777" y="1714008"/>
                  </a:lnTo>
                  <a:lnTo>
                    <a:pt x="5808857" y="1787551"/>
                  </a:lnTo>
                  <a:lnTo>
                    <a:pt x="5808044" y="1824266"/>
                  </a:lnTo>
                  <a:lnTo>
                    <a:pt x="5802739" y="1897526"/>
                  </a:lnTo>
                  <a:lnTo>
                    <a:pt x="5792561" y="1970476"/>
                  </a:lnTo>
                  <a:lnTo>
                    <a:pt x="5777552" y="2043023"/>
                  </a:lnTo>
                  <a:lnTo>
                    <a:pt x="5757752" y="2115072"/>
                  </a:lnTo>
                  <a:lnTo>
                    <a:pt x="5733203" y="2186526"/>
                  </a:lnTo>
                  <a:lnTo>
                    <a:pt x="5719161" y="2222001"/>
                  </a:lnTo>
                  <a:lnTo>
                    <a:pt x="5703946" y="2257292"/>
                  </a:lnTo>
                  <a:lnTo>
                    <a:pt x="5687565" y="2292386"/>
                  </a:lnTo>
                  <a:lnTo>
                    <a:pt x="5670022" y="2327273"/>
                  </a:lnTo>
                  <a:lnTo>
                    <a:pt x="5651323" y="2361940"/>
                  </a:lnTo>
                  <a:lnTo>
                    <a:pt x="5631472" y="2396375"/>
                  </a:lnTo>
                  <a:lnTo>
                    <a:pt x="5610475" y="2430566"/>
                  </a:lnTo>
                  <a:lnTo>
                    <a:pt x="5588337" y="2464502"/>
                  </a:lnTo>
                  <a:lnTo>
                    <a:pt x="5565063" y="2498171"/>
                  </a:lnTo>
                  <a:lnTo>
                    <a:pt x="5540658" y="2531560"/>
                  </a:lnTo>
                  <a:lnTo>
                    <a:pt x="5515127" y="2564658"/>
                  </a:lnTo>
                  <a:lnTo>
                    <a:pt x="5488476" y="2597453"/>
                  </a:lnTo>
                  <a:lnTo>
                    <a:pt x="5460709" y="2629932"/>
                  </a:lnTo>
                  <a:lnTo>
                    <a:pt x="5431832" y="2662085"/>
                  </a:lnTo>
                  <a:lnTo>
                    <a:pt x="5401849" y="2693899"/>
                  </a:lnTo>
                  <a:lnTo>
                    <a:pt x="5370767" y="2725363"/>
                  </a:lnTo>
                  <a:lnTo>
                    <a:pt x="5338589" y="2756464"/>
                  </a:lnTo>
                  <a:lnTo>
                    <a:pt x="5305322" y="2787190"/>
                  </a:lnTo>
                  <a:lnTo>
                    <a:pt x="5270970" y="2817530"/>
                  </a:lnTo>
                  <a:lnTo>
                    <a:pt x="5235538" y="2847472"/>
                  </a:lnTo>
                  <a:lnTo>
                    <a:pt x="5199032" y="2877003"/>
                  </a:lnTo>
                  <a:lnTo>
                    <a:pt x="5161457" y="2906113"/>
                  </a:lnTo>
                  <a:lnTo>
                    <a:pt x="5122817" y="2934788"/>
                  </a:lnTo>
                  <a:lnTo>
                    <a:pt x="5083118" y="2963018"/>
                  </a:lnTo>
                  <a:lnTo>
                    <a:pt x="5042366" y="2990790"/>
                  </a:lnTo>
                  <a:lnTo>
                    <a:pt x="5000564" y="3018092"/>
                  </a:lnTo>
                  <a:lnTo>
                    <a:pt x="4957719" y="3044912"/>
                  </a:lnTo>
                  <a:lnTo>
                    <a:pt x="4913836" y="3071240"/>
                  </a:lnTo>
                  <a:lnTo>
                    <a:pt x="4868919" y="3097062"/>
                  </a:lnTo>
                  <a:lnTo>
                    <a:pt x="4822973" y="3122366"/>
                  </a:lnTo>
                  <a:lnTo>
                    <a:pt x="4776005" y="3147142"/>
                  </a:lnTo>
                  <a:lnTo>
                    <a:pt x="4728018" y="3171377"/>
                  </a:lnTo>
                  <a:lnTo>
                    <a:pt x="4679019" y="3195058"/>
                  </a:lnTo>
                  <a:lnTo>
                    <a:pt x="4629012" y="3218175"/>
                  </a:lnTo>
                  <a:lnTo>
                    <a:pt x="4578002" y="3240715"/>
                  </a:lnTo>
                  <a:lnTo>
                    <a:pt x="4525995" y="3262667"/>
                  </a:lnTo>
                  <a:lnTo>
                    <a:pt x="4472995" y="3284018"/>
                  </a:lnTo>
                  <a:lnTo>
                    <a:pt x="4419008" y="3304757"/>
                  </a:lnTo>
                  <a:lnTo>
                    <a:pt x="4364039" y="3324871"/>
                  </a:lnTo>
                  <a:lnTo>
                    <a:pt x="4318041" y="3340949"/>
                  </a:lnTo>
                  <a:lnTo>
                    <a:pt x="4271708" y="3356469"/>
                  </a:lnTo>
                  <a:lnTo>
                    <a:pt x="4225054" y="3371432"/>
                  </a:lnTo>
                  <a:lnTo>
                    <a:pt x="4178091" y="3385837"/>
                  </a:lnTo>
                  <a:lnTo>
                    <a:pt x="4130831" y="3399686"/>
                  </a:lnTo>
                  <a:lnTo>
                    <a:pt x="4083285" y="3412978"/>
                  </a:lnTo>
                  <a:lnTo>
                    <a:pt x="4035466" y="3425715"/>
                  </a:lnTo>
                  <a:lnTo>
                    <a:pt x="3987387" y="3437896"/>
                  </a:lnTo>
                  <a:lnTo>
                    <a:pt x="3939058" y="3449523"/>
                  </a:lnTo>
                  <a:lnTo>
                    <a:pt x="3890492" y="3460596"/>
                  </a:lnTo>
                  <a:lnTo>
                    <a:pt x="3841702" y="3471114"/>
                  </a:lnTo>
                  <a:lnTo>
                    <a:pt x="3792699" y="3481080"/>
                  </a:lnTo>
                  <a:lnTo>
                    <a:pt x="3743495" y="3490493"/>
                  </a:lnTo>
                  <a:lnTo>
                    <a:pt x="3694103" y="3499354"/>
                  </a:lnTo>
                  <a:lnTo>
                    <a:pt x="3644534" y="3507663"/>
                  </a:lnTo>
                  <a:lnTo>
                    <a:pt x="3594801" y="3515420"/>
                  </a:lnTo>
                  <a:lnTo>
                    <a:pt x="3544916" y="3522627"/>
                  </a:lnTo>
                  <a:lnTo>
                    <a:pt x="3494890" y="3529284"/>
                  </a:lnTo>
                  <a:lnTo>
                    <a:pt x="3444737" y="3535391"/>
                  </a:lnTo>
                  <a:lnTo>
                    <a:pt x="3394467" y="3540949"/>
                  </a:lnTo>
                  <a:lnTo>
                    <a:pt x="3344093" y="3545958"/>
                  </a:lnTo>
                  <a:lnTo>
                    <a:pt x="3293628" y="3550419"/>
                  </a:lnTo>
                  <a:lnTo>
                    <a:pt x="3243082" y="3554332"/>
                  </a:lnTo>
                  <a:lnTo>
                    <a:pt x="3192469" y="3557698"/>
                  </a:lnTo>
                  <a:lnTo>
                    <a:pt x="3141801" y="3560517"/>
                  </a:lnTo>
                  <a:lnTo>
                    <a:pt x="3091089" y="3562789"/>
                  </a:lnTo>
                  <a:lnTo>
                    <a:pt x="3040345" y="3564516"/>
                  </a:lnTo>
                  <a:lnTo>
                    <a:pt x="2989582" y="3565698"/>
                  </a:lnTo>
                  <a:lnTo>
                    <a:pt x="2938812" y="3566335"/>
                  </a:lnTo>
                  <a:lnTo>
                    <a:pt x="2888046" y="3566428"/>
                  </a:lnTo>
                  <a:lnTo>
                    <a:pt x="2837297" y="3565976"/>
                  </a:lnTo>
                  <a:lnTo>
                    <a:pt x="2786578" y="3564982"/>
                  </a:lnTo>
                  <a:lnTo>
                    <a:pt x="2735899" y="3563445"/>
                  </a:lnTo>
                  <a:lnTo>
                    <a:pt x="2685273" y="3561365"/>
                  </a:lnTo>
                  <a:lnTo>
                    <a:pt x="2634713" y="3558744"/>
                  </a:lnTo>
                  <a:lnTo>
                    <a:pt x="2584230" y="3555581"/>
                  </a:lnTo>
                  <a:lnTo>
                    <a:pt x="2533836" y="3551878"/>
                  </a:lnTo>
                  <a:lnTo>
                    <a:pt x="2483544" y="3547634"/>
                  </a:lnTo>
                  <a:lnTo>
                    <a:pt x="2433365" y="3542850"/>
                  </a:lnTo>
                  <a:lnTo>
                    <a:pt x="2383312" y="3537528"/>
                  </a:lnTo>
                  <a:lnTo>
                    <a:pt x="2333396" y="3531666"/>
                  </a:lnTo>
                  <a:lnTo>
                    <a:pt x="2283631" y="3525266"/>
                  </a:lnTo>
                  <a:lnTo>
                    <a:pt x="2234027" y="3518328"/>
                  </a:lnTo>
                  <a:lnTo>
                    <a:pt x="2184597" y="3510853"/>
                  </a:lnTo>
                  <a:lnTo>
                    <a:pt x="2135353" y="3502841"/>
                  </a:lnTo>
                  <a:lnTo>
                    <a:pt x="2086307" y="3494292"/>
                  </a:lnTo>
                  <a:lnTo>
                    <a:pt x="2037472" y="3485208"/>
                  </a:lnTo>
                  <a:lnTo>
                    <a:pt x="1988859" y="3475589"/>
                  </a:lnTo>
                  <a:lnTo>
                    <a:pt x="1940480" y="3465434"/>
                  </a:lnTo>
                  <a:lnTo>
                    <a:pt x="1892347" y="3454746"/>
                  </a:lnTo>
                  <a:lnTo>
                    <a:pt x="1844473" y="3443523"/>
                  </a:lnTo>
                  <a:lnTo>
                    <a:pt x="1796870" y="3431767"/>
                  </a:lnTo>
                  <a:lnTo>
                    <a:pt x="1749549" y="3419478"/>
                  </a:lnTo>
                  <a:lnTo>
                    <a:pt x="1702523" y="3406657"/>
                  </a:lnTo>
                  <a:lnTo>
                    <a:pt x="1655804" y="3393304"/>
                  </a:lnTo>
                  <a:lnTo>
                    <a:pt x="1609404" y="3379420"/>
                  </a:lnTo>
                  <a:lnTo>
                    <a:pt x="1563335" y="3365004"/>
                  </a:lnTo>
                  <a:lnTo>
                    <a:pt x="1517609" y="3350059"/>
                  </a:lnTo>
                  <a:lnTo>
                    <a:pt x="1472238" y="3334583"/>
                  </a:lnTo>
                  <a:lnTo>
                    <a:pt x="1427234" y="3318578"/>
                  </a:lnTo>
                  <a:lnTo>
                    <a:pt x="1382610" y="3302044"/>
                  </a:lnTo>
                  <a:lnTo>
                    <a:pt x="1338377" y="3284982"/>
                  </a:lnTo>
                  <a:lnTo>
                    <a:pt x="1294548" y="3267392"/>
                  </a:lnTo>
                  <a:lnTo>
                    <a:pt x="1251134" y="3249274"/>
                  </a:lnTo>
                  <a:lnTo>
                    <a:pt x="1208148" y="3230630"/>
                  </a:lnTo>
                  <a:lnTo>
                    <a:pt x="1165602" y="3211459"/>
                  </a:lnTo>
                  <a:lnTo>
                    <a:pt x="1123507" y="3191762"/>
                  </a:lnTo>
                  <a:lnTo>
                    <a:pt x="367349" y="3145788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314438" y="3815841"/>
            <a:ext cx="2058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批处理</a:t>
            </a:r>
            <a:r>
              <a:rPr dirty="0" sz="2000" spc="-15">
                <a:latin typeface="SimSun"/>
                <a:cs typeface="SimSun"/>
              </a:rPr>
              <a:t>系</a:t>
            </a:r>
            <a:r>
              <a:rPr dirty="0" sz="2000">
                <a:latin typeface="SimSun"/>
                <a:cs typeface="SimSun"/>
              </a:rPr>
              <a:t>统</a:t>
            </a:r>
            <a:r>
              <a:rPr dirty="0" sz="2000" spc="-15">
                <a:latin typeface="SimSun"/>
                <a:cs typeface="SimSun"/>
              </a:rPr>
              <a:t>实</a:t>
            </a:r>
            <a:r>
              <a:rPr dirty="0" sz="2000">
                <a:latin typeface="SimSun"/>
                <a:cs typeface="SimSun"/>
              </a:rPr>
              <a:t>例：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4438" y="4121251"/>
            <a:ext cx="3869690" cy="2312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SimSun"/>
                <a:cs typeface="SimSun"/>
              </a:rPr>
              <a:t>Monitor</a:t>
            </a:r>
            <a:endParaRPr sz="20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SimSun"/>
                <a:cs typeface="SimSun"/>
              </a:rPr>
              <a:t>FMS</a:t>
            </a:r>
            <a:endParaRPr sz="20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SimSun"/>
                <a:cs typeface="SimSun"/>
              </a:rPr>
              <a:t>OS/360、</a:t>
            </a:r>
            <a:r>
              <a:rPr dirty="0" sz="2000" spc="-5">
                <a:latin typeface="SimSun"/>
                <a:cs typeface="SimSun"/>
              </a:rPr>
              <a:t>OS/390</a:t>
            </a:r>
            <a:r>
              <a:rPr dirty="0" sz="2000">
                <a:latin typeface="SimSun"/>
                <a:cs typeface="SimSun"/>
              </a:rPr>
              <a:t>等</a:t>
            </a:r>
            <a:endParaRPr sz="20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SimSun"/>
                <a:cs typeface="SimSun"/>
              </a:rPr>
              <a:t>IBM</a:t>
            </a:r>
            <a:r>
              <a:rPr dirty="0" sz="2000" spc="-25">
                <a:latin typeface="SimSun"/>
                <a:cs typeface="SimSun"/>
              </a:rPr>
              <a:t> </a:t>
            </a:r>
            <a:r>
              <a:rPr dirty="0" sz="2000" spc="-5">
                <a:latin typeface="SimSun"/>
                <a:cs typeface="SimSun"/>
              </a:rPr>
              <a:t>DOS/VS</a:t>
            </a:r>
            <a:r>
              <a:rPr dirty="0" sz="2000">
                <a:latin typeface="SimSun"/>
                <a:cs typeface="SimSun"/>
              </a:rPr>
              <a:t>、</a:t>
            </a:r>
            <a:r>
              <a:rPr dirty="0" sz="2000" spc="-5">
                <a:latin typeface="SimSun"/>
                <a:cs typeface="SimSun"/>
              </a:rPr>
              <a:t>DOS/VSE</a:t>
            </a:r>
            <a:endParaRPr sz="2000">
              <a:latin typeface="SimSun"/>
              <a:cs typeface="SimSu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5">
                <a:latin typeface="SimSun"/>
                <a:cs typeface="SimSun"/>
              </a:rPr>
              <a:t>现代</a:t>
            </a:r>
            <a:r>
              <a:rPr dirty="0" sz="2000" spc="-5">
                <a:latin typeface="SimSun"/>
                <a:cs typeface="SimSun"/>
              </a:rPr>
              <a:t>操</a:t>
            </a:r>
            <a:r>
              <a:rPr dirty="0" sz="2000" spc="-10">
                <a:latin typeface="SimSun"/>
                <a:cs typeface="SimSun"/>
              </a:rPr>
              <a:t>作</a:t>
            </a:r>
            <a:r>
              <a:rPr dirty="0" sz="2000" spc="5">
                <a:latin typeface="SimSun"/>
                <a:cs typeface="SimSun"/>
              </a:rPr>
              <a:t>系</a:t>
            </a:r>
            <a:r>
              <a:rPr dirty="0" sz="2000" spc="-15">
                <a:latin typeface="SimSun"/>
                <a:cs typeface="SimSun"/>
              </a:rPr>
              <a:t>统</a:t>
            </a:r>
            <a:r>
              <a:rPr dirty="0" sz="2000" spc="5">
                <a:latin typeface="SimSun"/>
                <a:cs typeface="SimSun"/>
              </a:rPr>
              <a:t>保留</a:t>
            </a:r>
            <a:r>
              <a:rPr dirty="0" sz="2000" spc="-5">
                <a:latin typeface="SimSun"/>
                <a:cs typeface="SimSun"/>
              </a:rPr>
              <a:t>有</a:t>
            </a:r>
            <a:r>
              <a:rPr dirty="0" sz="2000" spc="-10">
                <a:latin typeface="SimSun"/>
                <a:cs typeface="SimSun"/>
              </a:rPr>
              <a:t>批</a:t>
            </a:r>
            <a:r>
              <a:rPr dirty="0" sz="2000" spc="5">
                <a:latin typeface="SimSun"/>
                <a:cs typeface="SimSun"/>
              </a:rPr>
              <a:t>处</a:t>
            </a:r>
            <a:r>
              <a:rPr dirty="0" sz="2000" spc="-15">
                <a:latin typeface="SimSun"/>
                <a:cs typeface="SimSun"/>
              </a:rPr>
              <a:t>理</a:t>
            </a:r>
            <a:r>
              <a:rPr dirty="0" sz="2000" spc="5">
                <a:latin typeface="SimSun"/>
                <a:cs typeface="SimSun"/>
              </a:rPr>
              <a:t>功能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3</a:t>
            </a:r>
            <a:r>
              <a:rPr dirty="0"/>
              <a:t>	</a:t>
            </a:r>
            <a:r>
              <a:rPr dirty="0" spc="10"/>
              <a:t>多道批处理系统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755" y="1552955"/>
            <a:ext cx="7796783" cy="4949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9342" y="49035"/>
            <a:ext cx="11285855" cy="6527800"/>
            <a:chOff x="839342" y="49035"/>
            <a:chExt cx="11285855" cy="6527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67" y="1432560"/>
              <a:ext cx="10494264" cy="51343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4105" y="1427797"/>
              <a:ext cx="10504170" cy="5144135"/>
            </a:xfrm>
            <a:custGeom>
              <a:avLst/>
              <a:gdLst/>
              <a:ahLst/>
              <a:cxnLst/>
              <a:rect l="l" t="t" r="r" b="b"/>
              <a:pathLst>
                <a:path w="10504170" h="5144134">
                  <a:moveTo>
                    <a:pt x="0" y="5143881"/>
                  </a:moveTo>
                  <a:lnTo>
                    <a:pt x="10503789" y="5143881"/>
                  </a:lnTo>
                  <a:lnTo>
                    <a:pt x="10503789" y="0"/>
                  </a:lnTo>
                  <a:lnTo>
                    <a:pt x="0" y="0"/>
                  </a:lnTo>
                  <a:lnTo>
                    <a:pt x="0" y="5143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77726" y="58560"/>
              <a:ext cx="5337810" cy="2461895"/>
            </a:xfrm>
            <a:custGeom>
              <a:avLst/>
              <a:gdLst/>
              <a:ahLst/>
              <a:cxnLst/>
              <a:rect l="l" t="t" r="r" b="b"/>
              <a:pathLst>
                <a:path w="5337809" h="2461895">
                  <a:moveTo>
                    <a:pt x="2702178" y="86"/>
                  </a:moveTo>
                  <a:lnTo>
                    <a:pt x="2649472" y="0"/>
                  </a:lnTo>
                  <a:lnTo>
                    <a:pt x="2596732" y="393"/>
                  </a:lnTo>
                  <a:lnTo>
                    <a:pt x="2543975" y="1268"/>
                  </a:lnTo>
                  <a:lnTo>
                    <a:pt x="2491218" y="2625"/>
                  </a:lnTo>
                  <a:lnTo>
                    <a:pt x="2438475" y="4466"/>
                  </a:lnTo>
                  <a:lnTo>
                    <a:pt x="2385764" y="6792"/>
                  </a:lnTo>
                  <a:lnTo>
                    <a:pt x="2333100" y="9606"/>
                  </a:lnTo>
                  <a:lnTo>
                    <a:pt x="2280499" y="12907"/>
                  </a:lnTo>
                  <a:lnTo>
                    <a:pt x="2227977" y="16698"/>
                  </a:lnTo>
                  <a:lnTo>
                    <a:pt x="2175551" y="20981"/>
                  </a:lnTo>
                  <a:lnTo>
                    <a:pt x="2123237" y="25755"/>
                  </a:lnTo>
                  <a:lnTo>
                    <a:pt x="2071050" y="31024"/>
                  </a:lnTo>
                  <a:lnTo>
                    <a:pt x="2019007" y="36788"/>
                  </a:lnTo>
                  <a:lnTo>
                    <a:pt x="1967124" y="43049"/>
                  </a:lnTo>
                  <a:lnTo>
                    <a:pt x="1915416" y="49808"/>
                  </a:lnTo>
                  <a:lnTo>
                    <a:pt x="1863900" y="57067"/>
                  </a:lnTo>
                  <a:lnTo>
                    <a:pt x="1812593" y="64827"/>
                  </a:lnTo>
                  <a:lnTo>
                    <a:pt x="1761509" y="73089"/>
                  </a:lnTo>
                  <a:lnTo>
                    <a:pt x="1710666" y="81855"/>
                  </a:lnTo>
                  <a:lnTo>
                    <a:pt x="1660079" y="91127"/>
                  </a:lnTo>
                  <a:lnTo>
                    <a:pt x="1609764" y="100905"/>
                  </a:lnTo>
                  <a:lnTo>
                    <a:pt x="1559738" y="111191"/>
                  </a:lnTo>
                  <a:lnTo>
                    <a:pt x="1510016" y="121987"/>
                  </a:lnTo>
                  <a:lnTo>
                    <a:pt x="1460614" y="133294"/>
                  </a:lnTo>
                  <a:lnTo>
                    <a:pt x="1411550" y="145114"/>
                  </a:lnTo>
                  <a:lnTo>
                    <a:pt x="1362838" y="157448"/>
                  </a:lnTo>
                  <a:lnTo>
                    <a:pt x="1314494" y="170296"/>
                  </a:lnTo>
                  <a:lnTo>
                    <a:pt x="1266536" y="183662"/>
                  </a:lnTo>
                  <a:lnTo>
                    <a:pt x="1218979" y="197546"/>
                  </a:lnTo>
                  <a:lnTo>
                    <a:pt x="1171838" y="211949"/>
                  </a:lnTo>
                  <a:lnTo>
                    <a:pt x="1112562" y="231006"/>
                  </a:lnTo>
                  <a:lnTo>
                    <a:pt x="1054745" y="250667"/>
                  </a:lnTo>
                  <a:lnTo>
                    <a:pt x="998394" y="270916"/>
                  </a:lnTo>
                  <a:lnTo>
                    <a:pt x="943516" y="291737"/>
                  </a:lnTo>
                  <a:lnTo>
                    <a:pt x="890118" y="313115"/>
                  </a:lnTo>
                  <a:lnTo>
                    <a:pt x="838205" y="335035"/>
                  </a:lnTo>
                  <a:lnTo>
                    <a:pt x="787784" y="357481"/>
                  </a:lnTo>
                  <a:lnTo>
                    <a:pt x="738861" y="380438"/>
                  </a:lnTo>
                  <a:lnTo>
                    <a:pt x="691444" y="403890"/>
                  </a:lnTo>
                  <a:lnTo>
                    <a:pt x="645537" y="427821"/>
                  </a:lnTo>
                  <a:lnTo>
                    <a:pt x="601149" y="452216"/>
                  </a:lnTo>
                  <a:lnTo>
                    <a:pt x="558285" y="477060"/>
                  </a:lnTo>
                  <a:lnTo>
                    <a:pt x="516952" y="502337"/>
                  </a:lnTo>
                  <a:lnTo>
                    <a:pt x="477156" y="528031"/>
                  </a:lnTo>
                  <a:lnTo>
                    <a:pt x="438904" y="554128"/>
                  </a:lnTo>
                  <a:lnTo>
                    <a:pt x="402202" y="580611"/>
                  </a:lnTo>
                  <a:lnTo>
                    <a:pt x="367056" y="607465"/>
                  </a:lnTo>
                  <a:lnTo>
                    <a:pt x="333474" y="634675"/>
                  </a:lnTo>
                  <a:lnTo>
                    <a:pt x="301461" y="662224"/>
                  </a:lnTo>
                  <a:lnTo>
                    <a:pt x="271024" y="690099"/>
                  </a:lnTo>
                  <a:lnTo>
                    <a:pt x="242169" y="718282"/>
                  </a:lnTo>
                  <a:lnTo>
                    <a:pt x="214903" y="746759"/>
                  </a:lnTo>
                  <a:lnTo>
                    <a:pt x="189233" y="775514"/>
                  </a:lnTo>
                  <a:lnTo>
                    <a:pt x="142704" y="833797"/>
                  </a:lnTo>
                  <a:lnTo>
                    <a:pt x="102633" y="893005"/>
                  </a:lnTo>
                  <a:lnTo>
                    <a:pt x="69073" y="953016"/>
                  </a:lnTo>
                  <a:lnTo>
                    <a:pt x="42074" y="1013705"/>
                  </a:lnTo>
                  <a:lnTo>
                    <a:pt x="21689" y="1074948"/>
                  </a:lnTo>
                  <a:lnTo>
                    <a:pt x="7969" y="1136622"/>
                  </a:lnTo>
                  <a:lnTo>
                    <a:pt x="966" y="1198602"/>
                  </a:lnTo>
                  <a:lnTo>
                    <a:pt x="0" y="1229668"/>
                  </a:lnTo>
                  <a:lnTo>
                    <a:pt x="731" y="1260764"/>
                  </a:lnTo>
                  <a:lnTo>
                    <a:pt x="7317" y="1322985"/>
                  </a:lnTo>
                  <a:lnTo>
                    <a:pt x="20773" y="1385139"/>
                  </a:lnTo>
                  <a:lnTo>
                    <a:pt x="41153" y="1447104"/>
                  </a:lnTo>
                  <a:lnTo>
                    <a:pt x="68508" y="1508756"/>
                  </a:lnTo>
                  <a:lnTo>
                    <a:pt x="102889" y="1569969"/>
                  </a:lnTo>
                  <a:lnTo>
                    <a:pt x="144348" y="1630621"/>
                  </a:lnTo>
                  <a:lnTo>
                    <a:pt x="167748" y="1660698"/>
                  </a:lnTo>
                  <a:lnTo>
                    <a:pt x="192937" y="1690587"/>
                  </a:lnTo>
                  <a:lnTo>
                    <a:pt x="219922" y="1720275"/>
                  </a:lnTo>
                  <a:lnTo>
                    <a:pt x="248708" y="1749744"/>
                  </a:lnTo>
                  <a:lnTo>
                    <a:pt x="279302" y="1778980"/>
                  </a:lnTo>
                  <a:lnTo>
                    <a:pt x="311711" y="1807967"/>
                  </a:lnTo>
                  <a:lnTo>
                    <a:pt x="345941" y="1836689"/>
                  </a:lnTo>
                  <a:lnTo>
                    <a:pt x="381999" y="1865132"/>
                  </a:lnTo>
                  <a:lnTo>
                    <a:pt x="419890" y="1893279"/>
                  </a:lnTo>
                  <a:lnTo>
                    <a:pt x="459622" y="1921115"/>
                  </a:lnTo>
                  <a:lnTo>
                    <a:pt x="317382" y="2319768"/>
                  </a:lnTo>
                  <a:lnTo>
                    <a:pt x="1181236" y="2252458"/>
                  </a:lnTo>
                  <a:lnTo>
                    <a:pt x="1226620" y="2266207"/>
                  </a:lnTo>
                  <a:lnTo>
                    <a:pt x="1272451" y="2279487"/>
                  </a:lnTo>
                  <a:lnTo>
                    <a:pt x="1318714" y="2292300"/>
                  </a:lnTo>
                  <a:lnTo>
                    <a:pt x="1365394" y="2304645"/>
                  </a:lnTo>
                  <a:lnTo>
                    <a:pt x="1412474" y="2316522"/>
                  </a:lnTo>
                  <a:lnTo>
                    <a:pt x="1459940" y="2327931"/>
                  </a:lnTo>
                  <a:lnTo>
                    <a:pt x="1507776" y="2338872"/>
                  </a:lnTo>
                  <a:lnTo>
                    <a:pt x="1555966" y="2349345"/>
                  </a:lnTo>
                  <a:lnTo>
                    <a:pt x="1604495" y="2359350"/>
                  </a:lnTo>
                  <a:lnTo>
                    <a:pt x="1653347" y="2368888"/>
                  </a:lnTo>
                  <a:lnTo>
                    <a:pt x="1702507" y="2377957"/>
                  </a:lnTo>
                  <a:lnTo>
                    <a:pt x="1751960" y="2386559"/>
                  </a:lnTo>
                  <a:lnTo>
                    <a:pt x="1801690" y="2394693"/>
                  </a:lnTo>
                  <a:lnTo>
                    <a:pt x="1851681" y="2402359"/>
                  </a:lnTo>
                  <a:lnTo>
                    <a:pt x="1901918" y="2409557"/>
                  </a:lnTo>
                  <a:lnTo>
                    <a:pt x="1952385" y="2416288"/>
                  </a:lnTo>
                  <a:lnTo>
                    <a:pt x="2003067" y="2422550"/>
                  </a:lnTo>
                  <a:lnTo>
                    <a:pt x="2053949" y="2428345"/>
                  </a:lnTo>
                  <a:lnTo>
                    <a:pt x="2105014" y="2433672"/>
                  </a:lnTo>
                  <a:lnTo>
                    <a:pt x="2156248" y="2438532"/>
                  </a:lnTo>
                  <a:lnTo>
                    <a:pt x="2207635" y="2442924"/>
                  </a:lnTo>
                  <a:lnTo>
                    <a:pt x="2259159" y="2446848"/>
                  </a:lnTo>
                  <a:lnTo>
                    <a:pt x="2310805" y="2450304"/>
                  </a:lnTo>
                  <a:lnTo>
                    <a:pt x="2362558" y="2453293"/>
                  </a:lnTo>
                  <a:lnTo>
                    <a:pt x="2414401" y="2455814"/>
                  </a:lnTo>
                  <a:lnTo>
                    <a:pt x="2466320" y="2457867"/>
                  </a:lnTo>
                  <a:lnTo>
                    <a:pt x="2518299" y="2459453"/>
                  </a:lnTo>
                  <a:lnTo>
                    <a:pt x="2570322" y="2460571"/>
                  </a:lnTo>
                  <a:lnTo>
                    <a:pt x="2622374" y="2461222"/>
                  </a:lnTo>
                  <a:lnTo>
                    <a:pt x="2674439" y="2461405"/>
                  </a:lnTo>
                  <a:lnTo>
                    <a:pt x="2726502" y="2461120"/>
                  </a:lnTo>
                  <a:lnTo>
                    <a:pt x="2778548" y="2460368"/>
                  </a:lnTo>
                  <a:lnTo>
                    <a:pt x="2830560" y="2459148"/>
                  </a:lnTo>
                  <a:lnTo>
                    <a:pt x="2882524" y="2457461"/>
                  </a:lnTo>
                  <a:lnTo>
                    <a:pt x="2934424" y="2455306"/>
                  </a:lnTo>
                  <a:lnTo>
                    <a:pt x="2986244" y="2452684"/>
                  </a:lnTo>
                  <a:lnTo>
                    <a:pt x="3037969" y="2449594"/>
                  </a:lnTo>
                  <a:lnTo>
                    <a:pt x="3089583" y="2446037"/>
                  </a:lnTo>
                  <a:lnTo>
                    <a:pt x="3141071" y="2442013"/>
                  </a:lnTo>
                  <a:lnTo>
                    <a:pt x="3192418" y="2437521"/>
                  </a:lnTo>
                  <a:lnTo>
                    <a:pt x="3243607" y="2432561"/>
                  </a:lnTo>
                  <a:lnTo>
                    <a:pt x="3294624" y="2427134"/>
                  </a:lnTo>
                  <a:lnTo>
                    <a:pt x="3345453" y="2421240"/>
                  </a:lnTo>
                  <a:lnTo>
                    <a:pt x="3396078" y="2414878"/>
                  </a:lnTo>
                  <a:lnTo>
                    <a:pt x="3446484" y="2408049"/>
                  </a:lnTo>
                  <a:lnTo>
                    <a:pt x="3496655" y="2400752"/>
                  </a:lnTo>
                  <a:lnTo>
                    <a:pt x="3546576" y="2392989"/>
                  </a:lnTo>
                  <a:lnTo>
                    <a:pt x="3596232" y="2384758"/>
                  </a:lnTo>
                  <a:lnTo>
                    <a:pt x="3645606" y="2376059"/>
                  </a:lnTo>
                  <a:lnTo>
                    <a:pt x="3694684" y="2366893"/>
                  </a:lnTo>
                  <a:lnTo>
                    <a:pt x="3743450" y="2357260"/>
                  </a:lnTo>
                  <a:lnTo>
                    <a:pt x="3791888" y="2347160"/>
                  </a:lnTo>
                  <a:lnTo>
                    <a:pt x="3839982" y="2336592"/>
                  </a:lnTo>
                  <a:lnTo>
                    <a:pt x="3887719" y="2325557"/>
                  </a:lnTo>
                  <a:lnTo>
                    <a:pt x="3935081" y="2314055"/>
                  </a:lnTo>
                  <a:lnTo>
                    <a:pt x="3982053" y="2302086"/>
                  </a:lnTo>
                  <a:lnTo>
                    <a:pt x="4028620" y="2289650"/>
                  </a:lnTo>
                  <a:lnTo>
                    <a:pt x="4074767" y="2276746"/>
                  </a:lnTo>
                  <a:lnTo>
                    <a:pt x="4120478" y="2263375"/>
                  </a:lnTo>
                  <a:lnTo>
                    <a:pt x="4165736" y="2249537"/>
                  </a:lnTo>
                  <a:lnTo>
                    <a:pt x="4225007" y="2230480"/>
                  </a:lnTo>
                  <a:lnTo>
                    <a:pt x="4282818" y="2210819"/>
                  </a:lnTo>
                  <a:lnTo>
                    <a:pt x="4339163" y="2190570"/>
                  </a:lnTo>
                  <a:lnTo>
                    <a:pt x="4394036" y="2169749"/>
                  </a:lnTo>
                  <a:lnTo>
                    <a:pt x="4447431" y="2148371"/>
                  </a:lnTo>
                  <a:lnTo>
                    <a:pt x="4499340" y="2126451"/>
                  </a:lnTo>
                  <a:lnTo>
                    <a:pt x="4549757" y="2104005"/>
                  </a:lnTo>
                  <a:lnTo>
                    <a:pt x="4598676" y="2081048"/>
                  </a:lnTo>
                  <a:lnTo>
                    <a:pt x="4646090" y="2057597"/>
                  </a:lnTo>
                  <a:lnTo>
                    <a:pt x="4691994" y="2033665"/>
                  </a:lnTo>
                  <a:lnTo>
                    <a:pt x="4736379" y="2009270"/>
                  </a:lnTo>
                  <a:lnTo>
                    <a:pt x="4779241" y="1984426"/>
                  </a:lnTo>
                  <a:lnTo>
                    <a:pt x="4820572" y="1959149"/>
                  </a:lnTo>
                  <a:lnTo>
                    <a:pt x="4860367" y="1933455"/>
                  </a:lnTo>
                  <a:lnTo>
                    <a:pt x="4898617" y="1907358"/>
                  </a:lnTo>
                  <a:lnTo>
                    <a:pt x="4935318" y="1880875"/>
                  </a:lnTo>
                  <a:lnTo>
                    <a:pt x="4970463" y="1854021"/>
                  </a:lnTo>
                  <a:lnTo>
                    <a:pt x="5004045" y="1826811"/>
                  </a:lnTo>
                  <a:lnTo>
                    <a:pt x="5036058" y="1799262"/>
                  </a:lnTo>
                  <a:lnTo>
                    <a:pt x="5066494" y="1771387"/>
                  </a:lnTo>
                  <a:lnTo>
                    <a:pt x="5095349" y="1743204"/>
                  </a:lnTo>
                  <a:lnTo>
                    <a:pt x="5122615" y="1714727"/>
                  </a:lnTo>
                  <a:lnTo>
                    <a:pt x="5148286" y="1685972"/>
                  </a:lnTo>
                  <a:lnTo>
                    <a:pt x="5194817" y="1627690"/>
                  </a:lnTo>
                  <a:lnTo>
                    <a:pt x="5234889" y="1568481"/>
                  </a:lnTo>
                  <a:lnTo>
                    <a:pt x="5268452" y="1508470"/>
                  </a:lnTo>
                  <a:lnTo>
                    <a:pt x="5295454" y="1447781"/>
                  </a:lnTo>
                  <a:lnTo>
                    <a:pt x="5315842" y="1386538"/>
                  </a:lnTo>
                  <a:lnTo>
                    <a:pt x="5329566" y="1324864"/>
                  </a:lnTo>
                  <a:lnTo>
                    <a:pt x="5336573" y="1262884"/>
                  </a:lnTo>
                  <a:lnTo>
                    <a:pt x="5337542" y="1231818"/>
                  </a:lnTo>
                  <a:lnTo>
                    <a:pt x="5336812" y="1200722"/>
                  </a:lnTo>
                  <a:lnTo>
                    <a:pt x="5330231" y="1138502"/>
                  </a:lnTo>
                  <a:lnTo>
                    <a:pt x="5316778" y="1076347"/>
                  </a:lnTo>
                  <a:lnTo>
                    <a:pt x="5296402" y="1014382"/>
                  </a:lnTo>
                  <a:lnTo>
                    <a:pt x="5269051" y="952730"/>
                  </a:lnTo>
                  <a:lnTo>
                    <a:pt x="5234674" y="891517"/>
                  </a:lnTo>
                  <a:lnTo>
                    <a:pt x="5193218" y="830865"/>
                  </a:lnTo>
                  <a:lnTo>
                    <a:pt x="5169819" y="800788"/>
                  </a:lnTo>
                  <a:lnTo>
                    <a:pt x="5144632" y="770899"/>
                  </a:lnTo>
                  <a:lnTo>
                    <a:pt x="5117649" y="741212"/>
                  </a:lnTo>
                  <a:lnTo>
                    <a:pt x="5088864" y="711742"/>
                  </a:lnTo>
                  <a:lnTo>
                    <a:pt x="5058271" y="682506"/>
                  </a:lnTo>
                  <a:lnTo>
                    <a:pt x="5025862" y="653519"/>
                  </a:lnTo>
                  <a:lnTo>
                    <a:pt x="4991633" y="624797"/>
                  </a:lnTo>
                  <a:lnTo>
                    <a:pt x="4955576" y="596354"/>
                  </a:lnTo>
                  <a:lnTo>
                    <a:pt x="4917684" y="568207"/>
                  </a:lnTo>
                  <a:lnTo>
                    <a:pt x="4877952" y="540371"/>
                  </a:lnTo>
                  <a:lnTo>
                    <a:pt x="4845746" y="518937"/>
                  </a:lnTo>
                  <a:lnTo>
                    <a:pt x="4812734" y="497915"/>
                  </a:lnTo>
                  <a:lnTo>
                    <a:pt x="4778934" y="477305"/>
                  </a:lnTo>
                  <a:lnTo>
                    <a:pt x="4744361" y="457109"/>
                  </a:lnTo>
                  <a:lnTo>
                    <a:pt x="4709031" y="437329"/>
                  </a:lnTo>
                  <a:lnTo>
                    <a:pt x="4672960" y="417966"/>
                  </a:lnTo>
                  <a:lnTo>
                    <a:pt x="4636165" y="399021"/>
                  </a:lnTo>
                  <a:lnTo>
                    <a:pt x="4598662" y="380496"/>
                  </a:lnTo>
                  <a:lnTo>
                    <a:pt x="4560466" y="362392"/>
                  </a:lnTo>
                  <a:lnTo>
                    <a:pt x="4521594" y="344711"/>
                  </a:lnTo>
                  <a:lnTo>
                    <a:pt x="4482062" y="327453"/>
                  </a:lnTo>
                  <a:lnTo>
                    <a:pt x="4441885" y="310622"/>
                  </a:lnTo>
                  <a:lnTo>
                    <a:pt x="4401081" y="294217"/>
                  </a:lnTo>
                  <a:lnTo>
                    <a:pt x="4359664" y="278240"/>
                  </a:lnTo>
                  <a:lnTo>
                    <a:pt x="4317652" y="262694"/>
                  </a:lnTo>
                  <a:lnTo>
                    <a:pt x="4275060" y="247578"/>
                  </a:lnTo>
                  <a:lnTo>
                    <a:pt x="4231904" y="232895"/>
                  </a:lnTo>
                  <a:lnTo>
                    <a:pt x="4188201" y="218646"/>
                  </a:lnTo>
                  <a:lnTo>
                    <a:pt x="4143965" y="204833"/>
                  </a:lnTo>
                  <a:lnTo>
                    <a:pt x="4099215" y="191457"/>
                  </a:lnTo>
                  <a:lnTo>
                    <a:pt x="4053965" y="178519"/>
                  </a:lnTo>
                  <a:lnTo>
                    <a:pt x="4008231" y="166020"/>
                  </a:lnTo>
                  <a:lnTo>
                    <a:pt x="3962031" y="153963"/>
                  </a:lnTo>
                  <a:lnTo>
                    <a:pt x="3915379" y="142348"/>
                  </a:lnTo>
                  <a:lnTo>
                    <a:pt x="3868292" y="131178"/>
                  </a:lnTo>
                  <a:lnTo>
                    <a:pt x="3820786" y="120453"/>
                  </a:lnTo>
                  <a:lnTo>
                    <a:pt x="3772877" y="110174"/>
                  </a:lnTo>
                  <a:lnTo>
                    <a:pt x="3724581" y="100344"/>
                  </a:lnTo>
                  <a:lnTo>
                    <a:pt x="3675914" y="90964"/>
                  </a:lnTo>
                  <a:lnTo>
                    <a:pt x="3626893" y="82035"/>
                  </a:lnTo>
                  <a:lnTo>
                    <a:pt x="3577532" y="73559"/>
                  </a:lnTo>
                  <a:lnTo>
                    <a:pt x="3527850" y="65536"/>
                  </a:lnTo>
                  <a:lnTo>
                    <a:pt x="3477861" y="57969"/>
                  </a:lnTo>
                  <a:lnTo>
                    <a:pt x="3427581" y="50859"/>
                  </a:lnTo>
                  <a:lnTo>
                    <a:pt x="3377027" y="44207"/>
                  </a:lnTo>
                  <a:lnTo>
                    <a:pt x="3326215" y="38015"/>
                  </a:lnTo>
                  <a:lnTo>
                    <a:pt x="3275161" y="32284"/>
                  </a:lnTo>
                  <a:lnTo>
                    <a:pt x="3223880" y="27016"/>
                  </a:lnTo>
                  <a:lnTo>
                    <a:pt x="3172390" y="22211"/>
                  </a:lnTo>
                  <a:lnTo>
                    <a:pt x="3120706" y="17872"/>
                  </a:lnTo>
                  <a:lnTo>
                    <a:pt x="3068843" y="14000"/>
                  </a:lnTo>
                  <a:lnTo>
                    <a:pt x="3016819" y="10596"/>
                  </a:lnTo>
                  <a:lnTo>
                    <a:pt x="2964650" y="7662"/>
                  </a:lnTo>
                  <a:lnTo>
                    <a:pt x="2912350" y="5198"/>
                  </a:lnTo>
                  <a:lnTo>
                    <a:pt x="2859937" y="3208"/>
                  </a:lnTo>
                  <a:lnTo>
                    <a:pt x="2807427" y="1691"/>
                  </a:lnTo>
                  <a:lnTo>
                    <a:pt x="2754835" y="650"/>
                  </a:lnTo>
                  <a:lnTo>
                    <a:pt x="2702178" y="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777726" y="58560"/>
              <a:ext cx="5337810" cy="2461895"/>
            </a:xfrm>
            <a:custGeom>
              <a:avLst/>
              <a:gdLst/>
              <a:ahLst/>
              <a:cxnLst/>
              <a:rect l="l" t="t" r="r" b="b"/>
              <a:pathLst>
                <a:path w="5337809" h="2461895">
                  <a:moveTo>
                    <a:pt x="317382" y="2319768"/>
                  </a:moveTo>
                  <a:lnTo>
                    <a:pt x="459622" y="1921115"/>
                  </a:lnTo>
                  <a:lnTo>
                    <a:pt x="419890" y="1893279"/>
                  </a:lnTo>
                  <a:lnTo>
                    <a:pt x="381999" y="1865132"/>
                  </a:lnTo>
                  <a:lnTo>
                    <a:pt x="345941" y="1836689"/>
                  </a:lnTo>
                  <a:lnTo>
                    <a:pt x="311711" y="1807967"/>
                  </a:lnTo>
                  <a:lnTo>
                    <a:pt x="279302" y="1778980"/>
                  </a:lnTo>
                  <a:lnTo>
                    <a:pt x="248708" y="1749744"/>
                  </a:lnTo>
                  <a:lnTo>
                    <a:pt x="219922" y="1720275"/>
                  </a:lnTo>
                  <a:lnTo>
                    <a:pt x="192937" y="1690587"/>
                  </a:lnTo>
                  <a:lnTo>
                    <a:pt x="167748" y="1660698"/>
                  </a:lnTo>
                  <a:lnTo>
                    <a:pt x="144348" y="1630621"/>
                  </a:lnTo>
                  <a:lnTo>
                    <a:pt x="102889" y="1569969"/>
                  </a:lnTo>
                  <a:lnTo>
                    <a:pt x="68508" y="1508756"/>
                  </a:lnTo>
                  <a:lnTo>
                    <a:pt x="41153" y="1447104"/>
                  </a:lnTo>
                  <a:lnTo>
                    <a:pt x="20773" y="1385139"/>
                  </a:lnTo>
                  <a:lnTo>
                    <a:pt x="7317" y="1322985"/>
                  </a:lnTo>
                  <a:lnTo>
                    <a:pt x="731" y="1260764"/>
                  </a:lnTo>
                  <a:lnTo>
                    <a:pt x="0" y="1229668"/>
                  </a:lnTo>
                  <a:lnTo>
                    <a:pt x="966" y="1198602"/>
                  </a:lnTo>
                  <a:lnTo>
                    <a:pt x="7969" y="1136622"/>
                  </a:lnTo>
                  <a:lnTo>
                    <a:pt x="21689" y="1074948"/>
                  </a:lnTo>
                  <a:lnTo>
                    <a:pt x="42074" y="1013705"/>
                  </a:lnTo>
                  <a:lnTo>
                    <a:pt x="69073" y="953016"/>
                  </a:lnTo>
                  <a:lnTo>
                    <a:pt x="102633" y="893005"/>
                  </a:lnTo>
                  <a:lnTo>
                    <a:pt x="142704" y="833797"/>
                  </a:lnTo>
                  <a:lnTo>
                    <a:pt x="189233" y="775514"/>
                  </a:lnTo>
                  <a:lnTo>
                    <a:pt x="214903" y="746759"/>
                  </a:lnTo>
                  <a:lnTo>
                    <a:pt x="242169" y="718282"/>
                  </a:lnTo>
                  <a:lnTo>
                    <a:pt x="271024" y="690099"/>
                  </a:lnTo>
                  <a:lnTo>
                    <a:pt x="301461" y="662224"/>
                  </a:lnTo>
                  <a:lnTo>
                    <a:pt x="333474" y="634675"/>
                  </a:lnTo>
                  <a:lnTo>
                    <a:pt x="367056" y="607465"/>
                  </a:lnTo>
                  <a:lnTo>
                    <a:pt x="402202" y="580611"/>
                  </a:lnTo>
                  <a:lnTo>
                    <a:pt x="438904" y="554128"/>
                  </a:lnTo>
                  <a:lnTo>
                    <a:pt x="477156" y="528031"/>
                  </a:lnTo>
                  <a:lnTo>
                    <a:pt x="516952" y="502337"/>
                  </a:lnTo>
                  <a:lnTo>
                    <a:pt x="558285" y="477060"/>
                  </a:lnTo>
                  <a:lnTo>
                    <a:pt x="601149" y="452216"/>
                  </a:lnTo>
                  <a:lnTo>
                    <a:pt x="645537" y="427821"/>
                  </a:lnTo>
                  <a:lnTo>
                    <a:pt x="691444" y="403890"/>
                  </a:lnTo>
                  <a:lnTo>
                    <a:pt x="738861" y="380438"/>
                  </a:lnTo>
                  <a:lnTo>
                    <a:pt x="787784" y="357481"/>
                  </a:lnTo>
                  <a:lnTo>
                    <a:pt x="838205" y="335035"/>
                  </a:lnTo>
                  <a:lnTo>
                    <a:pt x="890118" y="313115"/>
                  </a:lnTo>
                  <a:lnTo>
                    <a:pt x="943516" y="291737"/>
                  </a:lnTo>
                  <a:lnTo>
                    <a:pt x="998394" y="270916"/>
                  </a:lnTo>
                  <a:lnTo>
                    <a:pt x="1054745" y="250667"/>
                  </a:lnTo>
                  <a:lnTo>
                    <a:pt x="1112562" y="231006"/>
                  </a:lnTo>
                  <a:lnTo>
                    <a:pt x="1171838" y="211949"/>
                  </a:lnTo>
                  <a:lnTo>
                    <a:pt x="1218979" y="197546"/>
                  </a:lnTo>
                  <a:lnTo>
                    <a:pt x="1266536" y="183662"/>
                  </a:lnTo>
                  <a:lnTo>
                    <a:pt x="1314494" y="170296"/>
                  </a:lnTo>
                  <a:lnTo>
                    <a:pt x="1362838" y="157448"/>
                  </a:lnTo>
                  <a:lnTo>
                    <a:pt x="1411550" y="145114"/>
                  </a:lnTo>
                  <a:lnTo>
                    <a:pt x="1460614" y="133294"/>
                  </a:lnTo>
                  <a:lnTo>
                    <a:pt x="1510016" y="121987"/>
                  </a:lnTo>
                  <a:lnTo>
                    <a:pt x="1559738" y="111191"/>
                  </a:lnTo>
                  <a:lnTo>
                    <a:pt x="1609764" y="100905"/>
                  </a:lnTo>
                  <a:lnTo>
                    <a:pt x="1660079" y="91127"/>
                  </a:lnTo>
                  <a:lnTo>
                    <a:pt x="1710666" y="81855"/>
                  </a:lnTo>
                  <a:lnTo>
                    <a:pt x="1761509" y="73089"/>
                  </a:lnTo>
                  <a:lnTo>
                    <a:pt x="1812593" y="64827"/>
                  </a:lnTo>
                  <a:lnTo>
                    <a:pt x="1863900" y="57067"/>
                  </a:lnTo>
                  <a:lnTo>
                    <a:pt x="1915416" y="49808"/>
                  </a:lnTo>
                  <a:lnTo>
                    <a:pt x="1967124" y="43049"/>
                  </a:lnTo>
                  <a:lnTo>
                    <a:pt x="2019007" y="36788"/>
                  </a:lnTo>
                  <a:lnTo>
                    <a:pt x="2071050" y="31024"/>
                  </a:lnTo>
                  <a:lnTo>
                    <a:pt x="2123237" y="25755"/>
                  </a:lnTo>
                  <a:lnTo>
                    <a:pt x="2175551" y="20981"/>
                  </a:lnTo>
                  <a:lnTo>
                    <a:pt x="2227977" y="16698"/>
                  </a:lnTo>
                  <a:lnTo>
                    <a:pt x="2280499" y="12907"/>
                  </a:lnTo>
                  <a:lnTo>
                    <a:pt x="2333100" y="9606"/>
                  </a:lnTo>
                  <a:lnTo>
                    <a:pt x="2385764" y="6792"/>
                  </a:lnTo>
                  <a:lnTo>
                    <a:pt x="2438475" y="4466"/>
                  </a:lnTo>
                  <a:lnTo>
                    <a:pt x="2491218" y="2625"/>
                  </a:lnTo>
                  <a:lnTo>
                    <a:pt x="2543975" y="1268"/>
                  </a:lnTo>
                  <a:lnTo>
                    <a:pt x="2596732" y="393"/>
                  </a:lnTo>
                  <a:lnTo>
                    <a:pt x="2649472" y="0"/>
                  </a:lnTo>
                  <a:lnTo>
                    <a:pt x="2702178" y="86"/>
                  </a:lnTo>
                  <a:lnTo>
                    <a:pt x="2754835" y="650"/>
                  </a:lnTo>
                  <a:lnTo>
                    <a:pt x="2807427" y="1691"/>
                  </a:lnTo>
                  <a:lnTo>
                    <a:pt x="2859937" y="3208"/>
                  </a:lnTo>
                  <a:lnTo>
                    <a:pt x="2912350" y="5198"/>
                  </a:lnTo>
                  <a:lnTo>
                    <a:pt x="2964650" y="7662"/>
                  </a:lnTo>
                  <a:lnTo>
                    <a:pt x="3016819" y="10596"/>
                  </a:lnTo>
                  <a:lnTo>
                    <a:pt x="3068843" y="14000"/>
                  </a:lnTo>
                  <a:lnTo>
                    <a:pt x="3120706" y="17872"/>
                  </a:lnTo>
                  <a:lnTo>
                    <a:pt x="3172390" y="22211"/>
                  </a:lnTo>
                  <a:lnTo>
                    <a:pt x="3223880" y="27016"/>
                  </a:lnTo>
                  <a:lnTo>
                    <a:pt x="3275161" y="32284"/>
                  </a:lnTo>
                  <a:lnTo>
                    <a:pt x="3326215" y="38015"/>
                  </a:lnTo>
                  <a:lnTo>
                    <a:pt x="3377027" y="44207"/>
                  </a:lnTo>
                  <a:lnTo>
                    <a:pt x="3427581" y="50859"/>
                  </a:lnTo>
                  <a:lnTo>
                    <a:pt x="3477861" y="57969"/>
                  </a:lnTo>
                  <a:lnTo>
                    <a:pt x="3527850" y="65536"/>
                  </a:lnTo>
                  <a:lnTo>
                    <a:pt x="3577532" y="73559"/>
                  </a:lnTo>
                  <a:lnTo>
                    <a:pt x="3626893" y="82035"/>
                  </a:lnTo>
                  <a:lnTo>
                    <a:pt x="3675914" y="90964"/>
                  </a:lnTo>
                  <a:lnTo>
                    <a:pt x="3724581" y="100344"/>
                  </a:lnTo>
                  <a:lnTo>
                    <a:pt x="3772877" y="110174"/>
                  </a:lnTo>
                  <a:lnTo>
                    <a:pt x="3820786" y="120453"/>
                  </a:lnTo>
                  <a:lnTo>
                    <a:pt x="3868292" y="131178"/>
                  </a:lnTo>
                  <a:lnTo>
                    <a:pt x="3915379" y="142348"/>
                  </a:lnTo>
                  <a:lnTo>
                    <a:pt x="3962031" y="153963"/>
                  </a:lnTo>
                  <a:lnTo>
                    <a:pt x="4008231" y="166020"/>
                  </a:lnTo>
                  <a:lnTo>
                    <a:pt x="4053965" y="178519"/>
                  </a:lnTo>
                  <a:lnTo>
                    <a:pt x="4099215" y="191457"/>
                  </a:lnTo>
                  <a:lnTo>
                    <a:pt x="4143965" y="204833"/>
                  </a:lnTo>
                  <a:lnTo>
                    <a:pt x="4188201" y="218646"/>
                  </a:lnTo>
                  <a:lnTo>
                    <a:pt x="4231904" y="232895"/>
                  </a:lnTo>
                  <a:lnTo>
                    <a:pt x="4275060" y="247578"/>
                  </a:lnTo>
                  <a:lnTo>
                    <a:pt x="4317652" y="262694"/>
                  </a:lnTo>
                  <a:lnTo>
                    <a:pt x="4359664" y="278240"/>
                  </a:lnTo>
                  <a:lnTo>
                    <a:pt x="4401081" y="294217"/>
                  </a:lnTo>
                  <a:lnTo>
                    <a:pt x="4441885" y="310622"/>
                  </a:lnTo>
                  <a:lnTo>
                    <a:pt x="4482062" y="327453"/>
                  </a:lnTo>
                  <a:lnTo>
                    <a:pt x="4521594" y="344711"/>
                  </a:lnTo>
                  <a:lnTo>
                    <a:pt x="4560466" y="362392"/>
                  </a:lnTo>
                  <a:lnTo>
                    <a:pt x="4598662" y="380496"/>
                  </a:lnTo>
                  <a:lnTo>
                    <a:pt x="4636165" y="399021"/>
                  </a:lnTo>
                  <a:lnTo>
                    <a:pt x="4672960" y="417966"/>
                  </a:lnTo>
                  <a:lnTo>
                    <a:pt x="4709031" y="437329"/>
                  </a:lnTo>
                  <a:lnTo>
                    <a:pt x="4744361" y="457109"/>
                  </a:lnTo>
                  <a:lnTo>
                    <a:pt x="4778934" y="477305"/>
                  </a:lnTo>
                  <a:lnTo>
                    <a:pt x="4812734" y="497915"/>
                  </a:lnTo>
                  <a:lnTo>
                    <a:pt x="4845746" y="518937"/>
                  </a:lnTo>
                  <a:lnTo>
                    <a:pt x="4877952" y="540371"/>
                  </a:lnTo>
                  <a:lnTo>
                    <a:pt x="4917684" y="568207"/>
                  </a:lnTo>
                  <a:lnTo>
                    <a:pt x="4955576" y="596354"/>
                  </a:lnTo>
                  <a:lnTo>
                    <a:pt x="4991633" y="624797"/>
                  </a:lnTo>
                  <a:lnTo>
                    <a:pt x="5025862" y="653519"/>
                  </a:lnTo>
                  <a:lnTo>
                    <a:pt x="5058271" y="682506"/>
                  </a:lnTo>
                  <a:lnTo>
                    <a:pt x="5088864" y="711742"/>
                  </a:lnTo>
                  <a:lnTo>
                    <a:pt x="5117649" y="741212"/>
                  </a:lnTo>
                  <a:lnTo>
                    <a:pt x="5144632" y="770899"/>
                  </a:lnTo>
                  <a:lnTo>
                    <a:pt x="5169819" y="800788"/>
                  </a:lnTo>
                  <a:lnTo>
                    <a:pt x="5193218" y="830865"/>
                  </a:lnTo>
                  <a:lnTo>
                    <a:pt x="5234674" y="891517"/>
                  </a:lnTo>
                  <a:lnTo>
                    <a:pt x="5269051" y="952730"/>
                  </a:lnTo>
                  <a:lnTo>
                    <a:pt x="5296402" y="1014382"/>
                  </a:lnTo>
                  <a:lnTo>
                    <a:pt x="5316778" y="1076347"/>
                  </a:lnTo>
                  <a:lnTo>
                    <a:pt x="5330231" y="1138502"/>
                  </a:lnTo>
                  <a:lnTo>
                    <a:pt x="5336812" y="1200722"/>
                  </a:lnTo>
                  <a:lnTo>
                    <a:pt x="5337542" y="1231818"/>
                  </a:lnTo>
                  <a:lnTo>
                    <a:pt x="5336573" y="1262884"/>
                  </a:lnTo>
                  <a:lnTo>
                    <a:pt x="5329566" y="1324864"/>
                  </a:lnTo>
                  <a:lnTo>
                    <a:pt x="5315842" y="1386538"/>
                  </a:lnTo>
                  <a:lnTo>
                    <a:pt x="5295454" y="1447781"/>
                  </a:lnTo>
                  <a:lnTo>
                    <a:pt x="5268452" y="1508470"/>
                  </a:lnTo>
                  <a:lnTo>
                    <a:pt x="5234889" y="1568481"/>
                  </a:lnTo>
                  <a:lnTo>
                    <a:pt x="5194817" y="1627690"/>
                  </a:lnTo>
                  <a:lnTo>
                    <a:pt x="5148286" y="1685972"/>
                  </a:lnTo>
                  <a:lnTo>
                    <a:pt x="5122615" y="1714727"/>
                  </a:lnTo>
                  <a:lnTo>
                    <a:pt x="5095349" y="1743204"/>
                  </a:lnTo>
                  <a:lnTo>
                    <a:pt x="5066494" y="1771387"/>
                  </a:lnTo>
                  <a:lnTo>
                    <a:pt x="5036058" y="1799262"/>
                  </a:lnTo>
                  <a:lnTo>
                    <a:pt x="5004045" y="1826811"/>
                  </a:lnTo>
                  <a:lnTo>
                    <a:pt x="4970463" y="1854021"/>
                  </a:lnTo>
                  <a:lnTo>
                    <a:pt x="4935318" y="1880875"/>
                  </a:lnTo>
                  <a:lnTo>
                    <a:pt x="4898617" y="1907358"/>
                  </a:lnTo>
                  <a:lnTo>
                    <a:pt x="4860367" y="1933455"/>
                  </a:lnTo>
                  <a:lnTo>
                    <a:pt x="4820572" y="1959149"/>
                  </a:lnTo>
                  <a:lnTo>
                    <a:pt x="4779241" y="1984426"/>
                  </a:lnTo>
                  <a:lnTo>
                    <a:pt x="4736379" y="2009270"/>
                  </a:lnTo>
                  <a:lnTo>
                    <a:pt x="4691994" y="2033665"/>
                  </a:lnTo>
                  <a:lnTo>
                    <a:pt x="4646090" y="2057597"/>
                  </a:lnTo>
                  <a:lnTo>
                    <a:pt x="4598676" y="2081048"/>
                  </a:lnTo>
                  <a:lnTo>
                    <a:pt x="4549757" y="2104005"/>
                  </a:lnTo>
                  <a:lnTo>
                    <a:pt x="4499340" y="2126451"/>
                  </a:lnTo>
                  <a:lnTo>
                    <a:pt x="4447431" y="2148371"/>
                  </a:lnTo>
                  <a:lnTo>
                    <a:pt x="4394036" y="2169749"/>
                  </a:lnTo>
                  <a:lnTo>
                    <a:pt x="4339163" y="2190570"/>
                  </a:lnTo>
                  <a:lnTo>
                    <a:pt x="4282818" y="2210819"/>
                  </a:lnTo>
                  <a:lnTo>
                    <a:pt x="4225007" y="2230480"/>
                  </a:lnTo>
                  <a:lnTo>
                    <a:pt x="4165736" y="2249537"/>
                  </a:lnTo>
                  <a:lnTo>
                    <a:pt x="4120478" y="2263375"/>
                  </a:lnTo>
                  <a:lnTo>
                    <a:pt x="4074767" y="2276746"/>
                  </a:lnTo>
                  <a:lnTo>
                    <a:pt x="4028620" y="2289650"/>
                  </a:lnTo>
                  <a:lnTo>
                    <a:pt x="3982053" y="2302086"/>
                  </a:lnTo>
                  <a:lnTo>
                    <a:pt x="3935081" y="2314055"/>
                  </a:lnTo>
                  <a:lnTo>
                    <a:pt x="3887719" y="2325557"/>
                  </a:lnTo>
                  <a:lnTo>
                    <a:pt x="3839982" y="2336592"/>
                  </a:lnTo>
                  <a:lnTo>
                    <a:pt x="3791888" y="2347160"/>
                  </a:lnTo>
                  <a:lnTo>
                    <a:pt x="3743450" y="2357260"/>
                  </a:lnTo>
                  <a:lnTo>
                    <a:pt x="3694684" y="2366893"/>
                  </a:lnTo>
                  <a:lnTo>
                    <a:pt x="3645606" y="2376059"/>
                  </a:lnTo>
                  <a:lnTo>
                    <a:pt x="3596232" y="2384758"/>
                  </a:lnTo>
                  <a:lnTo>
                    <a:pt x="3546576" y="2392989"/>
                  </a:lnTo>
                  <a:lnTo>
                    <a:pt x="3496655" y="2400752"/>
                  </a:lnTo>
                  <a:lnTo>
                    <a:pt x="3446484" y="2408049"/>
                  </a:lnTo>
                  <a:lnTo>
                    <a:pt x="3396078" y="2414878"/>
                  </a:lnTo>
                  <a:lnTo>
                    <a:pt x="3345453" y="2421240"/>
                  </a:lnTo>
                  <a:lnTo>
                    <a:pt x="3294624" y="2427134"/>
                  </a:lnTo>
                  <a:lnTo>
                    <a:pt x="3243607" y="2432561"/>
                  </a:lnTo>
                  <a:lnTo>
                    <a:pt x="3192418" y="2437521"/>
                  </a:lnTo>
                  <a:lnTo>
                    <a:pt x="3141071" y="2442013"/>
                  </a:lnTo>
                  <a:lnTo>
                    <a:pt x="3089583" y="2446037"/>
                  </a:lnTo>
                  <a:lnTo>
                    <a:pt x="3037969" y="2449594"/>
                  </a:lnTo>
                  <a:lnTo>
                    <a:pt x="2986244" y="2452684"/>
                  </a:lnTo>
                  <a:lnTo>
                    <a:pt x="2934424" y="2455306"/>
                  </a:lnTo>
                  <a:lnTo>
                    <a:pt x="2882524" y="2457461"/>
                  </a:lnTo>
                  <a:lnTo>
                    <a:pt x="2830560" y="2459148"/>
                  </a:lnTo>
                  <a:lnTo>
                    <a:pt x="2778548" y="2460368"/>
                  </a:lnTo>
                  <a:lnTo>
                    <a:pt x="2726502" y="2461120"/>
                  </a:lnTo>
                  <a:lnTo>
                    <a:pt x="2674439" y="2461405"/>
                  </a:lnTo>
                  <a:lnTo>
                    <a:pt x="2622374" y="2461222"/>
                  </a:lnTo>
                  <a:lnTo>
                    <a:pt x="2570322" y="2460571"/>
                  </a:lnTo>
                  <a:lnTo>
                    <a:pt x="2518299" y="2459453"/>
                  </a:lnTo>
                  <a:lnTo>
                    <a:pt x="2466320" y="2457867"/>
                  </a:lnTo>
                  <a:lnTo>
                    <a:pt x="2414401" y="2455814"/>
                  </a:lnTo>
                  <a:lnTo>
                    <a:pt x="2362558" y="2453293"/>
                  </a:lnTo>
                  <a:lnTo>
                    <a:pt x="2310805" y="2450304"/>
                  </a:lnTo>
                  <a:lnTo>
                    <a:pt x="2259159" y="2446848"/>
                  </a:lnTo>
                  <a:lnTo>
                    <a:pt x="2207635" y="2442924"/>
                  </a:lnTo>
                  <a:lnTo>
                    <a:pt x="2156248" y="2438532"/>
                  </a:lnTo>
                  <a:lnTo>
                    <a:pt x="2105014" y="2433672"/>
                  </a:lnTo>
                  <a:lnTo>
                    <a:pt x="2053949" y="2428345"/>
                  </a:lnTo>
                  <a:lnTo>
                    <a:pt x="2003067" y="2422550"/>
                  </a:lnTo>
                  <a:lnTo>
                    <a:pt x="1952385" y="2416288"/>
                  </a:lnTo>
                  <a:lnTo>
                    <a:pt x="1901918" y="2409557"/>
                  </a:lnTo>
                  <a:lnTo>
                    <a:pt x="1851681" y="2402359"/>
                  </a:lnTo>
                  <a:lnTo>
                    <a:pt x="1801690" y="2394693"/>
                  </a:lnTo>
                  <a:lnTo>
                    <a:pt x="1751960" y="2386559"/>
                  </a:lnTo>
                  <a:lnTo>
                    <a:pt x="1702507" y="2377957"/>
                  </a:lnTo>
                  <a:lnTo>
                    <a:pt x="1653347" y="2368888"/>
                  </a:lnTo>
                  <a:lnTo>
                    <a:pt x="1604495" y="2359350"/>
                  </a:lnTo>
                  <a:lnTo>
                    <a:pt x="1555966" y="2349345"/>
                  </a:lnTo>
                  <a:lnTo>
                    <a:pt x="1507776" y="2338872"/>
                  </a:lnTo>
                  <a:lnTo>
                    <a:pt x="1459940" y="2327931"/>
                  </a:lnTo>
                  <a:lnTo>
                    <a:pt x="1412474" y="2316522"/>
                  </a:lnTo>
                  <a:lnTo>
                    <a:pt x="1365394" y="2304645"/>
                  </a:lnTo>
                  <a:lnTo>
                    <a:pt x="1318714" y="2292300"/>
                  </a:lnTo>
                  <a:lnTo>
                    <a:pt x="1272451" y="2279487"/>
                  </a:lnTo>
                  <a:lnTo>
                    <a:pt x="1226620" y="2266207"/>
                  </a:lnTo>
                  <a:lnTo>
                    <a:pt x="1181236" y="2252458"/>
                  </a:lnTo>
                  <a:lnTo>
                    <a:pt x="317382" y="2319768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3</a:t>
            </a:r>
            <a:r>
              <a:rPr dirty="0"/>
              <a:t>	</a:t>
            </a:r>
            <a:r>
              <a:rPr dirty="0" spc="10"/>
              <a:t>多道批处理系统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8668" y="334597"/>
            <a:ext cx="3583304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>
                <a:latin typeface="SimSun"/>
                <a:cs typeface="SimSun"/>
              </a:rPr>
              <a:t>多道程</a:t>
            </a:r>
            <a:r>
              <a:rPr dirty="0" sz="2000" spc="-15">
                <a:latin typeface="SimSun"/>
                <a:cs typeface="SimSun"/>
              </a:rPr>
              <a:t>序</a:t>
            </a:r>
            <a:r>
              <a:rPr dirty="0" sz="2000">
                <a:latin typeface="SimSun"/>
                <a:cs typeface="SimSun"/>
              </a:rPr>
              <a:t>设</a:t>
            </a:r>
            <a:r>
              <a:rPr dirty="0" sz="2000" spc="-15">
                <a:latin typeface="SimSun"/>
                <a:cs typeface="SimSun"/>
              </a:rPr>
              <a:t>计</a:t>
            </a:r>
            <a:r>
              <a:rPr dirty="0" sz="2000">
                <a:latin typeface="SimSun"/>
                <a:cs typeface="SimSun"/>
              </a:rPr>
              <a:t>技术的</a:t>
            </a:r>
            <a:r>
              <a:rPr dirty="0" sz="2000" spc="-15">
                <a:latin typeface="SimSun"/>
                <a:cs typeface="SimSun"/>
              </a:rPr>
              <a:t>引</a:t>
            </a:r>
            <a:r>
              <a:rPr dirty="0" sz="2000">
                <a:latin typeface="SimSun"/>
                <a:cs typeface="SimSun"/>
              </a:rPr>
              <a:t>入：</a:t>
            </a:r>
            <a:endParaRPr sz="2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SimSun"/>
                <a:cs typeface="SimSun"/>
              </a:rPr>
              <a:t>多道</a:t>
            </a:r>
            <a:r>
              <a:rPr dirty="0" sz="2000" spc="-5">
                <a:latin typeface="SimSun"/>
                <a:cs typeface="SimSun"/>
              </a:rPr>
              <a:t>程</a:t>
            </a:r>
            <a:r>
              <a:rPr dirty="0" sz="2000" spc="-10">
                <a:latin typeface="SimSun"/>
                <a:cs typeface="SimSun"/>
              </a:rPr>
              <a:t>序</a:t>
            </a:r>
            <a:r>
              <a:rPr dirty="0" sz="2000" spc="5">
                <a:latin typeface="SimSun"/>
                <a:cs typeface="SimSun"/>
              </a:rPr>
              <a:t>设</a:t>
            </a:r>
            <a:r>
              <a:rPr dirty="0" sz="2000" spc="-15">
                <a:latin typeface="SimSun"/>
                <a:cs typeface="SimSun"/>
              </a:rPr>
              <a:t>计</a:t>
            </a:r>
            <a:r>
              <a:rPr dirty="0" sz="2000" spc="5">
                <a:latin typeface="SimSun"/>
                <a:cs typeface="SimSun"/>
              </a:rPr>
              <a:t>技术</a:t>
            </a:r>
            <a:r>
              <a:rPr dirty="0" sz="2000" spc="-5">
                <a:latin typeface="SimSun"/>
                <a:cs typeface="SimSun"/>
              </a:rPr>
              <a:t>是</a:t>
            </a:r>
            <a:r>
              <a:rPr dirty="0" sz="2000" spc="-10">
                <a:latin typeface="SimSun"/>
                <a:cs typeface="SimSun"/>
              </a:rPr>
              <a:t>指</a:t>
            </a:r>
            <a:r>
              <a:rPr dirty="0" sz="2000" spc="5">
                <a:latin typeface="SimSun"/>
                <a:cs typeface="SimSun"/>
              </a:rPr>
              <a:t>允</a:t>
            </a:r>
            <a:r>
              <a:rPr dirty="0" sz="2000" spc="-15">
                <a:latin typeface="SimSun"/>
                <a:cs typeface="SimSun"/>
              </a:rPr>
              <a:t>许</a:t>
            </a:r>
            <a:r>
              <a:rPr dirty="0" sz="2000" spc="5">
                <a:latin typeface="SimSun"/>
                <a:cs typeface="SimSun"/>
              </a:rPr>
              <a:t>多个</a:t>
            </a:r>
            <a:endParaRPr sz="20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8668" y="1248892"/>
            <a:ext cx="383730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程序同</a:t>
            </a:r>
            <a:r>
              <a:rPr dirty="0" sz="2000" spc="-15">
                <a:latin typeface="SimSun"/>
                <a:cs typeface="SimSun"/>
              </a:rPr>
              <a:t>时</a:t>
            </a:r>
            <a:r>
              <a:rPr dirty="0" sz="2000">
                <a:latin typeface="SimSun"/>
                <a:cs typeface="SimSun"/>
              </a:rPr>
              <a:t>进</a:t>
            </a:r>
            <a:r>
              <a:rPr dirty="0" sz="2000" spc="-15">
                <a:latin typeface="SimSun"/>
                <a:cs typeface="SimSun"/>
              </a:rPr>
              <a:t>入</a:t>
            </a:r>
            <a:r>
              <a:rPr dirty="0" sz="2000">
                <a:latin typeface="SimSun"/>
                <a:cs typeface="SimSun"/>
              </a:rPr>
              <a:t>一个计</a:t>
            </a:r>
            <a:r>
              <a:rPr dirty="0" sz="2000" spc="-15">
                <a:latin typeface="SimSun"/>
                <a:cs typeface="SimSun"/>
              </a:rPr>
              <a:t>算</a:t>
            </a:r>
            <a:r>
              <a:rPr dirty="0" sz="2000">
                <a:latin typeface="SimSun"/>
                <a:cs typeface="SimSun"/>
              </a:rPr>
              <a:t>机</a:t>
            </a:r>
            <a:r>
              <a:rPr dirty="0" sz="2000" spc="-15">
                <a:latin typeface="SimSun"/>
                <a:cs typeface="SimSun"/>
              </a:rPr>
              <a:t>系</a:t>
            </a:r>
            <a:r>
              <a:rPr dirty="0" sz="2000">
                <a:latin typeface="SimSun"/>
                <a:cs typeface="SimSun"/>
              </a:rPr>
              <a:t>统的 </a:t>
            </a:r>
            <a:r>
              <a:rPr dirty="0" sz="2000" spc="5">
                <a:latin typeface="SimSun"/>
                <a:cs typeface="SimSun"/>
              </a:rPr>
              <a:t> </a:t>
            </a:r>
            <a:r>
              <a:rPr dirty="0" sz="2000">
                <a:latin typeface="SimSun"/>
                <a:cs typeface="SimSun"/>
              </a:rPr>
              <a:t>主存储</a:t>
            </a:r>
            <a:r>
              <a:rPr dirty="0" sz="2000" spc="-15">
                <a:latin typeface="SimSun"/>
                <a:cs typeface="SimSun"/>
              </a:rPr>
              <a:t>器</a:t>
            </a:r>
            <a:r>
              <a:rPr dirty="0" sz="2000">
                <a:latin typeface="SimSun"/>
                <a:cs typeface="SimSun"/>
              </a:rPr>
              <a:t>并</a:t>
            </a:r>
            <a:r>
              <a:rPr dirty="0" sz="2000" spc="-15">
                <a:latin typeface="SimSun"/>
                <a:cs typeface="SimSun"/>
              </a:rPr>
              <a:t>启</a:t>
            </a:r>
            <a:r>
              <a:rPr dirty="0" sz="2000">
                <a:latin typeface="SimSun"/>
                <a:cs typeface="SimSun"/>
              </a:rPr>
              <a:t>动进行</a:t>
            </a:r>
            <a:r>
              <a:rPr dirty="0" sz="2000" spc="-15">
                <a:latin typeface="SimSun"/>
                <a:cs typeface="SimSun"/>
              </a:rPr>
              <a:t>计</a:t>
            </a:r>
            <a:r>
              <a:rPr dirty="0" sz="2000">
                <a:latin typeface="SimSun"/>
                <a:cs typeface="SimSun"/>
              </a:rPr>
              <a:t>算</a:t>
            </a:r>
            <a:r>
              <a:rPr dirty="0" sz="2000" spc="-15">
                <a:latin typeface="SimSun"/>
                <a:cs typeface="SimSun"/>
              </a:rPr>
              <a:t>的</a:t>
            </a:r>
            <a:r>
              <a:rPr dirty="0" sz="2000">
                <a:latin typeface="SimSun"/>
                <a:cs typeface="SimSun"/>
              </a:rPr>
              <a:t>方法。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3</a:t>
            </a:r>
            <a:r>
              <a:rPr dirty="0"/>
              <a:t>	</a:t>
            </a:r>
            <a:r>
              <a:rPr dirty="0" spc="10"/>
              <a:t>多道批处理系统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250"/>
            <a:ext cx="170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2.</a:t>
            </a:r>
            <a:r>
              <a:rPr dirty="0" sz="1900" spc="1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10">
                <a:solidFill>
                  <a:srgbClr val="404040"/>
                </a:solidFill>
                <a:latin typeface="SimSun"/>
                <a:cs typeface="SimSun"/>
              </a:rPr>
              <a:t>优缺点：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70" y="2294077"/>
            <a:ext cx="23037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61645" algn="l"/>
                <a:tab pos="4622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资源利用率高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070" y="2971291"/>
            <a:ext cx="2303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61645" algn="l"/>
                <a:tab pos="46228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系统吞吐量大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070" y="3646119"/>
            <a:ext cx="26085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461645" algn="l"/>
                <a:tab pos="4622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平均周转时间长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4321809"/>
            <a:ext cx="10077450" cy="161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7405" indent="-4495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无交互能力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1645" algn="l"/>
              </a:tabLst>
            </a:pPr>
            <a:r>
              <a:rPr dirty="0" sz="1900" spc="5">
                <a:solidFill>
                  <a:srgbClr val="90C225"/>
                </a:solidFill>
                <a:latin typeface="SimSun"/>
                <a:cs typeface="SimSun"/>
              </a:rPr>
              <a:t>3.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需要解决的问题：处理机管理、内存管理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I/O设备管理、文件管理、作</a:t>
            </a:r>
            <a:endParaRPr sz="2400">
              <a:latin typeface="SimSun"/>
              <a:cs typeface="SimSun"/>
            </a:endParaRPr>
          </a:p>
          <a:p>
            <a:pPr marL="462280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业管理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95424" y="1752947"/>
            <a:ext cx="5938520" cy="3088640"/>
            <a:chOff x="4895424" y="1752947"/>
            <a:chExt cx="5938520" cy="3088640"/>
          </a:xfrm>
        </p:grpSpPr>
        <p:sp>
          <p:nvSpPr>
            <p:cNvPr id="9" name="object 9"/>
            <p:cNvSpPr/>
            <p:nvPr/>
          </p:nvSpPr>
          <p:spPr>
            <a:xfrm>
              <a:off x="4904949" y="1762472"/>
              <a:ext cx="5919470" cy="3069590"/>
            </a:xfrm>
            <a:custGeom>
              <a:avLst/>
              <a:gdLst/>
              <a:ahLst/>
              <a:cxnLst/>
              <a:rect l="l" t="t" r="r" b="b"/>
              <a:pathLst>
                <a:path w="5919470" h="3069590">
                  <a:moveTo>
                    <a:pt x="2964274" y="0"/>
                  </a:moveTo>
                  <a:lnTo>
                    <a:pt x="2911985" y="170"/>
                  </a:lnTo>
                  <a:lnTo>
                    <a:pt x="2859691" y="790"/>
                  </a:lnTo>
                  <a:lnTo>
                    <a:pt x="2807404" y="1860"/>
                  </a:lnTo>
                  <a:lnTo>
                    <a:pt x="2755137" y="3381"/>
                  </a:lnTo>
                  <a:lnTo>
                    <a:pt x="2702905" y="5353"/>
                  </a:lnTo>
                  <a:lnTo>
                    <a:pt x="2650718" y="7777"/>
                  </a:lnTo>
                  <a:lnTo>
                    <a:pt x="2598591" y="10653"/>
                  </a:lnTo>
                  <a:lnTo>
                    <a:pt x="2546537" y="13983"/>
                  </a:lnTo>
                  <a:lnTo>
                    <a:pt x="2494568" y="17766"/>
                  </a:lnTo>
                  <a:lnTo>
                    <a:pt x="2442698" y="22004"/>
                  </a:lnTo>
                  <a:lnTo>
                    <a:pt x="2390940" y="26697"/>
                  </a:lnTo>
                  <a:lnTo>
                    <a:pt x="2339306" y="31845"/>
                  </a:lnTo>
                  <a:lnTo>
                    <a:pt x="2287810" y="37450"/>
                  </a:lnTo>
                  <a:lnTo>
                    <a:pt x="2236464" y="43512"/>
                  </a:lnTo>
                  <a:lnTo>
                    <a:pt x="2185282" y="50031"/>
                  </a:lnTo>
                  <a:lnTo>
                    <a:pt x="2134277" y="57008"/>
                  </a:lnTo>
                  <a:lnTo>
                    <a:pt x="2083462" y="64445"/>
                  </a:lnTo>
                  <a:lnTo>
                    <a:pt x="2032849" y="72340"/>
                  </a:lnTo>
                  <a:lnTo>
                    <a:pt x="1982452" y="80696"/>
                  </a:lnTo>
                  <a:lnTo>
                    <a:pt x="1932284" y="89512"/>
                  </a:lnTo>
                  <a:lnTo>
                    <a:pt x="1882358" y="98790"/>
                  </a:lnTo>
                  <a:lnTo>
                    <a:pt x="1832686" y="108529"/>
                  </a:lnTo>
                  <a:lnTo>
                    <a:pt x="1783283" y="118731"/>
                  </a:lnTo>
                  <a:lnTo>
                    <a:pt x="1734160" y="129396"/>
                  </a:lnTo>
                  <a:lnTo>
                    <a:pt x="1685331" y="140526"/>
                  </a:lnTo>
                  <a:lnTo>
                    <a:pt x="1636810" y="152119"/>
                  </a:lnTo>
                  <a:lnTo>
                    <a:pt x="1588608" y="164177"/>
                  </a:lnTo>
                  <a:lnTo>
                    <a:pt x="1540739" y="176702"/>
                  </a:lnTo>
                  <a:lnTo>
                    <a:pt x="1493216" y="189692"/>
                  </a:lnTo>
                  <a:lnTo>
                    <a:pt x="1446052" y="203150"/>
                  </a:lnTo>
                  <a:lnTo>
                    <a:pt x="1399260" y="217074"/>
                  </a:lnTo>
                  <a:lnTo>
                    <a:pt x="1352853" y="231468"/>
                  </a:lnTo>
                  <a:lnTo>
                    <a:pt x="1306844" y="246330"/>
                  </a:lnTo>
                  <a:lnTo>
                    <a:pt x="1261246" y="261661"/>
                  </a:lnTo>
                  <a:lnTo>
                    <a:pt x="1216073" y="277462"/>
                  </a:lnTo>
                  <a:lnTo>
                    <a:pt x="1171336" y="293735"/>
                  </a:lnTo>
                  <a:lnTo>
                    <a:pt x="1127050" y="310478"/>
                  </a:lnTo>
                  <a:lnTo>
                    <a:pt x="1083227" y="327693"/>
                  </a:lnTo>
                  <a:lnTo>
                    <a:pt x="1028950" y="349956"/>
                  </a:lnTo>
                  <a:lnTo>
                    <a:pt x="976035" y="372715"/>
                  </a:lnTo>
                  <a:lnTo>
                    <a:pt x="924487" y="395959"/>
                  </a:lnTo>
                  <a:lnTo>
                    <a:pt x="874306" y="419674"/>
                  </a:lnTo>
                  <a:lnTo>
                    <a:pt x="825497" y="443848"/>
                  </a:lnTo>
                  <a:lnTo>
                    <a:pt x="778060" y="468468"/>
                  </a:lnTo>
                  <a:lnTo>
                    <a:pt x="732000" y="493521"/>
                  </a:lnTo>
                  <a:lnTo>
                    <a:pt x="687318" y="518995"/>
                  </a:lnTo>
                  <a:lnTo>
                    <a:pt x="644017" y="544877"/>
                  </a:lnTo>
                  <a:lnTo>
                    <a:pt x="602100" y="571154"/>
                  </a:lnTo>
                  <a:lnTo>
                    <a:pt x="561569" y="597813"/>
                  </a:lnTo>
                  <a:lnTo>
                    <a:pt x="522427" y="624841"/>
                  </a:lnTo>
                  <a:lnTo>
                    <a:pt x="484676" y="652226"/>
                  </a:lnTo>
                  <a:lnTo>
                    <a:pt x="448319" y="679956"/>
                  </a:lnTo>
                  <a:lnTo>
                    <a:pt x="413359" y="708017"/>
                  </a:lnTo>
                  <a:lnTo>
                    <a:pt x="379798" y="736396"/>
                  </a:lnTo>
                  <a:lnTo>
                    <a:pt x="347639" y="765081"/>
                  </a:lnTo>
                  <a:lnTo>
                    <a:pt x="316884" y="794059"/>
                  </a:lnTo>
                  <a:lnTo>
                    <a:pt x="287536" y="823318"/>
                  </a:lnTo>
                  <a:lnTo>
                    <a:pt x="259597" y="852844"/>
                  </a:lnTo>
                  <a:lnTo>
                    <a:pt x="233071" y="882625"/>
                  </a:lnTo>
                  <a:lnTo>
                    <a:pt x="207959" y="912648"/>
                  </a:lnTo>
                  <a:lnTo>
                    <a:pt x="184264" y="942900"/>
                  </a:lnTo>
                  <a:lnTo>
                    <a:pt x="141137" y="1004042"/>
                  </a:lnTo>
                  <a:lnTo>
                    <a:pt x="103710" y="1065948"/>
                  </a:lnTo>
                  <a:lnTo>
                    <a:pt x="72003" y="1128517"/>
                  </a:lnTo>
                  <a:lnTo>
                    <a:pt x="46037" y="1191646"/>
                  </a:lnTo>
                  <a:lnTo>
                    <a:pt x="25833" y="1255234"/>
                  </a:lnTo>
                  <a:lnTo>
                    <a:pt x="11412" y="1319178"/>
                  </a:lnTo>
                  <a:lnTo>
                    <a:pt x="2794" y="1383377"/>
                  </a:lnTo>
                  <a:lnTo>
                    <a:pt x="0" y="1447729"/>
                  </a:lnTo>
                  <a:lnTo>
                    <a:pt x="793" y="1479930"/>
                  </a:lnTo>
                  <a:lnTo>
                    <a:pt x="6773" y="1544319"/>
                  </a:lnTo>
                  <a:lnTo>
                    <a:pt x="18628" y="1608606"/>
                  </a:lnTo>
                  <a:lnTo>
                    <a:pt x="36380" y="1672689"/>
                  </a:lnTo>
                  <a:lnTo>
                    <a:pt x="60048" y="1736466"/>
                  </a:lnTo>
                  <a:lnTo>
                    <a:pt x="89654" y="1799834"/>
                  </a:lnTo>
                  <a:lnTo>
                    <a:pt x="125218" y="1862692"/>
                  </a:lnTo>
                  <a:lnTo>
                    <a:pt x="166760" y="1924938"/>
                  </a:lnTo>
                  <a:lnTo>
                    <a:pt x="189780" y="1955800"/>
                  </a:lnTo>
                  <a:lnTo>
                    <a:pt x="214302" y="1986470"/>
                  </a:lnTo>
                  <a:lnTo>
                    <a:pt x="240329" y="2016937"/>
                  </a:lnTo>
                  <a:lnTo>
                    <a:pt x="267864" y="2047186"/>
                  </a:lnTo>
                  <a:lnTo>
                    <a:pt x="296909" y="2077206"/>
                  </a:lnTo>
                  <a:lnTo>
                    <a:pt x="327466" y="2106984"/>
                  </a:lnTo>
                  <a:lnTo>
                    <a:pt x="359539" y="2136507"/>
                  </a:lnTo>
                  <a:lnTo>
                    <a:pt x="393130" y="2165762"/>
                  </a:lnTo>
                  <a:lnTo>
                    <a:pt x="428242" y="2194736"/>
                  </a:lnTo>
                  <a:lnTo>
                    <a:pt x="464876" y="2223418"/>
                  </a:lnTo>
                  <a:lnTo>
                    <a:pt x="503036" y="2251793"/>
                  </a:lnTo>
                  <a:lnTo>
                    <a:pt x="542724" y="2279849"/>
                  </a:lnTo>
                  <a:lnTo>
                    <a:pt x="583944" y="2307575"/>
                  </a:lnTo>
                  <a:lnTo>
                    <a:pt x="626696" y="2334955"/>
                  </a:lnTo>
                  <a:lnTo>
                    <a:pt x="670985" y="2361979"/>
                  </a:lnTo>
                  <a:lnTo>
                    <a:pt x="203752" y="3069496"/>
                  </a:lnTo>
                  <a:lnTo>
                    <a:pt x="1540554" y="2714023"/>
                  </a:lnTo>
                  <a:lnTo>
                    <a:pt x="1588119" y="2726447"/>
                  </a:lnTo>
                  <a:lnTo>
                    <a:pt x="1635999" y="2738415"/>
                  </a:lnTo>
                  <a:lnTo>
                    <a:pt x="1684183" y="2749926"/>
                  </a:lnTo>
                  <a:lnTo>
                    <a:pt x="1732658" y="2760981"/>
                  </a:lnTo>
                  <a:lnTo>
                    <a:pt x="1781411" y="2771582"/>
                  </a:lnTo>
                  <a:lnTo>
                    <a:pt x="1830431" y="2781728"/>
                  </a:lnTo>
                  <a:lnTo>
                    <a:pt x="1879704" y="2791420"/>
                  </a:lnTo>
                  <a:lnTo>
                    <a:pt x="1929220" y="2800658"/>
                  </a:lnTo>
                  <a:lnTo>
                    <a:pt x="1978964" y="2809444"/>
                  </a:lnTo>
                  <a:lnTo>
                    <a:pt x="2028926" y="2817778"/>
                  </a:lnTo>
                  <a:lnTo>
                    <a:pt x="2079093" y="2825660"/>
                  </a:lnTo>
                  <a:lnTo>
                    <a:pt x="2129453" y="2833090"/>
                  </a:lnTo>
                  <a:lnTo>
                    <a:pt x="2179992" y="2840070"/>
                  </a:lnTo>
                  <a:lnTo>
                    <a:pt x="2230700" y="2846600"/>
                  </a:lnTo>
                  <a:lnTo>
                    <a:pt x="2281563" y="2852681"/>
                  </a:lnTo>
                  <a:lnTo>
                    <a:pt x="2332570" y="2858313"/>
                  </a:lnTo>
                  <a:lnTo>
                    <a:pt x="2383708" y="2863496"/>
                  </a:lnTo>
                  <a:lnTo>
                    <a:pt x="2434964" y="2868232"/>
                  </a:lnTo>
                  <a:lnTo>
                    <a:pt x="2486327" y="2872520"/>
                  </a:lnTo>
                  <a:lnTo>
                    <a:pt x="2537785" y="2876362"/>
                  </a:lnTo>
                  <a:lnTo>
                    <a:pt x="2589324" y="2879757"/>
                  </a:lnTo>
                  <a:lnTo>
                    <a:pt x="2640933" y="2882707"/>
                  </a:lnTo>
                  <a:lnTo>
                    <a:pt x="2692599" y="2885213"/>
                  </a:lnTo>
                  <a:lnTo>
                    <a:pt x="2744310" y="2887273"/>
                  </a:lnTo>
                  <a:lnTo>
                    <a:pt x="2796054" y="2888890"/>
                  </a:lnTo>
                  <a:lnTo>
                    <a:pt x="2847819" y="2890063"/>
                  </a:lnTo>
                  <a:lnTo>
                    <a:pt x="2899591" y="2890794"/>
                  </a:lnTo>
                  <a:lnTo>
                    <a:pt x="2951360" y="2891083"/>
                  </a:lnTo>
                  <a:lnTo>
                    <a:pt x="3003112" y="2890930"/>
                  </a:lnTo>
                  <a:lnTo>
                    <a:pt x="3054836" y="2890336"/>
                  </a:lnTo>
                  <a:lnTo>
                    <a:pt x="3106518" y="2889301"/>
                  </a:lnTo>
                  <a:lnTo>
                    <a:pt x="3158147" y="2887826"/>
                  </a:lnTo>
                  <a:lnTo>
                    <a:pt x="3209711" y="2885912"/>
                  </a:lnTo>
                  <a:lnTo>
                    <a:pt x="3261196" y="2883560"/>
                  </a:lnTo>
                  <a:lnTo>
                    <a:pt x="3312592" y="2880768"/>
                  </a:lnTo>
                  <a:lnTo>
                    <a:pt x="3363885" y="2877540"/>
                  </a:lnTo>
                  <a:lnTo>
                    <a:pt x="3415063" y="2873874"/>
                  </a:lnTo>
                  <a:lnTo>
                    <a:pt x="3466114" y="2869771"/>
                  </a:lnTo>
                  <a:lnTo>
                    <a:pt x="3517026" y="2865233"/>
                  </a:lnTo>
                  <a:lnTo>
                    <a:pt x="3567786" y="2860259"/>
                  </a:lnTo>
                  <a:lnTo>
                    <a:pt x="3618383" y="2854850"/>
                  </a:lnTo>
                  <a:lnTo>
                    <a:pt x="3668803" y="2849007"/>
                  </a:lnTo>
                  <a:lnTo>
                    <a:pt x="3719034" y="2842730"/>
                  </a:lnTo>
                  <a:lnTo>
                    <a:pt x="3769065" y="2836019"/>
                  </a:lnTo>
                  <a:lnTo>
                    <a:pt x="3818883" y="2828876"/>
                  </a:lnTo>
                  <a:lnTo>
                    <a:pt x="3868475" y="2821301"/>
                  </a:lnTo>
                  <a:lnTo>
                    <a:pt x="3917830" y="2813295"/>
                  </a:lnTo>
                  <a:lnTo>
                    <a:pt x="3966934" y="2804857"/>
                  </a:lnTo>
                  <a:lnTo>
                    <a:pt x="4015777" y="2795989"/>
                  </a:lnTo>
                  <a:lnTo>
                    <a:pt x="4064345" y="2786692"/>
                  </a:lnTo>
                  <a:lnTo>
                    <a:pt x="4112625" y="2776964"/>
                  </a:lnTo>
                  <a:lnTo>
                    <a:pt x="4160607" y="2766809"/>
                  </a:lnTo>
                  <a:lnTo>
                    <a:pt x="4208278" y="2756224"/>
                  </a:lnTo>
                  <a:lnTo>
                    <a:pt x="4255624" y="2745213"/>
                  </a:lnTo>
                  <a:lnTo>
                    <a:pt x="4302635" y="2733774"/>
                  </a:lnTo>
                  <a:lnTo>
                    <a:pt x="4349297" y="2721909"/>
                  </a:lnTo>
                  <a:lnTo>
                    <a:pt x="4395599" y="2709617"/>
                  </a:lnTo>
                  <a:lnTo>
                    <a:pt x="4441527" y="2696901"/>
                  </a:lnTo>
                  <a:lnTo>
                    <a:pt x="4487071" y="2683759"/>
                  </a:lnTo>
                  <a:lnTo>
                    <a:pt x="4532217" y="2670194"/>
                  </a:lnTo>
                  <a:lnTo>
                    <a:pt x="4576953" y="2656204"/>
                  </a:lnTo>
                  <a:lnTo>
                    <a:pt x="4621267" y="2641792"/>
                  </a:lnTo>
                  <a:lnTo>
                    <a:pt x="4665147" y="2626957"/>
                  </a:lnTo>
                  <a:lnTo>
                    <a:pt x="4708580" y="2611699"/>
                  </a:lnTo>
                  <a:lnTo>
                    <a:pt x="4751554" y="2596021"/>
                  </a:lnTo>
                  <a:lnTo>
                    <a:pt x="4794057" y="2579921"/>
                  </a:lnTo>
                  <a:lnTo>
                    <a:pt x="4836077" y="2563401"/>
                  </a:lnTo>
                  <a:lnTo>
                    <a:pt x="4890354" y="2541139"/>
                  </a:lnTo>
                  <a:lnTo>
                    <a:pt x="4943269" y="2518380"/>
                  </a:lnTo>
                  <a:lnTo>
                    <a:pt x="4994818" y="2495136"/>
                  </a:lnTo>
                  <a:lnTo>
                    <a:pt x="5044998" y="2471421"/>
                  </a:lnTo>
                  <a:lnTo>
                    <a:pt x="5093809" y="2447247"/>
                  </a:lnTo>
                  <a:lnTo>
                    <a:pt x="5141246" y="2422627"/>
                  </a:lnTo>
                  <a:lnTo>
                    <a:pt x="5187307" y="2397573"/>
                  </a:lnTo>
                  <a:lnTo>
                    <a:pt x="5231990" y="2372099"/>
                  </a:lnTo>
                  <a:lnTo>
                    <a:pt x="5275292" y="2346218"/>
                  </a:lnTo>
                  <a:lnTo>
                    <a:pt x="5317211" y="2319941"/>
                  </a:lnTo>
                  <a:lnTo>
                    <a:pt x="5357743" y="2293282"/>
                  </a:lnTo>
                  <a:lnTo>
                    <a:pt x="5396887" y="2266254"/>
                  </a:lnTo>
                  <a:lnTo>
                    <a:pt x="5434639" y="2238868"/>
                  </a:lnTo>
                  <a:lnTo>
                    <a:pt x="5470998" y="2211139"/>
                  </a:lnTo>
                  <a:lnTo>
                    <a:pt x="5505960" y="2183078"/>
                  </a:lnTo>
                  <a:lnTo>
                    <a:pt x="5539523" y="2154699"/>
                  </a:lnTo>
                  <a:lnTo>
                    <a:pt x="5571684" y="2126014"/>
                  </a:lnTo>
                  <a:lnTo>
                    <a:pt x="5602441" y="2097036"/>
                  </a:lnTo>
                  <a:lnTo>
                    <a:pt x="5631791" y="2067777"/>
                  </a:lnTo>
                  <a:lnTo>
                    <a:pt x="5659732" y="2038251"/>
                  </a:lnTo>
                  <a:lnTo>
                    <a:pt x="5686261" y="2008470"/>
                  </a:lnTo>
                  <a:lnTo>
                    <a:pt x="5711375" y="1978447"/>
                  </a:lnTo>
                  <a:lnTo>
                    <a:pt x="5735072" y="1948195"/>
                  </a:lnTo>
                  <a:lnTo>
                    <a:pt x="5778204" y="1887053"/>
                  </a:lnTo>
                  <a:lnTo>
                    <a:pt x="5815637" y="1825146"/>
                  </a:lnTo>
                  <a:lnTo>
                    <a:pt x="5847349" y="1762578"/>
                  </a:lnTo>
                  <a:lnTo>
                    <a:pt x="5873320" y="1699448"/>
                  </a:lnTo>
                  <a:lnTo>
                    <a:pt x="5893530" y="1635861"/>
                  </a:lnTo>
                  <a:lnTo>
                    <a:pt x="5907956" y="1571916"/>
                  </a:lnTo>
                  <a:lnTo>
                    <a:pt x="5916580" y="1507717"/>
                  </a:lnTo>
                  <a:lnTo>
                    <a:pt x="5919380" y="1443366"/>
                  </a:lnTo>
                  <a:lnTo>
                    <a:pt x="5918589" y="1411165"/>
                  </a:lnTo>
                  <a:lnTo>
                    <a:pt x="5912615" y="1346775"/>
                  </a:lnTo>
                  <a:lnTo>
                    <a:pt x="5900764" y="1282488"/>
                  </a:lnTo>
                  <a:lnTo>
                    <a:pt x="5883018" y="1218406"/>
                  </a:lnTo>
                  <a:lnTo>
                    <a:pt x="5859354" y="1154629"/>
                  </a:lnTo>
                  <a:lnTo>
                    <a:pt x="5829753" y="1091261"/>
                  </a:lnTo>
                  <a:lnTo>
                    <a:pt x="5794193" y="1028402"/>
                  </a:lnTo>
                  <a:lnTo>
                    <a:pt x="5752655" y="966156"/>
                  </a:lnTo>
                  <a:lnTo>
                    <a:pt x="5729637" y="935295"/>
                  </a:lnTo>
                  <a:lnTo>
                    <a:pt x="5705117" y="904624"/>
                  </a:lnTo>
                  <a:lnTo>
                    <a:pt x="5679091" y="874158"/>
                  </a:lnTo>
                  <a:lnTo>
                    <a:pt x="5651558" y="843909"/>
                  </a:lnTo>
                  <a:lnTo>
                    <a:pt x="5622514" y="813889"/>
                  </a:lnTo>
                  <a:lnTo>
                    <a:pt x="5591958" y="784111"/>
                  </a:lnTo>
                  <a:lnTo>
                    <a:pt x="5559886" y="754588"/>
                  </a:lnTo>
                  <a:lnTo>
                    <a:pt x="5526297" y="725333"/>
                  </a:lnTo>
                  <a:lnTo>
                    <a:pt x="5491186" y="696358"/>
                  </a:lnTo>
                  <a:lnTo>
                    <a:pt x="5454553" y="667677"/>
                  </a:lnTo>
                  <a:lnTo>
                    <a:pt x="5416393" y="639302"/>
                  </a:lnTo>
                  <a:lnTo>
                    <a:pt x="5376705" y="611245"/>
                  </a:lnTo>
                  <a:lnTo>
                    <a:pt x="5335487" y="583520"/>
                  </a:lnTo>
                  <a:lnTo>
                    <a:pt x="5292734" y="556139"/>
                  </a:lnTo>
                  <a:lnTo>
                    <a:pt x="5248446" y="529115"/>
                  </a:lnTo>
                  <a:lnTo>
                    <a:pt x="5212380" y="508032"/>
                  </a:lnTo>
                  <a:lnTo>
                    <a:pt x="5175671" y="487368"/>
                  </a:lnTo>
                  <a:lnTo>
                    <a:pt x="5138331" y="467123"/>
                  </a:lnTo>
                  <a:lnTo>
                    <a:pt x="5100374" y="447298"/>
                  </a:lnTo>
                  <a:lnTo>
                    <a:pt x="5061812" y="427894"/>
                  </a:lnTo>
                  <a:lnTo>
                    <a:pt x="5022658" y="408910"/>
                  </a:lnTo>
                  <a:lnTo>
                    <a:pt x="4982927" y="390349"/>
                  </a:lnTo>
                  <a:lnTo>
                    <a:pt x="4942629" y="372210"/>
                  </a:lnTo>
                  <a:lnTo>
                    <a:pt x="4901780" y="354495"/>
                  </a:lnTo>
                  <a:lnTo>
                    <a:pt x="4860391" y="337203"/>
                  </a:lnTo>
                  <a:lnTo>
                    <a:pt x="4818475" y="320335"/>
                  </a:lnTo>
                  <a:lnTo>
                    <a:pt x="4776046" y="303892"/>
                  </a:lnTo>
                  <a:lnTo>
                    <a:pt x="4733117" y="287875"/>
                  </a:lnTo>
                  <a:lnTo>
                    <a:pt x="4689700" y="272284"/>
                  </a:lnTo>
                  <a:lnTo>
                    <a:pt x="4645810" y="257120"/>
                  </a:lnTo>
                  <a:lnTo>
                    <a:pt x="4601457" y="242384"/>
                  </a:lnTo>
                  <a:lnTo>
                    <a:pt x="4556657" y="228076"/>
                  </a:lnTo>
                  <a:lnTo>
                    <a:pt x="4511421" y="214196"/>
                  </a:lnTo>
                  <a:lnTo>
                    <a:pt x="4465764" y="200746"/>
                  </a:lnTo>
                  <a:lnTo>
                    <a:pt x="4419696" y="187726"/>
                  </a:lnTo>
                  <a:lnTo>
                    <a:pt x="4373233" y="175136"/>
                  </a:lnTo>
                  <a:lnTo>
                    <a:pt x="4326387" y="162978"/>
                  </a:lnTo>
                  <a:lnTo>
                    <a:pt x="4279170" y="151251"/>
                  </a:lnTo>
                  <a:lnTo>
                    <a:pt x="4231596" y="139957"/>
                  </a:lnTo>
                  <a:lnTo>
                    <a:pt x="4183679" y="129096"/>
                  </a:lnTo>
                  <a:lnTo>
                    <a:pt x="4135430" y="118669"/>
                  </a:lnTo>
                  <a:lnTo>
                    <a:pt x="4086863" y="108676"/>
                  </a:lnTo>
                  <a:lnTo>
                    <a:pt x="4037991" y="99119"/>
                  </a:lnTo>
                  <a:lnTo>
                    <a:pt x="3988827" y="89996"/>
                  </a:lnTo>
                  <a:lnTo>
                    <a:pt x="3939384" y="81311"/>
                  </a:lnTo>
                  <a:lnTo>
                    <a:pt x="3889675" y="73062"/>
                  </a:lnTo>
                  <a:lnTo>
                    <a:pt x="3839713" y="65250"/>
                  </a:lnTo>
                  <a:lnTo>
                    <a:pt x="3789511" y="57877"/>
                  </a:lnTo>
                  <a:lnTo>
                    <a:pt x="3739082" y="50942"/>
                  </a:lnTo>
                  <a:lnTo>
                    <a:pt x="3688439" y="44447"/>
                  </a:lnTo>
                  <a:lnTo>
                    <a:pt x="3637596" y="38392"/>
                  </a:lnTo>
                  <a:lnTo>
                    <a:pt x="3586564" y="32777"/>
                  </a:lnTo>
                  <a:lnTo>
                    <a:pt x="3535358" y="27604"/>
                  </a:lnTo>
                  <a:lnTo>
                    <a:pt x="3483990" y="22872"/>
                  </a:lnTo>
                  <a:lnTo>
                    <a:pt x="3432473" y="18583"/>
                  </a:lnTo>
                  <a:lnTo>
                    <a:pt x="3380820" y="14738"/>
                  </a:lnTo>
                  <a:lnTo>
                    <a:pt x="3329045" y="11336"/>
                  </a:lnTo>
                  <a:lnTo>
                    <a:pt x="3277160" y="8378"/>
                  </a:lnTo>
                  <a:lnTo>
                    <a:pt x="3225178" y="5865"/>
                  </a:lnTo>
                  <a:lnTo>
                    <a:pt x="3173112" y="3798"/>
                  </a:lnTo>
                  <a:lnTo>
                    <a:pt x="3120976" y="2178"/>
                  </a:lnTo>
                  <a:lnTo>
                    <a:pt x="3068782" y="1004"/>
                  </a:lnTo>
                  <a:lnTo>
                    <a:pt x="3016544" y="278"/>
                  </a:lnTo>
                  <a:lnTo>
                    <a:pt x="29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04949" y="1762472"/>
              <a:ext cx="5919470" cy="3069590"/>
            </a:xfrm>
            <a:custGeom>
              <a:avLst/>
              <a:gdLst/>
              <a:ahLst/>
              <a:cxnLst/>
              <a:rect l="l" t="t" r="r" b="b"/>
              <a:pathLst>
                <a:path w="5919470" h="3069590">
                  <a:moveTo>
                    <a:pt x="203752" y="3069496"/>
                  </a:moveTo>
                  <a:lnTo>
                    <a:pt x="670985" y="2361979"/>
                  </a:lnTo>
                  <a:lnTo>
                    <a:pt x="626696" y="2334955"/>
                  </a:lnTo>
                  <a:lnTo>
                    <a:pt x="583944" y="2307575"/>
                  </a:lnTo>
                  <a:lnTo>
                    <a:pt x="542724" y="2279849"/>
                  </a:lnTo>
                  <a:lnTo>
                    <a:pt x="503036" y="2251793"/>
                  </a:lnTo>
                  <a:lnTo>
                    <a:pt x="464876" y="2223418"/>
                  </a:lnTo>
                  <a:lnTo>
                    <a:pt x="428242" y="2194736"/>
                  </a:lnTo>
                  <a:lnTo>
                    <a:pt x="393130" y="2165762"/>
                  </a:lnTo>
                  <a:lnTo>
                    <a:pt x="359539" y="2136507"/>
                  </a:lnTo>
                  <a:lnTo>
                    <a:pt x="327466" y="2106984"/>
                  </a:lnTo>
                  <a:lnTo>
                    <a:pt x="296909" y="2077206"/>
                  </a:lnTo>
                  <a:lnTo>
                    <a:pt x="267864" y="2047186"/>
                  </a:lnTo>
                  <a:lnTo>
                    <a:pt x="240329" y="2016937"/>
                  </a:lnTo>
                  <a:lnTo>
                    <a:pt x="214302" y="1986470"/>
                  </a:lnTo>
                  <a:lnTo>
                    <a:pt x="189780" y="1955800"/>
                  </a:lnTo>
                  <a:lnTo>
                    <a:pt x="166760" y="1924938"/>
                  </a:lnTo>
                  <a:lnTo>
                    <a:pt x="125218" y="1862692"/>
                  </a:lnTo>
                  <a:lnTo>
                    <a:pt x="89654" y="1799834"/>
                  </a:lnTo>
                  <a:lnTo>
                    <a:pt x="60048" y="1736466"/>
                  </a:lnTo>
                  <a:lnTo>
                    <a:pt x="36380" y="1672689"/>
                  </a:lnTo>
                  <a:lnTo>
                    <a:pt x="18628" y="1608606"/>
                  </a:lnTo>
                  <a:lnTo>
                    <a:pt x="6773" y="1544319"/>
                  </a:lnTo>
                  <a:lnTo>
                    <a:pt x="793" y="1479930"/>
                  </a:lnTo>
                  <a:lnTo>
                    <a:pt x="0" y="1447729"/>
                  </a:lnTo>
                  <a:lnTo>
                    <a:pt x="667" y="1415540"/>
                  </a:lnTo>
                  <a:lnTo>
                    <a:pt x="6376" y="1351252"/>
                  </a:lnTo>
                  <a:lnTo>
                    <a:pt x="17899" y="1287168"/>
                  </a:lnTo>
                  <a:lnTo>
                    <a:pt x="35214" y="1223389"/>
                  </a:lnTo>
                  <a:lnTo>
                    <a:pt x="58301" y="1160018"/>
                  </a:lnTo>
                  <a:lnTo>
                    <a:pt x="87140" y="1097156"/>
                  </a:lnTo>
                  <a:lnTo>
                    <a:pt x="121710" y="1034906"/>
                  </a:lnTo>
                  <a:lnTo>
                    <a:pt x="161989" y="973369"/>
                  </a:lnTo>
                  <a:lnTo>
                    <a:pt x="207959" y="912648"/>
                  </a:lnTo>
                  <a:lnTo>
                    <a:pt x="233071" y="882625"/>
                  </a:lnTo>
                  <a:lnTo>
                    <a:pt x="259597" y="852844"/>
                  </a:lnTo>
                  <a:lnTo>
                    <a:pt x="287536" y="823318"/>
                  </a:lnTo>
                  <a:lnTo>
                    <a:pt x="316884" y="794059"/>
                  </a:lnTo>
                  <a:lnTo>
                    <a:pt x="347639" y="765081"/>
                  </a:lnTo>
                  <a:lnTo>
                    <a:pt x="379798" y="736396"/>
                  </a:lnTo>
                  <a:lnTo>
                    <a:pt x="413359" y="708017"/>
                  </a:lnTo>
                  <a:lnTo>
                    <a:pt x="448319" y="679956"/>
                  </a:lnTo>
                  <a:lnTo>
                    <a:pt x="484676" y="652226"/>
                  </a:lnTo>
                  <a:lnTo>
                    <a:pt x="522427" y="624841"/>
                  </a:lnTo>
                  <a:lnTo>
                    <a:pt x="561569" y="597813"/>
                  </a:lnTo>
                  <a:lnTo>
                    <a:pt x="602100" y="571154"/>
                  </a:lnTo>
                  <a:lnTo>
                    <a:pt x="644017" y="544877"/>
                  </a:lnTo>
                  <a:lnTo>
                    <a:pt x="687318" y="518995"/>
                  </a:lnTo>
                  <a:lnTo>
                    <a:pt x="732000" y="493521"/>
                  </a:lnTo>
                  <a:lnTo>
                    <a:pt x="778060" y="468468"/>
                  </a:lnTo>
                  <a:lnTo>
                    <a:pt x="825497" y="443848"/>
                  </a:lnTo>
                  <a:lnTo>
                    <a:pt x="874306" y="419674"/>
                  </a:lnTo>
                  <a:lnTo>
                    <a:pt x="924487" y="395959"/>
                  </a:lnTo>
                  <a:lnTo>
                    <a:pt x="976035" y="372715"/>
                  </a:lnTo>
                  <a:lnTo>
                    <a:pt x="1028950" y="349956"/>
                  </a:lnTo>
                  <a:lnTo>
                    <a:pt x="1083227" y="327693"/>
                  </a:lnTo>
                  <a:lnTo>
                    <a:pt x="1127050" y="310478"/>
                  </a:lnTo>
                  <a:lnTo>
                    <a:pt x="1171336" y="293735"/>
                  </a:lnTo>
                  <a:lnTo>
                    <a:pt x="1216073" y="277462"/>
                  </a:lnTo>
                  <a:lnTo>
                    <a:pt x="1261246" y="261661"/>
                  </a:lnTo>
                  <a:lnTo>
                    <a:pt x="1306844" y="246330"/>
                  </a:lnTo>
                  <a:lnTo>
                    <a:pt x="1352853" y="231468"/>
                  </a:lnTo>
                  <a:lnTo>
                    <a:pt x="1399260" y="217074"/>
                  </a:lnTo>
                  <a:lnTo>
                    <a:pt x="1446052" y="203150"/>
                  </a:lnTo>
                  <a:lnTo>
                    <a:pt x="1493216" y="189692"/>
                  </a:lnTo>
                  <a:lnTo>
                    <a:pt x="1540739" y="176702"/>
                  </a:lnTo>
                  <a:lnTo>
                    <a:pt x="1588608" y="164177"/>
                  </a:lnTo>
                  <a:lnTo>
                    <a:pt x="1636810" y="152119"/>
                  </a:lnTo>
                  <a:lnTo>
                    <a:pt x="1685331" y="140526"/>
                  </a:lnTo>
                  <a:lnTo>
                    <a:pt x="1734160" y="129396"/>
                  </a:lnTo>
                  <a:lnTo>
                    <a:pt x="1783283" y="118731"/>
                  </a:lnTo>
                  <a:lnTo>
                    <a:pt x="1832686" y="108529"/>
                  </a:lnTo>
                  <a:lnTo>
                    <a:pt x="1882358" y="98790"/>
                  </a:lnTo>
                  <a:lnTo>
                    <a:pt x="1932284" y="89512"/>
                  </a:lnTo>
                  <a:lnTo>
                    <a:pt x="1982452" y="80696"/>
                  </a:lnTo>
                  <a:lnTo>
                    <a:pt x="2032849" y="72340"/>
                  </a:lnTo>
                  <a:lnTo>
                    <a:pt x="2083462" y="64445"/>
                  </a:lnTo>
                  <a:lnTo>
                    <a:pt x="2134277" y="57008"/>
                  </a:lnTo>
                  <a:lnTo>
                    <a:pt x="2185282" y="50031"/>
                  </a:lnTo>
                  <a:lnTo>
                    <a:pt x="2236464" y="43512"/>
                  </a:lnTo>
                  <a:lnTo>
                    <a:pt x="2287810" y="37450"/>
                  </a:lnTo>
                  <a:lnTo>
                    <a:pt x="2339306" y="31845"/>
                  </a:lnTo>
                  <a:lnTo>
                    <a:pt x="2390940" y="26697"/>
                  </a:lnTo>
                  <a:lnTo>
                    <a:pt x="2442698" y="22004"/>
                  </a:lnTo>
                  <a:lnTo>
                    <a:pt x="2494568" y="17766"/>
                  </a:lnTo>
                  <a:lnTo>
                    <a:pt x="2546537" y="13983"/>
                  </a:lnTo>
                  <a:lnTo>
                    <a:pt x="2598591" y="10653"/>
                  </a:lnTo>
                  <a:lnTo>
                    <a:pt x="2650718" y="7777"/>
                  </a:lnTo>
                  <a:lnTo>
                    <a:pt x="2702905" y="5353"/>
                  </a:lnTo>
                  <a:lnTo>
                    <a:pt x="2755137" y="3381"/>
                  </a:lnTo>
                  <a:lnTo>
                    <a:pt x="2807404" y="1860"/>
                  </a:lnTo>
                  <a:lnTo>
                    <a:pt x="2859691" y="790"/>
                  </a:lnTo>
                  <a:lnTo>
                    <a:pt x="2911985" y="170"/>
                  </a:lnTo>
                  <a:lnTo>
                    <a:pt x="2964274" y="0"/>
                  </a:lnTo>
                  <a:lnTo>
                    <a:pt x="3016544" y="278"/>
                  </a:lnTo>
                  <a:lnTo>
                    <a:pt x="3068782" y="1004"/>
                  </a:lnTo>
                  <a:lnTo>
                    <a:pt x="3120976" y="2178"/>
                  </a:lnTo>
                  <a:lnTo>
                    <a:pt x="3173112" y="3798"/>
                  </a:lnTo>
                  <a:lnTo>
                    <a:pt x="3225178" y="5865"/>
                  </a:lnTo>
                  <a:lnTo>
                    <a:pt x="3277160" y="8378"/>
                  </a:lnTo>
                  <a:lnTo>
                    <a:pt x="3329045" y="11336"/>
                  </a:lnTo>
                  <a:lnTo>
                    <a:pt x="3380820" y="14738"/>
                  </a:lnTo>
                  <a:lnTo>
                    <a:pt x="3432473" y="18583"/>
                  </a:lnTo>
                  <a:lnTo>
                    <a:pt x="3483990" y="22872"/>
                  </a:lnTo>
                  <a:lnTo>
                    <a:pt x="3535358" y="27604"/>
                  </a:lnTo>
                  <a:lnTo>
                    <a:pt x="3586564" y="32777"/>
                  </a:lnTo>
                  <a:lnTo>
                    <a:pt x="3637596" y="38392"/>
                  </a:lnTo>
                  <a:lnTo>
                    <a:pt x="3688439" y="44447"/>
                  </a:lnTo>
                  <a:lnTo>
                    <a:pt x="3739082" y="50942"/>
                  </a:lnTo>
                  <a:lnTo>
                    <a:pt x="3789511" y="57877"/>
                  </a:lnTo>
                  <a:lnTo>
                    <a:pt x="3839713" y="65250"/>
                  </a:lnTo>
                  <a:lnTo>
                    <a:pt x="3889675" y="73062"/>
                  </a:lnTo>
                  <a:lnTo>
                    <a:pt x="3939384" y="81311"/>
                  </a:lnTo>
                  <a:lnTo>
                    <a:pt x="3988827" y="89996"/>
                  </a:lnTo>
                  <a:lnTo>
                    <a:pt x="4037991" y="99119"/>
                  </a:lnTo>
                  <a:lnTo>
                    <a:pt x="4086863" y="108676"/>
                  </a:lnTo>
                  <a:lnTo>
                    <a:pt x="4135430" y="118669"/>
                  </a:lnTo>
                  <a:lnTo>
                    <a:pt x="4183679" y="129096"/>
                  </a:lnTo>
                  <a:lnTo>
                    <a:pt x="4231596" y="139957"/>
                  </a:lnTo>
                  <a:lnTo>
                    <a:pt x="4279170" y="151251"/>
                  </a:lnTo>
                  <a:lnTo>
                    <a:pt x="4326387" y="162978"/>
                  </a:lnTo>
                  <a:lnTo>
                    <a:pt x="4373233" y="175136"/>
                  </a:lnTo>
                  <a:lnTo>
                    <a:pt x="4419696" y="187726"/>
                  </a:lnTo>
                  <a:lnTo>
                    <a:pt x="4465764" y="200746"/>
                  </a:lnTo>
                  <a:lnTo>
                    <a:pt x="4511421" y="214196"/>
                  </a:lnTo>
                  <a:lnTo>
                    <a:pt x="4556657" y="228076"/>
                  </a:lnTo>
                  <a:lnTo>
                    <a:pt x="4601457" y="242384"/>
                  </a:lnTo>
                  <a:lnTo>
                    <a:pt x="4645810" y="257120"/>
                  </a:lnTo>
                  <a:lnTo>
                    <a:pt x="4689700" y="272284"/>
                  </a:lnTo>
                  <a:lnTo>
                    <a:pt x="4733117" y="287875"/>
                  </a:lnTo>
                  <a:lnTo>
                    <a:pt x="4776046" y="303892"/>
                  </a:lnTo>
                  <a:lnTo>
                    <a:pt x="4818475" y="320335"/>
                  </a:lnTo>
                  <a:lnTo>
                    <a:pt x="4860391" y="337203"/>
                  </a:lnTo>
                  <a:lnTo>
                    <a:pt x="4901780" y="354495"/>
                  </a:lnTo>
                  <a:lnTo>
                    <a:pt x="4942629" y="372210"/>
                  </a:lnTo>
                  <a:lnTo>
                    <a:pt x="4982927" y="390349"/>
                  </a:lnTo>
                  <a:lnTo>
                    <a:pt x="5022658" y="408910"/>
                  </a:lnTo>
                  <a:lnTo>
                    <a:pt x="5061812" y="427894"/>
                  </a:lnTo>
                  <a:lnTo>
                    <a:pt x="5100374" y="447298"/>
                  </a:lnTo>
                  <a:lnTo>
                    <a:pt x="5138331" y="467123"/>
                  </a:lnTo>
                  <a:lnTo>
                    <a:pt x="5175671" y="487368"/>
                  </a:lnTo>
                  <a:lnTo>
                    <a:pt x="5212380" y="508032"/>
                  </a:lnTo>
                  <a:lnTo>
                    <a:pt x="5248446" y="529115"/>
                  </a:lnTo>
                  <a:lnTo>
                    <a:pt x="5292734" y="556139"/>
                  </a:lnTo>
                  <a:lnTo>
                    <a:pt x="5335487" y="583520"/>
                  </a:lnTo>
                  <a:lnTo>
                    <a:pt x="5376705" y="611245"/>
                  </a:lnTo>
                  <a:lnTo>
                    <a:pt x="5416393" y="639302"/>
                  </a:lnTo>
                  <a:lnTo>
                    <a:pt x="5454553" y="667677"/>
                  </a:lnTo>
                  <a:lnTo>
                    <a:pt x="5491186" y="696358"/>
                  </a:lnTo>
                  <a:lnTo>
                    <a:pt x="5526297" y="725333"/>
                  </a:lnTo>
                  <a:lnTo>
                    <a:pt x="5559886" y="754588"/>
                  </a:lnTo>
                  <a:lnTo>
                    <a:pt x="5591958" y="784111"/>
                  </a:lnTo>
                  <a:lnTo>
                    <a:pt x="5622514" y="813889"/>
                  </a:lnTo>
                  <a:lnTo>
                    <a:pt x="5651558" y="843909"/>
                  </a:lnTo>
                  <a:lnTo>
                    <a:pt x="5679091" y="874158"/>
                  </a:lnTo>
                  <a:lnTo>
                    <a:pt x="5705117" y="904624"/>
                  </a:lnTo>
                  <a:lnTo>
                    <a:pt x="5729637" y="935295"/>
                  </a:lnTo>
                  <a:lnTo>
                    <a:pt x="5752655" y="966156"/>
                  </a:lnTo>
                  <a:lnTo>
                    <a:pt x="5794193" y="1028402"/>
                  </a:lnTo>
                  <a:lnTo>
                    <a:pt x="5829753" y="1091261"/>
                  </a:lnTo>
                  <a:lnTo>
                    <a:pt x="5859354" y="1154629"/>
                  </a:lnTo>
                  <a:lnTo>
                    <a:pt x="5883018" y="1218406"/>
                  </a:lnTo>
                  <a:lnTo>
                    <a:pt x="5900764" y="1282488"/>
                  </a:lnTo>
                  <a:lnTo>
                    <a:pt x="5912615" y="1346775"/>
                  </a:lnTo>
                  <a:lnTo>
                    <a:pt x="5918589" y="1411165"/>
                  </a:lnTo>
                  <a:lnTo>
                    <a:pt x="5919380" y="1443366"/>
                  </a:lnTo>
                  <a:lnTo>
                    <a:pt x="5918709" y="1475554"/>
                  </a:lnTo>
                  <a:lnTo>
                    <a:pt x="5912995" y="1539842"/>
                  </a:lnTo>
                  <a:lnTo>
                    <a:pt x="5901467" y="1603927"/>
                  </a:lnTo>
                  <a:lnTo>
                    <a:pt x="5884146" y="1667705"/>
                  </a:lnTo>
                  <a:lnTo>
                    <a:pt x="5861054" y="1731077"/>
                  </a:lnTo>
                  <a:lnTo>
                    <a:pt x="5832209" y="1793938"/>
                  </a:lnTo>
                  <a:lnTo>
                    <a:pt x="5797634" y="1856189"/>
                  </a:lnTo>
                  <a:lnTo>
                    <a:pt x="5757349" y="1917726"/>
                  </a:lnTo>
                  <a:lnTo>
                    <a:pt x="5711375" y="1978447"/>
                  </a:lnTo>
                  <a:lnTo>
                    <a:pt x="5686261" y="2008470"/>
                  </a:lnTo>
                  <a:lnTo>
                    <a:pt x="5659732" y="2038251"/>
                  </a:lnTo>
                  <a:lnTo>
                    <a:pt x="5631791" y="2067777"/>
                  </a:lnTo>
                  <a:lnTo>
                    <a:pt x="5602441" y="2097036"/>
                  </a:lnTo>
                  <a:lnTo>
                    <a:pt x="5571684" y="2126014"/>
                  </a:lnTo>
                  <a:lnTo>
                    <a:pt x="5539523" y="2154699"/>
                  </a:lnTo>
                  <a:lnTo>
                    <a:pt x="5505960" y="2183078"/>
                  </a:lnTo>
                  <a:lnTo>
                    <a:pt x="5470998" y="2211139"/>
                  </a:lnTo>
                  <a:lnTo>
                    <a:pt x="5434639" y="2238868"/>
                  </a:lnTo>
                  <a:lnTo>
                    <a:pt x="5396887" y="2266254"/>
                  </a:lnTo>
                  <a:lnTo>
                    <a:pt x="5357743" y="2293282"/>
                  </a:lnTo>
                  <a:lnTo>
                    <a:pt x="5317211" y="2319941"/>
                  </a:lnTo>
                  <a:lnTo>
                    <a:pt x="5275292" y="2346218"/>
                  </a:lnTo>
                  <a:lnTo>
                    <a:pt x="5231990" y="2372099"/>
                  </a:lnTo>
                  <a:lnTo>
                    <a:pt x="5187307" y="2397573"/>
                  </a:lnTo>
                  <a:lnTo>
                    <a:pt x="5141246" y="2422627"/>
                  </a:lnTo>
                  <a:lnTo>
                    <a:pt x="5093809" y="2447247"/>
                  </a:lnTo>
                  <a:lnTo>
                    <a:pt x="5044998" y="2471421"/>
                  </a:lnTo>
                  <a:lnTo>
                    <a:pt x="4994818" y="2495136"/>
                  </a:lnTo>
                  <a:lnTo>
                    <a:pt x="4943269" y="2518380"/>
                  </a:lnTo>
                  <a:lnTo>
                    <a:pt x="4890354" y="2541139"/>
                  </a:lnTo>
                  <a:lnTo>
                    <a:pt x="4836077" y="2563401"/>
                  </a:lnTo>
                  <a:lnTo>
                    <a:pt x="4794057" y="2579921"/>
                  </a:lnTo>
                  <a:lnTo>
                    <a:pt x="4751554" y="2596021"/>
                  </a:lnTo>
                  <a:lnTo>
                    <a:pt x="4708580" y="2611699"/>
                  </a:lnTo>
                  <a:lnTo>
                    <a:pt x="4665147" y="2626957"/>
                  </a:lnTo>
                  <a:lnTo>
                    <a:pt x="4621267" y="2641792"/>
                  </a:lnTo>
                  <a:lnTo>
                    <a:pt x="4576953" y="2656204"/>
                  </a:lnTo>
                  <a:lnTo>
                    <a:pt x="4532217" y="2670194"/>
                  </a:lnTo>
                  <a:lnTo>
                    <a:pt x="4487071" y="2683759"/>
                  </a:lnTo>
                  <a:lnTo>
                    <a:pt x="4441527" y="2696901"/>
                  </a:lnTo>
                  <a:lnTo>
                    <a:pt x="4395599" y="2709617"/>
                  </a:lnTo>
                  <a:lnTo>
                    <a:pt x="4349297" y="2721909"/>
                  </a:lnTo>
                  <a:lnTo>
                    <a:pt x="4302635" y="2733774"/>
                  </a:lnTo>
                  <a:lnTo>
                    <a:pt x="4255624" y="2745213"/>
                  </a:lnTo>
                  <a:lnTo>
                    <a:pt x="4208278" y="2756224"/>
                  </a:lnTo>
                  <a:lnTo>
                    <a:pt x="4160607" y="2766809"/>
                  </a:lnTo>
                  <a:lnTo>
                    <a:pt x="4112625" y="2776964"/>
                  </a:lnTo>
                  <a:lnTo>
                    <a:pt x="4064345" y="2786692"/>
                  </a:lnTo>
                  <a:lnTo>
                    <a:pt x="4015777" y="2795989"/>
                  </a:lnTo>
                  <a:lnTo>
                    <a:pt x="3966934" y="2804857"/>
                  </a:lnTo>
                  <a:lnTo>
                    <a:pt x="3917830" y="2813295"/>
                  </a:lnTo>
                  <a:lnTo>
                    <a:pt x="3868475" y="2821301"/>
                  </a:lnTo>
                  <a:lnTo>
                    <a:pt x="3818883" y="2828876"/>
                  </a:lnTo>
                  <a:lnTo>
                    <a:pt x="3769065" y="2836019"/>
                  </a:lnTo>
                  <a:lnTo>
                    <a:pt x="3719034" y="2842730"/>
                  </a:lnTo>
                  <a:lnTo>
                    <a:pt x="3668803" y="2849007"/>
                  </a:lnTo>
                  <a:lnTo>
                    <a:pt x="3618383" y="2854850"/>
                  </a:lnTo>
                  <a:lnTo>
                    <a:pt x="3567786" y="2860259"/>
                  </a:lnTo>
                  <a:lnTo>
                    <a:pt x="3517026" y="2865233"/>
                  </a:lnTo>
                  <a:lnTo>
                    <a:pt x="3466114" y="2869771"/>
                  </a:lnTo>
                  <a:lnTo>
                    <a:pt x="3415063" y="2873874"/>
                  </a:lnTo>
                  <a:lnTo>
                    <a:pt x="3363885" y="2877540"/>
                  </a:lnTo>
                  <a:lnTo>
                    <a:pt x="3312592" y="2880768"/>
                  </a:lnTo>
                  <a:lnTo>
                    <a:pt x="3261196" y="2883560"/>
                  </a:lnTo>
                  <a:lnTo>
                    <a:pt x="3209711" y="2885912"/>
                  </a:lnTo>
                  <a:lnTo>
                    <a:pt x="3158147" y="2887826"/>
                  </a:lnTo>
                  <a:lnTo>
                    <a:pt x="3106518" y="2889301"/>
                  </a:lnTo>
                  <a:lnTo>
                    <a:pt x="3054836" y="2890336"/>
                  </a:lnTo>
                  <a:lnTo>
                    <a:pt x="3003112" y="2890930"/>
                  </a:lnTo>
                  <a:lnTo>
                    <a:pt x="2951360" y="2891083"/>
                  </a:lnTo>
                  <a:lnTo>
                    <a:pt x="2899591" y="2890794"/>
                  </a:lnTo>
                  <a:lnTo>
                    <a:pt x="2847819" y="2890063"/>
                  </a:lnTo>
                  <a:lnTo>
                    <a:pt x="2796054" y="2888890"/>
                  </a:lnTo>
                  <a:lnTo>
                    <a:pt x="2744310" y="2887273"/>
                  </a:lnTo>
                  <a:lnTo>
                    <a:pt x="2692599" y="2885213"/>
                  </a:lnTo>
                  <a:lnTo>
                    <a:pt x="2640933" y="2882707"/>
                  </a:lnTo>
                  <a:lnTo>
                    <a:pt x="2589324" y="2879757"/>
                  </a:lnTo>
                  <a:lnTo>
                    <a:pt x="2537785" y="2876362"/>
                  </a:lnTo>
                  <a:lnTo>
                    <a:pt x="2486327" y="2872520"/>
                  </a:lnTo>
                  <a:lnTo>
                    <a:pt x="2434964" y="2868232"/>
                  </a:lnTo>
                  <a:lnTo>
                    <a:pt x="2383708" y="2863496"/>
                  </a:lnTo>
                  <a:lnTo>
                    <a:pt x="2332570" y="2858313"/>
                  </a:lnTo>
                  <a:lnTo>
                    <a:pt x="2281563" y="2852681"/>
                  </a:lnTo>
                  <a:lnTo>
                    <a:pt x="2230700" y="2846600"/>
                  </a:lnTo>
                  <a:lnTo>
                    <a:pt x="2179992" y="2840070"/>
                  </a:lnTo>
                  <a:lnTo>
                    <a:pt x="2129453" y="2833090"/>
                  </a:lnTo>
                  <a:lnTo>
                    <a:pt x="2079093" y="2825660"/>
                  </a:lnTo>
                  <a:lnTo>
                    <a:pt x="2028926" y="2817778"/>
                  </a:lnTo>
                  <a:lnTo>
                    <a:pt x="1978964" y="2809444"/>
                  </a:lnTo>
                  <a:lnTo>
                    <a:pt x="1929220" y="2800658"/>
                  </a:lnTo>
                  <a:lnTo>
                    <a:pt x="1879704" y="2791420"/>
                  </a:lnTo>
                  <a:lnTo>
                    <a:pt x="1830431" y="2781728"/>
                  </a:lnTo>
                  <a:lnTo>
                    <a:pt x="1781411" y="2771582"/>
                  </a:lnTo>
                  <a:lnTo>
                    <a:pt x="1732658" y="2760981"/>
                  </a:lnTo>
                  <a:lnTo>
                    <a:pt x="1684183" y="2749926"/>
                  </a:lnTo>
                  <a:lnTo>
                    <a:pt x="1635999" y="2738415"/>
                  </a:lnTo>
                  <a:lnTo>
                    <a:pt x="1588119" y="2726447"/>
                  </a:lnTo>
                  <a:lnTo>
                    <a:pt x="1540554" y="2714023"/>
                  </a:lnTo>
                  <a:lnTo>
                    <a:pt x="203752" y="3069496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850763" y="2065253"/>
            <a:ext cx="398843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solidFill>
                  <a:srgbClr val="C00000"/>
                </a:solidFill>
                <a:latin typeface="SimSun"/>
                <a:cs typeface="SimSun"/>
              </a:rPr>
              <a:t>操作系统</a:t>
            </a:r>
            <a:r>
              <a:rPr dirty="0" sz="2400">
                <a:latin typeface="SimSun"/>
                <a:cs typeface="SimSun"/>
              </a:rPr>
              <a:t>：一组控制和管理计 </a:t>
            </a:r>
            <a:r>
              <a:rPr dirty="0" sz="2400" spc="-5">
                <a:latin typeface="SimSun"/>
                <a:cs typeface="SimSun"/>
              </a:rPr>
              <a:t>算机硬件和软件资源，合理地 </a:t>
            </a:r>
            <a:r>
              <a:rPr dirty="0" sz="2400">
                <a:latin typeface="SimSun"/>
                <a:cs typeface="SimSun"/>
              </a:rPr>
              <a:t>对各类作业进行调度，以及方 </a:t>
            </a:r>
            <a:r>
              <a:rPr dirty="0" sz="2400">
                <a:latin typeface="SimSun"/>
                <a:cs typeface="SimSun"/>
              </a:rPr>
              <a:t>便用户使用的程序的集合。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3471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4</a:t>
            </a:r>
            <a:r>
              <a:rPr dirty="0"/>
              <a:t>	</a:t>
            </a:r>
            <a:r>
              <a:rPr dirty="0" spc="10"/>
              <a:t>分时系统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98831" y="2982086"/>
            <a:ext cx="4981575" cy="3506470"/>
            <a:chOff x="6398831" y="2982086"/>
            <a:chExt cx="4981575" cy="3506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8420" y="2991611"/>
              <a:ext cx="4962144" cy="34869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03594" y="2986849"/>
              <a:ext cx="4972050" cy="3496945"/>
            </a:xfrm>
            <a:custGeom>
              <a:avLst/>
              <a:gdLst/>
              <a:ahLst/>
              <a:cxnLst/>
              <a:rect l="l" t="t" r="r" b="b"/>
              <a:pathLst>
                <a:path w="4972050" h="3496945">
                  <a:moveTo>
                    <a:pt x="0" y="3496437"/>
                  </a:moveTo>
                  <a:lnTo>
                    <a:pt x="4971669" y="3496437"/>
                  </a:lnTo>
                  <a:lnTo>
                    <a:pt x="4971669" y="0"/>
                  </a:lnTo>
                  <a:lnTo>
                    <a:pt x="0" y="0"/>
                  </a:lnTo>
                  <a:lnTo>
                    <a:pt x="0" y="3496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360224" y="3481520"/>
            <a:ext cx="3778250" cy="2612390"/>
          </a:xfrm>
          <a:custGeom>
            <a:avLst/>
            <a:gdLst/>
            <a:ahLst/>
            <a:cxnLst/>
            <a:rect l="l" t="t" r="r" b="b"/>
            <a:pathLst>
              <a:path w="3778250" h="2612390">
                <a:moveTo>
                  <a:pt x="3564835" y="2337365"/>
                </a:moveTo>
                <a:lnTo>
                  <a:pt x="3034483" y="2344630"/>
                </a:lnTo>
                <a:lnTo>
                  <a:pt x="2992000" y="2366400"/>
                </a:lnTo>
                <a:lnTo>
                  <a:pt x="2948930" y="2387229"/>
                </a:lnTo>
                <a:lnTo>
                  <a:pt x="2905300" y="2407118"/>
                </a:lnTo>
                <a:lnTo>
                  <a:pt x="2861136" y="2426071"/>
                </a:lnTo>
                <a:lnTo>
                  <a:pt x="2816466" y="2444089"/>
                </a:lnTo>
                <a:lnTo>
                  <a:pt x="2771315" y="2461176"/>
                </a:lnTo>
                <a:lnTo>
                  <a:pt x="2725710" y="2477333"/>
                </a:lnTo>
                <a:lnTo>
                  <a:pt x="2679677" y="2492564"/>
                </a:lnTo>
                <a:lnTo>
                  <a:pt x="2633244" y="2506870"/>
                </a:lnTo>
                <a:lnTo>
                  <a:pt x="2586437" y="2520254"/>
                </a:lnTo>
                <a:lnTo>
                  <a:pt x="2539281" y="2532719"/>
                </a:lnTo>
                <a:lnTo>
                  <a:pt x="2491805" y="2544267"/>
                </a:lnTo>
                <a:lnTo>
                  <a:pt x="2444033" y="2554900"/>
                </a:lnTo>
                <a:lnTo>
                  <a:pt x="2395994" y="2564622"/>
                </a:lnTo>
                <a:lnTo>
                  <a:pt x="2347712" y="2573433"/>
                </a:lnTo>
                <a:lnTo>
                  <a:pt x="2299216" y="2581338"/>
                </a:lnTo>
                <a:lnTo>
                  <a:pt x="2250531" y="2588338"/>
                </a:lnTo>
                <a:lnTo>
                  <a:pt x="2201684" y="2594436"/>
                </a:lnTo>
                <a:lnTo>
                  <a:pt x="2152702" y="2599634"/>
                </a:lnTo>
                <a:lnTo>
                  <a:pt x="2103610" y="2603936"/>
                </a:lnTo>
                <a:lnTo>
                  <a:pt x="2054437" y="2607342"/>
                </a:lnTo>
                <a:lnTo>
                  <a:pt x="2005207" y="2609856"/>
                </a:lnTo>
                <a:lnTo>
                  <a:pt x="1955948" y="2611481"/>
                </a:lnTo>
                <a:lnTo>
                  <a:pt x="1906686" y="2612218"/>
                </a:lnTo>
                <a:lnTo>
                  <a:pt x="1857447" y="2612070"/>
                </a:lnTo>
                <a:lnTo>
                  <a:pt x="1808259" y="2611040"/>
                </a:lnTo>
                <a:lnTo>
                  <a:pt x="1759148" y="2609130"/>
                </a:lnTo>
                <a:lnTo>
                  <a:pt x="1710140" y="2606343"/>
                </a:lnTo>
                <a:lnTo>
                  <a:pt x="1661262" y="2602680"/>
                </a:lnTo>
                <a:lnTo>
                  <a:pt x="1612541" y="2598146"/>
                </a:lnTo>
                <a:lnTo>
                  <a:pt x="1564002" y="2592741"/>
                </a:lnTo>
                <a:lnTo>
                  <a:pt x="1515672" y="2586469"/>
                </a:lnTo>
                <a:lnTo>
                  <a:pt x="1467579" y="2579331"/>
                </a:lnTo>
                <a:lnTo>
                  <a:pt x="1419748" y="2571331"/>
                </a:lnTo>
                <a:lnTo>
                  <a:pt x="1372207" y="2562471"/>
                </a:lnTo>
                <a:lnTo>
                  <a:pt x="1324980" y="2552754"/>
                </a:lnTo>
                <a:lnTo>
                  <a:pt x="1278096" y="2542181"/>
                </a:lnTo>
                <a:lnTo>
                  <a:pt x="1231581" y="2530755"/>
                </a:lnTo>
                <a:lnTo>
                  <a:pt x="1185461" y="2518480"/>
                </a:lnTo>
                <a:lnTo>
                  <a:pt x="1139762" y="2505356"/>
                </a:lnTo>
                <a:lnTo>
                  <a:pt x="1094512" y="2491387"/>
                </a:lnTo>
                <a:lnTo>
                  <a:pt x="1049737" y="2476576"/>
                </a:lnTo>
                <a:lnTo>
                  <a:pt x="1005463" y="2460924"/>
                </a:lnTo>
                <a:lnTo>
                  <a:pt x="961717" y="2444434"/>
                </a:lnTo>
                <a:lnTo>
                  <a:pt x="918525" y="2427109"/>
                </a:lnTo>
                <a:lnTo>
                  <a:pt x="875914" y="2408951"/>
                </a:lnTo>
                <a:lnTo>
                  <a:pt x="833911" y="2389962"/>
                </a:lnTo>
                <a:lnTo>
                  <a:pt x="792542" y="2370146"/>
                </a:lnTo>
                <a:lnTo>
                  <a:pt x="751833" y="2349504"/>
                </a:lnTo>
                <a:lnTo>
                  <a:pt x="711812" y="2328038"/>
                </a:lnTo>
                <a:lnTo>
                  <a:pt x="672504" y="2305753"/>
                </a:lnTo>
                <a:lnTo>
                  <a:pt x="633936" y="2282649"/>
                </a:lnTo>
                <a:lnTo>
                  <a:pt x="596135" y="2258730"/>
                </a:lnTo>
                <a:lnTo>
                  <a:pt x="559127" y="2233997"/>
                </a:lnTo>
                <a:lnTo>
                  <a:pt x="522939" y="2208454"/>
                </a:lnTo>
                <a:lnTo>
                  <a:pt x="487597" y="2182103"/>
                </a:lnTo>
                <a:lnTo>
                  <a:pt x="453128" y="2154946"/>
                </a:lnTo>
                <a:lnTo>
                  <a:pt x="419558" y="2126985"/>
                </a:lnTo>
                <a:lnTo>
                  <a:pt x="386914" y="2098224"/>
                </a:lnTo>
                <a:lnTo>
                  <a:pt x="351293" y="2064860"/>
                </a:lnTo>
                <a:lnTo>
                  <a:pt x="317425" y="2030977"/>
                </a:lnTo>
                <a:lnTo>
                  <a:pt x="285304" y="1996603"/>
                </a:lnTo>
                <a:lnTo>
                  <a:pt x="254926" y="1961763"/>
                </a:lnTo>
                <a:lnTo>
                  <a:pt x="226284" y="1926484"/>
                </a:lnTo>
                <a:lnTo>
                  <a:pt x="199374" y="1890794"/>
                </a:lnTo>
                <a:lnTo>
                  <a:pt x="174191" y="1854720"/>
                </a:lnTo>
                <a:lnTo>
                  <a:pt x="150730" y="1818287"/>
                </a:lnTo>
                <a:lnTo>
                  <a:pt x="128984" y="1781523"/>
                </a:lnTo>
                <a:lnTo>
                  <a:pt x="108949" y="1744455"/>
                </a:lnTo>
                <a:lnTo>
                  <a:pt x="90620" y="1707109"/>
                </a:lnTo>
                <a:lnTo>
                  <a:pt x="73992" y="1669512"/>
                </a:lnTo>
                <a:lnTo>
                  <a:pt x="59059" y="1631692"/>
                </a:lnTo>
                <a:lnTo>
                  <a:pt x="45816" y="1593674"/>
                </a:lnTo>
                <a:lnTo>
                  <a:pt x="34258" y="1555486"/>
                </a:lnTo>
                <a:lnTo>
                  <a:pt x="24379" y="1517154"/>
                </a:lnTo>
                <a:lnTo>
                  <a:pt x="16175" y="1478705"/>
                </a:lnTo>
                <a:lnTo>
                  <a:pt x="9641" y="1440167"/>
                </a:lnTo>
                <a:lnTo>
                  <a:pt x="4770" y="1401565"/>
                </a:lnTo>
                <a:lnTo>
                  <a:pt x="1558" y="1362927"/>
                </a:lnTo>
                <a:lnTo>
                  <a:pt x="0" y="1324279"/>
                </a:lnTo>
                <a:lnTo>
                  <a:pt x="89" y="1285648"/>
                </a:lnTo>
                <a:lnTo>
                  <a:pt x="1823" y="1247062"/>
                </a:lnTo>
                <a:lnTo>
                  <a:pt x="5194" y="1208546"/>
                </a:lnTo>
                <a:lnTo>
                  <a:pt x="10197" y="1170127"/>
                </a:lnTo>
                <a:lnTo>
                  <a:pt x="16829" y="1131834"/>
                </a:lnTo>
                <a:lnTo>
                  <a:pt x="25082" y="1093691"/>
                </a:lnTo>
                <a:lnTo>
                  <a:pt x="34953" y="1055726"/>
                </a:lnTo>
                <a:lnTo>
                  <a:pt x="46435" y="1017966"/>
                </a:lnTo>
                <a:lnTo>
                  <a:pt x="59524" y="980438"/>
                </a:lnTo>
                <a:lnTo>
                  <a:pt x="74215" y="943168"/>
                </a:lnTo>
                <a:lnTo>
                  <a:pt x="90501" y="906183"/>
                </a:lnTo>
                <a:lnTo>
                  <a:pt x="108379" y="869511"/>
                </a:lnTo>
                <a:lnTo>
                  <a:pt x="127842" y="833177"/>
                </a:lnTo>
                <a:lnTo>
                  <a:pt x="148886" y="797208"/>
                </a:lnTo>
                <a:lnTo>
                  <a:pt x="171506" y="761632"/>
                </a:lnTo>
                <a:lnTo>
                  <a:pt x="195695" y="726475"/>
                </a:lnTo>
                <a:lnTo>
                  <a:pt x="221449" y="691764"/>
                </a:lnTo>
                <a:lnTo>
                  <a:pt x="248763" y="657526"/>
                </a:lnTo>
                <a:lnTo>
                  <a:pt x="277632" y="623788"/>
                </a:lnTo>
                <a:lnTo>
                  <a:pt x="308049" y="590576"/>
                </a:lnTo>
                <a:lnTo>
                  <a:pt x="340011" y="557917"/>
                </a:lnTo>
                <a:lnTo>
                  <a:pt x="373512" y="525838"/>
                </a:lnTo>
                <a:lnTo>
                  <a:pt x="408546" y="494365"/>
                </a:lnTo>
                <a:lnTo>
                  <a:pt x="445109" y="463526"/>
                </a:lnTo>
                <a:lnTo>
                  <a:pt x="483194" y="433348"/>
                </a:lnTo>
                <a:lnTo>
                  <a:pt x="522798" y="403857"/>
                </a:lnTo>
                <a:lnTo>
                  <a:pt x="563915" y="375080"/>
                </a:lnTo>
                <a:lnTo>
                  <a:pt x="606539" y="347043"/>
                </a:lnTo>
                <a:lnTo>
                  <a:pt x="650665" y="319774"/>
                </a:lnTo>
                <a:lnTo>
                  <a:pt x="696288" y="293300"/>
                </a:lnTo>
                <a:lnTo>
                  <a:pt x="743403" y="267646"/>
                </a:lnTo>
                <a:lnTo>
                  <a:pt x="785887" y="245871"/>
                </a:lnTo>
                <a:lnTo>
                  <a:pt x="828957" y="225039"/>
                </a:lnTo>
                <a:lnTo>
                  <a:pt x="872587" y="205145"/>
                </a:lnTo>
                <a:lnTo>
                  <a:pt x="916750" y="186189"/>
                </a:lnTo>
                <a:lnTo>
                  <a:pt x="961421" y="168166"/>
                </a:lnTo>
                <a:lnTo>
                  <a:pt x="1006572" y="151076"/>
                </a:lnTo>
                <a:lnTo>
                  <a:pt x="1052177" y="134916"/>
                </a:lnTo>
                <a:lnTo>
                  <a:pt x="1098210" y="119682"/>
                </a:lnTo>
                <a:lnTo>
                  <a:pt x="1144643" y="105373"/>
                </a:lnTo>
                <a:lnTo>
                  <a:pt x="1191450" y="91986"/>
                </a:lnTo>
                <a:lnTo>
                  <a:pt x="1238606" y="79518"/>
                </a:lnTo>
                <a:lnTo>
                  <a:pt x="1286082" y="67968"/>
                </a:lnTo>
                <a:lnTo>
                  <a:pt x="1333854" y="57332"/>
                </a:lnTo>
                <a:lnTo>
                  <a:pt x="1381893" y="47609"/>
                </a:lnTo>
                <a:lnTo>
                  <a:pt x="1430175" y="38795"/>
                </a:lnTo>
                <a:lnTo>
                  <a:pt x="1478671" y="30889"/>
                </a:lnTo>
                <a:lnTo>
                  <a:pt x="1527356" y="23887"/>
                </a:lnTo>
                <a:lnTo>
                  <a:pt x="1576203" y="17787"/>
                </a:lnTo>
                <a:lnTo>
                  <a:pt x="1625185" y="12588"/>
                </a:lnTo>
                <a:lnTo>
                  <a:pt x="1674277" y="8285"/>
                </a:lnTo>
                <a:lnTo>
                  <a:pt x="1723450" y="4878"/>
                </a:lnTo>
                <a:lnTo>
                  <a:pt x="1772680" y="2363"/>
                </a:lnTo>
                <a:lnTo>
                  <a:pt x="1821939" y="737"/>
                </a:lnTo>
                <a:lnTo>
                  <a:pt x="1871201" y="0"/>
                </a:lnTo>
                <a:lnTo>
                  <a:pt x="1920439" y="147"/>
                </a:lnTo>
                <a:lnTo>
                  <a:pt x="1969627" y="1176"/>
                </a:lnTo>
                <a:lnTo>
                  <a:pt x="2018739" y="3086"/>
                </a:lnTo>
                <a:lnTo>
                  <a:pt x="2067747" y="5873"/>
                </a:lnTo>
                <a:lnTo>
                  <a:pt x="2116625" y="9535"/>
                </a:lnTo>
                <a:lnTo>
                  <a:pt x="2165346" y="14070"/>
                </a:lnTo>
                <a:lnTo>
                  <a:pt x="2213885" y="19475"/>
                </a:lnTo>
                <a:lnTo>
                  <a:pt x="2262214" y="25747"/>
                </a:lnTo>
                <a:lnTo>
                  <a:pt x="2310308" y="32885"/>
                </a:lnTo>
                <a:lnTo>
                  <a:pt x="2358139" y="40885"/>
                </a:lnTo>
                <a:lnTo>
                  <a:pt x="2405680" y="49746"/>
                </a:lnTo>
                <a:lnTo>
                  <a:pt x="2452906" y="59464"/>
                </a:lnTo>
                <a:lnTo>
                  <a:pt x="2499791" y="70038"/>
                </a:lnTo>
                <a:lnTo>
                  <a:pt x="2546306" y="81464"/>
                </a:lnTo>
                <a:lnTo>
                  <a:pt x="2592426" y="93741"/>
                </a:lnTo>
                <a:lnTo>
                  <a:pt x="2638124" y="106865"/>
                </a:lnTo>
                <a:lnTo>
                  <a:pt x="2683375" y="120835"/>
                </a:lnTo>
                <a:lnTo>
                  <a:pt x="2728150" y="135647"/>
                </a:lnTo>
                <a:lnTo>
                  <a:pt x="2772424" y="151301"/>
                </a:lnTo>
                <a:lnTo>
                  <a:pt x="2816170" y="167792"/>
                </a:lnTo>
                <a:lnTo>
                  <a:pt x="2859362" y="185118"/>
                </a:lnTo>
                <a:lnTo>
                  <a:pt x="2901973" y="203278"/>
                </a:lnTo>
                <a:lnTo>
                  <a:pt x="2943976" y="222268"/>
                </a:lnTo>
                <a:lnTo>
                  <a:pt x="2985345" y="242086"/>
                </a:lnTo>
                <a:lnTo>
                  <a:pt x="3026054" y="262729"/>
                </a:lnTo>
                <a:lnTo>
                  <a:pt x="3066075" y="284196"/>
                </a:lnTo>
                <a:lnTo>
                  <a:pt x="3105383" y="306483"/>
                </a:lnTo>
                <a:lnTo>
                  <a:pt x="3143951" y="329588"/>
                </a:lnTo>
                <a:lnTo>
                  <a:pt x="3181752" y="353510"/>
                </a:lnTo>
                <a:lnTo>
                  <a:pt x="3218760" y="378244"/>
                </a:lnTo>
                <a:lnTo>
                  <a:pt x="3254948" y="403789"/>
                </a:lnTo>
                <a:lnTo>
                  <a:pt x="3290290" y="430142"/>
                </a:lnTo>
                <a:lnTo>
                  <a:pt x="3324759" y="457301"/>
                </a:lnTo>
                <a:lnTo>
                  <a:pt x="3358329" y="485263"/>
                </a:lnTo>
                <a:lnTo>
                  <a:pt x="3390972" y="514026"/>
                </a:lnTo>
                <a:lnTo>
                  <a:pt x="3428918" y="549661"/>
                </a:lnTo>
                <a:lnTo>
                  <a:pt x="3464924" y="585971"/>
                </a:lnTo>
                <a:lnTo>
                  <a:pt x="3498986" y="622922"/>
                </a:lnTo>
                <a:lnTo>
                  <a:pt x="3531102" y="660478"/>
                </a:lnTo>
                <a:lnTo>
                  <a:pt x="3561269" y="698605"/>
                </a:lnTo>
                <a:lnTo>
                  <a:pt x="3589485" y="737268"/>
                </a:lnTo>
                <a:lnTo>
                  <a:pt x="3615745" y="776431"/>
                </a:lnTo>
                <a:lnTo>
                  <a:pt x="3640048" y="816060"/>
                </a:lnTo>
                <a:lnTo>
                  <a:pt x="3662389" y="856119"/>
                </a:lnTo>
                <a:lnTo>
                  <a:pt x="3682767" y="896573"/>
                </a:lnTo>
                <a:lnTo>
                  <a:pt x="3701179" y="937387"/>
                </a:lnTo>
                <a:lnTo>
                  <a:pt x="3717621" y="978526"/>
                </a:lnTo>
                <a:lnTo>
                  <a:pt x="3732091" y="1019956"/>
                </a:lnTo>
                <a:lnTo>
                  <a:pt x="3744585" y="1061640"/>
                </a:lnTo>
                <a:lnTo>
                  <a:pt x="3755101" y="1103545"/>
                </a:lnTo>
                <a:lnTo>
                  <a:pt x="3763636" y="1145634"/>
                </a:lnTo>
                <a:lnTo>
                  <a:pt x="3770187" y="1187873"/>
                </a:lnTo>
                <a:lnTo>
                  <a:pt x="3774751" y="1230227"/>
                </a:lnTo>
                <a:lnTo>
                  <a:pt x="3777324" y="1272660"/>
                </a:lnTo>
                <a:lnTo>
                  <a:pt x="3777905" y="1315138"/>
                </a:lnTo>
                <a:lnTo>
                  <a:pt x="3776490" y="1357626"/>
                </a:lnTo>
                <a:lnTo>
                  <a:pt x="3773077" y="1400088"/>
                </a:lnTo>
                <a:lnTo>
                  <a:pt x="3767661" y="1442490"/>
                </a:lnTo>
                <a:lnTo>
                  <a:pt x="3760241" y="1484795"/>
                </a:lnTo>
                <a:lnTo>
                  <a:pt x="3750814" y="1526971"/>
                </a:lnTo>
                <a:lnTo>
                  <a:pt x="3739376" y="1568980"/>
                </a:lnTo>
                <a:lnTo>
                  <a:pt x="3725925" y="1610788"/>
                </a:lnTo>
                <a:lnTo>
                  <a:pt x="3710458" y="1652361"/>
                </a:lnTo>
                <a:lnTo>
                  <a:pt x="3692971" y="1693662"/>
                </a:lnTo>
                <a:lnTo>
                  <a:pt x="3673462" y="1734658"/>
                </a:lnTo>
                <a:lnTo>
                  <a:pt x="3651928" y="1775312"/>
                </a:lnTo>
                <a:lnTo>
                  <a:pt x="3628367" y="1815591"/>
                </a:lnTo>
                <a:lnTo>
                  <a:pt x="3602774" y="1855457"/>
                </a:lnTo>
                <a:lnTo>
                  <a:pt x="3575148" y="1894878"/>
                </a:lnTo>
                <a:lnTo>
                  <a:pt x="3545484" y="1933817"/>
                </a:lnTo>
                <a:lnTo>
                  <a:pt x="3513781" y="1972240"/>
                </a:lnTo>
                <a:lnTo>
                  <a:pt x="3564835" y="2337365"/>
                </a:lnTo>
                <a:close/>
              </a:path>
            </a:pathLst>
          </a:custGeom>
          <a:ln w="1905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6310" y="1425829"/>
            <a:ext cx="9207500" cy="416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100"/>
              </a:lnSpc>
              <a:spcBef>
                <a:spcPts val="100"/>
              </a:spcBef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95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分时系统（又称会话型处理）是指，在一台主机上连接了多个带有 显示器和键盘的终端，同时允许多个用户通过自己的终端，以交互 方式使用计算机，共享主机中的资源。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1247140" marR="5208905">
              <a:lnSpc>
                <a:spcPct val="150000"/>
              </a:lnSpc>
              <a:spcBef>
                <a:spcPts val="5"/>
              </a:spcBef>
            </a:pPr>
            <a:r>
              <a:rPr dirty="0" sz="2400" spc="-5">
                <a:latin typeface="SimSun"/>
                <a:cs typeface="SimSun"/>
              </a:rPr>
              <a:t>分时操作系统实例：  </a:t>
            </a:r>
            <a:r>
              <a:rPr dirty="0" sz="2400">
                <a:latin typeface="SimSun"/>
                <a:cs typeface="SimSun"/>
              </a:rPr>
              <a:t>CTSS、Multics、 </a:t>
            </a:r>
            <a:r>
              <a:rPr dirty="0" sz="2400" spc="-5">
                <a:latin typeface="SimSun"/>
                <a:cs typeface="SimSun"/>
              </a:rPr>
              <a:t>UNIX、Linux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4</a:t>
            </a:r>
            <a:r>
              <a:rPr dirty="0"/>
              <a:t>	</a:t>
            </a:r>
            <a:r>
              <a:rPr dirty="0" spc="10"/>
              <a:t>分时系统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215898"/>
            <a:ext cx="9320530" cy="544004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分时系统的主要问题：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>
                <a:latin typeface="SimSun"/>
                <a:cs typeface="SimSun"/>
              </a:rPr>
              <a:t>及时接受输入：多个I/O端口，设立多路缓冲区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 spc="-5">
                <a:latin typeface="SimSun"/>
                <a:cs typeface="SimSun"/>
              </a:rPr>
              <a:t>及时响应：</a:t>
            </a:r>
            <a:endParaRPr sz="2400">
              <a:latin typeface="SimSun"/>
              <a:cs typeface="SimSun"/>
            </a:endParaRPr>
          </a:p>
          <a:p>
            <a:pPr lvl="1" marL="1077595" indent="-34353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77595" algn="l"/>
                <a:tab pos="1078230" algn="l"/>
              </a:tabLst>
            </a:pPr>
            <a:r>
              <a:rPr dirty="0" sz="2400">
                <a:latin typeface="SimSun"/>
                <a:cs typeface="SimSun"/>
              </a:rPr>
              <a:t>提高对换速度（快速外存）</a:t>
            </a:r>
            <a:endParaRPr sz="2400">
              <a:latin typeface="SimSun"/>
              <a:cs typeface="SimSun"/>
            </a:endParaRPr>
          </a:p>
          <a:p>
            <a:pPr lvl="1" marL="1077595" indent="-34353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77595" algn="l"/>
                <a:tab pos="1078230" algn="l"/>
              </a:tabLst>
            </a:pPr>
            <a:r>
              <a:rPr dirty="0" sz="2400" spc="-5">
                <a:latin typeface="SimSun"/>
                <a:cs typeface="SimSun"/>
              </a:rPr>
              <a:t>限制用户数目</a:t>
            </a:r>
            <a:endParaRPr sz="2400">
              <a:latin typeface="SimSun"/>
              <a:cs typeface="SimSun"/>
            </a:endParaRPr>
          </a:p>
          <a:p>
            <a:pPr lvl="1" marL="1077595" marR="5080" indent="-342900">
              <a:lnSpc>
                <a:spcPct val="130000"/>
              </a:lnSpc>
              <a:spcBef>
                <a:spcPts val="58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77595" algn="l"/>
                <a:tab pos="1078230" algn="l"/>
              </a:tabLst>
            </a:pPr>
            <a:r>
              <a:rPr dirty="0" sz="2400">
                <a:latin typeface="SimSun"/>
                <a:cs typeface="SimSun"/>
              </a:rPr>
              <a:t>缩短时间片（可能引起对换次数增多，开销增大，程序总运行 </a:t>
            </a:r>
            <a:r>
              <a:rPr dirty="0" sz="2400">
                <a:latin typeface="SimSun"/>
                <a:cs typeface="SimSun"/>
              </a:rPr>
              <a:t>时间增大）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>
                <a:latin typeface="SimSun"/>
                <a:cs typeface="SimSun"/>
              </a:rPr>
              <a:t>减少对换信息量：</a:t>
            </a:r>
            <a:endParaRPr sz="2400">
              <a:latin typeface="SimSun"/>
              <a:cs typeface="SimSun"/>
            </a:endParaRPr>
          </a:p>
          <a:p>
            <a:pPr lvl="1" marL="1077595" indent="-34353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77595" algn="l"/>
                <a:tab pos="1078230" algn="l"/>
                <a:tab pos="4431030" algn="l"/>
              </a:tabLst>
            </a:pPr>
            <a:r>
              <a:rPr dirty="0" sz="2400">
                <a:latin typeface="SimSun"/>
                <a:cs typeface="SimSun"/>
              </a:rPr>
              <a:t>可重入代码(re-entrant	code)</a:t>
            </a:r>
            <a:endParaRPr sz="2400">
              <a:latin typeface="SimSun"/>
              <a:cs typeface="SimSun"/>
            </a:endParaRPr>
          </a:p>
          <a:p>
            <a:pPr lvl="1" marL="1077595" indent="-343535">
              <a:lnSpc>
                <a:spcPct val="100000"/>
              </a:lnSpc>
              <a:spcBef>
                <a:spcPts val="1440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77595" algn="l"/>
                <a:tab pos="1078230" algn="l"/>
              </a:tabLst>
            </a:pPr>
            <a:r>
              <a:rPr dirty="0" sz="2400" spc="-5">
                <a:latin typeface="SimSun"/>
                <a:cs typeface="SimSun"/>
              </a:rPr>
              <a:t>请求页式存储管理：只对换部分程序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616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8485" algn="l"/>
              </a:tabLst>
            </a:pPr>
            <a:r>
              <a:rPr dirty="0" spc="10"/>
              <a:t>第一</a:t>
            </a:r>
            <a:r>
              <a:rPr dirty="0"/>
              <a:t>章	</a:t>
            </a:r>
            <a:r>
              <a:rPr dirty="0" spc="10"/>
              <a:t>操作系统引论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72436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1.1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185" y="1972436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操作系统的目标和作用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830829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1.2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185" y="2830829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操作系统的发展过程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310" y="3690620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1.3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1185" y="3690620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操作系统的基本特性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310" y="4548632"/>
            <a:ext cx="825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404040"/>
                </a:solidFill>
                <a:latin typeface="SimSun"/>
                <a:cs typeface="SimSun"/>
              </a:rPr>
              <a:t>1.4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1185" y="4548632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操作系统的主要功能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3471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4</a:t>
            </a:r>
            <a:r>
              <a:rPr dirty="0"/>
              <a:t>	</a:t>
            </a:r>
            <a:r>
              <a:rPr dirty="0" spc="10"/>
              <a:t>分时系统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35860"/>
            <a:ext cx="6198235" cy="287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分时系统的特征：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2014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 spc="-5">
                <a:latin typeface="SimSun"/>
                <a:cs typeface="SimSun"/>
              </a:rPr>
              <a:t>多路性—</a:t>
            </a:r>
            <a:r>
              <a:rPr dirty="0" sz="2400">
                <a:latin typeface="SimSun"/>
                <a:cs typeface="SimSun"/>
              </a:rPr>
              <a:t>—</a:t>
            </a:r>
            <a:r>
              <a:rPr dirty="0" sz="2400" spc="-5">
                <a:latin typeface="SimSun"/>
                <a:cs typeface="SimSun"/>
              </a:rPr>
              <a:t>多个用户同时使用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2020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>
                <a:latin typeface="SimSun"/>
                <a:cs typeface="SimSun"/>
              </a:rPr>
              <a:t>独立性——对每个用户而言好象独占全机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2014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 spc="-5">
                <a:latin typeface="SimSun"/>
                <a:cs typeface="SimSun"/>
              </a:rPr>
              <a:t>及时性—</a:t>
            </a:r>
            <a:r>
              <a:rPr dirty="0" sz="2400">
                <a:latin typeface="SimSun"/>
                <a:cs typeface="SimSun"/>
              </a:rPr>
              <a:t>—</a:t>
            </a:r>
            <a:r>
              <a:rPr dirty="0" sz="2400" spc="-5">
                <a:latin typeface="SimSun"/>
                <a:cs typeface="SimSun"/>
              </a:rPr>
              <a:t>及时响应用户请求</a:t>
            </a:r>
            <a:endParaRPr sz="2400">
              <a:latin typeface="SimSun"/>
              <a:cs typeface="SimSun"/>
            </a:endParaRPr>
          </a:p>
          <a:p>
            <a:pPr marL="697865" indent="-342900">
              <a:lnSpc>
                <a:spcPct val="100000"/>
              </a:lnSpc>
              <a:spcBef>
                <a:spcPts val="2020"/>
              </a:spcBef>
              <a:buClr>
                <a:srgbClr val="90C225"/>
              </a:buClr>
              <a:buFont typeface="Wingdings"/>
              <a:buChar char=""/>
              <a:tabLst>
                <a:tab pos="698500" algn="l"/>
              </a:tabLst>
            </a:pPr>
            <a:r>
              <a:rPr dirty="0" sz="2400">
                <a:latin typeface="SimSun"/>
                <a:cs typeface="SimSun"/>
              </a:rPr>
              <a:t>交互性——人机对话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3471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5</a:t>
            </a:r>
            <a:r>
              <a:rPr dirty="0"/>
              <a:t>	</a:t>
            </a:r>
            <a:r>
              <a:rPr dirty="0" spc="10"/>
              <a:t>实时系统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54987"/>
            <a:ext cx="920750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实时系统是指系统能及时响应外部事件的请求，在规定的时间内完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成对该事件的处理，并控制所有实时任务协调一致地运行。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工业（武器）控制系统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信息查询系统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多媒体系统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嵌入式系统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90527" y="3151251"/>
            <a:ext cx="4696460" cy="3047365"/>
            <a:chOff x="5490527" y="3151251"/>
            <a:chExt cx="4696460" cy="3047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0116" y="3160776"/>
              <a:ext cx="4677155" cy="30281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5290" y="3156013"/>
              <a:ext cx="4686935" cy="3037840"/>
            </a:xfrm>
            <a:custGeom>
              <a:avLst/>
              <a:gdLst/>
              <a:ahLst/>
              <a:cxnLst/>
              <a:rect l="l" t="t" r="r" b="b"/>
              <a:pathLst>
                <a:path w="4686934" h="3037840">
                  <a:moveTo>
                    <a:pt x="0" y="3037713"/>
                  </a:moveTo>
                  <a:lnTo>
                    <a:pt x="4686681" y="3037713"/>
                  </a:lnTo>
                  <a:lnTo>
                    <a:pt x="4686681" y="0"/>
                  </a:lnTo>
                  <a:lnTo>
                    <a:pt x="0" y="0"/>
                  </a:lnTo>
                  <a:lnTo>
                    <a:pt x="0" y="3037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57135" y="6336588"/>
            <a:ext cx="1551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SimSun"/>
                <a:cs typeface="SimSun"/>
              </a:rPr>
              <a:t>飞机导</a:t>
            </a:r>
            <a:r>
              <a:rPr dirty="0" sz="2000" spc="-15">
                <a:latin typeface="SimSun"/>
                <a:cs typeface="SimSun"/>
              </a:rPr>
              <a:t>航</a:t>
            </a:r>
            <a:r>
              <a:rPr dirty="0" sz="2000">
                <a:latin typeface="SimSun"/>
                <a:cs typeface="SimSun"/>
              </a:rPr>
              <a:t>系统</a:t>
            </a:r>
            <a:endParaRPr sz="2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34715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5</a:t>
            </a:r>
            <a:r>
              <a:rPr dirty="0"/>
              <a:t>	</a:t>
            </a:r>
            <a:r>
              <a:rPr dirty="0" spc="10"/>
              <a:t>实时系统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8597900" cy="3515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实时任务的分类：</a:t>
            </a:r>
            <a:endParaRPr sz="2400">
              <a:latin typeface="SimSun"/>
              <a:cs typeface="SimSun"/>
            </a:endParaRPr>
          </a:p>
          <a:p>
            <a:pPr marL="727075" marR="242570" indent="-349250">
              <a:lnSpc>
                <a:spcPct val="150100"/>
              </a:lnSpc>
              <a:spcBef>
                <a:spcPts val="99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22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按任务执行时是否周期性划分：周期性实时任务、非周期 性实时任务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8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根据对截止时间的要求划分：硬实时任务、软实时任务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15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实时系统与分时系统的比较：多路性、独立性、及时性、交互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性、可靠性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5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1.2.</a:t>
            </a:r>
            <a:r>
              <a:rPr dirty="0" spc="190"/>
              <a:t>6</a:t>
            </a:r>
            <a:r>
              <a:rPr dirty="0"/>
              <a:t>	</a:t>
            </a:r>
            <a:r>
              <a:rPr dirty="0" spc="10"/>
              <a:t>微机操作系统的发展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7700009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按运行方式分为：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单用户单任务操作系统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：CP/M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、MS-DOS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单用户多任务操作系统：Windows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多用户多任务操作系统：UNIX、Solaris</a:t>
            </a:r>
            <a:r>
              <a:rPr dirty="0" sz="2400" spc="-25">
                <a:solidFill>
                  <a:srgbClr val="2C3B43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OS、Linux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304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3</a:t>
            </a:r>
            <a:r>
              <a:rPr dirty="0"/>
              <a:t>	</a:t>
            </a:r>
            <a:r>
              <a:rPr dirty="0" spc="10"/>
              <a:t>操作系统的基本特性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207463"/>
            <a:ext cx="3836670" cy="296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并发性（Concurrenc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e）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共享性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Sharing）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虚拟性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Virtual）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异步性（Asynchronis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m）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8460740" cy="431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并行与并发：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并行性是指两个或多个事件在同一时刻发生。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并发性是指两个或多个事件在同一时间间隔内发生。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在多道程序环境下，并发性是指在一段时间内宏观上有多</a:t>
            </a:r>
            <a:endParaRPr sz="2400">
              <a:latin typeface="SimSun"/>
              <a:cs typeface="SimSun"/>
            </a:endParaRPr>
          </a:p>
          <a:p>
            <a:pPr marL="82740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个程序在同时运行。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5715" indent="-45021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275715" algn="l"/>
                <a:tab pos="127635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单处理机系统中，微观上多个程序分时地交替执行。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marL="1275715" indent="-45021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275715" algn="l"/>
                <a:tab pos="127635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多处理机系统中，可以实现多个程序的并行执行。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9342" y="1362075"/>
            <a:ext cx="10513695" cy="4895850"/>
            <a:chOff x="839342" y="1362075"/>
            <a:chExt cx="10513695" cy="4895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67" y="1371600"/>
              <a:ext cx="10494264" cy="4876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4105" y="1366837"/>
              <a:ext cx="10504170" cy="4886325"/>
            </a:xfrm>
            <a:custGeom>
              <a:avLst/>
              <a:gdLst/>
              <a:ahLst/>
              <a:cxnLst/>
              <a:rect l="l" t="t" r="r" b="b"/>
              <a:pathLst>
                <a:path w="10504170" h="4886325">
                  <a:moveTo>
                    <a:pt x="0" y="4886325"/>
                  </a:moveTo>
                  <a:lnTo>
                    <a:pt x="10503789" y="4886325"/>
                  </a:lnTo>
                  <a:lnTo>
                    <a:pt x="10503789" y="0"/>
                  </a:lnTo>
                  <a:lnTo>
                    <a:pt x="0" y="0"/>
                  </a:lnTo>
                  <a:lnTo>
                    <a:pt x="0" y="4886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6277" y="1351869"/>
            <a:ext cx="10542270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dirty="0" sz="2400" spc="5" b="1">
                <a:solidFill>
                  <a:srgbClr val="2C3B43"/>
                </a:solidFill>
                <a:latin typeface="Microsoft JhengHei"/>
                <a:cs typeface="Microsoft JhengHei"/>
              </a:rPr>
              <a:t>例如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：在进行计算时，总须先输入用户的程序和数据，然后进行计算，最后才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能打印计算结果。这里，用结点</a:t>
            </a:r>
            <a:r>
              <a:rPr dirty="0" sz="2400" spc="5">
                <a:solidFill>
                  <a:srgbClr val="2C3B43"/>
                </a:solidFill>
                <a:latin typeface="SimSun"/>
                <a:cs typeface="SimSun"/>
              </a:rPr>
              <a:t>（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Node）代表各程序段的操作，其中I代表输入 操作，C代表计算操作，P代表打印操作，另用箭头指示操作的先后次序。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8404" y="4177284"/>
            <a:ext cx="9817735" cy="1418590"/>
            <a:chOff x="1708404" y="4177284"/>
            <a:chExt cx="9817735" cy="1418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404" y="4177284"/>
              <a:ext cx="6534911" cy="6888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72145" y="4554728"/>
              <a:ext cx="3244215" cy="1031875"/>
            </a:xfrm>
            <a:custGeom>
              <a:avLst/>
              <a:gdLst/>
              <a:ahLst/>
              <a:cxnLst/>
              <a:rect l="l" t="t" r="r" b="b"/>
              <a:pathLst>
                <a:path w="3244215" h="1031875">
                  <a:moveTo>
                    <a:pt x="0" y="0"/>
                  </a:moveTo>
                  <a:lnTo>
                    <a:pt x="927734" y="359283"/>
                  </a:lnTo>
                  <a:lnTo>
                    <a:pt x="897629" y="391846"/>
                  </a:lnTo>
                  <a:lnTo>
                    <a:pt x="873567" y="424866"/>
                  </a:lnTo>
                  <a:lnTo>
                    <a:pt x="855485" y="458219"/>
                  </a:lnTo>
                  <a:lnTo>
                    <a:pt x="843324" y="491785"/>
                  </a:lnTo>
                  <a:lnTo>
                    <a:pt x="837022" y="525441"/>
                  </a:lnTo>
                  <a:lnTo>
                    <a:pt x="836517" y="559065"/>
                  </a:lnTo>
                  <a:lnTo>
                    <a:pt x="841749" y="592537"/>
                  </a:lnTo>
                  <a:lnTo>
                    <a:pt x="869176" y="658534"/>
                  </a:lnTo>
                  <a:lnTo>
                    <a:pt x="891249" y="690816"/>
                  </a:lnTo>
                  <a:lnTo>
                    <a:pt x="918814" y="722457"/>
                  </a:lnTo>
                  <a:lnTo>
                    <a:pt x="951808" y="753337"/>
                  </a:lnTo>
                  <a:lnTo>
                    <a:pt x="990171" y="783333"/>
                  </a:lnTo>
                  <a:lnTo>
                    <a:pt x="1033842" y="812324"/>
                  </a:lnTo>
                  <a:lnTo>
                    <a:pt x="1082758" y="840188"/>
                  </a:lnTo>
                  <a:lnTo>
                    <a:pt x="1136860" y="866803"/>
                  </a:lnTo>
                  <a:lnTo>
                    <a:pt x="1196085" y="892048"/>
                  </a:lnTo>
                  <a:lnTo>
                    <a:pt x="1237425" y="907714"/>
                  </a:lnTo>
                  <a:lnTo>
                    <a:pt x="1280093" y="922445"/>
                  </a:lnTo>
                  <a:lnTo>
                    <a:pt x="1324008" y="936242"/>
                  </a:lnTo>
                  <a:lnTo>
                    <a:pt x="1369089" y="949105"/>
                  </a:lnTo>
                  <a:lnTo>
                    <a:pt x="1415253" y="961035"/>
                  </a:lnTo>
                  <a:lnTo>
                    <a:pt x="1462420" y="972030"/>
                  </a:lnTo>
                  <a:lnTo>
                    <a:pt x="1510507" y="982093"/>
                  </a:lnTo>
                  <a:lnTo>
                    <a:pt x="1559432" y="991222"/>
                  </a:lnTo>
                  <a:lnTo>
                    <a:pt x="1609115" y="999418"/>
                  </a:lnTo>
                  <a:lnTo>
                    <a:pt x="1659472" y="1006683"/>
                  </a:lnTo>
                  <a:lnTo>
                    <a:pt x="1710422" y="1013015"/>
                  </a:lnTo>
                  <a:lnTo>
                    <a:pt x="1761884" y="1018415"/>
                  </a:lnTo>
                  <a:lnTo>
                    <a:pt x="1813776" y="1022883"/>
                  </a:lnTo>
                  <a:lnTo>
                    <a:pt x="1866016" y="1026421"/>
                  </a:lnTo>
                  <a:lnTo>
                    <a:pt x="1918521" y="1029027"/>
                  </a:lnTo>
                  <a:lnTo>
                    <a:pt x="1971212" y="1030702"/>
                  </a:lnTo>
                  <a:lnTo>
                    <a:pt x="2024005" y="1031448"/>
                  </a:lnTo>
                  <a:lnTo>
                    <a:pt x="2076819" y="1031263"/>
                  </a:lnTo>
                  <a:lnTo>
                    <a:pt x="2129572" y="1030148"/>
                  </a:lnTo>
                  <a:lnTo>
                    <a:pt x="2182183" y="1028103"/>
                  </a:lnTo>
                  <a:lnTo>
                    <a:pt x="2234570" y="1025129"/>
                  </a:lnTo>
                  <a:lnTo>
                    <a:pt x="2286650" y="1021226"/>
                  </a:lnTo>
                  <a:lnTo>
                    <a:pt x="2338343" y="1016395"/>
                  </a:lnTo>
                  <a:lnTo>
                    <a:pt x="2389566" y="1010635"/>
                  </a:lnTo>
                  <a:lnTo>
                    <a:pt x="2440237" y="1003947"/>
                  </a:lnTo>
                  <a:lnTo>
                    <a:pt x="2490276" y="996331"/>
                  </a:lnTo>
                  <a:lnTo>
                    <a:pt x="2539600" y="987787"/>
                  </a:lnTo>
                  <a:lnTo>
                    <a:pt x="2588127" y="978316"/>
                  </a:lnTo>
                  <a:lnTo>
                    <a:pt x="2635776" y="967918"/>
                  </a:lnTo>
                  <a:lnTo>
                    <a:pt x="2682465" y="956593"/>
                  </a:lnTo>
                  <a:lnTo>
                    <a:pt x="2728112" y="944342"/>
                  </a:lnTo>
                  <a:lnTo>
                    <a:pt x="2772636" y="931165"/>
                  </a:lnTo>
                  <a:lnTo>
                    <a:pt x="2815954" y="917062"/>
                  </a:lnTo>
                  <a:lnTo>
                    <a:pt x="2857985" y="902033"/>
                  </a:lnTo>
                  <a:lnTo>
                    <a:pt x="2898648" y="886079"/>
                  </a:lnTo>
                  <a:lnTo>
                    <a:pt x="2950330" y="863478"/>
                  </a:lnTo>
                  <a:lnTo>
                    <a:pt x="2997818" y="839927"/>
                  </a:lnTo>
                  <a:lnTo>
                    <a:pt x="3041114" y="815505"/>
                  </a:lnTo>
                  <a:lnTo>
                    <a:pt x="3080220" y="790294"/>
                  </a:lnTo>
                  <a:lnTo>
                    <a:pt x="3115138" y="764372"/>
                  </a:lnTo>
                  <a:lnTo>
                    <a:pt x="3145868" y="737822"/>
                  </a:lnTo>
                  <a:lnTo>
                    <a:pt x="3194776" y="683156"/>
                  </a:lnTo>
                  <a:lnTo>
                    <a:pt x="3226957" y="626939"/>
                  </a:lnTo>
                  <a:lnTo>
                    <a:pt x="3242426" y="569816"/>
                  </a:lnTo>
                  <a:lnTo>
                    <a:pt x="3243897" y="541115"/>
                  </a:lnTo>
                  <a:lnTo>
                    <a:pt x="3241195" y="512429"/>
                  </a:lnTo>
                  <a:lnTo>
                    <a:pt x="3223280" y="455422"/>
                  </a:lnTo>
                  <a:lnTo>
                    <a:pt x="3188694" y="399440"/>
                  </a:lnTo>
                  <a:lnTo>
                    <a:pt x="3137450" y="345126"/>
                  </a:lnTo>
                  <a:lnTo>
                    <a:pt x="3105586" y="318795"/>
                  </a:lnTo>
                  <a:lnTo>
                    <a:pt x="3069563" y="293123"/>
                  </a:lnTo>
                  <a:lnTo>
                    <a:pt x="3029383" y="268190"/>
                  </a:lnTo>
                  <a:lnTo>
                    <a:pt x="2985047" y="244076"/>
                  </a:lnTo>
                  <a:lnTo>
                    <a:pt x="2936557" y="220861"/>
                  </a:lnTo>
                  <a:lnTo>
                    <a:pt x="2883915" y="198628"/>
                  </a:lnTo>
                  <a:lnTo>
                    <a:pt x="2842576" y="182962"/>
                  </a:lnTo>
                  <a:lnTo>
                    <a:pt x="2799908" y="168232"/>
                  </a:lnTo>
                  <a:lnTo>
                    <a:pt x="2755993" y="154436"/>
                  </a:lnTo>
                  <a:lnTo>
                    <a:pt x="2710912" y="141573"/>
                  </a:lnTo>
                  <a:lnTo>
                    <a:pt x="2664748" y="129645"/>
                  </a:lnTo>
                  <a:lnTo>
                    <a:pt x="2617581" y="118650"/>
                  </a:lnTo>
                  <a:lnTo>
                    <a:pt x="2569494" y="108589"/>
                  </a:lnTo>
                  <a:lnTo>
                    <a:pt x="2520569" y="99460"/>
                  </a:lnTo>
                  <a:lnTo>
                    <a:pt x="2470886" y="91264"/>
                  </a:lnTo>
                  <a:lnTo>
                    <a:pt x="2420529" y="84000"/>
                  </a:lnTo>
                  <a:lnTo>
                    <a:pt x="2369579" y="77669"/>
                  </a:lnTo>
                  <a:lnTo>
                    <a:pt x="2318117" y="72269"/>
                  </a:lnTo>
                  <a:lnTo>
                    <a:pt x="2266225" y="67801"/>
                  </a:lnTo>
                  <a:lnTo>
                    <a:pt x="2213985" y="64264"/>
                  </a:lnTo>
                  <a:lnTo>
                    <a:pt x="2161480" y="61657"/>
                  </a:lnTo>
                  <a:lnTo>
                    <a:pt x="2108789" y="59982"/>
                  </a:lnTo>
                  <a:lnTo>
                    <a:pt x="2055996" y="59237"/>
                  </a:lnTo>
                  <a:lnTo>
                    <a:pt x="2003182" y="59422"/>
                  </a:lnTo>
                  <a:lnTo>
                    <a:pt x="1950429" y="60537"/>
                  </a:lnTo>
                  <a:lnTo>
                    <a:pt x="1897818" y="62581"/>
                  </a:lnTo>
                  <a:lnTo>
                    <a:pt x="1845431" y="65555"/>
                  </a:lnTo>
                  <a:lnTo>
                    <a:pt x="1793351" y="69457"/>
                  </a:lnTo>
                  <a:lnTo>
                    <a:pt x="1741658" y="74289"/>
                  </a:lnTo>
                  <a:lnTo>
                    <a:pt x="1690435" y="80048"/>
                  </a:lnTo>
                  <a:lnTo>
                    <a:pt x="1639764" y="86736"/>
                  </a:lnTo>
                  <a:lnTo>
                    <a:pt x="1589725" y="94352"/>
                  </a:lnTo>
                  <a:lnTo>
                    <a:pt x="1540401" y="102895"/>
                  </a:lnTo>
                  <a:lnTo>
                    <a:pt x="1491874" y="112365"/>
                  </a:lnTo>
                  <a:lnTo>
                    <a:pt x="1444225" y="122762"/>
                  </a:lnTo>
                  <a:lnTo>
                    <a:pt x="1397536" y="134086"/>
                  </a:lnTo>
                  <a:lnTo>
                    <a:pt x="1351889" y="146337"/>
                  </a:lnTo>
                  <a:lnTo>
                    <a:pt x="1307365" y="159513"/>
                  </a:lnTo>
                  <a:lnTo>
                    <a:pt x="1264047" y="173616"/>
                  </a:lnTo>
                  <a:lnTo>
                    <a:pt x="1222016" y="188643"/>
                  </a:lnTo>
                  <a:lnTo>
                    <a:pt x="1181353" y="204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72145" y="4554728"/>
              <a:ext cx="3244215" cy="1031875"/>
            </a:xfrm>
            <a:custGeom>
              <a:avLst/>
              <a:gdLst/>
              <a:ahLst/>
              <a:cxnLst/>
              <a:rect l="l" t="t" r="r" b="b"/>
              <a:pathLst>
                <a:path w="3244215" h="1031875">
                  <a:moveTo>
                    <a:pt x="0" y="0"/>
                  </a:moveTo>
                  <a:lnTo>
                    <a:pt x="1181353" y="204597"/>
                  </a:lnTo>
                  <a:lnTo>
                    <a:pt x="1222016" y="188643"/>
                  </a:lnTo>
                  <a:lnTo>
                    <a:pt x="1264047" y="173616"/>
                  </a:lnTo>
                  <a:lnTo>
                    <a:pt x="1307365" y="159513"/>
                  </a:lnTo>
                  <a:lnTo>
                    <a:pt x="1351889" y="146337"/>
                  </a:lnTo>
                  <a:lnTo>
                    <a:pt x="1397536" y="134086"/>
                  </a:lnTo>
                  <a:lnTo>
                    <a:pt x="1444225" y="122762"/>
                  </a:lnTo>
                  <a:lnTo>
                    <a:pt x="1491874" y="112365"/>
                  </a:lnTo>
                  <a:lnTo>
                    <a:pt x="1540401" y="102895"/>
                  </a:lnTo>
                  <a:lnTo>
                    <a:pt x="1589725" y="94352"/>
                  </a:lnTo>
                  <a:lnTo>
                    <a:pt x="1639764" y="86736"/>
                  </a:lnTo>
                  <a:lnTo>
                    <a:pt x="1690435" y="80048"/>
                  </a:lnTo>
                  <a:lnTo>
                    <a:pt x="1741658" y="74289"/>
                  </a:lnTo>
                  <a:lnTo>
                    <a:pt x="1793351" y="69457"/>
                  </a:lnTo>
                  <a:lnTo>
                    <a:pt x="1845431" y="65555"/>
                  </a:lnTo>
                  <a:lnTo>
                    <a:pt x="1897818" y="62581"/>
                  </a:lnTo>
                  <a:lnTo>
                    <a:pt x="1950429" y="60537"/>
                  </a:lnTo>
                  <a:lnTo>
                    <a:pt x="2003182" y="59422"/>
                  </a:lnTo>
                  <a:lnTo>
                    <a:pt x="2055996" y="59237"/>
                  </a:lnTo>
                  <a:lnTo>
                    <a:pt x="2108789" y="59982"/>
                  </a:lnTo>
                  <a:lnTo>
                    <a:pt x="2161480" y="61657"/>
                  </a:lnTo>
                  <a:lnTo>
                    <a:pt x="2213985" y="64264"/>
                  </a:lnTo>
                  <a:lnTo>
                    <a:pt x="2266225" y="67801"/>
                  </a:lnTo>
                  <a:lnTo>
                    <a:pt x="2318117" y="72269"/>
                  </a:lnTo>
                  <a:lnTo>
                    <a:pt x="2369579" y="77669"/>
                  </a:lnTo>
                  <a:lnTo>
                    <a:pt x="2420529" y="84000"/>
                  </a:lnTo>
                  <a:lnTo>
                    <a:pt x="2470886" y="91264"/>
                  </a:lnTo>
                  <a:lnTo>
                    <a:pt x="2520569" y="99460"/>
                  </a:lnTo>
                  <a:lnTo>
                    <a:pt x="2569494" y="108589"/>
                  </a:lnTo>
                  <a:lnTo>
                    <a:pt x="2617581" y="118650"/>
                  </a:lnTo>
                  <a:lnTo>
                    <a:pt x="2664748" y="129645"/>
                  </a:lnTo>
                  <a:lnTo>
                    <a:pt x="2710912" y="141573"/>
                  </a:lnTo>
                  <a:lnTo>
                    <a:pt x="2755993" y="154436"/>
                  </a:lnTo>
                  <a:lnTo>
                    <a:pt x="2799908" y="168232"/>
                  </a:lnTo>
                  <a:lnTo>
                    <a:pt x="2842576" y="182962"/>
                  </a:lnTo>
                  <a:lnTo>
                    <a:pt x="2883915" y="198628"/>
                  </a:lnTo>
                  <a:lnTo>
                    <a:pt x="2936557" y="220861"/>
                  </a:lnTo>
                  <a:lnTo>
                    <a:pt x="2985047" y="244076"/>
                  </a:lnTo>
                  <a:lnTo>
                    <a:pt x="3029383" y="268190"/>
                  </a:lnTo>
                  <a:lnTo>
                    <a:pt x="3069563" y="293123"/>
                  </a:lnTo>
                  <a:lnTo>
                    <a:pt x="3105586" y="318795"/>
                  </a:lnTo>
                  <a:lnTo>
                    <a:pt x="3137450" y="345126"/>
                  </a:lnTo>
                  <a:lnTo>
                    <a:pt x="3165153" y="372034"/>
                  </a:lnTo>
                  <a:lnTo>
                    <a:pt x="3208070" y="427263"/>
                  </a:lnTo>
                  <a:lnTo>
                    <a:pt x="3234322" y="483838"/>
                  </a:lnTo>
                  <a:lnTo>
                    <a:pt x="3243897" y="541115"/>
                  </a:lnTo>
                  <a:lnTo>
                    <a:pt x="3242426" y="569816"/>
                  </a:lnTo>
                  <a:lnTo>
                    <a:pt x="3226957" y="626939"/>
                  </a:lnTo>
                  <a:lnTo>
                    <a:pt x="3194776" y="683156"/>
                  </a:lnTo>
                  <a:lnTo>
                    <a:pt x="3145868" y="737822"/>
                  </a:lnTo>
                  <a:lnTo>
                    <a:pt x="3115138" y="764372"/>
                  </a:lnTo>
                  <a:lnTo>
                    <a:pt x="3080220" y="790294"/>
                  </a:lnTo>
                  <a:lnTo>
                    <a:pt x="3041114" y="815505"/>
                  </a:lnTo>
                  <a:lnTo>
                    <a:pt x="2997818" y="839927"/>
                  </a:lnTo>
                  <a:lnTo>
                    <a:pt x="2950330" y="863478"/>
                  </a:lnTo>
                  <a:lnTo>
                    <a:pt x="2898648" y="886079"/>
                  </a:lnTo>
                  <a:lnTo>
                    <a:pt x="2857985" y="902033"/>
                  </a:lnTo>
                  <a:lnTo>
                    <a:pt x="2815954" y="917062"/>
                  </a:lnTo>
                  <a:lnTo>
                    <a:pt x="2772636" y="931165"/>
                  </a:lnTo>
                  <a:lnTo>
                    <a:pt x="2728112" y="944342"/>
                  </a:lnTo>
                  <a:lnTo>
                    <a:pt x="2682465" y="956593"/>
                  </a:lnTo>
                  <a:lnTo>
                    <a:pt x="2635776" y="967918"/>
                  </a:lnTo>
                  <a:lnTo>
                    <a:pt x="2588127" y="978316"/>
                  </a:lnTo>
                  <a:lnTo>
                    <a:pt x="2539600" y="987787"/>
                  </a:lnTo>
                  <a:lnTo>
                    <a:pt x="2490276" y="996331"/>
                  </a:lnTo>
                  <a:lnTo>
                    <a:pt x="2440237" y="1003947"/>
                  </a:lnTo>
                  <a:lnTo>
                    <a:pt x="2389566" y="1010635"/>
                  </a:lnTo>
                  <a:lnTo>
                    <a:pt x="2338343" y="1016395"/>
                  </a:lnTo>
                  <a:lnTo>
                    <a:pt x="2286650" y="1021226"/>
                  </a:lnTo>
                  <a:lnTo>
                    <a:pt x="2234570" y="1025129"/>
                  </a:lnTo>
                  <a:lnTo>
                    <a:pt x="2182183" y="1028103"/>
                  </a:lnTo>
                  <a:lnTo>
                    <a:pt x="2129572" y="1030148"/>
                  </a:lnTo>
                  <a:lnTo>
                    <a:pt x="2076819" y="1031263"/>
                  </a:lnTo>
                  <a:lnTo>
                    <a:pt x="2024005" y="1031448"/>
                  </a:lnTo>
                  <a:lnTo>
                    <a:pt x="1971212" y="1030702"/>
                  </a:lnTo>
                  <a:lnTo>
                    <a:pt x="1918521" y="1029027"/>
                  </a:lnTo>
                  <a:lnTo>
                    <a:pt x="1866016" y="1026421"/>
                  </a:lnTo>
                  <a:lnTo>
                    <a:pt x="1813776" y="1022883"/>
                  </a:lnTo>
                  <a:lnTo>
                    <a:pt x="1761884" y="1018415"/>
                  </a:lnTo>
                  <a:lnTo>
                    <a:pt x="1710422" y="1013015"/>
                  </a:lnTo>
                  <a:lnTo>
                    <a:pt x="1659472" y="1006683"/>
                  </a:lnTo>
                  <a:lnTo>
                    <a:pt x="1609115" y="999418"/>
                  </a:lnTo>
                  <a:lnTo>
                    <a:pt x="1559432" y="991222"/>
                  </a:lnTo>
                  <a:lnTo>
                    <a:pt x="1510507" y="982093"/>
                  </a:lnTo>
                  <a:lnTo>
                    <a:pt x="1462420" y="972030"/>
                  </a:lnTo>
                  <a:lnTo>
                    <a:pt x="1415253" y="961035"/>
                  </a:lnTo>
                  <a:lnTo>
                    <a:pt x="1369089" y="949105"/>
                  </a:lnTo>
                  <a:lnTo>
                    <a:pt x="1324008" y="936242"/>
                  </a:lnTo>
                  <a:lnTo>
                    <a:pt x="1280093" y="922445"/>
                  </a:lnTo>
                  <a:lnTo>
                    <a:pt x="1237425" y="907714"/>
                  </a:lnTo>
                  <a:lnTo>
                    <a:pt x="1196085" y="892048"/>
                  </a:lnTo>
                  <a:lnTo>
                    <a:pt x="1136860" y="866803"/>
                  </a:lnTo>
                  <a:lnTo>
                    <a:pt x="1082758" y="840188"/>
                  </a:lnTo>
                  <a:lnTo>
                    <a:pt x="1033842" y="812324"/>
                  </a:lnTo>
                  <a:lnTo>
                    <a:pt x="990171" y="783333"/>
                  </a:lnTo>
                  <a:lnTo>
                    <a:pt x="951808" y="753337"/>
                  </a:lnTo>
                  <a:lnTo>
                    <a:pt x="918814" y="722457"/>
                  </a:lnTo>
                  <a:lnTo>
                    <a:pt x="891249" y="690816"/>
                  </a:lnTo>
                  <a:lnTo>
                    <a:pt x="869176" y="658534"/>
                  </a:lnTo>
                  <a:lnTo>
                    <a:pt x="841749" y="592537"/>
                  </a:lnTo>
                  <a:lnTo>
                    <a:pt x="836517" y="559065"/>
                  </a:lnTo>
                  <a:lnTo>
                    <a:pt x="837022" y="525441"/>
                  </a:lnTo>
                  <a:lnTo>
                    <a:pt x="855485" y="458219"/>
                  </a:lnTo>
                  <a:lnTo>
                    <a:pt x="897629" y="391846"/>
                  </a:lnTo>
                  <a:lnTo>
                    <a:pt x="927734" y="35928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42E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791192" y="4924805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C3B43"/>
                </a:solidFill>
                <a:latin typeface="Microsoft YaHei UI"/>
                <a:cs typeface="Microsoft YaHei UI"/>
              </a:rPr>
              <a:t>串行执行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5354" y="3310543"/>
            <a:ext cx="8872208" cy="335682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18554" y="4842764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C4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5398" y="4842764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C3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5259" y="4842764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C2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9309" y="4842764"/>
            <a:ext cx="46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C1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2100" y="6179921"/>
            <a:ext cx="4673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P4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6278" y="6179921"/>
            <a:ext cx="4673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P3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8170" y="6179921"/>
            <a:ext cx="4673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P2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8029" y="6179921"/>
            <a:ext cx="4673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P1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8760" y="3432759"/>
            <a:ext cx="51987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  <a:tab pos="2245995" algn="l"/>
                <a:tab pos="3366135" algn="l"/>
                <a:tab pos="4575810" algn="l"/>
              </a:tabLst>
            </a:pPr>
            <a:r>
              <a:rPr dirty="0" baseline="1157" sz="3600" spc="-7" b="1">
                <a:latin typeface="Verdana"/>
                <a:cs typeface="Verdana"/>
              </a:rPr>
              <a:t>I</a:t>
            </a:r>
            <a:r>
              <a:rPr dirty="0" baseline="1157" sz="3600" b="1">
                <a:latin typeface="Verdana"/>
                <a:cs typeface="Verdana"/>
              </a:rPr>
              <a:t>1</a:t>
            </a:r>
            <a:r>
              <a:rPr dirty="0" baseline="1157" sz="3600" b="1">
                <a:latin typeface="Verdana"/>
                <a:cs typeface="Verdana"/>
              </a:rPr>
              <a:t>	</a:t>
            </a:r>
            <a:r>
              <a:rPr dirty="0" baseline="1157" sz="3600" spc="-7" b="1">
                <a:latin typeface="Verdana"/>
                <a:cs typeface="Verdana"/>
              </a:rPr>
              <a:t>I</a:t>
            </a:r>
            <a:r>
              <a:rPr dirty="0" baseline="1157" sz="3600" b="1">
                <a:latin typeface="Verdana"/>
                <a:cs typeface="Verdana"/>
              </a:rPr>
              <a:t>2</a:t>
            </a:r>
            <a:r>
              <a:rPr dirty="0" baseline="1157" sz="3600" b="1">
                <a:latin typeface="Verdana"/>
                <a:cs typeface="Verdana"/>
              </a:rPr>
              <a:t>	</a:t>
            </a:r>
            <a:r>
              <a:rPr dirty="0" baseline="1157" sz="3600" spc="-7" b="1">
                <a:latin typeface="Verdana"/>
                <a:cs typeface="Verdana"/>
              </a:rPr>
              <a:t>I</a:t>
            </a:r>
            <a:r>
              <a:rPr dirty="0" baseline="1157" sz="3600" b="1">
                <a:latin typeface="Verdana"/>
                <a:cs typeface="Verdana"/>
              </a:rPr>
              <a:t>3</a:t>
            </a:r>
            <a:r>
              <a:rPr dirty="0" baseline="1157" sz="3600" b="1">
                <a:latin typeface="Verdana"/>
                <a:cs typeface="Verdana"/>
              </a:rPr>
              <a:t>	</a:t>
            </a:r>
            <a:r>
              <a:rPr dirty="0" baseline="1157" sz="3600" spc="-7" b="1">
                <a:latin typeface="Verdana"/>
                <a:cs typeface="Verdana"/>
              </a:rPr>
              <a:t>I</a:t>
            </a:r>
            <a:r>
              <a:rPr dirty="0" baseline="1157" sz="3600" b="1">
                <a:latin typeface="Verdana"/>
                <a:cs typeface="Verdana"/>
              </a:rPr>
              <a:t>4</a:t>
            </a:r>
            <a:r>
              <a:rPr dirty="0" baseline="1157" sz="3600" b="1">
                <a:latin typeface="Verdana"/>
                <a:cs typeface="Verdana"/>
              </a:rPr>
              <a:t>	</a:t>
            </a:r>
            <a:r>
              <a:rPr dirty="0" sz="2400" b="1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6540" y="6164681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4621" y="4856175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……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3390" y="3680586"/>
            <a:ext cx="1043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C3B43"/>
                </a:solidFill>
                <a:latin typeface="Microsoft YaHei UI"/>
                <a:cs typeface="Microsoft YaHei UI"/>
              </a:rPr>
              <a:t>并发执行</a:t>
            </a:r>
            <a:endParaRPr sz="2000">
              <a:latin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02714"/>
            <a:ext cx="998474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引入进程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（Process）：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程序（Programm）是静态实体，不能并发执行。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为使多个程序能并发执行，系统必须为每个程序建立进程。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进程是指在系统中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能</a:t>
            </a:r>
            <a:r>
              <a:rPr dirty="0" u="heavy" sz="2400" spc="-5">
                <a:solidFill>
                  <a:srgbClr val="2C3B43"/>
                </a:solidFill>
                <a:uFill>
                  <a:solidFill>
                    <a:srgbClr val="2C3B43"/>
                  </a:solidFill>
                </a:uFill>
                <a:latin typeface="SimSun"/>
                <a:cs typeface="SimSun"/>
              </a:rPr>
              <a:t>独立运行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并作为</a:t>
            </a:r>
            <a:r>
              <a:rPr dirty="0" u="heavy" sz="2400" spc="-5">
                <a:solidFill>
                  <a:srgbClr val="2C3B43"/>
                </a:solidFill>
                <a:uFill>
                  <a:solidFill>
                    <a:srgbClr val="2C3B43"/>
                  </a:solidFill>
                </a:uFill>
                <a:latin typeface="SimSun"/>
                <a:cs typeface="SimSun"/>
              </a:rPr>
              <a:t>资源分配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的基本单位，它是由</a:t>
            </a:r>
            <a:endParaRPr sz="2400">
              <a:latin typeface="SimSun"/>
              <a:cs typeface="SimSun"/>
            </a:endParaRPr>
          </a:p>
          <a:p>
            <a:pPr marL="82740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一组机器指令、数据和堆栈等组成，是一个能独立运行的活动实体。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4173" y="5205221"/>
            <a:ext cx="4261485" cy="1320165"/>
          </a:xfrm>
          <a:custGeom>
            <a:avLst/>
            <a:gdLst/>
            <a:ahLst/>
            <a:cxnLst/>
            <a:rect l="l" t="t" r="r" b="b"/>
            <a:pathLst>
              <a:path w="4261484" h="1320165">
                <a:moveTo>
                  <a:pt x="4261104" y="0"/>
                </a:moveTo>
                <a:lnTo>
                  <a:pt x="0" y="0"/>
                </a:lnTo>
                <a:lnTo>
                  <a:pt x="0" y="1319783"/>
                </a:lnTo>
                <a:lnTo>
                  <a:pt x="4261104" y="1319783"/>
                </a:lnTo>
                <a:lnTo>
                  <a:pt x="4261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2565" y="4334383"/>
            <a:ext cx="959485" cy="1118870"/>
          </a:xfrm>
          <a:custGeom>
            <a:avLst/>
            <a:gdLst/>
            <a:ahLst/>
            <a:cxnLst/>
            <a:rect l="l" t="t" r="r" b="b"/>
            <a:pathLst>
              <a:path w="959485" h="1118870">
                <a:moveTo>
                  <a:pt x="959485" y="1118362"/>
                </a:moveTo>
                <a:lnTo>
                  <a:pt x="471424" y="1118362"/>
                </a:lnTo>
                <a:lnTo>
                  <a:pt x="0" y="0"/>
                </a:lnTo>
              </a:path>
            </a:pathLst>
          </a:custGeom>
          <a:ln w="19050">
            <a:solidFill>
              <a:srgbClr val="C42E1A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64173" y="5205221"/>
            <a:ext cx="4261485" cy="132016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90805" marR="200025">
              <a:lnSpc>
                <a:spcPct val="150000"/>
              </a:lnSpc>
              <a:spcBef>
                <a:spcPts val="615"/>
              </a:spcBef>
            </a:pPr>
            <a:r>
              <a:rPr dirty="0" sz="2400">
                <a:latin typeface="SimSun"/>
                <a:cs typeface="SimSun"/>
              </a:rPr>
              <a:t>引入线程：作为独立运行和独 </a:t>
            </a:r>
            <a:r>
              <a:rPr dirty="0" sz="2400">
                <a:latin typeface="SimSun"/>
                <a:cs typeface="SimSun"/>
              </a:rPr>
              <a:t>立调度的基本单位。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39873"/>
            <a:ext cx="938720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并发的实质：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并发的实质是一个物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理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CP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U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（也可以多个物理CPU）在若干道程序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marL="827405">
              <a:lnSpc>
                <a:spcPct val="100000"/>
              </a:lnSpc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之间多路复用。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并发性是让有限物理资源实现多用户共享，以提高效率。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1</a:t>
            </a:r>
            <a:r>
              <a:rPr dirty="0"/>
              <a:t>	</a:t>
            </a:r>
            <a:r>
              <a:rPr dirty="0" spc="10"/>
              <a:t>操作系统的目标和作用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56409"/>
            <a:ext cx="1029843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操作系统的目标：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35025" indent="-4572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AutoNum type="arabicPeriod"/>
              <a:tabLst>
                <a:tab pos="835025" algn="l"/>
                <a:tab pos="8356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方便性：用户接口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35025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35025" algn="l"/>
                <a:tab pos="8356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有效性：提高系统资源的利用率、提高系统的吞吐量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35025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35025" algn="l"/>
                <a:tab pos="8356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可扩充性：OS结构（无结构→模块化结构→层次化结构→微内核结构）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835025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35025" algn="l"/>
                <a:tab pos="83566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开放性：遵循世界标准规范，遵循开放系统互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连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OSI国际标准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39873"/>
            <a:ext cx="9385935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并发性带来的优点：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在一个时间段内，多个程序（进程）并发推进，共享系统资源。</a:t>
            </a:r>
            <a:endParaRPr sz="2400">
              <a:latin typeface="SimSun"/>
              <a:cs typeface="SimSun"/>
            </a:endParaRPr>
          </a:p>
          <a:p>
            <a:pPr marL="827405" marR="5080" indent="-182880">
              <a:lnSpc>
                <a:spcPct val="200100"/>
              </a:lnSpc>
              <a:spcBef>
                <a:spcPts val="1010"/>
              </a:spcBef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发挥并发性能够消除系统中部件和部件之间的相互等待，有效地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改善系统资源的利用率。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460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1.3.1	</a:t>
            </a:r>
            <a:r>
              <a:rPr dirty="0" spc="10"/>
              <a:t>并发性</a:t>
            </a:r>
            <a:r>
              <a:rPr dirty="0" spc="-170"/>
              <a:t>（Concurrence）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12441"/>
            <a:ext cx="7861934" cy="450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进程并发必须解决的问题：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8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如何从一个进程切换到另一个进程？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28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如何将各个进程隔离开来，使之互不干扰？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8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怎样让多个进程协作完成任务？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8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多个进程共享文件数据时，如何保证数据的一致性？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2800">
              <a:latin typeface="SimSun"/>
              <a:cs typeface="SimSun"/>
            </a:endParaRPr>
          </a:p>
          <a:p>
            <a:pPr marL="839469" indent="-195580">
              <a:lnSpc>
                <a:spcPct val="100000"/>
              </a:lnSpc>
              <a:buClr>
                <a:srgbClr val="90C225"/>
              </a:buClr>
              <a:buSzPct val="75000"/>
              <a:buFont typeface="Wingdings"/>
              <a:buChar char=""/>
              <a:tabLst>
                <a:tab pos="840105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怎样协调多个进程对资源的竞争或共享？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540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1.3.2	</a:t>
            </a:r>
            <a:r>
              <a:rPr dirty="0" spc="10"/>
              <a:t>共享性</a:t>
            </a:r>
            <a:r>
              <a:rPr dirty="0" spc="-80"/>
              <a:t>（Sharing）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05254"/>
            <a:ext cx="10426700" cy="3150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所谓共享，是指系统中的资源可供内存中多个并发执行的进程（线程）共同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使用。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主要的资源共享方式有两种：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互斥共享：在一段时间内只运行一个进程访问资源（</a:t>
            </a:r>
            <a:r>
              <a:rPr dirty="0" sz="2400" spc="5">
                <a:solidFill>
                  <a:srgbClr val="2C3B43"/>
                </a:solidFill>
                <a:latin typeface="SimSun"/>
                <a:cs typeface="SimSun"/>
              </a:rPr>
              <a:t>如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CPU、I/O设备）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同时访问：在一段时间内运行多个进程“同时”访问（如内存、磁盘）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022" y="4763261"/>
            <a:ext cx="8031480" cy="1931035"/>
          </a:xfrm>
          <a:custGeom>
            <a:avLst/>
            <a:gdLst/>
            <a:ahLst/>
            <a:cxnLst/>
            <a:rect l="l" t="t" r="r" b="b"/>
            <a:pathLst>
              <a:path w="8031480" h="1931034">
                <a:moveTo>
                  <a:pt x="8031480" y="0"/>
                </a:moveTo>
                <a:lnTo>
                  <a:pt x="0" y="0"/>
                </a:lnTo>
                <a:lnTo>
                  <a:pt x="0" y="1930908"/>
                </a:lnTo>
                <a:lnTo>
                  <a:pt x="8031480" y="1930908"/>
                </a:lnTo>
                <a:lnTo>
                  <a:pt x="803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81022" y="4763261"/>
            <a:ext cx="8031480" cy="1931035"/>
          </a:xfrm>
          <a:prstGeom prst="rect">
            <a:avLst/>
          </a:prstGeom>
          <a:ln w="19050">
            <a:solidFill>
              <a:srgbClr val="C42E1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 spc="5" b="1">
                <a:latin typeface="Microsoft JhengHei"/>
                <a:cs typeface="Microsoft JhengHei"/>
              </a:rPr>
              <a:t>并发和共享是操作系统的两个最基本的特征。</a:t>
            </a:r>
            <a:endParaRPr sz="2400">
              <a:latin typeface="Microsoft JhengHei"/>
              <a:cs typeface="Microsoft JhengHei"/>
            </a:endParaRPr>
          </a:p>
          <a:p>
            <a:pPr marL="623570" indent="-26606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23570" algn="l"/>
                <a:tab pos="624205" algn="l"/>
              </a:tabLst>
            </a:pPr>
            <a:r>
              <a:rPr dirty="0" sz="2400" spc="10" b="1">
                <a:latin typeface="Microsoft JhengHei"/>
                <a:cs typeface="Microsoft JhengHei"/>
              </a:rPr>
              <a:t>共享以并发执行为条件；</a:t>
            </a:r>
            <a:endParaRPr sz="2400">
              <a:latin typeface="Microsoft JhengHei"/>
              <a:cs typeface="Microsoft JhengHei"/>
            </a:endParaRPr>
          </a:p>
          <a:p>
            <a:pPr marL="623570" indent="-2660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623570" algn="l"/>
                <a:tab pos="624205" algn="l"/>
              </a:tabLst>
            </a:pPr>
            <a:r>
              <a:rPr dirty="0" sz="2400" spc="5" b="1">
                <a:latin typeface="Microsoft JhengHei"/>
                <a:cs typeface="Microsoft JhengHei"/>
              </a:rPr>
              <a:t>共享的有效管理影响并发执行的程度。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68994" y="5290058"/>
            <a:ext cx="1306195" cy="1277620"/>
            <a:chOff x="8468994" y="5290058"/>
            <a:chExt cx="1306195" cy="1277620"/>
          </a:xfrm>
        </p:grpSpPr>
        <p:sp>
          <p:nvSpPr>
            <p:cNvPr id="7" name="object 7"/>
            <p:cNvSpPr/>
            <p:nvPr/>
          </p:nvSpPr>
          <p:spPr>
            <a:xfrm>
              <a:off x="8481694" y="5302758"/>
              <a:ext cx="1280795" cy="1252220"/>
            </a:xfrm>
            <a:custGeom>
              <a:avLst/>
              <a:gdLst/>
              <a:ahLst/>
              <a:cxnLst/>
              <a:rect l="l" t="t" r="r" b="b"/>
              <a:pathLst>
                <a:path w="1280795" h="1252220">
                  <a:moveTo>
                    <a:pt x="773429" y="0"/>
                  </a:moveTo>
                  <a:lnTo>
                    <a:pt x="489203" y="385051"/>
                  </a:lnTo>
                  <a:lnTo>
                    <a:pt x="0" y="234314"/>
                  </a:lnTo>
                  <a:lnTo>
                    <a:pt x="313562" y="623023"/>
                  </a:lnTo>
                  <a:lnTo>
                    <a:pt x="29463" y="1008075"/>
                  </a:lnTo>
                  <a:lnTo>
                    <a:pt x="507364" y="863282"/>
                  </a:lnTo>
                  <a:lnTo>
                    <a:pt x="820927" y="1252029"/>
                  </a:lnTo>
                  <a:lnTo>
                    <a:pt x="802766" y="773798"/>
                  </a:lnTo>
                  <a:lnTo>
                    <a:pt x="1280795" y="629005"/>
                  </a:lnTo>
                  <a:lnTo>
                    <a:pt x="791590" y="478231"/>
                  </a:lnTo>
                  <a:lnTo>
                    <a:pt x="773429" y="0"/>
                  </a:lnTo>
                  <a:close/>
                </a:path>
              </a:pathLst>
            </a:custGeom>
            <a:solidFill>
              <a:srgbClr val="C42E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81694" y="5302758"/>
              <a:ext cx="1280795" cy="1252220"/>
            </a:xfrm>
            <a:custGeom>
              <a:avLst/>
              <a:gdLst/>
              <a:ahLst/>
              <a:cxnLst/>
              <a:rect l="l" t="t" r="r" b="b"/>
              <a:pathLst>
                <a:path w="1280795" h="1252220">
                  <a:moveTo>
                    <a:pt x="0" y="234314"/>
                  </a:moveTo>
                  <a:lnTo>
                    <a:pt x="489203" y="385051"/>
                  </a:lnTo>
                  <a:lnTo>
                    <a:pt x="773429" y="0"/>
                  </a:lnTo>
                  <a:lnTo>
                    <a:pt x="791590" y="478231"/>
                  </a:lnTo>
                  <a:lnTo>
                    <a:pt x="1280795" y="629005"/>
                  </a:lnTo>
                  <a:lnTo>
                    <a:pt x="802766" y="773798"/>
                  </a:lnTo>
                  <a:lnTo>
                    <a:pt x="820927" y="1252029"/>
                  </a:lnTo>
                  <a:lnTo>
                    <a:pt x="507364" y="863282"/>
                  </a:lnTo>
                  <a:lnTo>
                    <a:pt x="29463" y="1008075"/>
                  </a:lnTo>
                  <a:lnTo>
                    <a:pt x="313562" y="623023"/>
                  </a:lnTo>
                  <a:lnTo>
                    <a:pt x="0" y="23431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78010" y="5825058"/>
              <a:ext cx="121920" cy="257810"/>
            </a:xfrm>
            <a:custGeom>
              <a:avLst/>
              <a:gdLst/>
              <a:ahLst/>
              <a:cxnLst/>
              <a:rect l="l" t="t" r="r" b="b"/>
              <a:pathLst>
                <a:path w="121920" h="257810">
                  <a:moveTo>
                    <a:pt x="74930" y="0"/>
                  </a:moveTo>
                  <a:lnTo>
                    <a:pt x="34163" y="165455"/>
                  </a:lnTo>
                  <a:lnTo>
                    <a:pt x="62357" y="174167"/>
                  </a:lnTo>
                  <a:lnTo>
                    <a:pt x="121920" y="14465"/>
                  </a:lnTo>
                  <a:lnTo>
                    <a:pt x="74930" y="0"/>
                  </a:lnTo>
                  <a:close/>
                </a:path>
                <a:path w="121920" h="257810">
                  <a:moveTo>
                    <a:pt x="14097" y="197548"/>
                  </a:moveTo>
                  <a:lnTo>
                    <a:pt x="0" y="243166"/>
                  </a:lnTo>
                  <a:lnTo>
                    <a:pt x="45593" y="257238"/>
                  </a:lnTo>
                  <a:lnTo>
                    <a:pt x="59690" y="211607"/>
                  </a:lnTo>
                  <a:lnTo>
                    <a:pt x="14097" y="197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540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1.3.3	</a:t>
            </a:r>
            <a:r>
              <a:rPr dirty="0" spc="10"/>
              <a:t>虚拟性</a:t>
            </a:r>
            <a:r>
              <a:rPr dirty="0" spc="125"/>
              <a:t>（Virtual）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05153"/>
            <a:ext cx="8597900" cy="437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虚拟性是指利用某种技术，将少的物理资源演变为多的、逻辑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上的对应资源。</a:t>
            </a:r>
            <a:endParaRPr sz="2400">
              <a:latin typeface="SimSun"/>
              <a:cs typeface="SimSun"/>
            </a:endParaRPr>
          </a:p>
          <a:p>
            <a:pPr marL="355600" marR="5080" indent="-342900">
              <a:lnSpc>
                <a:spcPct val="15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虚拟性还包括将慢的虚拟成快的，容量小的虚拟成容量大的，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不能共享的虚拟成能共享的，等等。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虚拟性带来的好处：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827405" indent="-4495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一方面虚拟扩充了系统资源；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marL="827405" indent="-44958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另一方面为用户使用系统带来了方便。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5403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1.3.3	</a:t>
            </a:r>
            <a:r>
              <a:rPr dirty="0" spc="10"/>
              <a:t>虚拟性</a:t>
            </a:r>
            <a:r>
              <a:rPr dirty="0" spc="125"/>
              <a:t>（Virtual）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88033"/>
            <a:ext cx="6411595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现代操作系统虚拟性表项：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虚拟存储器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911225" algn="l"/>
                <a:tab pos="91186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虚拟设备：CPU、I/O设备、Spooling系统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1900">
              <a:latin typeface="SimSun"/>
              <a:cs typeface="SimSun"/>
            </a:endParaRPr>
          </a:p>
          <a:p>
            <a:pPr marL="911225" indent="-3676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911225" algn="l"/>
                <a:tab pos="91186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虚拟机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690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1.3.4	</a:t>
            </a:r>
            <a:r>
              <a:rPr dirty="0" spc="10"/>
              <a:t>异步性</a:t>
            </a:r>
            <a:r>
              <a:rPr dirty="0" spc="-210"/>
              <a:t>（Asynchronism）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25295"/>
            <a:ext cx="9207500" cy="443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异步性也称不确定性，指进程的执行顺序和执行时间的不确定性。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进程的运行速度不可预知：多道程序环境下，多个进程并发执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250">
              <a:latin typeface="SimSun"/>
              <a:cs typeface="SimSun"/>
            </a:endParaRPr>
          </a:p>
          <a:p>
            <a:pPr marL="827405">
              <a:lnSpc>
                <a:spcPct val="100000"/>
              </a:lnSpc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行，“时走时停”，不可预知每个进程的运行推进快慢。</a:t>
            </a:r>
            <a:endParaRPr sz="2400">
              <a:latin typeface="SimSun"/>
              <a:cs typeface="SimSun"/>
            </a:endParaRPr>
          </a:p>
          <a:p>
            <a:pPr marL="827405" marR="142240" indent="-365760">
              <a:lnSpc>
                <a:spcPct val="2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每个进程在某一时刻所处的状态以及资源拥有情况不是提前安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排好的，而是系统动态运行过程中通过管理调度形成的。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异步性特征是并发和共享带来的结果。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690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1.3.4	</a:t>
            </a:r>
            <a:r>
              <a:rPr dirty="0" spc="10"/>
              <a:t>异步性</a:t>
            </a:r>
            <a:r>
              <a:rPr dirty="0" spc="-210"/>
              <a:t>（Asynchronism）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25295"/>
            <a:ext cx="7851140" cy="468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操作系统中的异步性随处可见：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进程何时执行？何时暂停？是异步（随机）的；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作业到达系统的类型和时间是随机的；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操作员发出命令或按按钮的时刻是随机的；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程序运行发生错误或异常的时刻是随机的；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各种各样硬件和软件中断事件发生的时刻是随机的。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690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55"/>
              <a:t>1.3.4	</a:t>
            </a:r>
            <a:r>
              <a:rPr dirty="0" spc="10"/>
              <a:t>异步性</a:t>
            </a:r>
            <a:r>
              <a:rPr dirty="0" spc="-210"/>
              <a:t>（Asynchronism）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25295"/>
            <a:ext cx="9070340" cy="284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面对异步性系统：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827405" indent="-365760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异步性给系统带来潜在危险，有可能导致与时间有关的错误。</a:t>
            </a:r>
            <a:endParaRPr sz="2400">
              <a:latin typeface="SimSun"/>
              <a:cs typeface="SimSun"/>
            </a:endParaRPr>
          </a:p>
          <a:p>
            <a:pPr marL="827405" marR="5080" indent="-365760">
              <a:lnSpc>
                <a:spcPct val="2001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827405" algn="l"/>
                <a:tab pos="8280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操作系统的一个重要任务是必须确保捕捉任何一种随机时间， 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正确处理，否则将会导致严重后果。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304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4</a:t>
            </a:r>
            <a:r>
              <a:rPr dirty="0"/>
              <a:t>	</a:t>
            </a:r>
            <a:r>
              <a:rPr dirty="0" spc="10"/>
              <a:t>操作系统的主要功能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31163"/>
            <a:ext cx="8902700" cy="525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操作系统的主要任务：最大程度提高系统资源利用率，方便用户</a:t>
            </a:r>
            <a:endParaRPr sz="24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  <a:spcBef>
                <a:spcPts val="1725"/>
              </a:spcBef>
            </a:pP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使用，为多道程序的运行提供良好的运行环境。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操作系统的主要功能：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处理机管理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存储器管理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设备管理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文件管理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⑤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OS与用户之间的接口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1.4.</a:t>
            </a:r>
            <a:r>
              <a:rPr dirty="0" spc="190"/>
              <a:t>1</a:t>
            </a:r>
            <a:r>
              <a:rPr dirty="0"/>
              <a:t>	</a:t>
            </a:r>
            <a:r>
              <a:rPr dirty="0" spc="10"/>
              <a:t>处理机管理功能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58595"/>
            <a:ext cx="8765540" cy="413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围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绕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CPU的调度，负责管理、控制用户程序的动态执行过程。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进程管理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进程控制：创建、撤销、控制进程在运行过程中的状态转换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进程同步：进程同步机制（进程互斥方式、进程同步方式）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进程通信：相互合作进程间的信息交换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27940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调度：作业调度、进程调度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1</a:t>
            </a:r>
            <a:r>
              <a:rPr dirty="0"/>
              <a:t>	</a:t>
            </a:r>
            <a:r>
              <a:rPr dirty="0" spc="10"/>
              <a:t>操作系统的目标和作用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19250"/>
            <a:ext cx="9947910" cy="512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操作系统的作用：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835025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/>
              <a:tabLst>
                <a:tab pos="835025" algn="l"/>
                <a:tab pos="83566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OS作为用户与计算机硬件系统之间的接口。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SimSun"/>
              <a:buAutoNum type="arabicPeriod"/>
            </a:pPr>
            <a:endParaRPr sz="190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7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OS处于用户与计算机硬件系统之间，用户通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过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OS来使用计算机系统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1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OS是一个系统软件，所以这种接口是软件接口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4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用户可通过三种方式使用计算机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lvl="1" marL="1541145" indent="-26606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541145" algn="l"/>
                <a:tab pos="1541780" algn="l"/>
              </a:tabLst>
            </a:pP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命令方式：一组联机命令接口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1" marL="1541145" indent="-26606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541145" algn="l"/>
                <a:tab pos="154178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系统调用方式：程序级接口</a:t>
            </a:r>
            <a:endParaRPr sz="2400">
              <a:latin typeface="SimSun"/>
              <a:cs typeface="SimSun"/>
            </a:endParaRPr>
          </a:p>
          <a:p>
            <a:pPr lvl="1">
              <a:lnSpc>
                <a:spcPct val="100000"/>
              </a:lnSpc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lvl="1" marL="1541145" indent="-26606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541145" algn="l"/>
                <a:tab pos="1541780" algn="l"/>
              </a:tabLst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图形、窗口方式</a:t>
            </a:r>
            <a:endParaRPr sz="24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8040" y="3718559"/>
            <a:ext cx="4658867" cy="293217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8475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1.4.</a:t>
            </a:r>
            <a:r>
              <a:rPr dirty="0" spc="190"/>
              <a:t>2</a:t>
            </a:r>
            <a:r>
              <a:rPr dirty="0"/>
              <a:t>	</a:t>
            </a:r>
            <a:r>
              <a:rPr dirty="0" spc="10"/>
              <a:t>存储器管理功能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03730"/>
            <a:ext cx="10899140" cy="512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负责为正在运行的程序分配内存空间，并实现地址和空间有关的管理功能。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内存分配：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内存分配方式：静态、动态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marL="1094105" indent="-267335">
              <a:lnSpc>
                <a:spcPct val="100000"/>
              </a:lnSpc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内存分配机制：内存分配数据结构、内存分配算法、内存回收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Arial MT"/>
              <a:buChar char="•"/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内存保护：内存保护机制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地址映射：将地址空间中的逻辑地址转换为内存空间中与之对应的物理地址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内存扩充：虚拟存储技术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 marL="1094105" indent="-2673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Arial MT"/>
              <a:buChar char="•"/>
              <a:tabLst>
                <a:tab pos="1094105" algn="l"/>
                <a:tab pos="109474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请求调入功能、置换功能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389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1.4.</a:t>
            </a:r>
            <a:r>
              <a:rPr dirty="0" spc="190"/>
              <a:t>3</a:t>
            </a:r>
            <a:r>
              <a:rPr dirty="0"/>
              <a:t>	</a:t>
            </a:r>
            <a:r>
              <a:rPr dirty="0" spc="10"/>
              <a:t>设备管理功能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pc="-170"/>
              <a:t>主要任务：完成用户进程提出的I/O请求；为用户进程分配其所需</a:t>
            </a:r>
            <a:r>
              <a:rPr dirty="0" spc="5"/>
              <a:t>的</a:t>
            </a:r>
            <a:r>
              <a:rPr dirty="0"/>
              <a:t>I/O设备；</a:t>
            </a:r>
            <a:endParaRPr sz="1900">
              <a:latin typeface="Lucida Sans Unicode"/>
              <a:cs typeface="Lucida Sans Unicode"/>
            </a:endParaRPr>
          </a:p>
          <a:p>
            <a:pPr marL="53340">
              <a:lnSpc>
                <a:spcPct val="100000"/>
              </a:lnSpc>
              <a:spcBef>
                <a:spcPts val="60"/>
              </a:spcBef>
            </a:pPr>
            <a:endParaRPr sz="2200"/>
          </a:p>
          <a:p>
            <a:pPr marL="408940">
              <a:lnSpc>
                <a:spcPct val="100000"/>
              </a:lnSpc>
            </a:pPr>
            <a:r>
              <a:rPr dirty="0"/>
              <a:t>提</a:t>
            </a:r>
            <a:r>
              <a:rPr dirty="0" spc="-5"/>
              <a:t>高</a:t>
            </a:r>
            <a:r>
              <a:rPr dirty="0"/>
              <a:t>CPU和I/O设备的利用率；提高I/O速度；方便用户使用I/O设备。</a:t>
            </a:r>
          </a:p>
          <a:p>
            <a:pPr marL="53340"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431800">
              <a:lnSpc>
                <a:spcPct val="100000"/>
              </a:lnSpc>
              <a:tabLst>
                <a:tab pos="964565" algn="l"/>
              </a:tabLst>
            </a:pPr>
            <a:r>
              <a:rPr dirty="0" sz="1900" spc="20">
                <a:solidFill>
                  <a:srgbClr val="90C225"/>
                </a:solidFill>
              </a:rPr>
              <a:t>①	</a:t>
            </a:r>
            <a:r>
              <a:rPr dirty="0" spc="-5"/>
              <a:t>缓冲管理：单缓冲、双缓冲、公用缓冲池</a:t>
            </a:r>
            <a:endParaRPr sz="1900"/>
          </a:p>
          <a:p>
            <a:pPr marL="53340">
              <a:lnSpc>
                <a:spcPct val="100000"/>
              </a:lnSpc>
              <a:spcBef>
                <a:spcPts val="45"/>
              </a:spcBef>
            </a:pPr>
            <a:endParaRPr sz="3000"/>
          </a:p>
          <a:p>
            <a:pPr marL="431800">
              <a:lnSpc>
                <a:spcPct val="100000"/>
              </a:lnSpc>
              <a:tabLst>
                <a:tab pos="964565" algn="l"/>
              </a:tabLst>
            </a:pPr>
            <a:r>
              <a:rPr dirty="0" sz="1900" spc="20">
                <a:solidFill>
                  <a:srgbClr val="90C225"/>
                </a:solidFill>
              </a:rPr>
              <a:t>②	</a:t>
            </a:r>
            <a:r>
              <a:rPr dirty="0"/>
              <a:t>设备分配：分配I/O设备、控制器和通道；设备分配方式；回收</a:t>
            </a:r>
            <a:endParaRPr sz="1900"/>
          </a:p>
          <a:p>
            <a:pPr marL="53340">
              <a:lnSpc>
                <a:spcPct val="100000"/>
              </a:lnSpc>
              <a:spcBef>
                <a:spcPts val="35"/>
              </a:spcBef>
            </a:pPr>
            <a:endParaRPr sz="3000"/>
          </a:p>
          <a:p>
            <a:pPr marL="431800">
              <a:lnSpc>
                <a:spcPct val="100000"/>
              </a:lnSpc>
              <a:tabLst>
                <a:tab pos="964565" algn="l"/>
              </a:tabLst>
            </a:pPr>
            <a:r>
              <a:rPr dirty="0" sz="1900" spc="20">
                <a:solidFill>
                  <a:srgbClr val="90C225"/>
                </a:solidFill>
              </a:rPr>
              <a:t>③	</a:t>
            </a:r>
            <a:r>
              <a:rPr dirty="0"/>
              <a:t>设备处理：设备驱动程序；中断</a:t>
            </a:r>
            <a:endParaRPr sz="1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43891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1.4.</a:t>
            </a:r>
            <a:r>
              <a:rPr dirty="0" spc="190"/>
              <a:t>4</a:t>
            </a:r>
            <a:r>
              <a:rPr dirty="0"/>
              <a:t>	</a:t>
            </a:r>
            <a:r>
              <a:rPr dirty="0" spc="10"/>
              <a:t>文件管理功能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40890"/>
            <a:ext cx="1012190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-170">
                <a:solidFill>
                  <a:srgbClr val="2C3B43"/>
                </a:solidFill>
                <a:latin typeface="SimSun"/>
                <a:cs typeface="SimSun"/>
              </a:rPr>
              <a:t>主要任务：文件的建立、存取、目录管理、共享保护以及文件存储空间的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SimSun"/>
              <a:cs typeface="SimSu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管理。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文件存储空间的管理：外存空间的分配与回收、管理机制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目录管理：文件的按名存取、文件共享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99377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文件的读/写管理和保护：文件读/写过程、文件的存取控制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71412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060" algn="l"/>
              </a:tabLst>
            </a:pPr>
            <a:r>
              <a:rPr dirty="0" spc="145"/>
              <a:t>1.4.</a:t>
            </a:r>
            <a:r>
              <a:rPr dirty="0" spc="190"/>
              <a:t>5</a:t>
            </a:r>
            <a:r>
              <a:rPr dirty="0"/>
              <a:t>	</a:t>
            </a:r>
            <a:r>
              <a:rPr dirty="0" spc="10"/>
              <a:t>操作系统与用户之间的接口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6561"/>
            <a:ext cx="641096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用户接口：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SimSun"/>
              <a:buAutoNum type="arabicPeriod"/>
            </a:pPr>
            <a:endParaRPr sz="3000">
              <a:latin typeface="SimSun"/>
              <a:cs typeface="SimSun"/>
            </a:endParaRPr>
          </a:p>
          <a:p>
            <a:pPr marL="46228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	</a:t>
            </a:r>
            <a:r>
              <a:rPr dirty="0" sz="2400" spc="20">
                <a:solidFill>
                  <a:srgbClr val="2C3B43"/>
                </a:solidFill>
                <a:latin typeface="SimSun"/>
                <a:cs typeface="SimSun"/>
              </a:rPr>
              <a:t>联机用户接口：联机命令、命令解释程序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SimSun"/>
              <a:cs typeface="SimSun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脱机用户接口：作业控制语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言</a:t>
            </a:r>
            <a:r>
              <a:rPr dirty="0" sz="2400" spc="-5">
                <a:solidFill>
                  <a:srgbClr val="2C3B43"/>
                </a:solidFill>
                <a:latin typeface="SimSun"/>
                <a:cs typeface="SimSun"/>
              </a:rPr>
              <a:t>JCL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SimSun"/>
              <a:cs typeface="SimSun"/>
            </a:endParaRPr>
          </a:p>
          <a:p>
            <a:pPr marL="462280">
              <a:lnSpc>
                <a:spcPct val="100000"/>
              </a:lnSpc>
              <a:tabLst>
                <a:tab pos="91122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图形用户接口：图形化的操作界面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SimSun"/>
              <a:cs typeface="SimSun"/>
            </a:endParaRPr>
          </a:p>
          <a:p>
            <a:pPr marL="469900" indent="-457200">
              <a:lnSpc>
                <a:spcPct val="100000"/>
              </a:lnSpc>
              <a:buClr>
                <a:srgbClr val="90C225"/>
              </a:buClr>
              <a:buSzPct val="79166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2C3B43"/>
                </a:solidFill>
                <a:latin typeface="SimSun"/>
                <a:cs typeface="SimSun"/>
              </a:rPr>
              <a:t>程序接口：系统调用、库函数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1</a:t>
            </a:r>
            <a:r>
              <a:rPr dirty="0"/>
              <a:t>	</a:t>
            </a:r>
            <a:r>
              <a:rPr dirty="0" spc="10"/>
              <a:t>操作系统的目标和作用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74114"/>
            <a:ext cx="10103485" cy="4008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操作系统的作用：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91540" algn="l"/>
              </a:tabLst>
            </a:pPr>
            <a:r>
              <a:rPr dirty="0" sz="1900" spc="5">
                <a:solidFill>
                  <a:srgbClr val="90C225"/>
                </a:solidFill>
                <a:latin typeface="SimSun"/>
                <a:cs typeface="SimSun"/>
              </a:rPr>
              <a:t>2.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OS作为计算机系统资源的管理者。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计算机系统资源：处理器、存储器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I/O设备、文件（数据和程序）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  <a:spcBef>
                <a:spcPts val="5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OS的主要功能：处理机管理、存储器管理</a:t>
            </a:r>
            <a:r>
              <a:rPr dirty="0" sz="2400" spc="5">
                <a:solidFill>
                  <a:srgbClr val="404040"/>
                </a:solidFill>
                <a:latin typeface="SimSun"/>
                <a:cs typeface="SimSun"/>
              </a:rPr>
              <a:t>、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I/O设备管理、文件管理</a:t>
            </a:r>
            <a:endParaRPr sz="2400">
              <a:latin typeface="SimSun"/>
              <a:cs typeface="SimSun"/>
            </a:endParaRPr>
          </a:p>
          <a:p>
            <a:pPr marL="1094105" marR="161290" indent="-367665">
              <a:lnSpc>
                <a:spcPct val="170100"/>
              </a:lnSpc>
              <a:spcBef>
                <a:spcPts val="99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</a:t>
            </a:r>
            <a:r>
              <a:rPr dirty="0" sz="1900" spc="-80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多用户系统中，OS必须对使用资源的请求进行授权，以协调诸用户 对共享资源的使用。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1</a:t>
            </a:r>
            <a:r>
              <a:rPr dirty="0"/>
              <a:t>	</a:t>
            </a:r>
            <a:r>
              <a:rPr dirty="0" spc="10"/>
              <a:t>操作系统的目标和作用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74114"/>
            <a:ext cx="10251440" cy="512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操作系统的作用：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91540" algn="l"/>
              </a:tabLst>
            </a:pPr>
            <a:r>
              <a:rPr dirty="0" sz="1900" spc="5">
                <a:solidFill>
                  <a:srgbClr val="90C225"/>
                </a:solidFill>
                <a:latin typeface="SimSun"/>
                <a:cs typeface="SimSun"/>
              </a:rPr>
              <a:t>3.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OS实现了对计算机资源的抽象。</a:t>
            </a:r>
            <a:endParaRPr sz="2400">
              <a:latin typeface="SimSun"/>
              <a:cs typeface="SimSun"/>
            </a:endParaRPr>
          </a:p>
          <a:p>
            <a:pPr marL="1094105" marR="156210" indent="-367665">
              <a:lnSpc>
                <a:spcPct val="170000"/>
              </a:lnSpc>
              <a:spcBef>
                <a:spcPts val="1010"/>
              </a:spcBef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</a:t>
            </a:r>
            <a:r>
              <a:rPr dirty="0" sz="1900" spc="-2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在裸机上覆盖一层管理软件，用来实现对硬件操作的细节，并向上 提供接口方便用户使用，用户无需关心硬件操作的细节。（</a:t>
            </a:r>
            <a:r>
              <a:rPr dirty="0" sz="2400" spc="-9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例如： </a:t>
            </a:r>
            <a:r>
              <a:rPr dirty="0" sz="2400" spc="-1190">
                <a:solidFill>
                  <a:srgbClr val="404040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I/O软件覆盖在I/O设备上，隐藏了I/O操作）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SimSun"/>
              <a:cs typeface="SimSun"/>
            </a:endParaRPr>
          </a:p>
          <a:p>
            <a:pPr marL="727075">
              <a:lnSpc>
                <a:spcPct val="100000"/>
              </a:lnSpc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</a:t>
            </a:r>
            <a:r>
              <a:rPr dirty="0" sz="1900" spc="-75">
                <a:solidFill>
                  <a:srgbClr val="90C225"/>
                </a:solidFill>
                <a:latin typeface="SimSun"/>
                <a:cs typeface="SimSun"/>
              </a:rPr>
              <a:t>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对一个硬件在底层进行抽象后，在高层还可再次对该资源进行抽象。</a:t>
            </a:r>
            <a:endParaRPr sz="2400">
              <a:latin typeface="SimSun"/>
              <a:cs typeface="SimSun"/>
            </a:endParaRPr>
          </a:p>
          <a:p>
            <a:pPr marL="1094105" marR="309880">
              <a:lnSpc>
                <a:spcPts val="4900"/>
              </a:lnSpc>
              <a:spcBef>
                <a:spcPts val="295"/>
              </a:spcBef>
            </a:pP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（例如：文件系统上覆盖的用于文件的管理软件、文件管理软件上 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覆盖的面向用户的窗口软件）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6911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I/O</a:t>
            </a:r>
            <a:r>
              <a:rPr dirty="0" spc="10"/>
              <a:t>软件隐藏</a:t>
            </a:r>
            <a:r>
              <a:rPr dirty="0" spc="15"/>
              <a:t>了</a:t>
            </a:r>
            <a:r>
              <a:rPr dirty="0" spc="-70"/>
              <a:t>I/O</a:t>
            </a:r>
            <a:r>
              <a:rPr dirty="0" spc="10"/>
              <a:t>操作实现的细节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0" y="1877567"/>
            <a:ext cx="7703820" cy="45902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7632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1</a:t>
            </a:r>
            <a:r>
              <a:rPr dirty="0"/>
              <a:t>	</a:t>
            </a:r>
            <a:r>
              <a:rPr dirty="0" spc="10"/>
              <a:t>操作系统的目标和作用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74114"/>
            <a:ext cx="5412740" cy="3386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900" spc="-17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推动操作系统发展的主要动力：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①	</a:t>
            </a:r>
            <a:r>
              <a:rPr dirty="0" sz="2400" spc="-5">
                <a:solidFill>
                  <a:srgbClr val="404040"/>
                </a:solidFill>
                <a:latin typeface="SimSun"/>
                <a:cs typeface="SimSun"/>
              </a:rPr>
              <a:t>不断提高计算机资源利用率的需要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②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方便用户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③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器件的不断更新换代</a:t>
            </a:r>
            <a:endParaRPr sz="24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2350">
              <a:latin typeface="SimSun"/>
              <a:cs typeface="SimSun"/>
            </a:endParaRPr>
          </a:p>
          <a:p>
            <a:pPr marL="378460">
              <a:lnSpc>
                <a:spcPct val="100000"/>
              </a:lnSpc>
              <a:tabLst>
                <a:tab pos="827405" algn="l"/>
              </a:tabLst>
            </a:pPr>
            <a:r>
              <a:rPr dirty="0" sz="1900" spc="20">
                <a:solidFill>
                  <a:srgbClr val="90C225"/>
                </a:solidFill>
                <a:latin typeface="SimSun"/>
                <a:cs typeface="SimSun"/>
              </a:rPr>
              <a:t>④	</a:t>
            </a:r>
            <a:r>
              <a:rPr dirty="0" sz="2400">
                <a:solidFill>
                  <a:srgbClr val="404040"/>
                </a:solidFill>
                <a:latin typeface="SimSun"/>
                <a:cs typeface="SimSun"/>
              </a:rPr>
              <a:t>计算机体系结构的不断发展</a:t>
            </a:r>
            <a:endParaRPr sz="2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6590"/>
            <a:ext cx="5304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2685" algn="l"/>
              </a:tabLst>
            </a:pPr>
            <a:r>
              <a:rPr dirty="0" spc="65"/>
              <a:t>1.</a:t>
            </a:r>
            <a:r>
              <a:rPr dirty="0" spc="80"/>
              <a:t>2</a:t>
            </a:r>
            <a:r>
              <a:rPr dirty="0"/>
              <a:t>	</a:t>
            </a:r>
            <a:r>
              <a:rPr dirty="0" spc="10"/>
              <a:t>操作系统的发展过程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153" y="5538978"/>
            <a:ext cx="2903220" cy="398145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233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分布式操作系统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7054" y="2207514"/>
            <a:ext cx="1054735" cy="797560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4145">
              <a:lnSpc>
                <a:spcPts val="232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手工操</a:t>
            </a:r>
            <a:endParaRPr sz="2000">
              <a:latin typeface="Microsoft YaHei UI"/>
              <a:cs typeface="Microsoft YaHei UI"/>
            </a:endParaRPr>
          </a:p>
          <a:p>
            <a:pPr marL="144145">
              <a:lnSpc>
                <a:spcPct val="10000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作阶段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2113" y="1827657"/>
            <a:ext cx="4676775" cy="1609090"/>
            <a:chOff x="3952113" y="1827657"/>
            <a:chExt cx="4676775" cy="1609090"/>
          </a:xfrm>
        </p:grpSpPr>
        <p:sp>
          <p:nvSpPr>
            <p:cNvPr id="6" name="object 6"/>
            <p:cNvSpPr/>
            <p:nvPr/>
          </p:nvSpPr>
          <p:spPr>
            <a:xfrm>
              <a:off x="3961638" y="1837182"/>
              <a:ext cx="4657725" cy="1590040"/>
            </a:xfrm>
            <a:custGeom>
              <a:avLst/>
              <a:gdLst/>
              <a:ahLst/>
              <a:cxnLst/>
              <a:rect l="l" t="t" r="r" b="b"/>
              <a:pathLst>
                <a:path w="4657725" h="1590039">
                  <a:moveTo>
                    <a:pt x="4657344" y="0"/>
                  </a:moveTo>
                  <a:lnTo>
                    <a:pt x="0" y="0"/>
                  </a:lnTo>
                  <a:lnTo>
                    <a:pt x="0" y="1589532"/>
                  </a:lnTo>
                  <a:lnTo>
                    <a:pt x="4657344" y="1589532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61638" y="1837182"/>
              <a:ext cx="4657725" cy="1590040"/>
            </a:xfrm>
            <a:custGeom>
              <a:avLst/>
              <a:gdLst/>
              <a:ahLst/>
              <a:cxnLst/>
              <a:rect l="l" t="t" r="r" b="b"/>
              <a:pathLst>
                <a:path w="4657725" h="1590039">
                  <a:moveTo>
                    <a:pt x="0" y="1589532"/>
                  </a:moveTo>
                  <a:lnTo>
                    <a:pt x="4657344" y="1589532"/>
                  </a:lnTo>
                  <a:lnTo>
                    <a:pt x="4657344" y="0"/>
                  </a:lnTo>
                  <a:lnTo>
                    <a:pt x="0" y="0"/>
                  </a:lnTo>
                  <a:lnTo>
                    <a:pt x="0" y="1589532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94959" y="3032506"/>
            <a:ext cx="7893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批处理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4621" y="2152650"/>
            <a:ext cx="1056640" cy="795655"/>
          </a:xfrm>
          <a:prstGeom prst="rect">
            <a:avLst/>
          </a:prstGeom>
          <a:solidFill>
            <a:srgbClr val="E6B81E"/>
          </a:solidFill>
          <a:ln w="19050">
            <a:solidFill>
              <a:srgbClr val="A986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5415" marR="139065" indent="127635">
              <a:lnSpc>
                <a:spcPts val="240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联机 </a:t>
            </a: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批处理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70041" y="2116073"/>
            <a:ext cx="1057910" cy="795655"/>
          </a:xfrm>
          <a:custGeom>
            <a:avLst/>
            <a:gdLst/>
            <a:ahLst/>
            <a:cxnLst/>
            <a:rect l="l" t="t" r="r" b="b"/>
            <a:pathLst>
              <a:path w="1057909" h="795655">
                <a:moveTo>
                  <a:pt x="1057656" y="0"/>
                </a:moveTo>
                <a:lnTo>
                  <a:pt x="0" y="0"/>
                </a:lnTo>
                <a:lnTo>
                  <a:pt x="0" y="795527"/>
                </a:lnTo>
                <a:lnTo>
                  <a:pt x="1057656" y="795527"/>
                </a:lnTo>
                <a:lnTo>
                  <a:pt x="1057656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70041" y="2116073"/>
            <a:ext cx="1057910" cy="795655"/>
          </a:xfrm>
          <a:prstGeom prst="rect">
            <a:avLst/>
          </a:prstGeom>
          <a:ln w="19050">
            <a:solidFill>
              <a:srgbClr val="A986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3685">
              <a:lnSpc>
                <a:spcPts val="2315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脱机</a:t>
            </a:r>
            <a:endParaRPr sz="2000">
              <a:latin typeface="Microsoft YaHei UI"/>
              <a:cs typeface="Microsoft YaHei UI"/>
            </a:endParaRPr>
          </a:p>
          <a:p>
            <a:pPr marL="147320">
              <a:lnSpc>
                <a:spcPct val="10000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批处理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3938" y="2116073"/>
            <a:ext cx="967740" cy="795655"/>
          </a:xfrm>
          <a:prstGeom prst="rect">
            <a:avLst/>
          </a:prstGeom>
          <a:solidFill>
            <a:srgbClr val="E6B81E"/>
          </a:solidFill>
          <a:ln w="19050">
            <a:solidFill>
              <a:srgbClr val="A986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7965">
              <a:lnSpc>
                <a:spcPts val="2315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执行</a:t>
            </a:r>
            <a:endParaRPr sz="2000">
              <a:latin typeface="Microsoft YaHei UI"/>
              <a:cs typeface="Microsoft YaHei UI"/>
            </a:endParaRPr>
          </a:p>
          <a:p>
            <a:pPr marL="227965">
              <a:lnSpc>
                <a:spcPct val="10000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系统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1957" y="2542794"/>
            <a:ext cx="5183505" cy="3367404"/>
            <a:chOff x="1941957" y="2542794"/>
            <a:chExt cx="5183505" cy="3367404"/>
          </a:xfrm>
        </p:grpSpPr>
        <p:sp>
          <p:nvSpPr>
            <p:cNvPr id="14" name="object 14"/>
            <p:cNvSpPr/>
            <p:nvPr/>
          </p:nvSpPr>
          <p:spPr>
            <a:xfrm>
              <a:off x="3361182" y="2542793"/>
              <a:ext cx="3764279" cy="76200"/>
            </a:xfrm>
            <a:custGeom>
              <a:avLst/>
              <a:gdLst/>
              <a:ahLst/>
              <a:cxnLst/>
              <a:rect l="l" t="t" r="r" b="b"/>
              <a:pathLst>
                <a:path w="3764279" h="76200">
                  <a:moveTo>
                    <a:pt x="859536" y="38100"/>
                  </a:moveTo>
                  <a:lnTo>
                    <a:pt x="840486" y="28575"/>
                  </a:lnTo>
                  <a:lnTo>
                    <a:pt x="783336" y="0"/>
                  </a:lnTo>
                  <a:lnTo>
                    <a:pt x="783336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783336" y="47625"/>
                  </a:lnTo>
                  <a:lnTo>
                    <a:pt x="783336" y="76200"/>
                  </a:lnTo>
                  <a:lnTo>
                    <a:pt x="840486" y="47625"/>
                  </a:lnTo>
                  <a:lnTo>
                    <a:pt x="859536" y="38100"/>
                  </a:lnTo>
                  <a:close/>
                </a:path>
                <a:path w="3764279" h="76200">
                  <a:moveTo>
                    <a:pt x="2310384" y="38100"/>
                  </a:moveTo>
                  <a:lnTo>
                    <a:pt x="2291334" y="28575"/>
                  </a:lnTo>
                  <a:lnTo>
                    <a:pt x="2234184" y="0"/>
                  </a:lnTo>
                  <a:lnTo>
                    <a:pt x="2234184" y="28575"/>
                  </a:lnTo>
                  <a:lnTo>
                    <a:pt x="1880616" y="28575"/>
                  </a:lnTo>
                  <a:lnTo>
                    <a:pt x="1880616" y="47625"/>
                  </a:lnTo>
                  <a:lnTo>
                    <a:pt x="2234184" y="47625"/>
                  </a:lnTo>
                  <a:lnTo>
                    <a:pt x="2234184" y="76200"/>
                  </a:lnTo>
                  <a:lnTo>
                    <a:pt x="2291334" y="47625"/>
                  </a:lnTo>
                  <a:lnTo>
                    <a:pt x="2310384" y="38100"/>
                  </a:lnTo>
                  <a:close/>
                </a:path>
                <a:path w="3764279" h="76200">
                  <a:moveTo>
                    <a:pt x="3764280" y="38100"/>
                  </a:moveTo>
                  <a:lnTo>
                    <a:pt x="3745230" y="28575"/>
                  </a:lnTo>
                  <a:lnTo>
                    <a:pt x="3688080" y="0"/>
                  </a:lnTo>
                  <a:lnTo>
                    <a:pt x="3688080" y="28575"/>
                  </a:lnTo>
                  <a:lnTo>
                    <a:pt x="3334512" y="28575"/>
                  </a:lnTo>
                  <a:lnTo>
                    <a:pt x="3334512" y="47625"/>
                  </a:lnTo>
                  <a:lnTo>
                    <a:pt x="3688080" y="47625"/>
                  </a:lnTo>
                  <a:lnTo>
                    <a:pt x="3688080" y="76200"/>
                  </a:lnTo>
                  <a:lnTo>
                    <a:pt x="3745230" y="47625"/>
                  </a:lnTo>
                  <a:lnTo>
                    <a:pt x="3764280" y="38100"/>
                  </a:lnTo>
                  <a:close/>
                </a:path>
              </a:pathLst>
            </a:custGeom>
            <a:solidFill>
              <a:srgbClr val="3446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51482" y="3807713"/>
              <a:ext cx="2729865" cy="2092960"/>
            </a:xfrm>
            <a:custGeom>
              <a:avLst/>
              <a:gdLst/>
              <a:ahLst/>
              <a:cxnLst/>
              <a:rect l="l" t="t" r="r" b="b"/>
              <a:pathLst>
                <a:path w="2729865" h="2092960">
                  <a:moveTo>
                    <a:pt x="2729484" y="0"/>
                  </a:moveTo>
                  <a:lnTo>
                    <a:pt x="0" y="0"/>
                  </a:lnTo>
                  <a:lnTo>
                    <a:pt x="0" y="2092452"/>
                  </a:lnTo>
                  <a:lnTo>
                    <a:pt x="2729484" y="2092452"/>
                  </a:lnTo>
                  <a:lnTo>
                    <a:pt x="2729484" y="0"/>
                  </a:lnTo>
                  <a:close/>
                </a:path>
              </a:pathLst>
            </a:custGeom>
            <a:solidFill>
              <a:srgbClr val="90C2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951482" y="3807713"/>
              <a:ext cx="2729865" cy="2092960"/>
            </a:xfrm>
            <a:custGeom>
              <a:avLst/>
              <a:gdLst/>
              <a:ahLst/>
              <a:cxnLst/>
              <a:rect l="l" t="t" r="r" b="b"/>
              <a:pathLst>
                <a:path w="2729865" h="2092960">
                  <a:moveTo>
                    <a:pt x="0" y="2092452"/>
                  </a:moveTo>
                  <a:lnTo>
                    <a:pt x="2729484" y="2092452"/>
                  </a:lnTo>
                  <a:lnTo>
                    <a:pt x="2729484" y="0"/>
                  </a:lnTo>
                  <a:lnTo>
                    <a:pt x="0" y="0"/>
                  </a:lnTo>
                  <a:lnTo>
                    <a:pt x="0" y="2092452"/>
                  </a:lnTo>
                  <a:close/>
                </a:path>
              </a:pathLst>
            </a:custGeom>
            <a:ln w="19050">
              <a:solidFill>
                <a:srgbClr val="688E1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17723" y="5585256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4464F"/>
                </a:solidFill>
                <a:latin typeface="Microsoft YaHei UI"/>
                <a:cs typeface="Microsoft YaHei UI"/>
              </a:rPr>
              <a:t>操作系统形成</a:t>
            </a:r>
            <a:endParaRPr sz="1800">
              <a:latin typeface="Microsoft YaHei UI"/>
              <a:cs typeface="Microsoft YaHei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7054" y="3867150"/>
            <a:ext cx="2024380" cy="398145"/>
          </a:xfrm>
          <a:prstGeom prst="rect">
            <a:avLst/>
          </a:prstGeom>
          <a:solidFill>
            <a:srgbClr val="E6B81E"/>
          </a:solidFill>
          <a:ln w="19050">
            <a:solidFill>
              <a:srgbClr val="A986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6379">
              <a:lnSpc>
                <a:spcPts val="232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多道程序系统</a:t>
            </a:r>
            <a:endParaRPr sz="2000">
              <a:latin typeface="Microsoft YaHei UI"/>
              <a:cs typeface="Microsoft YaHei U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339720" y="4337684"/>
          <a:ext cx="2075814" cy="63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605"/>
                <a:gridCol w="762000"/>
              </a:tblGrid>
              <a:tr h="307561">
                <a:tc>
                  <a:txBody>
                    <a:bodyPr/>
                    <a:lstStyle/>
                    <a:p>
                      <a:pPr algn="ctr" marR="14604">
                        <a:lnSpc>
                          <a:spcPts val="2320"/>
                        </a:lnSpc>
                      </a:pPr>
                      <a:r>
                        <a:rPr dirty="0" sz="2000">
                          <a:solidFill>
                            <a:srgbClr val="34464F"/>
                          </a:solidFill>
                          <a:latin typeface="Microsoft YaHei UI"/>
                          <a:cs typeface="Microsoft YaHei UI"/>
                        </a:rPr>
                        <a:t>多道批处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9050">
                      <a:solidFill>
                        <a:srgbClr val="A98612"/>
                      </a:solidFill>
                      <a:prstDash val="solid"/>
                    </a:lnL>
                    <a:lnR w="19050">
                      <a:solidFill>
                        <a:srgbClr val="A98612"/>
                      </a:solidFill>
                      <a:prstDash val="solid"/>
                    </a:lnR>
                    <a:lnT w="19050">
                      <a:solidFill>
                        <a:srgbClr val="A98612"/>
                      </a:solidFill>
                      <a:prstDash val="solid"/>
                    </a:lnT>
                    <a:solidFill>
                      <a:srgbClr val="E6B81E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280"/>
                        </a:lnSpc>
                        <a:spcBef>
                          <a:spcPts val="45"/>
                        </a:spcBef>
                      </a:pPr>
                      <a:r>
                        <a:rPr dirty="0" sz="2000">
                          <a:solidFill>
                            <a:srgbClr val="34464F"/>
                          </a:solidFill>
                          <a:latin typeface="Microsoft YaHei UI"/>
                          <a:cs typeface="Microsoft YaHei UI"/>
                        </a:rPr>
                        <a:t>分时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5715">
                    <a:lnL w="19050">
                      <a:solidFill>
                        <a:srgbClr val="A98612"/>
                      </a:solidFill>
                      <a:prstDash val="solid"/>
                    </a:lnL>
                    <a:lnR w="19050">
                      <a:solidFill>
                        <a:srgbClr val="A98612"/>
                      </a:solidFill>
                      <a:prstDash val="solid"/>
                    </a:lnR>
                    <a:lnT w="19050">
                      <a:solidFill>
                        <a:srgbClr val="A98612"/>
                      </a:solidFill>
                      <a:prstDash val="solid"/>
                    </a:lnT>
                    <a:solidFill>
                      <a:srgbClr val="E6B81E"/>
                    </a:solidFill>
                  </a:tcPr>
                </a:tc>
              </a:tr>
              <a:tr h="308134">
                <a:tc>
                  <a:txBody>
                    <a:bodyPr/>
                    <a:lstStyle/>
                    <a:p>
                      <a:pPr algn="ctr" marR="17145">
                        <a:lnSpc>
                          <a:spcPts val="2300"/>
                        </a:lnSpc>
                      </a:pPr>
                      <a:r>
                        <a:rPr dirty="0" sz="2000">
                          <a:solidFill>
                            <a:srgbClr val="34464F"/>
                          </a:solidFill>
                          <a:latin typeface="Microsoft YaHei UI"/>
                          <a:cs typeface="Microsoft YaHei UI"/>
                        </a:rPr>
                        <a:t>理系统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0">
                    <a:lnL w="19050">
                      <a:solidFill>
                        <a:srgbClr val="A98612"/>
                      </a:solidFill>
                      <a:prstDash val="solid"/>
                    </a:lnL>
                    <a:lnR w="19050">
                      <a:solidFill>
                        <a:srgbClr val="A98612"/>
                      </a:solidFill>
                      <a:prstDash val="solid"/>
                    </a:lnR>
                    <a:lnB w="19050">
                      <a:solidFill>
                        <a:srgbClr val="A98612"/>
                      </a:solidFill>
                      <a:prstDash val="solid"/>
                    </a:lnB>
                    <a:solidFill>
                      <a:srgbClr val="E6B81E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2300"/>
                        </a:lnSpc>
                        <a:spcBef>
                          <a:spcPts val="25"/>
                        </a:spcBef>
                      </a:pPr>
                      <a:r>
                        <a:rPr dirty="0" sz="2000">
                          <a:solidFill>
                            <a:srgbClr val="34464F"/>
                          </a:solidFill>
                          <a:latin typeface="Microsoft YaHei UI"/>
                          <a:cs typeface="Microsoft YaHei UI"/>
                        </a:rPr>
                        <a:t>系统</a:t>
                      </a:r>
                      <a:endParaRPr sz="2000">
                        <a:latin typeface="Microsoft YaHei UI"/>
                        <a:cs typeface="Microsoft YaHei UI"/>
                      </a:endParaRPr>
                    </a:p>
                  </a:txBody>
                  <a:tcPr marL="0" marR="0" marB="0" marT="3175">
                    <a:lnL w="19050">
                      <a:solidFill>
                        <a:srgbClr val="A98612"/>
                      </a:solidFill>
                      <a:prstDash val="solid"/>
                    </a:lnL>
                    <a:lnR w="19050">
                      <a:solidFill>
                        <a:srgbClr val="A98612"/>
                      </a:solidFill>
                      <a:prstDash val="solid"/>
                    </a:lnR>
                    <a:lnB w="19050">
                      <a:solidFill>
                        <a:srgbClr val="A98612"/>
                      </a:solidFill>
                      <a:prstDash val="solid"/>
                    </a:lnB>
                    <a:solidFill>
                      <a:srgbClr val="E6B81E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687573" y="5061965"/>
            <a:ext cx="1408430" cy="398145"/>
          </a:xfrm>
          <a:prstGeom prst="rect">
            <a:avLst/>
          </a:prstGeom>
          <a:solidFill>
            <a:srgbClr val="E6B81E"/>
          </a:solidFill>
          <a:ln w="19050">
            <a:solidFill>
              <a:srgbClr val="A9861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3675">
              <a:lnSpc>
                <a:spcPts val="232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实时系统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5153" y="4050029"/>
            <a:ext cx="2903220" cy="398145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06070">
              <a:lnSpc>
                <a:spcPts val="232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个人计算机操作系统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5153" y="4795265"/>
            <a:ext cx="2903220" cy="398145"/>
          </a:xfrm>
          <a:prstGeom prst="rect">
            <a:avLst/>
          </a:prstGeom>
          <a:solidFill>
            <a:srgbClr val="90C225"/>
          </a:solidFill>
          <a:ln w="19050">
            <a:solidFill>
              <a:srgbClr val="688E18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7070">
              <a:lnSpc>
                <a:spcPts val="2320"/>
              </a:lnSpc>
            </a:pPr>
            <a:r>
              <a:rPr dirty="0" sz="2000">
                <a:solidFill>
                  <a:srgbClr val="34464F"/>
                </a:solidFill>
                <a:latin typeface="Microsoft YaHei UI"/>
                <a:cs typeface="Microsoft YaHei UI"/>
              </a:rPr>
              <a:t>网络操作系统</a:t>
            </a:r>
            <a:endParaRPr sz="2000">
              <a:latin typeface="Microsoft YaHei UI"/>
              <a:cs typeface="Microsoft YaHei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05813" y="2573782"/>
            <a:ext cx="7974330" cy="3179445"/>
            <a:chOff x="1305813" y="2573782"/>
            <a:chExt cx="7974330" cy="3179445"/>
          </a:xfrm>
        </p:grpSpPr>
        <p:sp>
          <p:nvSpPr>
            <p:cNvPr id="24" name="object 24"/>
            <p:cNvSpPr/>
            <p:nvPr/>
          </p:nvSpPr>
          <p:spPr>
            <a:xfrm>
              <a:off x="1312163" y="2580132"/>
              <a:ext cx="7961630" cy="982980"/>
            </a:xfrm>
            <a:custGeom>
              <a:avLst/>
              <a:gdLst/>
              <a:ahLst/>
              <a:cxnLst/>
              <a:rect l="l" t="t" r="r" b="b"/>
              <a:pathLst>
                <a:path w="7961630" h="982979">
                  <a:moveTo>
                    <a:pt x="7181088" y="0"/>
                  </a:moveTo>
                  <a:lnTo>
                    <a:pt x="7945882" y="0"/>
                  </a:lnTo>
                </a:path>
                <a:path w="7961630" h="982979">
                  <a:moveTo>
                    <a:pt x="7961376" y="0"/>
                  </a:moveTo>
                  <a:lnTo>
                    <a:pt x="7961376" y="982598"/>
                  </a:lnTo>
                </a:path>
                <a:path w="7961630" h="982979">
                  <a:moveTo>
                    <a:pt x="7945119" y="982979"/>
                  </a:moveTo>
                  <a:lnTo>
                    <a:pt x="0" y="9829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312926" y="4223003"/>
              <a:ext cx="4828540" cy="1530350"/>
            </a:xfrm>
            <a:custGeom>
              <a:avLst/>
              <a:gdLst/>
              <a:ahLst/>
              <a:cxnLst/>
              <a:rect l="l" t="t" r="r" b="b"/>
              <a:pathLst>
                <a:path w="4828540" h="1530350">
                  <a:moveTo>
                    <a:pt x="1028700" y="479298"/>
                  </a:moveTo>
                  <a:lnTo>
                    <a:pt x="1009650" y="469773"/>
                  </a:lnTo>
                  <a:lnTo>
                    <a:pt x="952500" y="441198"/>
                  </a:lnTo>
                  <a:lnTo>
                    <a:pt x="952500" y="469773"/>
                  </a:lnTo>
                  <a:lnTo>
                    <a:pt x="0" y="469773"/>
                  </a:lnTo>
                  <a:lnTo>
                    <a:pt x="0" y="488823"/>
                  </a:lnTo>
                  <a:lnTo>
                    <a:pt x="952500" y="488823"/>
                  </a:lnTo>
                  <a:lnTo>
                    <a:pt x="952500" y="517398"/>
                  </a:lnTo>
                  <a:lnTo>
                    <a:pt x="1009650" y="488823"/>
                  </a:lnTo>
                  <a:lnTo>
                    <a:pt x="1028700" y="479298"/>
                  </a:lnTo>
                  <a:close/>
                </a:path>
                <a:path w="4828540" h="1530350">
                  <a:moveTo>
                    <a:pt x="4791456" y="758190"/>
                  </a:moveTo>
                  <a:lnTo>
                    <a:pt x="4772406" y="748665"/>
                  </a:lnTo>
                  <a:lnTo>
                    <a:pt x="4715256" y="720090"/>
                  </a:lnTo>
                  <a:lnTo>
                    <a:pt x="4715256" y="748665"/>
                  </a:lnTo>
                  <a:lnTo>
                    <a:pt x="3331464" y="748665"/>
                  </a:lnTo>
                  <a:lnTo>
                    <a:pt x="3331464" y="767715"/>
                  </a:lnTo>
                  <a:lnTo>
                    <a:pt x="4715256" y="767715"/>
                  </a:lnTo>
                  <a:lnTo>
                    <a:pt x="4715256" y="796290"/>
                  </a:lnTo>
                  <a:lnTo>
                    <a:pt x="4772406" y="767715"/>
                  </a:lnTo>
                  <a:lnTo>
                    <a:pt x="4791456" y="758190"/>
                  </a:lnTo>
                  <a:close/>
                </a:path>
                <a:path w="4828540" h="1530350">
                  <a:moveTo>
                    <a:pt x="4828032" y="1517142"/>
                  </a:moveTo>
                  <a:lnTo>
                    <a:pt x="4817453" y="1506816"/>
                  </a:lnTo>
                  <a:lnTo>
                    <a:pt x="4767072" y="1457591"/>
                  </a:lnTo>
                  <a:lnTo>
                    <a:pt x="4758360" y="1484782"/>
                  </a:lnTo>
                  <a:lnTo>
                    <a:pt x="3334385" y="1028065"/>
                  </a:lnTo>
                  <a:lnTo>
                    <a:pt x="3328543" y="1046099"/>
                  </a:lnTo>
                  <a:lnTo>
                    <a:pt x="4752543" y="1502943"/>
                  </a:lnTo>
                  <a:lnTo>
                    <a:pt x="4743831" y="1530146"/>
                  </a:lnTo>
                  <a:lnTo>
                    <a:pt x="4828032" y="1517142"/>
                  </a:lnTo>
                  <a:close/>
                </a:path>
                <a:path w="4828540" h="1530350">
                  <a:moveTo>
                    <a:pt x="4828032" y="12954"/>
                  </a:moveTo>
                  <a:lnTo>
                    <a:pt x="4743831" y="0"/>
                  </a:lnTo>
                  <a:lnTo>
                    <a:pt x="4752518" y="27139"/>
                  </a:lnTo>
                  <a:lnTo>
                    <a:pt x="3328543" y="483997"/>
                  </a:lnTo>
                  <a:lnTo>
                    <a:pt x="3334385" y="502031"/>
                  </a:lnTo>
                  <a:lnTo>
                    <a:pt x="4758347" y="45300"/>
                  </a:lnTo>
                  <a:lnTo>
                    <a:pt x="4767072" y="72517"/>
                  </a:lnTo>
                  <a:lnTo>
                    <a:pt x="4817503" y="23241"/>
                  </a:lnTo>
                  <a:lnTo>
                    <a:pt x="4828032" y="12954"/>
                  </a:lnTo>
                  <a:close/>
                </a:path>
              </a:pathLst>
            </a:custGeom>
            <a:solidFill>
              <a:srgbClr val="3446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312163" y="3563112"/>
              <a:ext cx="0" cy="1138555"/>
            </a:xfrm>
            <a:custGeom>
              <a:avLst/>
              <a:gdLst/>
              <a:ahLst/>
              <a:cxnLst/>
              <a:rect l="l" t="t" r="r" b="b"/>
              <a:pathLst>
                <a:path w="0" h="1138554">
                  <a:moveTo>
                    <a:pt x="0" y="0"/>
                  </a:moveTo>
                  <a:lnTo>
                    <a:pt x="0" y="11384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龙羿 夏</dc:creator>
  <dc:title>第一章  操作系统引论</dc:title>
  <dcterms:created xsi:type="dcterms:W3CDTF">2022-11-06T08:26:02Z</dcterms:created>
  <dcterms:modified xsi:type="dcterms:W3CDTF">2022-11-06T08:26:02Z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2022-11-06T00:00:00Z</vt:filetime>
  </property>
</Properties>
</file>