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png" ContentType="image/pn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jpg" ContentType="image/jpg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slide" Target="slides/slide134.xml"/><Relationship Id="rId140" Type="http://schemas.openxmlformats.org/officeDocument/2006/relationships/slide" Target="slides/slide135.xml"/><Relationship Id="rId141" Type="http://schemas.openxmlformats.org/officeDocument/2006/relationships/slide" Target="slides/slide136.xml"/><Relationship Id="rId142" Type="http://schemas.openxmlformats.org/officeDocument/2006/relationships/slide" Target="slides/slide137.xml"/><Relationship Id="rId143" Type="http://schemas.openxmlformats.org/officeDocument/2006/relationships/slide" Target="slides/slide138.xml"/><Relationship Id="rId144" Type="http://schemas.openxmlformats.org/officeDocument/2006/relationships/slide" Target="slides/slide139.xml"/><Relationship Id="rId145" Type="http://schemas.openxmlformats.org/officeDocument/2006/relationships/slide" Target="slides/slide140.xml"/><Relationship Id="rId146" Type="http://schemas.openxmlformats.org/officeDocument/2006/relationships/slide" Target="slides/slide141.xml"/><Relationship Id="rId147" Type="http://schemas.openxmlformats.org/officeDocument/2006/relationships/slide" Target="slides/slide142.xml"/><Relationship Id="rId148" Type="http://schemas.openxmlformats.org/officeDocument/2006/relationships/slide" Target="slides/slide143.xml"/><Relationship Id="rId149" Type="http://schemas.openxmlformats.org/officeDocument/2006/relationships/slide" Target="slides/slide144.xml"/><Relationship Id="rId150" Type="http://schemas.openxmlformats.org/officeDocument/2006/relationships/slide" Target="slides/slide145.xml"/><Relationship Id="rId151" Type="http://schemas.openxmlformats.org/officeDocument/2006/relationships/slide" Target="slides/slide146.xml"/><Relationship Id="rId152" Type="http://schemas.openxmlformats.org/officeDocument/2006/relationships/slide" Target="slides/slide147.xml"/><Relationship Id="rId153" Type="http://schemas.openxmlformats.org/officeDocument/2006/relationships/slide" Target="slides/slide148.xml"/><Relationship Id="rId154" Type="http://schemas.openxmlformats.org/officeDocument/2006/relationships/slide" Target="slides/slide149.xml"/><Relationship Id="rId155" Type="http://schemas.openxmlformats.org/officeDocument/2006/relationships/slide" Target="slides/slide150.xml"/><Relationship Id="rId156" Type="http://schemas.openxmlformats.org/officeDocument/2006/relationships/slide" Target="slides/slide151.xml"/><Relationship Id="rId157" Type="http://schemas.openxmlformats.org/officeDocument/2006/relationships/slide" Target="slides/slide15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310" y="635253"/>
            <a:ext cx="1067937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56310" y="1802129"/>
            <a:ext cx="4331335" cy="3755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00044" y="618489"/>
            <a:ext cx="639191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310" y="1694510"/>
            <a:ext cx="5688965" cy="241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10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/Relationships>

</file>

<file path=ppt/slides/_rels/slide10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
</file>

<file path=ppt/slides/_rels/slide1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
</file>

<file path=ppt/slides/_rels/slide1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

</file>

<file path=ppt/slides/_rels/slide1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
</file>

<file path=ppt/slides/_rels/slide1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
</file>

<file path=ppt/slides/_rels/slide1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
</file>

<file path=ppt/slides/_rels/slide1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jpg"/></Relationships>

</file>

<file path=ppt/slides/_rels/slide1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
</file>

<file path=ppt/slides/_rels/slide1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/Relationships>

</file>

<file path=ppt/slides/_rels/slide9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3498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64335" algn="l"/>
              </a:tabLst>
            </a:pPr>
            <a:r>
              <a:rPr dirty="0" sz="3600" spc="10">
                <a:solidFill>
                  <a:srgbClr val="90C225"/>
                </a:solidFill>
                <a:latin typeface="Microsoft YaHei UI"/>
                <a:cs typeface="Microsoft YaHei UI"/>
              </a:rPr>
              <a:t>第二</a:t>
            </a:r>
            <a:r>
              <a:rPr dirty="0" sz="3600">
                <a:solidFill>
                  <a:srgbClr val="90C225"/>
                </a:solidFill>
                <a:latin typeface="Microsoft YaHei UI"/>
                <a:cs typeface="Microsoft YaHei UI"/>
              </a:rPr>
              <a:t>章	</a:t>
            </a:r>
            <a:r>
              <a:rPr dirty="0" sz="3600" spc="10">
                <a:solidFill>
                  <a:srgbClr val="90C225"/>
                </a:solidFill>
                <a:latin typeface="Microsoft YaHei UI"/>
                <a:cs typeface="Microsoft YaHei UI"/>
              </a:rPr>
              <a:t>进程的描述与控制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7368" y="1659712"/>
            <a:ext cx="3228340" cy="4446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774065" indent="-762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774065" algn="l"/>
                <a:tab pos="7747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前趋图和程序执行</a:t>
            </a:r>
            <a:endParaRPr sz="2400">
              <a:latin typeface="SimSun"/>
              <a:cs typeface="SimSu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404040"/>
              </a:buClr>
              <a:buFont typeface="SimSun"/>
              <a:buAutoNum type="arabicPeriod"/>
            </a:pPr>
            <a:endParaRPr sz="1900">
              <a:latin typeface="SimSun"/>
              <a:cs typeface="SimSun"/>
            </a:endParaRPr>
          </a:p>
          <a:p>
            <a:pPr lvl="1" marL="774065" indent="-762000">
              <a:lnSpc>
                <a:spcPct val="100000"/>
              </a:lnSpc>
              <a:buAutoNum type="arabicPeriod"/>
              <a:tabLst>
                <a:tab pos="774065" algn="l"/>
                <a:tab pos="7747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进程的描述</a:t>
            </a:r>
            <a:endParaRPr sz="2400">
              <a:latin typeface="SimSun"/>
              <a:cs typeface="SimSu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404040"/>
              </a:buClr>
              <a:buFont typeface="SimSun"/>
              <a:buAutoNum type="arabicPeriod"/>
            </a:pPr>
            <a:endParaRPr sz="1900">
              <a:latin typeface="SimSun"/>
              <a:cs typeface="SimSun"/>
            </a:endParaRPr>
          </a:p>
          <a:p>
            <a:pPr lvl="1" marL="774065" indent="-762000">
              <a:lnSpc>
                <a:spcPct val="100000"/>
              </a:lnSpc>
              <a:buAutoNum type="arabicPeriod"/>
              <a:tabLst>
                <a:tab pos="774065" algn="l"/>
                <a:tab pos="7747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进程控制</a:t>
            </a:r>
            <a:endParaRPr sz="2400">
              <a:latin typeface="SimSun"/>
              <a:cs typeface="SimSun"/>
            </a:endParaRPr>
          </a:p>
          <a:p>
            <a:pPr lvl="1">
              <a:lnSpc>
                <a:spcPct val="100000"/>
              </a:lnSpc>
              <a:buClr>
                <a:srgbClr val="404040"/>
              </a:buClr>
              <a:buFont typeface="SimSun"/>
              <a:buAutoNum type="arabicPeriod"/>
            </a:pPr>
            <a:endParaRPr sz="1900">
              <a:latin typeface="SimSun"/>
              <a:cs typeface="SimSun"/>
            </a:endParaRPr>
          </a:p>
          <a:p>
            <a:pPr lvl="1" marL="774065" indent="-7620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74065" algn="l"/>
                <a:tab pos="7747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进程同步</a:t>
            </a:r>
            <a:endParaRPr sz="2400">
              <a:latin typeface="SimSun"/>
              <a:cs typeface="SimSun"/>
            </a:endParaRPr>
          </a:p>
          <a:p>
            <a:pPr lvl="1">
              <a:lnSpc>
                <a:spcPct val="100000"/>
              </a:lnSpc>
              <a:buClr>
                <a:srgbClr val="404040"/>
              </a:buClr>
              <a:buFont typeface="SimSun"/>
              <a:buAutoNum type="arabicPeriod"/>
            </a:pPr>
            <a:endParaRPr sz="1900">
              <a:latin typeface="SimSun"/>
              <a:cs typeface="SimSun"/>
            </a:endParaRPr>
          </a:p>
          <a:p>
            <a:pPr lvl="1" marL="774065" indent="-762000">
              <a:lnSpc>
                <a:spcPct val="100000"/>
              </a:lnSpc>
              <a:buAutoNum type="arabicPeriod"/>
              <a:tabLst>
                <a:tab pos="774065" algn="l"/>
                <a:tab pos="7747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经典进程同步问题</a:t>
            </a:r>
            <a:endParaRPr sz="2400">
              <a:latin typeface="SimSun"/>
              <a:cs typeface="SimSu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404040"/>
              </a:buClr>
              <a:buFont typeface="SimSun"/>
              <a:buAutoNum type="arabicPeriod"/>
            </a:pPr>
            <a:endParaRPr sz="1900">
              <a:latin typeface="SimSun"/>
              <a:cs typeface="SimSun"/>
            </a:endParaRPr>
          </a:p>
          <a:p>
            <a:pPr lvl="1" marL="774065" indent="-762000">
              <a:lnSpc>
                <a:spcPct val="100000"/>
              </a:lnSpc>
              <a:buAutoNum type="arabicPeriod"/>
              <a:tabLst>
                <a:tab pos="774065" algn="l"/>
                <a:tab pos="7747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进程通信</a:t>
            </a:r>
            <a:endParaRPr sz="2400">
              <a:latin typeface="SimSun"/>
              <a:cs typeface="SimSu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404040"/>
              </a:buClr>
              <a:buFont typeface="SimSun"/>
              <a:buAutoNum type="arabicPeriod"/>
            </a:pPr>
            <a:endParaRPr sz="1900">
              <a:latin typeface="SimSun"/>
              <a:cs typeface="SimSun"/>
            </a:endParaRPr>
          </a:p>
          <a:p>
            <a:pPr lvl="1" marL="774065" indent="-762000">
              <a:lnSpc>
                <a:spcPct val="100000"/>
              </a:lnSpc>
              <a:buAutoNum type="arabicPeriod"/>
              <a:tabLst>
                <a:tab pos="774065" algn="l"/>
                <a:tab pos="7747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线程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031" y="363173"/>
            <a:ext cx="10581005" cy="5473065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5"/>
              </a:spcBef>
              <a:buClr>
                <a:srgbClr val="90C225"/>
              </a:buClr>
              <a:buSzPct val="79166"/>
              <a:buFont typeface="Wingdings"/>
              <a:buChar char=""/>
              <a:tabLst>
                <a:tab pos="35560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例如，有两个循环程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序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A和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B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，共享一个变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量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N。程序A每执行一次，都要做N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：</a:t>
            </a:r>
            <a:endParaRPr sz="2400">
              <a:latin typeface="SimSun"/>
              <a:cs typeface="SimSun"/>
            </a:endParaRPr>
          </a:p>
          <a:p>
            <a:pPr marL="355600" marR="5080">
              <a:lnSpc>
                <a:spcPct val="150000"/>
              </a:lnSpc>
              <a:spcBef>
                <a:spcPts val="5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=N+1操作；程序B每执行一次，都要执行Print（N）操作，然后再将N置为0。 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A和B都以不同的速度运行。这样，可能出现下述三种情况（假设某时刻变量 </a:t>
            </a:r>
            <a:r>
              <a:rPr dirty="0" sz="2400" spc="-117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N的值为n）：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54546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N:=N+1在Print（N）和N:=0之前，此时得到的N值分别为n+1，n+1,0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54546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N:=N+1在Print（N）和N:=0之后，此时得到的N值分别为n，0,1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4546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N:=N+1在Print（N）和N:=0之间，此时得到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N值分别为n，n+1,0</a:t>
            </a:r>
            <a:endParaRPr sz="2400">
              <a:latin typeface="SimSun"/>
              <a:cs typeface="SimSun"/>
            </a:endParaRPr>
          </a:p>
          <a:p>
            <a:pPr marL="12700" marR="196850">
              <a:lnSpc>
                <a:spcPct val="150000"/>
              </a:lnSpc>
              <a:spcBef>
                <a:spcPts val="994"/>
              </a:spcBef>
            </a:pP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上述情况说明，程序在并发执行时，由于失去封闭性，其计算结果已与并发程 </a:t>
            </a:r>
            <a:r>
              <a:rPr dirty="0" sz="2400" spc="-5">
                <a:solidFill>
                  <a:srgbClr val="FF0000"/>
                </a:solidFill>
                <a:latin typeface="SimSun"/>
                <a:cs typeface="SimSun"/>
              </a:rPr>
              <a:t>序的执行速度有关，从而使程序的执行失去了可再现性。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0641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5990" algn="l"/>
              </a:tabLst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2.</a:t>
            </a:r>
            <a:r>
              <a:rPr dirty="0" sz="3600" b="0">
                <a:solidFill>
                  <a:srgbClr val="90C225"/>
                </a:solidFill>
                <a:latin typeface="Trebuchet MS"/>
                <a:cs typeface="Trebuchet MS"/>
              </a:rPr>
              <a:t>5	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经典进程的同步问题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904238"/>
            <a:ext cx="9782810" cy="3054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50" spc="-18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2050" spc="215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z="2600">
                <a:solidFill>
                  <a:srgbClr val="FF0000"/>
                </a:solidFill>
                <a:latin typeface="SimSun"/>
                <a:cs typeface="SimSun"/>
              </a:rPr>
              <a:t>“生产</a:t>
            </a:r>
            <a:r>
              <a:rPr dirty="0" sz="2600" spc="-5">
                <a:solidFill>
                  <a:srgbClr val="FF0000"/>
                </a:solidFill>
                <a:latin typeface="SimSun"/>
                <a:cs typeface="SimSun"/>
              </a:rPr>
              <a:t>者</a:t>
            </a:r>
            <a:r>
              <a:rPr dirty="0" sz="2600" spc="-20">
                <a:solidFill>
                  <a:srgbClr val="FF0000"/>
                </a:solidFill>
                <a:latin typeface="SimSun"/>
                <a:cs typeface="SimSun"/>
              </a:rPr>
              <a:t>-</a:t>
            </a:r>
            <a:r>
              <a:rPr dirty="0" sz="2600">
                <a:solidFill>
                  <a:srgbClr val="FF0000"/>
                </a:solidFill>
                <a:latin typeface="SimSun"/>
                <a:cs typeface="SimSun"/>
              </a:rPr>
              <a:t>消费者”问</a:t>
            </a:r>
            <a:r>
              <a:rPr dirty="0" sz="2600" spc="-10">
                <a:solidFill>
                  <a:srgbClr val="FF0000"/>
                </a:solidFill>
                <a:latin typeface="SimSun"/>
                <a:cs typeface="SimSun"/>
              </a:rPr>
              <a:t>题</a:t>
            </a:r>
            <a:r>
              <a:rPr dirty="0" sz="2600" spc="-5">
                <a:latin typeface="SimSun"/>
                <a:cs typeface="SimSun"/>
              </a:rPr>
              <a:t>——</a:t>
            </a:r>
            <a:r>
              <a:rPr dirty="0" sz="2600">
                <a:latin typeface="SimSun"/>
                <a:cs typeface="SimSun"/>
              </a:rPr>
              <a:t>相互合</a:t>
            </a:r>
            <a:r>
              <a:rPr dirty="0" sz="2600" spc="-15">
                <a:latin typeface="SimSun"/>
                <a:cs typeface="SimSun"/>
              </a:rPr>
              <a:t>作</a:t>
            </a:r>
            <a:r>
              <a:rPr dirty="0" sz="2600">
                <a:latin typeface="SimSun"/>
                <a:cs typeface="SimSun"/>
              </a:rPr>
              <a:t>的进程</a:t>
            </a:r>
            <a:r>
              <a:rPr dirty="0" sz="2600" spc="-15">
                <a:latin typeface="SimSun"/>
                <a:cs typeface="SimSun"/>
              </a:rPr>
              <a:t>关</a:t>
            </a:r>
            <a:r>
              <a:rPr dirty="0" sz="2600">
                <a:latin typeface="SimSun"/>
                <a:cs typeface="SimSun"/>
              </a:rPr>
              <a:t>系</a:t>
            </a:r>
            <a:endParaRPr sz="2600">
              <a:latin typeface="SimSun"/>
              <a:cs typeface="SimSun"/>
            </a:endParaRPr>
          </a:p>
          <a:p>
            <a:pPr marL="355600" marR="5080" indent="-342900">
              <a:lnSpc>
                <a:spcPct val="200000"/>
              </a:lnSpc>
              <a:spcBef>
                <a:spcPts val="994"/>
              </a:spcBef>
            </a:pPr>
            <a:r>
              <a:rPr dirty="0" sz="2050" spc="-18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2050" spc="235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z="2600">
                <a:solidFill>
                  <a:srgbClr val="FF0000"/>
                </a:solidFill>
                <a:latin typeface="SimSun"/>
                <a:cs typeface="SimSun"/>
              </a:rPr>
              <a:t>“读</a:t>
            </a:r>
            <a:r>
              <a:rPr dirty="0" sz="2600" spc="-5">
                <a:solidFill>
                  <a:srgbClr val="FF0000"/>
                </a:solidFill>
                <a:latin typeface="SimSun"/>
                <a:cs typeface="SimSun"/>
              </a:rPr>
              <a:t>者</a:t>
            </a:r>
            <a:r>
              <a:rPr dirty="0" sz="2600" spc="-10">
                <a:solidFill>
                  <a:srgbClr val="FF0000"/>
                </a:solidFill>
                <a:latin typeface="SimSun"/>
                <a:cs typeface="SimSun"/>
              </a:rPr>
              <a:t>-</a:t>
            </a:r>
            <a:r>
              <a:rPr dirty="0" sz="2600" spc="-15">
                <a:solidFill>
                  <a:srgbClr val="FF0000"/>
                </a:solidFill>
                <a:latin typeface="SimSun"/>
                <a:cs typeface="SimSun"/>
              </a:rPr>
              <a:t>写</a:t>
            </a:r>
            <a:r>
              <a:rPr dirty="0" sz="2600">
                <a:solidFill>
                  <a:srgbClr val="FF0000"/>
                </a:solidFill>
                <a:latin typeface="SimSun"/>
                <a:cs typeface="SimSun"/>
              </a:rPr>
              <a:t>者”问</a:t>
            </a:r>
            <a:r>
              <a:rPr dirty="0" sz="2600" spc="-10">
                <a:solidFill>
                  <a:srgbClr val="FF0000"/>
                </a:solidFill>
                <a:latin typeface="SimSun"/>
                <a:cs typeface="SimSun"/>
              </a:rPr>
              <a:t>题</a:t>
            </a:r>
            <a:r>
              <a:rPr dirty="0" sz="2600">
                <a:latin typeface="SimSun"/>
                <a:cs typeface="SimSun"/>
              </a:rPr>
              <a:t>——保</a:t>
            </a:r>
            <a:r>
              <a:rPr dirty="0" sz="2600" spc="-15">
                <a:latin typeface="SimSun"/>
                <a:cs typeface="SimSun"/>
              </a:rPr>
              <a:t>证</a:t>
            </a:r>
            <a:r>
              <a:rPr dirty="0" sz="2600">
                <a:latin typeface="SimSun"/>
                <a:cs typeface="SimSun"/>
              </a:rPr>
              <a:t>一个</a:t>
            </a:r>
            <a:r>
              <a:rPr dirty="0" sz="2600" spc="-5">
                <a:latin typeface="SimSun"/>
                <a:cs typeface="SimSun"/>
              </a:rPr>
              <a:t>Writer</a:t>
            </a:r>
            <a:r>
              <a:rPr dirty="0" sz="2600">
                <a:latin typeface="SimSun"/>
                <a:cs typeface="SimSun"/>
              </a:rPr>
              <a:t>进程必</a:t>
            </a:r>
            <a:r>
              <a:rPr dirty="0" sz="2600" spc="-15">
                <a:latin typeface="SimSun"/>
                <a:cs typeface="SimSun"/>
              </a:rPr>
              <a:t>须</a:t>
            </a:r>
            <a:r>
              <a:rPr dirty="0" sz="2600">
                <a:latin typeface="SimSun"/>
                <a:cs typeface="SimSun"/>
              </a:rPr>
              <a:t>与其他</a:t>
            </a:r>
            <a:r>
              <a:rPr dirty="0" sz="2600" spc="-15">
                <a:latin typeface="SimSun"/>
                <a:cs typeface="SimSun"/>
              </a:rPr>
              <a:t>进</a:t>
            </a:r>
            <a:r>
              <a:rPr dirty="0" sz="2600">
                <a:latin typeface="SimSun"/>
                <a:cs typeface="SimSun"/>
              </a:rPr>
              <a:t>程互斥 </a:t>
            </a:r>
            <a:r>
              <a:rPr dirty="0" sz="2600" spc="5">
                <a:latin typeface="SimSun"/>
                <a:cs typeface="SimSun"/>
              </a:rPr>
              <a:t>地访问</a:t>
            </a:r>
            <a:r>
              <a:rPr dirty="0" sz="2600" spc="-20">
                <a:latin typeface="SimSun"/>
                <a:cs typeface="SimSun"/>
              </a:rPr>
              <a:t>共</a:t>
            </a:r>
            <a:r>
              <a:rPr dirty="0" sz="2600" spc="5">
                <a:latin typeface="SimSun"/>
                <a:cs typeface="SimSun"/>
              </a:rPr>
              <a:t>享对象</a:t>
            </a:r>
            <a:r>
              <a:rPr dirty="0" sz="2600" spc="-20">
                <a:latin typeface="SimSun"/>
                <a:cs typeface="SimSun"/>
              </a:rPr>
              <a:t>的</a:t>
            </a:r>
            <a:r>
              <a:rPr dirty="0" sz="2600" spc="5">
                <a:latin typeface="SimSun"/>
                <a:cs typeface="SimSun"/>
              </a:rPr>
              <a:t>同步问题</a:t>
            </a:r>
            <a:endParaRPr sz="26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2050" spc="-18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2050" spc="21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z="2600">
                <a:solidFill>
                  <a:srgbClr val="FF0000"/>
                </a:solidFill>
                <a:latin typeface="SimSun"/>
                <a:cs typeface="SimSun"/>
              </a:rPr>
              <a:t>“哲学</a:t>
            </a:r>
            <a:r>
              <a:rPr dirty="0" sz="2600" spc="-15">
                <a:solidFill>
                  <a:srgbClr val="FF0000"/>
                </a:solidFill>
                <a:latin typeface="SimSun"/>
                <a:cs typeface="SimSun"/>
              </a:rPr>
              <a:t>家</a:t>
            </a:r>
            <a:r>
              <a:rPr dirty="0" sz="2600">
                <a:solidFill>
                  <a:srgbClr val="FF0000"/>
                </a:solidFill>
                <a:latin typeface="SimSun"/>
                <a:cs typeface="SimSun"/>
              </a:rPr>
              <a:t>进餐”</a:t>
            </a:r>
            <a:r>
              <a:rPr dirty="0" sz="2600" spc="-15">
                <a:solidFill>
                  <a:srgbClr val="FF0000"/>
                </a:solidFill>
                <a:latin typeface="SimSun"/>
                <a:cs typeface="SimSun"/>
              </a:rPr>
              <a:t>问</a:t>
            </a:r>
            <a:r>
              <a:rPr dirty="0" sz="2600">
                <a:solidFill>
                  <a:srgbClr val="FF0000"/>
                </a:solidFill>
                <a:latin typeface="SimSun"/>
                <a:cs typeface="SimSun"/>
              </a:rPr>
              <a:t>题</a:t>
            </a:r>
            <a:r>
              <a:rPr dirty="0" sz="2600">
                <a:latin typeface="SimSun"/>
                <a:cs typeface="SimSun"/>
              </a:rPr>
              <a:t>——</a:t>
            </a:r>
            <a:r>
              <a:rPr dirty="0" sz="2600" spc="-15">
                <a:latin typeface="SimSun"/>
                <a:cs typeface="SimSun"/>
              </a:rPr>
              <a:t>典</a:t>
            </a:r>
            <a:r>
              <a:rPr dirty="0" sz="2600">
                <a:latin typeface="SimSun"/>
                <a:cs typeface="SimSun"/>
              </a:rPr>
              <a:t>型的进</a:t>
            </a:r>
            <a:r>
              <a:rPr dirty="0" sz="2600" spc="-15">
                <a:latin typeface="SimSun"/>
                <a:cs typeface="SimSun"/>
              </a:rPr>
              <a:t>程</a:t>
            </a:r>
            <a:r>
              <a:rPr dirty="0" sz="2600">
                <a:latin typeface="SimSun"/>
                <a:cs typeface="SimSun"/>
              </a:rPr>
              <a:t>同步问题</a:t>
            </a:r>
            <a:endParaRPr sz="2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1835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4295" algn="l"/>
              </a:tabLst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2.5.</a:t>
            </a:r>
            <a:r>
              <a:rPr dirty="0" sz="3600" b="0">
                <a:solidFill>
                  <a:srgbClr val="90C225"/>
                </a:solidFill>
                <a:latin typeface="Trebuchet MS"/>
                <a:cs typeface="Trebuchet MS"/>
              </a:rPr>
              <a:t>1	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生产者</a:t>
            </a: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-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消费者问题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802129"/>
            <a:ext cx="10104120" cy="4504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latin typeface="SimSun"/>
                <a:cs typeface="SimSun"/>
              </a:rPr>
              <a:t>问题描述：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350">
              <a:latin typeface="SimSun"/>
              <a:cs typeface="SimSun"/>
            </a:endParaRPr>
          </a:p>
          <a:p>
            <a:pPr marL="641985" indent="-27051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642620" algn="l"/>
              </a:tabLst>
            </a:pPr>
            <a:r>
              <a:rPr dirty="0" sz="2400" spc="-5">
                <a:latin typeface="SimSun"/>
                <a:cs typeface="SimSun"/>
              </a:rPr>
              <a:t>一群生产者进程在生产产品，并将这些产品提供给消费者进程去消费。</a:t>
            </a:r>
            <a:endParaRPr sz="2400">
              <a:latin typeface="SimSun"/>
              <a:cs typeface="SimSun"/>
            </a:endParaRPr>
          </a:p>
          <a:p>
            <a:pPr marL="641985" marR="157480" indent="-269875">
              <a:lnSpc>
                <a:spcPct val="1700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642620" algn="l"/>
              </a:tabLst>
            </a:pPr>
            <a:r>
              <a:rPr dirty="0" sz="2400">
                <a:latin typeface="SimSun"/>
                <a:cs typeface="SimSun"/>
              </a:rPr>
              <a:t>为使生产者进程与消费者进程能并发执行，在两者之间设置了一个具 </a:t>
            </a:r>
            <a:r>
              <a:rPr dirty="0" sz="2400" spc="-5">
                <a:latin typeface="SimSun"/>
                <a:cs typeface="SimSun"/>
              </a:rPr>
              <a:t>有n个缓冲区的缓冲池，生产者进程将其所生产的产品放入一个缓冲区 </a:t>
            </a:r>
            <a:r>
              <a:rPr dirty="0" sz="2400">
                <a:latin typeface="SimSun"/>
                <a:cs typeface="SimSun"/>
              </a:rPr>
              <a:t>中；消费者进程可从一个缓冲区中取走产品去消费。</a:t>
            </a:r>
            <a:endParaRPr sz="2400">
              <a:latin typeface="SimSun"/>
              <a:cs typeface="SimSun"/>
            </a:endParaRPr>
          </a:p>
          <a:p>
            <a:pPr marL="641985" marR="309880" indent="-269875">
              <a:lnSpc>
                <a:spcPct val="170000"/>
              </a:lnSpc>
              <a:spcBef>
                <a:spcPts val="100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642620" algn="l"/>
              </a:tabLst>
            </a:pPr>
            <a:r>
              <a:rPr dirty="0" sz="2400">
                <a:latin typeface="SimSun"/>
                <a:cs typeface="SimSun"/>
              </a:rPr>
              <a:t>不允许消费者进程到一个空缓冲区去取产品，也不允许生产者进程向 </a:t>
            </a:r>
            <a:r>
              <a:rPr dirty="0" sz="2400">
                <a:latin typeface="SimSun"/>
                <a:cs typeface="SimSun"/>
              </a:rPr>
              <a:t>一个已装满产品且尚未取走的缓冲区中投放产品。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0817" y="4413377"/>
            <a:ext cx="1735613" cy="6806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0817" y="5792685"/>
            <a:ext cx="1735613" cy="679111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884" y="1664207"/>
            <a:ext cx="11762232" cy="43174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1835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4295" algn="l"/>
              </a:tabLst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2.5.</a:t>
            </a:r>
            <a:r>
              <a:rPr dirty="0" sz="3600" b="0">
                <a:solidFill>
                  <a:srgbClr val="90C225"/>
                </a:solidFill>
                <a:latin typeface="Trebuchet MS"/>
                <a:cs typeface="Trebuchet MS"/>
              </a:rPr>
              <a:t>1	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生产者</a:t>
            </a: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-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消费者问题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91205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1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、利用记录型信号量解决生产</a:t>
            </a:r>
            <a:r>
              <a:rPr dirty="0" sz="3600" spc="5" b="0">
                <a:solidFill>
                  <a:srgbClr val="90C225"/>
                </a:solidFill>
                <a:latin typeface="SimSun"/>
                <a:cs typeface="SimSun"/>
              </a:rPr>
              <a:t>者</a:t>
            </a: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-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消费者问题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/>
              <a:t>信号量设置：</a:t>
            </a:r>
            <a:endParaRPr sz="19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350"/>
          </a:p>
          <a:p>
            <a:pPr marL="548005" indent="-193040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"/>
              <a:tabLst>
                <a:tab pos="548640" algn="l"/>
              </a:tabLst>
            </a:pPr>
            <a:r>
              <a:rPr dirty="0" spc="-5"/>
              <a:t>利用互斥信号</a:t>
            </a:r>
            <a:r>
              <a:rPr dirty="0"/>
              <a:t>量</a:t>
            </a:r>
            <a:r>
              <a:rPr dirty="0" spc="-5"/>
              <a:t>mutex实现</a:t>
            </a:r>
          </a:p>
          <a:p>
            <a:pPr marL="355600">
              <a:lnSpc>
                <a:spcPct val="100000"/>
              </a:lnSpc>
              <a:spcBef>
                <a:spcPts val="2020"/>
              </a:spcBef>
            </a:pPr>
            <a:r>
              <a:rPr dirty="0"/>
              <a:t>诸进程</a:t>
            </a:r>
            <a:r>
              <a:rPr dirty="0" spc="-5"/>
              <a:t>对</a:t>
            </a:r>
            <a:r>
              <a:rPr dirty="0"/>
              <a:t>Buffer的互斥使用；</a:t>
            </a:r>
          </a:p>
          <a:p>
            <a:pPr marL="355600" marR="309880">
              <a:lnSpc>
                <a:spcPct val="170000"/>
              </a:lnSpc>
              <a:spcBef>
                <a:spcPts val="1005"/>
              </a:spcBef>
              <a:buClr>
                <a:srgbClr val="90C225"/>
              </a:buClr>
              <a:buSzPct val="75000"/>
              <a:buFont typeface="Wingdings"/>
              <a:buChar char=""/>
              <a:tabLst>
                <a:tab pos="548640" algn="l"/>
              </a:tabLst>
            </a:pPr>
            <a:r>
              <a:rPr dirty="0" spc="-5"/>
              <a:t>利用同步信号</a:t>
            </a:r>
            <a:r>
              <a:rPr dirty="0"/>
              <a:t>量</a:t>
            </a:r>
            <a:r>
              <a:rPr dirty="0" spc="-5"/>
              <a:t>empty</a:t>
            </a:r>
            <a:r>
              <a:rPr dirty="0"/>
              <a:t>和 ful</a:t>
            </a:r>
            <a:r>
              <a:rPr dirty="0" spc="-5"/>
              <a:t>l</a:t>
            </a:r>
            <a:r>
              <a:rPr dirty="0"/>
              <a:t>分别表示“可放入”、  </a:t>
            </a:r>
            <a:r>
              <a:rPr dirty="0" spc="-5"/>
              <a:t>“可取”。</a:t>
            </a:r>
          </a:p>
        </p:txBody>
      </p:sp>
      <p:sp>
        <p:nvSpPr>
          <p:cNvPr id="4" name="object 4"/>
          <p:cNvSpPr/>
          <p:nvPr/>
        </p:nvSpPr>
        <p:spPr>
          <a:xfrm>
            <a:off x="5780532" y="1606296"/>
            <a:ext cx="4338955" cy="5027930"/>
          </a:xfrm>
          <a:custGeom>
            <a:avLst/>
            <a:gdLst/>
            <a:ahLst/>
            <a:cxnLst/>
            <a:rect l="l" t="t" r="r" b="b"/>
            <a:pathLst>
              <a:path w="4338955" h="5027930">
                <a:moveTo>
                  <a:pt x="0" y="5027676"/>
                </a:moveTo>
                <a:lnTo>
                  <a:pt x="4338827" y="5027676"/>
                </a:lnTo>
                <a:lnTo>
                  <a:pt x="4338827" y="0"/>
                </a:lnTo>
                <a:lnTo>
                  <a:pt x="0" y="0"/>
                </a:lnTo>
                <a:lnTo>
                  <a:pt x="0" y="50276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872226" y="1584198"/>
            <a:ext cx="3723640" cy="4552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2268220">
              <a:lnSpc>
                <a:spcPct val="15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int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in=0,out=0;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item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buffer[n];</a:t>
            </a:r>
            <a:endParaRPr sz="1800">
              <a:latin typeface="Arial MT"/>
              <a:cs typeface="Arial MT"/>
            </a:endParaRPr>
          </a:p>
          <a:p>
            <a:pPr marR="5080">
              <a:lnSpc>
                <a:spcPts val="3240"/>
              </a:lnSpc>
              <a:spcBef>
                <a:spcPts val="285"/>
              </a:spcBef>
            </a:pPr>
            <a:r>
              <a:rPr dirty="0" sz="1800" spc="-5">
                <a:latin typeface="Arial MT"/>
                <a:cs typeface="Arial MT"/>
              </a:rPr>
              <a:t>semaphore mutex=1,empty=n,full=0;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void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producer(){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r>
              <a:rPr dirty="0" sz="1800">
                <a:latin typeface="Arial MT"/>
                <a:cs typeface="Arial MT"/>
              </a:rPr>
              <a:t>……}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latin typeface="Arial MT"/>
                <a:cs typeface="Arial MT"/>
              </a:rPr>
              <a:t>void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consumer(){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Arial MT"/>
                <a:cs typeface="Arial MT"/>
              </a:rPr>
              <a:t>……}</a:t>
            </a:r>
            <a:endParaRPr sz="1800">
              <a:latin typeface="Arial MT"/>
              <a:cs typeface="Arial MT"/>
            </a:endParaRPr>
          </a:p>
          <a:p>
            <a:pPr marL="126364" marR="2509520" indent="-127000">
              <a:lnSpc>
                <a:spcPct val="150000"/>
              </a:lnSpc>
            </a:pPr>
            <a:r>
              <a:rPr dirty="0" sz="1800" spc="-5">
                <a:latin typeface="Arial MT"/>
                <a:cs typeface="Arial MT"/>
              </a:rPr>
              <a:t>void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main(){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cobegin</a:t>
            </a:r>
            <a:endParaRPr sz="1800">
              <a:latin typeface="Arial MT"/>
              <a:cs typeface="Arial MT"/>
            </a:endParaRPr>
          </a:p>
          <a:p>
            <a:pPr marL="126364" marR="745490" indent="254000">
              <a:lnSpc>
                <a:spcPct val="150000"/>
              </a:lnSpc>
              <a:spcBef>
                <a:spcPts val="5"/>
              </a:spcBef>
              <a:tabLst>
                <a:tab pos="1751964" algn="l"/>
              </a:tabLst>
            </a:pPr>
            <a:r>
              <a:rPr dirty="0" sz="1800" spc="-5">
                <a:latin typeface="Arial MT"/>
                <a:cs typeface="Arial MT"/>
              </a:rPr>
              <a:t>pr</a:t>
            </a:r>
            <a:r>
              <a:rPr dirty="0" sz="1800" spc="-15">
                <a:latin typeface="Arial MT"/>
                <a:cs typeface="Arial MT"/>
              </a:rPr>
              <a:t>o</a:t>
            </a:r>
            <a:r>
              <a:rPr dirty="0" sz="1800" spc="-5">
                <a:latin typeface="Arial MT"/>
                <a:cs typeface="Arial MT"/>
              </a:rPr>
              <a:t>d</a:t>
            </a:r>
            <a:r>
              <a:rPr dirty="0" sz="1800" spc="-15">
                <a:latin typeface="Arial MT"/>
                <a:cs typeface="Arial MT"/>
              </a:rPr>
              <a:t>u</a:t>
            </a:r>
            <a:r>
              <a:rPr dirty="0" sz="1800">
                <a:latin typeface="Arial MT"/>
                <a:cs typeface="Arial MT"/>
              </a:rPr>
              <a:t>cer();	</a:t>
            </a:r>
            <a:r>
              <a:rPr dirty="0" sz="1800" spc="-5">
                <a:latin typeface="Arial MT"/>
                <a:cs typeface="Arial MT"/>
              </a:rPr>
              <a:t>c</a:t>
            </a:r>
            <a:r>
              <a:rPr dirty="0" sz="1800" spc="-15">
                <a:latin typeface="Arial MT"/>
                <a:cs typeface="Arial MT"/>
              </a:rPr>
              <a:t>o</a:t>
            </a:r>
            <a:r>
              <a:rPr dirty="0" sz="1800" spc="-5">
                <a:latin typeface="Arial MT"/>
                <a:cs typeface="Arial MT"/>
              </a:rPr>
              <a:t>ns</a:t>
            </a:r>
            <a:r>
              <a:rPr dirty="0" sz="1800" spc="-15">
                <a:latin typeface="Arial MT"/>
                <a:cs typeface="Arial MT"/>
              </a:rPr>
              <a:t>u</a:t>
            </a:r>
            <a:r>
              <a:rPr dirty="0" sz="1800">
                <a:latin typeface="Arial MT"/>
                <a:cs typeface="Arial MT"/>
              </a:rPr>
              <a:t>mer();  </a:t>
            </a:r>
            <a:r>
              <a:rPr dirty="0" sz="1800" spc="-5">
                <a:latin typeface="Arial MT"/>
                <a:cs typeface="Arial MT"/>
              </a:rPr>
              <a:t>coend;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72226" y="6248501"/>
            <a:ext cx="89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84235" y="534923"/>
            <a:ext cx="3999229" cy="5613400"/>
            <a:chOff x="7984235" y="534923"/>
            <a:chExt cx="3999229" cy="5613400"/>
          </a:xfrm>
        </p:grpSpPr>
        <p:sp>
          <p:nvSpPr>
            <p:cNvPr id="3" name="object 3"/>
            <p:cNvSpPr/>
            <p:nvPr/>
          </p:nvSpPr>
          <p:spPr>
            <a:xfrm>
              <a:off x="8003285" y="553973"/>
              <a:ext cx="3961129" cy="5575300"/>
            </a:xfrm>
            <a:custGeom>
              <a:avLst/>
              <a:gdLst/>
              <a:ahLst/>
              <a:cxnLst/>
              <a:rect l="l" t="t" r="r" b="b"/>
              <a:pathLst>
                <a:path w="3961129" h="5575300">
                  <a:moveTo>
                    <a:pt x="3960876" y="0"/>
                  </a:moveTo>
                  <a:lnTo>
                    <a:pt x="0" y="0"/>
                  </a:lnTo>
                  <a:lnTo>
                    <a:pt x="0" y="5574792"/>
                  </a:lnTo>
                  <a:lnTo>
                    <a:pt x="3960876" y="5574792"/>
                  </a:lnTo>
                  <a:lnTo>
                    <a:pt x="39608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003285" y="553973"/>
              <a:ext cx="3961129" cy="5575300"/>
            </a:xfrm>
            <a:custGeom>
              <a:avLst/>
              <a:gdLst/>
              <a:ahLst/>
              <a:cxnLst/>
              <a:rect l="l" t="t" r="r" b="b"/>
              <a:pathLst>
                <a:path w="3961129" h="5575300">
                  <a:moveTo>
                    <a:pt x="0" y="5574792"/>
                  </a:moveTo>
                  <a:lnTo>
                    <a:pt x="3960876" y="5574792"/>
                  </a:lnTo>
                  <a:lnTo>
                    <a:pt x="3960876" y="0"/>
                  </a:lnTo>
                  <a:lnTo>
                    <a:pt x="0" y="0"/>
                  </a:lnTo>
                  <a:lnTo>
                    <a:pt x="0" y="557479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8091931" y="550497"/>
            <a:ext cx="3787140" cy="5055870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2000">
                <a:latin typeface="Arial MT"/>
                <a:cs typeface="Arial MT"/>
              </a:rPr>
              <a:t>void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consumer(){</a:t>
            </a:r>
            <a:endParaRPr sz="2000">
              <a:latin typeface="Arial MT"/>
              <a:cs typeface="Arial MT"/>
            </a:endParaRPr>
          </a:p>
          <a:p>
            <a:pPr marL="1524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Arial MT"/>
                <a:cs typeface="Arial MT"/>
              </a:rPr>
              <a:t>do{</a:t>
            </a:r>
            <a:endParaRPr sz="2000">
              <a:latin typeface="Arial MT"/>
              <a:cs typeface="Arial MT"/>
            </a:endParaRPr>
          </a:p>
          <a:p>
            <a:pPr marL="571500" marR="5080">
              <a:lnSpc>
                <a:spcPct val="150000"/>
              </a:lnSpc>
            </a:pP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wait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（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full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）； 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wait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（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mutex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）； 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dirty="0" sz="2000" spc="-5">
                <a:latin typeface="Arial MT"/>
                <a:cs typeface="Arial MT"/>
              </a:rPr>
              <a:t>nextc</a:t>
            </a:r>
            <a:r>
              <a:rPr dirty="0" sz="2000" spc="-5">
                <a:latin typeface="SimSun"/>
                <a:cs typeface="SimSun"/>
              </a:rPr>
              <a:t>＝</a:t>
            </a:r>
            <a:r>
              <a:rPr dirty="0" sz="2000" spc="-5">
                <a:latin typeface="Arial MT"/>
                <a:cs typeface="Arial MT"/>
              </a:rPr>
              <a:t>buffer[out]</a:t>
            </a:r>
            <a:r>
              <a:rPr dirty="0" sz="2000" spc="-5">
                <a:latin typeface="SimSun"/>
                <a:cs typeface="SimSun"/>
              </a:rPr>
              <a:t>； </a:t>
            </a:r>
            <a:r>
              <a:rPr dirty="0" sz="2000">
                <a:latin typeface="SimSun"/>
                <a:cs typeface="SimSun"/>
              </a:rPr>
              <a:t> </a:t>
            </a:r>
            <a:r>
              <a:rPr dirty="0" sz="2000">
                <a:latin typeface="Arial MT"/>
                <a:cs typeface="Arial MT"/>
              </a:rPr>
              <a:t>out</a:t>
            </a:r>
            <a:r>
              <a:rPr dirty="0" sz="2000">
                <a:latin typeface="SimSun"/>
                <a:cs typeface="SimSun"/>
              </a:rPr>
              <a:t>＝</a:t>
            </a:r>
            <a:r>
              <a:rPr dirty="0" sz="2000">
                <a:latin typeface="Arial MT"/>
                <a:cs typeface="Arial MT"/>
              </a:rPr>
              <a:t>(out</a:t>
            </a:r>
            <a:r>
              <a:rPr dirty="0" sz="2000">
                <a:latin typeface="SimSun"/>
                <a:cs typeface="SimSun"/>
              </a:rPr>
              <a:t>＋</a:t>
            </a:r>
            <a:r>
              <a:rPr dirty="0" sz="2000">
                <a:latin typeface="Arial MT"/>
                <a:cs typeface="Arial MT"/>
              </a:rPr>
              <a:t>1)% n</a:t>
            </a:r>
            <a:r>
              <a:rPr dirty="0" sz="2000">
                <a:latin typeface="SimSun"/>
                <a:cs typeface="SimSun"/>
              </a:rPr>
              <a:t>； </a:t>
            </a:r>
            <a:r>
              <a:rPr dirty="0" sz="2000" spc="5">
                <a:latin typeface="SimSun"/>
                <a:cs typeface="SimSun"/>
              </a:rPr>
              <a:t>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signal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（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mutex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）； 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signal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（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empty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）； 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dirty="0" sz="2000">
                <a:latin typeface="Arial MT"/>
                <a:cs typeface="Arial MT"/>
              </a:rPr>
              <a:t>consume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item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nextc</a:t>
            </a:r>
            <a:r>
              <a:rPr dirty="0" sz="2000">
                <a:latin typeface="SimSun"/>
                <a:cs typeface="SimSun"/>
              </a:rPr>
              <a:t>；</a:t>
            </a:r>
            <a:endParaRPr sz="2000">
              <a:latin typeface="SimSun"/>
              <a:cs typeface="SimSun"/>
            </a:endParaRPr>
          </a:p>
          <a:p>
            <a:pPr marL="5715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Arial MT"/>
                <a:cs typeface="Arial MT"/>
              </a:rPr>
              <a:t>……</a:t>
            </a:r>
            <a:endParaRPr sz="2000">
              <a:latin typeface="Arial MT"/>
              <a:cs typeface="Arial MT"/>
            </a:endParaRPr>
          </a:p>
          <a:p>
            <a:pPr marL="291465">
              <a:lnSpc>
                <a:spcPct val="100000"/>
              </a:lnSpc>
              <a:spcBef>
                <a:spcPts val="1205"/>
              </a:spcBef>
            </a:pPr>
            <a:r>
              <a:rPr dirty="0" sz="2000">
                <a:latin typeface="Arial MT"/>
                <a:cs typeface="Arial MT"/>
              </a:rPr>
              <a:t>}while(TRUE);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91931" y="5732170"/>
            <a:ext cx="11048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361" y="553973"/>
            <a:ext cx="3790315" cy="5575300"/>
          </a:xfrm>
          <a:custGeom>
            <a:avLst/>
            <a:gdLst/>
            <a:ahLst/>
            <a:cxnLst/>
            <a:rect l="l" t="t" r="r" b="b"/>
            <a:pathLst>
              <a:path w="3790315" h="5575300">
                <a:moveTo>
                  <a:pt x="0" y="5574792"/>
                </a:moveTo>
                <a:lnTo>
                  <a:pt x="3790188" y="5574792"/>
                </a:lnTo>
                <a:lnTo>
                  <a:pt x="3790188" y="0"/>
                </a:lnTo>
                <a:lnTo>
                  <a:pt x="0" y="0"/>
                </a:lnTo>
                <a:lnTo>
                  <a:pt x="0" y="557479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07949" y="523087"/>
            <a:ext cx="3420110" cy="5055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0979" marR="1603375" indent="-208915">
              <a:lnSpc>
                <a:spcPct val="15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void</a:t>
            </a:r>
            <a:r>
              <a:rPr dirty="0" sz="2000" spc="-8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producer(){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do{</a:t>
            </a:r>
            <a:endParaRPr sz="2000">
              <a:latin typeface="Arial MT"/>
              <a:cs typeface="Arial MT"/>
            </a:endParaRPr>
          </a:p>
          <a:p>
            <a:pPr marL="64008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Arial MT"/>
                <a:cs typeface="Arial MT"/>
              </a:rPr>
              <a:t>produce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item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nextp</a:t>
            </a:r>
            <a:r>
              <a:rPr dirty="0" sz="2000">
                <a:latin typeface="SimSun"/>
                <a:cs typeface="SimSun"/>
              </a:rPr>
              <a:t>；</a:t>
            </a:r>
            <a:endParaRPr sz="2000">
              <a:latin typeface="SimSun"/>
              <a:cs typeface="SimSun"/>
            </a:endParaRPr>
          </a:p>
          <a:p>
            <a:pPr marL="710565" marR="510540" indent="69850">
              <a:lnSpc>
                <a:spcPct val="150000"/>
              </a:lnSpc>
            </a:pPr>
            <a:r>
              <a:rPr dirty="0" sz="2000">
                <a:latin typeface="Arial MT"/>
                <a:cs typeface="Arial MT"/>
              </a:rPr>
              <a:t>……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wait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（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empty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）； 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wait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（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mutex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）； 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dirty="0" sz="2000" spc="-5">
                <a:latin typeface="Arial MT"/>
                <a:cs typeface="Arial MT"/>
              </a:rPr>
              <a:t>buffer[in]</a:t>
            </a:r>
            <a:r>
              <a:rPr dirty="0" sz="2000" spc="-5">
                <a:latin typeface="SimSun"/>
                <a:cs typeface="SimSun"/>
              </a:rPr>
              <a:t>＝</a:t>
            </a:r>
            <a:r>
              <a:rPr dirty="0" sz="2000" spc="-5">
                <a:latin typeface="Arial MT"/>
                <a:cs typeface="Arial MT"/>
              </a:rPr>
              <a:t>nextp</a:t>
            </a:r>
            <a:r>
              <a:rPr dirty="0" sz="2000" spc="-5">
                <a:latin typeface="SimSun"/>
                <a:cs typeface="SimSun"/>
              </a:rPr>
              <a:t>； </a:t>
            </a:r>
            <a:r>
              <a:rPr dirty="0" sz="2000" spc="-985">
                <a:latin typeface="SimSun"/>
                <a:cs typeface="SimSun"/>
              </a:rPr>
              <a:t> </a:t>
            </a:r>
            <a:r>
              <a:rPr dirty="0" sz="2000">
                <a:latin typeface="Arial MT"/>
                <a:cs typeface="Arial MT"/>
              </a:rPr>
              <a:t>in</a:t>
            </a:r>
            <a:r>
              <a:rPr dirty="0" sz="2000">
                <a:latin typeface="SimSun"/>
                <a:cs typeface="SimSun"/>
              </a:rPr>
              <a:t>＝</a:t>
            </a:r>
            <a:r>
              <a:rPr dirty="0" sz="2000">
                <a:latin typeface="Arial MT"/>
                <a:cs typeface="Arial MT"/>
              </a:rPr>
              <a:t>(in</a:t>
            </a:r>
            <a:r>
              <a:rPr dirty="0" sz="2000">
                <a:latin typeface="SimSun"/>
                <a:cs typeface="SimSun"/>
              </a:rPr>
              <a:t>＋</a:t>
            </a:r>
            <a:r>
              <a:rPr dirty="0" sz="2000">
                <a:latin typeface="Arial MT"/>
                <a:cs typeface="Arial MT"/>
              </a:rPr>
              <a:t>1)% n</a:t>
            </a:r>
            <a:r>
              <a:rPr dirty="0" sz="2000">
                <a:latin typeface="SimSun"/>
                <a:cs typeface="SimSun"/>
              </a:rPr>
              <a:t>； </a:t>
            </a:r>
            <a:r>
              <a:rPr dirty="0" sz="2000" spc="5">
                <a:latin typeface="SimSun"/>
                <a:cs typeface="SimSun"/>
              </a:rPr>
              <a:t>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signal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（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mutex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）； </a:t>
            </a:r>
            <a:r>
              <a:rPr dirty="0" sz="2000" spc="-985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signal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（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full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）；</a:t>
            </a:r>
            <a:endParaRPr sz="2000">
              <a:latin typeface="SimSun"/>
              <a:cs typeface="SimSun"/>
            </a:endParaRPr>
          </a:p>
          <a:p>
            <a:pPr marL="50165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Arial MT"/>
                <a:cs typeface="Arial MT"/>
              </a:rPr>
              <a:t>}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while(TRUE)</a:t>
            </a:r>
            <a:r>
              <a:rPr dirty="0" sz="2000">
                <a:latin typeface="SimSun"/>
                <a:cs typeface="SimSun"/>
              </a:rPr>
              <a:t>；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949" y="5705347"/>
            <a:ext cx="11048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16323" y="553212"/>
            <a:ext cx="3789045" cy="5575300"/>
          </a:xfrm>
          <a:custGeom>
            <a:avLst/>
            <a:gdLst/>
            <a:ahLst/>
            <a:cxnLst/>
            <a:rect l="l" t="t" r="r" b="b"/>
            <a:pathLst>
              <a:path w="3789045" h="5575300">
                <a:moveTo>
                  <a:pt x="0" y="5574792"/>
                </a:moveTo>
                <a:lnTo>
                  <a:pt x="3788664" y="5574792"/>
                </a:lnTo>
                <a:lnTo>
                  <a:pt x="3788664" y="0"/>
                </a:lnTo>
                <a:lnTo>
                  <a:pt x="0" y="0"/>
                </a:lnTo>
                <a:lnTo>
                  <a:pt x="0" y="5574792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195317" y="510285"/>
            <a:ext cx="3683635" cy="1671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834">
              <a:lnSpc>
                <a:spcPct val="15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dirty="0" sz="1800" b="0">
                <a:solidFill>
                  <a:srgbClr val="FF0000"/>
                </a:solidFill>
                <a:latin typeface="SimSun"/>
                <a:cs typeface="SimSun"/>
              </a:rPr>
              <a:t>①	</a:t>
            </a:r>
            <a:r>
              <a:rPr dirty="0" sz="2400" b="0">
                <a:latin typeface="SimSun"/>
                <a:cs typeface="SimSun"/>
              </a:rPr>
              <a:t>用于互斥的wait(mutex) </a:t>
            </a:r>
            <a:r>
              <a:rPr dirty="0" sz="2400" b="0">
                <a:latin typeface="SimSun"/>
                <a:cs typeface="SimSun"/>
              </a:rPr>
              <a:t>和signal(mutex)必须 </a:t>
            </a:r>
            <a:r>
              <a:rPr dirty="0" sz="2400" spc="5" b="0">
                <a:latin typeface="SimSun"/>
                <a:cs typeface="SimSun"/>
              </a:rPr>
              <a:t> </a:t>
            </a:r>
            <a:r>
              <a:rPr dirty="0" sz="2400" spc="-5" b="0">
                <a:latin typeface="SimSun"/>
                <a:cs typeface="SimSun"/>
              </a:rPr>
              <a:t>成对出现；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5317" y="2157073"/>
            <a:ext cx="3531870" cy="2219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marR="5080" indent="-457834">
              <a:lnSpc>
                <a:spcPct val="150000"/>
              </a:lnSpc>
              <a:spcBef>
                <a:spcPts val="95"/>
              </a:spcBef>
              <a:tabLst>
                <a:tab pos="469900" algn="l"/>
              </a:tabLst>
            </a:pPr>
            <a:r>
              <a:rPr dirty="0" sz="1800">
                <a:solidFill>
                  <a:srgbClr val="FF0000"/>
                </a:solidFill>
                <a:latin typeface="SimSun"/>
                <a:cs typeface="SimSun"/>
              </a:rPr>
              <a:t>②	</a:t>
            </a:r>
            <a:r>
              <a:rPr dirty="0" sz="2400">
                <a:latin typeface="SimSun"/>
                <a:cs typeface="SimSun"/>
              </a:rPr>
              <a:t>同步信号量empty和 </a:t>
            </a:r>
            <a:r>
              <a:rPr dirty="0" sz="2400" spc="-5">
                <a:latin typeface="SimSun"/>
                <a:cs typeface="SimSun"/>
              </a:rPr>
              <a:t>full的wait和</a:t>
            </a:r>
            <a:r>
              <a:rPr dirty="0" sz="2400">
                <a:latin typeface="SimSun"/>
                <a:cs typeface="SimSun"/>
              </a:rPr>
              <a:t>signa</a:t>
            </a:r>
            <a:r>
              <a:rPr dirty="0" sz="2400" spc="-15">
                <a:latin typeface="SimSun"/>
                <a:cs typeface="SimSun"/>
              </a:rPr>
              <a:t>l</a:t>
            </a:r>
            <a:r>
              <a:rPr dirty="0" sz="2400">
                <a:latin typeface="SimSun"/>
                <a:cs typeface="SimSun"/>
              </a:rPr>
              <a:t>操 </a:t>
            </a:r>
            <a:r>
              <a:rPr dirty="0" sz="2400">
                <a:latin typeface="SimSun"/>
                <a:cs typeface="SimSun"/>
              </a:rPr>
              <a:t>作必须成对出现，但分 别处于不同进程中；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95317" y="4351782"/>
            <a:ext cx="353123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834">
              <a:lnSpc>
                <a:spcPct val="15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dirty="0" sz="1800">
                <a:solidFill>
                  <a:srgbClr val="FF0000"/>
                </a:solidFill>
                <a:latin typeface="SimSun"/>
                <a:cs typeface="SimSun"/>
              </a:rPr>
              <a:t>③	</a:t>
            </a:r>
            <a:r>
              <a:rPr dirty="0" sz="2400">
                <a:latin typeface="SimSun"/>
                <a:cs typeface="SimSun"/>
              </a:rPr>
              <a:t>每个进程中的多个wait </a:t>
            </a:r>
            <a:r>
              <a:rPr dirty="0" sz="2400">
                <a:latin typeface="SimSun"/>
                <a:cs typeface="SimSun"/>
              </a:rPr>
              <a:t>操作顺序不能颠倒。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17988" y="5328114"/>
            <a:ext cx="2430780" cy="1296670"/>
            <a:chOff x="2517988" y="5328114"/>
            <a:chExt cx="2430780" cy="1296670"/>
          </a:xfrm>
        </p:grpSpPr>
        <p:sp>
          <p:nvSpPr>
            <p:cNvPr id="15" name="object 15"/>
            <p:cNvSpPr/>
            <p:nvPr/>
          </p:nvSpPr>
          <p:spPr>
            <a:xfrm>
              <a:off x="2527513" y="5337639"/>
              <a:ext cx="2411730" cy="1277620"/>
            </a:xfrm>
            <a:custGeom>
              <a:avLst/>
              <a:gdLst/>
              <a:ahLst/>
              <a:cxnLst/>
              <a:rect l="l" t="t" r="r" b="b"/>
              <a:pathLst>
                <a:path w="2411729" h="1277620">
                  <a:moveTo>
                    <a:pt x="1196216" y="0"/>
                  </a:moveTo>
                  <a:lnTo>
                    <a:pt x="1142501" y="845"/>
                  </a:lnTo>
                  <a:lnTo>
                    <a:pt x="1088685" y="2978"/>
                  </a:lnTo>
                  <a:lnTo>
                    <a:pt x="1034844" y="6415"/>
                  </a:lnTo>
                  <a:lnTo>
                    <a:pt x="981055" y="11172"/>
                  </a:lnTo>
                  <a:lnTo>
                    <a:pt x="927394" y="17263"/>
                  </a:lnTo>
                  <a:lnTo>
                    <a:pt x="873938" y="24705"/>
                  </a:lnTo>
                  <a:lnTo>
                    <a:pt x="820762" y="33512"/>
                  </a:lnTo>
                  <a:lnTo>
                    <a:pt x="767943" y="43701"/>
                  </a:lnTo>
                  <a:lnTo>
                    <a:pt x="715558" y="55288"/>
                  </a:lnTo>
                  <a:lnTo>
                    <a:pt x="503722" y="107485"/>
                  </a:lnTo>
                  <a:lnTo>
                    <a:pt x="338622" y="194988"/>
                  </a:lnTo>
                  <a:lnTo>
                    <a:pt x="289268" y="223736"/>
                  </a:lnTo>
                  <a:lnTo>
                    <a:pt x="243679" y="253750"/>
                  </a:lnTo>
                  <a:lnTo>
                    <a:pt x="201886" y="284934"/>
                  </a:lnTo>
                  <a:lnTo>
                    <a:pt x="163924" y="317187"/>
                  </a:lnTo>
                  <a:lnTo>
                    <a:pt x="129824" y="350411"/>
                  </a:lnTo>
                  <a:lnTo>
                    <a:pt x="99620" y="384507"/>
                  </a:lnTo>
                  <a:lnTo>
                    <a:pt x="73343" y="419378"/>
                  </a:lnTo>
                  <a:lnTo>
                    <a:pt x="51027" y="454924"/>
                  </a:lnTo>
                  <a:lnTo>
                    <a:pt x="32704" y="491047"/>
                  </a:lnTo>
                  <a:lnTo>
                    <a:pt x="18408" y="527648"/>
                  </a:lnTo>
                  <a:lnTo>
                    <a:pt x="8169" y="564629"/>
                  </a:lnTo>
                  <a:lnTo>
                    <a:pt x="0" y="639336"/>
                  </a:lnTo>
                  <a:lnTo>
                    <a:pt x="2133" y="676864"/>
                  </a:lnTo>
                  <a:lnTo>
                    <a:pt x="19001" y="751778"/>
                  </a:lnTo>
                  <a:lnTo>
                    <a:pt x="33800" y="788967"/>
                  </a:lnTo>
                  <a:lnTo>
                    <a:pt x="52887" y="825845"/>
                  </a:lnTo>
                  <a:lnTo>
                    <a:pt x="76294" y="862314"/>
                  </a:lnTo>
                  <a:lnTo>
                    <a:pt x="104053" y="898276"/>
                  </a:lnTo>
                  <a:lnTo>
                    <a:pt x="154674" y="951755"/>
                  </a:lnTo>
                  <a:lnTo>
                    <a:pt x="213341" y="1001639"/>
                  </a:lnTo>
                  <a:lnTo>
                    <a:pt x="245500" y="1025193"/>
                  </a:lnTo>
                  <a:lnTo>
                    <a:pt x="279441" y="1047802"/>
                  </a:lnTo>
                  <a:lnTo>
                    <a:pt x="315088" y="1069449"/>
                  </a:lnTo>
                  <a:lnTo>
                    <a:pt x="352364" y="1090120"/>
                  </a:lnTo>
                  <a:lnTo>
                    <a:pt x="391193" y="1109798"/>
                  </a:lnTo>
                  <a:lnTo>
                    <a:pt x="431498" y="1128468"/>
                  </a:lnTo>
                  <a:lnTo>
                    <a:pt x="473203" y="1146115"/>
                  </a:lnTo>
                  <a:lnTo>
                    <a:pt x="516232" y="1162722"/>
                  </a:lnTo>
                  <a:lnTo>
                    <a:pt x="560508" y="1178276"/>
                  </a:lnTo>
                  <a:lnTo>
                    <a:pt x="605955" y="1192759"/>
                  </a:lnTo>
                  <a:lnTo>
                    <a:pt x="652497" y="1206156"/>
                  </a:lnTo>
                  <a:lnTo>
                    <a:pt x="700056" y="1218452"/>
                  </a:lnTo>
                  <a:lnTo>
                    <a:pt x="748557" y="1229631"/>
                  </a:lnTo>
                  <a:lnTo>
                    <a:pt x="797923" y="1239678"/>
                  </a:lnTo>
                  <a:lnTo>
                    <a:pt x="848078" y="1248577"/>
                  </a:lnTo>
                  <a:lnTo>
                    <a:pt x="898946" y="1256312"/>
                  </a:lnTo>
                  <a:lnTo>
                    <a:pt x="950449" y="1262869"/>
                  </a:lnTo>
                  <a:lnTo>
                    <a:pt x="1002512" y="1268231"/>
                  </a:lnTo>
                  <a:lnTo>
                    <a:pt x="1055059" y="1272382"/>
                  </a:lnTo>
                  <a:lnTo>
                    <a:pt x="1108012" y="1275308"/>
                  </a:lnTo>
                  <a:lnTo>
                    <a:pt x="1161295" y="1276993"/>
                  </a:lnTo>
                  <a:lnTo>
                    <a:pt x="1214832" y="1277421"/>
                  </a:lnTo>
                  <a:lnTo>
                    <a:pt x="1268547" y="1276577"/>
                  </a:lnTo>
                  <a:lnTo>
                    <a:pt x="1322363" y="1274445"/>
                  </a:lnTo>
                  <a:lnTo>
                    <a:pt x="1376204" y="1271009"/>
                  </a:lnTo>
                  <a:lnTo>
                    <a:pt x="1429993" y="1266254"/>
                  </a:lnTo>
                  <a:lnTo>
                    <a:pt x="1483654" y="1260165"/>
                  </a:lnTo>
                  <a:lnTo>
                    <a:pt x="1537111" y="1252726"/>
                  </a:lnTo>
                  <a:lnTo>
                    <a:pt x="1590287" y="1243920"/>
                  </a:lnTo>
                  <a:lnTo>
                    <a:pt x="1643105" y="1233734"/>
                  </a:lnTo>
                  <a:lnTo>
                    <a:pt x="1695490" y="1222151"/>
                  </a:lnTo>
                  <a:lnTo>
                    <a:pt x="1755200" y="1207047"/>
                  </a:lnTo>
                  <a:lnTo>
                    <a:pt x="1812632" y="1190447"/>
                  </a:lnTo>
                  <a:lnTo>
                    <a:pt x="1867740" y="1172415"/>
                  </a:lnTo>
                  <a:lnTo>
                    <a:pt x="1920478" y="1153015"/>
                  </a:lnTo>
                  <a:lnTo>
                    <a:pt x="1970798" y="1132313"/>
                  </a:lnTo>
                  <a:lnTo>
                    <a:pt x="2018654" y="1110371"/>
                  </a:lnTo>
                  <a:lnTo>
                    <a:pt x="2064001" y="1087254"/>
                  </a:lnTo>
                  <a:lnTo>
                    <a:pt x="2106790" y="1063027"/>
                  </a:lnTo>
                  <a:lnTo>
                    <a:pt x="2146975" y="1037754"/>
                  </a:lnTo>
                  <a:lnTo>
                    <a:pt x="2184511" y="1011498"/>
                  </a:lnTo>
                  <a:lnTo>
                    <a:pt x="2219350" y="984326"/>
                  </a:lnTo>
                  <a:lnTo>
                    <a:pt x="2251445" y="956299"/>
                  </a:lnTo>
                  <a:lnTo>
                    <a:pt x="2280751" y="927484"/>
                  </a:lnTo>
                  <a:lnTo>
                    <a:pt x="2307221" y="897944"/>
                  </a:lnTo>
                  <a:lnTo>
                    <a:pt x="2330808" y="867743"/>
                  </a:lnTo>
                  <a:lnTo>
                    <a:pt x="2369146" y="805617"/>
                  </a:lnTo>
                  <a:lnTo>
                    <a:pt x="2395394" y="741621"/>
                  </a:lnTo>
                  <a:lnTo>
                    <a:pt x="2409179" y="676267"/>
                  </a:lnTo>
                  <a:lnTo>
                    <a:pt x="2411282" y="643242"/>
                  </a:lnTo>
                  <a:lnTo>
                    <a:pt x="2410129" y="610071"/>
                  </a:lnTo>
                  <a:lnTo>
                    <a:pt x="2397871" y="543547"/>
                  </a:lnTo>
                  <a:lnTo>
                    <a:pt x="2372032" y="477209"/>
                  </a:lnTo>
                  <a:lnTo>
                    <a:pt x="2332240" y="411571"/>
                  </a:lnTo>
                  <a:lnTo>
                    <a:pt x="2306995" y="379176"/>
                  </a:lnTo>
                  <a:lnTo>
                    <a:pt x="2256374" y="325692"/>
                  </a:lnTo>
                  <a:lnTo>
                    <a:pt x="2197708" y="275804"/>
                  </a:lnTo>
                  <a:lnTo>
                    <a:pt x="2165549" y="252248"/>
                  </a:lnTo>
                  <a:lnTo>
                    <a:pt x="2131608" y="229637"/>
                  </a:lnTo>
                  <a:lnTo>
                    <a:pt x="2095961" y="207988"/>
                  </a:lnTo>
                  <a:lnTo>
                    <a:pt x="2058685" y="187315"/>
                  </a:lnTo>
                  <a:lnTo>
                    <a:pt x="2019856" y="167635"/>
                  </a:lnTo>
                  <a:lnTo>
                    <a:pt x="1979551" y="148963"/>
                  </a:lnTo>
                  <a:lnTo>
                    <a:pt x="1937845" y="131315"/>
                  </a:lnTo>
                  <a:lnTo>
                    <a:pt x="1894816" y="114705"/>
                  </a:lnTo>
                  <a:lnTo>
                    <a:pt x="1850540" y="99151"/>
                  </a:lnTo>
                  <a:lnTo>
                    <a:pt x="1805093" y="84666"/>
                  </a:lnTo>
                  <a:lnTo>
                    <a:pt x="1758552" y="71268"/>
                  </a:lnTo>
                  <a:lnTo>
                    <a:pt x="1710992" y="58971"/>
                  </a:lnTo>
                  <a:lnTo>
                    <a:pt x="1662491" y="47791"/>
                  </a:lnTo>
                  <a:lnTo>
                    <a:pt x="1613125" y="37743"/>
                  </a:lnTo>
                  <a:lnTo>
                    <a:pt x="1562970" y="28843"/>
                  </a:lnTo>
                  <a:lnTo>
                    <a:pt x="1512103" y="21107"/>
                  </a:lnTo>
                  <a:lnTo>
                    <a:pt x="1460599" y="14551"/>
                  </a:lnTo>
                  <a:lnTo>
                    <a:pt x="1408536" y="9189"/>
                  </a:lnTo>
                  <a:lnTo>
                    <a:pt x="1355990" y="5037"/>
                  </a:lnTo>
                  <a:lnTo>
                    <a:pt x="1303037" y="2111"/>
                  </a:lnTo>
                  <a:lnTo>
                    <a:pt x="1249754" y="427"/>
                  </a:lnTo>
                  <a:lnTo>
                    <a:pt x="11962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527513" y="5337639"/>
              <a:ext cx="2411730" cy="1277620"/>
            </a:xfrm>
            <a:custGeom>
              <a:avLst/>
              <a:gdLst/>
              <a:ahLst/>
              <a:cxnLst/>
              <a:rect l="l" t="t" r="r" b="b"/>
              <a:pathLst>
                <a:path w="2411729" h="1277620">
                  <a:moveTo>
                    <a:pt x="503722" y="107485"/>
                  </a:moveTo>
                  <a:lnTo>
                    <a:pt x="715558" y="55288"/>
                  </a:lnTo>
                  <a:lnTo>
                    <a:pt x="767943" y="43701"/>
                  </a:lnTo>
                  <a:lnTo>
                    <a:pt x="820762" y="33512"/>
                  </a:lnTo>
                  <a:lnTo>
                    <a:pt x="873938" y="24705"/>
                  </a:lnTo>
                  <a:lnTo>
                    <a:pt x="927394" y="17263"/>
                  </a:lnTo>
                  <a:lnTo>
                    <a:pt x="981055" y="11172"/>
                  </a:lnTo>
                  <a:lnTo>
                    <a:pt x="1034844" y="6415"/>
                  </a:lnTo>
                  <a:lnTo>
                    <a:pt x="1088685" y="2978"/>
                  </a:lnTo>
                  <a:lnTo>
                    <a:pt x="1142501" y="845"/>
                  </a:lnTo>
                  <a:lnTo>
                    <a:pt x="1196216" y="0"/>
                  </a:lnTo>
                  <a:lnTo>
                    <a:pt x="1249754" y="427"/>
                  </a:lnTo>
                  <a:lnTo>
                    <a:pt x="1303037" y="2111"/>
                  </a:lnTo>
                  <a:lnTo>
                    <a:pt x="1355990" y="5037"/>
                  </a:lnTo>
                  <a:lnTo>
                    <a:pt x="1408536" y="9189"/>
                  </a:lnTo>
                  <a:lnTo>
                    <a:pt x="1460599" y="14551"/>
                  </a:lnTo>
                  <a:lnTo>
                    <a:pt x="1512103" y="21107"/>
                  </a:lnTo>
                  <a:lnTo>
                    <a:pt x="1562970" y="28843"/>
                  </a:lnTo>
                  <a:lnTo>
                    <a:pt x="1613125" y="37743"/>
                  </a:lnTo>
                  <a:lnTo>
                    <a:pt x="1662491" y="47791"/>
                  </a:lnTo>
                  <a:lnTo>
                    <a:pt x="1710992" y="58971"/>
                  </a:lnTo>
                  <a:lnTo>
                    <a:pt x="1758552" y="71268"/>
                  </a:lnTo>
                  <a:lnTo>
                    <a:pt x="1805093" y="84666"/>
                  </a:lnTo>
                  <a:lnTo>
                    <a:pt x="1850540" y="99151"/>
                  </a:lnTo>
                  <a:lnTo>
                    <a:pt x="1894816" y="114705"/>
                  </a:lnTo>
                  <a:lnTo>
                    <a:pt x="1937845" y="131315"/>
                  </a:lnTo>
                  <a:lnTo>
                    <a:pt x="1979551" y="148963"/>
                  </a:lnTo>
                  <a:lnTo>
                    <a:pt x="2019856" y="167635"/>
                  </a:lnTo>
                  <a:lnTo>
                    <a:pt x="2058685" y="187315"/>
                  </a:lnTo>
                  <a:lnTo>
                    <a:pt x="2095961" y="207988"/>
                  </a:lnTo>
                  <a:lnTo>
                    <a:pt x="2131608" y="229637"/>
                  </a:lnTo>
                  <a:lnTo>
                    <a:pt x="2165549" y="252248"/>
                  </a:lnTo>
                  <a:lnTo>
                    <a:pt x="2197708" y="275804"/>
                  </a:lnTo>
                  <a:lnTo>
                    <a:pt x="2228008" y="300291"/>
                  </a:lnTo>
                  <a:lnTo>
                    <a:pt x="2282729" y="351992"/>
                  </a:lnTo>
                  <a:lnTo>
                    <a:pt x="2332240" y="411571"/>
                  </a:lnTo>
                  <a:lnTo>
                    <a:pt x="2353903" y="444271"/>
                  </a:lnTo>
                  <a:lnTo>
                    <a:pt x="2386672" y="510323"/>
                  </a:lnTo>
                  <a:lnTo>
                    <a:pt x="2405674" y="576818"/>
                  </a:lnTo>
                  <a:lnTo>
                    <a:pt x="2411282" y="643242"/>
                  </a:lnTo>
                  <a:lnTo>
                    <a:pt x="2409179" y="676267"/>
                  </a:lnTo>
                  <a:lnTo>
                    <a:pt x="2395394" y="741621"/>
                  </a:lnTo>
                  <a:lnTo>
                    <a:pt x="2369146" y="805617"/>
                  </a:lnTo>
                  <a:lnTo>
                    <a:pt x="2330808" y="867743"/>
                  </a:lnTo>
                  <a:lnTo>
                    <a:pt x="2307221" y="897944"/>
                  </a:lnTo>
                  <a:lnTo>
                    <a:pt x="2280751" y="927484"/>
                  </a:lnTo>
                  <a:lnTo>
                    <a:pt x="2251445" y="956299"/>
                  </a:lnTo>
                  <a:lnTo>
                    <a:pt x="2219350" y="984326"/>
                  </a:lnTo>
                  <a:lnTo>
                    <a:pt x="2184511" y="1011498"/>
                  </a:lnTo>
                  <a:lnTo>
                    <a:pt x="2146975" y="1037754"/>
                  </a:lnTo>
                  <a:lnTo>
                    <a:pt x="2106790" y="1063027"/>
                  </a:lnTo>
                  <a:lnTo>
                    <a:pt x="2064001" y="1087254"/>
                  </a:lnTo>
                  <a:lnTo>
                    <a:pt x="2018654" y="1110371"/>
                  </a:lnTo>
                  <a:lnTo>
                    <a:pt x="1970798" y="1132313"/>
                  </a:lnTo>
                  <a:lnTo>
                    <a:pt x="1920478" y="1153015"/>
                  </a:lnTo>
                  <a:lnTo>
                    <a:pt x="1867740" y="1172415"/>
                  </a:lnTo>
                  <a:lnTo>
                    <a:pt x="1812632" y="1190447"/>
                  </a:lnTo>
                  <a:lnTo>
                    <a:pt x="1755200" y="1207047"/>
                  </a:lnTo>
                  <a:lnTo>
                    <a:pt x="1695490" y="1222151"/>
                  </a:lnTo>
                  <a:lnTo>
                    <a:pt x="1643105" y="1233734"/>
                  </a:lnTo>
                  <a:lnTo>
                    <a:pt x="1590287" y="1243920"/>
                  </a:lnTo>
                  <a:lnTo>
                    <a:pt x="1537111" y="1252726"/>
                  </a:lnTo>
                  <a:lnTo>
                    <a:pt x="1483654" y="1260165"/>
                  </a:lnTo>
                  <a:lnTo>
                    <a:pt x="1429993" y="1266254"/>
                  </a:lnTo>
                  <a:lnTo>
                    <a:pt x="1376204" y="1271009"/>
                  </a:lnTo>
                  <a:lnTo>
                    <a:pt x="1322363" y="1274445"/>
                  </a:lnTo>
                  <a:lnTo>
                    <a:pt x="1268547" y="1276577"/>
                  </a:lnTo>
                  <a:lnTo>
                    <a:pt x="1214832" y="1277421"/>
                  </a:lnTo>
                  <a:lnTo>
                    <a:pt x="1161295" y="1276993"/>
                  </a:lnTo>
                  <a:lnTo>
                    <a:pt x="1108012" y="1275308"/>
                  </a:lnTo>
                  <a:lnTo>
                    <a:pt x="1055059" y="1272382"/>
                  </a:lnTo>
                  <a:lnTo>
                    <a:pt x="1002512" y="1268231"/>
                  </a:lnTo>
                  <a:lnTo>
                    <a:pt x="950449" y="1262869"/>
                  </a:lnTo>
                  <a:lnTo>
                    <a:pt x="898946" y="1256312"/>
                  </a:lnTo>
                  <a:lnTo>
                    <a:pt x="848078" y="1248577"/>
                  </a:lnTo>
                  <a:lnTo>
                    <a:pt x="797923" y="1239678"/>
                  </a:lnTo>
                  <a:lnTo>
                    <a:pt x="748557" y="1229631"/>
                  </a:lnTo>
                  <a:lnTo>
                    <a:pt x="700056" y="1218452"/>
                  </a:lnTo>
                  <a:lnTo>
                    <a:pt x="652497" y="1206156"/>
                  </a:lnTo>
                  <a:lnTo>
                    <a:pt x="605955" y="1192759"/>
                  </a:lnTo>
                  <a:lnTo>
                    <a:pt x="560508" y="1178276"/>
                  </a:lnTo>
                  <a:lnTo>
                    <a:pt x="516232" y="1162722"/>
                  </a:lnTo>
                  <a:lnTo>
                    <a:pt x="473203" y="1146115"/>
                  </a:lnTo>
                  <a:lnTo>
                    <a:pt x="431498" y="1128468"/>
                  </a:lnTo>
                  <a:lnTo>
                    <a:pt x="391193" y="1109798"/>
                  </a:lnTo>
                  <a:lnTo>
                    <a:pt x="352364" y="1090120"/>
                  </a:lnTo>
                  <a:lnTo>
                    <a:pt x="315088" y="1069449"/>
                  </a:lnTo>
                  <a:lnTo>
                    <a:pt x="279441" y="1047802"/>
                  </a:lnTo>
                  <a:lnTo>
                    <a:pt x="245500" y="1025193"/>
                  </a:lnTo>
                  <a:lnTo>
                    <a:pt x="213341" y="1001639"/>
                  </a:lnTo>
                  <a:lnTo>
                    <a:pt x="183040" y="977154"/>
                  </a:lnTo>
                  <a:lnTo>
                    <a:pt x="128320" y="925457"/>
                  </a:lnTo>
                  <a:lnTo>
                    <a:pt x="76294" y="862314"/>
                  </a:lnTo>
                  <a:lnTo>
                    <a:pt x="52887" y="825845"/>
                  </a:lnTo>
                  <a:lnTo>
                    <a:pt x="33800" y="788967"/>
                  </a:lnTo>
                  <a:lnTo>
                    <a:pt x="19001" y="751778"/>
                  </a:lnTo>
                  <a:lnTo>
                    <a:pt x="8456" y="714378"/>
                  </a:lnTo>
                  <a:lnTo>
                    <a:pt x="0" y="639336"/>
                  </a:lnTo>
                  <a:lnTo>
                    <a:pt x="2022" y="601891"/>
                  </a:lnTo>
                  <a:lnTo>
                    <a:pt x="18408" y="527648"/>
                  </a:lnTo>
                  <a:lnTo>
                    <a:pt x="32704" y="491047"/>
                  </a:lnTo>
                  <a:lnTo>
                    <a:pt x="51027" y="454924"/>
                  </a:lnTo>
                  <a:lnTo>
                    <a:pt x="73343" y="419378"/>
                  </a:lnTo>
                  <a:lnTo>
                    <a:pt x="99620" y="384507"/>
                  </a:lnTo>
                  <a:lnTo>
                    <a:pt x="129824" y="350411"/>
                  </a:lnTo>
                  <a:lnTo>
                    <a:pt x="163924" y="317187"/>
                  </a:lnTo>
                  <a:lnTo>
                    <a:pt x="201886" y="284934"/>
                  </a:lnTo>
                  <a:lnTo>
                    <a:pt x="243679" y="253750"/>
                  </a:lnTo>
                  <a:lnTo>
                    <a:pt x="289268" y="223736"/>
                  </a:lnTo>
                  <a:lnTo>
                    <a:pt x="338622" y="194988"/>
                  </a:lnTo>
                  <a:lnTo>
                    <a:pt x="503722" y="107485"/>
                  </a:lnTo>
                  <a:close/>
                </a:path>
              </a:pathLst>
            </a:custGeom>
            <a:ln w="19050">
              <a:solidFill>
                <a:srgbClr val="C42E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110610" y="5550204"/>
            <a:ext cx="1244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同步在外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10610" y="6098540"/>
            <a:ext cx="12446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SimSun"/>
                <a:cs typeface="SimSun"/>
              </a:rPr>
              <a:t>互斥在内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772228" y="5328114"/>
            <a:ext cx="2430780" cy="1296670"/>
            <a:chOff x="9772228" y="5328114"/>
            <a:chExt cx="2430780" cy="1296670"/>
          </a:xfrm>
        </p:grpSpPr>
        <p:sp>
          <p:nvSpPr>
            <p:cNvPr id="20" name="object 20"/>
            <p:cNvSpPr/>
            <p:nvPr/>
          </p:nvSpPr>
          <p:spPr>
            <a:xfrm>
              <a:off x="9781753" y="5337639"/>
              <a:ext cx="2411730" cy="1277620"/>
            </a:xfrm>
            <a:custGeom>
              <a:avLst/>
              <a:gdLst/>
              <a:ahLst/>
              <a:cxnLst/>
              <a:rect l="l" t="t" r="r" b="b"/>
              <a:pathLst>
                <a:path w="2411729" h="1277620">
                  <a:moveTo>
                    <a:pt x="1196216" y="0"/>
                  </a:moveTo>
                  <a:lnTo>
                    <a:pt x="1142501" y="845"/>
                  </a:lnTo>
                  <a:lnTo>
                    <a:pt x="1088685" y="2978"/>
                  </a:lnTo>
                  <a:lnTo>
                    <a:pt x="1034844" y="6415"/>
                  </a:lnTo>
                  <a:lnTo>
                    <a:pt x="981055" y="11172"/>
                  </a:lnTo>
                  <a:lnTo>
                    <a:pt x="927394" y="17263"/>
                  </a:lnTo>
                  <a:lnTo>
                    <a:pt x="873938" y="24705"/>
                  </a:lnTo>
                  <a:lnTo>
                    <a:pt x="820762" y="33512"/>
                  </a:lnTo>
                  <a:lnTo>
                    <a:pt x="767943" y="43701"/>
                  </a:lnTo>
                  <a:lnTo>
                    <a:pt x="715558" y="55288"/>
                  </a:lnTo>
                  <a:lnTo>
                    <a:pt x="503722" y="107485"/>
                  </a:lnTo>
                  <a:lnTo>
                    <a:pt x="338622" y="194988"/>
                  </a:lnTo>
                  <a:lnTo>
                    <a:pt x="289268" y="223736"/>
                  </a:lnTo>
                  <a:lnTo>
                    <a:pt x="243679" y="253750"/>
                  </a:lnTo>
                  <a:lnTo>
                    <a:pt x="201886" y="284934"/>
                  </a:lnTo>
                  <a:lnTo>
                    <a:pt x="163924" y="317187"/>
                  </a:lnTo>
                  <a:lnTo>
                    <a:pt x="129824" y="350411"/>
                  </a:lnTo>
                  <a:lnTo>
                    <a:pt x="99620" y="384507"/>
                  </a:lnTo>
                  <a:lnTo>
                    <a:pt x="73343" y="419378"/>
                  </a:lnTo>
                  <a:lnTo>
                    <a:pt x="51027" y="454924"/>
                  </a:lnTo>
                  <a:lnTo>
                    <a:pt x="32704" y="491047"/>
                  </a:lnTo>
                  <a:lnTo>
                    <a:pt x="18408" y="527648"/>
                  </a:lnTo>
                  <a:lnTo>
                    <a:pt x="8169" y="564629"/>
                  </a:lnTo>
                  <a:lnTo>
                    <a:pt x="0" y="639336"/>
                  </a:lnTo>
                  <a:lnTo>
                    <a:pt x="2133" y="676864"/>
                  </a:lnTo>
                  <a:lnTo>
                    <a:pt x="19001" y="751778"/>
                  </a:lnTo>
                  <a:lnTo>
                    <a:pt x="33800" y="788967"/>
                  </a:lnTo>
                  <a:lnTo>
                    <a:pt x="52887" y="825845"/>
                  </a:lnTo>
                  <a:lnTo>
                    <a:pt x="76294" y="862314"/>
                  </a:lnTo>
                  <a:lnTo>
                    <a:pt x="104053" y="898276"/>
                  </a:lnTo>
                  <a:lnTo>
                    <a:pt x="154674" y="951755"/>
                  </a:lnTo>
                  <a:lnTo>
                    <a:pt x="213341" y="1001639"/>
                  </a:lnTo>
                  <a:lnTo>
                    <a:pt x="245500" y="1025193"/>
                  </a:lnTo>
                  <a:lnTo>
                    <a:pt x="279441" y="1047802"/>
                  </a:lnTo>
                  <a:lnTo>
                    <a:pt x="315088" y="1069449"/>
                  </a:lnTo>
                  <a:lnTo>
                    <a:pt x="352364" y="1090120"/>
                  </a:lnTo>
                  <a:lnTo>
                    <a:pt x="391193" y="1109798"/>
                  </a:lnTo>
                  <a:lnTo>
                    <a:pt x="431498" y="1128468"/>
                  </a:lnTo>
                  <a:lnTo>
                    <a:pt x="473203" y="1146115"/>
                  </a:lnTo>
                  <a:lnTo>
                    <a:pt x="516232" y="1162722"/>
                  </a:lnTo>
                  <a:lnTo>
                    <a:pt x="560508" y="1178276"/>
                  </a:lnTo>
                  <a:lnTo>
                    <a:pt x="605955" y="1192759"/>
                  </a:lnTo>
                  <a:lnTo>
                    <a:pt x="652497" y="1206156"/>
                  </a:lnTo>
                  <a:lnTo>
                    <a:pt x="700056" y="1218452"/>
                  </a:lnTo>
                  <a:lnTo>
                    <a:pt x="748557" y="1229631"/>
                  </a:lnTo>
                  <a:lnTo>
                    <a:pt x="797923" y="1239678"/>
                  </a:lnTo>
                  <a:lnTo>
                    <a:pt x="848078" y="1248577"/>
                  </a:lnTo>
                  <a:lnTo>
                    <a:pt x="898946" y="1256312"/>
                  </a:lnTo>
                  <a:lnTo>
                    <a:pt x="950449" y="1262869"/>
                  </a:lnTo>
                  <a:lnTo>
                    <a:pt x="1002512" y="1268231"/>
                  </a:lnTo>
                  <a:lnTo>
                    <a:pt x="1055059" y="1272382"/>
                  </a:lnTo>
                  <a:lnTo>
                    <a:pt x="1108012" y="1275308"/>
                  </a:lnTo>
                  <a:lnTo>
                    <a:pt x="1161295" y="1276993"/>
                  </a:lnTo>
                  <a:lnTo>
                    <a:pt x="1214832" y="1277421"/>
                  </a:lnTo>
                  <a:lnTo>
                    <a:pt x="1268547" y="1276577"/>
                  </a:lnTo>
                  <a:lnTo>
                    <a:pt x="1322363" y="1274445"/>
                  </a:lnTo>
                  <a:lnTo>
                    <a:pt x="1376204" y="1271009"/>
                  </a:lnTo>
                  <a:lnTo>
                    <a:pt x="1429993" y="1266254"/>
                  </a:lnTo>
                  <a:lnTo>
                    <a:pt x="1483654" y="1260165"/>
                  </a:lnTo>
                  <a:lnTo>
                    <a:pt x="1537111" y="1252726"/>
                  </a:lnTo>
                  <a:lnTo>
                    <a:pt x="1590287" y="1243920"/>
                  </a:lnTo>
                  <a:lnTo>
                    <a:pt x="1643105" y="1233734"/>
                  </a:lnTo>
                  <a:lnTo>
                    <a:pt x="1695490" y="1222151"/>
                  </a:lnTo>
                  <a:lnTo>
                    <a:pt x="1755200" y="1207047"/>
                  </a:lnTo>
                  <a:lnTo>
                    <a:pt x="1812632" y="1190447"/>
                  </a:lnTo>
                  <a:lnTo>
                    <a:pt x="1867740" y="1172415"/>
                  </a:lnTo>
                  <a:lnTo>
                    <a:pt x="1920478" y="1153015"/>
                  </a:lnTo>
                  <a:lnTo>
                    <a:pt x="1970798" y="1132313"/>
                  </a:lnTo>
                  <a:lnTo>
                    <a:pt x="2018654" y="1110371"/>
                  </a:lnTo>
                  <a:lnTo>
                    <a:pt x="2064001" y="1087254"/>
                  </a:lnTo>
                  <a:lnTo>
                    <a:pt x="2106790" y="1063027"/>
                  </a:lnTo>
                  <a:lnTo>
                    <a:pt x="2146975" y="1037754"/>
                  </a:lnTo>
                  <a:lnTo>
                    <a:pt x="2184511" y="1011498"/>
                  </a:lnTo>
                  <a:lnTo>
                    <a:pt x="2219350" y="984326"/>
                  </a:lnTo>
                  <a:lnTo>
                    <a:pt x="2251445" y="956299"/>
                  </a:lnTo>
                  <a:lnTo>
                    <a:pt x="2280751" y="927484"/>
                  </a:lnTo>
                  <a:lnTo>
                    <a:pt x="2307221" y="897944"/>
                  </a:lnTo>
                  <a:lnTo>
                    <a:pt x="2330808" y="867743"/>
                  </a:lnTo>
                  <a:lnTo>
                    <a:pt x="2369146" y="805617"/>
                  </a:lnTo>
                  <a:lnTo>
                    <a:pt x="2395394" y="741621"/>
                  </a:lnTo>
                  <a:lnTo>
                    <a:pt x="2409179" y="676267"/>
                  </a:lnTo>
                  <a:lnTo>
                    <a:pt x="2411282" y="643242"/>
                  </a:lnTo>
                  <a:lnTo>
                    <a:pt x="2410129" y="610071"/>
                  </a:lnTo>
                  <a:lnTo>
                    <a:pt x="2397871" y="543547"/>
                  </a:lnTo>
                  <a:lnTo>
                    <a:pt x="2372032" y="477209"/>
                  </a:lnTo>
                  <a:lnTo>
                    <a:pt x="2332240" y="411571"/>
                  </a:lnTo>
                  <a:lnTo>
                    <a:pt x="2306995" y="379176"/>
                  </a:lnTo>
                  <a:lnTo>
                    <a:pt x="2256374" y="325692"/>
                  </a:lnTo>
                  <a:lnTo>
                    <a:pt x="2197708" y="275804"/>
                  </a:lnTo>
                  <a:lnTo>
                    <a:pt x="2165549" y="252248"/>
                  </a:lnTo>
                  <a:lnTo>
                    <a:pt x="2131608" y="229637"/>
                  </a:lnTo>
                  <a:lnTo>
                    <a:pt x="2095961" y="207988"/>
                  </a:lnTo>
                  <a:lnTo>
                    <a:pt x="2058685" y="187315"/>
                  </a:lnTo>
                  <a:lnTo>
                    <a:pt x="2019856" y="167635"/>
                  </a:lnTo>
                  <a:lnTo>
                    <a:pt x="1979551" y="148963"/>
                  </a:lnTo>
                  <a:lnTo>
                    <a:pt x="1937845" y="131315"/>
                  </a:lnTo>
                  <a:lnTo>
                    <a:pt x="1894816" y="114705"/>
                  </a:lnTo>
                  <a:lnTo>
                    <a:pt x="1850540" y="99151"/>
                  </a:lnTo>
                  <a:lnTo>
                    <a:pt x="1805093" y="84666"/>
                  </a:lnTo>
                  <a:lnTo>
                    <a:pt x="1758552" y="71268"/>
                  </a:lnTo>
                  <a:lnTo>
                    <a:pt x="1710992" y="58971"/>
                  </a:lnTo>
                  <a:lnTo>
                    <a:pt x="1662491" y="47791"/>
                  </a:lnTo>
                  <a:lnTo>
                    <a:pt x="1613125" y="37743"/>
                  </a:lnTo>
                  <a:lnTo>
                    <a:pt x="1562970" y="28843"/>
                  </a:lnTo>
                  <a:lnTo>
                    <a:pt x="1512103" y="21107"/>
                  </a:lnTo>
                  <a:lnTo>
                    <a:pt x="1460599" y="14551"/>
                  </a:lnTo>
                  <a:lnTo>
                    <a:pt x="1408536" y="9189"/>
                  </a:lnTo>
                  <a:lnTo>
                    <a:pt x="1355990" y="5037"/>
                  </a:lnTo>
                  <a:lnTo>
                    <a:pt x="1303037" y="2111"/>
                  </a:lnTo>
                  <a:lnTo>
                    <a:pt x="1249754" y="427"/>
                  </a:lnTo>
                  <a:lnTo>
                    <a:pt x="11962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781753" y="5337639"/>
              <a:ext cx="2411730" cy="1277620"/>
            </a:xfrm>
            <a:custGeom>
              <a:avLst/>
              <a:gdLst/>
              <a:ahLst/>
              <a:cxnLst/>
              <a:rect l="l" t="t" r="r" b="b"/>
              <a:pathLst>
                <a:path w="2411729" h="1277620">
                  <a:moveTo>
                    <a:pt x="503722" y="107485"/>
                  </a:moveTo>
                  <a:lnTo>
                    <a:pt x="715558" y="55288"/>
                  </a:lnTo>
                  <a:lnTo>
                    <a:pt x="767943" y="43701"/>
                  </a:lnTo>
                  <a:lnTo>
                    <a:pt x="820762" y="33512"/>
                  </a:lnTo>
                  <a:lnTo>
                    <a:pt x="873938" y="24705"/>
                  </a:lnTo>
                  <a:lnTo>
                    <a:pt x="927394" y="17263"/>
                  </a:lnTo>
                  <a:lnTo>
                    <a:pt x="981055" y="11172"/>
                  </a:lnTo>
                  <a:lnTo>
                    <a:pt x="1034844" y="6415"/>
                  </a:lnTo>
                  <a:lnTo>
                    <a:pt x="1088685" y="2978"/>
                  </a:lnTo>
                  <a:lnTo>
                    <a:pt x="1142501" y="845"/>
                  </a:lnTo>
                  <a:lnTo>
                    <a:pt x="1196216" y="0"/>
                  </a:lnTo>
                  <a:lnTo>
                    <a:pt x="1249754" y="427"/>
                  </a:lnTo>
                  <a:lnTo>
                    <a:pt x="1303037" y="2111"/>
                  </a:lnTo>
                  <a:lnTo>
                    <a:pt x="1355990" y="5037"/>
                  </a:lnTo>
                  <a:lnTo>
                    <a:pt x="1408536" y="9189"/>
                  </a:lnTo>
                  <a:lnTo>
                    <a:pt x="1460599" y="14551"/>
                  </a:lnTo>
                  <a:lnTo>
                    <a:pt x="1512103" y="21107"/>
                  </a:lnTo>
                  <a:lnTo>
                    <a:pt x="1562970" y="28843"/>
                  </a:lnTo>
                  <a:lnTo>
                    <a:pt x="1613125" y="37743"/>
                  </a:lnTo>
                  <a:lnTo>
                    <a:pt x="1662491" y="47791"/>
                  </a:lnTo>
                  <a:lnTo>
                    <a:pt x="1710992" y="58971"/>
                  </a:lnTo>
                  <a:lnTo>
                    <a:pt x="1758552" y="71268"/>
                  </a:lnTo>
                  <a:lnTo>
                    <a:pt x="1805093" y="84666"/>
                  </a:lnTo>
                  <a:lnTo>
                    <a:pt x="1850540" y="99151"/>
                  </a:lnTo>
                  <a:lnTo>
                    <a:pt x="1894816" y="114705"/>
                  </a:lnTo>
                  <a:lnTo>
                    <a:pt x="1937845" y="131315"/>
                  </a:lnTo>
                  <a:lnTo>
                    <a:pt x="1979551" y="148963"/>
                  </a:lnTo>
                  <a:lnTo>
                    <a:pt x="2019856" y="167635"/>
                  </a:lnTo>
                  <a:lnTo>
                    <a:pt x="2058685" y="187315"/>
                  </a:lnTo>
                  <a:lnTo>
                    <a:pt x="2095961" y="207988"/>
                  </a:lnTo>
                  <a:lnTo>
                    <a:pt x="2131608" y="229637"/>
                  </a:lnTo>
                  <a:lnTo>
                    <a:pt x="2165549" y="252248"/>
                  </a:lnTo>
                  <a:lnTo>
                    <a:pt x="2197708" y="275804"/>
                  </a:lnTo>
                  <a:lnTo>
                    <a:pt x="2228008" y="300291"/>
                  </a:lnTo>
                  <a:lnTo>
                    <a:pt x="2282729" y="351992"/>
                  </a:lnTo>
                  <a:lnTo>
                    <a:pt x="2332240" y="411571"/>
                  </a:lnTo>
                  <a:lnTo>
                    <a:pt x="2353903" y="444271"/>
                  </a:lnTo>
                  <a:lnTo>
                    <a:pt x="2386672" y="510323"/>
                  </a:lnTo>
                  <a:lnTo>
                    <a:pt x="2405674" y="576818"/>
                  </a:lnTo>
                  <a:lnTo>
                    <a:pt x="2411282" y="643242"/>
                  </a:lnTo>
                  <a:lnTo>
                    <a:pt x="2409179" y="676267"/>
                  </a:lnTo>
                  <a:lnTo>
                    <a:pt x="2395394" y="741621"/>
                  </a:lnTo>
                  <a:lnTo>
                    <a:pt x="2369146" y="805617"/>
                  </a:lnTo>
                  <a:lnTo>
                    <a:pt x="2330808" y="867743"/>
                  </a:lnTo>
                  <a:lnTo>
                    <a:pt x="2307221" y="897944"/>
                  </a:lnTo>
                  <a:lnTo>
                    <a:pt x="2280751" y="927484"/>
                  </a:lnTo>
                  <a:lnTo>
                    <a:pt x="2251445" y="956299"/>
                  </a:lnTo>
                  <a:lnTo>
                    <a:pt x="2219350" y="984326"/>
                  </a:lnTo>
                  <a:lnTo>
                    <a:pt x="2184511" y="1011498"/>
                  </a:lnTo>
                  <a:lnTo>
                    <a:pt x="2146975" y="1037754"/>
                  </a:lnTo>
                  <a:lnTo>
                    <a:pt x="2106790" y="1063027"/>
                  </a:lnTo>
                  <a:lnTo>
                    <a:pt x="2064001" y="1087254"/>
                  </a:lnTo>
                  <a:lnTo>
                    <a:pt x="2018654" y="1110371"/>
                  </a:lnTo>
                  <a:lnTo>
                    <a:pt x="1970798" y="1132313"/>
                  </a:lnTo>
                  <a:lnTo>
                    <a:pt x="1920478" y="1153015"/>
                  </a:lnTo>
                  <a:lnTo>
                    <a:pt x="1867740" y="1172415"/>
                  </a:lnTo>
                  <a:lnTo>
                    <a:pt x="1812632" y="1190447"/>
                  </a:lnTo>
                  <a:lnTo>
                    <a:pt x="1755200" y="1207047"/>
                  </a:lnTo>
                  <a:lnTo>
                    <a:pt x="1695490" y="1222151"/>
                  </a:lnTo>
                  <a:lnTo>
                    <a:pt x="1643105" y="1233734"/>
                  </a:lnTo>
                  <a:lnTo>
                    <a:pt x="1590287" y="1243920"/>
                  </a:lnTo>
                  <a:lnTo>
                    <a:pt x="1537111" y="1252726"/>
                  </a:lnTo>
                  <a:lnTo>
                    <a:pt x="1483654" y="1260165"/>
                  </a:lnTo>
                  <a:lnTo>
                    <a:pt x="1429993" y="1266254"/>
                  </a:lnTo>
                  <a:lnTo>
                    <a:pt x="1376204" y="1271009"/>
                  </a:lnTo>
                  <a:lnTo>
                    <a:pt x="1322363" y="1274445"/>
                  </a:lnTo>
                  <a:lnTo>
                    <a:pt x="1268547" y="1276577"/>
                  </a:lnTo>
                  <a:lnTo>
                    <a:pt x="1214832" y="1277421"/>
                  </a:lnTo>
                  <a:lnTo>
                    <a:pt x="1161295" y="1276993"/>
                  </a:lnTo>
                  <a:lnTo>
                    <a:pt x="1108012" y="1275308"/>
                  </a:lnTo>
                  <a:lnTo>
                    <a:pt x="1055059" y="1272382"/>
                  </a:lnTo>
                  <a:lnTo>
                    <a:pt x="1002512" y="1268231"/>
                  </a:lnTo>
                  <a:lnTo>
                    <a:pt x="950449" y="1262869"/>
                  </a:lnTo>
                  <a:lnTo>
                    <a:pt x="898946" y="1256312"/>
                  </a:lnTo>
                  <a:lnTo>
                    <a:pt x="848078" y="1248577"/>
                  </a:lnTo>
                  <a:lnTo>
                    <a:pt x="797923" y="1239678"/>
                  </a:lnTo>
                  <a:lnTo>
                    <a:pt x="748557" y="1229631"/>
                  </a:lnTo>
                  <a:lnTo>
                    <a:pt x="700056" y="1218452"/>
                  </a:lnTo>
                  <a:lnTo>
                    <a:pt x="652497" y="1206156"/>
                  </a:lnTo>
                  <a:lnTo>
                    <a:pt x="605955" y="1192759"/>
                  </a:lnTo>
                  <a:lnTo>
                    <a:pt x="560508" y="1178276"/>
                  </a:lnTo>
                  <a:lnTo>
                    <a:pt x="516232" y="1162722"/>
                  </a:lnTo>
                  <a:lnTo>
                    <a:pt x="473203" y="1146115"/>
                  </a:lnTo>
                  <a:lnTo>
                    <a:pt x="431498" y="1128468"/>
                  </a:lnTo>
                  <a:lnTo>
                    <a:pt x="391193" y="1109798"/>
                  </a:lnTo>
                  <a:lnTo>
                    <a:pt x="352364" y="1090120"/>
                  </a:lnTo>
                  <a:lnTo>
                    <a:pt x="315088" y="1069449"/>
                  </a:lnTo>
                  <a:lnTo>
                    <a:pt x="279441" y="1047802"/>
                  </a:lnTo>
                  <a:lnTo>
                    <a:pt x="245500" y="1025193"/>
                  </a:lnTo>
                  <a:lnTo>
                    <a:pt x="213341" y="1001639"/>
                  </a:lnTo>
                  <a:lnTo>
                    <a:pt x="183040" y="977154"/>
                  </a:lnTo>
                  <a:lnTo>
                    <a:pt x="128320" y="925457"/>
                  </a:lnTo>
                  <a:lnTo>
                    <a:pt x="76294" y="862314"/>
                  </a:lnTo>
                  <a:lnTo>
                    <a:pt x="52887" y="825845"/>
                  </a:lnTo>
                  <a:lnTo>
                    <a:pt x="33800" y="788967"/>
                  </a:lnTo>
                  <a:lnTo>
                    <a:pt x="19001" y="751778"/>
                  </a:lnTo>
                  <a:lnTo>
                    <a:pt x="8456" y="714378"/>
                  </a:lnTo>
                  <a:lnTo>
                    <a:pt x="0" y="639336"/>
                  </a:lnTo>
                  <a:lnTo>
                    <a:pt x="2022" y="601891"/>
                  </a:lnTo>
                  <a:lnTo>
                    <a:pt x="18408" y="527648"/>
                  </a:lnTo>
                  <a:lnTo>
                    <a:pt x="32704" y="491047"/>
                  </a:lnTo>
                  <a:lnTo>
                    <a:pt x="51027" y="454924"/>
                  </a:lnTo>
                  <a:lnTo>
                    <a:pt x="73343" y="419378"/>
                  </a:lnTo>
                  <a:lnTo>
                    <a:pt x="99620" y="384507"/>
                  </a:lnTo>
                  <a:lnTo>
                    <a:pt x="129824" y="350411"/>
                  </a:lnTo>
                  <a:lnTo>
                    <a:pt x="163924" y="317187"/>
                  </a:lnTo>
                  <a:lnTo>
                    <a:pt x="201886" y="284934"/>
                  </a:lnTo>
                  <a:lnTo>
                    <a:pt x="243679" y="253750"/>
                  </a:lnTo>
                  <a:lnTo>
                    <a:pt x="289268" y="223736"/>
                  </a:lnTo>
                  <a:lnTo>
                    <a:pt x="338622" y="194988"/>
                  </a:lnTo>
                  <a:lnTo>
                    <a:pt x="503722" y="107485"/>
                  </a:lnTo>
                  <a:close/>
                </a:path>
              </a:pathLst>
            </a:custGeom>
            <a:ln w="19050">
              <a:solidFill>
                <a:srgbClr val="C42E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0365740" y="5550204"/>
            <a:ext cx="1244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同步在外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365740" y="6098540"/>
            <a:ext cx="12446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SimSun"/>
                <a:cs typeface="SimSun"/>
              </a:rPr>
              <a:t>互斥在内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27547" y="528827"/>
            <a:ext cx="3997960" cy="5614670"/>
            <a:chOff x="5527547" y="528827"/>
            <a:chExt cx="3997960" cy="5614670"/>
          </a:xfrm>
        </p:grpSpPr>
        <p:sp>
          <p:nvSpPr>
            <p:cNvPr id="3" name="object 3"/>
            <p:cNvSpPr/>
            <p:nvPr/>
          </p:nvSpPr>
          <p:spPr>
            <a:xfrm>
              <a:off x="5546597" y="547877"/>
              <a:ext cx="3959860" cy="5576570"/>
            </a:xfrm>
            <a:custGeom>
              <a:avLst/>
              <a:gdLst/>
              <a:ahLst/>
              <a:cxnLst/>
              <a:rect l="l" t="t" r="r" b="b"/>
              <a:pathLst>
                <a:path w="3959859" h="5576570">
                  <a:moveTo>
                    <a:pt x="3959352" y="0"/>
                  </a:moveTo>
                  <a:lnTo>
                    <a:pt x="0" y="0"/>
                  </a:lnTo>
                  <a:lnTo>
                    <a:pt x="0" y="5576316"/>
                  </a:lnTo>
                  <a:lnTo>
                    <a:pt x="3959352" y="5576316"/>
                  </a:lnTo>
                  <a:lnTo>
                    <a:pt x="39593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546597" y="547877"/>
              <a:ext cx="3959860" cy="5576570"/>
            </a:xfrm>
            <a:custGeom>
              <a:avLst/>
              <a:gdLst/>
              <a:ahLst/>
              <a:cxnLst/>
              <a:rect l="l" t="t" r="r" b="b"/>
              <a:pathLst>
                <a:path w="3959859" h="5576570">
                  <a:moveTo>
                    <a:pt x="0" y="5576316"/>
                  </a:moveTo>
                  <a:lnTo>
                    <a:pt x="3959352" y="5576316"/>
                  </a:lnTo>
                  <a:lnTo>
                    <a:pt x="3959352" y="0"/>
                  </a:lnTo>
                  <a:lnTo>
                    <a:pt x="0" y="0"/>
                  </a:lnTo>
                  <a:lnTo>
                    <a:pt x="0" y="557631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34354" y="695655"/>
            <a:ext cx="193548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0">
                <a:latin typeface="Arial MT"/>
                <a:cs typeface="Arial MT"/>
              </a:rPr>
              <a:t>void</a:t>
            </a:r>
            <a:r>
              <a:rPr dirty="0" sz="2000" spc="-65" b="0">
                <a:latin typeface="Arial MT"/>
                <a:cs typeface="Arial MT"/>
              </a:rPr>
              <a:t> </a:t>
            </a:r>
            <a:r>
              <a:rPr dirty="0" sz="2000" b="0">
                <a:latin typeface="Arial MT"/>
                <a:cs typeface="Arial MT"/>
              </a:rPr>
              <a:t>consumer(){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4354" y="1001623"/>
            <a:ext cx="3787775" cy="505587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1300"/>
              </a:spcBef>
            </a:pPr>
            <a:r>
              <a:rPr dirty="0" sz="2000">
                <a:latin typeface="Arial MT"/>
                <a:cs typeface="Arial MT"/>
              </a:rPr>
              <a:t>do{</a:t>
            </a:r>
            <a:endParaRPr sz="2000">
              <a:latin typeface="Arial MT"/>
              <a:cs typeface="Arial MT"/>
            </a:endParaRPr>
          </a:p>
          <a:p>
            <a:pPr marL="50165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wait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（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mutex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）；</a:t>
            </a:r>
            <a:endParaRPr sz="2000">
              <a:latin typeface="SimSun"/>
              <a:cs typeface="SimSun"/>
            </a:endParaRPr>
          </a:p>
          <a:p>
            <a:pPr marL="50165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wait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（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full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）；</a:t>
            </a:r>
            <a:endParaRPr sz="2000">
              <a:latin typeface="SimSun"/>
              <a:cs typeface="SimSun"/>
            </a:endParaRPr>
          </a:p>
          <a:p>
            <a:pPr marL="572135" marR="5080">
              <a:lnSpc>
                <a:spcPct val="150000"/>
              </a:lnSpc>
            </a:pPr>
            <a:r>
              <a:rPr dirty="0" sz="2000" spc="-5">
                <a:latin typeface="Arial MT"/>
                <a:cs typeface="Arial MT"/>
              </a:rPr>
              <a:t>nextc</a:t>
            </a:r>
            <a:r>
              <a:rPr dirty="0" sz="2000" spc="-5">
                <a:latin typeface="SimSun"/>
                <a:cs typeface="SimSun"/>
              </a:rPr>
              <a:t>＝</a:t>
            </a:r>
            <a:r>
              <a:rPr dirty="0" sz="2000" spc="-5">
                <a:latin typeface="Arial MT"/>
                <a:cs typeface="Arial MT"/>
              </a:rPr>
              <a:t>buffer[out]</a:t>
            </a:r>
            <a:r>
              <a:rPr dirty="0" sz="2000" spc="-5">
                <a:latin typeface="SimSun"/>
                <a:cs typeface="SimSun"/>
              </a:rPr>
              <a:t>； </a:t>
            </a:r>
            <a:r>
              <a:rPr dirty="0" sz="2000">
                <a:latin typeface="SimSun"/>
                <a:cs typeface="SimSun"/>
              </a:rPr>
              <a:t> </a:t>
            </a:r>
            <a:r>
              <a:rPr dirty="0" sz="2000" spc="-5">
                <a:latin typeface="Arial MT"/>
                <a:cs typeface="Arial MT"/>
              </a:rPr>
              <a:t>out</a:t>
            </a:r>
            <a:r>
              <a:rPr dirty="0" sz="2000" spc="-5">
                <a:latin typeface="SimSun"/>
                <a:cs typeface="SimSun"/>
              </a:rPr>
              <a:t>＝</a:t>
            </a:r>
            <a:r>
              <a:rPr dirty="0" sz="2000" spc="-5">
                <a:latin typeface="Arial MT"/>
                <a:cs typeface="Arial MT"/>
              </a:rPr>
              <a:t>(out</a:t>
            </a:r>
            <a:r>
              <a:rPr dirty="0" sz="2000" spc="-5">
                <a:latin typeface="SimSun"/>
                <a:cs typeface="SimSun"/>
              </a:rPr>
              <a:t>＋</a:t>
            </a:r>
            <a:r>
              <a:rPr dirty="0" sz="2000" spc="-5">
                <a:latin typeface="Arial MT"/>
                <a:cs typeface="Arial MT"/>
              </a:rPr>
              <a:t>1)% </a:t>
            </a:r>
            <a:r>
              <a:rPr dirty="0" sz="2000">
                <a:latin typeface="Arial MT"/>
                <a:cs typeface="Arial MT"/>
              </a:rPr>
              <a:t>n</a:t>
            </a:r>
            <a:r>
              <a:rPr dirty="0" sz="2000">
                <a:latin typeface="SimSun"/>
                <a:cs typeface="SimSun"/>
              </a:rPr>
              <a:t>； </a:t>
            </a:r>
            <a:r>
              <a:rPr dirty="0" sz="2000" spc="5">
                <a:latin typeface="SimSun"/>
                <a:cs typeface="SimSun"/>
              </a:rPr>
              <a:t> </a:t>
            </a:r>
            <a:r>
              <a:rPr dirty="0" sz="2000">
                <a:latin typeface="Arial MT"/>
                <a:cs typeface="Arial MT"/>
              </a:rPr>
              <a:t>signal</a:t>
            </a:r>
            <a:r>
              <a:rPr dirty="0" sz="2000">
                <a:latin typeface="SimSun"/>
                <a:cs typeface="SimSun"/>
              </a:rPr>
              <a:t>（</a:t>
            </a:r>
            <a:r>
              <a:rPr dirty="0" sz="2000">
                <a:latin typeface="Arial MT"/>
                <a:cs typeface="Arial MT"/>
              </a:rPr>
              <a:t>mutex</a:t>
            </a:r>
            <a:r>
              <a:rPr dirty="0" sz="2000">
                <a:latin typeface="SimSun"/>
                <a:cs typeface="SimSun"/>
              </a:rPr>
              <a:t>）； </a:t>
            </a:r>
            <a:r>
              <a:rPr dirty="0" sz="2000" spc="5">
                <a:latin typeface="SimSun"/>
                <a:cs typeface="SimSun"/>
              </a:rPr>
              <a:t> </a:t>
            </a:r>
            <a:r>
              <a:rPr dirty="0" sz="2000">
                <a:latin typeface="Arial MT"/>
                <a:cs typeface="Arial MT"/>
              </a:rPr>
              <a:t>signal</a:t>
            </a:r>
            <a:r>
              <a:rPr dirty="0" sz="2000">
                <a:latin typeface="SimSun"/>
                <a:cs typeface="SimSun"/>
              </a:rPr>
              <a:t>（</a:t>
            </a:r>
            <a:r>
              <a:rPr dirty="0" sz="2000">
                <a:latin typeface="Arial MT"/>
                <a:cs typeface="Arial MT"/>
              </a:rPr>
              <a:t>empty</a:t>
            </a:r>
            <a:r>
              <a:rPr dirty="0" sz="2000">
                <a:latin typeface="SimSun"/>
                <a:cs typeface="SimSun"/>
              </a:rPr>
              <a:t>）； </a:t>
            </a:r>
            <a:r>
              <a:rPr dirty="0" sz="2000" spc="5">
                <a:latin typeface="SimSun"/>
                <a:cs typeface="SimSun"/>
              </a:rPr>
              <a:t> </a:t>
            </a:r>
            <a:r>
              <a:rPr dirty="0" sz="2000">
                <a:latin typeface="Arial MT"/>
                <a:cs typeface="Arial MT"/>
              </a:rPr>
              <a:t>consume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item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nextc</a:t>
            </a:r>
            <a:r>
              <a:rPr dirty="0" sz="2000">
                <a:latin typeface="SimSun"/>
                <a:cs typeface="SimSun"/>
              </a:rPr>
              <a:t>；</a:t>
            </a:r>
            <a:endParaRPr sz="2000">
              <a:latin typeface="SimSun"/>
              <a:cs typeface="SimSun"/>
            </a:endParaRPr>
          </a:p>
          <a:p>
            <a:pPr marL="572135">
              <a:lnSpc>
                <a:spcPct val="100000"/>
              </a:lnSpc>
              <a:spcBef>
                <a:spcPts val="1205"/>
              </a:spcBef>
            </a:pPr>
            <a:r>
              <a:rPr dirty="0" sz="2000">
                <a:latin typeface="Arial MT"/>
                <a:cs typeface="Arial MT"/>
              </a:rPr>
              <a:t>……</a:t>
            </a:r>
            <a:endParaRPr sz="2000">
              <a:latin typeface="Arial MT"/>
              <a:cs typeface="Arial MT"/>
            </a:endParaRPr>
          </a:p>
          <a:p>
            <a:pPr marL="291465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Arial MT"/>
                <a:cs typeface="Arial MT"/>
              </a:rPr>
              <a:t>}while(TRUE);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7061" y="553973"/>
            <a:ext cx="3790315" cy="55753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300355" marR="1894839" indent="-209550">
              <a:lnSpc>
                <a:spcPts val="3600"/>
              </a:lnSpc>
              <a:spcBef>
                <a:spcPts val="175"/>
              </a:spcBef>
            </a:pPr>
            <a:r>
              <a:rPr dirty="0" sz="2000">
                <a:latin typeface="Arial MT"/>
                <a:cs typeface="Arial MT"/>
              </a:rPr>
              <a:t>void</a:t>
            </a:r>
            <a:r>
              <a:rPr dirty="0" sz="2000" spc="-8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producer(){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do{</a:t>
            </a:r>
            <a:endParaRPr sz="2000">
              <a:latin typeface="Arial MT"/>
              <a:cs typeface="Arial MT"/>
            </a:endParaRPr>
          </a:p>
          <a:p>
            <a:pPr marL="718820">
              <a:lnSpc>
                <a:spcPct val="100000"/>
              </a:lnSpc>
              <a:spcBef>
                <a:spcPts val="880"/>
              </a:spcBef>
            </a:pPr>
            <a:r>
              <a:rPr dirty="0" sz="2000">
                <a:latin typeface="Arial MT"/>
                <a:cs typeface="Arial MT"/>
              </a:rPr>
              <a:t>produce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item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nextp</a:t>
            </a:r>
            <a:r>
              <a:rPr dirty="0" sz="2000">
                <a:latin typeface="SimSun"/>
                <a:cs typeface="SimSun"/>
              </a:rPr>
              <a:t>；</a:t>
            </a:r>
            <a:endParaRPr sz="2000">
              <a:latin typeface="SimSun"/>
              <a:cs typeface="SimSun"/>
            </a:endParaRPr>
          </a:p>
          <a:p>
            <a:pPr marL="718820" marR="800735" indent="139700">
              <a:lnSpc>
                <a:spcPct val="150000"/>
              </a:lnSpc>
            </a:pPr>
            <a:r>
              <a:rPr dirty="0" sz="2000">
                <a:latin typeface="Arial MT"/>
                <a:cs typeface="Arial MT"/>
              </a:rPr>
              <a:t>……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wait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（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mutex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）； 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wait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（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empty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）； 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dirty="0" sz="2000" spc="-5">
                <a:latin typeface="Arial MT"/>
                <a:cs typeface="Arial MT"/>
              </a:rPr>
              <a:t>buffer[in]</a:t>
            </a:r>
            <a:r>
              <a:rPr dirty="0" sz="2000" spc="-5">
                <a:latin typeface="SimSun"/>
                <a:cs typeface="SimSun"/>
              </a:rPr>
              <a:t>＝</a:t>
            </a:r>
            <a:r>
              <a:rPr dirty="0" sz="2000" spc="-5">
                <a:latin typeface="Arial MT"/>
                <a:cs typeface="Arial MT"/>
              </a:rPr>
              <a:t>nextp</a:t>
            </a:r>
            <a:r>
              <a:rPr dirty="0" sz="2000" spc="-5">
                <a:latin typeface="SimSun"/>
                <a:cs typeface="SimSun"/>
              </a:rPr>
              <a:t>； </a:t>
            </a:r>
            <a:r>
              <a:rPr dirty="0" sz="2000">
                <a:latin typeface="SimSun"/>
                <a:cs typeface="SimSun"/>
              </a:rPr>
              <a:t> </a:t>
            </a:r>
            <a:r>
              <a:rPr dirty="0" sz="2000">
                <a:latin typeface="Arial MT"/>
                <a:cs typeface="Arial MT"/>
              </a:rPr>
              <a:t>in</a:t>
            </a:r>
            <a:r>
              <a:rPr dirty="0" sz="2000">
                <a:latin typeface="SimSun"/>
                <a:cs typeface="SimSun"/>
              </a:rPr>
              <a:t>＝</a:t>
            </a:r>
            <a:r>
              <a:rPr dirty="0" sz="2000">
                <a:latin typeface="Arial MT"/>
                <a:cs typeface="Arial MT"/>
              </a:rPr>
              <a:t>(in</a:t>
            </a:r>
            <a:r>
              <a:rPr dirty="0" sz="2000">
                <a:latin typeface="SimSun"/>
                <a:cs typeface="SimSun"/>
              </a:rPr>
              <a:t>＋</a:t>
            </a:r>
            <a:r>
              <a:rPr dirty="0" sz="2000">
                <a:latin typeface="Arial MT"/>
                <a:cs typeface="Arial MT"/>
              </a:rPr>
              <a:t>1)% n</a:t>
            </a:r>
            <a:r>
              <a:rPr dirty="0" sz="2000">
                <a:latin typeface="SimSun"/>
                <a:cs typeface="SimSun"/>
              </a:rPr>
              <a:t>； </a:t>
            </a:r>
            <a:r>
              <a:rPr dirty="0" sz="2000" spc="5">
                <a:latin typeface="SimSun"/>
                <a:cs typeface="SimSun"/>
              </a:rPr>
              <a:t> </a:t>
            </a:r>
            <a:r>
              <a:rPr dirty="0" sz="2000">
                <a:latin typeface="Arial MT"/>
                <a:cs typeface="Arial MT"/>
              </a:rPr>
              <a:t>signal</a:t>
            </a:r>
            <a:r>
              <a:rPr dirty="0" sz="2000">
                <a:latin typeface="SimSun"/>
                <a:cs typeface="SimSun"/>
              </a:rPr>
              <a:t>（</a:t>
            </a:r>
            <a:r>
              <a:rPr dirty="0" sz="2000">
                <a:latin typeface="Arial MT"/>
                <a:cs typeface="Arial MT"/>
              </a:rPr>
              <a:t>mutex</a:t>
            </a:r>
            <a:r>
              <a:rPr dirty="0" sz="2000">
                <a:latin typeface="SimSun"/>
                <a:cs typeface="SimSun"/>
              </a:rPr>
              <a:t>）； </a:t>
            </a:r>
            <a:r>
              <a:rPr dirty="0" sz="2000" spc="5">
                <a:latin typeface="SimSun"/>
                <a:cs typeface="SimSun"/>
              </a:rPr>
              <a:t> </a:t>
            </a:r>
            <a:r>
              <a:rPr dirty="0" sz="2000">
                <a:latin typeface="Arial MT"/>
                <a:cs typeface="Arial MT"/>
              </a:rPr>
              <a:t>signal</a:t>
            </a:r>
            <a:r>
              <a:rPr dirty="0" sz="2000">
                <a:latin typeface="SimSun"/>
                <a:cs typeface="SimSun"/>
              </a:rPr>
              <a:t>（</a:t>
            </a:r>
            <a:r>
              <a:rPr dirty="0" sz="2000">
                <a:latin typeface="Arial MT"/>
                <a:cs typeface="Arial MT"/>
              </a:rPr>
              <a:t>full</a:t>
            </a:r>
            <a:r>
              <a:rPr dirty="0" sz="2000">
                <a:latin typeface="SimSun"/>
                <a:cs typeface="SimSun"/>
              </a:rPr>
              <a:t>）；</a:t>
            </a:r>
            <a:endParaRPr sz="2000">
              <a:latin typeface="SimSun"/>
              <a:cs typeface="SimSun"/>
            </a:endParaRPr>
          </a:p>
          <a:p>
            <a:pPr marL="58039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Arial MT"/>
                <a:cs typeface="Arial MT"/>
              </a:rPr>
              <a:t>}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while(TRUE)</a:t>
            </a:r>
            <a:r>
              <a:rPr dirty="0" sz="2000">
                <a:latin typeface="SimSun"/>
                <a:cs typeface="SimSun"/>
              </a:rPr>
              <a:t>；</a:t>
            </a:r>
            <a:endParaRPr sz="2000">
              <a:latin typeface="SimSun"/>
              <a:cs typeface="SimSun"/>
            </a:endParaRPr>
          </a:p>
          <a:p>
            <a:pPr marL="90805">
              <a:lnSpc>
                <a:spcPct val="100000"/>
              </a:lnSpc>
              <a:spcBef>
                <a:spcPts val="1205"/>
              </a:spcBef>
            </a:pPr>
            <a:r>
              <a:rPr dirty="0" sz="200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100311" y="5258246"/>
            <a:ext cx="2032635" cy="1068070"/>
            <a:chOff x="9100311" y="5258246"/>
            <a:chExt cx="2032635" cy="1068070"/>
          </a:xfrm>
        </p:grpSpPr>
        <p:sp>
          <p:nvSpPr>
            <p:cNvPr id="9" name="object 9"/>
            <p:cNvSpPr/>
            <p:nvPr/>
          </p:nvSpPr>
          <p:spPr>
            <a:xfrm>
              <a:off x="9109836" y="5267771"/>
              <a:ext cx="2013585" cy="1049020"/>
            </a:xfrm>
            <a:custGeom>
              <a:avLst/>
              <a:gdLst/>
              <a:ahLst/>
              <a:cxnLst/>
              <a:rect l="l" t="t" r="r" b="b"/>
              <a:pathLst>
                <a:path w="2013584" h="1049020">
                  <a:moveTo>
                    <a:pt x="1026497" y="0"/>
                  </a:moveTo>
                  <a:lnTo>
                    <a:pt x="975425" y="383"/>
                  </a:lnTo>
                  <a:lnTo>
                    <a:pt x="924406" y="2136"/>
                  </a:lnTo>
                  <a:lnTo>
                    <a:pt x="873549" y="5262"/>
                  </a:lnTo>
                  <a:lnTo>
                    <a:pt x="822960" y="9764"/>
                  </a:lnTo>
                  <a:lnTo>
                    <a:pt x="772746" y="15646"/>
                  </a:lnTo>
                  <a:lnTo>
                    <a:pt x="723017" y="22912"/>
                  </a:lnTo>
                  <a:lnTo>
                    <a:pt x="673878" y="31564"/>
                  </a:lnTo>
                  <a:lnTo>
                    <a:pt x="625437" y="41606"/>
                  </a:lnTo>
                  <a:lnTo>
                    <a:pt x="577802" y="53042"/>
                  </a:lnTo>
                  <a:lnTo>
                    <a:pt x="531080" y="65875"/>
                  </a:lnTo>
                  <a:lnTo>
                    <a:pt x="485379" y="80110"/>
                  </a:lnTo>
                  <a:lnTo>
                    <a:pt x="440805" y="95748"/>
                  </a:lnTo>
                  <a:lnTo>
                    <a:pt x="397467" y="112794"/>
                  </a:lnTo>
                  <a:lnTo>
                    <a:pt x="355473" y="131252"/>
                  </a:lnTo>
                  <a:lnTo>
                    <a:pt x="0" y="113726"/>
                  </a:lnTo>
                  <a:lnTo>
                    <a:pt x="123444" y="289748"/>
                  </a:lnTo>
                  <a:lnTo>
                    <a:pt x="92138" y="326028"/>
                  </a:lnTo>
                  <a:lnTo>
                    <a:pt x="66396" y="363059"/>
                  </a:lnTo>
                  <a:lnTo>
                    <a:pt x="46176" y="400681"/>
                  </a:lnTo>
                  <a:lnTo>
                    <a:pt x="31440" y="438736"/>
                  </a:lnTo>
                  <a:lnTo>
                    <a:pt x="22148" y="477063"/>
                  </a:lnTo>
                  <a:lnTo>
                    <a:pt x="18261" y="515505"/>
                  </a:lnTo>
                  <a:lnTo>
                    <a:pt x="19739" y="553901"/>
                  </a:lnTo>
                  <a:lnTo>
                    <a:pt x="26543" y="592093"/>
                  </a:lnTo>
                  <a:lnTo>
                    <a:pt x="38633" y="629922"/>
                  </a:lnTo>
                  <a:lnTo>
                    <a:pt x="55970" y="667228"/>
                  </a:lnTo>
                  <a:lnTo>
                    <a:pt x="78514" y="703853"/>
                  </a:lnTo>
                  <a:lnTo>
                    <a:pt x="106227" y="739636"/>
                  </a:lnTo>
                  <a:lnTo>
                    <a:pt x="139068" y="774420"/>
                  </a:lnTo>
                  <a:lnTo>
                    <a:pt x="176999" y="808044"/>
                  </a:lnTo>
                  <a:lnTo>
                    <a:pt x="219979" y="840350"/>
                  </a:lnTo>
                  <a:lnTo>
                    <a:pt x="267970" y="871179"/>
                  </a:lnTo>
                  <a:lnTo>
                    <a:pt x="305287" y="892228"/>
                  </a:lnTo>
                  <a:lnTo>
                    <a:pt x="344270" y="911964"/>
                  </a:lnTo>
                  <a:lnTo>
                    <a:pt x="384811" y="930383"/>
                  </a:lnTo>
                  <a:lnTo>
                    <a:pt x="426803" y="947482"/>
                  </a:lnTo>
                  <a:lnTo>
                    <a:pt x="470138" y="963257"/>
                  </a:lnTo>
                  <a:lnTo>
                    <a:pt x="514708" y="977705"/>
                  </a:lnTo>
                  <a:lnTo>
                    <a:pt x="560407" y="990823"/>
                  </a:lnTo>
                  <a:lnTo>
                    <a:pt x="607127" y="1002606"/>
                  </a:lnTo>
                  <a:lnTo>
                    <a:pt x="654760" y="1013051"/>
                  </a:lnTo>
                  <a:lnTo>
                    <a:pt x="703198" y="1022156"/>
                  </a:lnTo>
                  <a:lnTo>
                    <a:pt x="752336" y="1029915"/>
                  </a:lnTo>
                  <a:lnTo>
                    <a:pt x="802064" y="1036327"/>
                  </a:lnTo>
                  <a:lnTo>
                    <a:pt x="852277" y="1041386"/>
                  </a:lnTo>
                  <a:lnTo>
                    <a:pt x="902865" y="1045091"/>
                  </a:lnTo>
                  <a:lnTo>
                    <a:pt x="953722" y="1047436"/>
                  </a:lnTo>
                  <a:lnTo>
                    <a:pt x="1004740" y="1048419"/>
                  </a:lnTo>
                  <a:lnTo>
                    <a:pt x="1055812" y="1048037"/>
                  </a:lnTo>
                  <a:lnTo>
                    <a:pt x="1106831" y="1046285"/>
                  </a:lnTo>
                  <a:lnTo>
                    <a:pt x="1157688" y="1043160"/>
                  </a:lnTo>
                  <a:lnTo>
                    <a:pt x="1208277" y="1038659"/>
                  </a:lnTo>
                  <a:lnTo>
                    <a:pt x="1258491" y="1032778"/>
                  </a:lnTo>
                  <a:lnTo>
                    <a:pt x="1308220" y="1025514"/>
                  </a:lnTo>
                  <a:lnTo>
                    <a:pt x="1357359" y="1016863"/>
                  </a:lnTo>
                  <a:lnTo>
                    <a:pt x="1405800" y="1006822"/>
                  </a:lnTo>
                  <a:lnTo>
                    <a:pt x="1453435" y="995386"/>
                  </a:lnTo>
                  <a:lnTo>
                    <a:pt x="1500157" y="982554"/>
                  </a:lnTo>
                  <a:lnTo>
                    <a:pt x="1545858" y="968320"/>
                  </a:lnTo>
                  <a:lnTo>
                    <a:pt x="1590432" y="952682"/>
                  </a:lnTo>
                  <a:lnTo>
                    <a:pt x="1633770" y="935636"/>
                  </a:lnTo>
                  <a:lnTo>
                    <a:pt x="1675765" y="917179"/>
                  </a:lnTo>
                  <a:lnTo>
                    <a:pt x="1725441" y="892516"/>
                  </a:lnTo>
                  <a:lnTo>
                    <a:pt x="1771209" y="866508"/>
                  </a:lnTo>
                  <a:lnTo>
                    <a:pt x="1813057" y="839266"/>
                  </a:lnTo>
                  <a:lnTo>
                    <a:pt x="1850971" y="810900"/>
                  </a:lnTo>
                  <a:lnTo>
                    <a:pt x="1884939" y="781519"/>
                  </a:lnTo>
                  <a:lnTo>
                    <a:pt x="1914947" y="751235"/>
                  </a:lnTo>
                  <a:lnTo>
                    <a:pt x="1940983" y="720157"/>
                  </a:lnTo>
                  <a:lnTo>
                    <a:pt x="1963034" y="688396"/>
                  </a:lnTo>
                  <a:lnTo>
                    <a:pt x="1995127" y="623265"/>
                  </a:lnTo>
                  <a:lnTo>
                    <a:pt x="2011124" y="556722"/>
                  </a:lnTo>
                  <a:lnTo>
                    <a:pt x="2013054" y="523198"/>
                  </a:lnTo>
                  <a:lnTo>
                    <a:pt x="2010920" y="489651"/>
                  </a:lnTo>
                  <a:lnTo>
                    <a:pt x="1994412" y="422933"/>
                  </a:lnTo>
                  <a:lnTo>
                    <a:pt x="1961497" y="357450"/>
                  </a:lnTo>
                  <a:lnTo>
                    <a:pt x="1938854" y="325446"/>
                  </a:lnTo>
                  <a:lnTo>
                    <a:pt x="1912070" y="294083"/>
                  </a:lnTo>
                  <a:lnTo>
                    <a:pt x="1881132" y="263469"/>
                  </a:lnTo>
                  <a:lnTo>
                    <a:pt x="1846028" y="233714"/>
                  </a:lnTo>
                  <a:lnTo>
                    <a:pt x="1806744" y="204930"/>
                  </a:lnTo>
                  <a:lnTo>
                    <a:pt x="1763268" y="177226"/>
                  </a:lnTo>
                  <a:lnTo>
                    <a:pt x="1725950" y="156177"/>
                  </a:lnTo>
                  <a:lnTo>
                    <a:pt x="1686967" y="136441"/>
                  </a:lnTo>
                  <a:lnTo>
                    <a:pt x="1646426" y="118023"/>
                  </a:lnTo>
                  <a:lnTo>
                    <a:pt x="1604434" y="100924"/>
                  </a:lnTo>
                  <a:lnTo>
                    <a:pt x="1561099" y="85150"/>
                  </a:lnTo>
                  <a:lnTo>
                    <a:pt x="1516529" y="70702"/>
                  </a:lnTo>
                  <a:lnTo>
                    <a:pt x="1470830" y="57586"/>
                  </a:lnTo>
                  <a:lnTo>
                    <a:pt x="1424110" y="45803"/>
                  </a:lnTo>
                  <a:lnTo>
                    <a:pt x="1376477" y="35359"/>
                  </a:lnTo>
                  <a:lnTo>
                    <a:pt x="1328039" y="26256"/>
                  </a:lnTo>
                  <a:lnTo>
                    <a:pt x="1278901" y="18497"/>
                  </a:lnTo>
                  <a:lnTo>
                    <a:pt x="1229173" y="12087"/>
                  </a:lnTo>
                  <a:lnTo>
                    <a:pt x="1178960" y="7029"/>
                  </a:lnTo>
                  <a:lnTo>
                    <a:pt x="1128372" y="3326"/>
                  </a:lnTo>
                  <a:lnTo>
                    <a:pt x="1077515" y="981"/>
                  </a:lnTo>
                  <a:lnTo>
                    <a:pt x="1026497" y="0"/>
                  </a:lnTo>
                  <a:close/>
                </a:path>
              </a:pathLst>
            </a:custGeom>
            <a:solidFill>
              <a:srgbClr val="C42E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109836" y="5267771"/>
              <a:ext cx="2013585" cy="1049020"/>
            </a:xfrm>
            <a:custGeom>
              <a:avLst/>
              <a:gdLst/>
              <a:ahLst/>
              <a:cxnLst/>
              <a:rect l="l" t="t" r="r" b="b"/>
              <a:pathLst>
                <a:path w="2013584" h="1049020">
                  <a:moveTo>
                    <a:pt x="0" y="113726"/>
                  </a:moveTo>
                  <a:lnTo>
                    <a:pt x="355473" y="131252"/>
                  </a:lnTo>
                  <a:lnTo>
                    <a:pt x="397467" y="112794"/>
                  </a:lnTo>
                  <a:lnTo>
                    <a:pt x="440805" y="95748"/>
                  </a:lnTo>
                  <a:lnTo>
                    <a:pt x="485379" y="80110"/>
                  </a:lnTo>
                  <a:lnTo>
                    <a:pt x="531080" y="65875"/>
                  </a:lnTo>
                  <a:lnTo>
                    <a:pt x="577802" y="53042"/>
                  </a:lnTo>
                  <a:lnTo>
                    <a:pt x="625437" y="41606"/>
                  </a:lnTo>
                  <a:lnTo>
                    <a:pt x="673878" y="31564"/>
                  </a:lnTo>
                  <a:lnTo>
                    <a:pt x="723017" y="22912"/>
                  </a:lnTo>
                  <a:lnTo>
                    <a:pt x="772746" y="15646"/>
                  </a:lnTo>
                  <a:lnTo>
                    <a:pt x="822960" y="9764"/>
                  </a:lnTo>
                  <a:lnTo>
                    <a:pt x="873549" y="5262"/>
                  </a:lnTo>
                  <a:lnTo>
                    <a:pt x="924406" y="2136"/>
                  </a:lnTo>
                  <a:lnTo>
                    <a:pt x="975425" y="383"/>
                  </a:lnTo>
                  <a:lnTo>
                    <a:pt x="1026497" y="0"/>
                  </a:lnTo>
                  <a:lnTo>
                    <a:pt x="1077515" y="981"/>
                  </a:lnTo>
                  <a:lnTo>
                    <a:pt x="1128372" y="3326"/>
                  </a:lnTo>
                  <a:lnTo>
                    <a:pt x="1178960" y="7029"/>
                  </a:lnTo>
                  <a:lnTo>
                    <a:pt x="1229173" y="12087"/>
                  </a:lnTo>
                  <a:lnTo>
                    <a:pt x="1278901" y="18497"/>
                  </a:lnTo>
                  <a:lnTo>
                    <a:pt x="1328039" y="26256"/>
                  </a:lnTo>
                  <a:lnTo>
                    <a:pt x="1376477" y="35359"/>
                  </a:lnTo>
                  <a:lnTo>
                    <a:pt x="1424110" y="45803"/>
                  </a:lnTo>
                  <a:lnTo>
                    <a:pt x="1470830" y="57586"/>
                  </a:lnTo>
                  <a:lnTo>
                    <a:pt x="1516529" y="70702"/>
                  </a:lnTo>
                  <a:lnTo>
                    <a:pt x="1561099" y="85150"/>
                  </a:lnTo>
                  <a:lnTo>
                    <a:pt x="1604434" y="100924"/>
                  </a:lnTo>
                  <a:lnTo>
                    <a:pt x="1646426" y="118023"/>
                  </a:lnTo>
                  <a:lnTo>
                    <a:pt x="1686967" y="136441"/>
                  </a:lnTo>
                  <a:lnTo>
                    <a:pt x="1725950" y="156177"/>
                  </a:lnTo>
                  <a:lnTo>
                    <a:pt x="1763268" y="177226"/>
                  </a:lnTo>
                  <a:lnTo>
                    <a:pt x="1806744" y="204930"/>
                  </a:lnTo>
                  <a:lnTo>
                    <a:pt x="1846028" y="233714"/>
                  </a:lnTo>
                  <a:lnTo>
                    <a:pt x="1881132" y="263469"/>
                  </a:lnTo>
                  <a:lnTo>
                    <a:pt x="1912070" y="294083"/>
                  </a:lnTo>
                  <a:lnTo>
                    <a:pt x="1938854" y="325446"/>
                  </a:lnTo>
                  <a:lnTo>
                    <a:pt x="1961497" y="357450"/>
                  </a:lnTo>
                  <a:lnTo>
                    <a:pt x="1994412" y="422933"/>
                  </a:lnTo>
                  <a:lnTo>
                    <a:pt x="2010920" y="489651"/>
                  </a:lnTo>
                  <a:lnTo>
                    <a:pt x="2013054" y="523198"/>
                  </a:lnTo>
                  <a:lnTo>
                    <a:pt x="2011124" y="556722"/>
                  </a:lnTo>
                  <a:lnTo>
                    <a:pt x="1995127" y="623265"/>
                  </a:lnTo>
                  <a:lnTo>
                    <a:pt x="1963034" y="688396"/>
                  </a:lnTo>
                  <a:lnTo>
                    <a:pt x="1940983" y="720157"/>
                  </a:lnTo>
                  <a:lnTo>
                    <a:pt x="1914947" y="751235"/>
                  </a:lnTo>
                  <a:lnTo>
                    <a:pt x="1884939" y="781519"/>
                  </a:lnTo>
                  <a:lnTo>
                    <a:pt x="1850971" y="810900"/>
                  </a:lnTo>
                  <a:lnTo>
                    <a:pt x="1813057" y="839266"/>
                  </a:lnTo>
                  <a:lnTo>
                    <a:pt x="1771209" y="866508"/>
                  </a:lnTo>
                  <a:lnTo>
                    <a:pt x="1725441" y="892516"/>
                  </a:lnTo>
                  <a:lnTo>
                    <a:pt x="1675765" y="917179"/>
                  </a:lnTo>
                  <a:lnTo>
                    <a:pt x="1633770" y="935636"/>
                  </a:lnTo>
                  <a:lnTo>
                    <a:pt x="1590432" y="952682"/>
                  </a:lnTo>
                  <a:lnTo>
                    <a:pt x="1545858" y="968320"/>
                  </a:lnTo>
                  <a:lnTo>
                    <a:pt x="1500157" y="982554"/>
                  </a:lnTo>
                  <a:lnTo>
                    <a:pt x="1453435" y="995386"/>
                  </a:lnTo>
                  <a:lnTo>
                    <a:pt x="1405800" y="1006822"/>
                  </a:lnTo>
                  <a:lnTo>
                    <a:pt x="1357359" y="1016863"/>
                  </a:lnTo>
                  <a:lnTo>
                    <a:pt x="1308220" y="1025514"/>
                  </a:lnTo>
                  <a:lnTo>
                    <a:pt x="1258491" y="1032778"/>
                  </a:lnTo>
                  <a:lnTo>
                    <a:pt x="1208277" y="1038659"/>
                  </a:lnTo>
                  <a:lnTo>
                    <a:pt x="1157688" y="1043160"/>
                  </a:lnTo>
                  <a:lnTo>
                    <a:pt x="1106831" y="1046285"/>
                  </a:lnTo>
                  <a:lnTo>
                    <a:pt x="1055812" y="1048037"/>
                  </a:lnTo>
                  <a:lnTo>
                    <a:pt x="1004740" y="1048419"/>
                  </a:lnTo>
                  <a:lnTo>
                    <a:pt x="953722" y="1047436"/>
                  </a:lnTo>
                  <a:lnTo>
                    <a:pt x="902865" y="1045091"/>
                  </a:lnTo>
                  <a:lnTo>
                    <a:pt x="852277" y="1041386"/>
                  </a:lnTo>
                  <a:lnTo>
                    <a:pt x="802064" y="1036327"/>
                  </a:lnTo>
                  <a:lnTo>
                    <a:pt x="752336" y="1029915"/>
                  </a:lnTo>
                  <a:lnTo>
                    <a:pt x="703198" y="1022156"/>
                  </a:lnTo>
                  <a:lnTo>
                    <a:pt x="654760" y="1013051"/>
                  </a:lnTo>
                  <a:lnTo>
                    <a:pt x="607127" y="1002606"/>
                  </a:lnTo>
                  <a:lnTo>
                    <a:pt x="560407" y="990823"/>
                  </a:lnTo>
                  <a:lnTo>
                    <a:pt x="514708" y="977705"/>
                  </a:lnTo>
                  <a:lnTo>
                    <a:pt x="470138" y="963257"/>
                  </a:lnTo>
                  <a:lnTo>
                    <a:pt x="426803" y="947482"/>
                  </a:lnTo>
                  <a:lnTo>
                    <a:pt x="384811" y="930383"/>
                  </a:lnTo>
                  <a:lnTo>
                    <a:pt x="344270" y="911964"/>
                  </a:lnTo>
                  <a:lnTo>
                    <a:pt x="305287" y="892228"/>
                  </a:lnTo>
                  <a:lnTo>
                    <a:pt x="267970" y="871179"/>
                  </a:lnTo>
                  <a:lnTo>
                    <a:pt x="219979" y="840350"/>
                  </a:lnTo>
                  <a:lnTo>
                    <a:pt x="176999" y="808044"/>
                  </a:lnTo>
                  <a:lnTo>
                    <a:pt x="139068" y="774420"/>
                  </a:lnTo>
                  <a:lnTo>
                    <a:pt x="106227" y="739636"/>
                  </a:lnTo>
                  <a:lnTo>
                    <a:pt x="78514" y="703853"/>
                  </a:lnTo>
                  <a:lnTo>
                    <a:pt x="55970" y="667228"/>
                  </a:lnTo>
                  <a:lnTo>
                    <a:pt x="38633" y="629922"/>
                  </a:lnTo>
                  <a:lnTo>
                    <a:pt x="26543" y="592093"/>
                  </a:lnTo>
                  <a:lnTo>
                    <a:pt x="19739" y="553901"/>
                  </a:lnTo>
                  <a:lnTo>
                    <a:pt x="18261" y="515505"/>
                  </a:lnTo>
                  <a:lnTo>
                    <a:pt x="22148" y="477063"/>
                  </a:lnTo>
                  <a:lnTo>
                    <a:pt x="31440" y="438736"/>
                  </a:lnTo>
                  <a:lnTo>
                    <a:pt x="46176" y="400681"/>
                  </a:lnTo>
                  <a:lnTo>
                    <a:pt x="66396" y="363059"/>
                  </a:lnTo>
                  <a:lnTo>
                    <a:pt x="92138" y="326028"/>
                  </a:lnTo>
                  <a:lnTo>
                    <a:pt x="123444" y="289748"/>
                  </a:lnTo>
                  <a:lnTo>
                    <a:pt x="0" y="113726"/>
                  </a:lnTo>
                  <a:close/>
                </a:path>
              </a:pathLst>
            </a:custGeom>
            <a:ln w="19050">
              <a:solidFill>
                <a:srgbClr val="8F1F0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679940" y="5578551"/>
            <a:ext cx="8153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615" b="1">
                <a:latin typeface="Microsoft YaHei UI"/>
                <a:cs typeface="Microsoft YaHei UI"/>
              </a:rPr>
              <a:t>死</a:t>
            </a:r>
            <a:r>
              <a:rPr dirty="0" sz="2800" spc="-5" b="1">
                <a:latin typeface="Microsoft YaHei UI"/>
                <a:cs typeface="Microsoft YaHei UI"/>
              </a:rPr>
              <a:t>锁</a:t>
            </a:r>
            <a:endParaRPr sz="28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799" y="426465"/>
            <a:ext cx="8942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举例：三个进程：输入</a:t>
            </a:r>
            <a:r>
              <a:rPr dirty="0" sz="3600" spc="-114" b="0">
                <a:solidFill>
                  <a:srgbClr val="90C225"/>
                </a:solidFill>
                <a:latin typeface="Microsoft Sans Serif"/>
                <a:cs typeface="Microsoft Sans Serif"/>
              </a:rPr>
              <a:t>P</a:t>
            </a:r>
            <a:r>
              <a:rPr dirty="0" sz="3600" spc="-100" b="0">
                <a:solidFill>
                  <a:srgbClr val="90C225"/>
                </a:solidFill>
                <a:latin typeface="Microsoft Sans Serif"/>
                <a:cs typeface="Microsoft Sans Serif"/>
              </a:rPr>
              <a:t>1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、计</a:t>
            </a:r>
            <a:r>
              <a:rPr dirty="0" sz="3600" spc="-5" b="0">
                <a:solidFill>
                  <a:srgbClr val="90C225"/>
                </a:solidFill>
                <a:latin typeface="SimSun"/>
                <a:cs typeface="SimSun"/>
              </a:rPr>
              <a:t>算</a:t>
            </a:r>
            <a:r>
              <a:rPr dirty="0" sz="3600" spc="-114" b="0">
                <a:solidFill>
                  <a:srgbClr val="90C225"/>
                </a:solidFill>
                <a:latin typeface="Microsoft Sans Serif"/>
                <a:cs typeface="Microsoft Sans Serif"/>
              </a:rPr>
              <a:t>P</a:t>
            </a:r>
            <a:r>
              <a:rPr dirty="0" sz="3600" spc="-100" b="0">
                <a:solidFill>
                  <a:srgbClr val="90C225"/>
                </a:solidFill>
                <a:latin typeface="Microsoft Sans Serif"/>
                <a:cs typeface="Microsoft Sans Serif"/>
              </a:rPr>
              <a:t>2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、输</a:t>
            </a:r>
            <a:r>
              <a:rPr dirty="0" sz="3600" spc="-5" b="0">
                <a:solidFill>
                  <a:srgbClr val="90C225"/>
                </a:solidFill>
                <a:latin typeface="SimSun"/>
                <a:cs typeface="SimSun"/>
              </a:rPr>
              <a:t>出</a:t>
            </a:r>
            <a:r>
              <a:rPr dirty="0" sz="3600" spc="-105" b="0">
                <a:solidFill>
                  <a:srgbClr val="90C225"/>
                </a:solidFill>
                <a:latin typeface="Microsoft Sans Serif"/>
                <a:cs typeface="Microsoft Sans Serif"/>
              </a:rPr>
              <a:t>P3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9876" y="1518615"/>
            <a:ext cx="34417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dirty="0" sz="1750" spc="-16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200">
                <a:latin typeface="SimSun"/>
                <a:cs typeface="SimSun"/>
              </a:rPr>
              <a:t>三</a:t>
            </a:r>
            <a:r>
              <a:rPr dirty="0" sz="2200" spc="-5">
                <a:latin typeface="SimSun"/>
                <a:cs typeface="SimSun"/>
              </a:rPr>
              <a:t>个进程、</a:t>
            </a:r>
            <a:r>
              <a:rPr dirty="0" sz="2200">
                <a:latin typeface="SimSun"/>
                <a:cs typeface="SimSun"/>
              </a:rPr>
              <a:t>两</a:t>
            </a:r>
            <a:r>
              <a:rPr dirty="0" sz="2200" spc="-5">
                <a:latin typeface="SimSun"/>
                <a:cs typeface="SimSun"/>
              </a:rPr>
              <a:t>个临界资源</a:t>
            </a:r>
            <a:endParaRPr sz="22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9876" y="2115057"/>
            <a:ext cx="23241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dirty="0" sz="1750" spc="-16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750" spc="-16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200">
                <a:latin typeface="SimSun"/>
                <a:cs typeface="SimSun"/>
              </a:rPr>
              <a:t>进</a:t>
            </a:r>
            <a:r>
              <a:rPr dirty="0" sz="2200" spc="-5">
                <a:latin typeface="SimSun"/>
                <a:cs typeface="SimSun"/>
              </a:rPr>
              <a:t>程关</a:t>
            </a:r>
            <a:r>
              <a:rPr dirty="0" sz="2200">
                <a:latin typeface="SimSun"/>
                <a:cs typeface="SimSun"/>
              </a:rPr>
              <a:t>系</a:t>
            </a:r>
            <a:r>
              <a:rPr dirty="0" sz="2200" spc="-5">
                <a:latin typeface="SimSun"/>
                <a:cs typeface="SimSun"/>
              </a:rPr>
              <a:t>分</a:t>
            </a:r>
            <a:r>
              <a:rPr dirty="0" sz="2200">
                <a:latin typeface="SimSun"/>
                <a:cs typeface="SimSun"/>
              </a:rPr>
              <a:t>析</a:t>
            </a:r>
            <a:r>
              <a:rPr dirty="0" sz="2200" spc="-5">
                <a:latin typeface="SimSun"/>
                <a:cs typeface="SimSun"/>
              </a:rPr>
              <a:t>：</a:t>
            </a:r>
            <a:endParaRPr sz="22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8986" y="2712161"/>
            <a:ext cx="328739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70">
                <a:latin typeface="Microsoft Sans Serif"/>
                <a:cs typeface="Microsoft Sans Serif"/>
              </a:rPr>
              <a:t>P1</a:t>
            </a:r>
            <a:r>
              <a:rPr dirty="0" sz="2200">
                <a:latin typeface="SimSun"/>
                <a:cs typeface="SimSun"/>
              </a:rPr>
              <a:t>与</a:t>
            </a:r>
            <a:r>
              <a:rPr dirty="0" sz="2200" spc="-65">
                <a:latin typeface="Microsoft Sans Serif"/>
                <a:cs typeface="Microsoft Sans Serif"/>
              </a:rPr>
              <a:t>P2</a:t>
            </a:r>
            <a:r>
              <a:rPr dirty="0" sz="2200">
                <a:latin typeface="SimSun"/>
                <a:cs typeface="SimSun"/>
              </a:rPr>
              <a:t>同步</a:t>
            </a:r>
            <a:r>
              <a:rPr dirty="0" sz="2200" spc="-50">
                <a:latin typeface="SimSun"/>
                <a:cs typeface="SimSun"/>
              </a:rPr>
              <a:t>，</a:t>
            </a:r>
            <a:r>
              <a:rPr dirty="0" sz="2200" spc="-50">
                <a:latin typeface="Microsoft Sans Serif"/>
                <a:cs typeface="Microsoft Sans Serif"/>
              </a:rPr>
              <a:t>P2</a:t>
            </a:r>
            <a:r>
              <a:rPr dirty="0" sz="2200" spc="-10">
                <a:latin typeface="SimSun"/>
                <a:cs typeface="SimSun"/>
              </a:rPr>
              <a:t>与</a:t>
            </a:r>
            <a:r>
              <a:rPr dirty="0" sz="2200" spc="-70">
                <a:latin typeface="Microsoft Sans Serif"/>
                <a:cs typeface="Microsoft Sans Serif"/>
              </a:rPr>
              <a:t>P3</a:t>
            </a:r>
            <a:r>
              <a:rPr dirty="0" sz="2200" spc="-10">
                <a:latin typeface="SimSun"/>
                <a:cs typeface="SimSun"/>
              </a:rPr>
              <a:t>同步</a:t>
            </a:r>
            <a:endParaRPr sz="22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9876" y="3308730"/>
            <a:ext cx="2044064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dirty="0" sz="1750" spc="-16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750" spc="-16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200">
                <a:latin typeface="SimSun"/>
                <a:cs typeface="SimSun"/>
              </a:rPr>
              <a:t>信</a:t>
            </a:r>
            <a:r>
              <a:rPr dirty="0" sz="2200" spc="-5">
                <a:latin typeface="SimSun"/>
                <a:cs typeface="SimSun"/>
              </a:rPr>
              <a:t>号量</a:t>
            </a:r>
            <a:r>
              <a:rPr dirty="0" sz="2200">
                <a:latin typeface="SimSun"/>
                <a:cs typeface="SimSun"/>
              </a:rPr>
              <a:t>设</a:t>
            </a:r>
            <a:r>
              <a:rPr dirty="0" sz="2200" spc="-5">
                <a:latin typeface="SimSun"/>
                <a:cs typeface="SimSun"/>
              </a:rPr>
              <a:t>置：</a:t>
            </a:r>
            <a:endParaRPr sz="22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9982" y="3856482"/>
            <a:ext cx="2959735" cy="1115695"/>
          </a:xfrm>
          <a:prstGeom prst="rect">
            <a:avLst/>
          </a:prstGeom>
          <a:ln w="28575">
            <a:solidFill>
              <a:srgbClr val="C42E1A"/>
            </a:solidFill>
          </a:ln>
        </p:spPr>
        <p:txBody>
          <a:bodyPr wrap="square" lIns="0" tIns="60325" rIns="0" bIns="0" rtlCol="0" vert="horz">
            <a:spAutoFit/>
          </a:bodyPr>
          <a:lstStyle/>
          <a:p>
            <a:pPr marL="254000">
              <a:lnSpc>
                <a:spcPct val="100000"/>
              </a:lnSpc>
              <a:spcBef>
                <a:spcPts val="475"/>
              </a:spcBef>
            </a:pPr>
            <a:r>
              <a:rPr dirty="0" sz="2200" spc="-20">
                <a:latin typeface="Microsoft Sans Serif"/>
                <a:cs typeface="Microsoft Sans Serif"/>
              </a:rPr>
              <a:t>B1</a:t>
            </a:r>
            <a:r>
              <a:rPr dirty="0" sz="2200">
                <a:latin typeface="SimSun"/>
                <a:cs typeface="SimSun"/>
              </a:rPr>
              <a:t>可放入</a:t>
            </a:r>
            <a:r>
              <a:rPr dirty="0" sz="2200" spc="-20">
                <a:latin typeface="SimSun"/>
                <a:cs typeface="SimSun"/>
              </a:rPr>
              <a:t>：</a:t>
            </a:r>
            <a:r>
              <a:rPr dirty="0" sz="2200" spc="-20">
                <a:latin typeface="Microsoft Sans Serif"/>
                <a:cs typeface="Microsoft Sans Serif"/>
              </a:rPr>
              <a:t>empty1</a:t>
            </a:r>
            <a:endParaRPr sz="2200">
              <a:latin typeface="Microsoft Sans Serif"/>
              <a:cs typeface="Microsoft Sans Serif"/>
            </a:endParaRPr>
          </a:p>
          <a:p>
            <a:pPr marL="254000">
              <a:lnSpc>
                <a:spcPct val="100000"/>
              </a:lnSpc>
              <a:spcBef>
                <a:spcPts val="2065"/>
              </a:spcBef>
            </a:pPr>
            <a:r>
              <a:rPr dirty="0" sz="2200" spc="-15">
                <a:latin typeface="Microsoft Sans Serif"/>
                <a:cs typeface="Microsoft Sans Serif"/>
              </a:rPr>
              <a:t>B1</a:t>
            </a:r>
            <a:r>
              <a:rPr dirty="0" sz="2200" spc="5">
                <a:latin typeface="SimSun"/>
                <a:cs typeface="SimSun"/>
              </a:rPr>
              <a:t>可</a:t>
            </a:r>
            <a:r>
              <a:rPr dirty="0" sz="2200" spc="10">
                <a:latin typeface="SimSun"/>
                <a:cs typeface="SimSun"/>
              </a:rPr>
              <a:t>取:</a:t>
            </a:r>
            <a:r>
              <a:rPr dirty="0" sz="2200" spc="10">
                <a:latin typeface="Microsoft Sans Serif"/>
                <a:cs typeface="Microsoft Sans Serif"/>
              </a:rPr>
              <a:t>full1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9982" y="5036058"/>
            <a:ext cx="2959735" cy="1115695"/>
          </a:xfrm>
          <a:prstGeom prst="rect">
            <a:avLst/>
          </a:prstGeom>
          <a:ln w="28575">
            <a:solidFill>
              <a:srgbClr val="C42E1A"/>
            </a:solidFill>
          </a:ln>
        </p:spPr>
        <p:txBody>
          <a:bodyPr wrap="square" lIns="0" tIns="74295" rIns="0" bIns="0" rtlCol="0" vert="horz">
            <a:spAutoFit/>
          </a:bodyPr>
          <a:lstStyle/>
          <a:p>
            <a:pPr marL="254000">
              <a:lnSpc>
                <a:spcPct val="100000"/>
              </a:lnSpc>
              <a:spcBef>
                <a:spcPts val="585"/>
              </a:spcBef>
            </a:pPr>
            <a:r>
              <a:rPr dirty="0" sz="2200" spc="-20">
                <a:latin typeface="Microsoft Sans Serif"/>
                <a:cs typeface="Microsoft Sans Serif"/>
              </a:rPr>
              <a:t>B2</a:t>
            </a:r>
            <a:r>
              <a:rPr dirty="0" sz="2200">
                <a:latin typeface="SimSun"/>
                <a:cs typeface="SimSun"/>
              </a:rPr>
              <a:t>可放</a:t>
            </a:r>
            <a:r>
              <a:rPr dirty="0" sz="2200" spc="5">
                <a:latin typeface="SimSun"/>
                <a:cs typeface="SimSun"/>
              </a:rPr>
              <a:t>入</a:t>
            </a:r>
            <a:r>
              <a:rPr dirty="0" sz="2200" spc="-20">
                <a:latin typeface="SimSun"/>
                <a:cs typeface="SimSun"/>
              </a:rPr>
              <a:t>:</a:t>
            </a:r>
            <a:r>
              <a:rPr dirty="0" sz="2200" spc="-20">
                <a:latin typeface="Microsoft Sans Serif"/>
                <a:cs typeface="Microsoft Sans Serif"/>
              </a:rPr>
              <a:t>empty2</a:t>
            </a:r>
            <a:endParaRPr sz="2200">
              <a:latin typeface="Microsoft Sans Serif"/>
              <a:cs typeface="Microsoft Sans Serif"/>
            </a:endParaRPr>
          </a:p>
          <a:p>
            <a:pPr marL="254000">
              <a:lnSpc>
                <a:spcPct val="100000"/>
              </a:lnSpc>
              <a:spcBef>
                <a:spcPts val="2055"/>
              </a:spcBef>
            </a:pPr>
            <a:r>
              <a:rPr dirty="0" sz="2200" spc="-15">
                <a:latin typeface="Microsoft Sans Serif"/>
                <a:cs typeface="Microsoft Sans Serif"/>
              </a:rPr>
              <a:t>B2</a:t>
            </a:r>
            <a:r>
              <a:rPr dirty="0" sz="2200" spc="5">
                <a:latin typeface="SimSun"/>
                <a:cs typeface="SimSun"/>
              </a:rPr>
              <a:t>可</a:t>
            </a:r>
            <a:r>
              <a:rPr dirty="0" sz="2200" spc="10">
                <a:latin typeface="SimSun"/>
                <a:cs typeface="SimSun"/>
              </a:rPr>
              <a:t>取:</a:t>
            </a:r>
            <a:r>
              <a:rPr dirty="0" sz="2200" spc="10">
                <a:latin typeface="Microsoft Sans Serif"/>
                <a:cs typeface="Microsoft Sans Serif"/>
              </a:rPr>
              <a:t>full2</a:t>
            </a:r>
            <a:endParaRPr sz="22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242172" y="2502789"/>
            <a:ext cx="1931670" cy="782955"/>
            <a:chOff x="8242172" y="2502789"/>
            <a:chExt cx="1931670" cy="782955"/>
          </a:xfrm>
        </p:grpSpPr>
        <p:sp>
          <p:nvSpPr>
            <p:cNvPr id="10" name="object 10"/>
            <p:cNvSpPr/>
            <p:nvPr/>
          </p:nvSpPr>
          <p:spPr>
            <a:xfrm>
              <a:off x="8251697" y="2512314"/>
              <a:ext cx="1912620" cy="763905"/>
            </a:xfrm>
            <a:custGeom>
              <a:avLst/>
              <a:gdLst/>
              <a:ahLst/>
              <a:cxnLst/>
              <a:rect l="l" t="t" r="r" b="b"/>
              <a:pathLst>
                <a:path w="1912620" h="763904">
                  <a:moveTo>
                    <a:pt x="1785366" y="0"/>
                  </a:moveTo>
                  <a:lnTo>
                    <a:pt x="127253" y="0"/>
                  </a:lnTo>
                  <a:lnTo>
                    <a:pt x="77741" y="10007"/>
                  </a:lnTo>
                  <a:lnTo>
                    <a:pt x="37290" y="37290"/>
                  </a:lnTo>
                  <a:lnTo>
                    <a:pt x="10007" y="77741"/>
                  </a:lnTo>
                  <a:lnTo>
                    <a:pt x="0" y="127253"/>
                  </a:lnTo>
                  <a:lnTo>
                    <a:pt x="0" y="636270"/>
                  </a:lnTo>
                  <a:lnTo>
                    <a:pt x="10007" y="685782"/>
                  </a:lnTo>
                  <a:lnTo>
                    <a:pt x="37290" y="726233"/>
                  </a:lnTo>
                  <a:lnTo>
                    <a:pt x="77741" y="753516"/>
                  </a:lnTo>
                  <a:lnTo>
                    <a:pt x="127253" y="763524"/>
                  </a:lnTo>
                  <a:lnTo>
                    <a:pt x="1785366" y="763524"/>
                  </a:lnTo>
                  <a:lnTo>
                    <a:pt x="1834878" y="753516"/>
                  </a:lnTo>
                  <a:lnTo>
                    <a:pt x="1875329" y="726233"/>
                  </a:lnTo>
                  <a:lnTo>
                    <a:pt x="1902612" y="685782"/>
                  </a:lnTo>
                  <a:lnTo>
                    <a:pt x="1912620" y="636270"/>
                  </a:lnTo>
                  <a:lnTo>
                    <a:pt x="1912620" y="127253"/>
                  </a:lnTo>
                  <a:lnTo>
                    <a:pt x="1902612" y="77741"/>
                  </a:lnTo>
                  <a:lnTo>
                    <a:pt x="1875329" y="37290"/>
                  </a:lnTo>
                  <a:lnTo>
                    <a:pt x="1834878" y="10007"/>
                  </a:lnTo>
                  <a:lnTo>
                    <a:pt x="1785366" y="0"/>
                  </a:lnTo>
                  <a:close/>
                </a:path>
              </a:pathLst>
            </a:custGeom>
            <a:solidFill>
              <a:srgbClr val="E6B8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251697" y="2512314"/>
              <a:ext cx="1912620" cy="763905"/>
            </a:xfrm>
            <a:custGeom>
              <a:avLst/>
              <a:gdLst/>
              <a:ahLst/>
              <a:cxnLst/>
              <a:rect l="l" t="t" r="r" b="b"/>
              <a:pathLst>
                <a:path w="1912620" h="763904">
                  <a:moveTo>
                    <a:pt x="0" y="127253"/>
                  </a:moveTo>
                  <a:lnTo>
                    <a:pt x="10007" y="77741"/>
                  </a:lnTo>
                  <a:lnTo>
                    <a:pt x="37290" y="37290"/>
                  </a:lnTo>
                  <a:lnTo>
                    <a:pt x="77741" y="10007"/>
                  </a:lnTo>
                  <a:lnTo>
                    <a:pt x="127253" y="0"/>
                  </a:lnTo>
                  <a:lnTo>
                    <a:pt x="1785366" y="0"/>
                  </a:lnTo>
                  <a:lnTo>
                    <a:pt x="1834878" y="10007"/>
                  </a:lnTo>
                  <a:lnTo>
                    <a:pt x="1875329" y="37290"/>
                  </a:lnTo>
                  <a:lnTo>
                    <a:pt x="1902612" y="77741"/>
                  </a:lnTo>
                  <a:lnTo>
                    <a:pt x="1912620" y="127253"/>
                  </a:lnTo>
                  <a:lnTo>
                    <a:pt x="1912620" y="636270"/>
                  </a:lnTo>
                  <a:lnTo>
                    <a:pt x="1902612" y="685782"/>
                  </a:lnTo>
                  <a:lnTo>
                    <a:pt x="1875329" y="726233"/>
                  </a:lnTo>
                  <a:lnTo>
                    <a:pt x="1834878" y="753516"/>
                  </a:lnTo>
                  <a:lnTo>
                    <a:pt x="1785366" y="763524"/>
                  </a:lnTo>
                  <a:lnTo>
                    <a:pt x="127253" y="763524"/>
                  </a:lnTo>
                  <a:lnTo>
                    <a:pt x="77741" y="753516"/>
                  </a:lnTo>
                  <a:lnTo>
                    <a:pt x="37290" y="726233"/>
                  </a:lnTo>
                  <a:lnTo>
                    <a:pt x="10007" y="685782"/>
                  </a:lnTo>
                  <a:lnTo>
                    <a:pt x="0" y="636270"/>
                  </a:lnTo>
                  <a:lnTo>
                    <a:pt x="0" y="127253"/>
                  </a:lnTo>
                  <a:close/>
                </a:path>
              </a:pathLst>
            </a:custGeom>
            <a:ln w="19050">
              <a:solidFill>
                <a:srgbClr val="A986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010015" y="2680208"/>
            <a:ext cx="3943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latin typeface="Microsoft Sans Serif"/>
                <a:cs typeface="Microsoft Sans Serif"/>
              </a:rPr>
              <a:t>B1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242172" y="3900296"/>
            <a:ext cx="1931670" cy="782955"/>
            <a:chOff x="8242172" y="3900296"/>
            <a:chExt cx="1931670" cy="782955"/>
          </a:xfrm>
        </p:grpSpPr>
        <p:sp>
          <p:nvSpPr>
            <p:cNvPr id="14" name="object 14"/>
            <p:cNvSpPr/>
            <p:nvPr/>
          </p:nvSpPr>
          <p:spPr>
            <a:xfrm>
              <a:off x="8251697" y="3909821"/>
              <a:ext cx="1912620" cy="763905"/>
            </a:xfrm>
            <a:custGeom>
              <a:avLst/>
              <a:gdLst/>
              <a:ahLst/>
              <a:cxnLst/>
              <a:rect l="l" t="t" r="r" b="b"/>
              <a:pathLst>
                <a:path w="1912620" h="763904">
                  <a:moveTo>
                    <a:pt x="1785366" y="0"/>
                  </a:moveTo>
                  <a:lnTo>
                    <a:pt x="127253" y="0"/>
                  </a:lnTo>
                  <a:lnTo>
                    <a:pt x="77741" y="10007"/>
                  </a:lnTo>
                  <a:lnTo>
                    <a:pt x="37290" y="37290"/>
                  </a:lnTo>
                  <a:lnTo>
                    <a:pt x="10007" y="77741"/>
                  </a:lnTo>
                  <a:lnTo>
                    <a:pt x="0" y="127253"/>
                  </a:lnTo>
                  <a:lnTo>
                    <a:pt x="0" y="636269"/>
                  </a:lnTo>
                  <a:lnTo>
                    <a:pt x="10007" y="685782"/>
                  </a:lnTo>
                  <a:lnTo>
                    <a:pt x="37290" y="726233"/>
                  </a:lnTo>
                  <a:lnTo>
                    <a:pt x="77741" y="753516"/>
                  </a:lnTo>
                  <a:lnTo>
                    <a:pt x="127253" y="763523"/>
                  </a:lnTo>
                  <a:lnTo>
                    <a:pt x="1785366" y="763523"/>
                  </a:lnTo>
                  <a:lnTo>
                    <a:pt x="1834878" y="753516"/>
                  </a:lnTo>
                  <a:lnTo>
                    <a:pt x="1875329" y="726233"/>
                  </a:lnTo>
                  <a:lnTo>
                    <a:pt x="1902612" y="685782"/>
                  </a:lnTo>
                  <a:lnTo>
                    <a:pt x="1912620" y="636269"/>
                  </a:lnTo>
                  <a:lnTo>
                    <a:pt x="1912620" y="127253"/>
                  </a:lnTo>
                  <a:lnTo>
                    <a:pt x="1902612" y="77741"/>
                  </a:lnTo>
                  <a:lnTo>
                    <a:pt x="1875329" y="37290"/>
                  </a:lnTo>
                  <a:lnTo>
                    <a:pt x="1834878" y="10007"/>
                  </a:lnTo>
                  <a:lnTo>
                    <a:pt x="1785366" y="0"/>
                  </a:lnTo>
                  <a:close/>
                </a:path>
              </a:pathLst>
            </a:custGeom>
            <a:solidFill>
              <a:srgbClr val="E6B8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251697" y="3909821"/>
              <a:ext cx="1912620" cy="763905"/>
            </a:xfrm>
            <a:custGeom>
              <a:avLst/>
              <a:gdLst/>
              <a:ahLst/>
              <a:cxnLst/>
              <a:rect l="l" t="t" r="r" b="b"/>
              <a:pathLst>
                <a:path w="1912620" h="763904">
                  <a:moveTo>
                    <a:pt x="0" y="127253"/>
                  </a:moveTo>
                  <a:lnTo>
                    <a:pt x="10007" y="77741"/>
                  </a:lnTo>
                  <a:lnTo>
                    <a:pt x="37290" y="37290"/>
                  </a:lnTo>
                  <a:lnTo>
                    <a:pt x="77741" y="10007"/>
                  </a:lnTo>
                  <a:lnTo>
                    <a:pt x="127253" y="0"/>
                  </a:lnTo>
                  <a:lnTo>
                    <a:pt x="1785366" y="0"/>
                  </a:lnTo>
                  <a:lnTo>
                    <a:pt x="1834878" y="10007"/>
                  </a:lnTo>
                  <a:lnTo>
                    <a:pt x="1875329" y="37290"/>
                  </a:lnTo>
                  <a:lnTo>
                    <a:pt x="1902612" y="77741"/>
                  </a:lnTo>
                  <a:lnTo>
                    <a:pt x="1912620" y="127253"/>
                  </a:lnTo>
                  <a:lnTo>
                    <a:pt x="1912620" y="636269"/>
                  </a:lnTo>
                  <a:lnTo>
                    <a:pt x="1902612" y="685782"/>
                  </a:lnTo>
                  <a:lnTo>
                    <a:pt x="1875329" y="726233"/>
                  </a:lnTo>
                  <a:lnTo>
                    <a:pt x="1834878" y="753516"/>
                  </a:lnTo>
                  <a:lnTo>
                    <a:pt x="1785366" y="763523"/>
                  </a:lnTo>
                  <a:lnTo>
                    <a:pt x="127253" y="763523"/>
                  </a:lnTo>
                  <a:lnTo>
                    <a:pt x="77741" y="753516"/>
                  </a:lnTo>
                  <a:lnTo>
                    <a:pt x="37290" y="726233"/>
                  </a:lnTo>
                  <a:lnTo>
                    <a:pt x="10007" y="685782"/>
                  </a:lnTo>
                  <a:lnTo>
                    <a:pt x="0" y="636269"/>
                  </a:lnTo>
                  <a:lnTo>
                    <a:pt x="0" y="127253"/>
                  </a:lnTo>
                  <a:close/>
                </a:path>
              </a:pathLst>
            </a:custGeom>
            <a:ln w="19050">
              <a:solidFill>
                <a:srgbClr val="A986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9010015" y="4077970"/>
            <a:ext cx="3943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latin typeface="Microsoft Sans Serif"/>
                <a:cs typeface="Microsoft Sans Serif"/>
              </a:rPr>
              <a:t>B2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055866" y="2195829"/>
            <a:ext cx="1212850" cy="1215390"/>
          </a:xfrm>
          <a:custGeom>
            <a:avLst/>
            <a:gdLst/>
            <a:ahLst/>
            <a:cxnLst/>
            <a:rect l="l" t="t" r="r" b="b"/>
            <a:pathLst>
              <a:path w="1212850" h="1215389">
                <a:moveTo>
                  <a:pt x="1196721" y="581533"/>
                </a:moveTo>
                <a:lnTo>
                  <a:pt x="1185341" y="566928"/>
                </a:lnTo>
                <a:lnTo>
                  <a:pt x="1137793" y="505841"/>
                </a:lnTo>
                <a:lnTo>
                  <a:pt x="1125461" y="531647"/>
                </a:lnTo>
                <a:lnTo>
                  <a:pt x="15367" y="0"/>
                </a:lnTo>
                <a:lnTo>
                  <a:pt x="6731" y="2921"/>
                </a:lnTo>
                <a:lnTo>
                  <a:pt x="3429" y="10033"/>
                </a:lnTo>
                <a:lnTo>
                  <a:pt x="0" y="17145"/>
                </a:lnTo>
                <a:lnTo>
                  <a:pt x="2921" y="25781"/>
                </a:lnTo>
                <a:lnTo>
                  <a:pt x="10033" y="29083"/>
                </a:lnTo>
                <a:lnTo>
                  <a:pt x="1113193" y="557326"/>
                </a:lnTo>
                <a:lnTo>
                  <a:pt x="1100836" y="583184"/>
                </a:lnTo>
                <a:lnTo>
                  <a:pt x="1196721" y="581533"/>
                </a:lnTo>
                <a:close/>
              </a:path>
              <a:path w="1212850" h="1215389">
                <a:moveTo>
                  <a:pt x="1212723" y="827151"/>
                </a:moveTo>
                <a:lnTo>
                  <a:pt x="1207897" y="812165"/>
                </a:lnTo>
                <a:lnTo>
                  <a:pt x="1199896" y="807974"/>
                </a:lnTo>
                <a:lnTo>
                  <a:pt x="93535" y="1160919"/>
                </a:lnTo>
                <a:lnTo>
                  <a:pt x="84836" y="1133729"/>
                </a:lnTo>
                <a:lnTo>
                  <a:pt x="16256" y="1200531"/>
                </a:lnTo>
                <a:lnTo>
                  <a:pt x="110998" y="1215390"/>
                </a:lnTo>
                <a:lnTo>
                  <a:pt x="104444" y="1194943"/>
                </a:lnTo>
                <a:lnTo>
                  <a:pt x="102273" y="1188186"/>
                </a:lnTo>
                <a:lnTo>
                  <a:pt x="1208532" y="835152"/>
                </a:lnTo>
                <a:lnTo>
                  <a:pt x="1212723" y="827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055866" y="3590289"/>
            <a:ext cx="1212850" cy="1259840"/>
          </a:xfrm>
          <a:custGeom>
            <a:avLst/>
            <a:gdLst/>
            <a:ahLst/>
            <a:cxnLst/>
            <a:rect l="l" t="t" r="r" b="b"/>
            <a:pathLst>
              <a:path w="1212850" h="1259839">
                <a:moveTo>
                  <a:pt x="1196721" y="581533"/>
                </a:moveTo>
                <a:lnTo>
                  <a:pt x="1185341" y="566928"/>
                </a:lnTo>
                <a:lnTo>
                  <a:pt x="1137793" y="505841"/>
                </a:lnTo>
                <a:lnTo>
                  <a:pt x="1125512" y="531545"/>
                </a:lnTo>
                <a:lnTo>
                  <a:pt x="15367" y="0"/>
                </a:lnTo>
                <a:lnTo>
                  <a:pt x="6731" y="2921"/>
                </a:lnTo>
                <a:lnTo>
                  <a:pt x="3429" y="10033"/>
                </a:lnTo>
                <a:lnTo>
                  <a:pt x="0" y="17145"/>
                </a:lnTo>
                <a:lnTo>
                  <a:pt x="2921" y="25781"/>
                </a:lnTo>
                <a:lnTo>
                  <a:pt x="10033" y="29083"/>
                </a:lnTo>
                <a:lnTo>
                  <a:pt x="1113193" y="557326"/>
                </a:lnTo>
                <a:lnTo>
                  <a:pt x="1100836" y="583184"/>
                </a:lnTo>
                <a:lnTo>
                  <a:pt x="1196721" y="581533"/>
                </a:lnTo>
                <a:close/>
              </a:path>
              <a:path w="1212850" h="1259839">
                <a:moveTo>
                  <a:pt x="1212723" y="871347"/>
                </a:moveTo>
                <a:lnTo>
                  <a:pt x="1207897" y="856361"/>
                </a:lnTo>
                <a:lnTo>
                  <a:pt x="1199896" y="852170"/>
                </a:lnTo>
                <a:lnTo>
                  <a:pt x="93535" y="1205115"/>
                </a:lnTo>
                <a:lnTo>
                  <a:pt x="84836" y="1177925"/>
                </a:lnTo>
                <a:lnTo>
                  <a:pt x="16256" y="1244727"/>
                </a:lnTo>
                <a:lnTo>
                  <a:pt x="110998" y="1259586"/>
                </a:lnTo>
                <a:lnTo>
                  <a:pt x="104444" y="1239139"/>
                </a:lnTo>
                <a:lnTo>
                  <a:pt x="102273" y="1232382"/>
                </a:lnTo>
                <a:lnTo>
                  <a:pt x="1208532" y="879348"/>
                </a:lnTo>
                <a:lnTo>
                  <a:pt x="1212723" y="8713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606667" y="1940433"/>
            <a:ext cx="3829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70">
                <a:latin typeface="Microsoft Sans Serif"/>
                <a:cs typeface="Microsoft Sans Serif"/>
              </a:rPr>
              <a:t>P1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06667" y="3250438"/>
            <a:ext cx="3829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70">
                <a:latin typeface="Microsoft Sans Serif"/>
                <a:cs typeface="Microsoft Sans Serif"/>
              </a:rPr>
              <a:t>P2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06667" y="4679950"/>
            <a:ext cx="3829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70">
                <a:latin typeface="Microsoft Sans Serif"/>
                <a:cs typeface="Microsoft Sans Serif"/>
              </a:rPr>
              <a:t>P3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125" y="2245614"/>
            <a:ext cx="3723640" cy="3046730"/>
          </a:xfrm>
          <a:custGeom>
            <a:avLst/>
            <a:gdLst/>
            <a:ahLst/>
            <a:cxnLst/>
            <a:rect l="l" t="t" r="r" b="b"/>
            <a:pathLst>
              <a:path w="3723640" h="3046729">
                <a:moveTo>
                  <a:pt x="3723132" y="0"/>
                </a:moveTo>
                <a:lnTo>
                  <a:pt x="0" y="0"/>
                </a:lnTo>
                <a:lnTo>
                  <a:pt x="0" y="3046476"/>
                </a:lnTo>
                <a:lnTo>
                  <a:pt x="3723132" y="3046476"/>
                </a:lnTo>
                <a:lnTo>
                  <a:pt x="37231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3799" y="426465"/>
            <a:ext cx="8942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举例：三个进程：输入</a:t>
            </a:r>
            <a:r>
              <a:rPr dirty="0" sz="3600" spc="-114" b="0">
                <a:solidFill>
                  <a:srgbClr val="90C225"/>
                </a:solidFill>
                <a:latin typeface="Microsoft Sans Serif"/>
                <a:cs typeface="Microsoft Sans Serif"/>
              </a:rPr>
              <a:t>P</a:t>
            </a:r>
            <a:r>
              <a:rPr dirty="0" sz="3600" spc="-100" b="0">
                <a:solidFill>
                  <a:srgbClr val="90C225"/>
                </a:solidFill>
                <a:latin typeface="Microsoft Sans Serif"/>
                <a:cs typeface="Microsoft Sans Serif"/>
              </a:rPr>
              <a:t>1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、计</a:t>
            </a:r>
            <a:r>
              <a:rPr dirty="0" sz="3600" spc="-5" b="0">
                <a:solidFill>
                  <a:srgbClr val="90C225"/>
                </a:solidFill>
                <a:latin typeface="SimSun"/>
                <a:cs typeface="SimSun"/>
              </a:rPr>
              <a:t>算</a:t>
            </a:r>
            <a:r>
              <a:rPr dirty="0" sz="3600" spc="-114" b="0">
                <a:solidFill>
                  <a:srgbClr val="90C225"/>
                </a:solidFill>
                <a:latin typeface="Microsoft Sans Serif"/>
                <a:cs typeface="Microsoft Sans Serif"/>
              </a:rPr>
              <a:t>P</a:t>
            </a:r>
            <a:r>
              <a:rPr dirty="0" sz="3600" spc="-100" b="0">
                <a:solidFill>
                  <a:srgbClr val="90C225"/>
                </a:solidFill>
                <a:latin typeface="Microsoft Sans Serif"/>
                <a:cs typeface="Microsoft Sans Serif"/>
              </a:rPr>
              <a:t>2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、输</a:t>
            </a:r>
            <a:r>
              <a:rPr dirty="0" sz="3600" spc="-5" b="0">
                <a:solidFill>
                  <a:srgbClr val="90C225"/>
                </a:solidFill>
                <a:latin typeface="SimSun"/>
                <a:cs typeface="SimSun"/>
              </a:rPr>
              <a:t>出</a:t>
            </a:r>
            <a:r>
              <a:rPr dirty="0" sz="3600" spc="-105" b="0">
                <a:solidFill>
                  <a:srgbClr val="90C225"/>
                </a:solidFill>
                <a:latin typeface="Microsoft Sans Serif"/>
                <a:cs typeface="Microsoft Sans Serif"/>
              </a:rPr>
              <a:t>P3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2501" y="1201674"/>
            <a:ext cx="6521450" cy="731520"/>
          </a:xfrm>
          <a:prstGeom prst="rect">
            <a:avLst/>
          </a:prstGeom>
          <a:ln w="28575">
            <a:solidFill>
              <a:srgbClr val="C42E1A"/>
            </a:solidFill>
          </a:ln>
        </p:spPr>
        <p:txBody>
          <a:bodyPr wrap="square" lIns="0" tIns="20637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625"/>
              </a:spcBef>
            </a:pPr>
            <a:r>
              <a:rPr dirty="0" sz="2400" spc="-85">
                <a:latin typeface="Microsoft Sans Serif"/>
                <a:cs typeface="Microsoft Sans Serif"/>
              </a:rPr>
              <a:t>semaphore</a:t>
            </a:r>
            <a:r>
              <a:rPr dirty="0" sz="2400" spc="6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empty1,full1,empty2,full2=1,0,1,0;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125" y="2245614"/>
            <a:ext cx="3723640" cy="3046730"/>
          </a:xfrm>
          <a:prstGeom prst="rect">
            <a:avLst/>
          </a:prstGeom>
          <a:ln w="28575">
            <a:solidFill>
              <a:srgbClr val="539F20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marL="356870" marR="2001520" indent="-266700">
              <a:lnSpc>
                <a:spcPct val="100000"/>
              </a:lnSpc>
              <a:spcBef>
                <a:spcPts val="210"/>
              </a:spcBef>
            </a:pPr>
            <a:r>
              <a:rPr dirty="0" sz="2400" spc="-15">
                <a:latin typeface="Microsoft Sans Serif"/>
                <a:cs typeface="Microsoft Sans Serif"/>
              </a:rPr>
              <a:t>void</a:t>
            </a:r>
            <a:r>
              <a:rPr dirty="0" sz="2400" spc="65">
                <a:latin typeface="Microsoft Sans Serif"/>
                <a:cs typeface="Microsoft Sans Serif"/>
              </a:rPr>
              <a:t> </a:t>
            </a:r>
            <a:r>
              <a:rPr dirty="0" sz="2400" spc="-95">
                <a:latin typeface="Microsoft Sans Serif"/>
                <a:cs typeface="Microsoft Sans Serif"/>
              </a:rPr>
              <a:t>P1(</a:t>
            </a:r>
            <a:r>
              <a:rPr dirty="0" sz="2400" spc="65">
                <a:latin typeface="Microsoft Sans Serif"/>
                <a:cs typeface="Microsoft Sans Serif"/>
              </a:rPr>
              <a:t> </a:t>
            </a:r>
            <a:r>
              <a:rPr dirty="0" sz="2400" spc="-75">
                <a:latin typeface="Microsoft Sans Serif"/>
                <a:cs typeface="Microsoft Sans Serif"/>
              </a:rPr>
              <a:t>){ </a:t>
            </a:r>
            <a:r>
              <a:rPr dirty="0" sz="2400" spc="-70">
                <a:latin typeface="Microsoft Sans Serif"/>
                <a:cs typeface="Microsoft Sans Serif"/>
              </a:rPr>
              <a:t> </a:t>
            </a:r>
            <a:r>
              <a:rPr dirty="0" sz="2400" spc="-35">
                <a:latin typeface="Microsoft Sans Serif"/>
                <a:cs typeface="Microsoft Sans Serif"/>
              </a:rPr>
              <a:t>while(t</a:t>
            </a:r>
            <a:r>
              <a:rPr dirty="0" sz="2400" spc="-25">
                <a:latin typeface="Microsoft Sans Serif"/>
                <a:cs typeface="Microsoft Sans Serif"/>
              </a:rPr>
              <a:t>r</a:t>
            </a:r>
            <a:r>
              <a:rPr dirty="0" sz="2400" spc="-114">
                <a:latin typeface="Microsoft Sans Serif"/>
                <a:cs typeface="Microsoft Sans Serif"/>
              </a:rPr>
              <a:t>ue)</a:t>
            </a:r>
            <a:endParaRPr sz="2400">
              <a:latin typeface="Microsoft Sans Serif"/>
              <a:cs typeface="Microsoft Sans Serif"/>
            </a:endParaRPr>
          </a:p>
          <a:p>
            <a:pPr marL="539750">
              <a:lnSpc>
                <a:spcPts val="2770"/>
              </a:lnSpc>
              <a:spcBef>
                <a:spcPts val="220"/>
              </a:spcBef>
            </a:pPr>
            <a:r>
              <a:rPr dirty="0" sz="2400">
                <a:latin typeface="SimSun"/>
                <a:cs typeface="SimSun"/>
              </a:rPr>
              <a:t>准备初始数据；</a:t>
            </a:r>
            <a:endParaRPr sz="2400">
              <a:latin typeface="SimSun"/>
              <a:cs typeface="SimSun"/>
            </a:endParaRPr>
          </a:p>
          <a:p>
            <a:pPr marL="539750">
              <a:lnSpc>
                <a:spcPts val="2770"/>
              </a:lnSpc>
            </a:pPr>
            <a:r>
              <a:rPr dirty="0" sz="2400" spc="-50">
                <a:latin typeface="Microsoft Sans Serif"/>
                <a:cs typeface="Microsoft Sans Serif"/>
              </a:rPr>
              <a:t>wait(empty1);</a:t>
            </a:r>
            <a:endParaRPr sz="2400">
              <a:latin typeface="Microsoft Sans Serif"/>
              <a:cs typeface="Microsoft Sans Serif"/>
            </a:endParaRPr>
          </a:p>
          <a:p>
            <a:pPr marL="539750">
              <a:lnSpc>
                <a:spcPts val="2855"/>
              </a:lnSpc>
              <a:spcBef>
                <a:spcPts val="50"/>
              </a:spcBef>
            </a:pPr>
            <a:r>
              <a:rPr dirty="0" sz="2400">
                <a:latin typeface="SimSun"/>
                <a:cs typeface="SimSun"/>
              </a:rPr>
              <a:t>将初始数据放</a:t>
            </a:r>
            <a:r>
              <a:rPr dirty="0" sz="2400" spc="-15">
                <a:latin typeface="SimSun"/>
                <a:cs typeface="SimSun"/>
              </a:rPr>
              <a:t>入</a:t>
            </a:r>
            <a:r>
              <a:rPr dirty="0" sz="2400" spc="-20">
                <a:latin typeface="Microsoft Sans Serif"/>
                <a:cs typeface="Microsoft Sans Serif"/>
              </a:rPr>
              <a:t>B1</a:t>
            </a:r>
            <a:r>
              <a:rPr dirty="0" sz="2400">
                <a:latin typeface="SimSun"/>
                <a:cs typeface="SimSun"/>
              </a:rPr>
              <a:t>中；</a:t>
            </a:r>
            <a:endParaRPr sz="2400">
              <a:latin typeface="SimSun"/>
              <a:cs typeface="SimSun"/>
            </a:endParaRPr>
          </a:p>
          <a:p>
            <a:pPr marL="539750">
              <a:lnSpc>
                <a:spcPts val="2855"/>
              </a:lnSpc>
            </a:pPr>
            <a:r>
              <a:rPr dirty="0" sz="2400" spc="-45">
                <a:latin typeface="Microsoft Sans Serif"/>
                <a:cs typeface="Microsoft Sans Serif"/>
              </a:rPr>
              <a:t>signal(full1);</a:t>
            </a:r>
            <a:endParaRPr sz="2400">
              <a:latin typeface="Microsoft Sans Serif"/>
              <a:cs typeface="Microsoft Sans Serif"/>
            </a:endParaRPr>
          </a:p>
          <a:p>
            <a:pPr marL="356870">
              <a:lnSpc>
                <a:spcPct val="100000"/>
              </a:lnSpc>
            </a:pPr>
            <a:r>
              <a:rPr dirty="0" sz="2400">
                <a:latin typeface="Microsoft Sans Serif"/>
                <a:cs typeface="Microsoft Sans Serif"/>
              </a:rPr>
              <a:t>}</a:t>
            </a:r>
            <a:endParaRPr sz="2400">
              <a:latin typeface="Microsoft Sans Serif"/>
              <a:cs typeface="Microsoft Sans Serif"/>
            </a:endParaRPr>
          </a:p>
          <a:p>
            <a:pPr marL="90170">
              <a:lnSpc>
                <a:spcPct val="100000"/>
              </a:lnSpc>
            </a:pPr>
            <a:r>
              <a:rPr dirty="0" sz="2400">
                <a:latin typeface="Microsoft Sans Serif"/>
                <a:cs typeface="Microsoft Sans Serif"/>
              </a:rPr>
              <a:t>}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34434" y="2212085"/>
            <a:ext cx="3724910" cy="4154804"/>
          </a:xfrm>
          <a:custGeom>
            <a:avLst/>
            <a:gdLst/>
            <a:ahLst/>
            <a:cxnLst/>
            <a:rect l="l" t="t" r="r" b="b"/>
            <a:pathLst>
              <a:path w="3724909" h="4154804">
                <a:moveTo>
                  <a:pt x="3724656" y="0"/>
                </a:moveTo>
                <a:lnTo>
                  <a:pt x="0" y="0"/>
                </a:lnTo>
                <a:lnTo>
                  <a:pt x="0" y="4154424"/>
                </a:lnTo>
                <a:lnTo>
                  <a:pt x="3724656" y="4154424"/>
                </a:lnTo>
                <a:lnTo>
                  <a:pt x="37246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34434" y="2212085"/>
            <a:ext cx="3724910" cy="4154804"/>
          </a:xfrm>
          <a:prstGeom prst="rect">
            <a:avLst/>
          </a:prstGeom>
          <a:ln w="28575">
            <a:solidFill>
              <a:srgbClr val="539F20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marL="358140" marR="1829435" indent="-266700">
              <a:lnSpc>
                <a:spcPct val="100000"/>
              </a:lnSpc>
              <a:spcBef>
                <a:spcPts val="215"/>
              </a:spcBef>
            </a:pPr>
            <a:r>
              <a:rPr dirty="0" sz="2400" spc="-15">
                <a:latin typeface="Microsoft Sans Serif"/>
                <a:cs typeface="Microsoft Sans Serif"/>
              </a:rPr>
              <a:t>void </a:t>
            </a:r>
            <a:r>
              <a:rPr dirty="0" sz="2400" spc="-95">
                <a:latin typeface="Microsoft Sans Serif"/>
                <a:cs typeface="Microsoft Sans Serif"/>
              </a:rPr>
              <a:t>P2(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 spc="-75">
                <a:latin typeface="Microsoft Sans Serif"/>
                <a:cs typeface="Microsoft Sans Serif"/>
              </a:rPr>
              <a:t>){ </a:t>
            </a:r>
            <a:r>
              <a:rPr dirty="0" sz="2400" spc="-70">
                <a:latin typeface="Microsoft Sans Serif"/>
                <a:cs typeface="Microsoft Sans Serif"/>
              </a:rPr>
              <a:t> </a:t>
            </a:r>
            <a:r>
              <a:rPr dirty="0" sz="2400" spc="-55">
                <a:latin typeface="Microsoft Sans Serif"/>
                <a:cs typeface="Microsoft Sans Serif"/>
              </a:rPr>
              <a:t>while(true) 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 spc="-35">
                <a:latin typeface="Microsoft Sans Serif"/>
                <a:cs typeface="Microsoft Sans Serif"/>
              </a:rPr>
              <a:t>wait(full1);</a:t>
            </a:r>
            <a:endParaRPr sz="2400">
              <a:latin typeface="Microsoft Sans Serif"/>
              <a:cs typeface="Microsoft Sans Serif"/>
            </a:endParaRPr>
          </a:p>
          <a:p>
            <a:pPr marL="541020">
              <a:lnSpc>
                <a:spcPts val="2855"/>
              </a:lnSpc>
              <a:spcBef>
                <a:spcPts val="50"/>
              </a:spcBef>
            </a:pPr>
            <a:r>
              <a:rPr dirty="0" sz="2400">
                <a:latin typeface="SimSun"/>
                <a:cs typeface="SimSun"/>
              </a:rPr>
              <a:t>从</a:t>
            </a:r>
            <a:r>
              <a:rPr dirty="0" sz="2400" spc="-20">
                <a:latin typeface="Microsoft Sans Serif"/>
                <a:cs typeface="Microsoft Sans Serif"/>
              </a:rPr>
              <a:t>B1</a:t>
            </a:r>
            <a:r>
              <a:rPr dirty="0" sz="2400">
                <a:latin typeface="SimSun"/>
                <a:cs typeface="SimSun"/>
              </a:rPr>
              <a:t>中取出初始数据；</a:t>
            </a:r>
            <a:endParaRPr sz="2400">
              <a:latin typeface="SimSun"/>
              <a:cs typeface="SimSun"/>
            </a:endParaRPr>
          </a:p>
          <a:p>
            <a:pPr marL="541020">
              <a:lnSpc>
                <a:spcPts val="2855"/>
              </a:lnSpc>
            </a:pPr>
            <a:r>
              <a:rPr dirty="0" sz="2400" spc="-60">
                <a:latin typeface="Microsoft Sans Serif"/>
                <a:cs typeface="Microsoft Sans Serif"/>
              </a:rPr>
              <a:t>signal(empty1);</a:t>
            </a:r>
            <a:endParaRPr sz="2400">
              <a:latin typeface="Microsoft Sans Serif"/>
              <a:cs typeface="Microsoft Sans Serif"/>
            </a:endParaRPr>
          </a:p>
          <a:p>
            <a:pPr marL="541020">
              <a:lnSpc>
                <a:spcPts val="2775"/>
              </a:lnSpc>
              <a:spcBef>
                <a:spcPts val="215"/>
              </a:spcBef>
            </a:pPr>
            <a:r>
              <a:rPr dirty="0" sz="2400" spc="-5">
                <a:latin typeface="SimSun"/>
                <a:cs typeface="SimSun"/>
              </a:rPr>
              <a:t>计算；</a:t>
            </a:r>
            <a:endParaRPr sz="2400">
              <a:latin typeface="SimSun"/>
              <a:cs typeface="SimSun"/>
            </a:endParaRPr>
          </a:p>
          <a:p>
            <a:pPr marL="541020">
              <a:lnSpc>
                <a:spcPts val="2775"/>
              </a:lnSpc>
            </a:pPr>
            <a:r>
              <a:rPr dirty="0" sz="2400" spc="-50">
                <a:latin typeface="Microsoft Sans Serif"/>
                <a:cs typeface="Microsoft Sans Serif"/>
              </a:rPr>
              <a:t>wait(empty2);</a:t>
            </a:r>
            <a:endParaRPr sz="2400">
              <a:latin typeface="Microsoft Sans Serif"/>
              <a:cs typeface="Microsoft Sans Serif"/>
            </a:endParaRPr>
          </a:p>
          <a:p>
            <a:pPr marL="541020">
              <a:lnSpc>
                <a:spcPts val="2855"/>
              </a:lnSpc>
              <a:spcBef>
                <a:spcPts val="50"/>
              </a:spcBef>
            </a:pPr>
            <a:r>
              <a:rPr dirty="0" sz="2400">
                <a:latin typeface="SimSun"/>
                <a:cs typeface="SimSun"/>
              </a:rPr>
              <a:t>将结果放入</a:t>
            </a:r>
            <a:r>
              <a:rPr dirty="0" sz="2400" spc="-20">
                <a:latin typeface="Microsoft Sans Serif"/>
                <a:cs typeface="Microsoft Sans Serif"/>
              </a:rPr>
              <a:t>B2</a:t>
            </a:r>
            <a:r>
              <a:rPr dirty="0" sz="2400" spc="-20">
                <a:latin typeface="SimSun"/>
                <a:cs typeface="SimSun"/>
              </a:rPr>
              <a:t>中；</a:t>
            </a:r>
            <a:endParaRPr sz="2400">
              <a:latin typeface="SimSun"/>
              <a:cs typeface="SimSun"/>
            </a:endParaRPr>
          </a:p>
          <a:p>
            <a:pPr marL="541020">
              <a:lnSpc>
                <a:spcPts val="2855"/>
              </a:lnSpc>
            </a:pPr>
            <a:r>
              <a:rPr dirty="0" sz="2400" spc="-45">
                <a:latin typeface="Microsoft Sans Serif"/>
                <a:cs typeface="Microsoft Sans Serif"/>
              </a:rPr>
              <a:t>signal(full2);</a:t>
            </a:r>
            <a:endParaRPr sz="2400">
              <a:latin typeface="Microsoft Sans Serif"/>
              <a:cs typeface="Microsoft Sans Serif"/>
            </a:endParaRPr>
          </a:p>
          <a:p>
            <a:pPr marL="358140">
              <a:lnSpc>
                <a:spcPct val="100000"/>
              </a:lnSpc>
            </a:pPr>
            <a:r>
              <a:rPr dirty="0" sz="2400">
                <a:latin typeface="Microsoft Sans Serif"/>
                <a:cs typeface="Microsoft Sans Serif"/>
              </a:rPr>
              <a:t>}</a:t>
            </a:r>
            <a:endParaRPr sz="2400">
              <a:latin typeface="Microsoft Sans Serif"/>
              <a:cs typeface="Microsoft Sans Serif"/>
            </a:endParaRPr>
          </a:p>
          <a:p>
            <a:pPr marL="91440">
              <a:lnSpc>
                <a:spcPct val="100000"/>
              </a:lnSpc>
            </a:pPr>
            <a:r>
              <a:rPr dirty="0" sz="2400">
                <a:latin typeface="Microsoft Sans Serif"/>
                <a:cs typeface="Microsoft Sans Serif"/>
              </a:rPr>
              <a:t>}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24266" y="2245614"/>
            <a:ext cx="3723640" cy="3046730"/>
          </a:xfrm>
          <a:custGeom>
            <a:avLst/>
            <a:gdLst/>
            <a:ahLst/>
            <a:cxnLst/>
            <a:rect l="l" t="t" r="r" b="b"/>
            <a:pathLst>
              <a:path w="3723640" h="3046729">
                <a:moveTo>
                  <a:pt x="3723131" y="0"/>
                </a:moveTo>
                <a:lnTo>
                  <a:pt x="0" y="0"/>
                </a:lnTo>
                <a:lnTo>
                  <a:pt x="0" y="3046476"/>
                </a:lnTo>
                <a:lnTo>
                  <a:pt x="3723131" y="3046476"/>
                </a:lnTo>
                <a:lnTo>
                  <a:pt x="37231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224266" y="2245614"/>
            <a:ext cx="3723640" cy="3046730"/>
          </a:xfrm>
          <a:prstGeom prst="rect">
            <a:avLst/>
          </a:prstGeom>
          <a:ln w="28575">
            <a:solidFill>
              <a:srgbClr val="539F20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marL="357505" marR="1827530" indent="-267335">
              <a:lnSpc>
                <a:spcPct val="100000"/>
              </a:lnSpc>
              <a:spcBef>
                <a:spcPts val="210"/>
              </a:spcBef>
            </a:pPr>
            <a:r>
              <a:rPr dirty="0" sz="2400" spc="-15">
                <a:latin typeface="Microsoft Sans Serif"/>
                <a:cs typeface="Microsoft Sans Serif"/>
              </a:rPr>
              <a:t>void </a:t>
            </a:r>
            <a:r>
              <a:rPr dirty="0" sz="2400" spc="-95">
                <a:latin typeface="Microsoft Sans Serif"/>
                <a:cs typeface="Microsoft Sans Serif"/>
              </a:rPr>
              <a:t>P3(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 spc="-75">
                <a:latin typeface="Microsoft Sans Serif"/>
                <a:cs typeface="Microsoft Sans Serif"/>
              </a:rPr>
              <a:t>){ </a:t>
            </a:r>
            <a:r>
              <a:rPr dirty="0" sz="2400" spc="-70">
                <a:latin typeface="Microsoft Sans Serif"/>
                <a:cs typeface="Microsoft Sans Serif"/>
              </a:rPr>
              <a:t> </a:t>
            </a:r>
            <a:r>
              <a:rPr dirty="0" sz="2400" spc="-55">
                <a:latin typeface="Microsoft Sans Serif"/>
                <a:cs typeface="Microsoft Sans Serif"/>
              </a:rPr>
              <a:t>while(true) 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 spc="-40">
                <a:latin typeface="Microsoft Sans Serif"/>
                <a:cs typeface="Microsoft Sans Serif"/>
              </a:rPr>
              <a:t>wait(full2);</a:t>
            </a:r>
            <a:endParaRPr sz="2400">
              <a:latin typeface="Microsoft Sans Serif"/>
              <a:cs typeface="Microsoft Sans Serif"/>
            </a:endParaRPr>
          </a:p>
          <a:p>
            <a:pPr marL="540385">
              <a:lnSpc>
                <a:spcPts val="2855"/>
              </a:lnSpc>
              <a:spcBef>
                <a:spcPts val="50"/>
              </a:spcBef>
            </a:pPr>
            <a:r>
              <a:rPr dirty="0" sz="2400">
                <a:latin typeface="SimSun"/>
                <a:cs typeface="SimSun"/>
              </a:rPr>
              <a:t>从</a:t>
            </a:r>
            <a:r>
              <a:rPr dirty="0" sz="2400" spc="-20">
                <a:latin typeface="Microsoft Sans Serif"/>
                <a:cs typeface="Microsoft Sans Serif"/>
              </a:rPr>
              <a:t>B2</a:t>
            </a:r>
            <a:r>
              <a:rPr dirty="0" sz="2400">
                <a:latin typeface="SimSun"/>
                <a:cs typeface="SimSun"/>
              </a:rPr>
              <a:t>中取出结果；</a:t>
            </a:r>
            <a:endParaRPr sz="2400">
              <a:latin typeface="SimSun"/>
              <a:cs typeface="SimSun"/>
            </a:endParaRPr>
          </a:p>
          <a:p>
            <a:pPr marL="540385">
              <a:lnSpc>
                <a:spcPts val="2855"/>
              </a:lnSpc>
            </a:pPr>
            <a:r>
              <a:rPr dirty="0" sz="2400" spc="-60">
                <a:latin typeface="Microsoft Sans Serif"/>
                <a:cs typeface="Microsoft Sans Serif"/>
              </a:rPr>
              <a:t>signal(empty2);</a:t>
            </a:r>
            <a:endParaRPr sz="2400">
              <a:latin typeface="Microsoft Sans Serif"/>
              <a:cs typeface="Microsoft Sans Serif"/>
            </a:endParaRPr>
          </a:p>
          <a:p>
            <a:pPr marL="540385">
              <a:lnSpc>
                <a:spcPts val="2775"/>
              </a:lnSpc>
              <a:spcBef>
                <a:spcPts val="219"/>
              </a:spcBef>
            </a:pPr>
            <a:r>
              <a:rPr dirty="0" sz="2400" spc="-5">
                <a:latin typeface="SimSun"/>
                <a:cs typeface="SimSun"/>
              </a:rPr>
              <a:t>输出；</a:t>
            </a:r>
            <a:endParaRPr sz="2400">
              <a:latin typeface="SimSun"/>
              <a:cs typeface="SimSun"/>
            </a:endParaRPr>
          </a:p>
          <a:p>
            <a:pPr marL="357505">
              <a:lnSpc>
                <a:spcPts val="2775"/>
              </a:lnSpc>
            </a:pPr>
            <a:r>
              <a:rPr dirty="0" sz="2400">
                <a:latin typeface="Microsoft Sans Serif"/>
                <a:cs typeface="Microsoft Sans Serif"/>
              </a:rPr>
              <a:t>}</a:t>
            </a:r>
            <a:endParaRPr sz="2400">
              <a:latin typeface="Microsoft Sans Serif"/>
              <a:cs typeface="Microsoft Sans Serif"/>
            </a:endParaRPr>
          </a:p>
          <a:p>
            <a:pPr marL="90805">
              <a:lnSpc>
                <a:spcPct val="100000"/>
              </a:lnSpc>
            </a:pPr>
            <a:r>
              <a:rPr dirty="0" sz="2400">
                <a:latin typeface="Microsoft Sans Serif"/>
                <a:cs typeface="Microsoft Sans Serif"/>
              </a:rPr>
              <a:t>}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85909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2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、利</a:t>
            </a:r>
            <a:r>
              <a:rPr dirty="0" sz="3600" spc="-5" b="0">
                <a:solidFill>
                  <a:srgbClr val="90C225"/>
                </a:solidFill>
                <a:latin typeface="SimSun"/>
                <a:cs typeface="SimSun"/>
              </a:rPr>
              <a:t>用</a:t>
            </a:r>
            <a:r>
              <a:rPr dirty="0" sz="3600" b="0">
                <a:solidFill>
                  <a:srgbClr val="90C225"/>
                </a:solidFill>
                <a:latin typeface="Trebuchet MS"/>
                <a:cs typeface="Trebuchet MS"/>
              </a:rPr>
              <a:t>AN</a:t>
            </a: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D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信号量解决生产者</a:t>
            </a: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-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消费者问题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586610"/>
            <a:ext cx="8141334" cy="1139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5">
                <a:latin typeface="SimSun"/>
                <a:cs typeface="SimSun"/>
              </a:rPr>
              <a:t>用</a:t>
            </a:r>
            <a:r>
              <a:rPr dirty="0" sz="2400">
                <a:latin typeface="SimSun"/>
                <a:cs typeface="SimSun"/>
              </a:rPr>
              <a:t>Swait(empty,mutex)来代替wait(empty)和wait(mutex);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3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latin typeface="SimSun"/>
                <a:cs typeface="SimSun"/>
              </a:rPr>
              <a:t>用Swait(full,mutex)来代替wait(full)和wait(mutex)</a:t>
            </a:r>
            <a:r>
              <a:rPr dirty="0" sz="2400">
                <a:latin typeface="SimSun"/>
                <a:cs typeface="SimSun"/>
              </a:rPr>
              <a:t>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6122" y="2864357"/>
            <a:ext cx="3790315" cy="377825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295275" marR="2127250" indent="-204470">
              <a:lnSpc>
                <a:spcPts val="3240"/>
              </a:lnSpc>
              <a:spcBef>
                <a:spcPts val="200"/>
              </a:spcBef>
            </a:pPr>
            <a:r>
              <a:rPr dirty="0" sz="1800" spc="-15">
                <a:latin typeface="Microsoft Sans Serif"/>
                <a:cs typeface="Microsoft Sans Serif"/>
              </a:rPr>
              <a:t>void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producer(){ </a:t>
            </a:r>
            <a:r>
              <a:rPr dirty="0" sz="1800" spc="-46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do{</a:t>
            </a:r>
            <a:endParaRPr sz="1800">
              <a:latin typeface="Microsoft Sans Serif"/>
              <a:cs typeface="Microsoft Sans Serif"/>
            </a:endParaRPr>
          </a:p>
          <a:p>
            <a:pPr marL="705485">
              <a:lnSpc>
                <a:spcPct val="100000"/>
              </a:lnSpc>
              <a:spcBef>
                <a:spcPts val="795"/>
              </a:spcBef>
            </a:pPr>
            <a:r>
              <a:rPr dirty="0" sz="1800" spc="-35">
                <a:latin typeface="Microsoft Sans Serif"/>
                <a:cs typeface="Microsoft Sans Serif"/>
              </a:rPr>
              <a:t>produce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an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item</a:t>
            </a:r>
            <a:r>
              <a:rPr dirty="0" sz="1800" spc="70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nextp</a:t>
            </a:r>
            <a:r>
              <a:rPr dirty="0" sz="1800" spc="-30">
                <a:latin typeface="SimSun"/>
                <a:cs typeface="SimSun"/>
              </a:rPr>
              <a:t>；</a:t>
            </a:r>
            <a:endParaRPr sz="1800">
              <a:latin typeface="SimSun"/>
              <a:cs typeface="SimSun"/>
            </a:endParaRPr>
          </a:p>
          <a:p>
            <a:pPr marL="774065" marR="558800" indent="68580">
              <a:lnSpc>
                <a:spcPct val="150000"/>
              </a:lnSpc>
            </a:pPr>
            <a:r>
              <a:rPr dirty="0" sz="1800" spc="780">
                <a:latin typeface="Microsoft Sans Serif"/>
                <a:cs typeface="Microsoft Sans Serif"/>
              </a:rPr>
              <a:t>…… </a:t>
            </a:r>
            <a:r>
              <a:rPr dirty="0" sz="1800" spc="785">
                <a:latin typeface="Microsoft Sans Serif"/>
                <a:cs typeface="Microsoft Sans Serif"/>
              </a:rPr>
              <a:t> </a:t>
            </a:r>
            <a:r>
              <a:rPr dirty="0" sz="1800" spc="-140">
                <a:solidFill>
                  <a:srgbClr val="FF0000"/>
                </a:solidFill>
                <a:latin typeface="Microsoft Sans Serif"/>
                <a:cs typeface="Microsoft Sans Serif"/>
              </a:rPr>
              <a:t>S</a:t>
            </a:r>
            <a:r>
              <a:rPr dirty="0" sz="1800" spc="-145">
                <a:solidFill>
                  <a:srgbClr val="FF0000"/>
                </a:solidFill>
                <a:latin typeface="Microsoft Sans Serif"/>
                <a:cs typeface="Microsoft Sans Serif"/>
              </a:rPr>
              <a:t>w</a:t>
            </a:r>
            <a:r>
              <a:rPr dirty="0" sz="1800" spc="-120">
                <a:solidFill>
                  <a:srgbClr val="FF0000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40">
                <a:solidFill>
                  <a:srgbClr val="FF0000"/>
                </a:solidFill>
                <a:latin typeface="Microsoft Sans Serif"/>
                <a:cs typeface="Microsoft Sans Serif"/>
              </a:rPr>
              <a:t>i</a:t>
            </a:r>
            <a:r>
              <a:rPr dirty="0" sz="1800" spc="55">
                <a:solidFill>
                  <a:srgbClr val="FF0000"/>
                </a:solidFill>
                <a:latin typeface="Microsoft Sans Serif"/>
                <a:cs typeface="Microsoft Sans Serif"/>
              </a:rPr>
              <a:t>t</a:t>
            </a:r>
            <a:r>
              <a:rPr dirty="0" sz="1800">
                <a:solidFill>
                  <a:srgbClr val="FF0000"/>
                </a:solidFill>
                <a:latin typeface="SimSun"/>
                <a:cs typeface="SimSun"/>
              </a:rPr>
              <a:t>（</a:t>
            </a:r>
            <a:r>
              <a:rPr dirty="0" sz="1800" spc="-70">
                <a:solidFill>
                  <a:srgbClr val="FF0000"/>
                </a:solidFill>
                <a:latin typeface="Microsoft Sans Serif"/>
                <a:cs typeface="Microsoft Sans Serif"/>
              </a:rPr>
              <a:t>em</a:t>
            </a:r>
            <a:r>
              <a:rPr dirty="0" sz="1800" spc="-65">
                <a:solidFill>
                  <a:srgbClr val="FF0000"/>
                </a:solidFill>
                <a:latin typeface="Microsoft Sans Serif"/>
                <a:cs typeface="Microsoft Sans Serif"/>
              </a:rPr>
              <a:t>p</a:t>
            </a:r>
            <a:r>
              <a:rPr dirty="0" sz="1800" spc="70">
                <a:solidFill>
                  <a:srgbClr val="FF0000"/>
                </a:solidFill>
                <a:latin typeface="Microsoft Sans Serif"/>
                <a:cs typeface="Microsoft Sans Serif"/>
              </a:rPr>
              <a:t>t</a:t>
            </a:r>
            <a:r>
              <a:rPr dirty="0" sz="1800" spc="-60">
                <a:solidFill>
                  <a:srgbClr val="FF0000"/>
                </a:solidFill>
                <a:latin typeface="Microsoft Sans Serif"/>
                <a:cs typeface="Microsoft Sans Serif"/>
              </a:rPr>
              <a:t>y,mute</a:t>
            </a:r>
            <a:r>
              <a:rPr dirty="0" sz="1800" spc="-7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dirty="0" sz="1800">
                <a:solidFill>
                  <a:srgbClr val="FF0000"/>
                </a:solidFill>
                <a:latin typeface="SimSun"/>
                <a:cs typeface="SimSun"/>
              </a:rPr>
              <a:t>）；  </a:t>
            </a:r>
            <a:r>
              <a:rPr dirty="0" sz="1800" spc="-20">
                <a:latin typeface="Microsoft Sans Serif"/>
                <a:cs typeface="Microsoft Sans Serif"/>
              </a:rPr>
              <a:t>buffer[in]</a:t>
            </a:r>
            <a:r>
              <a:rPr dirty="0" sz="1800" spc="-20">
                <a:latin typeface="SimSun"/>
                <a:cs typeface="SimSun"/>
              </a:rPr>
              <a:t>＝</a:t>
            </a:r>
            <a:r>
              <a:rPr dirty="0" sz="1800" spc="-20">
                <a:latin typeface="Microsoft Sans Serif"/>
                <a:cs typeface="Microsoft Sans Serif"/>
              </a:rPr>
              <a:t>nextp</a:t>
            </a:r>
            <a:r>
              <a:rPr dirty="0" sz="1800" spc="-20">
                <a:latin typeface="SimSun"/>
                <a:cs typeface="SimSun"/>
              </a:rPr>
              <a:t>； </a:t>
            </a:r>
            <a:r>
              <a:rPr dirty="0" sz="1800" spc="-15">
                <a:latin typeface="SimSun"/>
                <a:cs typeface="SimSun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in</a:t>
            </a:r>
            <a:r>
              <a:rPr dirty="0" sz="1800" spc="-15">
                <a:latin typeface="SimSun"/>
                <a:cs typeface="SimSun"/>
              </a:rPr>
              <a:t>＝</a:t>
            </a:r>
            <a:r>
              <a:rPr dirty="0" sz="1800" spc="-15">
                <a:latin typeface="Microsoft Sans Serif"/>
                <a:cs typeface="Microsoft Sans Serif"/>
              </a:rPr>
              <a:t>(in</a:t>
            </a:r>
            <a:r>
              <a:rPr dirty="0" sz="1800" spc="-15">
                <a:latin typeface="SimSun"/>
                <a:cs typeface="SimSun"/>
              </a:rPr>
              <a:t>＋</a:t>
            </a:r>
            <a:r>
              <a:rPr dirty="0" sz="1800" spc="-15">
                <a:latin typeface="Microsoft Sans Serif"/>
                <a:cs typeface="Microsoft Sans Serif"/>
              </a:rPr>
              <a:t>1)%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n</a:t>
            </a:r>
            <a:r>
              <a:rPr dirty="0" sz="1800" spc="-25">
                <a:latin typeface="SimSun"/>
                <a:cs typeface="SimSun"/>
              </a:rPr>
              <a:t>； </a:t>
            </a:r>
            <a:r>
              <a:rPr dirty="0" sz="1800" spc="-20">
                <a:latin typeface="SimSun"/>
                <a:cs typeface="SimSun"/>
              </a:rPr>
              <a:t> </a:t>
            </a:r>
            <a:r>
              <a:rPr dirty="0" sz="1800" spc="-45">
                <a:solidFill>
                  <a:srgbClr val="FF0000"/>
                </a:solidFill>
                <a:latin typeface="Microsoft Sans Serif"/>
                <a:cs typeface="Microsoft Sans Serif"/>
              </a:rPr>
              <a:t>Ssignal</a:t>
            </a:r>
            <a:r>
              <a:rPr dirty="0" sz="1800" spc="-45">
                <a:solidFill>
                  <a:srgbClr val="FF0000"/>
                </a:solidFill>
                <a:latin typeface="SimSun"/>
                <a:cs typeface="SimSun"/>
              </a:rPr>
              <a:t>（</a:t>
            </a:r>
            <a:r>
              <a:rPr dirty="0" sz="1800" spc="-45">
                <a:solidFill>
                  <a:srgbClr val="FF0000"/>
                </a:solidFill>
                <a:latin typeface="Microsoft Sans Serif"/>
                <a:cs typeface="Microsoft Sans Serif"/>
              </a:rPr>
              <a:t>mutex,full</a:t>
            </a:r>
            <a:r>
              <a:rPr dirty="0" sz="1800" spc="-45">
                <a:solidFill>
                  <a:srgbClr val="FF0000"/>
                </a:solidFill>
                <a:latin typeface="SimSun"/>
                <a:cs typeface="SimSun"/>
              </a:rPr>
              <a:t>）；</a:t>
            </a:r>
            <a:endParaRPr sz="1800">
              <a:latin typeface="SimSun"/>
              <a:cs typeface="SimSun"/>
            </a:endParaRPr>
          </a:p>
          <a:p>
            <a:pPr marL="363855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Microsoft Sans Serif"/>
                <a:cs typeface="Microsoft Sans Serif"/>
              </a:rPr>
              <a:t>}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while(TRUE)</a:t>
            </a:r>
            <a:r>
              <a:rPr dirty="0" sz="1800" spc="-100">
                <a:latin typeface="SimSun"/>
                <a:cs typeface="SimSun"/>
              </a:rPr>
              <a:t>；</a:t>
            </a:r>
            <a:r>
              <a:rPr dirty="0" sz="1800" spc="-100">
                <a:latin typeface="Microsoft Sans Serif"/>
                <a:cs typeface="Microsoft Sans Serif"/>
              </a:rPr>
              <a:t>}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21046" y="2864357"/>
            <a:ext cx="3959860" cy="3778250"/>
          </a:xfrm>
          <a:custGeom>
            <a:avLst/>
            <a:gdLst/>
            <a:ahLst/>
            <a:cxnLst/>
            <a:rect l="l" t="t" r="r" b="b"/>
            <a:pathLst>
              <a:path w="3959859" h="3778250">
                <a:moveTo>
                  <a:pt x="3959352" y="0"/>
                </a:moveTo>
                <a:lnTo>
                  <a:pt x="0" y="0"/>
                </a:lnTo>
                <a:lnTo>
                  <a:pt x="0" y="3777996"/>
                </a:lnTo>
                <a:lnTo>
                  <a:pt x="3959352" y="3777996"/>
                </a:lnTo>
                <a:lnTo>
                  <a:pt x="39593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21046" y="2864357"/>
            <a:ext cx="3959860" cy="377825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139065" rIns="0" bIns="0" rtlCol="0" vert="horz">
            <a:spAutoFit/>
          </a:bodyPr>
          <a:lstStyle/>
          <a:p>
            <a:pPr algn="r" marR="2007235">
              <a:lnSpc>
                <a:spcPct val="100000"/>
              </a:lnSpc>
              <a:spcBef>
                <a:spcPts val="1095"/>
              </a:spcBef>
            </a:pPr>
            <a:r>
              <a:rPr dirty="0" sz="1800" spc="-10">
                <a:latin typeface="Microsoft Sans Serif"/>
                <a:cs typeface="Microsoft Sans Serif"/>
              </a:rPr>
              <a:t>void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consumer(){</a:t>
            </a:r>
            <a:endParaRPr sz="1800">
              <a:latin typeface="Microsoft Sans Serif"/>
              <a:cs typeface="Microsoft Sans Serif"/>
            </a:endParaRPr>
          </a:p>
          <a:p>
            <a:pPr marL="452755">
              <a:lnSpc>
                <a:spcPct val="100000"/>
              </a:lnSpc>
              <a:spcBef>
                <a:spcPts val="1085"/>
              </a:spcBef>
            </a:pPr>
            <a:r>
              <a:rPr dirty="0" sz="1800" spc="-5">
                <a:latin typeface="Microsoft Sans Serif"/>
                <a:cs typeface="Microsoft Sans Serif"/>
              </a:rPr>
              <a:t>do{</a:t>
            </a:r>
            <a:endParaRPr sz="1800">
              <a:latin typeface="Microsoft Sans Serif"/>
              <a:cs typeface="Microsoft Sans Serif"/>
            </a:endParaRPr>
          </a:p>
          <a:p>
            <a:pPr marL="861694">
              <a:lnSpc>
                <a:spcPct val="100000"/>
              </a:lnSpc>
              <a:spcBef>
                <a:spcPts val="1080"/>
              </a:spcBef>
            </a:pPr>
            <a:r>
              <a:rPr dirty="0" sz="1800" spc="-40">
                <a:solidFill>
                  <a:srgbClr val="FF0000"/>
                </a:solidFill>
                <a:latin typeface="Microsoft Sans Serif"/>
                <a:cs typeface="Microsoft Sans Serif"/>
              </a:rPr>
              <a:t>Swait</a:t>
            </a:r>
            <a:r>
              <a:rPr dirty="0" sz="1800" spc="-40">
                <a:solidFill>
                  <a:srgbClr val="FF0000"/>
                </a:solidFill>
                <a:latin typeface="SimSun"/>
                <a:cs typeface="SimSun"/>
              </a:rPr>
              <a:t>（</a:t>
            </a:r>
            <a:r>
              <a:rPr dirty="0" sz="1800" spc="-40">
                <a:solidFill>
                  <a:srgbClr val="FF0000"/>
                </a:solidFill>
                <a:latin typeface="Microsoft Sans Serif"/>
                <a:cs typeface="Microsoft Sans Serif"/>
              </a:rPr>
              <a:t>full,mutex</a:t>
            </a:r>
            <a:r>
              <a:rPr dirty="0" sz="1800" spc="-40">
                <a:solidFill>
                  <a:srgbClr val="FF0000"/>
                </a:solidFill>
                <a:latin typeface="SimSun"/>
                <a:cs typeface="SimSun"/>
              </a:rPr>
              <a:t>）；</a:t>
            </a:r>
            <a:endParaRPr sz="1800">
              <a:latin typeface="SimSun"/>
              <a:cs typeface="SimSun"/>
            </a:endParaRPr>
          </a:p>
          <a:p>
            <a:pPr marL="861694">
              <a:lnSpc>
                <a:spcPct val="100000"/>
              </a:lnSpc>
              <a:spcBef>
                <a:spcPts val="1080"/>
              </a:spcBef>
            </a:pPr>
            <a:r>
              <a:rPr dirty="0" sz="1800" spc="-25">
                <a:latin typeface="Microsoft Sans Serif"/>
                <a:cs typeface="Microsoft Sans Serif"/>
              </a:rPr>
              <a:t>nextc</a:t>
            </a:r>
            <a:r>
              <a:rPr dirty="0" sz="1800" spc="-25">
                <a:latin typeface="SimSun"/>
                <a:cs typeface="SimSun"/>
              </a:rPr>
              <a:t>＝</a:t>
            </a:r>
            <a:r>
              <a:rPr dirty="0" sz="1800" spc="-25">
                <a:latin typeface="Microsoft Sans Serif"/>
                <a:cs typeface="Microsoft Sans Serif"/>
              </a:rPr>
              <a:t>buffer[out]</a:t>
            </a:r>
            <a:r>
              <a:rPr dirty="0" sz="1800" spc="-25">
                <a:latin typeface="SimSun"/>
                <a:cs typeface="SimSun"/>
              </a:rPr>
              <a:t>；</a:t>
            </a:r>
            <a:endParaRPr sz="1800">
              <a:latin typeface="SimSun"/>
              <a:cs typeface="SimSun"/>
            </a:endParaRPr>
          </a:p>
          <a:p>
            <a:pPr marL="861694" marR="307975">
              <a:lnSpc>
                <a:spcPct val="150000"/>
              </a:lnSpc>
            </a:pPr>
            <a:r>
              <a:rPr dirty="0" sz="1800" spc="-5">
                <a:latin typeface="Microsoft Sans Serif"/>
                <a:cs typeface="Microsoft Sans Serif"/>
              </a:rPr>
              <a:t>out</a:t>
            </a:r>
            <a:r>
              <a:rPr dirty="0" sz="1800" spc="-5">
                <a:latin typeface="SimSun"/>
                <a:cs typeface="SimSun"/>
              </a:rPr>
              <a:t>＝</a:t>
            </a:r>
            <a:r>
              <a:rPr dirty="0" sz="1800" spc="-5">
                <a:latin typeface="Microsoft Sans Serif"/>
                <a:cs typeface="Microsoft Sans Serif"/>
              </a:rPr>
              <a:t>(out</a:t>
            </a:r>
            <a:r>
              <a:rPr dirty="0" sz="1800" spc="-5">
                <a:latin typeface="SimSun"/>
                <a:cs typeface="SimSun"/>
              </a:rPr>
              <a:t>＋</a:t>
            </a:r>
            <a:r>
              <a:rPr dirty="0" sz="1800" spc="-5">
                <a:latin typeface="Microsoft Sans Serif"/>
                <a:cs typeface="Microsoft Sans Serif"/>
              </a:rPr>
              <a:t>1)%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n</a:t>
            </a:r>
            <a:r>
              <a:rPr dirty="0" sz="1800" spc="-25">
                <a:latin typeface="SimSun"/>
                <a:cs typeface="SimSun"/>
              </a:rPr>
              <a:t>； </a:t>
            </a:r>
            <a:r>
              <a:rPr dirty="0" sz="1800" spc="-20">
                <a:latin typeface="SimSun"/>
                <a:cs typeface="SimSun"/>
              </a:rPr>
              <a:t> </a:t>
            </a:r>
            <a:r>
              <a:rPr dirty="0" sz="1800" spc="-50">
                <a:solidFill>
                  <a:srgbClr val="FF0000"/>
                </a:solidFill>
                <a:latin typeface="Microsoft Sans Serif"/>
                <a:cs typeface="Microsoft Sans Serif"/>
              </a:rPr>
              <a:t>Ssignal</a:t>
            </a:r>
            <a:r>
              <a:rPr dirty="0" sz="1800" spc="-50">
                <a:solidFill>
                  <a:srgbClr val="FF0000"/>
                </a:solidFill>
                <a:latin typeface="SimSun"/>
                <a:cs typeface="SimSun"/>
              </a:rPr>
              <a:t>（</a:t>
            </a:r>
            <a:r>
              <a:rPr dirty="0" sz="1800" spc="-50">
                <a:solidFill>
                  <a:srgbClr val="FF0000"/>
                </a:solidFill>
                <a:latin typeface="Microsoft Sans Serif"/>
                <a:cs typeface="Microsoft Sans Serif"/>
              </a:rPr>
              <a:t>mutex,empty</a:t>
            </a:r>
            <a:r>
              <a:rPr dirty="0" sz="1800" spc="-50">
                <a:solidFill>
                  <a:srgbClr val="FF0000"/>
                </a:solidFill>
                <a:latin typeface="SimSun"/>
                <a:cs typeface="SimSun"/>
              </a:rPr>
              <a:t>）； </a:t>
            </a:r>
            <a:r>
              <a:rPr dirty="0" sz="1800" spc="-45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consume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the</a:t>
            </a:r>
            <a:r>
              <a:rPr dirty="0" sz="1800" spc="60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item</a:t>
            </a:r>
            <a:r>
              <a:rPr dirty="0" sz="1800" spc="45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in</a:t>
            </a:r>
            <a:r>
              <a:rPr dirty="0" sz="1800" spc="55">
                <a:latin typeface="Microsoft Sans Serif"/>
                <a:cs typeface="Microsoft Sans Serif"/>
              </a:rPr>
              <a:t> </a:t>
            </a:r>
            <a:r>
              <a:rPr dirty="0" sz="1800" spc="-50">
                <a:latin typeface="Microsoft Sans Serif"/>
                <a:cs typeface="Microsoft Sans Serif"/>
              </a:rPr>
              <a:t>nextc</a:t>
            </a:r>
            <a:r>
              <a:rPr dirty="0" sz="1800" spc="-50">
                <a:latin typeface="SimSun"/>
                <a:cs typeface="SimSun"/>
              </a:rPr>
              <a:t>；</a:t>
            </a:r>
            <a:endParaRPr sz="1800">
              <a:latin typeface="SimSun"/>
              <a:cs typeface="SimSun"/>
            </a:endParaRPr>
          </a:p>
          <a:p>
            <a:pPr marL="861694">
              <a:lnSpc>
                <a:spcPct val="100000"/>
              </a:lnSpc>
              <a:spcBef>
                <a:spcPts val="1085"/>
              </a:spcBef>
            </a:pPr>
            <a:r>
              <a:rPr dirty="0" sz="1800" spc="780">
                <a:latin typeface="Microsoft Sans Serif"/>
                <a:cs typeface="Microsoft Sans Serif"/>
              </a:rPr>
              <a:t>……</a:t>
            </a:r>
            <a:endParaRPr sz="1800">
              <a:latin typeface="Microsoft Sans Serif"/>
              <a:cs typeface="Microsoft Sans Serif"/>
            </a:endParaRPr>
          </a:p>
          <a:p>
            <a:pPr algn="r" marR="2021205">
              <a:lnSpc>
                <a:spcPct val="100000"/>
              </a:lnSpc>
              <a:spcBef>
                <a:spcPts val="1080"/>
              </a:spcBef>
            </a:pPr>
            <a:r>
              <a:rPr dirty="0" sz="1800" spc="-100">
                <a:latin typeface="Microsoft Sans Serif"/>
                <a:cs typeface="Microsoft Sans Serif"/>
              </a:rPr>
              <a:t>}while(TRUE);}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72910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3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、利用管程解决生产者</a:t>
            </a: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-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消费者问题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556384"/>
            <a:ext cx="10312400" cy="4996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latin typeface="SimSun"/>
                <a:cs typeface="SimSun"/>
              </a:rPr>
              <a:t>producerconsumer管程（PC管程）的定义：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SimSun"/>
              <a:cs typeface="SimSun"/>
            </a:endParaRPr>
          </a:p>
          <a:p>
            <a:pPr marL="547370" indent="-192405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"/>
              <a:tabLst>
                <a:tab pos="548005" algn="l"/>
              </a:tabLst>
            </a:pPr>
            <a:r>
              <a:rPr dirty="0" sz="2400">
                <a:latin typeface="SimSun"/>
                <a:cs typeface="SimSun"/>
              </a:rPr>
              <a:t>两个过程：put(x)和get(x)</a:t>
            </a:r>
            <a:endParaRPr sz="2400">
              <a:latin typeface="SimSun"/>
              <a:cs typeface="SimSun"/>
            </a:endParaRPr>
          </a:p>
          <a:p>
            <a:pPr algn="just" marL="909955" marR="401320">
              <a:lnSpc>
                <a:spcPct val="160000"/>
              </a:lnSpc>
              <a:spcBef>
                <a:spcPts val="1010"/>
              </a:spcBef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2400">
                <a:latin typeface="SimSun"/>
                <a:cs typeface="SimSun"/>
              </a:rPr>
              <a:t>生产者利用put(x）过程将自己生产的产品投放到缓冲池中，整型 变量count表示缓冲池中已有的产品数目，当count≥N时，表示缓冲 池已满，生产者须等待。</a:t>
            </a:r>
            <a:endParaRPr sz="2400">
              <a:latin typeface="SimSun"/>
              <a:cs typeface="SimSun"/>
            </a:endParaRPr>
          </a:p>
          <a:p>
            <a:pPr marL="909955" marR="5080">
              <a:lnSpc>
                <a:spcPct val="160000"/>
              </a:lnSpc>
              <a:spcBef>
                <a:spcPts val="994"/>
              </a:spcBef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2400" spc="20">
                <a:latin typeface="SimSun"/>
                <a:cs typeface="SimSun"/>
              </a:rPr>
              <a:t>消费者利用get(x)过程从该缓冲池中取出一个产品，当count≤0时， </a:t>
            </a:r>
            <a:r>
              <a:rPr dirty="0" sz="2400">
                <a:latin typeface="SimSun"/>
                <a:cs typeface="SimSun"/>
              </a:rPr>
              <a:t>表示缓冲池为空，消费者须等待。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SimSun"/>
              <a:cs typeface="SimSun"/>
            </a:endParaRPr>
          </a:p>
          <a:p>
            <a:pPr marL="547370" indent="-192405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"/>
              <a:tabLst>
                <a:tab pos="548005" algn="l"/>
              </a:tabLst>
            </a:pPr>
            <a:r>
              <a:rPr dirty="0" sz="2400">
                <a:latin typeface="SimSun"/>
                <a:cs typeface="SimSun"/>
              </a:rPr>
              <a:t>两个条件变量：notempty和notful</a:t>
            </a:r>
            <a:r>
              <a:rPr dirty="0" sz="2400" spc="-15">
                <a:latin typeface="SimSun"/>
                <a:cs typeface="SimSun"/>
              </a:rPr>
              <a:t>l</a:t>
            </a:r>
            <a:r>
              <a:rPr dirty="0" sz="2400">
                <a:latin typeface="SimSun"/>
                <a:cs typeface="SimSun"/>
              </a:rPr>
              <a:t>，cwait和csignal对它们进行操作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30072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</a:tabLst>
            </a:pPr>
            <a:r>
              <a:rPr dirty="0" sz="3600">
                <a:solidFill>
                  <a:srgbClr val="90C225"/>
                </a:solidFill>
                <a:latin typeface="Trebuchet MS"/>
                <a:cs typeface="Trebuchet MS"/>
              </a:rPr>
              <a:t>2.2	</a:t>
            </a:r>
            <a:r>
              <a:rPr dirty="0" sz="3600" spc="10">
                <a:solidFill>
                  <a:srgbClr val="90C225"/>
                </a:solidFill>
                <a:latin typeface="Microsoft YaHei UI"/>
                <a:cs typeface="Microsoft YaHei UI"/>
              </a:rPr>
              <a:t>进程的描述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2649" y="2227275"/>
            <a:ext cx="3786504" cy="22631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dirty="0" sz="2050" spc="-18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600" spc="5">
                <a:solidFill>
                  <a:srgbClr val="404040"/>
                </a:solidFill>
                <a:latin typeface="SimSun"/>
                <a:cs typeface="SimSun"/>
              </a:rPr>
              <a:t>进程的</a:t>
            </a:r>
            <a:r>
              <a:rPr dirty="0" sz="2600" spc="-20">
                <a:solidFill>
                  <a:srgbClr val="404040"/>
                </a:solidFill>
                <a:latin typeface="SimSun"/>
                <a:cs typeface="SimSun"/>
              </a:rPr>
              <a:t>定</a:t>
            </a:r>
            <a:r>
              <a:rPr dirty="0" sz="2600" spc="5">
                <a:solidFill>
                  <a:srgbClr val="404040"/>
                </a:solidFill>
                <a:latin typeface="SimSun"/>
                <a:cs typeface="SimSun"/>
              </a:rPr>
              <a:t>义和特征</a:t>
            </a:r>
            <a:endParaRPr sz="26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dirty="0" sz="2050" spc="-18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2050" spc="-18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600">
                <a:solidFill>
                  <a:srgbClr val="404040"/>
                </a:solidFill>
                <a:latin typeface="SimSun"/>
                <a:cs typeface="SimSun"/>
              </a:rPr>
              <a:t>进程的</a:t>
            </a:r>
            <a:r>
              <a:rPr dirty="0" sz="2600" spc="-15">
                <a:solidFill>
                  <a:srgbClr val="404040"/>
                </a:solidFill>
                <a:latin typeface="SimSun"/>
                <a:cs typeface="SimSun"/>
              </a:rPr>
              <a:t>基</a:t>
            </a:r>
            <a:r>
              <a:rPr dirty="0" sz="2600">
                <a:solidFill>
                  <a:srgbClr val="404040"/>
                </a:solidFill>
                <a:latin typeface="SimSun"/>
                <a:cs typeface="SimSun"/>
              </a:rPr>
              <a:t>本状态</a:t>
            </a:r>
            <a:r>
              <a:rPr dirty="0" sz="2600" spc="-15">
                <a:solidFill>
                  <a:srgbClr val="404040"/>
                </a:solidFill>
                <a:latin typeface="SimSun"/>
                <a:cs typeface="SimSun"/>
              </a:rPr>
              <a:t>及</a:t>
            </a:r>
            <a:r>
              <a:rPr dirty="0" sz="2600">
                <a:solidFill>
                  <a:srgbClr val="404040"/>
                </a:solidFill>
                <a:latin typeface="SimSun"/>
                <a:cs typeface="SimSun"/>
              </a:rPr>
              <a:t>转换</a:t>
            </a:r>
            <a:endParaRPr sz="26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2050" spc="-18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2050" spc="-18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600">
                <a:solidFill>
                  <a:srgbClr val="404040"/>
                </a:solidFill>
                <a:latin typeface="SimSun"/>
                <a:cs typeface="SimSun"/>
              </a:rPr>
              <a:t>进程管</a:t>
            </a:r>
            <a:r>
              <a:rPr dirty="0" sz="2600" spc="-15">
                <a:solidFill>
                  <a:srgbClr val="404040"/>
                </a:solidFill>
                <a:latin typeface="SimSun"/>
                <a:cs typeface="SimSun"/>
              </a:rPr>
              <a:t>理</a:t>
            </a:r>
            <a:r>
              <a:rPr dirty="0" sz="2600">
                <a:solidFill>
                  <a:srgbClr val="404040"/>
                </a:solidFill>
                <a:latin typeface="SimSun"/>
                <a:cs typeface="SimSun"/>
              </a:rPr>
              <a:t>中的数</a:t>
            </a:r>
            <a:r>
              <a:rPr dirty="0" sz="2600" spc="-15">
                <a:solidFill>
                  <a:srgbClr val="404040"/>
                </a:solidFill>
                <a:latin typeface="SimSun"/>
                <a:cs typeface="SimSun"/>
              </a:rPr>
              <a:t>据</a:t>
            </a:r>
            <a:r>
              <a:rPr dirty="0" sz="2600">
                <a:solidFill>
                  <a:srgbClr val="404040"/>
                </a:solidFill>
                <a:latin typeface="SimSun"/>
                <a:cs typeface="SimSun"/>
              </a:rPr>
              <a:t>结构</a:t>
            </a:r>
            <a:endParaRPr sz="2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8244" y="83819"/>
            <a:ext cx="3581400" cy="665543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9050" rIns="0" bIns="0" rtlCol="0" vert="horz">
            <a:spAutoFit/>
          </a:bodyPr>
          <a:lstStyle/>
          <a:p>
            <a:pPr marL="227965" marR="760095" indent="-137160">
              <a:lnSpc>
                <a:spcPts val="4320"/>
              </a:lnSpc>
              <a:spcBef>
                <a:spcPts val="150"/>
              </a:spcBef>
            </a:pPr>
            <a:r>
              <a:rPr dirty="0" sz="1800" spc="-5">
                <a:latin typeface="Microsoft Sans Serif"/>
                <a:cs typeface="Microsoft Sans Serif"/>
              </a:rPr>
              <a:t>Monitor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producerconsumer{ </a:t>
            </a:r>
            <a:r>
              <a:rPr dirty="0" sz="1800" spc="-459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item</a:t>
            </a:r>
            <a:r>
              <a:rPr dirty="0" sz="1800" spc="55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buffer[n];</a:t>
            </a:r>
            <a:endParaRPr sz="1800">
              <a:latin typeface="Microsoft Sans Serif"/>
              <a:cs typeface="Microsoft Sans Serif"/>
            </a:endParaRPr>
          </a:p>
          <a:p>
            <a:pPr marL="227965">
              <a:lnSpc>
                <a:spcPct val="100000"/>
              </a:lnSpc>
              <a:spcBef>
                <a:spcPts val="1660"/>
              </a:spcBef>
            </a:pPr>
            <a:r>
              <a:rPr dirty="0" sz="1800" spc="15">
                <a:latin typeface="Microsoft Sans Serif"/>
                <a:cs typeface="Microsoft Sans Serif"/>
              </a:rPr>
              <a:t>int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in,out;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227965">
              <a:lnSpc>
                <a:spcPct val="100000"/>
              </a:lnSpc>
              <a:spcBef>
                <a:spcPts val="5"/>
              </a:spcBef>
            </a:pPr>
            <a:r>
              <a:rPr dirty="0" sz="1800" spc="-15">
                <a:latin typeface="Microsoft Sans Serif"/>
                <a:cs typeface="Microsoft Sans Serif"/>
              </a:rPr>
              <a:t>condition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notfull,notempty;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227965">
              <a:lnSpc>
                <a:spcPct val="100000"/>
              </a:lnSpc>
              <a:spcBef>
                <a:spcPts val="5"/>
              </a:spcBef>
            </a:pPr>
            <a:r>
              <a:rPr dirty="0" sz="1800" spc="15">
                <a:latin typeface="Microsoft Sans Serif"/>
                <a:cs typeface="Microsoft Sans Serif"/>
              </a:rPr>
              <a:t>int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35">
                <a:latin typeface="Microsoft Sans Serif"/>
                <a:cs typeface="Microsoft Sans Serif"/>
              </a:rPr>
              <a:t>count;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227965">
              <a:lnSpc>
                <a:spcPct val="100000"/>
              </a:lnSpc>
            </a:pPr>
            <a:r>
              <a:rPr dirty="0" sz="1800" spc="-30">
                <a:latin typeface="Microsoft Sans Serif"/>
                <a:cs typeface="Microsoft Sans Serif"/>
              </a:rPr>
              <a:t>public:</a:t>
            </a:r>
            <a:endParaRPr sz="1800">
              <a:latin typeface="Microsoft Sans Serif"/>
              <a:cs typeface="Microsoft Sans Serif"/>
            </a:endParaRPr>
          </a:p>
          <a:p>
            <a:pPr marL="363855" marR="606425" indent="-135890">
              <a:lnSpc>
                <a:spcPct val="200000"/>
              </a:lnSpc>
            </a:pPr>
            <a:r>
              <a:rPr dirty="0" sz="1800" spc="-10">
                <a:latin typeface="Microsoft Sans Serif"/>
                <a:cs typeface="Microsoft Sans Serif"/>
              </a:rPr>
              <a:t>void</a:t>
            </a:r>
            <a:r>
              <a:rPr dirty="0" sz="1800" spc="50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put(item</a:t>
            </a:r>
            <a:r>
              <a:rPr dirty="0" sz="1800" spc="60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x){ </a:t>
            </a:r>
            <a:r>
              <a:rPr dirty="0" sz="1800" spc="-70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if(count&gt;=N)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35">
                <a:latin typeface="Microsoft Sans Serif"/>
                <a:cs typeface="Microsoft Sans Serif"/>
              </a:rPr>
              <a:t>cwait(notfull); </a:t>
            </a:r>
            <a:r>
              <a:rPr dirty="0" sz="1800" spc="-465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buffer[in]=x;</a:t>
            </a:r>
            <a:endParaRPr sz="1800">
              <a:latin typeface="Microsoft Sans Serif"/>
              <a:cs typeface="Microsoft Sans Serif"/>
            </a:endParaRPr>
          </a:p>
          <a:p>
            <a:pPr marL="363855" marR="1362075">
              <a:lnSpc>
                <a:spcPct val="200100"/>
              </a:lnSpc>
            </a:pPr>
            <a:r>
              <a:rPr dirty="0" sz="1800" spc="-10">
                <a:latin typeface="Microsoft Sans Serif"/>
                <a:cs typeface="Microsoft Sans Serif"/>
              </a:rPr>
              <a:t>in=(in+1)%N; 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5">
                <a:latin typeface="Microsoft Sans Serif"/>
                <a:cs typeface="Microsoft Sans Serif"/>
              </a:rPr>
              <a:t>count++; 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c</a:t>
            </a:r>
            <a:r>
              <a:rPr dirty="0" sz="1800" spc="-110">
                <a:latin typeface="Microsoft Sans Serif"/>
                <a:cs typeface="Microsoft Sans Serif"/>
              </a:rPr>
              <a:t>s</a:t>
            </a:r>
            <a:r>
              <a:rPr dirty="0" sz="1800" spc="5">
                <a:latin typeface="Microsoft Sans Serif"/>
                <a:cs typeface="Microsoft Sans Serif"/>
              </a:rPr>
              <a:t>i</a:t>
            </a:r>
            <a:r>
              <a:rPr dirty="0" sz="1800" spc="10">
                <a:latin typeface="Microsoft Sans Serif"/>
                <a:cs typeface="Microsoft Sans Serif"/>
              </a:rPr>
              <a:t>g</a:t>
            </a:r>
            <a:r>
              <a:rPr dirty="0" sz="1800" spc="-85">
                <a:latin typeface="Microsoft Sans Serif"/>
                <a:cs typeface="Microsoft Sans Serif"/>
              </a:rPr>
              <a:t>n</a:t>
            </a:r>
            <a:r>
              <a:rPr dirty="0" sz="1800" spc="-80">
                <a:latin typeface="Microsoft Sans Serif"/>
                <a:cs typeface="Microsoft Sans Serif"/>
              </a:rPr>
              <a:t>a</a:t>
            </a:r>
            <a:r>
              <a:rPr dirty="0" sz="1800" spc="20">
                <a:latin typeface="Microsoft Sans Serif"/>
                <a:cs typeface="Microsoft Sans Serif"/>
              </a:rPr>
              <a:t>l</a:t>
            </a:r>
            <a:r>
              <a:rPr dirty="0" sz="1800" spc="-114">
                <a:latin typeface="Microsoft Sans Serif"/>
                <a:cs typeface="Microsoft Sans Serif"/>
              </a:rPr>
              <a:t>(</a:t>
            </a:r>
            <a:r>
              <a:rPr dirty="0" sz="1800" spc="-30">
                <a:latin typeface="Microsoft Sans Serif"/>
                <a:cs typeface="Microsoft Sans Serif"/>
              </a:rPr>
              <a:t>n</a:t>
            </a:r>
            <a:r>
              <a:rPr dirty="0" sz="1800" spc="-25">
                <a:latin typeface="Microsoft Sans Serif"/>
                <a:cs typeface="Microsoft Sans Serif"/>
              </a:rPr>
              <a:t>o</a:t>
            </a:r>
            <a:r>
              <a:rPr dirty="0" sz="1800" spc="70">
                <a:latin typeface="Microsoft Sans Serif"/>
                <a:cs typeface="Microsoft Sans Serif"/>
              </a:rPr>
              <a:t>t</a:t>
            </a:r>
            <a:r>
              <a:rPr dirty="0" sz="1800" spc="-70">
                <a:latin typeface="Microsoft Sans Serif"/>
                <a:cs typeface="Microsoft Sans Serif"/>
              </a:rPr>
              <a:t>em</a:t>
            </a:r>
            <a:r>
              <a:rPr dirty="0" sz="1800" spc="-65">
                <a:latin typeface="Microsoft Sans Serif"/>
                <a:cs typeface="Microsoft Sans Serif"/>
              </a:rPr>
              <a:t>p</a:t>
            </a:r>
            <a:r>
              <a:rPr dirty="0" sz="1800" spc="70">
                <a:latin typeface="Microsoft Sans Serif"/>
                <a:cs typeface="Microsoft Sans Serif"/>
              </a:rPr>
              <a:t>t</a:t>
            </a:r>
            <a:r>
              <a:rPr dirty="0" sz="1800" spc="-75">
                <a:latin typeface="Microsoft Sans Serif"/>
                <a:cs typeface="Microsoft Sans Serif"/>
              </a:rPr>
              <a:t>y</a:t>
            </a:r>
            <a:r>
              <a:rPr dirty="0" sz="1800" spc="-70">
                <a:latin typeface="Microsoft Sans Serif"/>
                <a:cs typeface="Microsoft Sans Serif"/>
              </a:rPr>
              <a:t>);}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05300" y="102107"/>
            <a:ext cx="3581400" cy="443801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22796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795"/>
              </a:spcBef>
            </a:pPr>
            <a:r>
              <a:rPr dirty="0" sz="1800" spc="-10">
                <a:latin typeface="Microsoft Sans Serif"/>
                <a:cs typeface="Microsoft Sans Serif"/>
              </a:rPr>
              <a:t>void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get(item</a:t>
            </a:r>
            <a:r>
              <a:rPr dirty="0" sz="1800" spc="50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x){</a:t>
            </a:r>
            <a:endParaRPr sz="1800">
              <a:latin typeface="Microsoft Sans Serif"/>
              <a:cs typeface="Microsoft Sans Serif"/>
            </a:endParaRPr>
          </a:p>
          <a:p>
            <a:pPr marL="363855" marR="313690">
              <a:lnSpc>
                <a:spcPct val="200000"/>
              </a:lnSpc>
              <a:spcBef>
                <a:spcPts val="5"/>
              </a:spcBef>
            </a:pPr>
            <a:r>
              <a:rPr dirty="0" sz="1800">
                <a:latin typeface="Microsoft Sans Serif"/>
                <a:cs typeface="Microsoft Sans Serif"/>
              </a:rPr>
              <a:t>if(count&lt;=0)</a:t>
            </a:r>
            <a:r>
              <a:rPr dirty="0" sz="1800" spc="45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cwait(notempty); </a:t>
            </a:r>
            <a:r>
              <a:rPr dirty="0" sz="1800" spc="-459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x=buffer[out]; 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out=(out+1)%N;</a:t>
            </a:r>
            <a:endParaRPr sz="1800">
              <a:latin typeface="Microsoft Sans Serif"/>
              <a:cs typeface="Microsoft Sans Serif"/>
            </a:endParaRPr>
          </a:p>
          <a:p>
            <a:pPr marL="363855" marR="1664335">
              <a:lnSpc>
                <a:spcPts val="4320"/>
              </a:lnSpc>
              <a:spcBef>
                <a:spcPts val="500"/>
              </a:spcBef>
            </a:pPr>
            <a:r>
              <a:rPr dirty="0" sz="1800" spc="-30">
                <a:latin typeface="Microsoft Sans Serif"/>
                <a:cs typeface="Microsoft Sans Serif"/>
              </a:rPr>
              <a:t>count--; 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c</a:t>
            </a:r>
            <a:r>
              <a:rPr dirty="0" sz="1800" spc="-110">
                <a:latin typeface="Microsoft Sans Serif"/>
                <a:cs typeface="Microsoft Sans Serif"/>
              </a:rPr>
              <a:t>s</a:t>
            </a:r>
            <a:r>
              <a:rPr dirty="0" sz="1800" spc="5">
                <a:latin typeface="Microsoft Sans Serif"/>
                <a:cs typeface="Microsoft Sans Serif"/>
              </a:rPr>
              <a:t>i</a:t>
            </a:r>
            <a:r>
              <a:rPr dirty="0" sz="1800" spc="10">
                <a:latin typeface="Microsoft Sans Serif"/>
                <a:cs typeface="Microsoft Sans Serif"/>
              </a:rPr>
              <a:t>g</a:t>
            </a:r>
            <a:r>
              <a:rPr dirty="0" sz="1800" spc="-85">
                <a:latin typeface="Microsoft Sans Serif"/>
                <a:cs typeface="Microsoft Sans Serif"/>
              </a:rPr>
              <a:t>n</a:t>
            </a:r>
            <a:r>
              <a:rPr dirty="0" sz="1800" spc="-80">
                <a:latin typeface="Microsoft Sans Serif"/>
                <a:cs typeface="Microsoft Sans Serif"/>
              </a:rPr>
              <a:t>a</a:t>
            </a:r>
            <a:r>
              <a:rPr dirty="0" sz="1800" spc="20">
                <a:latin typeface="Microsoft Sans Serif"/>
                <a:cs typeface="Microsoft Sans Serif"/>
              </a:rPr>
              <a:t>l</a:t>
            </a:r>
            <a:r>
              <a:rPr dirty="0" sz="1800" spc="-114">
                <a:latin typeface="Microsoft Sans Serif"/>
                <a:cs typeface="Microsoft Sans Serif"/>
              </a:rPr>
              <a:t>(</a:t>
            </a:r>
            <a:r>
              <a:rPr dirty="0" sz="1800" spc="-30">
                <a:latin typeface="Microsoft Sans Serif"/>
                <a:cs typeface="Microsoft Sans Serif"/>
              </a:rPr>
              <a:t>n</a:t>
            </a:r>
            <a:r>
              <a:rPr dirty="0" sz="1800" spc="-25">
                <a:latin typeface="Microsoft Sans Serif"/>
                <a:cs typeface="Microsoft Sans Serif"/>
              </a:rPr>
              <a:t>o</a:t>
            </a:r>
            <a:r>
              <a:rPr dirty="0" sz="1800" spc="70">
                <a:latin typeface="Microsoft Sans Serif"/>
                <a:cs typeface="Microsoft Sans Serif"/>
              </a:rPr>
              <a:t>t</a:t>
            </a:r>
            <a:r>
              <a:rPr dirty="0" sz="1800">
                <a:latin typeface="Microsoft Sans Serif"/>
                <a:cs typeface="Microsoft Sans Serif"/>
              </a:rPr>
              <a:t>ful</a:t>
            </a:r>
            <a:r>
              <a:rPr dirty="0" sz="1800" spc="5">
                <a:latin typeface="Microsoft Sans Serif"/>
                <a:cs typeface="Microsoft Sans Serif"/>
              </a:rPr>
              <a:t>l</a:t>
            </a:r>
            <a:r>
              <a:rPr dirty="0" sz="1800" spc="-70">
                <a:latin typeface="Microsoft Sans Serif"/>
                <a:cs typeface="Microsoft Sans Serif"/>
              </a:rPr>
              <a:t>);}</a:t>
            </a:r>
            <a:endParaRPr sz="1800">
              <a:latin typeface="Microsoft Sans Serif"/>
              <a:cs typeface="Microsoft Sans Serif"/>
            </a:endParaRPr>
          </a:p>
          <a:p>
            <a:pPr marL="228600">
              <a:lnSpc>
                <a:spcPct val="100000"/>
              </a:lnSpc>
              <a:spcBef>
                <a:spcPts val="1660"/>
              </a:spcBef>
            </a:pPr>
            <a:r>
              <a:rPr dirty="0" sz="1800" spc="15">
                <a:latin typeface="Microsoft Sans Serif"/>
                <a:cs typeface="Microsoft Sans Serif"/>
              </a:rPr>
              <a:t>{in=0;out=0;count=0}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800" spc="-140">
                <a:latin typeface="Microsoft Sans Serif"/>
                <a:cs typeface="Microsoft Sans Serif"/>
              </a:rPr>
              <a:t>}PC;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82356" y="83819"/>
            <a:ext cx="3581400" cy="6690359"/>
          </a:xfrm>
          <a:custGeom>
            <a:avLst/>
            <a:gdLst/>
            <a:ahLst/>
            <a:cxnLst/>
            <a:rect l="l" t="t" r="r" b="b"/>
            <a:pathLst>
              <a:path w="3581400" h="6690359">
                <a:moveTo>
                  <a:pt x="3581400" y="0"/>
                </a:moveTo>
                <a:lnTo>
                  <a:pt x="0" y="0"/>
                </a:lnTo>
                <a:lnTo>
                  <a:pt x="0" y="6690359"/>
                </a:lnTo>
                <a:lnTo>
                  <a:pt x="3581400" y="6690359"/>
                </a:lnTo>
                <a:lnTo>
                  <a:pt x="3581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182356" y="83819"/>
            <a:ext cx="3581400" cy="669035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marL="229235" marR="1917700" indent="-137160">
              <a:lnSpc>
                <a:spcPts val="3240"/>
              </a:lnSpc>
              <a:spcBef>
                <a:spcPts val="210"/>
              </a:spcBef>
            </a:pPr>
            <a:r>
              <a:rPr dirty="0" sz="1800" spc="-15">
                <a:latin typeface="Microsoft Sans Serif"/>
                <a:cs typeface="Microsoft Sans Serif"/>
              </a:rPr>
              <a:t>void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producer(){ </a:t>
            </a:r>
            <a:r>
              <a:rPr dirty="0" sz="1800" spc="-465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item</a:t>
            </a:r>
            <a:r>
              <a:rPr dirty="0" sz="1800" spc="50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x; </a:t>
            </a:r>
            <a:r>
              <a:rPr dirty="0" sz="1800" spc="-9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while(TRUE){</a:t>
            </a:r>
            <a:endParaRPr sz="1800">
              <a:latin typeface="Microsoft Sans Serif"/>
              <a:cs typeface="Microsoft Sans Serif"/>
            </a:endParaRPr>
          </a:p>
          <a:p>
            <a:pPr marL="365125">
              <a:lnSpc>
                <a:spcPct val="100000"/>
              </a:lnSpc>
              <a:spcBef>
                <a:spcPts val="795"/>
              </a:spcBef>
            </a:pPr>
            <a:r>
              <a:rPr dirty="0" sz="1800" spc="780">
                <a:latin typeface="Microsoft Sans Serif"/>
                <a:cs typeface="Microsoft Sans Serif"/>
              </a:rPr>
              <a:t>……</a:t>
            </a:r>
            <a:endParaRPr sz="1800">
              <a:latin typeface="Microsoft Sans Serif"/>
              <a:cs typeface="Microsoft Sans Serif"/>
            </a:endParaRPr>
          </a:p>
          <a:p>
            <a:pPr marL="365125" marR="714375">
              <a:lnSpc>
                <a:spcPct val="150000"/>
              </a:lnSpc>
            </a:pPr>
            <a:r>
              <a:rPr dirty="0" sz="1800" spc="-35">
                <a:latin typeface="Microsoft Sans Serif"/>
                <a:cs typeface="Microsoft Sans Serif"/>
              </a:rPr>
              <a:t>produce </a:t>
            </a:r>
            <a:r>
              <a:rPr dirty="0" sz="1800" spc="-85">
                <a:latin typeface="Microsoft Sans Serif"/>
                <a:cs typeface="Microsoft Sans Serif"/>
              </a:rPr>
              <a:t>an</a:t>
            </a:r>
            <a:r>
              <a:rPr dirty="0" sz="1800" spc="-80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item </a:t>
            </a:r>
            <a:r>
              <a:rPr dirty="0" sz="1800" spc="-15">
                <a:latin typeface="Microsoft Sans Serif"/>
                <a:cs typeface="Microsoft Sans Serif"/>
              </a:rPr>
              <a:t>in </a:t>
            </a:r>
            <a:r>
              <a:rPr dirty="0" sz="1800" spc="-45">
                <a:latin typeface="Microsoft Sans Serif"/>
                <a:cs typeface="Microsoft Sans Serif"/>
              </a:rPr>
              <a:t>nextp; </a:t>
            </a:r>
            <a:r>
              <a:rPr dirty="0" sz="1800" spc="-470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PC.put(x);}}</a:t>
            </a:r>
            <a:endParaRPr sz="1800">
              <a:latin typeface="Microsoft Sans Serif"/>
              <a:cs typeface="Microsoft Sans Serif"/>
            </a:endParaRPr>
          </a:p>
          <a:p>
            <a:pPr marL="229235" marR="1853564" indent="-137160">
              <a:lnSpc>
                <a:spcPct val="150000"/>
              </a:lnSpc>
            </a:pPr>
            <a:r>
              <a:rPr dirty="0" sz="1800" spc="-15">
                <a:latin typeface="Microsoft Sans Serif"/>
                <a:cs typeface="Microsoft Sans Serif"/>
              </a:rPr>
              <a:t>void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consumer(){ </a:t>
            </a:r>
            <a:r>
              <a:rPr dirty="0" sz="1800" spc="-465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item</a:t>
            </a:r>
            <a:r>
              <a:rPr dirty="0" sz="1800" spc="50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x; </a:t>
            </a:r>
            <a:r>
              <a:rPr dirty="0" sz="1800" spc="-9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while(TRUE){ </a:t>
            </a:r>
            <a:r>
              <a:rPr dirty="0" sz="1800" spc="-105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PC.get(x);</a:t>
            </a:r>
            <a:endParaRPr sz="1800">
              <a:latin typeface="Microsoft Sans Serif"/>
              <a:cs typeface="Microsoft Sans Serif"/>
            </a:endParaRPr>
          </a:p>
          <a:p>
            <a:pPr marL="365125">
              <a:lnSpc>
                <a:spcPct val="100000"/>
              </a:lnSpc>
              <a:spcBef>
                <a:spcPts val="1080"/>
              </a:spcBef>
            </a:pPr>
            <a:r>
              <a:rPr dirty="0" sz="1800" spc="-75">
                <a:latin typeface="Microsoft Sans Serif"/>
                <a:cs typeface="Microsoft Sans Serif"/>
              </a:rPr>
              <a:t>consume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the</a:t>
            </a:r>
            <a:r>
              <a:rPr dirty="0" sz="1800" spc="55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item</a:t>
            </a:r>
            <a:r>
              <a:rPr dirty="0" sz="1800" spc="55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in</a:t>
            </a:r>
            <a:r>
              <a:rPr dirty="0" sz="1800" spc="60">
                <a:latin typeface="Microsoft Sans Serif"/>
                <a:cs typeface="Microsoft Sans Serif"/>
              </a:rPr>
              <a:t> </a:t>
            </a:r>
            <a:r>
              <a:rPr dirty="0" sz="1800" spc="-65">
                <a:latin typeface="Microsoft Sans Serif"/>
                <a:cs typeface="Microsoft Sans Serif"/>
              </a:rPr>
              <a:t>nextc;</a:t>
            </a:r>
            <a:endParaRPr sz="1800">
              <a:latin typeface="Microsoft Sans Serif"/>
              <a:cs typeface="Microsoft Sans Serif"/>
            </a:endParaRPr>
          </a:p>
          <a:p>
            <a:pPr algn="ctr" marR="2233295">
              <a:lnSpc>
                <a:spcPct val="100000"/>
              </a:lnSpc>
              <a:spcBef>
                <a:spcPts val="1080"/>
              </a:spcBef>
            </a:pPr>
            <a:r>
              <a:rPr dirty="0" sz="1800" spc="390">
                <a:latin typeface="Microsoft Sans Serif"/>
                <a:cs typeface="Microsoft Sans Serif"/>
              </a:rPr>
              <a:t>……}}</a:t>
            </a:r>
            <a:endParaRPr sz="1800">
              <a:latin typeface="Microsoft Sans Serif"/>
              <a:cs typeface="Microsoft Sans Serif"/>
            </a:endParaRPr>
          </a:p>
          <a:p>
            <a:pPr algn="ctr" marL="92075" marR="2326005">
              <a:lnSpc>
                <a:spcPct val="150000"/>
              </a:lnSpc>
              <a:spcBef>
                <a:spcPts val="5"/>
              </a:spcBef>
            </a:pPr>
            <a:r>
              <a:rPr dirty="0" sz="1800" spc="-15">
                <a:latin typeface="Microsoft Sans Serif"/>
                <a:cs typeface="Microsoft Sans Serif"/>
              </a:rPr>
              <a:t>void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65">
                <a:latin typeface="Microsoft Sans Serif"/>
                <a:cs typeface="Microsoft Sans Serif"/>
              </a:rPr>
              <a:t>main(){ </a:t>
            </a:r>
            <a:r>
              <a:rPr dirty="0" sz="1800" spc="-465">
                <a:latin typeface="Microsoft Sans Serif"/>
                <a:cs typeface="Microsoft Sans Serif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cobegin</a:t>
            </a:r>
            <a:endParaRPr sz="1800">
              <a:latin typeface="Microsoft Sans Serif"/>
              <a:cs typeface="Microsoft Sans Serif"/>
            </a:endParaRPr>
          </a:p>
          <a:p>
            <a:pPr marL="229235" marR="833755" indent="135255">
              <a:lnSpc>
                <a:spcPts val="3240"/>
              </a:lnSpc>
              <a:spcBef>
                <a:spcPts val="285"/>
              </a:spcBef>
              <a:tabLst>
                <a:tab pos="1621155" algn="l"/>
              </a:tabLst>
            </a:pPr>
            <a:r>
              <a:rPr dirty="0" sz="1800">
                <a:latin typeface="Microsoft Sans Serif"/>
                <a:cs typeface="Microsoft Sans Serif"/>
              </a:rPr>
              <a:t>p</a:t>
            </a:r>
            <a:r>
              <a:rPr dirty="0" sz="1800" spc="-5">
                <a:latin typeface="Microsoft Sans Serif"/>
                <a:cs typeface="Microsoft Sans Serif"/>
              </a:rPr>
              <a:t>r</a:t>
            </a:r>
            <a:r>
              <a:rPr dirty="0" sz="1800" spc="10">
                <a:latin typeface="Microsoft Sans Serif"/>
                <a:cs typeface="Microsoft Sans Serif"/>
              </a:rPr>
              <a:t>o</a:t>
            </a:r>
            <a:r>
              <a:rPr dirty="0" sz="1800">
                <a:latin typeface="Microsoft Sans Serif"/>
                <a:cs typeface="Microsoft Sans Serif"/>
              </a:rPr>
              <a:t>d</a:t>
            </a:r>
            <a:r>
              <a:rPr dirty="0" sz="1800" spc="-85">
                <a:latin typeface="Microsoft Sans Serif"/>
                <a:cs typeface="Microsoft Sans Serif"/>
              </a:rPr>
              <a:t>u</a:t>
            </a:r>
            <a:r>
              <a:rPr dirty="0" sz="1800" spc="-70">
                <a:latin typeface="Microsoft Sans Serif"/>
                <a:cs typeface="Microsoft Sans Serif"/>
              </a:rPr>
              <a:t>c</a:t>
            </a:r>
            <a:r>
              <a:rPr dirty="0" sz="1800" spc="-70">
                <a:latin typeface="Microsoft Sans Serif"/>
                <a:cs typeface="Microsoft Sans Serif"/>
              </a:rPr>
              <a:t>er</a:t>
            </a:r>
            <a:r>
              <a:rPr dirty="0" sz="1800" spc="-50">
                <a:latin typeface="Microsoft Sans Serif"/>
                <a:cs typeface="Microsoft Sans Serif"/>
              </a:rPr>
              <a:t>(</a:t>
            </a:r>
            <a:r>
              <a:rPr dirty="0" sz="1800" spc="-100">
                <a:latin typeface="Microsoft Sans Serif"/>
                <a:cs typeface="Microsoft Sans Serif"/>
              </a:rPr>
              <a:t>);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60">
                <a:latin typeface="Microsoft Sans Serif"/>
                <a:cs typeface="Microsoft Sans Serif"/>
              </a:rPr>
              <a:t>co</a:t>
            </a:r>
            <a:r>
              <a:rPr dirty="0" sz="1800" spc="-85">
                <a:latin typeface="Microsoft Sans Serif"/>
                <a:cs typeface="Microsoft Sans Serif"/>
              </a:rPr>
              <a:t>n</a:t>
            </a:r>
            <a:r>
              <a:rPr dirty="0" sz="1800" spc="-70">
                <a:latin typeface="Microsoft Sans Serif"/>
                <a:cs typeface="Microsoft Sans Serif"/>
              </a:rPr>
              <a:t>s</a:t>
            </a:r>
            <a:r>
              <a:rPr dirty="0" sz="1800" spc="-65">
                <a:latin typeface="Microsoft Sans Serif"/>
                <a:cs typeface="Microsoft Sans Serif"/>
              </a:rPr>
              <a:t>ume</a:t>
            </a:r>
            <a:r>
              <a:rPr dirty="0" sz="1800" spc="-30">
                <a:latin typeface="Microsoft Sans Serif"/>
                <a:cs typeface="Microsoft Sans Serif"/>
              </a:rPr>
              <a:t>r</a:t>
            </a:r>
            <a:r>
              <a:rPr dirty="0" sz="1800" spc="-125">
                <a:latin typeface="Microsoft Sans Serif"/>
                <a:cs typeface="Microsoft Sans Serif"/>
              </a:rPr>
              <a:t>(</a:t>
            </a:r>
            <a:r>
              <a:rPr dirty="0" sz="1800" spc="-95">
                <a:latin typeface="Microsoft Sans Serif"/>
                <a:cs typeface="Microsoft Sans Serif"/>
              </a:rPr>
              <a:t>);  </a:t>
            </a:r>
            <a:r>
              <a:rPr dirty="0" sz="1800" spc="-55">
                <a:latin typeface="Microsoft Sans Serif"/>
                <a:cs typeface="Microsoft Sans Serif"/>
              </a:rPr>
              <a:t>coend;}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5580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4295" algn="l"/>
              </a:tabLst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2.5.</a:t>
            </a:r>
            <a:r>
              <a:rPr dirty="0" sz="3600" b="0">
                <a:solidFill>
                  <a:srgbClr val="90C225"/>
                </a:solidFill>
                <a:latin typeface="Trebuchet MS"/>
                <a:cs typeface="Trebuchet MS"/>
              </a:rPr>
              <a:t>2	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哲学家进餐问题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592326"/>
            <a:ext cx="6426200" cy="4249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latin typeface="SimSun"/>
                <a:cs typeface="SimSun"/>
              </a:rPr>
              <a:t>问题描述：</a:t>
            </a:r>
            <a:endParaRPr sz="2400">
              <a:latin typeface="SimSun"/>
              <a:cs typeface="SimSun"/>
            </a:endParaRPr>
          </a:p>
          <a:p>
            <a:pPr marL="12700" marR="5080" indent="608965">
              <a:lnSpc>
                <a:spcPct val="170100"/>
              </a:lnSpc>
              <a:spcBef>
                <a:spcPts val="990"/>
              </a:spcBef>
            </a:pPr>
            <a:r>
              <a:rPr dirty="0" sz="2400">
                <a:latin typeface="SimSun"/>
                <a:cs typeface="SimSun"/>
              </a:rPr>
              <a:t>有5个哲学家共用一张圆桌,分别坐在周围 </a:t>
            </a:r>
            <a:r>
              <a:rPr dirty="0" sz="2400" spc="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的5张椅子</a:t>
            </a:r>
            <a:r>
              <a:rPr dirty="0" sz="2400" spc="-5">
                <a:latin typeface="SimSun"/>
                <a:cs typeface="SimSun"/>
              </a:rPr>
              <a:t>上</a:t>
            </a:r>
            <a:r>
              <a:rPr dirty="0" sz="2400">
                <a:latin typeface="SimSun"/>
                <a:cs typeface="SimSun"/>
              </a:rPr>
              <a:t>,在圆桌上</a:t>
            </a:r>
            <a:r>
              <a:rPr dirty="0" sz="2400" spc="-10">
                <a:latin typeface="SimSun"/>
                <a:cs typeface="SimSun"/>
              </a:rPr>
              <a:t>有</a:t>
            </a:r>
            <a:r>
              <a:rPr dirty="0" sz="2400">
                <a:latin typeface="SimSun"/>
                <a:cs typeface="SimSun"/>
              </a:rPr>
              <a:t>5个碗和5只筷子。他 </a:t>
            </a:r>
            <a:r>
              <a:rPr dirty="0" sz="2400" spc="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们的生活方式是交替地进行思考和进餐。平时， 一个哲学家进行思考，饥饿时便试图取用其左 </a:t>
            </a:r>
            <a:r>
              <a:rPr dirty="0" sz="2400" spc="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右最靠近他的筷子，只有在他拿到两只筷子时 </a:t>
            </a:r>
            <a:r>
              <a:rPr dirty="0" sz="2400" spc="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才能进餐，进餐完毕，放下筷子继续思考。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80515" y="2194115"/>
            <a:ext cx="2436495" cy="2470150"/>
            <a:chOff x="7680515" y="2194115"/>
            <a:chExt cx="2436495" cy="2470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0104" y="2203703"/>
              <a:ext cx="2417063" cy="245059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85278" y="2198877"/>
              <a:ext cx="2426970" cy="2460625"/>
            </a:xfrm>
            <a:custGeom>
              <a:avLst/>
              <a:gdLst/>
              <a:ahLst/>
              <a:cxnLst/>
              <a:rect l="l" t="t" r="r" b="b"/>
              <a:pathLst>
                <a:path w="2426970" h="2460625">
                  <a:moveTo>
                    <a:pt x="0" y="2460117"/>
                  </a:moveTo>
                  <a:lnTo>
                    <a:pt x="2426589" y="2460117"/>
                  </a:lnTo>
                  <a:lnTo>
                    <a:pt x="2426589" y="0"/>
                  </a:lnTo>
                  <a:lnTo>
                    <a:pt x="0" y="0"/>
                  </a:lnTo>
                  <a:lnTo>
                    <a:pt x="0" y="246011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5580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4295" algn="l"/>
              </a:tabLst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2.5.</a:t>
            </a:r>
            <a:r>
              <a:rPr dirty="0" sz="3600" b="0">
                <a:solidFill>
                  <a:srgbClr val="90C225"/>
                </a:solidFill>
                <a:latin typeface="Trebuchet MS"/>
                <a:cs typeface="Trebuchet MS"/>
              </a:rPr>
              <a:t>2	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哲学家进餐问题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564894"/>
            <a:ext cx="5108575" cy="4665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latin typeface="SimSun"/>
                <a:cs typeface="SimSun"/>
              </a:rPr>
              <a:t>问题分析：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SimSun"/>
              <a:cs typeface="SimSun"/>
            </a:endParaRPr>
          </a:p>
          <a:p>
            <a:pPr marL="469900" indent="-457200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latin typeface="SimSun"/>
                <a:cs typeface="SimSun"/>
              </a:rPr>
              <a:t>谁是进程？哲学家——五个进程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0C225"/>
              </a:buClr>
              <a:buFont typeface="SimSun"/>
              <a:buAutoNum type="arabicPeriod"/>
            </a:pPr>
            <a:endParaRPr sz="2100">
              <a:latin typeface="SimSun"/>
              <a:cs typeface="SimSun"/>
            </a:endParaRPr>
          </a:p>
          <a:p>
            <a:pPr marL="469900" indent="-457200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latin typeface="SimSun"/>
                <a:cs typeface="SimSun"/>
              </a:rPr>
              <a:t>谁是资源？什么样的资源？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SimSun"/>
              <a:buAutoNum type="arabicPeriod"/>
            </a:pPr>
            <a:endParaRPr sz="2100">
              <a:latin typeface="SimSun"/>
              <a:cs typeface="SimSun"/>
            </a:endParaRPr>
          </a:p>
          <a:p>
            <a:pPr lvl="1" marL="827405" indent="-36576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827405" algn="l"/>
                <a:tab pos="828040" algn="l"/>
              </a:tabLst>
            </a:pPr>
            <a:r>
              <a:rPr dirty="0" sz="2400">
                <a:latin typeface="SimSun"/>
                <a:cs typeface="SimSun"/>
              </a:rPr>
              <a:t>桌子——可同时共享</a:t>
            </a:r>
            <a:endParaRPr sz="2400">
              <a:latin typeface="SimSun"/>
              <a:cs typeface="SimSu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"/>
            </a:pPr>
            <a:endParaRPr sz="2100">
              <a:latin typeface="SimSun"/>
              <a:cs typeface="SimSun"/>
            </a:endParaRPr>
          </a:p>
          <a:p>
            <a:pPr lvl="1" marL="827405" indent="-36576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827405" algn="l"/>
                <a:tab pos="828040" algn="l"/>
              </a:tabLst>
            </a:pPr>
            <a:r>
              <a:rPr dirty="0" sz="2400">
                <a:latin typeface="SimSun"/>
                <a:cs typeface="SimSun"/>
              </a:rPr>
              <a:t>食物——独占，不需共享</a:t>
            </a:r>
            <a:endParaRPr sz="2400">
              <a:latin typeface="SimSun"/>
              <a:cs typeface="SimSu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Wingdings"/>
              <a:buChar char=""/>
            </a:pPr>
            <a:endParaRPr sz="2100">
              <a:latin typeface="SimSun"/>
              <a:cs typeface="SimSun"/>
            </a:endParaRPr>
          </a:p>
          <a:p>
            <a:pPr lvl="1" marL="827405" indent="-36576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827405" algn="l"/>
                <a:tab pos="828040" algn="l"/>
              </a:tabLst>
            </a:pPr>
            <a:r>
              <a:rPr dirty="0" sz="2400" spc="-5">
                <a:latin typeface="SimSun"/>
                <a:cs typeface="SimSun"/>
              </a:rPr>
              <a:t>椅子——</a:t>
            </a:r>
            <a:r>
              <a:rPr dirty="0" sz="2400">
                <a:latin typeface="SimSun"/>
                <a:cs typeface="SimSun"/>
              </a:rPr>
              <a:t>独占，不需共享</a:t>
            </a:r>
            <a:endParaRPr sz="2400">
              <a:latin typeface="SimSun"/>
              <a:cs typeface="SimSu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"/>
            </a:pPr>
            <a:endParaRPr sz="2100">
              <a:latin typeface="SimSun"/>
              <a:cs typeface="SimSun"/>
            </a:endParaRPr>
          </a:p>
          <a:p>
            <a:pPr lvl="1" marL="827405" indent="-36576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827405" algn="l"/>
                <a:tab pos="828040" algn="l"/>
              </a:tabLst>
            </a:pPr>
            <a:r>
              <a:rPr dirty="0" sz="2400">
                <a:latin typeface="SimSun"/>
                <a:cs typeface="SimSun"/>
              </a:rPr>
              <a:t>筷子——互斥共享</a:t>
            </a:r>
            <a:r>
              <a:rPr dirty="0" sz="2400" spc="-10">
                <a:latin typeface="SimSun"/>
                <a:cs typeface="SimSun"/>
              </a:rPr>
              <a:t>（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临界资源</a:t>
            </a:r>
            <a:r>
              <a:rPr dirty="0" sz="2400">
                <a:latin typeface="SimSun"/>
                <a:cs typeface="SimSun"/>
              </a:rPr>
              <a:t>）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91183" y="2194115"/>
            <a:ext cx="2434590" cy="2470150"/>
            <a:chOff x="7691183" y="2194115"/>
            <a:chExt cx="2434590" cy="2470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0771" y="2203703"/>
              <a:ext cx="2415539" cy="245059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95945" y="2198877"/>
              <a:ext cx="2425065" cy="2460625"/>
            </a:xfrm>
            <a:custGeom>
              <a:avLst/>
              <a:gdLst/>
              <a:ahLst/>
              <a:cxnLst/>
              <a:rect l="l" t="t" r="r" b="b"/>
              <a:pathLst>
                <a:path w="2425065" h="2460625">
                  <a:moveTo>
                    <a:pt x="0" y="2460117"/>
                  </a:moveTo>
                  <a:lnTo>
                    <a:pt x="2425065" y="2460117"/>
                  </a:lnTo>
                  <a:lnTo>
                    <a:pt x="2425065" y="0"/>
                  </a:lnTo>
                  <a:lnTo>
                    <a:pt x="0" y="0"/>
                  </a:lnTo>
                  <a:lnTo>
                    <a:pt x="0" y="246011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5580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4295" algn="l"/>
              </a:tabLst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2.5.</a:t>
            </a:r>
            <a:r>
              <a:rPr dirty="0" sz="3600" b="0">
                <a:solidFill>
                  <a:srgbClr val="90C225"/>
                </a:solidFill>
                <a:latin typeface="Trebuchet MS"/>
                <a:cs typeface="Trebuchet MS"/>
              </a:rPr>
              <a:t>2	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哲学家进餐问题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592326"/>
            <a:ext cx="1282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latin typeface="SimSun"/>
                <a:cs typeface="SimSun"/>
              </a:rPr>
              <a:t>思考：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4222" y="2178557"/>
            <a:ext cx="7183120" cy="698500"/>
          </a:xfrm>
          <a:prstGeom prst="rect">
            <a:avLst/>
          </a:prstGeom>
          <a:ln w="28575">
            <a:solidFill>
              <a:srgbClr val="C42E1A"/>
            </a:solidFill>
          </a:ln>
        </p:spPr>
        <p:txBody>
          <a:bodyPr wrap="square" lIns="0" tIns="174625" rIns="0" bIns="0" rtlCol="0" vert="horz">
            <a:spAutoFit/>
          </a:bodyPr>
          <a:lstStyle/>
          <a:p>
            <a:pPr marL="120014">
              <a:lnSpc>
                <a:spcPct val="100000"/>
              </a:lnSpc>
              <a:spcBef>
                <a:spcPts val="1375"/>
              </a:spcBef>
            </a:pPr>
            <a:r>
              <a:rPr dirty="0" sz="2400">
                <a:latin typeface="SimSun"/>
                <a:cs typeface="SimSun"/>
              </a:rPr>
              <a:t>筷子是一种临界资源，数量为5？还是5种临界资源？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2070" y="3090798"/>
            <a:ext cx="2463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考虑下面这种情况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4222" y="5112258"/>
            <a:ext cx="7183120" cy="698500"/>
          </a:xfrm>
          <a:prstGeom prst="rect">
            <a:avLst/>
          </a:prstGeom>
          <a:ln w="28575">
            <a:solidFill>
              <a:srgbClr val="C42E1A"/>
            </a:solidFill>
          </a:ln>
        </p:spPr>
        <p:txBody>
          <a:bodyPr wrap="square" lIns="0" tIns="238125" rIns="0" bIns="0" rtlCol="0" vert="horz">
            <a:spAutoFit/>
          </a:bodyPr>
          <a:lstStyle/>
          <a:p>
            <a:pPr marL="120014">
              <a:lnSpc>
                <a:spcPct val="100000"/>
              </a:lnSpc>
              <a:spcBef>
                <a:spcPts val="1875"/>
              </a:spcBef>
            </a:pPr>
            <a:r>
              <a:rPr dirty="0" sz="2400">
                <a:latin typeface="SimSun"/>
                <a:cs typeface="SimSun"/>
              </a:rPr>
              <a:t>分析进程关系：5个进程，相邻的两个进程互斥。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9165" y="3469416"/>
            <a:ext cx="1362614" cy="1315151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8761031" y="2847911"/>
            <a:ext cx="2505075" cy="2201545"/>
            <a:chOff x="8761031" y="2847911"/>
            <a:chExt cx="2505075" cy="220154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0619" y="2857499"/>
              <a:ext cx="2485644" cy="218236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65793" y="2852673"/>
              <a:ext cx="2495550" cy="2192020"/>
            </a:xfrm>
            <a:custGeom>
              <a:avLst/>
              <a:gdLst/>
              <a:ahLst/>
              <a:cxnLst/>
              <a:rect l="l" t="t" r="r" b="b"/>
              <a:pathLst>
                <a:path w="2495550" h="2192020">
                  <a:moveTo>
                    <a:pt x="0" y="2191893"/>
                  </a:moveTo>
                  <a:lnTo>
                    <a:pt x="2495169" y="2191893"/>
                  </a:lnTo>
                  <a:lnTo>
                    <a:pt x="2495169" y="0"/>
                  </a:lnTo>
                  <a:lnTo>
                    <a:pt x="0" y="0"/>
                  </a:lnTo>
                  <a:lnTo>
                    <a:pt x="0" y="219189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84943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1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、利用记录型信号量解决哲学家进餐问题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2513838"/>
            <a:ext cx="5471160" cy="2109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latin typeface="SimSun"/>
                <a:cs typeface="SimSun"/>
              </a:rPr>
              <a:t>5个互斥信号量对应5根筷子：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SimSun"/>
              <a:cs typeface="SimSun"/>
            </a:endParaRPr>
          </a:p>
          <a:p>
            <a:pPr marL="682625">
              <a:lnSpc>
                <a:spcPct val="100000"/>
              </a:lnSpc>
            </a:pPr>
            <a:r>
              <a:rPr dirty="0" sz="2400" spc="-85">
                <a:latin typeface="Microsoft Sans Serif"/>
                <a:cs typeface="Microsoft Sans Serif"/>
              </a:rPr>
              <a:t>semaphore</a:t>
            </a:r>
            <a:r>
              <a:rPr dirty="0" sz="2400" spc="11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chopstick[5]={1,1,1,1,1};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latin typeface="SimSun"/>
                <a:cs typeface="SimSun"/>
              </a:rPr>
              <a:t>第</a:t>
            </a:r>
            <a:r>
              <a:rPr dirty="0" sz="2400" spc="20">
                <a:latin typeface="Microsoft Sans Serif"/>
                <a:cs typeface="Microsoft Sans Serif"/>
              </a:rPr>
              <a:t>i</a:t>
            </a:r>
            <a:r>
              <a:rPr dirty="0" sz="2400">
                <a:latin typeface="SimSun"/>
                <a:cs typeface="SimSun"/>
              </a:rPr>
              <a:t>位哲学家的活动可描述为：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82561" y="1607058"/>
            <a:ext cx="4157979" cy="5013960"/>
          </a:xfrm>
          <a:custGeom>
            <a:avLst/>
            <a:gdLst/>
            <a:ahLst/>
            <a:cxnLst/>
            <a:rect l="l" t="t" r="r" b="b"/>
            <a:pathLst>
              <a:path w="4157979" h="5013959">
                <a:moveTo>
                  <a:pt x="4157472" y="0"/>
                </a:moveTo>
                <a:lnTo>
                  <a:pt x="0" y="0"/>
                </a:lnTo>
                <a:lnTo>
                  <a:pt x="0" y="5013960"/>
                </a:lnTo>
                <a:lnTo>
                  <a:pt x="4157472" y="5013960"/>
                </a:lnTo>
                <a:lnTo>
                  <a:pt x="41574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782561" y="1607058"/>
            <a:ext cx="4157979" cy="501396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wrap="square" lIns="0" tIns="1270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00"/>
              </a:spcBef>
            </a:pPr>
            <a:r>
              <a:rPr dirty="0" sz="1800" spc="-5">
                <a:latin typeface="Microsoft Sans Serif"/>
                <a:cs typeface="Microsoft Sans Serif"/>
              </a:rPr>
              <a:t>do{</a:t>
            </a:r>
            <a:endParaRPr sz="1800">
              <a:latin typeface="Microsoft Sans Serif"/>
              <a:cs typeface="Microsoft Sans Serif"/>
            </a:endParaRPr>
          </a:p>
          <a:p>
            <a:pPr marL="363220" marR="1348740">
              <a:lnSpc>
                <a:spcPct val="150000"/>
              </a:lnSpc>
            </a:pPr>
            <a:r>
              <a:rPr dirty="0" sz="1800" spc="-40">
                <a:latin typeface="Microsoft Sans Serif"/>
                <a:cs typeface="Microsoft Sans Serif"/>
              </a:rPr>
              <a:t>wait(chopstick[i]); 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wait(chopstick[(i+1)%5]);</a:t>
            </a:r>
            <a:endParaRPr sz="1800">
              <a:latin typeface="Microsoft Sans Serif"/>
              <a:cs typeface="Microsoft Sans Serif"/>
            </a:endParaRPr>
          </a:p>
          <a:p>
            <a:pPr marL="363220">
              <a:lnSpc>
                <a:spcPct val="100000"/>
              </a:lnSpc>
              <a:spcBef>
                <a:spcPts val="1080"/>
              </a:spcBef>
            </a:pPr>
            <a:r>
              <a:rPr dirty="0" sz="1800" spc="780">
                <a:latin typeface="Microsoft Sans Serif"/>
                <a:cs typeface="Microsoft Sans Serif"/>
              </a:rPr>
              <a:t>……</a:t>
            </a:r>
            <a:endParaRPr sz="1800">
              <a:latin typeface="Microsoft Sans Serif"/>
              <a:cs typeface="Microsoft Sans Serif"/>
            </a:endParaRPr>
          </a:p>
          <a:p>
            <a:pPr marL="363220">
              <a:lnSpc>
                <a:spcPct val="100000"/>
              </a:lnSpc>
              <a:spcBef>
                <a:spcPts val="1080"/>
              </a:spcBef>
            </a:pPr>
            <a:r>
              <a:rPr dirty="0" sz="1800" spc="30">
                <a:latin typeface="Microsoft Sans Serif"/>
                <a:cs typeface="Microsoft Sans Serif"/>
              </a:rPr>
              <a:t>//eat</a:t>
            </a:r>
            <a:endParaRPr sz="1800">
              <a:latin typeface="Microsoft Sans Serif"/>
              <a:cs typeface="Microsoft Sans Serif"/>
            </a:endParaRPr>
          </a:p>
          <a:p>
            <a:pPr marL="363220">
              <a:lnSpc>
                <a:spcPct val="100000"/>
              </a:lnSpc>
              <a:spcBef>
                <a:spcPts val="1080"/>
              </a:spcBef>
            </a:pPr>
            <a:r>
              <a:rPr dirty="0" sz="1800" spc="780">
                <a:latin typeface="Microsoft Sans Serif"/>
                <a:cs typeface="Microsoft Sans Serif"/>
              </a:rPr>
              <a:t>……</a:t>
            </a:r>
            <a:endParaRPr sz="1800">
              <a:latin typeface="Microsoft Sans Serif"/>
              <a:cs typeface="Microsoft Sans Serif"/>
            </a:endParaRPr>
          </a:p>
          <a:p>
            <a:pPr marL="363220" marR="1177290">
              <a:lnSpc>
                <a:spcPct val="150000"/>
              </a:lnSpc>
              <a:spcBef>
                <a:spcPts val="5"/>
              </a:spcBef>
            </a:pPr>
            <a:r>
              <a:rPr dirty="0" sz="1800" spc="-40">
                <a:latin typeface="Microsoft Sans Serif"/>
                <a:cs typeface="Microsoft Sans Serif"/>
              </a:rPr>
              <a:t>signal(chopstick[i]); 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signal(chopstick[(i+1)%5]);</a:t>
            </a:r>
            <a:endParaRPr sz="1800">
              <a:latin typeface="Microsoft Sans Serif"/>
              <a:cs typeface="Microsoft Sans Serif"/>
            </a:endParaRPr>
          </a:p>
          <a:p>
            <a:pPr marL="363220">
              <a:lnSpc>
                <a:spcPct val="100000"/>
              </a:lnSpc>
              <a:spcBef>
                <a:spcPts val="1075"/>
              </a:spcBef>
            </a:pPr>
            <a:r>
              <a:rPr dirty="0" sz="1800" spc="780">
                <a:latin typeface="Microsoft Sans Serif"/>
                <a:cs typeface="Microsoft Sans Serif"/>
              </a:rPr>
              <a:t>……</a:t>
            </a:r>
            <a:endParaRPr sz="1800">
              <a:latin typeface="Microsoft Sans Serif"/>
              <a:cs typeface="Microsoft Sans Serif"/>
            </a:endParaRPr>
          </a:p>
          <a:p>
            <a:pPr marL="363220">
              <a:lnSpc>
                <a:spcPct val="100000"/>
              </a:lnSpc>
              <a:spcBef>
                <a:spcPts val="1085"/>
              </a:spcBef>
            </a:pPr>
            <a:r>
              <a:rPr dirty="0" sz="1800" spc="40">
                <a:latin typeface="Microsoft Sans Serif"/>
                <a:cs typeface="Microsoft Sans Serif"/>
              </a:rPr>
              <a:t>//think</a:t>
            </a:r>
            <a:endParaRPr sz="1800">
              <a:latin typeface="Microsoft Sans Serif"/>
              <a:cs typeface="Microsoft Sans Serif"/>
            </a:endParaRPr>
          </a:p>
          <a:p>
            <a:pPr marL="363220">
              <a:lnSpc>
                <a:spcPct val="100000"/>
              </a:lnSpc>
              <a:spcBef>
                <a:spcPts val="1080"/>
              </a:spcBef>
            </a:pPr>
            <a:r>
              <a:rPr dirty="0" sz="1800" spc="780">
                <a:latin typeface="Microsoft Sans Serif"/>
                <a:cs typeface="Microsoft Sans Serif"/>
              </a:rPr>
              <a:t>……</a:t>
            </a:r>
            <a:endParaRPr sz="1800">
              <a:latin typeface="Microsoft Sans Serif"/>
              <a:cs typeface="Microsoft Sans Serif"/>
            </a:endParaRPr>
          </a:p>
          <a:p>
            <a:pPr marL="90805">
              <a:lnSpc>
                <a:spcPct val="100000"/>
              </a:lnSpc>
              <a:spcBef>
                <a:spcPts val="1080"/>
              </a:spcBef>
            </a:pPr>
            <a:r>
              <a:rPr dirty="0" sz="1800" spc="-110">
                <a:latin typeface="Microsoft Sans Serif"/>
                <a:cs typeface="Microsoft Sans Serif"/>
              </a:rPr>
              <a:t>}while(TRUE);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95696" y="4247769"/>
            <a:ext cx="1496060" cy="433705"/>
            <a:chOff x="5195696" y="4247769"/>
            <a:chExt cx="1496060" cy="433705"/>
          </a:xfrm>
        </p:grpSpPr>
        <p:sp>
          <p:nvSpPr>
            <p:cNvPr id="7" name="object 7"/>
            <p:cNvSpPr/>
            <p:nvPr/>
          </p:nvSpPr>
          <p:spPr>
            <a:xfrm>
              <a:off x="5205221" y="4257294"/>
              <a:ext cx="1477010" cy="414655"/>
            </a:xfrm>
            <a:custGeom>
              <a:avLst/>
              <a:gdLst/>
              <a:ahLst/>
              <a:cxnLst/>
              <a:rect l="l" t="t" r="r" b="b"/>
              <a:pathLst>
                <a:path w="1477009" h="414654">
                  <a:moveTo>
                    <a:pt x="1269491" y="0"/>
                  </a:moveTo>
                  <a:lnTo>
                    <a:pt x="1269491" y="103631"/>
                  </a:lnTo>
                  <a:lnTo>
                    <a:pt x="0" y="103631"/>
                  </a:lnTo>
                  <a:lnTo>
                    <a:pt x="0" y="310895"/>
                  </a:lnTo>
                  <a:lnTo>
                    <a:pt x="1269491" y="310895"/>
                  </a:lnTo>
                  <a:lnTo>
                    <a:pt x="1269491" y="414527"/>
                  </a:lnTo>
                  <a:lnTo>
                    <a:pt x="1476755" y="207263"/>
                  </a:lnTo>
                  <a:lnTo>
                    <a:pt x="1269491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205221" y="4257294"/>
              <a:ext cx="1477010" cy="414655"/>
            </a:xfrm>
            <a:custGeom>
              <a:avLst/>
              <a:gdLst/>
              <a:ahLst/>
              <a:cxnLst/>
              <a:rect l="l" t="t" r="r" b="b"/>
              <a:pathLst>
                <a:path w="1477009" h="414654">
                  <a:moveTo>
                    <a:pt x="0" y="103631"/>
                  </a:moveTo>
                  <a:lnTo>
                    <a:pt x="1269491" y="103631"/>
                  </a:lnTo>
                  <a:lnTo>
                    <a:pt x="1269491" y="0"/>
                  </a:lnTo>
                  <a:lnTo>
                    <a:pt x="1476755" y="207263"/>
                  </a:lnTo>
                  <a:lnTo>
                    <a:pt x="1269491" y="414527"/>
                  </a:lnTo>
                  <a:lnTo>
                    <a:pt x="1269491" y="310895"/>
                  </a:lnTo>
                  <a:lnTo>
                    <a:pt x="0" y="310895"/>
                  </a:lnTo>
                  <a:lnTo>
                    <a:pt x="0" y="103631"/>
                  </a:lnTo>
                  <a:close/>
                </a:path>
              </a:pathLst>
            </a:custGeom>
            <a:ln w="19049">
              <a:solidFill>
                <a:srgbClr val="688E1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84943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1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、利用记录型信号量解决哲学家进餐问题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0155" y="1661540"/>
            <a:ext cx="55499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latin typeface="SimSun"/>
                <a:cs typeface="SimSun"/>
              </a:rPr>
              <a:t>思考：在这个算法中，存在什么问题？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5241" y="2274570"/>
            <a:ext cx="8162925" cy="1496695"/>
          </a:xfrm>
          <a:prstGeom prst="rect">
            <a:avLst/>
          </a:prstGeom>
          <a:ln w="28575">
            <a:solidFill>
              <a:srgbClr val="C42E1A"/>
            </a:solidFill>
          </a:ln>
        </p:spPr>
        <p:txBody>
          <a:bodyPr wrap="square" lIns="0" tIns="257810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2030"/>
              </a:spcBef>
            </a:pPr>
            <a:r>
              <a:rPr dirty="0" sz="2400">
                <a:latin typeface="SimSun"/>
                <a:cs typeface="SimSun"/>
              </a:rPr>
              <a:t>若5位哲学家恰好都饿了，一起去拿筷子，恰好都先拿起了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SimSun"/>
              <a:cs typeface="SimSun"/>
            </a:endParaRPr>
          </a:p>
          <a:p>
            <a:pPr marL="279400">
              <a:lnSpc>
                <a:spcPct val="100000"/>
              </a:lnSpc>
            </a:pPr>
            <a:r>
              <a:rPr dirty="0" sz="2400">
                <a:latin typeface="SimSun"/>
                <a:cs typeface="SimSun"/>
              </a:rPr>
              <a:t>自己左边的那根筷子。接下来，会发生什么？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7336" y="4173898"/>
            <a:ext cx="2602041" cy="22962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520946" y="4446270"/>
            <a:ext cx="5196840" cy="1667510"/>
          </a:xfrm>
          <a:custGeom>
            <a:avLst/>
            <a:gdLst/>
            <a:ahLst/>
            <a:cxnLst/>
            <a:rect l="l" t="t" r="r" b="b"/>
            <a:pathLst>
              <a:path w="5196840" h="1667510">
                <a:moveTo>
                  <a:pt x="5196840" y="0"/>
                </a:moveTo>
                <a:lnTo>
                  <a:pt x="0" y="0"/>
                </a:lnTo>
                <a:lnTo>
                  <a:pt x="0" y="1667255"/>
                </a:lnTo>
                <a:lnTo>
                  <a:pt x="5196840" y="1667255"/>
                </a:lnTo>
                <a:lnTo>
                  <a:pt x="51968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520946" y="4446270"/>
            <a:ext cx="5196840" cy="1667510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 lIns="0" tIns="1524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200"/>
              </a:spcBef>
            </a:pPr>
            <a:r>
              <a:rPr dirty="0" sz="2400">
                <a:latin typeface="SimSun"/>
                <a:cs typeface="SimSun"/>
              </a:rPr>
              <a:t>每位哲学家都拿不到右边的筷子，而</a:t>
            </a:r>
            <a:endParaRPr sz="2400">
              <a:latin typeface="SimSun"/>
              <a:cs typeface="SimSun"/>
            </a:endParaRPr>
          </a:p>
          <a:p>
            <a:pPr marL="91440" marR="215900">
              <a:lnSpc>
                <a:spcPct val="150000"/>
              </a:lnSpc>
            </a:pPr>
            <a:r>
              <a:rPr dirty="0" sz="2400">
                <a:latin typeface="SimSun"/>
                <a:cs typeface="SimSun"/>
              </a:rPr>
              <a:t>阻塞等待，而且永远等待下去，这就 </a:t>
            </a:r>
            <a:r>
              <a:rPr dirty="0" sz="2400">
                <a:latin typeface="SimSun"/>
                <a:cs typeface="SimSun"/>
              </a:rPr>
              <a:t>叫</a:t>
            </a:r>
            <a:r>
              <a:rPr dirty="0" sz="2400" spc="-5">
                <a:latin typeface="SimSun"/>
                <a:cs typeface="SimSun"/>
              </a:rPr>
              <a:t>“</a:t>
            </a:r>
            <a:r>
              <a:rPr dirty="0" sz="2400" spc="-5">
                <a:solidFill>
                  <a:srgbClr val="FF0000"/>
                </a:solidFill>
                <a:latin typeface="SimSun"/>
                <a:cs typeface="SimSun"/>
              </a:rPr>
              <a:t>死锁</a:t>
            </a:r>
            <a:r>
              <a:rPr dirty="0" sz="2400" spc="-5">
                <a:latin typeface="SimSun"/>
                <a:cs typeface="SimSun"/>
              </a:rPr>
              <a:t>”。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84943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1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、利用记录型信号量解决哲学家进餐问题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736216"/>
            <a:ext cx="7683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latin typeface="SimSun"/>
                <a:cs typeface="SimSun"/>
              </a:rPr>
              <a:t>有没有办法让哲学家互斥使用筷子，但不发生死锁呢？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2070" y="2472689"/>
            <a:ext cx="219710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15">
                <a:solidFill>
                  <a:srgbClr val="90C225"/>
                </a:solidFill>
                <a:latin typeface="Wingdings"/>
                <a:cs typeface="Wingdings"/>
              </a:rPr>
              <a:t>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741" y="2344673"/>
            <a:ext cx="5768340" cy="1321435"/>
          </a:xfrm>
          <a:prstGeom prst="rect">
            <a:avLst/>
          </a:prstGeom>
          <a:ln w="28575">
            <a:solidFill>
              <a:srgbClr val="C42E1A"/>
            </a:solidFill>
          </a:ln>
        </p:spPr>
        <p:txBody>
          <a:bodyPr wrap="square" lIns="0" tIns="79375" rIns="0" bIns="0" rtlCol="0" vert="horz">
            <a:spAutoFit/>
          </a:bodyPr>
          <a:lstStyle/>
          <a:p>
            <a:pPr marL="118745">
              <a:lnSpc>
                <a:spcPct val="100000"/>
              </a:lnSpc>
              <a:spcBef>
                <a:spcPts val="625"/>
              </a:spcBef>
            </a:pPr>
            <a:r>
              <a:rPr dirty="0" sz="2400">
                <a:latin typeface="SimSun"/>
                <a:cs typeface="SimSun"/>
              </a:rPr>
              <a:t>解决办法1：限制最多4个人同时吃面。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SimSun"/>
              <a:cs typeface="SimSun"/>
            </a:endParaRPr>
          </a:p>
          <a:p>
            <a:pPr marL="118745">
              <a:lnSpc>
                <a:spcPct val="100000"/>
              </a:lnSpc>
            </a:pPr>
            <a:r>
              <a:rPr dirty="0" sz="2400">
                <a:latin typeface="SimSun"/>
                <a:cs typeface="SimSun"/>
              </a:rPr>
              <a:t>实现方法：加一个临界资</a:t>
            </a:r>
            <a:r>
              <a:rPr dirty="0" sz="2400" spc="5">
                <a:latin typeface="SimSun"/>
                <a:cs typeface="SimSun"/>
              </a:rPr>
              <a:t>源</a:t>
            </a:r>
            <a:r>
              <a:rPr dirty="0" sz="2400">
                <a:latin typeface="SimSun"/>
                <a:cs typeface="SimSun"/>
              </a:rPr>
              <a:t>——吃面名额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01976" y="3763771"/>
            <a:ext cx="75368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>
                <a:latin typeface="Microsoft Sans Serif"/>
                <a:cs typeface="Microsoft Sans Serif"/>
              </a:rPr>
              <a:t>semaphore</a:t>
            </a:r>
            <a:r>
              <a:rPr dirty="0" sz="2400" spc="65">
                <a:latin typeface="Microsoft Sans Serif"/>
                <a:cs typeface="Microsoft Sans Serif"/>
              </a:rPr>
              <a:t> </a:t>
            </a:r>
            <a:r>
              <a:rPr dirty="0" sz="2400" spc="20">
                <a:solidFill>
                  <a:srgbClr val="FF0000"/>
                </a:solidFill>
                <a:latin typeface="Microsoft Sans Serif"/>
                <a:cs typeface="Microsoft Sans Serif"/>
              </a:rPr>
              <a:t>mutexlimit</a:t>
            </a:r>
            <a:r>
              <a:rPr dirty="0" sz="2400" spc="20">
                <a:latin typeface="Microsoft Sans Serif"/>
                <a:cs typeface="Microsoft Sans Serif"/>
              </a:rPr>
              <a:t>=4;//</a:t>
            </a:r>
            <a:r>
              <a:rPr dirty="0" sz="2400">
                <a:latin typeface="SimSun"/>
                <a:cs typeface="SimSun"/>
              </a:rPr>
              <a:t>为就餐名额加一个互斥信号量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01976" y="4438904"/>
            <a:ext cx="21393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Microsoft Sans Serif"/>
                <a:cs typeface="Microsoft Sans Serif"/>
              </a:rPr>
              <a:t>wait(</a:t>
            </a:r>
            <a:r>
              <a:rPr dirty="0" sz="2400" spc="-50">
                <a:solidFill>
                  <a:srgbClr val="FF0000"/>
                </a:solidFill>
                <a:latin typeface="Microsoft Sans Serif"/>
                <a:cs typeface="Microsoft Sans Serif"/>
              </a:rPr>
              <a:t>mutexlimit</a:t>
            </a:r>
            <a:r>
              <a:rPr dirty="0" sz="2400" spc="-50">
                <a:latin typeface="Microsoft Sans Serif"/>
                <a:cs typeface="Microsoft Sans Serif"/>
              </a:rPr>
              <a:t>);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1976" y="5115814"/>
            <a:ext cx="1854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吃面临界区；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1976" y="5790691"/>
            <a:ext cx="23679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5">
                <a:latin typeface="Microsoft Sans Serif"/>
                <a:cs typeface="Microsoft Sans Serif"/>
              </a:rPr>
              <a:t>signal(</a:t>
            </a:r>
            <a:r>
              <a:rPr dirty="0" sz="2400" spc="-55">
                <a:solidFill>
                  <a:srgbClr val="FF0000"/>
                </a:solidFill>
                <a:latin typeface="Microsoft Sans Serif"/>
                <a:cs typeface="Microsoft Sans Serif"/>
              </a:rPr>
              <a:t>mutexlimit</a:t>
            </a:r>
            <a:r>
              <a:rPr dirty="0" sz="2400" spc="-55">
                <a:latin typeface="Microsoft Sans Serif"/>
                <a:cs typeface="Microsoft Sans Serif"/>
              </a:rPr>
              <a:t>);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36514" y="4411217"/>
            <a:ext cx="4159250" cy="2032000"/>
          </a:xfrm>
          <a:custGeom>
            <a:avLst/>
            <a:gdLst/>
            <a:ahLst/>
            <a:cxnLst/>
            <a:rect l="l" t="t" r="r" b="b"/>
            <a:pathLst>
              <a:path w="4159250" h="2032000">
                <a:moveTo>
                  <a:pt x="4158995" y="0"/>
                </a:moveTo>
                <a:lnTo>
                  <a:pt x="0" y="0"/>
                </a:lnTo>
                <a:lnTo>
                  <a:pt x="0" y="2031492"/>
                </a:lnTo>
                <a:lnTo>
                  <a:pt x="4158995" y="2031492"/>
                </a:lnTo>
                <a:lnTo>
                  <a:pt x="41589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636514" y="4411217"/>
            <a:ext cx="4159250" cy="2032000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364490" marR="1348740">
              <a:lnSpc>
                <a:spcPct val="100000"/>
              </a:lnSpc>
              <a:spcBef>
                <a:spcPts val="250"/>
              </a:spcBef>
            </a:pPr>
            <a:r>
              <a:rPr dirty="0" sz="1800" spc="-40">
                <a:latin typeface="Microsoft Sans Serif"/>
                <a:cs typeface="Microsoft Sans Serif"/>
              </a:rPr>
              <a:t>wait(chopstick[i]); 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wait(chopstick[(i+1)%5]);</a:t>
            </a:r>
            <a:endParaRPr sz="1800">
              <a:latin typeface="Microsoft Sans Serif"/>
              <a:cs typeface="Microsoft Sans Serif"/>
            </a:endParaRPr>
          </a:p>
          <a:p>
            <a:pPr marL="364490">
              <a:lnSpc>
                <a:spcPct val="100000"/>
              </a:lnSpc>
            </a:pPr>
            <a:r>
              <a:rPr dirty="0" sz="1800" spc="780">
                <a:latin typeface="Microsoft Sans Serif"/>
                <a:cs typeface="Microsoft Sans Serif"/>
              </a:rPr>
              <a:t>……</a:t>
            </a:r>
            <a:endParaRPr sz="1800">
              <a:latin typeface="Microsoft Sans Serif"/>
              <a:cs typeface="Microsoft Sans Serif"/>
            </a:endParaRPr>
          </a:p>
          <a:p>
            <a:pPr marL="364490">
              <a:lnSpc>
                <a:spcPct val="100000"/>
              </a:lnSpc>
            </a:pPr>
            <a:r>
              <a:rPr dirty="0" sz="1800" spc="30">
                <a:latin typeface="Microsoft Sans Serif"/>
                <a:cs typeface="Microsoft Sans Serif"/>
              </a:rPr>
              <a:t>//eat</a:t>
            </a:r>
            <a:endParaRPr sz="1800">
              <a:latin typeface="Microsoft Sans Serif"/>
              <a:cs typeface="Microsoft Sans Serif"/>
            </a:endParaRPr>
          </a:p>
          <a:p>
            <a:pPr marL="364490">
              <a:lnSpc>
                <a:spcPct val="100000"/>
              </a:lnSpc>
              <a:spcBef>
                <a:spcPts val="5"/>
              </a:spcBef>
            </a:pPr>
            <a:r>
              <a:rPr dirty="0" sz="1800" spc="780">
                <a:latin typeface="Microsoft Sans Serif"/>
                <a:cs typeface="Microsoft Sans Serif"/>
              </a:rPr>
              <a:t>……</a:t>
            </a:r>
            <a:endParaRPr sz="1800">
              <a:latin typeface="Microsoft Sans Serif"/>
              <a:cs typeface="Microsoft Sans Serif"/>
            </a:endParaRPr>
          </a:p>
          <a:p>
            <a:pPr marL="364490" marR="1177290">
              <a:lnSpc>
                <a:spcPct val="100000"/>
              </a:lnSpc>
            </a:pPr>
            <a:r>
              <a:rPr dirty="0" sz="1800" spc="-40">
                <a:latin typeface="Microsoft Sans Serif"/>
                <a:cs typeface="Microsoft Sans Serif"/>
              </a:rPr>
              <a:t>signal(chopstick[i]); 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signal(chopstick[(i+1)%5]);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74795" y="4411217"/>
            <a:ext cx="1563370" cy="843280"/>
          </a:xfrm>
          <a:custGeom>
            <a:avLst/>
            <a:gdLst/>
            <a:ahLst/>
            <a:cxnLst/>
            <a:rect l="l" t="t" r="r" b="b"/>
            <a:pathLst>
              <a:path w="1563370" h="843279">
                <a:moveTo>
                  <a:pt x="92201" y="770127"/>
                </a:moveTo>
                <a:lnTo>
                  <a:pt x="85216" y="773937"/>
                </a:lnTo>
                <a:lnTo>
                  <a:pt x="2666" y="818006"/>
                </a:lnTo>
                <a:lnTo>
                  <a:pt x="0" y="826642"/>
                </a:lnTo>
                <a:lnTo>
                  <a:pt x="3809" y="833627"/>
                </a:lnTo>
                <a:lnTo>
                  <a:pt x="7492" y="840612"/>
                </a:lnTo>
                <a:lnTo>
                  <a:pt x="16128" y="843279"/>
                </a:lnTo>
                <a:lnTo>
                  <a:pt x="23113" y="839469"/>
                </a:lnTo>
                <a:lnTo>
                  <a:pt x="105663" y="795400"/>
                </a:lnTo>
                <a:lnTo>
                  <a:pt x="108330" y="786764"/>
                </a:lnTo>
                <a:lnTo>
                  <a:pt x="104520" y="779779"/>
                </a:lnTo>
                <a:lnTo>
                  <a:pt x="100837" y="772794"/>
                </a:lnTo>
                <a:lnTo>
                  <a:pt x="92201" y="770127"/>
                </a:lnTo>
                <a:close/>
              </a:path>
              <a:path w="1563370" h="843279">
                <a:moveTo>
                  <a:pt x="268604" y="675893"/>
                </a:moveTo>
                <a:lnTo>
                  <a:pt x="179069" y="723645"/>
                </a:lnTo>
                <a:lnTo>
                  <a:pt x="176402" y="732408"/>
                </a:lnTo>
                <a:lnTo>
                  <a:pt x="180212" y="739266"/>
                </a:lnTo>
                <a:lnTo>
                  <a:pt x="183895" y="746251"/>
                </a:lnTo>
                <a:lnTo>
                  <a:pt x="192531" y="748918"/>
                </a:lnTo>
                <a:lnTo>
                  <a:pt x="282066" y="701039"/>
                </a:lnTo>
                <a:lnTo>
                  <a:pt x="284733" y="692403"/>
                </a:lnTo>
                <a:lnTo>
                  <a:pt x="280924" y="685418"/>
                </a:lnTo>
                <a:lnTo>
                  <a:pt x="277240" y="678433"/>
                </a:lnTo>
                <a:lnTo>
                  <a:pt x="268604" y="675893"/>
                </a:lnTo>
                <a:close/>
              </a:path>
              <a:path w="1563370" h="843279">
                <a:moveTo>
                  <a:pt x="445007" y="581532"/>
                </a:moveTo>
                <a:lnTo>
                  <a:pt x="355472" y="629411"/>
                </a:lnTo>
                <a:lnTo>
                  <a:pt x="352805" y="638047"/>
                </a:lnTo>
                <a:lnTo>
                  <a:pt x="356615" y="645032"/>
                </a:lnTo>
                <a:lnTo>
                  <a:pt x="360299" y="652017"/>
                </a:lnTo>
                <a:lnTo>
                  <a:pt x="368934" y="654557"/>
                </a:lnTo>
                <a:lnTo>
                  <a:pt x="451484" y="610488"/>
                </a:lnTo>
                <a:lnTo>
                  <a:pt x="458469" y="606678"/>
                </a:lnTo>
                <a:lnTo>
                  <a:pt x="461137" y="598042"/>
                </a:lnTo>
                <a:lnTo>
                  <a:pt x="457326" y="591057"/>
                </a:lnTo>
                <a:lnTo>
                  <a:pt x="453643" y="584199"/>
                </a:lnTo>
                <a:lnTo>
                  <a:pt x="445007" y="581532"/>
                </a:lnTo>
                <a:close/>
              </a:path>
              <a:path w="1563370" h="843279">
                <a:moveTo>
                  <a:pt x="621410" y="487171"/>
                </a:moveTo>
                <a:lnTo>
                  <a:pt x="614426" y="490981"/>
                </a:lnTo>
                <a:lnTo>
                  <a:pt x="531876" y="535050"/>
                </a:lnTo>
                <a:lnTo>
                  <a:pt x="529208" y="543686"/>
                </a:lnTo>
                <a:lnTo>
                  <a:pt x="533018" y="550671"/>
                </a:lnTo>
                <a:lnTo>
                  <a:pt x="536701" y="557656"/>
                </a:lnTo>
                <a:lnTo>
                  <a:pt x="545338" y="560323"/>
                </a:lnTo>
                <a:lnTo>
                  <a:pt x="552322" y="556513"/>
                </a:lnTo>
                <a:lnTo>
                  <a:pt x="634872" y="512444"/>
                </a:lnTo>
                <a:lnTo>
                  <a:pt x="637413" y="503808"/>
                </a:lnTo>
                <a:lnTo>
                  <a:pt x="630046" y="489838"/>
                </a:lnTo>
                <a:lnTo>
                  <a:pt x="621410" y="487171"/>
                </a:lnTo>
                <a:close/>
              </a:path>
              <a:path w="1563370" h="843279">
                <a:moveTo>
                  <a:pt x="797813" y="392937"/>
                </a:moveTo>
                <a:lnTo>
                  <a:pt x="708278" y="440689"/>
                </a:lnTo>
                <a:lnTo>
                  <a:pt x="705612" y="449452"/>
                </a:lnTo>
                <a:lnTo>
                  <a:pt x="709294" y="456310"/>
                </a:lnTo>
                <a:lnTo>
                  <a:pt x="713104" y="463295"/>
                </a:lnTo>
                <a:lnTo>
                  <a:pt x="721740" y="465962"/>
                </a:lnTo>
                <a:lnTo>
                  <a:pt x="811276" y="418083"/>
                </a:lnTo>
                <a:lnTo>
                  <a:pt x="813815" y="409447"/>
                </a:lnTo>
                <a:lnTo>
                  <a:pt x="806450" y="395477"/>
                </a:lnTo>
                <a:lnTo>
                  <a:pt x="797813" y="392937"/>
                </a:lnTo>
                <a:close/>
              </a:path>
              <a:path w="1563370" h="843279">
                <a:moveTo>
                  <a:pt x="974216" y="298576"/>
                </a:moveTo>
                <a:lnTo>
                  <a:pt x="884681" y="346455"/>
                </a:lnTo>
                <a:lnTo>
                  <a:pt x="882014" y="355091"/>
                </a:lnTo>
                <a:lnTo>
                  <a:pt x="885697" y="362076"/>
                </a:lnTo>
                <a:lnTo>
                  <a:pt x="889507" y="369061"/>
                </a:lnTo>
                <a:lnTo>
                  <a:pt x="898143" y="371601"/>
                </a:lnTo>
                <a:lnTo>
                  <a:pt x="980693" y="327532"/>
                </a:lnTo>
                <a:lnTo>
                  <a:pt x="987678" y="323722"/>
                </a:lnTo>
                <a:lnTo>
                  <a:pt x="990218" y="315086"/>
                </a:lnTo>
                <a:lnTo>
                  <a:pt x="986535" y="308101"/>
                </a:lnTo>
                <a:lnTo>
                  <a:pt x="982852" y="301243"/>
                </a:lnTo>
                <a:lnTo>
                  <a:pt x="974216" y="298576"/>
                </a:lnTo>
                <a:close/>
              </a:path>
              <a:path w="1563370" h="843279">
                <a:moveTo>
                  <a:pt x="1150492" y="204215"/>
                </a:moveTo>
                <a:lnTo>
                  <a:pt x="1143634" y="208025"/>
                </a:lnTo>
                <a:lnTo>
                  <a:pt x="1061084" y="252094"/>
                </a:lnTo>
                <a:lnTo>
                  <a:pt x="1058417" y="260730"/>
                </a:lnTo>
                <a:lnTo>
                  <a:pt x="1062101" y="267715"/>
                </a:lnTo>
                <a:lnTo>
                  <a:pt x="1065910" y="274700"/>
                </a:lnTo>
                <a:lnTo>
                  <a:pt x="1074546" y="277367"/>
                </a:lnTo>
                <a:lnTo>
                  <a:pt x="1081404" y="273557"/>
                </a:lnTo>
                <a:lnTo>
                  <a:pt x="1164081" y="229488"/>
                </a:lnTo>
                <a:lnTo>
                  <a:pt x="1166621" y="220852"/>
                </a:lnTo>
                <a:lnTo>
                  <a:pt x="1159255" y="206882"/>
                </a:lnTo>
                <a:lnTo>
                  <a:pt x="1150492" y="204215"/>
                </a:lnTo>
                <a:close/>
              </a:path>
              <a:path w="1563370" h="843279">
                <a:moveTo>
                  <a:pt x="1326895" y="109981"/>
                </a:moveTo>
                <a:lnTo>
                  <a:pt x="1237488" y="157733"/>
                </a:lnTo>
                <a:lnTo>
                  <a:pt x="1234820" y="166496"/>
                </a:lnTo>
                <a:lnTo>
                  <a:pt x="1238503" y="173354"/>
                </a:lnTo>
                <a:lnTo>
                  <a:pt x="1242187" y="180339"/>
                </a:lnTo>
                <a:lnTo>
                  <a:pt x="1250950" y="183006"/>
                </a:lnTo>
                <a:lnTo>
                  <a:pt x="1340357" y="135127"/>
                </a:lnTo>
                <a:lnTo>
                  <a:pt x="1343025" y="126491"/>
                </a:lnTo>
                <a:lnTo>
                  <a:pt x="1335658" y="112521"/>
                </a:lnTo>
                <a:lnTo>
                  <a:pt x="1326895" y="109981"/>
                </a:lnTo>
                <a:close/>
              </a:path>
              <a:path w="1563370" h="843279">
                <a:moveTo>
                  <a:pt x="1480476" y="27847"/>
                </a:moveTo>
                <a:lnTo>
                  <a:pt x="1413764" y="63499"/>
                </a:lnTo>
                <a:lnTo>
                  <a:pt x="1411224" y="72135"/>
                </a:lnTo>
                <a:lnTo>
                  <a:pt x="1418589" y="86105"/>
                </a:lnTo>
                <a:lnTo>
                  <a:pt x="1427352" y="88645"/>
                </a:lnTo>
                <a:lnTo>
                  <a:pt x="1493958" y="52992"/>
                </a:lnTo>
                <a:lnTo>
                  <a:pt x="1480476" y="27847"/>
                </a:lnTo>
                <a:close/>
              </a:path>
              <a:path w="1563370" h="843279">
                <a:moveTo>
                  <a:pt x="1550547" y="17398"/>
                </a:moveTo>
                <a:lnTo>
                  <a:pt x="1499996" y="17398"/>
                </a:lnTo>
                <a:lnTo>
                  <a:pt x="1508759" y="19938"/>
                </a:lnTo>
                <a:lnTo>
                  <a:pt x="1516126" y="33908"/>
                </a:lnTo>
                <a:lnTo>
                  <a:pt x="1513585" y="42544"/>
                </a:lnTo>
                <a:lnTo>
                  <a:pt x="1493958" y="52992"/>
                </a:lnTo>
                <a:lnTo>
                  <a:pt x="1507489" y="78231"/>
                </a:lnTo>
                <a:lnTo>
                  <a:pt x="1550547" y="17398"/>
                </a:lnTo>
                <a:close/>
              </a:path>
              <a:path w="1563370" h="843279">
                <a:moveTo>
                  <a:pt x="1499996" y="17398"/>
                </a:moveTo>
                <a:lnTo>
                  <a:pt x="1480476" y="27847"/>
                </a:lnTo>
                <a:lnTo>
                  <a:pt x="1493958" y="52992"/>
                </a:lnTo>
                <a:lnTo>
                  <a:pt x="1513585" y="42544"/>
                </a:lnTo>
                <a:lnTo>
                  <a:pt x="1516126" y="33908"/>
                </a:lnTo>
                <a:lnTo>
                  <a:pt x="1508759" y="19938"/>
                </a:lnTo>
                <a:lnTo>
                  <a:pt x="1499996" y="17398"/>
                </a:lnTo>
                <a:close/>
              </a:path>
              <a:path w="1563370" h="843279">
                <a:moveTo>
                  <a:pt x="1562862" y="0"/>
                </a:moveTo>
                <a:lnTo>
                  <a:pt x="1466977" y="2666"/>
                </a:lnTo>
                <a:lnTo>
                  <a:pt x="1480476" y="27847"/>
                </a:lnTo>
                <a:lnTo>
                  <a:pt x="1499996" y="17398"/>
                </a:lnTo>
                <a:lnTo>
                  <a:pt x="1550547" y="17398"/>
                </a:lnTo>
                <a:lnTo>
                  <a:pt x="156286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74921" y="5373370"/>
            <a:ext cx="1562735" cy="1068705"/>
          </a:xfrm>
          <a:custGeom>
            <a:avLst/>
            <a:gdLst/>
            <a:ahLst/>
            <a:cxnLst/>
            <a:rect l="l" t="t" r="r" b="b"/>
            <a:pathLst>
              <a:path w="1562735" h="1068704">
                <a:moveTo>
                  <a:pt x="17779" y="0"/>
                </a:moveTo>
                <a:lnTo>
                  <a:pt x="8889" y="1650"/>
                </a:lnTo>
                <a:lnTo>
                  <a:pt x="4444" y="8254"/>
                </a:lnTo>
                <a:lnTo>
                  <a:pt x="0" y="14731"/>
                </a:lnTo>
                <a:lnTo>
                  <a:pt x="1650" y="23621"/>
                </a:lnTo>
                <a:lnTo>
                  <a:pt x="85598" y="80771"/>
                </a:lnTo>
                <a:lnTo>
                  <a:pt x="94487" y="78993"/>
                </a:lnTo>
                <a:lnTo>
                  <a:pt x="103377" y="66039"/>
                </a:lnTo>
                <a:lnTo>
                  <a:pt x="101726" y="57149"/>
                </a:lnTo>
                <a:lnTo>
                  <a:pt x="17779" y="0"/>
                </a:lnTo>
                <a:close/>
              </a:path>
              <a:path w="1562735" h="1068704">
                <a:moveTo>
                  <a:pt x="183133" y="112521"/>
                </a:moveTo>
                <a:lnTo>
                  <a:pt x="174243" y="114172"/>
                </a:lnTo>
                <a:lnTo>
                  <a:pt x="169799" y="120776"/>
                </a:lnTo>
                <a:lnTo>
                  <a:pt x="165353" y="127253"/>
                </a:lnTo>
                <a:lnTo>
                  <a:pt x="167131" y="136143"/>
                </a:lnTo>
                <a:lnTo>
                  <a:pt x="250951" y="193293"/>
                </a:lnTo>
                <a:lnTo>
                  <a:pt x="259841" y="191515"/>
                </a:lnTo>
                <a:lnTo>
                  <a:pt x="264287" y="185038"/>
                </a:lnTo>
                <a:lnTo>
                  <a:pt x="268731" y="178434"/>
                </a:lnTo>
                <a:lnTo>
                  <a:pt x="267080" y="169544"/>
                </a:lnTo>
                <a:lnTo>
                  <a:pt x="260603" y="165226"/>
                </a:lnTo>
                <a:lnTo>
                  <a:pt x="183133" y="112521"/>
                </a:lnTo>
                <a:close/>
              </a:path>
              <a:path w="1562735" h="1068704">
                <a:moveTo>
                  <a:pt x="348488" y="225018"/>
                </a:moveTo>
                <a:lnTo>
                  <a:pt x="339598" y="226707"/>
                </a:lnTo>
                <a:lnTo>
                  <a:pt x="335152" y="233235"/>
                </a:lnTo>
                <a:lnTo>
                  <a:pt x="330835" y="239763"/>
                </a:lnTo>
                <a:lnTo>
                  <a:pt x="332486" y="248640"/>
                </a:lnTo>
                <a:lnTo>
                  <a:pt x="416432" y="305739"/>
                </a:lnTo>
                <a:lnTo>
                  <a:pt x="425323" y="304050"/>
                </a:lnTo>
                <a:lnTo>
                  <a:pt x="434213" y="290995"/>
                </a:lnTo>
                <a:lnTo>
                  <a:pt x="432435" y="282117"/>
                </a:lnTo>
                <a:lnTo>
                  <a:pt x="348488" y="225018"/>
                </a:lnTo>
                <a:close/>
              </a:path>
              <a:path w="1562735" h="1068704">
                <a:moveTo>
                  <a:pt x="513968" y="337527"/>
                </a:moveTo>
                <a:lnTo>
                  <a:pt x="505078" y="339216"/>
                </a:lnTo>
                <a:lnTo>
                  <a:pt x="496188" y="352272"/>
                </a:lnTo>
                <a:lnTo>
                  <a:pt x="497839" y="361149"/>
                </a:lnTo>
                <a:lnTo>
                  <a:pt x="581787" y="418249"/>
                </a:lnTo>
                <a:lnTo>
                  <a:pt x="590676" y="416559"/>
                </a:lnTo>
                <a:lnTo>
                  <a:pt x="599566" y="403504"/>
                </a:lnTo>
                <a:lnTo>
                  <a:pt x="597788" y="394627"/>
                </a:lnTo>
                <a:lnTo>
                  <a:pt x="513968" y="337527"/>
                </a:lnTo>
                <a:close/>
              </a:path>
              <a:path w="1562735" h="1068704">
                <a:moveTo>
                  <a:pt x="679323" y="450037"/>
                </a:moveTo>
                <a:lnTo>
                  <a:pt x="670432" y="451726"/>
                </a:lnTo>
                <a:lnTo>
                  <a:pt x="661542" y="464769"/>
                </a:lnTo>
                <a:lnTo>
                  <a:pt x="663193" y="473659"/>
                </a:lnTo>
                <a:lnTo>
                  <a:pt x="747140" y="530758"/>
                </a:lnTo>
                <a:lnTo>
                  <a:pt x="756030" y="529069"/>
                </a:lnTo>
                <a:lnTo>
                  <a:pt x="764920" y="516013"/>
                </a:lnTo>
                <a:lnTo>
                  <a:pt x="763269" y="507123"/>
                </a:lnTo>
                <a:lnTo>
                  <a:pt x="679323" y="450037"/>
                </a:lnTo>
                <a:close/>
              </a:path>
              <a:path w="1562735" h="1068704">
                <a:moveTo>
                  <a:pt x="844676" y="562546"/>
                </a:moveTo>
                <a:lnTo>
                  <a:pt x="835787" y="564235"/>
                </a:lnTo>
                <a:lnTo>
                  <a:pt x="826897" y="577278"/>
                </a:lnTo>
                <a:lnTo>
                  <a:pt x="828675" y="586168"/>
                </a:lnTo>
                <a:lnTo>
                  <a:pt x="912494" y="643267"/>
                </a:lnTo>
                <a:lnTo>
                  <a:pt x="921385" y="641578"/>
                </a:lnTo>
                <a:lnTo>
                  <a:pt x="930275" y="628522"/>
                </a:lnTo>
                <a:lnTo>
                  <a:pt x="928624" y="619632"/>
                </a:lnTo>
                <a:lnTo>
                  <a:pt x="844676" y="562546"/>
                </a:lnTo>
                <a:close/>
              </a:path>
              <a:path w="1562735" h="1068704">
                <a:moveTo>
                  <a:pt x="1010030" y="675055"/>
                </a:moveTo>
                <a:lnTo>
                  <a:pt x="1001140" y="676744"/>
                </a:lnTo>
                <a:lnTo>
                  <a:pt x="992251" y="689787"/>
                </a:lnTo>
                <a:lnTo>
                  <a:pt x="994028" y="698677"/>
                </a:lnTo>
                <a:lnTo>
                  <a:pt x="1077976" y="755776"/>
                </a:lnTo>
                <a:lnTo>
                  <a:pt x="1086865" y="754075"/>
                </a:lnTo>
                <a:lnTo>
                  <a:pt x="1091311" y="747560"/>
                </a:lnTo>
                <a:lnTo>
                  <a:pt x="1095628" y="741032"/>
                </a:lnTo>
                <a:lnTo>
                  <a:pt x="1093977" y="732142"/>
                </a:lnTo>
                <a:lnTo>
                  <a:pt x="1010030" y="675055"/>
                </a:lnTo>
                <a:close/>
              </a:path>
              <a:path w="1562735" h="1068704">
                <a:moveTo>
                  <a:pt x="1175512" y="787552"/>
                </a:moveTo>
                <a:lnTo>
                  <a:pt x="1166622" y="789254"/>
                </a:lnTo>
                <a:lnTo>
                  <a:pt x="1157731" y="802297"/>
                </a:lnTo>
                <a:lnTo>
                  <a:pt x="1159382" y="811187"/>
                </a:lnTo>
                <a:lnTo>
                  <a:pt x="1243329" y="868273"/>
                </a:lnTo>
                <a:lnTo>
                  <a:pt x="1252219" y="866584"/>
                </a:lnTo>
                <a:lnTo>
                  <a:pt x="1261110" y="853541"/>
                </a:lnTo>
                <a:lnTo>
                  <a:pt x="1259331" y="844651"/>
                </a:lnTo>
                <a:lnTo>
                  <a:pt x="1175512" y="787552"/>
                </a:lnTo>
                <a:close/>
              </a:path>
              <a:path w="1562735" h="1068704">
                <a:moveTo>
                  <a:pt x="1340865" y="900061"/>
                </a:moveTo>
                <a:lnTo>
                  <a:pt x="1331976" y="901750"/>
                </a:lnTo>
                <a:lnTo>
                  <a:pt x="1323086" y="914806"/>
                </a:lnTo>
                <a:lnTo>
                  <a:pt x="1324737" y="923696"/>
                </a:lnTo>
                <a:lnTo>
                  <a:pt x="1408683" y="980782"/>
                </a:lnTo>
                <a:lnTo>
                  <a:pt x="1417574" y="979093"/>
                </a:lnTo>
                <a:lnTo>
                  <a:pt x="1426464" y="966050"/>
                </a:lnTo>
                <a:lnTo>
                  <a:pt x="1424813" y="957160"/>
                </a:lnTo>
                <a:lnTo>
                  <a:pt x="1340865" y="900061"/>
                </a:lnTo>
                <a:close/>
              </a:path>
              <a:path w="1562735" h="1068704">
                <a:moveTo>
                  <a:pt x="1515872" y="984618"/>
                </a:moveTo>
                <a:lnTo>
                  <a:pt x="1467739" y="1055496"/>
                </a:lnTo>
                <a:lnTo>
                  <a:pt x="1562735" y="1068273"/>
                </a:lnTo>
                <a:lnTo>
                  <a:pt x="1515872" y="98461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84943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1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、利用记录型信号量解决哲学家进餐问题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736216"/>
            <a:ext cx="7683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latin typeface="SimSun"/>
                <a:cs typeface="SimSun"/>
              </a:rPr>
              <a:t>有没有办法让哲学家互斥使用筷子，但不发生死锁呢？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2070" y="2472689"/>
            <a:ext cx="219710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15">
                <a:solidFill>
                  <a:srgbClr val="90C225"/>
                </a:solidFill>
                <a:latin typeface="Wingdings"/>
                <a:cs typeface="Wingdings"/>
              </a:rPr>
              <a:t>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741" y="2311145"/>
            <a:ext cx="8661400" cy="1321435"/>
          </a:xfrm>
          <a:prstGeom prst="rect">
            <a:avLst/>
          </a:prstGeom>
          <a:ln w="28575">
            <a:solidFill>
              <a:srgbClr val="C42E1A"/>
            </a:solidFill>
          </a:ln>
        </p:spPr>
        <p:txBody>
          <a:bodyPr wrap="square" lIns="0" tIns="113030" rIns="0" bIns="0" rtlCol="0" vert="horz">
            <a:spAutoFit/>
          </a:bodyPr>
          <a:lstStyle/>
          <a:p>
            <a:pPr marL="118745">
              <a:lnSpc>
                <a:spcPct val="100000"/>
              </a:lnSpc>
              <a:spcBef>
                <a:spcPts val="890"/>
              </a:spcBef>
            </a:pPr>
            <a:r>
              <a:rPr dirty="0" sz="2400">
                <a:latin typeface="SimSun"/>
                <a:cs typeface="SimSun"/>
              </a:rPr>
              <a:t>解决办法2：将椅子统一编号，让奇数号椅子上的哲学家饥饿时</a:t>
            </a:r>
            <a:endParaRPr sz="2400">
              <a:latin typeface="SimSun"/>
              <a:cs typeface="SimSun"/>
            </a:endParaRPr>
          </a:p>
          <a:p>
            <a:pPr marL="118745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latin typeface="SimSun"/>
                <a:cs typeface="SimSun"/>
              </a:rPr>
              <a:t>先拿左边筷子，偶数号椅子上的先拿右边筷子。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1276" y="3648455"/>
            <a:ext cx="40005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84943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1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、利用记录型信号量解决哲学家进餐问题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736216"/>
            <a:ext cx="7683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latin typeface="SimSun"/>
                <a:cs typeface="SimSun"/>
              </a:rPr>
              <a:t>有没有办法让哲学家互斥使用筷子，但不发生死锁呢？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2070" y="2472689"/>
            <a:ext cx="219710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15">
                <a:solidFill>
                  <a:srgbClr val="90C225"/>
                </a:solidFill>
                <a:latin typeface="Wingdings"/>
                <a:cs typeface="Wingdings"/>
              </a:rPr>
              <a:t>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741" y="2311145"/>
            <a:ext cx="8661400" cy="1321435"/>
          </a:xfrm>
          <a:prstGeom prst="rect">
            <a:avLst/>
          </a:prstGeom>
          <a:ln w="28575">
            <a:solidFill>
              <a:srgbClr val="C42E1A"/>
            </a:solidFill>
          </a:ln>
        </p:spPr>
        <p:txBody>
          <a:bodyPr wrap="square" lIns="0" tIns="113030" rIns="0" bIns="0" rtlCol="0" vert="horz">
            <a:spAutoFit/>
          </a:bodyPr>
          <a:lstStyle/>
          <a:p>
            <a:pPr marL="118745">
              <a:lnSpc>
                <a:spcPct val="100000"/>
              </a:lnSpc>
              <a:spcBef>
                <a:spcPts val="890"/>
              </a:spcBef>
            </a:pPr>
            <a:r>
              <a:rPr dirty="0" sz="2400">
                <a:latin typeface="SimSun"/>
                <a:cs typeface="SimSun"/>
              </a:rPr>
              <a:t>解决办法2：将椅子统一编号，让奇数号椅子上的哲学家饥饿时</a:t>
            </a:r>
            <a:endParaRPr sz="2400">
              <a:latin typeface="SimSun"/>
              <a:cs typeface="SimSun"/>
            </a:endParaRPr>
          </a:p>
          <a:p>
            <a:pPr marL="118745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latin typeface="SimSun"/>
                <a:cs typeface="SimSun"/>
              </a:rPr>
              <a:t>先拿左边筷子，偶数号椅子上的先拿右边筷子。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82561" y="4031741"/>
            <a:ext cx="3243580" cy="2127885"/>
          </a:xfrm>
          <a:custGeom>
            <a:avLst/>
            <a:gdLst/>
            <a:ahLst/>
            <a:cxnLst/>
            <a:rect l="l" t="t" r="r" b="b"/>
            <a:pathLst>
              <a:path w="3243579" h="2127885">
                <a:moveTo>
                  <a:pt x="3243072" y="0"/>
                </a:moveTo>
                <a:lnTo>
                  <a:pt x="0" y="0"/>
                </a:lnTo>
                <a:lnTo>
                  <a:pt x="0" y="2127504"/>
                </a:lnTo>
                <a:lnTo>
                  <a:pt x="3243072" y="2127504"/>
                </a:lnTo>
                <a:lnTo>
                  <a:pt x="32430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782561" y="4031741"/>
            <a:ext cx="3243580" cy="2127885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marL="90805" marR="706755">
              <a:lnSpc>
                <a:spcPts val="3240"/>
              </a:lnSpc>
              <a:spcBef>
                <a:spcPts val="210"/>
              </a:spcBef>
            </a:pPr>
            <a:r>
              <a:rPr dirty="0" sz="1800" spc="-40">
                <a:latin typeface="Microsoft Sans Serif"/>
                <a:cs typeface="Microsoft Sans Serif"/>
              </a:rPr>
              <a:t>wait(chopstick[i]); 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wait(chopstick[(i+1)%5]);</a:t>
            </a:r>
            <a:endParaRPr sz="1800">
              <a:latin typeface="Microsoft Sans Serif"/>
              <a:cs typeface="Microsoft Sans Serif"/>
            </a:endParaRPr>
          </a:p>
          <a:p>
            <a:pPr marL="90805">
              <a:lnSpc>
                <a:spcPct val="100000"/>
              </a:lnSpc>
              <a:spcBef>
                <a:spcPts val="795"/>
              </a:spcBef>
            </a:pPr>
            <a:r>
              <a:rPr dirty="0" sz="1800" spc="30">
                <a:latin typeface="Microsoft Sans Serif"/>
                <a:cs typeface="Microsoft Sans Serif"/>
              </a:rPr>
              <a:t>//eat</a:t>
            </a:r>
            <a:endParaRPr sz="1800">
              <a:latin typeface="Microsoft Sans Serif"/>
              <a:cs typeface="Microsoft Sans Serif"/>
            </a:endParaRPr>
          </a:p>
          <a:p>
            <a:pPr marL="90805" marR="536575">
              <a:lnSpc>
                <a:spcPct val="150000"/>
              </a:lnSpc>
            </a:pPr>
            <a:r>
              <a:rPr dirty="0" sz="1800" spc="-40">
                <a:latin typeface="Microsoft Sans Serif"/>
                <a:cs typeface="Microsoft Sans Serif"/>
              </a:rPr>
              <a:t>signal(chopstick[i]); 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signal(chopstick[(i+1)%5]);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42379" y="4022801"/>
            <a:ext cx="330835" cy="1001394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algn="just" marL="12700" marR="5080">
              <a:lnSpc>
                <a:spcPts val="2400"/>
              </a:lnSpc>
              <a:spcBef>
                <a:spcPts val="580"/>
              </a:spcBef>
            </a:pPr>
            <a:r>
              <a:rPr dirty="0" sz="2400">
                <a:latin typeface="SimSun"/>
                <a:cs typeface="SimSun"/>
              </a:rPr>
              <a:t>奇 数 号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31085" y="4013453"/>
            <a:ext cx="3244850" cy="2125980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90170" marR="705485">
              <a:lnSpc>
                <a:spcPts val="3240"/>
              </a:lnSpc>
              <a:spcBef>
                <a:spcPts val="200"/>
              </a:spcBef>
            </a:pPr>
            <a:r>
              <a:rPr dirty="0" sz="1800" spc="-25">
                <a:latin typeface="Microsoft Sans Serif"/>
                <a:cs typeface="Microsoft Sans Serif"/>
              </a:rPr>
              <a:t>wait(chopstick[(i+1)%5]); </a:t>
            </a:r>
            <a:r>
              <a:rPr dirty="0" sz="1800" spc="-465">
                <a:latin typeface="Microsoft Sans Serif"/>
                <a:cs typeface="Microsoft Sans Serif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wait(chopstick[i]);</a:t>
            </a:r>
            <a:endParaRPr sz="1800">
              <a:latin typeface="Microsoft Sans Serif"/>
              <a:cs typeface="Microsoft Sans Serif"/>
            </a:endParaRPr>
          </a:p>
          <a:p>
            <a:pPr marL="90170" marR="534670">
              <a:lnSpc>
                <a:spcPts val="3240"/>
              </a:lnSpc>
              <a:spcBef>
                <a:spcPts val="5"/>
              </a:spcBef>
            </a:pPr>
            <a:r>
              <a:rPr dirty="0" sz="1800" spc="35">
                <a:latin typeface="Microsoft Sans Serif"/>
                <a:cs typeface="Microsoft Sans Serif"/>
              </a:rPr>
              <a:t>//eat 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signal(chopstick[(i+1)%5]);</a:t>
            </a:r>
            <a:endParaRPr sz="1800">
              <a:latin typeface="Microsoft Sans Serif"/>
              <a:cs typeface="Microsoft Sans Serif"/>
            </a:endParaRPr>
          </a:p>
          <a:p>
            <a:pPr marL="90170">
              <a:lnSpc>
                <a:spcPct val="100000"/>
              </a:lnSpc>
              <a:spcBef>
                <a:spcPts val="795"/>
              </a:spcBef>
            </a:pPr>
            <a:r>
              <a:rPr dirty="0" sz="1800" spc="-45">
                <a:latin typeface="Microsoft Sans Serif"/>
                <a:cs typeface="Microsoft Sans Serif"/>
              </a:rPr>
              <a:t>signal(chopstick[i]);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0650" y="4003294"/>
            <a:ext cx="330200" cy="100076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algn="just" marL="12700" marR="5080">
              <a:lnSpc>
                <a:spcPts val="2400"/>
              </a:lnSpc>
              <a:spcBef>
                <a:spcPts val="580"/>
              </a:spcBef>
            </a:pPr>
            <a:r>
              <a:rPr dirty="0" sz="2400">
                <a:latin typeface="SimSun"/>
                <a:cs typeface="SimSun"/>
              </a:rPr>
              <a:t>偶 数 号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88792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2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、利</a:t>
            </a:r>
            <a:r>
              <a:rPr dirty="0" sz="3600" spc="-5" b="0">
                <a:solidFill>
                  <a:srgbClr val="90C225"/>
                </a:solidFill>
                <a:latin typeface="SimSun"/>
                <a:cs typeface="SimSun"/>
              </a:rPr>
              <a:t>用</a:t>
            </a:r>
            <a:r>
              <a:rPr dirty="0" sz="3600" b="0">
                <a:solidFill>
                  <a:srgbClr val="90C225"/>
                </a:solidFill>
                <a:latin typeface="Trebuchet MS"/>
                <a:cs typeface="Trebuchet MS"/>
              </a:rPr>
              <a:t>AN</a:t>
            </a: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D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信号量机制解决哲学家进餐问题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42965" y="1779270"/>
            <a:ext cx="6274435" cy="4636135"/>
          </a:xfrm>
          <a:custGeom>
            <a:avLst/>
            <a:gdLst/>
            <a:ahLst/>
            <a:cxnLst/>
            <a:rect l="l" t="t" r="r" b="b"/>
            <a:pathLst>
              <a:path w="6274434" h="4636135">
                <a:moveTo>
                  <a:pt x="6274308" y="0"/>
                </a:moveTo>
                <a:lnTo>
                  <a:pt x="0" y="0"/>
                </a:lnTo>
                <a:lnTo>
                  <a:pt x="0" y="4636008"/>
                </a:lnTo>
                <a:lnTo>
                  <a:pt x="6274308" y="4636008"/>
                </a:lnTo>
                <a:lnTo>
                  <a:pt x="62743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442965" y="1779270"/>
            <a:ext cx="6274435" cy="463613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wrap="square" lIns="0" tIns="13335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1050"/>
              </a:spcBef>
            </a:pPr>
            <a:r>
              <a:rPr dirty="0" sz="2000">
                <a:latin typeface="Microsoft Sans Serif"/>
                <a:cs typeface="Microsoft Sans Serif"/>
              </a:rPr>
              <a:t>do{</a:t>
            </a:r>
            <a:endParaRPr sz="2000">
              <a:latin typeface="Microsoft Sans Serif"/>
              <a:cs typeface="Microsoft Sans Serif"/>
            </a:endParaRPr>
          </a:p>
          <a:p>
            <a:pPr marL="394970">
              <a:lnSpc>
                <a:spcPct val="100000"/>
              </a:lnSpc>
              <a:spcBef>
                <a:spcPts val="1205"/>
              </a:spcBef>
            </a:pPr>
            <a:r>
              <a:rPr dirty="0" sz="2000" spc="869">
                <a:latin typeface="Microsoft Sans Serif"/>
                <a:cs typeface="Microsoft Sans Serif"/>
              </a:rPr>
              <a:t>……</a:t>
            </a:r>
            <a:endParaRPr sz="2000">
              <a:latin typeface="Microsoft Sans Serif"/>
              <a:cs typeface="Microsoft Sans Serif"/>
            </a:endParaRPr>
          </a:p>
          <a:p>
            <a:pPr marL="394970">
              <a:lnSpc>
                <a:spcPct val="100000"/>
              </a:lnSpc>
              <a:spcBef>
                <a:spcPts val="1200"/>
              </a:spcBef>
            </a:pPr>
            <a:r>
              <a:rPr dirty="0" sz="2000" spc="45">
                <a:latin typeface="Microsoft Sans Serif"/>
                <a:cs typeface="Microsoft Sans Serif"/>
              </a:rPr>
              <a:t>//think</a:t>
            </a:r>
            <a:endParaRPr sz="2000">
              <a:latin typeface="Microsoft Sans Serif"/>
              <a:cs typeface="Microsoft Sans Serif"/>
            </a:endParaRPr>
          </a:p>
          <a:p>
            <a:pPr marL="394970">
              <a:lnSpc>
                <a:spcPct val="100000"/>
              </a:lnSpc>
              <a:spcBef>
                <a:spcPts val="1200"/>
              </a:spcBef>
            </a:pPr>
            <a:r>
              <a:rPr dirty="0" sz="2000" spc="869">
                <a:latin typeface="Microsoft Sans Serif"/>
                <a:cs typeface="Microsoft Sans Serif"/>
              </a:rPr>
              <a:t>……</a:t>
            </a:r>
            <a:endParaRPr sz="2000">
              <a:latin typeface="Microsoft Sans Serif"/>
              <a:cs typeface="Microsoft Sans Serif"/>
            </a:endParaRPr>
          </a:p>
          <a:p>
            <a:pPr marL="394970">
              <a:lnSpc>
                <a:spcPct val="100000"/>
              </a:lnSpc>
              <a:spcBef>
                <a:spcPts val="1200"/>
              </a:spcBef>
            </a:pPr>
            <a:r>
              <a:rPr dirty="0" sz="2000" spc="-35">
                <a:solidFill>
                  <a:srgbClr val="FF0000"/>
                </a:solidFill>
                <a:latin typeface="Microsoft Sans Serif"/>
                <a:cs typeface="Microsoft Sans Serif"/>
              </a:rPr>
              <a:t>Swait(chopstick[(i+1)%5],</a:t>
            </a:r>
            <a:r>
              <a:rPr dirty="0" sz="2000" spc="3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FF0000"/>
                </a:solidFill>
                <a:latin typeface="Microsoft Sans Serif"/>
                <a:cs typeface="Microsoft Sans Serif"/>
              </a:rPr>
              <a:t>chopstick[i]);</a:t>
            </a:r>
            <a:endParaRPr sz="2000">
              <a:latin typeface="Microsoft Sans Serif"/>
              <a:cs typeface="Microsoft Sans Serif"/>
            </a:endParaRPr>
          </a:p>
          <a:p>
            <a:pPr marL="394970">
              <a:lnSpc>
                <a:spcPct val="100000"/>
              </a:lnSpc>
              <a:spcBef>
                <a:spcPts val="1200"/>
              </a:spcBef>
            </a:pPr>
            <a:r>
              <a:rPr dirty="0" sz="2000" spc="875">
                <a:latin typeface="Microsoft Sans Serif"/>
                <a:cs typeface="Microsoft Sans Serif"/>
              </a:rPr>
              <a:t>……</a:t>
            </a:r>
            <a:endParaRPr sz="2000">
              <a:latin typeface="Microsoft Sans Serif"/>
              <a:cs typeface="Microsoft Sans Serif"/>
            </a:endParaRPr>
          </a:p>
          <a:p>
            <a:pPr marL="394970">
              <a:lnSpc>
                <a:spcPct val="100000"/>
              </a:lnSpc>
              <a:spcBef>
                <a:spcPts val="1205"/>
              </a:spcBef>
            </a:pPr>
            <a:r>
              <a:rPr dirty="0" sz="2000" spc="35">
                <a:latin typeface="Microsoft Sans Serif"/>
                <a:cs typeface="Microsoft Sans Serif"/>
              </a:rPr>
              <a:t>//eat</a:t>
            </a:r>
            <a:endParaRPr sz="2000">
              <a:latin typeface="Microsoft Sans Serif"/>
              <a:cs typeface="Microsoft Sans Serif"/>
            </a:endParaRPr>
          </a:p>
          <a:p>
            <a:pPr marL="394970">
              <a:lnSpc>
                <a:spcPct val="100000"/>
              </a:lnSpc>
              <a:spcBef>
                <a:spcPts val="1200"/>
              </a:spcBef>
            </a:pPr>
            <a:r>
              <a:rPr dirty="0" sz="2000" spc="869">
                <a:latin typeface="Microsoft Sans Serif"/>
                <a:cs typeface="Microsoft Sans Serif"/>
              </a:rPr>
              <a:t>……</a:t>
            </a:r>
            <a:endParaRPr sz="2000">
              <a:latin typeface="Microsoft Sans Serif"/>
              <a:cs typeface="Microsoft Sans Serif"/>
            </a:endParaRPr>
          </a:p>
          <a:p>
            <a:pPr marL="394970">
              <a:lnSpc>
                <a:spcPct val="100000"/>
              </a:lnSpc>
              <a:spcBef>
                <a:spcPts val="1195"/>
              </a:spcBef>
            </a:pPr>
            <a:r>
              <a:rPr dirty="0" sz="2000" spc="-40">
                <a:solidFill>
                  <a:srgbClr val="FF0000"/>
                </a:solidFill>
                <a:latin typeface="Microsoft Sans Serif"/>
                <a:cs typeface="Microsoft Sans Serif"/>
              </a:rPr>
              <a:t>Ssignal(chopstick[(i+1)%5],chopstick[i]);</a:t>
            </a:r>
            <a:endParaRPr sz="2000">
              <a:latin typeface="Microsoft Sans Serif"/>
              <a:cs typeface="Microsoft Sans Serif"/>
            </a:endParaRPr>
          </a:p>
          <a:p>
            <a:pPr marL="90170">
              <a:lnSpc>
                <a:spcPct val="100000"/>
              </a:lnSpc>
              <a:spcBef>
                <a:spcPts val="1205"/>
              </a:spcBef>
            </a:pPr>
            <a:r>
              <a:rPr dirty="0" sz="2000" spc="-120">
                <a:latin typeface="Microsoft Sans Serif"/>
                <a:cs typeface="Microsoft Sans Serif"/>
              </a:rPr>
              <a:t>}while(TRUE);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310" y="2055367"/>
            <a:ext cx="3721100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latin typeface="SimSun"/>
                <a:cs typeface="SimSun"/>
              </a:rPr>
              <a:t>哲学家饥饿要吃饭时，要</a:t>
            </a:r>
            <a:endParaRPr sz="2400">
              <a:latin typeface="SimSun"/>
              <a:cs typeface="SimSun"/>
            </a:endParaRPr>
          </a:p>
          <a:p>
            <a:pPr marL="355600" marR="5080">
              <a:lnSpc>
                <a:spcPts val="5760"/>
              </a:lnSpc>
              <a:spcBef>
                <a:spcPts val="470"/>
              </a:spcBef>
            </a:pPr>
            <a:r>
              <a:rPr dirty="0" sz="2400">
                <a:latin typeface="SimSun"/>
                <a:cs typeface="SimSun"/>
              </a:rPr>
              <a:t>么两根筷子一起拿，要么 </a:t>
            </a:r>
            <a:r>
              <a:rPr dirty="0" sz="2400">
                <a:latin typeface="SimSun"/>
                <a:cs typeface="SimSun"/>
              </a:rPr>
              <a:t>一根也不拿。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635253"/>
            <a:ext cx="36957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进程的定义和特征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857" y="1971294"/>
            <a:ext cx="4674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进程（process）的经典表述：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5733" y="2646426"/>
            <a:ext cx="45764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29654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一个正在计算机上执行的程序；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3437" y="3323335"/>
            <a:ext cx="9230360" cy="2290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8460" indent="-283845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37846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一个能分配给处理器执行的实体；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"/>
            </a:pPr>
            <a:endParaRPr sz="1900">
              <a:latin typeface="SimSun"/>
              <a:cs typeface="SimSun"/>
            </a:endParaRPr>
          </a:p>
          <a:p>
            <a:pPr marL="378460" indent="-28384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37846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一个具有以下特征的活动单元：一组指令序列的执行、一个当前状</a:t>
            </a:r>
            <a:endParaRPr sz="2400">
              <a:latin typeface="SimSun"/>
              <a:cs typeface="SimSun"/>
            </a:endParaRPr>
          </a:p>
          <a:p>
            <a:pPr marL="377825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态和相关的系统资源集。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简言之，</a:t>
            </a:r>
            <a:r>
              <a:rPr dirty="0" sz="2400" spc="-5">
                <a:solidFill>
                  <a:srgbClr val="FF0000"/>
                </a:solidFill>
                <a:latin typeface="SimSun"/>
                <a:cs typeface="SimSun"/>
              </a:rPr>
              <a:t>进程是一个程序的一次动态执行过程。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454371" y="323257"/>
            <a:ext cx="6405880" cy="3215640"/>
            <a:chOff x="5454371" y="323257"/>
            <a:chExt cx="6405880" cy="3215640"/>
          </a:xfrm>
        </p:grpSpPr>
        <p:sp>
          <p:nvSpPr>
            <p:cNvPr id="7" name="object 7"/>
            <p:cNvSpPr/>
            <p:nvPr/>
          </p:nvSpPr>
          <p:spPr>
            <a:xfrm>
              <a:off x="5463896" y="332782"/>
              <a:ext cx="6386830" cy="3196590"/>
            </a:xfrm>
            <a:custGeom>
              <a:avLst/>
              <a:gdLst/>
              <a:ahLst/>
              <a:cxnLst/>
              <a:rect l="l" t="t" r="r" b="b"/>
              <a:pathLst>
                <a:path w="6386830" h="3196590">
                  <a:moveTo>
                    <a:pt x="3221123" y="36"/>
                  </a:moveTo>
                  <a:lnTo>
                    <a:pt x="3168095" y="0"/>
                  </a:lnTo>
                  <a:lnTo>
                    <a:pt x="3115028" y="405"/>
                  </a:lnTo>
                  <a:lnTo>
                    <a:pt x="3061934" y="1253"/>
                  </a:lnTo>
                  <a:lnTo>
                    <a:pt x="3008822" y="2546"/>
                  </a:lnTo>
                  <a:lnTo>
                    <a:pt x="2955705" y="4285"/>
                  </a:lnTo>
                  <a:lnTo>
                    <a:pt x="2902593" y="6472"/>
                  </a:lnTo>
                  <a:lnTo>
                    <a:pt x="2849498" y="9107"/>
                  </a:lnTo>
                  <a:lnTo>
                    <a:pt x="2796431" y="12192"/>
                  </a:lnTo>
                  <a:lnTo>
                    <a:pt x="2743403" y="15729"/>
                  </a:lnTo>
                  <a:lnTo>
                    <a:pt x="2690426" y="19719"/>
                  </a:lnTo>
                  <a:lnTo>
                    <a:pt x="2637510" y="24163"/>
                  </a:lnTo>
                  <a:lnTo>
                    <a:pt x="2584668" y="29064"/>
                  </a:lnTo>
                  <a:lnTo>
                    <a:pt x="2531909" y="34421"/>
                  </a:lnTo>
                  <a:lnTo>
                    <a:pt x="2479245" y="40238"/>
                  </a:lnTo>
                  <a:lnTo>
                    <a:pt x="2426688" y="46514"/>
                  </a:lnTo>
                  <a:lnTo>
                    <a:pt x="2374248" y="53252"/>
                  </a:lnTo>
                  <a:lnTo>
                    <a:pt x="2321937" y="60454"/>
                  </a:lnTo>
                  <a:lnTo>
                    <a:pt x="2269766" y="68119"/>
                  </a:lnTo>
                  <a:lnTo>
                    <a:pt x="2217746" y="76251"/>
                  </a:lnTo>
                  <a:lnTo>
                    <a:pt x="2165889" y="84849"/>
                  </a:lnTo>
                  <a:lnTo>
                    <a:pt x="2114205" y="93917"/>
                  </a:lnTo>
                  <a:lnTo>
                    <a:pt x="2062707" y="103454"/>
                  </a:lnTo>
                  <a:lnTo>
                    <a:pt x="2011404" y="113464"/>
                  </a:lnTo>
                  <a:lnTo>
                    <a:pt x="1960308" y="123946"/>
                  </a:lnTo>
                  <a:lnTo>
                    <a:pt x="1909431" y="134902"/>
                  </a:lnTo>
                  <a:lnTo>
                    <a:pt x="1858783" y="146335"/>
                  </a:lnTo>
                  <a:lnTo>
                    <a:pt x="1808376" y="158244"/>
                  </a:lnTo>
                  <a:lnTo>
                    <a:pt x="1758221" y="170633"/>
                  </a:lnTo>
                  <a:lnTo>
                    <a:pt x="1708330" y="183501"/>
                  </a:lnTo>
                  <a:lnTo>
                    <a:pt x="1658712" y="196851"/>
                  </a:lnTo>
                  <a:lnTo>
                    <a:pt x="1609381" y="210684"/>
                  </a:lnTo>
                  <a:lnTo>
                    <a:pt x="1560346" y="225001"/>
                  </a:lnTo>
                  <a:lnTo>
                    <a:pt x="1501063" y="243091"/>
                  </a:lnTo>
                  <a:lnTo>
                    <a:pt x="1442844" y="261720"/>
                  </a:lnTo>
                  <a:lnTo>
                    <a:pt x="1385692" y="280879"/>
                  </a:lnTo>
                  <a:lnTo>
                    <a:pt x="1329613" y="300557"/>
                  </a:lnTo>
                  <a:lnTo>
                    <a:pt x="1274612" y="320743"/>
                  </a:lnTo>
                  <a:lnTo>
                    <a:pt x="1220694" y="341427"/>
                  </a:lnTo>
                  <a:lnTo>
                    <a:pt x="1167866" y="362600"/>
                  </a:lnTo>
                  <a:lnTo>
                    <a:pt x="1116131" y="384250"/>
                  </a:lnTo>
                  <a:lnTo>
                    <a:pt x="1065495" y="406368"/>
                  </a:lnTo>
                  <a:lnTo>
                    <a:pt x="1015963" y="428944"/>
                  </a:lnTo>
                  <a:lnTo>
                    <a:pt x="967541" y="451966"/>
                  </a:lnTo>
                  <a:lnTo>
                    <a:pt x="920234" y="475425"/>
                  </a:lnTo>
                  <a:lnTo>
                    <a:pt x="874046" y="499311"/>
                  </a:lnTo>
                  <a:lnTo>
                    <a:pt x="828984" y="523613"/>
                  </a:lnTo>
                  <a:lnTo>
                    <a:pt x="785052" y="548321"/>
                  </a:lnTo>
                  <a:lnTo>
                    <a:pt x="742255" y="573425"/>
                  </a:lnTo>
                  <a:lnTo>
                    <a:pt x="700599" y="598914"/>
                  </a:lnTo>
                  <a:lnTo>
                    <a:pt x="660089" y="624778"/>
                  </a:lnTo>
                  <a:lnTo>
                    <a:pt x="620730" y="651007"/>
                  </a:lnTo>
                  <a:lnTo>
                    <a:pt x="582528" y="677590"/>
                  </a:lnTo>
                  <a:lnTo>
                    <a:pt x="545487" y="704518"/>
                  </a:lnTo>
                  <a:lnTo>
                    <a:pt x="509613" y="731781"/>
                  </a:lnTo>
                  <a:lnTo>
                    <a:pt x="474911" y="759366"/>
                  </a:lnTo>
                  <a:lnTo>
                    <a:pt x="441386" y="787266"/>
                  </a:lnTo>
                  <a:lnTo>
                    <a:pt x="409044" y="815469"/>
                  </a:lnTo>
                  <a:lnTo>
                    <a:pt x="377889" y="843964"/>
                  </a:lnTo>
                  <a:lnTo>
                    <a:pt x="347927" y="872743"/>
                  </a:lnTo>
                  <a:lnTo>
                    <a:pt x="319163" y="901794"/>
                  </a:lnTo>
                  <a:lnTo>
                    <a:pt x="291602" y="931107"/>
                  </a:lnTo>
                  <a:lnTo>
                    <a:pt x="265249" y="960672"/>
                  </a:lnTo>
                  <a:lnTo>
                    <a:pt x="240111" y="990478"/>
                  </a:lnTo>
                  <a:lnTo>
                    <a:pt x="216191" y="1020516"/>
                  </a:lnTo>
                  <a:lnTo>
                    <a:pt x="172029" y="1081245"/>
                  </a:lnTo>
                  <a:lnTo>
                    <a:pt x="132805" y="1142777"/>
                  </a:lnTo>
                  <a:lnTo>
                    <a:pt x="98560" y="1205028"/>
                  </a:lnTo>
                  <a:lnTo>
                    <a:pt x="69337" y="1267918"/>
                  </a:lnTo>
                  <a:lnTo>
                    <a:pt x="45177" y="1331363"/>
                  </a:lnTo>
                  <a:lnTo>
                    <a:pt x="26121" y="1395282"/>
                  </a:lnTo>
                  <a:lnTo>
                    <a:pt x="12212" y="1459593"/>
                  </a:lnTo>
                  <a:lnTo>
                    <a:pt x="3491" y="1524213"/>
                  </a:lnTo>
                  <a:lnTo>
                    <a:pt x="0" y="1589060"/>
                  </a:lnTo>
                  <a:lnTo>
                    <a:pt x="228" y="1621543"/>
                  </a:lnTo>
                  <a:lnTo>
                    <a:pt x="4659" y="1686577"/>
                  </a:lnTo>
                  <a:lnTo>
                    <a:pt x="14424" y="1751633"/>
                  </a:lnTo>
                  <a:lnTo>
                    <a:pt x="29565" y="1816629"/>
                  </a:lnTo>
                  <a:lnTo>
                    <a:pt x="50123" y="1881482"/>
                  </a:lnTo>
                  <a:lnTo>
                    <a:pt x="76140" y="1946110"/>
                  </a:lnTo>
                  <a:lnTo>
                    <a:pt x="107658" y="2010432"/>
                  </a:lnTo>
                  <a:lnTo>
                    <a:pt x="144718" y="2074364"/>
                  </a:lnTo>
                  <a:lnTo>
                    <a:pt x="187361" y="2137826"/>
                  </a:lnTo>
                  <a:lnTo>
                    <a:pt x="210790" y="2169354"/>
                  </a:lnTo>
                  <a:lnTo>
                    <a:pt x="235631" y="2200734"/>
                  </a:lnTo>
                  <a:lnTo>
                    <a:pt x="261888" y="2231955"/>
                  </a:lnTo>
                  <a:lnTo>
                    <a:pt x="289567" y="2263007"/>
                  </a:lnTo>
                  <a:lnTo>
                    <a:pt x="318674" y="2293879"/>
                  </a:lnTo>
                  <a:lnTo>
                    <a:pt x="349213" y="2324562"/>
                  </a:lnTo>
                  <a:lnTo>
                    <a:pt x="381190" y="2355045"/>
                  </a:lnTo>
                  <a:lnTo>
                    <a:pt x="414609" y="2385318"/>
                  </a:lnTo>
                  <a:lnTo>
                    <a:pt x="449477" y="2415370"/>
                  </a:lnTo>
                  <a:lnTo>
                    <a:pt x="420902" y="2836756"/>
                  </a:lnTo>
                  <a:lnTo>
                    <a:pt x="1261007" y="2870157"/>
                  </a:lnTo>
                  <a:lnTo>
                    <a:pt x="1303794" y="2886158"/>
                  </a:lnTo>
                  <a:lnTo>
                    <a:pt x="1346992" y="2901760"/>
                  </a:lnTo>
                  <a:lnTo>
                    <a:pt x="1390592" y="2916962"/>
                  </a:lnTo>
                  <a:lnTo>
                    <a:pt x="1434582" y="2931765"/>
                  </a:lnTo>
                  <a:lnTo>
                    <a:pt x="1478952" y="2946168"/>
                  </a:lnTo>
                  <a:lnTo>
                    <a:pt x="1523693" y="2960170"/>
                  </a:lnTo>
                  <a:lnTo>
                    <a:pt x="1568793" y="2973772"/>
                  </a:lnTo>
                  <a:lnTo>
                    <a:pt x="1614243" y="2986973"/>
                  </a:lnTo>
                  <a:lnTo>
                    <a:pt x="1660033" y="2999773"/>
                  </a:lnTo>
                  <a:lnTo>
                    <a:pt x="1706151" y="3012172"/>
                  </a:lnTo>
                  <a:lnTo>
                    <a:pt x="1752589" y="3024168"/>
                  </a:lnTo>
                  <a:lnTo>
                    <a:pt x="1799334" y="3035763"/>
                  </a:lnTo>
                  <a:lnTo>
                    <a:pt x="1846378" y="3046956"/>
                  </a:lnTo>
                  <a:lnTo>
                    <a:pt x="1893710" y="3057746"/>
                  </a:lnTo>
                  <a:lnTo>
                    <a:pt x="1941319" y="3068133"/>
                  </a:lnTo>
                  <a:lnTo>
                    <a:pt x="1989196" y="3078116"/>
                  </a:lnTo>
                  <a:lnTo>
                    <a:pt x="2037330" y="3087697"/>
                  </a:lnTo>
                  <a:lnTo>
                    <a:pt x="2085711" y="3096873"/>
                  </a:lnTo>
                  <a:lnTo>
                    <a:pt x="2134328" y="3105646"/>
                  </a:lnTo>
                  <a:lnTo>
                    <a:pt x="2183172" y="3114014"/>
                  </a:lnTo>
                  <a:lnTo>
                    <a:pt x="2232231" y="3121978"/>
                  </a:lnTo>
                  <a:lnTo>
                    <a:pt x="2281497" y="3129536"/>
                  </a:lnTo>
                  <a:lnTo>
                    <a:pt x="2330957" y="3136690"/>
                  </a:lnTo>
                  <a:lnTo>
                    <a:pt x="2380603" y="3143438"/>
                  </a:lnTo>
                  <a:lnTo>
                    <a:pt x="2430424" y="3149780"/>
                  </a:lnTo>
                  <a:lnTo>
                    <a:pt x="2480409" y="3155716"/>
                  </a:lnTo>
                  <a:lnTo>
                    <a:pt x="2530549" y="3161245"/>
                  </a:lnTo>
                  <a:lnTo>
                    <a:pt x="2580832" y="3166368"/>
                  </a:lnTo>
                  <a:lnTo>
                    <a:pt x="2631250" y="3171084"/>
                  </a:lnTo>
                  <a:lnTo>
                    <a:pt x="2681791" y="3175393"/>
                  </a:lnTo>
                  <a:lnTo>
                    <a:pt x="2732445" y="3179294"/>
                  </a:lnTo>
                  <a:lnTo>
                    <a:pt x="2783202" y="3182787"/>
                  </a:lnTo>
                  <a:lnTo>
                    <a:pt x="2834052" y="3185872"/>
                  </a:lnTo>
                  <a:lnTo>
                    <a:pt x="2884984" y="3188549"/>
                  </a:lnTo>
                  <a:lnTo>
                    <a:pt x="2935988" y="3190817"/>
                  </a:lnTo>
                  <a:lnTo>
                    <a:pt x="2987054" y="3192676"/>
                  </a:lnTo>
                  <a:lnTo>
                    <a:pt x="3038171" y="3194125"/>
                  </a:lnTo>
                  <a:lnTo>
                    <a:pt x="3089330" y="3195165"/>
                  </a:lnTo>
                  <a:lnTo>
                    <a:pt x="3140520" y="3195795"/>
                  </a:lnTo>
                  <a:lnTo>
                    <a:pt x="3191730" y="3196015"/>
                  </a:lnTo>
                  <a:lnTo>
                    <a:pt x="3242951" y="3195825"/>
                  </a:lnTo>
                  <a:lnTo>
                    <a:pt x="3294172" y="3195223"/>
                  </a:lnTo>
                  <a:lnTo>
                    <a:pt x="3345383" y="3194211"/>
                  </a:lnTo>
                  <a:lnTo>
                    <a:pt x="3396574" y="3192787"/>
                  </a:lnTo>
                  <a:lnTo>
                    <a:pt x="3447733" y="3190952"/>
                  </a:lnTo>
                  <a:lnTo>
                    <a:pt x="3498852" y="3188705"/>
                  </a:lnTo>
                  <a:lnTo>
                    <a:pt x="3549920" y="3186045"/>
                  </a:lnTo>
                  <a:lnTo>
                    <a:pt x="3600926" y="3182973"/>
                  </a:lnTo>
                  <a:lnTo>
                    <a:pt x="3651860" y="3179488"/>
                  </a:lnTo>
                  <a:lnTo>
                    <a:pt x="3702713" y="3175590"/>
                  </a:lnTo>
                  <a:lnTo>
                    <a:pt x="3753473" y="3171279"/>
                  </a:lnTo>
                  <a:lnTo>
                    <a:pt x="3804130" y="3166554"/>
                  </a:lnTo>
                  <a:lnTo>
                    <a:pt x="3854674" y="3161415"/>
                  </a:lnTo>
                  <a:lnTo>
                    <a:pt x="3905095" y="3155861"/>
                  </a:lnTo>
                  <a:lnTo>
                    <a:pt x="3955383" y="3149894"/>
                  </a:lnTo>
                  <a:lnTo>
                    <a:pt x="4005527" y="3143511"/>
                  </a:lnTo>
                  <a:lnTo>
                    <a:pt x="4055517" y="3136713"/>
                  </a:lnTo>
                  <a:lnTo>
                    <a:pt x="4105343" y="3129500"/>
                  </a:lnTo>
                  <a:lnTo>
                    <a:pt x="4154994" y="3121871"/>
                  </a:lnTo>
                  <a:lnTo>
                    <a:pt x="4204460" y="3113826"/>
                  </a:lnTo>
                  <a:lnTo>
                    <a:pt x="4253731" y="3105364"/>
                  </a:lnTo>
                  <a:lnTo>
                    <a:pt x="4302797" y="3096486"/>
                  </a:lnTo>
                  <a:lnTo>
                    <a:pt x="4351647" y="3087191"/>
                  </a:lnTo>
                  <a:lnTo>
                    <a:pt x="4400271" y="3077479"/>
                  </a:lnTo>
                  <a:lnTo>
                    <a:pt x="4448659" y="3067350"/>
                  </a:lnTo>
                  <a:lnTo>
                    <a:pt x="4496800" y="3056803"/>
                  </a:lnTo>
                  <a:lnTo>
                    <a:pt x="4544685" y="3045837"/>
                  </a:lnTo>
                  <a:lnTo>
                    <a:pt x="4592302" y="3034453"/>
                  </a:lnTo>
                  <a:lnTo>
                    <a:pt x="4639642" y="3022651"/>
                  </a:lnTo>
                  <a:lnTo>
                    <a:pt x="4686695" y="3010430"/>
                  </a:lnTo>
                  <a:lnTo>
                    <a:pt x="4733450" y="2997789"/>
                  </a:lnTo>
                  <a:lnTo>
                    <a:pt x="4779896" y="2984729"/>
                  </a:lnTo>
                  <a:lnTo>
                    <a:pt x="4826024" y="2971249"/>
                  </a:lnTo>
                  <a:lnTo>
                    <a:pt x="4885306" y="2953164"/>
                  </a:lnTo>
                  <a:lnTo>
                    <a:pt x="4943526" y="2934539"/>
                  </a:lnTo>
                  <a:lnTo>
                    <a:pt x="5000678" y="2915385"/>
                  </a:lnTo>
                  <a:lnTo>
                    <a:pt x="5056757" y="2895712"/>
                  </a:lnTo>
                  <a:lnTo>
                    <a:pt x="5111758" y="2875530"/>
                  </a:lnTo>
                  <a:lnTo>
                    <a:pt x="5165675" y="2854849"/>
                  </a:lnTo>
                  <a:lnTo>
                    <a:pt x="5218504" y="2833679"/>
                  </a:lnTo>
                  <a:lnTo>
                    <a:pt x="5270239" y="2812032"/>
                  </a:lnTo>
                  <a:lnTo>
                    <a:pt x="5320875" y="2789917"/>
                  </a:lnTo>
                  <a:lnTo>
                    <a:pt x="5370407" y="2767344"/>
                  </a:lnTo>
                  <a:lnTo>
                    <a:pt x="5418829" y="2744324"/>
                  </a:lnTo>
                  <a:lnTo>
                    <a:pt x="5466136" y="2720868"/>
                  </a:lnTo>
                  <a:lnTo>
                    <a:pt x="5512324" y="2696984"/>
                  </a:lnTo>
                  <a:lnTo>
                    <a:pt x="5557386" y="2672684"/>
                  </a:lnTo>
                  <a:lnTo>
                    <a:pt x="5601318" y="2647978"/>
                  </a:lnTo>
                  <a:lnTo>
                    <a:pt x="5644115" y="2622876"/>
                  </a:lnTo>
                  <a:lnTo>
                    <a:pt x="5685771" y="2597388"/>
                  </a:lnTo>
                  <a:lnTo>
                    <a:pt x="5726281" y="2571525"/>
                  </a:lnTo>
                  <a:lnTo>
                    <a:pt x="5765639" y="2545297"/>
                  </a:lnTo>
                  <a:lnTo>
                    <a:pt x="5803842" y="2518714"/>
                  </a:lnTo>
                  <a:lnTo>
                    <a:pt x="5840883" y="2491787"/>
                  </a:lnTo>
                  <a:lnTo>
                    <a:pt x="5876757" y="2464525"/>
                  </a:lnTo>
                  <a:lnTo>
                    <a:pt x="5911459" y="2436940"/>
                  </a:lnTo>
                  <a:lnTo>
                    <a:pt x="5944984" y="2409041"/>
                  </a:lnTo>
                  <a:lnTo>
                    <a:pt x="5977326" y="2380838"/>
                  </a:lnTo>
                  <a:lnTo>
                    <a:pt x="6008481" y="2352343"/>
                  </a:lnTo>
                  <a:lnTo>
                    <a:pt x="6038443" y="2323564"/>
                  </a:lnTo>
                  <a:lnTo>
                    <a:pt x="6067207" y="2294513"/>
                  </a:lnTo>
                  <a:lnTo>
                    <a:pt x="6094768" y="2265199"/>
                  </a:lnTo>
                  <a:lnTo>
                    <a:pt x="6121120" y="2235634"/>
                  </a:lnTo>
                  <a:lnTo>
                    <a:pt x="6146259" y="2205827"/>
                  </a:lnTo>
                  <a:lnTo>
                    <a:pt x="6170179" y="2175788"/>
                  </a:lnTo>
                  <a:lnTo>
                    <a:pt x="6214341" y="2115057"/>
                  </a:lnTo>
                  <a:lnTo>
                    <a:pt x="6253565" y="2053523"/>
                  </a:lnTo>
                  <a:lnTo>
                    <a:pt x="6287810" y="1991270"/>
                  </a:lnTo>
                  <a:lnTo>
                    <a:pt x="6317033" y="1928377"/>
                  </a:lnTo>
                  <a:lnTo>
                    <a:pt x="6341193" y="1864929"/>
                  </a:lnTo>
                  <a:lnTo>
                    <a:pt x="6360249" y="1801007"/>
                  </a:lnTo>
                  <a:lnTo>
                    <a:pt x="6374158" y="1736693"/>
                  </a:lnTo>
                  <a:lnTo>
                    <a:pt x="6382879" y="1672070"/>
                  </a:lnTo>
                  <a:lnTo>
                    <a:pt x="6386370" y="1607219"/>
                  </a:lnTo>
                  <a:lnTo>
                    <a:pt x="6386142" y="1574735"/>
                  </a:lnTo>
                  <a:lnTo>
                    <a:pt x="6381710" y="1509697"/>
                  </a:lnTo>
                  <a:lnTo>
                    <a:pt x="6371945" y="1444638"/>
                  </a:lnTo>
                  <a:lnTo>
                    <a:pt x="6356804" y="1379640"/>
                  </a:lnTo>
                  <a:lnTo>
                    <a:pt x="6336246" y="1314783"/>
                  </a:lnTo>
                  <a:lnTo>
                    <a:pt x="6310230" y="1250152"/>
                  </a:lnTo>
                  <a:lnTo>
                    <a:pt x="6278712" y="1185828"/>
                  </a:lnTo>
                  <a:lnTo>
                    <a:pt x="6241652" y="1121893"/>
                  </a:lnTo>
                  <a:lnTo>
                    <a:pt x="6199008" y="1058429"/>
                  </a:lnTo>
                  <a:lnTo>
                    <a:pt x="6175580" y="1026900"/>
                  </a:lnTo>
                  <a:lnTo>
                    <a:pt x="6150739" y="995519"/>
                  </a:lnTo>
                  <a:lnTo>
                    <a:pt x="6124482" y="964297"/>
                  </a:lnTo>
                  <a:lnTo>
                    <a:pt x="6096802" y="933245"/>
                  </a:lnTo>
                  <a:lnTo>
                    <a:pt x="6067696" y="902372"/>
                  </a:lnTo>
                  <a:lnTo>
                    <a:pt x="6037157" y="871689"/>
                  </a:lnTo>
                  <a:lnTo>
                    <a:pt x="6005180" y="841205"/>
                  </a:lnTo>
                  <a:lnTo>
                    <a:pt x="5971761" y="810932"/>
                  </a:lnTo>
                  <a:lnTo>
                    <a:pt x="5936893" y="780880"/>
                  </a:lnTo>
                  <a:lnTo>
                    <a:pt x="5907437" y="756595"/>
                  </a:lnTo>
                  <a:lnTo>
                    <a:pt x="5877258" y="732665"/>
                  </a:lnTo>
                  <a:lnTo>
                    <a:pt x="5846368" y="709091"/>
                  </a:lnTo>
                  <a:lnTo>
                    <a:pt x="5814779" y="685875"/>
                  </a:lnTo>
                  <a:lnTo>
                    <a:pt x="5782500" y="663018"/>
                  </a:lnTo>
                  <a:lnTo>
                    <a:pt x="5749544" y="640521"/>
                  </a:lnTo>
                  <a:lnTo>
                    <a:pt x="5715921" y="618386"/>
                  </a:lnTo>
                  <a:lnTo>
                    <a:pt x="5681643" y="596615"/>
                  </a:lnTo>
                  <a:lnTo>
                    <a:pt x="5646721" y="575208"/>
                  </a:lnTo>
                  <a:lnTo>
                    <a:pt x="5611166" y="554168"/>
                  </a:lnTo>
                  <a:lnTo>
                    <a:pt x="5574990" y="533495"/>
                  </a:lnTo>
                  <a:lnTo>
                    <a:pt x="5538203" y="513192"/>
                  </a:lnTo>
                  <a:lnTo>
                    <a:pt x="5500817" y="493258"/>
                  </a:lnTo>
                  <a:lnTo>
                    <a:pt x="5462843" y="473697"/>
                  </a:lnTo>
                  <a:lnTo>
                    <a:pt x="5424292" y="454509"/>
                  </a:lnTo>
                  <a:lnTo>
                    <a:pt x="5385175" y="435695"/>
                  </a:lnTo>
                  <a:lnTo>
                    <a:pt x="5345504" y="417258"/>
                  </a:lnTo>
                  <a:lnTo>
                    <a:pt x="5305290" y="399199"/>
                  </a:lnTo>
                  <a:lnTo>
                    <a:pt x="5264544" y="381518"/>
                  </a:lnTo>
                  <a:lnTo>
                    <a:pt x="5223277" y="364218"/>
                  </a:lnTo>
                  <a:lnTo>
                    <a:pt x="5181500" y="347300"/>
                  </a:lnTo>
                  <a:lnTo>
                    <a:pt x="5139225" y="330764"/>
                  </a:lnTo>
                  <a:lnTo>
                    <a:pt x="5096463" y="314614"/>
                  </a:lnTo>
                  <a:lnTo>
                    <a:pt x="5053224" y="298850"/>
                  </a:lnTo>
                  <a:lnTo>
                    <a:pt x="5009521" y="283473"/>
                  </a:lnTo>
                  <a:lnTo>
                    <a:pt x="4965364" y="268486"/>
                  </a:lnTo>
                  <a:lnTo>
                    <a:pt x="4920765" y="253888"/>
                  </a:lnTo>
                  <a:lnTo>
                    <a:pt x="4875735" y="239683"/>
                  </a:lnTo>
                  <a:lnTo>
                    <a:pt x="4830284" y="225871"/>
                  </a:lnTo>
                  <a:lnTo>
                    <a:pt x="4784425" y="212453"/>
                  </a:lnTo>
                  <a:lnTo>
                    <a:pt x="4738168" y="199432"/>
                  </a:lnTo>
                  <a:lnTo>
                    <a:pt x="4691525" y="186808"/>
                  </a:lnTo>
                  <a:lnTo>
                    <a:pt x="4644506" y="174583"/>
                  </a:lnTo>
                  <a:lnTo>
                    <a:pt x="4597124" y="162758"/>
                  </a:lnTo>
                  <a:lnTo>
                    <a:pt x="4549388" y="151336"/>
                  </a:lnTo>
                  <a:lnTo>
                    <a:pt x="4501311" y="140316"/>
                  </a:lnTo>
                  <a:lnTo>
                    <a:pt x="4452904" y="129701"/>
                  </a:lnTo>
                  <a:lnTo>
                    <a:pt x="4404177" y="119492"/>
                  </a:lnTo>
                  <a:lnTo>
                    <a:pt x="4355143" y="109691"/>
                  </a:lnTo>
                  <a:lnTo>
                    <a:pt x="4305811" y="100298"/>
                  </a:lnTo>
                  <a:lnTo>
                    <a:pt x="4256194" y="91316"/>
                  </a:lnTo>
                  <a:lnTo>
                    <a:pt x="4206303" y="82746"/>
                  </a:lnTo>
                  <a:lnTo>
                    <a:pt x="4156148" y="74588"/>
                  </a:lnTo>
                  <a:lnTo>
                    <a:pt x="4105742" y="66846"/>
                  </a:lnTo>
                  <a:lnTo>
                    <a:pt x="4055094" y="59519"/>
                  </a:lnTo>
                  <a:lnTo>
                    <a:pt x="4004217" y="52610"/>
                  </a:lnTo>
                  <a:lnTo>
                    <a:pt x="3953121" y="46120"/>
                  </a:lnTo>
                  <a:lnTo>
                    <a:pt x="3901819" y="40050"/>
                  </a:lnTo>
                  <a:lnTo>
                    <a:pt x="3850320" y="34402"/>
                  </a:lnTo>
                  <a:lnTo>
                    <a:pt x="3798636" y="29177"/>
                  </a:lnTo>
                  <a:lnTo>
                    <a:pt x="3746779" y="24376"/>
                  </a:lnTo>
                  <a:lnTo>
                    <a:pt x="3694760" y="20002"/>
                  </a:lnTo>
                  <a:lnTo>
                    <a:pt x="3642589" y="16054"/>
                  </a:lnTo>
                  <a:lnTo>
                    <a:pt x="3590278" y="12536"/>
                  </a:lnTo>
                  <a:lnTo>
                    <a:pt x="3537838" y="9448"/>
                  </a:lnTo>
                  <a:lnTo>
                    <a:pt x="3485281" y="6792"/>
                  </a:lnTo>
                  <a:lnTo>
                    <a:pt x="3432618" y="4569"/>
                  </a:lnTo>
                  <a:lnTo>
                    <a:pt x="3379859" y="2780"/>
                  </a:lnTo>
                  <a:lnTo>
                    <a:pt x="3327016" y="1427"/>
                  </a:lnTo>
                  <a:lnTo>
                    <a:pt x="3274100" y="512"/>
                  </a:lnTo>
                  <a:lnTo>
                    <a:pt x="3221123" y="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463896" y="332782"/>
              <a:ext cx="6386830" cy="3196590"/>
            </a:xfrm>
            <a:custGeom>
              <a:avLst/>
              <a:gdLst/>
              <a:ahLst/>
              <a:cxnLst/>
              <a:rect l="l" t="t" r="r" b="b"/>
              <a:pathLst>
                <a:path w="6386830" h="3196590">
                  <a:moveTo>
                    <a:pt x="420902" y="2836756"/>
                  </a:moveTo>
                  <a:lnTo>
                    <a:pt x="449477" y="2415370"/>
                  </a:lnTo>
                  <a:lnTo>
                    <a:pt x="414609" y="2385318"/>
                  </a:lnTo>
                  <a:lnTo>
                    <a:pt x="381190" y="2355045"/>
                  </a:lnTo>
                  <a:lnTo>
                    <a:pt x="349213" y="2324562"/>
                  </a:lnTo>
                  <a:lnTo>
                    <a:pt x="318674" y="2293879"/>
                  </a:lnTo>
                  <a:lnTo>
                    <a:pt x="289567" y="2263007"/>
                  </a:lnTo>
                  <a:lnTo>
                    <a:pt x="261888" y="2231955"/>
                  </a:lnTo>
                  <a:lnTo>
                    <a:pt x="235631" y="2200734"/>
                  </a:lnTo>
                  <a:lnTo>
                    <a:pt x="210790" y="2169354"/>
                  </a:lnTo>
                  <a:lnTo>
                    <a:pt x="187361" y="2137826"/>
                  </a:lnTo>
                  <a:lnTo>
                    <a:pt x="165339" y="2106159"/>
                  </a:lnTo>
                  <a:lnTo>
                    <a:pt x="125492" y="2042452"/>
                  </a:lnTo>
                  <a:lnTo>
                    <a:pt x="91209" y="1978314"/>
                  </a:lnTo>
                  <a:lnTo>
                    <a:pt x="62447" y="1913829"/>
                  </a:lnTo>
                  <a:lnTo>
                    <a:pt x="39165" y="1849078"/>
                  </a:lnTo>
                  <a:lnTo>
                    <a:pt x="21320" y="1784144"/>
                  </a:lnTo>
                  <a:lnTo>
                    <a:pt x="8873" y="1719108"/>
                  </a:lnTo>
                  <a:lnTo>
                    <a:pt x="1779" y="1654053"/>
                  </a:lnTo>
                  <a:lnTo>
                    <a:pt x="0" y="1589060"/>
                  </a:lnTo>
                  <a:lnTo>
                    <a:pt x="1089" y="1556613"/>
                  </a:lnTo>
                  <a:lnTo>
                    <a:pt x="7200" y="1491870"/>
                  </a:lnTo>
                  <a:lnTo>
                    <a:pt x="18521" y="1427394"/>
                  </a:lnTo>
                  <a:lnTo>
                    <a:pt x="35008" y="1363269"/>
                  </a:lnTo>
                  <a:lnTo>
                    <a:pt x="56621" y="1299576"/>
                  </a:lnTo>
                  <a:lnTo>
                    <a:pt x="83318" y="1236399"/>
                  </a:lnTo>
                  <a:lnTo>
                    <a:pt x="115057" y="1173818"/>
                  </a:lnTo>
                  <a:lnTo>
                    <a:pt x="151797" y="1111916"/>
                  </a:lnTo>
                  <a:lnTo>
                    <a:pt x="193495" y="1050775"/>
                  </a:lnTo>
                  <a:lnTo>
                    <a:pt x="240111" y="990478"/>
                  </a:lnTo>
                  <a:lnTo>
                    <a:pt x="265249" y="960672"/>
                  </a:lnTo>
                  <a:lnTo>
                    <a:pt x="291602" y="931107"/>
                  </a:lnTo>
                  <a:lnTo>
                    <a:pt x="319163" y="901794"/>
                  </a:lnTo>
                  <a:lnTo>
                    <a:pt x="347927" y="872743"/>
                  </a:lnTo>
                  <a:lnTo>
                    <a:pt x="377889" y="843964"/>
                  </a:lnTo>
                  <a:lnTo>
                    <a:pt x="409044" y="815469"/>
                  </a:lnTo>
                  <a:lnTo>
                    <a:pt x="441386" y="787266"/>
                  </a:lnTo>
                  <a:lnTo>
                    <a:pt x="474911" y="759366"/>
                  </a:lnTo>
                  <a:lnTo>
                    <a:pt x="509613" y="731781"/>
                  </a:lnTo>
                  <a:lnTo>
                    <a:pt x="545487" y="704518"/>
                  </a:lnTo>
                  <a:lnTo>
                    <a:pt x="582528" y="677590"/>
                  </a:lnTo>
                  <a:lnTo>
                    <a:pt x="620730" y="651007"/>
                  </a:lnTo>
                  <a:lnTo>
                    <a:pt x="660089" y="624778"/>
                  </a:lnTo>
                  <a:lnTo>
                    <a:pt x="700599" y="598914"/>
                  </a:lnTo>
                  <a:lnTo>
                    <a:pt x="742255" y="573425"/>
                  </a:lnTo>
                  <a:lnTo>
                    <a:pt x="785052" y="548321"/>
                  </a:lnTo>
                  <a:lnTo>
                    <a:pt x="828984" y="523613"/>
                  </a:lnTo>
                  <a:lnTo>
                    <a:pt x="874046" y="499311"/>
                  </a:lnTo>
                  <a:lnTo>
                    <a:pt x="920234" y="475425"/>
                  </a:lnTo>
                  <a:lnTo>
                    <a:pt x="967541" y="451966"/>
                  </a:lnTo>
                  <a:lnTo>
                    <a:pt x="1015963" y="428944"/>
                  </a:lnTo>
                  <a:lnTo>
                    <a:pt x="1065495" y="406368"/>
                  </a:lnTo>
                  <a:lnTo>
                    <a:pt x="1116131" y="384250"/>
                  </a:lnTo>
                  <a:lnTo>
                    <a:pt x="1167866" y="362600"/>
                  </a:lnTo>
                  <a:lnTo>
                    <a:pt x="1220694" y="341427"/>
                  </a:lnTo>
                  <a:lnTo>
                    <a:pt x="1274612" y="320743"/>
                  </a:lnTo>
                  <a:lnTo>
                    <a:pt x="1329613" y="300557"/>
                  </a:lnTo>
                  <a:lnTo>
                    <a:pt x="1385692" y="280879"/>
                  </a:lnTo>
                  <a:lnTo>
                    <a:pt x="1442844" y="261720"/>
                  </a:lnTo>
                  <a:lnTo>
                    <a:pt x="1501063" y="243091"/>
                  </a:lnTo>
                  <a:lnTo>
                    <a:pt x="1560346" y="225001"/>
                  </a:lnTo>
                  <a:lnTo>
                    <a:pt x="1609381" y="210684"/>
                  </a:lnTo>
                  <a:lnTo>
                    <a:pt x="1658712" y="196851"/>
                  </a:lnTo>
                  <a:lnTo>
                    <a:pt x="1708330" y="183501"/>
                  </a:lnTo>
                  <a:lnTo>
                    <a:pt x="1758221" y="170633"/>
                  </a:lnTo>
                  <a:lnTo>
                    <a:pt x="1808376" y="158244"/>
                  </a:lnTo>
                  <a:lnTo>
                    <a:pt x="1858783" y="146335"/>
                  </a:lnTo>
                  <a:lnTo>
                    <a:pt x="1909431" y="134902"/>
                  </a:lnTo>
                  <a:lnTo>
                    <a:pt x="1960308" y="123946"/>
                  </a:lnTo>
                  <a:lnTo>
                    <a:pt x="2011404" y="113464"/>
                  </a:lnTo>
                  <a:lnTo>
                    <a:pt x="2062707" y="103454"/>
                  </a:lnTo>
                  <a:lnTo>
                    <a:pt x="2114205" y="93917"/>
                  </a:lnTo>
                  <a:lnTo>
                    <a:pt x="2165889" y="84849"/>
                  </a:lnTo>
                  <a:lnTo>
                    <a:pt x="2217746" y="76251"/>
                  </a:lnTo>
                  <a:lnTo>
                    <a:pt x="2269766" y="68119"/>
                  </a:lnTo>
                  <a:lnTo>
                    <a:pt x="2321937" y="60454"/>
                  </a:lnTo>
                  <a:lnTo>
                    <a:pt x="2374248" y="53252"/>
                  </a:lnTo>
                  <a:lnTo>
                    <a:pt x="2426688" y="46514"/>
                  </a:lnTo>
                  <a:lnTo>
                    <a:pt x="2479245" y="40238"/>
                  </a:lnTo>
                  <a:lnTo>
                    <a:pt x="2531909" y="34421"/>
                  </a:lnTo>
                  <a:lnTo>
                    <a:pt x="2584668" y="29064"/>
                  </a:lnTo>
                  <a:lnTo>
                    <a:pt x="2637510" y="24163"/>
                  </a:lnTo>
                  <a:lnTo>
                    <a:pt x="2690426" y="19719"/>
                  </a:lnTo>
                  <a:lnTo>
                    <a:pt x="2743403" y="15729"/>
                  </a:lnTo>
                  <a:lnTo>
                    <a:pt x="2796431" y="12192"/>
                  </a:lnTo>
                  <a:lnTo>
                    <a:pt x="2849498" y="9107"/>
                  </a:lnTo>
                  <a:lnTo>
                    <a:pt x="2902593" y="6472"/>
                  </a:lnTo>
                  <a:lnTo>
                    <a:pt x="2955705" y="4285"/>
                  </a:lnTo>
                  <a:lnTo>
                    <a:pt x="3008822" y="2546"/>
                  </a:lnTo>
                  <a:lnTo>
                    <a:pt x="3061934" y="1253"/>
                  </a:lnTo>
                  <a:lnTo>
                    <a:pt x="3115028" y="405"/>
                  </a:lnTo>
                  <a:lnTo>
                    <a:pt x="3168095" y="0"/>
                  </a:lnTo>
                  <a:lnTo>
                    <a:pt x="3221123" y="36"/>
                  </a:lnTo>
                  <a:lnTo>
                    <a:pt x="3274100" y="512"/>
                  </a:lnTo>
                  <a:lnTo>
                    <a:pt x="3327016" y="1427"/>
                  </a:lnTo>
                  <a:lnTo>
                    <a:pt x="3379859" y="2780"/>
                  </a:lnTo>
                  <a:lnTo>
                    <a:pt x="3432618" y="4569"/>
                  </a:lnTo>
                  <a:lnTo>
                    <a:pt x="3485281" y="6792"/>
                  </a:lnTo>
                  <a:lnTo>
                    <a:pt x="3537838" y="9448"/>
                  </a:lnTo>
                  <a:lnTo>
                    <a:pt x="3590278" y="12536"/>
                  </a:lnTo>
                  <a:lnTo>
                    <a:pt x="3642589" y="16054"/>
                  </a:lnTo>
                  <a:lnTo>
                    <a:pt x="3694760" y="20002"/>
                  </a:lnTo>
                  <a:lnTo>
                    <a:pt x="3746779" y="24376"/>
                  </a:lnTo>
                  <a:lnTo>
                    <a:pt x="3798636" y="29177"/>
                  </a:lnTo>
                  <a:lnTo>
                    <a:pt x="3850320" y="34402"/>
                  </a:lnTo>
                  <a:lnTo>
                    <a:pt x="3901819" y="40050"/>
                  </a:lnTo>
                  <a:lnTo>
                    <a:pt x="3953121" y="46120"/>
                  </a:lnTo>
                  <a:lnTo>
                    <a:pt x="4004217" y="52610"/>
                  </a:lnTo>
                  <a:lnTo>
                    <a:pt x="4055094" y="59519"/>
                  </a:lnTo>
                  <a:lnTo>
                    <a:pt x="4105742" y="66846"/>
                  </a:lnTo>
                  <a:lnTo>
                    <a:pt x="4156148" y="74588"/>
                  </a:lnTo>
                  <a:lnTo>
                    <a:pt x="4206303" y="82746"/>
                  </a:lnTo>
                  <a:lnTo>
                    <a:pt x="4256194" y="91316"/>
                  </a:lnTo>
                  <a:lnTo>
                    <a:pt x="4305811" y="100298"/>
                  </a:lnTo>
                  <a:lnTo>
                    <a:pt x="4355143" y="109691"/>
                  </a:lnTo>
                  <a:lnTo>
                    <a:pt x="4404177" y="119492"/>
                  </a:lnTo>
                  <a:lnTo>
                    <a:pt x="4452904" y="129701"/>
                  </a:lnTo>
                  <a:lnTo>
                    <a:pt x="4501311" y="140316"/>
                  </a:lnTo>
                  <a:lnTo>
                    <a:pt x="4549388" y="151336"/>
                  </a:lnTo>
                  <a:lnTo>
                    <a:pt x="4597124" y="162758"/>
                  </a:lnTo>
                  <a:lnTo>
                    <a:pt x="4644506" y="174583"/>
                  </a:lnTo>
                  <a:lnTo>
                    <a:pt x="4691525" y="186808"/>
                  </a:lnTo>
                  <a:lnTo>
                    <a:pt x="4738168" y="199432"/>
                  </a:lnTo>
                  <a:lnTo>
                    <a:pt x="4784425" y="212453"/>
                  </a:lnTo>
                  <a:lnTo>
                    <a:pt x="4830284" y="225871"/>
                  </a:lnTo>
                  <a:lnTo>
                    <a:pt x="4875735" y="239683"/>
                  </a:lnTo>
                  <a:lnTo>
                    <a:pt x="4920765" y="253888"/>
                  </a:lnTo>
                  <a:lnTo>
                    <a:pt x="4965364" y="268486"/>
                  </a:lnTo>
                  <a:lnTo>
                    <a:pt x="5009521" y="283473"/>
                  </a:lnTo>
                  <a:lnTo>
                    <a:pt x="5053224" y="298850"/>
                  </a:lnTo>
                  <a:lnTo>
                    <a:pt x="5096463" y="314614"/>
                  </a:lnTo>
                  <a:lnTo>
                    <a:pt x="5139225" y="330764"/>
                  </a:lnTo>
                  <a:lnTo>
                    <a:pt x="5181500" y="347300"/>
                  </a:lnTo>
                  <a:lnTo>
                    <a:pt x="5223277" y="364218"/>
                  </a:lnTo>
                  <a:lnTo>
                    <a:pt x="5264544" y="381518"/>
                  </a:lnTo>
                  <a:lnTo>
                    <a:pt x="5305290" y="399199"/>
                  </a:lnTo>
                  <a:lnTo>
                    <a:pt x="5345504" y="417258"/>
                  </a:lnTo>
                  <a:lnTo>
                    <a:pt x="5385175" y="435695"/>
                  </a:lnTo>
                  <a:lnTo>
                    <a:pt x="5424292" y="454509"/>
                  </a:lnTo>
                  <a:lnTo>
                    <a:pt x="5462843" y="473697"/>
                  </a:lnTo>
                  <a:lnTo>
                    <a:pt x="5500817" y="493258"/>
                  </a:lnTo>
                  <a:lnTo>
                    <a:pt x="5538203" y="513192"/>
                  </a:lnTo>
                  <a:lnTo>
                    <a:pt x="5574990" y="533495"/>
                  </a:lnTo>
                  <a:lnTo>
                    <a:pt x="5611166" y="554168"/>
                  </a:lnTo>
                  <a:lnTo>
                    <a:pt x="5646721" y="575208"/>
                  </a:lnTo>
                  <a:lnTo>
                    <a:pt x="5681643" y="596615"/>
                  </a:lnTo>
                  <a:lnTo>
                    <a:pt x="5715921" y="618386"/>
                  </a:lnTo>
                  <a:lnTo>
                    <a:pt x="5749544" y="640521"/>
                  </a:lnTo>
                  <a:lnTo>
                    <a:pt x="5782500" y="663018"/>
                  </a:lnTo>
                  <a:lnTo>
                    <a:pt x="5814779" y="685875"/>
                  </a:lnTo>
                  <a:lnTo>
                    <a:pt x="5846368" y="709091"/>
                  </a:lnTo>
                  <a:lnTo>
                    <a:pt x="5877258" y="732665"/>
                  </a:lnTo>
                  <a:lnTo>
                    <a:pt x="5907437" y="756595"/>
                  </a:lnTo>
                  <a:lnTo>
                    <a:pt x="5936893" y="780880"/>
                  </a:lnTo>
                  <a:lnTo>
                    <a:pt x="5971761" y="810932"/>
                  </a:lnTo>
                  <a:lnTo>
                    <a:pt x="6005180" y="841205"/>
                  </a:lnTo>
                  <a:lnTo>
                    <a:pt x="6037157" y="871689"/>
                  </a:lnTo>
                  <a:lnTo>
                    <a:pt x="6067696" y="902372"/>
                  </a:lnTo>
                  <a:lnTo>
                    <a:pt x="6096802" y="933245"/>
                  </a:lnTo>
                  <a:lnTo>
                    <a:pt x="6124482" y="964297"/>
                  </a:lnTo>
                  <a:lnTo>
                    <a:pt x="6150739" y="995519"/>
                  </a:lnTo>
                  <a:lnTo>
                    <a:pt x="6175580" y="1026900"/>
                  </a:lnTo>
                  <a:lnTo>
                    <a:pt x="6199008" y="1058429"/>
                  </a:lnTo>
                  <a:lnTo>
                    <a:pt x="6221031" y="1090097"/>
                  </a:lnTo>
                  <a:lnTo>
                    <a:pt x="6260877" y="1153807"/>
                  </a:lnTo>
                  <a:lnTo>
                    <a:pt x="6295161" y="1217947"/>
                  </a:lnTo>
                  <a:lnTo>
                    <a:pt x="6323923" y="1282435"/>
                  </a:lnTo>
                  <a:lnTo>
                    <a:pt x="6347205" y="1347189"/>
                  </a:lnTo>
                  <a:lnTo>
                    <a:pt x="6365049" y="1412126"/>
                  </a:lnTo>
                  <a:lnTo>
                    <a:pt x="6377497" y="1477165"/>
                  </a:lnTo>
                  <a:lnTo>
                    <a:pt x="6384590" y="1542224"/>
                  </a:lnTo>
                  <a:lnTo>
                    <a:pt x="6386370" y="1607219"/>
                  </a:lnTo>
                  <a:lnTo>
                    <a:pt x="6385281" y="1639668"/>
                  </a:lnTo>
                  <a:lnTo>
                    <a:pt x="6379169" y="1704415"/>
                  </a:lnTo>
                  <a:lnTo>
                    <a:pt x="6367849" y="1768894"/>
                  </a:lnTo>
                  <a:lnTo>
                    <a:pt x="6351362" y="1833022"/>
                  </a:lnTo>
                  <a:lnTo>
                    <a:pt x="6329749" y="1896718"/>
                  </a:lnTo>
                  <a:lnTo>
                    <a:pt x="6303052" y="1959898"/>
                  </a:lnTo>
                  <a:lnTo>
                    <a:pt x="6271313" y="2022481"/>
                  </a:lnTo>
                  <a:lnTo>
                    <a:pt x="6234573" y="2084385"/>
                  </a:lnTo>
                  <a:lnTo>
                    <a:pt x="6192875" y="2145528"/>
                  </a:lnTo>
                  <a:lnTo>
                    <a:pt x="6146259" y="2205827"/>
                  </a:lnTo>
                  <a:lnTo>
                    <a:pt x="6121120" y="2235634"/>
                  </a:lnTo>
                  <a:lnTo>
                    <a:pt x="6094768" y="2265199"/>
                  </a:lnTo>
                  <a:lnTo>
                    <a:pt x="6067207" y="2294513"/>
                  </a:lnTo>
                  <a:lnTo>
                    <a:pt x="6038443" y="2323564"/>
                  </a:lnTo>
                  <a:lnTo>
                    <a:pt x="6008481" y="2352343"/>
                  </a:lnTo>
                  <a:lnTo>
                    <a:pt x="5977326" y="2380838"/>
                  </a:lnTo>
                  <a:lnTo>
                    <a:pt x="5944984" y="2409041"/>
                  </a:lnTo>
                  <a:lnTo>
                    <a:pt x="5911459" y="2436940"/>
                  </a:lnTo>
                  <a:lnTo>
                    <a:pt x="5876757" y="2464525"/>
                  </a:lnTo>
                  <a:lnTo>
                    <a:pt x="5840883" y="2491787"/>
                  </a:lnTo>
                  <a:lnTo>
                    <a:pt x="5803842" y="2518714"/>
                  </a:lnTo>
                  <a:lnTo>
                    <a:pt x="5765639" y="2545297"/>
                  </a:lnTo>
                  <a:lnTo>
                    <a:pt x="5726281" y="2571525"/>
                  </a:lnTo>
                  <a:lnTo>
                    <a:pt x="5685771" y="2597388"/>
                  </a:lnTo>
                  <a:lnTo>
                    <a:pt x="5644115" y="2622876"/>
                  </a:lnTo>
                  <a:lnTo>
                    <a:pt x="5601318" y="2647978"/>
                  </a:lnTo>
                  <a:lnTo>
                    <a:pt x="5557386" y="2672684"/>
                  </a:lnTo>
                  <a:lnTo>
                    <a:pt x="5512324" y="2696984"/>
                  </a:lnTo>
                  <a:lnTo>
                    <a:pt x="5466136" y="2720868"/>
                  </a:lnTo>
                  <a:lnTo>
                    <a:pt x="5418829" y="2744324"/>
                  </a:lnTo>
                  <a:lnTo>
                    <a:pt x="5370407" y="2767344"/>
                  </a:lnTo>
                  <a:lnTo>
                    <a:pt x="5320875" y="2789917"/>
                  </a:lnTo>
                  <a:lnTo>
                    <a:pt x="5270239" y="2812032"/>
                  </a:lnTo>
                  <a:lnTo>
                    <a:pt x="5218504" y="2833679"/>
                  </a:lnTo>
                  <a:lnTo>
                    <a:pt x="5165675" y="2854849"/>
                  </a:lnTo>
                  <a:lnTo>
                    <a:pt x="5111758" y="2875530"/>
                  </a:lnTo>
                  <a:lnTo>
                    <a:pt x="5056757" y="2895712"/>
                  </a:lnTo>
                  <a:lnTo>
                    <a:pt x="5000678" y="2915385"/>
                  </a:lnTo>
                  <a:lnTo>
                    <a:pt x="4943526" y="2934539"/>
                  </a:lnTo>
                  <a:lnTo>
                    <a:pt x="4885306" y="2953164"/>
                  </a:lnTo>
                  <a:lnTo>
                    <a:pt x="4826024" y="2971249"/>
                  </a:lnTo>
                  <a:lnTo>
                    <a:pt x="4779896" y="2984729"/>
                  </a:lnTo>
                  <a:lnTo>
                    <a:pt x="4733450" y="2997789"/>
                  </a:lnTo>
                  <a:lnTo>
                    <a:pt x="4686695" y="3010430"/>
                  </a:lnTo>
                  <a:lnTo>
                    <a:pt x="4639642" y="3022651"/>
                  </a:lnTo>
                  <a:lnTo>
                    <a:pt x="4592302" y="3034453"/>
                  </a:lnTo>
                  <a:lnTo>
                    <a:pt x="4544685" y="3045837"/>
                  </a:lnTo>
                  <a:lnTo>
                    <a:pt x="4496800" y="3056803"/>
                  </a:lnTo>
                  <a:lnTo>
                    <a:pt x="4448659" y="3067350"/>
                  </a:lnTo>
                  <a:lnTo>
                    <a:pt x="4400271" y="3077479"/>
                  </a:lnTo>
                  <a:lnTo>
                    <a:pt x="4351647" y="3087191"/>
                  </a:lnTo>
                  <a:lnTo>
                    <a:pt x="4302797" y="3096486"/>
                  </a:lnTo>
                  <a:lnTo>
                    <a:pt x="4253731" y="3105364"/>
                  </a:lnTo>
                  <a:lnTo>
                    <a:pt x="4204460" y="3113826"/>
                  </a:lnTo>
                  <a:lnTo>
                    <a:pt x="4154994" y="3121871"/>
                  </a:lnTo>
                  <a:lnTo>
                    <a:pt x="4105343" y="3129500"/>
                  </a:lnTo>
                  <a:lnTo>
                    <a:pt x="4055517" y="3136713"/>
                  </a:lnTo>
                  <a:lnTo>
                    <a:pt x="4005527" y="3143511"/>
                  </a:lnTo>
                  <a:lnTo>
                    <a:pt x="3955383" y="3149894"/>
                  </a:lnTo>
                  <a:lnTo>
                    <a:pt x="3905095" y="3155861"/>
                  </a:lnTo>
                  <a:lnTo>
                    <a:pt x="3854674" y="3161415"/>
                  </a:lnTo>
                  <a:lnTo>
                    <a:pt x="3804130" y="3166554"/>
                  </a:lnTo>
                  <a:lnTo>
                    <a:pt x="3753473" y="3171279"/>
                  </a:lnTo>
                  <a:lnTo>
                    <a:pt x="3702713" y="3175590"/>
                  </a:lnTo>
                  <a:lnTo>
                    <a:pt x="3651860" y="3179488"/>
                  </a:lnTo>
                  <a:lnTo>
                    <a:pt x="3600926" y="3182973"/>
                  </a:lnTo>
                  <a:lnTo>
                    <a:pt x="3549920" y="3186045"/>
                  </a:lnTo>
                  <a:lnTo>
                    <a:pt x="3498852" y="3188705"/>
                  </a:lnTo>
                  <a:lnTo>
                    <a:pt x="3447733" y="3190952"/>
                  </a:lnTo>
                  <a:lnTo>
                    <a:pt x="3396574" y="3192787"/>
                  </a:lnTo>
                  <a:lnTo>
                    <a:pt x="3345383" y="3194211"/>
                  </a:lnTo>
                  <a:lnTo>
                    <a:pt x="3294172" y="3195223"/>
                  </a:lnTo>
                  <a:lnTo>
                    <a:pt x="3242951" y="3195825"/>
                  </a:lnTo>
                  <a:lnTo>
                    <a:pt x="3191730" y="3196015"/>
                  </a:lnTo>
                  <a:lnTo>
                    <a:pt x="3140520" y="3195795"/>
                  </a:lnTo>
                  <a:lnTo>
                    <a:pt x="3089330" y="3195165"/>
                  </a:lnTo>
                  <a:lnTo>
                    <a:pt x="3038171" y="3194125"/>
                  </a:lnTo>
                  <a:lnTo>
                    <a:pt x="2987054" y="3192676"/>
                  </a:lnTo>
                  <a:lnTo>
                    <a:pt x="2935988" y="3190817"/>
                  </a:lnTo>
                  <a:lnTo>
                    <a:pt x="2884984" y="3188549"/>
                  </a:lnTo>
                  <a:lnTo>
                    <a:pt x="2834052" y="3185872"/>
                  </a:lnTo>
                  <a:lnTo>
                    <a:pt x="2783202" y="3182787"/>
                  </a:lnTo>
                  <a:lnTo>
                    <a:pt x="2732445" y="3179294"/>
                  </a:lnTo>
                  <a:lnTo>
                    <a:pt x="2681791" y="3175393"/>
                  </a:lnTo>
                  <a:lnTo>
                    <a:pt x="2631250" y="3171084"/>
                  </a:lnTo>
                  <a:lnTo>
                    <a:pt x="2580832" y="3166368"/>
                  </a:lnTo>
                  <a:lnTo>
                    <a:pt x="2530549" y="3161245"/>
                  </a:lnTo>
                  <a:lnTo>
                    <a:pt x="2480409" y="3155716"/>
                  </a:lnTo>
                  <a:lnTo>
                    <a:pt x="2430424" y="3149780"/>
                  </a:lnTo>
                  <a:lnTo>
                    <a:pt x="2380603" y="3143438"/>
                  </a:lnTo>
                  <a:lnTo>
                    <a:pt x="2330957" y="3136690"/>
                  </a:lnTo>
                  <a:lnTo>
                    <a:pt x="2281497" y="3129536"/>
                  </a:lnTo>
                  <a:lnTo>
                    <a:pt x="2232231" y="3121978"/>
                  </a:lnTo>
                  <a:lnTo>
                    <a:pt x="2183172" y="3114014"/>
                  </a:lnTo>
                  <a:lnTo>
                    <a:pt x="2134328" y="3105646"/>
                  </a:lnTo>
                  <a:lnTo>
                    <a:pt x="2085711" y="3096873"/>
                  </a:lnTo>
                  <a:lnTo>
                    <a:pt x="2037330" y="3087697"/>
                  </a:lnTo>
                  <a:lnTo>
                    <a:pt x="1989196" y="3078116"/>
                  </a:lnTo>
                  <a:lnTo>
                    <a:pt x="1941319" y="3068133"/>
                  </a:lnTo>
                  <a:lnTo>
                    <a:pt x="1893710" y="3057746"/>
                  </a:lnTo>
                  <a:lnTo>
                    <a:pt x="1846378" y="3046956"/>
                  </a:lnTo>
                  <a:lnTo>
                    <a:pt x="1799334" y="3035763"/>
                  </a:lnTo>
                  <a:lnTo>
                    <a:pt x="1752589" y="3024168"/>
                  </a:lnTo>
                  <a:lnTo>
                    <a:pt x="1706151" y="3012172"/>
                  </a:lnTo>
                  <a:lnTo>
                    <a:pt x="1660033" y="2999773"/>
                  </a:lnTo>
                  <a:lnTo>
                    <a:pt x="1614243" y="2986973"/>
                  </a:lnTo>
                  <a:lnTo>
                    <a:pt x="1568793" y="2973772"/>
                  </a:lnTo>
                  <a:lnTo>
                    <a:pt x="1523693" y="2960170"/>
                  </a:lnTo>
                  <a:lnTo>
                    <a:pt x="1478952" y="2946168"/>
                  </a:lnTo>
                  <a:lnTo>
                    <a:pt x="1434582" y="2931765"/>
                  </a:lnTo>
                  <a:lnTo>
                    <a:pt x="1390592" y="2916962"/>
                  </a:lnTo>
                  <a:lnTo>
                    <a:pt x="1346992" y="2901760"/>
                  </a:lnTo>
                  <a:lnTo>
                    <a:pt x="1303794" y="2886158"/>
                  </a:lnTo>
                  <a:lnTo>
                    <a:pt x="1261007" y="2870157"/>
                  </a:lnTo>
                  <a:lnTo>
                    <a:pt x="420902" y="2836756"/>
                  </a:lnTo>
                  <a:close/>
                </a:path>
              </a:pathLst>
            </a:custGeom>
            <a:ln w="19050">
              <a:solidFill>
                <a:srgbClr val="C42E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478904" y="606633"/>
            <a:ext cx="4597400" cy="2221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5"/>
              </a:spcBef>
            </a:pPr>
            <a:r>
              <a:rPr dirty="0" sz="2400" spc="-5" b="0">
                <a:latin typeface="SimSun"/>
                <a:cs typeface="SimSun"/>
              </a:rPr>
              <a:t>进程是具有独立功能的程序关于 </a:t>
            </a:r>
            <a:r>
              <a:rPr dirty="0" sz="2400" b="0">
                <a:latin typeface="SimSun"/>
                <a:cs typeface="SimSun"/>
              </a:rPr>
              <a:t> 某个数据集合上的一次运行活动， 是系统进行资源分配和调度的独 </a:t>
            </a:r>
            <a:r>
              <a:rPr dirty="0" sz="2400" spc="5" b="0">
                <a:latin typeface="SimSun"/>
                <a:cs typeface="SimSun"/>
              </a:rPr>
              <a:t> </a:t>
            </a:r>
            <a:r>
              <a:rPr dirty="0" sz="2400" b="0">
                <a:latin typeface="SimSun"/>
                <a:cs typeface="SimSun"/>
              </a:rPr>
              <a:t>立单位。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2691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4295" algn="l"/>
              </a:tabLst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2.5.</a:t>
            </a:r>
            <a:r>
              <a:rPr dirty="0" sz="3600" b="0">
                <a:solidFill>
                  <a:srgbClr val="90C225"/>
                </a:solidFill>
                <a:latin typeface="Trebuchet MS"/>
                <a:cs typeface="Trebuchet MS"/>
              </a:rPr>
              <a:t>3	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读者</a:t>
            </a: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-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写者问题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547240"/>
            <a:ext cx="10104755" cy="4431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latin typeface="SimSun"/>
                <a:cs typeface="SimSun"/>
              </a:rPr>
              <a:t>问题描述：</a:t>
            </a:r>
            <a:endParaRPr sz="2400">
              <a:latin typeface="SimSun"/>
              <a:cs typeface="SimSun"/>
            </a:endParaRPr>
          </a:p>
          <a:p>
            <a:pPr marL="641985" marR="310515" indent="-269875">
              <a:lnSpc>
                <a:spcPct val="200000"/>
              </a:lnSpc>
              <a:spcBef>
                <a:spcPts val="100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642620" algn="l"/>
              </a:tabLst>
            </a:pPr>
            <a:r>
              <a:rPr dirty="0" sz="2400">
                <a:latin typeface="SimSun"/>
                <a:cs typeface="SimSun"/>
              </a:rPr>
              <a:t>一个数据文件或记录可被多个进程共享，只要求读该文件的进程称为  </a:t>
            </a:r>
            <a:r>
              <a:rPr dirty="0" sz="2400" spc="-5">
                <a:latin typeface="SimSun"/>
                <a:cs typeface="SimSun"/>
              </a:rPr>
              <a:t>“Reader</a:t>
            </a:r>
            <a:r>
              <a:rPr dirty="0" sz="2400">
                <a:latin typeface="SimSun"/>
                <a:cs typeface="SimSun"/>
              </a:rPr>
              <a:t>进程”，其它进程称为</a:t>
            </a:r>
            <a:r>
              <a:rPr dirty="0" sz="2400" spc="-10">
                <a:latin typeface="SimSun"/>
                <a:cs typeface="SimSun"/>
              </a:rPr>
              <a:t>“Writer</a:t>
            </a:r>
            <a:r>
              <a:rPr dirty="0" sz="2400" spc="-5">
                <a:latin typeface="SimSun"/>
                <a:cs typeface="SimSun"/>
              </a:rPr>
              <a:t>进程”。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Wingdings"/>
              <a:buChar char=""/>
            </a:pPr>
            <a:endParaRPr sz="3000">
              <a:latin typeface="SimSun"/>
              <a:cs typeface="SimSun"/>
            </a:endParaRPr>
          </a:p>
          <a:p>
            <a:pPr marL="641985" indent="-27051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642620" algn="l"/>
              </a:tabLst>
            </a:pPr>
            <a:r>
              <a:rPr dirty="0" sz="2400">
                <a:latin typeface="SimSun"/>
                <a:cs typeface="SimSun"/>
              </a:rPr>
              <a:t>允许多个进程同时读一个共享对象。</a:t>
            </a:r>
            <a:endParaRPr sz="2400">
              <a:latin typeface="SimSun"/>
              <a:cs typeface="SimSun"/>
            </a:endParaRPr>
          </a:p>
          <a:p>
            <a:pPr marL="641985" marR="5080" indent="-269875">
              <a:lnSpc>
                <a:spcPct val="20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642620" algn="l"/>
              </a:tabLst>
            </a:pPr>
            <a:r>
              <a:rPr dirty="0" sz="2400">
                <a:latin typeface="SimSun"/>
                <a:cs typeface="SimSun"/>
              </a:rPr>
              <a:t>不允许一个Writer进程和其它Reader进程或Write</a:t>
            </a:r>
            <a:r>
              <a:rPr dirty="0" sz="2400" spc="-10">
                <a:latin typeface="SimSun"/>
                <a:cs typeface="SimSun"/>
              </a:rPr>
              <a:t>r</a:t>
            </a:r>
            <a:r>
              <a:rPr dirty="0" sz="2400">
                <a:latin typeface="SimSun"/>
                <a:cs typeface="SimSun"/>
              </a:rPr>
              <a:t>进程同时访问共享对 </a:t>
            </a:r>
            <a:r>
              <a:rPr dirty="0" sz="2400" spc="-5">
                <a:latin typeface="SimSun"/>
                <a:cs typeface="SimSun"/>
              </a:rPr>
              <a:t>象，即保证一</a:t>
            </a:r>
            <a:r>
              <a:rPr dirty="0" sz="2400">
                <a:latin typeface="SimSun"/>
                <a:cs typeface="SimSun"/>
              </a:rPr>
              <a:t>个</a:t>
            </a:r>
            <a:r>
              <a:rPr dirty="0" sz="2400" spc="-5">
                <a:latin typeface="SimSun"/>
                <a:cs typeface="SimSun"/>
              </a:rPr>
              <a:t>Writer进程必须与其它进程互斥访问共享对象。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2691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4295" algn="l"/>
              </a:tabLst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2.5.</a:t>
            </a:r>
            <a:r>
              <a:rPr dirty="0" sz="3600" b="0">
                <a:solidFill>
                  <a:srgbClr val="90C225"/>
                </a:solidFill>
                <a:latin typeface="Trebuchet MS"/>
                <a:cs typeface="Trebuchet MS"/>
              </a:rPr>
              <a:t>3	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读者</a:t>
            </a: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-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写者问题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410080"/>
            <a:ext cx="5717540" cy="444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latin typeface="SimSun"/>
                <a:cs typeface="SimSun"/>
              </a:rPr>
              <a:t>分析：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latin typeface="SimSun"/>
                <a:cs typeface="SimSun"/>
              </a:rPr>
              <a:t>谁是进程？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0C225"/>
              </a:buClr>
              <a:buFont typeface="SimSun"/>
              <a:buAutoNum type="arabicPeriod"/>
            </a:pPr>
            <a:endParaRPr sz="1900">
              <a:latin typeface="SimSun"/>
              <a:cs typeface="SimSun"/>
            </a:endParaRPr>
          </a:p>
          <a:p>
            <a:pPr marL="911225">
              <a:lnSpc>
                <a:spcPct val="100000"/>
              </a:lnSpc>
            </a:pPr>
            <a:r>
              <a:rPr dirty="0" sz="2400">
                <a:latin typeface="SimSun"/>
                <a:cs typeface="SimSun"/>
              </a:rPr>
              <a:t>读者、写者——两组进程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SimSun"/>
              <a:cs typeface="SimSun"/>
            </a:endParaRPr>
          </a:p>
          <a:p>
            <a:pPr marL="469900" indent="-457200">
              <a:lnSpc>
                <a:spcPct val="100000"/>
              </a:lnSpc>
              <a:buClr>
                <a:srgbClr val="90C225"/>
              </a:buClr>
              <a:buSzPct val="79166"/>
              <a:buAutoNum type="arabicPeriod" startAt="2"/>
              <a:tabLst>
                <a:tab pos="469265" algn="l"/>
                <a:tab pos="469900" algn="l"/>
              </a:tabLst>
            </a:pPr>
            <a:r>
              <a:rPr dirty="0" sz="2400">
                <a:latin typeface="SimSun"/>
                <a:cs typeface="SimSun"/>
              </a:rPr>
              <a:t>谁是资源？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SimSun"/>
              <a:buAutoNum type="arabicPeriod" startAt="2"/>
            </a:pPr>
            <a:endParaRPr sz="1900">
              <a:latin typeface="SimSun"/>
              <a:cs typeface="SimSun"/>
            </a:endParaRPr>
          </a:p>
          <a:p>
            <a:pPr marL="911225">
              <a:lnSpc>
                <a:spcPct val="100000"/>
              </a:lnSpc>
            </a:pPr>
            <a:r>
              <a:rPr dirty="0" sz="2400" spc="-5">
                <a:latin typeface="SimSun"/>
                <a:cs typeface="SimSun"/>
              </a:rPr>
              <a:t>数据块</a:t>
            </a:r>
            <a:r>
              <a:rPr dirty="0" sz="2400">
                <a:latin typeface="SimSun"/>
                <a:cs typeface="SimSun"/>
              </a:rPr>
              <a:t>—</a:t>
            </a:r>
            <a:r>
              <a:rPr dirty="0" sz="2400" spc="-5">
                <a:latin typeface="SimSun"/>
                <a:cs typeface="SimSun"/>
              </a:rPr>
              <a:t>—临界资源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SimSun"/>
              <a:cs typeface="SimSu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AutoNum type="arabicPeriod" startAt="3"/>
              <a:tabLst>
                <a:tab pos="469265" algn="l"/>
                <a:tab pos="469900" algn="l"/>
              </a:tabLst>
            </a:pPr>
            <a:r>
              <a:rPr dirty="0" sz="2400">
                <a:latin typeface="SimSun"/>
                <a:cs typeface="SimSun"/>
              </a:rPr>
              <a:t>进程之间什么关系？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827405">
              <a:lnSpc>
                <a:spcPct val="100000"/>
              </a:lnSpc>
            </a:pPr>
            <a:r>
              <a:rPr dirty="0" sz="2400" spc="-5">
                <a:latin typeface="SimSun"/>
                <a:cs typeface="SimSun"/>
              </a:rPr>
              <a:t>写者跟任何一个其它的进程都互斥。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2691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4295" algn="l"/>
              </a:tabLst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2.5.</a:t>
            </a:r>
            <a:r>
              <a:rPr dirty="0" sz="3600" b="0">
                <a:solidFill>
                  <a:srgbClr val="90C225"/>
                </a:solidFill>
                <a:latin typeface="Trebuchet MS"/>
                <a:cs typeface="Trebuchet MS"/>
              </a:rPr>
              <a:t>3	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读者</a:t>
            </a: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-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写者问题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2095713"/>
            <a:ext cx="6059805" cy="1082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4600"/>
              </a:lnSpc>
              <a:spcBef>
                <a:spcPts val="95"/>
              </a:spcBef>
            </a:pPr>
            <a:r>
              <a:rPr dirty="0" sz="2400" spc="-85">
                <a:latin typeface="Microsoft Sans Serif"/>
                <a:cs typeface="Microsoft Sans Serif"/>
              </a:rPr>
              <a:t>semaphore</a:t>
            </a:r>
            <a:r>
              <a:rPr dirty="0" sz="2400" spc="75">
                <a:latin typeface="Microsoft Sans Serif"/>
                <a:cs typeface="Microsoft Sans Serif"/>
              </a:rPr>
              <a:t> </a:t>
            </a:r>
            <a:r>
              <a:rPr dirty="0" sz="2400" spc="15">
                <a:latin typeface="Microsoft Sans Serif"/>
                <a:cs typeface="Microsoft Sans Serif"/>
              </a:rPr>
              <a:t>wmutex=1;//</a:t>
            </a:r>
            <a:r>
              <a:rPr dirty="0" sz="2400">
                <a:latin typeface="SimSun"/>
                <a:cs typeface="SimSun"/>
              </a:rPr>
              <a:t>写互斥信号量</a:t>
            </a:r>
            <a:r>
              <a:rPr dirty="0" sz="2400" spc="-75">
                <a:latin typeface="Microsoft Sans Serif"/>
                <a:cs typeface="Microsoft Sans Serif"/>
              </a:rPr>
              <a:t>wmutex </a:t>
            </a:r>
            <a:r>
              <a:rPr dirty="0" sz="2400" spc="-620">
                <a:latin typeface="Microsoft Sans Serif"/>
                <a:cs typeface="Microsoft Sans Serif"/>
              </a:rPr>
              <a:t> </a:t>
            </a:r>
            <a:r>
              <a:rPr dirty="0" sz="2400" spc="-15">
                <a:latin typeface="Microsoft Sans Serif"/>
                <a:cs typeface="Microsoft Sans Serif"/>
              </a:rPr>
              <a:t>void</a:t>
            </a:r>
            <a:r>
              <a:rPr dirty="0" sz="2400" spc="70">
                <a:latin typeface="Microsoft Sans Serif"/>
                <a:cs typeface="Microsoft Sans Serif"/>
              </a:rPr>
              <a:t> </a:t>
            </a:r>
            <a:r>
              <a:rPr dirty="0" sz="2400" spc="-35">
                <a:latin typeface="Microsoft Sans Serif"/>
                <a:cs typeface="Microsoft Sans Serif"/>
              </a:rPr>
              <a:t>writer(){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0714" y="3154807"/>
            <a:ext cx="3706495" cy="2671445"/>
          </a:xfrm>
          <a:prstGeom prst="rect">
            <a:avLst/>
          </a:prstGeom>
        </p:spPr>
        <p:txBody>
          <a:bodyPr wrap="square" lIns="0" tIns="175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sz="2400">
                <a:latin typeface="Microsoft Sans Serif"/>
                <a:cs typeface="Microsoft Sans Serif"/>
              </a:rPr>
              <a:t>do{</a:t>
            </a:r>
            <a:endParaRPr sz="2400">
              <a:latin typeface="Microsoft Sans Serif"/>
              <a:cs typeface="Microsoft Sans Serif"/>
            </a:endParaRPr>
          </a:p>
          <a:p>
            <a:pPr marL="288290">
              <a:lnSpc>
                <a:spcPct val="100000"/>
              </a:lnSpc>
              <a:spcBef>
                <a:spcPts val="1285"/>
              </a:spcBef>
            </a:pPr>
            <a:r>
              <a:rPr dirty="0" sz="2400" spc="-65">
                <a:latin typeface="Microsoft Sans Serif"/>
                <a:cs typeface="Microsoft Sans Serif"/>
              </a:rPr>
              <a:t>wait(wmutex)</a:t>
            </a:r>
            <a:r>
              <a:rPr dirty="0" sz="2400" spc="-65">
                <a:latin typeface="SimSun"/>
                <a:cs typeface="SimSun"/>
              </a:rPr>
              <a:t>；</a:t>
            </a:r>
            <a:endParaRPr sz="2400">
              <a:latin typeface="SimSun"/>
              <a:cs typeface="SimSun"/>
            </a:endParaRPr>
          </a:p>
          <a:p>
            <a:pPr marL="288290" marR="5080">
              <a:lnSpc>
                <a:spcPts val="4180"/>
              </a:lnSpc>
              <a:spcBef>
                <a:spcPts val="345"/>
              </a:spcBef>
            </a:pPr>
            <a:r>
              <a:rPr dirty="0" sz="2400" spc="-30">
                <a:latin typeface="Microsoft Sans Serif"/>
                <a:cs typeface="Microsoft Sans Serif"/>
              </a:rPr>
              <a:t>perform</a:t>
            </a:r>
            <a:r>
              <a:rPr dirty="0" sz="2400" spc="5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write</a:t>
            </a:r>
            <a:r>
              <a:rPr dirty="0" sz="2400" spc="65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operation</a:t>
            </a:r>
            <a:r>
              <a:rPr dirty="0" sz="2400" spc="-25">
                <a:latin typeface="SimSun"/>
                <a:cs typeface="SimSun"/>
              </a:rPr>
              <a:t>； </a:t>
            </a:r>
            <a:r>
              <a:rPr dirty="0" sz="2400" spc="-1185">
                <a:latin typeface="SimSun"/>
                <a:cs typeface="SimSun"/>
              </a:rPr>
              <a:t> </a:t>
            </a:r>
            <a:r>
              <a:rPr dirty="0" sz="2400" spc="-50">
                <a:latin typeface="Microsoft Sans Serif"/>
                <a:cs typeface="Microsoft Sans Serif"/>
              </a:rPr>
              <a:t>signal</a:t>
            </a:r>
            <a:r>
              <a:rPr dirty="0" sz="2400" spc="55">
                <a:latin typeface="Microsoft Sans Serif"/>
                <a:cs typeface="Microsoft Sans Serif"/>
              </a:rPr>
              <a:t> </a:t>
            </a:r>
            <a:r>
              <a:rPr dirty="0" sz="2400" spc="-90">
                <a:latin typeface="Microsoft Sans Serif"/>
                <a:cs typeface="Microsoft Sans Serif"/>
              </a:rPr>
              <a:t>(wmutex)</a:t>
            </a:r>
            <a:r>
              <a:rPr dirty="0" sz="2400" spc="8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SimSun"/>
                <a:cs typeface="SimSun"/>
              </a:rPr>
              <a:t>；</a:t>
            </a:r>
            <a:endParaRPr sz="2400">
              <a:latin typeface="SimSun"/>
              <a:cs typeface="SimSun"/>
            </a:endParaRPr>
          </a:p>
          <a:p>
            <a:pPr marL="104139">
              <a:lnSpc>
                <a:spcPct val="100000"/>
              </a:lnSpc>
              <a:spcBef>
                <a:spcPts val="925"/>
              </a:spcBef>
            </a:pPr>
            <a:r>
              <a:rPr dirty="0" sz="2400" spc="-145">
                <a:latin typeface="Microsoft Sans Serif"/>
                <a:cs typeface="Microsoft Sans Serif"/>
              </a:rPr>
              <a:t>}while(TRUE);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310" y="5964123"/>
            <a:ext cx="127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Microsoft Sans Serif"/>
                <a:cs typeface="Microsoft Sans Serif"/>
              </a:rPr>
              <a:t>}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7418" y="1497330"/>
            <a:ext cx="5142230" cy="559435"/>
          </a:xfrm>
          <a:prstGeom prst="rect">
            <a:avLst/>
          </a:prstGeom>
          <a:ln w="38100">
            <a:solidFill>
              <a:srgbClr val="C42E1A"/>
            </a:solidFill>
          </a:ln>
        </p:spPr>
        <p:txBody>
          <a:bodyPr wrap="square" lIns="0" tIns="15113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190"/>
              </a:spcBef>
            </a:pPr>
            <a:r>
              <a:rPr dirty="0" sz="2400">
                <a:latin typeface="SimSun"/>
                <a:cs typeface="SimSun"/>
              </a:rPr>
              <a:t>写者跟任何一个其它的进程都互斥。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36457" y="2414777"/>
            <a:ext cx="2293620" cy="721360"/>
          </a:xfrm>
          <a:custGeom>
            <a:avLst/>
            <a:gdLst/>
            <a:ahLst/>
            <a:cxnLst/>
            <a:rect l="l" t="t" r="r" b="b"/>
            <a:pathLst>
              <a:path w="2293620" h="721360">
                <a:moveTo>
                  <a:pt x="2293620" y="0"/>
                </a:moveTo>
                <a:lnTo>
                  <a:pt x="0" y="0"/>
                </a:lnTo>
                <a:lnTo>
                  <a:pt x="0" y="720851"/>
                </a:lnTo>
                <a:lnTo>
                  <a:pt x="2293620" y="720851"/>
                </a:lnTo>
                <a:lnTo>
                  <a:pt x="22936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236457" y="2414777"/>
            <a:ext cx="2293620" cy="72136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160020" rIns="0" bIns="0" rtlCol="0" vert="horz">
            <a:spAutoFit/>
          </a:bodyPr>
          <a:lstStyle/>
          <a:p>
            <a:pPr marL="295275">
              <a:lnSpc>
                <a:spcPct val="100000"/>
              </a:lnSpc>
              <a:spcBef>
                <a:spcPts val="1260"/>
              </a:spcBef>
            </a:pPr>
            <a:r>
              <a:rPr dirty="0" sz="2400" spc="-70">
                <a:solidFill>
                  <a:srgbClr val="FF0000"/>
                </a:solidFill>
                <a:latin typeface="Microsoft Sans Serif"/>
                <a:cs typeface="Microsoft Sans Serif"/>
              </a:rPr>
              <a:t>wait(wmutex)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36457" y="3720846"/>
            <a:ext cx="2293620" cy="721360"/>
          </a:xfrm>
          <a:prstGeom prst="rect">
            <a:avLst/>
          </a:prstGeom>
          <a:solidFill>
            <a:srgbClr val="FFC000"/>
          </a:solidFill>
          <a:ln w="19050">
            <a:solidFill>
              <a:srgbClr val="000000"/>
            </a:solidFill>
          </a:ln>
        </p:spPr>
        <p:txBody>
          <a:bodyPr wrap="square" lIns="0" tIns="186055" rIns="0" bIns="0" rtlCol="0" vert="horz">
            <a:spAutoFit/>
          </a:bodyPr>
          <a:lstStyle/>
          <a:p>
            <a:pPr marL="535940">
              <a:lnSpc>
                <a:spcPct val="100000"/>
              </a:lnSpc>
              <a:spcBef>
                <a:spcPts val="1465"/>
              </a:spcBef>
            </a:pPr>
            <a:r>
              <a:rPr dirty="0" sz="2400" spc="-5">
                <a:latin typeface="SimSun"/>
                <a:cs typeface="SimSun"/>
              </a:rPr>
              <a:t>写数据块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36457" y="5025390"/>
            <a:ext cx="2293620" cy="721360"/>
          </a:xfrm>
          <a:custGeom>
            <a:avLst/>
            <a:gdLst/>
            <a:ahLst/>
            <a:cxnLst/>
            <a:rect l="l" t="t" r="r" b="b"/>
            <a:pathLst>
              <a:path w="2293620" h="721360">
                <a:moveTo>
                  <a:pt x="2293620" y="0"/>
                </a:moveTo>
                <a:lnTo>
                  <a:pt x="0" y="0"/>
                </a:lnTo>
                <a:lnTo>
                  <a:pt x="0" y="720852"/>
                </a:lnTo>
                <a:lnTo>
                  <a:pt x="2293620" y="720852"/>
                </a:lnTo>
                <a:lnTo>
                  <a:pt x="22936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236457" y="5025390"/>
            <a:ext cx="2293620" cy="72136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160020" rIns="0" bIns="0" rtlCol="0" vert="horz">
            <a:spAutoFit/>
          </a:bodyPr>
          <a:lstStyle/>
          <a:p>
            <a:pPr marL="180975">
              <a:lnSpc>
                <a:spcPct val="100000"/>
              </a:lnSpc>
              <a:spcBef>
                <a:spcPts val="1260"/>
              </a:spcBef>
            </a:pPr>
            <a:r>
              <a:rPr dirty="0" sz="2400" spc="-75">
                <a:solidFill>
                  <a:srgbClr val="FF0000"/>
                </a:solidFill>
                <a:latin typeface="Microsoft Sans Serif"/>
                <a:cs typeface="Microsoft Sans Serif"/>
              </a:rPr>
              <a:t>signal(wmutex)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76156" y="1279016"/>
            <a:ext cx="101028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285" b="1">
                <a:latin typeface="Arial"/>
                <a:cs typeface="Arial"/>
              </a:rPr>
              <a:t>w</a:t>
            </a:r>
            <a:r>
              <a:rPr dirty="0" sz="3200" spc="-160" b="1">
                <a:latin typeface="Arial"/>
                <a:cs typeface="Arial"/>
              </a:rPr>
              <a:t>r</a:t>
            </a:r>
            <a:r>
              <a:rPr dirty="0" sz="3200" spc="-135" b="1">
                <a:latin typeface="Arial"/>
                <a:cs typeface="Arial"/>
              </a:rPr>
              <a:t>i</a:t>
            </a:r>
            <a:r>
              <a:rPr dirty="0" sz="3200" spc="-50" b="1">
                <a:latin typeface="Arial"/>
                <a:cs typeface="Arial"/>
              </a:rPr>
              <a:t>t</a:t>
            </a:r>
            <a:r>
              <a:rPr dirty="0" sz="3200" spc="-210" b="1">
                <a:latin typeface="Arial"/>
                <a:cs typeface="Arial"/>
              </a:rPr>
              <a:t>e</a:t>
            </a:r>
            <a:r>
              <a:rPr dirty="0" sz="3200" spc="-145" b="1"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339580" y="1841118"/>
            <a:ext cx="106045" cy="1878964"/>
          </a:xfrm>
          <a:custGeom>
            <a:avLst/>
            <a:gdLst/>
            <a:ahLst/>
            <a:cxnLst/>
            <a:rect l="l" t="t" r="r" b="b"/>
            <a:pathLst>
              <a:path w="106045" h="1878964">
                <a:moveTo>
                  <a:pt x="85725" y="488442"/>
                </a:moveTo>
                <a:lnTo>
                  <a:pt x="57150" y="488442"/>
                </a:lnTo>
                <a:lnTo>
                  <a:pt x="57150" y="6477"/>
                </a:lnTo>
                <a:lnTo>
                  <a:pt x="50800" y="0"/>
                </a:lnTo>
                <a:lnTo>
                  <a:pt x="35052" y="0"/>
                </a:lnTo>
                <a:lnTo>
                  <a:pt x="28575" y="6477"/>
                </a:lnTo>
                <a:lnTo>
                  <a:pt x="28575" y="488442"/>
                </a:lnTo>
                <a:lnTo>
                  <a:pt x="0" y="488442"/>
                </a:lnTo>
                <a:lnTo>
                  <a:pt x="42926" y="574167"/>
                </a:lnTo>
                <a:lnTo>
                  <a:pt x="71450" y="517017"/>
                </a:lnTo>
                <a:lnTo>
                  <a:pt x="85725" y="488442"/>
                </a:lnTo>
                <a:close/>
              </a:path>
              <a:path w="106045" h="1878964">
                <a:moveTo>
                  <a:pt x="105537" y="1792986"/>
                </a:moveTo>
                <a:lnTo>
                  <a:pt x="76962" y="1792986"/>
                </a:lnTo>
                <a:lnTo>
                  <a:pt x="76962" y="1311021"/>
                </a:lnTo>
                <a:lnTo>
                  <a:pt x="70612" y="1304544"/>
                </a:lnTo>
                <a:lnTo>
                  <a:pt x="54864" y="1304544"/>
                </a:lnTo>
                <a:lnTo>
                  <a:pt x="48387" y="1311021"/>
                </a:lnTo>
                <a:lnTo>
                  <a:pt x="48387" y="1792986"/>
                </a:lnTo>
                <a:lnTo>
                  <a:pt x="19812" y="1792986"/>
                </a:lnTo>
                <a:lnTo>
                  <a:pt x="62738" y="1878711"/>
                </a:lnTo>
                <a:lnTo>
                  <a:pt x="91262" y="1821561"/>
                </a:lnTo>
                <a:lnTo>
                  <a:pt x="105537" y="17929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39580" y="4462398"/>
            <a:ext cx="85725" cy="1860550"/>
          </a:xfrm>
          <a:custGeom>
            <a:avLst/>
            <a:gdLst/>
            <a:ahLst/>
            <a:cxnLst/>
            <a:rect l="l" t="t" r="r" b="b"/>
            <a:pathLst>
              <a:path w="85725" h="1860550">
                <a:moveTo>
                  <a:pt x="85725" y="1774647"/>
                </a:moveTo>
                <a:lnTo>
                  <a:pt x="57150" y="1774647"/>
                </a:lnTo>
                <a:lnTo>
                  <a:pt x="57150" y="1292720"/>
                </a:lnTo>
                <a:lnTo>
                  <a:pt x="50800" y="1286319"/>
                </a:lnTo>
                <a:lnTo>
                  <a:pt x="35052" y="1286319"/>
                </a:lnTo>
                <a:lnTo>
                  <a:pt x="28575" y="1292720"/>
                </a:lnTo>
                <a:lnTo>
                  <a:pt x="28575" y="1774647"/>
                </a:lnTo>
                <a:lnTo>
                  <a:pt x="0" y="1774647"/>
                </a:lnTo>
                <a:lnTo>
                  <a:pt x="42926" y="1860372"/>
                </a:lnTo>
                <a:lnTo>
                  <a:pt x="71450" y="1803222"/>
                </a:lnTo>
                <a:lnTo>
                  <a:pt x="85725" y="1774647"/>
                </a:lnTo>
                <a:close/>
              </a:path>
              <a:path w="85725" h="1860550">
                <a:moveTo>
                  <a:pt x="85725" y="488442"/>
                </a:moveTo>
                <a:lnTo>
                  <a:pt x="57150" y="488442"/>
                </a:lnTo>
                <a:lnTo>
                  <a:pt x="57150" y="6477"/>
                </a:lnTo>
                <a:lnTo>
                  <a:pt x="50800" y="0"/>
                </a:lnTo>
                <a:lnTo>
                  <a:pt x="35052" y="0"/>
                </a:lnTo>
                <a:lnTo>
                  <a:pt x="28575" y="6477"/>
                </a:lnTo>
                <a:lnTo>
                  <a:pt x="28575" y="488442"/>
                </a:lnTo>
                <a:lnTo>
                  <a:pt x="0" y="488442"/>
                </a:lnTo>
                <a:lnTo>
                  <a:pt x="42926" y="574167"/>
                </a:lnTo>
                <a:lnTo>
                  <a:pt x="71450" y="517017"/>
                </a:lnTo>
                <a:lnTo>
                  <a:pt x="85725" y="488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872478" y="3888613"/>
            <a:ext cx="1373505" cy="202565"/>
          </a:xfrm>
          <a:custGeom>
            <a:avLst/>
            <a:gdLst/>
            <a:ahLst/>
            <a:cxnLst/>
            <a:rect l="l" t="t" r="r" b="b"/>
            <a:pathLst>
              <a:path w="1373504" h="202564">
                <a:moveTo>
                  <a:pt x="1302512" y="175260"/>
                </a:moveTo>
                <a:lnTo>
                  <a:pt x="1297686" y="178943"/>
                </a:lnTo>
                <a:lnTo>
                  <a:pt x="1296416" y="189356"/>
                </a:lnTo>
                <a:lnTo>
                  <a:pt x="1300226" y="194182"/>
                </a:lnTo>
                <a:lnTo>
                  <a:pt x="1367408" y="202184"/>
                </a:lnTo>
                <a:lnTo>
                  <a:pt x="1372107" y="198500"/>
                </a:lnTo>
                <a:lnTo>
                  <a:pt x="1373377" y="187960"/>
                </a:lnTo>
                <a:lnTo>
                  <a:pt x="1369695" y="183261"/>
                </a:lnTo>
                <a:lnTo>
                  <a:pt x="1302512" y="175260"/>
                </a:lnTo>
                <a:close/>
              </a:path>
              <a:path w="1373504" h="202564">
                <a:moveTo>
                  <a:pt x="1170051" y="159385"/>
                </a:moveTo>
                <a:lnTo>
                  <a:pt x="1165352" y="163068"/>
                </a:lnTo>
                <a:lnTo>
                  <a:pt x="1164081" y="173481"/>
                </a:lnTo>
                <a:lnTo>
                  <a:pt x="1167765" y="178307"/>
                </a:lnTo>
                <a:lnTo>
                  <a:pt x="1234948" y="186309"/>
                </a:lnTo>
                <a:lnTo>
                  <a:pt x="1239774" y="182625"/>
                </a:lnTo>
                <a:lnTo>
                  <a:pt x="1240281" y="177419"/>
                </a:lnTo>
                <a:lnTo>
                  <a:pt x="1240917" y="172212"/>
                </a:lnTo>
                <a:lnTo>
                  <a:pt x="1237233" y="167386"/>
                </a:lnTo>
                <a:lnTo>
                  <a:pt x="1170051" y="159385"/>
                </a:lnTo>
                <a:close/>
              </a:path>
              <a:path w="1373504" h="202564">
                <a:moveTo>
                  <a:pt x="1037590" y="143510"/>
                </a:moveTo>
                <a:lnTo>
                  <a:pt x="1032891" y="147193"/>
                </a:lnTo>
                <a:lnTo>
                  <a:pt x="1031621" y="157734"/>
                </a:lnTo>
                <a:lnTo>
                  <a:pt x="1035430" y="162432"/>
                </a:lnTo>
                <a:lnTo>
                  <a:pt x="1102614" y="170434"/>
                </a:lnTo>
                <a:lnTo>
                  <a:pt x="1107313" y="166750"/>
                </a:lnTo>
                <a:lnTo>
                  <a:pt x="1108582" y="156337"/>
                </a:lnTo>
                <a:lnTo>
                  <a:pt x="1104773" y="151511"/>
                </a:lnTo>
                <a:lnTo>
                  <a:pt x="1037590" y="143510"/>
                </a:lnTo>
                <a:close/>
              </a:path>
              <a:path w="1373504" h="202564">
                <a:moveTo>
                  <a:pt x="905255" y="127635"/>
                </a:moveTo>
                <a:lnTo>
                  <a:pt x="900556" y="131444"/>
                </a:lnTo>
                <a:lnTo>
                  <a:pt x="899287" y="141859"/>
                </a:lnTo>
                <a:lnTo>
                  <a:pt x="902970" y="146557"/>
                </a:lnTo>
                <a:lnTo>
                  <a:pt x="964946" y="154050"/>
                </a:lnTo>
                <a:lnTo>
                  <a:pt x="970152" y="154559"/>
                </a:lnTo>
                <a:lnTo>
                  <a:pt x="974851" y="150875"/>
                </a:lnTo>
                <a:lnTo>
                  <a:pt x="976122" y="140462"/>
                </a:lnTo>
                <a:lnTo>
                  <a:pt x="972439" y="135762"/>
                </a:lnTo>
                <a:lnTo>
                  <a:pt x="905255" y="127635"/>
                </a:lnTo>
                <a:close/>
              </a:path>
              <a:path w="1373504" h="202564">
                <a:moveTo>
                  <a:pt x="772795" y="111760"/>
                </a:moveTo>
                <a:lnTo>
                  <a:pt x="768096" y="115569"/>
                </a:lnTo>
                <a:lnTo>
                  <a:pt x="766826" y="125984"/>
                </a:lnTo>
                <a:lnTo>
                  <a:pt x="770508" y="130682"/>
                </a:lnTo>
                <a:lnTo>
                  <a:pt x="837819" y="138811"/>
                </a:lnTo>
                <a:lnTo>
                  <a:pt x="842518" y="135000"/>
                </a:lnTo>
                <a:lnTo>
                  <a:pt x="843788" y="124587"/>
                </a:lnTo>
                <a:lnTo>
                  <a:pt x="839977" y="119887"/>
                </a:lnTo>
                <a:lnTo>
                  <a:pt x="772795" y="111760"/>
                </a:lnTo>
                <a:close/>
              </a:path>
              <a:path w="1373504" h="202564">
                <a:moveTo>
                  <a:pt x="640461" y="95885"/>
                </a:moveTo>
                <a:lnTo>
                  <a:pt x="635635" y="99694"/>
                </a:lnTo>
                <a:lnTo>
                  <a:pt x="635126" y="104901"/>
                </a:lnTo>
                <a:lnTo>
                  <a:pt x="634492" y="110109"/>
                </a:lnTo>
                <a:lnTo>
                  <a:pt x="638175" y="114807"/>
                </a:lnTo>
                <a:lnTo>
                  <a:pt x="705357" y="122936"/>
                </a:lnTo>
                <a:lnTo>
                  <a:pt x="710056" y="119125"/>
                </a:lnTo>
                <a:lnTo>
                  <a:pt x="711326" y="108712"/>
                </a:lnTo>
                <a:lnTo>
                  <a:pt x="707644" y="104012"/>
                </a:lnTo>
                <a:lnTo>
                  <a:pt x="640461" y="95885"/>
                </a:lnTo>
                <a:close/>
              </a:path>
              <a:path w="1373504" h="202564">
                <a:moveTo>
                  <a:pt x="508000" y="80137"/>
                </a:moveTo>
                <a:lnTo>
                  <a:pt x="503300" y="83819"/>
                </a:lnTo>
                <a:lnTo>
                  <a:pt x="502030" y="94234"/>
                </a:lnTo>
                <a:lnTo>
                  <a:pt x="505714" y="99060"/>
                </a:lnTo>
                <a:lnTo>
                  <a:pt x="511048" y="99568"/>
                </a:lnTo>
                <a:lnTo>
                  <a:pt x="572897" y="107061"/>
                </a:lnTo>
                <a:lnTo>
                  <a:pt x="577723" y="103378"/>
                </a:lnTo>
                <a:lnTo>
                  <a:pt x="578993" y="92837"/>
                </a:lnTo>
                <a:lnTo>
                  <a:pt x="575182" y="88137"/>
                </a:lnTo>
                <a:lnTo>
                  <a:pt x="513206" y="80644"/>
                </a:lnTo>
                <a:lnTo>
                  <a:pt x="508000" y="80137"/>
                </a:lnTo>
                <a:close/>
              </a:path>
              <a:path w="1373504" h="202564">
                <a:moveTo>
                  <a:pt x="375666" y="64262"/>
                </a:moveTo>
                <a:lnTo>
                  <a:pt x="370840" y="67944"/>
                </a:lnTo>
                <a:lnTo>
                  <a:pt x="369570" y="78359"/>
                </a:lnTo>
                <a:lnTo>
                  <a:pt x="373379" y="83185"/>
                </a:lnTo>
                <a:lnTo>
                  <a:pt x="440563" y="91186"/>
                </a:lnTo>
                <a:lnTo>
                  <a:pt x="445262" y="87503"/>
                </a:lnTo>
                <a:lnTo>
                  <a:pt x="446531" y="76962"/>
                </a:lnTo>
                <a:lnTo>
                  <a:pt x="442849" y="72262"/>
                </a:lnTo>
                <a:lnTo>
                  <a:pt x="375666" y="64262"/>
                </a:lnTo>
                <a:close/>
              </a:path>
              <a:path w="1373504" h="202564">
                <a:moveTo>
                  <a:pt x="243204" y="48387"/>
                </a:moveTo>
                <a:lnTo>
                  <a:pt x="238505" y="52069"/>
                </a:lnTo>
                <a:lnTo>
                  <a:pt x="237236" y="62484"/>
                </a:lnTo>
                <a:lnTo>
                  <a:pt x="240919" y="67310"/>
                </a:lnTo>
                <a:lnTo>
                  <a:pt x="308101" y="75311"/>
                </a:lnTo>
                <a:lnTo>
                  <a:pt x="312927" y="71628"/>
                </a:lnTo>
                <a:lnTo>
                  <a:pt x="314198" y="61213"/>
                </a:lnTo>
                <a:lnTo>
                  <a:pt x="310388" y="56387"/>
                </a:lnTo>
                <a:lnTo>
                  <a:pt x="243204" y="48387"/>
                </a:lnTo>
                <a:close/>
              </a:path>
              <a:path w="1373504" h="202564">
                <a:moveTo>
                  <a:pt x="110871" y="32512"/>
                </a:moveTo>
                <a:lnTo>
                  <a:pt x="106045" y="36194"/>
                </a:lnTo>
                <a:lnTo>
                  <a:pt x="104775" y="46736"/>
                </a:lnTo>
                <a:lnTo>
                  <a:pt x="108585" y="51435"/>
                </a:lnTo>
                <a:lnTo>
                  <a:pt x="175768" y="59436"/>
                </a:lnTo>
                <a:lnTo>
                  <a:pt x="180467" y="55753"/>
                </a:lnTo>
                <a:lnTo>
                  <a:pt x="181737" y="45338"/>
                </a:lnTo>
                <a:lnTo>
                  <a:pt x="178053" y="40512"/>
                </a:lnTo>
                <a:lnTo>
                  <a:pt x="110871" y="32512"/>
                </a:lnTo>
                <a:close/>
              </a:path>
              <a:path w="1373504" h="202564">
                <a:moveTo>
                  <a:pt x="80137" y="0"/>
                </a:moveTo>
                <a:lnTo>
                  <a:pt x="0" y="28829"/>
                </a:lnTo>
                <a:lnTo>
                  <a:pt x="71120" y="75692"/>
                </a:lnTo>
                <a:lnTo>
                  <a:pt x="80137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510021" y="3440429"/>
            <a:ext cx="1362710" cy="721360"/>
          </a:xfrm>
          <a:prstGeom prst="rect">
            <a:avLst/>
          </a:prstGeom>
          <a:ln w="19050">
            <a:solidFill>
              <a:srgbClr val="C42E1A"/>
            </a:solidFill>
          </a:ln>
        </p:spPr>
        <p:txBody>
          <a:bodyPr wrap="square" lIns="0" tIns="186690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1470"/>
              </a:spcBef>
            </a:pPr>
            <a:r>
              <a:rPr dirty="0" sz="2400">
                <a:latin typeface="SimSun"/>
                <a:cs typeface="SimSun"/>
              </a:rPr>
              <a:t>临</a:t>
            </a:r>
            <a:r>
              <a:rPr dirty="0" sz="2400" spc="-60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界</a:t>
            </a:r>
            <a:r>
              <a:rPr dirty="0" sz="2400" spc="-60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区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2241" y="3905250"/>
            <a:ext cx="5417820" cy="1137285"/>
          </a:xfrm>
          <a:custGeom>
            <a:avLst/>
            <a:gdLst/>
            <a:ahLst/>
            <a:cxnLst/>
            <a:rect l="l" t="t" r="r" b="b"/>
            <a:pathLst>
              <a:path w="5417820" h="1137285">
                <a:moveTo>
                  <a:pt x="5417820" y="0"/>
                </a:moveTo>
                <a:lnTo>
                  <a:pt x="0" y="0"/>
                </a:lnTo>
                <a:lnTo>
                  <a:pt x="0" y="1136904"/>
                </a:lnTo>
                <a:lnTo>
                  <a:pt x="5417820" y="1136904"/>
                </a:lnTo>
                <a:lnTo>
                  <a:pt x="54178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56310" y="635253"/>
            <a:ext cx="42691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4295" algn="l"/>
              </a:tabLst>
            </a:pPr>
            <a:r>
              <a:rPr dirty="0" sz="3600" spc="-5">
                <a:solidFill>
                  <a:srgbClr val="90C225"/>
                </a:solidFill>
                <a:latin typeface="Trebuchet MS"/>
                <a:cs typeface="Trebuchet MS"/>
              </a:rPr>
              <a:t>2.5.</a:t>
            </a:r>
            <a:r>
              <a:rPr dirty="0" sz="3600">
                <a:solidFill>
                  <a:srgbClr val="90C225"/>
                </a:solidFill>
                <a:latin typeface="Trebuchet MS"/>
                <a:cs typeface="Trebuchet MS"/>
              </a:rPr>
              <a:t>3	</a:t>
            </a:r>
            <a:r>
              <a:rPr dirty="0" sz="3600">
                <a:solidFill>
                  <a:srgbClr val="90C225"/>
                </a:solidFill>
                <a:latin typeface="SimSun"/>
                <a:cs typeface="SimSun"/>
              </a:rPr>
              <a:t>读者</a:t>
            </a:r>
            <a:r>
              <a:rPr dirty="0" sz="3600" spc="-5">
                <a:solidFill>
                  <a:srgbClr val="90C225"/>
                </a:solidFill>
                <a:latin typeface="Trebuchet MS"/>
                <a:cs typeface="Trebuchet MS"/>
              </a:rPr>
              <a:t>-</a:t>
            </a:r>
            <a:r>
              <a:rPr dirty="0" sz="3600">
                <a:solidFill>
                  <a:srgbClr val="90C225"/>
                </a:solidFill>
                <a:latin typeface="SimSun"/>
                <a:cs typeface="SimSun"/>
              </a:rPr>
              <a:t>写者问题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241" y="1349502"/>
            <a:ext cx="2931160" cy="1114425"/>
          </a:xfrm>
          <a:prstGeom prst="rect">
            <a:avLst/>
          </a:prstGeom>
          <a:ln w="38100">
            <a:solidFill>
              <a:srgbClr val="C42E1A"/>
            </a:solidFill>
          </a:ln>
        </p:spPr>
        <p:txBody>
          <a:bodyPr wrap="square" lIns="0" tIns="16510" rIns="0" bIns="0" rtlCol="0" vert="horz">
            <a:spAutoFit/>
          </a:bodyPr>
          <a:lstStyle/>
          <a:p>
            <a:pPr marL="90170" marR="88900">
              <a:lnSpc>
                <a:spcPts val="4320"/>
              </a:lnSpc>
              <a:spcBef>
                <a:spcPts val="130"/>
              </a:spcBef>
            </a:pPr>
            <a:r>
              <a:rPr dirty="0" sz="2400">
                <a:latin typeface="SimSun"/>
                <a:cs typeface="SimSun"/>
              </a:rPr>
              <a:t>读者与读者不互斥。 </a:t>
            </a:r>
            <a:r>
              <a:rPr dirty="0" sz="2400" spc="-5">
                <a:latin typeface="SimSun"/>
                <a:cs typeface="SimSun"/>
              </a:rPr>
              <a:t>读者组与写者互斥。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097" y="2614422"/>
            <a:ext cx="4259580" cy="1114425"/>
          </a:xfrm>
          <a:prstGeom prst="rect">
            <a:avLst/>
          </a:prstGeom>
          <a:ln w="38100">
            <a:solidFill>
              <a:srgbClr val="C42E1A"/>
            </a:solidFill>
          </a:ln>
        </p:spPr>
        <p:txBody>
          <a:bodyPr wrap="square" lIns="0" tIns="16510" rIns="0" bIns="0" rtlCol="0" vert="horz">
            <a:spAutoFit/>
          </a:bodyPr>
          <a:lstStyle/>
          <a:p>
            <a:pPr marL="89535" marR="199390">
              <a:lnSpc>
                <a:spcPts val="4320"/>
              </a:lnSpc>
              <a:spcBef>
                <a:spcPts val="130"/>
              </a:spcBef>
            </a:pPr>
            <a:r>
              <a:rPr dirty="0" sz="2400">
                <a:latin typeface="SimSun"/>
                <a:cs typeface="SimSun"/>
              </a:rPr>
              <a:t>第一个来的读者申请资源。 </a:t>
            </a:r>
            <a:r>
              <a:rPr dirty="0" sz="2400" spc="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最后一个走的读者释放资源。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99426" y="2527554"/>
            <a:ext cx="2223770" cy="654050"/>
          </a:xfrm>
          <a:custGeom>
            <a:avLst/>
            <a:gdLst/>
            <a:ahLst/>
            <a:cxnLst/>
            <a:rect l="l" t="t" r="r" b="b"/>
            <a:pathLst>
              <a:path w="2223770" h="654050">
                <a:moveTo>
                  <a:pt x="2223516" y="0"/>
                </a:moveTo>
                <a:lnTo>
                  <a:pt x="0" y="0"/>
                </a:lnTo>
                <a:lnTo>
                  <a:pt x="0" y="653796"/>
                </a:lnTo>
                <a:lnTo>
                  <a:pt x="2223516" y="653796"/>
                </a:lnTo>
                <a:lnTo>
                  <a:pt x="22235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599426" y="2527554"/>
            <a:ext cx="2223770" cy="65405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125730" rIns="0" bIns="0" rtlCol="0" vert="horz">
            <a:spAutoFit/>
          </a:bodyPr>
          <a:lstStyle/>
          <a:p>
            <a:pPr marL="260985">
              <a:lnSpc>
                <a:spcPct val="100000"/>
              </a:lnSpc>
              <a:spcBef>
                <a:spcPts val="990"/>
              </a:spcBef>
            </a:pPr>
            <a:r>
              <a:rPr dirty="0" sz="2400" spc="-70">
                <a:solidFill>
                  <a:srgbClr val="FF0000"/>
                </a:solidFill>
                <a:latin typeface="Microsoft Sans Serif"/>
                <a:cs typeface="Microsoft Sans Serif"/>
              </a:rPr>
              <a:t>wait(wmutex)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17714" y="3542538"/>
            <a:ext cx="2225040" cy="654050"/>
          </a:xfrm>
          <a:prstGeom prst="rect">
            <a:avLst/>
          </a:prstGeom>
          <a:solidFill>
            <a:srgbClr val="FFC000"/>
          </a:solidFill>
          <a:ln w="19050">
            <a:solidFill>
              <a:srgbClr val="000000"/>
            </a:solidFill>
          </a:ln>
        </p:spPr>
        <p:txBody>
          <a:bodyPr wrap="square" lIns="0" tIns="153670" rIns="0" bIns="0" rtlCol="0" vert="horz">
            <a:spAutoFit/>
          </a:bodyPr>
          <a:lstStyle/>
          <a:p>
            <a:pPr marL="502284">
              <a:lnSpc>
                <a:spcPct val="100000"/>
              </a:lnSpc>
              <a:spcBef>
                <a:spcPts val="1210"/>
              </a:spcBef>
            </a:pPr>
            <a:r>
              <a:rPr dirty="0" sz="2400">
                <a:latin typeface="SimSun"/>
                <a:cs typeface="SimSun"/>
              </a:rPr>
              <a:t>读数据块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99426" y="5497829"/>
            <a:ext cx="2223770" cy="654050"/>
          </a:xfrm>
          <a:custGeom>
            <a:avLst/>
            <a:gdLst/>
            <a:ahLst/>
            <a:cxnLst/>
            <a:rect l="l" t="t" r="r" b="b"/>
            <a:pathLst>
              <a:path w="2223770" h="654050">
                <a:moveTo>
                  <a:pt x="2223516" y="0"/>
                </a:moveTo>
                <a:lnTo>
                  <a:pt x="0" y="0"/>
                </a:lnTo>
                <a:lnTo>
                  <a:pt x="0" y="653796"/>
                </a:lnTo>
                <a:lnTo>
                  <a:pt x="2223516" y="653796"/>
                </a:lnTo>
                <a:lnTo>
                  <a:pt x="22235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599426" y="5497829"/>
            <a:ext cx="2223770" cy="65405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126364" rIns="0" bIns="0" rtlCol="0" vert="horz">
            <a:spAutoFit/>
          </a:bodyPr>
          <a:lstStyle/>
          <a:p>
            <a:pPr marL="146685">
              <a:lnSpc>
                <a:spcPct val="100000"/>
              </a:lnSpc>
              <a:spcBef>
                <a:spcPts val="994"/>
              </a:spcBef>
            </a:pPr>
            <a:r>
              <a:rPr dirty="0" sz="2400" spc="-75">
                <a:solidFill>
                  <a:srgbClr val="FF0000"/>
                </a:solidFill>
                <a:latin typeface="Microsoft Sans Serif"/>
                <a:cs typeface="Microsoft Sans Serif"/>
              </a:rPr>
              <a:t>signal(wmutex)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277485">
              <a:lnSpc>
                <a:spcPct val="100000"/>
              </a:lnSpc>
              <a:spcBef>
                <a:spcPts val="105"/>
              </a:spcBef>
            </a:pPr>
            <a:r>
              <a:rPr dirty="0" spc="-160"/>
              <a:t>r</a:t>
            </a:r>
            <a:r>
              <a:rPr dirty="0" spc="-200"/>
              <a:t>e</a:t>
            </a:r>
            <a:r>
              <a:rPr dirty="0" spc="-235"/>
              <a:t>a</a:t>
            </a:r>
            <a:r>
              <a:rPr dirty="0" spc="-185"/>
              <a:t>d</a:t>
            </a:r>
            <a:r>
              <a:rPr dirty="0" spc="-210"/>
              <a:t>e</a:t>
            </a:r>
            <a:r>
              <a:rPr dirty="0" spc="-145"/>
              <a:t>r</a:t>
            </a:r>
          </a:p>
        </p:txBody>
      </p:sp>
      <p:sp>
        <p:nvSpPr>
          <p:cNvPr id="12" name="object 12"/>
          <p:cNvSpPr/>
          <p:nvPr/>
        </p:nvSpPr>
        <p:spPr>
          <a:xfrm>
            <a:off x="6784085" y="3680205"/>
            <a:ext cx="844550" cy="200025"/>
          </a:xfrm>
          <a:custGeom>
            <a:avLst/>
            <a:gdLst/>
            <a:ahLst/>
            <a:cxnLst/>
            <a:rect l="l" t="t" r="r" b="b"/>
            <a:pathLst>
              <a:path w="844550" h="200025">
                <a:moveTo>
                  <a:pt x="774700" y="167767"/>
                </a:moveTo>
                <a:lnTo>
                  <a:pt x="769620" y="171069"/>
                </a:lnTo>
                <a:lnTo>
                  <a:pt x="767588" y="181483"/>
                </a:lnTo>
                <a:lnTo>
                  <a:pt x="770890" y="186436"/>
                </a:lnTo>
                <a:lnTo>
                  <a:pt x="837311" y="199771"/>
                </a:lnTo>
                <a:lnTo>
                  <a:pt x="842264" y="196469"/>
                </a:lnTo>
                <a:lnTo>
                  <a:pt x="844296" y="186055"/>
                </a:lnTo>
                <a:lnTo>
                  <a:pt x="840994" y="181102"/>
                </a:lnTo>
                <a:lnTo>
                  <a:pt x="774700" y="167767"/>
                </a:lnTo>
                <a:close/>
              </a:path>
              <a:path w="844550" h="200025">
                <a:moveTo>
                  <a:pt x="643890" y="141605"/>
                </a:moveTo>
                <a:lnTo>
                  <a:pt x="638937" y="144907"/>
                </a:lnTo>
                <a:lnTo>
                  <a:pt x="637794" y="150114"/>
                </a:lnTo>
                <a:lnTo>
                  <a:pt x="636778" y="155194"/>
                </a:lnTo>
                <a:lnTo>
                  <a:pt x="640207" y="160274"/>
                </a:lnTo>
                <a:lnTo>
                  <a:pt x="706501" y="173609"/>
                </a:lnTo>
                <a:lnTo>
                  <a:pt x="711581" y="170180"/>
                </a:lnTo>
                <a:lnTo>
                  <a:pt x="713613" y="159893"/>
                </a:lnTo>
                <a:lnTo>
                  <a:pt x="710311" y="154940"/>
                </a:lnTo>
                <a:lnTo>
                  <a:pt x="705104" y="153797"/>
                </a:lnTo>
                <a:lnTo>
                  <a:pt x="643890" y="141605"/>
                </a:lnTo>
                <a:close/>
              </a:path>
              <a:path w="844550" h="200025">
                <a:moveTo>
                  <a:pt x="513207" y="115443"/>
                </a:moveTo>
                <a:lnTo>
                  <a:pt x="508127" y="118745"/>
                </a:lnTo>
                <a:lnTo>
                  <a:pt x="506095" y="129032"/>
                </a:lnTo>
                <a:lnTo>
                  <a:pt x="509397" y="134112"/>
                </a:lnTo>
                <a:lnTo>
                  <a:pt x="575818" y="147320"/>
                </a:lnTo>
                <a:lnTo>
                  <a:pt x="580771" y="144018"/>
                </a:lnTo>
                <a:lnTo>
                  <a:pt x="582803" y="133731"/>
                </a:lnTo>
                <a:lnTo>
                  <a:pt x="579501" y="128651"/>
                </a:lnTo>
                <a:lnTo>
                  <a:pt x="513207" y="115443"/>
                </a:lnTo>
                <a:close/>
              </a:path>
              <a:path w="844550" h="200025">
                <a:moveTo>
                  <a:pt x="382397" y="89281"/>
                </a:moveTo>
                <a:lnTo>
                  <a:pt x="377444" y="92583"/>
                </a:lnTo>
                <a:lnTo>
                  <a:pt x="376300" y="97663"/>
                </a:lnTo>
                <a:lnTo>
                  <a:pt x="375285" y="102870"/>
                </a:lnTo>
                <a:lnTo>
                  <a:pt x="378714" y="107950"/>
                </a:lnTo>
                <a:lnTo>
                  <a:pt x="445008" y="121158"/>
                </a:lnTo>
                <a:lnTo>
                  <a:pt x="450088" y="117856"/>
                </a:lnTo>
                <a:lnTo>
                  <a:pt x="452120" y="107569"/>
                </a:lnTo>
                <a:lnTo>
                  <a:pt x="448691" y="102489"/>
                </a:lnTo>
                <a:lnTo>
                  <a:pt x="382397" y="89281"/>
                </a:lnTo>
                <a:close/>
              </a:path>
              <a:path w="844550" h="200025">
                <a:moveTo>
                  <a:pt x="251587" y="62992"/>
                </a:moveTo>
                <a:lnTo>
                  <a:pt x="246634" y="66421"/>
                </a:lnTo>
                <a:lnTo>
                  <a:pt x="244602" y="76708"/>
                </a:lnTo>
                <a:lnTo>
                  <a:pt x="247904" y="81661"/>
                </a:lnTo>
                <a:lnTo>
                  <a:pt x="253111" y="82804"/>
                </a:lnTo>
                <a:lnTo>
                  <a:pt x="314198" y="94996"/>
                </a:lnTo>
                <a:lnTo>
                  <a:pt x="319278" y="91694"/>
                </a:lnTo>
                <a:lnTo>
                  <a:pt x="321310" y="81407"/>
                </a:lnTo>
                <a:lnTo>
                  <a:pt x="318008" y="76327"/>
                </a:lnTo>
                <a:lnTo>
                  <a:pt x="251587" y="62992"/>
                </a:lnTo>
                <a:close/>
              </a:path>
              <a:path w="844550" h="200025">
                <a:moveTo>
                  <a:pt x="120904" y="36830"/>
                </a:moveTo>
                <a:lnTo>
                  <a:pt x="115824" y="40132"/>
                </a:lnTo>
                <a:lnTo>
                  <a:pt x="113792" y="50546"/>
                </a:lnTo>
                <a:lnTo>
                  <a:pt x="117094" y="55499"/>
                </a:lnTo>
                <a:lnTo>
                  <a:pt x="183515" y="68834"/>
                </a:lnTo>
                <a:lnTo>
                  <a:pt x="188468" y="65532"/>
                </a:lnTo>
                <a:lnTo>
                  <a:pt x="189611" y="60325"/>
                </a:lnTo>
                <a:lnTo>
                  <a:pt x="190627" y="55118"/>
                </a:lnTo>
                <a:lnTo>
                  <a:pt x="187198" y="50165"/>
                </a:lnTo>
                <a:lnTo>
                  <a:pt x="120904" y="36830"/>
                </a:lnTo>
                <a:close/>
              </a:path>
              <a:path w="844550" h="200025">
                <a:moveTo>
                  <a:pt x="82169" y="0"/>
                </a:moveTo>
                <a:lnTo>
                  <a:pt x="0" y="22352"/>
                </a:lnTo>
                <a:lnTo>
                  <a:pt x="67183" y="74676"/>
                </a:lnTo>
                <a:lnTo>
                  <a:pt x="82169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6962013" y="1510664"/>
            <a:ext cx="3498850" cy="2033270"/>
            <a:chOff x="6962013" y="1510664"/>
            <a:chExt cx="3498850" cy="2033270"/>
          </a:xfrm>
        </p:grpSpPr>
        <p:sp>
          <p:nvSpPr>
            <p:cNvPr id="14" name="object 14"/>
            <p:cNvSpPr/>
            <p:nvPr/>
          </p:nvSpPr>
          <p:spPr>
            <a:xfrm>
              <a:off x="8669020" y="2185542"/>
              <a:ext cx="88265" cy="1358265"/>
            </a:xfrm>
            <a:custGeom>
              <a:avLst/>
              <a:gdLst/>
              <a:ahLst/>
              <a:cxnLst/>
              <a:rect l="l" t="t" r="r" b="b"/>
              <a:pathLst>
                <a:path w="88265" h="1358264">
                  <a:moveTo>
                    <a:pt x="85725" y="256413"/>
                  </a:moveTo>
                  <a:lnTo>
                    <a:pt x="57150" y="256413"/>
                  </a:lnTo>
                  <a:lnTo>
                    <a:pt x="57150" y="6477"/>
                  </a:lnTo>
                  <a:lnTo>
                    <a:pt x="50800" y="0"/>
                  </a:lnTo>
                  <a:lnTo>
                    <a:pt x="35052" y="0"/>
                  </a:lnTo>
                  <a:lnTo>
                    <a:pt x="28575" y="6477"/>
                  </a:lnTo>
                  <a:lnTo>
                    <a:pt x="28575" y="256413"/>
                  </a:lnTo>
                  <a:lnTo>
                    <a:pt x="0" y="256413"/>
                  </a:lnTo>
                  <a:lnTo>
                    <a:pt x="42926" y="342138"/>
                  </a:lnTo>
                  <a:lnTo>
                    <a:pt x="71450" y="284988"/>
                  </a:lnTo>
                  <a:lnTo>
                    <a:pt x="85725" y="256413"/>
                  </a:lnTo>
                  <a:close/>
                </a:path>
                <a:path w="88265" h="1358264">
                  <a:moveTo>
                    <a:pt x="87884" y="1272159"/>
                  </a:moveTo>
                  <a:lnTo>
                    <a:pt x="59194" y="1272374"/>
                  </a:lnTo>
                  <a:lnTo>
                    <a:pt x="57150" y="995934"/>
                  </a:lnTo>
                  <a:lnTo>
                    <a:pt x="57150" y="987806"/>
                  </a:lnTo>
                  <a:lnTo>
                    <a:pt x="50673" y="981456"/>
                  </a:lnTo>
                  <a:lnTo>
                    <a:pt x="42799" y="981456"/>
                  </a:lnTo>
                  <a:lnTo>
                    <a:pt x="34925" y="981583"/>
                  </a:lnTo>
                  <a:lnTo>
                    <a:pt x="28575" y="988060"/>
                  </a:lnTo>
                  <a:lnTo>
                    <a:pt x="28575" y="995934"/>
                  </a:lnTo>
                  <a:lnTo>
                    <a:pt x="30619" y="1272590"/>
                  </a:lnTo>
                  <a:lnTo>
                    <a:pt x="2159" y="1272794"/>
                  </a:lnTo>
                  <a:lnTo>
                    <a:pt x="45593" y="1358138"/>
                  </a:lnTo>
                  <a:lnTo>
                    <a:pt x="73634" y="1301115"/>
                  </a:lnTo>
                  <a:lnTo>
                    <a:pt x="87884" y="12721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971538" y="1520189"/>
              <a:ext cx="3479800" cy="654050"/>
            </a:xfrm>
            <a:custGeom>
              <a:avLst/>
              <a:gdLst/>
              <a:ahLst/>
              <a:cxnLst/>
              <a:rect l="l" t="t" r="r" b="b"/>
              <a:pathLst>
                <a:path w="3479800" h="654050">
                  <a:moveTo>
                    <a:pt x="1739645" y="0"/>
                  </a:moveTo>
                  <a:lnTo>
                    <a:pt x="0" y="326898"/>
                  </a:lnTo>
                  <a:lnTo>
                    <a:pt x="1739645" y="653796"/>
                  </a:lnTo>
                  <a:lnTo>
                    <a:pt x="3479291" y="326898"/>
                  </a:lnTo>
                  <a:lnTo>
                    <a:pt x="17396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971538" y="1520189"/>
              <a:ext cx="3479800" cy="654050"/>
            </a:xfrm>
            <a:custGeom>
              <a:avLst/>
              <a:gdLst/>
              <a:ahLst/>
              <a:cxnLst/>
              <a:rect l="l" t="t" r="r" b="b"/>
              <a:pathLst>
                <a:path w="3479800" h="654050">
                  <a:moveTo>
                    <a:pt x="0" y="326898"/>
                  </a:moveTo>
                  <a:lnTo>
                    <a:pt x="1739645" y="0"/>
                  </a:lnTo>
                  <a:lnTo>
                    <a:pt x="3479291" y="326898"/>
                  </a:lnTo>
                  <a:lnTo>
                    <a:pt x="1739645" y="653796"/>
                  </a:lnTo>
                  <a:lnTo>
                    <a:pt x="0" y="326898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6981825" y="4215510"/>
            <a:ext cx="3496945" cy="2330450"/>
            <a:chOff x="6981825" y="4215510"/>
            <a:chExt cx="3496945" cy="2330450"/>
          </a:xfrm>
        </p:grpSpPr>
        <p:sp>
          <p:nvSpPr>
            <p:cNvPr id="18" name="object 18"/>
            <p:cNvSpPr/>
            <p:nvPr/>
          </p:nvSpPr>
          <p:spPr>
            <a:xfrm>
              <a:off x="8669147" y="4215510"/>
              <a:ext cx="108585" cy="2330450"/>
            </a:xfrm>
            <a:custGeom>
              <a:avLst/>
              <a:gdLst/>
              <a:ahLst/>
              <a:cxnLst/>
              <a:rect l="l" t="t" r="r" b="b"/>
              <a:pathLst>
                <a:path w="108584" h="2330450">
                  <a:moveTo>
                    <a:pt x="85725" y="2244661"/>
                  </a:moveTo>
                  <a:lnTo>
                    <a:pt x="57150" y="2244661"/>
                  </a:lnTo>
                  <a:lnTo>
                    <a:pt x="57150" y="1943468"/>
                  </a:lnTo>
                  <a:lnTo>
                    <a:pt x="50673" y="1937067"/>
                  </a:lnTo>
                  <a:lnTo>
                    <a:pt x="34925" y="1937067"/>
                  </a:lnTo>
                  <a:lnTo>
                    <a:pt x="28575" y="1943468"/>
                  </a:lnTo>
                  <a:lnTo>
                    <a:pt x="28575" y="2244661"/>
                  </a:lnTo>
                  <a:lnTo>
                    <a:pt x="0" y="2244661"/>
                  </a:lnTo>
                  <a:lnTo>
                    <a:pt x="42799" y="2330386"/>
                  </a:lnTo>
                  <a:lnTo>
                    <a:pt x="71412" y="2273236"/>
                  </a:lnTo>
                  <a:lnTo>
                    <a:pt x="85725" y="2244661"/>
                  </a:lnTo>
                  <a:close/>
                </a:path>
                <a:path w="108584" h="2330450">
                  <a:moveTo>
                    <a:pt x="108458" y="256159"/>
                  </a:moveTo>
                  <a:lnTo>
                    <a:pt x="79883" y="256159"/>
                  </a:lnTo>
                  <a:lnTo>
                    <a:pt x="79883" y="6477"/>
                  </a:lnTo>
                  <a:lnTo>
                    <a:pt x="73533" y="0"/>
                  </a:lnTo>
                  <a:lnTo>
                    <a:pt x="57785" y="0"/>
                  </a:lnTo>
                  <a:lnTo>
                    <a:pt x="51308" y="6477"/>
                  </a:lnTo>
                  <a:lnTo>
                    <a:pt x="51308" y="256159"/>
                  </a:lnTo>
                  <a:lnTo>
                    <a:pt x="22733" y="256159"/>
                  </a:lnTo>
                  <a:lnTo>
                    <a:pt x="65659" y="341884"/>
                  </a:lnTo>
                  <a:lnTo>
                    <a:pt x="94183" y="284734"/>
                  </a:lnTo>
                  <a:lnTo>
                    <a:pt x="108458" y="2561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991350" y="4543805"/>
              <a:ext cx="3477895" cy="654050"/>
            </a:xfrm>
            <a:custGeom>
              <a:avLst/>
              <a:gdLst/>
              <a:ahLst/>
              <a:cxnLst/>
              <a:rect l="l" t="t" r="r" b="b"/>
              <a:pathLst>
                <a:path w="3477895" h="654050">
                  <a:moveTo>
                    <a:pt x="1738883" y="0"/>
                  </a:moveTo>
                  <a:lnTo>
                    <a:pt x="0" y="326898"/>
                  </a:lnTo>
                  <a:lnTo>
                    <a:pt x="1738883" y="653796"/>
                  </a:lnTo>
                  <a:lnTo>
                    <a:pt x="3477768" y="326898"/>
                  </a:lnTo>
                  <a:lnTo>
                    <a:pt x="17388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991350" y="4543805"/>
              <a:ext cx="3477895" cy="654050"/>
            </a:xfrm>
            <a:custGeom>
              <a:avLst/>
              <a:gdLst/>
              <a:ahLst/>
              <a:cxnLst/>
              <a:rect l="l" t="t" r="r" b="b"/>
              <a:pathLst>
                <a:path w="3477895" h="654050">
                  <a:moveTo>
                    <a:pt x="0" y="326898"/>
                  </a:moveTo>
                  <a:lnTo>
                    <a:pt x="1738883" y="0"/>
                  </a:lnTo>
                  <a:lnTo>
                    <a:pt x="3477768" y="326898"/>
                  </a:lnTo>
                  <a:lnTo>
                    <a:pt x="1738883" y="653796"/>
                  </a:lnTo>
                  <a:lnTo>
                    <a:pt x="0" y="32689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295138" y="3053333"/>
            <a:ext cx="1472565" cy="652780"/>
          </a:xfrm>
          <a:prstGeom prst="rect">
            <a:avLst/>
          </a:prstGeom>
          <a:ln w="19050">
            <a:solidFill>
              <a:srgbClr val="C42E1A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1270">
              <a:lnSpc>
                <a:spcPts val="2640"/>
              </a:lnSpc>
            </a:pPr>
            <a:r>
              <a:rPr dirty="0" sz="2400">
                <a:latin typeface="SimSun"/>
                <a:cs typeface="SimSun"/>
              </a:rPr>
              <a:t>数据块的</a:t>
            </a:r>
            <a:endParaRPr sz="2400">
              <a:latin typeface="SimSun"/>
              <a:cs typeface="SimSun"/>
            </a:endParaRPr>
          </a:p>
          <a:p>
            <a:pPr algn="ctr" marL="1270">
              <a:lnSpc>
                <a:spcPts val="2495"/>
              </a:lnSpc>
            </a:pPr>
            <a:r>
              <a:rPr dirty="0" sz="2400" spc="-5">
                <a:latin typeface="SimSun"/>
                <a:cs typeface="SimSun"/>
              </a:rPr>
              <a:t>临界区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36230" y="1689607"/>
            <a:ext cx="15513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SimSun"/>
                <a:cs typeface="SimSun"/>
              </a:rPr>
              <a:t>第一个</a:t>
            </a:r>
            <a:r>
              <a:rPr dirty="0" sz="2000" spc="-15">
                <a:latin typeface="SimSun"/>
                <a:cs typeface="SimSun"/>
              </a:rPr>
              <a:t>读</a:t>
            </a:r>
            <a:r>
              <a:rPr dirty="0" sz="2000">
                <a:latin typeface="SimSun"/>
                <a:cs typeface="SimSun"/>
              </a:rPr>
              <a:t>者？</a:t>
            </a:r>
            <a:endParaRPr sz="2000">
              <a:latin typeface="SimSun"/>
              <a:cs typeface="SimSu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687307" y="1162938"/>
            <a:ext cx="2409190" cy="2212340"/>
            <a:chOff x="8687307" y="1162938"/>
            <a:chExt cx="2409190" cy="2212340"/>
          </a:xfrm>
        </p:grpSpPr>
        <p:sp>
          <p:nvSpPr>
            <p:cNvPr id="24" name="object 24"/>
            <p:cNvSpPr/>
            <p:nvPr/>
          </p:nvSpPr>
          <p:spPr>
            <a:xfrm>
              <a:off x="8687307" y="1162938"/>
              <a:ext cx="85725" cy="342265"/>
            </a:xfrm>
            <a:custGeom>
              <a:avLst/>
              <a:gdLst/>
              <a:ahLst/>
              <a:cxnLst/>
              <a:rect l="l" t="t" r="r" b="b"/>
              <a:pathLst>
                <a:path w="85725" h="342265">
                  <a:moveTo>
                    <a:pt x="28575" y="256412"/>
                  </a:moveTo>
                  <a:lnTo>
                    <a:pt x="0" y="256412"/>
                  </a:lnTo>
                  <a:lnTo>
                    <a:pt x="42925" y="342138"/>
                  </a:lnTo>
                  <a:lnTo>
                    <a:pt x="71458" y="284988"/>
                  </a:lnTo>
                  <a:lnTo>
                    <a:pt x="35051" y="284988"/>
                  </a:lnTo>
                  <a:lnTo>
                    <a:pt x="28575" y="278638"/>
                  </a:lnTo>
                  <a:lnTo>
                    <a:pt x="28575" y="256412"/>
                  </a:lnTo>
                  <a:close/>
                </a:path>
                <a:path w="85725" h="342265">
                  <a:moveTo>
                    <a:pt x="50800" y="0"/>
                  </a:moveTo>
                  <a:lnTo>
                    <a:pt x="42925" y="126"/>
                  </a:lnTo>
                  <a:lnTo>
                    <a:pt x="35051" y="126"/>
                  </a:lnTo>
                  <a:lnTo>
                    <a:pt x="28575" y="6476"/>
                  </a:lnTo>
                  <a:lnTo>
                    <a:pt x="28575" y="278638"/>
                  </a:lnTo>
                  <a:lnTo>
                    <a:pt x="35051" y="284988"/>
                  </a:lnTo>
                  <a:lnTo>
                    <a:pt x="50800" y="284988"/>
                  </a:lnTo>
                  <a:lnTo>
                    <a:pt x="57150" y="278638"/>
                  </a:lnTo>
                  <a:lnTo>
                    <a:pt x="57150" y="6476"/>
                  </a:lnTo>
                  <a:lnTo>
                    <a:pt x="50800" y="0"/>
                  </a:lnTo>
                  <a:close/>
                </a:path>
                <a:path w="85725" h="342265">
                  <a:moveTo>
                    <a:pt x="85725" y="256412"/>
                  </a:moveTo>
                  <a:lnTo>
                    <a:pt x="57150" y="256412"/>
                  </a:lnTo>
                  <a:lnTo>
                    <a:pt x="57150" y="278638"/>
                  </a:lnTo>
                  <a:lnTo>
                    <a:pt x="50800" y="284988"/>
                  </a:lnTo>
                  <a:lnTo>
                    <a:pt x="71458" y="284988"/>
                  </a:lnTo>
                  <a:lnTo>
                    <a:pt x="85725" y="2564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450829" y="1847850"/>
              <a:ext cx="631190" cy="1463675"/>
            </a:xfrm>
            <a:custGeom>
              <a:avLst/>
              <a:gdLst/>
              <a:ahLst/>
              <a:cxnLst/>
              <a:rect l="l" t="t" r="r" b="b"/>
              <a:pathLst>
                <a:path w="631190" h="1463675">
                  <a:moveTo>
                    <a:pt x="0" y="0"/>
                  </a:moveTo>
                  <a:lnTo>
                    <a:pt x="624586" y="0"/>
                  </a:lnTo>
                </a:path>
                <a:path w="631190" h="1463675">
                  <a:moveTo>
                    <a:pt x="630936" y="0"/>
                  </a:moveTo>
                  <a:lnTo>
                    <a:pt x="630936" y="146316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730233" y="3289299"/>
              <a:ext cx="2359660" cy="85725"/>
            </a:xfrm>
            <a:custGeom>
              <a:avLst/>
              <a:gdLst/>
              <a:ahLst/>
              <a:cxnLst/>
              <a:rect l="l" t="t" r="r" b="b"/>
              <a:pathLst>
                <a:path w="2359659" h="85725">
                  <a:moveTo>
                    <a:pt x="85725" y="0"/>
                  </a:moveTo>
                  <a:lnTo>
                    <a:pt x="0" y="42925"/>
                  </a:lnTo>
                  <a:lnTo>
                    <a:pt x="85725" y="85725"/>
                  </a:lnTo>
                  <a:lnTo>
                    <a:pt x="85725" y="57150"/>
                  </a:lnTo>
                  <a:lnTo>
                    <a:pt x="63500" y="57150"/>
                  </a:lnTo>
                  <a:lnTo>
                    <a:pt x="57150" y="50800"/>
                  </a:lnTo>
                  <a:lnTo>
                    <a:pt x="57150" y="35051"/>
                  </a:lnTo>
                  <a:lnTo>
                    <a:pt x="63500" y="28575"/>
                  </a:lnTo>
                  <a:lnTo>
                    <a:pt x="85725" y="28575"/>
                  </a:lnTo>
                  <a:lnTo>
                    <a:pt x="85725" y="0"/>
                  </a:lnTo>
                  <a:close/>
                </a:path>
                <a:path w="2359659" h="85725">
                  <a:moveTo>
                    <a:pt x="85725" y="28575"/>
                  </a:moveTo>
                  <a:lnTo>
                    <a:pt x="63500" y="28575"/>
                  </a:lnTo>
                  <a:lnTo>
                    <a:pt x="57150" y="35051"/>
                  </a:lnTo>
                  <a:lnTo>
                    <a:pt x="57150" y="50800"/>
                  </a:lnTo>
                  <a:lnTo>
                    <a:pt x="63500" y="57150"/>
                  </a:lnTo>
                  <a:lnTo>
                    <a:pt x="85725" y="57150"/>
                  </a:lnTo>
                  <a:lnTo>
                    <a:pt x="85725" y="28575"/>
                  </a:lnTo>
                  <a:close/>
                </a:path>
                <a:path w="2359659" h="85725">
                  <a:moveTo>
                    <a:pt x="2352929" y="28575"/>
                  </a:moveTo>
                  <a:lnTo>
                    <a:pt x="85725" y="28575"/>
                  </a:lnTo>
                  <a:lnTo>
                    <a:pt x="85725" y="57150"/>
                  </a:lnTo>
                  <a:lnTo>
                    <a:pt x="2352929" y="57150"/>
                  </a:lnTo>
                  <a:lnTo>
                    <a:pt x="2359279" y="50800"/>
                  </a:lnTo>
                  <a:lnTo>
                    <a:pt x="2359279" y="35051"/>
                  </a:lnTo>
                  <a:lnTo>
                    <a:pt x="2352929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7828533" y="4712919"/>
            <a:ext cx="18046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latin typeface="SimSun"/>
                <a:cs typeface="SimSun"/>
              </a:rPr>
              <a:t>最后</a:t>
            </a:r>
            <a:r>
              <a:rPr dirty="0" sz="2000" spc="-5">
                <a:latin typeface="SimSun"/>
                <a:cs typeface="SimSun"/>
              </a:rPr>
              <a:t>一</a:t>
            </a:r>
            <a:r>
              <a:rPr dirty="0" sz="2000" spc="-10">
                <a:latin typeface="SimSun"/>
                <a:cs typeface="SimSun"/>
              </a:rPr>
              <a:t>个</a:t>
            </a:r>
            <a:r>
              <a:rPr dirty="0" sz="2000" spc="5">
                <a:latin typeface="SimSun"/>
                <a:cs typeface="SimSun"/>
              </a:rPr>
              <a:t>读</a:t>
            </a:r>
            <a:r>
              <a:rPr dirty="0" sz="2000" spc="-15">
                <a:latin typeface="SimSun"/>
                <a:cs typeface="SimSun"/>
              </a:rPr>
              <a:t>者</a:t>
            </a:r>
            <a:r>
              <a:rPr dirty="0" sz="2000" spc="5">
                <a:latin typeface="SimSun"/>
                <a:cs typeface="SimSun"/>
              </a:rPr>
              <a:t>？</a:t>
            </a:r>
            <a:endParaRPr sz="2000">
              <a:latin typeface="SimSun"/>
              <a:cs typeface="SimSu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687307" y="4867846"/>
            <a:ext cx="2409190" cy="1520190"/>
            <a:chOff x="8687307" y="4867846"/>
            <a:chExt cx="2409190" cy="1520190"/>
          </a:xfrm>
        </p:grpSpPr>
        <p:sp>
          <p:nvSpPr>
            <p:cNvPr id="29" name="object 29"/>
            <p:cNvSpPr/>
            <p:nvPr/>
          </p:nvSpPr>
          <p:spPr>
            <a:xfrm>
              <a:off x="8687307" y="5183251"/>
              <a:ext cx="85725" cy="342265"/>
            </a:xfrm>
            <a:custGeom>
              <a:avLst/>
              <a:gdLst/>
              <a:ahLst/>
              <a:cxnLst/>
              <a:rect l="l" t="t" r="r" b="b"/>
              <a:pathLst>
                <a:path w="85725" h="342264">
                  <a:moveTo>
                    <a:pt x="28575" y="256159"/>
                  </a:moveTo>
                  <a:lnTo>
                    <a:pt x="0" y="256159"/>
                  </a:lnTo>
                  <a:lnTo>
                    <a:pt x="42925" y="341884"/>
                  </a:lnTo>
                  <a:lnTo>
                    <a:pt x="71458" y="284734"/>
                  </a:lnTo>
                  <a:lnTo>
                    <a:pt x="35051" y="284734"/>
                  </a:lnTo>
                  <a:lnTo>
                    <a:pt x="28575" y="278257"/>
                  </a:lnTo>
                  <a:lnTo>
                    <a:pt x="28575" y="256159"/>
                  </a:lnTo>
                  <a:close/>
                </a:path>
                <a:path w="85725" h="342264">
                  <a:moveTo>
                    <a:pt x="50800" y="0"/>
                  </a:moveTo>
                  <a:lnTo>
                    <a:pt x="35051" y="0"/>
                  </a:lnTo>
                  <a:lnTo>
                    <a:pt x="28575" y="6476"/>
                  </a:lnTo>
                  <a:lnTo>
                    <a:pt x="28575" y="278257"/>
                  </a:lnTo>
                  <a:lnTo>
                    <a:pt x="35051" y="284734"/>
                  </a:lnTo>
                  <a:lnTo>
                    <a:pt x="50800" y="284734"/>
                  </a:lnTo>
                  <a:lnTo>
                    <a:pt x="57150" y="278257"/>
                  </a:lnTo>
                  <a:lnTo>
                    <a:pt x="57150" y="6476"/>
                  </a:lnTo>
                  <a:lnTo>
                    <a:pt x="50800" y="0"/>
                  </a:lnTo>
                  <a:close/>
                </a:path>
                <a:path w="85725" h="342264">
                  <a:moveTo>
                    <a:pt x="85725" y="256159"/>
                  </a:moveTo>
                  <a:lnTo>
                    <a:pt x="57150" y="256159"/>
                  </a:lnTo>
                  <a:lnTo>
                    <a:pt x="57150" y="278257"/>
                  </a:lnTo>
                  <a:lnTo>
                    <a:pt x="50800" y="284734"/>
                  </a:lnTo>
                  <a:lnTo>
                    <a:pt x="71458" y="284734"/>
                  </a:lnTo>
                  <a:lnTo>
                    <a:pt x="85725" y="2561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0450829" y="4882134"/>
              <a:ext cx="631190" cy="1463675"/>
            </a:xfrm>
            <a:custGeom>
              <a:avLst/>
              <a:gdLst/>
              <a:ahLst/>
              <a:cxnLst/>
              <a:rect l="l" t="t" r="r" b="b"/>
              <a:pathLst>
                <a:path w="631190" h="1463675">
                  <a:moveTo>
                    <a:pt x="0" y="0"/>
                  </a:moveTo>
                  <a:lnTo>
                    <a:pt x="624586" y="0"/>
                  </a:lnTo>
                </a:path>
                <a:path w="631190" h="1463675">
                  <a:moveTo>
                    <a:pt x="630936" y="0"/>
                  </a:moveTo>
                  <a:lnTo>
                    <a:pt x="630936" y="146316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721089" y="6302311"/>
              <a:ext cx="2359660" cy="85725"/>
            </a:xfrm>
            <a:custGeom>
              <a:avLst/>
              <a:gdLst/>
              <a:ahLst/>
              <a:cxnLst/>
              <a:rect l="l" t="t" r="r" b="b"/>
              <a:pathLst>
                <a:path w="2359659" h="85725">
                  <a:moveTo>
                    <a:pt x="85725" y="0"/>
                  </a:moveTo>
                  <a:lnTo>
                    <a:pt x="0" y="42862"/>
                  </a:lnTo>
                  <a:lnTo>
                    <a:pt x="85725" y="85724"/>
                  </a:lnTo>
                  <a:lnTo>
                    <a:pt x="85725" y="57149"/>
                  </a:lnTo>
                  <a:lnTo>
                    <a:pt x="63500" y="57149"/>
                  </a:lnTo>
                  <a:lnTo>
                    <a:pt x="57150" y="50749"/>
                  </a:lnTo>
                  <a:lnTo>
                    <a:pt x="57150" y="34975"/>
                  </a:lnTo>
                  <a:lnTo>
                    <a:pt x="63500" y="28574"/>
                  </a:lnTo>
                  <a:lnTo>
                    <a:pt x="85725" y="28574"/>
                  </a:lnTo>
                  <a:lnTo>
                    <a:pt x="85725" y="0"/>
                  </a:lnTo>
                  <a:close/>
                </a:path>
                <a:path w="2359659" h="85725">
                  <a:moveTo>
                    <a:pt x="85725" y="28574"/>
                  </a:moveTo>
                  <a:lnTo>
                    <a:pt x="63500" y="28574"/>
                  </a:lnTo>
                  <a:lnTo>
                    <a:pt x="57150" y="34975"/>
                  </a:lnTo>
                  <a:lnTo>
                    <a:pt x="57150" y="50749"/>
                  </a:lnTo>
                  <a:lnTo>
                    <a:pt x="63500" y="57149"/>
                  </a:lnTo>
                  <a:lnTo>
                    <a:pt x="85725" y="57149"/>
                  </a:lnTo>
                  <a:lnTo>
                    <a:pt x="85725" y="28574"/>
                  </a:lnTo>
                  <a:close/>
                </a:path>
                <a:path w="2359659" h="85725">
                  <a:moveTo>
                    <a:pt x="2352929" y="28574"/>
                  </a:moveTo>
                  <a:lnTo>
                    <a:pt x="85725" y="28574"/>
                  </a:lnTo>
                  <a:lnTo>
                    <a:pt x="85725" y="57149"/>
                  </a:lnTo>
                  <a:lnTo>
                    <a:pt x="2352929" y="57149"/>
                  </a:lnTo>
                  <a:lnTo>
                    <a:pt x="2359279" y="50749"/>
                  </a:lnTo>
                  <a:lnTo>
                    <a:pt x="2359279" y="34975"/>
                  </a:lnTo>
                  <a:lnTo>
                    <a:pt x="2352929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10529696" y="1516126"/>
            <a:ext cx="5346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SimSun"/>
                <a:cs typeface="SimSun"/>
              </a:rPr>
              <a:t>不是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533126" y="4530978"/>
            <a:ext cx="5346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SimSun"/>
                <a:cs typeface="SimSun"/>
              </a:rPr>
              <a:t>不是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836914" y="2211451"/>
            <a:ext cx="280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SimSun"/>
                <a:cs typeface="SimSun"/>
              </a:rPr>
              <a:t>是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836914" y="5180457"/>
            <a:ext cx="280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SimSun"/>
                <a:cs typeface="SimSun"/>
              </a:rPr>
              <a:t>是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2241" y="3905250"/>
            <a:ext cx="5417820" cy="1137285"/>
          </a:xfrm>
          <a:prstGeom prst="rect">
            <a:avLst/>
          </a:prstGeom>
          <a:ln w="38100">
            <a:solidFill>
              <a:srgbClr val="C42E1A"/>
            </a:solidFill>
          </a:ln>
        </p:spPr>
        <p:txBody>
          <a:bodyPr wrap="square" lIns="0" tIns="153035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1205"/>
              </a:spcBef>
            </a:pPr>
            <a:r>
              <a:rPr dirty="0" sz="2400">
                <a:latin typeface="SimSun"/>
                <a:cs typeface="SimSun"/>
              </a:rPr>
              <a:t>怎么知道自己是第几个读者？</a:t>
            </a:r>
            <a:endParaRPr sz="2400">
              <a:latin typeface="SimSun"/>
              <a:cs typeface="SimSun"/>
            </a:endParaRPr>
          </a:p>
          <a:p>
            <a:pPr marL="90170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latin typeface="SimSun"/>
                <a:cs typeface="SimSun"/>
              </a:rPr>
              <a:t>设一个读者计数的变量</a:t>
            </a:r>
            <a:r>
              <a:rPr dirty="0" sz="2400" spc="-70">
                <a:latin typeface="Microsoft Sans Serif"/>
                <a:cs typeface="Microsoft Sans Serif"/>
              </a:rPr>
              <a:t>rea</a:t>
            </a:r>
            <a:r>
              <a:rPr dirty="0" sz="2400" spc="-70">
                <a:latin typeface="Microsoft Sans Serif"/>
                <a:cs typeface="Microsoft Sans Serif"/>
              </a:rPr>
              <a:t>d</a:t>
            </a:r>
            <a:r>
              <a:rPr dirty="0" sz="2400" spc="-40">
                <a:latin typeface="Microsoft Sans Serif"/>
                <a:cs typeface="Microsoft Sans Serif"/>
              </a:rPr>
              <a:t>coun</a:t>
            </a:r>
            <a:r>
              <a:rPr dirty="0" sz="2400" spc="-15">
                <a:latin typeface="Microsoft Sans Serif"/>
                <a:cs typeface="Microsoft Sans Serif"/>
              </a:rPr>
              <a:t>t</a:t>
            </a:r>
            <a:r>
              <a:rPr dirty="0" sz="2400">
                <a:latin typeface="SimSun"/>
                <a:cs typeface="SimSun"/>
              </a:rPr>
              <a:t>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6813" y="5186934"/>
            <a:ext cx="6064250" cy="1137285"/>
          </a:xfrm>
          <a:custGeom>
            <a:avLst/>
            <a:gdLst/>
            <a:ahLst/>
            <a:cxnLst/>
            <a:rect l="l" t="t" r="r" b="b"/>
            <a:pathLst>
              <a:path w="6064250" h="1137285">
                <a:moveTo>
                  <a:pt x="6063996" y="0"/>
                </a:moveTo>
                <a:lnTo>
                  <a:pt x="0" y="0"/>
                </a:lnTo>
                <a:lnTo>
                  <a:pt x="0" y="1136903"/>
                </a:lnTo>
                <a:lnTo>
                  <a:pt x="6063996" y="1136903"/>
                </a:lnTo>
                <a:lnTo>
                  <a:pt x="60639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16813" y="5186934"/>
            <a:ext cx="6064250" cy="1137285"/>
          </a:xfrm>
          <a:prstGeom prst="rect">
            <a:avLst/>
          </a:prstGeom>
          <a:ln w="38100">
            <a:solidFill>
              <a:srgbClr val="C42E1A"/>
            </a:solidFill>
          </a:ln>
        </p:spPr>
        <p:txBody>
          <a:bodyPr wrap="square" lIns="0" tIns="153035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1205"/>
              </a:spcBef>
            </a:pPr>
            <a:r>
              <a:rPr dirty="0" sz="2400" spc="-50">
                <a:latin typeface="Microsoft Sans Serif"/>
                <a:cs typeface="Microsoft Sans Serif"/>
              </a:rPr>
              <a:t>readcount</a:t>
            </a:r>
            <a:r>
              <a:rPr dirty="0" sz="2400">
                <a:latin typeface="SimSun"/>
                <a:cs typeface="SimSun"/>
              </a:rPr>
              <a:t>成为读者们互斥的资源。</a:t>
            </a:r>
            <a:endParaRPr sz="2400">
              <a:latin typeface="SimSun"/>
              <a:cs typeface="SimSun"/>
            </a:endParaRPr>
          </a:p>
          <a:p>
            <a:pPr marL="90170">
              <a:lnSpc>
                <a:spcPct val="100000"/>
              </a:lnSpc>
              <a:spcBef>
                <a:spcPts val="1440"/>
              </a:spcBef>
            </a:pPr>
            <a:r>
              <a:rPr dirty="0" sz="2400" spc="-5">
                <a:latin typeface="SimSun"/>
                <a:cs typeface="SimSun"/>
              </a:rPr>
              <a:t>为</a:t>
            </a:r>
            <a:r>
              <a:rPr dirty="0" sz="2400" spc="-55">
                <a:latin typeface="Microsoft Sans Serif"/>
                <a:cs typeface="Microsoft Sans Serif"/>
              </a:rPr>
              <a:t>readcount</a:t>
            </a:r>
            <a:r>
              <a:rPr dirty="0" sz="2400">
                <a:latin typeface="SimSun"/>
                <a:cs typeface="SimSun"/>
              </a:rPr>
              <a:t>设置一个互斥信号</a:t>
            </a:r>
            <a:r>
              <a:rPr dirty="0" sz="2400" spc="-20">
                <a:latin typeface="SimSun"/>
                <a:cs typeface="SimSun"/>
              </a:rPr>
              <a:t>量</a:t>
            </a:r>
            <a:r>
              <a:rPr dirty="0" sz="2400" spc="-55">
                <a:latin typeface="Microsoft Sans Serif"/>
                <a:cs typeface="Microsoft Sans Serif"/>
              </a:rPr>
              <a:t>rmutex</a:t>
            </a:r>
            <a:r>
              <a:rPr dirty="0" sz="2400">
                <a:latin typeface="SimSun"/>
                <a:cs typeface="SimSun"/>
              </a:rPr>
              <a:t>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635253"/>
            <a:ext cx="42691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4295" algn="l"/>
              </a:tabLst>
            </a:pPr>
            <a:r>
              <a:rPr dirty="0" sz="3600" spc="-5">
                <a:solidFill>
                  <a:srgbClr val="90C225"/>
                </a:solidFill>
                <a:latin typeface="Trebuchet MS"/>
                <a:cs typeface="Trebuchet MS"/>
              </a:rPr>
              <a:t>2.5.</a:t>
            </a:r>
            <a:r>
              <a:rPr dirty="0" sz="3600">
                <a:solidFill>
                  <a:srgbClr val="90C225"/>
                </a:solidFill>
                <a:latin typeface="Trebuchet MS"/>
                <a:cs typeface="Trebuchet MS"/>
              </a:rPr>
              <a:t>3	</a:t>
            </a:r>
            <a:r>
              <a:rPr dirty="0" sz="3600">
                <a:solidFill>
                  <a:srgbClr val="90C225"/>
                </a:solidFill>
                <a:latin typeface="SimSun"/>
                <a:cs typeface="SimSun"/>
              </a:rPr>
              <a:t>读者</a:t>
            </a:r>
            <a:r>
              <a:rPr dirty="0" sz="3600" spc="-5">
                <a:solidFill>
                  <a:srgbClr val="90C225"/>
                </a:solidFill>
                <a:latin typeface="Trebuchet MS"/>
                <a:cs typeface="Trebuchet MS"/>
              </a:rPr>
              <a:t>-</a:t>
            </a:r>
            <a:r>
              <a:rPr dirty="0" sz="3600">
                <a:solidFill>
                  <a:srgbClr val="90C225"/>
                </a:solidFill>
                <a:latin typeface="SimSun"/>
                <a:cs typeface="SimSun"/>
              </a:rPr>
              <a:t>写者问题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99426" y="2527554"/>
            <a:ext cx="2223770" cy="654050"/>
          </a:xfrm>
          <a:custGeom>
            <a:avLst/>
            <a:gdLst/>
            <a:ahLst/>
            <a:cxnLst/>
            <a:rect l="l" t="t" r="r" b="b"/>
            <a:pathLst>
              <a:path w="2223770" h="654050">
                <a:moveTo>
                  <a:pt x="2223516" y="0"/>
                </a:moveTo>
                <a:lnTo>
                  <a:pt x="0" y="0"/>
                </a:lnTo>
                <a:lnTo>
                  <a:pt x="0" y="653796"/>
                </a:lnTo>
                <a:lnTo>
                  <a:pt x="2223516" y="653796"/>
                </a:lnTo>
                <a:lnTo>
                  <a:pt x="22235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599426" y="2527554"/>
            <a:ext cx="2223770" cy="65405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125730" rIns="0" bIns="0" rtlCol="0" vert="horz">
            <a:spAutoFit/>
          </a:bodyPr>
          <a:lstStyle/>
          <a:p>
            <a:pPr marL="260985">
              <a:lnSpc>
                <a:spcPct val="100000"/>
              </a:lnSpc>
              <a:spcBef>
                <a:spcPts val="990"/>
              </a:spcBef>
            </a:pPr>
            <a:r>
              <a:rPr dirty="0" sz="2400" spc="-70">
                <a:solidFill>
                  <a:srgbClr val="FF0000"/>
                </a:solidFill>
                <a:latin typeface="Microsoft Sans Serif"/>
                <a:cs typeface="Microsoft Sans Serif"/>
              </a:rPr>
              <a:t>wait(wmutex)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17714" y="3542538"/>
            <a:ext cx="2225040" cy="654050"/>
          </a:xfrm>
          <a:prstGeom prst="rect">
            <a:avLst/>
          </a:prstGeom>
          <a:solidFill>
            <a:srgbClr val="FFC000"/>
          </a:solidFill>
          <a:ln w="19050">
            <a:solidFill>
              <a:srgbClr val="000000"/>
            </a:solidFill>
          </a:ln>
        </p:spPr>
        <p:txBody>
          <a:bodyPr wrap="square" lIns="0" tIns="153670" rIns="0" bIns="0" rtlCol="0" vert="horz">
            <a:spAutoFit/>
          </a:bodyPr>
          <a:lstStyle/>
          <a:p>
            <a:pPr marL="502284">
              <a:lnSpc>
                <a:spcPct val="100000"/>
              </a:lnSpc>
              <a:spcBef>
                <a:spcPts val="1210"/>
              </a:spcBef>
            </a:pPr>
            <a:r>
              <a:rPr dirty="0" sz="2400">
                <a:latin typeface="SimSun"/>
                <a:cs typeface="SimSun"/>
              </a:rPr>
              <a:t>读数据块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99426" y="5497829"/>
            <a:ext cx="2223770" cy="654050"/>
          </a:xfrm>
          <a:custGeom>
            <a:avLst/>
            <a:gdLst/>
            <a:ahLst/>
            <a:cxnLst/>
            <a:rect l="l" t="t" r="r" b="b"/>
            <a:pathLst>
              <a:path w="2223770" h="654050">
                <a:moveTo>
                  <a:pt x="2223516" y="0"/>
                </a:moveTo>
                <a:lnTo>
                  <a:pt x="0" y="0"/>
                </a:lnTo>
                <a:lnTo>
                  <a:pt x="0" y="653796"/>
                </a:lnTo>
                <a:lnTo>
                  <a:pt x="2223516" y="653796"/>
                </a:lnTo>
                <a:lnTo>
                  <a:pt x="22235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599426" y="5497829"/>
            <a:ext cx="2223770" cy="65405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126364" rIns="0" bIns="0" rtlCol="0" vert="horz">
            <a:spAutoFit/>
          </a:bodyPr>
          <a:lstStyle/>
          <a:p>
            <a:pPr marL="146685">
              <a:lnSpc>
                <a:spcPct val="100000"/>
              </a:lnSpc>
              <a:spcBef>
                <a:spcPts val="994"/>
              </a:spcBef>
            </a:pPr>
            <a:r>
              <a:rPr dirty="0" sz="2400" spc="-75">
                <a:solidFill>
                  <a:srgbClr val="FF0000"/>
                </a:solidFill>
                <a:latin typeface="Microsoft Sans Serif"/>
                <a:cs typeface="Microsoft Sans Serif"/>
              </a:rPr>
              <a:t>signal(wmutex)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277485">
              <a:lnSpc>
                <a:spcPct val="100000"/>
              </a:lnSpc>
              <a:spcBef>
                <a:spcPts val="105"/>
              </a:spcBef>
            </a:pPr>
            <a:r>
              <a:rPr dirty="0" spc="-160"/>
              <a:t>r</a:t>
            </a:r>
            <a:r>
              <a:rPr dirty="0" spc="-200"/>
              <a:t>e</a:t>
            </a:r>
            <a:r>
              <a:rPr dirty="0" spc="-235"/>
              <a:t>a</a:t>
            </a:r>
            <a:r>
              <a:rPr dirty="0" spc="-185"/>
              <a:t>d</a:t>
            </a:r>
            <a:r>
              <a:rPr dirty="0" spc="-210"/>
              <a:t>e</a:t>
            </a:r>
            <a:r>
              <a:rPr dirty="0" spc="-145"/>
              <a:t>r</a:t>
            </a:r>
          </a:p>
        </p:txBody>
      </p:sp>
      <p:sp>
        <p:nvSpPr>
          <p:cNvPr id="9" name="object 9"/>
          <p:cNvSpPr/>
          <p:nvPr/>
        </p:nvSpPr>
        <p:spPr>
          <a:xfrm>
            <a:off x="6784085" y="3680205"/>
            <a:ext cx="844550" cy="200025"/>
          </a:xfrm>
          <a:custGeom>
            <a:avLst/>
            <a:gdLst/>
            <a:ahLst/>
            <a:cxnLst/>
            <a:rect l="l" t="t" r="r" b="b"/>
            <a:pathLst>
              <a:path w="844550" h="200025">
                <a:moveTo>
                  <a:pt x="774700" y="167767"/>
                </a:moveTo>
                <a:lnTo>
                  <a:pt x="769620" y="171069"/>
                </a:lnTo>
                <a:lnTo>
                  <a:pt x="767588" y="181483"/>
                </a:lnTo>
                <a:lnTo>
                  <a:pt x="770890" y="186436"/>
                </a:lnTo>
                <a:lnTo>
                  <a:pt x="837311" y="199771"/>
                </a:lnTo>
                <a:lnTo>
                  <a:pt x="842264" y="196469"/>
                </a:lnTo>
                <a:lnTo>
                  <a:pt x="844296" y="186055"/>
                </a:lnTo>
                <a:lnTo>
                  <a:pt x="840994" y="181102"/>
                </a:lnTo>
                <a:lnTo>
                  <a:pt x="774700" y="167767"/>
                </a:lnTo>
                <a:close/>
              </a:path>
              <a:path w="844550" h="200025">
                <a:moveTo>
                  <a:pt x="643890" y="141605"/>
                </a:moveTo>
                <a:lnTo>
                  <a:pt x="638937" y="144907"/>
                </a:lnTo>
                <a:lnTo>
                  <a:pt x="637794" y="150114"/>
                </a:lnTo>
                <a:lnTo>
                  <a:pt x="636778" y="155194"/>
                </a:lnTo>
                <a:lnTo>
                  <a:pt x="640207" y="160274"/>
                </a:lnTo>
                <a:lnTo>
                  <a:pt x="706501" y="173609"/>
                </a:lnTo>
                <a:lnTo>
                  <a:pt x="711581" y="170180"/>
                </a:lnTo>
                <a:lnTo>
                  <a:pt x="713613" y="159893"/>
                </a:lnTo>
                <a:lnTo>
                  <a:pt x="710311" y="154940"/>
                </a:lnTo>
                <a:lnTo>
                  <a:pt x="705104" y="153797"/>
                </a:lnTo>
                <a:lnTo>
                  <a:pt x="643890" y="141605"/>
                </a:lnTo>
                <a:close/>
              </a:path>
              <a:path w="844550" h="200025">
                <a:moveTo>
                  <a:pt x="513207" y="115443"/>
                </a:moveTo>
                <a:lnTo>
                  <a:pt x="508127" y="118745"/>
                </a:lnTo>
                <a:lnTo>
                  <a:pt x="506095" y="129032"/>
                </a:lnTo>
                <a:lnTo>
                  <a:pt x="509397" y="134112"/>
                </a:lnTo>
                <a:lnTo>
                  <a:pt x="575818" y="147320"/>
                </a:lnTo>
                <a:lnTo>
                  <a:pt x="580771" y="144018"/>
                </a:lnTo>
                <a:lnTo>
                  <a:pt x="582803" y="133731"/>
                </a:lnTo>
                <a:lnTo>
                  <a:pt x="579501" y="128651"/>
                </a:lnTo>
                <a:lnTo>
                  <a:pt x="513207" y="115443"/>
                </a:lnTo>
                <a:close/>
              </a:path>
              <a:path w="844550" h="200025">
                <a:moveTo>
                  <a:pt x="382397" y="89281"/>
                </a:moveTo>
                <a:lnTo>
                  <a:pt x="377444" y="92583"/>
                </a:lnTo>
                <a:lnTo>
                  <a:pt x="376300" y="97663"/>
                </a:lnTo>
                <a:lnTo>
                  <a:pt x="375285" y="102870"/>
                </a:lnTo>
                <a:lnTo>
                  <a:pt x="378714" y="107950"/>
                </a:lnTo>
                <a:lnTo>
                  <a:pt x="445008" y="121158"/>
                </a:lnTo>
                <a:lnTo>
                  <a:pt x="450088" y="117856"/>
                </a:lnTo>
                <a:lnTo>
                  <a:pt x="452120" y="107569"/>
                </a:lnTo>
                <a:lnTo>
                  <a:pt x="448691" y="102489"/>
                </a:lnTo>
                <a:lnTo>
                  <a:pt x="382397" y="89281"/>
                </a:lnTo>
                <a:close/>
              </a:path>
              <a:path w="844550" h="200025">
                <a:moveTo>
                  <a:pt x="251587" y="62992"/>
                </a:moveTo>
                <a:lnTo>
                  <a:pt x="246634" y="66421"/>
                </a:lnTo>
                <a:lnTo>
                  <a:pt x="244602" y="76708"/>
                </a:lnTo>
                <a:lnTo>
                  <a:pt x="247904" y="81661"/>
                </a:lnTo>
                <a:lnTo>
                  <a:pt x="253111" y="82804"/>
                </a:lnTo>
                <a:lnTo>
                  <a:pt x="314198" y="94996"/>
                </a:lnTo>
                <a:lnTo>
                  <a:pt x="319278" y="91694"/>
                </a:lnTo>
                <a:lnTo>
                  <a:pt x="321310" y="81407"/>
                </a:lnTo>
                <a:lnTo>
                  <a:pt x="318008" y="76327"/>
                </a:lnTo>
                <a:lnTo>
                  <a:pt x="251587" y="62992"/>
                </a:lnTo>
                <a:close/>
              </a:path>
              <a:path w="844550" h="200025">
                <a:moveTo>
                  <a:pt x="120904" y="36830"/>
                </a:moveTo>
                <a:lnTo>
                  <a:pt x="115824" y="40132"/>
                </a:lnTo>
                <a:lnTo>
                  <a:pt x="113792" y="50546"/>
                </a:lnTo>
                <a:lnTo>
                  <a:pt x="117094" y="55499"/>
                </a:lnTo>
                <a:lnTo>
                  <a:pt x="183515" y="68834"/>
                </a:lnTo>
                <a:lnTo>
                  <a:pt x="188468" y="65532"/>
                </a:lnTo>
                <a:lnTo>
                  <a:pt x="189611" y="60325"/>
                </a:lnTo>
                <a:lnTo>
                  <a:pt x="190627" y="55118"/>
                </a:lnTo>
                <a:lnTo>
                  <a:pt x="187198" y="50165"/>
                </a:lnTo>
                <a:lnTo>
                  <a:pt x="120904" y="36830"/>
                </a:lnTo>
                <a:close/>
              </a:path>
              <a:path w="844550" h="200025">
                <a:moveTo>
                  <a:pt x="82169" y="0"/>
                </a:moveTo>
                <a:lnTo>
                  <a:pt x="0" y="22352"/>
                </a:lnTo>
                <a:lnTo>
                  <a:pt x="67183" y="74676"/>
                </a:lnTo>
                <a:lnTo>
                  <a:pt x="82169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6962013" y="1510664"/>
            <a:ext cx="3498850" cy="2033270"/>
            <a:chOff x="6962013" y="1510664"/>
            <a:chExt cx="3498850" cy="2033270"/>
          </a:xfrm>
        </p:grpSpPr>
        <p:sp>
          <p:nvSpPr>
            <p:cNvPr id="11" name="object 11"/>
            <p:cNvSpPr/>
            <p:nvPr/>
          </p:nvSpPr>
          <p:spPr>
            <a:xfrm>
              <a:off x="8669020" y="2185542"/>
              <a:ext cx="88265" cy="1358265"/>
            </a:xfrm>
            <a:custGeom>
              <a:avLst/>
              <a:gdLst/>
              <a:ahLst/>
              <a:cxnLst/>
              <a:rect l="l" t="t" r="r" b="b"/>
              <a:pathLst>
                <a:path w="88265" h="1358264">
                  <a:moveTo>
                    <a:pt x="85725" y="256413"/>
                  </a:moveTo>
                  <a:lnTo>
                    <a:pt x="57150" y="256413"/>
                  </a:lnTo>
                  <a:lnTo>
                    <a:pt x="57150" y="6477"/>
                  </a:lnTo>
                  <a:lnTo>
                    <a:pt x="50800" y="0"/>
                  </a:lnTo>
                  <a:lnTo>
                    <a:pt x="35052" y="0"/>
                  </a:lnTo>
                  <a:lnTo>
                    <a:pt x="28575" y="6477"/>
                  </a:lnTo>
                  <a:lnTo>
                    <a:pt x="28575" y="256413"/>
                  </a:lnTo>
                  <a:lnTo>
                    <a:pt x="0" y="256413"/>
                  </a:lnTo>
                  <a:lnTo>
                    <a:pt x="42926" y="342138"/>
                  </a:lnTo>
                  <a:lnTo>
                    <a:pt x="71450" y="284988"/>
                  </a:lnTo>
                  <a:lnTo>
                    <a:pt x="85725" y="256413"/>
                  </a:lnTo>
                  <a:close/>
                </a:path>
                <a:path w="88265" h="1358264">
                  <a:moveTo>
                    <a:pt x="87884" y="1272159"/>
                  </a:moveTo>
                  <a:lnTo>
                    <a:pt x="59194" y="1272374"/>
                  </a:lnTo>
                  <a:lnTo>
                    <a:pt x="57150" y="995934"/>
                  </a:lnTo>
                  <a:lnTo>
                    <a:pt x="57150" y="987806"/>
                  </a:lnTo>
                  <a:lnTo>
                    <a:pt x="50673" y="981456"/>
                  </a:lnTo>
                  <a:lnTo>
                    <a:pt x="42799" y="981456"/>
                  </a:lnTo>
                  <a:lnTo>
                    <a:pt x="34925" y="981583"/>
                  </a:lnTo>
                  <a:lnTo>
                    <a:pt x="28575" y="988060"/>
                  </a:lnTo>
                  <a:lnTo>
                    <a:pt x="28575" y="995934"/>
                  </a:lnTo>
                  <a:lnTo>
                    <a:pt x="30619" y="1272590"/>
                  </a:lnTo>
                  <a:lnTo>
                    <a:pt x="2159" y="1272794"/>
                  </a:lnTo>
                  <a:lnTo>
                    <a:pt x="45593" y="1358138"/>
                  </a:lnTo>
                  <a:lnTo>
                    <a:pt x="73634" y="1301115"/>
                  </a:lnTo>
                  <a:lnTo>
                    <a:pt x="87884" y="12721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971538" y="1520189"/>
              <a:ext cx="3479800" cy="654050"/>
            </a:xfrm>
            <a:custGeom>
              <a:avLst/>
              <a:gdLst/>
              <a:ahLst/>
              <a:cxnLst/>
              <a:rect l="l" t="t" r="r" b="b"/>
              <a:pathLst>
                <a:path w="3479800" h="654050">
                  <a:moveTo>
                    <a:pt x="1739645" y="0"/>
                  </a:moveTo>
                  <a:lnTo>
                    <a:pt x="0" y="326898"/>
                  </a:lnTo>
                  <a:lnTo>
                    <a:pt x="1739645" y="653796"/>
                  </a:lnTo>
                  <a:lnTo>
                    <a:pt x="3479291" y="326898"/>
                  </a:lnTo>
                  <a:lnTo>
                    <a:pt x="17396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971538" y="1520189"/>
              <a:ext cx="3479800" cy="654050"/>
            </a:xfrm>
            <a:custGeom>
              <a:avLst/>
              <a:gdLst/>
              <a:ahLst/>
              <a:cxnLst/>
              <a:rect l="l" t="t" r="r" b="b"/>
              <a:pathLst>
                <a:path w="3479800" h="654050">
                  <a:moveTo>
                    <a:pt x="0" y="326898"/>
                  </a:moveTo>
                  <a:lnTo>
                    <a:pt x="1739645" y="0"/>
                  </a:lnTo>
                  <a:lnTo>
                    <a:pt x="3479291" y="326898"/>
                  </a:lnTo>
                  <a:lnTo>
                    <a:pt x="1739645" y="653796"/>
                  </a:lnTo>
                  <a:lnTo>
                    <a:pt x="0" y="326898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6981825" y="4215510"/>
            <a:ext cx="3496945" cy="2330450"/>
            <a:chOff x="6981825" y="4215510"/>
            <a:chExt cx="3496945" cy="2330450"/>
          </a:xfrm>
        </p:grpSpPr>
        <p:sp>
          <p:nvSpPr>
            <p:cNvPr id="15" name="object 15"/>
            <p:cNvSpPr/>
            <p:nvPr/>
          </p:nvSpPr>
          <p:spPr>
            <a:xfrm>
              <a:off x="8669147" y="4215510"/>
              <a:ext cx="108585" cy="2330450"/>
            </a:xfrm>
            <a:custGeom>
              <a:avLst/>
              <a:gdLst/>
              <a:ahLst/>
              <a:cxnLst/>
              <a:rect l="l" t="t" r="r" b="b"/>
              <a:pathLst>
                <a:path w="108584" h="2330450">
                  <a:moveTo>
                    <a:pt x="85725" y="2244661"/>
                  </a:moveTo>
                  <a:lnTo>
                    <a:pt x="57150" y="2244661"/>
                  </a:lnTo>
                  <a:lnTo>
                    <a:pt x="57150" y="1943468"/>
                  </a:lnTo>
                  <a:lnTo>
                    <a:pt x="50673" y="1937067"/>
                  </a:lnTo>
                  <a:lnTo>
                    <a:pt x="34925" y="1937067"/>
                  </a:lnTo>
                  <a:lnTo>
                    <a:pt x="28575" y="1943468"/>
                  </a:lnTo>
                  <a:lnTo>
                    <a:pt x="28575" y="2244661"/>
                  </a:lnTo>
                  <a:lnTo>
                    <a:pt x="0" y="2244661"/>
                  </a:lnTo>
                  <a:lnTo>
                    <a:pt x="42799" y="2330386"/>
                  </a:lnTo>
                  <a:lnTo>
                    <a:pt x="71412" y="2273236"/>
                  </a:lnTo>
                  <a:lnTo>
                    <a:pt x="85725" y="2244661"/>
                  </a:lnTo>
                  <a:close/>
                </a:path>
                <a:path w="108584" h="2330450">
                  <a:moveTo>
                    <a:pt x="108458" y="256159"/>
                  </a:moveTo>
                  <a:lnTo>
                    <a:pt x="79883" y="256159"/>
                  </a:lnTo>
                  <a:lnTo>
                    <a:pt x="79883" y="6477"/>
                  </a:lnTo>
                  <a:lnTo>
                    <a:pt x="73533" y="0"/>
                  </a:lnTo>
                  <a:lnTo>
                    <a:pt x="57785" y="0"/>
                  </a:lnTo>
                  <a:lnTo>
                    <a:pt x="51308" y="6477"/>
                  </a:lnTo>
                  <a:lnTo>
                    <a:pt x="51308" y="256159"/>
                  </a:lnTo>
                  <a:lnTo>
                    <a:pt x="22733" y="256159"/>
                  </a:lnTo>
                  <a:lnTo>
                    <a:pt x="65659" y="341884"/>
                  </a:lnTo>
                  <a:lnTo>
                    <a:pt x="94183" y="284734"/>
                  </a:lnTo>
                  <a:lnTo>
                    <a:pt x="108458" y="2561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991350" y="4543805"/>
              <a:ext cx="3477895" cy="654050"/>
            </a:xfrm>
            <a:custGeom>
              <a:avLst/>
              <a:gdLst/>
              <a:ahLst/>
              <a:cxnLst/>
              <a:rect l="l" t="t" r="r" b="b"/>
              <a:pathLst>
                <a:path w="3477895" h="654050">
                  <a:moveTo>
                    <a:pt x="1738883" y="0"/>
                  </a:moveTo>
                  <a:lnTo>
                    <a:pt x="0" y="326898"/>
                  </a:lnTo>
                  <a:lnTo>
                    <a:pt x="1738883" y="653796"/>
                  </a:lnTo>
                  <a:lnTo>
                    <a:pt x="3477768" y="326898"/>
                  </a:lnTo>
                  <a:lnTo>
                    <a:pt x="17388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991350" y="4543805"/>
              <a:ext cx="3477895" cy="654050"/>
            </a:xfrm>
            <a:custGeom>
              <a:avLst/>
              <a:gdLst/>
              <a:ahLst/>
              <a:cxnLst/>
              <a:rect l="l" t="t" r="r" b="b"/>
              <a:pathLst>
                <a:path w="3477895" h="654050">
                  <a:moveTo>
                    <a:pt x="0" y="326898"/>
                  </a:moveTo>
                  <a:lnTo>
                    <a:pt x="1738883" y="0"/>
                  </a:lnTo>
                  <a:lnTo>
                    <a:pt x="3477768" y="326898"/>
                  </a:lnTo>
                  <a:lnTo>
                    <a:pt x="1738883" y="653796"/>
                  </a:lnTo>
                  <a:lnTo>
                    <a:pt x="0" y="32689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295138" y="3053333"/>
            <a:ext cx="1472565" cy="652780"/>
          </a:xfrm>
          <a:prstGeom prst="rect">
            <a:avLst/>
          </a:prstGeom>
          <a:ln w="19050">
            <a:solidFill>
              <a:srgbClr val="C42E1A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1270">
              <a:lnSpc>
                <a:spcPts val="2640"/>
              </a:lnSpc>
            </a:pPr>
            <a:r>
              <a:rPr dirty="0" sz="2400">
                <a:latin typeface="SimSun"/>
                <a:cs typeface="SimSun"/>
              </a:rPr>
              <a:t>数据块的</a:t>
            </a:r>
            <a:endParaRPr sz="2400">
              <a:latin typeface="SimSun"/>
              <a:cs typeface="SimSun"/>
            </a:endParaRPr>
          </a:p>
          <a:p>
            <a:pPr algn="ctr" marL="1270">
              <a:lnSpc>
                <a:spcPts val="2495"/>
              </a:lnSpc>
            </a:pPr>
            <a:r>
              <a:rPr dirty="0" sz="2400" spc="-5">
                <a:latin typeface="SimSun"/>
                <a:cs typeface="SimSun"/>
              </a:rPr>
              <a:t>临界区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36230" y="1689607"/>
            <a:ext cx="15513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SimSun"/>
                <a:cs typeface="SimSun"/>
              </a:rPr>
              <a:t>第一个</a:t>
            </a:r>
            <a:r>
              <a:rPr dirty="0" sz="2000" spc="-15">
                <a:latin typeface="SimSun"/>
                <a:cs typeface="SimSun"/>
              </a:rPr>
              <a:t>读</a:t>
            </a:r>
            <a:r>
              <a:rPr dirty="0" sz="2000">
                <a:latin typeface="SimSun"/>
                <a:cs typeface="SimSun"/>
              </a:rPr>
              <a:t>者？</a:t>
            </a:r>
            <a:endParaRPr sz="2000">
              <a:latin typeface="SimSun"/>
              <a:cs typeface="SimSu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687307" y="1162938"/>
            <a:ext cx="2409190" cy="2212340"/>
            <a:chOff x="8687307" y="1162938"/>
            <a:chExt cx="2409190" cy="2212340"/>
          </a:xfrm>
        </p:grpSpPr>
        <p:sp>
          <p:nvSpPr>
            <p:cNvPr id="21" name="object 21"/>
            <p:cNvSpPr/>
            <p:nvPr/>
          </p:nvSpPr>
          <p:spPr>
            <a:xfrm>
              <a:off x="8687307" y="1162938"/>
              <a:ext cx="85725" cy="342265"/>
            </a:xfrm>
            <a:custGeom>
              <a:avLst/>
              <a:gdLst/>
              <a:ahLst/>
              <a:cxnLst/>
              <a:rect l="l" t="t" r="r" b="b"/>
              <a:pathLst>
                <a:path w="85725" h="342265">
                  <a:moveTo>
                    <a:pt x="28575" y="256412"/>
                  </a:moveTo>
                  <a:lnTo>
                    <a:pt x="0" y="256412"/>
                  </a:lnTo>
                  <a:lnTo>
                    <a:pt x="42925" y="342138"/>
                  </a:lnTo>
                  <a:lnTo>
                    <a:pt x="71458" y="284988"/>
                  </a:lnTo>
                  <a:lnTo>
                    <a:pt x="35051" y="284988"/>
                  </a:lnTo>
                  <a:lnTo>
                    <a:pt x="28575" y="278638"/>
                  </a:lnTo>
                  <a:lnTo>
                    <a:pt x="28575" y="256412"/>
                  </a:lnTo>
                  <a:close/>
                </a:path>
                <a:path w="85725" h="342265">
                  <a:moveTo>
                    <a:pt x="50800" y="0"/>
                  </a:moveTo>
                  <a:lnTo>
                    <a:pt x="42925" y="126"/>
                  </a:lnTo>
                  <a:lnTo>
                    <a:pt x="35051" y="126"/>
                  </a:lnTo>
                  <a:lnTo>
                    <a:pt x="28575" y="6476"/>
                  </a:lnTo>
                  <a:lnTo>
                    <a:pt x="28575" y="278638"/>
                  </a:lnTo>
                  <a:lnTo>
                    <a:pt x="35051" y="284988"/>
                  </a:lnTo>
                  <a:lnTo>
                    <a:pt x="50800" y="284988"/>
                  </a:lnTo>
                  <a:lnTo>
                    <a:pt x="57150" y="278638"/>
                  </a:lnTo>
                  <a:lnTo>
                    <a:pt x="57150" y="6476"/>
                  </a:lnTo>
                  <a:lnTo>
                    <a:pt x="50800" y="0"/>
                  </a:lnTo>
                  <a:close/>
                </a:path>
                <a:path w="85725" h="342265">
                  <a:moveTo>
                    <a:pt x="85725" y="256412"/>
                  </a:moveTo>
                  <a:lnTo>
                    <a:pt x="57150" y="256412"/>
                  </a:lnTo>
                  <a:lnTo>
                    <a:pt x="57150" y="278638"/>
                  </a:lnTo>
                  <a:lnTo>
                    <a:pt x="50800" y="284988"/>
                  </a:lnTo>
                  <a:lnTo>
                    <a:pt x="71458" y="284988"/>
                  </a:lnTo>
                  <a:lnTo>
                    <a:pt x="85725" y="2564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450829" y="1847850"/>
              <a:ext cx="631190" cy="1463675"/>
            </a:xfrm>
            <a:custGeom>
              <a:avLst/>
              <a:gdLst/>
              <a:ahLst/>
              <a:cxnLst/>
              <a:rect l="l" t="t" r="r" b="b"/>
              <a:pathLst>
                <a:path w="631190" h="1463675">
                  <a:moveTo>
                    <a:pt x="0" y="0"/>
                  </a:moveTo>
                  <a:lnTo>
                    <a:pt x="624586" y="0"/>
                  </a:lnTo>
                </a:path>
                <a:path w="631190" h="1463675">
                  <a:moveTo>
                    <a:pt x="630936" y="0"/>
                  </a:moveTo>
                  <a:lnTo>
                    <a:pt x="630936" y="146316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730233" y="3289299"/>
              <a:ext cx="2359660" cy="85725"/>
            </a:xfrm>
            <a:custGeom>
              <a:avLst/>
              <a:gdLst/>
              <a:ahLst/>
              <a:cxnLst/>
              <a:rect l="l" t="t" r="r" b="b"/>
              <a:pathLst>
                <a:path w="2359659" h="85725">
                  <a:moveTo>
                    <a:pt x="85725" y="0"/>
                  </a:moveTo>
                  <a:lnTo>
                    <a:pt x="0" y="42925"/>
                  </a:lnTo>
                  <a:lnTo>
                    <a:pt x="85725" y="85725"/>
                  </a:lnTo>
                  <a:lnTo>
                    <a:pt x="85725" y="57150"/>
                  </a:lnTo>
                  <a:lnTo>
                    <a:pt x="63500" y="57150"/>
                  </a:lnTo>
                  <a:lnTo>
                    <a:pt x="57150" y="50800"/>
                  </a:lnTo>
                  <a:lnTo>
                    <a:pt x="57150" y="35051"/>
                  </a:lnTo>
                  <a:lnTo>
                    <a:pt x="63500" y="28575"/>
                  </a:lnTo>
                  <a:lnTo>
                    <a:pt x="85725" y="28575"/>
                  </a:lnTo>
                  <a:lnTo>
                    <a:pt x="85725" y="0"/>
                  </a:lnTo>
                  <a:close/>
                </a:path>
                <a:path w="2359659" h="85725">
                  <a:moveTo>
                    <a:pt x="85725" y="28575"/>
                  </a:moveTo>
                  <a:lnTo>
                    <a:pt x="63500" y="28575"/>
                  </a:lnTo>
                  <a:lnTo>
                    <a:pt x="57150" y="35051"/>
                  </a:lnTo>
                  <a:lnTo>
                    <a:pt x="57150" y="50800"/>
                  </a:lnTo>
                  <a:lnTo>
                    <a:pt x="63500" y="57150"/>
                  </a:lnTo>
                  <a:lnTo>
                    <a:pt x="85725" y="57150"/>
                  </a:lnTo>
                  <a:lnTo>
                    <a:pt x="85725" y="28575"/>
                  </a:lnTo>
                  <a:close/>
                </a:path>
                <a:path w="2359659" h="85725">
                  <a:moveTo>
                    <a:pt x="2352929" y="28575"/>
                  </a:moveTo>
                  <a:lnTo>
                    <a:pt x="85725" y="28575"/>
                  </a:lnTo>
                  <a:lnTo>
                    <a:pt x="85725" y="57150"/>
                  </a:lnTo>
                  <a:lnTo>
                    <a:pt x="2352929" y="57150"/>
                  </a:lnTo>
                  <a:lnTo>
                    <a:pt x="2359279" y="50800"/>
                  </a:lnTo>
                  <a:lnTo>
                    <a:pt x="2359279" y="35051"/>
                  </a:lnTo>
                  <a:lnTo>
                    <a:pt x="2352929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7828533" y="4712919"/>
            <a:ext cx="18046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latin typeface="SimSun"/>
                <a:cs typeface="SimSun"/>
              </a:rPr>
              <a:t>最后</a:t>
            </a:r>
            <a:r>
              <a:rPr dirty="0" sz="2000" spc="-5">
                <a:latin typeface="SimSun"/>
                <a:cs typeface="SimSun"/>
              </a:rPr>
              <a:t>一</a:t>
            </a:r>
            <a:r>
              <a:rPr dirty="0" sz="2000" spc="-10">
                <a:latin typeface="SimSun"/>
                <a:cs typeface="SimSun"/>
              </a:rPr>
              <a:t>个</a:t>
            </a:r>
            <a:r>
              <a:rPr dirty="0" sz="2000" spc="5">
                <a:latin typeface="SimSun"/>
                <a:cs typeface="SimSun"/>
              </a:rPr>
              <a:t>读</a:t>
            </a:r>
            <a:r>
              <a:rPr dirty="0" sz="2000" spc="-15">
                <a:latin typeface="SimSun"/>
                <a:cs typeface="SimSun"/>
              </a:rPr>
              <a:t>者</a:t>
            </a:r>
            <a:r>
              <a:rPr dirty="0" sz="2000" spc="5">
                <a:latin typeface="SimSun"/>
                <a:cs typeface="SimSun"/>
              </a:rPr>
              <a:t>？</a:t>
            </a:r>
            <a:endParaRPr sz="2000">
              <a:latin typeface="SimSun"/>
              <a:cs typeface="SimSu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687307" y="4867846"/>
            <a:ext cx="2409190" cy="1520190"/>
            <a:chOff x="8687307" y="4867846"/>
            <a:chExt cx="2409190" cy="1520190"/>
          </a:xfrm>
        </p:grpSpPr>
        <p:sp>
          <p:nvSpPr>
            <p:cNvPr id="26" name="object 26"/>
            <p:cNvSpPr/>
            <p:nvPr/>
          </p:nvSpPr>
          <p:spPr>
            <a:xfrm>
              <a:off x="8687307" y="5183251"/>
              <a:ext cx="85725" cy="342265"/>
            </a:xfrm>
            <a:custGeom>
              <a:avLst/>
              <a:gdLst/>
              <a:ahLst/>
              <a:cxnLst/>
              <a:rect l="l" t="t" r="r" b="b"/>
              <a:pathLst>
                <a:path w="85725" h="342264">
                  <a:moveTo>
                    <a:pt x="28575" y="256159"/>
                  </a:moveTo>
                  <a:lnTo>
                    <a:pt x="0" y="256159"/>
                  </a:lnTo>
                  <a:lnTo>
                    <a:pt x="42925" y="341884"/>
                  </a:lnTo>
                  <a:lnTo>
                    <a:pt x="71458" y="284734"/>
                  </a:lnTo>
                  <a:lnTo>
                    <a:pt x="35051" y="284734"/>
                  </a:lnTo>
                  <a:lnTo>
                    <a:pt x="28575" y="278257"/>
                  </a:lnTo>
                  <a:lnTo>
                    <a:pt x="28575" y="256159"/>
                  </a:lnTo>
                  <a:close/>
                </a:path>
                <a:path w="85725" h="342264">
                  <a:moveTo>
                    <a:pt x="50800" y="0"/>
                  </a:moveTo>
                  <a:lnTo>
                    <a:pt x="35051" y="0"/>
                  </a:lnTo>
                  <a:lnTo>
                    <a:pt x="28575" y="6476"/>
                  </a:lnTo>
                  <a:lnTo>
                    <a:pt x="28575" y="278257"/>
                  </a:lnTo>
                  <a:lnTo>
                    <a:pt x="35051" y="284734"/>
                  </a:lnTo>
                  <a:lnTo>
                    <a:pt x="50800" y="284734"/>
                  </a:lnTo>
                  <a:lnTo>
                    <a:pt x="57150" y="278257"/>
                  </a:lnTo>
                  <a:lnTo>
                    <a:pt x="57150" y="6476"/>
                  </a:lnTo>
                  <a:lnTo>
                    <a:pt x="50800" y="0"/>
                  </a:lnTo>
                  <a:close/>
                </a:path>
                <a:path w="85725" h="342264">
                  <a:moveTo>
                    <a:pt x="85725" y="256159"/>
                  </a:moveTo>
                  <a:lnTo>
                    <a:pt x="57150" y="256159"/>
                  </a:lnTo>
                  <a:lnTo>
                    <a:pt x="57150" y="278257"/>
                  </a:lnTo>
                  <a:lnTo>
                    <a:pt x="50800" y="284734"/>
                  </a:lnTo>
                  <a:lnTo>
                    <a:pt x="71458" y="284734"/>
                  </a:lnTo>
                  <a:lnTo>
                    <a:pt x="85725" y="2561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450829" y="4882134"/>
              <a:ext cx="631190" cy="1463675"/>
            </a:xfrm>
            <a:custGeom>
              <a:avLst/>
              <a:gdLst/>
              <a:ahLst/>
              <a:cxnLst/>
              <a:rect l="l" t="t" r="r" b="b"/>
              <a:pathLst>
                <a:path w="631190" h="1463675">
                  <a:moveTo>
                    <a:pt x="0" y="0"/>
                  </a:moveTo>
                  <a:lnTo>
                    <a:pt x="624586" y="0"/>
                  </a:lnTo>
                </a:path>
                <a:path w="631190" h="1463675">
                  <a:moveTo>
                    <a:pt x="630936" y="0"/>
                  </a:moveTo>
                  <a:lnTo>
                    <a:pt x="630936" y="146316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721089" y="6302311"/>
              <a:ext cx="2359660" cy="85725"/>
            </a:xfrm>
            <a:custGeom>
              <a:avLst/>
              <a:gdLst/>
              <a:ahLst/>
              <a:cxnLst/>
              <a:rect l="l" t="t" r="r" b="b"/>
              <a:pathLst>
                <a:path w="2359659" h="85725">
                  <a:moveTo>
                    <a:pt x="85725" y="0"/>
                  </a:moveTo>
                  <a:lnTo>
                    <a:pt x="0" y="42862"/>
                  </a:lnTo>
                  <a:lnTo>
                    <a:pt x="85725" y="85724"/>
                  </a:lnTo>
                  <a:lnTo>
                    <a:pt x="85725" y="57149"/>
                  </a:lnTo>
                  <a:lnTo>
                    <a:pt x="63500" y="57149"/>
                  </a:lnTo>
                  <a:lnTo>
                    <a:pt x="57150" y="50749"/>
                  </a:lnTo>
                  <a:lnTo>
                    <a:pt x="57150" y="34975"/>
                  </a:lnTo>
                  <a:lnTo>
                    <a:pt x="63500" y="28574"/>
                  </a:lnTo>
                  <a:lnTo>
                    <a:pt x="85725" y="28574"/>
                  </a:lnTo>
                  <a:lnTo>
                    <a:pt x="85725" y="0"/>
                  </a:lnTo>
                  <a:close/>
                </a:path>
                <a:path w="2359659" h="85725">
                  <a:moveTo>
                    <a:pt x="85725" y="28574"/>
                  </a:moveTo>
                  <a:lnTo>
                    <a:pt x="63500" y="28574"/>
                  </a:lnTo>
                  <a:lnTo>
                    <a:pt x="57150" y="34975"/>
                  </a:lnTo>
                  <a:lnTo>
                    <a:pt x="57150" y="50749"/>
                  </a:lnTo>
                  <a:lnTo>
                    <a:pt x="63500" y="57149"/>
                  </a:lnTo>
                  <a:lnTo>
                    <a:pt x="85725" y="57149"/>
                  </a:lnTo>
                  <a:lnTo>
                    <a:pt x="85725" y="28574"/>
                  </a:lnTo>
                  <a:close/>
                </a:path>
                <a:path w="2359659" h="85725">
                  <a:moveTo>
                    <a:pt x="2352929" y="28574"/>
                  </a:moveTo>
                  <a:lnTo>
                    <a:pt x="85725" y="28574"/>
                  </a:lnTo>
                  <a:lnTo>
                    <a:pt x="85725" y="57149"/>
                  </a:lnTo>
                  <a:lnTo>
                    <a:pt x="2352929" y="57149"/>
                  </a:lnTo>
                  <a:lnTo>
                    <a:pt x="2359279" y="50749"/>
                  </a:lnTo>
                  <a:lnTo>
                    <a:pt x="2359279" y="34975"/>
                  </a:lnTo>
                  <a:lnTo>
                    <a:pt x="2352929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10529696" y="1516126"/>
            <a:ext cx="5346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SimSun"/>
                <a:cs typeface="SimSun"/>
              </a:rPr>
              <a:t>不是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533126" y="4530978"/>
            <a:ext cx="5346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SimSun"/>
                <a:cs typeface="SimSun"/>
              </a:rPr>
              <a:t>不是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836914" y="2211451"/>
            <a:ext cx="280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SimSun"/>
                <a:cs typeface="SimSun"/>
              </a:rPr>
              <a:t>是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836914" y="5180457"/>
            <a:ext cx="280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SimSun"/>
                <a:cs typeface="SimSun"/>
              </a:rPr>
              <a:t>是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1718" y="1570736"/>
            <a:ext cx="2420620" cy="12414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70">
                <a:latin typeface="Microsoft Sans Serif"/>
                <a:cs typeface="Microsoft Sans Serif"/>
              </a:rPr>
              <a:t>semaphore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rmutex=1;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2000" spc="-15">
                <a:latin typeface="Microsoft Sans Serif"/>
                <a:cs typeface="Microsoft Sans Serif"/>
              </a:rPr>
              <a:t>void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-65">
                <a:latin typeface="Microsoft Sans Serif"/>
                <a:cs typeface="Microsoft Sans Serif"/>
              </a:rPr>
              <a:t>reader(){</a:t>
            </a:r>
            <a:endParaRPr sz="2000">
              <a:latin typeface="Microsoft Sans Serif"/>
              <a:cs typeface="Microsoft Sans Serif"/>
            </a:endParaRPr>
          </a:p>
          <a:p>
            <a:pPr marL="165100">
              <a:lnSpc>
                <a:spcPts val="2380"/>
              </a:lnSpc>
            </a:pPr>
            <a:r>
              <a:rPr dirty="0" sz="2000">
                <a:latin typeface="Microsoft Sans Serif"/>
                <a:cs typeface="Microsoft Sans Serif"/>
              </a:rPr>
              <a:t>do{</a:t>
            </a:r>
            <a:endParaRPr sz="2000">
              <a:latin typeface="Microsoft Sans Serif"/>
              <a:cs typeface="Microsoft Sans Serif"/>
            </a:endParaRPr>
          </a:p>
          <a:p>
            <a:pPr marL="317500">
              <a:lnSpc>
                <a:spcPts val="2380"/>
              </a:lnSpc>
            </a:pPr>
            <a:r>
              <a:rPr dirty="0" sz="2000" spc="-45">
                <a:latin typeface="Microsoft Sans Serif"/>
                <a:cs typeface="Microsoft Sans Serif"/>
              </a:rPr>
              <a:t>wait(rmutex)</a:t>
            </a:r>
            <a:r>
              <a:rPr dirty="0" sz="2000" spc="-45">
                <a:latin typeface="SimSun"/>
                <a:cs typeface="SimSun"/>
              </a:rPr>
              <a:t>；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96518" y="2785618"/>
            <a:ext cx="385127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162810" algn="l"/>
              </a:tabLst>
            </a:pPr>
            <a:r>
              <a:rPr dirty="0" sz="2000" spc="10">
                <a:latin typeface="Microsoft Sans Serif"/>
                <a:cs typeface="Microsoft Sans Serif"/>
              </a:rPr>
              <a:t>if</a:t>
            </a:r>
            <a:r>
              <a:rPr dirty="0" sz="2000" spc="6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(readcount==0)	</a:t>
            </a:r>
            <a:r>
              <a:rPr dirty="0" sz="2000" spc="-50">
                <a:latin typeface="Microsoft Sans Serif"/>
                <a:cs typeface="Microsoft Sans Serif"/>
              </a:rPr>
              <a:t>wait(wmutex)</a:t>
            </a:r>
            <a:r>
              <a:rPr dirty="0" sz="2000" spc="-50">
                <a:latin typeface="SimSun"/>
                <a:cs typeface="SimSun"/>
              </a:rPr>
              <a:t>；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Microsoft Sans Serif"/>
                <a:cs typeface="Microsoft Sans Serif"/>
              </a:rPr>
              <a:t>readcount++</a:t>
            </a:r>
            <a:r>
              <a:rPr dirty="0" sz="2000" spc="-5">
                <a:latin typeface="SimSun"/>
                <a:cs typeface="SimSun"/>
              </a:rPr>
              <a:t>；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96518" y="3395598"/>
            <a:ext cx="2810510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40">
                <a:latin typeface="Microsoft Sans Serif"/>
                <a:cs typeface="Microsoft Sans Serif"/>
              </a:rPr>
              <a:t>signal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65">
                <a:latin typeface="Microsoft Sans Serif"/>
                <a:cs typeface="Microsoft Sans Serif"/>
              </a:rPr>
              <a:t>(rmutex)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SimSun"/>
                <a:cs typeface="SimSun"/>
              </a:rPr>
              <a:t>；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ts val="2380"/>
              </a:lnSpc>
              <a:spcBef>
                <a:spcPts val="35"/>
              </a:spcBef>
            </a:pPr>
            <a:r>
              <a:rPr dirty="0" sz="2000" spc="869">
                <a:latin typeface="Microsoft Sans Serif"/>
                <a:cs typeface="Microsoft Sans Serif"/>
              </a:rPr>
              <a:t>……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ts val="2380"/>
              </a:lnSpc>
            </a:pPr>
            <a:r>
              <a:rPr dirty="0" sz="2000" spc="-25">
                <a:latin typeface="Microsoft Sans Serif"/>
                <a:cs typeface="Microsoft Sans Serif"/>
              </a:rPr>
              <a:t>perform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55">
                <a:latin typeface="Microsoft Sans Serif"/>
                <a:cs typeface="Microsoft Sans Serif"/>
              </a:rPr>
              <a:t>read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operation</a:t>
            </a:r>
            <a:r>
              <a:rPr dirty="0" sz="2000" spc="-15">
                <a:latin typeface="SimSun"/>
                <a:cs typeface="SimSun"/>
              </a:rPr>
              <a:t>；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ts val="2385"/>
              </a:lnSpc>
              <a:spcBef>
                <a:spcPts val="35"/>
              </a:spcBef>
            </a:pPr>
            <a:r>
              <a:rPr dirty="0" sz="2000" spc="869">
                <a:latin typeface="Microsoft Sans Serif"/>
                <a:cs typeface="Microsoft Sans Serif"/>
              </a:rPr>
              <a:t>……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ts val="2385"/>
              </a:lnSpc>
            </a:pPr>
            <a:r>
              <a:rPr dirty="0" sz="2000" spc="-25">
                <a:latin typeface="Microsoft Sans Serif"/>
                <a:cs typeface="Microsoft Sans Serif"/>
              </a:rPr>
              <a:t>wait</a:t>
            </a:r>
            <a:r>
              <a:rPr dirty="0" sz="2000" spc="-25">
                <a:latin typeface="SimSun"/>
                <a:cs typeface="SimSun"/>
              </a:rPr>
              <a:t>（</a:t>
            </a:r>
            <a:r>
              <a:rPr dirty="0" sz="2000" spc="-25">
                <a:latin typeface="Microsoft Sans Serif"/>
                <a:cs typeface="Microsoft Sans Serif"/>
              </a:rPr>
              <a:t>rmutex</a:t>
            </a:r>
            <a:r>
              <a:rPr dirty="0" sz="2000" spc="-25">
                <a:latin typeface="SimSun"/>
                <a:cs typeface="SimSun"/>
              </a:rPr>
              <a:t>）；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96518" y="4919852"/>
            <a:ext cx="15373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35">
                <a:latin typeface="Microsoft Sans Serif"/>
                <a:cs typeface="Microsoft Sans Serif"/>
              </a:rPr>
              <a:t>readcount--</a:t>
            </a:r>
            <a:r>
              <a:rPr dirty="0" sz="2000" spc="-35">
                <a:latin typeface="SimSun"/>
                <a:cs typeface="SimSun"/>
              </a:rPr>
              <a:t>；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96518" y="5224653"/>
            <a:ext cx="38893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">
                <a:latin typeface="Microsoft Sans Serif"/>
                <a:cs typeface="Microsoft Sans Serif"/>
              </a:rPr>
              <a:t>if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(readcount==0)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55">
                <a:latin typeface="Microsoft Sans Serif"/>
                <a:cs typeface="Microsoft Sans Serif"/>
              </a:rPr>
              <a:t>signal(wmutex)</a:t>
            </a:r>
            <a:r>
              <a:rPr dirty="0" sz="2000" spc="-55">
                <a:latin typeface="SimSun"/>
                <a:cs typeface="SimSun"/>
              </a:rPr>
              <a:t>；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96518" y="5529478"/>
            <a:ext cx="179958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5">
                <a:latin typeface="Microsoft Sans Serif"/>
                <a:cs typeface="Microsoft Sans Serif"/>
              </a:rPr>
              <a:t>signal</a:t>
            </a:r>
            <a:r>
              <a:rPr dirty="0" sz="2000" spc="-50">
                <a:latin typeface="Microsoft Sans Serif"/>
                <a:cs typeface="Microsoft Sans Serif"/>
              </a:rPr>
              <a:t>(</a:t>
            </a:r>
            <a:r>
              <a:rPr dirty="0" sz="2000" spc="-30">
                <a:latin typeface="Microsoft Sans Serif"/>
                <a:cs typeface="Microsoft Sans Serif"/>
              </a:rPr>
              <a:t>r</a:t>
            </a:r>
            <a:r>
              <a:rPr dirty="0" sz="2000" spc="-75">
                <a:latin typeface="Microsoft Sans Serif"/>
                <a:cs typeface="Microsoft Sans Serif"/>
              </a:rPr>
              <a:t>m</a:t>
            </a:r>
            <a:r>
              <a:rPr dirty="0" sz="2000" spc="-20">
                <a:latin typeface="Microsoft Sans Serif"/>
                <a:cs typeface="Microsoft Sans Serif"/>
              </a:rPr>
              <a:t>ut</a:t>
            </a:r>
            <a:r>
              <a:rPr dirty="0" sz="2000" spc="-25">
                <a:latin typeface="Microsoft Sans Serif"/>
                <a:cs typeface="Microsoft Sans Serif"/>
              </a:rPr>
              <a:t>e</a:t>
            </a:r>
            <a:r>
              <a:rPr dirty="0" sz="2000" spc="-105">
                <a:latin typeface="Microsoft Sans Serif"/>
                <a:cs typeface="Microsoft Sans Serif"/>
              </a:rPr>
              <a:t>x</a:t>
            </a:r>
            <a:r>
              <a:rPr dirty="0" sz="2000" spc="-130">
                <a:latin typeface="Microsoft Sans Serif"/>
                <a:cs typeface="Microsoft Sans Serif"/>
              </a:rPr>
              <a:t>)</a:t>
            </a:r>
            <a:r>
              <a:rPr dirty="0" sz="2000">
                <a:latin typeface="SimSun"/>
                <a:cs typeface="SimSun"/>
              </a:rPr>
              <a:t>；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44118" y="5839155"/>
            <a:ext cx="14312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20">
                <a:latin typeface="Microsoft Sans Serif"/>
                <a:cs typeface="Microsoft Sans Serif"/>
              </a:rPr>
              <a:t>}while(TRUE);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1718" y="6143955"/>
            <a:ext cx="11048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Microsoft Sans Serif"/>
                <a:cs typeface="Microsoft Sans Serif"/>
              </a:rPr>
              <a:t>}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99337" y="2016760"/>
            <a:ext cx="3889375" cy="1413510"/>
          </a:xfrm>
          <a:custGeom>
            <a:avLst/>
            <a:gdLst/>
            <a:ahLst/>
            <a:cxnLst/>
            <a:rect l="l" t="t" r="r" b="b"/>
            <a:pathLst>
              <a:path w="3889375" h="1413510">
                <a:moveTo>
                  <a:pt x="0" y="1413002"/>
                </a:moveTo>
                <a:lnTo>
                  <a:pt x="3889248" y="1413002"/>
                </a:lnTo>
                <a:lnTo>
                  <a:pt x="3889248" y="794258"/>
                </a:lnTo>
                <a:lnTo>
                  <a:pt x="0" y="794258"/>
                </a:lnTo>
                <a:lnTo>
                  <a:pt x="0" y="1413002"/>
                </a:lnTo>
                <a:close/>
              </a:path>
              <a:path w="3889375" h="1413510">
                <a:moveTo>
                  <a:pt x="3420237" y="0"/>
                </a:moveTo>
                <a:lnTo>
                  <a:pt x="2531999" y="782827"/>
                </a:lnTo>
              </a:path>
            </a:pathLst>
          </a:custGeom>
          <a:ln w="19050">
            <a:solidFill>
              <a:srgbClr val="C42E1A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99337" y="4668265"/>
            <a:ext cx="3889375" cy="909319"/>
          </a:xfrm>
          <a:custGeom>
            <a:avLst/>
            <a:gdLst/>
            <a:ahLst/>
            <a:cxnLst/>
            <a:rect l="l" t="t" r="r" b="b"/>
            <a:pathLst>
              <a:path w="3889375" h="909320">
                <a:moveTo>
                  <a:pt x="0" y="908811"/>
                </a:moveTo>
                <a:lnTo>
                  <a:pt x="3889248" y="908811"/>
                </a:lnTo>
                <a:lnTo>
                  <a:pt x="3889248" y="290067"/>
                </a:lnTo>
                <a:lnTo>
                  <a:pt x="0" y="290067"/>
                </a:lnTo>
                <a:lnTo>
                  <a:pt x="0" y="908811"/>
                </a:lnTo>
                <a:close/>
              </a:path>
              <a:path w="3889375" h="909320">
                <a:moveTo>
                  <a:pt x="3369945" y="0"/>
                </a:moveTo>
                <a:lnTo>
                  <a:pt x="3130296" y="232282"/>
                </a:lnTo>
              </a:path>
            </a:pathLst>
          </a:custGeom>
          <a:ln w="19050">
            <a:solidFill>
              <a:srgbClr val="C42E1A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4207002" y="1520189"/>
            <a:ext cx="2278380" cy="515620"/>
          </a:xfrm>
          <a:prstGeom prst="rect">
            <a:avLst/>
          </a:prstGeom>
          <a:ln w="19050">
            <a:solidFill>
              <a:srgbClr val="C42E1A"/>
            </a:solidFill>
          </a:ln>
        </p:spPr>
        <p:txBody>
          <a:bodyPr wrap="square" lIns="0" tIns="111125" rIns="0" bIns="0" rtlCol="0" vert="horz">
            <a:spAutoFit/>
          </a:bodyPr>
          <a:lstStyle/>
          <a:p>
            <a:pPr marL="191770">
              <a:lnSpc>
                <a:spcPct val="100000"/>
              </a:lnSpc>
              <a:spcBef>
                <a:spcPts val="875"/>
              </a:spcBef>
            </a:pPr>
            <a:r>
              <a:rPr dirty="0" sz="1800" spc="-35">
                <a:latin typeface="Microsoft Sans Serif"/>
                <a:cs typeface="Microsoft Sans Serif"/>
              </a:rPr>
              <a:t>readcount</a:t>
            </a:r>
            <a:r>
              <a:rPr dirty="0" sz="1800">
                <a:latin typeface="SimSun"/>
                <a:cs typeface="SimSun"/>
              </a:rPr>
              <a:t>的临界区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156709" y="4139946"/>
            <a:ext cx="2278380" cy="513715"/>
          </a:xfrm>
          <a:prstGeom prst="rect">
            <a:avLst/>
          </a:prstGeom>
          <a:ln w="19050">
            <a:solidFill>
              <a:srgbClr val="C42E1A"/>
            </a:solidFill>
          </a:ln>
        </p:spPr>
        <p:txBody>
          <a:bodyPr wrap="square" lIns="0" tIns="110490" rIns="0" bIns="0" rtlCol="0" vert="horz">
            <a:spAutoFit/>
          </a:bodyPr>
          <a:lstStyle/>
          <a:p>
            <a:pPr marL="192405">
              <a:lnSpc>
                <a:spcPct val="100000"/>
              </a:lnSpc>
              <a:spcBef>
                <a:spcPts val="870"/>
              </a:spcBef>
            </a:pPr>
            <a:r>
              <a:rPr dirty="0" sz="1800" spc="-40">
                <a:latin typeface="Microsoft Sans Serif"/>
                <a:cs typeface="Microsoft Sans Serif"/>
              </a:rPr>
              <a:t>readcount</a:t>
            </a:r>
            <a:r>
              <a:rPr dirty="0" sz="1800">
                <a:latin typeface="SimSun"/>
                <a:cs typeface="SimSun"/>
              </a:rPr>
              <a:t>的临界区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7781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5990" algn="l"/>
              </a:tabLst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2.</a:t>
            </a:r>
            <a:r>
              <a:rPr dirty="0" sz="3600" b="0">
                <a:solidFill>
                  <a:srgbClr val="90C225"/>
                </a:solidFill>
                <a:latin typeface="Trebuchet MS"/>
                <a:cs typeface="Trebuchet MS"/>
              </a:rPr>
              <a:t>6	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进程通信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761820"/>
            <a:ext cx="9399905" cy="2110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latin typeface="SimSun"/>
                <a:cs typeface="SimSun"/>
              </a:rPr>
              <a:t>进程通信是指进程之间的信息交换。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547370" indent="-192405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"/>
              <a:tabLst>
                <a:tab pos="548005" algn="l"/>
              </a:tabLst>
            </a:pPr>
            <a:r>
              <a:rPr dirty="0" sz="2400">
                <a:latin typeface="SimSun"/>
                <a:cs typeface="SimSun"/>
              </a:rPr>
              <a:t>低级进程通信：效率低（信号量机制）；通信对用户不透明。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Wingdings"/>
              <a:buChar char=""/>
            </a:pPr>
            <a:endParaRPr sz="3000">
              <a:latin typeface="SimSun"/>
              <a:cs typeface="SimSun"/>
            </a:endParaRPr>
          </a:p>
          <a:p>
            <a:pPr marL="547370" indent="-192405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"/>
              <a:tabLst>
                <a:tab pos="548005" algn="l"/>
              </a:tabLst>
            </a:pPr>
            <a:r>
              <a:rPr dirty="0" sz="2400">
                <a:latin typeface="SimSun"/>
                <a:cs typeface="SimSun"/>
              </a:rPr>
              <a:t>高级进程通信：高效传送大量数据；使用方便（高级通信原语）。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5580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4295" algn="l"/>
              </a:tabLst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2.6.</a:t>
            </a:r>
            <a:r>
              <a:rPr dirty="0" sz="3600" b="0">
                <a:solidFill>
                  <a:srgbClr val="90C225"/>
                </a:solidFill>
                <a:latin typeface="Trebuchet MS"/>
                <a:cs typeface="Trebuchet MS"/>
              </a:rPr>
              <a:t>1	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进程通信的类型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2072766"/>
            <a:ext cx="6617334" cy="2967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4927600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latin typeface="SimSun"/>
                <a:cs typeface="SimSun"/>
              </a:rPr>
              <a:t>共享存储器系统（Shared-Memory	System）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latin typeface="SimSun"/>
                <a:cs typeface="SimSun"/>
              </a:rPr>
              <a:t>管道</a:t>
            </a:r>
            <a:r>
              <a:rPr dirty="0" sz="2400" spc="-5">
                <a:latin typeface="SimSun"/>
                <a:cs typeface="SimSun"/>
              </a:rPr>
              <a:t>（Pipe）</a:t>
            </a:r>
            <a:r>
              <a:rPr dirty="0" sz="2400">
                <a:latin typeface="SimSun"/>
                <a:cs typeface="SimSun"/>
              </a:rPr>
              <a:t>通信系统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  <a:tab pos="3708400" algn="l"/>
                <a:tab pos="4927600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latin typeface="SimSun"/>
                <a:cs typeface="SimSun"/>
              </a:rPr>
              <a:t>消息传递系统（Message	passing	system）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  <a:tab pos="5384800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latin typeface="SimSun"/>
                <a:cs typeface="SimSun"/>
              </a:rPr>
              <a:t>客户</a:t>
            </a:r>
            <a:r>
              <a:rPr dirty="0" sz="2400" spc="-5">
                <a:latin typeface="SimSun"/>
                <a:cs typeface="SimSun"/>
              </a:rPr>
              <a:t>机</a:t>
            </a:r>
            <a:r>
              <a:rPr dirty="0" sz="2400">
                <a:latin typeface="SimSun"/>
                <a:cs typeface="SimSun"/>
              </a:rPr>
              <a:t>-服务器系统（Client-Server	system）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9577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1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、共享存储器系统</a:t>
            </a:r>
            <a:r>
              <a:rPr dirty="0" sz="3600" spc="-5" b="0">
                <a:solidFill>
                  <a:srgbClr val="90C225"/>
                </a:solidFill>
                <a:latin typeface="SimSun"/>
                <a:cs typeface="SimSun"/>
              </a:rPr>
              <a:t>（</a:t>
            </a: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Shared-Memory</a:t>
            </a:r>
            <a:r>
              <a:rPr dirty="0" sz="3600" spc="-55" b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3600" b="0">
                <a:solidFill>
                  <a:srgbClr val="90C225"/>
                </a:solidFill>
                <a:latin typeface="Trebuchet MS"/>
                <a:cs typeface="Trebuchet MS"/>
              </a:rPr>
              <a:t>System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）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641729"/>
            <a:ext cx="11087735" cy="4624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dirty="0" sz="1750" spc="-16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200">
                <a:latin typeface="SimSun"/>
                <a:cs typeface="SimSun"/>
              </a:rPr>
              <a:t>基</a:t>
            </a:r>
            <a:r>
              <a:rPr dirty="0" sz="2200" spc="-5">
                <a:latin typeface="SimSun"/>
                <a:cs typeface="SimSun"/>
              </a:rPr>
              <a:t>于共</a:t>
            </a:r>
            <a:r>
              <a:rPr dirty="0" sz="2200">
                <a:latin typeface="SimSun"/>
                <a:cs typeface="SimSun"/>
              </a:rPr>
              <a:t>享</a:t>
            </a:r>
            <a:r>
              <a:rPr dirty="0" sz="2200" spc="-5">
                <a:latin typeface="SimSun"/>
                <a:cs typeface="SimSun"/>
              </a:rPr>
              <a:t>数</a:t>
            </a:r>
            <a:r>
              <a:rPr dirty="0" sz="2200">
                <a:latin typeface="SimSun"/>
                <a:cs typeface="SimSun"/>
              </a:rPr>
              <a:t>据</a:t>
            </a:r>
            <a:r>
              <a:rPr dirty="0" sz="2200" spc="-5">
                <a:latin typeface="SimSun"/>
                <a:cs typeface="SimSun"/>
              </a:rPr>
              <a:t>结构</a:t>
            </a:r>
            <a:r>
              <a:rPr dirty="0" sz="2200">
                <a:latin typeface="SimSun"/>
                <a:cs typeface="SimSun"/>
              </a:rPr>
              <a:t>的</a:t>
            </a:r>
            <a:r>
              <a:rPr dirty="0" sz="2200" spc="-5">
                <a:latin typeface="SimSun"/>
                <a:cs typeface="SimSun"/>
              </a:rPr>
              <a:t>通</a:t>
            </a:r>
            <a:r>
              <a:rPr dirty="0" sz="2200">
                <a:latin typeface="SimSun"/>
                <a:cs typeface="SimSun"/>
              </a:rPr>
              <a:t>信</a:t>
            </a:r>
            <a:r>
              <a:rPr dirty="0" sz="2200" spc="-5">
                <a:latin typeface="SimSun"/>
                <a:cs typeface="SimSun"/>
              </a:rPr>
              <a:t>方式</a:t>
            </a:r>
            <a:r>
              <a:rPr dirty="0" sz="2200">
                <a:latin typeface="SimSun"/>
                <a:cs typeface="SimSun"/>
              </a:rPr>
              <a:t>：</a:t>
            </a:r>
            <a:r>
              <a:rPr dirty="0" sz="2200" spc="-5">
                <a:latin typeface="SimSun"/>
                <a:cs typeface="SimSun"/>
              </a:rPr>
              <a:t>通</a:t>
            </a:r>
            <a:r>
              <a:rPr dirty="0" sz="2200">
                <a:latin typeface="SimSun"/>
                <a:cs typeface="SimSun"/>
              </a:rPr>
              <a:t>过</a:t>
            </a:r>
            <a:r>
              <a:rPr dirty="0" sz="2200" spc="-5">
                <a:latin typeface="SimSun"/>
                <a:cs typeface="SimSun"/>
              </a:rPr>
              <a:t>公用</a:t>
            </a:r>
            <a:r>
              <a:rPr dirty="0" sz="2200">
                <a:latin typeface="SimSun"/>
                <a:cs typeface="SimSun"/>
              </a:rPr>
              <a:t>某</a:t>
            </a:r>
            <a:r>
              <a:rPr dirty="0" sz="2200" spc="-5">
                <a:latin typeface="SimSun"/>
                <a:cs typeface="SimSun"/>
              </a:rPr>
              <a:t>些</a:t>
            </a:r>
            <a:r>
              <a:rPr dirty="0" sz="2200">
                <a:latin typeface="SimSun"/>
                <a:cs typeface="SimSun"/>
              </a:rPr>
              <a:t>数</a:t>
            </a:r>
            <a:r>
              <a:rPr dirty="0" sz="2200" spc="-5">
                <a:latin typeface="SimSun"/>
                <a:cs typeface="SimSun"/>
              </a:rPr>
              <a:t>据结</a:t>
            </a:r>
            <a:r>
              <a:rPr dirty="0" sz="2200">
                <a:latin typeface="SimSun"/>
                <a:cs typeface="SimSun"/>
              </a:rPr>
              <a:t>构</a:t>
            </a:r>
            <a:r>
              <a:rPr dirty="0" sz="2200" spc="-5">
                <a:latin typeface="SimSun"/>
                <a:cs typeface="SimSun"/>
              </a:rPr>
              <a:t>实</a:t>
            </a:r>
            <a:r>
              <a:rPr dirty="0" sz="2200">
                <a:latin typeface="SimSun"/>
                <a:cs typeface="SimSun"/>
              </a:rPr>
              <a:t>现</a:t>
            </a:r>
            <a:r>
              <a:rPr dirty="0" sz="2200" spc="-5">
                <a:latin typeface="SimSun"/>
                <a:cs typeface="SimSun"/>
              </a:rPr>
              <a:t>诸进</a:t>
            </a:r>
            <a:r>
              <a:rPr dirty="0" sz="2200">
                <a:latin typeface="SimSun"/>
                <a:cs typeface="SimSun"/>
              </a:rPr>
              <a:t>程</a:t>
            </a:r>
            <a:r>
              <a:rPr dirty="0" sz="2200" spc="-5">
                <a:latin typeface="SimSun"/>
                <a:cs typeface="SimSun"/>
              </a:rPr>
              <a:t>间</a:t>
            </a:r>
            <a:r>
              <a:rPr dirty="0" sz="2200">
                <a:latin typeface="SimSun"/>
                <a:cs typeface="SimSun"/>
              </a:rPr>
              <a:t>的</a:t>
            </a:r>
            <a:r>
              <a:rPr dirty="0" sz="2200" spc="-5">
                <a:latin typeface="SimSun"/>
                <a:cs typeface="SimSun"/>
              </a:rPr>
              <a:t>信息</a:t>
            </a:r>
            <a:r>
              <a:rPr dirty="0" sz="2200">
                <a:latin typeface="SimSun"/>
                <a:cs typeface="SimSun"/>
              </a:rPr>
              <a:t>交</a:t>
            </a:r>
            <a:r>
              <a:rPr dirty="0" sz="2200" spc="-5">
                <a:latin typeface="SimSun"/>
                <a:cs typeface="SimSun"/>
              </a:rPr>
              <a:t>换。</a:t>
            </a:r>
            <a:endParaRPr sz="220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  <a:spcBef>
                <a:spcPts val="1585"/>
              </a:spcBef>
            </a:pPr>
            <a:r>
              <a:rPr dirty="0" sz="2200">
                <a:latin typeface="SimSun"/>
                <a:cs typeface="SimSun"/>
              </a:rPr>
              <a:t>（</a:t>
            </a:r>
            <a:r>
              <a:rPr dirty="0" sz="2200" spc="-5">
                <a:latin typeface="SimSun"/>
                <a:cs typeface="SimSun"/>
              </a:rPr>
              <a:t>如生</a:t>
            </a:r>
            <a:r>
              <a:rPr dirty="0" sz="2200">
                <a:latin typeface="SimSun"/>
                <a:cs typeface="SimSun"/>
              </a:rPr>
              <a:t>产者</a:t>
            </a:r>
            <a:r>
              <a:rPr dirty="0" sz="2200" spc="-15">
                <a:latin typeface="SimSun"/>
                <a:cs typeface="SimSun"/>
              </a:rPr>
              <a:t>-</a:t>
            </a:r>
            <a:r>
              <a:rPr dirty="0" sz="2200" spc="5">
                <a:latin typeface="SimSun"/>
                <a:cs typeface="SimSun"/>
              </a:rPr>
              <a:t>消</a:t>
            </a:r>
            <a:r>
              <a:rPr dirty="0" sz="2200" spc="-5">
                <a:latin typeface="SimSun"/>
                <a:cs typeface="SimSun"/>
              </a:rPr>
              <a:t>费者</a:t>
            </a:r>
            <a:r>
              <a:rPr dirty="0" sz="2200" spc="10">
                <a:latin typeface="SimSun"/>
                <a:cs typeface="SimSun"/>
              </a:rPr>
              <a:t>问</a:t>
            </a:r>
            <a:r>
              <a:rPr dirty="0" sz="2200" spc="-5">
                <a:latin typeface="SimSun"/>
                <a:cs typeface="SimSun"/>
              </a:rPr>
              <a:t>题</a:t>
            </a:r>
            <a:r>
              <a:rPr dirty="0" sz="2200" spc="10">
                <a:latin typeface="SimSun"/>
                <a:cs typeface="SimSun"/>
              </a:rPr>
              <a:t>中</a:t>
            </a:r>
            <a:r>
              <a:rPr dirty="0" sz="2200" spc="-5">
                <a:latin typeface="SimSun"/>
                <a:cs typeface="SimSun"/>
              </a:rPr>
              <a:t>的有</a:t>
            </a:r>
            <a:r>
              <a:rPr dirty="0" sz="2200" spc="10">
                <a:latin typeface="SimSun"/>
                <a:cs typeface="SimSun"/>
              </a:rPr>
              <a:t>界</a:t>
            </a:r>
            <a:r>
              <a:rPr dirty="0" sz="2200" spc="-5">
                <a:latin typeface="SimSun"/>
                <a:cs typeface="SimSun"/>
              </a:rPr>
              <a:t>缓</a:t>
            </a:r>
            <a:r>
              <a:rPr dirty="0" sz="2200" spc="10">
                <a:latin typeface="SimSun"/>
                <a:cs typeface="SimSun"/>
              </a:rPr>
              <a:t>冲</a:t>
            </a:r>
            <a:r>
              <a:rPr dirty="0" sz="2200" spc="-5">
                <a:latin typeface="SimSun"/>
                <a:cs typeface="SimSun"/>
              </a:rPr>
              <a:t>区）</a:t>
            </a:r>
            <a:endParaRPr sz="2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SimSun"/>
              <a:cs typeface="SimSun"/>
            </a:endParaRPr>
          </a:p>
          <a:p>
            <a:pPr marL="532130" indent="-177165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"/>
              <a:tabLst>
                <a:tab pos="532765" algn="l"/>
              </a:tabLst>
            </a:pPr>
            <a:r>
              <a:rPr dirty="0" sz="2200">
                <a:latin typeface="SimSun"/>
                <a:cs typeface="SimSun"/>
              </a:rPr>
              <a:t>操</a:t>
            </a:r>
            <a:r>
              <a:rPr dirty="0" sz="2200" spc="-5">
                <a:latin typeface="SimSun"/>
                <a:cs typeface="SimSun"/>
              </a:rPr>
              <a:t>作系</a:t>
            </a:r>
            <a:r>
              <a:rPr dirty="0" sz="2200">
                <a:latin typeface="SimSun"/>
                <a:cs typeface="SimSun"/>
              </a:rPr>
              <a:t>统</a:t>
            </a:r>
            <a:r>
              <a:rPr dirty="0" sz="2200" spc="-5">
                <a:latin typeface="SimSun"/>
                <a:cs typeface="SimSun"/>
              </a:rPr>
              <a:t>提</a:t>
            </a:r>
            <a:r>
              <a:rPr dirty="0" sz="2200">
                <a:latin typeface="SimSun"/>
                <a:cs typeface="SimSun"/>
              </a:rPr>
              <a:t>供</a:t>
            </a:r>
            <a:r>
              <a:rPr dirty="0" sz="2200" spc="-5">
                <a:latin typeface="SimSun"/>
                <a:cs typeface="SimSun"/>
              </a:rPr>
              <a:t>共享</a:t>
            </a:r>
            <a:r>
              <a:rPr dirty="0" sz="2200">
                <a:latin typeface="SimSun"/>
                <a:cs typeface="SimSun"/>
              </a:rPr>
              <a:t>存</a:t>
            </a:r>
            <a:r>
              <a:rPr dirty="0" sz="2200" spc="-5">
                <a:latin typeface="SimSun"/>
                <a:cs typeface="SimSun"/>
              </a:rPr>
              <a:t>储</a:t>
            </a:r>
            <a:r>
              <a:rPr dirty="0" sz="2200">
                <a:latin typeface="SimSun"/>
                <a:cs typeface="SimSun"/>
              </a:rPr>
              <a:t>器</a:t>
            </a:r>
            <a:r>
              <a:rPr dirty="0" sz="2200" spc="-5">
                <a:latin typeface="SimSun"/>
                <a:cs typeface="SimSun"/>
              </a:rPr>
              <a:t>，程</a:t>
            </a:r>
            <a:r>
              <a:rPr dirty="0" sz="2200">
                <a:latin typeface="SimSun"/>
                <a:cs typeface="SimSun"/>
              </a:rPr>
              <a:t>序</a:t>
            </a:r>
            <a:r>
              <a:rPr dirty="0" sz="2200" spc="-5">
                <a:latin typeface="SimSun"/>
                <a:cs typeface="SimSun"/>
              </a:rPr>
              <a:t>员</a:t>
            </a:r>
            <a:r>
              <a:rPr dirty="0" sz="2200">
                <a:latin typeface="SimSun"/>
                <a:cs typeface="SimSun"/>
              </a:rPr>
              <a:t>负</a:t>
            </a:r>
            <a:r>
              <a:rPr dirty="0" sz="2200" spc="-5">
                <a:latin typeface="SimSun"/>
                <a:cs typeface="SimSun"/>
              </a:rPr>
              <a:t>责公</a:t>
            </a:r>
            <a:r>
              <a:rPr dirty="0" sz="2200">
                <a:latin typeface="SimSun"/>
                <a:cs typeface="SimSun"/>
              </a:rPr>
              <a:t>用</a:t>
            </a:r>
            <a:r>
              <a:rPr dirty="0" sz="2200" spc="-5">
                <a:latin typeface="SimSun"/>
                <a:cs typeface="SimSun"/>
              </a:rPr>
              <a:t>数</a:t>
            </a:r>
            <a:r>
              <a:rPr dirty="0" sz="2200">
                <a:latin typeface="SimSun"/>
                <a:cs typeface="SimSun"/>
              </a:rPr>
              <a:t>据</a:t>
            </a:r>
            <a:r>
              <a:rPr dirty="0" sz="2200" spc="-5">
                <a:latin typeface="SimSun"/>
                <a:cs typeface="SimSun"/>
              </a:rPr>
              <a:t>结构</a:t>
            </a:r>
            <a:r>
              <a:rPr dirty="0" sz="2200">
                <a:latin typeface="SimSun"/>
                <a:cs typeface="SimSun"/>
              </a:rPr>
              <a:t>的</a:t>
            </a:r>
            <a:r>
              <a:rPr dirty="0" sz="2200" spc="-5">
                <a:latin typeface="SimSun"/>
                <a:cs typeface="SimSun"/>
              </a:rPr>
              <a:t>设</a:t>
            </a:r>
            <a:r>
              <a:rPr dirty="0" sz="2200">
                <a:latin typeface="SimSun"/>
                <a:cs typeface="SimSun"/>
              </a:rPr>
              <a:t>置</a:t>
            </a:r>
            <a:r>
              <a:rPr dirty="0" sz="2200" spc="-5">
                <a:latin typeface="SimSun"/>
                <a:cs typeface="SimSun"/>
              </a:rPr>
              <a:t>和进</a:t>
            </a:r>
            <a:r>
              <a:rPr dirty="0" sz="2200">
                <a:latin typeface="SimSun"/>
                <a:cs typeface="SimSun"/>
              </a:rPr>
              <a:t>程</a:t>
            </a:r>
            <a:r>
              <a:rPr dirty="0" sz="2200" spc="-5">
                <a:latin typeface="SimSun"/>
                <a:cs typeface="SimSun"/>
              </a:rPr>
              <a:t>同步</a:t>
            </a:r>
            <a:endParaRPr sz="2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0C225"/>
              </a:buClr>
              <a:buFont typeface="Wingdings"/>
              <a:buChar char=""/>
            </a:pPr>
            <a:endParaRPr sz="2000">
              <a:latin typeface="SimSun"/>
              <a:cs typeface="SimSun"/>
            </a:endParaRPr>
          </a:p>
          <a:p>
            <a:pPr marL="532130" indent="-177165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"/>
              <a:tabLst>
                <a:tab pos="532765" algn="l"/>
              </a:tabLst>
            </a:pPr>
            <a:r>
              <a:rPr dirty="0" sz="2200">
                <a:latin typeface="SimSun"/>
                <a:cs typeface="SimSun"/>
              </a:rPr>
              <a:t>仅</a:t>
            </a:r>
            <a:r>
              <a:rPr dirty="0" sz="2200" spc="-5">
                <a:latin typeface="SimSun"/>
                <a:cs typeface="SimSun"/>
              </a:rPr>
              <a:t>适于</a:t>
            </a:r>
            <a:r>
              <a:rPr dirty="0" sz="2200">
                <a:latin typeface="SimSun"/>
                <a:cs typeface="SimSun"/>
              </a:rPr>
              <a:t>传</a:t>
            </a:r>
            <a:r>
              <a:rPr dirty="0" sz="2200" spc="-5">
                <a:latin typeface="SimSun"/>
                <a:cs typeface="SimSun"/>
              </a:rPr>
              <a:t>递</a:t>
            </a:r>
            <a:r>
              <a:rPr dirty="0" sz="2200">
                <a:latin typeface="SimSun"/>
                <a:cs typeface="SimSun"/>
              </a:rPr>
              <a:t>相</a:t>
            </a:r>
            <a:r>
              <a:rPr dirty="0" sz="2200" spc="-5">
                <a:latin typeface="SimSun"/>
                <a:cs typeface="SimSun"/>
              </a:rPr>
              <a:t>对少</a:t>
            </a:r>
            <a:r>
              <a:rPr dirty="0" sz="2200">
                <a:latin typeface="SimSun"/>
                <a:cs typeface="SimSun"/>
              </a:rPr>
              <a:t>量</a:t>
            </a:r>
            <a:r>
              <a:rPr dirty="0" sz="2200" spc="-5">
                <a:latin typeface="SimSun"/>
                <a:cs typeface="SimSun"/>
              </a:rPr>
              <a:t>的</a:t>
            </a:r>
            <a:r>
              <a:rPr dirty="0" sz="2200">
                <a:latin typeface="SimSun"/>
                <a:cs typeface="SimSun"/>
              </a:rPr>
              <a:t>数</a:t>
            </a:r>
            <a:r>
              <a:rPr dirty="0" sz="2200" spc="-5">
                <a:latin typeface="SimSun"/>
                <a:cs typeface="SimSun"/>
              </a:rPr>
              <a:t>据，</a:t>
            </a:r>
            <a:r>
              <a:rPr dirty="0" sz="2200">
                <a:latin typeface="SimSun"/>
                <a:cs typeface="SimSun"/>
              </a:rPr>
              <a:t>通</a:t>
            </a:r>
            <a:r>
              <a:rPr dirty="0" sz="2200" spc="-5">
                <a:latin typeface="SimSun"/>
                <a:cs typeface="SimSun"/>
              </a:rPr>
              <a:t>信</a:t>
            </a:r>
            <a:r>
              <a:rPr dirty="0" sz="2200">
                <a:latin typeface="SimSun"/>
                <a:cs typeface="SimSun"/>
              </a:rPr>
              <a:t>效</a:t>
            </a:r>
            <a:r>
              <a:rPr dirty="0" sz="2200" spc="-5">
                <a:latin typeface="SimSun"/>
                <a:cs typeface="SimSun"/>
              </a:rPr>
              <a:t>率低</a:t>
            </a:r>
            <a:r>
              <a:rPr dirty="0" sz="2200">
                <a:latin typeface="SimSun"/>
                <a:cs typeface="SimSun"/>
              </a:rPr>
              <a:t>下</a:t>
            </a:r>
            <a:r>
              <a:rPr dirty="0" sz="2200" spc="-5">
                <a:latin typeface="SimSun"/>
                <a:cs typeface="SimSun"/>
              </a:rPr>
              <a:t>，</a:t>
            </a:r>
            <a:r>
              <a:rPr dirty="0" sz="2200">
                <a:latin typeface="SimSun"/>
                <a:cs typeface="SimSun"/>
              </a:rPr>
              <a:t>属</a:t>
            </a:r>
            <a:r>
              <a:rPr dirty="0" sz="2200" spc="-5">
                <a:latin typeface="SimSun"/>
                <a:cs typeface="SimSun"/>
              </a:rPr>
              <a:t>于低</a:t>
            </a:r>
            <a:r>
              <a:rPr dirty="0" sz="2200">
                <a:latin typeface="SimSun"/>
                <a:cs typeface="SimSun"/>
              </a:rPr>
              <a:t>级</a:t>
            </a:r>
            <a:r>
              <a:rPr dirty="0" sz="2200" spc="-5">
                <a:latin typeface="SimSun"/>
                <a:cs typeface="SimSun"/>
              </a:rPr>
              <a:t>通信</a:t>
            </a:r>
            <a:endParaRPr sz="2200">
              <a:latin typeface="SimSun"/>
              <a:cs typeface="SimSun"/>
            </a:endParaRPr>
          </a:p>
          <a:p>
            <a:pPr marL="355600" marR="387985" indent="-342900">
              <a:lnSpc>
                <a:spcPct val="1601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750" spc="-16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750" spc="-16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200">
                <a:latin typeface="SimSun"/>
                <a:cs typeface="SimSun"/>
              </a:rPr>
              <a:t>基</a:t>
            </a:r>
            <a:r>
              <a:rPr dirty="0" sz="2200" spc="-5">
                <a:latin typeface="SimSun"/>
                <a:cs typeface="SimSun"/>
              </a:rPr>
              <a:t>于共</a:t>
            </a:r>
            <a:r>
              <a:rPr dirty="0" sz="2200">
                <a:latin typeface="SimSun"/>
                <a:cs typeface="SimSun"/>
              </a:rPr>
              <a:t>享</a:t>
            </a:r>
            <a:r>
              <a:rPr dirty="0" sz="2200" spc="-5">
                <a:latin typeface="SimSun"/>
                <a:cs typeface="SimSun"/>
              </a:rPr>
              <a:t>存</a:t>
            </a:r>
            <a:r>
              <a:rPr dirty="0" sz="2200">
                <a:latin typeface="SimSun"/>
                <a:cs typeface="SimSun"/>
              </a:rPr>
              <a:t>储</a:t>
            </a:r>
            <a:r>
              <a:rPr dirty="0" sz="2200" spc="-5">
                <a:latin typeface="SimSun"/>
                <a:cs typeface="SimSun"/>
              </a:rPr>
              <a:t>区的</a:t>
            </a:r>
            <a:r>
              <a:rPr dirty="0" sz="2200">
                <a:latin typeface="SimSun"/>
                <a:cs typeface="SimSun"/>
              </a:rPr>
              <a:t>通</a:t>
            </a:r>
            <a:r>
              <a:rPr dirty="0" sz="2200" spc="-5">
                <a:latin typeface="SimSun"/>
                <a:cs typeface="SimSun"/>
              </a:rPr>
              <a:t>信</a:t>
            </a:r>
            <a:r>
              <a:rPr dirty="0" sz="2200">
                <a:latin typeface="SimSun"/>
                <a:cs typeface="SimSun"/>
              </a:rPr>
              <a:t>方</a:t>
            </a:r>
            <a:r>
              <a:rPr dirty="0" sz="2200" spc="-5">
                <a:latin typeface="SimSun"/>
                <a:cs typeface="SimSun"/>
              </a:rPr>
              <a:t>式：</a:t>
            </a:r>
            <a:r>
              <a:rPr dirty="0" sz="2200">
                <a:latin typeface="SimSun"/>
                <a:cs typeface="SimSun"/>
              </a:rPr>
              <a:t>在</a:t>
            </a:r>
            <a:r>
              <a:rPr dirty="0" sz="2200" spc="-5">
                <a:latin typeface="SimSun"/>
                <a:cs typeface="SimSun"/>
              </a:rPr>
              <a:t>内</a:t>
            </a:r>
            <a:r>
              <a:rPr dirty="0" sz="2200">
                <a:latin typeface="SimSun"/>
                <a:cs typeface="SimSun"/>
              </a:rPr>
              <a:t>存</a:t>
            </a:r>
            <a:r>
              <a:rPr dirty="0" sz="2200" spc="-5">
                <a:latin typeface="SimSun"/>
                <a:cs typeface="SimSun"/>
              </a:rPr>
              <a:t>中划</a:t>
            </a:r>
            <a:r>
              <a:rPr dirty="0" sz="2200">
                <a:latin typeface="SimSun"/>
                <a:cs typeface="SimSun"/>
              </a:rPr>
              <a:t>出</a:t>
            </a:r>
            <a:r>
              <a:rPr dirty="0" sz="2200" spc="-5">
                <a:latin typeface="SimSun"/>
                <a:cs typeface="SimSun"/>
              </a:rPr>
              <a:t>一</a:t>
            </a:r>
            <a:r>
              <a:rPr dirty="0" sz="2200">
                <a:latin typeface="SimSun"/>
                <a:cs typeface="SimSun"/>
              </a:rPr>
              <a:t>块</a:t>
            </a:r>
            <a:r>
              <a:rPr dirty="0" sz="2200" spc="-5">
                <a:latin typeface="SimSun"/>
                <a:cs typeface="SimSun"/>
              </a:rPr>
              <a:t>共享</a:t>
            </a:r>
            <a:r>
              <a:rPr dirty="0" sz="2200">
                <a:latin typeface="SimSun"/>
                <a:cs typeface="SimSun"/>
              </a:rPr>
              <a:t>存</a:t>
            </a:r>
            <a:r>
              <a:rPr dirty="0" sz="2200" spc="-5">
                <a:latin typeface="SimSun"/>
                <a:cs typeface="SimSun"/>
              </a:rPr>
              <a:t>储</a:t>
            </a:r>
            <a:r>
              <a:rPr dirty="0" sz="2200">
                <a:latin typeface="SimSun"/>
                <a:cs typeface="SimSun"/>
              </a:rPr>
              <a:t>区</a:t>
            </a:r>
            <a:r>
              <a:rPr dirty="0" sz="2200" spc="-5">
                <a:latin typeface="SimSun"/>
                <a:cs typeface="SimSun"/>
              </a:rPr>
              <a:t>域，</a:t>
            </a:r>
            <a:r>
              <a:rPr dirty="0" sz="2200">
                <a:latin typeface="SimSun"/>
                <a:cs typeface="SimSun"/>
              </a:rPr>
              <a:t>诸</a:t>
            </a:r>
            <a:r>
              <a:rPr dirty="0" sz="2200" spc="-5">
                <a:latin typeface="SimSun"/>
                <a:cs typeface="SimSun"/>
              </a:rPr>
              <a:t>进</a:t>
            </a:r>
            <a:r>
              <a:rPr dirty="0" sz="2200">
                <a:latin typeface="SimSun"/>
                <a:cs typeface="SimSun"/>
              </a:rPr>
              <a:t>程</a:t>
            </a:r>
            <a:r>
              <a:rPr dirty="0" sz="2200" spc="-5">
                <a:latin typeface="SimSun"/>
                <a:cs typeface="SimSun"/>
              </a:rPr>
              <a:t>通过</a:t>
            </a:r>
            <a:r>
              <a:rPr dirty="0" sz="2200">
                <a:latin typeface="SimSun"/>
                <a:cs typeface="SimSun"/>
              </a:rPr>
              <a:t>对</a:t>
            </a:r>
            <a:r>
              <a:rPr dirty="0" sz="2200" spc="-5">
                <a:latin typeface="SimSun"/>
                <a:cs typeface="SimSun"/>
              </a:rPr>
              <a:t>该</a:t>
            </a:r>
            <a:r>
              <a:rPr dirty="0" sz="2200">
                <a:latin typeface="SimSun"/>
                <a:cs typeface="SimSun"/>
              </a:rPr>
              <a:t>共</a:t>
            </a:r>
            <a:r>
              <a:rPr dirty="0" sz="2200" spc="-5">
                <a:latin typeface="SimSun"/>
                <a:cs typeface="SimSun"/>
              </a:rPr>
              <a:t>享 </a:t>
            </a:r>
            <a:r>
              <a:rPr dirty="0" sz="2200">
                <a:latin typeface="SimSun"/>
                <a:cs typeface="SimSun"/>
              </a:rPr>
              <a:t>区</a:t>
            </a:r>
            <a:r>
              <a:rPr dirty="0" sz="2200" spc="-5">
                <a:latin typeface="SimSun"/>
                <a:cs typeface="SimSun"/>
              </a:rPr>
              <a:t>的</a:t>
            </a:r>
            <a:r>
              <a:rPr dirty="0" sz="2200" spc="10">
                <a:latin typeface="SimSun"/>
                <a:cs typeface="SimSun"/>
              </a:rPr>
              <a:t>读</a:t>
            </a:r>
            <a:r>
              <a:rPr dirty="0" sz="2200" spc="-15">
                <a:latin typeface="SimSun"/>
                <a:cs typeface="SimSun"/>
              </a:rPr>
              <a:t>/</a:t>
            </a:r>
            <a:r>
              <a:rPr dirty="0" sz="2200" spc="-5">
                <a:latin typeface="SimSun"/>
                <a:cs typeface="SimSun"/>
              </a:rPr>
              <a:t>写操</a:t>
            </a:r>
            <a:r>
              <a:rPr dirty="0" sz="2200">
                <a:latin typeface="SimSun"/>
                <a:cs typeface="SimSun"/>
              </a:rPr>
              <a:t>作</a:t>
            </a:r>
            <a:r>
              <a:rPr dirty="0" sz="2200" spc="-5">
                <a:latin typeface="SimSun"/>
                <a:cs typeface="SimSun"/>
              </a:rPr>
              <a:t>实现</a:t>
            </a:r>
            <a:r>
              <a:rPr dirty="0" sz="2200">
                <a:latin typeface="SimSun"/>
                <a:cs typeface="SimSun"/>
              </a:rPr>
              <a:t>通</a:t>
            </a:r>
            <a:r>
              <a:rPr dirty="0" sz="2200" spc="-5">
                <a:latin typeface="SimSun"/>
                <a:cs typeface="SimSun"/>
              </a:rPr>
              <a:t>信。</a:t>
            </a:r>
            <a:endParaRPr sz="2200">
              <a:latin typeface="SimSun"/>
              <a:cs typeface="SimSun"/>
            </a:endParaRPr>
          </a:p>
          <a:p>
            <a:pPr marL="457200" marR="5080" indent="-177165">
              <a:lnSpc>
                <a:spcPct val="160100"/>
              </a:lnSpc>
              <a:spcBef>
                <a:spcPts val="995"/>
              </a:spcBef>
              <a:buClr>
                <a:srgbClr val="90C225"/>
              </a:buClr>
              <a:buSzPct val="75000"/>
              <a:buFont typeface="Wingdings"/>
              <a:buChar char=""/>
              <a:tabLst>
                <a:tab pos="457834" algn="l"/>
              </a:tabLst>
            </a:pPr>
            <a:r>
              <a:rPr dirty="0" sz="2200">
                <a:latin typeface="SimSun"/>
                <a:cs typeface="SimSun"/>
              </a:rPr>
              <a:t>需</a:t>
            </a:r>
            <a:r>
              <a:rPr dirty="0" sz="2200" spc="-5">
                <a:latin typeface="SimSun"/>
                <a:cs typeface="SimSun"/>
              </a:rPr>
              <a:t>要通</a:t>
            </a:r>
            <a:r>
              <a:rPr dirty="0" sz="2200">
                <a:latin typeface="SimSun"/>
                <a:cs typeface="SimSun"/>
              </a:rPr>
              <a:t>信</a:t>
            </a:r>
            <a:r>
              <a:rPr dirty="0" sz="2200" spc="-5">
                <a:latin typeface="SimSun"/>
                <a:cs typeface="SimSun"/>
              </a:rPr>
              <a:t>的</a:t>
            </a:r>
            <a:r>
              <a:rPr dirty="0" sz="2200">
                <a:latin typeface="SimSun"/>
                <a:cs typeface="SimSun"/>
              </a:rPr>
              <a:t>进</a:t>
            </a:r>
            <a:r>
              <a:rPr dirty="0" sz="2200" spc="-5">
                <a:latin typeface="SimSun"/>
                <a:cs typeface="SimSun"/>
              </a:rPr>
              <a:t>程先</a:t>
            </a:r>
            <a:r>
              <a:rPr dirty="0" sz="2200">
                <a:latin typeface="SimSun"/>
                <a:cs typeface="SimSun"/>
              </a:rPr>
              <a:t>向</a:t>
            </a:r>
            <a:r>
              <a:rPr dirty="0" sz="2200" spc="-5">
                <a:latin typeface="SimSun"/>
                <a:cs typeface="SimSun"/>
              </a:rPr>
              <a:t>系</a:t>
            </a:r>
            <a:r>
              <a:rPr dirty="0" sz="2200">
                <a:latin typeface="SimSun"/>
                <a:cs typeface="SimSun"/>
              </a:rPr>
              <a:t>统</a:t>
            </a:r>
            <a:r>
              <a:rPr dirty="0" sz="2200" spc="-5">
                <a:latin typeface="SimSun"/>
                <a:cs typeface="SimSun"/>
              </a:rPr>
              <a:t>申请</a:t>
            </a:r>
            <a:r>
              <a:rPr dirty="0" sz="2200">
                <a:latin typeface="SimSun"/>
                <a:cs typeface="SimSun"/>
              </a:rPr>
              <a:t>获</a:t>
            </a:r>
            <a:r>
              <a:rPr dirty="0" sz="2200" spc="-5">
                <a:latin typeface="SimSun"/>
                <a:cs typeface="SimSun"/>
              </a:rPr>
              <a:t>得</a:t>
            </a:r>
            <a:r>
              <a:rPr dirty="0" sz="2200">
                <a:latin typeface="SimSun"/>
                <a:cs typeface="SimSun"/>
              </a:rPr>
              <a:t>共</a:t>
            </a:r>
            <a:r>
              <a:rPr dirty="0" sz="2200" spc="-5">
                <a:latin typeface="SimSun"/>
                <a:cs typeface="SimSun"/>
              </a:rPr>
              <a:t>享存</a:t>
            </a:r>
            <a:r>
              <a:rPr dirty="0" sz="2200">
                <a:latin typeface="SimSun"/>
                <a:cs typeface="SimSun"/>
              </a:rPr>
              <a:t>储</a:t>
            </a:r>
            <a:r>
              <a:rPr dirty="0" sz="2200" spc="-5">
                <a:latin typeface="SimSun"/>
                <a:cs typeface="SimSun"/>
              </a:rPr>
              <a:t>区</a:t>
            </a:r>
            <a:r>
              <a:rPr dirty="0" sz="2200">
                <a:latin typeface="SimSun"/>
                <a:cs typeface="SimSun"/>
              </a:rPr>
              <a:t>的</a:t>
            </a:r>
            <a:r>
              <a:rPr dirty="0" sz="2200" spc="-5">
                <a:latin typeface="SimSun"/>
                <a:cs typeface="SimSun"/>
              </a:rPr>
              <a:t>一个</a:t>
            </a:r>
            <a:r>
              <a:rPr dirty="0" sz="2200">
                <a:latin typeface="SimSun"/>
                <a:cs typeface="SimSun"/>
              </a:rPr>
              <a:t>分</a:t>
            </a:r>
            <a:r>
              <a:rPr dirty="0" sz="2200" spc="-5">
                <a:latin typeface="SimSun"/>
                <a:cs typeface="SimSun"/>
              </a:rPr>
              <a:t>区</a:t>
            </a:r>
            <a:r>
              <a:rPr dirty="0" sz="2200">
                <a:latin typeface="SimSun"/>
                <a:cs typeface="SimSun"/>
              </a:rPr>
              <a:t>，</a:t>
            </a:r>
            <a:r>
              <a:rPr dirty="0" sz="2200" spc="-5">
                <a:latin typeface="SimSun"/>
                <a:cs typeface="SimSun"/>
              </a:rPr>
              <a:t>并将</a:t>
            </a:r>
            <a:r>
              <a:rPr dirty="0" sz="2200">
                <a:latin typeface="SimSun"/>
                <a:cs typeface="SimSun"/>
              </a:rPr>
              <a:t>其</a:t>
            </a:r>
            <a:r>
              <a:rPr dirty="0" sz="2200" spc="-5">
                <a:latin typeface="SimSun"/>
                <a:cs typeface="SimSun"/>
              </a:rPr>
              <a:t>附</a:t>
            </a:r>
            <a:r>
              <a:rPr dirty="0" sz="2200">
                <a:latin typeface="SimSun"/>
                <a:cs typeface="SimSun"/>
              </a:rPr>
              <a:t>加</a:t>
            </a:r>
            <a:r>
              <a:rPr dirty="0" sz="2200" spc="-5">
                <a:latin typeface="SimSun"/>
                <a:cs typeface="SimSun"/>
              </a:rPr>
              <a:t>到自</a:t>
            </a:r>
            <a:r>
              <a:rPr dirty="0" sz="2200">
                <a:latin typeface="SimSun"/>
                <a:cs typeface="SimSun"/>
              </a:rPr>
              <a:t>己</a:t>
            </a:r>
            <a:r>
              <a:rPr dirty="0" sz="2200" spc="-5">
                <a:latin typeface="SimSun"/>
                <a:cs typeface="SimSun"/>
              </a:rPr>
              <a:t>的</a:t>
            </a:r>
            <a:r>
              <a:rPr dirty="0" sz="2200">
                <a:latin typeface="SimSun"/>
                <a:cs typeface="SimSun"/>
              </a:rPr>
              <a:t>地</a:t>
            </a:r>
            <a:r>
              <a:rPr dirty="0" sz="2200" spc="-5">
                <a:latin typeface="SimSun"/>
                <a:cs typeface="SimSun"/>
              </a:rPr>
              <a:t>址 </a:t>
            </a:r>
            <a:r>
              <a:rPr dirty="0" sz="2200">
                <a:latin typeface="SimSun"/>
                <a:cs typeface="SimSun"/>
              </a:rPr>
              <a:t> </a:t>
            </a:r>
            <a:r>
              <a:rPr dirty="0" sz="2200">
                <a:latin typeface="SimSun"/>
                <a:cs typeface="SimSun"/>
              </a:rPr>
              <a:t>空</a:t>
            </a:r>
            <a:r>
              <a:rPr dirty="0" sz="2200" spc="-5">
                <a:latin typeface="SimSun"/>
                <a:cs typeface="SimSun"/>
              </a:rPr>
              <a:t>间中</a:t>
            </a:r>
            <a:r>
              <a:rPr dirty="0" sz="2200">
                <a:latin typeface="SimSun"/>
                <a:cs typeface="SimSun"/>
              </a:rPr>
              <a:t>，</a:t>
            </a:r>
            <a:r>
              <a:rPr dirty="0" sz="2200" spc="-5">
                <a:latin typeface="SimSun"/>
                <a:cs typeface="SimSun"/>
              </a:rPr>
              <a:t>通</a:t>
            </a:r>
            <a:r>
              <a:rPr dirty="0" sz="2200">
                <a:latin typeface="SimSun"/>
                <a:cs typeface="SimSun"/>
              </a:rPr>
              <a:t>过</a:t>
            </a:r>
            <a:r>
              <a:rPr dirty="0" sz="2200" spc="5">
                <a:latin typeface="SimSun"/>
                <a:cs typeface="SimSun"/>
              </a:rPr>
              <a:t>读</a:t>
            </a:r>
            <a:r>
              <a:rPr dirty="0" sz="2200">
                <a:latin typeface="SimSun"/>
                <a:cs typeface="SimSun"/>
              </a:rPr>
              <a:t>/</a:t>
            </a:r>
            <a:r>
              <a:rPr dirty="0" sz="2200" spc="-5">
                <a:latin typeface="SimSun"/>
                <a:cs typeface="SimSun"/>
              </a:rPr>
              <a:t>写操作</a:t>
            </a:r>
            <a:r>
              <a:rPr dirty="0" sz="2200">
                <a:latin typeface="SimSun"/>
                <a:cs typeface="SimSun"/>
              </a:rPr>
              <a:t>实</a:t>
            </a:r>
            <a:r>
              <a:rPr dirty="0" sz="2200" spc="-5">
                <a:latin typeface="SimSun"/>
                <a:cs typeface="SimSun"/>
              </a:rPr>
              <a:t>现通</a:t>
            </a:r>
            <a:r>
              <a:rPr dirty="0" sz="2200">
                <a:latin typeface="SimSun"/>
                <a:cs typeface="SimSun"/>
              </a:rPr>
              <a:t>信</a:t>
            </a:r>
            <a:r>
              <a:rPr dirty="0" sz="2200" spc="-5">
                <a:latin typeface="SimSun"/>
                <a:cs typeface="SimSun"/>
              </a:rPr>
              <a:t>；</a:t>
            </a:r>
            <a:r>
              <a:rPr dirty="0" sz="2200">
                <a:latin typeface="SimSun"/>
                <a:cs typeface="SimSun"/>
              </a:rPr>
              <a:t>当</a:t>
            </a:r>
            <a:r>
              <a:rPr dirty="0" sz="2200" spc="5">
                <a:latin typeface="SimSun"/>
                <a:cs typeface="SimSun"/>
              </a:rPr>
              <a:t>读</a:t>
            </a:r>
            <a:r>
              <a:rPr dirty="0" sz="2200">
                <a:latin typeface="SimSun"/>
                <a:cs typeface="SimSun"/>
              </a:rPr>
              <a:t>/</a:t>
            </a:r>
            <a:r>
              <a:rPr dirty="0" sz="2200" spc="-5">
                <a:latin typeface="SimSun"/>
                <a:cs typeface="SimSun"/>
              </a:rPr>
              <a:t>写完成</a:t>
            </a:r>
            <a:r>
              <a:rPr dirty="0" sz="2200">
                <a:latin typeface="SimSun"/>
                <a:cs typeface="SimSun"/>
              </a:rPr>
              <a:t>或</a:t>
            </a:r>
            <a:r>
              <a:rPr dirty="0" sz="2200" spc="-5">
                <a:latin typeface="SimSun"/>
                <a:cs typeface="SimSun"/>
              </a:rPr>
              <a:t>不需</a:t>
            </a:r>
            <a:r>
              <a:rPr dirty="0" sz="2200">
                <a:latin typeface="SimSun"/>
                <a:cs typeface="SimSun"/>
              </a:rPr>
              <a:t>要</a:t>
            </a:r>
            <a:r>
              <a:rPr dirty="0" sz="2200" spc="-5">
                <a:latin typeface="SimSun"/>
                <a:cs typeface="SimSun"/>
              </a:rPr>
              <a:t>时</a:t>
            </a:r>
            <a:r>
              <a:rPr dirty="0" sz="2200">
                <a:latin typeface="SimSun"/>
                <a:cs typeface="SimSun"/>
              </a:rPr>
              <a:t>，</a:t>
            </a:r>
            <a:r>
              <a:rPr dirty="0" sz="2200" spc="-5">
                <a:latin typeface="SimSun"/>
                <a:cs typeface="SimSun"/>
              </a:rPr>
              <a:t>将其</a:t>
            </a:r>
            <a:r>
              <a:rPr dirty="0" sz="2200">
                <a:latin typeface="SimSun"/>
                <a:cs typeface="SimSun"/>
              </a:rPr>
              <a:t>归</a:t>
            </a:r>
            <a:r>
              <a:rPr dirty="0" sz="2200" spc="-5">
                <a:latin typeface="SimSun"/>
                <a:cs typeface="SimSun"/>
              </a:rPr>
              <a:t>还</a:t>
            </a:r>
            <a:r>
              <a:rPr dirty="0" sz="2200">
                <a:latin typeface="SimSun"/>
                <a:cs typeface="SimSun"/>
              </a:rPr>
              <a:t>给</a:t>
            </a:r>
            <a:r>
              <a:rPr dirty="0" sz="2200" spc="-5">
                <a:latin typeface="SimSun"/>
                <a:cs typeface="SimSun"/>
              </a:rPr>
              <a:t>共享</a:t>
            </a:r>
            <a:r>
              <a:rPr dirty="0" sz="2200">
                <a:latin typeface="SimSun"/>
                <a:cs typeface="SimSun"/>
              </a:rPr>
              <a:t>存</a:t>
            </a:r>
            <a:r>
              <a:rPr dirty="0" sz="2200" spc="-5">
                <a:latin typeface="SimSun"/>
                <a:cs typeface="SimSun"/>
              </a:rPr>
              <a:t>储</a:t>
            </a:r>
            <a:r>
              <a:rPr dirty="0" sz="2200">
                <a:latin typeface="SimSun"/>
                <a:cs typeface="SimSun"/>
              </a:rPr>
              <a:t>区</a:t>
            </a:r>
            <a:r>
              <a:rPr dirty="0" sz="2200" spc="-5">
                <a:latin typeface="SimSun"/>
                <a:cs typeface="SimSun"/>
              </a:rPr>
              <a:t>。</a:t>
            </a:r>
            <a:endParaRPr sz="2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2489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2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、管道（</a:t>
            </a:r>
            <a:r>
              <a:rPr dirty="0" sz="3600" spc="-175" b="0">
                <a:solidFill>
                  <a:srgbClr val="90C225"/>
                </a:solidFill>
                <a:latin typeface="Trebuchet MS"/>
                <a:cs typeface="Trebuchet MS"/>
              </a:rPr>
              <a:t>P</a:t>
            </a: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ip</a:t>
            </a:r>
            <a:r>
              <a:rPr dirty="0" sz="3600" spc="5" b="0">
                <a:solidFill>
                  <a:srgbClr val="90C225"/>
                </a:solidFill>
                <a:latin typeface="Trebuchet MS"/>
                <a:cs typeface="Trebuchet MS"/>
              </a:rPr>
              <a:t>e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）通信系统</a:t>
            </a:r>
            <a:endParaRPr sz="3600">
              <a:latin typeface="SimSun"/>
              <a:cs typeface="SimSu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696267" y="2796158"/>
            <a:ext cx="6293485" cy="3343275"/>
            <a:chOff x="5696267" y="2796158"/>
            <a:chExt cx="6293485" cy="3343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5855" y="2805683"/>
              <a:ext cx="6274308" cy="33238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701029" y="2800921"/>
              <a:ext cx="6283960" cy="3333750"/>
            </a:xfrm>
            <a:custGeom>
              <a:avLst/>
              <a:gdLst/>
              <a:ahLst/>
              <a:cxnLst/>
              <a:rect l="l" t="t" r="r" b="b"/>
              <a:pathLst>
                <a:path w="6283959" h="3333750">
                  <a:moveTo>
                    <a:pt x="0" y="3333369"/>
                  </a:moveTo>
                  <a:lnTo>
                    <a:pt x="6283833" y="3333369"/>
                  </a:lnTo>
                  <a:lnTo>
                    <a:pt x="6283833" y="0"/>
                  </a:lnTo>
                  <a:lnTo>
                    <a:pt x="0" y="0"/>
                  </a:lnTo>
                  <a:lnTo>
                    <a:pt x="0" y="333336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56310" y="1652396"/>
            <a:ext cx="10731500" cy="36341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latin typeface="SimSun"/>
                <a:cs typeface="SimSun"/>
              </a:rPr>
              <a:t>所谓“管道”，是指用于连接一个读进程和一个写进程以实现它们之间通信的</a:t>
            </a:r>
            <a:endParaRPr sz="240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  <a:spcBef>
                <a:spcPts val="1730"/>
              </a:spcBef>
            </a:pPr>
            <a:r>
              <a:rPr dirty="0" sz="2400">
                <a:latin typeface="SimSun"/>
                <a:cs typeface="SimSun"/>
              </a:rPr>
              <a:t>一个共享文件，又名pipe文件。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SimSun"/>
              <a:cs typeface="SimSun"/>
            </a:endParaRPr>
          </a:p>
          <a:p>
            <a:pPr algn="just" marL="12700" marR="6139180">
              <a:lnSpc>
                <a:spcPct val="200000"/>
              </a:lnSpc>
            </a:pP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！</a:t>
            </a:r>
            <a:r>
              <a:rPr dirty="0" sz="2400">
                <a:latin typeface="SimSun"/>
                <a:cs typeface="SimSun"/>
              </a:rPr>
              <a:t>管道机制必须提供以下三方面的 协调能力：互斥；同步；确定对方 </a:t>
            </a:r>
            <a:r>
              <a:rPr dirty="0" sz="2400">
                <a:latin typeface="SimSun"/>
                <a:cs typeface="SimSun"/>
              </a:rPr>
              <a:t>是否存在。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92011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3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、消息传递系统</a:t>
            </a:r>
            <a:r>
              <a:rPr dirty="0" sz="3600" spc="-5" b="0">
                <a:solidFill>
                  <a:srgbClr val="90C225"/>
                </a:solidFill>
                <a:latin typeface="SimSun"/>
                <a:cs typeface="SimSun"/>
              </a:rPr>
              <a:t>（</a:t>
            </a: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Message</a:t>
            </a:r>
            <a:r>
              <a:rPr dirty="0" sz="3600" spc="-15" b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passing</a:t>
            </a:r>
            <a:r>
              <a:rPr dirty="0" sz="3600" spc="-15" b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system</a:t>
            </a:r>
            <a:r>
              <a:rPr dirty="0" sz="3600" spc="-5" b="0">
                <a:solidFill>
                  <a:srgbClr val="90C225"/>
                </a:solidFill>
                <a:latin typeface="SimSun"/>
                <a:cs typeface="SimSun"/>
              </a:rPr>
              <a:t>）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761820"/>
            <a:ext cx="9512300" cy="3573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latin typeface="SimSun"/>
                <a:cs typeface="SimSun"/>
              </a:rPr>
              <a:t>进程以格式化的消息（message）为单位，将通信的数据封装在消息</a:t>
            </a:r>
            <a:endParaRPr sz="2400">
              <a:latin typeface="SimSun"/>
              <a:cs typeface="SimSun"/>
            </a:endParaRPr>
          </a:p>
          <a:p>
            <a:pPr marL="355600" marR="5080">
              <a:lnSpc>
                <a:spcPct val="200000"/>
              </a:lnSpc>
              <a:spcBef>
                <a:spcPts val="5"/>
              </a:spcBef>
            </a:pPr>
            <a:r>
              <a:rPr dirty="0" sz="2400">
                <a:latin typeface="SimSun"/>
                <a:cs typeface="SimSun"/>
              </a:rPr>
              <a:t>中，利用操作系统提供的一组通信命令（原语），在进程间进行消息 </a:t>
            </a:r>
            <a:r>
              <a:rPr dirty="0" sz="2400" spc="-5">
                <a:latin typeface="SimSun"/>
                <a:cs typeface="SimSun"/>
              </a:rPr>
              <a:t>传递，完成进程间的数据交换。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SimSun"/>
              <a:cs typeface="SimSun"/>
            </a:endParaRPr>
          </a:p>
          <a:p>
            <a:pPr marL="641985" indent="-270510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642620" algn="l"/>
              </a:tabLst>
            </a:pPr>
            <a:r>
              <a:rPr dirty="0" sz="2400">
                <a:latin typeface="SimSun"/>
                <a:cs typeface="SimSun"/>
              </a:rPr>
              <a:t>直接通信方式：直接发送消息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Wingdings"/>
              <a:buChar char=""/>
            </a:pPr>
            <a:endParaRPr sz="3000">
              <a:latin typeface="SimSun"/>
              <a:cs typeface="SimSun"/>
            </a:endParaRPr>
          </a:p>
          <a:p>
            <a:pPr marL="641985" indent="-27051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642620" algn="l"/>
              </a:tabLst>
            </a:pPr>
            <a:r>
              <a:rPr dirty="0" sz="2400">
                <a:latin typeface="SimSun"/>
                <a:cs typeface="SimSun"/>
              </a:rPr>
              <a:t>间接通信方式：邮箱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6957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>
                <a:solidFill>
                  <a:srgbClr val="90C225"/>
                </a:solidFill>
                <a:latin typeface="Microsoft YaHei UI"/>
                <a:cs typeface="Microsoft YaHei UI"/>
              </a:rPr>
              <a:t>进程的定义和特征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555191"/>
            <a:ext cx="33020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进程与程序的关联：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0233" y="2262377"/>
            <a:ext cx="9382125" cy="1028700"/>
          </a:xfrm>
          <a:custGeom>
            <a:avLst/>
            <a:gdLst/>
            <a:ahLst/>
            <a:cxnLst/>
            <a:rect l="l" t="t" r="r" b="b"/>
            <a:pathLst>
              <a:path w="9382125" h="1028700">
                <a:moveTo>
                  <a:pt x="9381744" y="0"/>
                </a:moveTo>
                <a:lnTo>
                  <a:pt x="0" y="0"/>
                </a:lnTo>
                <a:lnTo>
                  <a:pt x="0" y="1028700"/>
                </a:lnTo>
                <a:lnTo>
                  <a:pt x="9381744" y="1028700"/>
                </a:lnTo>
                <a:lnTo>
                  <a:pt x="93817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10233" y="2262377"/>
            <a:ext cx="9382125" cy="1028700"/>
          </a:xfrm>
          <a:prstGeom prst="rect">
            <a:avLst/>
          </a:prstGeom>
          <a:ln w="28575">
            <a:solidFill>
              <a:srgbClr val="E6B81E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进程是操作系统为了管理控制程序的运行而加设的一个概念和实体；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0233" y="3751326"/>
            <a:ext cx="9382125" cy="1303020"/>
          </a:xfrm>
          <a:custGeom>
            <a:avLst/>
            <a:gdLst/>
            <a:ahLst/>
            <a:cxnLst/>
            <a:rect l="l" t="t" r="r" b="b"/>
            <a:pathLst>
              <a:path w="9382125" h="1303020">
                <a:moveTo>
                  <a:pt x="9381744" y="0"/>
                </a:moveTo>
                <a:lnTo>
                  <a:pt x="0" y="0"/>
                </a:lnTo>
                <a:lnTo>
                  <a:pt x="0" y="1303020"/>
                </a:lnTo>
                <a:lnTo>
                  <a:pt x="9381744" y="1303020"/>
                </a:lnTo>
                <a:lnTo>
                  <a:pt x="93817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10233" y="3751326"/>
            <a:ext cx="9382125" cy="1303020"/>
          </a:xfrm>
          <a:prstGeom prst="rect">
            <a:avLst/>
          </a:prstGeom>
          <a:ln w="28575">
            <a:solidFill>
              <a:srgbClr val="E6B81E"/>
            </a:solidFill>
          </a:ln>
        </p:spPr>
        <p:txBody>
          <a:bodyPr wrap="square" lIns="0" tIns="15176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195"/>
              </a:spcBef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程序不运行，就没有进程；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SimSun"/>
              <a:cs typeface="SimSun"/>
            </a:endParaRPr>
          </a:p>
          <a:p>
            <a:pPr marL="90805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一个进程是一个程序的一次执行过程。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10233" y="5514594"/>
            <a:ext cx="9382125" cy="1050290"/>
          </a:xfrm>
          <a:custGeom>
            <a:avLst/>
            <a:gdLst/>
            <a:ahLst/>
            <a:cxnLst/>
            <a:rect l="l" t="t" r="r" b="b"/>
            <a:pathLst>
              <a:path w="9382125" h="1050290">
                <a:moveTo>
                  <a:pt x="9381744" y="0"/>
                </a:moveTo>
                <a:lnTo>
                  <a:pt x="0" y="0"/>
                </a:lnTo>
                <a:lnTo>
                  <a:pt x="0" y="1050035"/>
                </a:lnTo>
                <a:lnTo>
                  <a:pt x="9381744" y="1050035"/>
                </a:lnTo>
                <a:lnTo>
                  <a:pt x="93817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10233" y="5514594"/>
            <a:ext cx="9382125" cy="1050290"/>
          </a:xfrm>
          <a:prstGeom prst="rect">
            <a:avLst/>
          </a:prstGeom>
          <a:ln w="28575">
            <a:solidFill>
              <a:srgbClr val="E6B81E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一个程序可能对应多个进程。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96920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4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、客户机</a:t>
            </a: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-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服务器系统</a:t>
            </a:r>
            <a:r>
              <a:rPr dirty="0" sz="3600" spc="-5" b="0">
                <a:solidFill>
                  <a:srgbClr val="90C225"/>
                </a:solidFill>
                <a:latin typeface="SimSun"/>
                <a:cs typeface="SimSun"/>
              </a:rPr>
              <a:t>（</a:t>
            </a: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Client-Server</a:t>
            </a:r>
            <a:r>
              <a:rPr dirty="0" sz="3600" spc="-15" b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system</a:t>
            </a:r>
            <a:r>
              <a:rPr dirty="0" sz="3600" spc="-5" b="0">
                <a:solidFill>
                  <a:srgbClr val="90C225"/>
                </a:solidFill>
                <a:latin typeface="SimSun"/>
                <a:cs typeface="SimSun"/>
              </a:rPr>
              <a:t>）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761820"/>
            <a:ext cx="3721100" cy="2967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latin typeface="SimSun"/>
                <a:cs typeface="SimSun"/>
              </a:rPr>
              <a:t>主要实现方法分为三类：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547370" indent="-192405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"/>
              <a:tabLst>
                <a:tab pos="548005" algn="l"/>
              </a:tabLst>
            </a:pPr>
            <a:r>
              <a:rPr dirty="0" sz="2400">
                <a:latin typeface="SimSun"/>
                <a:cs typeface="SimSun"/>
              </a:rPr>
              <a:t>套接字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Wingdings"/>
              <a:buChar char=""/>
            </a:pPr>
            <a:endParaRPr sz="3000">
              <a:latin typeface="SimSun"/>
              <a:cs typeface="SimSun"/>
            </a:endParaRPr>
          </a:p>
          <a:p>
            <a:pPr marL="547370" indent="-192405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"/>
              <a:tabLst>
                <a:tab pos="548005" algn="l"/>
              </a:tabLst>
            </a:pPr>
            <a:r>
              <a:rPr dirty="0" sz="2400">
                <a:latin typeface="SimSun"/>
                <a:cs typeface="SimSun"/>
              </a:rPr>
              <a:t>远程过程调用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"/>
            </a:pPr>
            <a:endParaRPr sz="3000">
              <a:latin typeface="SimSun"/>
              <a:cs typeface="SimSun"/>
            </a:endParaRPr>
          </a:p>
          <a:p>
            <a:pPr marL="548005" indent="-193040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"/>
              <a:tabLst>
                <a:tab pos="548640" algn="l"/>
              </a:tabLst>
            </a:pPr>
            <a:r>
              <a:rPr dirty="0" sz="2400" spc="-5">
                <a:latin typeface="SimSun"/>
                <a:cs typeface="SimSun"/>
              </a:rPr>
              <a:t>远程方法调用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63868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4295" algn="l"/>
              </a:tabLst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2.6.</a:t>
            </a:r>
            <a:r>
              <a:rPr dirty="0" sz="3600" b="0">
                <a:solidFill>
                  <a:srgbClr val="90C225"/>
                </a:solidFill>
                <a:latin typeface="Trebuchet MS"/>
                <a:cs typeface="Trebuchet MS"/>
              </a:rPr>
              <a:t>2	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消息传递通信的实现方式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2072766"/>
            <a:ext cx="4636135" cy="1249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latin typeface="SimSun"/>
                <a:cs typeface="SimSun"/>
              </a:rPr>
              <a:t>直接消息传递系统——直接通信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latin typeface="SimSun"/>
                <a:cs typeface="SimSun"/>
              </a:rPr>
              <a:t>信箱通</a:t>
            </a:r>
            <a:r>
              <a:rPr dirty="0" sz="2400" spc="-5">
                <a:latin typeface="SimSun"/>
                <a:cs typeface="SimSun"/>
              </a:rPr>
              <a:t>信</a:t>
            </a:r>
            <a:r>
              <a:rPr dirty="0" sz="2400">
                <a:latin typeface="SimSun"/>
                <a:cs typeface="SimSun"/>
              </a:rPr>
              <a:t>——间接通信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3795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1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、直接消息传递系统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946909"/>
            <a:ext cx="8367395" cy="3825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latin typeface="SimSun"/>
                <a:cs typeface="SimSun"/>
              </a:rPr>
              <a:t>直接通信原语：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SimSun"/>
              <a:cs typeface="SimSun"/>
            </a:endParaRPr>
          </a:p>
          <a:p>
            <a:pPr marL="733425" indent="-360680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733425" algn="l"/>
                <a:tab pos="734060" algn="l"/>
              </a:tabLst>
            </a:pPr>
            <a:r>
              <a:rPr dirty="0" sz="2400">
                <a:latin typeface="SimSun"/>
                <a:cs typeface="SimSun"/>
              </a:rPr>
              <a:t>对称寻址：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0C225"/>
              </a:buClr>
              <a:buFont typeface="Wingdings"/>
              <a:buChar char=""/>
            </a:pPr>
            <a:endParaRPr sz="3000">
              <a:latin typeface="SimSun"/>
              <a:cs typeface="SimSun"/>
            </a:endParaRPr>
          </a:p>
          <a:p>
            <a:pPr marL="733425">
              <a:lnSpc>
                <a:spcPct val="100000"/>
              </a:lnSpc>
              <a:tabLst>
                <a:tab pos="4848225" algn="l"/>
              </a:tabLst>
            </a:pPr>
            <a:r>
              <a:rPr dirty="0" sz="2400" spc="-5">
                <a:latin typeface="SimSun"/>
                <a:cs typeface="SimSun"/>
              </a:rPr>
              <a:t>send(receiver,message)	receive(sender,message)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733425" indent="-36068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733425" algn="l"/>
                <a:tab pos="734060" algn="l"/>
              </a:tabLst>
            </a:pPr>
            <a:r>
              <a:rPr dirty="0" sz="2400">
                <a:latin typeface="SimSun"/>
                <a:cs typeface="SimSun"/>
              </a:rPr>
              <a:t>非对称寻址：接收进程与多个发送进程通信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733425">
              <a:lnSpc>
                <a:spcPct val="100000"/>
              </a:lnSpc>
              <a:tabLst>
                <a:tab pos="3781425" algn="l"/>
              </a:tabLst>
            </a:pPr>
            <a:r>
              <a:rPr dirty="0" sz="2400">
                <a:latin typeface="SimSun"/>
                <a:cs typeface="SimSun"/>
              </a:rPr>
              <a:t>send(P,message)	receive(id,message)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3795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1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、直接消息传递系统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946909"/>
            <a:ext cx="9494520" cy="2109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latin typeface="SimSun"/>
                <a:cs typeface="SimSun"/>
              </a:rPr>
              <a:t>消息的格式：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SimSun"/>
              <a:cs typeface="SimSun"/>
            </a:endParaRPr>
          </a:p>
          <a:p>
            <a:pPr marL="641985" indent="-270510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642620" algn="l"/>
              </a:tabLst>
            </a:pPr>
            <a:r>
              <a:rPr dirty="0" sz="2400">
                <a:latin typeface="SimSun"/>
                <a:cs typeface="SimSun"/>
              </a:rPr>
              <a:t>定长消息格式：短消息，快速（办公自动化系统中的便笺式通信）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0C225"/>
              </a:buClr>
              <a:buFont typeface="Wingdings"/>
              <a:buChar char=""/>
            </a:pPr>
            <a:endParaRPr sz="3000">
              <a:latin typeface="SimSun"/>
              <a:cs typeface="SimSun"/>
            </a:endParaRPr>
          </a:p>
          <a:p>
            <a:pPr marL="641985" indent="-27051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642620" algn="l"/>
              </a:tabLst>
            </a:pPr>
            <a:r>
              <a:rPr dirty="0" sz="2400" spc="-5">
                <a:latin typeface="SimSun"/>
                <a:cs typeface="SimSun"/>
              </a:rPr>
              <a:t>变长消息格式：方便用户；系统开销大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3795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1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、直接消息传递系统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946909"/>
            <a:ext cx="6464935" cy="2967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latin typeface="SimSun"/>
                <a:cs typeface="SimSun"/>
              </a:rPr>
              <a:t>进程的同步：发送/接收进程完成发送/接收后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SimSun"/>
              <a:cs typeface="SimSun"/>
            </a:endParaRPr>
          </a:p>
          <a:p>
            <a:pPr marL="564515" indent="-193040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5000"/>
              <a:buFont typeface="Wingdings"/>
              <a:buChar char=""/>
              <a:tabLst>
                <a:tab pos="565150" algn="l"/>
              </a:tabLst>
            </a:pPr>
            <a:r>
              <a:rPr dirty="0" sz="2400">
                <a:latin typeface="SimSun"/>
                <a:cs typeface="SimSun"/>
              </a:rPr>
              <a:t>发送进程阻塞，接收进程阻塞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0C225"/>
              </a:buClr>
              <a:buFont typeface="Wingdings"/>
              <a:buChar char=""/>
            </a:pPr>
            <a:endParaRPr sz="3000">
              <a:latin typeface="SimSun"/>
              <a:cs typeface="SimSun"/>
            </a:endParaRPr>
          </a:p>
          <a:p>
            <a:pPr marL="564515" indent="-193040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"/>
              <a:tabLst>
                <a:tab pos="565150" algn="l"/>
              </a:tabLst>
            </a:pPr>
            <a:r>
              <a:rPr dirty="0" sz="2400" spc="-5">
                <a:latin typeface="SimSun"/>
                <a:cs typeface="SimSun"/>
              </a:rPr>
              <a:t>发送进程不阻塞，接收进程阻塞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"/>
            </a:pPr>
            <a:endParaRPr sz="3000">
              <a:latin typeface="SimSun"/>
              <a:cs typeface="SimSun"/>
            </a:endParaRPr>
          </a:p>
          <a:p>
            <a:pPr marL="564515" indent="-193040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"/>
              <a:tabLst>
                <a:tab pos="565150" algn="l"/>
              </a:tabLst>
            </a:pPr>
            <a:r>
              <a:rPr dirty="0" sz="2400">
                <a:latin typeface="SimSun"/>
                <a:cs typeface="SimSun"/>
              </a:rPr>
              <a:t>发送进程不阻塞，接收进程不阻塞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3795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1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、直接消息传递系统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946909"/>
            <a:ext cx="10026015" cy="3572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latin typeface="SimSun"/>
                <a:cs typeface="SimSun"/>
              </a:rPr>
              <a:t>通信链路：两种建立方式</a:t>
            </a:r>
            <a:endParaRPr sz="2400">
              <a:latin typeface="SimSun"/>
              <a:cs typeface="SimSun"/>
            </a:endParaRPr>
          </a:p>
          <a:p>
            <a:pPr marL="548640" marR="5080" indent="-177165">
              <a:lnSpc>
                <a:spcPct val="200000"/>
              </a:lnSpc>
              <a:spcBef>
                <a:spcPts val="994"/>
              </a:spcBef>
              <a:buClr>
                <a:srgbClr val="90C225"/>
              </a:buClr>
              <a:buSzPct val="75000"/>
              <a:buFont typeface="Wingdings"/>
              <a:buChar char=""/>
              <a:tabLst>
                <a:tab pos="565150" algn="l"/>
              </a:tabLst>
            </a:pPr>
            <a:r>
              <a:rPr dirty="0" sz="2400">
                <a:latin typeface="SimSun"/>
                <a:cs typeface="SimSun"/>
              </a:rPr>
              <a:t>发送进程在通信之前用显式的“建立连接”命令请求系统为之建立一条 </a:t>
            </a:r>
            <a:r>
              <a:rPr dirty="0" sz="2400">
                <a:latin typeface="SimSun"/>
                <a:cs typeface="SimSun"/>
              </a:rPr>
              <a:t>通信链路，在链路使用完后拆除链路（计算机网络）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Wingdings"/>
              <a:buChar char=""/>
            </a:pPr>
            <a:endParaRPr sz="3000">
              <a:latin typeface="SimSun"/>
              <a:cs typeface="SimSun"/>
            </a:endParaRPr>
          </a:p>
          <a:p>
            <a:pPr marL="564515" indent="-193040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5000"/>
              <a:buFont typeface="Wingdings"/>
              <a:buChar char=""/>
              <a:tabLst>
                <a:tab pos="565150" algn="l"/>
              </a:tabLst>
            </a:pPr>
            <a:r>
              <a:rPr dirty="0" sz="2400">
                <a:latin typeface="SimSun"/>
                <a:cs typeface="SimSun"/>
              </a:rPr>
              <a:t>发送进程调用系统提供的发送命令，系统自动为之建立一条链路（单机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SimSun"/>
              <a:cs typeface="SimSun"/>
            </a:endParaRPr>
          </a:p>
          <a:p>
            <a:pPr marL="548640">
              <a:lnSpc>
                <a:spcPct val="100000"/>
              </a:lnSpc>
            </a:pPr>
            <a:r>
              <a:rPr dirty="0" sz="2400" spc="-5">
                <a:latin typeface="SimSun"/>
                <a:cs typeface="SimSun"/>
              </a:rPr>
              <a:t>系统）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3795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1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、直接消息传递系统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946909"/>
            <a:ext cx="5854700" cy="2109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latin typeface="SimSun"/>
                <a:cs typeface="SimSun"/>
              </a:rPr>
              <a:t>通信链路：根据通信方式的不同分为两种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SimSun"/>
              <a:cs typeface="SimSun"/>
            </a:endParaRPr>
          </a:p>
          <a:p>
            <a:pPr marL="564515" indent="-193040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5000"/>
              <a:buFont typeface="Wingdings"/>
              <a:buChar char=""/>
              <a:tabLst>
                <a:tab pos="565150" algn="l"/>
              </a:tabLst>
            </a:pPr>
            <a:r>
              <a:rPr dirty="0" sz="2400">
                <a:latin typeface="SimSun"/>
                <a:cs typeface="SimSun"/>
              </a:rPr>
              <a:t>单向通信链路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0C225"/>
              </a:buClr>
              <a:buFont typeface="Wingdings"/>
              <a:buChar char=""/>
            </a:pPr>
            <a:endParaRPr sz="3000">
              <a:latin typeface="SimSun"/>
              <a:cs typeface="SimSun"/>
            </a:endParaRPr>
          </a:p>
          <a:p>
            <a:pPr marL="564515" indent="-193040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"/>
              <a:tabLst>
                <a:tab pos="565150" algn="l"/>
              </a:tabLst>
            </a:pPr>
            <a:r>
              <a:rPr dirty="0" sz="2400" spc="-5">
                <a:latin typeface="SimSun"/>
                <a:cs typeface="SimSun"/>
              </a:rPr>
              <a:t>双向通信链路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5507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2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、信箱通信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946909"/>
            <a:ext cx="9204960" cy="3572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latin typeface="SimSun"/>
                <a:cs typeface="SimSun"/>
              </a:rPr>
              <a:t>进程之间的通信通过某种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中间实体（共享数据结构）</a:t>
            </a:r>
            <a:r>
              <a:rPr dirty="0" sz="2400">
                <a:latin typeface="SimSun"/>
                <a:cs typeface="SimSun"/>
              </a:rPr>
              <a:t>来完成。</a:t>
            </a:r>
            <a:endParaRPr sz="2400">
              <a:latin typeface="SimSun"/>
              <a:cs typeface="SimSun"/>
            </a:endParaRPr>
          </a:p>
          <a:p>
            <a:pPr algn="just" marL="641985" marR="5080" indent="-177165">
              <a:lnSpc>
                <a:spcPct val="200000"/>
              </a:lnSpc>
              <a:spcBef>
                <a:spcPts val="994"/>
              </a:spcBef>
              <a:buClr>
                <a:srgbClr val="90C225"/>
              </a:buClr>
              <a:buSzPct val="75000"/>
              <a:buFont typeface="Wingdings"/>
              <a:buChar char=""/>
              <a:tabLst>
                <a:tab pos="657860" algn="l"/>
              </a:tabLst>
            </a:pPr>
            <a:r>
              <a:rPr dirty="0" sz="2400">
                <a:latin typeface="SimSun"/>
                <a:cs typeface="SimSun"/>
              </a:rPr>
              <a:t>该实体建立在随机存储器的公用缓冲区上，用来暂存发送进程发 送给目标进程的消息，接收进程可以从该实体中取出发送进程发 </a:t>
            </a:r>
            <a:r>
              <a:rPr dirty="0" sz="2400">
                <a:latin typeface="SimSun"/>
                <a:cs typeface="SimSun"/>
              </a:rPr>
              <a:t>送给自己的消息。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Wingdings"/>
              <a:buChar char=""/>
            </a:pPr>
            <a:endParaRPr sz="3000">
              <a:latin typeface="SimSun"/>
              <a:cs typeface="SimSun"/>
            </a:endParaRPr>
          </a:p>
          <a:p>
            <a:pPr marL="657225" indent="-193040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"/>
              <a:tabLst>
                <a:tab pos="657860" algn="l"/>
              </a:tabLst>
            </a:pPr>
            <a:r>
              <a:rPr dirty="0" sz="2400" spc="-5">
                <a:latin typeface="SimSun"/>
                <a:cs typeface="SimSun"/>
              </a:rPr>
              <a:t>实时通信、非实时通信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53633" y="1542541"/>
            <a:ext cx="556895" cy="415290"/>
          </a:xfrm>
          <a:custGeom>
            <a:avLst/>
            <a:gdLst/>
            <a:ahLst/>
            <a:cxnLst/>
            <a:rect l="l" t="t" r="r" b="b"/>
            <a:pathLst>
              <a:path w="556895" h="415289">
                <a:moveTo>
                  <a:pt x="556894" y="0"/>
                </a:moveTo>
                <a:lnTo>
                  <a:pt x="0" y="414909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518909" y="924305"/>
            <a:ext cx="1108075" cy="612775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lIns="0" tIns="100965" rIns="0" bIns="0" rtlCol="0" vert="horz">
            <a:spAutoFit/>
          </a:bodyPr>
          <a:lstStyle/>
          <a:p>
            <a:pPr marL="248920">
              <a:lnSpc>
                <a:spcPct val="100000"/>
              </a:lnSpc>
              <a:spcBef>
                <a:spcPts val="795"/>
              </a:spcBef>
            </a:pP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信箱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5507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2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、信箱通信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946909"/>
            <a:ext cx="9189720" cy="2840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latin typeface="SimSun"/>
                <a:cs typeface="SimSun"/>
              </a:rPr>
              <a:t>信箱的结构：</a:t>
            </a:r>
            <a:endParaRPr sz="2400">
              <a:latin typeface="SimSun"/>
              <a:cs typeface="SimSun"/>
            </a:endParaRPr>
          </a:p>
          <a:p>
            <a:pPr marL="641985" marR="5080" indent="-269875">
              <a:lnSpc>
                <a:spcPct val="20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642620" algn="l"/>
              </a:tabLst>
            </a:pPr>
            <a:r>
              <a:rPr dirty="0" sz="2400">
                <a:latin typeface="SimSun"/>
                <a:cs typeface="SimSun"/>
              </a:rPr>
              <a:t>信箱头：存放有关信箱的描述信息，如信箱标识符、信箱的拥有 </a:t>
            </a:r>
            <a:r>
              <a:rPr dirty="0" sz="2400">
                <a:latin typeface="SimSun"/>
                <a:cs typeface="SimSun"/>
              </a:rPr>
              <a:t>者、信箱口令、信箱的空格数等。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Wingdings"/>
              <a:buChar char=""/>
            </a:pPr>
            <a:endParaRPr sz="3000">
              <a:latin typeface="SimSun"/>
              <a:cs typeface="SimSun"/>
            </a:endParaRPr>
          </a:p>
          <a:p>
            <a:pPr marL="641985" indent="-270510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642620" algn="l"/>
              </a:tabLst>
            </a:pPr>
            <a:r>
              <a:rPr dirty="0" sz="2400">
                <a:latin typeface="SimSun"/>
                <a:cs typeface="SimSun"/>
              </a:rPr>
              <a:t>信箱体：由若干个可以存放消息（或消息头）的信箱格组成。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809365" y="1765807"/>
          <a:ext cx="3124200" cy="2589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970"/>
                <a:gridCol w="775970"/>
                <a:gridCol w="775970"/>
                <a:gridCol w="775969"/>
              </a:tblGrid>
              <a:tr h="656208">
                <a:tc gridSpan="4"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2000" spc="-5">
                          <a:latin typeface="SimSun"/>
                          <a:cs typeface="SimSun"/>
                        </a:rPr>
                        <a:t>信箱头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B="0" marT="1841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20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SimSun"/>
                          <a:cs typeface="SimSun"/>
                        </a:rPr>
                        <a:t>格</a:t>
                      </a:r>
                      <a:endParaRPr sz="2000">
                        <a:latin typeface="SimSun"/>
                        <a:cs typeface="SimSu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SimSun"/>
                          <a:cs typeface="SimSun"/>
                        </a:rPr>
                        <a:t>子</a:t>
                      </a:r>
                      <a:endParaRPr sz="2000">
                        <a:latin typeface="SimSun"/>
                        <a:cs typeface="SimSu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2000">
                          <a:latin typeface="SimSun"/>
                          <a:cs typeface="SimSun"/>
                        </a:rPr>
                        <a:t>1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2000">
                          <a:latin typeface="SimSun"/>
                          <a:cs typeface="SimSun"/>
                        </a:rPr>
                        <a:t>格</a:t>
                      </a:r>
                      <a:endParaRPr sz="2000">
                        <a:latin typeface="SimSun"/>
                        <a:cs typeface="SimSu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SimSun"/>
                          <a:cs typeface="SimSun"/>
                        </a:rPr>
                        <a:t>子</a:t>
                      </a:r>
                      <a:endParaRPr sz="2000">
                        <a:latin typeface="SimSun"/>
                        <a:cs typeface="SimSu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2000">
                          <a:latin typeface="SimSun"/>
                          <a:cs typeface="SimSun"/>
                        </a:rPr>
                        <a:t>2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2000">
                          <a:latin typeface="SimSun"/>
                          <a:cs typeface="SimSun"/>
                        </a:rPr>
                        <a:t>格</a:t>
                      </a:r>
                      <a:endParaRPr sz="2000">
                        <a:latin typeface="SimSun"/>
                        <a:cs typeface="SimSu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2000">
                          <a:latin typeface="SimSun"/>
                          <a:cs typeface="SimSun"/>
                        </a:rPr>
                        <a:t>子</a:t>
                      </a:r>
                      <a:endParaRPr sz="2000">
                        <a:latin typeface="SimSun"/>
                        <a:cs typeface="SimSu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SimSun"/>
                          <a:cs typeface="SimSun"/>
                        </a:rPr>
                        <a:t>3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2000">
                          <a:latin typeface="SimSun"/>
                          <a:cs typeface="SimSun"/>
                        </a:rPr>
                        <a:t>格</a:t>
                      </a:r>
                      <a:endParaRPr sz="2000">
                        <a:latin typeface="SimSun"/>
                        <a:cs typeface="SimSu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2000">
                          <a:latin typeface="SimSun"/>
                          <a:cs typeface="SimSun"/>
                        </a:rPr>
                        <a:t>子</a:t>
                      </a:r>
                      <a:endParaRPr sz="2000">
                        <a:latin typeface="SimSun"/>
                        <a:cs typeface="SimSu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 marL="3810">
                        <a:lnSpc>
                          <a:spcPct val="100000"/>
                        </a:lnSpc>
                      </a:pPr>
                      <a:r>
                        <a:rPr dirty="0" sz="2000">
                          <a:latin typeface="SimSun"/>
                          <a:cs typeface="SimSun"/>
                        </a:rPr>
                        <a:t>……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895350" y="2673857"/>
            <a:ext cx="1242060" cy="885825"/>
          </a:xfrm>
          <a:custGeom>
            <a:avLst/>
            <a:gdLst/>
            <a:ahLst/>
            <a:cxnLst/>
            <a:rect l="l" t="t" r="r" b="b"/>
            <a:pathLst>
              <a:path w="1242060" h="885825">
                <a:moveTo>
                  <a:pt x="0" y="442721"/>
                </a:moveTo>
                <a:lnTo>
                  <a:pt x="2537" y="402430"/>
                </a:lnTo>
                <a:lnTo>
                  <a:pt x="10005" y="363151"/>
                </a:lnTo>
                <a:lnTo>
                  <a:pt x="22183" y="325040"/>
                </a:lnTo>
                <a:lnTo>
                  <a:pt x="38852" y="288255"/>
                </a:lnTo>
                <a:lnTo>
                  <a:pt x="59794" y="252952"/>
                </a:lnTo>
                <a:lnTo>
                  <a:pt x="84788" y="219286"/>
                </a:lnTo>
                <a:lnTo>
                  <a:pt x="113615" y="187415"/>
                </a:lnTo>
                <a:lnTo>
                  <a:pt x="146057" y="157495"/>
                </a:lnTo>
                <a:lnTo>
                  <a:pt x="181894" y="129682"/>
                </a:lnTo>
                <a:lnTo>
                  <a:pt x="220906" y="104133"/>
                </a:lnTo>
                <a:lnTo>
                  <a:pt x="262876" y="81004"/>
                </a:lnTo>
                <a:lnTo>
                  <a:pt x="307582" y="60452"/>
                </a:lnTo>
                <a:lnTo>
                  <a:pt x="354807" y="42632"/>
                </a:lnTo>
                <a:lnTo>
                  <a:pt x="404331" y="27701"/>
                </a:lnTo>
                <a:lnTo>
                  <a:pt x="455934" y="15816"/>
                </a:lnTo>
                <a:lnTo>
                  <a:pt x="509398" y="7133"/>
                </a:lnTo>
                <a:lnTo>
                  <a:pt x="564503" y="1809"/>
                </a:lnTo>
                <a:lnTo>
                  <a:pt x="621030" y="0"/>
                </a:lnTo>
                <a:lnTo>
                  <a:pt x="677562" y="1809"/>
                </a:lnTo>
                <a:lnTo>
                  <a:pt x="732671" y="7133"/>
                </a:lnTo>
                <a:lnTo>
                  <a:pt x="786138" y="15816"/>
                </a:lnTo>
                <a:lnTo>
                  <a:pt x="837744" y="27701"/>
                </a:lnTo>
                <a:lnTo>
                  <a:pt x="887269" y="42632"/>
                </a:lnTo>
                <a:lnTo>
                  <a:pt x="934494" y="60451"/>
                </a:lnTo>
                <a:lnTo>
                  <a:pt x="979200" y="81004"/>
                </a:lnTo>
                <a:lnTo>
                  <a:pt x="1021168" y="104133"/>
                </a:lnTo>
                <a:lnTo>
                  <a:pt x="1060180" y="129682"/>
                </a:lnTo>
                <a:lnTo>
                  <a:pt x="1096015" y="157495"/>
                </a:lnTo>
                <a:lnTo>
                  <a:pt x="1128455" y="187415"/>
                </a:lnTo>
                <a:lnTo>
                  <a:pt x="1157280" y="219286"/>
                </a:lnTo>
                <a:lnTo>
                  <a:pt x="1182272" y="252952"/>
                </a:lnTo>
                <a:lnTo>
                  <a:pt x="1203211" y="288255"/>
                </a:lnTo>
                <a:lnTo>
                  <a:pt x="1219879" y="325040"/>
                </a:lnTo>
                <a:lnTo>
                  <a:pt x="1232055" y="363151"/>
                </a:lnTo>
                <a:lnTo>
                  <a:pt x="1239522" y="402430"/>
                </a:lnTo>
                <a:lnTo>
                  <a:pt x="1242060" y="442721"/>
                </a:lnTo>
                <a:lnTo>
                  <a:pt x="1239522" y="483013"/>
                </a:lnTo>
                <a:lnTo>
                  <a:pt x="1232055" y="522292"/>
                </a:lnTo>
                <a:lnTo>
                  <a:pt x="1219879" y="560403"/>
                </a:lnTo>
                <a:lnTo>
                  <a:pt x="1203211" y="597188"/>
                </a:lnTo>
                <a:lnTo>
                  <a:pt x="1182272" y="632491"/>
                </a:lnTo>
                <a:lnTo>
                  <a:pt x="1157280" y="666157"/>
                </a:lnTo>
                <a:lnTo>
                  <a:pt x="1128455" y="698028"/>
                </a:lnTo>
                <a:lnTo>
                  <a:pt x="1096015" y="727948"/>
                </a:lnTo>
                <a:lnTo>
                  <a:pt x="1060180" y="755761"/>
                </a:lnTo>
                <a:lnTo>
                  <a:pt x="1021168" y="781310"/>
                </a:lnTo>
                <a:lnTo>
                  <a:pt x="979200" y="804439"/>
                </a:lnTo>
                <a:lnTo>
                  <a:pt x="934494" y="824991"/>
                </a:lnTo>
                <a:lnTo>
                  <a:pt x="887269" y="842811"/>
                </a:lnTo>
                <a:lnTo>
                  <a:pt x="837744" y="857742"/>
                </a:lnTo>
                <a:lnTo>
                  <a:pt x="786138" y="869627"/>
                </a:lnTo>
                <a:lnTo>
                  <a:pt x="732671" y="878310"/>
                </a:lnTo>
                <a:lnTo>
                  <a:pt x="677562" y="883634"/>
                </a:lnTo>
                <a:lnTo>
                  <a:pt x="621030" y="885443"/>
                </a:lnTo>
                <a:lnTo>
                  <a:pt x="564503" y="883634"/>
                </a:lnTo>
                <a:lnTo>
                  <a:pt x="509398" y="878310"/>
                </a:lnTo>
                <a:lnTo>
                  <a:pt x="455934" y="869627"/>
                </a:lnTo>
                <a:lnTo>
                  <a:pt x="404331" y="857742"/>
                </a:lnTo>
                <a:lnTo>
                  <a:pt x="354807" y="842811"/>
                </a:lnTo>
                <a:lnTo>
                  <a:pt x="307582" y="824992"/>
                </a:lnTo>
                <a:lnTo>
                  <a:pt x="262876" y="804439"/>
                </a:lnTo>
                <a:lnTo>
                  <a:pt x="220906" y="781310"/>
                </a:lnTo>
                <a:lnTo>
                  <a:pt x="181894" y="755761"/>
                </a:lnTo>
                <a:lnTo>
                  <a:pt x="146057" y="727948"/>
                </a:lnTo>
                <a:lnTo>
                  <a:pt x="113615" y="698028"/>
                </a:lnTo>
                <a:lnTo>
                  <a:pt x="84788" y="666157"/>
                </a:lnTo>
                <a:lnTo>
                  <a:pt x="59794" y="632491"/>
                </a:lnTo>
                <a:lnTo>
                  <a:pt x="38852" y="597188"/>
                </a:lnTo>
                <a:lnTo>
                  <a:pt x="22183" y="560403"/>
                </a:lnTo>
                <a:lnTo>
                  <a:pt x="10005" y="522292"/>
                </a:lnTo>
                <a:lnTo>
                  <a:pt x="2537" y="483013"/>
                </a:lnTo>
                <a:lnTo>
                  <a:pt x="0" y="442721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84554" y="2958795"/>
            <a:ext cx="6623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SimSun"/>
                <a:cs typeface="SimSun"/>
              </a:rPr>
              <a:t>进程</a:t>
            </a:r>
            <a:r>
              <a:rPr dirty="0" sz="2000">
                <a:latin typeface="SimSun"/>
                <a:cs typeface="SimSun"/>
              </a:rPr>
              <a:t>A</a:t>
            </a:r>
            <a:endParaRPr sz="2000">
              <a:latin typeface="SimSun"/>
              <a:cs typeface="SimSu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591168" y="2664332"/>
            <a:ext cx="1261110" cy="904875"/>
            <a:chOff x="8591168" y="2664332"/>
            <a:chExt cx="1261110" cy="904875"/>
          </a:xfrm>
        </p:grpSpPr>
        <p:sp>
          <p:nvSpPr>
            <p:cNvPr id="6" name="object 6"/>
            <p:cNvSpPr/>
            <p:nvPr/>
          </p:nvSpPr>
          <p:spPr>
            <a:xfrm>
              <a:off x="8600693" y="2673857"/>
              <a:ext cx="1242060" cy="885825"/>
            </a:xfrm>
            <a:custGeom>
              <a:avLst/>
              <a:gdLst/>
              <a:ahLst/>
              <a:cxnLst/>
              <a:rect l="l" t="t" r="r" b="b"/>
              <a:pathLst>
                <a:path w="1242059" h="885825">
                  <a:moveTo>
                    <a:pt x="621029" y="0"/>
                  </a:moveTo>
                  <a:lnTo>
                    <a:pt x="564497" y="1809"/>
                  </a:lnTo>
                  <a:lnTo>
                    <a:pt x="509388" y="7133"/>
                  </a:lnTo>
                  <a:lnTo>
                    <a:pt x="455921" y="15816"/>
                  </a:lnTo>
                  <a:lnTo>
                    <a:pt x="404315" y="27701"/>
                  </a:lnTo>
                  <a:lnTo>
                    <a:pt x="354790" y="42632"/>
                  </a:lnTo>
                  <a:lnTo>
                    <a:pt x="307565" y="60452"/>
                  </a:lnTo>
                  <a:lnTo>
                    <a:pt x="262859" y="81004"/>
                  </a:lnTo>
                  <a:lnTo>
                    <a:pt x="220891" y="104133"/>
                  </a:lnTo>
                  <a:lnTo>
                    <a:pt x="181879" y="129682"/>
                  </a:lnTo>
                  <a:lnTo>
                    <a:pt x="146044" y="157495"/>
                  </a:lnTo>
                  <a:lnTo>
                    <a:pt x="113604" y="187415"/>
                  </a:lnTo>
                  <a:lnTo>
                    <a:pt x="84779" y="219286"/>
                  </a:lnTo>
                  <a:lnTo>
                    <a:pt x="59787" y="252952"/>
                  </a:lnTo>
                  <a:lnTo>
                    <a:pt x="38848" y="288255"/>
                  </a:lnTo>
                  <a:lnTo>
                    <a:pt x="22180" y="325040"/>
                  </a:lnTo>
                  <a:lnTo>
                    <a:pt x="10004" y="363151"/>
                  </a:lnTo>
                  <a:lnTo>
                    <a:pt x="2537" y="402430"/>
                  </a:lnTo>
                  <a:lnTo>
                    <a:pt x="0" y="442721"/>
                  </a:lnTo>
                  <a:lnTo>
                    <a:pt x="2537" y="483013"/>
                  </a:lnTo>
                  <a:lnTo>
                    <a:pt x="10004" y="522292"/>
                  </a:lnTo>
                  <a:lnTo>
                    <a:pt x="22180" y="560403"/>
                  </a:lnTo>
                  <a:lnTo>
                    <a:pt x="38848" y="597188"/>
                  </a:lnTo>
                  <a:lnTo>
                    <a:pt x="59787" y="632491"/>
                  </a:lnTo>
                  <a:lnTo>
                    <a:pt x="84779" y="666157"/>
                  </a:lnTo>
                  <a:lnTo>
                    <a:pt x="113604" y="698028"/>
                  </a:lnTo>
                  <a:lnTo>
                    <a:pt x="146044" y="727948"/>
                  </a:lnTo>
                  <a:lnTo>
                    <a:pt x="181879" y="755761"/>
                  </a:lnTo>
                  <a:lnTo>
                    <a:pt x="220891" y="781310"/>
                  </a:lnTo>
                  <a:lnTo>
                    <a:pt x="262859" y="804439"/>
                  </a:lnTo>
                  <a:lnTo>
                    <a:pt x="307565" y="824992"/>
                  </a:lnTo>
                  <a:lnTo>
                    <a:pt x="354790" y="842811"/>
                  </a:lnTo>
                  <a:lnTo>
                    <a:pt x="404315" y="857742"/>
                  </a:lnTo>
                  <a:lnTo>
                    <a:pt x="455921" y="869627"/>
                  </a:lnTo>
                  <a:lnTo>
                    <a:pt x="509388" y="878310"/>
                  </a:lnTo>
                  <a:lnTo>
                    <a:pt x="564497" y="883634"/>
                  </a:lnTo>
                  <a:lnTo>
                    <a:pt x="621029" y="885443"/>
                  </a:lnTo>
                  <a:lnTo>
                    <a:pt x="677562" y="883634"/>
                  </a:lnTo>
                  <a:lnTo>
                    <a:pt x="732671" y="878310"/>
                  </a:lnTo>
                  <a:lnTo>
                    <a:pt x="786138" y="869627"/>
                  </a:lnTo>
                  <a:lnTo>
                    <a:pt x="837744" y="857742"/>
                  </a:lnTo>
                  <a:lnTo>
                    <a:pt x="887269" y="842811"/>
                  </a:lnTo>
                  <a:lnTo>
                    <a:pt x="934494" y="824991"/>
                  </a:lnTo>
                  <a:lnTo>
                    <a:pt x="979200" y="804439"/>
                  </a:lnTo>
                  <a:lnTo>
                    <a:pt x="1021168" y="781310"/>
                  </a:lnTo>
                  <a:lnTo>
                    <a:pt x="1060180" y="755761"/>
                  </a:lnTo>
                  <a:lnTo>
                    <a:pt x="1096015" y="727948"/>
                  </a:lnTo>
                  <a:lnTo>
                    <a:pt x="1128455" y="698028"/>
                  </a:lnTo>
                  <a:lnTo>
                    <a:pt x="1157280" y="666157"/>
                  </a:lnTo>
                  <a:lnTo>
                    <a:pt x="1182272" y="632491"/>
                  </a:lnTo>
                  <a:lnTo>
                    <a:pt x="1203211" y="597188"/>
                  </a:lnTo>
                  <a:lnTo>
                    <a:pt x="1219879" y="560403"/>
                  </a:lnTo>
                  <a:lnTo>
                    <a:pt x="1232055" y="522292"/>
                  </a:lnTo>
                  <a:lnTo>
                    <a:pt x="1239522" y="483013"/>
                  </a:lnTo>
                  <a:lnTo>
                    <a:pt x="1242059" y="442721"/>
                  </a:lnTo>
                  <a:lnTo>
                    <a:pt x="1239522" y="402430"/>
                  </a:lnTo>
                  <a:lnTo>
                    <a:pt x="1232055" y="363151"/>
                  </a:lnTo>
                  <a:lnTo>
                    <a:pt x="1219879" y="325040"/>
                  </a:lnTo>
                  <a:lnTo>
                    <a:pt x="1203211" y="288255"/>
                  </a:lnTo>
                  <a:lnTo>
                    <a:pt x="1182272" y="252952"/>
                  </a:lnTo>
                  <a:lnTo>
                    <a:pt x="1157280" y="219286"/>
                  </a:lnTo>
                  <a:lnTo>
                    <a:pt x="1128455" y="187415"/>
                  </a:lnTo>
                  <a:lnTo>
                    <a:pt x="1096015" y="157495"/>
                  </a:lnTo>
                  <a:lnTo>
                    <a:pt x="1060180" y="129682"/>
                  </a:lnTo>
                  <a:lnTo>
                    <a:pt x="1021168" y="104133"/>
                  </a:lnTo>
                  <a:lnTo>
                    <a:pt x="979200" y="81004"/>
                  </a:lnTo>
                  <a:lnTo>
                    <a:pt x="934494" y="60451"/>
                  </a:lnTo>
                  <a:lnTo>
                    <a:pt x="887269" y="42632"/>
                  </a:lnTo>
                  <a:lnTo>
                    <a:pt x="837744" y="27701"/>
                  </a:lnTo>
                  <a:lnTo>
                    <a:pt x="786138" y="15816"/>
                  </a:lnTo>
                  <a:lnTo>
                    <a:pt x="732671" y="7133"/>
                  </a:lnTo>
                  <a:lnTo>
                    <a:pt x="677562" y="1809"/>
                  </a:lnTo>
                  <a:lnTo>
                    <a:pt x="6210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600693" y="2673857"/>
              <a:ext cx="1242060" cy="885825"/>
            </a:xfrm>
            <a:custGeom>
              <a:avLst/>
              <a:gdLst/>
              <a:ahLst/>
              <a:cxnLst/>
              <a:rect l="l" t="t" r="r" b="b"/>
              <a:pathLst>
                <a:path w="1242059" h="885825">
                  <a:moveTo>
                    <a:pt x="0" y="442721"/>
                  </a:moveTo>
                  <a:lnTo>
                    <a:pt x="2537" y="402430"/>
                  </a:lnTo>
                  <a:lnTo>
                    <a:pt x="10004" y="363151"/>
                  </a:lnTo>
                  <a:lnTo>
                    <a:pt x="22180" y="325040"/>
                  </a:lnTo>
                  <a:lnTo>
                    <a:pt x="38848" y="288255"/>
                  </a:lnTo>
                  <a:lnTo>
                    <a:pt x="59787" y="252952"/>
                  </a:lnTo>
                  <a:lnTo>
                    <a:pt x="84779" y="219286"/>
                  </a:lnTo>
                  <a:lnTo>
                    <a:pt x="113604" y="187415"/>
                  </a:lnTo>
                  <a:lnTo>
                    <a:pt x="146044" y="157495"/>
                  </a:lnTo>
                  <a:lnTo>
                    <a:pt x="181879" y="129682"/>
                  </a:lnTo>
                  <a:lnTo>
                    <a:pt x="220891" y="104133"/>
                  </a:lnTo>
                  <a:lnTo>
                    <a:pt x="262859" y="81004"/>
                  </a:lnTo>
                  <a:lnTo>
                    <a:pt x="307565" y="60452"/>
                  </a:lnTo>
                  <a:lnTo>
                    <a:pt x="354790" y="42632"/>
                  </a:lnTo>
                  <a:lnTo>
                    <a:pt x="404315" y="27701"/>
                  </a:lnTo>
                  <a:lnTo>
                    <a:pt x="455921" y="15816"/>
                  </a:lnTo>
                  <a:lnTo>
                    <a:pt x="509388" y="7133"/>
                  </a:lnTo>
                  <a:lnTo>
                    <a:pt x="564497" y="1809"/>
                  </a:lnTo>
                  <a:lnTo>
                    <a:pt x="621029" y="0"/>
                  </a:lnTo>
                  <a:lnTo>
                    <a:pt x="677562" y="1809"/>
                  </a:lnTo>
                  <a:lnTo>
                    <a:pt x="732671" y="7133"/>
                  </a:lnTo>
                  <a:lnTo>
                    <a:pt x="786138" y="15816"/>
                  </a:lnTo>
                  <a:lnTo>
                    <a:pt x="837744" y="27701"/>
                  </a:lnTo>
                  <a:lnTo>
                    <a:pt x="887269" y="42632"/>
                  </a:lnTo>
                  <a:lnTo>
                    <a:pt x="934494" y="60451"/>
                  </a:lnTo>
                  <a:lnTo>
                    <a:pt x="979200" y="81004"/>
                  </a:lnTo>
                  <a:lnTo>
                    <a:pt x="1021168" y="104133"/>
                  </a:lnTo>
                  <a:lnTo>
                    <a:pt x="1060180" y="129682"/>
                  </a:lnTo>
                  <a:lnTo>
                    <a:pt x="1096015" y="157495"/>
                  </a:lnTo>
                  <a:lnTo>
                    <a:pt x="1128455" y="187415"/>
                  </a:lnTo>
                  <a:lnTo>
                    <a:pt x="1157280" y="219286"/>
                  </a:lnTo>
                  <a:lnTo>
                    <a:pt x="1182272" y="252952"/>
                  </a:lnTo>
                  <a:lnTo>
                    <a:pt x="1203211" y="288255"/>
                  </a:lnTo>
                  <a:lnTo>
                    <a:pt x="1219879" y="325040"/>
                  </a:lnTo>
                  <a:lnTo>
                    <a:pt x="1232055" y="363151"/>
                  </a:lnTo>
                  <a:lnTo>
                    <a:pt x="1239522" y="402430"/>
                  </a:lnTo>
                  <a:lnTo>
                    <a:pt x="1242059" y="442721"/>
                  </a:lnTo>
                  <a:lnTo>
                    <a:pt x="1239522" y="483013"/>
                  </a:lnTo>
                  <a:lnTo>
                    <a:pt x="1232055" y="522292"/>
                  </a:lnTo>
                  <a:lnTo>
                    <a:pt x="1219879" y="560403"/>
                  </a:lnTo>
                  <a:lnTo>
                    <a:pt x="1203211" y="597188"/>
                  </a:lnTo>
                  <a:lnTo>
                    <a:pt x="1182272" y="632491"/>
                  </a:lnTo>
                  <a:lnTo>
                    <a:pt x="1157280" y="666157"/>
                  </a:lnTo>
                  <a:lnTo>
                    <a:pt x="1128455" y="698028"/>
                  </a:lnTo>
                  <a:lnTo>
                    <a:pt x="1096015" y="727948"/>
                  </a:lnTo>
                  <a:lnTo>
                    <a:pt x="1060180" y="755761"/>
                  </a:lnTo>
                  <a:lnTo>
                    <a:pt x="1021168" y="781310"/>
                  </a:lnTo>
                  <a:lnTo>
                    <a:pt x="979200" y="804439"/>
                  </a:lnTo>
                  <a:lnTo>
                    <a:pt x="934494" y="824991"/>
                  </a:lnTo>
                  <a:lnTo>
                    <a:pt x="887269" y="842811"/>
                  </a:lnTo>
                  <a:lnTo>
                    <a:pt x="837744" y="857742"/>
                  </a:lnTo>
                  <a:lnTo>
                    <a:pt x="786138" y="869627"/>
                  </a:lnTo>
                  <a:lnTo>
                    <a:pt x="732671" y="878310"/>
                  </a:lnTo>
                  <a:lnTo>
                    <a:pt x="677562" y="883634"/>
                  </a:lnTo>
                  <a:lnTo>
                    <a:pt x="621029" y="885443"/>
                  </a:lnTo>
                  <a:lnTo>
                    <a:pt x="564497" y="883634"/>
                  </a:lnTo>
                  <a:lnTo>
                    <a:pt x="509388" y="878310"/>
                  </a:lnTo>
                  <a:lnTo>
                    <a:pt x="455921" y="869627"/>
                  </a:lnTo>
                  <a:lnTo>
                    <a:pt x="404315" y="857742"/>
                  </a:lnTo>
                  <a:lnTo>
                    <a:pt x="354790" y="842811"/>
                  </a:lnTo>
                  <a:lnTo>
                    <a:pt x="307565" y="824992"/>
                  </a:lnTo>
                  <a:lnTo>
                    <a:pt x="262859" y="804439"/>
                  </a:lnTo>
                  <a:lnTo>
                    <a:pt x="220891" y="781310"/>
                  </a:lnTo>
                  <a:lnTo>
                    <a:pt x="181879" y="755761"/>
                  </a:lnTo>
                  <a:lnTo>
                    <a:pt x="146044" y="727948"/>
                  </a:lnTo>
                  <a:lnTo>
                    <a:pt x="113604" y="698028"/>
                  </a:lnTo>
                  <a:lnTo>
                    <a:pt x="84779" y="666157"/>
                  </a:lnTo>
                  <a:lnTo>
                    <a:pt x="59787" y="632491"/>
                  </a:lnTo>
                  <a:lnTo>
                    <a:pt x="38848" y="597188"/>
                  </a:lnTo>
                  <a:lnTo>
                    <a:pt x="22180" y="560403"/>
                  </a:lnTo>
                  <a:lnTo>
                    <a:pt x="10004" y="522292"/>
                  </a:lnTo>
                  <a:lnTo>
                    <a:pt x="2537" y="483013"/>
                  </a:lnTo>
                  <a:lnTo>
                    <a:pt x="0" y="442721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890507" y="2958795"/>
            <a:ext cx="6623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SimSun"/>
                <a:cs typeface="SimSun"/>
              </a:rPr>
              <a:t>进程</a:t>
            </a:r>
            <a:r>
              <a:rPr dirty="0" sz="2000">
                <a:latin typeface="SimSun"/>
                <a:cs typeface="SimSun"/>
              </a:rPr>
              <a:t>B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27885" y="3252978"/>
            <a:ext cx="1688464" cy="76200"/>
          </a:xfrm>
          <a:custGeom>
            <a:avLst/>
            <a:gdLst/>
            <a:ahLst/>
            <a:cxnLst/>
            <a:rect l="l" t="t" r="r" b="b"/>
            <a:pathLst>
              <a:path w="1688464" h="76200">
                <a:moveTo>
                  <a:pt x="1612138" y="0"/>
                </a:moveTo>
                <a:lnTo>
                  <a:pt x="1612138" y="76200"/>
                </a:lnTo>
                <a:lnTo>
                  <a:pt x="1669288" y="47625"/>
                </a:lnTo>
                <a:lnTo>
                  <a:pt x="1630044" y="47625"/>
                </a:lnTo>
                <a:lnTo>
                  <a:pt x="1634363" y="43307"/>
                </a:lnTo>
                <a:lnTo>
                  <a:pt x="1634363" y="32893"/>
                </a:lnTo>
                <a:lnTo>
                  <a:pt x="1630044" y="28575"/>
                </a:lnTo>
                <a:lnTo>
                  <a:pt x="1669288" y="28575"/>
                </a:lnTo>
                <a:lnTo>
                  <a:pt x="1612138" y="0"/>
                </a:lnTo>
                <a:close/>
              </a:path>
              <a:path w="1688464" h="76200">
                <a:moveTo>
                  <a:pt x="1612138" y="28575"/>
                </a:moveTo>
                <a:lnTo>
                  <a:pt x="4317" y="28575"/>
                </a:lnTo>
                <a:lnTo>
                  <a:pt x="0" y="32893"/>
                </a:lnTo>
                <a:lnTo>
                  <a:pt x="0" y="43307"/>
                </a:lnTo>
                <a:lnTo>
                  <a:pt x="4317" y="47625"/>
                </a:lnTo>
                <a:lnTo>
                  <a:pt x="1612138" y="47625"/>
                </a:lnTo>
                <a:lnTo>
                  <a:pt x="1612138" y="28575"/>
                </a:lnTo>
                <a:close/>
              </a:path>
              <a:path w="1688464" h="76200">
                <a:moveTo>
                  <a:pt x="1669288" y="28575"/>
                </a:moveTo>
                <a:lnTo>
                  <a:pt x="1630044" y="28575"/>
                </a:lnTo>
                <a:lnTo>
                  <a:pt x="1634363" y="32893"/>
                </a:lnTo>
                <a:lnTo>
                  <a:pt x="1634363" y="43307"/>
                </a:lnTo>
                <a:lnTo>
                  <a:pt x="1630044" y="47625"/>
                </a:lnTo>
                <a:lnTo>
                  <a:pt x="1669288" y="47625"/>
                </a:lnTo>
                <a:lnTo>
                  <a:pt x="1688338" y="38100"/>
                </a:lnTo>
                <a:lnTo>
                  <a:pt x="1669288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706751" y="3330905"/>
            <a:ext cx="5346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SimSun"/>
                <a:cs typeface="SimSun"/>
              </a:rPr>
              <a:t>发送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14768" y="3252978"/>
            <a:ext cx="1688464" cy="76200"/>
          </a:xfrm>
          <a:custGeom>
            <a:avLst/>
            <a:gdLst/>
            <a:ahLst/>
            <a:cxnLst/>
            <a:rect l="l" t="t" r="r" b="b"/>
            <a:pathLst>
              <a:path w="1688465" h="76200">
                <a:moveTo>
                  <a:pt x="1612137" y="0"/>
                </a:moveTo>
                <a:lnTo>
                  <a:pt x="1612137" y="76200"/>
                </a:lnTo>
                <a:lnTo>
                  <a:pt x="1669287" y="47625"/>
                </a:lnTo>
                <a:lnTo>
                  <a:pt x="1630045" y="47625"/>
                </a:lnTo>
                <a:lnTo>
                  <a:pt x="1634362" y="43307"/>
                </a:lnTo>
                <a:lnTo>
                  <a:pt x="1634362" y="32893"/>
                </a:lnTo>
                <a:lnTo>
                  <a:pt x="1630045" y="28575"/>
                </a:lnTo>
                <a:lnTo>
                  <a:pt x="1669287" y="28575"/>
                </a:lnTo>
                <a:lnTo>
                  <a:pt x="1612137" y="0"/>
                </a:lnTo>
                <a:close/>
              </a:path>
              <a:path w="1688465" h="76200">
                <a:moveTo>
                  <a:pt x="1612137" y="28575"/>
                </a:moveTo>
                <a:lnTo>
                  <a:pt x="4317" y="28575"/>
                </a:lnTo>
                <a:lnTo>
                  <a:pt x="0" y="32893"/>
                </a:lnTo>
                <a:lnTo>
                  <a:pt x="0" y="43307"/>
                </a:lnTo>
                <a:lnTo>
                  <a:pt x="4317" y="47625"/>
                </a:lnTo>
                <a:lnTo>
                  <a:pt x="1612137" y="47625"/>
                </a:lnTo>
                <a:lnTo>
                  <a:pt x="1612137" y="28575"/>
                </a:lnTo>
                <a:close/>
              </a:path>
              <a:path w="1688465" h="76200">
                <a:moveTo>
                  <a:pt x="1669287" y="28575"/>
                </a:moveTo>
                <a:lnTo>
                  <a:pt x="1630045" y="28575"/>
                </a:lnTo>
                <a:lnTo>
                  <a:pt x="1634362" y="32893"/>
                </a:lnTo>
                <a:lnTo>
                  <a:pt x="1634362" y="43307"/>
                </a:lnTo>
                <a:lnTo>
                  <a:pt x="1630045" y="47625"/>
                </a:lnTo>
                <a:lnTo>
                  <a:pt x="1669287" y="47625"/>
                </a:lnTo>
                <a:lnTo>
                  <a:pt x="1688337" y="38100"/>
                </a:lnTo>
                <a:lnTo>
                  <a:pt x="166928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494523" y="3330905"/>
            <a:ext cx="5346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SimSun"/>
                <a:cs typeface="SimSun"/>
              </a:rPr>
              <a:t>接收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37410" y="2894838"/>
            <a:ext cx="1688464" cy="76200"/>
          </a:xfrm>
          <a:custGeom>
            <a:avLst/>
            <a:gdLst/>
            <a:ahLst/>
            <a:cxnLst/>
            <a:rect l="l" t="t" r="r" b="b"/>
            <a:pathLst>
              <a:path w="168846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58292" y="47625"/>
                </a:lnTo>
                <a:lnTo>
                  <a:pt x="53975" y="43307"/>
                </a:lnTo>
                <a:lnTo>
                  <a:pt x="53975" y="32892"/>
                </a:lnTo>
                <a:lnTo>
                  <a:pt x="58292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1688464" h="76200">
                <a:moveTo>
                  <a:pt x="76200" y="28575"/>
                </a:moveTo>
                <a:lnTo>
                  <a:pt x="58292" y="28575"/>
                </a:lnTo>
                <a:lnTo>
                  <a:pt x="53975" y="32892"/>
                </a:lnTo>
                <a:lnTo>
                  <a:pt x="53975" y="43307"/>
                </a:lnTo>
                <a:lnTo>
                  <a:pt x="58292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1688464" h="76200">
                <a:moveTo>
                  <a:pt x="1684019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1684019" y="47625"/>
                </a:lnTo>
                <a:lnTo>
                  <a:pt x="1688338" y="43307"/>
                </a:lnTo>
                <a:lnTo>
                  <a:pt x="1688338" y="32892"/>
                </a:lnTo>
                <a:lnTo>
                  <a:pt x="1684019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703067" y="2573274"/>
            <a:ext cx="5346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SimSun"/>
                <a:cs typeface="SimSun"/>
              </a:rPr>
              <a:t>接收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21245" y="2894838"/>
            <a:ext cx="1688464" cy="76200"/>
          </a:xfrm>
          <a:custGeom>
            <a:avLst/>
            <a:gdLst/>
            <a:ahLst/>
            <a:cxnLst/>
            <a:rect l="l" t="t" r="r" b="b"/>
            <a:pathLst>
              <a:path w="168846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58293" y="47625"/>
                </a:lnTo>
                <a:lnTo>
                  <a:pt x="53975" y="43307"/>
                </a:lnTo>
                <a:lnTo>
                  <a:pt x="53975" y="32892"/>
                </a:lnTo>
                <a:lnTo>
                  <a:pt x="58293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1688465" h="76200">
                <a:moveTo>
                  <a:pt x="76200" y="28575"/>
                </a:moveTo>
                <a:lnTo>
                  <a:pt x="58293" y="28575"/>
                </a:lnTo>
                <a:lnTo>
                  <a:pt x="53975" y="32892"/>
                </a:lnTo>
                <a:lnTo>
                  <a:pt x="53975" y="43307"/>
                </a:lnTo>
                <a:lnTo>
                  <a:pt x="58293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1688465" h="76200">
                <a:moveTo>
                  <a:pt x="1684020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1684020" y="47625"/>
                </a:lnTo>
                <a:lnTo>
                  <a:pt x="1688337" y="43307"/>
                </a:lnTo>
                <a:lnTo>
                  <a:pt x="1688337" y="32892"/>
                </a:lnTo>
                <a:lnTo>
                  <a:pt x="168402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494523" y="2578354"/>
            <a:ext cx="5346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SimSun"/>
                <a:cs typeface="SimSun"/>
              </a:rPr>
              <a:t>发送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77995" y="4834254"/>
            <a:ext cx="2159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双向信箱示意图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6957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>
                <a:solidFill>
                  <a:srgbClr val="90C225"/>
                </a:solidFill>
                <a:latin typeface="Microsoft YaHei UI"/>
                <a:cs typeface="Microsoft YaHei UI"/>
              </a:rPr>
              <a:t>进程的定义和特征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555191"/>
            <a:ext cx="42164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分清楚作业、程序、进程：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390" y="2445257"/>
            <a:ext cx="6198235" cy="3511550"/>
          </a:xfrm>
          <a:prstGeom prst="rect">
            <a:avLst/>
          </a:prstGeom>
          <a:ln w="28575">
            <a:solidFill>
              <a:srgbClr val="E6B81E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989330" marR="473709" indent="-899160">
              <a:lnSpc>
                <a:spcPct val="1848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作业：用户提交给系统的一个计算任务 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批作业=程序+数据+作业控制说明书 交互作业=程序+数据+交互命令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SimSun"/>
              <a:cs typeface="SimSun"/>
            </a:endParaRPr>
          </a:p>
          <a:p>
            <a:pPr marL="989330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作业是用于人机之间交互的一个概念。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16673" y="2262377"/>
            <a:ext cx="4346575" cy="1304925"/>
          </a:xfrm>
          <a:custGeom>
            <a:avLst/>
            <a:gdLst/>
            <a:ahLst/>
            <a:cxnLst/>
            <a:rect l="l" t="t" r="r" b="b"/>
            <a:pathLst>
              <a:path w="4346575" h="1304925">
                <a:moveTo>
                  <a:pt x="4346448" y="0"/>
                </a:moveTo>
                <a:lnTo>
                  <a:pt x="0" y="0"/>
                </a:lnTo>
                <a:lnTo>
                  <a:pt x="0" y="1304544"/>
                </a:lnTo>
                <a:lnTo>
                  <a:pt x="4346448" y="1304544"/>
                </a:lnTo>
                <a:lnTo>
                  <a:pt x="43464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916673" y="2262377"/>
            <a:ext cx="4371975" cy="1304925"/>
          </a:xfrm>
          <a:prstGeom prst="rect">
            <a:avLst/>
          </a:prstGeom>
          <a:ln w="28575">
            <a:solidFill>
              <a:srgbClr val="E6B81E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R="12065"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390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程序：程序是作业的组成部分。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16673" y="4606290"/>
            <a:ext cx="4346575" cy="1643380"/>
          </a:xfrm>
          <a:custGeom>
            <a:avLst/>
            <a:gdLst/>
            <a:ahLst/>
            <a:cxnLst/>
            <a:rect l="l" t="t" r="r" b="b"/>
            <a:pathLst>
              <a:path w="4346575" h="1643379">
                <a:moveTo>
                  <a:pt x="4346448" y="0"/>
                </a:moveTo>
                <a:lnTo>
                  <a:pt x="0" y="0"/>
                </a:lnTo>
                <a:lnTo>
                  <a:pt x="0" y="1642872"/>
                </a:lnTo>
                <a:lnTo>
                  <a:pt x="4346448" y="1642872"/>
                </a:lnTo>
                <a:lnTo>
                  <a:pt x="43464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916673" y="4606290"/>
            <a:ext cx="4346575" cy="1643380"/>
          </a:xfrm>
          <a:prstGeom prst="rect">
            <a:avLst/>
          </a:prstGeom>
          <a:ln w="28575">
            <a:solidFill>
              <a:srgbClr val="E6B81E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进程：进程对应一个程序的一</a:t>
            </a:r>
            <a:endParaRPr sz="2400">
              <a:latin typeface="SimSun"/>
              <a:cs typeface="SimSun"/>
            </a:endParaRPr>
          </a:p>
          <a:p>
            <a:pPr marL="990600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次动态执行过程。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5507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2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、信箱通信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946909"/>
            <a:ext cx="3281045" cy="2109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latin typeface="SimSun"/>
                <a:cs typeface="SimSun"/>
              </a:rPr>
              <a:t>信箱通信原语：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SimSun"/>
              <a:cs typeface="SimSun"/>
            </a:endParaRPr>
          </a:p>
          <a:p>
            <a:pPr marL="829310" indent="-193040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5000"/>
              <a:buFont typeface="Wingdings"/>
              <a:buChar char=""/>
              <a:tabLst>
                <a:tab pos="829944" algn="l"/>
              </a:tabLst>
            </a:pPr>
            <a:r>
              <a:rPr dirty="0" sz="2400">
                <a:latin typeface="SimSun"/>
                <a:cs typeface="SimSun"/>
              </a:rPr>
              <a:t>邮箱的创建和撤销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0C225"/>
              </a:buClr>
              <a:buFont typeface="Wingdings"/>
              <a:buChar char=""/>
            </a:pPr>
            <a:endParaRPr sz="3000">
              <a:latin typeface="SimSun"/>
              <a:cs typeface="SimSun"/>
            </a:endParaRPr>
          </a:p>
          <a:p>
            <a:pPr marL="829310" indent="-193040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"/>
              <a:tabLst>
                <a:tab pos="829944" algn="l"/>
              </a:tabLst>
            </a:pPr>
            <a:r>
              <a:rPr dirty="0" sz="2400" spc="-5">
                <a:latin typeface="SimSun"/>
                <a:cs typeface="SimSun"/>
              </a:rPr>
              <a:t>消息的发送和接收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9013" y="4522978"/>
            <a:ext cx="3226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SimSun"/>
                <a:cs typeface="SimSun"/>
              </a:rPr>
              <a:t>Send(mailbox,message)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0917" y="4522978"/>
            <a:ext cx="3682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SimSun"/>
                <a:cs typeface="SimSun"/>
              </a:rPr>
              <a:t>Receive(mailbox,message)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7260" y="653311"/>
          <a:ext cx="9544685" cy="5097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7590"/>
                <a:gridCol w="1299210"/>
                <a:gridCol w="4668520"/>
              </a:tblGrid>
              <a:tr h="951289">
                <a:tc>
                  <a:txBody>
                    <a:bodyPr/>
                    <a:lstStyle/>
                    <a:p>
                      <a:pPr marL="31750">
                        <a:lnSpc>
                          <a:spcPts val="4280"/>
                        </a:lnSpc>
                      </a:pPr>
                      <a:r>
                        <a:rPr dirty="0" sz="3600" spc="-5">
                          <a:solidFill>
                            <a:srgbClr val="90C225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dirty="0" sz="3600">
                          <a:solidFill>
                            <a:srgbClr val="90C225"/>
                          </a:solidFill>
                          <a:latin typeface="SimSun"/>
                          <a:cs typeface="SimSun"/>
                        </a:rPr>
                        <a:t>、信箱通信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83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tabLst>
                          <a:tab pos="374015" algn="l"/>
                        </a:tabLst>
                      </a:pPr>
                      <a:r>
                        <a:rPr dirty="0" sz="1900" spc="-170">
                          <a:solidFill>
                            <a:srgbClr val="90C225"/>
                          </a:solidFill>
                          <a:latin typeface="Lucida Sans Unicode"/>
                          <a:cs typeface="Lucida Sans Unicode"/>
                        </a:rPr>
                        <a:t>▶	</a:t>
                      </a:r>
                      <a:r>
                        <a:rPr dirty="0" sz="2400">
                          <a:latin typeface="SimSun"/>
                          <a:cs typeface="SimSun"/>
                        </a:rPr>
                        <a:t>信箱的类型：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algn="r" marR="56515">
                        <a:lnSpc>
                          <a:spcPct val="100000"/>
                        </a:lnSpc>
                      </a:pPr>
                      <a:r>
                        <a:rPr dirty="0" sz="1900">
                          <a:solidFill>
                            <a:srgbClr val="90C225"/>
                          </a:solidFill>
                          <a:latin typeface="Lucida Sans Unicode"/>
                          <a:cs typeface="Lucida Sans Unicode"/>
                        </a:rPr>
                        <a:t>▶</a:t>
                      </a:r>
                      <a:endParaRPr sz="19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4135">
                        <a:lnSpc>
                          <a:spcPct val="100000"/>
                        </a:lnSpc>
                      </a:pPr>
                      <a:r>
                        <a:rPr dirty="0" sz="2400">
                          <a:latin typeface="SimSun"/>
                          <a:cs typeface="SimSun"/>
                        </a:rPr>
                        <a:t>发送进程和接收进程之间的关系：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B="0" marT="4445"/>
                </a:tc>
              </a:tr>
              <a:tr h="858770">
                <a:tc>
                  <a:txBody>
                    <a:bodyPr/>
                    <a:lstStyle/>
                    <a:p>
                      <a:pPr marL="566420" indent="-192405">
                        <a:lnSpc>
                          <a:spcPct val="100000"/>
                        </a:lnSpc>
                        <a:spcBef>
                          <a:spcPts val="1805"/>
                        </a:spcBef>
                        <a:buClr>
                          <a:srgbClr val="90C225"/>
                        </a:buClr>
                        <a:buSzPct val="75000"/>
                        <a:buFont typeface="Wingdings"/>
                        <a:buChar char=""/>
                        <a:tabLst>
                          <a:tab pos="567055" algn="l"/>
                        </a:tabLst>
                      </a:pPr>
                      <a:r>
                        <a:rPr dirty="0" sz="2400">
                          <a:latin typeface="SimSun"/>
                          <a:cs typeface="SimSun"/>
                        </a:rPr>
                        <a:t>私用邮箱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B="0" marT="2292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904" indent="-192405">
                        <a:lnSpc>
                          <a:spcPct val="100000"/>
                        </a:lnSpc>
                        <a:spcBef>
                          <a:spcPts val="1805"/>
                        </a:spcBef>
                        <a:buClr>
                          <a:srgbClr val="90C225"/>
                        </a:buClr>
                        <a:buSzPct val="75000"/>
                        <a:buFont typeface="Wingdings"/>
                        <a:buChar char=""/>
                        <a:tabLst>
                          <a:tab pos="256540" algn="l"/>
                        </a:tabLst>
                      </a:pPr>
                      <a:r>
                        <a:rPr dirty="0" sz="2400">
                          <a:latin typeface="SimSun"/>
                          <a:cs typeface="SimSun"/>
                        </a:rPr>
                        <a:t>一对一关系：专用通信链路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B="0" marT="229235"/>
                </a:tc>
              </a:tr>
              <a:tr h="859031">
                <a:tc>
                  <a:txBody>
                    <a:bodyPr/>
                    <a:lstStyle/>
                    <a:p>
                      <a:pPr marL="566420" indent="-192405">
                        <a:lnSpc>
                          <a:spcPct val="100000"/>
                        </a:lnSpc>
                        <a:spcBef>
                          <a:spcPts val="1810"/>
                        </a:spcBef>
                        <a:buClr>
                          <a:srgbClr val="90C225"/>
                        </a:buClr>
                        <a:buSzPct val="75000"/>
                        <a:buFont typeface="Wingdings"/>
                        <a:buChar char=""/>
                        <a:tabLst>
                          <a:tab pos="567055" algn="l"/>
                        </a:tabLst>
                      </a:pPr>
                      <a:r>
                        <a:rPr dirty="0" sz="2400" spc="-5">
                          <a:latin typeface="SimSun"/>
                          <a:cs typeface="SimSun"/>
                        </a:rPr>
                        <a:t>公用邮箱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B="0" marT="2298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904" indent="-192405">
                        <a:lnSpc>
                          <a:spcPct val="100000"/>
                        </a:lnSpc>
                        <a:spcBef>
                          <a:spcPts val="1810"/>
                        </a:spcBef>
                        <a:buClr>
                          <a:srgbClr val="90C225"/>
                        </a:buClr>
                        <a:buSzPct val="75000"/>
                        <a:buFont typeface="Wingdings"/>
                        <a:buChar char=""/>
                        <a:tabLst>
                          <a:tab pos="256540" algn="l"/>
                        </a:tabLst>
                      </a:pPr>
                      <a:r>
                        <a:rPr dirty="0" sz="2400" spc="-5">
                          <a:latin typeface="SimSun"/>
                          <a:cs typeface="SimSun"/>
                        </a:rPr>
                        <a:t>多对一关系：客</a:t>
                      </a:r>
                      <a:r>
                        <a:rPr dirty="0" sz="2400">
                          <a:latin typeface="SimSun"/>
                          <a:cs typeface="SimSun"/>
                        </a:rPr>
                        <a:t>户</a:t>
                      </a:r>
                      <a:r>
                        <a:rPr dirty="0" sz="2400" spc="-5">
                          <a:latin typeface="SimSun"/>
                          <a:cs typeface="SimSun"/>
                        </a:rPr>
                        <a:t>/服务器交互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B="0" marT="229870"/>
                </a:tc>
              </a:tr>
              <a:tr h="858316">
                <a:tc>
                  <a:txBody>
                    <a:bodyPr/>
                    <a:lstStyle/>
                    <a:p>
                      <a:pPr marL="566420" indent="-192405">
                        <a:lnSpc>
                          <a:spcPct val="100000"/>
                        </a:lnSpc>
                        <a:spcBef>
                          <a:spcPts val="1805"/>
                        </a:spcBef>
                        <a:buClr>
                          <a:srgbClr val="90C225"/>
                        </a:buClr>
                        <a:buSzPct val="75000"/>
                        <a:buFont typeface="Wingdings"/>
                        <a:buChar char=""/>
                        <a:tabLst>
                          <a:tab pos="567055" algn="l"/>
                        </a:tabLst>
                      </a:pPr>
                      <a:r>
                        <a:rPr dirty="0" sz="2400">
                          <a:latin typeface="SimSun"/>
                          <a:cs typeface="SimSun"/>
                        </a:rPr>
                        <a:t>共享邮箱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B="0" marT="2292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904" indent="-192405">
                        <a:lnSpc>
                          <a:spcPct val="100000"/>
                        </a:lnSpc>
                        <a:spcBef>
                          <a:spcPts val="1805"/>
                        </a:spcBef>
                        <a:buClr>
                          <a:srgbClr val="90C225"/>
                        </a:buClr>
                        <a:buSzPct val="75000"/>
                        <a:buFont typeface="Wingdings"/>
                        <a:buChar char=""/>
                        <a:tabLst>
                          <a:tab pos="256540" algn="l"/>
                        </a:tabLst>
                      </a:pPr>
                      <a:r>
                        <a:rPr dirty="0" sz="2400">
                          <a:latin typeface="SimSun"/>
                          <a:cs typeface="SimSun"/>
                        </a:rPr>
                        <a:t>一对多关系：广播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B="0" marT="229235"/>
                </a:tc>
              </a:tr>
              <a:tr h="5858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904" indent="-192405">
                        <a:lnSpc>
                          <a:spcPts val="2705"/>
                        </a:lnSpc>
                        <a:spcBef>
                          <a:spcPts val="1805"/>
                        </a:spcBef>
                        <a:buClr>
                          <a:srgbClr val="90C225"/>
                        </a:buClr>
                        <a:buSzPct val="75000"/>
                        <a:buFont typeface="Wingdings"/>
                        <a:buChar char=""/>
                        <a:tabLst>
                          <a:tab pos="256540" algn="l"/>
                        </a:tabLst>
                      </a:pPr>
                      <a:r>
                        <a:rPr dirty="0" sz="2400">
                          <a:latin typeface="SimSun"/>
                          <a:cs typeface="SimSun"/>
                        </a:rPr>
                        <a:t>多对多关系：公用邮箱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B="0" marT="229235"/>
                </a:tc>
              </a:tr>
            </a:tbl>
          </a:graphicData>
        </a:graphic>
      </p:graphicFrame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9296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4295" algn="l"/>
              </a:tabLst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2.6.</a:t>
            </a:r>
            <a:r>
              <a:rPr dirty="0" sz="3600" b="0">
                <a:solidFill>
                  <a:srgbClr val="90C225"/>
                </a:solidFill>
                <a:latin typeface="Trebuchet MS"/>
                <a:cs typeface="Trebuchet MS"/>
              </a:rPr>
              <a:t>3	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消息缓冲队列通信机制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694510"/>
            <a:ext cx="2174240" cy="1250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latin typeface="SimSun"/>
                <a:cs typeface="SimSun"/>
              </a:rPr>
              <a:t>数据结构：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636905" indent="-35687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636905" algn="l"/>
                <a:tab pos="637540" algn="l"/>
              </a:tabLst>
            </a:pPr>
            <a:r>
              <a:rPr dirty="0" sz="2400">
                <a:latin typeface="SimSun"/>
                <a:cs typeface="SimSun"/>
              </a:rPr>
              <a:t>消息缓冲区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69045" y="3192589"/>
            <a:ext cx="7654290" cy="2813685"/>
            <a:chOff x="2269045" y="3192589"/>
            <a:chExt cx="7654290" cy="2813685"/>
          </a:xfrm>
        </p:grpSpPr>
        <p:sp>
          <p:nvSpPr>
            <p:cNvPr id="5" name="object 5"/>
            <p:cNvSpPr/>
            <p:nvPr/>
          </p:nvSpPr>
          <p:spPr>
            <a:xfrm>
              <a:off x="2273807" y="3197351"/>
              <a:ext cx="7644765" cy="2804160"/>
            </a:xfrm>
            <a:custGeom>
              <a:avLst/>
              <a:gdLst/>
              <a:ahLst/>
              <a:cxnLst/>
              <a:rect l="l" t="t" r="r" b="b"/>
              <a:pathLst>
                <a:path w="7644765" h="2804160">
                  <a:moveTo>
                    <a:pt x="7644383" y="0"/>
                  </a:moveTo>
                  <a:lnTo>
                    <a:pt x="0" y="0"/>
                  </a:lnTo>
                  <a:lnTo>
                    <a:pt x="0" y="2804160"/>
                  </a:lnTo>
                  <a:lnTo>
                    <a:pt x="7644383" y="2804160"/>
                  </a:lnTo>
                  <a:lnTo>
                    <a:pt x="76443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73807" y="3197351"/>
              <a:ext cx="7644765" cy="2804160"/>
            </a:xfrm>
            <a:custGeom>
              <a:avLst/>
              <a:gdLst/>
              <a:ahLst/>
              <a:cxnLst/>
              <a:rect l="l" t="t" r="r" b="b"/>
              <a:pathLst>
                <a:path w="7644765" h="2804160">
                  <a:moveTo>
                    <a:pt x="0" y="2804160"/>
                  </a:moveTo>
                  <a:lnTo>
                    <a:pt x="7644383" y="2804160"/>
                  </a:lnTo>
                  <a:lnTo>
                    <a:pt x="7644383" y="0"/>
                  </a:lnTo>
                  <a:lnTo>
                    <a:pt x="0" y="0"/>
                  </a:lnTo>
                  <a:lnTo>
                    <a:pt x="0" y="2804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275832" y="3625294"/>
            <a:ext cx="3401060" cy="1854200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95"/>
              </a:spcBef>
            </a:pPr>
            <a:r>
              <a:rPr dirty="0" sz="2000">
                <a:latin typeface="SimSun"/>
                <a:cs typeface="SimSun"/>
              </a:rPr>
              <a:t>发送者进程标识符</a:t>
            </a:r>
            <a:endParaRPr sz="2000">
              <a:latin typeface="SimSun"/>
              <a:cs typeface="SimSun"/>
            </a:endParaRPr>
          </a:p>
          <a:p>
            <a:pPr marL="2413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SimSun"/>
                <a:cs typeface="SimSun"/>
              </a:rPr>
              <a:t>消息长度</a:t>
            </a:r>
            <a:endParaRPr sz="2000">
              <a:latin typeface="SimSun"/>
              <a:cs typeface="SimSun"/>
            </a:endParaRPr>
          </a:p>
          <a:p>
            <a:pPr marL="2413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SimSun"/>
                <a:cs typeface="SimSun"/>
              </a:rPr>
              <a:t>消息正文</a:t>
            </a:r>
            <a:endParaRPr sz="2000">
              <a:latin typeface="SimSun"/>
              <a:cs typeface="SimSun"/>
            </a:endParaRPr>
          </a:p>
          <a:p>
            <a:pPr marL="80645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SimSun"/>
                <a:cs typeface="SimSun"/>
              </a:rPr>
              <a:t>指向下一个消息缓冲区</a:t>
            </a:r>
            <a:r>
              <a:rPr dirty="0" sz="2000" spc="-15">
                <a:latin typeface="SimSun"/>
                <a:cs typeface="SimSun"/>
              </a:rPr>
              <a:t>的</a:t>
            </a:r>
            <a:r>
              <a:rPr dirty="0" sz="2000">
                <a:latin typeface="SimSun"/>
                <a:cs typeface="SimSun"/>
              </a:rPr>
              <a:t>指针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6136" y="3167608"/>
            <a:ext cx="3509645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8279" marR="5080" indent="-208915">
              <a:lnSpc>
                <a:spcPct val="15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typedef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struct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message_buffer{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int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sender;</a:t>
            </a:r>
            <a:endParaRPr sz="2000">
              <a:latin typeface="Arial MT"/>
              <a:cs typeface="Arial MT"/>
            </a:endParaRPr>
          </a:p>
          <a:p>
            <a:pPr marL="208279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Arial MT"/>
                <a:cs typeface="Arial MT"/>
              </a:rPr>
              <a:t>int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size;</a:t>
            </a:r>
            <a:endParaRPr sz="2000">
              <a:latin typeface="Arial MT"/>
              <a:cs typeface="Arial MT"/>
            </a:endParaRPr>
          </a:p>
          <a:p>
            <a:pPr marL="208279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Arial MT"/>
                <a:cs typeface="Arial MT"/>
              </a:rPr>
              <a:t>char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*text;</a:t>
            </a:r>
            <a:endParaRPr sz="2000">
              <a:latin typeface="Arial MT"/>
              <a:cs typeface="Arial MT"/>
            </a:endParaRPr>
          </a:p>
          <a:p>
            <a:pPr marL="208279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Arial MT"/>
                <a:cs typeface="Arial MT"/>
              </a:rPr>
              <a:t>struct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message_buffer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*next;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9296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4295" algn="l"/>
              </a:tabLst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2.6.</a:t>
            </a:r>
            <a:r>
              <a:rPr dirty="0" sz="3600" b="0">
                <a:solidFill>
                  <a:srgbClr val="90C225"/>
                </a:solidFill>
                <a:latin typeface="Trebuchet MS"/>
                <a:cs typeface="Trebuchet MS"/>
              </a:rPr>
              <a:t>3	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消息缓冲队列通信机制</a:t>
            </a:r>
            <a:endParaRPr sz="3600">
              <a:latin typeface="SimSun"/>
              <a:cs typeface="SimSu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69045" y="3192589"/>
            <a:ext cx="7654290" cy="3275965"/>
            <a:chOff x="2269045" y="3192589"/>
            <a:chExt cx="7654290" cy="3275965"/>
          </a:xfrm>
        </p:grpSpPr>
        <p:sp>
          <p:nvSpPr>
            <p:cNvPr id="4" name="object 4"/>
            <p:cNvSpPr/>
            <p:nvPr/>
          </p:nvSpPr>
          <p:spPr>
            <a:xfrm>
              <a:off x="2273807" y="3197351"/>
              <a:ext cx="7644765" cy="3266440"/>
            </a:xfrm>
            <a:custGeom>
              <a:avLst/>
              <a:gdLst/>
              <a:ahLst/>
              <a:cxnLst/>
              <a:rect l="l" t="t" r="r" b="b"/>
              <a:pathLst>
                <a:path w="7644765" h="3266440">
                  <a:moveTo>
                    <a:pt x="7644383" y="0"/>
                  </a:moveTo>
                  <a:lnTo>
                    <a:pt x="0" y="0"/>
                  </a:lnTo>
                  <a:lnTo>
                    <a:pt x="0" y="3265932"/>
                  </a:lnTo>
                  <a:lnTo>
                    <a:pt x="7644383" y="3265932"/>
                  </a:lnTo>
                  <a:lnTo>
                    <a:pt x="76443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73807" y="3197351"/>
              <a:ext cx="7644765" cy="3266440"/>
            </a:xfrm>
            <a:custGeom>
              <a:avLst/>
              <a:gdLst/>
              <a:ahLst/>
              <a:cxnLst/>
              <a:rect l="l" t="t" r="r" b="b"/>
              <a:pathLst>
                <a:path w="7644765" h="3266440">
                  <a:moveTo>
                    <a:pt x="0" y="3265932"/>
                  </a:moveTo>
                  <a:lnTo>
                    <a:pt x="7644383" y="3265932"/>
                  </a:lnTo>
                  <a:lnTo>
                    <a:pt x="7644383" y="0"/>
                  </a:lnTo>
                  <a:lnTo>
                    <a:pt x="0" y="0"/>
                  </a:lnTo>
                  <a:lnTo>
                    <a:pt x="0" y="326593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pc="-5"/>
              <a:t>数据结构：</a:t>
            </a:r>
            <a:endParaRPr sz="19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/>
          </a:p>
          <a:p>
            <a:pPr marL="636905" indent="-35687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636905" algn="l"/>
                <a:tab pos="637540" algn="l"/>
              </a:tabLst>
            </a:pPr>
            <a:r>
              <a:rPr dirty="0"/>
              <a:t>PCB中有关通信的数据项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/>
          </a:p>
          <a:p>
            <a:pPr marL="1609725">
              <a:lnSpc>
                <a:spcPct val="100000"/>
              </a:lnSpc>
            </a:pPr>
            <a:r>
              <a:rPr dirty="0" sz="2000">
                <a:latin typeface="Arial MT"/>
                <a:cs typeface="Arial MT"/>
              </a:rPr>
              <a:t>typedef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struct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processcontrol_block{</a:t>
            </a:r>
            <a:endParaRPr sz="2000">
              <a:latin typeface="Arial MT"/>
              <a:cs typeface="Arial MT"/>
            </a:endParaRPr>
          </a:p>
          <a:p>
            <a:pPr marL="1818005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Arial MT"/>
                <a:cs typeface="Arial MT"/>
              </a:rPr>
              <a:t>……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98691" y="4081328"/>
            <a:ext cx="2358390" cy="1398270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5"/>
              </a:spcBef>
            </a:pPr>
            <a:r>
              <a:rPr dirty="0" sz="2000">
                <a:latin typeface="SimSun"/>
                <a:cs typeface="SimSun"/>
              </a:rPr>
              <a:t>消息队列首指针</a:t>
            </a:r>
            <a:endParaRPr sz="2000">
              <a:latin typeface="SimSun"/>
              <a:cs typeface="SimSun"/>
            </a:endParaRPr>
          </a:p>
          <a:p>
            <a:pPr marL="51435" marR="5080" indent="2540">
              <a:lnSpc>
                <a:spcPct val="150000"/>
              </a:lnSpc>
            </a:pPr>
            <a:r>
              <a:rPr dirty="0" sz="2000">
                <a:latin typeface="SimSun"/>
                <a:cs typeface="SimSun"/>
              </a:rPr>
              <a:t>消息队列互斥信号量 消息队列资源信号量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6136" y="4081328"/>
            <a:ext cx="3319779" cy="2312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08279" marR="5080">
              <a:lnSpc>
                <a:spcPct val="150000"/>
              </a:lnSpc>
              <a:spcBef>
                <a:spcPts val="105"/>
              </a:spcBef>
            </a:pPr>
            <a:r>
              <a:rPr dirty="0" sz="2000">
                <a:latin typeface="Arial MT"/>
                <a:cs typeface="Arial MT"/>
              </a:rPr>
              <a:t>struct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message_buffer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*mq;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semaphore mutex;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semaphore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sm;</a:t>
            </a:r>
            <a:endParaRPr sz="2000">
              <a:latin typeface="Arial MT"/>
              <a:cs typeface="Arial MT"/>
            </a:endParaRPr>
          </a:p>
          <a:p>
            <a:pPr marL="208279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Arial MT"/>
                <a:cs typeface="Arial MT"/>
              </a:rPr>
              <a:t>……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Arial MT"/>
                <a:cs typeface="Arial MT"/>
              </a:rPr>
              <a:t>}PCB;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9296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4295" algn="l"/>
              </a:tabLst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2.6.</a:t>
            </a:r>
            <a:r>
              <a:rPr dirty="0" sz="3600" b="0">
                <a:solidFill>
                  <a:srgbClr val="90C225"/>
                </a:solidFill>
                <a:latin typeface="Trebuchet MS"/>
                <a:cs typeface="Trebuchet MS"/>
              </a:rPr>
              <a:t>3	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消息缓冲队列通信机制</a:t>
            </a:r>
            <a:endParaRPr sz="3600">
              <a:latin typeface="SimSun"/>
              <a:cs typeface="SimSu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6292" y="1394460"/>
            <a:ext cx="6688835" cy="4853940"/>
          </a:xfrm>
          <a:prstGeom prst="rect">
            <a:avLst/>
          </a:prstGeom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75269" y="228409"/>
            <a:ext cx="7712075" cy="6401435"/>
            <a:chOff x="1775269" y="228409"/>
            <a:chExt cx="7712075" cy="6401435"/>
          </a:xfrm>
        </p:grpSpPr>
        <p:sp>
          <p:nvSpPr>
            <p:cNvPr id="3" name="object 3"/>
            <p:cNvSpPr/>
            <p:nvPr/>
          </p:nvSpPr>
          <p:spPr>
            <a:xfrm>
              <a:off x="1780032" y="233172"/>
              <a:ext cx="7702550" cy="6391910"/>
            </a:xfrm>
            <a:custGeom>
              <a:avLst/>
              <a:gdLst/>
              <a:ahLst/>
              <a:cxnLst/>
              <a:rect l="l" t="t" r="r" b="b"/>
              <a:pathLst>
                <a:path w="7702550" h="6391909">
                  <a:moveTo>
                    <a:pt x="7702296" y="0"/>
                  </a:moveTo>
                  <a:lnTo>
                    <a:pt x="0" y="0"/>
                  </a:lnTo>
                  <a:lnTo>
                    <a:pt x="0" y="6391656"/>
                  </a:lnTo>
                  <a:lnTo>
                    <a:pt x="7702296" y="6391656"/>
                  </a:lnTo>
                  <a:lnTo>
                    <a:pt x="77022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80032" y="233172"/>
              <a:ext cx="7702550" cy="6391910"/>
            </a:xfrm>
            <a:custGeom>
              <a:avLst/>
              <a:gdLst/>
              <a:ahLst/>
              <a:cxnLst/>
              <a:rect l="l" t="t" r="r" b="b"/>
              <a:pathLst>
                <a:path w="7702550" h="6391909">
                  <a:moveTo>
                    <a:pt x="0" y="6391656"/>
                  </a:moveTo>
                  <a:lnTo>
                    <a:pt x="7702296" y="6391656"/>
                  </a:lnTo>
                  <a:lnTo>
                    <a:pt x="7702296" y="0"/>
                  </a:lnTo>
                  <a:lnTo>
                    <a:pt x="0" y="0"/>
                  </a:lnTo>
                  <a:lnTo>
                    <a:pt x="0" y="63916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859660" y="347598"/>
            <a:ext cx="22205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04040"/>
                </a:solidFill>
                <a:latin typeface="Arial MT"/>
                <a:cs typeface="Arial MT"/>
              </a:rPr>
              <a:t>void</a:t>
            </a:r>
            <a:r>
              <a:rPr dirty="0" sz="18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Arial MT"/>
                <a:cs typeface="Arial MT"/>
              </a:rPr>
              <a:t>send(receiver,a){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0610" y="347598"/>
            <a:ext cx="4393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04040"/>
                </a:solidFill>
                <a:latin typeface="Arial MT"/>
                <a:cs typeface="Arial MT"/>
              </a:rPr>
              <a:t>receiver</a:t>
            </a:r>
            <a:r>
              <a:rPr dirty="0" sz="1800">
                <a:solidFill>
                  <a:srgbClr val="404040"/>
                </a:solidFill>
                <a:latin typeface="SimSun"/>
                <a:cs typeface="SimSun"/>
              </a:rPr>
              <a:t>为接收进程标识符</a:t>
            </a:r>
            <a:r>
              <a:rPr dirty="0" sz="1800" spc="-5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1800" spc="-5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dirty="0" sz="1800">
                <a:solidFill>
                  <a:srgbClr val="404040"/>
                </a:solidFill>
                <a:latin typeface="SimSun"/>
                <a:cs typeface="SimSun"/>
              </a:rPr>
              <a:t>为发送区首址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6152" y="885571"/>
            <a:ext cx="15855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04040"/>
                </a:solidFill>
                <a:latin typeface="Arial MT"/>
                <a:cs typeface="Arial MT"/>
              </a:rPr>
              <a:t>getbuf(a.size,i);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2134" y="885571"/>
            <a:ext cx="2223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404040"/>
                </a:solidFill>
                <a:latin typeface="SimSun"/>
                <a:cs typeface="SimSun"/>
              </a:rPr>
              <a:t>根据</a:t>
            </a:r>
            <a:r>
              <a:rPr dirty="0" sz="1800" spc="-5">
                <a:solidFill>
                  <a:srgbClr val="404040"/>
                </a:solidFill>
                <a:latin typeface="Arial MT"/>
                <a:cs typeface="Arial MT"/>
              </a:rPr>
              <a:t>a.siz</a:t>
            </a:r>
            <a:r>
              <a:rPr dirty="0" sz="1800" spc="-15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dirty="0" sz="1800">
                <a:solidFill>
                  <a:srgbClr val="404040"/>
                </a:solidFill>
                <a:latin typeface="SimSun"/>
                <a:cs typeface="SimSun"/>
              </a:rPr>
              <a:t>申请缓冲区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6152" y="1423796"/>
            <a:ext cx="1921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04040"/>
                </a:solidFill>
                <a:latin typeface="Arial MT"/>
                <a:cs typeface="Arial MT"/>
              </a:rPr>
              <a:t>i.sender=a.sender;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86152" y="1963292"/>
            <a:ext cx="1339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04040"/>
                </a:solidFill>
                <a:latin typeface="Arial MT"/>
                <a:cs typeface="Arial MT"/>
              </a:rPr>
              <a:t>i.size=a.size;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86152" y="2501646"/>
            <a:ext cx="18237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04040"/>
                </a:solidFill>
                <a:latin typeface="Arial MT"/>
                <a:cs typeface="Arial MT"/>
              </a:rPr>
              <a:t>copy(i.text,a.text);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69941" y="2501646"/>
            <a:ext cx="4089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404040"/>
                </a:solidFill>
                <a:latin typeface="SimSun"/>
                <a:cs typeface="SimSun"/>
              </a:rPr>
              <a:t>将发送区</a:t>
            </a:r>
            <a:r>
              <a:rPr dirty="0" sz="1800" spc="-1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dirty="0" sz="1800">
                <a:solidFill>
                  <a:srgbClr val="404040"/>
                </a:solidFill>
                <a:latin typeface="SimSun"/>
                <a:cs typeface="SimSun"/>
              </a:rPr>
              <a:t>中的信息复制到消息缓冲</a:t>
            </a:r>
            <a:r>
              <a:rPr dirty="0" sz="1800" spc="-25">
                <a:solidFill>
                  <a:srgbClr val="404040"/>
                </a:solidFill>
                <a:latin typeface="SimSun"/>
                <a:cs typeface="SimSun"/>
              </a:rPr>
              <a:t>区</a:t>
            </a:r>
            <a:r>
              <a:rPr dirty="0" sz="1800" spc="-1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dirty="0" sz="1800">
                <a:solidFill>
                  <a:srgbClr val="404040"/>
                </a:solidFill>
                <a:latin typeface="SimSun"/>
                <a:cs typeface="SimSun"/>
              </a:rPr>
              <a:t>中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86152" y="3039617"/>
            <a:ext cx="894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404040"/>
                </a:solidFill>
                <a:latin typeface="Arial MT"/>
                <a:cs typeface="Arial MT"/>
              </a:rPr>
              <a:t>i.</a:t>
            </a:r>
            <a:r>
              <a:rPr dirty="0" sz="1800" spc="-5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r>
              <a:rPr dirty="0" sz="1800" spc="-15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dirty="0" sz="1800" spc="-15">
                <a:solidFill>
                  <a:srgbClr val="404040"/>
                </a:solidFill>
                <a:latin typeface="Arial MT"/>
                <a:cs typeface="Arial MT"/>
              </a:rPr>
              <a:t>x</a:t>
            </a:r>
            <a:r>
              <a:rPr dirty="0" sz="180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dirty="0" sz="1800">
                <a:solidFill>
                  <a:srgbClr val="404040"/>
                </a:solidFill>
                <a:latin typeface="Arial MT"/>
                <a:cs typeface="Arial MT"/>
              </a:rPr>
              <a:t>=0;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86152" y="3578809"/>
            <a:ext cx="24872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04040"/>
                </a:solidFill>
                <a:latin typeface="Arial MT"/>
                <a:cs typeface="Arial MT"/>
              </a:rPr>
              <a:t>getid(PCBset,receiver.j);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31841" y="3578809"/>
            <a:ext cx="27686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04040"/>
                </a:solidFill>
                <a:latin typeface="SimSun"/>
                <a:cs typeface="SimSun"/>
              </a:rPr>
              <a:t>获得接收进程的内部标识符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86152" y="4117340"/>
            <a:ext cx="13773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04040"/>
                </a:solidFill>
                <a:latin typeface="Arial MT"/>
                <a:cs typeface="Arial MT"/>
              </a:rPr>
              <a:t>wait(j.mutex);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86152" y="4655311"/>
            <a:ext cx="14973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04040"/>
                </a:solidFill>
                <a:latin typeface="Arial MT"/>
                <a:cs typeface="Arial MT"/>
              </a:rPr>
              <a:t>insert(&amp;j.mq,i);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57750" y="4655311"/>
            <a:ext cx="2768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404040"/>
                </a:solidFill>
                <a:latin typeface="SimSun"/>
                <a:cs typeface="SimSun"/>
              </a:rPr>
              <a:t>将消息缓冲区插入消息队列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6152" y="5195061"/>
            <a:ext cx="15703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04040"/>
                </a:solidFill>
                <a:latin typeface="Arial MT"/>
                <a:cs typeface="Arial MT"/>
              </a:rPr>
              <a:t>signal(j.mutex);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86152" y="5733084"/>
            <a:ext cx="12541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04040"/>
                </a:solidFill>
                <a:latin typeface="Arial MT"/>
                <a:cs typeface="Arial MT"/>
              </a:rPr>
              <a:t>signal(j.sm);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59660" y="6271361"/>
            <a:ext cx="102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976071" y="223773"/>
            <a:ext cx="330200" cy="1305560"/>
          </a:xfrm>
          <a:prstGeom prst="rect"/>
        </p:spPr>
        <p:txBody>
          <a:bodyPr wrap="square" lIns="0" tIns="73660" rIns="0" bIns="0" rtlCol="0" vert="horz">
            <a:spAutoFit/>
          </a:bodyPr>
          <a:lstStyle/>
          <a:p>
            <a:pPr algn="just" marL="12700" marR="5080">
              <a:lnSpc>
                <a:spcPts val="2400"/>
              </a:lnSpc>
              <a:spcBef>
                <a:spcPts val="580"/>
              </a:spcBef>
            </a:pPr>
            <a:r>
              <a:rPr dirty="0" sz="2400" b="0">
                <a:latin typeface="SimSun"/>
                <a:cs typeface="SimSun"/>
              </a:rPr>
              <a:t>发 送 原 语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75269" y="228409"/>
            <a:ext cx="7065645" cy="6019165"/>
            <a:chOff x="1775269" y="228409"/>
            <a:chExt cx="7065645" cy="6019165"/>
          </a:xfrm>
        </p:grpSpPr>
        <p:sp>
          <p:nvSpPr>
            <p:cNvPr id="3" name="object 3"/>
            <p:cNvSpPr/>
            <p:nvPr/>
          </p:nvSpPr>
          <p:spPr>
            <a:xfrm>
              <a:off x="1780032" y="233172"/>
              <a:ext cx="7056120" cy="6009640"/>
            </a:xfrm>
            <a:custGeom>
              <a:avLst/>
              <a:gdLst/>
              <a:ahLst/>
              <a:cxnLst/>
              <a:rect l="l" t="t" r="r" b="b"/>
              <a:pathLst>
                <a:path w="7056120" h="6009640">
                  <a:moveTo>
                    <a:pt x="7056120" y="0"/>
                  </a:moveTo>
                  <a:lnTo>
                    <a:pt x="0" y="0"/>
                  </a:lnTo>
                  <a:lnTo>
                    <a:pt x="0" y="6009132"/>
                  </a:lnTo>
                  <a:lnTo>
                    <a:pt x="7056120" y="6009132"/>
                  </a:lnTo>
                  <a:lnTo>
                    <a:pt x="70561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80032" y="233172"/>
              <a:ext cx="7056120" cy="6009640"/>
            </a:xfrm>
            <a:custGeom>
              <a:avLst/>
              <a:gdLst/>
              <a:ahLst/>
              <a:cxnLst/>
              <a:rect l="l" t="t" r="r" b="b"/>
              <a:pathLst>
                <a:path w="7056120" h="6009640">
                  <a:moveTo>
                    <a:pt x="0" y="6009132"/>
                  </a:moveTo>
                  <a:lnTo>
                    <a:pt x="7056120" y="6009132"/>
                  </a:lnTo>
                  <a:lnTo>
                    <a:pt x="7056120" y="0"/>
                  </a:lnTo>
                  <a:lnTo>
                    <a:pt x="0" y="0"/>
                  </a:lnTo>
                  <a:lnTo>
                    <a:pt x="0" y="600913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872360" y="347598"/>
            <a:ext cx="15862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04040"/>
                </a:solidFill>
                <a:latin typeface="Arial MT"/>
                <a:cs typeface="Arial MT"/>
              </a:rPr>
              <a:t>void</a:t>
            </a:r>
            <a:r>
              <a:rPr dirty="0" sz="18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Arial MT"/>
                <a:cs typeface="Arial MT"/>
              </a:rPr>
              <a:t>receive(b){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2860" y="885571"/>
            <a:ext cx="1643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04040"/>
                </a:solidFill>
                <a:latin typeface="Arial MT"/>
                <a:cs typeface="Arial MT"/>
              </a:rPr>
              <a:t>j=internal</a:t>
            </a:r>
            <a:r>
              <a:rPr dirty="0" sz="18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Arial MT"/>
                <a:cs typeface="Arial MT"/>
              </a:rPr>
              <a:t>name;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5160" y="885571"/>
            <a:ext cx="23514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solidFill>
                  <a:srgbClr val="404040"/>
                </a:solidFill>
                <a:latin typeface="Arial MT"/>
                <a:cs typeface="Arial MT"/>
              </a:rPr>
              <a:t>j</a:t>
            </a:r>
            <a:r>
              <a:rPr dirty="0" sz="1800">
                <a:solidFill>
                  <a:srgbClr val="404040"/>
                </a:solidFill>
                <a:latin typeface="SimSun"/>
                <a:cs typeface="SimSun"/>
              </a:rPr>
              <a:t>为接收进程内部标识符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2860" y="1423796"/>
            <a:ext cx="10483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solidFill>
                  <a:srgbClr val="404040"/>
                </a:solidFill>
                <a:latin typeface="Arial MT"/>
                <a:cs typeface="Arial MT"/>
              </a:rPr>
              <a:t>w</a:t>
            </a:r>
            <a:r>
              <a:rPr dirty="0" sz="1800" spc="-5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dirty="0" sz="1800" spc="-15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dirty="0" sz="1800">
                <a:solidFill>
                  <a:srgbClr val="404040"/>
                </a:solidFill>
                <a:latin typeface="Arial MT"/>
                <a:cs typeface="Arial MT"/>
              </a:rPr>
              <a:t>t(j.sm)</a:t>
            </a:r>
            <a:r>
              <a:rPr dirty="0" sz="1800">
                <a:solidFill>
                  <a:srgbClr val="404040"/>
                </a:solidFill>
                <a:latin typeface="Arial MT"/>
                <a:cs typeface="Arial MT"/>
              </a:rPr>
              <a:t>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2860" y="1963292"/>
            <a:ext cx="13646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04040"/>
                </a:solidFill>
                <a:latin typeface="Arial MT"/>
                <a:cs typeface="Arial MT"/>
              </a:rPr>
              <a:t>wait(j.mutex);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2860" y="2501646"/>
            <a:ext cx="15347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04040"/>
                </a:solidFill>
                <a:latin typeface="Arial MT"/>
                <a:cs typeface="Arial MT"/>
              </a:rPr>
              <a:t>remove(j.mq,i);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13250" y="2501646"/>
            <a:ext cx="2984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404040"/>
                </a:solidFill>
                <a:latin typeface="SimSun"/>
                <a:cs typeface="SimSun"/>
              </a:rPr>
              <a:t>将消息队列中第一个消息移出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2860" y="3039617"/>
            <a:ext cx="1908810" cy="1377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04040"/>
                </a:solidFill>
                <a:latin typeface="Arial MT"/>
                <a:cs typeface="Arial MT"/>
              </a:rPr>
              <a:t>signal(j.mutex);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dirty="0" sz="1800" spc="-5">
                <a:solidFill>
                  <a:srgbClr val="404040"/>
                </a:solidFill>
                <a:latin typeface="Arial MT"/>
                <a:cs typeface="Arial MT"/>
              </a:rPr>
              <a:t>b.sender=i.sender;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dirty="0" sz="1800" spc="-5">
                <a:solidFill>
                  <a:srgbClr val="404040"/>
                </a:solidFill>
                <a:latin typeface="Arial MT"/>
                <a:cs typeface="Arial MT"/>
              </a:rPr>
              <a:t>b.size=i.size;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62860" y="4655311"/>
            <a:ext cx="18110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04040"/>
                </a:solidFill>
                <a:latin typeface="Arial MT"/>
                <a:cs typeface="Arial MT"/>
              </a:rPr>
              <a:t>copy(b.text,i.text);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37634" y="4655311"/>
            <a:ext cx="3848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404040"/>
                </a:solidFill>
                <a:latin typeface="SimSun"/>
                <a:cs typeface="SimSun"/>
              </a:rPr>
              <a:t>将消息缓冲区</a:t>
            </a:r>
            <a:r>
              <a:rPr dirty="0" sz="1800" spc="-1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dirty="0" sz="1800">
                <a:solidFill>
                  <a:srgbClr val="404040"/>
                </a:solidFill>
                <a:latin typeface="SimSun"/>
                <a:cs typeface="SimSun"/>
              </a:rPr>
              <a:t>中的信息复制到接收</a:t>
            </a:r>
            <a:r>
              <a:rPr dirty="0" sz="1800" spc="-20">
                <a:solidFill>
                  <a:srgbClr val="404040"/>
                </a:solidFill>
                <a:latin typeface="SimSun"/>
                <a:cs typeface="SimSun"/>
              </a:rPr>
              <a:t>区</a:t>
            </a:r>
            <a:r>
              <a:rPr dirty="0" sz="1800" spc="-5">
                <a:solidFill>
                  <a:srgbClr val="404040"/>
                </a:solidFill>
                <a:latin typeface="Arial MT"/>
                <a:cs typeface="Arial MT"/>
              </a:rPr>
              <a:t>b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2860" y="5195061"/>
            <a:ext cx="1343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04040"/>
                </a:solidFill>
                <a:latin typeface="Arial MT"/>
                <a:cs typeface="Arial MT"/>
              </a:rPr>
              <a:t>releasebuf(i);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13250" y="5195061"/>
            <a:ext cx="1612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404040"/>
                </a:solidFill>
                <a:latin typeface="SimSun"/>
                <a:cs typeface="SimSun"/>
              </a:rPr>
              <a:t>释放消息缓冲区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72360" y="5733084"/>
            <a:ext cx="89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976071" y="223773"/>
            <a:ext cx="330200" cy="1305560"/>
          </a:xfrm>
          <a:prstGeom prst="rect"/>
        </p:spPr>
        <p:txBody>
          <a:bodyPr wrap="square" lIns="0" tIns="73660" rIns="0" bIns="0" rtlCol="0" vert="horz">
            <a:spAutoFit/>
          </a:bodyPr>
          <a:lstStyle/>
          <a:p>
            <a:pPr algn="just" marL="12700" marR="5080">
              <a:lnSpc>
                <a:spcPts val="2400"/>
              </a:lnSpc>
              <a:spcBef>
                <a:spcPts val="580"/>
              </a:spcBef>
            </a:pPr>
            <a:r>
              <a:rPr dirty="0" sz="2400" b="0">
                <a:latin typeface="SimSun"/>
                <a:cs typeface="SimSun"/>
              </a:rPr>
              <a:t>接 收 原 语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2170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5990" algn="l"/>
              </a:tabLst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2.</a:t>
            </a:r>
            <a:r>
              <a:rPr dirty="0" sz="3600" b="0">
                <a:solidFill>
                  <a:srgbClr val="90C225"/>
                </a:solidFill>
                <a:latin typeface="Trebuchet MS"/>
                <a:cs typeface="Trebuchet MS"/>
              </a:rPr>
              <a:t>7	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线程（</a:t>
            </a:r>
            <a:r>
              <a:rPr dirty="0" sz="3600" b="0">
                <a:solidFill>
                  <a:srgbClr val="90C225"/>
                </a:solidFill>
                <a:latin typeface="Trebuchet MS"/>
                <a:cs typeface="Trebuchet MS"/>
              </a:rPr>
              <a:t>Thre</a:t>
            </a:r>
            <a:r>
              <a:rPr dirty="0" sz="3600" spc="10" b="0">
                <a:solidFill>
                  <a:srgbClr val="90C225"/>
                </a:solidFill>
                <a:latin typeface="Trebuchet MS"/>
                <a:cs typeface="Trebuchet MS"/>
              </a:rPr>
              <a:t>a</a:t>
            </a:r>
            <a:r>
              <a:rPr dirty="0" sz="3600" spc="-10" b="0">
                <a:solidFill>
                  <a:srgbClr val="90C225"/>
                </a:solidFill>
                <a:latin typeface="Trebuchet MS"/>
                <a:cs typeface="Trebuchet MS"/>
              </a:rPr>
              <a:t>d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）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946909"/>
            <a:ext cx="3721100" cy="2109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latin typeface="SimSun"/>
                <a:cs typeface="SimSun"/>
              </a:rPr>
              <a:t>线程的引入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latin typeface="SimSun"/>
                <a:cs typeface="SimSun"/>
              </a:rPr>
              <a:t>线程与进程的比较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latin typeface="SimSun"/>
                <a:cs typeface="SimSun"/>
              </a:rPr>
              <a:t>线程的状态和线程控制块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64362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4295" algn="l"/>
              </a:tabLst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2.7.</a:t>
            </a:r>
            <a:r>
              <a:rPr dirty="0" sz="3600" b="0">
                <a:solidFill>
                  <a:srgbClr val="90C225"/>
                </a:solidFill>
                <a:latin typeface="Trebuchet MS"/>
                <a:cs typeface="Trebuchet MS"/>
              </a:rPr>
              <a:t>1	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线程的引入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946909"/>
            <a:ext cx="10427335" cy="3572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latin typeface="SimSun"/>
                <a:cs typeface="SimSun"/>
              </a:rPr>
              <a:t>进程的两个基本属性：拥有资源的独立单位；独立调度和分派的基本单位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latin typeface="SimSun"/>
                <a:cs typeface="SimSun"/>
              </a:rPr>
              <a:t>程序开发执行所需付出的时空开销：创建进程；撤销进程；进程切换</a:t>
            </a:r>
            <a:endParaRPr sz="2400">
              <a:latin typeface="SimSun"/>
              <a:cs typeface="SimSun"/>
            </a:endParaRPr>
          </a:p>
          <a:p>
            <a:pPr algn="just" marL="355600" marR="5080" indent="-342900">
              <a:lnSpc>
                <a:spcPct val="200000"/>
              </a:lnSpc>
              <a:spcBef>
                <a:spcPts val="1005"/>
              </a:spcBef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3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5">
                <a:latin typeface="SimSun"/>
                <a:cs typeface="SimSun"/>
              </a:rPr>
              <a:t>把进程的两个属性分开，</a:t>
            </a:r>
            <a:r>
              <a:rPr dirty="0" sz="2400">
                <a:latin typeface="SimSun"/>
                <a:cs typeface="SimSun"/>
              </a:rPr>
              <a:t>由</a:t>
            </a:r>
            <a:r>
              <a:rPr dirty="0" sz="2400" spc="-5">
                <a:latin typeface="SimSun"/>
                <a:cs typeface="SimSun"/>
              </a:rPr>
              <a:t>OS分开处理：作为调度和分派的基本单位不同时 </a:t>
            </a:r>
            <a:r>
              <a:rPr dirty="0" sz="2400">
                <a:latin typeface="SimSun"/>
                <a:cs typeface="SimSun"/>
              </a:rPr>
              <a:t>作为拥有资源的单位，以做到“轻装上阵”；对于拥有资源的基本单位，不 </a:t>
            </a:r>
            <a:r>
              <a:rPr dirty="0" sz="2400" spc="-5">
                <a:latin typeface="SimSun"/>
                <a:cs typeface="SimSun"/>
              </a:rPr>
              <a:t>对之施以频繁的切换。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0152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4295" algn="l"/>
              </a:tabLst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2.7.</a:t>
            </a:r>
            <a:r>
              <a:rPr dirty="0" sz="3600" b="0">
                <a:solidFill>
                  <a:srgbClr val="90C225"/>
                </a:solidFill>
                <a:latin typeface="Trebuchet MS"/>
                <a:cs typeface="Trebuchet MS"/>
              </a:rPr>
              <a:t>2	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线程与进程的比较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635378"/>
            <a:ext cx="9817100" cy="4685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latin typeface="SimSun"/>
                <a:cs typeface="SimSun"/>
              </a:rPr>
              <a:t>调度的基本单位：线程作为调度和分派的基本单位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latin typeface="SimSun"/>
                <a:cs typeface="SimSun"/>
              </a:rPr>
              <a:t>并发性：不仅进程之间可以并发执行，线程之间亦可并发执行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latin typeface="SimSun"/>
                <a:cs typeface="SimSun"/>
              </a:rPr>
              <a:t>拥有资源：拥有少量资源；共享进程所拥有的资源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latin typeface="SimSun"/>
                <a:cs typeface="SimSun"/>
              </a:rPr>
              <a:t>独立性：同一进程中的不同线程之间独立性低于不同进程之间的独立性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latin typeface="SimSun"/>
                <a:cs typeface="SimSun"/>
              </a:rPr>
              <a:t>系统开销：创建、撤销、切换、同步和通信都比进程的开销小、简单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latin typeface="SimSun"/>
                <a:cs typeface="SimSun"/>
              </a:rPr>
              <a:t>支持多处理机系统：一个进程的多个线程分配到多个处理机上并行执行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5302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>
                <a:solidFill>
                  <a:srgbClr val="90C225"/>
                </a:solidFill>
                <a:latin typeface="Microsoft YaHei UI"/>
                <a:cs typeface="Microsoft YaHei UI"/>
              </a:rPr>
              <a:t>用户如何感知进程的存在？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555191"/>
            <a:ext cx="5130800" cy="2419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一般操作员用户如何感知到进程？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SimSun"/>
              <a:cs typeface="SimSun"/>
            </a:endParaRPr>
          </a:p>
          <a:p>
            <a:pPr marL="911225" indent="-36766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911225" algn="l"/>
                <a:tab pos="91186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用户进程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0C225"/>
              </a:buClr>
              <a:buFont typeface="Wingdings"/>
              <a:buChar char=""/>
            </a:pPr>
            <a:endParaRPr sz="1900">
              <a:latin typeface="SimSun"/>
              <a:cs typeface="SimSun"/>
            </a:endParaRPr>
          </a:p>
          <a:p>
            <a:pPr marL="911225" indent="-367665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911225" algn="l"/>
                <a:tab pos="91186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系统进程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"/>
            </a:pPr>
            <a:endParaRPr sz="1900">
              <a:latin typeface="SimSun"/>
              <a:cs typeface="SimSun"/>
            </a:endParaRPr>
          </a:p>
          <a:p>
            <a:pPr marL="911225" indent="-367665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911225" algn="l"/>
                <a:tab pos="91186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服务进程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3744" y="169163"/>
            <a:ext cx="5355336" cy="6452615"/>
          </a:xfrm>
          <a:prstGeom prst="rect">
            <a:avLst/>
          </a:prstGeom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63868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4295" algn="l"/>
              </a:tabLst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2.7.</a:t>
            </a:r>
            <a:r>
              <a:rPr dirty="0" sz="3600" b="0">
                <a:solidFill>
                  <a:srgbClr val="90C225"/>
                </a:solidFill>
                <a:latin typeface="Trebuchet MS"/>
                <a:cs typeface="Trebuchet MS"/>
              </a:rPr>
              <a:t>3	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线程的状态和线程控制块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973326"/>
            <a:ext cx="3416300" cy="1249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latin typeface="SimSun"/>
                <a:cs typeface="SimSun"/>
              </a:rPr>
              <a:t>线程运行的三个状态：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547370" indent="-192405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"/>
              <a:tabLst>
                <a:tab pos="548005" algn="l"/>
              </a:tabLst>
            </a:pPr>
            <a:r>
              <a:rPr dirty="0" sz="2400">
                <a:latin typeface="SimSun"/>
                <a:cs typeface="SimSun"/>
              </a:rPr>
              <a:t>执行状态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9210" y="3690950"/>
            <a:ext cx="14370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4470" indent="-192405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5000"/>
              <a:buFont typeface="Wingdings"/>
              <a:buChar char=""/>
              <a:tabLst>
                <a:tab pos="205104" algn="l"/>
              </a:tabLst>
            </a:pPr>
            <a:r>
              <a:rPr dirty="0" sz="2400" spc="-5">
                <a:latin typeface="SimSun"/>
                <a:cs typeface="SimSun"/>
              </a:rPr>
              <a:t>就绪状态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9210" y="4549520"/>
            <a:ext cx="14370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4470" indent="-192405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5000"/>
              <a:buFont typeface="Wingdings"/>
              <a:buChar char=""/>
              <a:tabLst>
                <a:tab pos="205104" algn="l"/>
              </a:tabLst>
            </a:pPr>
            <a:r>
              <a:rPr dirty="0" sz="2400">
                <a:latin typeface="SimSun"/>
                <a:cs typeface="SimSun"/>
              </a:rPr>
              <a:t>阻塞状态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0352" y="1761744"/>
            <a:ext cx="4707635" cy="333451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129528" y="3323844"/>
            <a:ext cx="646430" cy="37084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810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dirty="0" sz="1800">
                <a:latin typeface="Microsoft YaHei"/>
                <a:cs typeface="Microsoft YaHei"/>
              </a:rPr>
              <a:t>线程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798432" y="4455414"/>
            <a:ext cx="833755" cy="76200"/>
          </a:xfrm>
          <a:custGeom>
            <a:avLst/>
            <a:gdLst/>
            <a:ahLst/>
            <a:cxnLst/>
            <a:rect l="l" t="t" r="r" b="b"/>
            <a:pathLst>
              <a:path w="833754" h="76200">
                <a:moveTo>
                  <a:pt x="757427" y="0"/>
                </a:moveTo>
                <a:lnTo>
                  <a:pt x="757427" y="76200"/>
                </a:lnTo>
                <a:lnTo>
                  <a:pt x="814577" y="47625"/>
                </a:lnTo>
                <a:lnTo>
                  <a:pt x="775462" y="47625"/>
                </a:lnTo>
                <a:lnTo>
                  <a:pt x="779652" y="43306"/>
                </a:lnTo>
                <a:lnTo>
                  <a:pt x="779652" y="32893"/>
                </a:lnTo>
                <a:lnTo>
                  <a:pt x="775462" y="28575"/>
                </a:lnTo>
                <a:lnTo>
                  <a:pt x="814577" y="28575"/>
                </a:lnTo>
                <a:lnTo>
                  <a:pt x="757427" y="0"/>
                </a:lnTo>
                <a:close/>
              </a:path>
              <a:path w="833754" h="76200">
                <a:moveTo>
                  <a:pt x="757427" y="28575"/>
                </a:moveTo>
                <a:lnTo>
                  <a:pt x="4318" y="28575"/>
                </a:lnTo>
                <a:lnTo>
                  <a:pt x="0" y="32893"/>
                </a:lnTo>
                <a:lnTo>
                  <a:pt x="0" y="43306"/>
                </a:lnTo>
                <a:lnTo>
                  <a:pt x="4318" y="47625"/>
                </a:lnTo>
                <a:lnTo>
                  <a:pt x="757427" y="47625"/>
                </a:lnTo>
                <a:lnTo>
                  <a:pt x="757427" y="28575"/>
                </a:lnTo>
                <a:close/>
              </a:path>
              <a:path w="833754" h="76200">
                <a:moveTo>
                  <a:pt x="814577" y="28575"/>
                </a:moveTo>
                <a:lnTo>
                  <a:pt x="775462" y="28575"/>
                </a:lnTo>
                <a:lnTo>
                  <a:pt x="779652" y="32893"/>
                </a:lnTo>
                <a:lnTo>
                  <a:pt x="779652" y="43306"/>
                </a:lnTo>
                <a:lnTo>
                  <a:pt x="775462" y="47625"/>
                </a:lnTo>
                <a:lnTo>
                  <a:pt x="814577" y="47625"/>
                </a:lnTo>
                <a:lnTo>
                  <a:pt x="833627" y="38100"/>
                </a:lnTo>
                <a:lnTo>
                  <a:pt x="81457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975852" y="4568190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icrosoft YaHei"/>
                <a:cs typeface="Microsoft YaHei"/>
              </a:rPr>
              <a:t>终止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63868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4295" algn="l"/>
              </a:tabLst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2.7.</a:t>
            </a:r>
            <a:r>
              <a:rPr dirty="0" sz="3600" b="0">
                <a:solidFill>
                  <a:srgbClr val="90C225"/>
                </a:solidFill>
                <a:latin typeface="Trebuchet MS"/>
                <a:cs typeface="Trebuchet MS"/>
              </a:rPr>
              <a:t>3	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线程的状态和线程控制块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514093"/>
            <a:ext cx="7248525" cy="47707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dirty="0" sz="1750" spc="-16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750" spc="-16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200">
                <a:latin typeface="SimSun"/>
                <a:cs typeface="SimSun"/>
              </a:rPr>
              <a:t>线</a:t>
            </a:r>
            <a:r>
              <a:rPr dirty="0" sz="2200" spc="-5">
                <a:latin typeface="SimSun"/>
                <a:cs typeface="SimSun"/>
              </a:rPr>
              <a:t>程控</a:t>
            </a:r>
            <a:r>
              <a:rPr dirty="0" sz="2200">
                <a:latin typeface="SimSun"/>
                <a:cs typeface="SimSun"/>
              </a:rPr>
              <a:t>制块</a:t>
            </a:r>
            <a:r>
              <a:rPr dirty="0" sz="2200" spc="-5">
                <a:latin typeface="SimSun"/>
                <a:cs typeface="SimSun"/>
              </a:rPr>
              <a:t>TC</a:t>
            </a:r>
            <a:r>
              <a:rPr dirty="0" sz="2200">
                <a:latin typeface="SimSun"/>
                <a:cs typeface="SimSun"/>
              </a:rPr>
              <a:t>B</a:t>
            </a:r>
            <a:r>
              <a:rPr dirty="0" sz="2200" spc="-5">
                <a:latin typeface="SimSun"/>
                <a:cs typeface="SimSun"/>
              </a:rPr>
              <a:t>：</a:t>
            </a:r>
            <a:endParaRPr sz="2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SimSun"/>
              <a:cs typeface="SimSun"/>
            </a:endParaRPr>
          </a:p>
          <a:p>
            <a:pPr marL="532130" indent="-177165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"/>
              <a:tabLst>
                <a:tab pos="532765" algn="l"/>
              </a:tabLst>
            </a:pPr>
            <a:r>
              <a:rPr dirty="0" sz="2200">
                <a:latin typeface="SimSun"/>
                <a:cs typeface="SimSun"/>
              </a:rPr>
              <a:t>线</a:t>
            </a:r>
            <a:r>
              <a:rPr dirty="0" sz="2200" spc="-5">
                <a:latin typeface="SimSun"/>
                <a:cs typeface="SimSun"/>
              </a:rPr>
              <a:t>程标</a:t>
            </a:r>
            <a:r>
              <a:rPr dirty="0" sz="2200">
                <a:latin typeface="SimSun"/>
                <a:cs typeface="SimSun"/>
              </a:rPr>
              <a:t>识</a:t>
            </a:r>
            <a:r>
              <a:rPr dirty="0" sz="2200" spc="-5">
                <a:latin typeface="SimSun"/>
                <a:cs typeface="SimSun"/>
              </a:rPr>
              <a:t>符</a:t>
            </a:r>
            <a:endParaRPr sz="2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0C225"/>
              </a:buClr>
              <a:buFont typeface="Wingdings"/>
              <a:buChar char=""/>
            </a:pPr>
            <a:endParaRPr sz="1800">
              <a:latin typeface="SimSun"/>
              <a:cs typeface="SimSun"/>
            </a:endParaRPr>
          </a:p>
          <a:p>
            <a:pPr marL="532130" indent="-177165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"/>
              <a:tabLst>
                <a:tab pos="532765" algn="l"/>
              </a:tabLst>
            </a:pPr>
            <a:r>
              <a:rPr dirty="0" sz="2200">
                <a:latin typeface="SimSun"/>
                <a:cs typeface="SimSun"/>
              </a:rPr>
              <a:t>一</a:t>
            </a:r>
            <a:r>
              <a:rPr dirty="0" sz="2200" spc="-5">
                <a:latin typeface="SimSun"/>
                <a:cs typeface="SimSun"/>
              </a:rPr>
              <a:t>组寄</a:t>
            </a:r>
            <a:r>
              <a:rPr dirty="0" sz="2200">
                <a:latin typeface="SimSun"/>
                <a:cs typeface="SimSun"/>
              </a:rPr>
              <a:t>存</a:t>
            </a:r>
            <a:r>
              <a:rPr dirty="0" sz="2200" spc="-5">
                <a:latin typeface="SimSun"/>
                <a:cs typeface="SimSun"/>
              </a:rPr>
              <a:t>器</a:t>
            </a:r>
            <a:r>
              <a:rPr dirty="0" sz="2200">
                <a:latin typeface="SimSun"/>
                <a:cs typeface="SimSun"/>
              </a:rPr>
              <a:t>：PC</a:t>
            </a:r>
            <a:r>
              <a:rPr dirty="0" sz="2200" spc="-5">
                <a:latin typeface="SimSun"/>
                <a:cs typeface="SimSun"/>
              </a:rPr>
              <a:t>、</a:t>
            </a:r>
            <a:r>
              <a:rPr dirty="0" sz="2200">
                <a:latin typeface="SimSun"/>
                <a:cs typeface="SimSun"/>
              </a:rPr>
              <a:t>状</a:t>
            </a:r>
            <a:r>
              <a:rPr dirty="0" sz="2200" spc="-5">
                <a:latin typeface="SimSun"/>
                <a:cs typeface="SimSun"/>
              </a:rPr>
              <a:t>态</a:t>
            </a:r>
            <a:r>
              <a:rPr dirty="0" sz="2200">
                <a:latin typeface="SimSun"/>
                <a:cs typeface="SimSun"/>
              </a:rPr>
              <a:t>寄</a:t>
            </a:r>
            <a:r>
              <a:rPr dirty="0" sz="2200" spc="-5">
                <a:latin typeface="SimSun"/>
                <a:cs typeface="SimSun"/>
              </a:rPr>
              <a:t>存器</a:t>
            </a:r>
            <a:r>
              <a:rPr dirty="0" sz="2200">
                <a:latin typeface="SimSun"/>
                <a:cs typeface="SimSun"/>
              </a:rPr>
              <a:t>、</a:t>
            </a:r>
            <a:r>
              <a:rPr dirty="0" sz="2200" spc="-5">
                <a:latin typeface="SimSun"/>
                <a:cs typeface="SimSun"/>
              </a:rPr>
              <a:t>通</a:t>
            </a:r>
            <a:r>
              <a:rPr dirty="0" sz="2200">
                <a:latin typeface="SimSun"/>
                <a:cs typeface="SimSun"/>
              </a:rPr>
              <a:t>用</a:t>
            </a:r>
            <a:r>
              <a:rPr dirty="0" sz="2200" spc="-5">
                <a:latin typeface="SimSun"/>
                <a:cs typeface="SimSun"/>
              </a:rPr>
              <a:t>寄存器</a:t>
            </a:r>
            <a:endParaRPr sz="2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90C225"/>
              </a:buClr>
              <a:buFont typeface="Wingdings"/>
              <a:buChar char=""/>
            </a:pPr>
            <a:endParaRPr sz="1800">
              <a:latin typeface="SimSun"/>
              <a:cs typeface="SimSun"/>
            </a:endParaRPr>
          </a:p>
          <a:p>
            <a:pPr marL="532130" indent="-177165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"/>
              <a:tabLst>
                <a:tab pos="532765" algn="l"/>
              </a:tabLst>
            </a:pPr>
            <a:r>
              <a:rPr dirty="0" sz="2200">
                <a:latin typeface="SimSun"/>
                <a:cs typeface="SimSun"/>
              </a:rPr>
              <a:t>线</a:t>
            </a:r>
            <a:r>
              <a:rPr dirty="0" sz="2200" spc="-5">
                <a:latin typeface="SimSun"/>
                <a:cs typeface="SimSun"/>
              </a:rPr>
              <a:t>程运</a:t>
            </a:r>
            <a:r>
              <a:rPr dirty="0" sz="2200">
                <a:latin typeface="SimSun"/>
                <a:cs typeface="SimSun"/>
              </a:rPr>
              <a:t>行</a:t>
            </a:r>
            <a:r>
              <a:rPr dirty="0" sz="2200" spc="-5">
                <a:latin typeface="SimSun"/>
                <a:cs typeface="SimSun"/>
              </a:rPr>
              <a:t>状态</a:t>
            </a:r>
            <a:endParaRPr sz="2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0C225"/>
              </a:buClr>
              <a:buFont typeface="Wingdings"/>
              <a:buChar char=""/>
            </a:pPr>
            <a:endParaRPr sz="1800">
              <a:latin typeface="SimSun"/>
              <a:cs typeface="SimSun"/>
            </a:endParaRPr>
          </a:p>
          <a:p>
            <a:pPr marL="532130" indent="-177165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"/>
              <a:tabLst>
                <a:tab pos="532765" algn="l"/>
              </a:tabLst>
            </a:pPr>
            <a:r>
              <a:rPr dirty="0" sz="2200">
                <a:latin typeface="SimSun"/>
                <a:cs typeface="SimSun"/>
              </a:rPr>
              <a:t>优</a:t>
            </a:r>
            <a:r>
              <a:rPr dirty="0" sz="2200" spc="-5">
                <a:latin typeface="SimSun"/>
                <a:cs typeface="SimSun"/>
              </a:rPr>
              <a:t>先级</a:t>
            </a:r>
            <a:endParaRPr sz="2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0C225"/>
              </a:buClr>
              <a:buFont typeface="Wingdings"/>
              <a:buChar char=""/>
            </a:pPr>
            <a:endParaRPr sz="1800">
              <a:latin typeface="SimSun"/>
              <a:cs typeface="SimSun"/>
            </a:endParaRPr>
          </a:p>
          <a:p>
            <a:pPr marL="532130" indent="-177165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"/>
              <a:tabLst>
                <a:tab pos="532765" algn="l"/>
              </a:tabLst>
            </a:pPr>
            <a:r>
              <a:rPr dirty="0" sz="2200">
                <a:latin typeface="SimSun"/>
                <a:cs typeface="SimSun"/>
              </a:rPr>
              <a:t>线</a:t>
            </a:r>
            <a:r>
              <a:rPr dirty="0" sz="2200" spc="-5">
                <a:latin typeface="SimSun"/>
                <a:cs typeface="SimSun"/>
              </a:rPr>
              <a:t>程专</a:t>
            </a:r>
            <a:r>
              <a:rPr dirty="0" sz="2200">
                <a:latin typeface="SimSun"/>
                <a:cs typeface="SimSun"/>
              </a:rPr>
              <a:t>有</a:t>
            </a:r>
            <a:r>
              <a:rPr dirty="0" sz="2200" spc="-5">
                <a:latin typeface="SimSun"/>
                <a:cs typeface="SimSun"/>
              </a:rPr>
              <a:t>存</a:t>
            </a:r>
            <a:r>
              <a:rPr dirty="0" sz="2200">
                <a:latin typeface="SimSun"/>
                <a:cs typeface="SimSun"/>
              </a:rPr>
              <a:t>储</a:t>
            </a:r>
            <a:r>
              <a:rPr dirty="0" sz="2200" spc="-5">
                <a:latin typeface="SimSun"/>
                <a:cs typeface="SimSun"/>
              </a:rPr>
              <a:t>区</a:t>
            </a:r>
            <a:endParaRPr sz="2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90C225"/>
              </a:buClr>
              <a:buFont typeface="Wingdings"/>
              <a:buChar char=""/>
            </a:pPr>
            <a:endParaRPr sz="1800">
              <a:latin typeface="SimSun"/>
              <a:cs typeface="SimSun"/>
            </a:endParaRPr>
          </a:p>
          <a:p>
            <a:pPr marL="532130" indent="-177165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"/>
              <a:tabLst>
                <a:tab pos="532765" algn="l"/>
              </a:tabLst>
            </a:pPr>
            <a:r>
              <a:rPr dirty="0" sz="2200">
                <a:latin typeface="SimSun"/>
                <a:cs typeface="SimSun"/>
              </a:rPr>
              <a:t>信</a:t>
            </a:r>
            <a:r>
              <a:rPr dirty="0" sz="2200" spc="-5">
                <a:latin typeface="SimSun"/>
                <a:cs typeface="SimSun"/>
              </a:rPr>
              <a:t>号屏蔽</a:t>
            </a:r>
            <a:endParaRPr sz="2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0C225"/>
              </a:buClr>
              <a:buFont typeface="Wingdings"/>
              <a:buChar char=""/>
            </a:pPr>
            <a:endParaRPr sz="1800">
              <a:latin typeface="SimSun"/>
              <a:cs typeface="SimSun"/>
            </a:endParaRPr>
          </a:p>
          <a:p>
            <a:pPr marL="532130" indent="-177165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"/>
              <a:tabLst>
                <a:tab pos="532765" algn="l"/>
              </a:tabLst>
            </a:pPr>
            <a:r>
              <a:rPr dirty="0" sz="2200">
                <a:latin typeface="SimSun"/>
                <a:cs typeface="SimSun"/>
              </a:rPr>
              <a:t>堆</a:t>
            </a:r>
            <a:r>
              <a:rPr dirty="0" sz="2200" spc="-5">
                <a:latin typeface="SimSun"/>
                <a:cs typeface="SimSun"/>
              </a:rPr>
              <a:t>栈指</a:t>
            </a:r>
            <a:r>
              <a:rPr dirty="0" sz="2200">
                <a:latin typeface="SimSun"/>
                <a:cs typeface="SimSun"/>
              </a:rPr>
              <a:t>针</a:t>
            </a:r>
            <a:r>
              <a:rPr dirty="0" sz="2200" spc="-5">
                <a:latin typeface="SimSun"/>
                <a:cs typeface="SimSun"/>
              </a:rPr>
              <a:t>：</a:t>
            </a:r>
            <a:r>
              <a:rPr dirty="0" sz="2200">
                <a:latin typeface="SimSun"/>
                <a:cs typeface="SimSun"/>
              </a:rPr>
              <a:t>保</a:t>
            </a:r>
            <a:r>
              <a:rPr dirty="0" sz="2200" spc="-5">
                <a:latin typeface="SimSun"/>
                <a:cs typeface="SimSun"/>
              </a:rPr>
              <a:t>存过</a:t>
            </a:r>
            <a:r>
              <a:rPr dirty="0" sz="2200">
                <a:latin typeface="SimSun"/>
                <a:cs typeface="SimSun"/>
              </a:rPr>
              <a:t>程</a:t>
            </a:r>
            <a:r>
              <a:rPr dirty="0" sz="2200" spc="-5">
                <a:latin typeface="SimSun"/>
                <a:cs typeface="SimSun"/>
              </a:rPr>
              <a:t>调</a:t>
            </a:r>
            <a:r>
              <a:rPr dirty="0" sz="2200">
                <a:latin typeface="SimSun"/>
                <a:cs typeface="SimSun"/>
              </a:rPr>
              <a:t>用</a:t>
            </a:r>
            <a:r>
              <a:rPr dirty="0" sz="2200" spc="-5">
                <a:latin typeface="SimSun"/>
                <a:cs typeface="SimSun"/>
              </a:rPr>
              <a:t>中使</a:t>
            </a:r>
            <a:r>
              <a:rPr dirty="0" sz="2200">
                <a:latin typeface="SimSun"/>
                <a:cs typeface="SimSun"/>
              </a:rPr>
              <a:t>用</a:t>
            </a:r>
            <a:r>
              <a:rPr dirty="0" sz="2200" spc="-5">
                <a:latin typeface="SimSun"/>
                <a:cs typeface="SimSun"/>
              </a:rPr>
              <a:t>的</a:t>
            </a:r>
            <a:r>
              <a:rPr dirty="0" sz="2200">
                <a:latin typeface="SimSun"/>
                <a:cs typeface="SimSun"/>
              </a:rPr>
              <a:t>局</a:t>
            </a:r>
            <a:r>
              <a:rPr dirty="0" sz="2200" spc="-5">
                <a:latin typeface="SimSun"/>
                <a:cs typeface="SimSun"/>
              </a:rPr>
              <a:t>部变</a:t>
            </a:r>
            <a:r>
              <a:rPr dirty="0" sz="2200">
                <a:latin typeface="SimSun"/>
                <a:cs typeface="SimSun"/>
              </a:rPr>
              <a:t>量</a:t>
            </a:r>
            <a:r>
              <a:rPr dirty="0" sz="2200" spc="-5">
                <a:latin typeface="SimSun"/>
                <a:cs typeface="SimSun"/>
              </a:rPr>
              <a:t>和</a:t>
            </a:r>
            <a:r>
              <a:rPr dirty="0" sz="2200">
                <a:latin typeface="SimSun"/>
                <a:cs typeface="SimSun"/>
              </a:rPr>
              <a:t>返</a:t>
            </a:r>
            <a:r>
              <a:rPr dirty="0" sz="2200" spc="-5">
                <a:latin typeface="SimSun"/>
                <a:cs typeface="SimSun"/>
              </a:rPr>
              <a:t>回地址</a:t>
            </a:r>
            <a:endParaRPr sz="2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63868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4295" algn="l"/>
              </a:tabLst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2.7.</a:t>
            </a:r>
            <a:r>
              <a:rPr dirty="0" sz="3600" b="0">
                <a:solidFill>
                  <a:srgbClr val="90C225"/>
                </a:solidFill>
                <a:latin typeface="Trebuchet MS"/>
                <a:cs typeface="Trebuchet MS"/>
              </a:rPr>
              <a:t>3	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线程的状态和线程控制块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966671"/>
            <a:ext cx="5402580" cy="2967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latin typeface="SimSun"/>
                <a:cs typeface="SimSun"/>
              </a:rPr>
              <a:t>多线程OS中的进程属性：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817244" indent="-35750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817244" algn="l"/>
                <a:tab pos="817880" algn="l"/>
              </a:tabLst>
            </a:pPr>
            <a:r>
              <a:rPr dirty="0" sz="2400">
                <a:latin typeface="SimSun"/>
                <a:cs typeface="SimSun"/>
              </a:rPr>
              <a:t>进程是一个可拥有资源的基本单位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Wingdings"/>
              <a:buChar char=""/>
            </a:pPr>
            <a:endParaRPr sz="3000">
              <a:latin typeface="SimSun"/>
              <a:cs typeface="SimSun"/>
            </a:endParaRPr>
          </a:p>
          <a:p>
            <a:pPr marL="817244" indent="-35750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817244" algn="l"/>
                <a:tab pos="817880" algn="l"/>
              </a:tabLst>
            </a:pPr>
            <a:r>
              <a:rPr dirty="0" sz="2400">
                <a:latin typeface="SimSun"/>
                <a:cs typeface="SimSun"/>
              </a:rPr>
              <a:t>多个线程可并发执行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"/>
            </a:pPr>
            <a:endParaRPr sz="3000">
              <a:latin typeface="SimSun"/>
              <a:cs typeface="SimSun"/>
            </a:endParaRPr>
          </a:p>
          <a:p>
            <a:pPr marL="817244" indent="-35750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817244" algn="l"/>
                <a:tab pos="817880" algn="l"/>
              </a:tabLst>
            </a:pPr>
            <a:r>
              <a:rPr dirty="0" sz="2400" spc="-5">
                <a:latin typeface="SimSun"/>
                <a:cs typeface="SimSun"/>
              </a:rPr>
              <a:t>进程已不是可执行的实体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5302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>
                <a:solidFill>
                  <a:srgbClr val="90C225"/>
                </a:solidFill>
                <a:latin typeface="Microsoft YaHei UI"/>
                <a:cs typeface="Microsoft YaHei UI"/>
              </a:rPr>
              <a:t>用户如何感知进程的存在？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555191"/>
            <a:ext cx="51308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一般程序员用户如何感知到进程？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10139" y="2134742"/>
            <a:ext cx="4371975" cy="4420870"/>
            <a:chOff x="3910139" y="2134742"/>
            <a:chExt cx="4371975" cy="44208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9728" y="2144267"/>
              <a:ext cx="4352544" cy="44013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914902" y="2139505"/>
              <a:ext cx="4362450" cy="4411345"/>
            </a:xfrm>
            <a:custGeom>
              <a:avLst/>
              <a:gdLst/>
              <a:ahLst/>
              <a:cxnLst/>
              <a:rect l="l" t="t" r="r" b="b"/>
              <a:pathLst>
                <a:path w="4362450" h="4411345">
                  <a:moveTo>
                    <a:pt x="0" y="4410837"/>
                  </a:moveTo>
                  <a:lnTo>
                    <a:pt x="4362069" y="4410837"/>
                  </a:lnTo>
                  <a:lnTo>
                    <a:pt x="4362069" y="0"/>
                  </a:lnTo>
                  <a:lnTo>
                    <a:pt x="0" y="0"/>
                  </a:lnTo>
                  <a:lnTo>
                    <a:pt x="0" y="44108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745742" y="3900678"/>
            <a:ext cx="1108075" cy="462280"/>
          </a:xfrm>
          <a:prstGeom prst="rect">
            <a:avLst/>
          </a:prstGeom>
          <a:ln w="19050">
            <a:solidFill>
              <a:srgbClr val="C42E1A"/>
            </a:solidFill>
          </a:ln>
        </p:spPr>
        <p:txBody>
          <a:bodyPr wrap="square" lIns="0" tIns="5461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430"/>
              </a:spcBef>
            </a:pPr>
            <a:r>
              <a:rPr dirty="0" sz="2400">
                <a:latin typeface="SimSun"/>
                <a:cs typeface="SimSun"/>
              </a:rPr>
              <a:t>父进程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45742" y="4950714"/>
            <a:ext cx="1108075" cy="462280"/>
          </a:xfrm>
          <a:custGeom>
            <a:avLst/>
            <a:gdLst/>
            <a:ahLst/>
            <a:cxnLst/>
            <a:rect l="l" t="t" r="r" b="b"/>
            <a:pathLst>
              <a:path w="1108075" h="462279">
                <a:moveTo>
                  <a:pt x="0" y="461772"/>
                </a:moveTo>
                <a:lnTo>
                  <a:pt x="1107947" y="461772"/>
                </a:lnTo>
                <a:lnTo>
                  <a:pt x="1107947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1905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23466" y="4993385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子进程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15209" y="4324350"/>
            <a:ext cx="3281679" cy="1126490"/>
          </a:xfrm>
          <a:custGeom>
            <a:avLst/>
            <a:gdLst/>
            <a:ahLst/>
            <a:cxnLst/>
            <a:rect l="l" t="t" r="r" b="b"/>
            <a:pathLst>
              <a:path w="3281679" h="1126489">
                <a:moveTo>
                  <a:pt x="3280791" y="38100"/>
                </a:moveTo>
                <a:lnTo>
                  <a:pt x="3261741" y="28575"/>
                </a:lnTo>
                <a:lnTo>
                  <a:pt x="3204591" y="0"/>
                </a:lnTo>
                <a:lnTo>
                  <a:pt x="3204591" y="28575"/>
                </a:lnTo>
                <a:lnTo>
                  <a:pt x="19558" y="28575"/>
                </a:lnTo>
                <a:lnTo>
                  <a:pt x="15240" y="32893"/>
                </a:lnTo>
                <a:lnTo>
                  <a:pt x="15240" y="43307"/>
                </a:lnTo>
                <a:lnTo>
                  <a:pt x="19558" y="47625"/>
                </a:lnTo>
                <a:lnTo>
                  <a:pt x="3204591" y="47625"/>
                </a:lnTo>
                <a:lnTo>
                  <a:pt x="3204591" y="76200"/>
                </a:lnTo>
                <a:lnTo>
                  <a:pt x="3261741" y="47625"/>
                </a:lnTo>
                <a:lnTo>
                  <a:pt x="3280791" y="38100"/>
                </a:lnTo>
                <a:close/>
              </a:path>
              <a:path w="3281679" h="1126489">
                <a:moveTo>
                  <a:pt x="3281553" y="1088136"/>
                </a:moveTo>
                <a:lnTo>
                  <a:pt x="3262503" y="1078611"/>
                </a:lnTo>
                <a:lnTo>
                  <a:pt x="3205353" y="1050036"/>
                </a:lnTo>
                <a:lnTo>
                  <a:pt x="3205353" y="1078611"/>
                </a:lnTo>
                <a:lnTo>
                  <a:pt x="4318" y="1078611"/>
                </a:lnTo>
                <a:lnTo>
                  <a:pt x="0" y="1082929"/>
                </a:lnTo>
                <a:lnTo>
                  <a:pt x="0" y="1093343"/>
                </a:lnTo>
                <a:lnTo>
                  <a:pt x="4318" y="1097661"/>
                </a:lnTo>
                <a:lnTo>
                  <a:pt x="3205353" y="1097661"/>
                </a:lnTo>
                <a:lnTo>
                  <a:pt x="3205353" y="1126236"/>
                </a:lnTo>
                <a:lnTo>
                  <a:pt x="3262503" y="1097661"/>
                </a:lnTo>
                <a:lnTo>
                  <a:pt x="3281553" y="1088136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6957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>
                <a:solidFill>
                  <a:srgbClr val="90C225"/>
                </a:solidFill>
                <a:latin typeface="Microsoft YaHei UI"/>
                <a:cs typeface="Microsoft YaHei UI"/>
              </a:rPr>
              <a:t>进程的定义和特征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555191"/>
            <a:ext cx="7513955" cy="4446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进程的特征：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SimSun"/>
              <a:cs typeface="SimSun"/>
            </a:endParaRPr>
          </a:p>
          <a:p>
            <a:pPr marL="544195">
              <a:lnSpc>
                <a:spcPct val="100000"/>
              </a:lnSpc>
              <a:tabLst>
                <a:tab pos="109410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FF0000"/>
                </a:solidFill>
                <a:latin typeface="SimSun"/>
                <a:cs typeface="SimSun"/>
              </a:rPr>
              <a:t>并发性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：在一个时间段内都处在宏观的运行状态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SimSun"/>
              <a:cs typeface="SimSun"/>
            </a:endParaRPr>
          </a:p>
          <a:p>
            <a:pPr marL="544195">
              <a:lnSpc>
                <a:spcPct val="100000"/>
              </a:lnSpc>
              <a:spcBef>
                <a:spcPts val="5"/>
              </a:spcBef>
              <a:tabLst>
                <a:tab pos="109410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400" spc="-5">
                <a:solidFill>
                  <a:srgbClr val="FF0000"/>
                </a:solidFill>
                <a:latin typeface="SimSun"/>
                <a:cs typeface="SimSun"/>
              </a:rPr>
              <a:t>动态性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：生命周期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544195">
              <a:lnSpc>
                <a:spcPct val="100000"/>
              </a:lnSpc>
              <a:spcBef>
                <a:spcPts val="5"/>
              </a:spcBef>
              <a:tabLst>
                <a:tab pos="109410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	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独立性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：独立占有资源、独立参</a:t>
            </a:r>
            <a:r>
              <a:rPr dirty="0" sz="2400" spc="-25">
                <a:solidFill>
                  <a:srgbClr val="404040"/>
                </a:solidFill>
                <a:latin typeface="SimSun"/>
                <a:cs typeface="SimSun"/>
              </a:rPr>
              <a:t>与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CPU调度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544195">
              <a:lnSpc>
                <a:spcPct val="100000"/>
              </a:lnSpc>
              <a:tabLst>
                <a:tab pos="109410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④	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交互性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：进程之间的关系（直接、间接）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SimSun"/>
              <a:cs typeface="SimSun"/>
            </a:endParaRPr>
          </a:p>
          <a:p>
            <a:pPr marL="544195">
              <a:lnSpc>
                <a:spcPct val="100000"/>
              </a:lnSpc>
              <a:tabLst>
                <a:tab pos="109410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⑤	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异步性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：推进速度不可预知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SimSun"/>
              <a:cs typeface="SimSun"/>
            </a:endParaRPr>
          </a:p>
          <a:p>
            <a:pPr marL="544195">
              <a:lnSpc>
                <a:spcPct val="100000"/>
              </a:lnSpc>
              <a:tabLst>
                <a:tab pos="109410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⑥	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结构性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：进程＝程</a:t>
            </a:r>
            <a:r>
              <a:rPr dirty="0" sz="2400" spc="-10">
                <a:solidFill>
                  <a:srgbClr val="404040"/>
                </a:solidFill>
                <a:latin typeface="SimSun"/>
                <a:cs typeface="SimSun"/>
              </a:rPr>
              <a:t>序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+数据+PCB（进程控制块）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6126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>
                <a:solidFill>
                  <a:srgbClr val="90C225"/>
                </a:solidFill>
                <a:latin typeface="Microsoft YaHei UI"/>
                <a:cs typeface="Microsoft YaHei UI"/>
              </a:rPr>
              <a:t>进程的基本状态及转换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555191"/>
            <a:ext cx="9856470" cy="4065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进程的三种基本状态：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54546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	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运行态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（Running）：进程占有CPU，并在CPU上运行。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4546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400" spc="-5">
                <a:solidFill>
                  <a:srgbClr val="FF0000"/>
                </a:solidFill>
                <a:latin typeface="SimSun"/>
                <a:cs typeface="SimSun"/>
              </a:rPr>
              <a:t>就绪态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（Ready）：一个进程已经具备运行条件，但由于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无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CPU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暂时不</a:t>
            </a:r>
            <a:endParaRPr sz="240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能运行的状态（当调度给其CP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U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时，立即可以运行）。</a:t>
            </a:r>
            <a:endParaRPr sz="2400">
              <a:latin typeface="SimSun"/>
              <a:cs typeface="SimSun"/>
            </a:endParaRPr>
          </a:p>
          <a:p>
            <a:pPr algn="just" marL="545465" marR="5080" indent="-533400">
              <a:lnSpc>
                <a:spcPct val="150000"/>
              </a:lnSpc>
              <a:spcBef>
                <a:spcPts val="994"/>
              </a:spcBef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</a:t>
            </a:r>
            <a:r>
              <a:rPr dirty="0" sz="1900" spc="340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SimSun"/>
                <a:cs typeface="SimSun"/>
              </a:rPr>
              <a:t>阻塞态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（Blocked）：又叫等待态、封锁态、冻结态、睡眠态。指进程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因等待某种事件的发生而暂时不能运行的状态（即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使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CPU空闲，该进程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也不可运行）。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6126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>
                <a:solidFill>
                  <a:srgbClr val="90C225"/>
                </a:solidFill>
                <a:latin typeface="Microsoft YaHei UI"/>
                <a:cs typeface="Microsoft YaHei UI"/>
              </a:rPr>
              <a:t>进程的基本状态及转换</a:t>
            </a:r>
            <a:endParaRPr sz="3600">
              <a:latin typeface="Microsoft YaHei UI"/>
              <a:cs typeface="Microsoft YaHei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90545" y="1964182"/>
            <a:ext cx="5359400" cy="3036570"/>
            <a:chOff x="2590545" y="1964182"/>
            <a:chExt cx="5359400" cy="30365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6895" y="4005072"/>
              <a:ext cx="1603248" cy="9890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96895" y="4005072"/>
              <a:ext cx="1603375" cy="989330"/>
            </a:xfrm>
            <a:custGeom>
              <a:avLst/>
              <a:gdLst/>
              <a:ahLst/>
              <a:cxnLst/>
              <a:rect l="l" t="t" r="r" b="b"/>
              <a:pathLst>
                <a:path w="1603375" h="989329">
                  <a:moveTo>
                    <a:pt x="0" y="494538"/>
                  </a:moveTo>
                  <a:lnTo>
                    <a:pt x="8691" y="421447"/>
                  </a:lnTo>
                  <a:lnTo>
                    <a:pt x="33940" y="351690"/>
                  </a:lnTo>
                  <a:lnTo>
                    <a:pt x="52385" y="318300"/>
                  </a:lnTo>
                  <a:lnTo>
                    <a:pt x="74505" y="286031"/>
                  </a:lnTo>
                  <a:lnTo>
                    <a:pt x="100144" y="254977"/>
                  </a:lnTo>
                  <a:lnTo>
                    <a:pt x="129147" y="225234"/>
                  </a:lnTo>
                  <a:lnTo>
                    <a:pt x="161359" y="196898"/>
                  </a:lnTo>
                  <a:lnTo>
                    <a:pt x="196625" y="170063"/>
                  </a:lnTo>
                  <a:lnTo>
                    <a:pt x="234791" y="144827"/>
                  </a:lnTo>
                  <a:lnTo>
                    <a:pt x="275700" y="121284"/>
                  </a:lnTo>
                  <a:lnTo>
                    <a:pt x="319199" y="99530"/>
                  </a:lnTo>
                  <a:lnTo>
                    <a:pt x="365132" y="79660"/>
                  </a:lnTo>
                  <a:lnTo>
                    <a:pt x="413344" y="61770"/>
                  </a:lnTo>
                  <a:lnTo>
                    <a:pt x="463680" y="45955"/>
                  </a:lnTo>
                  <a:lnTo>
                    <a:pt x="515985" y="32311"/>
                  </a:lnTo>
                  <a:lnTo>
                    <a:pt x="570105" y="20934"/>
                  </a:lnTo>
                  <a:lnTo>
                    <a:pt x="625883" y="11918"/>
                  </a:lnTo>
                  <a:lnTo>
                    <a:pt x="683166" y="5360"/>
                  </a:lnTo>
                  <a:lnTo>
                    <a:pt x="741798" y="1356"/>
                  </a:lnTo>
                  <a:lnTo>
                    <a:pt x="801624" y="0"/>
                  </a:lnTo>
                  <a:lnTo>
                    <a:pt x="861449" y="1356"/>
                  </a:lnTo>
                  <a:lnTo>
                    <a:pt x="920081" y="5360"/>
                  </a:lnTo>
                  <a:lnTo>
                    <a:pt x="977364" y="11918"/>
                  </a:lnTo>
                  <a:lnTo>
                    <a:pt x="1033142" y="20934"/>
                  </a:lnTo>
                  <a:lnTo>
                    <a:pt x="1087262" y="32311"/>
                  </a:lnTo>
                  <a:lnTo>
                    <a:pt x="1139567" y="45955"/>
                  </a:lnTo>
                  <a:lnTo>
                    <a:pt x="1189903" y="61770"/>
                  </a:lnTo>
                  <a:lnTo>
                    <a:pt x="1238115" y="79660"/>
                  </a:lnTo>
                  <a:lnTo>
                    <a:pt x="1284048" y="99530"/>
                  </a:lnTo>
                  <a:lnTo>
                    <a:pt x="1327547" y="121284"/>
                  </a:lnTo>
                  <a:lnTo>
                    <a:pt x="1368456" y="144827"/>
                  </a:lnTo>
                  <a:lnTo>
                    <a:pt x="1406622" y="170063"/>
                  </a:lnTo>
                  <a:lnTo>
                    <a:pt x="1441888" y="196898"/>
                  </a:lnTo>
                  <a:lnTo>
                    <a:pt x="1474100" y="225234"/>
                  </a:lnTo>
                  <a:lnTo>
                    <a:pt x="1503103" y="254977"/>
                  </a:lnTo>
                  <a:lnTo>
                    <a:pt x="1528742" y="286031"/>
                  </a:lnTo>
                  <a:lnTo>
                    <a:pt x="1550862" y="318300"/>
                  </a:lnTo>
                  <a:lnTo>
                    <a:pt x="1569307" y="351690"/>
                  </a:lnTo>
                  <a:lnTo>
                    <a:pt x="1594556" y="421447"/>
                  </a:lnTo>
                  <a:lnTo>
                    <a:pt x="1603248" y="494538"/>
                  </a:lnTo>
                  <a:lnTo>
                    <a:pt x="1601049" y="531452"/>
                  </a:lnTo>
                  <a:lnTo>
                    <a:pt x="1583924" y="602971"/>
                  </a:lnTo>
                  <a:lnTo>
                    <a:pt x="1550862" y="670775"/>
                  </a:lnTo>
                  <a:lnTo>
                    <a:pt x="1528742" y="703044"/>
                  </a:lnTo>
                  <a:lnTo>
                    <a:pt x="1503103" y="734098"/>
                  </a:lnTo>
                  <a:lnTo>
                    <a:pt x="1474100" y="763841"/>
                  </a:lnTo>
                  <a:lnTo>
                    <a:pt x="1441888" y="792177"/>
                  </a:lnTo>
                  <a:lnTo>
                    <a:pt x="1406622" y="819012"/>
                  </a:lnTo>
                  <a:lnTo>
                    <a:pt x="1368456" y="844248"/>
                  </a:lnTo>
                  <a:lnTo>
                    <a:pt x="1327547" y="867791"/>
                  </a:lnTo>
                  <a:lnTo>
                    <a:pt x="1284048" y="889545"/>
                  </a:lnTo>
                  <a:lnTo>
                    <a:pt x="1238115" y="909415"/>
                  </a:lnTo>
                  <a:lnTo>
                    <a:pt x="1189903" y="927305"/>
                  </a:lnTo>
                  <a:lnTo>
                    <a:pt x="1139567" y="943120"/>
                  </a:lnTo>
                  <a:lnTo>
                    <a:pt x="1087262" y="956764"/>
                  </a:lnTo>
                  <a:lnTo>
                    <a:pt x="1033142" y="968141"/>
                  </a:lnTo>
                  <a:lnTo>
                    <a:pt x="977364" y="977157"/>
                  </a:lnTo>
                  <a:lnTo>
                    <a:pt x="920081" y="983715"/>
                  </a:lnTo>
                  <a:lnTo>
                    <a:pt x="861449" y="987719"/>
                  </a:lnTo>
                  <a:lnTo>
                    <a:pt x="801624" y="989076"/>
                  </a:lnTo>
                  <a:lnTo>
                    <a:pt x="741798" y="987719"/>
                  </a:lnTo>
                  <a:lnTo>
                    <a:pt x="683166" y="983715"/>
                  </a:lnTo>
                  <a:lnTo>
                    <a:pt x="625883" y="977157"/>
                  </a:lnTo>
                  <a:lnTo>
                    <a:pt x="570105" y="968141"/>
                  </a:lnTo>
                  <a:lnTo>
                    <a:pt x="515985" y="956764"/>
                  </a:lnTo>
                  <a:lnTo>
                    <a:pt x="463680" y="943120"/>
                  </a:lnTo>
                  <a:lnTo>
                    <a:pt x="413344" y="927305"/>
                  </a:lnTo>
                  <a:lnTo>
                    <a:pt x="365132" y="909415"/>
                  </a:lnTo>
                  <a:lnTo>
                    <a:pt x="319199" y="889545"/>
                  </a:lnTo>
                  <a:lnTo>
                    <a:pt x="275700" y="867791"/>
                  </a:lnTo>
                  <a:lnTo>
                    <a:pt x="234791" y="844248"/>
                  </a:lnTo>
                  <a:lnTo>
                    <a:pt x="196625" y="819012"/>
                  </a:lnTo>
                  <a:lnTo>
                    <a:pt x="161359" y="792177"/>
                  </a:lnTo>
                  <a:lnTo>
                    <a:pt x="129147" y="763841"/>
                  </a:lnTo>
                  <a:lnTo>
                    <a:pt x="100144" y="734098"/>
                  </a:lnTo>
                  <a:lnTo>
                    <a:pt x="74505" y="703044"/>
                  </a:lnTo>
                  <a:lnTo>
                    <a:pt x="52385" y="670775"/>
                  </a:lnTo>
                  <a:lnTo>
                    <a:pt x="33940" y="637385"/>
                  </a:lnTo>
                  <a:lnTo>
                    <a:pt x="8691" y="567628"/>
                  </a:lnTo>
                  <a:lnTo>
                    <a:pt x="0" y="49453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2667" y="1970532"/>
              <a:ext cx="1604772" cy="98907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82667" y="1970532"/>
              <a:ext cx="1605280" cy="989330"/>
            </a:xfrm>
            <a:custGeom>
              <a:avLst/>
              <a:gdLst/>
              <a:ahLst/>
              <a:cxnLst/>
              <a:rect l="l" t="t" r="r" b="b"/>
              <a:pathLst>
                <a:path w="1605279" h="989330">
                  <a:moveTo>
                    <a:pt x="0" y="494538"/>
                  </a:moveTo>
                  <a:lnTo>
                    <a:pt x="8700" y="421447"/>
                  </a:lnTo>
                  <a:lnTo>
                    <a:pt x="33975" y="351690"/>
                  </a:lnTo>
                  <a:lnTo>
                    <a:pt x="52440" y="318300"/>
                  </a:lnTo>
                  <a:lnTo>
                    <a:pt x="74582" y="286031"/>
                  </a:lnTo>
                  <a:lnTo>
                    <a:pt x="100247" y="254977"/>
                  </a:lnTo>
                  <a:lnTo>
                    <a:pt x="129280" y="225234"/>
                  </a:lnTo>
                  <a:lnTo>
                    <a:pt x="161524" y="196898"/>
                  </a:lnTo>
                  <a:lnTo>
                    <a:pt x="196826" y="170063"/>
                  </a:lnTo>
                  <a:lnTo>
                    <a:pt x="235029" y="144827"/>
                  </a:lnTo>
                  <a:lnTo>
                    <a:pt x="275979" y="121284"/>
                  </a:lnTo>
                  <a:lnTo>
                    <a:pt x="319520" y="99530"/>
                  </a:lnTo>
                  <a:lnTo>
                    <a:pt x="365497" y="79660"/>
                  </a:lnTo>
                  <a:lnTo>
                    <a:pt x="413755" y="61770"/>
                  </a:lnTo>
                  <a:lnTo>
                    <a:pt x="464138" y="45955"/>
                  </a:lnTo>
                  <a:lnTo>
                    <a:pt x="516492" y="32311"/>
                  </a:lnTo>
                  <a:lnTo>
                    <a:pt x="570661" y="20934"/>
                  </a:lnTo>
                  <a:lnTo>
                    <a:pt x="626490" y="11918"/>
                  </a:lnTo>
                  <a:lnTo>
                    <a:pt x="683824" y="5360"/>
                  </a:lnTo>
                  <a:lnTo>
                    <a:pt x="742508" y="1356"/>
                  </a:lnTo>
                  <a:lnTo>
                    <a:pt x="802386" y="0"/>
                  </a:lnTo>
                  <a:lnTo>
                    <a:pt x="862263" y="1356"/>
                  </a:lnTo>
                  <a:lnTo>
                    <a:pt x="920947" y="5360"/>
                  </a:lnTo>
                  <a:lnTo>
                    <a:pt x="978281" y="11918"/>
                  </a:lnTo>
                  <a:lnTo>
                    <a:pt x="1034110" y="20934"/>
                  </a:lnTo>
                  <a:lnTo>
                    <a:pt x="1088279" y="32311"/>
                  </a:lnTo>
                  <a:lnTo>
                    <a:pt x="1140633" y="45955"/>
                  </a:lnTo>
                  <a:lnTo>
                    <a:pt x="1191016" y="61770"/>
                  </a:lnTo>
                  <a:lnTo>
                    <a:pt x="1239274" y="79660"/>
                  </a:lnTo>
                  <a:lnTo>
                    <a:pt x="1285251" y="99530"/>
                  </a:lnTo>
                  <a:lnTo>
                    <a:pt x="1328792" y="121284"/>
                  </a:lnTo>
                  <a:lnTo>
                    <a:pt x="1369742" y="144827"/>
                  </a:lnTo>
                  <a:lnTo>
                    <a:pt x="1407945" y="170063"/>
                  </a:lnTo>
                  <a:lnTo>
                    <a:pt x="1443247" y="196898"/>
                  </a:lnTo>
                  <a:lnTo>
                    <a:pt x="1475491" y="225234"/>
                  </a:lnTo>
                  <a:lnTo>
                    <a:pt x="1504524" y="254977"/>
                  </a:lnTo>
                  <a:lnTo>
                    <a:pt x="1530189" y="286031"/>
                  </a:lnTo>
                  <a:lnTo>
                    <a:pt x="1552331" y="318300"/>
                  </a:lnTo>
                  <a:lnTo>
                    <a:pt x="1570796" y="351690"/>
                  </a:lnTo>
                  <a:lnTo>
                    <a:pt x="1596071" y="421447"/>
                  </a:lnTo>
                  <a:lnTo>
                    <a:pt x="1604772" y="494538"/>
                  </a:lnTo>
                  <a:lnTo>
                    <a:pt x="1602570" y="531452"/>
                  </a:lnTo>
                  <a:lnTo>
                    <a:pt x="1585427" y="602971"/>
                  </a:lnTo>
                  <a:lnTo>
                    <a:pt x="1552331" y="670775"/>
                  </a:lnTo>
                  <a:lnTo>
                    <a:pt x="1530189" y="703044"/>
                  </a:lnTo>
                  <a:lnTo>
                    <a:pt x="1504524" y="734098"/>
                  </a:lnTo>
                  <a:lnTo>
                    <a:pt x="1475491" y="763841"/>
                  </a:lnTo>
                  <a:lnTo>
                    <a:pt x="1443247" y="792177"/>
                  </a:lnTo>
                  <a:lnTo>
                    <a:pt x="1407945" y="819012"/>
                  </a:lnTo>
                  <a:lnTo>
                    <a:pt x="1369742" y="844248"/>
                  </a:lnTo>
                  <a:lnTo>
                    <a:pt x="1328792" y="867791"/>
                  </a:lnTo>
                  <a:lnTo>
                    <a:pt x="1285251" y="889545"/>
                  </a:lnTo>
                  <a:lnTo>
                    <a:pt x="1239274" y="909415"/>
                  </a:lnTo>
                  <a:lnTo>
                    <a:pt x="1191016" y="927305"/>
                  </a:lnTo>
                  <a:lnTo>
                    <a:pt x="1140633" y="943120"/>
                  </a:lnTo>
                  <a:lnTo>
                    <a:pt x="1088279" y="956764"/>
                  </a:lnTo>
                  <a:lnTo>
                    <a:pt x="1034110" y="968141"/>
                  </a:lnTo>
                  <a:lnTo>
                    <a:pt x="978281" y="977157"/>
                  </a:lnTo>
                  <a:lnTo>
                    <a:pt x="920947" y="983715"/>
                  </a:lnTo>
                  <a:lnTo>
                    <a:pt x="862263" y="987719"/>
                  </a:lnTo>
                  <a:lnTo>
                    <a:pt x="802386" y="989076"/>
                  </a:lnTo>
                  <a:lnTo>
                    <a:pt x="742508" y="987719"/>
                  </a:lnTo>
                  <a:lnTo>
                    <a:pt x="683824" y="983715"/>
                  </a:lnTo>
                  <a:lnTo>
                    <a:pt x="626490" y="977157"/>
                  </a:lnTo>
                  <a:lnTo>
                    <a:pt x="570661" y="968141"/>
                  </a:lnTo>
                  <a:lnTo>
                    <a:pt x="516492" y="956764"/>
                  </a:lnTo>
                  <a:lnTo>
                    <a:pt x="464138" y="943120"/>
                  </a:lnTo>
                  <a:lnTo>
                    <a:pt x="413755" y="927305"/>
                  </a:lnTo>
                  <a:lnTo>
                    <a:pt x="365497" y="909415"/>
                  </a:lnTo>
                  <a:lnTo>
                    <a:pt x="319520" y="889545"/>
                  </a:lnTo>
                  <a:lnTo>
                    <a:pt x="275979" y="867791"/>
                  </a:lnTo>
                  <a:lnTo>
                    <a:pt x="235029" y="844248"/>
                  </a:lnTo>
                  <a:lnTo>
                    <a:pt x="196826" y="819012"/>
                  </a:lnTo>
                  <a:lnTo>
                    <a:pt x="161524" y="792177"/>
                  </a:lnTo>
                  <a:lnTo>
                    <a:pt x="129280" y="763841"/>
                  </a:lnTo>
                  <a:lnTo>
                    <a:pt x="100247" y="734098"/>
                  </a:lnTo>
                  <a:lnTo>
                    <a:pt x="74582" y="703044"/>
                  </a:lnTo>
                  <a:lnTo>
                    <a:pt x="52440" y="670775"/>
                  </a:lnTo>
                  <a:lnTo>
                    <a:pt x="33975" y="637385"/>
                  </a:lnTo>
                  <a:lnTo>
                    <a:pt x="8700" y="567628"/>
                  </a:lnTo>
                  <a:lnTo>
                    <a:pt x="0" y="49453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39839" y="3889248"/>
              <a:ext cx="1603248" cy="9906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339839" y="3889248"/>
              <a:ext cx="1603375" cy="990600"/>
            </a:xfrm>
            <a:custGeom>
              <a:avLst/>
              <a:gdLst/>
              <a:ahLst/>
              <a:cxnLst/>
              <a:rect l="l" t="t" r="r" b="b"/>
              <a:pathLst>
                <a:path w="1603375" h="990600">
                  <a:moveTo>
                    <a:pt x="0" y="495300"/>
                  </a:moveTo>
                  <a:lnTo>
                    <a:pt x="8691" y="422105"/>
                  </a:lnTo>
                  <a:lnTo>
                    <a:pt x="33940" y="352246"/>
                  </a:lnTo>
                  <a:lnTo>
                    <a:pt x="52385" y="318807"/>
                  </a:lnTo>
                  <a:lnTo>
                    <a:pt x="74505" y="286489"/>
                  </a:lnTo>
                  <a:lnTo>
                    <a:pt x="100144" y="255387"/>
                  </a:lnTo>
                  <a:lnTo>
                    <a:pt x="129147" y="225598"/>
                  </a:lnTo>
                  <a:lnTo>
                    <a:pt x="161359" y="197218"/>
                  </a:lnTo>
                  <a:lnTo>
                    <a:pt x="196625" y="170342"/>
                  </a:lnTo>
                  <a:lnTo>
                    <a:pt x="234791" y="145065"/>
                  </a:lnTo>
                  <a:lnTo>
                    <a:pt x="275700" y="121484"/>
                  </a:lnTo>
                  <a:lnTo>
                    <a:pt x="319199" y="99695"/>
                  </a:lnTo>
                  <a:lnTo>
                    <a:pt x="365132" y="79793"/>
                  </a:lnTo>
                  <a:lnTo>
                    <a:pt x="413344" y="61873"/>
                  </a:lnTo>
                  <a:lnTo>
                    <a:pt x="463680" y="46032"/>
                  </a:lnTo>
                  <a:lnTo>
                    <a:pt x="515985" y="32366"/>
                  </a:lnTo>
                  <a:lnTo>
                    <a:pt x="570105" y="20969"/>
                  </a:lnTo>
                  <a:lnTo>
                    <a:pt x="625883" y="11939"/>
                  </a:lnTo>
                  <a:lnTo>
                    <a:pt x="683166" y="5370"/>
                  </a:lnTo>
                  <a:lnTo>
                    <a:pt x="741798" y="1358"/>
                  </a:lnTo>
                  <a:lnTo>
                    <a:pt x="801624" y="0"/>
                  </a:lnTo>
                  <a:lnTo>
                    <a:pt x="861449" y="1358"/>
                  </a:lnTo>
                  <a:lnTo>
                    <a:pt x="920081" y="5370"/>
                  </a:lnTo>
                  <a:lnTo>
                    <a:pt x="977364" y="11939"/>
                  </a:lnTo>
                  <a:lnTo>
                    <a:pt x="1033142" y="20969"/>
                  </a:lnTo>
                  <a:lnTo>
                    <a:pt x="1087262" y="32366"/>
                  </a:lnTo>
                  <a:lnTo>
                    <a:pt x="1139567" y="46032"/>
                  </a:lnTo>
                  <a:lnTo>
                    <a:pt x="1189903" y="61873"/>
                  </a:lnTo>
                  <a:lnTo>
                    <a:pt x="1238115" y="79793"/>
                  </a:lnTo>
                  <a:lnTo>
                    <a:pt x="1284048" y="99695"/>
                  </a:lnTo>
                  <a:lnTo>
                    <a:pt x="1327547" y="121484"/>
                  </a:lnTo>
                  <a:lnTo>
                    <a:pt x="1368456" y="145065"/>
                  </a:lnTo>
                  <a:lnTo>
                    <a:pt x="1406622" y="170342"/>
                  </a:lnTo>
                  <a:lnTo>
                    <a:pt x="1441888" y="197218"/>
                  </a:lnTo>
                  <a:lnTo>
                    <a:pt x="1474100" y="225598"/>
                  </a:lnTo>
                  <a:lnTo>
                    <a:pt x="1503103" y="255387"/>
                  </a:lnTo>
                  <a:lnTo>
                    <a:pt x="1528742" y="286489"/>
                  </a:lnTo>
                  <a:lnTo>
                    <a:pt x="1550862" y="318807"/>
                  </a:lnTo>
                  <a:lnTo>
                    <a:pt x="1569307" y="352246"/>
                  </a:lnTo>
                  <a:lnTo>
                    <a:pt x="1594556" y="422105"/>
                  </a:lnTo>
                  <a:lnTo>
                    <a:pt x="1603248" y="495300"/>
                  </a:lnTo>
                  <a:lnTo>
                    <a:pt x="1601049" y="532266"/>
                  </a:lnTo>
                  <a:lnTo>
                    <a:pt x="1583924" y="603888"/>
                  </a:lnTo>
                  <a:lnTo>
                    <a:pt x="1550862" y="671792"/>
                  </a:lnTo>
                  <a:lnTo>
                    <a:pt x="1528742" y="704110"/>
                  </a:lnTo>
                  <a:lnTo>
                    <a:pt x="1503103" y="735212"/>
                  </a:lnTo>
                  <a:lnTo>
                    <a:pt x="1474100" y="765001"/>
                  </a:lnTo>
                  <a:lnTo>
                    <a:pt x="1441888" y="793381"/>
                  </a:lnTo>
                  <a:lnTo>
                    <a:pt x="1406622" y="820257"/>
                  </a:lnTo>
                  <a:lnTo>
                    <a:pt x="1368456" y="845534"/>
                  </a:lnTo>
                  <a:lnTo>
                    <a:pt x="1327547" y="869115"/>
                  </a:lnTo>
                  <a:lnTo>
                    <a:pt x="1284048" y="890904"/>
                  </a:lnTo>
                  <a:lnTo>
                    <a:pt x="1238115" y="910806"/>
                  </a:lnTo>
                  <a:lnTo>
                    <a:pt x="1189903" y="928726"/>
                  </a:lnTo>
                  <a:lnTo>
                    <a:pt x="1139567" y="944567"/>
                  </a:lnTo>
                  <a:lnTo>
                    <a:pt x="1087262" y="958233"/>
                  </a:lnTo>
                  <a:lnTo>
                    <a:pt x="1033142" y="969630"/>
                  </a:lnTo>
                  <a:lnTo>
                    <a:pt x="977364" y="978660"/>
                  </a:lnTo>
                  <a:lnTo>
                    <a:pt x="920081" y="985229"/>
                  </a:lnTo>
                  <a:lnTo>
                    <a:pt x="861449" y="989241"/>
                  </a:lnTo>
                  <a:lnTo>
                    <a:pt x="801624" y="990600"/>
                  </a:lnTo>
                  <a:lnTo>
                    <a:pt x="741798" y="989241"/>
                  </a:lnTo>
                  <a:lnTo>
                    <a:pt x="683166" y="985229"/>
                  </a:lnTo>
                  <a:lnTo>
                    <a:pt x="625883" y="978660"/>
                  </a:lnTo>
                  <a:lnTo>
                    <a:pt x="570105" y="969630"/>
                  </a:lnTo>
                  <a:lnTo>
                    <a:pt x="515985" y="958233"/>
                  </a:lnTo>
                  <a:lnTo>
                    <a:pt x="463680" y="944567"/>
                  </a:lnTo>
                  <a:lnTo>
                    <a:pt x="413344" y="928726"/>
                  </a:lnTo>
                  <a:lnTo>
                    <a:pt x="365132" y="910806"/>
                  </a:lnTo>
                  <a:lnTo>
                    <a:pt x="319199" y="890904"/>
                  </a:lnTo>
                  <a:lnTo>
                    <a:pt x="275700" y="869115"/>
                  </a:lnTo>
                  <a:lnTo>
                    <a:pt x="234791" y="845534"/>
                  </a:lnTo>
                  <a:lnTo>
                    <a:pt x="196625" y="820257"/>
                  </a:lnTo>
                  <a:lnTo>
                    <a:pt x="161359" y="793381"/>
                  </a:lnTo>
                  <a:lnTo>
                    <a:pt x="129147" y="765001"/>
                  </a:lnTo>
                  <a:lnTo>
                    <a:pt x="100144" y="735212"/>
                  </a:lnTo>
                  <a:lnTo>
                    <a:pt x="74505" y="704110"/>
                  </a:lnTo>
                  <a:lnTo>
                    <a:pt x="52385" y="671792"/>
                  </a:lnTo>
                  <a:lnTo>
                    <a:pt x="33940" y="638353"/>
                  </a:lnTo>
                  <a:lnTo>
                    <a:pt x="8691" y="568494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56310" y="1555191"/>
            <a:ext cx="4999355" cy="916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三种基本状态的转换：</a:t>
            </a:r>
            <a:endParaRPr sz="2400">
              <a:latin typeface="SimSun"/>
              <a:cs typeface="SimSun"/>
            </a:endParaRPr>
          </a:p>
          <a:p>
            <a:pPr algn="r" marR="5080">
              <a:lnSpc>
                <a:spcPct val="100000"/>
              </a:lnSpc>
              <a:spcBef>
                <a:spcPts val="1730"/>
              </a:spcBef>
              <a:tabLst>
                <a:tab pos="507365" algn="l"/>
              </a:tabLst>
            </a:pPr>
            <a:r>
              <a:rPr dirty="0" sz="2000">
                <a:solidFill>
                  <a:srgbClr val="FFFF00"/>
                </a:solidFill>
                <a:latin typeface="SimSun"/>
                <a:cs typeface="SimSun"/>
              </a:rPr>
              <a:t>运	行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81070" y="4226433"/>
            <a:ext cx="7874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065" algn="l"/>
              </a:tabLst>
            </a:pPr>
            <a:r>
              <a:rPr dirty="0" sz="2000">
                <a:solidFill>
                  <a:srgbClr val="FFFF00"/>
                </a:solidFill>
                <a:latin typeface="SimSun"/>
                <a:cs typeface="SimSun"/>
              </a:rPr>
              <a:t>就</a:t>
            </a:r>
            <a:r>
              <a:rPr dirty="0" sz="2000">
                <a:solidFill>
                  <a:srgbClr val="FFFF00"/>
                </a:solidFill>
                <a:latin typeface="SimSun"/>
                <a:cs typeface="SimSun"/>
              </a:rPr>
              <a:t>	</a:t>
            </a:r>
            <a:r>
              <a:rPr dirty="0" sz="2000">
                <a:solidFill>
                  <a:srgbClr val="FFFF00"/>
                </a:solidFill>
                <a:latin typeface="SimSun"/>
                <a:cs typeface="SimSun"/>
              </a:rPr>
              <a:t>绪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24650" y="4152976"/>
            <a:ext cx="788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0065" algn="l"/>
              </a:tabLst>
            </a:pPr>
            <a:r>
              <a:rPr dirty="0" sz="2000" spc="5">
                <a:solidFill>
                  <a:srgbClr val="FFFF00"/>
                </a:solidFill>
                <a:latin typeface="SimSun"/>
                <a:cs typeface="SimSun"/>
              </a:rPr>
              <a:t>阻</a:t>
            </a:r>
            <a:r>
              <a:rPr dirty="0" sz="2000" spc="5">
                <a:solidFill>
                  <a:srgbClr val="FFFF00"/>
                </a:solidFill>
                <a:latin typeface="SimSun"/>
                <a:cs typeface="SimSun"/>
              </a:rPr>
              <a:t>	</a:t>
            </a:r>
            <a:r>
              <a:rPr dirty="0" sz="2000" spc="5">
                <a:solidFill>
                  <a:srgbClr val="FFFF00"/>
                </a:solidFill>
                <a:latin typeface="SimSun"/>
                <a:cs typeface="SimSun"/>
              </a:rPr>
              <a:t>塞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15538" y="2762249"/>
            <a:ext cx="3688079" cy="1804670"/>
          </a:xfrm>
          <a:custGeom>
            <a:avLst/>
            <a:gdLst/>
            <a:ahLst/>
            <a:cxnLst/>
            <a:rect l="l" t="t" r="r" b="b"/>
            <a:pathLst>
              <a:path w="3688079" h="1804670">
                <a:moveTo>
                  <a:pt x="1395730" y="22098"/>
                </a:moveTo>
                <a:lnTo>
                  <a:pt x="1189990" y="77343"/>
                </a:lnTo>
                <a:lnTo>
                  <a:pt x="1232154" y="124853"/>
                </a:lnTo>
                <a:lnTo>
                  <a:pt x="0" y="1219073"/>
                </a:lnTo>
                <a:lnTo>
                  <a:pt x="42164" y="1266571"/>
                </a:lnTo>
                <a:lnTo>
                  <a:pt x="1274318" y="172351"/>
                </a:lnTo>
                <a:lnTo>
                  <a:pt x="1316482" y="219837"/>
                </a:lnTo>
                <a:lnTo>
                  <a:pt x="1363002" y="103759"/>
                </a:lnTo>
                <a:lnTo>
                  <a:pt x="1395730" y="22098"/>
                </a:lnTo>
                <a:close/>
              </a:path>
              <a:path w="3688079" h="1804670">
                <a:moveTo>
                  <a:pt x="1571498" y="160909"/>
                </a:moveTo>
                <a:lnTo>
                  <a:pt x="1527810" y="114935"/>
                </a:lnTo>
                <a:lnTo>
                  <a:pt x="442150" y="1146505"/>
                </a:lnTo>
                <a:lnTo>
                  <a:pt x="398399" y="1100455"/>
                </a:lnTo>
                <a:lnTo>
                  <a:pt x="325882" y="1300734"/>
                </a:lnTo>
                <a:lnTo>
                  <a:pt x="529590" y="1238504"/>
                </a:lnTo>
                <a:lnTo>
                  <a:pt x="506653" y="1214374"/>
                </a:lnTo>
                <a:lnTo>
                  <a:pt x="485838" y="1192479"/>
                </a:lnTo>
                <a:lnTo>
                  <a:pt x="1571498" y="160909"/>
                </a:lnTo>
                <a:close/>
              </a:path>
              <a:path w="3688079" h="1804670">
                <a:moveTo>
                  <a:pt x="2924302" y="1677416"/>
                </a:moveTo>
                <a:lnTo>
                  <a:pt x="975106" y="1677416"/>
                </a:lnTo>
                <a:lnTo>
                  <a:pt x="975106" y="1613916"/>
                </a:lnTo>
                <a:lnTo>
                  <a:pt x="784606" y="1709166"/>
                </a:lnTo>
                <a:lnTo>
                  <a:pt x="975106" y="1804416"/>
                </a:lnTo>
                <a:lnTo>
                  <a:pt x="975106" y="1740916"/>
                </a:lnTo>
                <a:lnTo>
                  <a:pt x="2924302" y="1740916"/>
                </a:lnTo>
                <a:lnTo>
                  <a:pt x="2924302" y="1677416"/>
                </a:lnTo>
                <a:close/>
              </a:path>
              <a:path w="3688079" h="1804670">
                <a:moveTo>
                  <a:pt x="3687826" y="1126998"/>
                </a:moveTo>
                <a:lnTo>
                  <a:pt x="3658781" y="1035050"/>
                </a:lnTo>
                <a:lnTo>
                  <a:pt x="3623691" y="923925"/>
                </a:lnTo>
                <a:lnTo>
                  <a:pt x="3578110" y="968057"/>
                </a:lnTo>
                <a:lnTo>
                  <a:pt x="2640838" y="0"/>
                </a:lnTo>
                <a:lnTo>
                  <a:pt x="2595118" y="44196"/>
                </a:lnTo>
                <a:lnTo>
                  <a:pt x="3532505" y="1012240"/>
                </a:lnTo>
                <a:lnTo>
                  <a:pt x="3486912" y="1056386"/>
                </a:lnTo>
                <a:lnTo>
                  <a:pt x="3687826" y="11269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186429" y="2942336"/>
            <a:ext cx="1043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SimSun"/>
                <a:cs typeface="SimSun"/>
              </a:rPr>
              <a:t>进程调度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46167" y="3238626"/>
            <a:ext cx="10452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SimSun"/>
                <a:cs typeface="SimSun"/>
              </a:rPr>
              <a:t>时间片完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22542" y="2927985"/>
            <a:ext cx="8750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I/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SimSun"/>
                <a:cs typeface="SimSun"/>
              </a:rPr>
              <a:t>请求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87544" y="3958590"/>
            <a:ext cx="874394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I/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SimSun"/>
                <a:cs typeface="SimSun"/>
              </a:rPr>
              <a:t>完成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5441" y="4669586"/>
            <a:ext cx="7646034" cy="1672589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！注：</a:t>
            </a:r>
            <a:endParaRPr sz="2400">
              <a:latin typeface="SimSun"/>
              <a:cs typeface="SimSun"/>
            </a:endParaRPr>
          </a:p>
          <a:p>
            <a:pPr marL="622300" indent="-610235">
              <a:lnSpc>
                <a:spcPct val="100000"/>
              </a:lnSpc>
              <a:spcBef>
                <a:spcPts val="1445"/>
              </a:spcBef>
              <a:buClr>
                <a:srgbClr val="FF0000"/>
              </a:buClr>
              <a:buSzPct val="79166"/>
              <a:buAutoNum type="romanUcPeriod"/>
              <a:tabLst>
                <a:tab pos="622300" algn="l"/>
                <a:tab pos="622935" algn="l"/>
              </a:tabLst>
            </a:pPr>
            <a:r>
              <a:rPr dirty="0" sz="2400">
                <a:latin typeface="SimSun"/>
                <a:cs typeface="SimSun"/>
              </a:rPr>
              <a:t>进程在生命消亡前处于且仅处于三种基本状态之一。</a:t>
            </a:r>
            <a:endParaRPr sz="2400">
              <a:latin typeface="SimSun"/>
              <a:cs typeface="SimSun"/>
            </a:endParaRPr>
          </a:p>
          <a:p>
            <a:pPr marL="622300" indent="-610235">
              <a:lnSpc>
                <a:spcPct val="100000"/>
              </a:lnSpc>
              <a:spcBef>
                <a:spcPts val="1440"/>
              </a:spcBef>
              <a:buClr>
                <a:srgbClr val="FF0000"/>
              </a:buClr>
              <a:buSzPct val="79166"/>
              <a:buAutoNum type="romanUcPeriod"/>
              <a:tabLst>
                <a:tab pos="622300" algn="l"/>
                <a:tab pos="622935" algn="l"/>
              </a:tabLst>
            </a:pPr>
            <a:r>
              <a:rPr dirty="0" sz="2400">
                <a:latin typeface="SimSun"/>
                <a:cs typeface="SimSun"/>
              </a:rPr>
              <a:t>不同系统设置的进程状态数目不同。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690625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>
                <a:solidFill>
                  <a:srgbClr val="90C225"/>
                </a:solidFill>
                <a:latin typeface="Microsoft YaHei UI"/>
                <a:cs typeface="Microsoft YaHei UI"/>
              </a:rPr>
              <a:t>进程对于操作系统之重要不容置疑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7368" y="1797558"/>
            <a:ext cx="6226810" cy="2967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进程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（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Proces</a:t>
            </a:r>
            <a:r>
              <a:rPr dirty="0" sz="2400" spc="-15">
                <a:solidFill>
                  <a:srgbClr val="404040"/>
                </a:solidFill>
                <a:latin typeface="SimSun"/>
                <a:cs typeface="SimSun"/>
              </a:rPr>
              <a:t>s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）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SimSun"/>
              <a:cs typeface="SimSun"/>
            </a:endParaRPr>
          </a:p>
          <a:p>
            <a:pPr marL="727075" indent="-34988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727075" algn="l"/>
                <a:tab pos="72771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是操作系统最核心的概念之一；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Wingdings"/>
              <a:buChar char=""/>
            </a:pPr>
            <a:endParaRPr sz="3000">
              <a:latin typeface="SimSun"/>
              <a:cs typeface="SimSun"/>
            </a:endParaRPr>
          </a:p>
          <a:p>
            <a:pPr marL="727075" indent="-34988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727075" algn="l"/>
                <a:tab pos="72771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是操作系统要面对的最核心的管理对象；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"/>
            </a:pPr>
            <a:endParaRPr sz="3000">
              <a:latin typeface="SimSun"/>
              <a:cs typeface="SimSun"/>
            </a:endParaRPr>
          </a:p>
          <a:p>
            <a:pPr marL="727075" indent="-34988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727075" algn="l"/>
                <a:tab pos="72771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是占用CPU资源和其他资源的实体。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2365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>
                <a:solidFill>
                  <a:srgbClr val="90C225"/>
                </a:solidFill>
                <a:latin typeface="Microsoft YaHei UI"/>
                <a:cs typeface="Microsoft YaHei UI"/>
              </a:rPr>
              <a:t>三状态进程模型</a:t>
            </a:r>
            <a:endParaRPr sz="3600">
              <a:latin typeface="Microsoft YaHei UI"/>
              <a:cs typeface="Microsoft YaHei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7130" y="1592199"/>
            <a:ext cx="9603740" cy="4665980"/>
            <a:chOff x="667130" y="1592199"/>
            <a:chExt cx="9603740" cy="46659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55" y="1601724"/>
              <a:ext cx="9584436" cy="46466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71893" y="1596961"/>
              <a:ext cx="9594215" cy="4656455"/>
            </a:xfrm>
            <a:custGeom>
              <a:avLst/>
              <a:gdLst/>
              <a:ahLst/>
              <a:cxnLst/>
              <a:rect l="l" t="t" r="r" b="b"/>
              <a:pathLst>
                <a:path w="9594215" h="4656455">
                  <a:moveTo>
                    <a:pt x="0" y="4656201"/>
                  </a:moveTo>
                  <a:lnTo>
                    <a:pt x="9593961" y="4656201"/>
                  </a:lnTo>
                  <a:lnTo>
                    <a:pt x="9593961" y="0"/>
                  </a:lnTo>
                  <a:lnTo>
                    <a:pt x="0" y="0"/>
                  </a:lnTo>
                  <a:lnTo>
                    <a:pt x="0" y="465620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6126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>
                <a:solidFill>
                  <a:srgbClr val="90C225"/>
                </a:solidFill>
                <a:latin typeface="Microsoft YaHei UI"/>
                <a:cs typeface="Microsoft YaHei UI"/>
              </a:rPr>
              <a:t>进程的基本状态及转换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555191"/>
            <a:ext cx="10541000" cy="4320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其他状态：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54546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	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新（New）状态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：又叫创建状态。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是指OS</a:t>
            </a:r>
            <a:r>
              <a:rPr dirty="0" sz="2400" spc="-2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已完成为创建一进程所必要的工作：已构造了进程标识符；已创建了管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8242934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理进程所需的表格，但还没有允许执行该进程 (尚未同</a:t>
            </a:r>
            <a:r>
              <a:rPr dirty="0" sz="2400" spc="-10">
                <a:solidFill>
                  <a:srgbClr val="404040"/>
                </a:solidFill>
                <a:latin typeface="SimSun"/>
                <a:cs typeface="SimSun"/>
              </a:rPr>
              <a:t>意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)，	因为资源有限。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4546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400" spc="-5">
                <a:solidFill>
                  <a:srgbClr val="FF0000"/>
                </a:solidFill>
                <a:latin typeface="SimSun"/>
                <a:cs typeface="SimSun"/>
              </a:rPr>
              <a:t>终止（Terminated）状态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：</a:t>
            </a:r>
            <a:r>
              <a:rPr dirty="0" sz="2400" spc="-4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又叫退出状态。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终止后进程移入该状态。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处于终止状态的进程不再有执行资格，表格和其它信息暂时由辅助程序保留。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635253"/>
            <a:ext cx="46126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进程的基本状态及转换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555191"/>
            <a:ext cx="36068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进程的五状态转换图：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13153" y="2114549"/>
            <a:ext cx="8572500" cy="4752975"/>
            <a:chOff x="1613153" y="2114549"/>
            <a:chExt cx="8572500" cy="47529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2203" y="2133598"/>
              <a:ext cx="8534400" cy="47244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22678" y="2124074"/>
              <a:ext cx="8553450" cy="4733925"/>
            </a:xfrm>
            <a:custGeom>
              <a:avLst/>
              <a:gdLst/>
              <a:ahLst/>
              <a:cxnLst/>
              <a:rect l="l" t="t" r="r" b="b"/>
              <a:pathLst>
                <a:path w="8553450" h="4733925">
                  <a:moveTo>
                    <a:pt x="8553450" y="4733925"/>
                  </a:moveTo>
                  <a:lnTo>
                    <a:pt x="8553450" y="0"/>
                  </a:lnTo>
                  <a:lnTo>
                    <a:pt x="0" y="0"/>
                  </a:lnTo>
                  <a:lnTo>
                    <a:pt x="0" y="47339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6051" y="1415796"/>
            <a:ext cx="11288395" cy="5186680"/>
          </a:xfrm>
          <a:custGeom>
            <a:avLst/>
            <a:gdLst/>
            <a:ahLst/>
            <a:cxnLst/>
            <a:rect l="l" t="t" r="r" b="b"/>
            <a:pathLst>
              <a:path w="11288395" h="5186680">
                <a:moveTo>
                  <a:pt x="11288268" y="0"/>
                </a:moveTo>
                <a:lnTo>
                  <a:pt x="0" y="0"/>
                </a:lnTo>
                <a:lnTo>
                  <a:pt x="0" y="5186172"/>
                </a:lnTo>
                <a:lnTo>
                  <a:pt x="11288268" y="5186172"/>
                </a:lnTo>
                <a:lnTo>
                  <a:pt x="112882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6126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>
                <a:solidFill>
                  <a:srgbClr val="90C225"/>
                </a:solidFill>
                <a:latin typeface="Microsoft YaHei UI"/>
                <a:cs typeface="Microsoft YaHei UI"/>
              </a:rPr>
              <a:t>进程的基本状态及转换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4487" y="1371935"/>
            <a:ext cx="11075035" cy="505206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45"/>
              </a:spcBef>
              <a:tabLst>
                <a:tab pos="532765" algn="l"/>
                <a:tab pos="1600200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挂起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（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Suspend</a:t>
            </a:r>
            <a:r>
              <a:rPr dirty="0" sz="2400" spc="-2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）操作：将内存中当前某个尚不能运行的进程调到外存上去，</a:t>
            </a:r>
            <a:endParaRPr sz="2400">
              <a:latin typeface="SimSun"/>
              <a:cs typeface="SimSun"/>
            </a:endParaRPr>
          </a:p>
          <a:p>
            <a:pPr algn="ctr" marR="67310">
              <a:lnSpc>
                <a:spcPct val="100000"/>
              </a:lnSpc>
              <a:spcBef>
                <a:spcPts val="1440"/>
              </a:spcBef>
              <a:tabLst>
                <a:tab pos="929703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腾出来的空间接纳更多进程。这一处理称作进程“挂起”（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Suspend	）。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5454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latin typeface="SimSun"/>
                <a:cs typeface="SimSun"/>
              </a:rPr>
              <a:t>挂起状态的引入：终端用户的请求、父进程的请求、负荷调节的需要；操作系</a:t>
            </a:r>
            <a:endParaRPr sz="2400">
              <a:latin typeface="SimSun"/>
              <a:cs typeface="SimSun"/>
            </a:endParaRPr>
          </a:p>
          <a:p>
            <a:pPr marL="546100">
              <a:lnSpc>
                <a:spcPct val="100000"/>
              </a:lnSpc>
              <a:spcBef>
                <a:spcPts val="1445"/>
              </a:spcBef>
            </a:pPr>
            <a:r>
              <a:rPr dirty="0" sz="2400">
                <a:latin typeface="SimSun"/>
                <a:cs typeface="SimSun"/>
              </a:rPr>
              <a:t>统的需要等。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SimSun"/>
              <a:cs typeface="SimSun"/>
            </a:endParaRPr>
          </a:p>
          <a:p>
            <a:pPr marL="1178560" indent="-54038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1177925" algn="l"/>
                <a:tab pos="1179195" algn="l"/>
              </a:tabLst>
            </a:pPr>
            <a:r>
              <a:rPr dirty="0" sz="2400">
                <a:latin typeface="SimSun"/>
                <a:cs typeface="SimSun"/>
              </a:rPr>
              <a:t>活动阻塞</a:t>
            </a:r>
            <a:r>
              <a:rPr dirty="0" sz="2400" spc="-90">
                <a:latin typeface="SimSun"/>
                <a:cs typeface="SimSun"/>
              </a:rPr>
              <a:t> </a:t>
            </a:r>
            <a:r>
              <a:rPr dirty="0" sz="2400" spc="-5">
                <a:latin typeface="SimSun"/>
                <a:cs typeface="SimSun"/>
              </a:rPr>
              <a:t>－&gt;静止阻塞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"/>
            </a:pPr>
            <a:endParaRPr sz="1900">
              <a:latin typeface="SimSun"/>
              <a:cs typeface="SimSun"/>
            </a:endParaRPr>
          </a:p>
          <a:p>
            <a:pPr marL="1178560" indent="-540385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1177925" algn="l"/>
                <a:tab pos="1179195" algn="l"/>
              </a:tabLst>
            </a:pPr>
            <a:r>
              <a:rPr dirty="0" sz="2400">
                <a:latin typeface="SimSun"/>
                <a:cs typeface="SimSun"/>
              </a:rPr>
              <a:t>静止阻塞</a:t>
            </a:r>
            <a:r>
              <a:rPr dirty="0" sz="2400" spc="-10">
                <a:latin typeface="SimSun"/>
                <a:cs typeface="SimSun"/>
              </a:rPr>
              <a:t>－</a:t>
            </a:r>
            <a:r>
              <a:rPr dirty="0" sz="2400">
                <a:latin typeface="SimSun"/>
                <a:cs typeface="SimSun"/>
              </a:rPr>
              <a:t>&gt;静止就绪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"/>
            </a:pPr>
            <a:endParaRPr sz="1900">
              <a:latin typeface="SimSun"/>
              <a:cs typeface="SimSun"/>
            </a:endParaRPr>
          </a:p>
          <a:p>
            <a:pPr marL="1178560" indent="-54038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1177925" algn="l"/>
                <a:tab pos="1179195" algn="l"/>
              </a:tabLst>
            </a:pPr>
            <a:r>
              <a:rPr dirty="0" sz="2400">
                <a:latin typeface="SimSun"/>
                <a:cs typeface="SimSun"/>
              </a:rPr>
              <a:t>静止就绪</a:t>
            </a:r>
            <a:r>
              <a:rPr dirty="0" sz="2400" spc="-10">
                <a:latin typeface="SimSun"/>
                <a:cs typeface="SimSun"/>
              </a:rPr>
              <a:t>－</a:t>
            </a:r>
            <a:r>
              <a:rPr dirty="0" sz="2400" spc="-5">
                <a:latin typeface="SimSun"/>
                <a:cs typeface="SimSun"/>
              </a:rPr>
              <a:t>&gt;活动就绪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0C225"/>
              </a:buClr>
              <a:buFont typeface="Wingdings"/>
              <a:buChar char=""/>
            </a:pPr>
            <a:endParaRPr sz="1900">
              <a:latin typeface="SimSun"/>
              <a:cs typeface="SimSun"/>
            </a:endParaRPr>
          </a:p>
          <a:p>
            <a:pPr marL="1178560" indent="-54038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1177925" algn="l"/>
                <a:tab pos="1179195" algn="l"/>
              </a:tabLst>
            </a:pPr>
            <a:r>
              <a:rPr dirty="0" sz="2400">
                <a:latin typeface="SimSun"/>
                <a:cs typeface="SimSun"/>
              </a:rPr>
              <a:t>活动就绪</a:t>
            </a:r>
            <a:r>
              <a:rPr dirty="0" sz="2400" spc="-5">
                <a:latin typeface="SimSun"/>
                <a:cs typeface="SimSun"/>
              </a:rPr>
              <a:t>－&gt;</a:t>
            </a:r>
            <a:r>
              <a:rPr dirty="0" sz="2400">
                <a:latin typeface="SimSun"/>
                <a:cs typeface="SimSun"/>
              </a:rPr>
              <a:t>静止就绪</a:t>
            </a:r>
            <a:r>
              <a:rPr dirty="0" sz="2400" spc="-10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(较少见)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635253"/>
            <a:ext cx="46126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进程的基本状态及转换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555191"/>
            <a:ext cx="36068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进程的七状态转换图：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11729" y="2164842"/>
            <a:ext cx="7368540" cy="4601210"/>
            <a:chOff x="2411729" y="2164842"/>
            <a:chExt cx="7368540" cy="46012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0779" y="2183890"/>
              <a:ext cx="7330440" cy="456285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421254" y="2174367"/>
              <a:ext cx="7349490" cy="4582160"/>
            </a:xfrm>
            <a:custGeom>
              <a:avLst/>
              <a:gdLst/>
              <a:ahLst/>
              <a:cxnLst/>
              <a:rect l="l" t="t" r="r" b="b"/>
              <a:pathLst>
                <a:path w="7349490" h="4582159">
                  <a:moveTo>
                    <a:pt x="0" y="4581906"/>
                  </a:moveTo>
                  <a:lnTo>
                    <a:pt x="7349490" y="4581906"/>
                  </a:lnTo>
                  <a:lnTo>
                    <a:pt x="7349490" y="0"/>
                  </a:lnTo>
                  <a:lnTo>
                    <a:pt x="0" y="0"/>
                  </a:lnTo>
                  <a:lnTo>
                    <a:pt x="0" y="458190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63099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90C225"/>
                </a:solidFill>
                <a:latin typeface="Trebuchet MS"/>
                <a:cs typeface="Trebuchet MS"/>
              </a:rPr>
              <a:t>Linux2.4</a:t>
            </a:r>
            <a:r>
              <a:rPr dirty="0" sz="3600" spc="10">
                <a:solidFill>
                  <a:srgbClr val="90C225"/>
                </a:solidFill>
                <a:latin typeface="Microsoft YaHei UI"/>
                <a:cs typeface="Microsoft YaHei UI"/>
              </a:rPr>
              <a:t>版本中进程</a:t>
            </a:r>
            <a:r>
              <a:rPr dirty="0" sz="3600" spc="5">
                <a:solidFill>
                  <a:srgbClr val="90C225"/>
                </a:solidFill>
                <a:latin typeface="Microsoft YaHei UI"/>
                <a:cs typeface="Microsoft YaHei UI"/>
              </a:rPr>
              <a:t>的</a:t>
            </a:r>
            <a:r>
              <a:rPr dirty="0" sz="3600">
                <a:solidFill>
                  <a:srgbClr val="90C225"/>
                </a:solidFill>
                <a:latin typeface="Trebuchet MS"/>
                <a:cs typeface="Trebuchet MS"/>
              </a:rPr>
              <a:t>6</a:t>
            </a:r>
            <a:r>
              <a:rPr dirty="0" sz="3600" spc="10">
                <a:solidFill>
                  <a:srgbClr val="90C225"/>
                </a:solidFill>
                <a:latin typeface="Microsoft YaHei UI"/>
                <a:cs typeface="Microsoft YaHei UI"/>
              </a:rPr>
              <a:t>种状态</a:t>
            </a:r>
            <a:endParaRPr sz="3600">
              <a:latin typeface="Microsoft YaHei UI"/>
              <a:cs typeface="Microsoft YaHei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03870" y="1363599"/>
            <a:ext cx="8081009" cy="5146040"/>
            <a:chOff x="1503870" y="1363599"/>
            <a:chExt cx="8081009" cy="51460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3332" y="1373124"/>
              <a:ext cx="8061959" cy="51267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08633" y="1368361"/>
              <a:ext cx="8071484" cy="5136515"/>
            </a:xfrm>
            <a:custGeom>
              <a:avLst/>
              <a:gdLst/>
              <a:ahLst/>
              <a:cxnLst/>
              <a:rect l="l" t="t" r="r" b="b"/>
              <a:pathLst>
                <a:path w="8071484" h="5136515">
                  <a:moveTo>
                    <a:pt x="0" y="5136261"/>
                  </a:moveTo>
                  <a:lnTo>
                    <a:pt x="8071484" y="5136261"/>
                  </a:lnTo>
                  <a:lnTo>
                    <a:pt x="8071484" y="0"/>
                  </a:lnTo>
                  <a:lnTo>
                    <a:pt x="0" y="0"/>
                  </a:lnTo>
                  <a:lnTo>
                    <a:pt x="0" y="51362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6126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>
                <a:solidFill>
                  <a:srgbClr val="90C225"/>
                </a:solidFill>
                <a:latin typeface="Microsoft YaHei UI"/>
                <a:cs typeface="Microsoft YaHei UI"/>
              </a:rPr>
              <a:t>进程管理中的数据结构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692351"/>
            <a:ext cx="10008235" cy="4305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进程控制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块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PCB（Process</a:t>
            </a:r>
            <a:r>
              <a:rPr dirty="0" sz="2400" spc="-1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Control</a:t>
            </a:r>
            <a:r>
              <a:rPr dirty="0" sz="2400" spc="-1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Block）：是系统为了管理进程设置</a:t>
            </a:r>
            <a:endParaRPr sz="2400">
              <a:latin typeface="SimSun"/>
              <a:cs typeface="SimSun"/>
            </a:endParaRPr>
          </a:p>
          <a:p>
            <a:pPr marL="545465" marR="6350">
              <a:lnSpc>
                <a:spcPct val="2001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的一个专门的数据结构，用它来记录进程的外部特征，描述进程的运动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变化过程。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SimSun"/>
              <a:cs typeface="SimSun"/>
            </a:endParaRPr>
          </a:p>
          <a:p>
            <a:pPr marL="1351915" indent="-53848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1351915" algn="l"/>
                <a:tab pos="135255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系统利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用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PCB来控制和管理进程，所以</a:t>
            </a:r>
            <a:r>
              <a:rPr dirty="0" sz="2400" spc="-5">
                <a:solidFill>
                  <a:srgbClr val="FF0000"/>
                </a:solidFill>
                <a:latin typeface="SimSun"/>
                <a:cs typeface="SimSun"/>
              </a:rPr>
              <a:t>PC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B</a:t>
            </a:r>
            <a:r>
              <a:rPr dirty="0" sz="2400" spc="-5">
                <a:solidFill>
                  <a:srgbClr val="FF0000"/>
                </a:solidFill>
                <a:latin typeface="SimSun"/>
                <a:cs typeface="SimSun"/>
              </a:rPr>
              <a:t>是系统感知进程存在的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"/>
            </a:pPr>
            <a:endParaRPr sz="2250">
              <a:latin typeface="SimSun"/>
              <a:cs typeface="SimSun"/>
            </a:endParaRPr>
          </a:p>
          <a:p>
            <a:pPr marL="1351915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唯一标志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SimSun"/>
              <a:cs typeface="SimSun"/>
            </a:endParaRPr>
          </a:p>
          <a:p>
            <a:pPr marL="1351915" indent="-538480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1351915" algn="l"/>
                <a:tab pos="135255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进程与PCB是一一对应的。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6126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>
                <a:solidFill>
                  <a:srgbClr val="90C225"/>
                </a:solidFill>
                <a:latin typeface="Microsoft YaHei UI"/>
                <a:cs typeface="Microsoft YaHei UI"/>
              </a:rPr>
              <a:t>进程的组成（结构性）</a:t>
            </a:r>
            <a:endParaRPr sz="3600">
              <a:latin typeface="Microsoft YaHei UI"/>
              <a:cs typeface="Microsoft YaHei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611" y="1299972"/>
            <a:ext cx="8389620" cy="528370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6126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>
                <a:solidFill>
                  <a:srgbClr val="90C225"/>
                </a:solidFill>
                <a:latin typeface="Microsoft YaHei UI"/>
                <a:cs typeface="Microsoft YaHei UI"/>
              </a:rPr>
              <a:t>进程管理中的数据结构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066" y="1555191"/>
            <a:ext cx="7569834" cy="4740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PCB的内容：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546100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进程标识符：内部标识符（Pid）、外部标识符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46100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处理机状态（进程上下文）：处理机的各种寄存器中</a:t>
            </a:r>
            <a:endParaRPr sz="2400">
              <a:latin typeface="SimSun"/>
              <a:cs typeface="SimSun"/>
            </a:endParaRPr>
          </a:p>
          <a:p>
            <a:pPr marL="546100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的内容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46100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进程调度信息：进程状态、进程优先级、事件、其他</a:t>
            </a:r>
            <a:endParaRPr sz="2400">
              <a:latin typeface="SimSun"/>
              <a:cs typeface="SimSun"/>
            </a:endParaRPr>
          </a:p>
          <a:p>
            <a:pPr marL="546100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信息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546100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④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进程控制信息：程序和数据的地址、进程同步和通信</a:t>
            </a:r>
            <a:endParaRPr sz="2400">
              <a:latin typeface="SimSun"/>
              <a:cs typeface="SimSun"/>
            </a:endParaRPr>
          </a:p>
          <a:p>
            <a:pPr marL="546100">
              <a:lnSpc>
                <a:spcPct val="100000"/>
              </a:lnSpc>
              <a:spcBef>
                <a:spcPts val="1445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机制、资源清单、链接指针、家族信息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42706" y="1072514"/>
            <a:ext cx="2580005" cy="5528945"/>
          </a:xfrm>
          <a:custGeom>
            <a:avLst/>
            <a:gdLst/>
            <a:ahLst/>
            <a:cxnLst/>
            <a:rect l="l" t="t" r="r" b="b"/>
            <a:pathLst>
              <a:path w="2580004" h="5528945">
                <a:moveTo>
                  <a:pt x="2580005" y="4914404"/>
                </a:moveTo>
                <a:lnTo>
                  <a:pt x="0" y="4914404"/>
                </a:lnTo>
                <a:lnTo>
                  <a:pt x="0" y="5528703"/>
                </a:lnTo>
                <a:lnTo>
                  <a:pt x="2580005" y="5528703"/>
                </a:lnTo>
                <a:lnTo>
                  <a:pt x="2580005" y="4914404"/>
                </a:lnTo>
                <a:close/>
              </a:path>
              <a:path w="2580004" h="5528945">
                <a:moveTo>
                  <a:pt x="2580005" y="3685806"/>
                </a:moveTo>
                <a:lnTo>
                  <a:pt x="0" y="3685806"/>
                </a:lnTo>
                <a:lnTo>
                  <a:pt x="0" y="4300093"/>
                </a:lnTo>
                <a:lnTo>
                  <a:pt x="0" y="4914392"/>
                </a:lnTo>
                <a:lnTo>
                  <a:pt x="2580005" y="4914392"/>
                </a:lnTo>
                <a:lnTo>
                  <a:pt x="2580005" y="4300093"/>
                </a:lnTo>
                <a:lnTo>
                  <a:pt x="2580005" y="3685806"/>
                </a:lnTo>
                <a:close/>
              </a:path>
              <a:path w="2580004" h="5528945">
                <a:moveTo>
                  <a:pt x="2580005" y="0"/>
                </a:moveTo>
                <a:lnTo>
                  <a:pt x="0" y="0"/>
                </a:lnTo>
                <a:lnTo>
                  <a:pt x="0" y="614299"/>
                </a:lnTo>
                <a:lnTo>
                  <a:pt x="0" y="1228598"/>
                </a:lnTo>
                <a:lnTo>
                  <a:pt x="0" y="1842897"/>
                </a:lnTo>
                <a:lnTo>
                  <a:pt x="0" y="2457196"/>
                </a:lnTo>
                <a:lnTo>
                  <a:pt x="0" y="3071495"/>
                </a:lnTo>
                <a:lnTo>
                  <a:pt x="0" y="3685794"/>
                </a:lnTo>
                <a:lnTo>
                  <a:pt x="2580005" y="3685794"/>
                </a:lnTo>
                <a:lnTo>
                  <a:pt x="2580005" y="614299"/>
                </a:lnTo>
                <a:lnTo>
                  <a:pt x="25800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436356" y="1066164"/>
          <a:ext cx="2599055" cy="554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0005"/>
              </a:tblGrid>
              <a:tr h="614299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dirty="0" sz="2000">
                          <a:latin typeface="SimSun"/>
                          <a:cs typeface="SimSun"/>
                        </a:rPr>
                        <a:t>标识符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B="0" marT="163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4299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dirty="0" sz="2000">
                          <a:latin typeface="SimSun"/>
                          <a:cs typeface="SimSun"/>
                        </a:rPr>
                        <a:t>状态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B="0" marT="163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4299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dirty="0" sz="2000" spc="-5">
                          <a:latin typeface="SimSun"/>
                          <a:cs typeface="SimSun"/>
                        </a:rPr>
                        <a:t>优先级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B="0" marT="163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4299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dirty="0" sz="2000">
                          <a:latin typeface="SimSun"/>
                          <a:cs typeface="SimSun"/>
                        </a:rPr>
                        <a:t>程序</a:t>
                      </a:r>
                      <a:r>
                        <a:rPr dirty="0" sz="2000" spc="-10">
                          <a:latin typeface="SimSun"/>
                          <a:cs typeface="SimSun"/>
                        </a:rPr>
                        <a:t>计</a:t>
                      </a:r>
                      <a:r>
                        <a:rPr dirty="0" sz="2000" spc="-15">
                          <a:latin typeface="SimSun"/>
                          <a:cs typeface="SimSun"/>
                        </a:rPr>
                        <a:t>数</a:t>
                      </a:r>
                      <a:r>
                        <a:rPr dirty="0" sz="2000">
                          <a:latin typeface="SimSun"/>
                          <a:cs typeface="SimSun"/>
                        </a:rPr>
                        <a:t>器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B="0" marT="163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4299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2000">
                          <a:latin typeface="SimSun"/>
                          <a:cs typeface="SimSun"/>
                        </a:rPr>
                        <a:t>内存指针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4298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2000">
                          <a:latin typeface="SimSun"/>
                          <a:cs typeface="SimSun"/>
                        </a:rPr>
                        <a:t>上下文</a:t>
                      </a:r>
                      <a:r>
                        <a:rPr dirty="0" sz="2000" spc="-15">
                          <a:latin typeface="SimSun"/>
                          <a:cs typeface="SimSun"/>
                        </a:rPr>
                        <a:t>数</a:t>
                      </a:r>
                      <a:r>
                        <a:rPr dirty="0" sz="2000">
                          <a:latin typeface="SimSun"/>
                          <a:cs typeface="SimSun"/>
                        </a:rPr>
                        <a:t>据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4299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2000" spc="-5">
                          <a:latin typeface="SimSun"/>
                          <a:cs typeface="SimSun"/>
                        </a:rPr>
                        <a:t>I/O</a:t>
                      </a:r>
                      <a:r>
                        <a:rPr dirty="0" sz="2000">
                          <a:latin typeface="SimSun"/>
                          <a:cs typeface="SimSun"/>
                        </a:rPr>
                        <a:t>状态信息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4298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2000">
                          <a:latin typeface="SimSun"/>
                          <a:cs typeface="SimSun"/>
                        </a:rPr>
                        <a:t>记账信息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4311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dirty="0" sz="2000">
                          <a:latin typeface="SimSun"/>
                          <a:cs typeface="SimSun"/>
                        </a:rPr>
                        <a:t>……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B="0" marT="164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769" y="25095"/>
            <a:ext cx="432371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90C225"/>
                </a:solidFill>
                <a:latin typeface="Trebuchet MS"/>
                <a:cs typeface="Trebuchet MS"/>
              </a:rPr>
              <a:t>Linux</a:t>
            </a:r>
            <a:r>
              <a:rPr dirty="0" sz="3600" spc="5">
                <a:solidFill>
                  <a:srgbClr val="90C225"/>
                </a:solidFill>
                <a:latin typeface="Microsoft YaHei UI"/>
                <a:cs typeface="Microsoft YaHei UI"/>
              </a:rPr>
              <a:t>中</a:t>
            </a:r>
            <a:r>
              <a:rPr dirty="0" sz="3600">
                <a:solidFill>
                  <a:srgbClr val="90C225"/>
                </a:solidFill>
                <a:latin typeface="Trebuchet MS"/>
                <a:cs typeface="Trebuchet MS"/>
              </a:rPr>
              <a:t>PCB</a:t>
            </a:r>
            <a:r>
              <a:rPr dirty="0" sz="3600" spc="5">
                <a:solidFill>
                  <a:srgbClr val="90C225"/>
                </a:solidFill>
                <a:latin typeface="Microsoft YaHei UI"/>
                <a:cs typeface="Microsoft YaHei UI"/>
              </a:rPr>
              <a:t>类型定义</a:t>
            </a:r>
            <a:endParaRPr sz="3600">
              <a:latin typeface="Microsoft YaHei UI"/>
              <a:cs typeface="Microsoft YaHei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70570" y="650366"/>
            <a:ext cx="7529830" cy="5918835"/>
            <a:chOff x="1770570" y="650366"/>
            <a:chExt cx="7529830" cy="59188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0031" y="659891"/>
              <a:ext cx="7510272" cy="58994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75332" y="655129"/>
              <a:ext cx="7520305" cy="5909310"/>
            </a:xfrm>
            <a:custGeom>
              <a:avLst/>
              <a:gdLst/>
              <a:ahLst/>
              <a:cxnLst/>
              <a:rect l="l" t="t" r="r" b="b"/>
              <a:pathLst>
                <a:path w="7520305" h="5909309">
                  <a:moveTo>
                    <a:pt x="0" y="5908929"/>
                  </a:moveTo>
                  <a:lnTo>
                    <a:pt x="7519797" y="5908929"/>
                  </a:lnTo>
                  <a:lnTo>
                    <a:pt x="7519797" y="0"/>
                  </a:lnTo>
                  <a:lnTo>
                    <a:pt x="0" y="0"/>
                  </a:lnTo>
                  <a:lnTo>
                    <a:pt x="0" y="590892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690625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>
                <a:solidFill>
                  <a:srgbClr val="90C225"/>
                </a:solidFill>
                <a:latin typeface="Microsoft YaHei UI"/>
                <a:cs typeface="Microsoft YaHei UI"/>
              </a:rPr>
              <a:t>进程对于操作系统之重要不容置疑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7368" y="1797558"/>
            <a:ext cx="9884410" cy="3825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进程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（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Proces</a:t>
            </a:r>
            <a:r>
              <a:rPr dirty="0" sz="2400" spc="-15">
                <a:solidFill>
                  <a:srgbClr val="404040"/>
                </a:solidFill>
                <a:latin typeface="SimSun"/>
                <a:cs typeface="SimSun"/>
              </a:rPr>
              <a:t>s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）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SimSun"/>
              <a:cs typeface="SimSun"/>
            </a:endParaRPr>
          </a:p>
          <a:p>
            <a:pPr marL="727075" indent="-34988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727075" algn="l"/>
                <a:tab pos="72771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用户的所有程序均通过进程的形式运行；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Wingdings"/>
              <a:buChar char=""/>
            </a:pPr>
            <a:endParaRPr sz="3000">
              <a:latin typeface="SimSun"/>
              <a:cs typeface="SimSun"/>
            </a:endParaRPr>
          </a:p>
          <a:p>
            <a:pPr marL="727075" indent="-34988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727075" algn="l"/>
                <a:tab pos="72771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操作系统给用户提供的各种服务也是以进程的形式运行；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"/>
            </a:pPr>
            <a:endParaRPr sz="3000">
              <a:latin typeface="SimSun"/>
              <a:cs typeface="SimSun"/>
            </a:endParaRPr>
          </a:p>
          <a:p>
            <a:pPr marL="727075" indent="-34988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727075" algn="l"/>
                <a:tab pos="72771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进程管理模块是操作系统最核心的一个模块；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"/>
            </a:pPr>
            <a:endParaRPr sz="3000">
              <a:latin typeface="SimSun"/>
              <a:cs typeface="SimSun"/>
            </a:endParaRPr>
          </a:p>
          <a:p>
            <a:pPr marL="727075" indent="-34988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727075" algn="l"/>
                <a:tab pos="72771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学校操作系统内核从学习操作系统如何建立、管理、调度进程开始。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6126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>
                <a:solidFill>
                  <a:srgbClr val="90C225"/>
                </a:solidFill>
                <a:latin typeface="Microsoft YaHei UI"/>
                <a:cs typeface="Microsoft YaHei UI"/>
              </a:rPr>
              <a:t>进程管理中的数据结构</a:t>
            </a:r>
            <a:endParaRPr sz="3600">
              <a:latin typeface="Microsoft YaHei UI"/>
              <a:cs typeface="Microsoft YaHei U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05761" y="3889247"/>
          <a:ext cx="2584450" cy="2608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4765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PCB1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PCB2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PCB3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12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…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PCBn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56310" y="1692351"/>
            <a:ext cx="9855835" cy="3971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PCB的组织方式：</a:t>
            </a:r>
            <a:endParaRPr sz="2400">
              <a:latin typeface="SimSun"/>
              <a:cs typeface="SimSun"/>
            </a:endParaRPr>
          </a:p>
          <a:p>
            <a:pPr algn="just" marL="545465" marR="5080" indent="-533400">
              <a:lnSpc>
                <a:spcPct val="200100"/>
              </a:lnSpc>
              <a:spcBef>
                <a:spcPts val="994"/>
              </a:spcBef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900" spc="260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线性方式：系统中所有的PCB都组织在一张线性表中，将该表的首址存 放在内存的一个专用区域中。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SimSun"/>
              <a:cs typeface="SimSun"/>
            </a:endParaRPr>
          </a:p>
          <a:p>
            <a:pPr algn="just" marL="4448810" marR="521970">
              <a:lnSpc>
                <a:spcPct val="150000"/>
              </a:lnSpc>
            </a:pP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特点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：实现简单、开销小，但每次查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找时都需要扫描整张表，因此适合进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程数目不多的系统。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6126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>
                <a:solidFill>
                  <a:srgbClr val="90C225"/>
                </a:solidFill>
                <a:latin typeface="Microsoft YaHei UI"/>
                <a:cs typeface="Microsoft YaHei UI"/>
              </a:rPr>
              <a:t>进程管理中的数据结构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692351"/>
            <a:ext cx="10008870" cy="1981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PCB的组织方式：</a:t>
            </a:r>
            <a:endParaRPr sz="2400">
              <a:latin typeface="SimSun"/>
              <a:cs typeface="SimSun"/>
            </a:endParaRPr>
          </a:p>
          <a:p>
            <a:pPr marL="545465" marR="5080" indent="-533400">
              <a:lnSpc>
                <a:spcPct val="200100"/>
              </a:lnSpc>
              <a:spcBef>
                <a:spcPts val="994"/>
              </a:spcBef>
              <a:tabLst>
                <a:tab pos="54546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链接方式：把具有相同状态进程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PCB分别通过PCB中的链接字链接成一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个队列。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6979" y="3035807"/>
            <a:ext cx="6766559" cy="382218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6126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>
                <a:solidFill>
                  <a:srgbClr val="90C225"/>
                </a:solidFill>
                <a:latin typeface="Microsoft YaHei UI"/>
                <a:cs typeface="Microsoft YaHei UI"/>
              </a:rPr>
              <a:t>进程管理中的数据结构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692351"/>
            <a:ext cx="28448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PCB的组织方式：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310" y="2550921"/>
            <a:ext cx="5130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索引方式：系统根据所有进程状态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9685" y="3282822"/>
            <a:ext cx="4597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的不同建立几张索引表，并把各索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9685" y="4014038"/>
            <a:ext cx="45974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引表在内存的首地址记录在内存的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9685" y="4746117"/>
            <a:ext cx="4597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一些专用单元中。在每一个索引表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9685" y="5477967"/>
            <a:ext cx="45974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的表目中，记录具有相应状态的某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个PCB在PCB表中的地址。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97346" y="2143505"/>
            <a:ext cx="1254760" cy="405765"/>
          </a:xfrm>
          <a:custGeom>
            <a:avLst/>
            <a:gdLst/>
            <a:ahLst/>
            <a:cxnLst/>
            <a:rect l="l" t="t" r="r" b="b"/>
            <a:pathLst>
              <a:path w="1254759" h="405764">
                <a:moveTo>
                  <a:pt x="0" y="405384"/>
                </a:moveTo>
                <a:lnTo>
                  <a:pt x="1254252" y="405384"/>
                </a:lnTo>
                <a:lnTo>
                  <a:pt x="1254252" y="0"/>
                </a:lnTo>
                <a:lnTo>
                  <a:pt x="0" y="0"/>
                </a:lnTo>
                <a:lnTo>
                  <a:pt x="0" y="40538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354571" y="2196210"/>
            <a:ext cx="939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执行指针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87821" y="4736972"/>
            <a:ext cx="1273810" cy="422909"/>
            <a:chOff x="6187821" y="4736972"/>
            <a:chExt cx="1273810" cy="422909"/>
          </a:xfrm>
        </p:grpSpPr>
        <p:sp>
          <p:nvSpPr>
            <p:cNvPr id="12" name="object 12"/>
            <p:cNvSpPr/>
            <p:nvPr/>
          </p:nvSpPr>
          <p:spPr>
            <a:xfrm>
              <a:off x="6197346" y="4746497"/>
              <a:ext cx="1254760" cy="403860"/>
            </a:xfrm>
            <a:custGeom>
              <a:avLst/>
              <a:gdLst/>
              <a:ahLst/>
              <a:cxnLst/>
              <a:rect l="l" t="t" r="r" b="b"/>
              <a:pathLst>
                <a:path w="1254759" h="403860">
                  <a:moveTo>
                    <a:pt x="1254252" y="0"/>
                  </a:moveTo>
                  <a:lnTo>
                    <a:pt x="0" y="0"/>
                  </a:lnTo>
                  <a:lnTo>
                    <a:pt x="0" y="403859"/>
                  </a:lnTo>
                  <a:lnTo>
                    <a:pt x="1254252" y="403859"/>
                  </a:lnTo>
                  <a:lnTo>
                    <a:pt x="12542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197346" y="4746497"/>
              <a:ext cx="1254760" cy="403860"/>
            </a:xfrm>
            <a:custGeom>
              <a:avLst/>
              <a:gdLst/>
              <a:ahLst/>
              <a:cxnLst/>
              <a:rect l="l" t="t" r="r" b="b"/>
              <a:pathLst>
                <a:path w="1254759" h="403860">
                  <a:moveTo>
                    <a:pt x="0" y="403859"/>
                  </a:moveTo>
                  <a:lnTo>
                    <a:pt x="1254252" y="403859"/>
                  </a:lnTo>
                  <a:lnTo>
                    <a:pt x="1254252" y="0"/>
                  </a:lnTo>
                  <a:lnTo>
                    <a:pt x="0" y="0"/>
                  </a:lnTo>
                  <a:lnTo>
                    <a:pt x="0" y="40385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240271" y="4798821"/>
            <a:ext cx="1168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阻塞表指针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187821" y="3406521"/>
            <a:ext cx="1273810" cy="424815"/>
            <a:chOff x="6187821" y="3406521"/>
            <a:chExt cx="1273810" cy="424815"/>
          </a:xfrm>
        </p:grpSpPr>
        <p:sp>
          <p:nvSpPr>
            <p:cNvPr id="16" name="object 16"/>
            <p:cNvSpPr/>
            <p:nvPr/>
          </p:nvSpPr>
          <p:spPr>
            <a:xfrm>
              <a:off x="6197346" y="3416046"/>
              <a:ext cx="1254760" cy="405765"/>
            </a:xfrm>
            <a:custGeom>
              <a:avLst/>
              <a:gdLst/>
              <a:ahLst/>
              <a:cxnLst/>
              <a:rect l="l" t="t" r="r" b="b"/>
              <a:pathLst>
                <a:path w="1254759" h="405764">
                  <a:moveTo>
                    <a:pt x="1254252" y="0"/>
                  </a:moveTo>
                  <a:lnTo>
                    <a:pt x="0" y="0"/>
                  </a:lnTo>
                  <a:lnTo>
                    <a:pt x="0" y="405383"/>
                  </a:lnTo>
                  <a:lnTo>
                    <a:pt x="1254252" y="405383"/>
                  </a:lnTo>
                  <a:lnTo>
                    <a:pt x="12542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197346" y="3416046"/>
              <a:ext cx="1254760" cy="405765"/>
            </a:xfrm>
            <a:custGeom>
              <a:avLst/>
              <a:gdLst/>
              <a:ahLst/>
              <a:cxnLst/>
              <a:rect l="l" t="t" r="r" b="b"/>
              <a:pathLst>
                <a:path w="1254759" h="405764">
                  <a:moveTo>
                    <a:pt x="0" y="405383"/>
                  </a:moveTo>
                  <a:lnTo>
                    <a:pt x="1254252" y="405383"/>
                  </a:lnTo>
                  <a:lnTo>
                    <a:pt x="1254252" y="0"/>
                  </a:lnTo>
                  <a:lnTo>
                    <a:pt x="0" y="0"/>
                  </a:lnTo>
                  <a:lnTo>
                    <a:pt x="0" y="405383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6240271" y="3468751"/>
            <a:ext cx="1168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就绪表指针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277225" y="2943225"/>
            <a:ext cx="1273810" cy="1176020"/>
            <a:chOff x="8277225" y="2943225"/>
            <a:chExt cx="1273810" cy="1176020"/>
          </a:xfrm>
        </p:grpSpPr>
        <p:sp>
          <p:nvSpPr>
            <p:cNvPr id="20" name="object 20"/>
            <p:cNvSpPr/>
            <p:nvPr/>
          </p:nvSpPr>
          <p:spPr>
            <a:xfrm>
              <a:off x="8286750" y="2952750"/>
              <a:ext cx="1254760" cy="1156970"/>
            </a:xfrm>
            <a:custGeom>
              <a:avLst/>
              <a:gdLst/>
              <a:ahLst/>
              <a:cxnLst/>
              <a:rect l="l" t="t" r="r" b="b"/>
              <a:pathLst>
                <a:path w="1254759" h="1156970">
                  <a:moveTo>
                    <a:pt x="1254252" y="0"/>
                  </a:moveTo>
                  <a:lnTo>
                    <a:pt x="0" y="0"/>
                  </a:lnTo>
                  <a:lnTo>
                    <a:pt x="0" y="1156716"/>
                  </a:lnTo>
                  <a:lnTo>
                    <a:pt x="1254252" y="1156716"/>
                  </a:lnTo>
                  <a:lnTo>
                    <a:pt x="12542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286750" y="2952750"/>
              <a:ext cx="1254760" cy="1156970"/>
            </a:xfrm>
            <a:custGeom>
              <a:avLst/>
              <a:gdLst/>
              <a:ahLst/>
              <a:cxnLst/>
              <a:rect l="l" t="t" r="r" b="b"/>
              <a:pathLst>
                <a:path w="1254759" h="1156970">
                  <a:moveTo>
                    <a:pt x="0" y="1156716"/>
                  </a:moveTo>
                  <a:lnTo>
                    <a:pt x="1254252" y="1156716"/>
                  </a:lnTo>
                  <a:lnTo>
                    <a:pt x="1254252" y="0"/>
                  </a:lnTo>
                  <a:lnTo>
                    <a:pt x="0" y="0"/>
                  </a:lnTo>
                  <a:lnTo>
                    <a:pt x="0" y="115671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286750" y="3232784"/>
              <a:ext cx="1254760" cy="598170"/>
            </a:xfrm>
            <a:custGeom>
              <a:avLst/>
              <a:gdLst/>
              <a:ahLst/>
              <a:cxnLst/>
              <a:rect l="l" t="t" r="r" b="b"/>
              <a:pathLst>
                <a:path w="1254759" h="598170">
                  <a:moveTo>
                    <a:pt x="1254252" y="579120"/>
                  </a:moveTo>
                  <a:lnTo>
                    <a:pt x="0" y="579120"/>
                  </a:lnTo>
                  <a:lnTo>
                    <a:pt x="0" y="598170"/>
                  </a:lnTo>
                  <a:lnTo>
                    <a:pt x="1254252" y="598170"/>
                  </a:lnTo>
                  <a:lnTo>
                    <a:pt x="1254252" y="579120"/>
                  </a:lnTo>
                  <a:close/>
                </a:path>
                <a:path w="1254759" h="598170">
                  <a:moveTo>
                    <a:pt x="1254252" y="289560"/>
                  </a:moveTo>
                  <a:lnTo>
                    <a:pt x="0" y="289560"/>
                  </a:lnTo>
                  <a:lnTo>
                    <a:pt x="0" y="308622"/>
                  </a:lnTo>
                  <a:lnTo>
                    <a:pt x="1254252" y="308622"/>
                  </a:lnTo>
                  <a:lnTo>
                    <a:pt x="1254252" y="289560"/>
                  </a:lnTo>
                  <a:close/>
                </a:path>
                <a:path w="1254759" h="598170">
                  <a:moveTo>
                    <a:pt x="1254252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254252" y="19050"/>
                  </a:lnTo>
                  <a:lnTo>
                    <a:pt x="12542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8277225" y="4621148"/>
            <a:ext cx="1273810" cy="1174750"/>
            <a:chOff x="8277225" y="4621148"/>
            <a:chExt cx="1273810" cy="1174750"/>
          </a:xfrm>
        </p:grpSpPr>
        <p:sp>
          <p:nvSpPr>
            <p:cNvPr id="24" name="object 24"/>
            <p:cNvSpPr/>
            <p:nvPr/>
          </p:nvSpPr>
          <p:spPr>
            <a:xfrm>
              <a:off x="8286750" y="4630673"/>
              <a:ext cx="1254760" cy="1155700"/>
            </a:xfrm>
            <a:custGeom>
              <a:avLst/>
              <a:gdLst/>
              <a:ahLst/>
              <a:cxnLst/>
              <a:rect l="l" t="t" r="r" b="b"/>
              <a:pathLst>
                <a:path w="1254759" h="1155700">
                  <a:moveTo>
                    <a:pt x="1254252" y="0"/>
                  </a:moveTo>
                  <a:lnTo>
                    <a:pt x="0" y="0"/>
                  </a:lnTo>
                  <a:lnTo>
                    <a:pt x="0" y="1155192"/>
                  </a:lnTo>
                  <a:lnTo>
                    <a:pt x="1254252" y="1155192"/>
                  </a:lnTo>
                  <a:lnTo>
                    <a:pt x="12542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286750" y="4630673"/>
              <a:ext cx="1254760" cy="1155700"/>
            </a:xfrm>
            <a:custGeom>
              <a:avLst/>
              <a:gdLst/>
              <a:ahLst/>
              <a:cxnLst/>
              <a:rect l="l" t="t" r="r" b="b"/>
              <a:pathLst>
                <a:path w="1254759" h="1155700">
                  <a:moveTo>
                    <a:pt x="0" y="1155192"/>
                  </a:moveTo>
                  <a:lnTo>
                    <a:pt x="1254252" y="1155192"/>
                  </a:lnTo>
                  <a:lnTo>
                    <a:pt x="1254252" y="0"/>
                  </a:lnTo>
                  <a:lnTo>
                    <a:pt x="0" y="0"/>
                  </a:lnTo>
                  <a:lnTo>
                    <a:pt x="0" y="115519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286750" y="4909184"/>
              <a:ext cx="1254760" cy="598170"/>
            </a:xfrm>
            <a:custGeom>
              <a:avLst/>
              <a:gdLst/>
              <a:ahLst/>
              <a:cxnLst/>
              <a:rect l="l" t="t" r="r" b="b"/>
              <a:pathLst>
                <a:path w="1254759" h="598170">
                  <a:moveTo>
                    <a:pt x="1254252" y="579120"/>
                  </a:moveTo>
                  <a:lnTo>
                    <a:pt x="0" y="579120"/>
                  </a:lnTo>
                  <a:lnTo>
                    <a:pt x="0" y="598170"/>
                  </a:lnTo>
                  <a:lnTo>
                    <a:pt x="1254252" y="598170"/>
                  </a:lnTo>
                  <a:lnTo>
                    <a:pt x="1254252" y="579120"/>
                  </a:lnTo>
                  <a:close/>
                </a:path>
                <a:path w="1254759" h="598170">
                  <a:moveTo>
                    <a:pt x="1254252" y="289560"/>
                  </a:moveTo>
                  <a:lnTo>
                    <a:pt x="0" y="289560"/>
                  </a:lnTo>
                  <a:lnTo>
                    <a:pt x="0" y="308610"/>
                  </a:lnTo>
                  <a:lnTo>
                    <a:pt x="1254252" y="308610"/>
                  </a:lnTo>
                  <a:lnTo>
                    <a:pt x="1254252" y="289560"/>
                  </a:lnTo>
                  <a:close/>
                </a:path>
                <a:path w="1254759" h="598170">
                  <a:moveTo>
                    <a:pt x="1254252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254252" y="19050"/>
                  </a:lnTo>
                  <a:lnTo>
                    <a:pt x="12542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0314813" y="2133980"/>
          <a:ext cx="1543685" cy="412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5110"/>
              </a:tblGrid>
              <a:tr h="46329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PCB1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13081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19684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PCB2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2165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35"/>
                        </a:spcBef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PCB3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2457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7759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PCB4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2152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19684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PCB5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1860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PCB6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2152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19684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PCB7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18478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algn="ctr" marL="1905">
                        <a:lnSpc>
                          <a:spcPts val="1689"/>
                        </a:lnSpc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……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7335520" y="2952749"/>
            <a:ext cx="2988945" cy="925194"/>
          </a:xfrm>
          <a:custGeom>
            <a:avLst/>
            <a:gdLst/>
            <a:ahLst/>
            <a:cxnLst/>
            <a:rect l="l" t="t" r="r" b="b"/>
            <a:pathLst>
              <a:path w="2988945" h="925195">
                <a:moveTo>
                  <a:pt x="951230" y="173736"/>
                </a:moveTo>
                <a:lnTo>
                  <a:pt x="866140" y="177292"/>
                </a:lnTo>
                <a:lnTo>
                  <a:pt x="880008" y="202323"/>
                </a:lnTo>
                <a:lnTo>
                  <a:pt x="6350" y="686562"/>
                </a:lnTo>
                <a:lnTo>
                  <a:pt x="1651" y="689102"/>
                </a:lnTo>
                <a:lnTo>
                  <a:pt x="0" y="694944"/>
                </a:lnTo>
                <a:lnTo>
                  <a:pt x="2540" y="699516"/>
                </a:lnTo>
                <a:lnTo>
                  <a:pt x="5080" y="704215"/>
                </a:lnTo>
                <a:lnTo>
                  <a:pt x="10922" y="705866"/>
                </a:lnTo>
                <a:lnTo>
                  <a:pt x="889241" y="218986"/>
                </a:lnTo>
                <a:lnTo>
                  <a:pt x="903097" y="243967"/>
                </a:lnTo>
                <a:lnTo>
                  <a:pt x="937552" y="193675"/>
                </a:lnTo>
                <a:lnTo>
                  <a:pt x="951230" y="173736"/>
                </a:lnTo>
                <a:close/>
              </a:path>
              <a:path w="2988945" h="925195">
                <a:moveTo>
                  <a:pt x="2988818" y="0"/>
                </a:moveTo>
                <a:lnTo>
                  <a:pt x="2906014" y="20193"/>
                </a:lnTo>
                <a:lnTo>
                  <a:pt x="2924492" y="42024"/>
                </a:lnTo>
                <a:lnTo>
                  <a:pt x="2591790" y="323926"/>
                </a:lnTo>
                <a:lnTo>
                  <a:pt x="2098294" y="163068"/>
                </a:lnTo>
                <a:lnTo>
                  <a:pt x="2092960" y="165735"/>
                </a:lnTo>
                <a:lnTo>
                  <a:pt x="2091309" y="170815"/>
                </a:lnTo>
                <a:lnTo>
                  <a:pt x="2089658" y="175768"/>
                </a:lnTo>
                <a:lnTo>
                  <a:pt x="2092325" y="181102"/>
                </a:lnTo>
                <a:lnTo>
                  <a:pt x="2574772" y="338353"/>
                </a:lnTo>
                <a:lnTo>
                  <a:pt x="2310866" y="561962"/>
                </a:lnTo>
                <a:lnTo>
                  <a:pt x="2100072" y="452374"/>
                </a:lnTo>
                <a:lnTo>
                  <a:pt x="2094357" y="454279"/>
                </a:lnTo>
                <a:lnTo>
                  <a:pt x="2091817" y="458851"/>
                </a:lnTo>
                <a:lnTo>
                  <a:pt x="2089404" y="463550"/>
                </a:lnTo>
                <a:lnTo>
                  <a:pt x="2091309" y="469265"/>
                </a:lnTo>
                <a:lnTo>
                  <a:pt x="2095881" y="471805"/>
                </a:lnTo>
                <a:lnTo>
                  <a:pt x="2295080" y="575322"/>
                </a:lnTo>
                <a:lnTo>
                  <a:pt x="2094103" y="745617"/>
                </a:lnTo>
                <a:lnTo>
                  <a:pt x="2090166" y="749046"/>
                </a:lnTo>
                <a:lnTo>
                  <a:pt x="2089658" y="755015"/>
                </a:lnTo>
                <a:lnTo>
                  <a:pt x="2093087" y="758952"/>
                </a:lnTo>
                <a:lnTo>
                  <a:pt x="2096516" y="763016"/>
                </a:lnTo>
                <a:lnTo>
                  <a:pt x="2102485" y="763524"/>
                </a:lnTo>
                <a:lnTo>
                  <a:pt x="2106422" y="760095"/>
                </a:lnTo>
                <a:lnTo>
                  <a:pt x="2313305" y="584796"/>
                </a:lnTo>
                <a:lnTo>
                  <a:pt x="2916771" y="898359"/>
                </a:lnTo>
                <a:lnTo>
                  <a:pt x="2903601" y="923671"/>
                </a:lnTo>
                <a:lnTo>
                  <a:pt x="2988818" y="925068"/>
                </a:lnTo>
                <a:lnTo>
                  <a:pt x="2975445" y="906653"/>
                </a:lnTo>
                <a:lnTo>
                  <a:pt x="2938780" y="856107"/>
                </a:lnTo>
                <a:lnTo>
                  <a:pt x="2925572" y="881481"/>
                </a:lnTo>
                <a:lnTo>
                  <a:pt x="2329078" y="571423"/>
                </a:lnTo>
                <a:lnTo>
                  <a:pt x="2595994" y="345262"/>
                </a:lnTo>
                <a:lnTo>
                  <a:pt x="2913430" y="448716"/>
                </a:lnTo>
                <a:lnTo>
                  <a:pt x="2904617" y="475869"/>
                </a:lnTo>
                <a:lnTo>
                  <a:pt x="2988818" y="463296"/>
                </a:lnTo>
                <a:lnTo>
                  <a:pt x="2979661" y="454279"/>
                </a:lnTo>
                <a:lnTo>
                  <a:pt x="2928112" y="403479"/>
                </a:lnTo>
                <a:lnTo>
                  <a:pt x="2919285" y="430657"/>
                </a:lnTo>
                <a:lnTo>
                  <a:pt x="2613012" y="330847"/>
                </a:lnTo>
                <a:lnTo>
                  <a:pt x="2936773" y="56515"/>
                </a:lnTo>
                <a:lnTo>
                  <a:pt x="2955290" y="78359"/>
                </a:lnTo>
                <a:lnTo>
                  <a:pt x="2975826" y="30353"/>
                </a:lnTo>
                <a:lnTo>
                  <a:pt x="29888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335774" y="4688585"/>
            <a:ext cx="2988945" cy="925194"/>
          </a:xfrm>
          <a:custGeom>
            <a:avLst/>
            <a:gdLst/>
            <a:ahLst/>
            <a:cxnLst/>
            <a:rect l="l" t="t" r="r" b="b"/>
            <a:pathLst>
              <a:path w="2988945" h="925195">
                <a:moveTo>
                  <a:pt x="950976" y="57912"/>
                </a:moveTo>
                <a:lnTo>
                  <a:pt x="866902" y="43815"/>
                </a:lnTo>
                <a:lnTo>
                  <a:pt x="875284" y="71170"/>
                </a:lnTo>
                <a:lnTo>
                  <a:pt x="2794" y="338328"/>
                </a:lnTo>
                <a:lnTo>
                  <a:pt x="0" y="343662"/>
                </a:lnTo>
                <a:lnTo>
                  <a:pt x="3048" y="353822"/>
                </a:lnTo>
                <a:lnTo>
                  <a:pt x="8382" y="356616"/>
                </a:lnTo>
                <a:lnTo>
                  <a:pt x="880846" y="89331"/>
                </a:lnTo>
                <a:lnTo>
                  <a:pt x="889254" y="116713"/>
                </a:lnTo>
                <a:lnTo>
                  <a:pt x="942568" y="65913"/>
                </a:lnTo>
                <a:lnTo>
                  <a:pt x="950976" y="57912"/>
                </a:lnTo>
                <a:close/>
              </a:path>
              <a:path w="2988945" h="925195">
                <a:moveTo>
                  <a:pt x="2988564" y="0"/>
                </a:moveTo>
                <a:lnTo>
                  <a:pt x="2904998" y="16891"/>
                </a:lnTo>
                <a:lnTo>
                  <a:pt x="2922574" y="39382"/>
                </a:lnTo>
                <a:lnTo>
                  <a:pt x="2467813" y="394335"/>
                </a:lnTo>
                <a:lnTo>
                  <a:pt x="2458415" y="394335"/>
                </a:lnTo>
                <a:lnTo>
                  <a:pt x="2106676" y="51054"/>
                </a:lnTo>
                <a:lnTo>
                  <a:pt x="2102993" y="47371"/>
                </a:lnTo>
                <a:lnTo>
                  <a:pt x="2096897" y="47498"/>
                </a:lnTo>
                <a:lnTo>
                  <a:pt x="2093214" y="51308"/>
                </a:lnTo>
                <a:lnTo>
                  <a:pt x="2089531" y="54991"/>
                </a:lnTo>
                <a:lnTo>
                  <a:pt x="2089658" y="61087"/>
                </a:lnTo>
                <a:lnTo>
                  <a:pt x="2431135" y="394335"/>
                </a:lnTo>
                <a:lnTo>
                  <a:pt x="2094865" y="394335"/>
                </a:lnTo>
                <a:lnTo>
                  <a:pt x="2090547" y="398653"/>
                </a:lnTo>
                <a:lnTo>
                  <a:pt x="2090547" y="409067"/>
                </a:lnTo>
                <a:lnTo>
                  <a:pt x="2094865" y="413385"/>
                </a:lnTo>
                <a:lnTo>
                  <a:pt x="2443403" y="413385"/>
                </a:lnTo>
                <a:lnTo>
                  <a:pt x="2094230" y="685927"/>
                </a:lnTo>
                <a:lnTo>
                  <a:pt x="2090039" y="689102"/>
                </a:lnTo>
                <a:lnTo>
                  <a:pt x="2089277" y="695071"/>
                </a:lnTo>
                <a:lnTo>
                  <a:pt x="2092579" y="699262"/>
                </a:lnTo>
                <a:lnTo>
                  <a:pt x="2095754" y="703453"/>
                </a:lnTo>
                <a:lnTo>
                  <a:pt x="2101723" y="704215"/>
                </a:lnTo>
                <a:lnTo>
                  <a:pt x="2461196" y="423672"/>
                </a:lnTo>
                <a:lnTo>
                  <a:pt x="2927413" y="878624"/>
                </a:lnTo>
                <a:lnTo>
                  <a:pt x="2907411" y="899160"/>
                </a:lnTo>
                <a:lnTo>
                  <a:pt x="2988564" y="925068"/>
                </a:lnTo>
                <a:lnTo>
                  <a:pt x="2976791" y="891159"/>
                </a:lnTo>
                <a:lnTo>
                  <a:pt x="2960624" y="844550"/>
                </a:lnTo>
                <a:lnTo>
                  <a:pt x="2940697" y="864997"/>
                </a:lnTo>
                <a:lnTo>
                  <a:pt x="2477935" y="413385"/>
                </a:lnTo>
                <a:lnTo>
                  <a:pt x="2912364" y="413385"/>
                </a:lnTo>
                <a:lnTo>
                  <a:pt x="2912364" y="441960"/>
                </a:lnTo>
                <a:lnTo>
                  <a:pt x="2969514" y="413385"/>
                </a:lnTo>
                <a:lnTo>
                  <a:pt x="2988564" y="403860"/>
                </a:lnTo>
                <a:lnTo>
                  <a:pt x="2969514" y="394335"/>
                </a:lnTo>
                <a:lnTo>
                  <a:pt x="2912364" y="365760"/>
                </a:lnTo>
                <a:lnTo>
                  <a:pt x="2912364" y="394335"/>
                </a:lnTo>
                <a:lnTo>
                  <a:pt x="2498788" y="394335"/>
                </a:lnTo>
                <a:lnTo>
                  <a:pt x="2934347" y="54432"/>
                </a:lnTo>
                <a:lnTo>
                  <a:pt x="2951988" y="76962"/>
                </a:lnTo>
                <a:lnTo>
                  <a:pt x="2975102" y="28321"/>
                </a:lnTo>
                <a:lnTo>
                  <a:pt x="2988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0" name="object 30"/>
          <p:cNvGrpSpPr/>
          <p:nvPr/>
        </p:nvGrpSpPr>
        <p:grpSpPr>
          <a:xfrm>
            <a:off x="7336917" y="2337054"/>
            <a:ext cx="2987675" cy="557530"/>
            <a:chOff x="7336917" y="2337054"/>
            <a:chExt cx="2987675" cy="557530"/>
          </a:xfrm>
        </p:grpSpPr>
        <p:sp>
          <p:nvSpPr>
            <p:cNvPr id="31" name="object 31"/>
            <p:cNvSpPr/>
            <p:nvPr/>
          </p:nvSpPr>
          <p:spPr>
            <a:xfrm>
              <a:off x="7336917" y="2337054"/>
              <a:ext cx="2987675" cy="76200"/>
            </a:xfrm>
            <a:custGeom>
              <a:avLst/>
              <a:gdLst/>
              <a:ahLst/>
              <a:cxnLst/>
              <a:rect l="l" t="t" r="r" b="b"/>
              <a:pathLst>
                <a:path w="2987675" h="76200">
                  <a:moveTo>
                    <a:pt x="2911221" y="0"/>
                  </a:moveTo>
                  <a:lnTo>
                    <a:pt x="2911221" y="76200"/>
                  </a:lnTo>
                  <a:lnTo>
                    <a:pt x="2968371" y="47625"/>
                  </a:lnTo>
                  <a:lnTo>
                    <a:pt x="2929128" y="47625"/>
                  </a:lnTo>
                  <a:lnTo>
                    <a:pt x="2933446" y="43307"/>
                  </a:lnTo>
                  <a:lnTo>
                    <a:pt x="2933446" y="32893"/>
                  </a:lnTo>
                  <a:lnTo>
                    <a:pt x="2929128" y="28575"/>
                  </a:lnTo>
                  <a:lnTo>
                    <a:pt x="2968371" y="28575"/>
                  </a:lnTo>
                  <a:lnTo>
                    <a:pt x="2911221" y="0"/>
                  </a:lnTo>
                  <a:close/>
                </a:path>
                <a:path w="2987675" h="76200">
                  <a:moveTo>
                    <a:pt x="2911221" y="28575"/>
                  </a:moveTo>
                  <a:lnTo>
                    <a:pt x="4317" y="28575"/>
                  </a:lnTo>
                  <a:lnTo>
                    <a:pt x="0" y="32893"/>
                  </a:lnTo>
                  <a:lnTo>
                    <a:pt x="0" y="43307"/>
                  </a:lnTo>
                  <a:lnTo>
                    <a:pt x="4317" y="47625"/>
                  </a:lnTo>
                  <a:lnTo>
                    <a:pt x="2911221" y="47625"/>
                  </a:lnTo>
                  <a:lnTo>
                    <a:pt x="2911221" y="28575"/>
                  </a:lnTo>
                  <a:close/>
                </a:path>
                <a:path w="2987675" h="76200">
                  <a:moveTo>
                    <a:pt x="2968371" y="28575"/>
                  </a:moveTo>
                  <a:lnTo>
                    <a:pt x="2929128" y="28575"/>
                  </a:lnTo>
                  <a:lnTo>
                    <a:pt x="2933446" y="32893"/>
                  </a:lnTo>
                  <a:lnTo>
                    <a:pt x="2933446" y="43307"/>
                  </a:lnTo>
                  <a:lnTo>
                    <a:pt x="2929128" y="47625"/>
                  </a:lnTo>
                  <a:lnTo>
                    <a:pt x="2968371" y="47625"/>
                  </a:lnTo>
                  <a:lnTo>
                    <a:pt x="2987421" y="38100"/>
                  </a:lnTo>
                  <a:lnTo>
                    <a:pt x="2968371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249412" y="2526792"/>
              <a:ext cx="1327785" cy="367665"/>
            </a:xfrm>
            <a:custGeom>
              <a:avLst/>
              <a:gdLst/>
              <a:ahLst/>
              <a:cxnLst/>
              <a:rect l="l" t="t" r="r" b="b"/>
              <a:pathLst>
                <a:path w="1327784" h="367664">
                  <a:moveTo>
                    <a:pt x="1327403" y="0"/>
                  </a:moveTo>
                  <a:lnTo>
                    <a:pt x="0" y="0"/>
                  </a:lnTo>
                  <a:lnTo>
                    <a:pt x="0" y="367284"/>
                  </a:lnTo>
                  <a:lnTo>
                    <a:pt x="1327403" y="367284"/>
                  </a:lnTo>
                  <a:lnTo>
                    <a:pt x="1327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8329421" y="2561082"/>
            <a:ext cx="1168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就绪索引表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249411" y="4184903"/>
            <a:ext cx="1327785" cy="367665"/>
          </a:xfrm>
          <a:custGeom>
            <a:avLst/>
            <a:gdLst/>
            <a:ahLst/>
            <a:cxnLst/>
            <a:rect l="l" t="t" r="r" b="b"/>
            <a:pathLst>
              <a:path w="1327784" h="367664">
                <a:moveTo>
                  <a:pt x="1327403" y="0"/>
                </a:moveTo>
                <a:lnTo>
                  <a:pt x="0" y="0"/>
                </a:lnTo>
                <a:lnTo>
                  <a:pt x="0" y="367284"/>
                </a:lnTo>
                <a:lnTo>
                  <a:pt x="1327403" y="367284"/>
                </a:lnTo>
                <a:lnTo>
                  <a:pt x="13274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8329421" y="4219194"/>
            <a:ext cx="1168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阻塞索引表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0717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>
                <a:solidFill>
                  <a:srgbClr val="90C225"/>
                </a:solidFill>
                <a:latin typeface="Microsoft YaHei UI"/>
                <a:cs typeface="Microsoft YaHei UI"/>
              </a:rPr>
              <a:t>进程管理模块的主要功能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672793"/>
            <a:ext cx="10189210" cy="4503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进程控制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SimSun"/>
              <a:cs typeface="SimSun"/>
            </a:endParaRPr>
          </a:p>
          <a:p>
            <a:pPr marL="727075" indent="-34925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727075" algn="l"/>
                <a:tab pos="72771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管理控制一个进程的生命周期：创建、撤销、阻塞、唤醒、挂起、激活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0C225"/>
              </a:buClr>
              <a:buFont typeface="Wingdings"/>
              <a:buChar char=""/>
            </a:pPr>
            <a:endParaRPr sz="2800">
              <a:latin typeface="SimSun"/>
              <a:cs typeface="SimSun"/>
            </a:endParaRPr>
          </a:p>
          <a:p>
            <a:pPr marL="727075" indent="-34925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727075" algn="l"/>
                <a:tab pos="72771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管理控制多个进程的并发：进程同步和进程并发、进程通信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"/>
            </a:pPr>
            <a:endParaRPr sz="2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进程调度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00">
              <a:latin typeface="SimSun"/>
              <a:cs typeface="SimSun"/>
            </a:endParaRPr>
          </a:p>
          <a:p>
            <a:pPr marL="727075" indent="-349250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727075" algn="l"/>
                <a:tab pos="72771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根据进程当前状态决定哪个进程获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得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CPU，以及占用多长时间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0C225"/>
              </a:buClr>
              <a:buFont typeface="Wingdings"/>
              <a:buChar char=""/>
            </a:pPr>
            <a:endParaRPr sz="2800">
              <a:latin typeface="SimSun"/>
              <a:cs typeface="SimSun"/>
            </a:endParaRPr>
          </a:p>
          <a:p>
            <a:pPr marL="727075" indent="-34925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727075" algn="l"/>
                <a:tab pos="72771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将CPU分给进程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8422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</a:tabLst>
            </a:pPr>
            <a:r>
              <a:rPr dirty="0" sz="3600">
                <a:solidFill>
                  <a:srgbClr val="90C225"/>
                </a:solidFill>
                <a:latin typeface="Trebuchet MS"/>
                <a:cs typeface="Trebuchet MS"/>
              </a:rPr>
              <a:t>2.3	</a:t>
            </a:r>
            <a:r>
              <a:rPr dirty="0" sz="3600" spc="10">
                <a:solidFill>
                  <a:srgbClr val="90C225"/>
                </a:solidFill>
                <a:latin typeface="Microsoft YaHei UI"/>
                <a:cs typeface="Microsoft YaHei UI"/>
              </a:rPr>
              <a:t>进程控制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900173"/>
            <a:ext cx="9817100" cy="3573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进程控制是进程管理中最基本的功能。</a:t>
            </a:r>
            <a:endParaRPr sz="2400">
              <a:latin typeface="SimSun"/>
              <a:cs typeface="SimSun"/>
            </a:endParaRPr>
          </a:p>
          <a:p>
            <a:pPr algn="just" marL="355600" marR="5080" indent="-342900">
              <a:lnSpc>
                <a:spcPct val="200000"/>
              </a:lnSpc>
              <a:spcBef>
                <a:spcPts val="994"/>
              </a:spcBef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95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进程控制的主要任务是：系统使用一些具有特定功能的程序段来创建、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撤消进程以及完成进程各状态间的转换，从而达到多进程高效率并发执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行和协调、实现资源共享的目的。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进程控制一般是由OS的内核中的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原语（Primitive）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来实现的。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7781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5990" algn="l"/>
              </a:tabLst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2.</a:t>
            </a:r>
            <a:r>
              <a:rPr dirty="0" sz="3600" b="0">
                <a:solidFill>
                  <a:srgbClr val="90C225"/>
                </a:solidFill>
                <a:latin typeface="Trebuchet MS"/>
                <a:cs typeface="Trebuchet MS"/>
              </a:rPr>
              <a:t>3	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进程控制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900173"/>
            <a:ext cx="2979420" cy="3825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一．</a:t>
            </a:r>
            <a:r>
              <a:rPr dirty="0" sz="1900" spc="-735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操作系统内核</a:t>
            </a:r>
            <a:endParaRPr sz="2400">
              <a:latin typeface="SimSun"/>
              <a:cs typeface="SimSun"/>
            </a:endParaRPr>
          </a:p>
          <a:p>
            <a:pPr marL="12700" marR="919480">
              <a:lnSpc>
                <a:spcPts val="6770"/>
              </a:lnSpc>
              <a:spcBef>
                <a:spcPts val="860"/>
              </a:spcBef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二．</a:t>
            </a:r>
            <a:r>
              <a:rPr dirty="0" sz="1900" spc="-735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进程的创建 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三．</a:t>
            </a:r>
            <a:r>
              <a:rPr dirty="0" sz="1900" spc="-735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进程的终止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四．</a:t>
            </a:r>
            <a:r>
              <a:rPr dirty="0" sz="1900" spc="-735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进程的阻塞与唤醒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五．</a:t>
            </a:r>
            <a:r>
              <a:rPr dirty="0" sz="1900" spc="-735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进程的挂起与激活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6957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>
                <a:solidFill>
                  <a:srgbClr val="90C225"/>
                </a:solidFill>
                <a:latin typeface="Microsoft YaHei UI"/>
                <a:cs typeface="Microsoft YaHei UI"/>
              </a:rPr>
              <a:t>一、操作系统内核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749297"/>
            <a:ext cx="8295640" cy="4284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现代操作系统一般将OS划分成若干层次，将OS的不同功能分</a:t>
            </a:r>
            <a:endParaRPr sz="240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  <a:spcBef>
                <a:spcPts val="1725"/>
              </a:spcBef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别设置在不同的层次中。</a:t>
            </a:r>
            <a:endParaRPr sz="2400">
              <a:latin typeface="SimSun"/>
              <a:cs typeface="SimSun"/>
            </a:endParaRPr>
          </a:p>
          <a:p>
            <a:pPr algn="just" marL="355600" marR="6985" indent="-342900">
              <a:lnSpc>
                <a:spcPct val="160000"/>
              </a:lnSpc>
              <a:spcBef>
                <a:spcPts val="1000"/>
              </a:spcBef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95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通常将一些与硬件紧密相关的模块、各种常用设备的驱动程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序以及运行效率较高的模块，都安排在紧靠硬件的软件层次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中，将它们常驻内存，通常被称为OS内核。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设置OS内核的目的：保护软件；提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高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OS效率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处理机的执行状态分为系统态和用户态。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2133346"/>
            <a:ext cx="21971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O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S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内核的功能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9022" y="3357498"/>
            <a:ext cx="85490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7200" indent="-445134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457200" algn="l"/>
                <a:tab pos="457834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支撑功能：中断处理；时钟管理；原语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（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Primitive）操作。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5316" y="1183513"/>
            <a:ext cx="755015" cy="2254885"/>
          </a:xfrm>
          <a:custGeom>
            <a:avLst/>
            <a:gdLst/>
            <a:ahLst/>
            <a:cxnLst/>
            <a:rect l="l" t="t" r="r" b="b"/>
            <a:pathLst>
              <a:path w="755014" h="2254885">
                <a:moveTo>
                  <a:pt x="754761" y="0"/>
                </a:moveTo>
                <a:lnTo>
                  <a:pt x="0" y="2254377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200905" y="773430"/>
            <a:ext cx="3017520" cy="64643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lIns="0" tIns="55244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434"/>
              </a:spcBef>
            </a:pPr>
            <a:r>
              <a:rPr dirty="0" sz="1800" spc="10" b="1">
                <a:latin typeface="Microsoft YaHei UI"/>
                <a:cs typeface="Microsoft YaHei UI"/>
              </a:rPr>
              <a:t>内核最基本的功能，是整个</a:t>
            </a:r>
            <a:endParaRPr sz="1800">
              <a:latin typeface="Microsoft YaHei UI"/>
              <a:cs typeface="Microsoft YaHei UI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dirty="0" sz="1800" spc="-370" b="1">
                <a:latin typeface="Microsoft YaHei UI"/>
                <a:cs typeface="Microsoft YaHei UI"/>
              </a:rPr>
              <a:t>OS</a:t>
            </a:r>
            <a:r>
              <a:rPr dirty="0" sz="1800" spc="10" b="1">
                <a:latin typeface="Microsoft YaHei UI"/>
                <a:cs typeface="Microsoft YaHei UI"/>
              </a:rPr>
              <a:t>赖以活动的基础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94909" y="2086864"/>
            <a:ext cx="491490" cy="1327150"/>
          </a:xfrm>
          <a:custGeom>
            <a:avLst/>
            <a:gdLst/>
            <a:ahLst/>
            <a:cxnLst/>
            <a:rect l="l" t="t" r="r" b="b"/>
            <a:pathLst>
              <a:path w="491489" h="1327150">
                <a:moveTo>
                  <a:pt x="491236" y="0"/>
                </a:moveTo>
                <a:lnTo>
                  <a:pt x="0" y="1326769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506973" y="1559813"/>
            <a:ext cx="3017520" cy="83058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algn="just" marL="90805" marR="158115">
              <a:lnSpc>
                <a:spcPct val="100000"/>
              </a:lnSpc>
              <a:spcBef>
                <a:spcPts val="60"/>
              </a:spcBef>
            </a:pPr>
            <a:r>
              <a:rPr dirty="0" sz="1800" spc="10" b="1">
                <a:latin typeface="Microsoft YaHei UI"/>
                <a:cs typeface="Microsoft YaHei UI"/>
              </a:rPr>
              <a:t>时间片轮转调度、实时系统 的截止时间控制、批处理系 </a:t>
            </a:r>
            <a:r>
              <a:rPr dirty="0" sz="1800" spc="10" b="1">
                <a:latin typeface="Microsoft YaHei UI"/>
                <a:cs typeface="Microsoft YaHei UI"/>
              </a:rPr>
              <a:t>统中的最长运行时间控制</a:t>
            </a:r>
            <a:endParaRPr sz="1800">
              <a:latin typeface="Microsoft YaHei UI"/>
              <a:cs typeface="Microsoft YaHei U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511035" y="2465070"/>
            <a:ext cx="3663950" cy="982980"/>
            <a:chOff x="6511035" y="2465070"/>
            <a:chExt cx="3663950" cy="982980"/>
          </a:xfrm>
        </p:grpSpPr>
        <p:sp>
          <p:nvSpPr>
            <p:cNvPr id="9" name="object 9"/>
            <p:cNvSpPr/>
            <p:nvPr/>
          </p:nvSpPr>
          <p:spPr>
            <a:xfrm>
              <a:off x="6724649" y="2465070"/>
              <a:ext cx="3450590" cy="830580"/>
            </a:xfrm>
            <a:custGeom>
              <a:avLst/>
              <a:gdLst/>
              <a:ahLst/>
              <a:cxnLst/>
              <a:rect l="l" t="t" r="r" b="b"/>
              <a:pathLst>
                <a:path w="3450590" h="830579">
                  <a:moveTo>
                    <a:pt x="3450336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3450336" y="830579"/>
                  </a:lnTo>
                  <a:lnTo>
                    <a:pt x="34503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520560" y="2992120"/>
              <a:ext cx="180340" cy="446405"/>
            </a:xfrm>
            <a:custGeom>
              <a:avLst/>
              <a:gdLst/>
              <a:ahLst/>
              <a:cxnLst/>
              <a:rect l="l" t="t" r="r" b="b"/>
              <a:pathLst>
                <a:path w="180340" h="446404">
                  <a:moveTo>
                    <a:pt x="180213" y="0"/>
                  </a:moveTo>
                  <a:lnTo>
                    <a:pt x="0" y="446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724650" y="2465070"/>
            <a:ext cx="3450590" cy="83058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90805" marR="129539">
              <a:lnSpc>
                <a:spcPct val="100000"/>
              </a:lnSpc>
              <a:spcBef>
                <a:spcPts val="60"/>
              </a:spcBef>
            </a:pPr>
            <a:r>
              <a:rPr dirty="0" sz="1800" spc="10" b="1">
                <a:latin typeface="Microsoft YaHei UI"/>
                <a:cs typeface="Microsoft YaHei UI"/>
              </a:rPr>
              <a:t>由若干条指令组成的，用于完成 </a:t>
            </a:r>
            <a:r>
              <a:rPr dirty="0" sz="1800" spc="10" b="1">
                <a:latin typeface="Microsoft YaHei UI"/>
                <a:cs typeface="Microsoft YaHei UI"/>
              </a:rPr>
              <a:t>一定功能的一个过程。           </a:t>
            </a:r>
            <a:r>
              <a:rPr dirty="0" sz="1800" spc="210" b="1">
                <a:latin typeface="Microsoft YaHei UI"/>
                <a:cs typeface="Microsoft YaHei UI"/>
              </a:rPr>
              <a:t> </a:t>
            </a:r>
            <a:r>
              <a:rPr dirty="0" sz="1800" spc="190" b="1">
                <a:latin typeface="Microsoft YaHei UI"/>
                <a:cs typeface="Microsoft YaHei UI"/>
              </a:rPr>
              <a:t>“</a:t>
            </a:r>
            <a:r>
              <a:rPr dirty="0" sz="1800" spc="375" b="1">
                <a:latin typeface="Microsoft YaHei UI"/>
                <a:cs typeface="Microsoft YaHei UI"/>
              </a:rPr>
              <a:t>原子操作</a:t>
            </a:r>
            <a:r>
              <a:rPr dirty="0" sz="1800" spc="190" b="1">
                <a:latin typeface="Microsoft YaHei UI"/>
                <a:cs typeface="Microsoft YaHei UI"/>
              </a:rPr>
              <a:t>”</a:t>
            </a:r>
            <a:endParaRPr sz="1800">
              <a:latin typeface="Microsoft YaHei UI"/>
              <a:cs typeface="Microsoft YaHei U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125086" y="3761994"/>
            <a:ext cx="3696970" cy="877569"/>
            <a:chOff x="4125086" y="3761994"/>
            <a:chExt cx="3696970" cy="877569"/>
          </a:xfrm>
        </p:grpSpPr>
        <p:sp>
          <p:nvSpPr>
            <p:cNvPr id="13" name="object 13"/>
            <p:cNvSpPr/>
            <p:nvPr/>
          </p:nvSpPr>
          <p:spPr>
            <a:xfrm>
              <a:off x="4371593" y="3761994"/>
              <a:ext cx="3450590" cy="832485"/>
            </a:xfrm>
            <a:custGeom>
              <a:avLst/>
              <a:gdLst/>
              <a:ahLst/>
              <a:cxnLst/>
              <a:rect l="l" t="t" r="r" b="b"/>
              <a:pathLst>
                <a:path w="3450590" h="832485">
                  <a:moveTo>
                    <a:pt x="3450336" y="0"/>
                  </a:moveTo>
                  <a:lnTo>
                    <a:pt x="0" y="0"/>
                  </a:lnTo>
                  <a:lnTo>
                    <a:pt x="0" y="832103"/>
                  </a:lnTo>
                  <a:lnTo>
                    <a:pt x="3450336" y="832103"/>
                  </a:lnTo>
                  <a:lnTo>
                    <a:pt x="34503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34611" y="4290060"/>
              <a:ext cx="213360" cy="339725"/>
            </a:xfrm>
            <a:custGeom>
              <a:avLst/>
              <a:gdLst/>
              <a:ahLst/>
              <a:cxnLst/>
              <a:rect l="l" t="t" r="r" b="b"/>
              <a:pathLst>
                <a:path w="213360" h="339725">
                  <a:moveTo>
                    <a:pt x="213105" y="0"/>
                  </a:moveTo>
                  <a:lnTo>
                    <a:pt x="0" y="33972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371594" y="3761994"/>
            <a:ext cx="3450590" cy="832485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lIns="0" tIns="14986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180"/>
              </a:spcBef>
            </a:pPr>
            <a:r>
              <a:rPr dirty="0" sz="1800" spc="5" b="1">
                <a:latin typeface="Microsoft YaHei UI"/>
                <a:cs typeface="Microsoft YaHei UI"/>
              </a:rPr>
              <a:t>进程调度与分派、进程创建与撤</a:t>
            </a:r>
            <a:endParaRPr sz="1800">
              <a:latin typeface="Microsoft YaHei UI"/>
              <a:cs typeface="Microsoft YaHei UI"/>
            </a:endParaRPr>
          </a:p>
          <a:p>
            <a:pPr marL="90805">
              <a:lnSpc>
                <a:spcPct val="100000"/>
              </a:lnSpc>
            </a:pPr>
            <a:r>
              <a:rPr dirty="0" sz="1800" spc="10" b="1">
                <a:latin typeface="Microsoft YaHei UI"/>
                <a:cs typeface="Microsoft YaHei UI"/>
              </a:rPr>
              <a:t>销、进程同步、进程通信等</a:t>
            </a:r>
            <a:endParaRPr sz="1800">
              <a:latin typeface="Microsoft YaHei UI"/>
              <a:cs typeface="Microsoft YaHei U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86297" y="4941061"/>
            <a:ext cx="3696970" cy="1155065"/>
            <a:chOff x="5686297" y="4941061"/>
            <a:chExt cx="3696970" cy="1155065"/>
          </a:xfrm>
        </p:grpSpPr>
        <p:sp>
          <p:nvSpPr>
            <p:cNvPr id="17" name="object 17"/>
            <p:cNvSpPr/>
            <p:nvPr/>
          </p:nvSpPr>
          <p:spPr>
            <a:xfrm>
              <a:off x="5923025" y="5253989"/>
              <a:ext cx="3450590" cy="832485"/>
            </a:xfrm>
            <a:custGeom>
              <a:avLst/>
              <a:gdLst/>
              <a:ahLst/>
              <a:cxnLst/>
              <a:rect l="l" t="t" r="r" b="b"/>
              <a:pathLst>
                <a:path w="3450590" h="832485">
                  <a:moveTo>
                    <a:pt x="3450335" y="0"/>
                  </a:moveTo>
                  <a:lnTo>
                    <a:pt x="0" y="0"/>
                  </a:lnTo>
                  <a:lnTo>
                    <a:pt x="0" y="832104"/>
                  </a:lnTo>
                  <a:lnTo>
                    <a:pt x="3450335" y="832104"/>
                  </a:lnTo>
                  <a:lnTo>
                    <a:pt x="34503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695822" y="4950586"/>
              <a:ext cx="3677920" cy="1136015"/>
            </a:xfrm>
            <a:custGeom>
              <a:avLst/>
              <a:gdLst/>
              <a:ahLst/>
              <a:cxnLst/>
              <a:rect l="l" t="t" r="r" b="b"/>
              <a:pathLst>
                <a:path w="3677920" h="1136014">
                  <a:moveTo>
                    <a:pt x="227202" y="1135507"/>
                  </a:moveTo>
                  <a:lnTo>
                    <a:pt x="3677538" y="1135507"/>
                  </a:lnTo>
                  <a:lnTo>
                    <a:pt x="3677538" y="303403"/>
                  </a:lnTo>
                  <a:lnTo>
                    <a:pt x="227202" y="303403"/>
                  </a:lnTo>
                  <a:lnTo>
                    <a:pt x="227202" y="1135507"/>
                  </a:lnTo>
                  <a:close/>
                </a:path>
                <a:path w="3677920" h="1136014">
                  <a:moveTo>
                    <a:pt x="203326" y="831418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119022" y="4583048"/>
            <a:ext cx="8359775" cy="1382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7200" indent="-445134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457200" algn="l"/>
                <a:tab pos="457834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资源管理功能：进程管理；存储器管理；设备管理。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SimSun"/>
              <a:cs typeface="SimSun"/>
            </a:endParaRPr>
          </a:p>
          <a:p>
            <a:pPr marL="4894580">
              <a:lnSpc>
                <a:spcPct val="100000"/>
              </a:lnSpc>
            </a:pPr>
            <a:r>
              <a:rPr dirty="0" sz="1800" spc="10" b="1">
                <a:latin typeface="Microsoft YaHei UI"/>
                <a:cs typeface="Microsoft YaHei UI"/>
              </a:rPr>
              <a:t>地址转换机构、内存分配与回收、</a:t>
            </a:r>
            <a:endParaRPr sz="1800">
              <a:latin typeface="Microsoft YaHei UI"/>
              <a:cs typeface="Microsoft YaHei UI"/>
            </a:endParaRPr>
          </a:p>
          <a:p>
            <a:pPr marL="4894580">
              <a:lnSpc>
                <a:spcPct val="100000"/>
              </a:lnSpc>
            </a:pPr>
            <a:r>
              <a:rPr dirty="0" sz="1800" spc="5" b="1">
                <a:latin typeface="Microsoft YaHei UI"/>
                <a:cs typeface="Microsoft YaHei UI"/>
              </a:rPr>
              <a:t>内存保护和对换等</a:t>
            </a:r>
            <a:endParaRPr sz="1800">
              <a:latin typeface="Microsoft YaHei UI"/>
              <a:cs typeface="Microsoft YaHei U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082915" y="3801617"/>
            <a:ext cx="4001770" cy="838200"/>
            <a:chOff x="8082915" y="3801617"/>
            <a:chExt cx="4001770" cy="838200"/>
          </a:xfrm>
        </p:grpSpPr>
        <p:sp>
          <p:nvSpPr>
            <p:cNvPr id="21" name="object 21"/>
            <p:cNvSpPr/>
            <p:nvPr/>
          </p:nvSpPr>
          <p:spPr>
            <a:xfrm>
              <a:off x="8634222" y="3801617"/>
              <a:ext cx="3450590" cy="832485"/>
            </a:xfrm>
            <a:custGeom>
              <a:avLst/>
              <a:gdLst/>
              <a:ahLst/>
              <a:cxnLst/>
              <a:rect l="l" t="t" r="r" b="b"/>
              <a:pathLst>
                <a:path w="3450590" h="832485">
                  <a:moveTo>
                    <a:pt x="3450335" y="0"/>
                  </a:moveTo>
                  <a:lnTo>
                    <a:pt x="0" y="0"/>
                  </a:lnTo>
                  <a:lnTo>
                    <a:pt x="0" y="832103"/>
                  </a:lnTo>
                  <a:lnTo>
                    <a:pt x="3450335" y="832103"/>
                  </a:lnTo>
                  <a:lnTo>
                    <a:pt x="34503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092440" y="4329683"/>
              <a:ext cx="518159" cy="300355"/>
            </a:xfrm>
            <a:custGeom>
              <a:avLst/>
              <a:gdLst/>
              <a:ahLst/>
              <a:cxnLst/>
              <a:rect l="l" t="t" r="r" b="b"/>
              <a:pathLst>
                <a:path w="518159" h="300354">
                  <a:moveTo>
                    <a:pt x="517905" y="0"/>
                  </a:moveTo>
                  <a:lnTo>
                    <a:pt x="0" y="300355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8634221" y="3801617"/>
            <a:ext cx="3450590" cy="832485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lIns="0" tIns="14986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180"/>
              </a:spcBef>
            </a:pPr>
            <a:r>
              <a:rPr dirty="0" sz="1800" spc="10" b="1">
                <a:latin typeface="Microsoft YaHei UI"/>
                <a:cs typeface="Microsoft YaHei UI"/>
              </a:rPr>
              <a:t>设备驱动程序、缓冲管理、设备</a:t>
            </a:r>
            <a:endParaRPr sz="1800">
              <a:latin typeface="Microsoft YaHei UI"/>
              <a:cs typeface="Microsoft YaHei UI"/>
            </a:endParaRPr>
          </a:p>
          <a:p>
            <a:pPr marL="90805">
              <a:lnSpc>
                <a:spcPct val="100000"/>
              </a:lnSpc>
            </a:pPr>
            <a:r>
              <a:rPr dirty="0" sz="1800" spc="10" b="1">
                <a:latin typeface="Microsoft YaHei UI"/>
                <a:cs typeface="Microsoft YaHei UI"/>
              </a:rPr>
              <a:t>分配、设备独立性等</a:t>
            </a:r>
            <a:endParaRPr sz="18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1611325"/>
            <a:ext cx="8141334" cy="4539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原语（Primitive）：机器指令构成的一种实现特定功能的</a:t>
            </a:r>
            <a:endParaRPr sz="240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  <a:spcBef>
                <a:spcPts val="1730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小程序，它的运行具有不可分割性。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原语的特点：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SimSun"/>
              <a:cs typeface="SimSun"/>
            </a:endParaRPr>
          </a:p>
          <a:p>
            <a:pPr marL="1002665" indent="-36893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1002665" algn="l"/>
                <a:tab pos="10033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贴近底层：用机器语言编写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"/>
            </a:pPr>
            <a:endParaRPr sz="2100">
              <a:latin typeface="SimSun"/>
              <a:cs typeface="SimSun"/>
            </a:endParaRPr>
          </a:p>
          <a:p>
            <a:pPr marL="1002665" indent="-36893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1002665" algn="l"/>
                <a:tab pos="100330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OS最重要的，最内核的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"/>
            </a:pPr>
            <a:endParaRPr sz="2100">
              <a:latin typeface="SimSun"/>
              <a:cs typeface="SimSun"/>
            </a:endParaRPr>
          </a:p>
          <a:p>
            <a:pPr marL="1002665" indent="-36893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1002665" algn="l"/>
                <a:tab pos="10033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运行过程具有原子性（不可中断）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0C225"/>
              </a:buClr>
              <a:buFont typeface="Wingdings"/>
              <a:buChar char=""/>
            </a:pPr>
            <a:endParaRPr sz="2100">
              <a:latin typeface="SimSun"/>
              <a:cs typeface="SimSun"/>
            </a:endParaRPr>
          </a:p>
          <a:p>
            <a:pPr marL="1002665" indent="-36893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1002665" algn="l"/>
                <a:tab pos="10033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系统小程序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3280" y="336296"/>
            <a:ext cx="9429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>
                <a:solidFill>
                  <a:srgbClr val="90C225"/>
                </a:solidFill>
                <a:latin typeface="Microsoft YaHei UI"/>
                <a:cs typeface="Microsoft YaHei UI"/>
              </a:rPr>
              <a:t>原语</a:t>
            </a:r>
            <a:endParaRPr sz="36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280" y="1352245"/>
            <a:ext cx="10717530" cy="4558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操作系统中原语的类别：</a:t>
            </a:r>
            <a:endParaRPr sz="2400">
              <a:latin typeface="SimSun"/>
              <a:cs typeface="SimSun"/>
            </a:endParaRPr>
          </a:p>
          <a:p>
            <a:pPr marL="644525" marR="310515" indent="-365760">
              <a:lnSpc>
                <a:spcPct val="2001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644525" algn="l"/>
                <a:tab pos="64516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进程控制用原语：进程创建原语、进程撤销原语、阻塞原语、唤醒原语、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进程挂起原语、进程激活原语、进程调度原语等；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Wingdings"/>
              <a:buChar char=""/>
            </a:pPr>
            <a:endParaRPr sz="3000">
              <a:latin typeface="SimSun"/>
              <a:cs typeface="SimSun"/>
            </a:endParaRPr>
          </a:p>
          <a:p>
            <a:pPr marL="645160" indent="-36576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644525" algn="l"/>
                <a:tab pos="64516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进程通信用原语：消息发送原语、消息接收原语等；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"/>
            </a:pPr>
            <a:endParaRPr sz="3000">
              <a:latin typeface="SimSun"/>
              <a:cs typeface="SimSun"/>
            </a:endParaRPr>
          </a:p>
          <a:p>
            <a:pPr marL="645160" indent="-36576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644525" algn="l"/>
                <a:tab pos="64516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资源互斥与进程同步用原语：wait（P）操作原语</a:t>
            </a:r>
            <a:r>
              <a:rPr dirty="0" sz="2400" spc="-10">
                <a:solidFill>
                  <a:srgbClr val="404040"/>
                </a:solidFill>
                <a:latin typeface="SimSun"/>
                <a:cs typeface="SimSun"/>
              </a:rPr>
              <a:t>和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signal（V）操作原语；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"/>
            </a:pPr>
            <a:endParaRPr sz="3000">
              <a:latin typeface="SimSun"/>
              <a:cs typeface="SimSun"/>
            </a:endParaRPr>
          </a:p>
          <a:p>
            <a:pPr marL="645160" indent="-36576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644525" algn="l"/>
                <a:tab pos="64516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资源管理用原语：请求资源的原语和释放资源的原语。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3280" y="336296"/>
            <a:ext cx="9429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>
                <a:solidFill>
                  <a:srgbClr val="90C225"/>
                </a:solidFill>
                <a:latin typeface="Microsoft YaHei UI"/>
                <a:cs typeface="Microsoft YaHei UI"/>
              </a:rPr>
              <a:t>原语</a:t>
            </a:r>
            <a:endParaRPr sz="36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6767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</a:tabLst>
            </a:pPr>
            <a:r>
              <a:rPr dirty="0" sz="3600">
                <a:solidFill>
                  <a:srgbClr val="90C225"/>
                </a:solidFill>
                <a:latin typeface="Trebuchet MS"/>
                <a:cs typeface="Trebuchet MS"/>
              </a:rPr>
              <a:t>2.1	</a:t>
            </a:r>
            <a:r>
              <a:rPr dirty="0" sz="3600" spc="10">
                <a:solidFill>
                  <a:srgbClr val="90C225"/>
                </a:solidFill>
                <a:latin typeface="Microsoft YaHei UI"/>
                <a:cs typeface="Microsoft YaHei UI"/>
              </a:rPr>
              <a:t>前趋图和程序执行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2649" y="2227275"/>
            <a:ext cx="2465705" cy="22631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dirty="0" sz="2050" spc="-18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600">
                <a:solidFill>
                  <a:srgbClr val="404040"/>
                </a:solidFill>
                <a:latin typeface="SimSun"/>
                <a:cs typeface="SimSun"/>
              </a:rPr>
              <a:t>前趋图</a:t>
            </a:r>
            <a:endParaRPr sz="26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dirty="0" sz="2050" spc="-18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2050" spc="-18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600">
                <a:solidFill>
                  <a:srgbClr val="404040"/>
                </a:solidFill>
                <a:latin typeface="SimSun"/>
                <a:cs typeface="SimSun"/>
              </a:rPr>
              <a:t>程序顺</a:t>
            </a:r>
            <a:r>
              <a:rPr dirty="0" sz="2600" spc="-15">
                <a:solidFill>
                  <a:srgbClr val="404040"/>
                </a:solidFill>
                <a:latin typeface="SimSun"/>
                <a:cs typeface="SimSun"/>
              </a:rPr>
              <a:t>序</a:t>
            </a:r>
            <a:r>
              <a:rPr dirty="0" sz="2600">
                <a:solidFill>
                  <a:srgbClr val="404040"/>
                </a:solidFill>
                <a:latin typeface="SimSun"/>
                <a:cs typeface="SimSun"/>
              </a:rPr>
              <a:t>执行</a:t>
            </a:r>
            <a:endParaRPr sz="26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2050" spc="-18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2050" spc="-18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600">
                <a:solidFill>
                  <a:srgbClr val="404040"/>
                </a:solidFill>
                <a:latin typeface="SimSun"/>
                <a:cs typeface="SimSun"/>
              </a:rPr>
              <a:t>程序并</a:t>
            </a:r>
            <a:r>
              <a:rPr dirty="0" sz="2600" spc="-15">
                <a:solidFill>
                  <a:srgbClr val="404040"/>
                </a:solidFill>
                <a:latin typeface="SimSun"/>
                <a:cs typeface="SimSun"/>
              </a:rPr>
              <a:t>发</a:t>
            </a:r>
            <a:r>
              <a:rPr dirty="0" sz="2600">
                <a:solidFill>
                  <a:srgbClr val="404040"/>
                </a:solidFill>
                <a:latin typeface="SimSun"/>
                <a:cs typeface="SimSun"/>
              </a:rPr>
              <a:t>执行</a:t>
            </a:r>
            <a:endParaRPr sz="2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2258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二、进程的创建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749297"/>
            <a:ext cx="4030979" cy="2528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进程的层次结构：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SimSun"/>
              <a:cs typeface="SimSun"/>
            </a:endParaRPr>
          </a:p>
          <a:p>
            <a:pPr marL="817244" indent="-44450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817244" algn="l"/>
                <a:tab pos="81788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父进程与子进程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0C225"/>
              </a:buClr>
              <a:buFont typeface="Wingdings"/>
              <a:buChar char=""/>
            </a:pPr>
            <a:endParaRPr sz="2100">
              <a:latin typeface="SimSun"/>
              <a:cs typeface="SimSun"/>
            </a:endParaRPr>
          </a:p>
          <a:p>
            <a:pPr marL="817244" indent="-44450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817244" algn="l"/>
                <a:tab pos="81788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资源继承和资源归还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"/>
            </a:pPr>
            <a:endParaRPr sz="2100">
              <a:latin typeface="SimSun"/>
              <a:cs typeface="SimSun"/>
            </a:endParaRPr>
          </a:p>
          <a:p>
            <a:pPr marL="817244" indent="-44450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817244" algn="l"/>
                <a:tab pos="81788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PCB中设置家族关系表项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8552" y="1912620"/>
            <a:ext cx="4840224" cy="277520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09129" y="1929510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A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8945" y="2468626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 MT"/>
                <a:cs typeface="Arial MT"/>
              </a:rPr>
              <a:t>C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77839" y="2557348"/>
            <a:ext cx="2292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B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71050" y="3276091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 MT"/>
                <a:cs typeface="Arial MT"/>
              </a:rPr>
              <a:t>H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70850" y="3321557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F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76792" y="3321557"/>
            <a:ext cx="262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G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47282" y="3321557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06288" y="3366007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 MT"/>
                <a:cs typeface="Arial MT"/>
              </a:rPr>
              <a:t>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80831" y="4218813"/>
            <a:ext cx="8832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5950" algn="l"/>
              </a:tabLst>
            </a:pPr>
            <a:r>
              <a:rPr dirty="0" sz="2400" spc="-5">
                <a:latin typeface="Arial MT"/>
                <a:cs typeface="Arial MT"/>
              </a:rPr>
              <a:t>L</a:t>
            </a:r>
            <a:r>
              <a:rPr dirty="0" sz="2400" spc="-5">
                <a:latin typeface="Arial MT"/>
                <a:cs typeface="Arial MT"/>
              </a:rPr>
              <a:t>	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0509" y="4263390"/>
            <a:ext cx="169481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5475" algn="l"/>
                <a:tab pos="1477645" algn="l"/>
              </a:tabLst>
            </a:pP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>
                <a:latin typeface="Arial MT"/>
                <a:cs typeface="Arial MT"/>
              </a:rPr>
              <a:t>	J	K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38825" y="4970779"/>
            <a:ext cx="3531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1100" algn="l"/>
              </a:tabLst>
            </a:pPr>
            <a:r>
              <a:rPr dirty="0" sz="2400">
                <a:latin typeface="SimSun"/>
                <a:cs typeface="SimSun"/>
              </a:rPr>
              <a:t>进程图</a:t>
            </a:r>
            <a:r>
              <a:rPr dirty="0" sz="2400" spc="-5">
                <a:latin typeface="SimSun"/>
                <a:cs typeface="SimSun"/>
              </a:rPr>
              <a:t>（</a:t>
            </a:r>
            <a:r>
              <a:rPr dirty="0" sz="2400">
                <a:latin typeface="SimSun"/>
                <a:cs typeface="SimSun"/>
              </a:rPr>
              <a:t>Process	Graph）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1749297"/>
            <a:ext cx="3416300" cy="1102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引起创建进程的事件：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SimSun"/>
              <a:cs typeface="SimSun"/>
            </a:endParaRPr>
          </a:p>
          <a:p>
            <a:pPr marL="817244" indent="-44450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817244" algn="l"/>
                <a:tab pos="81788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批作业调度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7498" y="3174619"/>
            <a:ext cx="22980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5930" indent="-443865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455930" algn="l"/>
                <a:tab pos="45656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交互作业提交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7498" y="3886580"/>
            <a:ext cx="3212465" cy="1102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5930" indent="-443865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455930" algn="l"/>
                <a:tab pos="45656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系统提供服务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0C225"/>
              </a:buClr>
              <a:buFont typeface="Wingdings"/>
              <a:buChar char=""/>
            </a:pPr>
            <a:endParaRPr sz="2100">
              <a:latin typeface="SimSun"/>
              <a:cs typeface="SimSun"/>
            </a:endParaRPr>
          </a:p>
          <a:p>
            <a:pPr marL="455930" indent="-44386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455930" algn="l"/>
                <a:tab pos="45656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用户程序创建子进程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48455" y="2575560"/>
            <a:ext cx="277495" cy="1527175"/>
          </a:xfrm>
          <a:custGeom>
            <a:avLst/>
            <a:gdLst/>
            <a:ahLst/>
            <a:cxnLst/>
            <a:rect l="l" t="t" r="r" b="b"/>
            <a:pathLst>
              <a:path w="277495" h="1527175">
                <a:moveTo>
                  <a:pt x="0" y="0"/>
                </a:moveTo>
                <a:lnTo>
                  <a:pt x="53976" y="1807"/>
                </a:lnTo>
                <a:lnTo>
                  <a:pt x="98059" y="6746"/>
                </a:lnTo>
                <a:lnTo>
                  <a:pt x="127783" y="14091"/>
                </a:lnTo>
                <a:lnTo>
                  <a:pt x="138684" y="23113"/>
                </a:lnTo>
                <a:lnTo>
                  <a:pt x="138684" y="740410"/>
                </a:lnTo>
                <a:lnTo>
                  <a:pt x="149584" y="749432"/>
                </a:lnTo>
                <a:lnTo>
                  <a:pt x="179308" y="756777"/>
                </a:lnTo>
                <a:lnTo>
                  <a:pt x="223391" y="761716"/>
                </a:lnTo>
                <a:lnTo>
                  <a:pt x="277368" y="763524"/>
                </a:lnTo>
                <a:lnTo>
                  <a:pt x="223391" y="765331"/>
                </a:lnTo>
                <a:lnTo>
                  <a:pt x="179308" y="770270"/>
                </a:lnTo>
                <a:lnTo>
                  <a:pt x="149584" y="777615"/>
                </a:lnTo>
                <a:lnTo>
                  <a:pt x="138684" y="786638"/>
                </a:lnTo>
                <a:lnTo>
                  <a:pt x="138684" y="1503933"/>
                </a:lnTo>
                <a:lnTo>
                  <a:pt x="127783" y="1512956"/>
                </a:lnTo>
                <a:lnTo>
                  <a:pt x="98059" y="1520301"/>
                </a:lnTo>
                <a:lnTo>
                  <a:pt x="53976" y="1525240"/>
                </a:lnTo>
                <a:lnTo>
                  <a:pt x="0" y="1527047"/>
                </a:lnTo>
              </a:path>
            </a:pathLst>
          </a:custGeom>
          <a:ln w="126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236211" y="3151123"/>
            <a:ext cx="36868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系统内核为用户创建新进程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2258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二、进程的创建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2258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二、进程的创建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749297"/>
            <a:ext cx="9226550" cy="3240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1726564" algn="l"/>
                <a:tab pos="21837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Creation	of	Process：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SimSun"/>
              <a:cs typeface="SimSun"/>
            </a:endParaRPr>
          </a:p>
          <a:p>
            <a:pPr marL="373380">
              <a:lnSpc>
                <a:spcPct val="100000"/>
              </a:lnSpc>
              <a:tabLst>
                <a:tab pos="830580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申请空白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PCB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SimSun"/>
              <a:cs typeface="SimSun"/>
            </a:endParaRPr>
          </a:p>
          <a:p>
            <a:pPr marL="373380">
              <a:lnSpc>
                <a:spcPct val="100000"/>
              </a:lnSpc>
              <a:tabLst>
                <a:tab pos="830580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为新进程分配资源（内存、文件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、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I/O设备、CPU时间等）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SimSun"/>
              <a:cs typeface="SimSun"/>
            </a:endParaRPr>
          </a:p>
          <a:p>
            <a:pPr marL="373380">
              <a:lnSpc>
                <a:spcPct val="100000"/>
              </a:lnSpc>
              <a:tabLst>
                <a:tab pos="830580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初始化PCB（标识符信息、处理机状态信息、处理机控制信息）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SimSun"/>
              <a:cs typeface="SimSun"/>
            </a:endParaRPr>
          </a:p>
          <a:p>
            <a:pPr marL="373380">
              <a:lnSpc>
                <a:spcPct val="100000"/>
              </a:lnSpc>
              <a:tabLst>
                <a:tab pos="830580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④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新进程插入就绪队列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8057" y="2000250"/>
            <a:ext cx="2095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28509" y="2995422"/>
            <a:ext cx="1828800" cy="457200"/>
          </a:xfrm>
          <a:custGeom>
            <a:avLst/>
            <a:gdLst/>
            <a:ahLst/>
            <a:cxnLst/>
            <a:rect l="l" t="t" r="r" b="b"/>
            <a:pathLst>
              <a:path w="1828800" h="457200">
                <a:moveTo>
                  <a:pt x="1828800" y="0"/>
                </a:moveTo>
                <a:lnTo>
                  <a:pt x="0" y="0"/>
                </a:lnTo>
                <a:lnTo>
                  <a:pt x="0" y="457200"/>
                </a:lnTo>
                <a:lnTo>
                  <a:pt x="1828800" y="4572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128509" y="2995422"/>
            <a:ext cx="1828800" cy="4572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wrap="square" lIns="0" tIns="55244" rIns="0" bIns="0" rtlCol="0" vert="horz">
            <a:spAutoFit/>
          </a:bodyPr>
          <a:lstStyle/>
          <a:p>
            <a:pPr marL="300990">
              <a:lnSpc>
                <a:spcPct val="100000"/>
              </a:lnSpc>
              <a:spcBef>
                <a:spcPts val="434"/>
              </a:spcBef>
            </a:pPr>
            <a:r>
              <a:rPr dirty="0" sz="2400" spc="10">
                <a:latin typeface="SimSun"/>
                <a:cs typeface="SimSun"/>
              </a:rPr>
              <a:t>创建失败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23309" y="709422"/>
            <a:ext cx="3276600" cy="381000"/>
          </a:xfrm>
          <a:custGeom>
            <a:avLst/>
            <a:gdLst/>
            <a:ahLst/>
            <a:cxnLst/>
            <a:rect l="l" t="t" r="r" b="b"/>
            <a:pathLst>
              <a:path w="3276600" h="381000">
                <a:moveTo>
                  <a:pt x="527176" y="0"/>
                </a:moveTo>
                <a:lnTo>
                  <a:pt x="2749423" y="0"/>
                </a:lnTo>
                <a:lnTo>
                  <a:pt x="2815562" y="1485"/>
                </a:lnTo>
                <a:lnTo>
                  <a:pt x="2879247" y="5821"/>
                </a:lnTo>
                <a:lnTo>
                  <a:pt x="2939983" y="12829"/>
                </a:lnTo>
                <a:lnTo>
                  <a:pt x="2997277" y="22330"/>
                </a:lnTo>
                <a:lnTo>
                  <a:pt x="3050636" y="34146"/>
                </a:lnTo>
                <a:lnTo>
                  <a:pt x="3099565" y="48096"/>
                </a:lnTo>
                <a:lnTo>
                  <a:pt x="3143572" y="64003"/>
                </a:lnTo>
                <a:lnTo>
                  <a:pt x="3182163" y="81686"/>
                </a:lnTo>
                <a:lnTo>
                  <a:pt x="3241122" y="121670"/>
                </a:lnTo>
                <a:lnTo>
                  <a:pt x="3272493" y="166614"/>
                </a:lnTo>
                <a:lnTo>
                  <a:pt x="3276599" y="190500"/>
                </a:lnTo>
                <a:lnTo>
                  <a:pt x="3272493" y="214385"/>
                </a:lnTo>
                <a:lnTo>
                  <a:pt x="3241122" y="259329"/>
                </a:lnTo>
                <a:lnTo>
                  <a:pt x="3182163" y="299313"/>
                </a:lnTo>
                <a:lnTo>
                  <a:pt x="3143572" y="316996"/>
                </a:lnTo>
                <a:lnTo>
                  <a:pt x="3099565" y="332903"/>
                </a:lnTo>
                <a:lnTo>
                  <a:pt x="3050636" y="346853"/>
                </a:lnTo>
                <a:lnTo>
                  <a:pt x="2997277" y="358669"/>
                </a:lnTo>
                <a:lnTo>
                  <a:pt x="2939983" y="368170"/>
                </a:lnTo>
                <a:lnTo>
                  <a:pt x="2879247" y="375178"/>
                </a:lnTo>
                <a:lnTo>
                  <a:pt x="2815562" y="379514"/>
                </a:lnTo>
                <a:lnTo>
                  <a:pt x="2749423" y="381000"/>
                </a:lnTo>
                <a:lnTo>
                  <a:pt x="527176" y="381000"/>
                </a:lnTo>
                <a:lnTo>
                  <a:pt x="461037" y="379514"/>
                </a:lnTo>
                <a:lnTo>
                  <a:pt x="397352" y="375178"/>
                </a:lnTo>
                <a:lnTo>
                  <a:pt x="336616" y="368170"/>
                </a:lnTo>
                <a:lnTo>
                  <a:pt x="279322" y="358669"/>
                </a:lnTo>
                <a:lnTo>
                  <a:pt x="225963" y="346853"/>
                </a:lnTo>
                <a:lnTo>
                  <a:pt x="177034" y="332903"/>
                </a:lnTo>
                <a:lnTo>
                  <a:pt x="133027" y="316996"/>
                </a:lnTo>
                <a:lnTo>
                  <a:pt x="94436" y="299313"/>
                </a:lnTo>
                <a:lnTo>
                  <a:pt x="35477" y="259329"/>
                </a:lnTo>
                <a:lnTo>
                  <a:pt x="4106" y="214385"/>
                </a:lnTo>
                <a:lnTo>
                  <a:pt x="0" y="190500"/>
                </a:lnTo>
                <a:lnTo>
                  <a:pt x="4106" y="166614"/>
                </a:lnTo>
                <a:lnTo>
                  <a:pt x="35477" y="121670"/>
                </a:lnTo>
                <a:lnTo>
                  <a:pt x="94436" y="81686"/>
                </a:lnTo>
                <a:lnTo>
                  <a:pt x="133027" y="64003"/>
                </a:lnTo>
                <a:lnTo>
                  <a:pt x="177034" y="48096"/>
                </a:lnTo>
                <a:lnTo>
                  <a:pt x="225963" y="34146"/>
                </a:lnTo>
                <a:lnTo>
                  <a:pt x="279322" y="22330"/>
                </a:lnTo>
                <a:lnTo>
                  <a:pt x="336616" y="12829"/>
                </a:lnTo>
                <a:lnTo>
                  <a:pt x="397352" y="5821"/>
                </a:lnTo>
                <a:lnTo>
                  <a:pt x="461037" y="1485"/>
                </a:lnTo>
                <a:lnTo>
                  <a:pt x="527176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941823" y="713359"/>
            <a:ext cx="638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>
                <a:latin typeface="SimSun"/>
                <a:cs typeface="SimSun"/>
              </a:rPr>
              <a:t>入口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23309" y="1395222"/>
            <a:ext cx="3200400" cy="381000"/>
          </a:xfrm>
          <a:prstGeom prst="rect"/>
          <a:ln w="28575">
            <a:solidFill>
              <a:srgbClr val="000000"/>
            </a:solidFill>
          </a:ln>
        </p:spPr>
        <p:txBody>
          <a:bodyPr wrap="square" lIns="0" tIns="16510" rIns="0" bIns="0" rtlCol="0" vert="horz">
            <a:spAutoFit/>
          </a:bodyPr>
          <a:lstStyle/>
          <a:p>
            <a:pPr marL="908685">
              <a:lnSpc>
                <a:spcPts val="2870"/>
              </a:lnSpc>
              <a:spcBef>
                <a:spcPts val="130"/>
              </a:spcBef>
            </a:pPr>
            <a:r>
              <a:rPr dirty="0" sz="2400" spc="5" b="0">
                <a:latin typeface="SimSun"/>
                <a:cs typeface="SimSun"/>
              </a:rPr>
              <a:t>查</a:t>
            </a:r>
            <a:r>
              <a:rPr dirty="0" sz="2400" spc="10" b="0">
                <a:latin typeface="SimSun"/>
                <a:cs typeface="SimSun"/>
              </a:rPr>
              <a:t>PCB</a:t>
            </a:r>
            <a:r>
              <a:rPr dirty="0" sz="2400" spc="5" b="0">
                <a:latin typeface="SimSun"/>
                <a:cs typeface="SimSun"/>
              </a:rPr>
              <a:t>链表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70909" y="2081022"/>
            <a:ext cx="3505200" cy="533400"/>
          </a:xfrm>
          <a:custGeom>
            <a:avLst/>
            <a:gdLst/>
            <a:ahLst/>
            <a:cxnLst/>
            <a:rect l="l" t="t" r="r" b="b"/>
            <a:pathLst>
              <a:path w="3505200" h="533400">
                <a:moveTo>
                  <a:pt x="0" y="266700"/>
                </a:moveTo>
                <a:lnTo>
                  <a:pt x="1752600" y="0"/>
                </a:lnTo>
                <a:lnTo>
                  <a:pt x="3505199" y="266700"/>
                </a:lnTo>
                <a:lnTo>
                  <a:pt x="1752600" y="533400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595876" y="1982548"/>
            <a:ext cx="1254125" cy="1024890"/>
          </a:xfrm>
          <a:prstGeom prst="rect">
            <a:avLst/>
          </a:prstGeom>
        </p:spPr>
        <p:txBody>
          <a:bodyPr wrap="square" lIns="0" tIns="191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dirty="0" sz="2400" spc="10">
                <a:latin typeface="SimSun"/>
                <a:cs typeface="SimSun"/>
              </a:rPr>
              <a:t>有空PCB?</a:t>
            </a:r>
            <a:endParaRPr sz="2400">
              <a:latin typeface="SimSun"/>
              <a:cs typeface="SimSun"/>
            </a:endParaRPr>
          </a:p>
          <a:p>
            <a:pPr marL="814705">
              <a:lnSpc>
                <a:spcPct val="100000"/>
              </a:lnSpc>
              <a:spcBef>
                <a:spcPts val="1180"/>
              </a:spcBef>
            </a:pPr>
            <a:r>
              <a:rPr dirty="0" sz="2000" b="1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47109" y="2995422"/>
            <a:ext cx="3249295" cy="37846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wrap="square" lIns="0" tIns="18415" rIns="0" bIns="0" rtlCol="0" vert="horz">
            <a:spAutoFit/>
          </a:bodyPr>
          <a:lstStyle/>
          <a:p>
            <a:pPr marL="702945">
              <a:lnSpc>
                <a:spcPts val="2830"/>
              </a:lnSpc>
              <a:spcBef>
                <a:spcPts val="145"/>
              </a:spcBef>
            </a:pPr>
            <a:r>
              <a:rPr dirty="0" sz="2400" spc="10">
                <a:latin typeface="SimSun"/>
                <a:cs typeface="SimSun"/>
              </a:rPr>
              <a:t>取空PCB（i</a:t>
            </a:r>
            <a:r>
              <a:rPr dirty="0" sz="2400">
                <a:latin typeface="SimSun"/>
                <a:cs typeface="SimSun"/>
              </a:rPr>
              <a:t>）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65298" y="3681221"/>
            <a:ext cx="4977765" cy="413384"/>
          </a:xfrm>
          <a:custGeom>
            <a:avLst/>
            <a:gdLst/>
            <a:ahLst/>
            <a:cxnLst/>
            <a:rect l="l" t="t" r="r" b="b"/>
            <a:pathLst>
              <a:path w="4977765" h="413385">
                <a:moveTo>
                  <a:pt x="4977384" y="0"/>
                </a:moveTo>
                <a:lnTo>
                  <a:pt x="0" y="0"/>
                </a:lnTo>
                <a:lnTo>
                  <a:pt x="0" y="413003"/>
                </a:lnTo>
                <a:lnTo>
                  <a:pt x="4977384" y="413003"/>
                </a:lnTo>
                <a:lnTo>
                  <a:pt x="4977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765298" y="3681221"/>
            <a:ext cx="4977765" cy="413384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187960">
              <a:lnSpc>
                <a:spcPct val="100000"/>
              </a:lnSpc>
              <a:spcBef>
                <a:spcPts val="260"/>
              </a:spcBef>
            </a:pPr>
            <a:r>
              <a:rPr dirty="0" sz="2400" spc="10">
                <a:latin typeface="SimSun"/>
                <a:cs typeface="SimSun"/>
              </a:rPr>
              <a:t>将有关参数填</a:t>
            </a:r>
            <a:r>
              <a:rPr dirty="0" sz="2400" spc="15">
                <a:latin typeface="SimSun"/>
                <a:cs typeface="SimSun"/>
              </a:rPr>
              <a:t>入</a:t>
            </a:r>
            <a:r>
              <a:rPr dirty="0" sz="2400" spc="10">
                <a:latin typeface="SimSun"/>
                <a:cs typeface="SimSun"/>
              </a:rPr>
              <a:t>PCB（i）相应表项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47109" y="4382261"/>
            <a:ext cx="3352800" cy="43307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295910">
              <a:lnSpc>
                <a:spcPct val="100000"/>
              </a:lnSpc>
              <a:spcBef>
                <a:spcPts val="335"/>
              </a:spcBef>
            </a:pPr>
            <a:r>
              <a:rPr dirty="0" sz="2400" spc="10">
                <a:latin typeface="SimSun"/>
                <a:cs typeface="SimSun"/>
              </a:rPr>
              <a:t>PCB（i）入就绪队列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96589" y="5173217"/>
            <a:ext cx="4113529" cy="50609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wrap="square" lIns="0" tIns="79375" rIns="0" bIns="0" rtlCol="0" vert="horz">
            <a:spAutoFit/>
          </a:bodyPr>
          <a:lstStyle/>
          <a:p>
            <a:pPr marL="64135">
              <a:lnSpc>
                <a:spcPct val="100000"/>
              </a:lnSpc>
              <a:spcBef>
                <a:spcPts val="625"/>
              </a:spcBef>
            </a:pPr>
            <a:r>
              <a:rPr dirty="0" sz="2400" spc="10">
                <a:latin typeface="SimSun"/>
                <a:cs typeface="SimSun"/>
              </a:rPr>
              <a:t>PCB（i）入进程家族或进程链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47109" y="6037326"/>
            <a:ext cx="3429000" cy="360045"/>
          </a:xfrm>
          <a:custGeom>
            <a:avLst/>
            <a:gdLst/>
            <a:ahLst/>
            <a:cxnLst/>
            <a:rect l="l" t="t" r="r" b="b"/>
            <a:pathLst>
              <a:path w="3429000" h="360045">
                <a:moveTo>
                  <a:pt x="551688" y="0"/>
                </a:moveTo>
                <a:lnTo>
                  <a:pt x="2877312" y="0"/>
                </a:lnTo>
                <a:lnTo>
                  <a:pt x="2946511" y="1401"/>
                </a:lnTo>
                <a:lnTo>
                  <a:pt x="3013146" y="5492"/>
                </a:lnTo>
                <a:lnTo>
                  <a:pt x="3076700" y="12105"/>
                </a:lnTo>
                <a:lnTo>
                  <a:pt x="3136656" y="21071"/>
                </a:lnTo>
                <a:lnTo>
                  <a:pt x="3192496" y="32221"/>
                </a:lnTo>
                <a:lnTo>
                  <a:pt x="3243703" y="45387"/>
                </a:lnTo>
                <a:lnTo>
                  <a:pt x="3289761" y="60400"/>
                </a:lnTo>
                <a:lnTo>
                  <a:pt x="3330151" y="77092"/>
                </a:lnTo>
                <a:lnTo>
                  <a:pt x="3364357" y="95294"/>
                </a:lnTo>
                <a:lnTo>
                  <a:pt x="3412149" y="135554"/>
                </a:lnTo>
                <a:lnTo>
                  <a:pt x="3428999" y="179832"/>
                </a:lnTo>
                <a:lnTo>
                  <a:pt x="3424701" y="202388"/>
                </a:lnTo>
                <a:lnTo>
                  <a:pt x="3391863" y="244826"/>
                </a:lnTo>
                <a:lnTo>
                  <a:pt x="3330151" y="282571"/>
                </a:lnTo>
                <a:lnTo>
                  <a:pt x="3289761" y="299263"/>
                </a:lnTo>
                <a:lnTo>
                  <a:pt x="3243703" y="314276"/>
                </a:lnTo>
                <a:lnTo>
                  <a:pt x="3192496" y="327442"/>
                </a:lnTo>
                <a:lnTo>
                  <a:pt x="3136656" y="338592"/>
                </a:lnTo>
                <a:lnTo>
                  <a:pt x="3076700" y="347558"/>
                </a:lnTo>
                <a:lnTo>
                  <a:pt x="3013146" y="354171"/>
                </a:lnTo>
                <a:lnTo>
                  <a:pt x="2946511" y="358262"/>
                </a:lnTo>
                <a:lnTo>
                  <a:pt x="2877312" y="359664"/>
                </a:lnTo>
                <a:lnTo>
                  <a:pt x="551688" y="359664"/>
                </a:lnTo>
                <a:lnTo>
                  <a:pt x="482488" y="358262"/>
                </a:lnTo>
                <a:lnTo>
                  <a:pt x="415853" y="354171"/>
                </a:lnTo>
                <a:lnTo>
                  <a:pt x="352299" y="347558"/>
                </a:lnTo>
                <a:lnTo>
                  <a:pt x="292343" y="338592"/>
                </a:lnTo>
                <a:lnTo>
                  <a:pt x="236503" y="327442"/>
                </a:lnTo>
                <a:lnTo>
                  <a:pt x="185296" y="314276"/>
                </a:lnTo>
                <a:lnTo>
                  <a:pt x="139238" y="299263"/>
                </a:lnTo>
                <a:lnTo>
                  <a:pt x="98848" y="282571"/>
                </a:lnTo>
                <a:lnTo>
                  <a:pt x="64642" y="264369"/>
                </a:lnTo>
                <a:lnTo>
                  <a:pt x="16850" y="224109"/>
                </a:lnTo>
                <a:lnTo>
                  <a:pt x="0" y="179832"/>
                </a:lnTo>
                <a:lnTo>
                  <a:pt x="4298" y="157275"/>
                </a:lnTo>
                <a:lnTo>
                  <a:pt x="37136" y="114837"/>
                </a:lnTo>
                <a:lnTo>
                  <a:pt x="98848" y="77092"/>
                </a:lnTo>
                <a:lnTo>
                  <a:pt x="139238" y="60400"/>
                </a:lnTo>
                <a:lnTo>
                  <a:pt x="185296" y="45387"/>
                </a:lnTo>
                <a:lnTo>
                  <a:pt x="236503" y="32221"/>
                </a:lnTo>
                <a:lnTo>
                  <a:pt x="292343" y="21071"/>
                </a:lnTo>
                <a:lnTo>
                  <a:pt x="352299" y="12105"/>
                </a:lnTo>
                <a:lnTo>
                  <a:pt x="415853" y="5492"/>
                </a:lnTo>
                <a:lnTo>
                  <a:pt x="482488" y="1401"/>
                </a:lnTo>
                <a:lnTo>
                  <a:pt x="551688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943094" y="6031484"/>
            <a:ext cx="6381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>
                <a:latin typeface="SimSun"/>
                <a:cs typeface="SimSun"/>
              </a:rPr>
              <a:t>返回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57215" y="1094994"/>
            <a:ext cx="132715" cy="305435"/>
          </a:xfrm>
          <a:custGeom>
            <a:avLst/>
            <a:gdLst/>
            <a:ahLst/>
            <a:cxnLst/>
            <a:rect l="l" t="t" r="r" b="b"/>
            <a:pathLst>
              <a:path w="132714" h="305434">
                <a:moveTo>
                  <a:pt x="15875" y="174497"/>
                </a:moveTo>
                <a:lnTo>
                  <a:pt x="9144" y="178434"/>
                </a:lnTo>
                <a:lnTo>
                  <a:pt x="2286" y="182371"/>
                </a:lnTo>
                <a:lnTo>
                  <a:pt x="0" y="191134"/>
                </a:lnTo>
                <a:lnTo>
                  <a:pt x="3937" y="197992"/>
                </a:lnTo>
                <a:lnTo>
                  <a:pt x="66294" y="304926"/>
                </a:lnTo>
                <a:lnTo>
                  <a:pt x="82883" y="276478"/>
                </a:lnTo>
                <a:lnTo>
                  <a:pt x="51943" y="276478"/>
                </a:lnTo>
                <a:lnTo>
                  <a:pt x="51943" y="223676"/>
                </a:lnTo>
                <a:lnTo>
                  <a:pt x="28575" y="183641"/>
                </a:lnTo>
                <a:lnTo>
                  <a:pt x="24637" y="176783"/>
                </a:lnTo>
                <a:lnTo>
                  <a:pt x="15875" y="174497"/>
                </a:lnTo>
                <a:close/>
              </a:path>
              <a:path w="132714" h="305434">
                <a:moveTo>
                  <a:pt x="51943" y="223676"/>
                </a:moveTo>
                <a:lnTo>
                  <a:pt x="51943" y="276478"/>
                </a:lnTo>
                <a:lnTo>
                  <a:pt x="80518" y="276478"/>
                </a:lnTo>
                <a:lnTo>
                  <a:pt x="80518" y="269366"/>
                </a:lnTo>
                <a:lnTo>
                  <a:pt x="53975" y="269366"/>
                </a:lnTo>
                <a:lnTo>
                  <a:pt x="66293" y="248262"/>
                </a:lnTo>
                <a:lnTo>
                  <a:pt x="51943" y="223676"/>
                </a:lnTo>
                <a:close/>
              </a:path>
              <a:path w="132714" h="305434">
                <a:moveTo>
                  <a:pt x="116712" y="174497"/>
                </a:moveTo>
                <a:lnTo>
                  <a:pt x="107950" y="176783"/>
                </a:lnTo>
                <a:lnTo>
                  <a:pt x="104012" y="183641"/>
                </a:lnTo>
                <a:lnTo>
                  <a:pt x="80644" y="223676"/>
                </a:lnTo>
                <a:lnTo>
                  <a:pt x="80518" y="276478"/>
                </a:lnTo>
                <a:lnTo>
                  <a:pt x="82883" y="276478"/>
                </a:lnTo>
                <a:lnTo>
                  <a:pt x="128650" y="197992"/>
                </a:lnTo>
                <a:lnTo>
                  <a:pt x="132587" y="191134"/>
                </a:lnTo>
                <a:lnTo>
                  <a:pt x="130301" y="182371"/>
                </a:lnTo>
                <a:lnTo>
                  <a:pt x="123444" y="178434"/>
                </a:lnTo>
                <a:lnTo>
                  <a:pt x="116712" y="174497"/>
                </a:lnTo>
                <a:close/>
              </a:path>
              <a:path w="132714" h="305434">
                <a:moveTo>
                  <a:pt x="66293" y="248262"/>
                </a:moveTo>
                <a:lnTo>
                  <a:pt x="53975" y="269366"/>
                </a:lnTo>
                <a:lnTo>
                  <a:pt x="78612" y="269366"/>
                </a:lnTo>
                <a:lnTo>
                  <a:pt x="66293" y="248262"/>
                </a:lnTo>
                <a:close/>
              </a:path>
              <a:path w="132714" h="305434">
                <a:moveTo>
                  <a:pt x="80518" y="223893"/>
                </a:moveTo>
                <a:lnTo>
                  <a:pt x="66293" y="248262"/>
                </a:lnTo>
                <a:lnTo>
                  <a:pt x="78612" y="269366"/>
                </a:lnTo>
                <a:lnTo>
                  <a:pt x="80518" y="269366"/>
                </a:lnTo>
                <a:lnTo>
                  <a:pt x="80518" y="223893"/>
                </a:lnTo>
                <a:close/>
              </a:path>
              <a:path w="132714" h="305434">
                <a:moveTo>
                  <a:pt x="80518" y="0"/>
                </a:moveTo>
                <a:lnTo>
                  <a:pt x="51943" y="0"/>
                </a:lnTo>
                <a:lnTo>
                  <a:pt x="52069" y="223893"/>
                </a:lnTo>
                <a:lnTo>
                  <a:pt x="66293" y="248262"/>
                </a:lnTo>
                <a:lnTo>
                  <a:pt x="80518" y="223893"/>
                </a:lnTo>
                <a:lnTo>
                  <a:pt x="805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157215" y="2690622"/>
            <a:ext cx="132715" cy="305435"/>
          </a:xfrm>
          <a:custGeom>
            <a:avLst/>
            <a:gdLst/>
            <a:ahLst/>
            <a:cxnLst/>
            <a:rect l="l" t="t" r="r" b="b"/>
            <a:pathLst>
              <a:path w="132714" h="305435">
                <a:moveTo>
                  <a:pt x="15875" y="174498"/>
                </a:moveTo>
                <a:lnTo>
                  <a:pt x="9144" y="178435"/>
                </a:lnTo>
                <a:lnTo>
                  <a:pt x="2286" y="182372"/>
                </a:lnTo>
                <a:lnTo>
                  <a:pt x="0" y="191135"/>
                </a:lnTo>
                <a:lnTo>
                  <a:pt x="3937" y="197992"/>
                </a:lnTo>
                <a:lnTo>
                  <a:pt x="66294" y="304926"/>
                </a:lnTo>
                <a:lnTo>
                  <a:pt x="82883" y="276478"/>
                </a:lnTo>
                <a:lnTo>
                  <a:pt x="51943" y="276478"/>
                </a:lnTo>
                <a:lnTo>
                  <a:pt x="51943" y="223676"/>
                </a:lnTo>
                <a:lnTo>
                  <a:pt x="28575" y="183641"/>
                </a:lnTo>
                <a:lnTo>
                  <a:pt x="24637" y="176783"/>
                </a:lnTo>
                <a:lnTo>
                  <a:pt x="15875" y="174498"/>
                </a:lnTo>
                <a:close/>
              </a:path>
              <a:path w="132714" h="305435">
                <a:moveTo>
                  <a:pt x="51943" y="223676"/>
                </a:moveTo>
                <a:lnTo>
                  <a:pt x="51943" y="276478"/>
                </a:lnTo>
                <a:lnTo>
                  <a:pt x="80518" y="276478"/>
                </a:lnTo>
                <a:lnTo>
                  <a:pt x="80518" y="269366"/>
                </a:lnTo>
                <a:lnTo>
                  <a:pt x="53975" y="269366"/>
                </a:lnTo>
                <a:lnTo>
                  <a:pt x="66293" y="248262"/>
                </a:lnTo>
                <a:lnTo>
                  <a:pt x="51943" y="223676"/>
                </a:lnTo>
                <a:close/>
              </a:path>
              <a:path w="132714" h="305435">
                <a:moveTo>
                  <a:pt x="116712" y="174498"/>
                </a:moveTo>
                <a:lnTo>
                  <a:pt x="107950" y="176783"/>
                </a:lnTo>
                <a:lnTo>
                  <a:pt x="104012" y="183641"/>
                </a:lnTo>
                <a:lnTo>
                  <a:pt x="80644" y="223676"/>
                </a:lnTo>
                <a:lnTo>
                  <a:pt x="80518" y="276478"/>
                </a:lnTo>
                <a:lnTo>
                  <a:pt x="82883" y="276478"/>
                </a:lnTo>
                <a:lnTo>
                  <a:pt x="128650" y="197992"/>
                </a:lnTo>
                <a:lnTo>
                  <a:pt x="132587" y="191135"/>
                </a:lnTo>
                <a:lnTo>
                  <a:pt x="130301" y="182372"/>
                </a:lnTo>
                <a:lnTo>
                  <a:pt x="123444" y="178435"/>
                </a:lnTo>
                <a:lnTo>
                  <a:pt x="116712" y="174498"/>
                </a:lnTo>
                <a:close/>
              </a:path>
              <a:path w="132714" h="305435">
                <a:moveTo>
                  <a:pt x="66293" y="248262"/>
                </a:moveTo>
                <a:lnTo>
                  <a:pt x="53975" y="269366"/>
                </a:lnTo>
                <a:lnTo>
                  <a:pt x="78612" y="269366"/>
                </a:lnTo>
                <a:lnTo>
                  <a:pt x="66293" y="248262"/>
                </a:lnTo>
                <a:close/>
              </a:path>
              <a:path w="132714" h="305435">
                <a:moveTo>
                  <a:pt x="80518" y="223893"/>
                </a:moveTo>
                <a:lnTo>
                  <a:pt x="66293" y="248262"/>
                </a:lnTo>
                <a:lnTo>
                  <a:pt x="78612" y="269366"/>
                </a:lnTo>
                <a:lnTo>
                  <a:pt x="80518" y="269366"/>
                </a:lnTo>
                <a:lnTo>
                  <a:pt x="80518" y="223893"/>
                </a:lnTo>
                <a:close/>
              </a:path>
              <a:path w="132714" h="305435">
                <a:moveTo>
                  <a:pt x="80518" y="0"/>
                </a:moveTo>
                <a:lnTo>
                  <a:pt x="51943" y="0"/>
                </a:lnTo>
                <a:lnTo>
                  <a:pt x="52069" y="223893"/>
                </a:lnTo>
                <a:lnTo>
                  <a:pt x="66293" y="248262"/>
                </a:lnTo>
                <a:lnTo>
                  <a:pt x="80518" y="223893"/>
                </a:lnTo>
                <a:lnTo>
                  <a:pt x="805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157216" y="3376421"/>
            <a:ext cx="132715" cy="1022985"/>
          </a:xfrm>
          <a:custGeom>
            <a:avLst/>
            <a:gdLst/>
            <a:ahLst/>
            <a:cxnLst/>
            <a:rect l="l" t="t" r="r" b="b"/>
            <a:pathLst>
              <a:path w="132714" h="1022985">
                <a:moveTo>
                  <a:pt x="132588" y="908939"/>
                </a:moveTo>
                <a:lnTo>
                  <a:pt x="130302" y="900176"/>
                </a:lnTo>
                <a:lnTo>
                  <a:pt x="123444" y="896239"/>
                </a:lnTo>
                <a:lnTo>
                  <a:pt x="116713" y="892302"/>
                </a:lnTo>
                <a:lnTo>
                  <a:pt x="107950" y="894588"/>
                </a:lnTo>
                <a:lnTo>
                  <a:pt x="104013" y="901446"/>
                </a:lnTo>
                <a:lnTo>
                  <a:pt x="80632" y="941489"/>
                </a:lnTo>
                <a:lnTo>
                  <a:pt x="80518" y="994283"/>
                </a:lnTo>
                <a:lnTo>
                  <a:pt x="80518" y="987171"/>
                </a:lnTo>
                <a:lnTo>
                  <a:pt x="80518" y="941705"/>
                </a:lnTo>
                <a:lnTo>
                  <a:pt x="80518" y="717804"/>
                </a:lnTo>
                <a:lnTo>
                  <a:pt x="51943" y="717804"/>
                </a:lnTo>
                <a:lnTo>
                  <a:pt x="52044" y="941692"/>
                </a:lnTo>
                <a:lnTo>
                  <a:pt x="51943" y="941489"/>
                </a:lnTo>
                <a:lnTo>
                  <a:pt x="28575" y="901446"/>
                </a:lnTo>
                <a:lnTo>
                  <a:pt x="24638" y="894588"/>
                </a:lnTo>
                <a:lnTo>
                  <a:pt x="15875" y="892302"/>
                </a:lnTo>
                <a:lnTo>
                  <a:pt x="9144" y="896239"/>
                </a:lnTo>
                <a:lnTo>
                  <a:pt x="2286" y="900176"/>
                </a:lnTo>
                <a:lnTo>
                  <a:pt x="0" y="908939"/>
                </a:lnTo>
                <a:lnTo>
                  <a:pt x="3937" y="915797"/>
                </a:lnTo>
                <a:lnTo>
                  <a:pt x="66294" y="1022731"/>
                </a:lnTo>
                <a:lnTo>
                  <a:pt x="82880" y="994283"/>
                </a:lnTo>
                <a:lnTo>
                  <a:pt x="128651" y="915797"/>
                </a:lnTo>
                <a:lnTo>
                  <a:pt x="132588" y="908939"/>
                </a:lnTo>
                <a:close/>
              </a:path>
              <a:path w="132714" h="1022985">
                <a:moveTo>
                  <a:pt x="132588" y="191147"/>
                </a:moveTo>
                <a:lnTo>
                  <a:pt x="130302" y="182384"/>
                </a:lnTo>
                <a:lnTo>
                  <a:pt x="123444" y="178447"/>
                </a:lnTo>
                <a:lnTo>
                  <a:pt x="116713" y="174510"/>
                </a:lnTo>
                <a:lnTo>
                  <a:pt x="107950" y="176784"/>
                </a:lnTo>
                <a:lnTo>
                  <a:pt x="104013" y="183642"/>
                </a:lnTo>
                <a:lnTo>
                  <a:pt x="80632" y="223685"/>
                </a:lnTo>
                <a:lnTo>
                  <a:pt x="80518" y="276479"/>
                </a:lnTo>
                <a:lnTo>
                  <a:pt x="80518" y="269367"/>
                </a:lnTo>
                <a:lnTo>
                  <a:pt x="80518" y="223901"/>
                </a:lnTo>
                <a:lnTo>
                  <a:pt x="80518" y="0"/>
                </a:lnTo>
                <a:lnTo>
                  <a:pt x="51943" y="0"/>
                </a:lnTo>
                <a:lnTo>
                  <a:pt x="52044" y="223888"/>
                </a:lnTo>
                <a:lnTo>
                  <a:pt x="51943" y="223685"/>
                </a:lnTo>
                <a:lnTo>
                  <a:pt x="28575" y="183642"/>
                </a:lnTo>
                <a:lnTo>
                  <a:pt x="24638" y="176784"/>
                </a:lnTo>
                <a:lnTo>
                  <a:pt x="15875" y="174510"/>
                </a:lnTo>
                <a:lnTo>
                  <a:pt x="9144" y="178447"/>
                </a:lnTo>
                <a:lnTo>
                  <a:pt x="2286" y="182384"/>
                </a:lnTo>
                <a:lnTo>
                  <a:pt x="0" y="191147"/>
                </a:lnTo>
                <a:lnTo>
                  <a:pt x="3937" y="197993"/>
                </a:lnTo>
                <a:lnTo>
                  <a:pt x="66294" y="304927"/>
                </a:lnTo>
                <a:lnTo>
                  <a:pt x="82880" y="276479"/>
                </a:lnTo>
                <a:lnTo>
                  <a:pt x="128651" y="197993"/>
                </a:lnTo>
                <a:lnTo>
                  <a:pt x="132588" y="19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153786" y="4814696"/>
            <a:ext cx="132715" cy="358775"/>
          </a:xfrm>
          <a:custGeom>
            <a:avLst/>
            <a:gdLst/>
            <a:ahLst/>
            <a:cxnLst/>
            <a:rect l="l" t="t" r="r" b="b"/>
            <a:pathLst>
              <a:path w="132714" h="358775">
                <a:moveTo>
                  <a:pt x="15493" y="229742"/>
                </a:moveTo>
                <a:lnTo>
                  <a:pt x="2032" y="238125"/>
                </a:lnTo>
                <a:lnTo>
                  <a:pt x="0" y="246887"/>
                </a:lnTo>
                <a:lnTo>
                  <a:pt x="69723" y="358647"/>
                </a:lnTo>
                <a:lnTo>
                  <a:pt x="84933" y="330707"/>
                </a:lnTo>
                <a:lnTo>
                  <a:pt x="54610" y="330707"/>
                </a:lnTo>
                <a:lnTo>
                  <a:pt x="53044" y="277886"/>
                </a:lnTo>
                <a:lnTo>
                  <a:pt x="24257" y="231775"/>
                </a:lnTo>
                <a:lnTo>
                  <a:pt x="15493" y="229742"/>
                </a:lnTo>
                <a:close/>
              </a:path>
              <a:path w="132714" h="358775">
                <a:moveTo>
                  <a:pt x="53044" y="277886"/>
                </a:moveTo>
                <a:lnTo>
                  <a:pt x="54610" y="330707"/>
                </a:lnTo>
                <a:lnTo>
                  <a:pt x="83185" y="329819"/>
                </a:lnTo>
                <a:lnTo>
                  <a:pt x="82994" y="323469"/>
                </a:lnTo>
                <a:lnTo>
                  <a:pt x="56387" y="323469"/>
                </a:lnTo>
                <a:lnTo>
                  <a:pt x="68069" y="301953"/>
                </a:lnTo>
                <a:lnTo>
                  <a:pt x="53044" y="277886"/>
                </a:lnTo>
                <a:close/>
              </a:path>
              <a:path w="132714" h="358775">
                <a:moveTo>
                  <a:pt x="116204" y="226694"/>
                </a:moveTo>
                <a:lnTo>
                  <a:pt x="107568" y="229361"/>
                </a:lnTo>
                <a:lnTo>
                  <a:pt x="103759" y="236219"/>
                </a:lnTo>
                <a:lnTo>
                  <a:pt x="81599" y="277033"/>
                </a:lnTo>
                <a:lnTo>
                  <a:pt x="83185" y="329819"/>
                </a:lnTo>
                <a:lnTo>
                  <a:pt x="54610" y="330707"/>
                </a:lnTo>
                <a:lnTo>
                  <a:pt x="84933" y="330707"/>
                </a:lnTo>
                <a:lnTo>
                  <a:pt x="128904" y="249935"/>
                </a:lnTo>
                <a:lnTo>
                  <a:pt x="132587" y="242950"/>
                </a:lnTo>
                <a:lnTo>
                  <a:pt x="130048" y="234314"/>
                </a:lnTo>
                <a:lnTo>
                  <a:pt x="123189" y="230504"/>
                </a:lnTo>
                <a:lnTo>
                  <a:pt x="116204" y="226694"/>
                </a:lnTo>
                <a:close/>
              </a:path>
              <a:path w="132714" h="358775">
                <a:moveTo>
                  <a:pt x="68069" y="301953"/>
                </a:moveTo>
                <a:lnTo>
                  <a:pt x="56387" y="323469"/>
                </a:lnTo>
                <a:lnTo>
                  <a:pt x="81025" y="322706"/>
                </a:lnTo>
                <a:lnTo>
                  <a:pt x="68069" y="301953"/>
                </a:lnTo>
                <a:close/>
              </a:path>
              <a:path w="132714" h="358775">
                <a:moveTo>
                  <a:pt x="81599" y="277033"/>
                </a:moveTo>
                <a:lnTo>
                  <a:pt x="68069" y="301953"/>
                </a:lnTo>
                <a:lnTo>
                  <a:pt x="81025" y="322706"/>
                </a:lnTo>
                <a:lnTo>
                  <a:pt x="56387" y="323469"/>
                </a:lnTo>
                <a:lnTo>
                  <a:pt x="82994" y="323469"/>
                </a:lnTo>
                <a:lnTo>
                  <a:pt x="81599" y="277033"/>
                </a:lnTo>
                <a:close/>
              </a:path>
              <a:path w="132714" h="358775">
                <a:moveTo>
                  <a:pt x="73278" y="0"/>
                </a:moveTo>
                <a:lnTo>
                  <a:pt x="44830" y="761"/>
                </a:lnTo>
                <a:lnTo>
                  <a:pt x="53044" y="277886"/>
                </a:lnTo>
                <a:lnTo>
                  <a:pt x="68069" y="301953"/>
                </a:lnTo>
                <a:lnTo>
                  <a:pt x="81599" y="277033"/>
                </a:lnTo>
                <a:lnTo>
                  <a:pt x="73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156961" y="5678576"/>
            <a:ext cx="132715" cy="360680"/>
          </a:xfrm>
          <a:custGeom>
            <a:avLst/>
            <a:gdLst/>
            <a:ahLst/>
            <a:cxnLst/>
            <a:rect l="l" t="t" r="r" b="b"/>
            <a:pathLst>
              <a:path w="132714" h="360679">
                <a:moveTo>
                  <a:pt x="15239" y="232194"/>
                </a:moveTo>
                <a:lnTo>
                  <a:pt x="2032" y="240715"/>
                </a:lnTo>
                <a:lnTo>
                  <a:pt x="0" y="249554"/>
                </a:lnTo>
                <a:lnTo>
                  <a:pt x="4317" y="256197"/>
                </a:lnTo>
                <a:lnTo>
                  <a:pt x="71120" y="360337"/>
                </a:lnTo>
                <a:lnTo>
                  <a:pt x="85760" y="332613"/>
                </a:lnTo>
                <a:lnTo>
                  <a:pt x="55625" y="332613"/>
                </a:lnTo>
                <a:lnTo>
                  <a:pt x="53402" y="279856"/>
                </a:lnTo>
                <a:lnTo>
                  <a:pt x="28288" y="240715"/>
                </a:lnTo>
                <a:lnTo>
                  <a:pt x="24129" y="234124"/>
                </a:lnTo>
                <a:lnTo>
                  <a:pt x="15239" y="232194"/>
                </a:lnTo>
                <a:close/>
              </a:path>
              <a:path w="132714" h="360679">
                <a:moveTo>
                  <a:pt x="53402" y="279856"/>
                </a:moveTo>
                <a:lnTo>
                  <a:pt x="55625" y="332613"/>
                </a:lnTo>
                <a:lnTo>
                  <a:pt x="84200" y="331406"/>
                </a:lnTo>
                <a:lnTo>
                  <a:pt x="83942" y="325335"/>
                </a:lnTo>
                <a:lnTo>
                  <a:pt x="57276" y="325335"/>
                </a:lnTo>
                <a:lnTo>
                  <a:pt x="68702" y="303702"/>
                </a:lnTo>
                <a:lnTo>
                  <a:pt x="53402" y="279856"/>
                </a:lnTo>
                <a:close/>
              </a:path>
              <a:path w="132714" h="360679">
                <a:moveTo>
                  <a:pt x="115950" y="227926"/>
                </a:moveTo>
                <a:lnTo>
                  <a:pt x="107314" y="230593"/>
                </a:lnTo>
                <a:lnTo>
                  <a:pt x="81955" y="278610"/>
                </a:lnTo>
                <a:lnTo>
                  <a:pt x="84200" y="331406"/>
                </a:lnTo>
                <a:lnTo>
                  <a:pt x="55625" y="332613"/>
                </a:lnTo>
                <a:lnTo>
                  <a:pt x="85760" y="332613"/>
                </a:lnTo>
                <a:lnTo>
                  <a:pt x="132587" y="243928"/>
                </a:lnTo>
                <a:lnTo>
                  <a:pt x="129921" y="235292"/>
                </a:lnTo>
                <a:lnTo>
                  <a:pt x="115950" y="227926"/>
                </a:lnTo>
                <a:close/>
              </a:path>
              <a:path w="132714" h="360679">
                <a:moveTo>
                  <a:pt x="68702" y="303702"/>
                </a:moveTo>
                <a:lnTo>
                  <a:pt x="57276" y="325335"/>
                </a:lnTo>
                <a:lnTo>
                  <a:pt x="81914" y="324294"/>
                </a:lnTo>
                <a:lnTo>
                  <a:pt x="68702" y="303702"/>
                </a:lnTo>
                <a:close/>
              </a:path>
              <a:path w="132714" h="360679">
                <a:moveTo>
                  <a:pt x="81955" y="278610"/>
                </a:moveTo>
                <a:lnTo>
                  <a:pt x="68702" y="303702"/>
                </a:lnTo>
                <a:lnTo>
                  <a:pt x="81914" y="324294"/>
                </a:lnTo>
                <a:lnTo>
                  <a:pt x="57276" y="325335"/>
                </a:lnTo>
                <a:lnTo>
                  <a:pt x="83942" y="325335"/>
                </a:lnTo>
                <a:lnTo>
                  <a:pt x="81955" y="278610"/>
                </a:lnTo>
                <a:close/>
              </a:path>
              <a:path w="132714" h="360679">
                <a:moveTo>
                  <a:pt x="70103" y="0"/>
                </a:moveTo>
                <a:lnTo>
                  <a:pt x="41655" y="1219"/>
                </a:lnTo>
                <a:lnTo>
                  <a:pt x="53402" y="279856"/>
                </a:lnTo>
                <a:lnTo>
                  <a:pt x="68702" y="303702"/>
                </a:lnTo>
                <a:lnTo>
                  <a:pt x="81955" y="278610"/>
                </a:lnTo>
                <a:lnTo>
                  <a:pt x="701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2" name="object 22"/>
          <p:cNvGrpSpPr/>
          <p:nvPr/>
        </p:nvGrpSpPr>
        <p:grpSpPr>
          <a:xfrm>
            <a:off x="5157215" y="1776222"/>
            <a:ext cx="2799715" cy="1222375"/>
            <a:chOff x="5157215" y="1776222"/>
            <a:chExt cx="2799715" cy="1222375"/>
          </a:xfrm>
        </p:grpSpPr>
        <p:sp>
          <p:nvSpPr>
            <p:cNvPr id="23" name="object 23"/>
            <p:cNvSpPr/>
            <p:nvPr/>
          </p:nvSpPr>
          <p:spPr>
            <a:xfrm>
              <a:off x="5157215" y="1776222"/>
              <a:ext cx="132715" cy="305435"/>
            </a:xfrm>
            <a:custGeom>
              <a:avLst/>
              <a:gdLst/>
              <a:ahLst/>
              <a:cxnLst/>
              <a:rect l="l" t="t" r="r" b="b"/>
              <a:pathLst>
                <a:path w="132714" h="305435">
                  <a:moveTo>
                    <a:pt x="15875" y="174498"/>
                  </a:moveTo>
                  <a:lnTo>
                    <a:pt x="9144" y="178435"/>
                  </a:lnTo>
                  <a:lnTo>
                    <a:pt x="2286" y="182372"/>
                  </a:lnTo>
                  <a:lnTo>
                    <a:pt x="0" y="191135"/>
                  </a:lnTo>
                  <a:lnTo>
                    <a:pt x="3937" y="197992"/>
                  </a:lnTo>
                  <a:lnTo>
                    <a:pt x="66294" y="304926"/>
                  </a:lnTo>
                  <a:lnTo>
                    <a:pt x="82883" y="276478"/>
                  </a:lnTo>
                  <a:lnTo>
                    <a:pt x="51943" y="276478"/>
                  </a:lnTo>
                  <a:lnTo>
                    <a:pt x="51943" y="223676"/>
                  </a:lnTo>
                  <a:lnTo>
                    <a:pt x="28575" y="183641"/>
                  </a:lnTo>
                  <a:lnTo>
                    <a:pt x="24637" y="176783"/>
                  </a:lnTo>
                  <a:lnTo>
                    <a:pt x="15875" y="174498"/>
                  </a:lnTo>
                  <a:close/>
                </a:path>
                <a:path w="132714" h="305435">
                  <a:moveTo>
                    <a:pt x="51943" y="223676"/>
                  </a:moveTo>
                  <a:lnTo>
                    <a:pt x="51943" y="276478"/>
                  </a:lnTo>
                  <a:lnTo>
                    <a:pt x="80518" y="276478"/>
                  </a:lnTo>
                  <a:lnTo>
                    <a:pt x="80518" y="269366"/>
                  </a:lnTo>
                  <a:lnTo>
                    <a:pt x="53975" y="269366"/>
                  </a:lnTo>
                  <a:lnTo>
                    <a:pt x="66293" y="248262"/>
                  </a:lnTo>
                  <a:lnTo>
                    <a:pt x="51943" y="223676"/>
                  </a:lnTo>
                  <a:close/>
                </a:path>
                <a:path w="132714" h="305435">
                  <a:moveTo>
                    <a:pt x="116712" y="174498"/>
                  </a:moveTo>
                  <a:lnTo>
                    <a:pt x="107950" y="176783"/>
                  </a:lnTo>
                  <a:lnTo>
                    <a:pt x="104012" y="183641"/>
                  </a:lnTo>
                  <a:lnTo>
                    <a:pt x="80644" y="223676"/>
                  </a:lnTo>
                  <a:lnTo>
                    <a:pt x="80518" y="276478"/>
                  </a:lnTo>
                  <a:lnTo>
                    <a:pt x="82883" y="276478"/>
                  </a:lnTo>
                  <a:lnTo>
                    <a:pt x="128650" y="197992"/>
                  </a:lnTo>
                  <a:lnTo>
                    <a:pt x="132587" y="191135"/>
                  </a:lnTo>
                  <a:lnTo>
                    <a:pt x="130301" y="182372"/>
                  </a:lnTo>
                  <a:lnTo>
                    <a:pt x="123444" y="178435"/>
                  </a:lnTo>
                  <a:lnTo>
                    <a:pt x="116712" y="174498"/>
                  </a:lnTo>
                  <a:close/>
                </a:path>
                <a:path w="132714" h="305435">
                  <a:moveTo>
                    <a:pt x="66293" y="248262"/>
                  </a:moveTo>
                  <a:lnTo>
                    <a:pt x="53975" y="269366"/>
                  </a:lnTo>
                  <a:lnTo>
                    <a:pt x="78612" y="269366"/>
                  </a:lnTo>
                  <a:lnTo>
                    <a:pt x="66293" y="248262"/>
                  </a:lnTo>
                  <a:close/>
                </a:path>
                <a:path w="132714" h="305435">
                  <a:moveTo>
                    <a:pt x="80518" y="223893"/>
                  </a:moveTo>
                  <a:lnTo>
                    <a:pt x="66293" y="248262"/>
                  </a:lnTo>
                  <a:lnTo>
                    <a:pt x="78612" y="269366"/>
                  </a:lnTo>
                  <a:lnTo>
                    <a:pt x="80518" y="269366"/>
                  </a:lnTo>
                  <a:lnTo>
                    <a:pt x="80518" y="223893"/>
                  </a:lnTo>
                  <a:close/>
                </a:path>
                <a:path w="132714" h="305435">
                  <a:moveTo>
                    <a:pt x="80518" y="0"/>
                  </a:moveTo>
                  <a:lnTo>
                    <a:pt x="51943" y="0"/>
                  </a:lnTo>
                  <a:lnTo>
                    <a:pt x="52069" y="223893"/>
                  </a:lnTo>
                  <a:lnTo>
                    <a:pt x="66293" y="248262"/>
                  </a:lnTo>
                  <a:lnTo>
                    <a:pt x="80518" y="223893"/>
                  </a:lnTo>
                  <a:lnTo>
                    <a:pt x="805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976109" y="2369058"/>
              <a:ext cx="901065" cy="6350"/>
            </a:xfrm>
            <a:custGeom>
              <a:avLst/>
              <a:gdLst/>
              <a:ahLst/>
              <a:cxnLst/>
              <a:rect l="l" t="t" r="r" b="b"/>
              <a:pathLst>
                <a:path w="901065" h="6350">
                  <a:moveTo>
                    <a:pt x="0" y="0"/>
                  </a:moveTo>
                  <a:lnTo>
                    <a:pt x="900684" y="6095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824215" y="2369058"/>
              <a:ext cx="132715" cy="629920"/>
            </a:xfrm>
            <a:custGeom>
              <a:avLst/>
              <a:gdLst/>
              <a:ahLst/>
              <a:cxnLst/>
              <a:rect l="l" t="t" r="r" b="b"/>
              <a:pathLst>
                <a:path w="132715" h="629919">
                  <a:moveTo>
                    <a:pt x="15875" y="499109"/>
                  </a:moveTo>
                  <a:lnTo>
                    <a:pt x="9143" y="503046"/>
                  </a:lnTo>
                  <a:lnTo>
                    <a:pt x="2285" y="506983"/>
                  </a:lnTo>
                  <a:lnTo>
                    <a:pt x="0" y="515746"/>
                  </a:lnTo>
                  <a:lnTo>
                    <a:pt x="3936" y="522604"/>
                  </a:lnTo>
                  <a:lnTo>
                    <a:pt x="66293" y="629538"/>
                  </a:lnTo>
                  <a:lnTo>
                    <a:pt x="82883" y="601090"/>
                  </a:lnTo>
                  <a:lnTo>
                    <a:pt x="51942" y="601090"/>
                  </a:lnTo>
                  <a:lnTo>
                    <a:pt x="51942" y="548288"/>
                  </a:lnTo>
                  <a:lnTo>
                    <a:pt x="28575" y="508253"/>
                  </a:lnTo>
                  <a:lnTo>
                    <a:pt x="24637" y="501395"/>
                  </a:lnTo>
                  <a:lnTo>
                    <a:pt x="15875" y="499109"/>
                  </a:lnTo>
                  <a:close/>
                </a:path>
                <a:path w="132715" h="629919">
                  <a:moveTo>
                    <a:pt x="51942" y="548288"/>
                  </a:moveTo>
                  <a:lnTo>
                    <a:pt x="51942" y="601090"/>
                  </a:lnTo>
                  <a:lnTo>
                    <a:pt x="80517" y="601090"/>
                  </a:lnTo>
                  <a:lnTo>
                    <a:pt x="80517" y="593978"/>
                  </a:lnTo>
                  <a:lnTo>
                    <a:pt x="53975" y="593978"/>
                  </a:lnTo>
                  <a:lnTo>
                    <a:pt x="66293" y="572874"/>
                  </a:lnTo>
                  <a:lnTo>
                    <a:pt x="51942" y="548288"/>
                  </a:lnTo>
                  <a:close/>
                </a:path>
                <a:path w="132715" h="629919">
                  <a:moveTo>
                    <a:pt x="116712" y="499109"/>
                  </a:moveTo>
                  <a:lnTo>
                    <a:pt x="107950" y="501395"/>
                  </a:lnTo>
                  <a:lnTo>
                    <a:pt x="104012" y="508253"/>
                  </a:lnTo>
                  <a:lnTo>
                    <a:pt x="80517" y="548505"/>
                  </a:lnTo>
                  <a:lnTo>
                    <a:pt x="80517" y="601090"/>
                  </a:lnTo>
                  <a:lnTo>
                    <a:pt x="82883" y="601090"/>
                  </a:lnTo>
                  <a:lnTo>
                    <a:pt x="128650" y="522604"/>
                  </a:lnTo>
                  <a:lnTo>
                    <a:pt x="132587" y="515746"/>
                  </a:lnTo>
                  <a:lnTo>
                    <a:pt x="130301" y="506983"/>
                  </a:lnTo>
                  <a:lnTo>
                    <a:pt x="123443" y="503046"/>
                  </a:lnTo>
                  <a:lnTo>
                    <a:pt x="116712" y="499109"/>
                  </a:lnTo>
                  <a:close/>
                </a:path>
                <a:path w="132715" h="629919">
                  <a:moveTo>
                    <a:pt x="66293" y="572874"/>
                  </a:moveTo>
                  <a:lnTo>
                    <a:pt x="53975" y="593978"/>
                  </a:lnTo>
                  <a:lnTo>
                    <a:pt x="78612" y="593978"/>
                  </a:lnTo>
                  <a:lnTo>
                    <a:pt x="66293" y="572874"/>
                  </a:lnTo>
                  <a:close/>
                </a:path>
                <a:path w="132715" h="629919">
                  <a:moveTo>
                    <a:pt x="80517" y="548505"/>
                  </a:moveTo>
                  <a:lnTo>
                    <a:pt x="66293" y="572874"/>
                  </a:lnTo>
                  <a:lnTo>
                    <a:pt x="78612" y="593978"/>
                  </a:lnTo>
                  <a:lnTo>
                    <a:pt x="80517" y="593978"/>
                  </a:lnTo>
                  <a:lnTo>
                    <a:pt x="80517" y="548505"/>
                  </a:lnTo>
                  <a:close/>
                </a:path>
                <a:path w="132715" h="629919">
                  <a:moveTo>
                    <a:pt x="80517" y="0"/>
                  </a:moveTo>
                  <a:lnTo>
                    <a:pt x="51942" y="0"/>
                  </a:lnTo>
                  <a:lnTo>
                    <a:pt x="51942" y="548288"/>
                  </a:lnTo>
                  <a:lnTo>
                    <a:pt x="66293" y="572874"/>
                  </a:lnTo>
                  <a:lnTo>
                    <a:pt x="80517" y="548505"/>
                  </a:lnTo>
                  <a:lnTo>
                    <a:pt x="805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611502" y="2117470"/>
            <a:ext cx="381000" cy="255524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algn="just" marL="12700" marR="5080">
              <a:lnSpc>
                <a:spcPts val="2760"/>
              </a:lnSpc>
              <a:spcBef>
                <a:spcPts val="685"/>
              </a:spcBef>
            </a:pPr>
            <a:r>
              <a:rPr dirty="0" sz="2800" spc="-5">
                <a:solidFill>
                  <a:srgbClr val="FF0000"/>
                </a:solidFill>
                <a:latin typeface="SimSun"/>
                <a:cs typeface="SimSun"/>
              </a:rPr>
              <a:t>创 建 原 语 流 程 图</a:t>
            </a:r>
            <a:endParaRPr sz="2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87744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三、进程的终止</a:t>
            </a:r>
            <a:r>
              <a:rPr dirty="0" sz="3600" spc="-40" b="0">
                <a:solidFill>
                  <a:srgbClr val="90C225"/>
                </a:solidFill>
                <a:latin typeface="SimSun"/>
                <a:cs typeface="SimSun"/>
              </a:rPr>
              <a:t>（</a:t>
            </a:r>
            <a:r>
              <a:rPr dirty="0" sz="3600" spc="-40" b="0">
                <a:solidFill>
                  <a:srgbClr val="90C225"/>
                </a:solidFill>
                <a:latin typeface="Trebuchet MS"/>
                <a:cs typeface="Trebuchet MS"/>
              </a:rPr>
              <a:t>Termination</a:t>
            </a:r>
            <a:r>
              <a:rPr dirty="0" sz="3600" spc="-80" b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3600" b="0">
                <a:solidFill>
                  <a:srgbClr val="90C225"/>
                </a:solidFill>
                <a:latin typeface="Trebuchet MS"/>
                <a:cs typeface="Trebuchet MS"/>
              </a:rPr>
              <a:t>of</a:t>
            </a:r>
            <a:r>
              <a:rPr dirty="0" sz="3600" spc="-50" b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3600" spc="-20" b="0">
                <a:solidFill>
                  <a:srgbClr val="90C225"/>
                </a:solidFill>
                <a:latin typeface="Trebuchet MS"/>
                <a:cs typeface="Trebuchet MS"/>
              </a:rPr>
              <a:t>Process</a:t>
            </a:r>
            <a:r>
              <a:rPr dirty="0" sz="3600" spc="-20" b="0">
                <a:solidFill>
                  <a:srgbClr val="90C225"/>
                </a:solidFill>
                <a:latin typeface="SimSun"/>
                <a:cs typeface="SimSun"/>
              </a:rPr>
              <a:t>）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749297"/>
            <a:ext cx="9989820" cy="311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引起进程终止的事件：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SimSun"/>
              <a:cs typeface="SimSun"/>
            </a:endParaRPr>
          </a:p>
          <a:p>
            <a:pPr marL="830580" indent="-457834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830580" algn="l"/>
                <a:tab pos="831215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正常结束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（</a:t>
            </a:r>
            <a:r>
              <a:rPr dirty="0" sz="2400" spc="-5">
                <a:latin typeface="SimSun"/>
                <a:cs typeface="SimSun"/>
              </a:rPr>
              <a:t>批处理系统中的Holt指令、分时系统中的Logs</a:t>
            </a:r>
            <a:r>
              <a:rPr dirty="0" sz="2400" spc="-25">
                <a:latin typeface="SimSun"/>
                <a:cs typeface="SimSun"/>
              </a:rPr>
              <a:t> </a:t>
            </a:r>
            <a:r>
              <a:rPr dirty="0" sz="2400" spc="-5">
                <a:latin typeface="SimSun"/>
                <a:cs typeface="SimSun"/>
              </a:rPr>
              <a:t>off指令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）</a:t>
            </a:r>
            <a:endParaRPr sz="2400">
              <a:latin typeface="SimSun"/>
              <a:cs typeface="SimSun"/>
            </a:endParaRPr>
          </a:p>
          <a:p>
            <a:pPr marL="830580" marR="6350" indent="-457200">
              <a:lnSpc>
                <a:spcPct val="1601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830580" algn="l"/>
                <a:tab pos="83121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异常结束（越界错、保护错、非法指令、特权指令错、运行超时、等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待超时、算术运算错、I/O故障）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0C225"/>
              </a:buClr>
              <a:buFont typeface="Wingdings"/>
              <a:buChar char=""/>
            </a:pPr>
            <a:endParaRPr sz="2100">
              <a:latin typeface="SimSun"/>
              <a:cs typeface="SimSun"/>
            </a:endParaRPr>
          </a:p>
          <a:p>
            <a:pPr marL="830580" indent="-457834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830580" algn="l"/>
                <a:tab pos="83121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外界干预（操作员或操作系统干预、父进程请求、因父进程终止）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87744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三、进程的终止</a:t>
            </a:r>
            <a:r>
              <a:rPr dirty="0" sz="3600" spc="-40" b="0">
                <a:solidFill>
                  <a:srgbClr val="90C225"/>
                </a:solidFill>
                <a:latin typeface="SimSun"/>
                <a:cs typeface="SimSun"/>
              </a:rPr>
              <a:t>（</a:t>
            </a:r>
            <a:r>
              <a:rPr dirty="0" sz="3600" spc="-40" b="0">
                <a:solidFill>
                  <a:srgbClr val="90C225"/>
                </a:solidFill>
                <a:latin typeface="Trebuchet MS"/>
                <a:cs typeface="Trebuchet MS"/>
              </a:rPr>
              <a:t>Termination</a:t>
            </a:r>
            <a:r>
              <a:rPr dirty="0" sz="3600" spc="-80" b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3600" b="0">
                <a:solidFill>
                  <a:srgbClr val="90C225"/>
                </a:solidFill>
                <a:latin typeface="Trebuchet MS"/>
                <a:cs typeface="Trebuchet MS"/>
              </a:rPr>
              <a:t>of</a:t>
            </a:r>
            <a:r>
              <a:rPr dirty="0" sz="3600" spc="-50" b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3600" spc="-20" b="0">
                <a:solidFill>
                  <a:srgbClr val="90C225"/>
                </a:solidFill>
                <a:latin typeface="Trebuchet MS"/>
                <a:cs typeface="Trebuchet MS"/>
              </a:rPr>
              <a:t>Process</a:t>
            </a:r>
            <a:r>
              <a:rPr dirty="0" sz="3600" spc="-20" b="0">
                <a:solidFill>
                  <a:srgbClr val="90C225"/>
                </a:solidFill>
                <a:latin typeface="SimSun"/>
                <a:cs typeface="SimSun"/>
              </a:rPr>
              <a:t>）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749297"/>
            <a:ext cx="10365740" cy="4608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进程的终止过程：</a:t>
            </a:r>
            <a:endParaRPr sz="2400">
              <a:latin typeface="SimSun"/>
              <a:cs typeface="SimSun"/>
            </a:endParaRPr>
          </a:p>
          <a:p>
            <a:pPr marL="459105">
              <a:lnSpc>
                <a:spcPct val="100000"/>
              </a:lnSpc>
              <a:spcBef>
                <a:spcPts val="2085"/>
              </a:spcBef>
              <a:tabLst>
                <a:tab pos="903605" algn="l"/>
              </a:tabLst>
            </a:pPr>
            <a:r>
              <a:rPr dirty="0" sz="1900" spc="20">
                <a:solidFill>
                  <a:srgbClr val="92D050"/>
                </a:solidFill>
                <a:latin typeface="SimSun"/>
                <a:cs typeface="SimSun"/>
              </a:rPr>
              <a:t>①	</a:t>
            </a:r>
            <a:r>
              <a:rPr dirty="0" sz="2400" spc="-5">
                <a:latin typeface="SimSun"/>
                <a:cs typeface="SimSun"/>
              </a:rPr>
              <a:t>根据被终止进程的标识符，</a:t>
            </a:r>
            <a:r>
              <a:rPr dirty="0" sz="2400">
                <a:latin typeface="SimSun"/>
                <a:cs typeface="SimSun"/>
              </a:rPr>
              <a:t>从</a:t>
            </a:r>
            <a:r>
              <a:rPr dirty="0" sz="2400" spc="-5">
                <a:latin typeface="SimSun"/>
                <a:cs typeface="SimSun"/>
              </a:rPr>
              <a:t>PCB集合中检索出该进程的PCB，</a:t>
            </a:r>
            <a:r>
              <a:rPr dirty="0" sz="2400">
                <a:latin typeface="SimSun"/>
                <a:cs typeface="SimSun"/>
              </a:rPr>
              <a:t>从中读</a:t>
            </a:r>
            <a:endParaRPr sz="2400">
              <a:latin typeface="SimSun"/>
              <a:cs typeface="SimSun"/>
            </a:endParaRPr>
          </a:p>
          <a:p>
            <a:pPr marL="903605">
              <a:lnSpc>
                <a:spcPct val="100000"/>
              </a:lnSpc>
              <a:spcBef>
                <a:spcPts val="1445"/>
              </a:spcBef>
            </a:pPr>
            <a:r>
              <a:rPr dirty="0" sz="2400">
                <a:latin typeface="SimSun"/>
                <a:cs typeface="SimSun"/>
              </a:rPr>
              <a:t>出其状态；</a:t>
            </a:r>
            <a:endParaRPr sz="2400">
              <a:latin typeface="SimSun"/>
              <a:cs typeface="SimSun"/>
            </a:endParaRPr>
          </a:p>
          <a:p>
            <a:pPr marL="459105">
              <a:lnSpc>
                <a:spcPct val="100000"/>
              </a:lnSpc>
              <a:spcBef>
                <a:spcPts val="2014"/>
              </a:spcBef>
              <a:tabLst>
                <a:tab pos="903605" algn="l"/>
              </a:tabLst>
            </a:pPr>
            <a:r>
              <a:rPr dirty="0" sz="1900" spc="20">
                <a:solidFill>
                  <a:srgbClr val="92D050"/>
                </a:solidFill>
                <a:latin typeface="SimSun"/>
                <a:cs typeface="SimSun"/>
              </a:rPr>
              <a:t>②	</a:t>
            </a:r>
            <a:r>
              <a:rPr dirty="0" sz="2400" spc="-5">
                <a:latin typeface="SimSun"/>
                <a:cs typeface="SimSun"/>
              </a:rPr>
              <a:t>若被终止进程正处于执行状态，应立即终止其执行，并重新进行调度；</a:t>
            </a:r>
            <a:endParaRPr sz="2400">
              <a:latin typeface="SimSun"/>
              <a:cs typeface="SimSun"/>
            </a:endParaRPr>
          </a:p>
          <a:p>
            <a:pPr marL="459105">
              <a:lnSpc>
                <a:spcPct val="100000"/>
              </a:lnSpc>
              <a:spcBef>
                <a:spcPts val="2020"/>
              </a:spcBef>
              <a:tabLst>
                <a:tab pos="903605" algn="l"/>
              </a:tabLst>
            </a:pPr>
            <a:r>
              <a:rPr dirty="0" sz="1900" spc="20">
                <a:solidFill>
                  <a:srgbClr val="92D050"/>
                </a:solidFill>
                <a:latin typeface="SimSun"/>
                <a:cs typeface="SimSun"/>
              </a:rPr>
              <a:t>③	</a:t>
            </a:r>
            <a:r>
              <a:rPr dirty="0" sz="2400">
                <a:latin typeface="SimSun"/>
                <a:cs typeface="SimSun"/>
              </a:rPr>
              <a:t>若该进程还有子孙进程，还应将其所有子孙进程终止；</a:t>
            </a:r>
            <a:endParaRPr sz="2400">
              <a:latin typeface="SimSun"/>
              <a:cs typeface="SimSun"/>
            </a:endParaRPr>
          </a:p>
          <a:p>
            <a:pPr marL="459105">
              <a:lnSpc>
                <a:spcPct val="100000"/>
              </a:lnSpc>
              <a:spcBef>
                <a:spcPts val="2014"/>
              </a:spcBef>
              <a:tabLst>
                <a:tab pos="903605" algn="l"/>
              </a:tabLst>
            </a:pPr>
            <a:r>
              <a:rPr dirty="0" sz="1900" spc="20">
                <a:solidFill>
                  <a:srgbClr val="92D050"/>
                </a:solidFill>
                <a:latin typeface="SimSun"/>
                <a:cs typeface="SimSun"/>
              </a:rPr>
              <a:t>④	</a:t>
            </a:r>
            <a:r>
              <a:rPr dirty="0" sz="2400" spc="-5">
                <a:latin typeface="SimSun"/>
                <a:cs typeface="SimSun"/>
              </a:rPr>
              <a:t>将被终止进程所拥有的全部资源，或者归还给其父进程，或者归还给</a:t>
            </a:r>
            <a:endParaRPr sz="2400">
              <a:latin typeface="SimSun"/>
              <a:cs typeface="SimSun"/>
            </a:endParaRPr>
          </a:p>
          <a:p>
            <a:pPr marL="903605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latin typeface="SimSun"/>
                <a:cs typeface="SimSun"/>
              </a:rPr>
              <a:t>系统；</a:t>
            </a:r>
            <a:endParaRPr sz="2400">
              <a:latin typeface="SimSun"/>
              <a:cs typeface="SimSun"/>
            </a:endParaRPr>
          </a:p>
          <a:p>
            <a:pPr marL="459105">
              <a:lnSpc>
                <a:spcPct val="100000"/>
              </a:lnSpc>
              <a:spcBef>
                <a:spcPts val="2020"/>
              </a:spcBef>
              <a:tabLst>
                <a:tab pos="903605" algn="l"/>
              </a:tabLst>
            </a:pPr>
            <a:r>
              <a:rPr dirty="0" sz="1900" spc="20">
                <a:solidFill>
                  <a:srgbClr val="92D050"/>
                </a:solidFill>
                <a:latin typeface="SimSun"/>
                <a:cs typeface="SimSun"/>
              </a:rPr>
              <a:t>⑤	</a:t>
            </a:r>
            <a:r>
              <a:rPr dirty="0" sz="2400" spc="-5">
                <a:latin typeface="SimSun"/>
                <a:cs typeface="SimSun"/>
              </a:rPr>
              <a:t>将被终止进程（PCB）从所在队列中移出，等待其他程序搜集信息。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55920" y="2703829"/>
            <a:ext cx="4101465" cy="917575"/>
            <a:chOff x="5455920" y="2703829"/>
            <a:chExt cx="4101465" cy="917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55920" y="2703829"/>
              <a:ext cx="170433" cy="18211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73974" y="3079241"/>
              <a:ext cx="1369060" cy="527685"/>
            </a:xfrm>
            <a:custGeom>
              <a:avLst/>
              <a:gdLst/>
              <a:ahLst/>
              <a:cxnLst/>
              <a:rect l="l" t="t" r="r" b="b"/>
              <a:pathLst>
                <a:path w="1369059" h="527685">
                  <a:moveTo>
                    <a:pt x="1368552" y="0"/>
                  </a:moveTo>
                  <a:lnTo>
                    <a:pt x="0" y="0"/>
                  </a:lnTo>
                  <a:lnTo>
                    <a:pt x="0" y="527303"/>
                  </a:lnTo>
                  <a:lnTo>
                    <a:pt x="1368552" y="527303"/>
                  </a:lnTo>
                  <a:lnTo>
                    <a:pt x="13685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173974" y="3079241"/>
              <a:ext cx="1369060" cy="527685"/>
            </a:xfrm>
            <a:custGeom>
              <a:avLst/>
              <a:gdLst/>
              <a:ahLst/>
              <a:cxnLst/>
              <a:rect l="l" t="t" r="r" b="b"/>
              <a:pathLst>
                <a:path w="1369059" h="527685">
                  <a:moveTo>
                    <a:pt x="0" y="527303"/>
                  </a:moveTo>
                  <a:lnTo>
                    <a:pt x="1368552" y="527303"/>
                  </a:lnTo>
                  <a:lnTo>
                    <a:pt x="1368552" y="0"/>
                  </a:lnTo>
                  <a:lnTo>
                    <a:pt x="0" y="0"/>
                  </a:lnTo>
                  <a:lnTo>
                    <a:pt x="0" y="527303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233918" y="3140405"/>
            <a:ext cx="12509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>
                <a:latin typeface="SimSun"/>
                <a:cs typeface="SimSun"/>
              </a:rPr>
              <a:t>出错处理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10178" y="264413"/>
            <a:ext cx="3276600" cy="464820"/>
          </a:xfrm>
          <a:custGeom>
            <a:avLst/>
            <a:gdLst/>
            <a:ahLst/>
            <a:cxnLst/>
            <a:rect l="l" t="t" r="r" b="b"/>
            <a:pathLst>
              <a:path w="3276600" h="464820">
                <a:moveTo>
                  <a:pt x="527176" y="0"/>
                </a:moveTo>
                <a:lnTo>
                  <a:pt x="2749423" y="0"/>
                </a:lnTo>
                <a:lnTo>
                  <a:pt x="2815562" y="1810"/>
                </a:lnTo>
                <a:lnTo>
                  <a:pt x="2879247" y="7095"/>
                </a:lnTo>
                <a:lnTo>
                  <a:pt x="2939983" y="15638"/>
                </a:lnTo>
                <a:lnTo>
                  <a:pt x="2997277" y="27222"/>
                </a:lnTo>
                <a:lnTo>
                  <a:pt x="3050636" y="41629"/>
                </a:lnTo>
                <a:lnTo>
                  <a:pt x="3099565" y="58641"/>
                </a:lnTo>
                <a:lnTo>
                  <a:pt x="3143572" y="78041"/>
                </a:lnTo>
                <a:lnTo>
                  <a:pt x="3182163" y="99611"/>
                </a:lnTo>
                <a:lnTo>
                  <a:pt x="3214844" y="123134"/>
                </a:lnTo>
                <a:lnTo>
                  <a:pt x="3260503" y="175171"/>
                </a:lnTo>
                <a:lnTo>
                  <a:pt x="3276600" y="232409"/>
                </a:lnTo>
                <a:lnTo>
                  <a:pt x="3272493" y="261570"/>
                </a:lnTo>
                <a:lnTo>
                  <a:pt x="3241122" y="316425"/>
                </a:lnTo>
                <a:lnTo>
                  <a:pt x="3182163" y="365208"/>
                </a:lnTo>
                <a:lnTo>
                  <a:pt x="3143572" y="386778"/>
                </a:lnTo>
                <a:lnTo>
                  <a:pt x="3099565" y="406178"/>
                </a:lnTo>
                <a:lnTo>
                  <a:pt x="3050636" y="423190"/>
                </a:lnTo>
                <a:lnTo>
                  <a:pt x="2997277" y="437597"/>
                </a:lnTo>
                <a:lnTo>
                  <a:pt x="2939983" y="449181"/>
                </a:lnTo>
                <a:lnTo>
                  <a:pt x="2879247" y="457724"/>
                </a:lnTo>
                <a:lnTo>
                  <a:pt x="2815562" y="463009"/>
                </a:lnTo>
                <a:lnTo>
                  <a:pt x="2749423" y="464819"/>
                </a:lnTo>
                <a:lnTo>
                  <a:pt x="527176" y="464819"/>
                </a:lnTo>
                <a:lnTo>
                  <a:pt x="461037" y="463009"/>
                </a:lnTo>
                <a:lnTo>
                  <a:pt x="397352" y="457724"/>
                </a:lnTo>
                <a:lnTo>
                  <a:pt x="336616" y="449181"/>
                </a:lnTo>
                <a:lnTo>
                  <a:pt x="279322" y="437597"/>
                </a:lnTo>
                <a:lnTo>
                  <a:pt x="225963" y="423190"/>
                </a:lnTo>
                <a:lnTo>
                  <a:pt x="177034" y="406178"/>
                </a:lnTo>
                <a:lnTo>
                  <a:pt x="133027" y="386778"/>
                </a:lnTo>
                <a:lnTo>
                  <a:pt x="94436" y="365208"/>
                </a:lnTo>
                <a:lnTo>
                  <a:pt x="61755" y="341685"/>
                </a:lnTo>
                <a:lnTo>
                  <a:pt x="16096" y="289648"/>
                </a:lnTo>
                <a:lnTo>
                  <a:pt x="0" y="232409"/>
                </a:lnTo>
                <a:lnTo>
                  <a:pt x="4106" y="203249"/>
                </a:lnTo>
                <a:lnTo>
                  <a:pt x="35477" y="148394"/>
                </a:lnTo>
                <a:lnTo>
                  <a:pt x="94436" y="99611"/>
                </a:lnTo>
                <a:lnTo>
                  <a:pt x="133027" y="78041"/>
                </a:lnTo>
                <a:lnTo>
                  <a:pt x="177034" y="58641"/>
                </a:lnTo>
                <a:lnTo>
                  <a:pt x="225963" y="41629"/>
                </a:lnTo>
                <a:lnTo>
                  <a:pt x="279322" y="27222"/>
                </a:lnTo>
                <a:lnTo>
                  <a:pt x="336616" y="15638"/>
                </a:lnTo>
                <a:lnTo>
                  <a:pt x="397352" y="7095"/>
                </a:lnTo>
                <a:lnTo>
                  <a:pt x="461037" y="1810"/>
                </a:lnTo>
                <a:lnTo>
                  <a:pt x="527176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028438" y="294259"/>
            <a:ext cx="638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>
                <a:latin typeface="SimSun"/>
                <a:cs typeface="SimSun"/>
              </a:rPr>
              <a:t>入口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8550" y="1056894"/>
            <a:ext cx="3319779" cy="61595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wrap="square" lIns="0" tIns="118745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935"/>
              </a:spcBef>
            </a:pPr>
            <a:r>
              <a:rPr dirty="0" sz="2400" spc="10">
                <a:latin typeface="SimSun"/>
                <a:cs typeface="SimSun"/>
              </a:rPr>
              <a:t>查进程链表或进程家族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93770" y="2024633"/>
            <a:ext cx="3505200" cy="650875"/>
          </a:xfrm>
          <a:custGeom>
            <a:avLst/>
            <a:gdLst/>
            <a:ahLst/>
            <a:cxnLst/>
            <a:rect l="l" t="t" r="r" b="b"/>
            <a:pathLst>
              <a:path w="3505200" h="650875">
                <a:moveTo>
                  <a:pt x="0" y="325374"/>
                </a:moveTo>
                <a:lnTo>
                  <a:pt x="1752600" y="0"/>
                </a:lnTo>
                <a:lnTo>
                  <a:pt x="3505200" y="325374"/>
                </a:lnTo>
                <a:lnTo>
                  <a:pt x="1752600" y="650748"/>
                </a:lnTo>
                <a:lnTo>
                  <a:pt x="0" y="325374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547108" y="2148078"/>
            <a:ext cx="13995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>
                <a:latin typeface="SimSun"/>
                <a:cs typeface="SimSun"/>
              </a:rPr>
              <a:t>有此</a:t>
            </a:r>
            <a:r>
              <a:rPr dirty="0" sz="2400" spc="-5" b="1">
                <a:latin typeface="Times New Roman"/>
                <a:cs typeface="Times New Roman"/>
              </a:rPr>
              <a:t>P</a:t>
            </a:r>
            <a:r>
              <a:rPr dirty="0" sz="2400" spc="-15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Times New Roman"/>
                <a:cs typeface="Times New Roman"/>
              </a:rPr>
              <a:t>B?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83102" y="4045458"/>
            <a:ext cx="3611879" cy="59436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wrap="square" lIns="0" tIns="108585" rIns="0" bIns="0" rtlCol="0" vert="horz">
            <a:spAutoFit/>
          </a:bodyPr>
          <a:lstStyle/>
          <a:p>
            <a:pPr marL="120014">
              <a:lnSpc>
                <a:spcPct val="100000"/>
              </a:lnSpc>
              <a:spcBef>
                <a:spcPts val="855"/>
              </a:spcBef>
            </a:pPr>
            <a:r>
              <a:rPr dirty="0" sz="2400" spc="10">
                <a:latin typeface="SimSun"/>
                <a:cs typeface="SimSun"/>
              </a:rPr>
              <a:t>释放该进程所占有的资源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38550" y="5002529"/>
            <a:ext cx="3342640" cy="62674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wrap="square" lIns="0" tIns="123825" rIns="0" bIns="0" rtlCol="0" vert="horz">
            <a:spAutoFit/>
          </a:bodyPr>
          <a:lstStyle/>
          <a:p>
            <a:pPr marL="294005">
              <a:lnSpc>
                <a:spcPct val="100000"/>
              </a:lnSpc>
              <a:spcBef>
                <a:spcPts val="975"/>
              </a:spcBef>
            </a:pPr>
            <a:r>
              <a:rPr dirty="0" sz="2400" spc="10">
                <a:latin typeface="SimSun"/>
                <a:cs typeface="SimSun"/>
              </a:rPr>
              <a:t>释放该</a:t>
            </a:r>
            <a:r>
              <a:rPr dirty="0" sz="2400" spc="-5" b="1">
                <a:latin typeface="Times New Roman"/>
                <a:cs typeface="Times New Roman"/>
              </a:rPr>
              <a:t>P</a:t>
            </a:r>
            <a:r>
              <a:rPr dirty="0" sz="2400" spc="-15" b="1">
                <a:latin typeface="Times New Roman"/>
                <a:cs typeface="Times New Roman"/>
              </a:rPr>
              <a:t>C</a:t>
            </a:r>
            <a:r>
              <a:rPr dirty="0" sz="2400" spc="-5" b="1">
                <a:latin typeface="Times New Roman"/>
                <a:cs typeface="Times New Roman"/>
              </a:rPr>
              <a:t>B</a:t>
            </a:r>
            <a:r>
              <a:rPr dirty="0" sz="2400" spc="10">
                <a:latin typeface="SimSun"/>
                <a:cs typeface="SimSun"/>
              </a:rPr>
              <a:t>结构本身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27320" y="703326"/>
            <a:ext cx="132715" cy="374015"/>
          </a:xfrm>
          <a:custGeom>
            <a:avLst/>
            <a:gdLst/>
            <a:ahLst/>
            <a:cxnLst/>
            <a:rect l="l" t="t" r="r" b="b"/>
            <a:pathLst>
              <a:path w="132714" h="374015">
                <a:moveTo>
                  <a:pt x="15875" y="243077"/>
                </a:moveTo>
                <a:lnTo>
                  <a:pt x="9143" y="247014"/>
                </a:lnTo>
                <a:lnTo>
                  <a:pt x="2285" y="250951"/>
                </a:lnTo>
                <a:lnTo>
                  <a:pt x="0" y="259714"/>
                </a:lnTo>
                <a:lnTo>
                  <a:pt x="3937" y="266573"/>
                </a:lnTo>
                <a:lnTo>
                  <a:pt x="66293" y="373507"/>
                </a:lnTo>
                <a:lnTo>
                  <a:pt x="82883" y="345059"/>
                </a:lnTo>
                <a:lnTo>
                  <a:pt x="51942" y="345059"/>
                </a:lnTo>
                <a:lnTo>
                  <a:pt x="51942" y="292256"/>
                </a:lnTo>
                <a:lnTo>
                  <a:pt x="28575" y="252222"/>
                </a:lnTo>
                <a:lnTo>
                  <a:pt x="24637" y="245363"/>
                </a:lnTo>
                <a:lnTo>
                  <a:pt x="15875" y="243077"/>
                </a:lnTo>
                <a:close/>
              </a:path>
              <a:path w="132714" h="374015">
                <a:moveTo>
                  <a:pt x="51942" y="292256"/>
                </a:moveTo>
                <a:lnTo>
                  <a:pt x="51942" y="345059"/>
                </a:lnTo>
                <a:lnTo>
                  <a:pt x="80517" y="345059"/>
                </a:lnTo>
                <a:lnTo>
                  <a:pt x="80517" y="337947"/>
                </a:lnTo>
                <a:lnTo>
                  <a:pt x="53975" y="337947"/>
                </a:lnTo>
                <a:lnTo>
                  <a:pt x="66294" y="316842"/>
                </a:lnTo>
                <a:lnTo>
                  <a:pt x="51942" y="292256"/>
                </a:lnTo>
                <a:close/>
              </a:path>
              <a:path w="132714" h="374015">
                <a:moveTo>
                  <a:pt x="116712" y="243077"/>
                </a:moveTo>
                <a:lnTo>
                  <a:pt x="107950" y="245363"/>
                </a:lnTo>
                <a:lnTo>
                  <a:pt x="104012" y="252222"/>
                </a:lnTo>
                <a:lnTo>
                  <a:pt x="80517" y="292473"/>
                </a:lnTo>
                <a:lnTo>
                  <a:pt x="80517" y="345059"/>
                </a:lnTo>
                <a:lnTo>
                  <a:pt x="82883" y="345059"/>
                </a:lnTo>
                <a:lnTo>
                  <a:pt x="128650" y="266573"/>
                </a:lnTo>
                <a:lnTo>
                  <a:pt x="132587" y="259714"/>
                </a:lnTo>
                <a:lnTo>
                  <a:pt x="130301" y="250951"/>
                </a:lnTo>
                <a:lnTo>
                  <a:pt x="123443" y="247014"/>
                </a:lnTo>
                <a:lnTo>
                  <a:pt x="116712" y="243077"/>
                </a:lnTo>
                <a:close/>
              </a:path>
              <a:path w="132714" h="374015">
                <a:moveTo>
                  <a:pt x="66294" y="316842"/>
                </a:moveTo>
                <a:lnTo>
                  <a:pt x="53975" y="337947"/>
                </a:lnTo>
                <a:lnTo>
                  <a:pt x="78612" y="337947"/>
                </a:lnTo>
                <a:lnTo>
                  <a:pt x="66294" y="316842"/>
                </a:lnTo>
                <a:close/>
              </a:path>
              <a:path w="132714" h="374015">
                <a:moveTo>
                  <a:pt x="80517" y="292473"/>
                </a:moveTo>
                <a:lnTo>
                  <a:pt x="66294" y="316842"/>
                </a:lnTo>
                <a:lnTo>
                  <a:pt x="78612" y="337947"/>
                </a:lnTo>
                <a:lnTo>
                  <a:pt x="80517" y="337947"/>
                </a:lnTo>
                <a:lnTo>
                  <a:pt x="80517" y="292473"/>
                </a:lnTo>
                <a:close/>
              </a:path>
              <a:path w="132714" h="374015">
                <a:moveTo>
                  <a:pt x="80517" y="0"/>
                </a:moveTo>
                <a:lnTo>
                  <a:pt x="51942" y="0"/>
                </a:lnTo>
                <a:lnTo>
                  <a:pt x="51942" y="292256"/>
                </a:lnTo>
                <a:lnTo>
                  <a:pt x="66294" y="316842"/>
                </a:lnTo>
                <a:lnTo>
                  <a:pt x="80517" y="292473"/>
                </a:lnTo>
                <a:lnTo>
                  <a:pt x="805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2039302" y="1393126"/>
            <a:ext cx="6850380" cy="2672715"/>
            <a:chOff x="2039302" y="1393126"/>
            <a:chExt cx="6850380" cy="2672715"/>
          </a:xfrm>
        </p:grpSpPr>
        <p:sp>
          <p:nvSpPr>
            <p:cNvPr id="16" name="object 16"/>
            <p:cNvSpPr/>
            <p:nvPr/>
          </p:nvSpPr>
          <p:spPr>
            <a:xfrm>
              <a:off x="5227320" y="1671065"/>
              <a:ext cx="132715" cy="1339850"/>
            </a:xfrm>
            <a:custGeom>
              <a:avLst/>
              <a:gdLst/>
              <a:ahLst/>
              <a:cxnLst/>
              <a:rect l="l" t="t" r="r" b="b"/>
              <a:pathLst>
                <a:path w="132714" h="1339850">
                  <a:moveTo>
                    <a:pt x="132588" y="1225931"/>
                  </a:moveTo>
                  <a:lnTo>
                    <a:pt x="130302" y="1217168"/>
                  </a:lnTo>
                  <a:lnTo>
                    <a:pt x="123444" y="1213231"/>
                  </a:lnTo>
                  <a:lnTo>
                    <a:pt x="116713" y="1209294"/>
                  </a:lnTo>
                  <a:lnTo>
                    <a:pt x="107950" y="1211580"/>
                  </a:lnTo>
                  <a:lnTo>
                    <a:pt x="104013" y="1218438"/>
                  </a:lnTo>
                  <a:lnTo>
                    <a:pt x="80518" y="1258697"/>
                  </a:lnTo>
                  <a:lnTo>
                    <a:pt x="80518" y="967740"/>
                  </a:lnTo>
                  <a:lnTo>
                    <a:pt x="51943" y="967740"/>
                  </a:lnTo>
                  <a:lnTo>
                    <a:pt x="51943" y="1258481"/>
                  </a:lnTo>
                  <a:lnTo>
                    <a:pt x="28575" y="1218438"/>
                  </a:lnTo>
                  <a:lnTo>
                    <a:pt x="24638" y="1211580"/>
                  </a:lnTo>
                  <a:lnTo>
                    <a:pt x="15875" y="1209294"/>
                  </a:lnTo>
                  <a:lnTo>
                    <a:pt x="9144" y="1213231"/>
                  </a:lnTo>
                  <a:lnTo>
                    <a:pt x="2286" y="1217168"/>
                  </a:lnTo>
                  <a:lnTo>
                    <a:pt x="0" y="1225931"/>
                  </a:lnTo>
                  <a:lnTo>
                    <a:pt x="3937" y="1232789"/>
                  </a:lnTo>
                  <a:lnTo>
                    <a:pt x="66294" y="1339723"/>
                  </a:lnTo>
                  <a:lnTo>
                    <a:pt x="82880" y="1311275"/>
                  </a:lnTo>
                  <a:lnTo>
                    <a:pt x="128651" y="1232789"/>
                  </a:lnTo>
                  <a:lnTo>
                    <a:pt x="132588" y="1225931"/>
                  </a:lnTo>
                  <a:close/>
                </a:path>
                <a:path w="132714" h="1339850">
                  <a:moveTo>
                    <a:pt x="132588" y="258191"/>
                  </a:moveTo>
                  <a:lnTo>
                    <a:pt x="130302" y="249428"/>
                  </a:lnTo>
                  <a:lnTo>
                    <a:pt x="123444" y="245491"/>
                  </a:lnTo>
                  <a:lnTo>
                    <a:pt x="116713" y="241554"/>
                  </a:lnTo>
                  <a:lnTo>
                    <a:pt x="107950" y="243840"/>
                  </a:lnTo>
                  <a:lnTo>
                    <a:pt x="104013" y="250698"/>
                  </a:lnTo>
                  <a:lnTo>
                    <a:pt x="80518" y="290957"/>
                  </a:lnTo>
                  <a:lnTo>
                    <a:pt x="66294" y="315328"/>
                  </a:lnTo>
                  <a:lnTo>
                    <a:pt x="80505" y="290957"/>
                  </a:lnTo>
                  <a:lnTo>
                    <a:pt x="80518" y="0"/>
                  </a:lnTo>
                  <a:lnTo>
                    <a:pt x="51943" y="0"/>
                  </a:lnTo>
                  <a:lnTo>
                    <a:pt x="51943" y="290741"/>
                  </a:lnTo>
                  <a:lnTo>
                    <a:pt x="28575" y="250698"/>
                  </a:lnTo>
                  <a:lnTo>
                    <a:pt x="24638" y="243840"/>
                  </a:lnTo>
                  <a:lnTo>
                    <a:pt x="15875" y="241554"/>
                  </a:lnTo>
                  <a:lnTo>
                    <a:pt x="9144" y="245491"/>
                  </a:lnTo>
                  <a:lnTo>
                    <a:pt x="2286" y="249428"/>
                  </a:lnTo>
                  <a:lnTo>
                    <a:pt x="0" y="258191"/>
                  </a:lnTo>
                  <a:lnTo>
                    <a:pt x="3937" y="265049"/>
                  </a:lnTo>
                  <a:lnTo>
                    <a:pt x="66294" y="371983"/>
                  </a:lnTo>
                  <a:lnTo>
                    <a:pt x="82880" y="343535"/>
                  </a:lnTo>
                  <a:lnTo>
                    <a:pt x="128651" y="265049"/>
                  </a:lnTo>
                  <a:lnTo>
                    <a:pt x="132588" y="258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950201" y="2375153"/>
              <a:ext cx="1873250" cy="0"/>
            </a:xfrm>
            <a:custGeom>
              <a:avLst/>
              <a:gdLst/>
              <a:ahLst/>
              <a:cxnLst/>
              <a:rect l="l" t="t" r="r" b="b"/>
              <a:pathLst>
                <a:path w="1873250" h="0">
                  <a:moveTo>
                    <a:pt x="0" y="0"/>
                  </a:moveTo>
                  <a:lnTo>
                    <a:pt x="187299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756904" y="2375153"/>
              <a:ext cx="132715" cy="744220"/>
            </a:xfrm>
            <a:custGeom>
              <a:avLst/>
              <a:gdLst/>
              <a:ahLst/>
              <a:cxnLst/>
              <a:rect l="l" t="t" r="r" b="b"/>
              <a:pathLst>
                <a:path w="132715" h="744219">
                  <a:moveTo>
                    <a:pt x="15875" y="613410"/>
                  </a:moveTo>
                  <a:lnTo>
                    <a:pt x="9144" y="617347"/>
                  </a:lnTo>
                  <a:lnTo>
                    <a:pt x="2286" y="621284"/>
                  </a:lnTo>
                  <a:lnTo>
                    <a:pt x="0" y="630047"/>
                  </a:lnTo>
                  <a:lnTo>
                    <a:pt x="3937" y="636905"/>
                  </a:lnTo>
                  <a:lnTo>
                    <a:pt x="66294" y="743838"/>
                  </a:lnTo>
                  <a:lnTo>
                    <a:pt x="82883" y="715391"/>
                  </a:lnTo>
                  <a:lnTo>
                    <a:pt x="51943" y="715391"/>
                  </a:lnTo>
                  <a:lnTo>
                    <a:pt x="51943" y="662588"/>
                  </a:lnTo>
                  <a:lnTo>
                    <a:pt x="28575" y="622554"/>
                  </a:lnTo>
                  <a:lnTo>
                    <a:pt x="24638" y="615696"/>
                  </a:lnTo>
                  <a:lnTo>
                    <a:pt x="15875" y="613410"/>
                  </a:lnTo>
                  <a:close/>
                </a:path>
                <a:path w="132715" h="744219">
                  <a:moveTo>
                    <a:pt x="51943" y="662588"/>
                  </a:moveTo>
                  <a:lnTo>
                    <a:pt x="51943" y="715391"/>
                  </a:lnTo>
                  <a:lnTo>
                    <a:pt x="80518" y="715391"/>
                  </a:lnTo>
                  <a:lnTo>
                    <a:pt x="80518" y="708279"/>
                  </a:lnTo>
                  <a:lnTo>
                    <a:pt x="53975" y="708279"/>
                  </a:lnTo>
                  <a:lnTo>
                    <a:pt x="66294" y="687174"/>
                  </a:lnTo>
                  <a:lnTo>
                    <a:pt x="51943" y="662588"/>
                  </a:lnTo>
                  <a:close/>
                </a:path>
                <a:path w="132715" h="744219">
                  <a:moveTo>
                    <a:pt x="116713" y="613410"/>
                  </a:moveTo>
                  <a:lnTo>
                    <a:pt x="107950" y="615696"/>
                  </a:lnTo>
                  <a:lnTo>
                    <a:pt x="104013" y="622554"/>
                  </a:lnTo>
                  <a:lnTo>
                    <a:pt x="80645" y="662588"/>
                  </a:lnTo>
                  <a:lnTo>
                    <a:pt x="80518" y="715391"/>
                  </a:lnTo>
                  <a:lnTo>
                    <a:pt x="82883" y="715391"/>
                  </a:lnTo>
                  <a:lnTo>
                    <a:pt x="128650" y="636905"/>
                  </a:lnTo>
                  <a:lnTo>
                    <a:pt x="132588" y="630047"/>
                  </a:lnTo>
                  <a:lnTo>
                    <a:pt x="130301" y="621284"/>
                  </a:lnTo>
                  <a:lnTo>
                    <a:pt x="123444" y="617347"/>
                  </a:lnTo>
                  <a:lnTo>
                    <a:pt x="116713" y="613410"/>
                  </a:lnTo>
                  <a:close/>
                </a:path>
                <a:path w="132715" h="744219">
                  <a:moveTo>
                    <a:pt x="66294" y="687174"/>
                  </a:moveTo>
                  <a:lnTo>
                    <a:pt x="53975" y="708279"/>
                  </a:lnTo>
                  <a:lnTo>
                    <a:pt x="78613" y="708279"/>
                  </a:lnTo>
                  <a:lnTo>
                    <a:pt x="66294" y="687174"/>
                  </a:lnTo>
                  <a:close/>
                </a:path>
                <a:path w="132715" h="744219">
                  <a:moveTo>
                    <a:pt x="80518" y="662805"/>
                  </a:moveTo>
                  <a:lnTo>
                    <a:pt x="66294" y="687174"/>
                  </a:lnTo>
                  <a:lnTo>
                    <a:pt x="78613" y="708279"/>
                  </a:lnTo>
                  <a:lnTo>
                    <a:pt x="80518" y="708279"/>
                  </a:lnTo>
                  <a:lnTo>
                    <a:pt x="80518" y="662805"/>
                  </a:lnTo>
                  <a:close/>
                </a:path>
                <a:path w="132715" h="744219">
                  <a:moveTo>
                    <a:pt x="80518" y="0"/>
                  </a:moveTo>
                  <a:lnTo>
                    <a:pt x="51943" y="0"/>
                  </a:lnTo>
                  <a:lnTo>
                    <a:pt x="52070" y="662805"/>
                  </a:lnTo>
                  <a:lnTo>
                    <a:pt x="66294" y="687174"/>
                  </a:lnTo>
                  <a:lnTo>
                    <a:pt x="80518" y="662805"/>
                  </a:lnTo>
                  <a:lnTo>
                    <a:pt x="805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227319" y="3693413"/>
              <a:ext cx="132715" cy="372110"/>
            </a:xfrm>
            <a:custGeom>
              <a:avLst/>
              <a:gdLst/>
              <a:ahLst/>
              <a:cxnLst/>
              <a:rect l="l" t="t" r="r" b="b"/>
              <a:pathLst>
                <a:path w="132714" h="372110">
                  <a:moveTo>
                    <a:pt x="15875" y="241554"/>
                  </a:moveTo>
                  <a:lnTo>
                    <a:pt x="9143" y="245491"/>
                  </a:lnTo>
                  <a:lnTo>
                    <a:pt x="2285" y="249428"/>
                  </a:lnTo>
                  <a:lnTo>
                    <a:pt x="0" y="258191"/>
                  </a:lnTo>
                  <a:lnTo>
                    <a:pt x="3937" y="265049"/>
                  </a:lnTo>
                  <a:lnTo>
                    <a:pt x="66293" y="371983"/>
                  </a:lnTo>
                  <a:lnTo>
                    <a:pt x="82883" y="343535"/>
                  </a:lnTo>
                  <a:lnTo>
                    <a:pt x="51942" y="343535"/>
                  </a:lnTo>
                  <a:lnTo>
                    <a:pt x="51942" y="290732"/>
                  </a:lnTo>
                  <a:lnTo>
                    <a:pt x="28575" y="250698"/>
                  </a:lnTo>
                  <a:lnTo>
                    <a:pt x="24637" y="243840"/>
                  </a:lnTo>
                  <a:lnTo>
                    <a:pt x="15875" y="241554"/>
                  </a:lnTo>
                  <a:close/>
                </a:path>
                <a:path w="132714" h="372110">
                  <a:moveTo>
                    <a:pt x="51942" y="290732"/>
                  </a:moveTo>
                  <a:lnTo>
                    <a:pt x="51942" y="343535"/>
                  </a:lnTo>
                  <a:lnTo>
                    <a:pt x="80517" y="343535"/>
                  </a:lnTo>
                  <a:lnTo>
                    <a:pt x="80517" y="336423"/>
                  </a:lnTo>
                  <a:lnTo>
                    <a:pt x="53975" y="336423"/>
                  </a:lnTo>
                  <a:lnTo>
                    <a:pt x="66294" y="315318"/>
                  </a:lnTo>
                  <a:lnTo>
                    <a:pt x="51942" y="290732"/>
                  </a:lnTo>
                  <a:close/>
                </a:path>
                <a:path w="132714" h="372110">
                  <a:moveTo>
                    <a:pt x="116712" y="241554"/>
                  </a:moveTo>
                  <a:lnTo>
                    <a:pt x="107950" y="243840"/>
                  </a:lnTo>
                  <a:lnTo>
                    <a:pt x="104012" y="250698"/>
                  </a:lnTo>
                  <a:lnTo>
                    <a:pt x="80517" y="290949"/>
                  </a:lnTo>
                  <a:lnTo>
                    <a:pt x="80517" y="343535"/>
                  </a:lnTo>
                  <a:lnTo>
                    <a:pt x="82883" y="343535"/>
                  </a:lnTo>
                  <a:lnTo>
                    <a:pt x="128650" y="265049"/>
                  </a:lnTo>
                  <a:lnTo>
                    <a:pt x="132587" y="258191"/>
                  </a:lnTo>
                  <a:lnTo>
                    <a:pt x="130301" y="249428"/>
                  </a:lnTo>
                  <a:lnTo>
                    <a:pt x="123443" y="245491"/>
                  </a:lnTo>
                  <a:lnTo>
                    <a:pt x="116712" y="241554"/>
                  </a:lnTo>
                  <a:close/>
                </a:path>
                <a:path w="132714" h="372110">
                  <a:moveTo>
                    <a:pt x="66294" y="315318"/>
                  </a:moveTo>
                  <a:lnTo>
                    <a:pt x="53975" y="336423"/>
                  </a:lnTo>
                  <a:lnTo>
                    <a:pt x="78612" y="336423"/>
                  </a:lnTo>
                  <a:lnTo>
                    <a:pt x="66294" y="315318"/>
                  </a:lnTo>
                  <a:close/>
                </a:path>
                <a:path w="132714" h="372110">
                  <a:moveTo>
                    <a:pt x="80517" y="290949"/>
                  </a:moveTo>
                  <a:lnTo>
                    <a:pt x="66294" y="315318"/>
                  </a:lnTo>
                  <a:lnTo>
                    <a:pt x="78612" y="336423"/>
                  </a:lnTo>
                  <a:lnTo>
                    <a:pt x="80517" y="336423"/>
                  </a:lnTo>
                  <a:lnTo>
                    <a:pt x="80517" y="290949"/>
                  </a:lnTo>
                  <a:close/>
                </a:path>
                <a:path w="132714" h="372110">
                  <a:moveTo>
                    <a:pt x="80517" y="0"/>
                  </a:moveTo>
                  <a:lnTo>
                    <a:pt x="51942" y="0"/>
                  </a:lnTo>
                  <a:lnTo>
                    <a:pt x="51942" y="290732"/>
                  </a:lnTo>
                  <a:lnTo>
                    <a:pt x="66294" y="315318"/>
                  </a:lnTo>
                  <a:lnTo>
                    <a:pt x="80517" y="290949"/>
                  </a:lnTo>
                  <a:lnTo>
                    <a:pt x="805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053589" y="1407413"/>
              <a:ext cx="864235" cy="1953895"/>
            </a:xfrm>
            <a:custGeom>
              <a:avLst/>
              <a:gdLst/>
              <a:ahLst/>
              <a:cxnLst/>
              <a:rect l="l" t="t" r="r" b="b"/>
              <a:pathLst>
                <a:path w="864235" h="1953895">
                  <a:moveTo>
                    <a:pt x="0" y="1935480"/>
                  </a:moveTo>
                  <a:lnTo>
                    <a:pt x="864108" y="1935480"/>
                  </a:lnTo>
                </a:path>
                <a:path w="864235" h="1953895">
                  <a:moveTo>
                    <a:pt x="0" y="1953768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846069" y="2989325"/>
              <a:ext cx="4802505" cy="702945"/>
            </a:xfrm>
            <a:custGeom>
              <a:avLst/>
              <a:gdLst/>
              <a:ahLst/>
              <a:cxnLst/>
              <a:rect l="l" t="t" r="r" b="b"/>
              <a:pathLst>
                <a:path w="4802505" h="702945">
                  <a:moveTo>
                    <a:pt x="2401062" y="0"/>
                  </a:moveTo>
                  <a:lnTo>
                    <a:pt x="0" y="351282"/>
                  </a:lnTo>
                  <a:lnTo>
                    <a:pt x="2401062" y="702563"/>
                  </a:lnTo>
                  <a:lnTo>
                    <a:pt x="4802124" y="351282"/>
                  </a:lnTo>
                  <a:lnTo>
                    <a:pt x="24010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846069" y="2989325"/>
              <a:ext cx="4802505" cy="702945"/>
            </a:xfrm>
            <a:custGeom>
              <a:avLst/>
              <a:gdLst/>
              <a:ahLst/>
              <a:cxnLst/>
              <a:rect l="l" t="t" r="r" b="b"/>
              <a:pathLst>
                <a:path w="4802505" h="702945">
                  <a:moveTo>
                    <a:pt x="0" y="351282"/>
                  </a:moveTo>
                  <a:lnTo>
                    <a:pt x="2401062" y="0"/>
                  </a:lnTo>
                  <a:lnTo>
                    <a:pt x="4802124" y="351282"/>
                  </a:lnTo>
                  <a:lnTo>
                    <a:pt x="2401062" y="702563"/>
                  </a:lnTo>
                  <a:lnTo>
                    <a:pt x="0" y="351282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3842130" y="2990033"/>
            <a:ext cx="2813685" cy="972819"/>
          </a:xfrm>
          <a:prstGeom prst="rect">
            <a:avLst/>
          </a:prstGeom>
        </p:spPr>
        <p:txBody>
          <a:bodyPr wrap="square" lIns="0" tIns="163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dirty="0" sz="2400" spc="10">
                <a:latin typeface="SimSun"/>
                <a:cs typeface="SimSun"/>
              </a:rPr>
              <a:t>该</a:t>
            </a:r>
            <a:r>
              <a:rPr dirty="0" sz="2400" spc="-10" b="1">
                <a:latin typeface="Arial"/>
                <a:cs typeface="Arial"/>
              </a:rPr>
              <a:t>PCB</a:t>
            </a:r>
            <a:r>
              <a:rPr dirty="0" sz="2400" spc="10">
                <a:latin typeface="SimSun"/>
                <a:cs typeface="SimSun"/>
              </a:rPr>
              <a:t>有子进程吗？</a:t>
            </a:r>
            <a:endParaRPr sz="2400">
              <a:latin typeface="SimSun"/>
              <a:cs typeface="SimSun"/>
            </a:endParaRPr>
          </a:p>
          <a:p>
            <a:pPr algn="ctr" marL="600710">
              <a:lnSpc>
                <a:spcPct val="100000"/>
              </a:lnSpc>
              <a:spcBef>
                <a:spcPts val="990"/>
              </a:spcBef>
            </a:pPr>
            <a:r>
              <a:rPr dirty="0" sz="2000" b="1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27320" y="4661153"/>
            <a:ext cx="132715" cy="372110"/>
          </a:xfrm>
          <a:custGeom>
            <a:avLst/>
            <a:gdLst/>
            <a:ahLst/>
            <a:cxnLst/>
            <a:rect l="l" t="t" r="r" b="b"/>
            <a:pathLst>
              <a:path w="132714" h="372110">
                <a:moveTo>
                  <a:pt x="15875" y="241554"/>
                </a:moveTo>
                <a:lnTo>
                  <a:pt x="9143" y="245491"/>
                </a:lnTo>
                <a:lnTo>
                  <a:pt x="2285" y="249428"/>
                </a:lnTo>
                <a:lnTo>
                  <a:pt x="0" y="258191"/>
                </a:lnTo>
                <a:lnTo>
                  <a:pt x="3937" y="265049"/>
                </a:lnTo>
                <a:lnTo>
                  <a:pt x="66293" y="371983"/>
                </a:lnTo>
                <a:lnTo>
                  <a:pt x="82883" y="343535"/>
                </a:lnTo>
                <a:lnTo>
                  <a:pt x="51942" y="343535"/>
                </a:lnTo>
                <a:lnTo>
                  <a:pt x="51942" y="290732"/>
                </a:lnTo>
                <a:lnTo>
                  <a:pt x="28575" y="250698"/>
                </a:lnTo>
                <a:lnTo>
                  <a:pt x="24637" y="243840"/>
                </a:lnTo>
                <a:lnTo>
                  <a:pt x="15875" y="241554"/>
                </a:lnTo>
                <a:close/>
              </a:path>
              <a:path w="132714" h="372110">
                <a:moveTo>
                  <a:pt x="51942" y="290732"/>
                </a:moveTo>
                <a:lnTo>
                  <a:pt x="51942" y="343535"/>
                </a:lnTo>
                <a:lnTo>
                  <a:pt x="80517" y="343535"/>
                </a:lnTo>
                <a:lnTo>
                  <a:pt x="80517" y="336423"/>
                </a:lnTo>
                <a:lnTo>
                  <a:pt x="53975" y="336423"/>
                </a:lnTo>
                <a:lnTo>
                  <a:pt x="66294" y="315318"/>
                </a:lnTo>
                <a:lnTo>
                  <a:pt x="51942" y="290732"/>
                </a:lnTo>
                <a:close/>
              </a:path>
              <a:path w="132714" h="372110">
                <a:moveTo>
                  <a:pt x="116712" y="241554"/>
                </a:moveTo>
                <a:lnTo>
                  <a:pt x="107950" y="243840"/>
                </a:lnTo>
                <a:lnTo>
                  <a:pt x="104012" y="250698"/>
                </a:lnTo>
                <a:lnTo>
                  <a:pt x="80517" y="290949"/>
                </a:lnTo>
                <a:lnTo>
                  <a:pt x="80517" y="343535"/>
                </a:lnTo>
                <a:lnTo>
                  <a:pt x="82883" y="343535"/>
                </a:lnTo>
                <a:lnTo>
                  <a:pt x="128650" y="265049"/>
                </a:lnTo>
                <a:lnTo>
                  <a:pt x="132587" y="258191"/>
                </a:lnTo>
                <a:lnTo>
                  <a:pt x="130301" y="249428"/>
                </a:lnTo>
                <a:lnTo>
                  <a:pt x="123443" y="245491"/>
                </a:lnTo>
                <a:lnTo>
                  <a:pt x="116712" y="241554"/>
                </a:lnTo>
                <a:close/>
              </a:path>
              <a:path w="132714" h="372110">
                <a:moveTo>
                  <a:pt x="66294" y="315318"/>
                </a:moveTo>
                <a:lnTo>
                  <a:pt x="53975" y="336423"/>
                </a:lnTo>
                <a:lnTo>
                  <a:pt x="78612" y="336423"/>
                </a:lnTo>
                <a:lnTo>
                  <a:pt x="66294" y="315318"/>
                </a:lnTo>
                <a:close/>
              </a:path>
              <a:path w="132714" h="372110">
                <a:moveTo>
                  <a:pt x="80517" y="290949"/>
                </a:moveTo>
                <a:lnTo>
                  <a:pt x="66294" y="315318"/>
                </a:lnTo>
                <a:lnTo>
                  <a:pt x="78612" y="336423"/>
                </a:lnTo>
                <a:lnTo>
                  <a:pt x="80517" y="336423"/>
                </a:lnTo>
                <a:lnTo>
                  <a:pt x="80517" y="290949"/>
                </a:lnTo>
                <a:close/>
              </a:path>
              <a:path w="132714" h="372110">
                <a:moveTo>
                  <a:pt x="80517" y="0"/>
                </a:moveTo>
                <a:lnTo>
                  <a:pt x="51942" y="0"/>
                </a:lnTo>
                <a:lnTo>
                  <a:pt x="51942" y="290732"/>
                </a:lnTo>
                <a:lnTo>
                  <a:pt x="66294" y="315318"/>
                </a:lnTo>
                <a:lnTo>
                  <a:pt x="80517" y="290949"/>
                </a:lnTo>
                <a:lnTo>
                  <a:pt x="805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437382" y="5980938"/>
            <a:ext cx="3657600" cy="558165"/>
          </a:xfrm>
          <a:custGeom>
            <a:avLst/>
            <a:gdLst/>
            <a:ahLst/>
            <a:cxnLst/>
            <a:rect l="l" t="t" r="r" b="b"/>
            <a:pathLst>
              <a:path w="3657600" h="558165">
                <a:moveTo>
                  <a:pt x="588390" y="0"/>
                </a:moveTo>
                <a:lnTo>
                  <a:pt x="3069209" y="0"/>
                </a:lnTo>
                <a:lnTo>
                  <a:pt x="3133326" y="1636"/>
                </a:lnTo>
                <a:lnTo>
                  <a:pt x="3195442" y="6432"/>
                </a:lnTo>
                <a:lnTo>
                  <a:pt x="3255198" y="14218"/>
                </a:lnTo>
                <a:lnTo>
                  <a:pt x="3312236" y="24823"/>
                </a:lnTo>
                <a:lnTo>
                  <a:pt x="3366196" y="38077"/>
                </a:lnTo>
                <a:lnTo>
                  <a:pt x="3416719" y="53810"/>
                </a:lnTo>
                <a:lnTo>
                  <a:pt x="3463447" y="71852"/>
                </a:lnTo>
                <a:lnTo>
                  <a:pt x="3506022" y="92033"/>
                </a:lnTo>
                <a:lnTo>
                  <a:pt x="3544084" y="114182"/>
                </a:lnTo>
                <a:lnTo>
                  <a:pt x="3577274" y="138130"/>
                </a:lnTo>
                <a:lnTo>
                  <a:pt x="3627606" y="190741"/>
                </a:lnTo>
                <a:lnTo>
                  <a:pt x="3654147" y="248504"/>
                </a:lnTo>
                <a:lnTo>
                  <a:pt x="3657599" y="278892"/>
                </a:lnTo>
                <a:lnTo>
                  <a:pt x="3654147" y="309279"/>
                </a:lnTo>
                <a:lnTo>
                  <a:pt x="3627606" y="367042"/>
                </a:lnTo>
                <a:lnTo>
                  <a:pt x="3577274" y="419653"/>
                </a:lnTo>
                <a:lnTo>
                  <a:pt x="3544084" y="443601"/>
                </a:lnTo>
                <a:lnTo>
                  <a:pt x="3506022" y="465750"/>
                </a:lnTo>
                <a:lnTo>
                  <a:pt x="3463447" y="485931"/>
                </a:lnTo>
                <a:lnTo>
                  <a:pt x="3416719" y="503973"/>
                </a:lnTo>
                <a:lnTo>
                  <a:pt x="3366196" y="519706"/>
                </a:lnTo>
                <a:lnTo>
                  <a:pt x="3312236" y="532960"/>
                </a:lnTo>
                <a:lnTo>
                  <a:pt x="3255198" y="543565"/>
                </a:lnTo>
                <a:lnTo>
                  <a:pt x="3195442" y="551351"/>
                </a:lnTo>
                <a:lnTo>
                  <a:pt x="3133326" y="556147"/>
                </a:lnTo>
                <a:lnTo>
                  <a:pt x="3069209" y="557784"/>
                </a:lnTo>
                <a:lnTo>
                  <a:pt x="588390" y="557784"/>
                </a:lnTo>
                <a:lnTo>
                  <a:pt x="524273" y="556147"/>
                </a:lnTo>
                <a:lnTo>
                  <a:pt x="462157" y="551351"/>
                </a:lnTo>
                <a:lnTo>
                  <a:pt x="402401" y="543565"/>
                </a:lnTo>
                <a:lnTo>
                  <a:pt x="345363" y="532960"/>
                </a:lnTo>
                <a:lnTo>
                  <a:pt x="291403" y="519706"/>
                </a:lnTo>
                <a:lnTo>
                  <a:pt x="240880" y="503973"/>
                </a:lnTo>
                <a:lnTo>
                  <a:pt x="194152" y="485931"/>
                </a:lnTo>
                <a:lnTo>
                  <a:pt x="151577" y="465750"/>
                </a:lnTo>
                <a:lnTo>
                  <a:pt x="113515" y="443601"/>
                </a:lnTo>
                <a:lnTo>
                  <a:pt x="80325" y="419653"/>
                </a:lnTo>
                <a:lnTo>
                  <a:pt x="29993" y="367042"/>
                </a:lnTo>
                <a:lnTo>
                  <a:pt x="3452" y="309279"/>
                </a:lnTo>
                <a:lnTo>
                  <a:pt x="0" y="278892"/>
                </a:lnTo>
                <a:lnTo>
                  <a:pt x="3452" y="248504"/>
                </a:lnTo>
                <a:lnTo>
                  <a:pt x="29993" y="190741"/>
                </a:lnTo>
                <a:lnTo>
                  <a:pt x="80325" y="138130"/>
                </a:lnTo>
                <a:lnTo>
                  <a:pt x="113515" y="114182"/>
                </a:lnTo>
                <a:lnTo>
                  <a:pt x="151577" y="92033"/>
                </a:lnTo>
                <a:lnTo>
                  <a:pt x="194152" y="71852"/>
                </a:lnTo>
                <a:lnTo>
                  <a:pt x="240880" y="53810"/>
                </a:lnTo>
                <a:lnTo>
                  <a:pt x="291403" y="38077"/>
                </a:lnTo>
                <a:lnTo>
                  <a:pt x="345363" y="24823"/>
                </a:lnTo>
                <a:lnTo>
                  <a:pt x="402401" y="14218"/>
                </a:lnTo>
                <a:lnTo>
                  <a:pt x="462157" y="6432"/>
                </a:lnTo>
                <a:lnTo>
                  <a:pt x="524273" y="1636"/>
                </a:lnTo>
                <a:lnTo>
                  <a:pt x="58839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945760" y="6055563"/>
            <a:ext cx="638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>
                <a:latin typeface="SimSun"/>
                <a:cs typeface="SimSun"/>
              </a:rPr>
              <a:t>返回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227320" y="5609082"/>
            <a:ext cx="132715" cy="372110"/>
          </a:xfrm>
          <a:custGeom>
            <a:avLst/>
            <a:gdLst/>
            <a:ahLst/>
            <a:cxnLst/>
            <a:rect l="l" t="t" r="r" b="b"/>
            <a:pathLst>
              <a:path w="132714" h="372110">
                <a:moveTo>
                  <a:pt x="15875" y="241515"/>
                </a:moveTo>
                <a:lnTo>
                  <a:pt x="9143" y="245503"/>
                </a:lnTo>
                <a:lnTo>
                  <a:pt x="2285" y="249478"/>
                </a:lnTo>
                <a:lnTo>
                  <a:pt x="0" y="258216"/>
                </a:lnTo>
                <a:lnTo>
                  <a:pt x="3937" y="265036"/>
                </a:lnTo>
                <a:lnTo>
                  <a:pt x="66293" y="371919"/>
                </a:lnTo>
                <a:lnTo>
                  <a:pt x="82839" y="343560"/>
                </a:lnTo>
                <a:lnTo>
                  <a:pt x="51942" y="343560"/>
                </a:lnTo>
                <a:lnTo>
                  <a:pt x="51942" y="290668"/>
                </a:lnTo>
                <a:lnTo>
                  <a:pt x="28575" y="250634"/>
                </a:lnTo>
                <a:lnTo>
                  <a:pt x="24637" y="243827"/>
                </a:lnTo>
                <a:lnTo>
                  <a:pt x="15875" y="241515"/>
                </a:lnTo>
                <a:close/>
              </a:path>
              <a:path w="132714" h="372110">
                <a:moveTo>
                  <a:pt x="51942" y="290668"/>
                </a:moveTo>
                <a:lnTo>
                  <a:pt x="51942" y="343560"/>
                </a:lnTo>
                <a:lnTo>
                  <a:pt x="80517" y="343560"/>
                </a:lnTo>
                <a:lnTo>
                  <a:pt x="80517" y="336359"/>
                </a:lnTo>
                <a:lnTo>
                  <a:pt x="53975" y="336359"/>
                </a:lnTo>
                <a:lnTo>
                  <a:pt x="66294" y="315254"/>
                </a:lnTo>
                <a:lnTo>
                  <a:pt x="51942" y="290668"/>
                </a:lnTo>
                <a:close/>
              </a:path>
              <a:path w="132714" h="372110">
                <a:moveTo>
                  <a:pt x="116712" y="241515"/>
                </a:moveTo>
                <a:lnTo>
                  <a:pt x="107950" y="243827"/>
                </a:lnTo>
                <a:lnTo>
                  <a:pt x="104012" y="250634"/>
                </a:lnTo>
                <a:lnTo>
                  <a:pt x="80517" y="290886"/>
                </a:lnTo>
                <a:lnTo>
                  <a:pt x="80517" y="343560"/>
                </a:lnTo>
                <a:lnTo>
                  <a:pt x="82839" y="343560"/>
                </a:lnTo>
                <a:lnTo>
                  <a:pt x="128650" y="265036"/>
                </a:lnTo>
                <a:lnTo>
                  <a:pt x="132587" y="258216"/>
                </a:lnTo>
                <a:lnTo>
                  <a:pt x="130301" y="249478"/>
                </a:lnTo>
                <a:lnTo>
                  <a:pt x="123443" y="245503"/>
                </a:lnTo>
                <a:lnTo>
                  <a:pt x="116712" y="241515"/>
                </a:lnTo>
                <a:close/>
              </a:path>
              <a:path w="132714" h="372110">
                <a:moveTo>
                  <a:pt x="66294" y="315254"/>
                </a:moveTo>
                <a:lnTo>
                  <a:pt x="53975" y="336359"/>
                </a:lnTo>
                <a:lnTo>
                  <a:pt x="78612" y="336359"/>
                </a:lnTo>
                <a:lnTo>
                  <a:pt x="66294" y="315254"/>
                </a:lnTo>
                <a:close/>
              </a:path>
              <a:path w="132714" h="372110">
                <a:moveTo>
                  <a:pt x="80517" y="290886"/>
                </a:moveTo>
                <a:lnTo>
                  <a:pt x="66294" y="315254"/>
                </a:lnTo>
                <a:lnTo>
                  <a:pt x="78612" y="336359"/>
                </a:lnTo>
                <a:lnTo>
                  <a:pt x="80517" y="336359"/>
                </a:lnTo>
                <a:lnTo>
                  <a:pt x="80517" y="290886"/>
                </a:lnTo>
                <a:close/>
              </a:path>
              <a:path w="132714" h="372110">
                <a:moveTo>
                  <a:pt x="80517" y="0"/>
                </a:moveTo>
                <a:lnTo>
                  <a:pt x="51942" y="0"/>
                </a:lnTo>
                <a:lnTo>
                  <a:pt x="51942" y="290668"/>
                </a:lnTo>
                <a:lnTo>
                  <a:pt x="66294" y="315254"/>
                </a:lnTo>
                <a:lnTo>
                  <a:pt x="80517" y="290886"/>
                </a:lnTo>
                <a:lnTo>
                  <a:pt x="805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053589" y="1364614"/>
            <a:ext cx="1584960" cy="85725"/>
          </a:xfrm>
          <a:custGeom>
            <a:avLst/>
            <a:gdLst/>
            <a:ahLst/>
            <a:cxnLst/>
            <a:rect l="l" t="t" r="r" b="b"/>
            <a:pathLst>
              <a:path w="1584960" h="85725">
                <a:moveTo>
                  <a:pt x="1499235" y="57148"/>
                </a:moveTo>
                <a:lnTo>
                  <a:pt x="1499235" y="85725"/>
                </a:lnTo>
                <a:lnTo>
                  <a:pt x="1556300" y="57150"/>
                </a:lnTo>
                <a:lnTo>
                  <a:pt x="1499235" y="57148"/>
                </a:lnTo>
                <a:close/>
              </a:path>
              <a:path w="1584960" h="85725">
                <a:moveTo>
                  <a:pt x="1499235" y="28573"/>
                </a:moveTo>
                <a:lnTo>
                  <a:pt x="1499235" y="57148"/>
                </a:lnTo>
                <a:lnTo>
                  <a:pt x="1513586" y="57150"/>
                </a:lnTo>
                <a:lnTo>
                  <a:pt x="1513586" y="28575"/>
                </a:lnTo>
                <a:lnTo>
                  <a:pt x="1499235" y="28573"/>
                </a:lnTo>
                <a:close/>
              </a:path>
              <a:path w="1584960" h="85725">
                <a:moveTo>
                  <a:pt x="1499235" y="0"/>
                </a:moveTo>
                <a:lnTo>
                  <a:pt x="1499235" y="28573"/>
                </a:lnTo>
                <a:lnTo>
                  <a:pt x="1513586" y="28575"/>
                </a:lnTo>
                <a:lnTo>
                  <a:pt x="1513586" y="57150"/>
                </a:lnTo>
                <a:lnTo>
                  <a:pt x="1556302" y="57148"/>
                </a:lnTo>
                <a:lnTo>
                  <a:pt x="1584960" y="42799"/>
                </a:lnTo>
                <a:lnTo>
                  <a:pt x="1499235" y="0"/>
                </a:lnTo>
                <a:close/>
              </a:path>
              <a:path w="1584960" h="85725">
                <a:moveTo>
                  <a:pt x="0" y="28448"/>
                </a:moveTo>
                <a:lnTo>
                  <a:pt x="0" y="57023"/>
                </a:lnTo>
                <a:lnTo>
                  <a:pt x="1499235" y="57148"/>
                </a:lnTo>
                <a:lnTo>
                  <a:pt x="1499235" y="28573"/>
                </a:lnTo>
                <a:lnTo>
                  <a:pt x="0" y="28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357754" y="2863418"/>
            <a:ext cx="1955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78116" y="1876806"/>
            <a:ext cx="2095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24965" y="1884502"/>
            <a:ext cx="381000" cy="255714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algn="just" marL="12700" marR="5080">
              <a:lnSpc>
                <a:spcPts val="2760"/>
              </a:lnSpc>
              <a:spcBef>
                <a:spcPts val="690"/>
              </a:spcBef>
            </a:pPr>
            <a:r>
              <a:rPr dirty="0" sz="2800" spc="-5">
                <a:solidFill>
                  <a:srgbClr val="FF0000"/>
                </a:solidFill>
                <a:latin typeface="SimSun"/>
                <a:cs typeface="SimSun"/>
              </a:rPr>
              <a:t>撤 消 原 语 流 程 图</a:t>
            </a:r>
            <a:endParaRPr sz="2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597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四、进程的阻塞与唤醒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749297"/>
            <a:ext cx="6939915" cy="3240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引起进程阻塞和唤醒的事件：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SimSun"/>
              <a:cs typeface="SimSun"/>
            </a:endParaRPr>
          </a:p>
          <a:p>
            <a:pPr marL="830580" indent="-457834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830580" algn="l"/>
                <a:tab pos="831215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向系统请求共享资源失败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0C225"/>
              </a:buClr>
              <a:buFont typeface="Wingdings"/>
              <a:buChar char=""/>
            </a:pPr>
            <a:endParaRPr sz="2100">
              <a:latin typeface="SimSun"/>
              <a:cs typeface="SimSun"/>
            </a:endParaRPr>
          </a:p>
          <a:p>
            <a:pPr marL="830580" indent="-457834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830580" algn="l"/>
                <a:tab pos="83121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等待某种操作的完成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"/>
            </a:pPr>
            <a:endParaRPr sz="2100">
              <a:latin typeface="SimSun"/>
              <a:cs typeface="SimSun"/>
            </a:endParaRPr>
          </a:p>
          <a:p>
            <a:pPr marL="830580" indent="-457834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830580" algn="l"/>
                <a:tab pos="83121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进程同步约束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"/>
            </a:pPr>
            <a:endParaRPr sz="2100">
              <a:latin typeface="SimSun"/>
              <a:cs typeface="SimSun"/>
            </a:endParaRPr>
          </a:p>
          <a:p>
            <a:pPr marL="830580" indent="-457834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830580" algn="l"/>
                <a:tab pos="83121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等待新任务的到达（如：服务进程无事可做）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597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四、进程的阻塞与唤醒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859026"/>
            <a:ext cx="9846310" cy="4552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进程阻塞过程：正在执行的进程，当出现阻塞事件时，由于无法继续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250">
              <a:latin typeface="SimSun"/>
              <a:cs typeface="SimSun"/>
            </a:endParaRPr>
          </a:p>
          <a:p>
            <a:pPr marL="621665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执行，于是进程便通过调用阻塞原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语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block把自己阻塞。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>
              <a:latin typeface="SimSun"/>
              <a:cs typeface="SimSun"/>
            </a:endParaRPr>
          </a:p>
          <a:p>
            <a:pPr marL="550545">
              <a:lnSpc>
                <a:spcPct val="100000"/>
              </a:lnSpc>
            </a:pPr>
            <a:r>
              <a:rPr dirty="0" sz="2800">
                <a:solidFill>
                  <a:srgbClr val="FF0000"/>
                </a:solidFill>
                <a:latin typeface="SimSun"/>
                <a:cs typeface="SimSun"/>
              </a:rPr>
              <a:t>进</a:t>
            </a:r>
            <a:r>
              <a:rPr dirty="0" sz="2800" spc="-5">
                <a:solidFill>
                  <a:srgbClr val="FF0000"/>
                </a:solidFill>
                <a:latin typeface="SimSun"/>
                <a:cs typeface="SimSun"/>
              </a:rPr>
              <a:t>程的阻塞是进程自身的一种主动行</a:t>
            </a:r>
            <a:r>
              <a:rPr dirty="0" sz="2800">
                <a:solidFill>
                  <a:srgbClr val="FF0000"/>
                </a:solidFill>
                <a:latin typeface="SimSun"/>
                <a:cs typeface="SimSun"/>
              </a:rPr>
              <a:t>为</a:t>
            </a:r>
            <a:r>
              <a:rPr dirty="0" sz="2800" spc="-5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2800">
              <a:latin typeface="SimSun"/>
              <a:cs typeface="SimSun"/>
            </a:endParaRPr>
          </a:p>
          <a:p>
            <a:pPr marL="993775" marR="5080" indent="-447040">
              <a:lnSpc>
                <a:spcPct val="200100"/>
              </a:lnSpc>
              <a:spcBef>
                <a:spcPts val="1170"/>
              </a:spcBef>
              <a:tabLst>
                <a:tab pos="99377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停止正在执行进程的执行，将状态由“运行”改为“阻塞”，并将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其插入阻塞队列；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SimSun"/>
              <a:cs typeface="SimSun"/>
            </a:endParaRPr>
          </a:p>
          <a:p>
            <a:pPr marL="547370">
              <a:lnSpc>
                <a:spcPct val="100000"/>
              </a:lnSpc>
              <a:tabLst>
                <a:tab pos="99377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调度程序重新调度新进程，并进行切换。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99766" y="910589"/>
            <a:ext cx="5499100" cy="609600"/>
          </a:xfrm>
          <a:custGeom>
            <a:avLst/>
            <a:gdLst/>
            <a:ahLst/>
            <a:cxnLst/>
            <a:rect l="l" t="t" r="r" b="b"/>
            <a:pathLst>
              <a:path w="5499100" h="609600">
                <a:moveTo>
                  <a:pt x="0" y="101600"/>
                </a:move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  <a:lnTo>
                  <a:pt x="5396991" y="0"/>
                </a:lnTo>
                <a:lnTo>
                  <a:pt x="5436548" y="7981"/>
                </a:lnTo>
                <a:lnTo>
                  <a:pt x="5468842" y="29749"/>
                </a:lnTo>
                <a:lnTo>
                  <a:pt x="5490610" y="62043"/>
                </a:lnTo>
                <a:lnTo>
                  <a:pt x="5498591" y="101600"/>
                </a:lnTo>
                <a:lnTo>
                  <a:pt x="5498591" y="508000"/>
                </a:lnTo>
                <a:lnTo>
                  <a:pt x="5490610" y="547556"/>
                </a:lnTo>
                <a:lnTo>
                  <a:pt x="5468842" y="579850"/>
                </a:lnTo>
                <a:lnTo>
                  <a:pt x="5436548" y="601618"/>
                </a:lnTo>
                <a:lnTo>
                  <a:pt x="5396991" y="609600"/>
                </a:lnTo>
                <a:lnTo>
                  <a:pt x="101600" y="609600"/>
                </a:lnTo>
                <a:lnTo>
                  <a:pt x="62043" y="601618"/>
                </a:lnTo>
                <a:lnTo>
                  <a:pt x="29749" y="579850"/>
                </a:lnTo>
                <a:lnTo>
                  <a:pt x="7981" y="547556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31053" y="1012952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入口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99766" y="1824989"/>
            <a:ext cx="5499100" cy="617220"/>
          </a:xfrm>
          <a:prstGeom prst="rect"/>
          <a:ln w="28575">
            <a:solidFill>
              <a:srgbClr val="000000"/>
            </a:solidFill>
          </a:ln>
        </p:spPr>
        <p:txBody>
          <a:bodyPr wrap="square" lIns="0" tIns="11938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940"/>
              </a:spcBef>
            </a:pPr>
            <a:r>
              <a:rPr dirty="0" sz="2400" b="0">
                <a:latin typeface="SimSun"/>
                <a:cs typeface="SimSun"/>
              </a:rPr>
              <a:t>保存当前进程的</a:t>
            </a:r>
            <a:r>
              <a:rPr dirty="0" sz="2400" spc="-5" b="0">
                <a:latin typeface="Times New Roman"/>
                <a:cs typeface="Times New Roman"/>
              </a:rPr>
              <a:t>C</a:t>
            </a:r>
            <a:r>
              <a:rPr dirty="0" sz="2400" spc="-15" b="0">
                <a:latin typeface="Times New Roman"/>
                <a:cs typeface="Times New Roman"/>
              </a:rPr>
              <a:t>P</a:t>
            </a:r>
            <a:r>
              <a:rPr dirty="0" sz="2400" spc="-10" b="0">
                <a:latin typeface="Times New Roman"/>
                <a:cs typeface="Times New Roman"/>
              </a:rPr>
              <a:t>U</a:t>
            </a:r>
            <a:r>
              <a:rPr dirty="0" sz="2400" b="0">
                <a:latin typeface="SimSun"/>
                <a:cs typeface="SimSun"/>
              </a:rPr>
              <a:t>现场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7385" y="2766822"/>
            <a:ext cx="5491480" cy="6096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wrap="square" lIns="0" tIns="1162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2400">
                <a:latin typeface="SimSun"/>
                <a:cs typeface="SimSun"/>
              </a:rPr>
              <a:t>置该进程的状态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07385" y="3653790"/>
            <a:ext cx="5465445" cy="609600"/>
          </a:xfrm>
          <a:custGeom>
            <a:avLst/>
            <a:gdLst/>
            <a:ahLst/>
            <a:cxnLst/>
            <a:rect l="l" t="t" r="r" b="b"/>
            <a:pathLst>
              <a:path w="5465445" h="609600">
                <a:moveTo>
                  <a:pt x="5465064" y="0"/>
                </a:moveTo>
                <a:lnTo>
                  <a:pt x="0" y="0"/>
                </a:lnTo>
                <a:lnTo>
                  <a:pt x="0" y="609600"/>
                </a:lnTo>
                <a:lnTo>
                  <a:pt x="5465064" y="609600"/>
                </a:lnTo>
                <a:lnTo>
                  <a:pt x="54650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707385" y="3653790"/>
            <a:ext cx="5465445" cy="6096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dirty="0" sz="2400">
                <a:latin typeface="SimSun"/>
                <a:cs typeface="SimSun"/>
              </a:rPr>
              <a:t>被阻塞进程入等待队列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59832" y="1520189"/>
            <a:ext cx="85725" cy="304800"/>
          </a:xfrm>
          <a:custGeom>
            <a:avLst/>
            <a:gdLst/>
            <a:ahLst/>
            <a:cxnLst/>
            <a:rect l="l" t="t" r="r" b="b"/>
            <a:pathLst>
              <a:path w="85725" h="304800">
                <a:moveTo>
                  <a:pt x="28575" y="219075"/>
                </a:moveTo>
                <a:lnTo>
                  <a:pt x="0" y="219075"/>
                </a:lnTo>
                <a:lnTo>
                  <a:pt x="42925" y="304800"/>
                </a:lnTo>
                <a:lnTo>
                  <a:pt x="78623" y="233299"/>
                </a:lnTo>
                <a:lnTo>
                  <a:pt x="28575" y="233299"/>
                </a:lnTo>
                <a:lnTo>
                  <a:pt x="28575" y="219075"/>
                </a:lnTo>
                <a:close/>
              </a:path>
              <a:path w="85725" h="304800">
                <a:moveTo>
                  <a:pt x="57150" y="0"/>
                </a:moveTo>
                <a:lnTo>
                  <a:pt x="28575" y="0"/>
                </a:lnTo>
                <a:lnTo>
                  <a:pt x="28575" y="233299"/>
                </a:lnTo>
                <a:lnTo>
                  <a:pt x="57150" y="233299"/>
                </a:lnTo>
                <a:lnTo>
                  <a:pt x="57150" y="0"/>
                </a:lnTo>
                <a:close/>
              </a:path>
              <a:path w="85725" h="304800">
                <a:moveTo>
                  <a:pt x="85725" y="219075"/>
                </a:moveTo>
                <a:lnTo>
                  <a:pt x="57150" y="219075"/>
                </a:lnTo>
                <a:lnTo>
                  <a:pt x="57150" y="233299"/>
                </a:lnTo>
                <a:lnTo>
                  <a:pt x="78623" y="233299"/>
                </a:lnTo>
                <a:lnTo>
                  <a:pt x="85725" y="219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259832" y="2434589"/>
            <a:ext cx="85725" cy="304800"/>
          </a:xfrm>
          <a:custGeom>
            <a:avLst/>
            <a:gdLst/>
            <a:ahLst/>
            <a:cxnLst/>
            <a:rect l="l" t="t" r="r" b="b"/>
            <a:pathLst>
              <a:path w="85725" h="304800">
                <a:moveTo>
                  <a:pt x="28575" y="219075"/>
                </a:moveTo>
                <a:lnTo>
                  <a:pt x="0" y="219075"/>
                </a:lnTo>
                <a:lnTo>
                  <a:pt x="42925" y="304800"/>
                </a:lnTo>
                <a:lnTo>
                  <a:pt x="78623" y="233299"/>
                </a:lnTo>
                <a:lnTo>
                  <a:pt x="28575" y="233299"/>
                </a:lnTo>
                <a:lnTo>
                  <a:pt x="28575" y="219075"/>
                </a:lnTo>
                <a:close/>
              </a:path>
              <a:path w="85725" h="304800">
                <a:moveTo>
                  <a:pt x="57150" y="0"/>
                </a:moveTo>
                <a:lnTo>
                  <a:pt x="28575" y="0"/>
                </a:lnTo>
                <a:lnTo>
                  <a:pt x="28575" y="233299"/>
                </a:lnTo>
                <a:lnTo>
                  <a:pt x="57150" y="233299"/>
                </a:lnTo>
                <a:lnTo>
                  <a:pt x="57150" y="0"/>
                </a:lnTo>
                <a:close/>
              </a:path>
              <a:path w="85725" h="304800">
                <a:moveTo>
                  <a:pt x="85725" y="219075"/>
                </a:moveTo>
                <a:lnTo>
                  <a:pt x="57150" y="219075"/>
                </a:lnTo>
                <a:lnTo>
                  <a:pt x="57150" y="233299"/>
                </a:lnTo>
                <a:lnTo>
                  <a:pt x="78623" y="233299"/>
                </a:lnTo>
                <a:lnTo>
                  <a:pt x="85725" y="219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2685478" y="3361182"/>
            <a:ext cx="5501640" cy="1831339"/>
            <a:chOff x="2685478" y="3361182"/>
            <a:chExt cx="5501640" cy="1831339"/>
          </a:xfrm>
        </p:grpSpPr>
        <p:sp>
          <p:nvSpPr>
            <p:cNvPr id="11" name="object 11"/>
            <p:cNvSpPr/>
            <p:nvPr/>
          </p:nvSpPr>
          <p:spPr>
            <a:xfrm>
              <a:off x="5249164" y="3361182"/>
              <a:ext cx="85725" cy="304800"/>
            </a:xfrm>
            <a:custGeom>
              <a:avLst/>
              <a:gdLst/>
              <a:ahLst/>
              <a:cxnLst/>
              <a:rect l="l" t="t" r="r" b="b"/>
              <a:pathLst>
                <a:path w="85725" h="304800">
                  <a:moveTo>
                    <a:pt x="28575" y="219075"/>
                  </a:moveTo>
                  <a:lnTo>
                    <a:pt x="0" y="219075"/>
                  </a:lnTo>
                  <a:lnTo>
                    <a:pt x="42925" y="304799"/>
                  </a:lnTo>
                  <a:lnTo>
                    <a:pt x="78623" y="233298"/>
                  </a:lnTo>
                  <a:lnTo>
                    <a:pt x="28575" y="233298"/>
                  </a:lnTo>
                  <a:lnTo>
                    <a:pt x="28575" y="219075"/>
                  </a:lnTo>
                  <a:close/>
                </a:path>
                <a:path w="85725" h="304800">
                  <a:moveTo>
                    <a:pt x="57150" y="0"/>
                  </a:moveTo>
                  <a:lnTo>
                    <a:pt x="28575" y="0"/>
                  </a:lnTo>
                  <a:lnTo>
                    <a:pt x="28575" y="233298"/>
                  </a:lnTo>
                  <a:lnTo>
                    <a:pt x="57150" y="233298"/>
                  </a:lnTo>
                  <a:lnTo>
                    <a:pt x="57150" y="0"/>
                  </a:lnTo>
                  <a:close/>
                </a:path>
                <a:path w="85725" h="304800">
                  <a:moveTo>
                    <a:pt x="85725" y="219075"/>
                  </a:moveTo>
                  <a:lnTo>
                    <a:pt x="57150" y="219075"/>
                  </a:lnTo>
                  <a:lnTo>
                    <a:pt x="57150" y="233298"/>
                  </a:lnTo>
                  <a:lnTo>
                    <a:pt x="78623" y="233298"/>
                  </a:lnTo>
                  <a:lnTo>
                    <a:pt x="85725" y="2190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699766" y="4568190"/>
              <a:ext cx="5473065" cy="609600"/>
            </a:xfrm>
            <a:custGeom>
              <a:avLst/>
              <a:gdLst/>
              <a:ahLst/>
              <a:cxnLst/>
              <a:rect l="l" t="t" r="r" b="b"/>
              <a:pathLst>
                <a:path w="5473065" h="609600">
                  <a:moveTo>
                    <a:pt x="5472683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5472683" y="609600"/>
                  </a:lnTo>
                  <a:lnTo>
                    <a:pt x="54726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699766" y="4568190"/>
              <a:ext cx="5473065" cy="609600"/>
            </a:xfrm>
            <a:custGeom>
              <a:avLst/>
              <a:gdLst/>
              <a:ahLst/>
              <a:cxnLst/>
              <a:rect l="l" t="t" r="r" b="b"/>
              <a:pathLst>
                <a:path w="5473065" h="609600">
                  <a:moveTo>
                    <a:pt x="0" y="609600"/>
                  </a:moveTo>
                  <a:lnTo>
                    <a:pt x="5472683" y="609600"/>
                  </a:lnTo>
                  <a:lnTo>
                    <a:pt x="5472683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249164" y="4298442"/>
              <a:ext cx="85725" cy="304800"/>
            </a:xfrm>
            <a:custGeom>
              <a:avLst/>
              <a:gdLst/>
              <a:ahLst/>
              <a:cxnLst/>
              <a:rect l="l" t="t" r="r" b="b"/>
              <a:pathLst>
                <a:path w="85725" h="304800">
                  <a:moveTo>
                    <a:pt x="28575" y="219074"/>
                  </a:moveTo>
                  <a:lnTo>
                    <a:pt x="0" y="219074"/>
                  </a:lnTo>
                  <a:lnTo>
                    <a:pt x="42925" y="304799"/>
                  </a:lnTo>
                  <a:lnTo>
                    <a:pt x="78623" y="233298"/>
                  </a:lnTo>
                  <a:lnTo>
                    <a:pt x="28575" y="233298"/>
                  </a:lnTo>
                  <a:lnTo>
                    <a:pt x="28575" y="219074"/>
                  </a:lnTo>
                  <a:close/>
                </a:path>
                <a:path w="85725" h="304800">
                  <a:moveTo>
                    <a:pt x="57150" y="0"/>
                  </a:moveTo>
                  <a:lnTo>
                    <a:pt x="28575" y="0"/>
                  </a:lnTo>
                  <a:lnTo>
                    <a:pt x="28575" y="233298"/>
                  </a:lnTo>
                  <a:lnTo>
                    <a:pt x="57150" y="233298"/>
                  </a:lnTo>
                  <a:lnTo>
                    <a:pt x="57150" y="0"/>
                  </a:lnTo>
                  <a:close/>
                </a:path>
                <a:path w="85725" h="304800">
                  <a:moveTo>
                    <a:pt x="85725" y="219074"/>
                  </a:moveTo>
                  <a:lnTo>
                    <a:pt x="57150" y="219074"/>
                  </a:lnTo>
                  <a:lnTo>
                    <a:pt x="57150" y="233298"/>
                  </a:lnTo>
                  <a:lnTo>
                    <a:pt x="78623" y="233298"/>
                  </a:lnTo>
                  <a:lnTo>
                    <a:pt x="85725" y="2190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173092" y="4671441"/>
            <a:ext cx="2522220" cy="143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转进程调度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4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760"/>
              </a:spcBef>
            </a:pPr>
            <a:r>
              <a:rPr dirty="0" sz="2800" spc="5">
                <a:solidFill>
                  <a:srgbClr val="FF0000"/>
                </a:solidFill>
                <a:latin typeface="SimSun"/>
                <a:cs typeface="SimSun"/>
              </a:rPr>
              <a:t>阻塞原语流程图</a:t>
            </a:r>
            <a:endParaRPr sz="2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65170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77105" algn="l"/>
              </a:tabLst>
            </a:pPr>
            <a:r>
              <a:rPr dirty="0" sz="3600" spc="10">
                <a:solidFill>
                  <a:srgbClr val="90C225"/>
                </a:solidFill>
                <a:latin typeface="Microsoft YaHei UI"/>
                <a:cs typeface="Microsoft YaHei UI"/>
              </a:rPr>
              <a:t>前趋</a:t>
            </a:r>
            <a:r>
              <a:rPr dirty="0" sz="3600">
                <a:solidFill>
                  <a:srgbClr val="90C225"/>
                </a:solidFill>
                <a:latin typeface="Microsoft YaHei UI"/>
                <a:cs typeface="Microsoft YaHei UI"/>
              </a:rPr>
              <a:t>图</a:t>
            </a:r>
            <a:r>
              <a:rPr dirty="0" sz="3600" spc="30">
                <a:solidFill>
                  <a:srgbClr val="90C225"/>
                </a:solidFill>
                <a:latin typeface="Microsoft YaHei UI"/>
                <a:cs typeface="Microsoft YaHei UI"/>
              </a:rPr>
              <a:t> </a:t>
            </a:r>
            <a:r>
              <a:rPr dirty="0" sz="3600" spc="10">
                <a:solidFill>
                  <a:srgbClr val="90C225"/>
                </a:solidFill>
                <a:latin typeface="Microsoft YaHei UI"/>
                <a:cs typeface="Microsoft YaHei UI"/>
              </a:rPr>
              <a:t>（</a:t>
            </a:r>
            <a:r>
              <a:rPr dirty="0" sz="3600">
                <a:solidFill>
                  <a:srgbClr val="90C225"/>
                </a:solidFill>
                <a:latin typeface="Trebuchet MS"/>
                <a:cs typeface="Trebuchet MS"/>
              </a:rPr>
              <a:t>Pro</a:t>
            </a:r>
            <a:r>
              <a:rPr dirty="0" sz="3600" spc="10">
                <a:solidFill>
                  <a:srgbClr val="90C225"/>
                </a:solidFill>
                <a:latin typeface="Trebuchet MS"/>
                <a:cs typeface="Trebuchet MS"/>
              </a:rPr>
              <a:t>c</a:t>
            </a:r>
            <a:r>
              <a:rPr dirty="0" sz="3600">
                <a:solidFill>
                  <a:srgbClr val="90C225"/>
                </a:solidFill>
                <a:latin typeface="Trebuchet MS"/>
                <a:cs typeface="Trebuchet MS"/>
              </a:rPr>
              <a:t>edence	</a:t>
            </a:r>
            <a:r>
              <a:rPr dirty="0" sz="3600" spc="-5">
                <a:solidFill>
                  <a:srgbClr val="90C225"/>
                </a:solidFill>
                <a:latin typeface="Trebuchet MS"/>
                <a:cs typeface="Trebuchet MS"/>
              </a:rPr>
              <a:t>G</a:t>
            </a:r>
            <a:r>
              <a:rPr dirty="0" sz="3600" spc="-114">
                <a:solidFill>
                  <a:srgbClr val="90C225"/>
                </a:solidFill>
                <a:latin typeface="Trebuchet MS"/>
                <a:cs typeface="Trebuchet MS"/>
              </a:rPr>
              <a:t>r</a:t>
            </a:r>
            <a:r>
              <a:rPr dirty="0" sz="3600">
                <a:solidFill>
                  <a:srgbClr val="90C225"/>
                </a:solidFill>
                <a:latin typeface="Trebuchet MS"/>
                <a:cs typeface="Trebuchet MS"/>
              </a:rPr>
              <a:t>aph</a:t>
            </a:r>
            <a:r>
              <a:rPr dirty="0" sz="3600">
                <a:solidFill>
                  <a:srgbClr val="90C225"/>
                </a:solidFill>
                <a:latin typeface="Microsoft YaHei UI"/>
                <a:cs typeface="Microsoft YaHei UI"/>
              </a:rPr>
              <a:t>）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4712334"/>
            <a:ext cx="5055235" cy="166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④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终止结点：</a:t>
            </a:r>
            <a:r>
              <a:rPr dirty="0" sz="2400" spc="-7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没有后继的结点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145"/>
              </a:spcBef>
              <a:tabLst>
                <a:tab pos="469265" algn="l"/>
                <a:tab pos="2603500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⑤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结点的重量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：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程序量或执行时间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150"/>
              </a:spcBef>
            </a:pP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！注</a:t>
            </a:r>
            <a:r>
              <a:rPr dirty="0" sz="2400" spc="-5">
                <a:solidFill>
                  <a:srgbClr val="FF0000"/>
                </a:solidFill>
                <a:latin typeface="SimSun"/>
                <a:cs typeface="SimSun"/>
              </a:rPr>
              <a:t>：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前趋图中必须不存在循环。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29565" y="5147881"/>
            <a:ext cx="466725" cy="542925"/>
            <a:chOff x="6429565" y="5147881"/>
            <a:chExt cx="466725" cy="542925"/>
          </a:xfrm>
        </p:grpSpPr>
        <p:sp>
          <p:nvSpPr>
            <p:cNvPr id="5" name="object 5"/>
            <p:cNvSpPr/>
            <p:nvPr/>
          </p:nvSpPr>
          <p:spPr>
            <a:xfrm>
              <a:off x="6434328" y="5152644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228600" y="0"/>
                  </a:moveTo>
                  <a:lnTo>
                    <a:pt x="182533" y="5417"/>
                  </a:lnTo>
                  <a:lnTo>
                    <a:pt x="139624" y="20954"/>
                  </a:lnTo>
                  <a:lnTo>
                    <a:pt x="100793" y="45541"/>
                  </a:lnTo>
                  <a:lnTo>
                    <a:pt x="66960" y="78104"/>
                  </a:lnTo>
                  <a:lnTo>
                    <a:pt x="39045" y="117574"/>
                  </a:lnTo>
                  <a:lnTo>
                    <a:pt x="17966" y="162877"/>
                  </a:lnTo>
                  <a:lnTo>
                    <a:pt x="4644" y="212943"/>
                  </a:lnTo>
                  <a:lnTo>
                    <a:pt x="0" y="266699"/>
                  </a:lnTo>
                  <a:lnTo>
                    <a:pt x="4644" y="320456"/>
                  </a:lnTo>
                  <a:lnTo>
                    <a:pt x="17966" y="370522"/>
                  </a:lnTo>
                  <a:lnTo>
                    <a:pt x="39045" y="415825"/>
                  </a:lnTo>
                  <a:lnTo>
                    <a:pt x="66960" y="455294"/>
                  </a:lnTo>
                  <a:lnTo>
                    <a:pt x="100793" y="487858"/>
                  </a:lnTo>
                  <a:lnTo>
                    <a:pt x="139624" y="512444"/>
                  </a:lnTo>
                  <a:lnTo>
                    <a:pt x="182533" y="527982"/>
                  </a:lnTo>
                  <a:lnTo>
                    <a:pt x="228600" y="533399"/>
                  </a:lnTo>
                  <a:lnTo>
                    <a:pt x="274666" y="527982"/>
                  </a:lnTo>
                  <a:lnTo>
                    <a:pt x="317575" y="512444"/>
                  </a:lnTo>
                  <a:lnTo>
                    <a:pt x="356406" y="487858"/>
                  </a:lnTo>
                  <a:lnTo>
                    <a:pt x="390239" y="455294"/>
                  </a:lnTo>
                  <a:lnTo>
                    <a:pt x="418154" y="415825"/>
                  </a:lnTo>
                  <a:lnTo>
                    <a:pt x="439233" y="370522"/>
                  </a:lnTo>
                  <a:lnTo>
                    <a:pt x="452555" y="320456"/>
                  </a:lnTo>
                  <a:lnTo>
                    <a:pt x="457200" y="266699"/>
                  </a:lnTo>
                  <a:lnTo>
                    <a:pt x="452555" y="212943"/>
                  </a:lnTo>
                  <a:lnTo>
                    <a:pt x="439233" y="162877"/>
                  </a:lnTo>
                  <a:lnTo>
                    <a:pt x="418154" y="117574"/>
                  </a:lnTo>
                  <a:lnTo>
                    <a:pt x="390239" y="78104"/>
                  </a:lnTo>
                  <a:lnTo>
                    <a:pt x="356406" y="45541"/>
                  </a:lnTo>
                  <a:lnTo>
                    <a:pt x="317575" y="20954"/>
                  </a:lnTo>
                  <a:lnTo>
                    <a:pt x="274666" y="541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434328" y="5152644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0" y="266699"/>
                  </a:moveTo>
                  <a:lnTo>
                    <a:pt x="4644" y="212943"/>
                  </a:lnTo>
                  <a:lnTo>
                    <a:pt x="17966" y="162877"/>
                  </a:lnTo>
                  <a:lnTo>
                    <a:pt x="39045" y="117574"/>
                  </a:lnTo>
                  <a:lnTo>
                    <a:pt x="66960" y="78104"/>
                  </a:lnTo>
                  <a:lnTo>
                    <a:pt x="100793" y="45541"/>
                  </a:lnTo>
                  <a:lnTo>
                    <a:pt x="139624" y="20954"/>
                  </a:lnTo>
                  <a:lnTo>
                    <a:pt x="182533" y="5417"/>
                  </a:lnTo>
                  <a:lnTo>
                    <a:pt x="228600" y="0"/>
                  </a:lnTo>
                  <a:lnTo>
                    <a:pt x="274666" y="5417"/>
                  </a:lnTo>
                  <a:lnTo>
                    <a:pt x="317575" y="20954"/>
                  </a:lnTo>
                  <a:lnTo>
                    <a:pt x="356406" y="45541"/>
                  </a:lnTo>
                  <a:lnTo>
                    <a:pt x="390239" y="78104"/>
                  </a:lnTo>
                  <a:lnTo>
                    <a:pt x="418154" y="117574"/>
                  </a:lnTo>
                  <a:lnTo>
                    <a:pt x="439233" y="162877"/>
                  </a:lnTo>
                  <a:lnTo>
                    <a:pt x="452555" y="212943"/>
                  </a:lnTo>
                  <a:lnTo>
                    <a:pt x="457200" y="266699"/>
                  </a:lnTo>
                  <a:lnTo>
                    <a:pt x="452555" y="320456"/>
                  </a:lnTo>
                  <a:lnTo>
                    <a:pt x="439233" y="370522"/>
                  </a:lnTo>
                  <a:lnTo>
                    <a:pt x="418154" y="415825"/>
                  </a:lnTo>
                  <a:lnTo>
                    <a:pt x="390239" y="455294"/>
                  </a:lnTo>
                  <a:lnTo>
                    <a:pt x="356406" y="487858"/>
                  </a:lnTo>
                  <a:lnTo>
                    <a:pt x="317575" y="512444"/>
                  </a:lnTo>
                  <a:lnTo>
                    <a:pt x="274666" y="527982"/>
                  </a:lnTo>
                  <a:lnTo>
                    <a:pt x="228600" y="533399"/>
                  </a:lnTo>
                  <a:lnTo>
                    <a:pt x="182533" y="527982"/>
                  </a:lnTo>
                  <a:lnTo>
                    <a:pt x="139624" y="512444"/>
                  </a:lnTo>
                  <a:lnTo>
                    <a:pt x="100793" y="487858"/>
                  </a:lnTo>
                  <a:lnTo>
                    <a:pt x="66960" y="455294"/>
                  </a:lnTo>
                  <a:lnTo>
                    <a:pt x="39045" y="415825"/>
                  </a:lnTo>
                  <a:lnTo>
                    <a:pt x="17966" y="370522"/>
                  </a:lnTo>
                  <a:lnTo>
                    <a:pt x="4644" y="320456"/>
                  </a:lnTo>
                  <a:lnTo>
                    <a:pt x="0" y="2666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555740" y="5223128"/>
            <a:ext cx="219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096565" y="5071681"/>
            <a:ext cx="466725" cy="542925"/>
            <a:chOff x="9096565" y="5071681"/>
            <a:chExt cx="466725" cy="542925"/>
          </a:xfrm>
        </p:grpSpPr>
        <p:sp>
          <p:nvSpPr>
            <p:cNvPr id="9" name="object 9"/>
            <p:cNvSpPr/>
            <p:nvPr/>
          </p:nvSpPr>
          <p:spPr>
            <a:xfrm>
              <a:off x="9101328" y="5076444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228600" y="0"/>
                  </a:moveTo>
                  <a:lnTo>
                    <a:pt x="182533" y="5417"/>
                  </a:lnTo>
                  <a:lnTo>
                    <a:pt x="139624" y="20954"/>
                  </a:lnTo>
                  <a:lnTo>
                    <a:pt x="100793" y="45541"/>
                  </a:lnTo>
                  <a:lnTo>
                    <a:pt x="66960" y="78104"/>
                  </a:lnTo>
                  <a:lnTo>
                    <a:pt x="39045" y="117574"/>
                  </a:lnTo>
                  <a:lnTo>
                    <a:pt x="17966" y="162877"/>
                  </a:lnTo>
                  <a:lnTo>
                    <a:pt x="4644" y="212943"/>
                  </a:lnTo>
                  <a:lnTo>
                    <a:pt x="0" y="266699"/>
                  </a:lnTo>
                  <a:lnTo>
                    <a:pt x="4644" y="320456"/>
                  </a:lnTo>
                  <a:lnTo>
                    <a:pt x="17966" y="370522"/>
                  </a:lnTo>
                  <a:lnTo>
                    <a:pt x="39045" y="415825"/>
                  </a:lnTo>
                  <a:lnTo>
                    <a:pt x="66960" y="455294"/>
                  </a:lnTo>
                  <a:lnTo>
                    <a:pt x="100793" y="487858"/>
                  </a:lnTo>
                  <a:lnTo>
                    <a:pt x="139624" y="512444"/>
                  </a:lnTo>
                  <a:lnTo>
                    <a:pt x="182533" y="527982"/>
                  </a:lnTo>
                  <a:lnTo>
                    <a:pt x="228600" y="533399"/>
                  </a:lnTo>
                  <a:lnTo>
                    <a:pt x="274666" y="527982"/>
                  </a:lnTo>
                  <a:lnTo>
                    <a:pt x="317575" y="512444"/>
                  </a:lnTo>
                  <a:lnTo>
                    <a:pt x="356406" y="487858"/>
                  </a:lnTo>
                  <a:lnTo>
                    <a:pt x="390239" y="455294"/>
                  </a:lnTo>
                  <a:lnTo>
                    <a:pt x="418154" y="415825"/>
                  </a:lnTo>
                  <a:lnTo>
                    <a:pt x="439233" y="370522"/>
                  </a:lnTo>
                  <a:lnTo>
                    <a:pt x="452555" y="320456"/>
                  </a:lnTo>
                  <a:lnTo>
                    <a:pt x="457200" y="266699"/>
                  </a:lnTo>
                  <a:lnTo>
                    <a:pt x="452555" y="212943"/>
                  </a:lnTo>
                  <a:lnTo>
                    <a:pt x="439233" y="162877"/>
                  </a:lnTo>
                  <a:lnTo>
                    <a:pt x="418154" y="117574"/>
                  </a:lnTo>
                  <a:lnTo>
                    <a:pt x="390239" y="78104"/>
                  </a:lnTo>
                  <a:lnTo>
                    <a:pt x="356406" y="45541"/>
                  </a:lnTo>
                  <a:lnTo>
                    <a:pt x="317575" y="20954"/>
                  </a:lnTo>
                  <a:lnTo>
                    <a:pt x="274666" y="541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101328" y="5076444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0" y="266699"/>
                  </a:moveTo>
                  <a:lnTo>
                    <a:pt x="4644" y="212943"/>
                  </a:lnTo>
                  <a:lnTo>
                    <a:pt x="17966" y="162877"/>
                  </a:lnTo>
                  <a:lnTo>
                    <a:pt x="39045" y="117574"/>
                  </a:lnTo>
                  <a:lnTo>
                    <a:pt x="66960" y="78104"/>
                  </a:lnTo>
                  <a:lnTo>
                    <a:pt x="100793" y="45541"/>
                  </a:lnTo>
                  <a:lnTo>
                    <a:pt x="139624" y="20954"/>
                  </a:lnTo>
                  <a:lnTo>
                    <a:pt x="182533" y="5417"/>
                  </a:lnTo>
                  <a:lnTo>
                    <a:pt x="228600" y="0"/>
                  </a:lnTo>
                  <a:lnTo>
                    <a:pt x="274666" y="5417"/>
                  </a:lnTo>
                  <a:lnTo>
                    <a:pt x="317575" y="20954"/>
                  </a:lnTo>
                  <a:lnTo>
                    <a:pt x="356406" y="45541"/>
                  </a:lnTo>
                  <a:lnTo>
                    <a:pt x="390239" y="78104"/>
                  </a:lnTo>
                  <a:lnTo>
                    <a:pt x="418154" y="117574"/>
                  </a:lnTo>
                  <a:lnTo>
                    <a:pt x="439233" y="162877"/>
                  </a:lnTo>
                  <a:lnTo>
                    <a:pt x="452555" y="212943"/>
                  </a:lnTo>
                  <a:lnTo>
                    <a:pt x="457200" y="266699"/>
                  </a:lnTo>
                  <a:lnTo>
                    <a:pt x="452555" y="320456"/>
                  </a:lnTo>
                  <a:lnTo>
                    <a:pt x="439233" y="370522"/>
                  </a:lnTo>
                  <a:lnTo>
                    <a:pt x="418154" y="415825"/>
                  </a:lnTo>
                  <a:lnTo>
                    <a:pt x="390239" y="455294"/>
                  </a:lnTo>
                  <a:lnTo>
                    <a:pt x="356406" y="487858"/>
                  </a:lnTo>
                  <a:lnTo>
                    <a:pt x="317575" y="512444"/>
                  </a:lnTo>
                  <a:lnTo>
                    <a:pt x="274666" y="527982"/>
                  </a:lnTo>
                  <a:lnTo>
                    <a:pt x="228600" y="533399"/>
                  </a:lnTo>
                  <a:lnTo>
                    <a:pt x="182533" y="527982"/>
                  </a:lnTo>
                  <a:lnTo>
                    <a:pt x="139624" y="512444"/>
                  </a:lnTo>
                  <a:lnTo>
                    <a:pt x="100793" y="487858"/>
                  </a:lnTo>
                  <a:lnTo>
                    <a:pt x="66960" y="455294"/>
                  </a:lnTo>
                  <a:lnTo>
                    <a:pt x="39045" y="415825"/>
                  </a:lnTo>
                  <a:lnTo>
                    <a:pt x="17966" y="370522"/>
                  </a:lnTo>
                  <a:lnTo>
                    <a:pt x="4644" y="320456"/>
                  </a:lnTo>
                  <a:lnTo>
                    <a:pt x="0" y="2666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222993" y="5146928"/>
            <a:ext cx="219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5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029765" y="5071681"/>
            <a:ext cx="466725" cy="542925"/>
            <a:chOff x="8029765" y="5071681"/>
            <a:chExt cx="466725" cy="542925"/>
          </a:xfrm>
        </p:grpSpPr>
        <p:sp>
          <p:nvSpPr>
            <p:cNvPr id="13" name="object 13"/>
            <p:cNvSpPr/>
            <p:nvPr/>
          </p:nvSpPr>
          <p:spPr>
            <a:xfrm>
              <a:off x="8034528" y="5076444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228600" y="0"/>
                  </a:moveTo>
                  <a:lnTo>
                    <a:pt x="182533" y="5417"/>
                  </a:lnTo>
                  <a:lnTo>
                    <a:pt x="139624" y="20954"/>
                  </a:lnTo>
                  <a:lnTo>
                    <a:pt x="100793" y="45541"/>
                  </a:lnTo>
                  <a:lnTo>
                    <a:pt x="66960" y="78104"/>
                  </a:lnTo>
                  <a:lnTo>
                    <a:pt x="39045" y="117574"/>
                  </a:lnTo>
                  <a:lnTo>
                    <a:pt x="17966" y="162877"/>
                  </a:lnTo>
                  <a:lnTo>
                    <a:pt x="4644" y="212943"/>
                  </a:lnTo>
                  <a:lnTo>
                    <a:pt x="0" y="266699"/>
                  </a:lnTo>
                  <a:lnTo>
                    <a:pt x="4644" y="320456"/>
                  </a:lnTo>
                  <a:lnTo>
                    <a:pt x="17966" y="370522"/>
                  </a:lnTo>
                  <a:lnTo>
                    <a:pt x="39045" y="415825"/>
                  </a:lnTo>
                  <a:lnTo>
                    <a:pt x="66960" y="455294"/>
                  </a:lnTo>
                  <a:lnTo>
                    <a:pt x="100793" y="487858"/>
                  </a:lnTo>
                  <a:lnTo>
                    <a:pt x="139624" y="512444"/>
                  </a:lnTo>
                  <a:lnTo>
                    <a:pt x="182533" y="527982"/>
                  </a:lnTo>
                  <a:lnTo>
                    <a:pt x="228600" y="533399"/>
                  </a:lnTo>
                  <a:lnTo>
                    <a:pt x="274666" y="527982"/>
                  </a:lnTo>
                  <a:lnTo>
                    <a:pt x="317575" y="512444"/>
                  </a:lnTo>
                  <a:lnTo>
                    <a:pt x="356406" y="487858"/>
                  </a:lnTo>
                  <a:lnTo>
                    <a:pt x="390239" y="455294"/>
                  </a:lnTo>
                  <a:lnTo>
                    <a:pt x="418154" y="415825"/>
                  </a:lnTo>
                  <a:lnTo>
                    <a:pt x="439233" y="370522"/>
                  </a:lnTo>
                  <a:lnTo>
                    <a:pt x="452555" y="320456"/>
                  </a:lnTo>
                  <a:lnTo>
                    <a:pt x="457200" y="266699"/>
                  </a:lnTo>
                  <a:lnTo>
                    <a:pt x="452555" y="212943"/>
                  </a:lnTo>
                  <a:lnTo>
                    <a:pt x="439233" y="162877"/>
                  </a:lnTo>
                  <a:lnTo>
                    <a:pt x="418154" y="117574"/>
                  </a:lnTo>
                  <a:lnTo>
                    <a:pt x="390239" y="78104"/>
                  </a:lnTo>
                  <a:lnTo>
                    <a:pt x="356406" y="45541"/>
                  </a:lnTo>
                  <a:lnTo>
                    <a:pt x="317575" y="20954"/>
                  </a:lnTo>
                  <a:lnTo>
                    <a:pt x="274666" y="541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034528" y="5076444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0" y="266699"/>
                  </a:moveTo>
                  <a:lnTo>
                    <a:pt x="4644" y="212943"/>
                  </a:lnTo>
                  <a:lnTo>
                    <a:pt x="17966" y="162877"/>
                  </a:lnTo>
                  <a:lnTo>
                    <a:pt x="39045" y="117574"/>
                  </a:lnTo>
                  <a:lnTo>
                    <a:pt x="66960" y="78104"/>
                  </a:lnTo>
                  <a:lnTo>
                    <a:pt x="100793" y="45541"/>
                  </a:lnTo>
                  <a:lnTo>
                    <a:pt x="139624" y="20954"/>
                  </a:lnTo>
                  <a:lnTo>
                    <a:pt x="182533" y="5417"/>
                  </a:lnTo>
                  <a:lnTo>
                    <a:pt x="228600" y="0"/>
                  </a:lnTo>
                  <a:lnTo>
                    <a:pt x="274666" y="5417"/>
                  </a:lnTo>
                  <a:lnTo>
                    <a:pt x="317575" y="20954"/>
                  </a:lnTo>
                  <a:lnTo>
                    <a:pt x="356406" y="45541"/>
                  </a:lnTo>
                  <a:lnTo>
                    <a:pt x="390239" y="78104"/>
                  </a:lnTo>
                  <a:lnTo>
                    <a:pt x="418154" y="117574"/>
                  </a:lnTo>
                  <a:lnTo>
                    <a:pt x="439233" y="162877"/>
                  </a:lnTo>
                  <a:lnTo>
                    <a:pt x="452555" y="212943"/>
                  </a:lnTo>
                  <a:lnTo>
                    <a:pt x="457200" y="266699"/>
                  </a:lnTo>
                  <a:lnTo>
                    <a:pt x="452555" y="320456"/>
                  </a:lnTo>
                  <a:lnTo>
                    <a:pt x="439233" y="370522"/>
                  </a:lnTo>
                  <a:lnTo>
                    <a:pt x="418154" y="415825"/>
                  </a:lnTo>
                  <a:lnTo>
                    <a:pt x="390239" y="455294"/>
                  </a:lnTo>
                  <a:lnTo>
                    <a:pt x="356406" y="487858"/>
                  </a:lnTo>
                  <a:lnTo>
                    <a:pt x="317575" y="512444"/>
                  </a:lnTo>
                  <a:lnTo>
                    <a:pt x="274666" y="527982"/>
                  </a:lnTo>
                  <a:lnTo>
                    <a:pt x="228600" y="533399"/>
                  </a:lnTo>
                  <a:lnTo>
                    <a:pt x="182533" y="527982"/>
                  </a:lnTo>
                  <a:lnTo>
                    <a:pt x="139624" y="512444"/>
                  </a:lnTo>
                  <a:lnTo>
                    <a:pt x="100793" y="487858"/>
                  </a:lnTo>
                  <a:lnTo>
                    <a:pt x="66960" y="455294"/>
                  </a:lnTo>
                  <a:lnTo>
                    <a:pt x="39045" y="415825"/>
                  </a:lnTo>
                  <a:lnTo>
                    <a:pt x="17966" y="370522"/>
                  </a:lnTo>
                  <a:lnTo>
                    <a:pt x="4644" y="320456"/>
                  </a:lnTo>
                  <a:lnTo>
                    <a:pt x="0" y="2666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8156193" y="5146928"/>
            <a:ext cx="219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4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343965" y="5833681"/>
            <a:ext cx="466725" cy="542925"/>
            <a:chOff x="7343965" y="5833681"/>
            <a:chExt cx="466725" cy="542925"/>
          </a:xfrm>
        </p:grpSpPr>
        <p:sp>
          <p:nvSpPr>
            <p:cNvPr id="17" name="object 17"/>
            <p:cNvSpPr/>
            <p:nvPr/>
          </p:nvSpPr>
          <p:spPr>
            <a:xfrm>
              <a:off x="7348728" y="5838444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228600" y="0"/>
                  </a:moveTo>
                  <a:lnTo>
                    <a:pt x="182533" y="5418"/>
                  </a:lnTo>
                  <a:lnTo>
                    <a:pt x="139624" y="20958"/>
                  </a:lnTo>
                  <a:lnTo>
                    <a:pt x="100793" y="45548"/>
                  </a:lnTo>
                  <a:lnTo>
                    <a:pt x="66960" y="78114"/>
                  </a:lnTo>
                  <a:lnTo>
                    <a:pt x="39045" y="117585"/>
                  </a:lnTo>
                  <a:lnTo>
                    <a:pt x="17966" y="162888"/>
                  </a:lnTo>
                  <a:lnTo>
                    <a:pt x="4644" y="212950"/>
                  </a:lnTo>
                  <a:lnTo>
                    <a:pt x="0" y="266699"/>
                  </a:lnTo>
                  <a:lnTo>
                    <a:pt x="4644" y="320449"/>
                  </a:lnTo>
                  <a:lnTo>
                    <a:pt x="17966" y="370511"/>
                  </a:lnTo>
                  <a:lnTo>
                    <a:pt x="39045" y="415814"/>
                  </a:lnTo>
                  <a:lnTo>
                    <a:pt x="66960" y="455285"/>
                  </a:lnTo>
                  <a:lnTo>
                    <a:pt x="100793" y="487851"/>
                  </a:lnTo>
                  <a:lnTo>
                    <a:pt x="139624" y="512441"/>
                  </a:lnTo>
                  <a:lnTo>
                    <a:pt x="182533" y="527981"/>
                  </a:lnTo>
                  <a:lnTo>
                    <a:pt x="228600" y="533399"/>
                  </a:lnTo>
                  <a:lnTo>
                    <a:pt x="274666" y="527981"/>
                  </a:lnTo>
                  <a:lnTo>
                    <a:pt x="317575" y="512441"/>
                  </a:lnTo>
                  <a:lnTo>
                    <a:pt x="356406" y="487851"/>
                  </a:lnTo>
                  <a:lnTo>
                    <a:pt x="390239" y="455285"/>
                  </a:lnTo>
                  <a:lnTo>
                    <a:pt x="418154" y="415814"/>
                  </a:lnTo>
                  <a:lnTo>
                    <a:pt x="439233" y="370511"/>
                  </a:lnTo>
                  <a:lnTo>
                    <a:pt x="452555" y="320449"/>
                  </a:lnTo>
                  <a:lnTo>
                    <a:pt x="457200" y="266699"/>
                  </a:lnTo>
                  <a:lnTo>
                    <a:pt x="452555" y="212950"/>
                  </a:lnTo>
                  <a:lnTo>
                    <a:pt x="439233" y="162888"/>
                  </a:lnTo>
                  <a:lnTo>
                    <a:pt x="418154" y="117585"/>
                  </a:lnTo>
                  <a:lnTo>
                    <a:pt x="390239" y="78114"/>
                  </a:lnTo>
                  <a:lnTo>
                    <a:pt x="356406" y="45548"/>
                  </a:lnTo>
                  <a:lnTo>
                    <a:pt x="317575" y="20958"/>
                  </a:lnTo>
                  <a:lnTo>
                    <a:pt x="274666" y="5418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348728" y="5838444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0" y="266699"/>
                  </a:moveTo>
                  <a:lnTo>
                    <a:pt x="4644" y="212950"/>
                  </a:lnTo>
                  <a:lnTo>
                    <a:pt x="17966" y="162888"/>
                  </a:lnTo>
                  <a:lnTo>
                    <a:pt x="39045" y="117585"/>
                  </a:lnTo>
                  <a:lnTo>
                    <a:pt x="66960" y="78114"/>
                  </a:lnTo>
                  <a:lnTo>
                    <a:pt x="100793" y="45548"/>
                  </a:lnTo>
                  <a:lnTo>
                    <a:pt x="139624" y="20958"/>
                  </a:lnTo>
                  <a:lnTo>
                    <a:pt x="182533" y="5418"/>
                  </a:lnTo>
                  <a:lnTo>
                    <a:pt x="228600" y="0"/>
                  </a:lnTo>
                  <a:lnTo>
                    <a:pt x="274666" y="5418"/>
                  </a:lnTo>
                  <a:lnTo>
                    <a:pt x="317575" y="20958"/>
                  </a:lnTo>
                  <a:lnTo>
                    <a:pt x="356406" y="45548"/>
                  </a:lnTo>
                  <a:lnTo>
                    <a:pt x="390239" y="78114"/>
                  </a:lnTo>
                  <a:lnTo>
                    <a:pt x="418154" y="117585"/>
                  </a:lnTo>
                  <a:lnTo>
                    <a:pt x="439233" y="162888"/>
                  </a:lnTo>
                  <a:lnTo>
                    <a:pt x="452555" y="212950"/>
                  </a:lnTo>
                  <a:lnTo>
                    <a:pt x="457200" y="266699"/>
                  </a:lnTo>
                  <a:lnTo>
                    <a:pt x="452555" y="320449"/>
                  </a:lnTo>
                  <a:lnTo>
                    <a:pt x="439233" y="370511"/>
                  </a:lnTo>
                  <a:lnTo>
                    <a:pt x="418154" y="415814"/>
                  </a:lnTo>
                  <a:lnTo>
                    <a:pt x="390239" y="455285"/>
                  </a:lnTo>
                  <a:lnTo>
                    <a:pt x="356406" y="487851"/>
                  </a:lnTo>
                  <a:lnTo>
                    <a:pt x="317575" y="512441"/>
                  </a:lnTo>
                  <a:lnTo>
                    <a:pt x="274666" y="527981"/>
                  </a:lnTo>
                  <a:lnTo>
                    <a:pt x="228600" y="533399"/>
                  </a:lnTo>
                  <a:lnTo>
                    <a:pt x="182533" y="527981"/>
                  </a:lnTo>
                  <a:lnTo>
                    <a:pt x="139624" y="512441"/>
                  </a:lnTo>
                  <a:lnTo>
                    <a:pt x="100793" y="487851"/>
                  </a:lnTo>
                  <a:lnTo>
                    <a:pt x="66960" y="455285"/>
                  </a:lnTo>
                  <a:lnTo>
                    <a:pt x="39045" y="415814"/>
                  </a:lnTo>
                  <a:lnTo>
                    <a:pt x="17966" y="370511"/>
                  </a:lnTo>
                  <a:lnTo>
                    <a:pt x="4644" y="320449"/>
                  </a:lnTo>
                  <a:lnTo>
                    <a:pt x="0" y="2666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7470140" y="5908649"/>
            <a:ext cx="21971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3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267765" y="4309681"/>
            <a:ext cx="466725" cy="542925"/>
            <a:chOff x="7267765" y="4309681"/>
            <a:chExt cx="466725" cy="542925"/>
          </a:xfrm>
        </p:grpSpPr>
        <p:sp>
          <p:nvSpPr>
            <p:cNvPr id="21" name="object 21"/>
            <p:cNvSpPr/>
            <p:nvPr/>
          </p:nvSpPr>
          <p:spPr>
            <a:xfrm>
              <a:off x="7272528" y="4314444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228600" y="0"/>
                  </a:moveTo>
                  <a:lnTo>
                    <a:pt x="182533" y="5417"/>
                  </a:lnTo>
                  <a:lnTo>
                    <a:pt x="139624" y="20955"/>
                  </a:lnTo>
                  <a:lnTo>
                    <a:pt x="100793" y="45541"/>
                  </a:lnTo>
                  <a:lnTo>
                    <a:pt x="66960" y="78105"/>
                  </a:lnTo>
                  <a:lnTo>
                    <a:pt x="39045" y="117574"/>
                  </a:lnTo>
                  <a:lnTo>
                    <a:pt x="17966" y="162877"/>
                  </a:lnTo>
                  <a:lnTo>
                    <a:pt x="4644" y="212943"/>
                  </a:lnTo>
                  <a:lnTo>
                    <a:pt x="0" y="266699"/>
                  </a:lnTo>
                  <a:lnTo>
                    <a:pt x="4644" y="320456"/>
                  </a:lnTo>
                  <a:lnTo>
                    <a:pt x="17966" y="370522"/>
                  </a:lnTo>
                  <a:lnTo>
                    <a:pt x="39045" y="415825"/>
                  </a:lnTo>
                  <a:lnTo>
                    <a:pt x="66960" y="455294"/>
                  </a:lnTo>
                  <a:lnTo>
                    <a:pt x="100793" y="487858"/>
                  </a:lnTo>
                  <a:lnTo>
                    <a:pt x="139624" y="512444"/>
                  </a:lnTo>
                  <a:lnTo>
                    <a:pt x="182533" y="527982"/>
                  </a:lnTo>
                  <a:lnTo>
                    <a:pt x="228600" y="533399"/>
                  </a:lnTo>
                  <a:lnTo>
                    <a:pt x="274666" y="527982"/>
                  </a:lnTo>
                  <a:lnTo>
                    <a:pt x="317575" y="512444"/>
                  </a:lnTo>
                  <a:lnTo>
                    <a:pt x="356406" y="487858"/>
                  </a:lnTo>
                  <a:lnTo>
                    <a:pt x="390239" y="455294"/>
                  </a:lnTo>
                  <a:lnTo>
                    <a:pt x="418154" y="415825"/>
                  </a:lnTo>
                  <a:lnTo>
                    <a:pt x="439233" y="370522"/>
                  </a:lnTo>
                  <a:lnTo>
                    <a:pt x="452555" y="320456"/>
                  </a:lnTo>
                  <a:lnTo>
                    <a:pt x="457200" y="266699"/>
                  </a:lnTo>
                  <a:lnTo>
                    <a:pt x="452555" y="212943"/>
                  </a:lnTo>
                  <a:lnTo>
                    <a:pt x="439233" y="162877"/>
                  </a:lnTo>
                  <a:lnTo>
                    <a:pt x="418154" y="117574"/>
                  </a:lnTo>
                  <a:lnTo>
                    <a:pt x="390239" y="78104"/>
                  </a:lnTo>
                  <a:lnTo>
                    <a:pt x="356406" y="45541"/>
                  </a:lnTo>
                  <a:lnTo>
                    <a:pt x="317575" y="20954"/>
                  </a:lnTo>
                  <a:lnTo>
                    <a:pt x="274666" y="541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272528" y="4314444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0" y="266699"/>
                  </a:moveTo>
                  <a:lnTo>
                    <a:pt x="4644" y="212943"/>
                  </a:lnTo>
                  <a:lnTo>
                    <a:pt x="17966" y="162877"/>
                  </a:lnTo>
                  <a:lnTo>
                    <a:pt x="39045" y="117574"/>
                  </a:lnTo>
                  <a:lnTo>
                    <a:pt x="66960" y="78105"/>
                  </a:lnTo>
                  <a:lnTo>
                    <a:pt x="100793" y="45541"/>
                  </a:lnTo>
                  <a:lnTo>
                    <a:pt x="139624" y="20955"/>
                  </a:lnTo>
                  <a:lnTo>
                    <a:pt x="182533" y="5417"/>
                  </a:lnTo>
                  <a:lnTo>
                    <a:pt x="228600" y="0"/>
                  </a:lnTo>
                  <a:lnTo>
                    <a:pt x="274666" y="5417"/>
                  </a:lnTo>
                  <a:lnTo>
                    <a:pt x="317575" y="20954"/>
                  </a:lnTo>
                  <a:lnTo>
                    <a:pt x="356406" y="45541"/>
                  </a:lnTo>
                  <a:lnTo>
                    <a:pt x="390239" y="78104"/>
                  </a:lnTo>
                  <a:lnTo>
                    <a:pt x="418154" y="117574"/>
                  </a:lnTo>
                  <a:lnTo>
                    <a:pt x="439233" y="162877"/>
                  </a:lnTo>
                  <a:lnTo>
                    <a:pt x="452555" y="212943"/>
                  </a:lnTo>
                  <a:lnTo>
                    <a:pt x="457200" y="266699"/>
                  </a:lnTo>
                  <a:lnTo>
                    <a:pt x="452555" y="320456"/>
                  </a:lnTo>
                  <a:lnTo>
                    <a:pt x="439233" y="370522"/>
                  </a:lnTo>
                  <a:lnTo>
                    <a:pt x="418154" y="415825"/>
                  </a:lnTo>
                  <a:lnTo>
                    <a:pt x="390239" y="455294"/>
                  </a:lnTo>
                  <a:lnTo>
                    <a:pt x="356406" y="487858"/>
                  </a:lnTo>
                  <a:lnTo>
                    <a:pt x="317575" y="512444"/>
                  </a:lnTo>
                  <a:lnTo>
                    <a:pt x="274666" y="527982"/>
                  </a:lnTo>
                  <a:lnTo>
                    <a:pt x="228600" y="533399"/>
                  </a:lnTo>
                  <a:lnTo>
                    <a:pt x="182533" y="527982"/>
                  </a:lnTo>
                  <a:lnTo>
                    <a:pt x="139624" y="512444"/>
                  </a:lnTo>
                  <a:lnTo>
                    <a:pt x="100793" y="487858"/>
                  </a:lnTo>
                  <a:lnTo>
                    <a:pt x="66960" y="455294"/>
                  </a:lnTo>
                  <a:lnTo>
                    <a:pt x="39045" y="415825"/>
                  </a:lnTo>
                  <a:lnTo>
                    <a:pt x="17966" y="370522"/>
                  </a:lnTo>
                  <a:lnTo>
                    <a:pt x="4644" y="320456"/>
                  </a:lnTo>
                  <a:lnTo>
                    <a:pt x="0" y="2666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756310" y="1515617"/>
            <a:ext cx="7646034" cy="3260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7500" algn="l"/>
                <a:tab pos="54991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有向无循环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图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DAG（Directed	Acyclic	Graph）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150"/>
              </a:spcBef>
              <a:tabLst>
                <a:tab pos="46926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结点：一条语句、一个程序段、一个进程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结点间的有向边：结点之间的偏序关系或前趋关系</a:t>
            </a:r>
            <a:endParaRPr sz="2400">
              <a:latin typeface="SimSun"/>
              <a:cs typeface="SimSun"/>
            </a:endParaRPr>
          </a:p>
          <a:p>
            <a:pPr marL="774065">
              <a:lnSpc>
                <a:spcPct val="100000"/>
              </a:lnSpc>
              <a:spcBef>
                <a:spcPts val="2150"/>
              </a:spcBef>
              <a:tabLst>
                <a:tab pos="306006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如：P1→P2	P1是P2的前趋，P2是P1的直接后继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ts val="2670"/>
              </a:lnSpc>
              <a:spcBef>
                <a:spcPts val="2145"/>
              </a:spcBef>
              <a:tabLst>
                <a:tab pos="46926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初始结点：没有前趋的结点</a:t>
            </a:r>
            <a:endParaRPr sz="2400">
              <a:latin typeface="SimSun"/>
              <a:cs typeface="SimSun"/>
            </a:endParaRPr>
          </a:p>
          <a:p>
            <a:pPr algn="r" marR="793750">
              <a:lnSpc>
                <a:spcPts val="2670"/>
              </a:lnSpc>
            </a:pPr>
            <a:r>
              <a:rPr dirty="0" sz="2400">
                <a:latin typeface="Verdana"/>
                <a:cs typeface="Verdana"/>
              </a:rPr>
              <a:t>2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805803" y="4760214"/>
            <a:ext cx="2294890" cy="1242695"/>
          </a:xfrm>
          <a:custGeom>
            <a:avLst/>
            <a:gdLst/>
            <a:ahLst/>
            <a:cxnLst/>
            <a:rect l="l" t="t" r="r" b="b"/>
            <a:pathLst>
              <a:path w="2294890" h="1242695">
                <a:moveTo>
                  <a:pt x="543687" y="1231392"/>
                </a:moveTo>
                <a:lnTo>
                  <a:pt x="526110" y="1198168"/>
                </a:lnTo>
                <a:lnTo>
                  <a:pt x="493903" y="1137272"/>
                </a:lnTo>
                <a:lnTo>
                  <a:pt x="475424" y="1163142"/>
                </a:lnTo>
                <a:lnTo>
                  <a:pt x="19558" y="837476"/>
                </a:lnTo>
                <a:lnTo>
                  <a:pt x="1016" y="863307"/>
                </a:lnTo>
                <a:lnTo>
                  <a:pt x="456984" y="1188948"/>
                </a:lnTo>
                <a:lnTo>
                  <a:pt x="438531" y="1214780"/>
                </a:lnTo>
                <a:lnTo>
                  <a:pt x="543687" y="1231392"/>
                </a:lnTo>
                <a:close/>
              </a:path>
              <a:path w="2294890" h="1242695">
                <a:moveTo>
                  <a:pt x="543687" y="12192"/>
                </a:moveTo>
                <a:lnTo>
                  <a:pt x="440309" y="37973"/>
                </a:lnTo>
                <a:lnTo>
                  <a:pt x="461035" y="62141"/>
                </a:lnTo>
                <a:lnTo>
                  <a:pt x="0" y="457339"/>
                </a:lnTo>
                <a:lnTo>
                  <a:pt x="20574" y="481457"/>
                </a:lnTo>
                <a:lnTo>
                  <a:pt x="481736" y="86271"/>
                </a:lnTo>
                <a:lnTo>
                  <a:pt x="502412" y="110363"/>
                </a:lnTo>
                <a:lnTo>
                  <a:pt x="527024" y="51816"/>
                </a:lnTo>
                <a:lnTo>
                  <a:pt x="543687" y="12192"/>
                </a:lnTo>
                <a:close/>
              </a:path>
              <a:path w="2294890" h="1242695">
                <a:moveTo>
                  <a:pt x="1305687" y="393192"/>
                </a:moveTo>
                <a:lnTo>
                  <a:pt x="1288796" y="354584"/>
                </a:lnTo>
                <a:lnTo>
                  <a:pt x="1263015" y="295656"/>
                </a:lnTo>
                <a:lnTo>
                  <a:pt x="1242695" y="320040"/>
                </a:lnTo>
                <a:lnTo>
                  <a:pt x="858647" y="0"/>
                </a:lnTo>
                <a:lnTo>
                  <a:pt x="838327" y="24384"/>
                </a:lnTo>
                <a:lnTo>
                  <a:pt x="1222375" y="344424"/>
                </a:lnTo>
                <a:lnTo>
                  <a:pt x="1202055" y="368808"/>
                </a:lnTo>
                <a:lnTo>
                  <a:pt x="1305687" y="393192"/>
                </a:lnTo>
                <a:close/>
              </a:path>
              <a:path w="2294890" h="1242695">
                <a:moveTo>
                  <a:pt x="1381887" y="850392"/>
                </a:moveTo>
                <a:lnTo>
                  <a:pt x="1280795" y="884072"/>
                </a:lnTo>
                <a:lnTo>
                  <a:pt x="1303312" y="906564"/>
                </a:lnTo>
                <a:lnTo>
                  <a:pt x="989711" y="1220165"/>
                </a:lnTo>
                <a:lnTo>
                  <a:pt x="1012063" y="1242618"/>
                </a:lnTo>
                <a:lnTo>
                  <a:pt x="1325714" y="928954"/>
                </a:lnTo>
                <a:lnTo>
                  <a:pt x="1348232" y="951420"/>
                </a:lnTo>
                <a:lnTo>
                  <a:pt x="1366926" y="895299"/>
                </a:lnTo>
                <a:lnTo>
                  <a:pt x="1381887" y="850392"/>
                </a:lnTo>
                <a:close/>
              </a:path>
              <a:path w="2294890" h="1242695">
                <a:moveTo>
                  <a:pt x="2294763" y="623316"/>
                </a:moveTo>
                <a:lnTo>
                  <a:pt x="2263013" y="607441"/>
                </a:lnTo>
                <a:lnTo>
                  <a:pt x="2199513" y="575691"/>
                </a:lnTo>
                <a:lnTo>
                  <a:pt x="2199513" y="607441"/>
                </a:lnTo>
                <a:lnTo>
                  <a:pt x="1686687" y="607441"/>
                </a:lnTo>
                <a:lnTo>
                  <a:pt x="1686687" y="639191"/>
                </a:lnTo>
                <a:lnTo>
                  <a:pt x="2199513" y="639191"/>
                </a:lnTo>
                <a:lnTo>
                  <a:pt x="2199513" y="670941"/>
                </a:lnTo>
                <a:lnTo>
                  <a:pt x="2263013" y="639191"/>
                </a:lnTo>
                <a:lnTo>
                  <a:pt x="2294763" y="623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8652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阻塞原</a:t>
            </a:r>
            <a:r>
              <a:rPr dirty="0" sz="3600" spc="-5" b="0">
                <a:solidFill>
                  <a:srgbClr val="90C225"/>
                </a:solidFill>
                <a:latin typeface="SimSun"/>
                <a:cs typeface="SimSun"/>
              </a:rPr>
              <a:t>语</a:t>
            </a:r>
            <a:r>
              <a:rPr dirty="0" sz="3600" b="0">
                <a:solidFill>
                  <a:srgbClr val="90C225"/>
                </a:solidFill>
                <a:latin typeface="Trebuchet MS"/>
                <a:cs typeface="Trebuchet MS"/>
              </a:rPr>
              <a:t>Block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（）</a:t>
            </a:r>
            <a:endParaRPr sz="3600">
              <a:latin typeface="SimSun"/>
              <a:cs typeface="SimSu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7893" y="1573149"/>
            <a:ext cx="7458075" cy="4964430"/>
            <a:chOff x="667893" y="1573149"/>
            <a:chExt cx="7458075" cy="4964430"/>
          </a:xfrm>
        </p:grpSpPr>
        <p:sp>
          <p:nvSpPr>
            <p:cNvPr id="4" name="object 4"/>
            <p:cNvSpPr/>
            <p:nvPr/>
          </p:nvSpPr>
          <p:spPr>
            <a:xfrm>
              <a:off x="677418" y="1582674"/>
              <a:ext cx="7439025" cy="4945380"/>
            </a:xfrm>
            <a:custGeom>
              <a:avLst/>
              <a:gdLst/>
              <a:ahLst/>
              <a:cxnLst/>
              <a:rect l="l" t="t" r="r" b="b"/>
              <a:pathLst>
                <a:path w="7439025" h="4945380">
                  <a:moveTo>
                    <a:pt x="7438644" y="0"/>
                  </a:moveTo>
                  <a:lnTo>
                    <a:pt x="0" y="0"/>
                  </a:lnTo>
                  <a:lnTo>
                    <a:pt x="0" y="4945380"/>
                  </a:lnTo>
                  <a:lnTo>
                    <a:pt x="7438644" y="4945380"/>
                  </a:lnTo>
                  <a:lnTo>
                    <a:pt x="74386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77418" y="1582674"/>
              <a:ext cx="7439025" cy="4945380"/>
            </a:xfrm>
            <a:custGeom>
              <a:avLst/>
              <a:gdLst/>
              <a:ahLst/>
              <a:cxnLst/>
              <a:rect l="l" t="t" r="r" b="b"/>
              <a:pathLst>
                <a:path w="7439025" h="4945380">
                  <a:moveTo>
                    <a:pt x="0" y="4945380"/>
                  </a:moveTo>
                  <a:lnTo>
                    <a:pt x="7438644" y="4945380"/>
                  </a:lnTo>
                  <a:lnTo>
                    <a:pt x="7438644" y="0"/>
                  </a:lnTo>
                  <a:lnTo>
                    <a:pt x="0" y="0"/>
                  </a:lnTo>
                  <a:lnTo>
                    <a:pt x="0" y="494538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69010" y="1749297"/>
            <a:ext cx="6718934" cy="4665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j:=GetInternalname();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SimSun"/>
              <a:cs typeface="SimSun"/>
            </a:endParaRPr>
          </a:p>
          <a:p>
            <a:pPr>
              <a:lnSpc>
                <a:spcPct val="100000"/>
              </a:lnSpc>
              <a:tabLst>
                <a:tab pos="3352800" algn="l"/>
              </a:tabLst>
            </a:pPr>
            <a:r>
              <a:rPr dirty="0" sz="2400" spc="-5">
                <a:latin typeface="SimSun"/>
                <a:cs typeface="SimSun"/>
              </a:rPr>
              <a:t>Remove(RunQueue,j);	//从运行队列上摘下PCBj</a:t>
            </a:r>
            <a:endParaRPr sz="2400">
              <a:latin typeface="SimSun"/>
              <a:cs typeface="SimSun"/>
            </a:endParaRPr>
          </a:p>
          <a:p>
            <a:pPr marR="5080">
              <a:lnSpc>
                <a:spcPct val="194800"/>
              </a:lnSpc>
              <a:spcBef>
                <a:spcPts val="10"/>
              </a:spcBef>
              <a:tabLst>
                <a:tab pos="3352165" algn="l"/>
              </a:tabLst>
            </a:pPr>
            <a:r>
              <a:rPr dirty="0" sz="2400" spc="-5">
                <a:latin typeface="SimSun"/>
                <a:cs typeface="SimSun"/>
              </a:rPr>
              <a:t>PCBj（</a:t>
            </a:r>
            <a:r>
              <a:rPr dirty="0" sz="2400">
                <a:latin typeface="SimSun"/>
                <a:cs typeface="SimSun"/>
              </a:rPr>
              <a:t>进程上下文）:=CPU现场信息；     </a:t>
            </a:r>
            <a:r>
              <a:rPr dirty="0" sz="2400" spc="70">
                <a:latin typeface="SimSun"/>
                <a:cs typeface="SimSun"/>
              </a:rPr>
              <a:t> </a:t>
            </a:r>
            <a:r>
              <a:rPr dirty="0" sz="2400" spc="-5">
                <a:latin typeface="SimSun"/>
                <a:cs typeface="SimSun"/>
              </a:rPr>
              <a:t>PCBj（</a:t>
            </a:r>
            <a:r>
              <a:rPr dirty="0" sz="2400">
                <a:latin typeface="SimSun"/>
                <a:cs typeface="SimSun"/>
              </a:rPr>
              <a:t>状态）:=“Blocked”; </a:t>
            </a:r>
            <a:r>
              <a:rPr dirty="0" sz="2400" spc="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Insert</a:t>
            </a:r>
            <a:r>
              <a:rPr dirty="0" sz="2400" spc="-5">
                <a:latin typeface="SimSun"/>
                <a:cs typeface="SimSun"/>
              </a:rPr>
              <a:t>(</a:t>
            </a:r>
            <a:r>
              <a:rPr dirty="0" sz="2400">
                <a:latin typeface="SimSun"/>
                <a:cs typeface="SimSun"/>
              </a:rPr>
              <a:t>BlockQueue,j);	//将PCBj插入阻塞队列上  Scheduler();	//运行调度程序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r>
              <a:rPr dirty="0" sz="2400" spc="-5">
                <a:latin typeface="SimSun"/>
                <a:cs typeface="SimSun"/>
              </a:rPr>
              <a:t>结束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597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四、进程的阻塞与唤醒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452753"/>
            <a:ext cx="9858375" cy="5113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1665" algn="l"/>
              </a:tabLst>
            </a:pPr>
            <a:r>
              <a:rPr dirty="0" sz="1750" spc="-16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进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程唤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醒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过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程</a:t>
            </a:r>
            <a:r>
              <a:rPr dirty="0" sz="2200" spc="5">
                <a:solidFill>
                  <a:srgbClr val="404040"/>
                </a:solidFill>
                <a:latin typeface="SimSun"/>
                <a:cs typeface="SimSun"/>
              </a:rPr>
              <a:t>：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当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被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阻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塞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进程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所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期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待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的事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件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发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生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，则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调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用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唤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醒原</a:t>
            </a:r>
            <a:r>
              <a:rPr dirty="0" sz="2200" spc="35">
                <a:solidFill>
                  <a:srgbClr val="404040"/>
                </a:solidFill>
                <a:latin typeface="SimSun"/>
                <a:cs typeface="SimSun"/>
              </a:rPr>
              <a:t>语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wakeup将</a:t>
            </a:r>
            <a:endParaRPr sz="2200">
              <a:latin typeface="SimSun"/>
              <a:cs typeface="SimSun"/>
            </a:endParaRPr>
          </a:p>
          <a:p>
            <a:pPr marL="621665">
              <a:lnSpc>
                <a:spcPct val="100000"/>
              </a:lnSpc>
              <a:spcBef>
                <a:spcPts val="1850"/>
              </a:spcBef>
            </a:pP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等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待该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事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件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进程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唤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醒。</a:t>
            </a:r>
            <a:endParaRPr sz="2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SimSun"/>
              <a:cs typeface="SimSun"/>
            </a:endParaRPr>
          </a:p>
          <a:p>
            <a:pPr marL="635635">
              <a:lnSpc>
                <a:spcPct val="100000"/>
              </a:lnSpc>
            </a:pPr>
            <a:r>
              <a:rPr dirty="0" sz="1750" spc="1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750" spc="-530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将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当前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进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程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上下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文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保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存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到系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统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栈中</a:t>
            </a:r>
            <a:endParaRPr sz="2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SimSun"/>
              <a:cs typeface="SimSun"/>
            </a:endParaRPr>
          </a:p>
          <a:p>
            <a:pPr marL="635635">
              <a:lnSpc>
                <a:spcPct val="100000"/>
              </a:lnSpc>
              <a:spcBef>
                <a:spcPts val="5"/>
              </a:spcBef>
            </a:pPr>
            <a:r>
              <a:rPr dirty="0" sz="1750" spc="10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750" spc="-530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从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阻塞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队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列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上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查找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等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待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该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事件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进</a:t>
            </a:r>
            <a:r>
              <a:rPr dirty="0" sz="2200" spc="30">
                <a:solidFill>
                  <a:srgbClr val="404040"/>
                </a:solidFill>
                <a:latin typeface="SimSun"/>
                <a:cs typeface="SimSun"/>
              </a:rPr>
              <a:t>程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PCB</a:t>
            </a:r>
            <a:endParaRPr sz="2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SimSun"/>
              <a:cs typeface="SimSun"/>
            </a:endParaRPr>
          </a:p>
          <a:p>
            <a:pPr marL="635635">
              <a:lnSpc>
                <a:spcPct val="100000"/>
              </a:lnSpc>
            </a:pPr>
            <a:r>
              <a:rPr dirty="0" sz="1750" spc="10">
                <a:solidFill>
                  <a:srgbClr val="90C225"/>
                </a:solidFill>
                <a:latin typeface="SimSun"/>
                <a:cs typeface="SimSun"/>
              </a:rPr>
              <a:t>③</a:t>
            </a:r>
            <a:r>
              <a:rPr dirty="0" sz="1750" spc="-530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200" spc="5">
                <a:solidFill>
                  <a:srgbClr val="404040"/>
                </a:solidFill>
                <a:latin typeface="SimSun"/>
                <a:cs typeface="SimSun"/>
              </a:rPr>
              <a:t>将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PC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B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从阻塞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队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列上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摘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下来</a:t>
            </a:r>
            <a:endParaRPr sz="2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SimSun"/>
              <a:cs typeface="SimSun"/>
            </a:endParaRPr>
          </a:p>
          <a:p>
            <a:pPr marL="635635">
              <a:lnSpc>
                <a:spcPct val="100000"/>
              </a:lnSpc>
            </a:pPr>
            <a:r>
              <a:rPr dirty="0" sz="1750" spc="10">
                <a:solidFill>
                  <a:srgbClr val="90C225"/>
                </a:solidFill>
                <a:latin typeface="SimSun"/>
                <a:cs typeface="SimSun"/>
              </a:rPr>
              <a:t>④</a:t>
            </a:r>
            <a:r>
              <a:rPr dirty="0" sz="1750" spc="-530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将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其状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态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置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为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“就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绪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”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200" spc="10">
                <a:solidFill>
                  <a:srgbClr val="404040"/>
                </a:solidFill>
                <a:latin typeface="SimSun"/>
                <a:cs typeface="SimSun"/>
              </a:rPr>
              <a:t>将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PC</a:t>
            </a:r>
            <a:r>
              <a:rPr dirty="0" sz="2200" spc="-15">
                <a:solidFill>
                  <a:srgbClr val="404040"/>
                </a:solidFill>
                <a:latin typeface="SimSun"/>
                <a:cs typeface="SimSun"/>
              </a:rPr>
              <a:t>B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挂入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就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绪队列</a:t>
            </a:r>
            <a:endParaRPr sz="2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SimSun"/>
              <a:cs typeface="SimSun"/>
            </a:endParaRPr>
          </a:p>
          <a:p>
            <a:pPr marL="635635">
              <a:lnSpc>
                <a:spcPct val="100000"/>
              </a:lnSpc>
              <a:spcBef>
                <a:spcPts val="5"/>
              </a:spcBef>
            </a:pPr>
            <a:r>
              <a:rPr dirty="0" sz="1750" spc="15">
                <a:solidFill>
                  <a:srgbClr val="90C225"/>
                </a:solidFill>
                <a:latin typeface="SimSun"/>
                <a:cs typeface="SimSun"/>
              </a:rPr>
              <a:t>⑤</a:t>
            </a:r>
            <a:r>
              <a:rPr dirty="0" sz="1750" spc="-530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弹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出系统栈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中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的进程上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下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文，置</a:t>
            </a:r>
            <a:r>
              <a:rPr dirty="0" sz="2200" spc="10">
                <a:solidFill>
                  <a:srgbClr val="404040"/>
                </a:solidFill>
                <a:latin typeface="SimSun"/>
                <a:cs typeface="SimSun"/>
              </a:rPr>
              <a:t>入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CPU，让被中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断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的进程恢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复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运行</a:t>
            </a:r>
            <a:endParaRPr sz="2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SimSun"/>
              <a:cs typeface="SimSun"/>
            </a:endParaRPr>
          </a:p>
          <a:p>
            <a:pPr marL="635635">
              <a:lnSpc>
                <a:spcPct val="100000"/>
              </a:lnSpc>
              <a:spcBef>
                <a:spcPts val="5"/>
              </a:spcBef>
            </a:pPr>
            <a:r>
              <a:rPr dirty="0" sz="1750" spc="10">
                <a:solidFill>
                  <a:srgbClr val="90C225"/>
                </a:solidFill>
                <a:latin typeface="SimSun"/>
                <a:cs typeface="SimSun"/>
              </a:rPr>
              <a:t>⑥</a:t>
            </a:r>
            <a:r>
              <a:rPr dirty="0" sz="1750" spc="-530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200" spc="5">
                <a:solidFill>
                  <a:srgbClr val="404040"/>
                </a:solidFill>
                <a:latin typeface="SimSun"/>
                <a:cs typeface="SimSun"/>
              </a:rPr>
              <a:t>结束</a:t>
            </a:r>
            <a:endParaRPr sz="2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597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五、进程的挂起与激活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996185"/>
            <a:ext cx="10500360" cy="3583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进程的挂起：</a:t>
            </a:r>
            <a:endParaRPr sz="2400">
              <a:latin typeface="SimSun"/>
              <a:cs typeface="SimSun"/>
            </a:endParaRPr>
          </a:p>
          <a:p>
            <a:pPr marL="733425" marR="5080" indent="-361315">
              <a:lnSpc>
                <a:spcPct val="200000"/>
              </a:lnSpc>
              <a:spcBef>
                <a:spcPts val="940"/>
              </a:spcBef>
              <a:buClr>
                <a:srgbClr val="92D050"/>
              </a:buClr>
              <a:buSzPct val="79166"/>
              <a:buFont typeface="Wingdings"/>
              <a:buChar char=""/>
              <a:tabLst>
                <a:tab pos="733425" algn="l"/>
                <a:tab pos="734060" algn="l"/>
              </a:tabLst>
            </a:pPr>
            <a:r>
              <a:rPr dirty="0" sz="2400">
                <a:latin typeface="SimSun"/>
                <a:cs typeface="SimSun"/>
              </a:rPr>
              <a:t>引起进程挂起的事件：当前内存空间紧缺，部分进程优先运行；用户进程 </a:t>
            </a:r>
            <a:r>
              <a:rPr dirty="0" sz="2400" spc="-5">
                <a:latin typeface="SimSun"/>
                <a:cs typeface="SimSun"/>
              </a:rPr>
              <a:t>请求将自己挂起；父进程请求将自己的某个子进程挂起。</a:t>
            </a:r>
            <a:endParaRPr sz="2400">
              <a:latin typeface="SimSun"/>
              <a:cs typeface="SimSun"/>
            </a:endParaRPr>
          </a:p>
          <a:p>
            <a:pPr marL="733425" marR="150495" indent="-733425">
              <a:lnSpc>
                <a:spcPct val="220100"/>
              </a:lnSpc>
              <a:buClr>
                <a:srgbClr val="92D050"/>
              </a:buClr>
              <a:buSzPct val="79166"/>
              <a:buFont typeface="Wingdings"/>
              <a:buChar char=""/>
              <a:tabLst>
                <a:tab pos="733425" algn="l"/>
                <a:tab pos="734060" algn="l"/>
                <a:tab pos="6104255" algn="l"/>
              </a:tabLst>
            </a:pPr>
            <a:r>
              <a:rPr dirty="0" sz="2400">
                <a:latin typeface="SimSun"/>
                <a:cs typeface="SimSun"/>
              </a:rPr>
              <a:t>系统利用挂起原语suspend（）将指定进程或处于阻塞状态的进程挂起。 </a:t>
            </a:r>
            <a:r>
              <a:rPr dirty="0" sz="2400">
                <a:latin typeface="SimSun"/>
                <a:cs typeface="SimSun"/>
              </a:rPr>
              <a:t>活动就绪－&gt;静止就绪	活动阻塞－&gt;静止阻塞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4316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挂起原</a:t>
            </a:r>
            <a:r>
              <a:rPr dirty="0" sz="3600" spc="-5" b="0">
                <a:solidFill>
                  <a:srgbClr val="90C225"/>
                </a:solidFill>
                <a:latin typeface="SimSun"/>
                <a:cs typeface="SimSun"/>
              </a:rPr>
              <a:t>语</a:t>
            </a:r>
            <a:r>
              <a:rPr dirty="0" sz="3600" b="0">
                <a:solidFill>
                  <a:srgbClr val="90C225"/>
                </a:solidFill>
                <a:latin typeface="Trebuchet MS"/>
                <a:cs typeface="Trebuchet MS"/>
              </a:rPr>
              <a:t>Suspe</a:t>
            </a:r>
            <a:r>
              <a:rPr dirty="0" sz="3600" spc="5" b="0">
                <a:solidFill>
                  <a:srgbClr val="90C225"/>
                </a:solidFill>
                <a:latin typeface="Trebuchet MS"/>
                <a:cs typeface="Trebuchet MS"/>
              </a:rPr>
              <a:t>n</a:t>
            </a:r>
            <a:r>
              <a:rPr dirty="0" sz="3600" spc="-15" b="0">
                <a:solidFill>
                  <a:srgbClr val="90C225"/>
                </a:solidFill>
                <a:latin typeface="Trebuchet MS"/>
                <a:cs typeface="Trebuchet MS"/>
              </a:rPr>
              <a:t>d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（）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859026"/>
            <a:ext cx="9017635" cy="4431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找到被挂起进程的PCB，获得其内存地址，将内存空间归还给存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250">
              <a:latin typeface="SimSun"/>
              <a:cs typeface="SimSun"/>
            </a:endParaRPr>
          </a:p>
          <a:p>
            <a:pPr marL="621665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储管理模块。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进程的状态由阻塞转为“挂起阻塞”，或者就绪转为“挂起就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250">
              <a:latin typeface="SimSun"/>
              <a:cs typeface="SimSun"/>
            </a:endParaRPr>
          </a:p>
          <a:p>
            <a:pPr marL="621665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绪”，将PCB从原队列转入相应队列。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申请外存交换区空间，换出进程，地址写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入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PCB。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④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结束。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597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五、进程的挂起与激活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717928"/>
            <a:ext cx="9884410" cy="33896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进程的激活：</a:t>
            </a:r>
            <a:endParaRPr sz="2400">
              <a:latin typeface="SimSun"/>
              <a:cs typeface="SimSun"/>
            </a:endParaRPr>
          </a:p>
          <a:p>
            <a:pPr marL="727075" marR="5080" indent="-355600">
              <a:lnSpc>
                <a:spcPct val="2501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727075" algn="l"/>
                <a:tab pos="72771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激活进程的事件：有进程运行完毕，当前内存空间不紧张；应用户进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程或父进程请求激活指定进程；进程自身设定的挂起周期已完成。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"/>
            </a:pP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0C225"/>
              </a:buClr>
              <a:buFont typeface="Wingdings"/>
              <a:buChar char=""/>
            </a:pPr>
            <a:endParaRPr sz="1750">
              <a:latin typeface="SimSun"/>
              <a:cs typeface="SimSun"/>
            </a:endParaRPr>
          </a:p>
          <a:p>
            <a:pPr marL="727075" indent="-35560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727075" algn="l"/>
                <a:tab pos="72771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系统利用激活原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语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active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（）将指定进程激活。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9676" y="5757164"/>
            <a:ext cx="29216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静止就绪</a:t>
            </a:r>
            <a:r>
              <a:rPr dirty="0" sz="2400" spc="-10">
                <a:solidFill>
                  <a:srgbClr val="404040"/>
                </a:solidFill>
                <a:latin typeface="SimSun"/>
                <a:cs typeface="SimSun"/>
              </a:rPr>
              <a:t>－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&gt;活动就绪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07911" y="5757164"/>
            <a:ext cx="29216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静止阻塞－&gt;活动阻塞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0525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激活原</a:t>
            </a:r>
            <a:r>
              <a:rPr dirty="0" sz="3600" spc="-5" b="0">
                <a:solidFill>
                  <a:srgbClr val="90C225"/>
                </a:solidFill>
                <a:latin typeface="SimSun"/>
                <a:cs typeface="SimSun"/>
              </a:rPr>
              <a:t>语</a:t>
            </a:r>
            <a:r>
              <a:rPr dirty="0" sz="3600" b="0">
                <a:solidFill>
                  <a:srgbClr val="90C225"/>
                </a:solidFill>
                <a:latin typeface="Trebuchet MS"/>
                <a:cs typeface="Trebuchet MS"/>
              </a:rPr>
              <a:t>A</a:t>
            </a:r>
            <a:r>
              <a:rPr dirty="0" sz="3600" spc="5" b="0">
                <a:solidFill>
                  <a:srgbClr val="90C225"/>
                </a:solidFill>
                <a:latin typeface="Trebuchet MS"/>
                <a:cs typeface="Trebuchet MS"/>
              </a:rPr>
              <a:t>c</a:t>
            </a: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ti</a:t>
            </a:r>
            <a:r>
              <a:rPr dirty="0" sz="3600" spc="5" b="0">
                <a:solidFill>
                  <a:srgbClr val="90C225"/>
                </a:solidFill>
                <a:latin typeface="Trebuchet MS"/>
                <a:cs typeface="Trebuchet MS"/>
              </a:rPr>
              <a:t>v</a:t>
            </a:r>
            <a:r>
              <a:rPr dirty="0" sz="3600" spc="10" b="0">
                <a:solidFill>
                  <a:srgbClr val="90C225"/>
                </a:solidFill>
                <a:latin typeface="Trebuchet MS"/>
                <a:cs typeface="Trebuchet MS"/>
              </a:rPr>
              <a:t>e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（）</a:t>
            </a:r>
            <a:endParaRPr sz="3600">
              <a:latin typeface="SimSun"/>
              <a:cs typeface="SimSu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37260" y="1832292"/>
          <a:ext cx="7531100" cy="4050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470"/>
                <a:gridCol w="7072630"/>
              </a:tblGrid>
              <a:tr h="52673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900">
                          <a:solidFill>
                            <a:srgbClr val="90C225"/>
                          </a:solidFill>
                          <a:latin typeface="SimSun"/>
                          <a:cs typeface="SimSun"/>
                        </a:rPr>
                        <a:t>①</a:t>
                      </a:r>
                      <a:endParaRPr sz="1900">
                        <a:latin typeface="SimSun"/>
                        <a:cs typeface="SimSun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2540"/>
                        </a:lnSpc>
                      </a:pPr>
                      <a:r>
                        <a:rPr dirty="0" sz="2400">
                          <a:solidFill>
                            <a:srgbClr val="404040"/>
                          </a:solidFill>
                          <a:latin typeface="SimSun"/>
                          <a:cs typeface="SimSun"/>
                        </a:rPr>
                        <a:t>扫描“挂起就绪队列”，找到被激活进程</a:t>
                      </a:r>
                      <a:r>
                        <a:rPr dirty="0" sz="2400" spc="5">
                          <a:solidFill>
                            <a:srgbClr val="404040"/>
                          </a:solidFill>
                          <a:latin typeface="SimSun"/>
                          <a:cs typeface="SimSun"/>
                        </a:rPr>
                        <a:t>的</a:t>
                      </a:r>
                      <a:r>
                        <a:rPr dirty="0" sz="2400">
                          <a:solidFill>
                            <a:srgbClr val="404040"/>
                          </a:solidFill>
                          <a:latin typeface="SimSun"/>
                          <a:cs typeface="SimSun"/>
                        </a:rPr>
                        <a:t>PCB。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749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900">
                          <a:solidFill>
                            <a:srgbClr val="90C225"/>
                          </a:solidFill>
                          <a:latin typeface="SimSun"/>
                          <a:cs typeface="SimSun"/>
                        </a:rPr>
                        <a:t>②</a:t>
                      </a:r>
                      <a:endParaRPr sz="1900">
                        <a:latin typeface="SimSun"/>
                        <a:cs typeface="SimSu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dirty="0" sz="2400">
                          <a:solidFill>
                            <a:srgbClr val="404040"/>
                          </a:solidFill>
                          <a:latin typeface="SimSun"/>
                          <a:cs typeface="SimSun"/>
                        </a:rPr>
                        <a:t>将PCB从所在队列上摘下来。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B="0" marT="179070"/>
                </a:tc>
              </a:tr>
              <a:tr h="7491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900">
                          <a:solidFill>
                            <a:srgbClr val="90C225"/>
                          </a:solidFill>
                          <a:latin typeface="SimSun"/>
                          <a:cs typeface="SimSun"/>
                        </a:rPr>
                        <a:t>③</a:t>
                      </a:r>
                      <a:endParaRPr sz="1900">
                        <a:latin typeface="SimSun"/>
                        <a:cs typeface="SimSun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dirty="0" sz="2400">
                          <a:solidFill>
                            <a:srgbClr val="404040"/>
                          </a:solidFill>
                          <a:latin typeface="SimSun"/>
                          <a:cs typeface="SimSun"/>
                        </a:rPr>
                        <a:t>按PCB登记的空间需求，申请内存，加载到内存中。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B="0" marT="179705"/>
                </a:tc>
              </a:tr>
              <a:tr h="748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900">
                          <a:solidFill>
                            <a:srgbClr val="90C225"/>
                          </a:solidFill>
                          <a:latin typeface="SimSun"/>
                          <a:cs typeface="SimSun"/>
                        </a:rPr>
                        <a:t>④</a:t>
                      </a:r>
                      <a:endParaRPr sz="1900">
                        <a:latin typeface="SimSun"/>
                        <a:cs typeface="SimSu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dirty="0" sz="2400">
                          <a:solidFill>
                            <a:srgbClr val="404040"/>
                          </a:solidFill>
                          <a:latin typeface="SimSun"/>
                          <a:cs typeface="SimSun"/>
                        </a:rPr>
                        <a:t>归还外存交换区空间。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B="0" marT="179070"/>
                </a:tc>
              </a:tr>
              <a:tr h="749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900">
                          <a:solidFill>
                            <a:srgbClr val="90C225"/>
                          </a:solidFill>
                          <a:latin typeface="SimSun"/>
                          <a:cs typeface="SimSun"/>
                        </a:rPr>
                        <a:t>⑤</a:t>
                      </a:r>
                      <a:endParaRPr sz="1900">
                        <a:latin typeface="SimSun"/>
                        <a:cs typeface="SimSu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dirty="0" sz="2400" spc="-5">
                          <a:solidFill>
                            <a:srgbClr val="404040"/>
                          </a:solidFill>
                          <a:latin typeface="SimSun"/>
                          <a:cs typeface="SimSun"/>
                        </a:rPr>
                        <a:t>将进程状态置为“就绪”，插入就绪队列。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B="0" marT="179070"/>
                </a:tc>
              </a:tr>
              <a:tr h="5274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2135"/>
                        </a:lnSpc>
                      </a:pPr>
                      <a:r>
                        <a:rPr dirty="0" sz="1900">
                          <a:solidFill>
                            <a:srgbClr val="90C225"/>
                          </a:solidFill>
                          <a:latin typeface="SimSun"/>
                          <a:cs typeface="SimSun"/>
                        </a:rPr>
                        <a:t>⑥</a:t>
                      </a:r>
                      <a:endParaRPr sz="1900">
                        <a:latin typeface="SimSun"/>
                        <a:cs typeface="SimSun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2635"/>
                        </a:lnSpc>
                        <a:spcBef>
                          <a:spcPts val="1415"/>
                        </a:spcBef>
                      </a:pPr>
                      <a:r>
                        <a:rPr dirty="0" sz="2400">
                          <a:solidFill>
                            <a:srgbClr val="404040"/>
                          </a:solidFill>
                          <a:latin typeface="SimSun"/>
                          <a:cs typeface="SimSun"/>
                        </a:rPr>
                        <a:t>结束。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B="0" marT="179705"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7781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5990" algn="l"/>
              </a:tabLst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2.</a:t>
            </a:r>
            <a:r>
              <a:rPr dirty="0" sz="3600" b="0">
                <a:solidFill>
                  <a:srgbClr val="90C225"/>
                </a:solidFill>
                <a:latin typeface="Trebuchet MS"/>
                <a:cs typeface="Trebuchet MS"/>
              </a:rPr>
              <a:t>4	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进程同步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892046"/>
            <a:ext cx="3284220" cy="2967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一．</a:t>
            </a:r>
            <a:r>
              <a:rPr dirty="0" sz="1900" spc="-735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进程同步的基本概念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900" spc="15">
                <a:solidFill>
                  <a:srgbClr val="90C225"/>
                </a:solidFill>
                <a:latin typeface="SimSun"/>
                <a:cs typeface="SimSun"/>
              </a:rPr>
              <a:t>二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．</a:t>
            </a:r>
            <a:r>
              <a:rPr dirty="0" sz="1900" spc="-740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硬件同步机制</a:t>
            </a:r>
            <a:endParaRPr sz="2400">
              <a:latin typeface="SimSun"/>
              <a:cs typeface="SimSun"/>
            </a:endParaRPr>
          </a:p>
          <a:p>
            <a:pPr marL="12700" marR="1224280">
              <a:lnSpc>
                <a:spcPct val="234700"/>
              </a:lnSpc>
              <a:spcBef>
                <a:spcPts val="10"/>
              </a:spcBef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三．</a:t>
            </a:r>
            <a:r>
              <a:rPr dirty="0" sz="1900" spc="-735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信号量机制 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四．</a:t>
            </a:r>
            <a:r>
              <a:rPr dirty="0" sz="1900" spc="-735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管程机制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0546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一、进程同步的基本概念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2023364"/>
            <a:ext cx="8255000" cy="2713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进程同步机制的主要任务：</a:t>
            </a:r>
            <a:endParaRPr sz="2400">
              <a:latin typeface="SimSun"/>
              <a:cs typeface="SimSun"/>
            </a:endParaRPr>
          </a:p>
          <a:p>
            <a:pPr algn="just" marL="12700" marR="5080" indent="608965">
              <a:lnSpc>
                <a:spcPct val="200100"/>
              </a:lnSpc>
              <a:spcBef>
                <a:spcPts val="990"/>
              </a:spcBef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对多个相关进程在执行次序上进行协调，使并发执行的诸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进程之间能按照一定的规则（或时序）共享系统资源，并能很 好地相互合作，从而使程序的执行具有可再现性。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0546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一、进程同步的基本概念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31408" y="3061716"/>
            <a:ext cx="259079" cy="940435"/>
          </a:xfrm>
          <a:custGeom>
            <a:avLst/>
            <a:gdLst/>
            <a:ahLst/>
            <a:cxnLst/>
            <a:rect l="l" t="t" r="r" b="b"/>
            <a:pathLst>
              <a:path w="259079" h="940435">
                <a:moveTo>
                  <a:pt x="0" y="0"/>
                </a:moveTo>
                <a:lnTo>
                  <a:pt x="50405" y="1694"/>
                </a:lnTo>
                <a:lnTo>
                  <a:pt x="91582" y="6318"/>
                </a:lnTo>
                <a:lnTo>
                  <a:pt x="119354" y="13180"/>
                </a:lnTo>
                <a:lnTo>
                  <a:pt x="129539" y="21589"/>
                </a:lnTo>
                <a:lnTo>
                  <a:pt x="129539" y="448563"/>
                </a:lnTo>
                <a:lnTo>
                  <a:pt x="139725" y="456973"/>
                </a:lnTo>
                <a:lnTo>
                  <a:pt x="167497" y="463835"/>
                </a:lnTo>
                <a:lnTo>
                  <a:pt x="208674" y="468459"/>
                </a:lnTo>
                <a:lnTo>
                  <a:pt x="259079" y="470154"/>
                </a:lnTo>
                <a:lnTo>
                  <a:pt x="208674" y="471848"/>
                </a:lnTo>
                <a:lnTo>
                  <a:pt x="167497" y="476472"/>
                </a:lnTo>
                <a:lnTo>
                  <a:pt x="139725" y="483334"/>
                </a:lnTo>
                <a:lnTo>
                  <a:pt x="129539" y="491744"/>
                </a:lnTo>
                <a:lnTo>
                  <a:pt x="129539" y="918718"/>
                </a:lnTo>
                <a:lnTo>
                  <a:pt x="119354" y="927127"/>
                </a:lnTo>
                <a:lnTo>
                  <a:pt x="91582" y="933989"/>
                </a:lnTo>
                <a:lnTo>
                  <a:pt x="50405" y="938613"/>
                </a:lnTo>
                <a:lnTo>
                  <a:pt x="0" y="940308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299072" y="3360801"/>
            <a:ext cx="648970" cy="281305"/>
            <a:chOff x="6299072" y="3360801"/>
            <a:chExt cx="648970" cy="281305"/>
          </a:xfrm>
        </p:grpSpPr>
        <p:sp>
          <p:nvSpPr>
            <p:cNvPr id="5" name="object 5"/>
            <p:cNvSpPr/>
            <p:nvPr/>
          </p:nvSpPr>
          <p:spPr>
            <a:xfrm>
              <a:off x="6308597" y="3370326"/>
              <a:ext cx="629920" cy="262255"/>
            </a:xfrm>
            <a:custGeom>
              <a:avLst/>
              <a:gdLst/>
              <a:ahLst/>
              <a:cxnLst/>
              <a:rect l="l" t="t" r="r" b="b"/>
              <a:pathLst>
                <a:path w="629920" h="262254">
                  <a:moveTo>
                    <a:pt x="498348" y="0"/>
                  </a:moveTo>
                  <a:lnTo>
                    <a:pt x="498348" y="65532"/>
                  </a:lnTo>
                  <a:lnTo>
                    <a:pt x="0" y="65532"/>
                  </a:lnTo>
                  <a:lnTo>
                    <a:pt x="0" y="196596"/>
                  </a:lnTo>
                  <a:lnTo>
                    <a:pt x="498348" y="196596"/>
                  </a:lnTo>
                  <a:lnTo>
                    <a:pt x="498348" y="262128"/>
                  </a:lnTo>
                  <a:lnTo>
                    <a:pt x="629411" y="131063"/>
                  </a:lnTo>
                  <a:lnTo>
                    <a:pt x="49834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308597" y="3370326"/>
              <a:ext cx="629920" cy="262255"/>
            </a:xfrm>
            <a:custGeom>
              <a:avLst/>
              <a:gdLst/>
              <a:ahLst/>
              <a:cxnLst/>
              <a:rect l="l" t="t" r="r" b="b"/>
              <a:pathLst>
                <a:path w="629920" h="262254">
                  <a:moveTo>
                    <a:pt x="0" y="65532"/>
                  </a:moveTo>
                  <a:lnTo>
                    <a:pt x="498348" y="65532"/>
                  </a:lnTo>
                  <a:lnTo>
                    <a:pt x="498348" y="0"/>
                  </a:lnTo>
                  <a:lnTo>
                    <a:pt x="629411" y="131063"/>
                  </a:lnTo>
                  <a:lnTo>
                    <a:pt x="498348" y="262128"/>
                  </a:lnTo>
                  <a:lnTo>
                    <a:pt x="498348" y="196596"/>
                  </a:lnTo>
                  <a:lnTo>
                    <a:pt x="0" y="196596"/>
                  </a:lnTo>
                  <a:lnTo>
                    <a:pt x="0" y="65532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56310" y="2023364"/>
            <a:ext cx="8232775" cy="2109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两种形式的制约关系：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SimSun"/>
              <a:cs typeface="SimSun"/>
            </a:endParaRPr>
          </a:p>
          <a:p>
            <a:pPr marL="473075" indent="-193040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"/>
              <a:tabLst>
                <a:tab pos="473709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间接相互制约关系：由于资源共享</a:t>
            </a:r>
            <a:endParaRPr sz="2400">
              <a:latin typeface="SimSun"/>
              <a:cs typeface="SimSun"/>
            </a:endParaRPr>
          </a:p>
          <a:p>
            <a:pPr marL="6390640">
              <a:lnSpc>
                <a:spcPct val="100000"/>
              </a:lnSpc>
              <a:spcBef>
                <a:spcPts val="525"/>
              </a:spcBef>
            </a:pPr>
            <a:r>
              <a:rPr dirty="0" sz="2400">
                <a:latin typeface="SimSun"/>
                <a:cs typeface="SimSun"/>
              </a:rPr>
              <a:t>进程的异步性</a:t>
            </a:r>
            <a:endParaRPr sz="2400">
              <a:latin typeface="SimSun"/>
              <a:cs typeface="SimSun"/>
            </a:endParaRPr>
          </a:p>
          <a:p>
            <a:pPr marL="473075" indent="-193040">
              <a:lnSpc>
                <a:spcPct val="100000"/>
              </a:lnSpc>
              <a:spcBef>
                <a:spcPts val="484"/>
              </a:spcBef>
              <a:buClr>
                <a:srgbClr val="90C225"/>
              </a:buClr>
              <a:buSzPct val="75000"/>
              <a:buFont typeface="Wingdings"/>
              <a:buChar char=""/>
              <a:tabLst>
                <a:tab pos="473709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直接相互制约关系：由于相互合作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931277" y="3821048"/>
            <a:ext cx="281305" cy="648970"/>
            <a:chOff x="7931277" y="3821048"/>
            <a:chExt cx="281305" cy="648970"/>
          </a:xfrm>
        </p:grpSpPr>
        <p:sp>
          <p:nvSpPr>
            <p:cNvPr id="9" name="object 9"/>
            <p:cNvSpPr/>
            <p:nvPr/>
          </p:nvSpPr>
          <p:spPr>
            <a:xfrm>
              <a:off x="7940802" y="3830573"/>
              <a:ext cx="262255" cy="629920"/>
            </a:xfrm>
            <a:custGeom>
              <a:avLst/>
              <a:gdLst/>
              <a:ahLst/>
              <a:cxnLst/>
              <a:rect l="l" t="t" r="r" b="b"/>
              <a:pathLst>
                <a:path w="262254" h="629920">
                  <a:moveTo>
                    <a:pt x="196596" y="0"/>
                  </a:moveTo>
                  <a:lnTo>
                    <a:pt x="65531" y="0"/>
                  </a:lnTo>
                  <a:lnTo>
                    <a:pt x="65531" y="498348"/>
                  </a:lnTo>
                  <a:lnTo>
                    <a:pt x="0" y="498348"/>
                  </a:lnTo>
                  <a:lnTo>
                    <a:pt x="131064" y="629412"/>
                  </a:lnTo>
                  <a:lnTo>
                    <a:pt x="262127" y="498348"/>
                  </a:lnTo>
                  <a:lnTo>
                    <a:pt x="196596" y="498348"/>
                  </a:lnTo>
                  <a:lnTo>
                    <a:pt x="19659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940802" y="3830573"/>
              <a:ext cx="262255" cy="629920"/>
            </a:xfrm>
            <a:custGeom>
              <a:avLst/>
              <a:gdLst/>
              <a:ahLst/>
              <a:cxnLst/>
              <a:rect l="l" t="t" r="r" b="b"/>
              <a:pathLst>
                <a:path w="262254" h="629920">
                  <a:moveTo>
                    <a:pt x="196596" y="0"/>
                  </a:moveTo>
                  <a:lnTo>
                    <a:pt x="196596" y="498348"/>
                  </a:lnTo>
                  <a:lnTo>
                    <a:pt x="262127" y="498348"/>
                  </a:lnTo>
                  <a:lnTo>
                    <a:pt x="131064" y="629412"/>
                  </a:lnTo>
                  <a:lnTo>
                    <a:pt x="0" y="498348"/>
                  </a:lnTo>
                  <a:lnTo>
                    <a:pt x="65531" y="498348"/>
                  </a:lnTo>
                  <a:lnTo>
                    <a:pt x="65531" y="0"/>
                  </a:lnTo>
                  <a:lnTo>
                    <a:pt x="196596" y="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827011" y="4541901"/>
            <a:ext cx="2463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与时间有关的错误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15609" y="4628769"/>
            <a:ext cx="648970" cy="281305"/>
            <a:chOff x="6015609" y="4628769"/>
            <a:chExt cx="648970" cy="281305"/>
          </a:xfrm>
        </p:grpSpPr>
        <p:sp>
          <p:nvSpPr>
            <p:cNvPr id="13" name="object 13"/>
            <p:cNvSpPr/>
            <p:nvPr/>
          </p:nvSpPr>
          <p:spPr>
            <a:xfrm>
              <a:off x="6025134" y="4638294"/>
              <a:ext cx="629920" cy="262255"/>
            </a:xfrm>
            <a:custGeom>
              <a:avLst/>
              <a:gdLst/>
              <a:ahLst/>
              <a:cxnLst/>
              <a:rect l="l" t="t" r="r" b="b"/>
              <a:pathLst>
                <a:path w="629920" h="262254">
                  <a:moveTo>
                    <a:pt x="131063" y="0"/>
                  </a:moveTo>
                  <a:lnTo>
                    <a:pt x="0" y="131063"/>
                  </a:lnTo>
                  <a:lnTo>
                    <a:pt x="131063" y="262127"/>
                  </a:lnTo>
                  <a:lnTo>
                    <a:pt x="131063" y="196595"/>
                  </a:lnTo>
                  <a:lnTo>
                    <a:pt x="629412" y="196595"/>
                  </a:lnTo>
                  <a:lnTo>
                    <a:pt x="629412" y="65531"/>
                  </a:lnTo>
                  <a:lnTo>
                    <a:pt x="131063" y="65531"/>
                  </a:lnTo>
                  <a:lnTo>
                    <a:pt x="13106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025134" y="4638294"/>
              <a:ext cx="629920" cy="262255"/>
            </a:xfrm>
            <a:custGeom>
              <a:avLst/>
              <a:gdLst/>
              <a:ahLst/>
              <a:cxnLst/>
              <a:rect l="l" t="t" r="r" b="b"/>
              <a:pathLst>
                <a:path w="629920" h="262254">
                  <a:moveTo>
                    <a:pt x="629412" y="196595"/>
                  </a:moveTo>
                  <a:lnTo>
                    <a:pt x="131063" y="196595"/>
                  </a:lnTo>
                  <a:lnTo>
                    <a:pt x="131063" y="262127"/>
                  </a:lnTo>
                  <a:lnTo>
                    <a:pt x="0" y="131063"/>
                  </a:lnTo>
                  <a:lnTo>
                    <a:pt x="131063" y="0"/>
                  </a:lnTo>
                  <a:lnTo>
                    <a:pt x="131063" y="65531"/>
                  </a:lnTo>
                  <a:lnTo>
                    <a:pt x="629412" y="65531"/>
                  </a:lnTo>
                  <a:lnTo>
                    <a:pt x="629412" y="196595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4919345" y="4995545"/>
            <a:ext cx="700405" cy="676910"/>
          </a:xfrm>
          <a:custGeom>
            <a:avLst/>
            <a:gdLst/>
            <a:ahLst/>
            <a:cxnLst/>
            <a:rect l="l" t="t" r="r" b="b"/>
            <a:pathLst>
              <a:path w="700404" h="676910">
                <a:moveTo>
                  <a:pt x="700024" y="676655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631941" y="5471921"/>
            <a:ext cx="1582420" cy="710565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lIns="0" tIns="181610" rIns="0" bIns="0" rtlCol="0" vert="horz">
            <a:spAutoFit/>
          </a:bodyPr>
          <a:lstStyle/>
          <a:p>
            <a:pPr marL="181610">
              <a:lnSpc>
                <a:spcPct val="100000"/>
              </a:lnSpc>
              <a:spcBef>
                <a:spcPts val="1430"/>
              </a:spcBef>
            </a:pPr>
            <a:r>
              <a:rPr dirty="0" sz="2400" spc="-5">
                <a:latin typeface="SimSun"/>
                <a:cs typeface="SimSun"/>
              </a:rPr>
              <a:t>进程同步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181725" y="1599057"/>
            <a:ext cx="1095375" cy="496570"/>
            <a:chOff x="6181725" y="1599057"/>
            <a:chExt cx="1095375" cy="496570"/>
          </a:xfrm>
        </p:grpSpPr>
        <p:sp>
          <p:nvSpPr>
            <p:cNvPr id="18" name="object 18"/>
            <p:cNvSpPr/>
            <p:nvPr/>
          </p:nvSpPr>
          <p:spPr>
            <a:xfrm>
              <a:off x="6191250" y="1608582"/>
              <a:ext cx="1076325" cy="477520"/>
            </a:xfrm>
            <a:custGeom>
              <a:avLst/>
              <a:gdLst/>
              <a:ahLst/>
              <a:cxnLst/>
              <a:rect l="l" t="t" r="r" b="b"/>
              <a:pathLst>
                <a:path w="1076325" h="477519">
                  <a:moveTo>
                    <a:pt x="537972" y="0"/>
                  </a:moveTo>
                  <a:lnTo>
                    <a:pt x="475244" y="1604"/>
                  </a:lnTo>
                  <a:lnTo>
                    <a:pt x="414639" y="6300"/>
                  </a:lnTo>
                  <a:lnTo>
                    <a:pt x="356560" y="13907"/>
                  </a:lnTo>
                  <a:lnTo>
                    <a:pt x="301412" y="24246"/>
                  </a:lnTo>
                  <a:lnTo>
                    <a:pt x="249598" y="37138"/>
                  </a:lnTo>
                  <a:lnTo>
                    <a:pt x="201523" y="52404"/>
                  </a:lnTo>
                  <a:lnTo>
                    <a:pt x="157591" y="69865"/>
                  </a:lnTo>
                  <a:lnTo>
                    <a:pt x="118205" y="89342"/>
                  </a:lnTo>
                  <a:lnTo>
                    <a:pt x="83770" y="110656"/>
                  </a:lnTo>
                  <a:lnTo>
                    <a:pt x="31369" y="158077"/>
                  </a:lnTo>
                  <a:lnTo>
                    <a:pt x="3620" y="210695"/>
                  </a:lnTo>
                  <a:lnTo>
                    <a:pt x="0" y="238505"/>
                  </a:lnTo>
                  <a:lnTo>
                    <a:pt x="3620" y="266316"/>
                  </a:lnTo>
                  <a:lnTo>
                    <a:pt x="31369" y="318934"/>
                  </a:lnTo>
                  <a:lnTo>
                    <a:pt x="83770" y="366355"/>
                  </a:lnTo>
                  <a:lnTo>
                    <a:pt x="118205" y="387669"/>
                  </a:lnTo>
                  <a:lnTo>
                    <a:pt x="157591" y="407146"/>
                  </a:lnTo>
                  <a:lnTo>
                    <a:pt x="201523" y="424607"/>
                  </a:lnTo>
                  <a:lnTo>
                    <a:pt x="249598" y="439873"/>
                  </a:lnTo>
                  <a:lnTo>
                    <a:pt x="301412" y="452765"/>
                  </a:lnTo>
                  <a:lnTo>
                    <a:pt x="356560" y="463104"/>
                  </a:lnTo>
                  <a:lnTo>
                    <a:pt x="414639" y="470711"/>
                  </a:lnTo>
                  <a:lnTo>
                    <a:pt x="475244" y="475407"/>
                  </a:lnTo>
                  <a:lnTo>
                    <a:pt x="537972" y="477012"/>
                  </a:lnTo>
                  <a:lnTo>
                    <a:pt x="600699" y="475407"/>
                  </a:lnTo>
                  <a:lnTo>
                    <a:pt x="661304" y="470711"/>
                  </a:lnTo>
                  <a:lnTo>
                    <a:pt x="719383" y="463104"/>
                  </a:lnTo>
                  <a:lnTo>
                    <a:pt x="774531" y="452765"/>
                  </a:lnTo>
                  <a:lnTo>
                    <a:pt x="826345" y="439873"/>
                  </a:lnTo>
                  <a:lnTo>
                    <a:pt x="874420" y="424607"/>
                  </a:lnTo>
                  <a:lnTo>
                    <a:pt x="918352" y="407146"/>
                  </a:lnTo>
                  <a:lnTo>
                    <a:pt x="957738" y="387669"/>
                  </a:lnTo>
                  <a:lnTo>
                    <a:pt x="992173" y="366355"/>
                  </a:lnTo>
                  <a:lnTo>
                    <a:pt x="1044574" y="318934"/>
                  </a:lnTo>
                  <a:lnTo>
                    <a:pt x="1072323" y="266316"/>
                  </a:lnTo>
                  <a:lnTo>
                    <a:pt x="1075944" y="238505"/>
                  </a:lnTo>
                  <a:lnTo>
                    <a:pt x="1072323" y="210695"/>
                  </a:lnTo>
                  <a:lnTo>
                    <a:pt x="1044574" y="158077"/>
                  </a:lnTo>
                  <a:lnTo>
                    <a:pt x="992173" y="110656"/>
                  </a:lnTo>
                  <a:lnTo>
                    <a:pt x="957738" y="89342"/>
                  </a:lnTo>
                  <a:lnTo>
                    <a:pt x="918352" y="69865"/>
                  </a:lnTo>
                  <a:lnTo>
                    <a:pt x="874420" y="52404"/>
                  </a:lnTo>
                  <a:lnTo>
                    <a:pt x="826345" y="37138"/>
                  </a:lnTo>
                  <a:lnTo>
                    <a:pt x="774531" y="24246"/>
                  </a:lnTo>
                  <a:lnTo>
                    <a:pt x="719383" y="13907"/>
                  </a:lnTo>
                  <a:lnTo>
                    <a:pt x="661304" y="6300"/>
                  </a:lnTo>
                  <a:lnTo>
                    <a:pt x="600699" y="1604"/>
                  </a:lnTo>
                  <a:lnTo>
                    <a:pt x="537972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191250" y="1608582"/>
              <a:ext cx="1076325" cy="477520"/>
            </a:xfrm>
            <a:custGeom>
              <a:avLst/>
              <a:gdLst/>
              <a:ahLst/>
              <a:cxnLst/>
              <a:rect l="l" t="t" r="r" b="b"/>
              <a:pathLst>
                <a:path w="1076325" h="477519">
                  <a:moveTo>
                    <a:pt x="0" y="238505"/>
                  </a:moveTo>
                  <a:lnTo>
                    <a:pt x="14211" y="183826"/>
                  </a:lnTo>
                  <a:lnTo>
                    <a:pt x="54690" y="133627"/>
                  </a:lnTo>
                  <a:lnTo>
                    <a:pt x="118205" y="89342"/>
                  </a:lnTo>
                  <a:lnTo>
                    <a:pt x="157591" y="69865"/>
                  </a:lnTo>
                  <a:lnTo>
                    <a:pt x="201523" y="52404"/>
                  </a:lnTo>
                  <a:lnTo>
                    <a:pt x="249598" y="37138"/>
                  </a:lnTo>
                  <a:lnTo>
                    <a:pt x="301412" y="24246"/>
                  </a:lnTo>
                  <a:lnTo>
                    <a:pt x="356560" y="13907"/>
                  </a:lnTo>
                  <a:lnTo>
                    <a:pt x="414639" y="6300"/>
                  </a:lnTo>
                  <a:lnTo>
                    <a:pt x="475244" y="1604"/>
                  </a:lnTo>
                  <a:lnTo>
                    <a:pt x="537972" y="0"/>
                  </a:lnTo>
                  <a:lnTo>
                    <a:pt x="600699" y="1604"/>
                  </a:lnTo>
                  <a:lnTo>
                    <a:pt x="661304" y="6300"/>
                  </a:lnTo>
                  <a:lnTo>
                    <a:pt x="719383" y="13907"/>
                  </a:lnTo>
                  <a:lnTo>
                    <a:pt x="774531" y="24246"/>
                  </a:lnTo>
                  <a:lnTo>
                    <a:pt x="826345" y="37138"/>
                  </a:lnTo>
                  <a:lnTo>
                    <a:pt x="874420" y="52404"/>
                  </a:lnTo>
                  <a:lnTo>
                    <a:pt x="918352" y="69865"/>
                  </a:lnTo>
                  <a:lnTo>
                    <a:pt x="957738" y="89342"/>
                  </a:lnTo>
                  <a:lnTo>
                    <a:pt x="992173" y="110656"/>
                  </a:lnTo>
                  <a:lnTo>
                    <a:pt x="1044574" y="158077"/>
                  </a:lnTo>
                  <a:lnTo>
                    <a:pt x="1072323" y="210695"/>
                  </a:lnTo>
                  <a:lnTo>
                    <a:pt x="1075944" y="238505"/>
                  </a:lnTo>
                  <a:lnTo>
                    <a:pt x="1072323" y="266316"/>
                  </a:lnTo>
                  <a:lnTo>
                    <a:pt x="1044574" y="318934"/>
                  </a:lnTo>
                  <a:lnTo>
                    <a:pt x="992173" y="366355"/>
                  </a:lnTo>
                  <a:lnTo>
                    <a:pt x="957738" y="387669"/>
                  </a:lnTo>
                  <a:lnTo>
                    <a:pt x="918352" y="407146"/>
                  </a:lnTo>
                  <a:lnTo>
                    <a:pt x="874420" y="424607"/>
                  </a:lnTo>
                  <a:lnTo>
                    <a:pt x="826345" y="439873"/>
                  </a:lnTo>
                  <a:lnTo>
                    <a:pt x="774531" y="452765"/>
                  </a:lnTo>
                  <a:lnTo>
                    <a:pt x="719383" y="463104"/>
                  </a:lnTo>
                  <a:lnTo>
                    <a:pt x="661304" y="470711"/>
                  </a:lnTo>
                  <a:lnTo>
                    <a:pt x="600699" y="475407"/>
                  </a:lnTo>
                  <a:lnTo>
                    <a:pt x="537972" y="477012"/>
                  </a:lnTo>
                  <a:lnTo>
                    <a:pt x="475244" y="475407"/>
                  </a:lnTo>
                  <a:lnTo>
                    <a:pt x="414639" y="470711"/>
                  </a:lnTo>
                  <a:lnTo>
                    <a:pt x="356560" y="463104"/>
                  </a:lnTo>
                  <a:lnTo>
                    <a:pt x="301412" y="452765"/>
                  </a:lnTo>
                  <a:lnTo>
                    <a:pt x="249598" y="439873"/>
                  </a:lnTo>
                  <a:lnTo>
                    <a:pt x="201523" y="424607"/>
                  </a:lnTo>
                  <a:lnTo>
                    <a:pt x="157591" y="407146"/>
                  </a:lnTo>
                  <a:lnTo>
                    <a:pt x="118205" y="387669"/>
                  </a:lnTo>
                  <a:lnTo>
                    <a:pt x="83770" y="366355"/>
                  </a:lnTo>
                  <a:lnTo>
                    <a:pt x="31369" y="318934"/>
                  </a:lnTo>
                  <a:lnTo>
                    <a:pt x="3620" y="266316"/>
                  </a:lnTo>
                  <a:lnTo>
                    <a:pt x="0" y="23850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371082" y="1704847"/>
            <a:ext cx="7162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latin typeface="SimSun"/>
                <a:cs typeface="SimSun"/>
              </a:rPr>
              <a:t>进</a:t>
            </a:r>
            <a:r>
              <a:rPr dirty="0" sz="1800">
                <a:latin typeface="SimSun"/>
                <a:cs typeface="SimSun"/>
              </a:rPr>
              <a:t>程</a:t>
            </a:r>
            <a:r>
              <a:rPr dirty="0" sz="1800" spc="-70">
                <a:latin typeface="SimSun"/>
                <a:cs typeface="SimSun"/>
              </a:rPr>
              <a:t> </a:t>
            </a:r>
            <a:r>
              <a:rPr dirty="0" sz="1800">
                <a:latin typeface="SimSun"/>
                <a:cs typeface="SimSun"/>
              </a:rPr>
              <a:t>A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496681" y="1599057"/>
            <a:ext cx="1095375" cy="496570"/>
            <a:chOff x="8496681" y="1599057"/>
            <a:chExt cx="1095375" cy="496570"/>
          </a:xfrm>
        </p:grpSpPr>
        <p:sp>
          <p:nvSpPr>
            <p:cNvPr id="22" name="object 22"/>
            <p:cNvSpPr/>
            <p:nvPr/>
          </p:nvSpPr>
          <p:spPr>
            <a:xfrm>
              <a:off x="8506206" y="1608582"/>
              <a:ext cx="1076325" cy="477520"/>
            </a:xfrm>
            <a:custGeom>
              <a:avLst/>
              <a:gdLst/>
              <a:ahLst/>
              <a:cxnLst/>
              <a:rect l="l" t="t" r="r" b="b"/>
              <a:pathLst>
                <a:path w="1076325" h="477519">
                  <a:moveTo>
                    <a:pt x="537972" y="0"/>
                  </a:moveTo>
                  <a:lnTo>
                    <a:pt x="475244" y="1604"/>
                  </a:lnTo>
                  <a:lnTo>
                    <a:pt x="414639" y="6300"/>
                  </a:lnTo>
                  <a:lnTo>
                    <a:pt x="356560" y="13907"/>
                  </a:lnTo>
                  <a:lnTo>
                    <a:pt x="301412" y="24246"/>
                  </a:lnTo>
                  <a:lnTo>
                    <a:pt x="249598" y="37138"/>
                  </a:lnTo>
                  <a:lnTo>
                    <a:pt x="201523" y="52404"/>
                  </a:lnTo>
                  <a:lnTo>
                    <a:pt x="157591" y="69865"/>
                  </a:lnTo>
                  <a:lnTo>
                    <a:pt x="118205" y="89342"/>
                  </a:lnTo>
                  <a:lnTo>
                    <a:pt x="83770" y="110656"/>
                  </a:lnTo>
                  <a:lnTo>
                    <a:pt x="31369" y="158077"/>
                  </a:lnTo>
                  <a:lnTo>
                    <a:pt x="3620" y="210695"/>
                  </a:lnTo>
                  <a:lnTo>
                    <a:pt x="0" y="238505"/>
                  </a:lnTo>
                  <a:lnTo>
                    <a:pt x="3620" y="266316"/>
                  </a:lnTo>
                  <a:lnTo>
                    <a:pt x="31369" y="318934"/>
                  </a:lnTo>
                  <a:lnTo>
                    <a:pt x="83770" y="366355"/>
                  </a:lnTo>
                  <a:lnTo>
                    <a:pt x="118205" y="387669"/>
                  </a:lnTo>
                  <a:lnTo>
                    <a:pt x="157591" y="407146"/>
                  </a:lnTo>
                  <a:lnTo>
                    <a:pt x="201523" y="424607"/>
                  </a:lnTo>
                  <a:lnTo>
                    <a:pt x="249598" y="439873"/>
                  </a:lnTo>
                  <a:lnTo>
                    <a:pt x="301412" y="452765"/>
                  </a:lnTo>
                  <a:lnTo>
                    <a:pt x="356560" y="463104"/>
                  </a:lnTo>
                  <a:lnTo>
                    <a:pt x="414639" y="470711"/>
                  </a:lnTo>
                  <a:lnTo>
                    <a:pt x="475244" y="475407"/>
                  </a:lnTo>
                  <a:lnTo>
                    <a:pt x="537972" y="477012"/>
                  </a:lnTo>
                  <a:lnTo>
                    <a:pt x="600699" y="475407"/>
                  </a:lnTo>
                  <a:lnTo>
                    <a:pt x="661304" y="470711"/>
                  </a:lnTo>
                  <a:lnTo>
                    <a:pt x="719383" y="463104"/>
                  </a:lnTo>
                  <a:lnTo>
                    <a:pt x="774531" y="452765"/>
                  </a:lnTo>
                  <a:lnTo>
                    <a:pt x="826345" y="439873"/>
                  </a:lnTo>
                  <a:lnTo>
                    <a:pt x="874420" y="424607"/>
                  </a:lnTo>
                  <a:lnTo>
                    <a:pt x="918352" y="407146"/>
                  </a:lnTo>
                  <a:lnTo>
                    <a:pt x="957738" y="387669"/>
                  </a:lnTo>
                  <a:lnTo>
                    <a:pt x="992173" y="366355"/>
                  </a:lnTo>
                  <a:lnTo>
                    <a:pt x="1044574" y="318934"/>
                  </a:lnTo>
                  <a:lnTo>
                    <a:pt x="1072323" y="266316"/>
                  </a:lnTo>
                  <a:lnTo>
                    <a:pt x="1075944" y="238505"/>
                  </a:lnTo>
                  <a:lnTo>
                    <a:pt x="1072323" y="210695"/>
                  </a:lnTo>
                  <a:lnTo>
                    <a:pt x="1044574" y="158077"/>
                  </a:lnTo>
                  <a:lnTo>
                    <a:pt x="992173" y="110656"/>
                  </a:lnTo>
                  <a:lnTo>
                    <a:pt x="957738" y="89342"/>
                  </a:lnTo>
                  <a:lnTo>
                    <a:pt x="918352" y="69865"/>
                  </a:lnTo>
                  <a:lnTo>
                    <a:pt x="874420" y="52404"/>
                  </a:lnTo>
                  <a:lnTo>
                    <a:pt x="826345" y="37138"/>
                  </a:lnTo>
                  <a:lnTo>
                    <a:pt x="774531" y="24246"/>
                  </a:lnTo>
                  <a:lnTo>
                    <a:pt x="719383" y="13907"/>
                  </a:lnTo>
                  <a:lnTo>
                    <a:pt x="661304" y="6300"/>
                  </a:lnTo>
                  <a:lnTo>
                    <a:pt x="600699" y="1604"/>
                  </a:lnTo>
                  <a:lnTo>
                    <a:pt x="537972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506206" y="1608582"/>
              <a:ext cx="1076325" cy="477520"/>
            </a:xfrm>
            <a:custGeom>
              <a:avLst/>
              <a:gdLst/>
              <a:ahLst/>
              <a:cxnLst/>
              <a:rect l="l" t="t" r="r" b="b"/>
              <a:pathLst>
                <a:path w="1076325" h="477519">
                  <a:moveTo>
                    <a:pt x="0" y="238505"/>
                  </a:moveTo>
                  <a:lnTo>
                    <a:pt x="14211" y="183826"/>
                  </a:lnTo>
                  <a:lnTo>
                    <a:pt x="54690" y="133627"/>
                  </a:lnTo>
                  <a:lnTo>
                    <a:pt x="118205" y="89342"/>
                  </a:lnTo>
                  <a:lnTo>
                    <a:pt x="157591" y="69865"/>
                  </a:lnTo>
                  <a:lnTo>
                    <a:pt x="201523" y="52404"/>
                  </a:lnTo>
                  <a:lnTo>
                    <a:pt x="249598" y="37138"/>
                  </a:lnTo>
                  <a:lnTo>
                    <a:pt x="301412" y="24246"/>
                  </a:lnTo>
                  <a:lnTo>
                    <a:pt x="356560" y="13907"/>
                  </a:lnTo>
                  <a:lnTo>
                    <a:pt x="414639" y="6300"/>
                  </a:lnTo>
                  <a:lnTo>
                    <a:pt x="475244" y="1604"/>
                  </a:lnTo>
                  <a:lnTo>
                    <a:pt x="537972" y="0"/>
                  </a:lnTo>
                  <a:lnTo>
                    <a:pt x="600699" y="1604"/>
                  </a:lnTo>
                  <a:lnTo>
                    <a:pt x="661304" y="6300"/>
                  </a:lnTo>
                  <a:lnTo>
                    <a:pt x="719383" y="13907"/>
                  </a:lnTo>
                  <a:lnTo>
                    <a:pt x="774531" y="24246"/>
                  </a:lnTo>
                  <a:lnTo>
                    <a:pt x="826345" y="37138"/>
                  </a:lnTo>
                  <a:lnTo>
                    <a:pt x="874420" y="52404"/>
                  </a:lnTo>
                  <a:lnTo>
                    <a:pt x="918352" y="69865"/>
                  </a:lnTo>
                  <a:lnTo>
                    <a:pt x="957738" y="89342"/>
                  </a:lnTo>
                  <a:lnTo>
                    <a:pt x="992173" y="110656"/>
                  </a:lnTo>
                  <a:lnTo>
                    <a:pt x="1044574" y="158077"/>
                  </a:lnTo>
                  <a:lnTo>
                    <a:pt x="1072323" y="210695"/>
                  </a:lnTo>
                  <a:lnTo>
                    <a:pt x="1075944" y="238505"/>
                  </a:lnTo>
                  <a:lnTo>
                    <a:pt x="1072323" y="266316"/>
                  </a:lnTo>
                  <a:lnTo>
                    <a:pt x="1044574" y="318934"/>
                  </a:lnTo>
                  <a:lnTo>
                    <a:pt x="992173" y="366355"/>
                  </a:lnTo>
                  <a:lnTo>
                    <a:pt x="957738" y="387669"/>
                  </a:lnTo>
                  <a:lnTo>
                    <a:pt x="918352" y="407146"/>
                  </a:lnTo>
                  <a:lnTo>
                    <a:pt x="874420" y="424607"/>
                  </a:lnTo>
                  <a:lnTo>
                    <a:pt x="826345" y="439873"/>
                  </a:lnTo>
                  <a:lnTo>
                    <a:pt x="774531" y="452765"/>
                  </a:lnTo>
                  <a:lnTo>
                    <a:pt x="719383" y="463104"/>
                  </a:lnTo>
                  <a:lnTo>
                    <a:pt x="661304" y="470711"/>
                  </a:lnTo>
                  <a:lnTo>
                    <a:pt x="600699" y="475407"/>
                  </a:lnTo>
                  <a:lnTo>
                    <a:pt x="537972" y="477012"/>
                  </a:lnTo>
                  <a:lnTo>
                    <a:pt x="475244" y="475407"/>
                  </a:lnTo>
                  <a:lnTo>
                    <a:pt x="414639" y="470711"/>
                  </a:lnTo>
                  <a:lnTo>
                    <a:pt x="356560" y="463104"/>
                  </a:lnTo>
                  <a:lnTo>
                    <a:pt x="301412" y="452765"/>
                  </a:lnTo>
                  <a:lnTo>
                    <a:pt x="249598" y="439873"/>
                  </a:lnTo>
                  <a:lnTo>
                    <a:pt x="201523" y="424607"/>
                  </a:lnTo>
                  <a:lnTo>
                    <a:pt x="157591" y="407146"/>
                  </a:lnTo>
                  <a:lnTo>
                    <a:pt x="118205" y="387669"/>
                  </a:lnTo>
                  <a:lnTo>
                    <a:pt x="83770" y="366355"/>
                  </a:lnTo>
                  <a:lnTo>
                    <a:pt x="31369" y="318934"/>
                  </a:lnTo>
                  <a:lnTo>
                    <a:pt x="3620" y="266316"/>
                  </a:lnTo>
                  <a:lnTo>
                    <a:pt x="0" y="23850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8685656" y="1704847"/>
            <a:ext cx="7162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latin typeface="SimSun"/>
                <a:cs typeface="SimSun"/>
              </a:rPr>
              <a:t>进</a:t>
            </a:r>
            <a:r>
              <a:rPr dirty="0" sz="1800">
                <a:latin typeface="SimSun"/>
                <a:cs typeface="SimSun"/>
              </a:rPr>
              <a:t>程</a:t>
            </a:r>
            <a:r>
              <a:rPr dirty="0" sz="1800" spc="-65">
                <a:latin typeface="SimSun"/>
                <a:cs typeface="SimSun"/>
              </a:rPr>
              <a:t> </a:t>
            </a:r>
            <a:r>
              <a:rPr dirty="0" sz="1800">
                <a:latin typeface="SimSun"/>
                <a:cs typeface="SimSun"/>
              </a:rPr>
              <a:t>B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721220" y="2074545"/>
            <a:ext cx="2334260" cy="1082040"/>
            <a:chOff x="6721220" y="2074545"/>
            <a:chExt cx="2334260" cy="1082040"/>
          </a:xfrm>
        </p:grpSpPr>
        <p:sp>
          <p:nvSpPr>
            <p:cNvPr id="26" name="object 26"/>
            <p:cNvSpPr/>
            <p:nvPr/>
          </p:nvSpPr>
          <p:spPr>
            <a:xfrm>
              <a:off x="6730745" y="2084070"/>
              <a:ext cx="2315210" cy="582295"/>
            </a:xfrm>
            <a:custGeom>
              <a:avLst/>
              <a:gdLst/>
              <a:ahLst/>
              <a:cxnLst/>
              <a:rect l="l" t="t" r="r" b="b"/>
              <a:pathLst>
                <a:path w="2315209" h="582294">
                  <a:moveTo>
                    <a:pt x="0" y="0"/>
                  </a:moveTo>
                  <a:lnTo>
                    <a:pt x="483107" y="582167"/>
                  </a:lnTo>
                </a:path>
                <a:path w="2315209" h="582294">
                  <a:moveTo>
                    <a:pt x="2314955" y="0"/>
                  </a:moveTo>
                  <a:lnTo>
                    <a:pt x="1828800" y="58216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78623" y="2164080"/>
              <a:ext cx="1213103" cy="992124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671893" y="5234749"/>
            <a:ext cx="1203325" cy="512445"/>
            <a:chOff x="671893" y="5234749"/>
            <a:chExt cx="1203325" cy="512445"/>
          </a:xfrm>
        </p:grpSpPr>
        <p:sp>
          <p:nvSpPr>
            <p:cNvPr id="29" name="object 29"/>
            <p:cNvSpPr/>
            <p:nvPr/>
          </p:nvSpPr>
          <p:spPr>
            <a:xfrm>
              <a:off x="676655" y="5239511"/>
              <a:ext cx="1193800" cy="502920"/>
            </a:xfrm>
            <a:custGeom>
              <a:avLst/>
              <a:gdLst/>
              <a:ahLst/>
              <a:cxnLst/>
              <a:rect l="l" t="t" r="r" b="b"/>
              <a:pathLst>
                <a:path w="1193800" h="502920">
                  <a:moveTo>
                    <a:pt x="596646" y="0"/>
                  </a:moveTo>
                  <a:lnTo>
                    <a:pt x="531635" y="1474"/>
                  </a:lnTo>
                  <a:lnTo>
                    <a:pt x="468652" y="5797"/>
                  </a:lnTo>
                  <a:lnTo>
                    <a:pt x="408061" y="12813"/>
                  </a:lnTo>
                  <a:lnTo>
                    <a:pt x="350225" y="22371"/>
                  </a:lnTo>
                  <a:lnTo>
                    <a:pt x="295509" y="34318"/>
                  </a:lnTo>
                  <a:lnTo>
                    <a:pt x="244276" y="48499"/>
                  </a:lnTo>
                  <a:lnTo>
                    <a:pt x="196891" y="64763"/>
                  </a:lnTo>
                  <a:lnTo>
                    <a:pt x="153717" y="82956"/>
                  </a:lnTo>
                  <a:lnTo>
                    <a:pt x="115119" y="102924"/>
                  </a:lnTo>
                  <a:lnTo>
                    <a:pt x="81460" y="124516"/>
                  </a:lnTo>
                  <a:lnTo>
                    <a:pt x="30417" y="171955"/>
                  </a:lnTo>
                  <a:lnTo>
                    <a:pt x="3501" y="224050"/>
                  </a:lnTo>
                  <a:lnTo>
                    <a:pt x="0" y="251459"/>
                  </a:lnTo>
                  <a:lnTo>
                    <a:pt x="3501" y="278858"/>
                  </a:lnTo>
                  <a:lnTo>
                    <a:pt x="30417" y="330939"/>
                  </a:lnTo>
                  <a:lnTo>
                    <a:pt x="81460" y="378375"/>
                  </a:lnTo>
                  <a:lnTo>
                    <a:pt x="115119" y="399967"/>
                  </a:lnTo>
                  <a:lnTo>
                    <a:pt x="153717" y="419938"/>
                  </a:lnTo>
                  <a:lnTo>
                    <a:pt x="196891" y="438134"/>
                  </a:lnTo>
                  <a:lnTo>
                    <a:pt x="244276" y="454401"/>
                  </a:lnTo>
                  <a:lnTo>
                    <a:pt x="295509" y="468587"/>
                  </a:lnTo>
                  <a:lnTo>
                    <a:pt x="350225" y="480538"/>
                  </a:lnTo>
                  <a:lnTo>
                    <a:pt x="408061" y="490100"/>
                  </a:lnTo>
                  <a:lnTo>
                    <a:pt x="468652" y="497119"/>
                  </a:lnTo>
                  <a:lnTo>
                    <a:pt x="531635" y="501444"/>
                  </a:lnTo>
                  <a:lnTo>
                    <a:pt x="596646" y="502919"/>
                  </a:lnTo>
                  <a:lnTo>
                    <a:pt x="661665" y="501444"/>
                  </a:lnTo>
                  <a:lnTo>
                    <a:pt x="724654" y="497119"/>
                  </a:lnTo>
                  <a:lnTo>
                    <a:pt x="785250" y="490100"/>
                  </a:lnTo>
                  <a:lnTo>
                    <a:pt x="843088" y="480538"/>
                  </a:lnTo>
                  <a:lnTo>
                    <a:pt x="897805" y="468587"/>
                  </a:lnTo>
                  <a:lnTo>
                    <a:pt x="949037" y="454401"/>
                  </a:lnTo>
                  <a:lnTo>
                    <a:pt x="996421" y="438134"/>
                  </a:lnTo>
                  <a:lnTo>
                    <a:pt x="1039592" y="419938"/>
                  </a:lnTo>
                  <a:lnTo>
                    <a:pt x="1078187" y="399967"/>
                  </a:lnTo>
                  <a:lnTo>
                    <a:pt x="1111842" y="378375"/>
                  </a:lnTo>
                  <a:lnTo>
                    <a:pt x="1162879" y="330939"/>
                  </a:lnTo>
                  <a:lnTo>
                    <a:pt x="1189791" y="278858"/>
                  </a:lnTo>
                  <a:lnTo>
                    <a:pt x="1193292" y="251459"/>
                  </a:lnTo>
                  <a:lnTo>
                    <a:pt x="1189791" y="224050"/>
                  </a:lnTo>
                  <a:lnTo>
                    <a:pt x="1162879" y="171955"/>
                  </a:lnTo>
                  <a:lnTo>
                    <a:pt x="1111842" y="124516"/>
                  </a:lnTo>
                  <a:lnTo>
                    <a:pt x="1078187" y="102924"/>
                  </a:lnTo>
                  <a:lnTo>
                    <a:pt x="1039592" y="82956"/>
                  </a:lnTo>
                  <a:lnTo>
                    <a:pt x="996421" y="64763"/>
                  </a:lnTo>
                  <a:lnTo>
                    <a:pt x="949037" y="48499"/>
                  </a:lnTo>
                  <a:lnTo>
                    <a:pt x="897805" y="34318"/>
                  </a:lnTo>
                  <a:lnTo>
                    <a:pt x="843088" y="22371"/>
                  </a:lnTo>
                  <a:lnTo>
                    <a:pt x="785250" y="12813"/>
                  </a:lnTo>
                  <a:lnTo>
                    <a:pt x="724654" y="5797"/>
                  </a:lnTo>
                  <a:lnTo>
                    <a:pt x="661665" y="1474"/>
                  </a:lnTo>
                  <a:lnTo>
                    <a:pt x="596646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76655" y="5239511"/>
              <a:ext cx="1193800" cy="502920"/>
            </a:xfrm>
            <a:custGeom>
              <a:avLst/>
              <a:gdLst/>
              <a:ahLst/>
              <a:cxnLst/>
              <a:rect l="l" t="t" r="r" b="b"/>
              <a:pathLst>
                <a:path w="1193800" h="502920">
                  <a:moveTo>
                    <a:pt x="0" y="251459"/>
                  </a:moveTo>
                  <a:lnTo>
                    <a:pt x="13761" y="197497"/>
                  </a:lnTo>
                  <a:lnTo>
                    <a:pt x="53105" y="147577"/>
                  </a:lnTo>
                  <a:lnTo>
                    <a:pt x="115119" y="102924"/>
                  </a:lnTo>
                  <a:lnTo>
                    <a:pt x="153717" y="82956"/>
                  </a:lnTo>
                  <a:lnTo>
                    <a:pt x="196891" y="64763"/>
                  </a:lnTo>
                  <a:lnTo>
                    <a:pt x="244276" y="48499"/>
                  </a:lnTo>
                  <a:lnTo>
                    <a:pt x="295509" y="34318"/>
                  </a:lnTo>
                  <a:lnTo>
                    <a:pt x="350225" y="22371"/>
                  </a:lnTo>
                  <a:lnTo>
                    <a:pt x="408061" y="12813"/>
                  </a:lnTo>
                  <a:lnTo>
                    <a:pt x="468652" y="5797"/>
                  </a:lnTo>
                  <a:lnTo>
                    <a:pt x="531635" y="1474"/>
                  </a:lnTo>
                  <a:lnTo>
                    <a:pt x="596646" y="0"/>
                  </a:lnTo>
                  <a:lnTo>
                    <a:pt x="661665" y="1474"/>
                  </a:lnTo>
                  <a:lnTo>
                    <a:pt x="724654" y="5797"/>
                  </a:lnTo>
                  <a:lnTo>
                    <a:pt x="785250" y="12813"/>
                  </a:lnTo>
                  <a:lnTo>
                    <a:pt x="843088" y="22371"/>
                  </a:lnTo>
                  <a:lnTo>
                    <a:pt x="897805" y="34318"/>
                  </a:lnTo>
                  <a:lnTo>
                    <a:pt x="949037" y="48499"/>
                  </a:lnTo>
                  <a:lnTo>
                    <a:pt x="996421" y="64763"/>
                  </a:lnTo>
                  <a:lnTo>
                    <a:pt x="1039592" y="82956"/>
                  </a:lnTo>
                  <a:lnTo>
                    <a:pt x="1078187" y="102924"/>
                  </a:lnTo>
                  <a:lnTo>
                    <a:pt x="1111842" y="124516"/>
                  </a:lnTo>
                  <a:lnTo>
                    <a:pt x="1162879" y="171955"/>
                  </a:lnTo>
                  <a:lnTo>
                    <a:pt x="1189791" y="224050"/>
                  </a:lnTo>
                  <a:lnTo>
                    <a:pt x="1193292" y="251459"/>
                  </a:lnTo>
                  <a:lnTo>
                    <a:pt x="1189791" y="278858"/>
                  </a:lnTo>
                  <a:lnTo>
                    <a:pt x="1162879" y="330939"/>
                  </a:lnTo>
                  <a:lnTo>
                    <a:pt x="1111842" y="378375"/>
                  </a:lnTo>
                  <a:lnTo>
                    <a:pt x="1078187" y="399967"/>
                  </a:lnTo>
                  <a:lnTo>
                    <a:pt x="1039592" y="419938"/>
                  </a:lnTo>
                  <a:lnTo>
                    <a:pt x="996421" y="438134"/>
                  </a:lnTo>
                  <a:lnTo>
                    <a:pt x="949037" y="454401"/>
                  </a:lnTo>
                  <a:lnTo>
                    <a:pt x="897805" y="468587"/>
                  </a:lnTo>
                  <a:lnTo>
                    <a:pt x="843088" y="480538"/>
                  </a:lnTo>
                  <a:lnTo>
                    <a:pt x="785250" y="490100"/>
                  </a:lnTo>
                  <a:lnTo>
                    <a:pt x="724654" y="497119"/>
                  </a:lnTo>
                  <a:lnTo>
                    <a:pt x="661665" y="501444"/>
                  </a:lnTo>
                  <a:lnTo>
                    <a:pt x="596646" y="502919"/>
                  </a:lnTo>
                  <a:lnTo>
                    <a:pt x="531635" y="501444"/>
                  </a:lnTo>
                  <a:lnTo>
                    <a:pt x="468652" y="497119"/>
                  </a:lnTo>
                  <a:lnTo>
                    <a:pt x="408061" y="490100"/>
                  </a:lnTo>
                  <a:lnTo>
                    <a:pt x="350225" y="480538"/>
                  </a:lnTo>
                  <a:lnTo>
                    <a:pt x="295509" y="468587"/>
                  </a:lnTo>
                  <a:lnTo>
                    <a:pt x="244276" y="454401"/>
                  </a:lnTo>
                  <a:lnTo>
                    <a:pt x="196891" y="438134"/>
                  </a:lnTo>
                  <a:lnTo>
                    <a:pt x="153717" y="419938"/>
                  </a:lnTo>
                  <a:lnTo>
                    <a:pt x="115119" y="399967"/>
                  </a:lnTo>
                  <a:lnTo>
                    <a:pt x="81460" y="378375"/>
                  </a:lnTo>
                  <a:lnTo>
                    <a:pt x="30417" y="330939"/>
                  </a:lnTo>
                  <a:lnTo>
                    <a:pt x="3501" y="278858"/>
                  </a:lnTo>
                  <a:lnTo>
                    <a:pt x="0" y="2514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915720" y="5349950"/>
            <a:ext cx="7162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latin typeface="SimSun"/>
                <a:cs typeface="SimSun"/>
              </a:rPr>
              <a:t>进</a:t>
            </a:r>
            <a:r>
              <a:rPr dirty="0" sz="1800">
                <a:latin typeface="SimSun"/>
                <a:cs typeface="SimSun"/>
              </a:rPr>
              <a:t>程</a:t>
            </a:r>
            <a:r>
              <a:rPr dirty="0" sz="1800" spc="-65">
                <a:latin typeface="SimSun"/>
                <a:cs typeface="SimSun"/>
              </a:rPr>
              <a:t> </a:t>
            </a:r>
            <a:r>
              <a:rPr dirty="0" sz="1800">
                <a:latin typeface="SimSun"/>
                <a:cs typeface="SimSun"/>
              </a:rPr>
              <a:t>A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239833" y="5234749"/>
            <a:ext cx="1203325" cy="512445"/>
            <a:chOff x="3239833" y="5234749"/>
            <a:chExt cx="1203325" cy="512445"/>
          </a:xfrm>
        </p:grpSpPr>
        <p:sp>
          <p:nvSpPr>
            <p:cNvPr id="33" name="object 33"/>
            <p:cNvSpPr/>
            <p:nvPr/>
          </p:nvSpPr>
          <p:spPr>
            <a:xfrm>
              <a:off x="3244595" y="5239511"/>
              <a:ext cx="1193800" cy="502920"/>
            </a:xfrm>
            <a:custGeom>
              <a:avLst/>
              <a:gdLst/>
              <a:ahLst/>
              <a:cxnLst/>
              <a:rect l="l" t="t" r="r" b="b"/>
              <a:pathLst>
                <a:path w="1193800" h="502920">
                  <a:moveTo>
                    <a:pt x="596645" y="0"/>
                  </a:moveTo>
                  <a:lnTo>
                    <a:pt x="531626" y="1474"/>
                  </a:lnTo>
                  <a:lnTo>
                    <a:pt x="468637" y="5797"/>
                  </a:lnTo>
                  <a:lnTo>
                    <a:pt x="408041" y="12813"/>
                  </a:lnTo>
                  <a:lnTo>
                    <a:pt x="350203" y="22371"/>
                  </a:lnTo>
                  <a:lnTo>
                    <a:pt x="295486" y="34318"/>
                  </a:lnTo>
                  <a:lnTo>
                    <a:pt x="244254" y="48499"/>
                  </a:lnTo>
                  <a:lnTo>
                    <a:pt x="196870" y="64763"/>
                  </a:lnTo>
                  <a:lnTo>
                    <a:pt x="153699" y="82956"/>
                  </a:lnTo>
                  <a:lnTo>
                    <a:pt x="115104" y="102924"/>
                  </a:lnTo>
                  <a:lnTo>
                    <a:pt x="81449" y="124516"/>
                  </a:lnTo>
                  <a:lnTo>
                    <a:pt x="30412" y="171955"/>
                  </a:lnTo>
                  <a:lnTo>
                    <a:pt x="3500" y="224050"/>
                  </a:lnTo>
                  <a:lnTo>
                    <a:pt x="0" y="251459"/>
                  </a:lnTo>
                  <a:lnTo>
                    <a:pt x="3500" y="278858"/>
                  </a:lnTo>
                  <a:lnTo>
                    <a:pt x="30412" y="330939"/>
                  </a:lnTo>
                  <a:lnTo>
                    <a:pt x="81449" y="378375"/>
                  </a:lnTo>
                  <a:lnTo>
                    <a:pt x="115104" y="399967"/>
                  </a:lnTo>
                  <a:lnTo>
                    <a:pt x="153699" y="419938"/>
                  </a:lnTo>
                  <a:lnTo>
                    <a:pt x="196870" y="438134"/>
                  </a:lnTo>
                  <a:lnTo>
                    <a:pt x="244254" y="454401"/>
                  </a:lnTo>
                  <a:lnTo>
                    <a:pt x="295486" y="468587"/>
                  </a:lnTo>
                  <a:lnTo>
                    <a:pt x="350203" y="480538"/>
                  </a:lnTo>
                  <a:lnTo>
                    <a:pt x="408041" y="490100"/>
                  </a:lnTo>
                  <a:lnTo>
                    <a:pt x="468637" y="497119"/>
                  </a:lnTo>
                  <a:lnTo>
                    <a:pt x="531626" y="501444"/>
                  </a:lnTo>
                  <a:lnTo>
                    <a:pt x="596645" y="502919"/>
                  </a:lnTo>
                  <a:lnTo>
                    <a:pt x="661665" y="501444"/>
                  </a:lnTo>
                  <a:lnTo>
                    <a:pt x="724654" y="497119"/>
                  </a:lnTo>
                  <a:lnTo>
                    <a:pt x="785250" y="490100"/>
                  </a:lnTo>
                  <a:lnTo>
                    <a:pt x="843088" y="480538"/>
                  </a:lnTo>
                  <a:lnTo>
                    <a:pt x="897805" y="468587"/>
                  </a:lnTo>
                  <a:lnTo>
                    <a:pt x="949037" y="454401"/>
                  </a:lnTo>
                  <a:lnTo>
                    <a:pt x="996421" y="438134"/>
                  </a:lnTo>
                  <a:lnTo>
                    <a:pt x="1039592" y="419938"/>
                  </a:lnTo>
                  <a:lnTo>
                    <a:pt x="1078187" y="399967"/>
                  </a:lnTo>
                  <a:lnTo>
                    <a:pt x="1111842" y="378375"/>
                  </a:lnTo>
                  <a:lnTo>
                    <a:pt x="1162879" y="330939"/>
                  </a:lnTo>
                  <a:lnTo>
                    <a:pt x="1189791" y="278858"/>
                  </a:lnTo>
                  <a:lnTo>
                    <a:pt x="1193292" y="251459"/>
                  </a:lnTo>
                  <a:lnTo>
                    <a:pt x="1189791" y="224050"/>
                  </a:lnTo>
                  <a:lnTo>
                    <a:pt x="1162879" y="171955"/>
                  </a:lnTo>
                  <a:lnTo>
                    <a:pt x="1111842" y="124516"/>
                  </a:lnTo>
                  <a:lnTo>
                    <a:pt x="1078187" y="102924"/>
                  </a:lnTo>
                  <a:lnTo>
                    <a:pt x="1039592" y="82956"/>
                  </a:lnTo>
                  <a:lnTo>
                    <a:pt x="996421" y="64763"/>
                  </a:lnTo>
                  <a:lnTo>
                    <a:pt x="949037" y="48499"/>
                  </a:lnTo>
                  <a:lnTo>
                    <a:pt x="897805" y="34318"/>
                  </a:lnTo>
                  <a:lnTo>
                    <a:pt x="843088" y="22371"/>
                  </a:lnTo>
                  <a:lnTo>
                    <a:pt x="785250" y="12813"/>
                  </a:lnTo>
                  <a:lnTo>
                    <a:pt x="724654" y="5797"/>
                  </a:lnTo>
                  <a:lnTo>
                    <a:pt x="661665" y="1474"/>
                  </a:lnTo>
                  <a:lnTo>
                    <a:pt x="596645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244595" y="5239511"/>
              <a:ext cx="1193800" cy="502920"/>
            </a:xfrm>
            <a:custGeom>
              <a:avLst/>
              <a:gdLst/>
              <a:ahLst/>
              <a:cxnLst/>
              <a:rect l="l" t="t" r="r" b="b"/>
              <a:pathLst>
                <a:path w="1193800" h="502920">
                  <a:moveTo>
                    <a:pt x="0" y="251459"/>
                  </a:moveTo>
                  <a:lnTo>
                    <a:pt x="13759" y="197497"/>
                  </a:lnTo>
                  <a:lnTo>
                    <a:pt x="53097" y="147577"/>
                  </a:lnTo>
                  <a:lnTo>
                    <a:pt x="115104" y="102924"/>
                  </a:lnTo>
                  <a:lnTo>
                    <a:pt x="153699" y="82956"/>
                  </a:lnTo>
                  <a:lnTo>
                    <a:pt x="196870" y="64763"/>
                  </a:lnTo>
                  <a:lnTo>
                    <a:pt x="244254" y="48499"/>
                  </a:lnTo>
                  <a:lnTo>
                    <a:pt x="295486" y="34318"/>
                  </a:lnTo>
                  <a:lnTo>
                    <a:pt x="350203" y="22371"/>
                  </a:lnTo>
                  <a:lnTo>
                    <a:pt x="408041" y="12813"/>
                  </a:lnTo>
                  <a:lnTo>
                    <a:pt x="468637" y="5797"/>
                  </a:lnTo>
                  <a:lnTo>
                    <a:pt x="531626" y="1474"/>
                  </a:lnTo>
                  <a:lnTo>
                    <a:pt x="596645" y="0"/>
                  </a:lnTo>
                  <a:lnTo>
                    <a:pt x="661665" y="1474"/>
                  </a:lnTo>
                  <a:lnTo>
                    <a:pt x="724654" y="5797"/>
                  </a:lnTo>
                  <a:lnTo>
                    <a:pt x="785250" y="12813"/>
                  </a:lnTo>
                  <a:lnTo>
                    <a:pt x="843088" y="22371"/>
                  </a:lnTo>
                  <a:lnTo>
                    <a:pt x="897805" y="34318"/>
                  </a:lnTo>
                  <a:lnTo>
                    <a:pt x="949037" y="48499"/>
                  </a:lnTo>
                  <a:lnTo>
                    <a:pt x="996421" y="64763"/>
                  </a:lnTo>
                  <a:lnTo>
                    <a:pt x="1039592" y="82956"/>
                  </a:lnTo>
                  <a:lnTo>
                    <a:pt x="1078187" y="102924"/>
                  </a:lnTo>
                  <a:lnTo>
                    <a:pt x="1111842" y="124516"/>
                  </a:lnTo>
                  <a:lnTo>
                    <a:pt x="1162879" y="171955"/>
                  </a:lnTo>
                  <a:lnTo>
                    <a:pt x="1189791" y="224050"/>
                  </a:lnTo>
                  <a:lnTo>
                    <a:pt x="1193292" y="251459"/>
                  </a:lnTo>
                  <a:lnTo>
                    <a:pt x="1189791" y="278858"/>
                  </a:lnTo>
                  <a:lnTo>
                    <a:pt x="1162879" y="330939"/>
                  </a:lnTo>
                  <a:lnTo>
                    <a:pt x="1111842" y="378375"/>
                  </a:lnTo>
                  <a:lnTo>
                    <a:pt x="1078187" y="399967"/>
                  </a:lnTo>
                  <a:lnTo>
                    <a:pt x="1039592" y="419938"/>
                  </a:lnTo>
                  <a:lnTo>
                    <a:pt x="996421" y="438134"/>
                  </a:lnTo>
                  <a:lnTo>
                    <a:pt x="949037" y="454401"/>
                  </a:lnTo>
                  <a:lnTo>
                    <a:pt x="897805" y="468587"/>
                  </a:lnTo>
                  <a:lnTo>
                    <a:pt x="843088" y="480538"/>
                  </a:lnTo>
                  <a:lnTo>
                    <a:pt x="785250" y="490100"/>
                  </a:lnTo>
                  <a:lnTo>
                    <a:pt x="724654" y="497119"/>
                  </a:lnTo>
                  <a:lnTo>
                    <a:pt x="661665" y="501444"/>
                  </a:lnTo>
                  <a:lnTo>
                    <a:pt x="596645" y="502919"/>
                  </a:lnTo>
                  <a:lnTo>
                    <a:pt x="531626" y="501444"/>
                  </a:lnTo>
                  <a:lnTo>
                    <a:pt x="468637" y="497119"/>
                  </a:lnTo>
                  <a:lnTo>
                    <a:pt x="408041" y="490100"/>
                  </a:lnTo>
                  <a:lnTo>
                    <a:pt x="350203" y="480538"/>
                  </a:lnTo>
                  <a:lnTo>
                    <a:pt x="295486" y="468587"/>
                  </a:lnTo>
                  <a:lnTo>
                    <a:pt x="244254" y="454401"/>
                  </a:lnTo>
                  <a:lnTo>
                    <a:pt x="196870" y="438134"/>
                  </a:lnTo>
                  <a:lnTo>
                    <a:pt x="153699" y="419938"/>
                  </a:lnTo>
                  <a:lnTo>
                    <a:pt x="115104" y="399967"/>
                  </a:lnTo>
                  <a:lnTo>
                    <a:pt x="81449" y="378375"/>
                  </a:lnTo>
                  <a:lnTo>
                    <a:pt x="30412" y="330939"/>
                  </a:lnTo>
                  <a:lnTo>
                    <a:pt x="3500" y="278858"/>
                  </a:lnTo>
                  <a:lnTo>
                    <a:pt x="0" y="2514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3483609" y="5349950"/>
            <a:ext cx="7162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latin typeface="SimSun"/>
                <a:cs typeface="SimSun"/>
              </a:rPr>
              <a:t>进</a:t>
            </a:r>
            <a:r>
              <a:rPr dirty="0" sz="1800">
                <a:latin typeface="SimSun"/>
                <a:cs typeface="SimSun"/>
              </a:rPr>
              <a:t>程</a:t>
            </a:r>
            <a:r>
              <a:rPr dirty="0" sz="1800" spc="-70">
                <a:latin typeface="SimSun"/>
                <a:cs typeface="SimSun"/>
              </a:rPr>
              <a:t> </a:t>
            </a:r>
            <a:r>
              <a:rPr dirty="0" sz="1800">
                <a:latin typeface="SimSun"/>
                <a:cs typeface="SimSun"/>
              </a:rPr>
              <a:t>B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2035" y="6132576"/>
            <a:ext cx="1492250" cy="502920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</a:ln>
        </p:spPr>
        <p:txBody>
          <a:bodyPr wrap="square" lIns="0" tIns="123825" rIns="0" bIns="0" rtlCol="0" vert="horz">
            <a:spAutoFit/>
          </a:bodyPr>
          <a:lstStyle/>
          <a:p>
            <a:pPr marL="400685">
              <a:lnSpc>
                <a:spcPct val="100000"/>
              </a:lnSpc>
              <a:spcBef>
                <a:spcPts val="975"/>
              </a:spcBef>
            </a:pPr>
            <a:r>
              <a:rPr dirty="0" sz="1800" spc="10">
                <a:latin typeface="SimSun"/>
                <a:cs typeface="SimSun"/>
              </a:rPr>
              <a:t>缓冲区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262456" y="5415152"/>
            <a:ext cx="2461895" cy="997585"/>
          </a:xfrm>
          <a:custGeom>
            <a:avLst/>
            <a:gdLst/>
            <a:ahLst/>
            <a:cxnLst/>
            <a:rect l="l" t="t" r="r" b="b"/>
            <a:pathLst>
              <a:path w="2461895" h="997585">
                <a:moveTo>
                  <a:pt x="550341" y="997077"/>
                </a:moveTo>
                <a:lnTo>
                  <a:pt x="539064" y="945172"/>
                </a:lnTo>
                <a:lnTo>
                  <a:pt x="527735" y="893000"/>
                </a:lnTo>
                <a:lnTo>
                  <a:pt x="503034" y="912888"/>
                </a:lnTo>
                <a:lnTo>
                  <a:pt x="24688" y="318096"/>
                </a:lnTo>
                <a:lnTo>
                  <a:pt x="0" y="337985"/>
                </a:lnTo>
                <a:lnTo>
                  <a:pt x="478282" y="932802"/>
                </a:lnTo>
                <a:lnTo>
                  <a:pt x="453567" y="952690"/>
                </a:lnTo>
                <a:lnTo>
                  <a:pt x="550341" y="997077"/>
                </a:lnTo>
                <a:close/>
              </a:path>
              <a:path w="2461895" h="997585">
                <a:moveTo>
                  <a:pt x="1982901" y="144526"/>
                </a:moveTo>
                <a:lnTo>
                  <a:pt x="645591" y="144526"/>
                </a:lnTo>
                <a:lnTo>
                  <a:pt x="645591" y="112776"/>
                </a:lnTo>
                <a:lnTo>
                  <a:pt x="550341" y="160401"/>
                </a:lnTo>
                <a:lnTo>
                  <a:pt x="645591" y="208026"/>
                </a:lnTo>
                <a:lnTo>
                  <a:pt x="645591" y="176276"/>
                </a:lnTo>
                <a:lnTo>
                  <a:pt x="1982901" y="176276"/>
                </a:lnTo>
                <a:lnTo>
                  <a:pt x="1982901" y="144526"/>
                </a:lnTo>
                <a:close/>
              </a:path>
              <a:path w="2461895" h="997585">
                <a:moveTo>
                  <a:pt x="1982901" y="47625"/>
                </a:moveTo>
                <a:lnTo>
                  <a:pt x="1951151" y="31750"/>
                </a:lnTo>
                <a:lnTo>
                  <a:pt x="1887651" y="0"/>
                </a:lnTo>
                <a:lnTo>
                  <a:pt x="1887651" y="31750"/>
                </a:lnTo>
                <a:lnTo>
                  <a:pt x="609777" y="31750"/>
                </a:lnTo>
                <a:lnTo>
                  <a:pt x="609777" y="63500"/>
                </a:lnTo>
                <a:lnTo>
                  <a:pt x="1887651" y="63500"/>
                </a:lnTo>
                <a:lnTo>
                  <a:pt x="1887651" y="95250"/>
                </a:lnTo>
                <a:lnTo>
                  <a:pt x="1951151" y="63500"/>
                </a:lnTo>
                <a:lnTo>
                  <a:pt x="1982901" y="47625"/>
                </a:lnTo>
                <a:close/>
              </a:path>
              <a:path w="2461895" h="997585">
                <a:moveTo>
                  <a:pt x="2461437" y="328041"/>
                </a:moveTo>
                <a:lnTo>
                  <a:pt x="2368346" y="379869"/>
                </a:lnTo>
                <a:lnTo>
                  <a:pt x="2394585" y="397764"/>
                </a:lnTo>
                <a:lnTo>
                  <a:pt x="2029256" y="933259"/>
                </a:lnTo>
                <a:lnTo>
                  <a:pt x="2055418" y="951166"/>
                </a:lnTo>
                <a:lnTo>
                  <a:pt x="2420848" y="415683"/>
                </a:lnTo>
                <a:lnTo>
                  <a:pt x="2447086" y="433565"/>
                </a:lnTo>
                <a:lnTo>
                  <a:pt x="2453729" y="384657"/>
                </a:lnTo>
                <a:lnTo>
                  <a:pt x="2461437" y="328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189479" y="4371975"/>
            <a:ext cx="3756025" cy="1031875"/>
          </a:xfrm>
          <a:prstGeom prst="rect">
            <a:avLst/>
          </a:prstGeom>
        </p:spPr>
        <p:txBody>
          <a:bodyPr wrap="square" lIns="0" tIns="221615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1745"/>
              </a:spcBef>
            </a:pPr>
            <a:r>
              <a:rPr dirty="0" sz="2400">
                <a:latin typeface="SimSun"/>
                <a:cs typeface="SimSun"/>
              </a:rPr>
              <a:t>对进程的执行次序进行协调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dirty="0" sz="1800" spc="10">
                <a:latin typeface="SimSun"/>
                <a:cs typeface="SimSun"/>
              </a:rPr>
              <a:t>满信号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89479" y="5615736"/>
            <a:ext cx="7162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latin typeface="SimSun"/>
                <a:cs typeface="SimSun"/>
              </a:rPr>
              <a:t>空信号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35227" y="5895543"/>
            <a:ext cx="48577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latin typeface="SimSun"/>
                <a:cs typeface="SimSun"/>
              </a:rPr>
              <a:t>发送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800" spc="5">
                <a:latin typeface="SimSun"/>
                <a:cs typeface="SimSun"/>
              </a:rPr>
              <a:t>数据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622675" y="5952235"/>
            <a:ext cx="48577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latin typeface="SimSun"/>
                <a:cs typeface="SimSun"/>
              </a:rPr>
              <a:t>接收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10">
                <a:latin typeface="SimSun"/>
                <a:cs typeface="SimSun"/>
              </a:rPr>
              <a:t>数据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0546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一、进程同步的基本概念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2023364"/>
            <a:ext cx="8366759" cy="3343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2505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临界资源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（Critical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Resource）：</a:t>
            </a:r>
            <a:endParaRPr sz="2400">
              <a:latin typeface="SimSun"/>
              <a:cs typeface="SimSun"/>
            </a:endParaRPr>
          </a:p>
          <a:p>
            <a:pPr marL="733425" marR="5080" indent="-361315">
              <a:lnSpc>
                <a:spcPct val="250000"/>
              </a:lnSpc>
              <a:spcBef>
                <a:spcPts val="635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733425" algn="l"/>
                <a:tab pos="734060" algn="l"/>
              </a:tabLst>
            </a:pPr>
            <a:r>
              <a:rPr dirty="0" sz="2400">
                <a:latin typeface="SimSun"/>
                <a:cs typeface="SimSun"/>
              </a:rPr>
              <a:t>系统中某些资源在一段时间内只允许一个进程访问，称这 </a:t>
            </a:r>
            <a:r>
              <a:rPr dirty="0" sz="2400" spc="-5">
                <a:latin typeface="SimSun"/>
                <a:cs typeface="SimSun"/>
              </a:rPr>
              <a:t>样的资源为临界资源（又称互斥资源，或共享变量）。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"/>
            </a:pP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0C225"/>
              </a:buClr>
              <a:buFont typeface="Wingdings"/>
              <a:buChar char=""/>
            </a:pPr>
            <a:endParaRPr sz="1750">
              <a:latin typeface="SimSun"/>
              <a:cs typeface="SimSun"/>
            </a:endParaRPr>
          </a:p>
          <a:p>
            <a:pPr marL="733425" indent="-36195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733425" algn="l"/>
                <a:tab pos="734060" algn="l"/>
              </a:tabLst>
            </a:pPr>
            <a:r>
              <a:rPr dirty="0" sz="2400">
                <a:latin typeface="SimSun"/>
                <a:cs typeface="SimSun"/>
              </a:rPr>
              <a:t>诸进程间应采取互斥方式，实现对这种资源的共享。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7781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>
                <a:solidFill>
                  <a:srgbClr val="90C225"/>
                </a:solidFill>
                <a:latin typeface="Microsoft YaHei UI"/>
                <a:cs typeface="Microsoft YaHei UI"/>
              </a:rPr>
              <a:t>程序顺序执行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555191"/>
            <a:ext cx="9855835" cy="161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程序：指令或语句序列，体现了某种算法，所有程序是顺序的。</a:t>
            </a:r>
            <a:endParaRPr sz="2400">
              <a:latin typeface="SimSun"/>
              <a:cs typeface="SimSun"/>
            </a:endParaRPr>
          </a:p>
          <a:p>
            <a:pPr marL="545465" marR="5080" indent="-533400">
              <a:lnSpc>
                <a:spcPct val="150000"/>
              </a:lnSpc>
              <a:spcBef>
                <a:spcPts val="1000"/>
              </a:spcBef>
              <a:tabLst>
                <a:tab pos="5454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程序的顺序执行：</a:t>
            </a:r>
            <a:r>
              <a:rPr dirty="0" sz="2400" spc="-10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程序执行时按照某种次序逐个执行，只有当前一操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作执行完后，才能执行后继操作。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310" y="3456558"/>
            <a:ext cx="3302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程序之间的顺序执行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310" y="4131386"/>
            <a:ext cx="45212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程序内各指令语句的顺序执行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494403" y="3413886"/>
            <a:ext cx="5403850" cy="547370"/>
            <a:chOff x="4494403" y="3413886"/>
            <a:chExt cx="5403850" cy="547370"/>
          </a:xfrm>
        </p:grpSpPr>
        <p:sp>
          <p:nvSpPr>
            <p:cNvPr id="7" name="object 7"/>
            <p:cNvSpPr/>
            <p:nvPr/>
          </p:nvSpPr>
          <p:spPr>
            <a:xfrm>
              <a:off x="4510278" y="3429761"/>
              <a:ext cx="471170" cy="515620"/>
            </a:xfrm>
            <a:custGeom>
              <a:avLst/>
              <a:gdLst/>
              <a:ahLst/>
              <a:cxnLst/>
              <a:rect l="l" t="t" r="r" b="b"/>
              <a:pathLst>
                <a:path w="471170" h="515620">
                  <a:moveTo>
                    <a:pt x="235458" y="0"/>
                  </a:moveTo>
                  <a:lnTo>
                    <a:pt x="188002" y="5232"/>
                  </a:lnTo>
                  <a:lnTo>
                    <a:pt x="143803" y="20240"/>
                  </a:lnTo>
                  <a:lnTo>
                    <a:pt x="103807" y="43987"/>
                  </a:lnTo>
                  <a:lnTo>
                    <a:pt x="68960" y="75437"/>
                  </a:lnTo>
                  <a:lnTo>
                    <a:pt x="40210" y="113555"/>
                  </a:lnTo>
                  <a:lnTo>
                    <a:pt x="18502" y="157305"/>
                  </a:lnTo>
                  <a:lnTo>
                    <a:pt x="4783" y="205650"/>
                  </a:lnTo>
                  <a:lnTo>
                    <a:pt x="0" y="257556"/>
                  </a:lnTo>
                  <a:lnTo>
                    <a:pt x="4783" y="309461"/>
                  </a:lnTo>
                  <a:lnTo>
                    <a:pt x="18502" y="357806"/>
                  </a:lnTo>
                  <a:lnTo>
                    <a:pt x="40210" y="401556"/>
                  </a:lnTo>
                  <a:lnTo>
                    <a:pt x="68961" y="439674"/>
                  </a:lnTo>
                  <a:lnTo>
                    <a:pt x="103807" y="471124"/>
                  </a:lnTo>
                  <a:lnTo>
                    <a:pt x="143803" y="494871"/>
                  </a:lnTo>
                  <a:lnTo>
                    <a:pt x="188002" y="509879"/>
                  </a:lnTo>
                  <a:lnTo>
                    <a:pt x="235458" y="515112"/>
                  </a:lnTo>
                  <a:lnTo>
                    <a:pt x="282913" y="509879"/>
                  </a:lnTo>
                  <a:lnTo>
                    <a:pt x="327112" y="494871"/>
                  </a:lnTo>
                  <a:lnTo>
                    <a:pt x="367108" y="471124"/>
                  </a:lnTo>
                  <a:lnTo>
                    <a:pt x="401955" y="439673"/>
                  </a:lnTo>
                  <a:lnTo>
                    <a:pt x="430705" y="401556"/>
                  </a:lnTo>
                  <a:lnTo>
                    <a:pt x="452413" y="357806"/>
                  </a:lnTo>
                  <a:lnTo>
                    <a:pt x="466132" y="309461"/>
                  </a:lnTo>
                  <a:lnTo>
                    <a:pt x="470916" y="257556"/>
                  </a:lnTo>
                  <a:lnTo>
                    <a:pt x="466132" y="205650"/>
                  </a:lnTo>
                  <a:lnTo>
                    <a:pt x="452413" y="157305"/>
                  </a:lnTo>
                  <a:lnTo>
                    <a:pt x="430705" y="113555"/>
                  </a:lnTo>
                  <a:lnTo>
                    <a:pt x="401955" y="75437"/>
                  </a:lnTo>
                  <a:lnTo>
                    <a:pt x="367108" y="43987"/>
                  </a:lnTo>
                  <a:lnTo>
                    <a:pt x="327112" y="20240"/>
                  </a:lnTo>
                  <a:lnTo>
                    <a:pt x="282913" y="5232"/>
                  </a:lnTo>
                  <a:lnTo>
                    <a:pt x="235458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10278" y="3429761"/>
              <a:ext cx="471170" cy="515620"/>
            </a:xfrm>
            <a:custGeom>
              <a:avLst/>
              <a:gdLst/>
              <a:ahLst/>
              <a:cxnLst/>
              <a:rect l="l" t="t" r="r" b="b"/>
              <a:pathLst>
                <a:path w="471170" h="515620">
                  <a:moveTo>
                    <a:pt x="0" y="257556"/>
                  </a:moveTo>
                  <a:lnTo>
                    <a:pt x="4783" y="205650"/>
                  </a:lnTo>
                  <a:lnTo>
                    <a:pt x="18502" y="157305"/>
                  </a:lnTo>
                  <a:lnTo>
                    <a:pt x="40210" y="113555"/>
                  </a:lnTo>
                  <a:lnTo>
                    <a:pt x="68960" y="75437"/>
                  </a:lnTo>
                  <a:lnTo>
                    <a:pt x="103807" y="43987"/>
                  </a:lnTo>
                  <a:lnTo>
                    <a:pt x="143803" y="20240"/>
                  </a:lnTo>
                  <a:lnTo>
                    <a:pt x="188002" y="5232"/>
                  </a:lnTo>
                  <a:lnTo>
                    <a:pt x="235458" y="0"/>
                  </a:lnTo>
                  <a:lnTo>
                    <a:pt x="282913" y="5232"/>
                  </a:lnTo>
                  <a:lnTo>
                    <a:pt x="327112" y="20240"/>
                  </a:lnTo>
                  <a:lnTo>
                    <a:pt x="367108" y="43987"/>
                  </a:lnTo>
                  <a:lnTo>
                    <a:pt x="401955" y="75437"/>
                  </a:lnTo>
                  <a:lnTo>
                    <a:pt x="430705" y="113555"/>
                  </a:lnTo>
                  <a:lnTo>
                    <a:pt x="452413" y="157305"/>
                  </a:lnTo>
                  <a:lnTo>
                    <a:pt x="466132" y="205650"/>
                  </a:lnTo>
                  <a:lnTo>
                    <a:pt x="470916" y="257556"/>
                  </a:lnTo>
                  <a:lnTo>
                    <a:pt x="466132" y="309461"/>
                  </a:lnTo>
                  <a:lnTo>
                    <a:pt x="452413" y="357806"/>
                  </a:lnTo>
                  <a:lnTo>
                    <a:pt x="430705" y="401556"/>
                  </a:lnTo>
                  <a:lnTo>
                    <a:pt x="401955" y="439673"/>
                  </a:lnTo>
                  <a:lnTo>
                    <a:pt x="367108" y="471124"/>
                  </a:lnTo>
                  <a:lnTo>
                    <a:pt x="327112" y="494871"/>
                  </a:lnTo>
                  <a:lnTo>
                    <a:pt x="282913" y="509879"/>
                  </a:lnTo>
                  <a:lnTo>
                    <a:pt x="235458" y="515112"/>
                  </a:lnTo>
                  <a:lnTo>
                    <a:pt x="188002" y="509879"/>
                  </a:lnTo>
                  <a:lnTo>
                    <a:pt x="143803" y="494871"/>
                  </a:lnTo>
                  <a:lnTo>
                    <a:pt x="103807" y="471124"/>
                  </a:lnTo>
                  <a:lnTo>
                    <a:pt x="68961" y="439674"/>
                  </a:lnTo>
                  <a:lnTo>
                    <a:pt x="40210" y="401556"/>
                  </a:lnTo>
                  <a:lnTo>
                    <a:pt x="18502" y="357806"/>
                  </a:lnTo>
                  <a:lnTo>
                    <a:pt x="4783" y="309461"/>
                  </a:lnTo>
                  <a:lnTo>
                    <a:pt x="0" y="257556"/>
                  </a:lnTo>
                  <a:close/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1754" y="3429761"/>
              <a:ext cx="471170" cy="515620"/>
            </a:xfrm>
            <a:custGeom>
              <a:avLst/>
              <a:gdLst/>
              <a:ahLst/>
              <a:cxnLst/>
              <a:rect l="l" t="t" r="r" b="b"/>
              <a:pathLst>
                <a:path w="471170" h="515620">
                  <a:moveTo>
                    <a:pt x="235458" y="0"/>
                  </a:moveTo>
                  <a:lnTo>
                    <a:pt x="188002" y="5232"/>
                  </a:lnTo>
                  <a:lnTo>
                    <a:pt x="143803" y="20240"/>
                  </a:lnTo>
                  <a:lnTo>
                    <a:pt x="103807" y="43987"/>
                  </a:lnTo>
                  <a:lnTo>
                    <a:pt x="68960" y="75437"/>
                  </a:lnTo>
                  <a:lnTo>
                    <a:pt x="40210" y="113555"/>
                  </a:lnTo>
                  <a:lnTo>
                    <a:pt x="18502" y="157305"/>
                  </a:lnTo>
                  <a:lnTo>
                    <a:pt x="4783" y="205650"/>
                  </a:lnTo>
                  <a:lnTo>
                    <a:pt x="0" y="257556"/>
                  </a:lnTo>
                  <a:lnTo>
                    <a:pt x="4783" y="309461"/>
                  </a:lnTo>
                  <a:lnTo>
                    <a:pt x="18502" y="357806"/>
                  </a:lnTo>
                  <a:lnTo>
                    <a:pt x="40210" y="401556"/>
                  </a:lnTo>
                  <a:lnTo>
                    <a:pt x="68961" y="439674"/>
                  </a:lnTo>
                  <a:lnTo>
                    <a:pt x="103807" y="471124"/>
                  </a:lnTo>
                  <a:lnTo>
                    <a:pt x="143803" y="494871"/>
                  </a:lnTo>
                  <a:lnTo>
                    <a:pt x="188002" y="509879"/>
                  </a:lnTo>
                  <a:lnTo>
                    <a:pt x="235458" y="515112"/>
                  </a:lnTo>
                  <a:lnTo>
                    <a:pt x="282913" y="509879"/>
                  </a:lnTo>
                  <a:lnTo>
                    <a:pt x="327112" y="494871"/>
                  </a:lnTo>
                  <a:lnTo>
                    <a:pt x="367108" y="471124"/>
                  </a:lnTo>
                  <a:lnTo>
                    <a:pt x="401955" y="439673"/>
                  </a:lnTo>
                  <a:lnTo>
                    <a:pt x="430705" y="401556"/>
                  </a:lnTo>
                  <a:lnTo>
                    <a:pt x="452413" y="357806"/>
                  </a:lnTo>
                  <a:lnTo>
                    <a:pt x="466132" y="309461"/>
                  </a:lnTo>
                  <a:lnTo>
                    <a:pt x="470916" y="257556"/>
                  </a:lnTo>
                  <a:lnTo>
                    <a:pt x="466132" y="205650"/>
                  </a:lnTo>
                  <a:lnTo>
                    <a:pt x="452413" y="157305"/>
                  </a:lnTo>
                  <a:lnTo>
                    <a:pt x="430705" y="113555"/>
                  </a:lnTo>
                  <a:lnTo>
                    <a:pt x="401955" y="75437"/>
                  </a:lnTo>
                  <a:lnTo>
                    <a:pt x="367108" y="43987"/>
                  </a:lnTo>
                  <a:lnTo>
                    <a:pt x="327112" y="20240"/>
                  </a:lnTo>
                  <a:lnTo>
                    <a:pt x="282913" y="5232"/>
                  </a:lnTo>
                  <a:lnTo>
                    <a:pt x="235458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651754" y="3429761"/>
              <a:ext cx="471170" cy="515620"/>
            </a:xfrm>
            <a:custGeom>
              <a:avLst/>
              <a:gdLst/>
              <a:ahLst/>
              <a:cxnLst/>
              <a:rect l="l" t="t" r="r" b="b"/>
              <a:pathLst>
                <a:path w="471170" h="515620">
                  <a:moveTo>
                    <a:pt x="0" y="257556"/>
                  </a:moveTo>
                  <a:lnTo>
                    <a:pt x="4783" y="205650"/>
                  </a:lnTo>
                  <a:lnTo>
                    <a:pt x="18502" y="157305"/>
                  </a:lnTo>
                  <a:lnTo>
                    <a:pt x="40210" y="113555"/>
                  </a:lnTo>
                  <a:lnTo>
                    <a:pt x="68960" y="75437"/>
                  </a:lnTo>
                  <a:lnTo>
                    <a:pt x="103807" y="43987"/>
                  </a:lnTo>
                  <a:lnTo>
                    <a:pt x="143803" y="20240"/>
                  </a:lnTo>
                  <a:lnTo>
                    <a:pt x="188002" y="5232"/>
                  </a:lnTo>
                  <a:lnTo>
                    <a:pt x="235458" y="0"/>
                  </a:lnTo>
                  <a:lnTo>
                    <a:pt x="282913" y="5232"/>
                  </a:lnTo>
                  <a:lnTo>
                    <a:pt x="327112" y="20240"/>
                  </a:lnTo>
                  <a:lnTo>
                    <a:pt x="367108" y="43987"/>
                  </a:lnTo>
                  <a:lnTo>
                    <a:pt x="401955" y="75437"/>
                  </a:lnTo>
                  <a:lnTo>
                    <a:pt x="430705" y="113555"/>
                  </a:lnTo>
                  <a:lnTo>
                    <a:pt x="452413" y="157305"/>
                  </a:lnTo>
                  <a:lnTo>
                    <a:pt x="466132" y="205650"/>
                  </a:lnTo>
                  <a:lnTo>
                    <a:pt x="470916" y="257556"/>
                  </a:lnTo>
                  <a:lnTo>
                    <a:pt x="466132" y="309461"/>
                  </a:lnTo>
                  <a:lnTo>
                    <a:pt x="452413" y="357806"/>
                  </a:lnTo>
                  <a:lnTo>
                    <a:pt x="430705" y="401556"/>
                  </a:lnTo>
                  <a:lnTo>
                    <a:pt x="401955" y="439673"/>
                  </a:lnTo>
                  <a:lnTo>
                    <a:pt x="367108" y="471124"/>
                  </a:lnTo>
                  <a:lnTo>
                    <a:pt x="327112" y="494871"/>
                  </a:lnTo>
                  <a:lnTo>
                    <a:pt x="282913" y="509879"/>
                  </a:lnTo>
                  <a:lnTo>
                    <a:pt x="235458" y="515112"/>
                  </a:lnTo>
                  <a:lnTo>
                    <a:pt x="188002" y="509879"/>
                  </a:lnTo>
                  <a:lnTo>
                    <a:pt x="143803" y="494871"/>
                  </a:lnTo>
                  <a:lnTo>
                    <a:pt x="103807" y="471124"/>
                  </a:lnTo>
                  <a:lnTo>
                    <a:pt x="68961" y="439674"/>
                  </a:lnTo>
                  <a:lnTo>
                    <a:pt x="40210" y="401556"/>
                  </a:lnTo>
                  <a:lnTo>
                    <a:pt x="18502" y="357806"/>
                  </a:lnTo>
                  <a:lnTo>
                    <a:pt x="4783" y="309461"/>
                  </a:lnTo>
                  <a:lnTo>
                    <a:pt x="0" y="257556"/>
                  </a:lnTo>
                  <a:close/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860286" y="3429761"/>
              <a:ext cx="471170" cy="515620"/>
            </a:xfrm>
            <a:custGeom>
              <a:avLst/>
              <a:gdLst/>
              <a:ahLst/>
              <a:cxnLst/>
              <a:rect l="l" t="t" r="r" b="b"/>
              <a:pathLst>
                <a:path w="471170" h="515620">
                  <a:moveTo>
                    <a:pt x="235458" y="0"/>
                  </a:moveTo>
                  <a:lnTo>
                    <a:pt x="188002" y="5232"/>
                  </a:lnTo>
                  <a:lnTo>
                    <a:pt x="143803" y="20240"/>
                  </a:lnTo>
                  <a:lnTo>
                    <a:pt x="103807" y="43987"/>
                  </a:lnTo>
                  <a:lnTo>
                    <a:pt x="68961" y="75437"/>
                  </a:lnTo>
                  <a:lnTo>
                    <a:pt x="40210" y="113555"/>
                  </a:lnTo>
                  <a:lnTo>
                    <a:pt x="18502" y="157305"/>
                  </a:lnTo>
                  <a:lnTo>
                    <a:pt x="4783" y="205650"/>
                  </a:lnTo>
                  <a:lnTo>
                    <a:pt x="0" y="257556"/>
                  </a:lnTo>
                  <a:lnTo>
                    <a:pt x="4783" y="309461"/>
                  </a:lnTo>
                  <a:lnTo>
                    <a:pt x="18502" y="357806"/>
                  </a:lnTo>
                  <a:lnTo>
                    <a:pt x="40210" y="401556"/>
                  </a:lnTo>
                  <a:lnTo>
                    <a:pt x="68961" y="439674"/>
                  </a:lnTo>
                  <a:lnTo>
                    <a:pt x="103807" y="471124"/>
                  </a:lnTo>
                  <a:lnTo>
                    <a:pt x="143803" y="494871"/>
                  </a:lnTo>
                  <a:lnTo>
                    <a:pt x="188002" y="509879"/>
                  </a:lnTo>
                  <a:lnTo>
                    <a:pt x="235458" y="515112"/>
                  </a:lnTo>
                  <a:lnTo>
                    <a:pt x="282913" y="509879"/>
                  </a:lnTo>
                  <a:lnTo>
                    <a:pt x="327112" y="494871"/>
                  </a:lnTo>
                  <a:lnTo>
                    <a:pt x="367108" y="471124"/>
                  </a:lnTo>
                  <a:lnTo>
                    <a:pt x="401954" y="439673"/>
                  </a:lnTo>
                  <a:lnTo>
                    <a:pt x="430705" y="401556"/>
                  </a:lnTo>
                  <a:lnTo>
                    <a:pt x="452413" y="357806"/>
                  </a:lnTo>
                  <a:lnTo>
                    <a:pt x="466132" y="309461"/>
                  </a:lnTo>
                  <a:lnTo>
                    <a:pt x="470916" y="257556"/>
                  </a:lnTo>
                  <a:lnTo>
                    <a:pt x="466132" y="205650"/>
                  </a:lnTo>
                  <a:lnTo>
                    <a:pt x="452413" y="157305"/>
                  </a:lnTo>
                  <a:lnTo>
                    <a:pt x="430705" y="113555"/>
                  </a:lnTo>
                  <a:lnTo>
                    <a:pt x="401954" y="75437"/>
                  </a:lnTo>
                  <a:lnTo>
                    <a:pt x="367108" y="43987"/>
                  </a:lnTo>
                  <a:lnTo>
                    <a:pt x="327112" y="20240"/>
                  </a:lnTo>
                  <a:lnTo>
                    <a:pt x="282913" y="5232"/>
                  </a:lnTo>
                  <a:lnTo>
                    <a:pt x="235458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860286" y="3429761"/>
              <a:ext cx="471170" cy="515620"/>
            </a:xfrm>
            <a:custGeom>
              <a:avLst/>
              <a:gdLst/>
              <a:ahLst/>
              <a:cxnLst/>
              <a:rect l="l" t="t" r="r" b="b"/>
              <a:pathLst>
                <a:path w="471170" h="515620">
                  <a:moveTo>
                    <a:pt x="0" y="257556"/>
                  </a:moveTo>
                  <a:lnTo>
                    <a:pt x="4783" y="205650"/>
                  </a:lnTo>
                  <a:lnTo>
                    <a:pt x="18502" y="157305"/>
                  </a:lnTo>
                  <a:lnTo>
                    <a:pt x="40210" y="113555"/>
                  </a:lnTo>
                  <a:lnTo>
                    <a:pt x="68961" y="75437"/>
                  </a:lnTo>
                  <a:lnTo>
                    <a:pt x="103807" y="43987"/>
                  </a:lnTo>
                  <a:lnTo>
                    <a:pt x="143803" y="20240"/>
                  </a:lnTo>
                  <a:lnTo>
                    <a:pt x="188002" y="5232"/>
                  </a:lnTo>
                  <a:lnTo>
                    <a:pt x="235458" y="0"/>
                  </a:lnTo>
                  <a:lnTo>
                    <a:pt x="282913" y="5232"/>
                  </a:lnTo>
                  <a:lnTo>
                    <a:pt x="327112" y="20240"/>
                  </a:lnTo>
                  <a:lnTo>
                    <a:pt x="367108" y="43987"/>
                  </a:lnTo>
                  <a:lnTo>
                    <a:pt x="401954" y="75437"/>
                  </a:lnTo>
                  <a:lnTo>
                    <a:pt x="430705" y="113555"/>
                  </a:lnTo>
                  <a:lnTo>
                    <a:pt x="452413" y="157305"/>
                  </a:lnTo>
                  <a:lnTo>
                    <a:pt x="466132" y="205650"/>
                  </a:lnTo>
                  <a:lnTo>
                    <a:pt x="470916" y="257556"/>
                  </a:lnTo>
                  <a:lnTo>
                    <a:pt x="466132" y="309461"/>
                  </a:lnTo>
                  <a:lnTo>
                    <a:pt x="452413" y="357806"/>
                  </a:lnTo>
                  <a:lnTo>
                    <a:pt x="430705" y="401556"/>
                  </a:lnTo>
                  <a:lnTo>
                    <a:pt x="401954" y="439673"/>
                  </a:lnTo>
                  <a:lnTo>
                    <a:pt x="367108" y="471124"/>
                  </a:lnTo>
                  <a:lnTo>
                    <a:pt x="327112" y="494871"/>
                  </a:lnTo>
                  <a:lnTo>
                    <a:pt x="282913" y="509879"/>
                  </a:lnTo>
                  <a:lnTo>
                    <a:pt x="235458" y="515112"/>
                  </a:lnTo>
                  <a:lnTo>
                    <a:pt x="188002" y="509879"/>
                  </a:lnTo>
                  <a:lnTo>
                    <a:pt x="143803" y="494871"/>
                  </a:lnTo>
                  <a:lnTo>
                    <a:pt x="103807" y="471124"/>
                  </a:lnTo>
                  <a:lnTo>
                    <a:pt x="68961" y="439674"/>
                  </a:lnTo>
                  <a:lnTo>
                    <a:pt x="40210" y="401556"/>
                  </a:lnTo>
                  <a:lnTo>
                    <a:pt x="18502" y="357806"/>
                  </a:lnTo>
                  <a:lnTo>
                    <a:pt x="4783" y="309461"/>
                  </a:lnTo>
                  <a:lnTo>
                    <a:pt x="0" y="257556"/>
                  </a:lnTo>
                  <a:close/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269986" y="3429761"/>
              <a:ext cx="471170" cy="515620"/>
            </a:xfrm>
            <a:custGeom>
              <a:avLst/>
              <a:gdLst/>
              <a:ahLst/>
              <a:cxnLst/>
              <a:rect l="l" t="t" r="r" b="b"/>
              <a:pathLst>
                <a:path w="471170" h="515620">
                  <a:moveTo>
                    <a:pt x="235458" y="0"/>
                  </a:moveTo>
                  <a:lnTo>
                    <a:pt x="188002" y="5232"/>
                  </a:lnTo>
                  <a:lnTo>
                    <a:pt x="143803" y="20240"/>
                  </a:lnTo>
                  <a:lnTo>
                    <a:pt x="103807" y="43987"/>
                  </a:lnTo>
                  <a:lnTo>
                    <a:pt x="68961" y="75437"/>
                  </a:lnTo>
                  <a:lnTo>
                    <a:pt x="40210" y="113555"/>
                  </a:lnTo>
                  <a:lnTo>
                    <a:pt x="18502" y="157305"/>
                  </a:lnTo>
                  <a:lnTo>
                    <a:pt x="4783" y="205650"/>
                  </a:lnTo>
                  <a:lnTo>
                    <a:pt x="0" y="257556"/>
                  </a:lnTo>
                  <a:lnTo>
                    <a:pt x="4783" y="309461"/>
                  </a:lnTo>
                  <a:lnTo>
                    <a:pt x="18502" y="357806"/>
                  </a:lnTo>
                  <a:lnTo>
                    <a:pt x="40210" y="401556"/>
                  </a:lnTo>
                  <a:lnTo>
                    <a:pt x="68961" y="439674"/>
                  </a:lnTo>
                  <a:lnTo>
                    <a:pt x="103807" y="471124"/>
                  </a:lnTo>
                  <a:lnTo>
                    <a:pt x="143803" y="494871"/>
                  </a:lnTo>
                  <a:lnTo>
                    <a:pt x="188002" y="509879"/>
                  </a:lnTo>
                  <a:lnTo>
                    <a:pt x="235458" y="515112"/>
                  </a:lnTo>
                  <a:lnTo>
                    <a:pt x="282913" y="509879"/>
                  </a:lnTo>
                  <a:lnTo>
                    <a:pt x="327112" y="494871"/>
                  </a:lnTo>
                  <a:lnTo>
                    <a:pt x="367108" y="471124"/>
                  </a:lnTo>
                  <a:lnTo>
                    <a:pt x="401954" y="439673"/>
                  </a:lnTo>
                  <a:lnTo>
                    <a:pt x="430705" y="401556"/>
                  </a:lnTo>
                  <a:lnTo>
                    <a:pt x="452413" y="357806"/>
                  </a:lnTo>
                  <a:lnTo>
                    <a:pt x="466132" y="309461"/>
                  </a:lnTo>
                  <a:lnTo>
                    <a:pt x="470916" y="257556"/>
                  </a:lnTo>
                  <a:lnTo>
                    <a:pt x="466132" y="205650"/>
                  </a:lnTo>
                  <a:lnTo>
                    <a:pt x="452413" y="157305"/>
                  </a:lnTo>
                  <a:lnTo>
                    <a:pt x="430705" y="113555"/>
                  </a:lnTo>
                  <a:lnTo>
                    <a:pt x="401954" y="75437"/>
                  </a:lnTo>
                  <a:lnTo>
                    <a:pt x="367108" y="43987"/>
                  </a:lnTo>
                  <a:lnTo>
                    <a:pt x="327112" y="20240"/>
                  </a:lnTo>
                  <a:lnTo>
                    <a:pt x="282913" y="5232"/>
                  </a:lnTo>
                  <a:lnTo>
                    <a:pt x="235458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269986" y="3429761"/>
              <a:ext cx="471170" cy="515620"/>
            </a:xfrm>
            <a:custGeom>
              <a:avLst/>
              <a:gdLst/>
              <a:ahLst/>
              <a:cxnLst/>
              <a:rect l="l" t="t" r="r" b="b"/>
              <a:pathLst>
                <a:path w="471170" h="515620">
                  <a:moveTo>
                    <a:pt x="0" y="257556"/>
                  </a:moveTo>
                  <a:lnTo>
                    <a:pt x="4783" y="205650"/>
                  </a:lnTo>
                  <a:lnTo>
                    <a:pt x="18502" y="157305"/>
                  </a:lnTo>
                  <a:lnTo>
                    <a:pt x="40210" y="113555"/>
                  </a:lnTo>
                  <a:lnTo>
                    <a:pt x="68961" y="75437"/>
                  </a:lnTo>
                  <a:lnTo>
                    <a:pt x="103807" y="43987"/>
                  </a:lnTo>
                  <a:lnTo>
                    <a:pt x="143803" y="20240"/>
                  </a:lnTo>
                  <a:lnTo>
                    <a:pt x="188002" y="5232"/>
                  </a:lnTo>
                  <a:lnTo>
                    <a:pt x="235458" y="0"/>
                  </a:lnTo>
                  <a:lnTo>
                    <a:pt x="282913" y="5232"/>
                  </a:lnTo>
                  <a:lnTo>
                    <a:pt x="327112" y="20240"/>
                  </a:lnTo>
                  <a:lnTo>
                    <a:pt x="367108" y="43987"/>
                  </a:lnTo>
                  <a:lnTo>
                    <a:pt x="401954" y="75437"/>
                  </a:lnTo>
                  <a:lnTo>
                    <a:pt x="430705" y="113555"/>
                  </a:lnTo>
                  <a:lnTo>
                    <a:pt x="452413" y="157305"/>
                  </a:lnTo>
                  <a:lnTo>
                    <a:pt x="466132" y="205650"/>
                  </a:lnTo>
                  <a:lnTo>
                    <a:pt x="470916" y="257556"/>
                  </a:lnTo>
                  <a:lnTo>
                    <a:pt x="466132" y="309461"/>
                  </a:lnTo>
                  <a:lnTo>
                    <a:pt x="452413" y="357806"/>
                  </a:lnTo>
                  <a:lnTo>
                    <a:pt x="430705" y="401556"/>
                  </a:lnTo>
                  <a:lnTo>
                    <a:pt x="401954" y="439673"/>
                  </a:lnTo>
                  <a:lnTo>
                    <a:pt x="367108" y="471124"/>
                  </a:lnTo>
                  <a:lnTo>
                    <a:pt x="327112" y="494871"/>
                  </a:lnTo>
                  <a:lnTo>
                    <a:pt x="282913" y="509879"/>
                  </a:lnTo>
                  <a:lnTo>
                    <a:pt x="235458" y="515112"/>
                  </a:lnTo>
                  <a:lnTo>
                    <a:pt x="188002" y="509879"/>
                  </a:lnTo>
                  <a:lnTo>
                    <a:pt x="143803" y="494871"/>
                  </a:lnTo>
                  <a:lnTo>
                    <a:pt x="103807" y="471124"/>
                  </a:lnTo>
                  <a:lnTo>
                    <a:pt x="68961" y="439674"/>
                  </a:lnTo>
                  <a:lnTo>
                    <a:pt x="40210" y="401556"/>
                  </a:lnTo>
                  <a:lnTo>
                    <a:pt x="18502" y="357806"/>
                  </a:lnTo>
                  <a:lnTo>
                    <a:pt x="4783" y="309461"/>
                  </a:lnTo>
                  <a:lnTo>
                    <a:pt x="0" y="257556"/>
                  </a:lnTo>
                  <a:close/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411462" y="3429761"/>
              <a:ext cx="471170" cy="515620"/>
            </a:xfrm>
            <a:custGeom>
              <a:avLst/>
              <a:gdLst/>
              <a:ahLst/>
              <a:cxnLst/>
              <a:rect l="l" t="t" r="r" b="b"/>
              <a:pathLst>
                <a:path w="471170" h="515620">
                  <a:moveTo>
                    <a:pt x="235458" y="0"/>
                  </a:moveTo>
                  <a:lnTo>
                    <a:pt x="188002" y="5232"/>
                  </a:lnTo>
                  <a:lnTo>
                    <a:pt x="143803" y="20240"/>
                  </a:lnTo>
                  <a:lnTo>
                    <a:pt x="103807" y="43987"/>
                  </a:lnTo>
                  <a:lnTo>
                    <a:pt x="68961" y="75437"/>
                  </a:lnTo>
                  <a:lnTo>
                    <a:pt x="40210" y="113555"/>
                  </a:lnTo>
                  <a:lnTo>
                    <a:pt x="18502" y="157305"/>
                  </a:lnTo>
                  <a:lnTo>
                    <a:pt x="4783" y="205650"/>
                  </a:lnTo>
                  <a:lnTo>
                    <a:pt x="0" y="257556"/>
                  </a:lnTo>
                  <a:lnTo>
                    <a:pt x="4783" y="309461"/>
                  </a:lnTo>
                  <a:lnTo>
                    <a:pt x="18502" y="357806"/>
                  </a:lnTo>
                  <a:lnTo>
                    <a:pt x="40210" y="401556"/>
                  </a:lnTo>
                  <a:lnTo>
                    <a:pt x="68961" y="439674"/>
                  </a:lnTo>
                  <a:lnTo>
                    <a:pt x="103807" y="471124"/>
                  </a:lnTo>
                  <a:lnTo>
                    <a:pt x="143803" y="494871"/>
                  </a:lnTo>
                  <a:lnTo>
                    <a:pt x="188002" y="509879"/>
                  </a:lnTo>
                  <a:lnTo>
                    <a:pt x="235458" y="515112"/>
                  </a:lnTo>
                  <a:lnTo>
                    <a:pt x="282913" y="509879"/>
                  </a:lnTo>
                  <a:lnTo>
                    <a:pt x="327112" y="494871"/>
                  </a:lnTo>
                  <a:lnTo>
                    <a:pt x="367108" y="471124"/>
                  </a:lnTo>
                  <a:lnTo>
                    <a:pt x="401954" y="439673"/>
                  </a:lnTo>
                  <a:lnTo>
                    <a:pt x="430705" y="401556"/>
                  </a:lnTo>
                  <a:lnTo>
                    <a:pt x="452413" y="357806"/>
                  </a:lnTo>
                  <a:lnTo>
                    <a:pt x="466132" y="309461"/>
                  </a:lnTo>
                  <a:lnTo>
                    <a:pt x="470916" y="257556"/>
                  </a:lnTo>
                  <a:lnTo>
                    <a:pt x="466132" y="205650"/>
                  </a:lnTo>
                  <a:lnTo>
                    <a:pt x="452413" y="157305"/>
                  </a:lnTo>
                  <a:lnTo>
                    <a:pt x="430705" y="113555"/>
                  </a:lnTo>
                  <a:lnTo>
                    <a:pt x="401954" y="75437"/>
                  </a:lnTo>
                  <a:lnTo>
                    <a:pt x="367108" y="43987"/>
                  </a:lnTo>
                  <a:lnTo>
                    <a:pt x="327112" y="20240"/>
                  </a:lnTo>
                  <a:lnTo>
                    <a:pt x="282913" y="5232"/>
                  </a:lnTo>
                  <a:lnTo>
                    <a:pt x="235458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411462" y="3429761"/>
              <a:ext cx="471170" cy="515620"/>
            </a:xfrm>
            <a:custGeom>
              <a:avLst/>
              <a:gdLst/>
              <a:ahLst/>
              <a:cxnLst/>
              <a:rect l="l" t="t" r="r" b="b"/>
              <a:pathLst>
                <a:path w="471170" h="515620">
                  <a:moveTo>
                    <a:pt x="0" y="257556"/>
                  </a:moveTo>
                  <a:lnTo>
                    <a:pt x="4783" y="205650"/>
                  </a:lnTo>
                  <a:lnTo>
                    <a:pt x="18502" y="157305"/>
                  </a:lnTo>
                  <a:lnTo>
                    <a:pt x="40210" y="113555"/>
                  </a:lnTo>
                  <a:lnTo>
                    <a:pt x="68961" y="75437"/>
                  </a:lnTo>
                  <a:lnTo>
                    <a:pt x="103807" y="43987"/>
                  </a:lnTo>
                  <a:lnTo>
                    <a:pt x="143803" y="20240"/>
                  </a:lnTo>
                  <a:lnTo>
                    <a:pt x="188002" y="5232"/>
                  </a:lnTo>
                  <a:lnTo>
                    <a:pt x="235458" y="0"/>
                  </a:lnTo>
                  <a:lnTo>
                    <a:pt x="282913" y="5232"/>
                  </a:lnTo>
                  <a:lnTo>
                    <a:pt x="327112" y="20240"/>
                  </a:lnTo>
                  <a:lnTo>
                    <a:pt x="367108" y="43987"/>
                  </a:lnTo>
                  <a:lnTo>
                    <a:pt x="401954" y="75437"/>
                  </a:lnTo>
                  <a:lnTo>
                    <a:pt x="430705" y="113555"/>
                  </a:lnTo>
                  <a:lnTo>
                    <a:pt x="452413" y="157305"/>
                  </a:lnTo>
                  <a:lnTo>
                    <a:pt x="466132" y="205650"/>
                  </a:lnTo>
                  <a:lnTo>
                    <a:pt x="470916" y="257556"/>
                  </a:lnTo>
                  <a:lnTo>
                    <a:pt x="466132" y="309461"/>
                  </a:lnTo>
                  <a:lnTo>
                    <a:pt x="452413" y="357806"/>
                  </a:lnTo>
                  <a:lnTo>
                    <a:pt x="430705" y="401556"/>
                  </a:lnTo>
                  <a:lnTo>
                    <a:pt x="401954" y="439673"/>
                  </a:lnTo>
                  <a:lnTo>
                    <a:pt x="367108" y="471124"/>
                  </a:lnTo>
                  <a:lnTo>
                    <a:pt x="327112" y="494871"/>
                  </a:lnTo>
                  <a:lnTo>
                    <a:pt x="282913" y="509879"/>
                  </a:lnTo>
                  <a:lnTo>
                    <a:pt x="235458" y="515112"/>
                  </a:lnTo>
                  <a:lnTo>
                    <a:pt x="188002" y="509879"/>
                  </a:lnTo>
                  <a:lnTo>
                    <a:pt x="143803" y="494871"/>
                  </a:lnTo>
                  <a:lnTo>
                    <a:pt x="103807" y="471124"/>
                  </a:lnTo>
                  <a:lnTo>
                    <a:pt x="68961" y="439674"/>
                  </a:lnTo>
                  <a:lnTo>
                    <a:pt x="40210" y="401556"/>
                  </a:lnTo>
                  <a:lnTo>
                    <a:pt x="18502" y="357806"/>
                  </a:lnTo>
                  <a:lnTo>
                    <a:pt x="4783" y="309461"/>
                  </a:lnTo>
                  <a:lnTo>
                    <a:pt x="0" y="257556"/>
                  </a:lnTo>
                  <a:close/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572761" y="3490341"/>
            <a:ext cx="52927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1250" algn="l"/>
                <a:tab pos="2333625" algn="l"/>
                <a:tab pos="3773170" algn="l"/>
                <a:tab pos="4871720" algn="l"/>
              </a:tabLst>
            </a:pP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>
                <a:latin typeface="Verdana"/>
                <a:cs typeface="Verdana"/>
              </a:rPr>
              <a:t>1	C1	P1	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>
                <a:latin typeface="Verdana"/>
                <a:cs typeface="Verdana"/>
              </a:rPr>
              <a:t>2	C2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537063" y="3413886"/>
            <a:ext cx="502920" cy="547370"/>
            <a:chOff x="10537063" y="3413886"/>
            <a:chExt cx="502920" cy="547370"/>
          </a:xfrm>
        </p:grpSpPr>
        <p:sp>
          <p:nvSpPr>
            <p:cNvPr id="19" name="object 19"/>
            <p:cNvSpPr/>
            <p:nvPr/>
          </p:nvSpPr>
          <p:spPr>
            <a:xfrm>
              <a:off x="10552938" y="3429761"/>
              <a:ext cx="471170" cy="515620"/>
            </a:xfrm>
            <a:custGeom>
              <a:avLst/>
              <a:gdLst/>
              <a:ahLst/>
              <a:cxnLst/>
              <a:rect l="l" t="t" r="r" b="b"/>
              <a:pathLst>
                <a:path w="471170" h="515620">
                  <a:moveTo>
                    <a:pt x="235457" y="0"/>
                  </a:moveTo>
                  <a:lnTo>
                    <a:pt x="188002" y="5232"/>
                  </a:lnTo>
                  <a:lnTo>
                    <a:pt x="143803" y="20240"/>
                  </a:lnTo>
                  <a:lnTo>
                    <a:pt x="103807" y="43987"/>
                  </a:lnTo>
                  <a:lnTo>
                    <a:pt x="68961" y="75437"/>
                  </a:lnTo>
                  <a:lnTo>
                    <a:pt x="40210" y="113555"/>
                  </a:lnTo>
                  <a:lnTo>
                    <a:pt x="18502" y="157305"/>
                  </a:lnTo>
                  <a:lnTo>
                    <a:pt x="4783" y="205650"/>
                  </a:lnTo>
                  <a:lnTo>
                    <a:pt x="0" y="257556"/>
                  </a:lnTo>
                  <a:lnTo>
                    <a:pt x="4783" y="309461"/>
                  </a:lnTo>
                  <a:lnTo>
                    <a:pt x="18502" y="357806"/>
                  </a:lnTo>
                  <a:lnTo>
                    <a:pt x="40210" y="401556"/>
                  </a:lnTo>
                  <a:lnTo>
                    <a:pt x="68961" y="439674"/>
                  </a:lnTo>
                  <a:lnTo>
                    <a:pt x="103807" y="471124"/>
                  </a:lnTo>
                  <a:lnTo>
                    <a:pt x="143803" y="494871"/>
                  </a:lnTo>
                  <a:lnTo>
                    <a:pt x="188002" y="509879"/>
                  </a:lnTo>
                  <a:lnTo>
                    <a:pt x="235457" y="515112"/>
                  </a:lnTo>
                  <a:lnTo>
                    <a:pt x="282913" y="509879"/>
                  </a:lnTo>
                  <a:lnTo>
                    <a:pt x="327112" y="494871"/>
                  </a:lnTo>
                  <a:lnTo>
                    <a:pt x="367108" y="471124"/>
                  </a:lnTo>
                  <a:lnTo>
                    <a:pt x="401954" y="439673"/>
                  </a:lnTo>
                  <a:lnTo>
                    <a:pt x="430705" y="401556"/>
                  </a:lnTo>
                  <a:lnTo>
                    <a:pt x="452413" y="357806"/>
                  </a:lnTo>
                  <a:lnTo>
                    <a:pt x="466132" y="309461"/>
                  </a:lnTo>
                  <a:lnTo>
                    <a:pt x="470915" y="257556"/>
                  </a:lnTo>
                  <a:lnTo>
                    <a:pt x="466132" y="205650"/>
                  </a:lnTo>
                  <a:lnTo>
                    <a:pt x="452413" y="157305"/>
                  </a:lnTo>
                  <a:lnTo>
                    <a:pt x="430705" y="113555"/>
                  </a:lnTo>
                  <a:lnTo>
                    <a:pt x="401954" y="75437"/>
                  </a:lnTo>
                  <a:lnTo>
                    <a:pt x="367108" y="43987"/>
                  </a:lnTo>
                  <a:lnTo>
                    <a:pt x="327112" y="20240"/>
                  </a:lnTo>
                  <a:lnTo>
                    <a:pt x="282913" y="5232"/>
                  </a:lnTo>
                  <a:lnTo>
                    <a:pt x="235457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552938" y="3429761"/>
              <a:ext cx="471170" cy="515620"/>
            </a:xfrm>
            <a:custGeom>
              <a:avLst/>
              <a:gdLst/>
              <a:ahLst/>
              <a:cxnLst/>
              <a:rect l="l" t="t" r="r" b="b"/>
              <a:pathLst>
                <a:path w="471170" h="515620">
                  <a:moveTo>
                    <a:pt x="0" y="257556"/>
                  </a:moveTo>
                  <a:lnTo>
                    <a:pt x="4783" y="205650"/>
                  </a:lnTo>
                  <a:lnTo>
                    <a:pt x="18502" y="157305"/>
                  </a:lnTo>
                  <a:lnTo>
                    <a:pt x="40210" y="113555"/>
                  </a:lnTo>
                  <a:lnTo>
                    <a:pt x="68961" y="75437"/>
                  </a:lnTo>
                  <a:lnTo>
                    <a:pt x="103807" y="43987"/>
                  </a:lnTo>
                  <a:lnTo>
                    <a:pt x="143803" y="20240"/>
                  </a:lnTo>
                  <a:lnTo>
                    <a:pt x="188002" y="5232"/>
                  </a:lnTo>
                  <a:lnTo>
                    <a:pt x="235457" y="0"/>
                  </a:lnTo>
                  <a:lnTo>
                    <a:pt x="282913" y="5232"/>
                  </a:lnTo>
                  <a:lnTo>
                    <a:pt x="327112" y="20240"/>
                  </a:lnTo>
                  <a:lnTo>
                    <a:pt x="367108" y="43987"/>
                  </a:lnTo>
                  <a:lnTo>
                    <a:pt x="401954" y="75437"/>
                  </a:lnTo>
                  <a:lnTo>
                    <a:pt x="430705" y="113555"/>
                  </a:lnTo>
                  <a:lnTo>
                    <a:pt x="452413" y="157305"/>
                  </a:lnTo>
                  <a:lnTo>
                    <a:pt x="466132" y="205650"/>
                  </a:lnTo>
                  <a:lnTo>
                    <a:pt x="470915" y="257556"/>
                  </a:lnTo>
                  <a:lnTo>
                    <a:pt x="466132" y="309461"/>
                  </a:lnTo>
                  <a:lnTo>
                    <a:pt x="452413" y="357806"/>
                  </a:lnTo>
                  <a:lnTo>
                    <a:pt x="430705" y="401556"/>
                  </a:lnTo>
                  <a:lnTo>
                    <a:pt x="401954" y="439673"/>
                  </a:lnTo>
                  <a:lnTo>
                    <a:pt x="367108" y="471124"/>
                  </a:lnTo>
                  <a:lnTo>
                    <a:pt x="327112" y="494871"/>
                  </a:lnTo>
                  <a:lnTo>
                    <a:pt x="282913" y="509879"/>
                  </a:lnTo>
                  <a:lnTo>
                    <a:pt x="235457" y="515112"/>
                  </a:lnTo>
                  <a:lnTo>
                    <a:pt x="188002" y="509879"/>
                  </a:lnTo>
                  <a:lnTo>
                    <a:pt x="143803" y="494871"/>
                  </a:lnTo>
                  <a:lnTo>
                    <a:pt x="103807" y="471124"/>
                  </a:lnTo>
                  <a:lnTo>
                    <a:pt x="68961" y="439674"/>
                  </a:lnTo>
                  <a:lnTo>
                    <a:pt x="40210" y="401556"/>
                  </a:lnTo>
                  <a:lnTo>
                    <a:pt x="18502" y="357806"/>
                  </a:lnTo>
                  <a:lnTo>
                    <a:pt x="4783" y="309461"/>
                  </a:lnTo>
                  <a:lnTo>
                    <a:pt x="0" y="257556"/>
                  </a:lnTo>
                  <a:close/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0587608" y="3490341"/>
            <a:ext cx="4044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P2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81194" y="3639692"/>
            <a:ext cx="5572125" cy="95250"/>
          </a:xfrm>
          <a:custGeom>
            <a:avLst/>
            <a:gdLst/>
            <a:ahLst/>
            <a:cxnLst/>
            <a:rect l="l" t="t" r="r" b="b"/>
            <a:pathLst>
              <a:path w="5572125" h="95250">
                <a:moveTo>
                  <a:pt x="670560" y="47625"/>
                </a:moveTo>
                <a:lnTo>
                  <a:pt x="638810" y="31750"/>
                </a:lnTo>
                <a:lnTo>
                  <a:pt x="575310" y="0"/>
                </a:lnTo>
                <a:lnTo>
                  <a:pt x="575310" y="31750"/>
                </a:lnTo>
                <a:lnTo>
                  <a:pt x="0" y="31750"/>
                </a:lnTo>
                <a:lnTo>
                  <a:pt x="0" y="63500"/>
                </a:lnTo>
                <a:lnTo>
                  <a:pt x="575310" y="63500"/>
                </a:lnTo>
                <a:lnTo>
                  <a:pt x="575310" y="95250"/>
                </a:lnTo>
                <a:lnTo>
                  <a:pt x="638810" y="63500"/>
                </a:lnTo>
                <a:lnTo>
                  <a:pt x="670560" y="47625"/>
                </a:lnTo>
                <a:close/>
              </a:path>
              <a:path w="5572125" h="95250">
                <a:moveTo>
                  <a:pt x="1879092" y="47625"/>
                </a:moveTo>
                <a:lnTo>
                  <a:pt x="1847342" y="31750"/>
                </a:lnTo>
                <a:lnTo>
                  <a:pt x="1783842" y="0"/>
                </a:lnTo>
                <a:lnTo>
                  <a:pt x="1783842" y="31750"/>
                </a:lnTo>
                <a:lnTo>
                  <a:pt x="1141476" y="31750"/>
                </a:lnTo>
                <a:lnTo>
                  <a:pt x="1141476" y="63500"/>
                </a:lnTo>
                <a:lnTo>
                  <a:pt x="1783842" y="63500"/>
                </a:lnTo>
                <a:lnTo>
                  <a:pt x="1783842" y="95250"/>
                </a:lnTo>
                <a:lnTo>
                  <a:pt x="1847342" y="63500"/>
                </a:lnTo>
                <a:lnTo>
                  <a:pt x="1879092" y="47625"/>
                </a:lnTo>
                <a:close/>
              </a:path>
              <a:path w="5572125" h="95250">
                <a:moveTo>
                  <a:pt x="3288792" y="47625"/>
                </a:moveTo>
                <a:lnTo>
                  <a:pt x="3257042" y="31750"/>
                </a:lnTo>
                <a:lnTo>
                  <a:pt x="3193542" y="0"/>
                </a:lnTo>
                <a:lnTo>
                  <a:pt x="3193542" y="31750"/>
                </a:lnTo>
                <a:lnTo>
                  <a:pt x="2350008" y="31750"/>
                </a:lnTo>
                <a:lnTo>
                  <a:pt x="2350008" y="63500"/>
                </a:lnTo>
                <a:lnTo>
                  <a:pt x="3193542" y="63500"/>
                </a:lnTo>
                <a:lnTo>
                  <a:pt x="3193542" y="95250"/>
                </a:lnTo>
                <a:lnTo>
                  <a:pt x="3257042" y="63500"/>
                </a:lnTo>
                <a:lnTo>
                  <a:pt x="3288792" y="47625"/>
                </a:lnTo>
                <a:close/>
              </a:path>
              <a:path w="5572125" h="95250">
                <a:moveTo>
                  <a:pt x="4430268" y="47625"/>
                </a:moveTo>
                <a:lnTo>
                  <a:pt x="4398518" y="31750"/>
                </a:lnTo>
                <a:lnTo>
                  <a:pt x="4335018" y="0"/>
                </a:lnTo>
                <a:lnTo>
                  <a:pt x="4335018" y="31750"/>
                </a:lnTo>
                <a:lnTo>
                  <a:pt x="3759708" y="31750"/>
                </a:lnTo>
                <a:lnTo>
                  <a:pt x="3759708" y="63500"/>
                </a:lnTo>
                <a:lnTo>
                  <a:pt x="4335018" y="63500"/>
                </a:lnTo>
                <a:lnTo>
                  <a:pt x="4335018" y="95250"/>
                </a:lnTo>
                <a:lnTo>
                  <a:pt x="4398518" y="63500"/>
                </a:lnTo>
                <a:lnTo>
                  <a:pt x="4430268" y="47625"/>
                </a:lnTo>
                <a:close/>
              </a:path>
              <a:path w="5572125" h="95250">
                <a:moveTo>
                  <a:pt x="5571744" y="47625"/>
                </a:moveTo>
                <a:lnTo>
                  <a:pt x="5539994" y="31750"/>
                </a:lnTo>
                <a:lnTo>
                  <a:pt x="5476494" y="0"/>
                </a:lnTo>
                <a:lnTo>
                  <a:pt x="5476494" y="31750"/>
                </a:lnTo>
                <a:lnTo>
                  <a:pt x="4901184" y="31750"/>
                </a:lnTo>
                <a:lnTo>
                  <a:pt x="4901184" y="63500"/>
                </a:lnTo>
                <a:lnTo>
                  <a:pt x="5476494" y="63500"/>
                </a:lnTo>
                <a:lnTo>
                  <a:pt x="5476494" y="95250"/>
                </a:lnTo>
                <a:lnTo>
                  <a:pt x="5539994" y="63500"/>
                </a:lnTo>
                <a:lnTo>
                  <a:pt x="5571744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51254" y="4723638"/>
            <a:ext cx="2085339" cy="1666239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227965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1795"/>
              </a:spcBef>
            </a:pPr>
            <a:r>
              <a:rPr dirty="0" sz="1800" spc="-10">
                <a:latin typeface="Arial MT"/>
                <a:cs typeface="Arial MT"/>
              </a:rPr>
              <a:t>S1</a:t>
            </a:r>
            <a:r>
              <a:rPr dirty="0" sz="1800" spc="-10">
                <a:latin typeface="SimSun"/>
                <a:cs typeface="SimSun"/>
              </a:rPr>
              <a:t>：</a:t>
            </a:r>
            <a:r>
              <a:rPr dirty="0" sz="1800" spc="-10">
                <a:latin typeface="Arial MT"/>
                <a:cs typeface="Arial MT"/>
              </a:rPr>
              <a:t>a</a:t>
            </a:r>
            <a:r>
              <a:rPr dirty="0" sz="1800" spc="-10">
                <a:latin typeface="SimSun"/>
                <a:cs typeface="SimSun"/>
              </a:rPr>
              <a:t>：＝</a:t>
            </a:r>
            <a:r>
              <a:rPr dirty="0" sz="1800" spc="-10">
                <a:latin typeface="Arial MT"/>
                <a:cs typeface="Arial MT"/>
              </a:rPr>
              <a:t>x</a:t>
            </a:r>
            <a:r>
              <a:rPr dirty="0" sz="1800" spc="-10">
                <a:latin typeface="SimSun"/>
                <a:cs typeface="SimSun"/>
              </a:rPr>
              <a:t>＋</a:t>
            </a:r>
            <a:r>
              <a:rPr dirty="0" sz="1800" spc="-10">
                <a:latin typeface="Arial MT"/>
                <a:cs typeface="Arial MT"/>
              </a:rPr>
              <a:t>y</a:t>
            </a:r>
            <a:r>
              <a:rPr dirty="0" sz="1800" spc="-10">
                <a:latin typeface="SimSun"/>
                <a:cs typeface="SimSun"/>
              </a:rPr>
              <a:t>；</a:t>
            </a:r>
            <a:endParaRPr sz="1800">
              <a:latin typeface="SimSun"/>
              <a:cs typeface="SimSun"/>
            </a:endParaRPr>
          </a:p>
          <a:p>
            <a:pPr marL="90170" marR="196850">
              <a:lnSpc>
                <a:spcPct val="200000"/>
              </a:lnSpc>
              <a:spcBef>
                <a:spcPts val="5"/>
              </a:spcBef>
            </a:pPr>
            <a:r>
              <a:rPr dirty="0" sz="1800" spc="-5">
                <a:latin typeface="Arial MT"/>
                <a:cs typeface="Arial MT"/>
              </a:rPr>
              <a:t>S2</a:t>
            </a:r>
            <a:r>
              <a:rPr dirty="0" sz="1800" spc="-5">
                <a:latin typeface="SimSun"/>
                <a:cs typeface="SimSun"/>
              </a:rPr>
              <a:t>：</a:t>
            </a:r>
            <a:r>
              <a:rPr dirty="0" sz="1800" spc="-5">
                <a:latin typeface="Arial MT"/>
                <a:cs typeface="Arial MT"/>
              </a:rPr>
              <a:t>b</a:t>
            </a:r>
            <a:r>
              <a:rPr dirty="0" sz="1800" spc="-5">
                <a:latin typeface="SimSun"/>
                <a:cs typeface="SimSun"/>
              </a:rPr>
              <a:t>：＝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-5">
                <a:latin typeface="SimSun"/>
                <a:cs typeface="SimSun"/>
              </a:rPr>
              <a:t>－</a:t>
            </a:r>
            <a:r>
              <a:rPr dirty="0" sz="1800" spc="-5">
                <a:latin typeface="Arial MT"/>
                <a:cs typeface="Arial MT"/>
              </a:rPr>
              <a:t>5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S3</a:t>
            </a:r>
            <a:r>
              <a:rPr dirty="0" sz="1800">
                <a:latin typeface="SimSun"/>
                <a:cs typeface="SimSun"/>
              </a:rPr>
              <a:t>：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>
                <a:latin typeface="SimSun"/>
                <a:cs typeface="SimSun"/>
              </a:rPr>
              <a:t>：＝</a:t>
            </a:r>
            <a:r>
              <a:rPr dirty="0" sz="1800" spc="-10">
                <a:latin typeface="Arial MT"/>
                <a:cs typeface="Arial MT"/>
              </a:rPr>
              <a:t>b</a:t>
            </a:r>
            <a:r>
              <a:rPr dirty="0" sz="1800">
                <a:latin typeface="SimSun"/>
                <a:cs typeface="SimSun"/>
              </a:rPr>
              <a:t>＋</a:t>
            </a:r>
            <a:r>
              <a:rPr dirty="0" sz="1800" spc="-10">
                <a:latin typeface="Arial MT"/>
                <a:cs typeface="Arial MT"/>
              </a:rPr>
              <a:t>1</a:t>
            </a:r>
            <a:r>
              <a:rPr dirty="0" sz="1800">
                <a:latin typeface="SimSun"/>
                <a:cs typeface="SimSun"/>
              </a:rPr>
              <a:t>；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694046" y="5282310"/>
            <a:ext cx="567055" cy="547370"/>
            <a:chOff x="4694046" y="5282310"/>
            <a:chExt cx="567055" cy="547370"/>
          </a:xfrm>
        </p:grpSpPr>
        <p:sp>
          <p:nvSpPr>
            <p:cNvPr id="25" name="object 25"/>
            <p:cNvSpPr/>
            <p:nvPr/>
          </p:nvSpPr>
          <p:spPr>
            <a:xfrm>
              <a:off x="4709921" y="5298185"/>
              <a:ext cx="535305" cy="515620"/>
            </a:xfrm>
            <a:custGeom>
              <a:avLst/>
              <a:gdLst/>
              <a:ahLst/>
              <a:cxnLst/>
              <a:rect l="l" t="t" r="r" b="b"/>
              <a:pathLst>
                <a:path w="535304" h="515620">
                  <a:moveTo>
                    <a:pt x="267462" y="0"/>
                  </a:moveTo>
                  <a:lnTo>
                    <a:pt x="219389" y="4149"/>
                  </a:lnTo>
                  <a:lnTo>
                    <a:pt x="174141" y="16113"/>
                  </a:lnTo>
                  <a:lnTo>
                    <a:pt x="132475" y="35164"/>
                  </a:lnTo>
                  <a:lnTo>
                    <a:pt x="95145" y="60575"/>
                  </a:lnTo>
                  <a:lnTo>
                    <a:pt x="62908" y="91617"/>
                  </a:lnTo>
                  <a:lnTo>
                    <a:pt x="36519" y="127564"/>
                  </a:lnTo>
                  <a:lnTo>
                    <a:pt x="16734" y="167688"/>
                  </a:lnTo>
                  <a:lnTo>
                    <a:pt x="4309" y="211261"/>
                  </a:lnTo>
                  <a:lnTo>
                    <a:pt x="0" y="257555"/>
                  </a:lnTo>
                  <a:lnTo>
                    <a:pt x="4309" y="303850"/>
                  </a:lnTo>
                  <a:lnTo>
                    <a:pt x="16734" y="347423"/>
                  </a:lnTo>
                  <a:lnTo>
                    <a:pt x="36519" y="387547"/>
                  </a:lnTo>
                  <a:lnTo>
                    <a:pt x="62908" y="423494"/>
                  </a:lnTo>
                  <a:lnTo>
                    <a:pt x="95145" y="454536"/>
                  </a:lnTo>
                  <a:lnTo>
                    <a:pt x="132475" y="479947"/>
                  </a:lnTo>
                  <a:lnTo>
                    <a:pt x="174141" y="498998"/>
                  </a:lnTo>
                  <a:lnTo>
                    <a:pt x="219389" y="510962"/>
                  </a:lnTo>
                  <a:lnTo>
                    <a:pt x="267462" y="515111"/>
                  </a:lnTo>
                  <a:lnTo>
                    <a:pt x="315534" y="510962"/>
                  </a:lnTo>
                  <a:lnTo>
                    <a:pt x="360782" y="498998"/>
                  </a:lnTo>
                  <a:lnTo>
                    <a:pt x="402448" y="479947"/>
                  </a:lnTo>
                  <a:lnTo>
                    <a:pt x="439778" y="454536"/>
                  </a:lnTo>
                  <a:lnTo>
                    <a:pt x="472015" y="423494"/>
                  </a:lnTo>
                  <a:lnTo>
                    <a:pt x="498404" y="387547"/>
                  </a:lnTo>
                  <a:lnTo>
                    <a:pt x="518189" y="347423"/>
                  </a:lnTo>
                  <a:lnTo>
                    <a:pt x="530614" y="303850"/>
                  </a:lnTo>
                  <a:lnTo>
                    <a:pt x="534924" y="257555"/>
                  </a:lnTo>
                  <a:lnTo>
                    <a:pt x="530614" y="211261"/>
                  </a:lnTo>
                  <a:lnTo>
                    <a:pt x="518189" y="167688"/>
                  </a:lnTo>
                  <a:lnTo>
                    <a:pt x="498404" y="127564"/>
                  </a:lnTo>
                  <a:lnTo>
                    <a:pt x="472015" y="91617"/>
                  </a:lnTo>
                  <a:lnTo>
                    <a:pt x="439778" y="60575"/>
                  </a:lnTo>
                  <a:lnTo>
                    <a:pt x="402448" y="35164"/>
                  </a:lnTo>
                  <a:lnTo>
                    <a:pt x="360782" y="16113"/>
                  </a:lnTo>
                  <a:lnTo>
                    <a:pt x="315534" y="4149"/>
                  </a:lnTo>
                  <a:lnTo>
                    <a:pt x="267462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709921" y="5298185"/>
              <a:ext cx="535305" cy="515620"/>
            </a:xfrm>
            <a:custGeom>
              <a:avLst/>
              <a:gdLst/>
              <a:ahLst/>
              <a:cxnLst/>
              <a:rect l="l" t="t" r="r" b="b"/>
              <a:pathLst>
                <a:path w="535304" h="515620">
                  <a:moveTo>
                    <a:pt x="0" y="257555"/>
                  </a:moveTo>
                  <a:lnTo>
                    <a:pt x="4309" y="211261"/>
                  </a:lnTo>
                  <a:lnTo>
                    <a:pt x="16734" y="167688"/>
                  </a:lnTo>
                  <a:lnTo>
                    <a:pt x="36519" y="127564"/>
                  </a:lnTo>
                  <a:lnTo>
                    <a:pt x="62908" y="91617"/>
                  </a:lnTo>
                  <a:lnTo>
                    <a:pt x="95145" y="60575"/>
                  </a:lnTo>
                  <a:lnTo>
                    <a:pt x="132475" y="35164"/>
                  </a:lnTo>
                  <a:lnTo>
                    <a:pt x="174141" y="16113"/>
                  </a:lnTo>
                  <a:lnTo>
                    <a:pt x="219389" y="4149"/>
                  </a:lnTo>
                  <a:lnTo>
                    <a:pt x="267462" y="0"/>
                  </a:lnTo>
                  <a:lnTo>
                    <a:pt x="315534" y="4149"/>
                  </a:lnTo>
                  <a:lnTo>
                    <a:pt x="360782" y="16113"/>
                  </a:lnTo>
                  <a:lnTo>
                    <a:pt x="402448" y="35164"/>
                  </a:lnTo>
                  <a:lnTo>
                    <a:pt x="439778" y="60575"/>
                  </a:lnTo>
                  <a:lnTo>
                    <a:pt x="472015" y="91617"/>
                  </a:lnTo>
                  <a:lnTo>
                    <a:pt x="498404" y="127564"/>
                  </a:lnTo>
                  <a:lnTo>
                    <a:pt x="518189" y="167688"/>
                  </a:lnTo>
                  <a:lnTo>
                    <a:pt x="530614" y="211261"/>
                  </a:lnTo>
                  <a:lnTo>
                    <a:pt x="534924" y="257555"/>
                  </a:lnTo>
                  <a:lnTo>
                    <a:pt x="530614" y="303850"/>
                  </a:lnTo>
                  <a:lnTo>
                    <a:pt x="518189" y="347423"/>
                  </a:lnTo>
                  <a:lnTo>
                    <a:pt x="498404" y="387547"/>
                  </a:lnTo>
                  <a:lnTo>
                    <a:pt x="472015" y="423494"/>
                  </a:lnTo>
                  <a:lnTo>
                    <a:pt x="439778" y="454536"/>
                  </a:lnTo>
                  <a:lnTo>
                    <a:pt x="402448" y="479947"/>
                  </a:lnTo>
                  <a:lnTo>
                    <a:pt x="360782" y="498998"/>
                  </a:lnTo>
                  <a:lnTo>
                    <a:pt x="315534" y="510962"/>
                  </a:lnTo>
                  <a:lnTo>
                    <a:pt x="267462" y="515111"/>
                  </a:lnTo>
                  <a:lnTo>
                    <a:pt x="219389" y="510962"/>
                  </a:lnTo>
                  <a:lnTo>
                    <a:pt x="174141" y="498998"/>
                  </a:lnTo>
                  <a:lnTo>
                    <a:pt x="132475" y="479947"/>
                  </a:lnTo>
                  <a:lnTo>
                    <a:pt x="95145" y="454536"/>
                  </a:lnTo>
                  <a:lnTo>
                    <a:pt x="62908" y="423494"/>
                  </a:lnTo>
                  <a:lnTo>
                    <a:pt x="36519" y="387547"/>
                  </a:lnTo>
                  <a:lnTo>
                    <a:pt x="16734" y="347423"/>
                  </a:lnTo>
                  <a:lnTo>
                    <a:pt x="4309" y="303850"/>
                  </a:lnTo>
                  <a:lnTo>
                    <a:pt x="0" y="257555"/>
                  </a:lnTo>
                  <a:close/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4763261" y="5359704"/>
            <a:ext cx="4286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S1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995542" y="5282310"/>
            <a:ext cx="568325" cy="547370"/>
            <a:chOff x="5995542" y="5282310"/>
            <a:chExt cx="568325" cy="547370"/>
          </a:xfrm>
        </p:grpSpPr>
        <p:sp>
          <p:nvSpPr>
            <p:cNvPr id="29" name="object 29"/>
            <p:cNvSpPr/>
            <p:nvPr/>
          </p:nvSpPr>
          <p:spPr>
            <a:xfrm>
              <a:off x="6011417" y="5298185"/>
              <a:ext cx="536575" cy="515620"/>
            </a:xfrm>
            <a:custGeom>
              <a:avLst/>
              <a:gdLst/>
              <a:ahLst/>
              <a:cxnLst/>
              <a:rect l="l" t="t" r="r" b="b"/>
              <a:pathLst>
                <a:path w="536575" h="515620">
                  <a:moveTo>
                    <a:pt x="268224" y="0"/>
                  </a:moveTo>
                  <a:lnTo>
                    <a:pt x="220024" y="4149"/>
                  </a:lnTo>
                  <a:lnTo>
                    <a:pt x="174653" y="16113"/>
                  </a:lnTo>
                  <a:lnTo>
                    <a:pt x="132870" y="35164"/>
                  </a:lnTo>
                  <a:lnTo>
                    <a:pt x="95432" y="60575"/>
                  </a:lnTo>
                  <a:lnTo>
                    <a:pt x="63100" y="91617"/>
                  </a:lnTo>
                  <a:lnTo>
                    <a:pt x="36632" y="127564"/>
                  </a:lnTo>
                  <a:lnTo>
                    <a:pt x="16786" y="167688"/>
                  </a:lnTo>
                  <a:lnTo>
                    <a:pt x="4323" y="211261"/>
                  </a:lnTo>
                  <a:lnTo>
                    <a:pt x="0" y="257555"/>
                  </a:lnTo>
                  <a:lnTo>
                    <a:pt x="4323" y="303850"/>
                  </a:lnTo>
                  <a:lnTo>
                    <a:pt x="16786" y="347423"/>
                  </a:lnTo>
                  <a:lnTo>
                    <a:pt x="36632" y="387547"/>
                  </a:lnTo>
                  <a:lnTo>
                    <a:pt x="63100" y="423494"/>
                  </a:lnTo>
                  <a:lnTo>
                    <a:pt x="95432" y="454536"/>
                  </a:lnTo>
                  <a:lnTo>
                    <a:pt x="132870" y="479947"/>
                  </a:lnTo>
                  <a:lnTo>
                    <a:pt x="174653" y="498998"/>
                  </a:lnTo>
                  <a:lnTo>
                    <a:pt x="220024" y="510962"/>
                  </a:lnTo>
                  <a:lnTo>
                    <a:pt x="268224" y="515111"/>
                  </a:lnTo>
                  <a:lnTo>
                    <a:pt x="316423" y="510962"/>
                  </a:lnTo>
                  <a:lnTo>
                    <a:pt x="361794" y="498998"/>
                  </a:lnTo>
                  <a:lnTo>
                    <a:pt x="403577" y="479947"/>
                  </a:lnTo>
                  <a:lnTo>
                    <a:pt x="441015" y="454536"/>
                  </a:lnTo>
                  <a:lnTo>
                    <a:pt x="473347" y="423494"/>
                  </a:lnTo>
                  <a:lnTo>
                    <a:pt x="499815" y="387547"/>
                  </a:lnTo>
                  <a:lnTo>
                    <a:pt x="519661" y="347423"/>
                  </a:lnTo>
                  <a:lnTo>
                    <a:pt x="532124" y="303850"/>
                  </a:lnTo>
                  <a:lnTo>
                    <a:pt x="536448" y="257555"/>
                  </a:lnTo>
                  <a:lnTo>
                    <a:pt x="532124" y="211261"/>
                  </a:lnTo>
                  <a:lnTo>
                    <a:pt x="519661" y="167688"/>
                  </a:lnTo>
                  <a:lnTo>
                    <a:pt x="499815" y="127564"/>
                  </a:lnTo>
                  <a:lnTo>
                    <a:pt x="473347" y="91617"/>
                  </a:lnTo>
                  <a:lnTo>
                    <a:pt x="441015" y="60575"/>
                  </a:lnTo>
                  <a:lnTo>
                    <a:pt x="403577" y="35164"/>
                  </a:lnTo>
                  <a:lnTo>
                    <a:pt x="361794" y="16113"/>
                  </a:lnTo>
                  <a:lnTo>
                    <a:pt x="316423" y="4149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011417" y="5298185"/>
              <a:ext cx="536575" cy="515620"/>
            </a:xfrm>
            <a:custGeom>
              <a:avLst/>
              <a:gdLst/>
              <a:ahLst/>
              <a:cxnLst/>
              <a:rect l="l" t="t" r="r" b="b"/>
              <a:pathLst>
                <a:path w="536575" h="515620">
                  <a:moveTo>
                    <a:pt x="0" y="257555"/>
                  </a:moveTo>
                  <a:lnTo>
                    <a:pt x="4323" y="211261"/>
                  </a:lnTo>
                  <a:lnTo>
                    <a:pt x="16786" y="167688"/>
                  </a:lnTo>
                  <a:lnTo>
                    <a:pt x="36632" y="127564"/>
                  </a:lnTo>
                  <a:lnTo>
                    <a:pt x="63100" y="91617"/>
                  </a:lnTo>
                  <a:lnTo>
                    <a:pt x="95432" y="60575"/>
                  </a:lnTo>
                  <a:lnTo>
                    <a:pt x="132870" y="35164"/>
                  </a:lnTo>
                  <a:lnTo>
                    <a:pt x="174653" y="16113"/>
                  </a:lnTo>
                  <a:lnTo>
                    <a:pt x="220024" y="4149"/>
                  </a:lnTo>
                  <a:lnTo>
                    <a:pt x="268224" y="0"/>
                  </a:lnTo>
                  <a:lnTo>
                    <a:pt x="316423" y="4149"/>
                  </a:lnTo>
                  <a:lnTo>
                    <a:pt x="361794" y="16113"/>
                  </a:lnTo>
                  <a:lnTo>
                    <a:pt x="403577" y="35164"/>
                  </a:lnTo>
                  <a:lnTo>
                    <a:pt x="441015" y="60575"/>
                  </a:lnTo>
                  <a:lnTo>
                    <a:pt x="473347" y="91617"/>
                  </a:lnTo>
                  <a:lnTo>
                    <a:pt x="499815" y="127564"/>
                  </a:lnTo>
                  <a:lnTo>
                    <a:pt x="519661" y="167688"/>
                  </a:lnTo>
                  <a:lnTo>
                    <a:pt x="532124" y="211261"/>
                  </a:lnTo>
                  <a:lnTo>
                    <a:pt x="536448" y="257555"/>
                  </a:lnTo>
                  <a:lnTo>
                    <a:pt x="532124" y="303850"/>
                  </a:lnTo>
                  <a:lnTo>
                    <a:pt x="519661" y="347423"/>
                  </a:lnTo>
                  <a:lnTo>
                    <a:pt x="499815" y="387547"/>
                  </a:lnTo>
                  <a:lnTo>
                    <a:pt x="473347" y="423494"/>
                  </a:lnTo>
                  <a:lnTo>
                    <a:pt x="441015" y="454536"/>
                  </a:lnTo>
                  <a:lnTo>
                    <a:pt x="403577" y="479947"/>
                  </a:lnTo>
                  <a:lnTo>
                    <a:pt x="361794" y="498998"/>
                  </a:lnTo>
                  <a:lnTo>
                    <a:pt x="316423" y="510962"/>
                  </a:lnTo>
                  <a:lnTo>
                    <a:pt x="268224" y="515111"/>
                  </a:lnTo>
                  <a:lnTo>
                    <a:pt x="220024" y="510962"/>
                  </a:lnTo>
                  <a:lnTo>
                    <a:pt x="174653" y="498998"/>
                  </a:lnTo>
                  <a:lnTo>
                    <a:pt x="132870" y="479947"/>
                  </a:lnTo>
                  <a:lnTo>
                    <a:pt x="95432" y="454536"/>
                  </a:lnTo>
                  <a:lnTo>
                    <a:pt x="63100" y="423494"/>
                  </a:lnTo>
                  <a:lnTo>
                    <a:pt x="36632" y="387547"/>
                  </a:lnTo>
                  <a:lnTo>
                    <a:pt x="16786" y="347423"/>
                  </a:lnTo>
                  <a:lnTo>
                    <a:pt x="4323" y="303850"/>
                  </a:lnTo>
                  <a:lnTo>
                    <a:pt x="0" y="257555"/>
                  </a:lnTo>
                  <a:close/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6065646" y="5359704"/>
            <a:ext cx="4286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S2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374763" y="5282310"/>
            <a:ext cx="568325" cy="547370"/>
            <a:chOff x="7374763" y="5282310"/>
            <a:chExt cx="568325" cy="547370"/>
          </a:xfrm>
        </p:grpSpPr>
        <p:sp>
          <p:nvSpPr>
            <p:cNvPr id="33" name="object 33"/>
            <p:cNvSpPr/>
            <p:nvPr/>
          </p:nvSpPr>
          <p:spPr>
            <a:xfrm>
              <a:off x="7390638" y="5298185"/>
              <a:ext cx="536575" cy="515620"/>
            </a:xfrm>
            <a:custGeom>
              <a:avLst/>
              <a:gdLst/>
              <a:ahLst/>
              <a:cxnLst/>
              <a:rect l="l" t="t" r="r" b="b"/>
              <a:pathLst>
                <a:path w="536575" h="515620">
                  <a:moveTo>
                    <a:pt x="268223" y="0"/>
                  </a:moveTo>
                  <a:lnTo>
                    <a:pt x="220024" y="4149"/>
                  </a:lnTo>
                  <a:lnTo>
                    <a:pt x="174653" y="16113"/>
                  </a:lnTo>
                  <a:lnTo>
                    <a:pt x="132870" y="35164"/>
                  </a:lnTo>
                  <a:lnTo>
                    <a:pt x="95432" y="60575"/>
                  </a:lnTo>
                  <a:lnTo>
                    <a:pt x="63100" y="91617"/>
                  </a:lnTo>
                  <a:lnTo>
                    <a:pt x="36632" y="127564"/>
                  </a:lnTo>
                  <a:lnTo>
                    <a:pt x="16786" y="167688"/>
                  </a:lnTo>
                  <a:lnTo>
                    <a:pt x="4323" y="211261"/>
                  </a:lnTo>
                  <a:lnTo>
                    <a:pt x="0" y="257555"/>
                  </a:lnTo>
                  <a:lnTo>
                    <a:pt x="4323" y="303850"/>
                  </a:lnTo>
                  <a:lnTo>
                    <a:pt x="16786" y="347423"/>
                  </a:lnTo>
                  <a:lnTo>
                    <a:pt x="36632" y="387547"/>
                  </a:lnTo>
                  <a:lnTo>
                    <a:pt x="63100" y="423494"/>
                  </a:lnTo>
                  <a:lnTo>
                    <a:pt x="95432" y="454536"/>
                  </a:lnTo>
                  <a:lnTo>
                    <a:pt x="132870" y="479947"/>
                  </a:lnTo>
                  <a:lnTo>
                    <a:pt x="174653" y="498998"/>
                  </a:lnTo>
                  <a:lnTo>
                    <a:pt x="220024" y="510962"/>
                  </a:lnTo>
                  <a:lnTo>
                    <a:pt x="268223" y="515111"/>
                  </a:lnTo>
                  <a:lnTo>
                    <a:pt x="316423" y="510962"/>
                  </a:lnTo>
                  <a:lnTo>
                    <a:pt x="361794" y="498998"/>
                  </a:lnTo>
                  <a:lnTo>
                    <a:pt x="403577" y="479947"/>
                  </a:lnTo>
                  <a:lnTo>
                    <a:pt x="441015" y="454536"/>
                  </a:lnTo>
                  <a:lnTo>
                    <a:pt x="473347" y="423494"/>
                  </a:lnTo>
                  <a:lnTo>
                    <a:pt x="499815" y="387547"/>
                  </a:lnTo>
                  <a:lnTo>
                    <a:pt x="519661" y="347423"/>
                  </a:lnTo>
                  <a:lnTo>
                    <a:pt x="532124" y="303850"/>
                  </a:lnTo>
                  <a:lnTo>
                    <a:pt x="536447" y="257555"/>
                  </a:lnTo>
                  <a:lnTo>
                    <a:pt x="532124" y="211261"/>
                  </a:lnTo>
                  <a:lnTo>
                    <a:pt x="519661" y="167688"/>
                  </a:lnTo>
                  <a:lnTo>
                    <a:pt x="499815" y="127564"/>
                  </a:lnTo>
                  <a:lnTo>
                    <a:pt x="473347" y="91617"/>
                  </a:lnTo>
                  <a:lnTo>
                    <a:pt x="441015" y="60575"/>
                  </a:lnTo>
                  <a:lnTo>
                    <a:pt x="403577" y="35164"/>
                  </a:lnTo>
                  <a:lnTo>
                    <a:pt x="361794" y="16113"/>
                  </a:lnTo>
                  <a:lnTo>
                    <a:pt x="316423" y="4149"/>
                  </a:lnTo>
                  <a:lnTo>
                    <a:pt x="268223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390638" y="5298185"/>
              <a:ext cx="536575" cy="515620"/>
            </a:xfrm>
            <a:custGeom>
              <a:avLst/>
              <a:gdLst/>
              <a:ahLst/>
              <a:cxnLst/>
              <a:rect l="l" t="t" r="r" b="b"/>
              <a:pathLst>
                <a:path w="536575" h="515620">
                  <a:moveTo>
                    <a:pt x="0" y="257555"/>
                  </a:moveTo>
                  <a:lnTo>
                    <a:pt x="4323" y="211261"/>
                  </a:lnTo>
                  <a:lnTo>
                    <a:pt x="16786" y="167688"/>
                  </a:lnTo>
                  <a:lnTo>
                    <a:pt x="36632" y="127564"/>
                  </a:lnTo>
                  <a:lnTo>
                    <a:pt x="63100" y="91617"/>
                  </a:lnTo>
                  <a:lnTo>
                    <a:pt x="95432" y="60575"/>
                  </a:lnTo>
                  <a:lnTo>
                    <a:pt x="132870" y="35164"/>
                  </a:lnTo>
                  <a:lnTo>
                    <a:pt x="174653" y="16113"/>
                  </a:lnTo>
                  <a:lnTo>
                    <a:pt x="220024" y="4149"/>
                  </a:lnTo>
                  <a:lnTo>
                    <a:pt x="268223" y="0"/>
                  </a:lnTo>
                  <a:lnTo>
                    <a:pt x="316423" y="4149"/>
                  </a:lnTo>
                  <a:lnTo>
                    <a:pt x="361794" y="16113"/>
                  </a:lnTo>
                  <a:lnTo>
                    <a:pt x="403577" y="35164"/>
                  </a:lnTo>
                  <a:lnTo>
                    <a:pt x="441015" y="60575"/>
                  </a:lnTo>
                  <a:lnTo>
                    <a:pt x="473347" y="91617"/>
                  </a:lnTo>
                  <a:lnTo>
                    <a:pt x="499815" y="127564"/>
                  </a:lnTo>
                  <a:lnTo>
                    <a:pt x="519661" y="167688"/>
                  </a:lnTo>
                  <a:lnTo>
                    <a:pt x="532124" y="211261"/>
                  </a:lnTo>
                  <a:lnTo>
                    <a:pt x="536447" y="257555"/>
                  </a:lnTo>
                  <a:lnTo>
                    <a:pt x="532124" y="303850"/>
                  </a:lnTo>
                  <a:lnTo>
                    <a:pt x="519661" y="347423"/>
                  </a:lnTo>
                  <a:lnTo>
                    <a:pt x="499815" y="387547"/>
                  </a:lnTo>
                  <a:lnTo>
                    <a:pt x="473347" y="423494"/>
                  </a:lnTo>
                  <a:lnTo>
                    <a:pt x="441015" y="454536"/>
                  </a:lnTo>
                  <a:lnTo>
                    <a:pt x="403577" y="479947"/>
                  </a:lnTo>
                  <a:lnTo>
                    <a:pt x="361794" y="498998"/>
                  </a:lnTo>
                  <a:lnTo>
                    <a:pt x="316423" y="510962"/>
                  </a:lnTo>
                  <a:lnTo>
                    <a:pt x="268223" y="515111"/>
                  </a:lnTo>
                  <a:lnTo>
                    <a:pt x="220024" y="510962"/>
                  </a:lnTo>
                  <a:lnTo>
                    <a:pt x="174653" y="498998"/>
                  </a:lnTo>
                  <a:lnTo>
                    <a:pt x="132870" y="479947"/>
                  </a:lnTo>
                  <a:lnTo>
                    <a:pt x="95432" y="454536"/>
                  </a:lnTo>
                  <a:lnTo>
                    <a:pt x="63100" y="423494"/>
                  </a:lnTo>
                  <a:lnTo>
                    <a:pt x="36632" y="387547"/>
                  </a:lnTo>
                  <a:lnTo>
                    <a:pt x="16786" y="347423"/>
                  </a:lnTo>
                  <a:lnTo>
                    <a:pt x="4323" y="303850"/>
                  </a:lnTo>
                  <a:lnTo>
                    <a:pt x="0" y="257555"/>
                  </a:lnTo>
                  <a:close/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7444485" y="5359704"/>
            <a:ext cx="4286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S3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244846" y="5508116"/>
            <a:ext cx="2146300" cy="95250"/>
          </a:xfrm>
          <a:custGeom>
            <a:avLst/>
            <a:gdLst/>
            <a:ahLst/>
            <a:cxnLst/>
            <a:rect l="l" t="t" r="r" b="b"/>
            <a:pathLst>
              <a:path w="2146300" h="95250">
                <a:moveTo>
                  <a:pt x="766572" y="47625"/>
                </a:moveTo>
                <a:lnTo>
                  <a:pt x="734822" y="31750"/>
                </a:lnTo>
                <a:lnTo>
                  <a:pt x="671322" y="0"/>
                </a:lnTo>
                <a:lnTo>
                  <a:pt x="671322" y="31750"/>
                </a:lnTo>
                <a:lnTo>
                  <a:pt x="0" y="31750"/>
                </a:lnTo>
                <a:lnTo>
                  <a:pt x="0" y="63500"/>
                </a:lnTo>
                <a:lnTo>
                  <a:pt x="671322" y="63500"/>
                </a:lnTo>
                <a:lnTo>
                  <a:pt x="671322" y="95250"/>
                </a:lnTo>
                <a:lnTo>
                  <a:pt x="734822" y="63500"/>
                </a:lnTo>
                <a:lnTo>
                  <a:pt x="766572" y="47625"/>
                </a:lnTo>
                <a:close/>
              </a:path>
              <a:path w="2146300" h="95250">
                <a:moveTo>
                  <a:pt x="2145792" y="47625"/>
                </a:moveTo>
                <a:lnTo>
                  <a:pt x="2114042" y="31750"/>
                </a:lnTo>
                <a:lnTo>
                  <a:pt x="2050542" y="0"/>
                </a:lnTo>
                <a:lnTo>
                  <a:pt x="2050542" y="31750"/>
                </a:lnTo>
                <a:lnTo>
                  <a:pt x="1303020" y="31750"/>
                </a:lnTo>
                <a:lnTo>
                  <a:pt x="1303020" y="63500"/>
                </a:lnTo>
                <a:lnTo>
                  <a:pt x="2050542" y="63500"/>
                </a:lnTo>
                <a:lnTo>
                  <a:pt x="2050542" y="95250"/>
                </a:lnTo>
                <a:lnTo>
                  <a:pt x="2114042" y="63500"/>
                </a:lnTo>
                <a:lnTo>
                  <a:pt x="2145792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073" y="605154"/>
            <a:ext cx="61226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0">
                <a:latin typeface="SimSun"/>
                <a:cs typeface="SimSun"/>
              </a:rPr>
              <a:t>生产者-消费者（producer-consumer）问题：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073" y="1463421"/>
            <a:ext cx="10426700" cy="1983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400">
                <a:latin typeface="SimSun"/>
                <a:cs typeface="SimSun"/>
              </a:rPr>
              <a:t>一群生产者进程在生产产品，并将这些产品提供给消费者进程去消费。</a:t>
            </a:r>
            <a:endParaRPr sz="2400">
              <a:latin typeface="SimSun"/>
              <a:cs typeface="SimSun"/>
            </a:endParaRPr>
          </a:p>
          <a:p>
            <a:pPr marL="354965" marR="5080" indent="-342900">
              <a:lnSpc>
                <a:spcPct val="2000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400">
                <a:latin typeface="SimSun"/>
                <a:cs typeface="SimSun"/>
              </a:rPr>
              <a:t>为使生产者进程与消费者进程能并发执行，在两者之间设置了一个具</a:t>
            </a:r>
            <a:r>
              <a:rPr dirty="0" sz="2400" spc="5">
                <a:latin typeface="SimSun"/>
                <a:cs typeface="SimSun"/>
              </a:rPr>
              <a:t>有</a:t>
            </a:r>
            <a:r>
              <a:rPr dirty="0" sz="2400">
                <a:latin typeface="SimSun"/>
                <a:cs typeface="SimSun"/>
              </a:rPr>
              <a:t>n个 </a:t>
            </a:r>
            <a:r>
              <a:rPr dirty="0" u="sng" sz="2400">
                <a:uFill>
                  <a:solidFill>
                    <a:srgbClr val="FF0000"/>
                  </a:solidFill>
                </a:uFill>
                <a:latin typeface="SimSun"/>
                <a:cs typeface="SimSun"/>
              </a:rPr>
              <a:t>缓冲区的缓冲池</a:t>
            </a:r>
            <a:r>
              <a:rPr dirty="0" sz="2400">
                <a:latin typeface="SimSun"/>
                <a:cs typeface="SimSun"/>
              </a:rPr>
              <a:t>，生产者进程将其所生产的产品放入一个缓冲区中；消费者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973" y="3786632"/>
            <a:ext cx="5511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进程可从一个缓冲区中取走产品去消费。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073" y="4644339"/>
            <a:ext cx="1042670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400" spc="-5">
                <a:latin typeface="SimSun"/>
                <a:cs typeface="SimSun"/>
              </a:rPr>
              <a:t>不允许消费者进程到一个空缓冲区去取产品，也不允许生产者进程向一个已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250">
              <a:latin typeface="SimSun"/>
              <a:cs typeface="SimSun"/>
            </a:endParaRPr>
          </a:p>
          <a:p>
            <a:pPr marL="354965">
              <a:lnSpc>
                <a:spcPct val="100000"/>
              </a:lnSpc>
            </a:pPr>
            <a:r>
              <a:rPr dirty="0" sz="2400">
                <a:latin typeface="SimSun"/>
                <a:cs typeface="SimSun"/>
              </a:rPr>
              <a:t>装满产品且尚未取走的缓冲区中投放产品。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56647" y="2734055"/>
            <a:ext cx="981710" cy="0"/>
          </a:xfrm>
          <a:custGeom>
            <a:avLst/>
            <a:gdLst/>
            <a:ahLst/>
            <a:cxnLst/>
            <a:rect l="l" t="t" r="r" b="b"/>
            <a:pathLst>
              <a:path w="981709" h="0">
                <a:moveTo>
                  <a:pt x="0" y="0"/>
                </a:moveTo>
                <a:lnTo>
                  <a:pt x="981455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2961894" y="3426967"/>
            <a:ext cx="7265034" cy="894715"/>
            <a:chOff x="2961894" y="3426967"/>
            <a:chExt cx="7265034" cy="894715"/>
          </a:xfrm>
        </p:grpSpPr>
        <p:sp>
          <p:nvSpPr>
            <p:cNvPr id="8" name="object 8"/>
            <p:cNvSpPr/>
            <p:nvPr/>
          </p:nvSpPr>
          <p:spPr>
            <a:xfrm>
              <a:off x="7475982" y="3876293"/>
              <a:ext cx="2750820" cy="445134"/>
            </a:xfrm>
            <a:custGeom>
              <a:avLst/>
              <a:gdLst/>
              <a:ahLst/>
              <a:cxnLst/>
              <a:rect l="l" t="t" r="r" b="b"/>
              <a:pathLst>
                <a:path w="2750820" h="445135">
                  <a:moveTo>
                    <a:pt x="2750820" y="0"/>
                  </a:moveTo>
                  <a:lnTo>
                    <a:pt x="0" y="0"/>
                  </a:lnTo>
                  <a:lnTo>
                    <a:pt x="0" y="445007"/>
                  </a:lnTo>
                  <a:lnTo>
                    <a:pt x="2750820" y="445007"/>
                  </a:lnTo>
                  <a:lnTo>
                    <a:pt x="27508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971419" y="3436492"/>
              <a:ext cx="4538345" cy="447675"/>
            </a:xfrm>
            <a:custGeom>
              <a:avLst/>
              <a:gdLst/>
              <a:ahLst/>
              <a:cxnLst/>
              <a:rect l="l" t="t" r="r" b="b"/>
              <a:pathLst>
                <a:path w="4538345" h="447675">
                  <a:moveTo>
                    <a:pt x="4538345" y="447675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475981" y="3876294"/>
            <a:ext cx="2750820" cy="445134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lIns="0" tIns="92710" rIns="0" bIns="0" rtlCol="0" vert="horz">
            <a:spAutoFit/>
          </a:bodyPr>
          <a:lstStyle/>
          <a:p>
            <a:pPr marL="222250">
              <a:lnSpc>
                <a:spcPct val="100000"/>
              </a:lnSpc>
              <a:spcBef>
                <a:spcPts val="730"/>
              </a:spcBef>
            </a:pPr>
            <a:r>
              <a:rPr dirty="0" sz="1800" spc="5" b="1">
                <a:latin typeface="Microsoft YaHei UI"/>
                <a:cs typeface="Microsoft YaHei UI"/>
              </a:rPr>
              <a:t>数组</a:t>
            </a:r>
            <a:r>
              <a:rPr dirty="0" sz="1800" spc="-30" b="1">
                <a:latin typeface="Microsoft YaHei UI"/>
                <a:cs typeface="Microsoft YaHei UI"/>
              </a:rPr>
              <a:t>buffer</a:t>
            </a:r>
            <a:r>
              <a:rPr dirty="0" sz="1800" spc="5" b="1">
                <a:latin typeface="Microsoft YaHei UI"/>
                <a:cs typeface="Microsoft YaHei UI"/>
              </a:rPr>
              <a:t>，循环缓冲</a:t>
            </a:r>
            <a:endParaRPr sz="18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2875" y="327659"/>
            <a:ext cx="3851275" cy="6200140"/>
          </a:xfrm>
          <a:custGeom>
            <a:avLst/>
            <a:gdLst/>
            <a:ahLst/>
            <a:cxnLst/>
            <a:rect l="l" t="t" r="r" b="b"/>
            <a:pathLst>
              <a:path w="3851275" h="6200140">
                <a:moveTo>
                  <a:pt x="0" y="6199632"/>
                </a:moveTo>
                <a:lnTo>
                  <a:pt x="3851148" y="6199632"/>
                </a:lnTo>
                <a:lnTo>
                  <a:pt x="3851148" y="0"/>
                </a:lnTo>
                <a:lnTo>
                  <a:pt x="0" y="0"/>
                </a:lnTo>
                <a:lnTo>
                  <a:pt x="0" y="619963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91006" y="442086"/>
            <a:ext cx="2882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int</a:t>
            </a:r>
            <a:r>
              <a:rPr dirty="0" sz="1800" spc="-90">
                <a:latin typeface="SimSun"/>
                <a:cs typeface="SimSun"/>
              </a:rPr>
              <a:t> </a:t>
            </a:r>
            <a:r>
              <a:rPr dirty="0" sz="1800">
                <a:latin typeface="SimSun"/>
                <a:cs typeface="SimSun"/>
              </a:rPr>
              <a:t>in=0,out=0,counter=0;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006" y="979754"/>
            <a:ext cx="17399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SimSun"/>
                <a:cs typeface="SimSun"/>
              </a:rPr>
              <a:t>item</a:t>
            </a:r>
            <a:r>
              <a:rPr dirty="0" sz="1800" spc="-75">
                <a:latin typeface="SimSun"/>
                <a:cs typeface="SimSun"/>
              </a:rPr>
              <a:t> </a:t>
            </a:r>
            <a:r>
              <a:rPr dirty="0" sz="1800" spc="-5">
                <a:latin typeface="SimSun"/>
                <a:cs typeface="SimSun"/>
              </a:rPr>
              <a:t>buffer[n];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1006" y="1518284"/>
            <a:ext cx="1854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void</a:t>
            </a:r>
            <a:r>
              <a:rPr dirty="0" sz="1800" spc="-90">
                <a:latin typeface="SimSun"/>
                <a:cs typeface="SimSun"/>
              </a:rPr>
              <a:t> </a:t>
            </a:r>
            <a:r>
              <a:rPr dirty="0" sz="1800">
                <a:latin typeface="SimSun"/>
                <a:cs typeface="SimSun"/>
              </a:rPr>
              <a:t>producer(){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9606" y="2057476"/>
            <a:ext cx="10572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while(1){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8561" y="2596134"/>
            <a:ext cx="2883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produce</a:t>
            </a:r>
            <a:r>
              <a:rPr dirty="0" sz="1800" spc="-25">
                <a:latin typeface="SimSun"/>
                <a:cs typeface="SimSun"/>
              </a:rPr>
              <a:t> </a:t>
            </a:r>
            <a:r>
              <a:rPr dirty="0" sz="1800">
                <a:latin typeface="SimSun"/>
                <a:cs typeface="SimSun"/>
              </a:rPr>
              <a:t>an</a:t>
            </a:r>
            <a:r>
              <a:rPr dirty="0" sz="1800" spc="-25">
                <a:latin typeface="SimSun"/>
                <a:cs typeface="SimSun"/>
              </a:rPr>
              <a:t> </a:t>
            </a:r>
            <a:r>
              <a:rPr dirty="0" sz="1800">
                <a:latin typeface="SimSun"/>
                <a:cs typeface="SimSun"/>
              </a:rPr>
              <a:t>item</a:t>
            </a:r>
            <a:r>
              <a:rPr dirty="0" sz="1800" spc="-25">
                <a:latin typeface="SimSun"/>
                <a:cs typeface="SimSun"/>
              </a:rPr>
              <a:t> </a:t>
            </a:r>
            <a:r>
              <a:rPr dirty="0" sz="1800">
                <a:latin typeface="SimSun"/>
                <a:cs typeface="SimSun"/>
              </a:rPr>
              <a:t>in</a:t>
            </a:r>
            <a:r>
              <a:rPr dirty="0" sz="1800" spc="-25">
                <a:latin typeface="SimSun"/>
                <a:cs typeface="SimSun"/>
              </a:rPr>
              <a:t> </a:t>
            </a:r>
            <a:r>
              <a:rPr dirty="0" sz="1800">
                <a:latin typeface="SimSun"/>
                <a:cs typeface="SimSun"/>
              </a:rPr>
              <a:t>nextp;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8561" y="3134105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……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8561" y="3673855"/>
            <a:ext cx="1739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while(count==n)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8561" y="4211828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……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48561" y="4750054"/>
            <a:ext cx="1968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buffer[in]=nextp;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8561" y="5289550"/>
            <a:ext cx="1397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in=(in+1)%n;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48561" y="5827267"/>
            <a:ext cx="16256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SimSun"/>
                <a:cs typeface="SimSun"/>
              </a:rPr>
              <a:t>counter+</a:t>
            </a:r>
            <a:r>
              <a:rPr dirty="0" sz="1800" spc="-75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SimSun"/>
                <a:cs typeface="SimSun"/>
              </a:rPr>
              <a:t>+;</a:t>
            </a:r>
            <a:r>
              <a:rPr dirty="0" sz="1800" spc="-5">
                <a:latin typeface="SimSun"/>
                <a:cs typeface="SimSun"/>
              </a:rPr>
              <a:t>}};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18247" y="329184"/>
            <a:ext cx="3853179" cy="6200140"/>
          </a:xfrm>
          <a:custGeom>
            <a:avLst/>
            <a:gdLst/>
            <a:ahLst/>
            <a:cxnLst/>
            <a:rect l="l" t="t" r="r" b="b"/>
            <a:pathLst>
              <a:path w="3853179" h="6200140">
                <a:moveTo>
                  <a:pt x="0" y="6199632"/>
                </a:moveTo>
                <a:lnTo>
                  <a:pt x="3852672" y="6199632"/>
                </a:lnTo>
                <a:lnTo>
                  <a:pt x="3852672" y="0"/>
                </a:lnTo>
                <a:lnTo>
                  <a:pt x="0" y="0"/>
                </a:lnTo>
                <a:lnTo>
                  <a:pt x="0" y="619963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398766" y="443306"/>
            <a:ext cx="18542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SimSun"/>
                <a:cs typeface="SimSun"/>
              </a:rPr>
              <a:t>void</a:t>
            </a:r>
            <a:r>
              <a:rPr dirty="0" sz="1800" spc="-75">
                <a:latin typeface="SimSun"/>
                <a:cs typeface="SimSun"/>
              </a:rPr>
              <a:t> </a:t>
            </a:r>
            <a:r>
              <a:rPr dirty="0" sz="1800" spc="-5">
                <a:latin typeface="SimSun"/>
                <a:cs typeface="SimSun"/>
              </a:rPr>
              <a:t>consumer(){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27366" y="981836"/>
            <a:ext cx="1054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while(1){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27366" y="1519809"/>
            <a:ext cx="1739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while(count==0)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55966" y="2059685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……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55966" y="2597658"/>
            <a:ext cx="2082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nextc=buffer[out];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55966" y="3135884"/>
            <a:ext cx="1625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out=(out+1)%n;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55966" y="3675379"/>
            <a:ext cx="1283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SimSun"/>
                <a:cs typeface="SimSun"/>
              </a:rPr>
              <a:t>counter-</a:t>
            </a:r>
            <a:r>
              <a:rPr dirty="0" sz="1800" spc="-9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dirty="0" sz="1800">
                <a:solidFill>
                  <a:srgbClr val="FF0000"/>
                </a:solidFill>
                <a:latin typeface="SimSun"/>
                <a:cs typeface="SimSun"/>
              </a:rPr>
              <a:t>-;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55966" y="4213047"/>
            <a:ext cx="29978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SimSun"/>
                <a:cs typeface="SimSun"/>
              </a:rPr>
              <a:t>consume</a:t>
            </a:r>
            <a:r>
              <a:rPr dirty="0" sz="1800" spc="-20">
                <a:latin typeface="SimSun"/>
                <a:cs typeface="SimSun"/>
              </a:rPr>
              <a:t> </a:t>
            </a:r>
            <a:r>
              <a:rPr dirty="0" sz="1800" spc="-5">
                <a:latin typeface="SimSun"/>
                <a:cs typeface="SimSun"/>
              </a:rPr>
              <a:t>the</a:t>
            </a:r>
            <a:r>
              <a:rPr dirty="0" sz="1800" spc="-15">
                <a:latin typeface="SimSun"/>
                <a:cs typeface="SimSun"/>
              </a:rPr>
              <a:t> </a:t>
            </a:r>
            <a:r>
              <a:rPr dirty="0" sz="1800" spc="-5">
                <a:latin typeface="SimSun"/>
                <a:cs typeface="SimSun"/>
              </a:rPr>
              <a:t>item</a:t>
            </a:r>
            <a:r>
              <a:rPr dirty="0" sz="1800" spc="-15">
                <a:latin typeface="SimSun"/>
                <a:cs typeface="SimSun"/>
              </a:rPr>
              <a:t> </a:t>
            </a:r>
            <a:r>
              <a:rPr dirty="0" sz="1800" spc="-5">
                <a:latin typeface="SimSun"/>
                <a:cs typeface="SimSun"/>
              </a:rPr>
              <a:t>in</a:t>
            </a:r>
            <a:r>
              <a:rPr dirty="0" sz="1800" spc="-15">
                <a:latin typeface="SimSun"/>
                <a:cs typeface="SimSun"/>
              </a:rPr>
              <a:t> </a:t>
            </a:r>
            <a:r>
              <a:rPr dirty="0" sz="1800" spc="-5">
                <a:latin typeface="SimSun"/>
                <a:cs typeface="SimSun"/>
              </a:rPr>
              <a:t>nextc;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55966" y="4751578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……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55966" y="5291073"/>
            <a:ext cx="368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}};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618867" y="4470272"/>
            <a:ext cx="3851910" cy="1452880"/>
            <a:chOff x="2618867" y="4470272"/>
            <a:chExt cx="3851910" cy="1452880"/>
          </a:xfrm>
        </p:grpSpPr>
        <p:sp>
          <p:nvSpPr>
            <p:cNvPr id="26" name="object 26"/>
            <p:cNvSpPr/>
            <p:nvPr/>
          </p:nvSpPr>
          <p:spPr>
            <a:xfrm>
              <a:off x="3908298" y="4479797"/>
              <a:ext cx="2552700" cy="1343025"/>
            </a:xfrm>
            <a:custGeom>
              <a:avLst/>
              <a:gdLst/>
              <a:ahLst/>
              <a:cxnLst/>
              <a:rect l="l" t="t" r="r" b="b"/>
              <a:pathLst>
                <a:path w="2552700" h="1343025">
                  <a:moveTo>
                    <a:pt x="2552700" y="0"/>
                  </a:moveTo>
                  <a:lnTo>
                    <a:pt x="0" y="0"/>
                  </a:lnTo>
                  <a:lnTo>
                    <a:pt x="0" y="1342643"/>
                  </a:lnTo>
                  <a:lnTo>
                    <a:pt x="2552700" y="1342643"/>
                  </a:lnTo>
                  <a:lnTo>
                    <a:pt x="2552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628392" y="4479797"/>
              <a:ext cx="3832860" cy="1433830"/>
            </a:xfrm>
            <a:custGeom>
              <a:avLst/>
              <a:gdLst/>
              <a:ahLst/>
              <a:cxnLst/>
              <a:rect l="l" t="t" r="r" b="b"/>
              <a:pathLst>
                <a:path w="3832860" h="1433829">
                  <a:moveTo>
                    <a:pt x="1279906" y="1342643"/>
                  </a:moveTo>
                  <a:lnTo>
                    <a:pt x="3832605" y="1342643"/>
                  </a:lnTo>
                  <a:lnTo>
                    <a:pt x="3832605" y="0"/>
                  </a:lnTo>
                  <a:lnTo>
                    <a:pt x="1279906" y="0"/>
                  </a:lnTo>
                  <a:lnTo>
                    <a:pt x="1279906" y="1342643"/>
                  </a:lnTo>
                  <a:close/>
                </a:path>
                <a:path w="3832860" h="1433829">
                  <a:moveTo>
                    <a:pt x="1278000" y="295909"/>
                  </a:moveTo>
                  <a:lnTo>
                    <a:pt x="0" y="1433626"/>
                  </a:lnTo>
                </a:path>
              </a:pathLst>
            </a:custGeom>
            <a:ln w="19050">
              <a:solidFill>
                <a:srgbClr val="C42E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987546" y="4490973"/>
            <a:ext cx="2290445" cy="1260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800" spc="-5">
                <a:latin typeface="Trebuchet MS"/>
                <a:cs typeface="Trebuchet MS"/>
              </a:rPr>
              <a:t>register1=counter; 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register1=register1+1; </a:t>
            </a:r>
            <a:r>
              <a:rPr dirty="0" sz="1800" spc="-53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counter=register1;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175884" y="2018157"/>
            <a:ext cx="3040380" cy="1748789"/>
            <a:chOff x="5175884" y="2018157"/>
            <a:chExt cx="3040380" cy="1748789"/>
          </a:xfrm>
        </p:grpSpPr>
        <p:sp>
          <p:nvSpPr>
            <p:cNvPr id="30" name="object 30"/>
            <p:cNvSpPr/>
            <p:nvPr/>
          </p:nvSpPr>
          <p:spPr>
            <a:xfrm>
              <a:off x="5185409" y="2027682"/>
              <a:ext cx="2423160" cy="1341120"/>
            </a:xfrm>
            <a:custGeom>
              <a:avLst/>
              <a:gdLst/>
              <a:ahLst/>
              <a:cxnLst/>
              <a:rect l="l" t="t" r="r" b="b"/>
              <a:pathLst>
                <a:path w="2423159" h="1341120">
                  <a:moveTo>
                    <a:pt x="2423160" y="0"/>
                  </a:moveTo>
                  <a:lnTo>
                    <a:pt x="0" y="0"/>
                  </a:lnTo>
                  <a:lnTo>
                    <a:pt x="0" y="1341120"/>
                  </a:lnTo>
                  <a:lnTo>
                    <a:pt x="2423160" y="1341120"/>
                  </a:lnTo>
                  <a:lnTo>
                    <a:pt x="24231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185409" y="2027682"/>
              <a:ext cx="3021330" cy="1729739"/>
            </a:xfrm>
            <a:custGeom>
              <a:avLst/>
              <a:gdLst/>
              <a:ahLst/>
              <a:cxnLst/>
              <a:rect l="l" t="t" r="r" b="b"/>
              <a:pathLst>
                <a:path w="3021329" h="1729739">
                  <a:moveTo>
                    <a:pt x="0" y="1341120"/>
                  </a:moveTo>
                  <a:lnTo>
                    <a:pt x="2423160" y="1341120"/>
                  </a:lnTo>
                  <a:lnTo>
                    <a:pt x="2423160" y="0"/>
                  </a:lnTo>
                  <a:lnTo>
                    <a:pt x="0" y="0"/>
                  </a:lnTo>
                  <a:lnTo>
                    <a:pt x="0" y="1341120"/>
                  </a:lnTo>
                  <a:close/>
                </a:path>
                <a:path w="3021329" h="1729739">
                  <a:moveTo>
                    <a:pt x="2420619" y="1084580"/>
                  </a:moveTo>
                  <a:lnTo>
                    <a:pt x="3021203" y="1729613"/>
                  </a:lnTo>
                </a:path>
              </a:pathLst>
            </a:custGeom>
            <a:ln w="19050">
              <a:solidFill>
                <a:srgbClr val="C42E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5267959" y="2140711"/>
            <a:ext cx="19323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rebuchet MS"/>
                <a:cs typeface="Trebuchet MS"/>
              </a:rPr>
              <a:t>register2=counter;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67959" y="2552446"/>
            <a:ext cx="2254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rebuchet MS"/>
                <a:cs typeface="Trebuchet MS"/>
              </a:rPr>
              <a:t>register2=register2-1;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67959" y="2963926"/>
            <a:ext cx="19329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rebuchet MS"/>
                <a:cs typeface="Trebuchet MS"/>
              </a:rPr>
              <a:t>counter=register2;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421" y="260984"/>
            <a:ext cx="33788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0">
                <a:latin typeface="SimSun"/>
                <a:cs typeface="SimSun"/>
              </a:rPr>
              <a:t>假设counter的当前值是5</a:t>
            </a:r>
            <a:endParaRPr sz="2400">
              <a:latin typeface="SimSun"/>
              <a:cs typeface="SimSu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6296" y="877824"/>
          <a:ext cx="5683250" cy="3865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2100"/>
                <a:gridCol w="2832100"/>
              </a:tblGrid>
              <a:tr h="64584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register1=counter;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(register1=5)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642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register1=register1+1;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39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(register1=6)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39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6421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counter=register1;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39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(counter=6)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39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6421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register2=counter;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39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(register2=6)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39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64223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register2=register2-1;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39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(register2=5)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39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63761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counter=register2;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39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(counter=5)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39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28841" y="2411729"/>
          <a:ext cx="5683250" cy="3865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2100"/>
                <a:gridCol w="2832100"/>
              </a:tblGrid>
              <a:tr h="64628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register1=counter;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84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(register1=5)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84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6421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register1=register1+1;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39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(register1=6)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39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64223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register2=counter;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39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(register2=5)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39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64223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register2=register2-1;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39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(register2=4)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39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64221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counter=register1;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39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(register2=6)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39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63721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counter=register2;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39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(counter=4)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39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446520" y="1271016"/>
            <a:ext cx="4802505" cy="46228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55244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434"/>
              </a:spcBef>
            </a:pPr>
            <a:r>
              <a:rPr dirty="0" sz="2400" spc="10" b="1">
                <a:solidFill>
                  <a:srgbClr val="FF0000"/>
                </a:solidFill>
                <a:latin typeface="Microsoft YaHei UI"/>
                <a:cs typeface="Microsoft YaHei UI"/>
              </a:rPr>
              <a:t>程序的执行已经失去了可再现性。</a:t>
            </a:r>
            <a:endParaRPr sz="2400">
              <a:latin typeface="Microsoft YaHei UI"/>
              <a:cs typeface="Microsoft YaHei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6833" y="4961382"/>
            <a:ext cx="5255260" cy="156972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lIns="0" tIns="55244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434"/>
              </a:spcBef>
            </a:pPr>
            <a:r>
              <a:rPr dirty="0" sz="2400">
                <a:latin typeface="SimSun"/>
                <a:cs typeface="SimSun"/>
              </a:rPr>
              <a:t>！解决办法：</a:t>
            </a:r>
            <a:endParaRPr sz="2400">
              <a:latin typeface="SimSun"/>
              <a:cs typeface="SimSun"/>
            </a:endParaRPr>
          </a:p>
          <a:p>
            <a:pPr marL="90805" marR="127000">
              <a:lnSpc>
                <a:spcPct val="100000"/>
              </a:lnSpc>
            </a:pPr>
            <a:r>
              <a:rPr dirty="0" sz="2400">
                <a:latin typeface="SimSun"/>
                <a:cs typeface="SimSun"/>
              </a:rPr>
              <a:t>把变量counter作为临界资源处理，令 </a:t>
            </a:r>
            <a:r>
              <a:rPr dirty="0" sz="2400" spc="-5">
                <a:latin typeface="SimSun"/>
                <a:cs typeface="SimSun"/>
              </a:rPr>
              <a:t>生产者进程和消费者进程互斥地访问 </a:t>
            </a:r>
            <a:r>
              <a:rPr dirty="0" sz="2400">
                <a:latin typeface="SimSun"/>
                <a:cs typeface="SimSun"/>
              </a:rPr>
              <a:t>变量counter。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0546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一、进程同步的基本概念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628343"/>
            <a:ext cx="9281160" cy="2292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临界区（Critical</a:t>
            </a:r>
            <a:r>
              <a:rPr dirty="0" sz="2400" spc="-4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Section）：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SimSun"/>
              <a:cs typeface="SimSun"/>
            </a:endParaRPr>
          </a:p>
          <a:p>
            <a:pPr marL="733425" indent="-36195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733425" algn="l"/>
                <a:tab pos="734060" algn="l"/>
              </a:tabLst>
            </a:pPr>
            <a:r>
              <a:rPr dirty="0" sz="2400">
                <a:latin typeface="SimSun"/>
                <a:cs typeface="SimSun"/>
              </a:rPr>
              <a:t>在每个进程中访问临界资源的那段代码称为临界区。</a:t>
            </a:r>
            <a:endParaRPr sz="2400">
              <a:latin typeface="SimSun"/>
              <a:cs typeface="SimSun"/>
            </a:endParaRPr>
          </a:p>
          <a:p>
            <a:pPr marL="733425" marR="5080" indent="-361315">
              <a:lnSpc>
                <a:spcPct val="1500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733425" algn="l"/>
                <a:tab pos="734060" algn="l"/>
              </a:tabLst>
            </a:pPr>
            <a:r>
              <a:rPr dirty="0" sz="2400">
                <a:latin typeface="SimSun"/>
                <a:cs typeface="SimSun"/>
              </a:rPr>
              <a:t>若能保证诸进程互斥地进入自己的临界区，便可实现对临界资源 </a:t>
            </a:r>
            <a:r>
              <a:rPr dirty="0" sz="2400">
                <a:latin typeface="SimSun"/>
                <a:cs typeface="SimSun"/>
              </a:rPr>
              <a:t>的互斥访问。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5974" y="4205096"/>
            <a:ext cx="13011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373380" algn="l"/>
                <a:tab pos="374015" algn="l"/>
              </a:tabLst>
            </a:pPr>
            <a:r>
              <a:rPr dirty="0" sz="2400">
                <a:latin typeface="SimSun"/>
                <a:cs typeface="SimSun"/>
              </a:rPr>
              <a:t>实现：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9983" y="4309871"/>
            <a:ext cx="3464560" cy="19386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5397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425"/>
              </a:spcBef>
            </a:pPr>
            <a:r>
              <a:rPr dirty="0" sz="2000">
                <a:latin typeface="SimSun"/>
                <a:cs typeface="SimSun"/>
              </a:rPr>
              <a:t>while(true){</a:t>
            </a:r>
            <a:endParaRPr sz="2000">
              <a:latin typeface="SimSun"/>
              <a:cs typeface="SimSun"/>
            </a:endParaRPr>
          </a:p>
          <a:p>
            <a:pPr marL="345440">
              <a:lnSpc>
                <a:spcPct val="100000"/>
              </a:lnSpc>
            </a:pPr>
            <a:r>
              <a:rPr dirty="0" sz="2000" spc="5">
                <a:latin typeface="SimSun"/>
                <a:cs typeface="SimSun"/>
              </a:rPr>
              <a:t>进入</a:t>
            </a:r>
            <a:r>
              <a:rPr dirty="0" sz="2000" spc="-10">
                <a:latin typeface="SimSun"/>
                <a:cs typeface="SimSun"/>
              </a:rPr>
              <a:t>区</a:t>
            </a:r>
            <a:r>
              <a:rPr dirty="0" sz="2000" spc="-5">
                <a:latin typeface="SimSun"/>
                <a:cs typeface="SimSun"/>
              </a:rPr>
              <a:t>（entry</a:t>
            </a:r>
            <a:r>
              <a:rPr dirty="0" sz="2000" spc="-75">
                <a:latin typeface="SimSun"/>
                <a:cs typeface="SimSun"/>
              </a:rPr>
              <a:t> </a:t>
            </a:r>
            <a:r>
              <a:rPr dirty="0" sz="2000">
                <a:latin typeface="SimSun"/>
                <a:cs typeface="SimSun"/>
              </a:rPr>
              <a:t>section）</a:t>
            </a:r>
            <a:endParaRPr sz="2000">
              <a:latin typeface="SimSun"/>
              <a:cs typeface="SimSun"/>
            </a:endParaRPr>
          </a:p>
          <a:p>
            <a:pPr marL="34544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SimSun"/>
                <a:cs typeface="SimSun"/>
              </a:rPr>
              <a:t>临界区</a:t>
            </a:r>
            <a:endParaRPr sz="2000">
              <a:latin typeface="SimSun"/>
              <a:cs typeface="SimSun"/>
            </a:endParaRPr>
          </a:p>
          <a:p>
            <a:pPr marL="345440" marR="316230">
              <a:lnSpc>
                <a:spcPct val="100000"/>
              </a:lnSpc>
            </a:pPr>
            <a:r>
              <a:rPr dirty="0" sz="2000">
                <a:latin typeface="SimSun"/>
                <a:cs typeface="SimSun"/>
              </a:rPr>
              <a:t>退出区</a:t>
            </a:r>
            <a:r>
              <a:rPr dirty="0" sz="2000" spc="-5">
                <a:latin typeface="SimSun"/>
                <a:cs typeface="SimSun"/>
              </a:rPr>
              <a:t>（exit</a:t>
            </a:r>
            <a:r>
              <a:rPr dirty="0" sz="2000" spc="-45">
                <a:latin typeface="SimSun"/>
                <a:cs typeface="SimSun"/>
              </a:rPr>
              <a:t> </a:t>
            </a:r>
            <a:r>
              <a:rPr dirty="0" sz="2000" spc="-5">
                <a:latin typeface="SimSun"/>
                <a:cs typeface="SimSun"/>
              </a:rPr>
              <a:t>section） </a:t>
            </a:r>
            <a:r>
              <a:rPr dirty="0" sz="2000" spc="-985">
                <a:latin typeface="SimSun"/>
                <a:cs typeface="SimSun"/>
              </a:rPr>
              <a:t> </a:t>
            </a:r>
            <a:r>
              <a:rPr dirty="0" sz="2000">
                <a:latin typeface="SimSun"/>
                <a:cs typeface="SimSun"/>
              </a:rPr>
              <a:t>剩余区</a:t>
            </a:r>
            <a:endParaRPr sz="2000">
              <a:latin typeface="SimSun"/>
              <a:cs typeface="SimSun"/>
            </a:endParaRPr>
          </a:p>
          <a:p>
            <a:pPr marL="90805">
              <a:lnSpc>
                <a:spcPct val="100000"/>
              </a:lnSpc>
            </a:pPr>
            <a:r>
              <a:rPr dirty="0" sz="2000">
                <a:latin typeface="SimSun"/>
                <a:cs typeface="SimSun"/>
              </a:rPr>
              <a:t>}</a:t>
            </a:r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0546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一、进程同步的基本概念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241" y="1448180"/>
            <a:ext cx="11109960" cy="4740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同步机制应遵循的原则：</a:t>
            </a:r>
            <a:endParaRPr sz="2400">
              <a:latin typeface="SimSun"/>
              <a:cs typeface="SimSun"/>
            </a:endParaRPr>
          </a:p>
          <a:p>
            <a:pPr marL="733425" marR="309880" indent="-361315">
              <a:lnSpc>
                <a:spcPct val="150000"/>
              </a:lnSpc>
              <a:spcBef>
                <a:spcPts val="100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733425" algn="l"/>
                <a:tab pos="734060" algn="l"/>
              </a:tabLst>
            </a:pP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空闲让进</a:t>
            </a:r>
            <a:r>
              <a:rPr dirty="0" sz="2400">
                <a:latin typeface="SimSun"/>
                <a:cs typeface="SimSun"/>
              </a:rPr>
              <a:t>：当无进程处于临界区时，应允许一个请求进入临界区的进程立即 </a:t>
            </a:r>
            <a:r>
              <a:rPr dirty="0" sz="2400">
                <a:latin typeface="SimSun"/>
                <a:cs typeface="SimSun"/>
              </a:rPr>
              <a:t>进入自己的临界区。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0C225"/>
              </a:buClr>
              <a:buFont typeface="Wingdings"/>
              <a:buChar char=""/>
            </a:pPr>
            <a:endParaRPr sz="1900">
              <a:latin typeface="SimSun"/>
              <a:cs typeface="SimSun"/>
            </a:endParaRPr>
          </a:p>
          <a:p>
            <a:pPr marL="733425" indent="-361950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733425" algn="l"/>
                <a:tab pos="734060" algn="l"/>
              </a:tabLst>
            </a:pP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忙则等待</a:t>
            </a:r>
            <a:r>
              <a:rPr dirty="0" sz="2400">
                <a:latin typeface="SimSun"/>
                <a:cs typeface="SimSun"/>
              </a:rPr>
              <a:t>：当已有进程进入临界区时，其它试图进入临界区的进程必须等待。</a:t>
            </a:r>
            <a:endParaRPr sz="2400">
              <a:latin typeface="SimSun"/>
              <a:cs typeface="SimSun"/>
            </a:endParaRPr>
          </a:p>
          <a:p>
            <a:pPr marL="733425" marR="309880" indent="-361315">
              <a:lnSpc>
                <a:spcPct val="150100"/>
              </a:lnSpc>
              <a:spcBef>
                <a:spcPts val="99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733425" algn="l"/>
                <a:tab pos="734060" algn="l"/>
              </a:tabLst>
            </a:pP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有限等待</a:t>
            </a:r>
            <a:r>
              <a:rPr dirty="0" sz="2400">
                <a:latin typeface="SimSun"/>
                <a:cs typeface="SimSun"/>
              </a:rPr>
              <a:t>：对要求访问临界资源的进程，应保证在有限时间内能进入自己的 </a:t>
            </a:r>
            <a:r>
              <a:rPr dirty="0" sz="2400">
                <a:latin typeface="SimSun"/>
                <a:cs typeface="SimSun"/>
              </a:rPr>
              <a:t>临界区，以免陷入“死等”状态。</a:t>
            </a:r>
            <a:endParaRPr sz="2400">
              <a:latin typeface="SimSun"/>
              <a:cs typeface="SimSun"/>
            </a:endParaRPr>
          </a:p>
          <a:p>
            <a:pPr marL="733425" marR="309880" indent="-361315">
              <a:lnSpc>
                <a:spcPct val="1501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733425" algn="l"/>
                <a:tab pos="734060" algn="l"/>
              </a:tabLst>
            </a:pP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让权等待</a:t>
            </a:r>
            <a:r>
              <a:rPr dirty="0" sz="2400">
                <a:latin typeface="SimSun"/>
                <a:cs typeface="SimSun"/>
              </a:rPr>
              <a:t>：当进程不能进入自己的临界区时，应立即释放处理机，以免进程 </a:t>
            </a:r>
            <a:r>
              <a:rPr dirty="0" sz="2400">
                <a:latin typeface="SimSun"/>
                <a:cs typeface="SimSun"/>
              </a:rPr>
              <a:t>陷入“忙等”状态。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6830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二、硬件同步机制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738629"/>
            <a:ext cx="10067290" cy="4374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用特殊的硬件指令来解决临界区问题。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latin typeface="SimSun"/>
                <a:cs typeface="SimSun"/>
              </a:rPr>
              <a:t>“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锁</a:t>
            </a:r>
            <a:r>
              <a:rPr dirty="0" sz="2400">
                <a:latin typeface="SimSun"/>
                <a:cs typeface="SimSun"/>
              </a:rPr>
              <a:t>”：“锁开”进入，“锁关”等待，初始时锁是打开的。</a:t>
            </a:r>
            <a:endParaRPr sz="2400">
              <a:latin typeface="SimSun"/>
              <a:cs typeface="SimSun"/>
            </a:endParaRPr>
          </a:p>
          <a:p>
            <a:pPr marL="457200" marR="309880">
              <a:lnSpc>
                <a:spcPct val="1900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909955" algn="l"/>
                <a:tab pos="910590" algn="l"/>
              </a:tabLst>
            </a:pPr>
            <a:r>
              <a:rPr dirty="0" sz="2400">
                <a:latin typeface="SimSun"/>
                <a:cs typeface="SimSun"/>
              </a:rPr>
              <a:t>每个要进入临界区的进程必须先对锁进行测试，当锁未开时必须等 </a:t>
            </a:r>
            <a:r>
              <a:rPr dirty="0" sz="2400" spc="-5">
                <a:latin typeface="SimSun"/>
                <a:cs typeface="SimSun"/>
              </a:rPr>
              <a:t>待，直至锁被打开。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"/>
            </a:pPr>
            <a:endParaRPr sz="2800">
              <a:latin typeface="SimSun"/>
              <a:cs typeface="SimSun"/>
            </a:endParaRPr>
          </a:p>
          <a:p>
            <a:pPr marL="909955" indent="-453390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909955" algn="l"/>
                <a:tab pos="910590" algn="l"/>
              </a:tabLst>
            </a:pPr>
            <a:r>
              <a:rPr dirty="0" sz="2400">
                <a:latin typeface="SimSun"/>
                <a:cs typeface="SimSun"/>
              </a:rPr>
              <a:t>当锁是打开的时候则应立即把其锁上，以阻止其他进程进入临界区。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"/>
            </a:pPr>
            <a:endParaRPr sz="2800">
              <a:latin typeface="SimSun"/>
              <a:cs typeface="SimSun"/>
            </a:endParaRPr>
          </a:p>
          <a:p>
            <a:pPr marL="909955" indent="-45339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909955" algn="l"/>
                <a:tab pos="910590" algn="l"/>
              </a:tabLst>
            </a:pPr>
            <a:r>
              <a:rPr dirty="0" sz="2400">
                <a:latin typeface="SimSun"/>
                <a:cs typeface="SimSun"/>
              </a:rPr>
              <a:t>测试和关锁操作必须是连续的，不允许分开进行。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6830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二、硬件同步机制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628343"/>
            <a:ext cx="10641965" cy="3771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FF0000"/>
                </a:solidFill>
                <a:latin typeface="SimSun"/>
                <a:cs typeface="SimSun"/>
              </a:rPr>
              <a:t>关中断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SimSun"/>
              <a:cs typeface="SimSun"/>
            </a:endParaRPr>
          </a:p>
          <a:p>
            <a:pPr marL="547370" indent="-192405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"/>
              <a:tabLst>
                <a:tab pos="548005" algn="l"/>
              </a:tabLst>
            </a:pPr>
            <a:r>
              <a:rPr dirty="0" sz="2400">
                <a:latin typeface="SimSun"/>
                <a:cs typeface="SimSun"/>
              </a:rPr>
              <a:t>在进入锁测试之前关闭中断，直到完成锁测试并上锁后才能打开中断。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0C225"/>
              </a:buClr>
              <a:buFont typeface="Wingdings"/>
              <a:buChar char=""/>
            </a:pPr>
            <a:endParaRPr sz="1900">
              <a:latin typeface="SimSun"/>
              <a:cs typeface="SimSun"/>
            </a:endParaRPr>
          </a:p>
          <a:p>
            <a:pPr marL="547370" indent="-192405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"/>
              <a:tabLst>
                <a:tab pos="548005" algn="l"/>
              </a:tabLst>
            </a:pPr>
            <a:r>
              <a:rPr dirty="0" sz="2400">
                <a:latin typeface="SimSun"/>
                <a:cs typeface="SimSun"/>
              </a:rPr>
              <a:t>缺点：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812165">
              <a:lnSpc>
                <a:spcPct val="100000"/>
              </a:lnSpc>
              <a:spcBef>
                <a:spcPts val="5"/>
              </a:spcBef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900" spc="-45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关中断权力滥用可能导致严重后果；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812165">
              <a:lnSpc>
                <a:spcPct val="100000"/>
              </a:lnSpc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900" spc="-70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关中断时间过长，会影响系统效率，限制处理器交叉执行程序的能力；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SimSun"/>
              <a:cs typeface="SimSun"/>
            </a:endParaRPr>
          </a:p>
          <a:p>
            <a:pPr marL="812165">
              <a:lnSpc>
                <a:spcPct val="100000"/>
              </a:lnSpc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</a:t>
            </a:r>
            <a:r>
              <a:rPr dirty="0" sz="1900" spc="-45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关中断方法不适用于多处理机系统。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6830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二、硬件同步机制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628902"/>
            <a:ext cx="798893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5537200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利用“测试并建立”（ Test-and-Set	）指令实现互斥：</a:t>
            </a:r>
            <a:endParaRPr sz="2400">
              <a:latin typeface="SimSun"/>
              <a:cs typeface="SimSu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34899" y="2352865"/>
          <a:ext cx="6860540" cy="4248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1065"/>
                <a:gridCol w="2680335"/>
                <a:gridCol w="1980564"/>
              </a:tblGrid>
              <a:tr h="2244089">
                <a:tc gridSpan="2">
                  <a:txBody>
                    <a:bodyPr/>
                    <a:lstStyle/>
                    <a:p>
                      <a:pPr marL="91440" marR="21336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dirty="0" sz="2400">
                          <a:latin typeface="SimSun"/>
                          <a:cs typeface="SimSun"/>
                        </a:rPr>
                        <a:t>TS指令的一般性描述：</a:t>
                      </a:r>
                      <a:endParaRPr sz="2400">
                        <a:latin typeface="SimSun"/>
                        <a:cs typeface="SimSun"/>
                      </a:endParaRPr>
                    </a:p>
                    <a:p>
                      <a:pPr marL="346075" marR="1448435" indent="-254635">
                        <a:lnSpc>
                          <a:spcPct val="150000"/>
                        </a:lnSpc>
                        <a:spcBef>
                          <a:spcPts val="105"/>
                        </a:spcBef>
                      </a:pPr>
                      <a:r>
                        <a:rPr dirty="0" sz="2000" spc="-5">
                          <a:latin typeface="SimSun"/>
                          <a:cs typeface="SimSun"/>
                        </a:rPr>
                        <a:t>boolean</a:t>
                      </a:r>
                      <a:r>
                        <a:rPr dirty="0" sz="2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2000">
                          <a:latin typeface="SimSun"/>
                          <a:cs typeface="SimSun"/>
                        </a:rPr>
                        <a:t>TS(Boolean</a:t>
                      </a:r>
                      <a:r>
                        <a:rPr dirty="0" sz="2000" spc="-2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2000" spc="-5">
                          <a:latin typeface="SimSun"/>
                          <a:cs typeface="SimSun"/>
                        </a:rPr>
                        <a:t>*lock){ </a:t>
                      </a:r>
                      <a:r>
                        <a:rPr dirty="0" sz="2000" spc="-98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2000" spc="-5">
                          <a:latin typeface="SimSun"/>
                          <a:cs typeface="SimSun"/>
                        </a:rPr>
                        <a:t>boolean </a:t>
                      </a:r>
                      <a:r>
                        <a:rPr dirty="0" sz="2000">
                          <a:latin typeface="SimSun"/>
                          <a:cs typeface="SimSun"/>
                        </a:rPr>
                        <a:t>old;</a:t>
                      </a:r>
                      <a:endParaRPr sz="2000">
                        <a:latin typeface="SimSun"/>
                        <a:cs typeface="SimSun"/>
                      </a:endParaRPr>
                    </a:p>
                    <a:p>
                      <a:pPr marL="346075" marR="21336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dirty="0" sz="2000">
                          <a:latin typeface="SimSun"/>
                          <a:cs typeface="SimSun"/>
                        </a:rPr>
                        <a:t>old=*lock;</a:t>
                      </a:r>
                      <a:endParaRPr sz="2000">
                        <a:latin typeface="SimSun"/>
                        <a:cs typeface="SimSun"/>
                      </a:endParaRPr>
                    </a:p>
                    <a:p>
                      <a:pPr marL="346075" marR="213360">
                        <a:lnSpc>
                          <a:spcPts val="1385"/>
                        </a:lnSpc>
                        <a:spcBef>
                          <a:spcPts val="1200"/>
                        </a:spcBef>
                      </a:pPr>
                      <a:r>
                        <a:rPr dirty="0" sz="2000" spc="-5">
                          <a:latin typeface="SimSun"/>
                          <a:cs typeface="SimSun"/>
                        </a:rPr>
                        <a:t>*lock=TRUE;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B="0" marT="1524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688E18"/>
                      </a:solidFill>
                      <a:prstDash val="solid"/>
                    </a:lnB>
                  </a:tcPr>
                </a:tc>
              </a:tr>
              <a:tr h="10995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46075">
                        <a:lnSpc>
                          <a:spcPct val="100000"/>
                        </a:lnSpc>
                      </a:pPr>
                      <a:r>
                        <a:rPr dirty="0" sz="2000" spc="-5">
                          <a:latin typeface="SimSun"/>
                          <a:cs typeface="SimSun"/>
                        </a:rPr>
                        <a:t>return</a:t>
                      </a:r>
                      <a:r>
                        <a:rPr dirty="0" sz="2000" spc="-4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2000" spc="-5">
                          <a:latin typeface="SimSun"/>
                          <a:cs typeface="SimSun"/>
                        </a:rPr>
                        <a:t>old;</a:t>
                      </a:r>
                      <a:endParaRPr sz="2000">
                        <a:latin typeface="SimSun"/>
                        <a:cs typeface="SimSu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dirty="0" sz="2000">
                          <a:latin typeface="SimSun"/>
                          <a:cs typeface="SimSun"/>
                        </a:rPr>
                        <a:t>}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B="0" marT="5715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688E18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190" indent="-287020">
                        <a:lnSpc>
                          <a:spcPct val="100000"/>
                        </a:lnSpc>
                        <a:spcBef>
                          <a:spcPts val="630"/>
                        </a:spcBef>
                        <a:buFont typeface="Wingdings"/>
                        <a:buChar char=""/>
                        <a:tabLst>
                          <a:tab pos="377190" algn="l"/>
                        </a:tabLst>
                      </a:pPr>
                      <a:r>
                        <a:rPr dirty="0" sz="1800" spc="10" b="1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这条指令是一条原语，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  <a:p>
                      <a:pPr marL="376555" marR="21336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800" spc="10" b="1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分割。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  <a:p>
                      <a:pPr marL="377190" marR="93980" indent="-287020">
                        <a:lnSpc>
                          <a:spcPts val="1445"/>
                        </a:lnSpc>
                        <a:spcBef>
                          <a:spcPts val="1080"/>
                        </a:spcBef>
                        <a:buFont typeface="Wingdings"/>
                        <a:buChar char=""/>
                        <a:tabLst>
                          <a:tab pos="377190" algn="l"/>
                        </a:tabLst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当</a:t>
                      </a:r>
                      <a:r>
                        <a:rPr dirty="0" sz="1800" spc="-130" b="1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*lock=FALSE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时，表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80010">
                    <a:lnL w="19050">
                      <a:solidFill>
                        <a:srgbClr val="688E1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688E1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800" spc="10" b="1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即执行过程不可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11125">
                        <a:lnSpc>
                          <a:spcPts val="1445"/>
                        </a:lnSpc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示该资源空闲；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8001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688E18"/>
                      </a:solidFill>
                      <a:prstDash val="solid"/>
                    </a:lnR>
                    <a:lnT w="19050">
                      <a:solidFill>
                        <a:srgbClr val="688E18"/>
                      </a:solidFill>
                      <a:prstDash val="solid"/>
                    </a:lnT>
                    <a:solidFill>
                      <a:srgbClr val="90C225"/>
                    </a:solidFill>
                  </a:tcPr>
                </a:tc>
              </a:tr>
              <a:tr h="8907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688E1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76555" marR="135890">
                        <a:lnSpc>
                          <a:spcPts val="3240"/>
                        </a:lnSpc>
                        <a:spcBef>
                          <a:spcPts val="705"/>
                        </a:spcBef>
                      </a:pPr>
                      <a:r>
                        <a:rPr dirty="0" sz="1800" spc="10" b="1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当</a:t>
                      </a:r>
                      <a:r>
                        <a:rPr dirty="0" sz="1800" spc="10" b="1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*</a:t>
                      </a:r>
                      <a:r>
                        <a:rPr dirty="0" sz="1800" spc="10" b="1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lock=TRUE</a:t>
                      </a:r>
                      <a:r>
                        <a:rPr dirty="0" sz="1800" spc="10" b="1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时，表示该资源正在被使 </a:t>
                      </a:r>
                      <a:r>
                        <a:rPr dirty="0" sz="1800" spc="10" b="1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用。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89535">
                    <a:lnL w="19050">
                      <a:solidFill>
                        <a:srgbClr val="688E18"/>
                      </a:solidFill>
                      <a:prstDash val="solid"/>
                    </a:lnL>
                    <a:lnR w="19050">
                      <a:solidFill>
                        <a:srgbClr val="688E18"/>
                      </a:solidFill>
                      <a:prstDash val="solid"/>
                    </a:lnR>
                    <a:lnB w="19050">
                      <a:solidFill>
                        <a:srgbClr val="688E18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226055" y="5075682"/>
            <a:ext cx="281305" cy="343535"/>
          </a:xfrm>
          <a:custGeom>
            <a:avLst/>
            <a:gdLst/>
            <a:ahLst/>
            <a:cxnLst/>
            <a:rect l="l" t="t" r="r" b="b"/>
            <a:pathLst>
              <a:path w="281305" h="343535">
                <a:moveTo>
                  <a:pt x="281305" y="343408"/>
                </a:moveTo>
                <a:lnTo>
                  <a:pt x="0" y="0"/>
                </a:lnTo>
              </a:path>
            </a:pathLst>
          </a:custGeom>
          <a:ln w="19050">
            <a:solidFill>
              <a:srgbClr val="688E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144511" y="2357627"/>
            <a:ext cx="4669790" cy="380555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5240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1200"/>
              </a:spcBef>
            </a:pPr>
            <a:r>
              <a:rPr dirty="0" sz="2400">
                <a:latin typeface="SimSun"/>
                <a:cs typeface="SimSun"/>
              </a:rPr>
              <a:t>利用TS指令实现互斥的循环进程：</a:t>
            </a:r>
            <a:endParaRPr sz="2400">
              <a:latin typeface="SimSun"/>
              <a:cs typeface="SimSun"/>
            </a:endParaRPr>
          </a:p>
          <a:p>
            <a:pPr marL="92710" marR="30480">
              <a:lnSpc>
                <a:spcPct val="100000"/>
              </a:lnSpc>
              <a:spcBef>
                <a:spcPts val="1305"/>
              </a:spcBef>
            </a:pPr>
            <a:r>
              <a:rPr dirty="0" sz="2000">
                <a:latin typeface="SimSun"/>
                <a:cs typeface="SimSun"/>
              </a:rPr>
              <a:t>do{</a:t>
            </a:r>
            <a:endParaRPr sz="2000">
              <a:latin typeface="SimSun"/>
              <a:cs typeface="SimSun"/>
            </a:endParaRPr>
          </a:p>
          <a:p>
            <a:pPr marL="347345" marR="3048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SimSun"/>
                <a:cs typeface="SimSun"/>
              </a:rPr>
              <a:t>……</a:t>
            </a:r>
            <a:endParaRPr sz="2000">
              <a:latin typeface="SimSun"/>
              <a:cs typeface="SimSun"/>
            </a:endParaRPr>
          </a:p>
          <a:p>
            <a:pPr marL="347345" marR="30480">
              <a:lnSpc>
                <a:spcPct val="100000"/>
              </a:lnSpc>
              <a:spcBef>
                <a:spcPts val="1200"/>
              </a:spcBef>
              <a:tabLst>
                <a:tab pos="2886710" algn="l"/>
              </a:tabLst>
            </a:pPr>
            <a:r>
              <a:rPr dirty="0" sz="2000" spc="-5">
                <a:latin typeface="SimSun"/>
                <a:cs typeface="SimSun"/>
              </a:rPr>
              <a:t>while</a:t>
            </a:r>
            <a:r>
              <a:rPr dirty="0" sz="2000" spc="10">
                <a:latin typeface="SimSun"/>
                <a:cs typeface="SimSun"/>
              </a:rPr>
              <a:t> </a:t>
            </a:r>
            <a:r>
              <a:rPr dirty="0" sz="2000">
                <a:latin typeface="SimSun"/>
                <a:cs typeface="SimSun"/>
              </a:rPr>
              <a:t>TS(&amp;lock);	/*do</a:t>
            </a:r>
            <a:r>
              <a:rPr dirty="0" sz="2000" spc="-65">
                <a:latin typeface="SimSun"/>
                <a:cs typeface="SimSun"/>
              </a:rPr>
              <a:t> </a:t>
            </a:r>
            <a:r>
              <a:rPr dirty="0" sz="2000">
                <a:latin typeface="SimSun"/>
                <a:cs typeface="SimSun"/>
              </a:rPr>
              <a:t>skip*/</a:t>
            </a:r>
            <a:endParaRPr sz="2000">
              <a:latin typeface="SimSun"/>
              <a:cs typeface="SimSun"/>
            </a:endParaRPr>
          </a:p>
          <a:p>
            <a:pPr marL="347345" marR="2026920">
              <a:lnSpc>
                <a:spcPct val="150000"/>
              </a:lnSpc>
            </a:pPr>
            <a:r>
              <a:rPr dirty="0" sz="2000">
                <a:latin typeface="SimSun"/>
                <a:cs typeface="SimSun"/>
              </a:rPr>
              <a:t>critical </a:t>
            </a:r>
            <a:r>
              <a:rPr dirty="0" sz="2000" spc="-5">
                <a:latin typeface="SimSun"/>
                <a:cs typeface="SimSun"/>
              </a:rPr>
              <a:t>section; </a:t>
            </a:r>
            <a:r>
              <a:rPr dirty="0" sz="2000" spc="-985">
                <a:latin typeface="SimSun"/>
                <a:cs typeface="SimSun"/>
              </a:rPr>
              <a:t> </a:t>
            </a:r>
            <a:r>
              <a:rPr dirty="0" sz="2000" spc="-5">
                <a:latin typeface="SimSun"/>
                <a:cs typeface="SimSun"/>
              </a:rPr>
              <a:t>lock=FALSE; </a:t>
            </a:r>
            <a:r>
              <a:rPr dirty="0" sz="2000">
                <a:latin typeface="SimSun"/>
                <a:cs typeface="SimSun"/>
              </a:rPr>
              <a:t> </a:t>
            </a:r>
            <a:r>
              <a:rPr dirty="0" sz="2000" spc="-5">
                <a:latin typeface="SimSun"/>
                <a:cs typeface="SimSun"/>
              </a:rPr>
              <a:t>remainder</a:t>
            </a:r>
            <a:r>
              <a:rPr dirty="0" sz="2000" spc="-60">
                <a:latin typeface="SimSun"/>
                <a:cs typeface="SimSun"/>
              </a:rPr>
              <a:t> </a:t>
            </a:r>
            <a:r>
              <a:rPr dirty="0" sz="2000">
                <a:latin typeface="SimSun"/>
                <a:cs typeface="SimSun"/>
              </a:rPr>
              <a:t>section;</a:t>
            </a:r>
            <a:endParaRPr sz="2000">
              <a:latin typeface="SimSun"/>
              <a:cs typeface="SimSun"/>
            </a:endParaRPr>
          </a:p>
          <a:p>
            <a:pPr marL="92710" marR="30480">
              <a:lnSpc>
                <a:spcPct val="100000"/>
              </a:lnSpc>
              <a:spcBef>
                <a:spcPts val="1205"/>
              </a:spcBef>
            </a:pPr>
            <a:r>
              <a:rPr dirty="0" sz="2000" spc="-5">
                <a:latin typeface="SimSun"/>
                <a:cs typeface="SimSun"/>
              </a:rPr>
              <a:t>}while(TRUE);</a:t>
            </a:r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6830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二、硬件同步机制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527428"/>
            <a:ext cx="102755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6756400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latin typeface="SimSun"/>
                <a:cs typeface="SimSun"/>
              </a:rPr>
              <a:t>利用对换</a:t>
            </a:r>
            <a:r>
              <a:rPr dirty="0" sz="2400" spc="-5">
                <a:latin typeface="SimSun"/>
                <a:cs typeface="SimSun"/>
              </a:rPr>
              <a:t>（</a:t>
            </a:r>
            <a:r>
              <a:rPr dirty="0" sz="2400">
                <a:latin typeface="SimSun"/>
                <a:cs typeface="SimSun"/>
              </a:rPr>
              <a:t>Swap）指令实现进程互斥：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在Intel	80x86中又称为XCH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G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指令，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9210" y="2076450"/>
            <a:ext cx="3378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用于交换两个字的内容。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008" y="2680716"/>
            <a:ext cx="4806950" cy="27908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345440" marR="514350" indent="-254635">
              <a:lnSpc>
                <a:spcPts val="3600"/>
              </a:lnSpc>
              <a:spcBef>
                <a:spcPts val="185"/>
              </a:spcBef>
            </a:pPr>
            <a:r>
              <a:rPr dirty="0" sz="2000">
                <a:latin typeface="SimSun"/>
                <a:cs typeface="SimSun"/>
              </a:rPr>
              <a:t>void</a:t>
            </a:r>
            <a:r>
              <a:rPr dirty="0" sz="2000" spc="5">
                <a:latin typeface="SimSun"/>
                <a:cs typeface="SimSun"/>
              </a:rPr>
              <a:t> </a:t>
            </a:r>
            <a:r>
              <a:rPr dirty="0" sz="2000" spc="-5">
                <a:latin typeface="SimSun"/>
                <a:cs typeface="SimSun"/>
              </a:rPr>
              <a:t>swap(boolean</a:t>
            </a:r>
            <a:r>
              <a:rPr dirty="0" sz="2000" spc="-10">
                <a:latin typeface="SimSun"/>
                <a:cs typeface="SimSun"/>
              </a:rPr>
              <a:t> </a:t>
            </a:r>
            <a:r>
              <a:rPr dirty="0" sz="2000" spc="-5">
                <a:latin typeface="SimSun"/>
                <a:cs typeface="SimSun"/>
              </a:rPr>
              <a:t>*a,boolean</a:t>
            </a:r>
            <a:r>
              <a:rPr dirty="0" sz="2000" spc="5">
                <a:latin typeface="SimSun"/>
                <a:cs typeface="SimSun"/>
              </a:rPr>
              <a:t> </a:t>
            </a:r>
            <a:r>
              <a:rPr dirty="0" sz="2000">
                <a:latin typeface="SimSun"/>
                <a:cs typeface="SimSun"/>
              </a:rPr>
              <a:t>*b){ </a:t>
            </a:r>
            <a:r>
              <a:rPr dirty="0" sz="2000" spc="-985">
                <a:latin typeface="SimSun"/>
                <a:cs typeface="SimSun"/>
              </a:rPr>
              <a:t> </a:t>
            </a:r>
            <a:r>
              <a:rPr dirty="0" sz="2000" spc="-5">
                <a:latin typeface="SimSun"/>
                <a:cs typeface="SimSun"/>
              </a:rPr>
              <a:t>boolean temp;</a:t>
            </a:r>
            <a:endParaRPr sz="2000">
              <a:latin typeface="SimSun"/>
              <a:cs typeface="SimSun"/>
            </a:endParaRPr>
          </a:p>
          <a:p>
            <a:pPr marL="345440">
              <a:lnSpc>
                <a:spcPct val="100000"/>
              </a:lnSpc>
              <a:spcBef>
                <a:spcPts val="880"/>
              </a:spcBef>
            </a:pPr>
            <a:r>
              <a:rPr dirty="0" sz="2000" spc="-5">
                <a:latin typeface="SimSun"/>
                <a:cs typeface="SimSun"/>
              </a:rPr>
              <a:t>temp=*a;</a:t>
            </a:r>
            <a:endParaRPr sz="2000">
              <a:latin typeface="SimSun"/>
              <a:cs typeface="SimSun"/>
            </a:endParaRPr>
          </a:p>
          <a:p>
            <a:pPr marL="34544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SimSun"/>
                <a:cs typeface="SimSun"/>
              </a:rPr>
              <a:t>*a=*b;</a:t>
            </a:r>
            <a:endParaRPr sz="2000">
              <a:latin typeface="SimSun"/>
              <a:cs typeface="SimSun"/>
            </a:endParaRPr>
          </a:p>
          <a:p>
            <a:pPr marL="34544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SimSun"/>
                <a:cs typeface="SimSun"/>
              </a:rPr>
              <a:t>*b=temp;</a:t>
            </a:r>
            <a:endParaRPr sz="2000">
              <a:latin typeface="SimSun"/>
              <a:cs typeface="SimSun"/>
            </a:endParaRPr>
          </a:p>
          <a:p>
            <a:pPr marL="91440">
              <a:lnSpc>
                <a:spcPct val="100000"/>
              </a:lnSpc>
              <a:spcBef>
                <a:spcPts val="1205"/>
              </a:spcBef>
            </a:pPr>
            <a:r>
              <a:rPr dirty="0" sz="2000">
                <a:latin typeface="SimSun"/>
                <a:cs typeface="SimSun"/>
              </a:rPr>
              <a:t>}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7440" y="2046732"/>
            <a:ext cx="5217160" cy="47294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5303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1205"/>
              </a:spcBef>
            </a:pPr>
            <a:r>
              <a:rPr dirty="0" sz="2400">
                <a:latin typeface="SimSun"/>
                <a:cs typeface="SimSun"/>
              </a:rPr>
              <a:t>利用Swap指令实现互斥的循环进程：</a:t>
            </a:r>
            <a:endParaRPr sz="2400">
              <a:latin typeface="SimSun"/>
              <a:cs typeface="SimSun"/>
            </a:endParaRPr>
          </a:p>
          <a:p>
            <a:pPr marL="92710">
              <a:lnSpc>
                <a:spcPct val="100000"/>
              </a:lnSpc>
              <a:spcBef>
                <a:spcPts val="1300"/>
              </a:spcBef>
            </a:pPr>
            <a:r>
              <a:rPr dirty="0" sz="2000">
                <a:latin typeface="SimSun"/>
                <a:cs typeface="SimSun"/>
              </a:rPr>
              <a:t>do{</a:t>
            </a:r>
            <a:endParaRPr sz="2000">
              <a:latin typeface="SimSun"/>
              <a:cs typeface="SimSun"/>
            </a:endParaRPr>
          </a:p>
          <a:p>
            <a:pPr algn="ctr" marR="3368675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SimSun"/>
                <a:cs typeface="SimSun"/>
              </a:rPr>
              <a:t>key=TRUE;</a:t>
            </a:r>
            <a:endParaRPr sz="2000">
              <a:latin typeface="SimSun"/>
              <a:cs typeface="SimSun"/>
            </a:endParaRPr>
          </a:p>
          <a:p>
            <a:pPr marL="346710">
              <a:lnSpc>
                <a:spcPct val="100000"/>
              </a:lnSpc>
              <a:spcBef>
                <a:spcPts val="1205"/>
              </a:spcBef>
            </a:pPr>
            <a:r>
              <a:rPr dirty="0" sz="2000">
                <a:latin typeface="SimSun"/>
                <a:cs typeface="SimSun"/>
              </a:rPr>
              <a:t>do{</a:t>
            </a:r>
            <a:endParaRPr sz="2000">
              <a:latin typeface="SimSun"/>
              <a:cs typeface="SimSun"/>
            </a:endParaRPr>
          </a:p>
          <a:p>
            <a:pPr marL="98298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SimSun"/>
                <a:cs typeface="SimSun"/>
              </a:rPr>
              <a:t>swap(&amp;lock,&amp;key);</a:t>
            </a:r>
            <a:endParaRPr sz="2000">
              <a:latin typeface="SimSun"/>
              <a:cs typeface="SimSun"/>
            </a:endParaRPr>
          </a:p>
          <a:p>
            <a:pPr marL="346710" marR="2193290" indent="254635">
              <a:lnSpc>
                <a:spcPct val="150000"/>
              </a:lnSpc>
            </a:pPr>
            <a:r>
              <a:rPr dirty="0" sz="2000" spc="-5">
                <a:latin typeface="SimSun"/>
                <a:cs typeface="SimSun"/>
              </a:rPr>
              <a:t>}while(key!=FALSE); </a:t>
            </a:r>
            <a:r>
              <a:rPr dirty="0" sz="2000" spc="-985">
                <a:latin typeface="SimSun"/>
                <a:cs typeface="SimSun"/>
              </a:rPr>
              <a:t> </a:t>
            </a:r>
            <a:r>
              <a:rPr dirty="0" sz="2000">
                <a:latin typeface="SimSun"/>
                <a:cs typeface="SimSun"/>
              </a:rPr>
              <a:t>critical </a:t>
            </a:r>
            <a:r>
              <a:rPr dirty="0" sz="2000" spc="-5">
                <a:latin typeface="SimSun"/>
                <a:cs typeface="SimSun"/>
              </a:rPr>
              <a:t>section; </a:t>
            </a:r>
            <a:r>
              <a:rPr dirty="0" sz="2000">
                <a:latin typeface="SimSun"/>
                <a:cs typeface="SimSun"/>
              </a:rPr>
              <a:t> lock=FALSE;</a:t>
            </a:r>
            <a:endParaRPr sz="2000">
              <a:latin typeface="SimSun"/>
              <a:cs typeface="SimSun"/>
            </a:endParaRPr>
          </a:p>
          <a:p>
            <a:pPr marL="346710">
              <a:lnSpc>
                <a:spcPct val="100000"/>
              </a:lnSpc>
              <a:spcBef>
                <a:spcPts val="1205"/>
              </a:spcBef>
            </a:pPr>
            <a:r>
              <a:rPr dirty="0" sz="2000">
                <a:latin typeface="SimSun"/>
                <a:cs typeface="SimSun"/>
              </a:rPr>
              <a:t>……</a:t>
            </a:r>
            <a:endParaRPr sz="2000">
              <a:latin typeface="SimSun"/>
              <a:cs typeface="SimSun"/>
            </a:endParaRPr>
          </a:p>
          <a:p>
            <a:pPr algn="ctr" marR="337185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SimSun"/>
                <a:cs typeface="SimSun"/>
              </a:rPr>
              <a:t>}while(TRUE);</a:t>
            </a:r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2258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三、信号量机制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766061"/>
            <a:ext cx="8599170" cy="4557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196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5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年，荷兰学者Dijkstra提出的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信号量（Semaphores）机制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是一种卓有成效的进程同步工具。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909955" indent="-440690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909955" algn="l"/>
                <a:tab pos="910590" algn="l"/>
              </a:tabLst>
            </a:pPr>
            <a:r>
              <a:rPr dirty="0" sz="2400">
                <a:latin typeface="SimSun"/>
                <a:cs typeface="SimSun"/>
              </a:rPr>
              <a:t>整型信号量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SimSun"/>
              <a:buAutoNum type="arabicPeriod"/>
            </a:pPr>
            <a:endParaRPr sz="3000">
              <a:latin typeface="SimSun"/>
              <a:cs typeface="SimSun"/>
            </a:endParaRPr>
          </a:p>
          <a:p>
            <a:pPr marL="909955" indent="-440690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909955" algn="l"/>
                <a:tab pos="910590" algn="l"/>
              </a:tabLst>
            </a:pPr>
            <a:r>
              <a:rPr dirty="0" sz="2400">
                <a:latin typeface="SimSun"/>
                <a:cs typeface="SimSun"/>
              </a:rPr>
              <a:t>记录型信号量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SimSun"/>
              <a:buAutoNum type="arabicPeriod"/>
            </a:pPr>
            <a:endParaRPr sz="3000">
              <a:latin typeface="SimSun"/>
              <a:cs typeface="SimSun"/>
            </a:endParaRPr>
          </a:p>
          <a:p>
            <a:pPr marL="909955" indent="-440690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909955" algn="l"/>
                <a:tab pos="910590" algn="l"/>
              </a:tabLst>
            </a:pPr>
            <a:r>
              <a:rPr dirty="0" sz="2400" spc="-5">
                <a:latin typeface="SimSun"/>
                <a:cs typeface="SimSun"/>
              </a:rPr>
              <a:t>AND型信号量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0C225"/>
              </a:buClr>
              <a:buFont typeface="SimSun"/>
              <a:buAutoNum type="arabicPeriod"/>
            </a:pPr>
            <a:endParaRPr sz="3000">
              <a:latin typeface="SimSun"/>
              <a:cs typeface="SimSun"/>
            </a:endParaRPr>
          </a:p>
          <a:p>
            <a:pPr marL="909955" indent="-440690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AutoNum type="arabicPeriod"/>
              <a:tabLst>
                <a:tab pos="909955" algn="l"/>
                <a:tab pos="910590" algn="l"/>
              </a:tabLst>
            </a:pPr>
            <a:r>
              <a:rPr dirty="0" sz="2400">
                <a:latin typeface="SimSun"/>
                <a:cs typeface="SimSun"/>
              </a:rPr>
              <a:t>信号量集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7781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>
                <a:solidFill>
                  <a:srgbClr val="90C225"/>
                </a:solidFill>
                <a:latin typeface="Microsoft YaHei UI"/>
                <a:cs typeface="Microsoft YaHei UI"/>
              </a:rPr>
              <a:t>程序顺序执行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555191"/>
            <a:ext cx="9702800" cy="35166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程序顺序执行的特征：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54546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顺序性：按照程序结构所指定的次序。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4546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封闭性：独占资源，计算机的状态只由于该程序的控制逻辑所决定，</a:t>
            </a:r>
            <a:endParaRPr sz="240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执行过程中不受外界影响。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4546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可再现性：程序运行结果与程序执行速度无关，只要初始状态相同，</a:t>
            </a:r>
            <a:endParaRPr sz="240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结果应相同。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0079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1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、整型信号量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766061"/>
            <a:ext cx="9056370" cy="1249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把整型信号量定义为一个用于表示资源数目的整型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量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S。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latin typeface="SimSun"/>
                <a:cs typeface="SimSun"/>
              </a:rPr>
              <a:t>对S的操作：初始化、原子操</a:t>
            </a:r>
            <a:r>
              <a:rPr dirty="0" sz="2400">
                <a:latin typeface="SimSun"/>
                <a:cs typeface="SimSun"/>
              </a:rPr>
              <a:t>作</a:t>
            </a:r>
            <a:r>
              <a:rPr dirty="0" sz="2400" spc="-5">
                <a:latin typeface="SimSun"/>
                <a:cs typeface="SimSun"/>
              </a:rPr>
              <a:t>wait（S）、原子操作signal（S）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9096" y="3489959"/>
            <a:ext cx="3904615" cy="2444750"/>
          </a:xfrm>
          <a:custGeom>
            <a:avLst/>
            <a:gdLst/>
            <a:ahLst/>
            <a:cxnLst/>
            <a:rect l="l" t="t" r="r" b="b"/>
            <a:pathLst>
              <a:path w="3904615" h="2444750">
                <a:moveTo>
                  <a:pt x="0" y="2444496"/>
                </a:moveTo>
                <a:lnTo>
                  <a:pt x="3904488" y="2444496"/>
                </a:lnTo>
                <a:lnTo>
                  <a:pt x="3904488" y="0"/>
                </a:lnTo>
                <a:lnTo>
                  <a:pt x="0" y="0"/>
                </a:lnTo>
                <a:lnTo>
                  <a:pt x="0" y="24444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8140" y="3726560"/>
            <a:ext cx="1042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SimSun"/>
                <a:cs typeface="SimSun"/>
              </a:rPr>
              <a:t>wait(</a:t>
            </a:r>
            <a:r>
              <a:rPr dirty="0" sz="2000" spc="-15">
                <a:latin typeface="SimSun"/>
                <a:cs typeface="SimSun"/>
              </a:rPr>
              <a:t>S</a:t>
            </a:r>
            <a:r>
              <a:rPr dirty="0" sz="2000">
                <a:latin typeface="SimSun"/>
                <a:cs typeface="SimSun"/>
              </a:rPr>
              <a:t>){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2597" y="4336160"/>
            <a:ext cx="15494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SimSun"/>
                <a:cs typeface="SimSun"/>
              </a:rPr>
              <a:t>while(S&lt;=0);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88354" y="4336160"/>
            <a:ext cx="15494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SimSun"/>
                <a:cs typeface="SimSun"/>
              </a:rPr>
              <a:t>/*do</a:t>
            </a:r>
            <a:r>
              <a:rPr dirty="0" sz="2000" spc="-55">
                <a:latin typeface="SimSun"/>
                <a:cs typeface="SimSun"/>
              </a:rPr>
              <a:t> </a:t>
            </a:r>
            <a:r>
              <a:rPr dirty="0" sz="2000" spc="-5">
                <a:latin typeface="SimSun"/>
                <a:cs typeface="SimSun"/>
              </a:rPr>
              <a:t>no-op*/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2597" y="4946141"/>
            <a:ext cx="534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SimSun"/>
                <a:cs typeface="SimSun"/>
              </a:rPr>
              <a:t>S</a:t>
            </a:r>
            <a:r>
              <a:rPr dirty="0" sz="2000" spc="5">
                <a:latin typeface="SimSun"/>
                <a:cs typeface="SimSun"/>
              </a:rPr>
              <a:t>-</a:t>
            </a:r>
            <a:r>
              <a:rPr dirty="0" sz="2000" spc="-5">
                <a:latin typeface="SimSun"/>
                <a:cs typeface="SimSun"/>
              </a:rPr>
              <a:t>-</a:t>
            </a:r>
            <a:r>
              <a:rPr dirty="0" sz="2000">
                <a:latin typeface="SimSun"/>
                <a:cs typeface="SimSun"/>
              </a:rPr>
              <a:t>;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8140" y="5555691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SimSun"/>
                <a:cs typeface="SimSun"/>
              </a:rPr>
              <a:t>}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98591" y="3489959"/>
            <a:ext cx="3903345" cy="2413000"/>
          </a:xfrm>
          <a:custGeom>
            <a:avLst/>
            <a:gdLst/>
            <a:ahLst/>
            <a:cxnLst/>
            <a:rect l="l" t="t" r="r" b="b"/>
            <a:pathLst>
              <a:path w="3903345" h="2413000">
                <a:moveTo>
                  <a:pt x="0" y="2412491"/>
                </a:moveTo>
                <a:lnTo>
                  <a:pt x="3902964" y="2412491"/>
                </a:lnTo>
                <a:lnTo>
                  <a:pt x="3902964" y="0"/>
                </a:lnTo>
                <a:lnTo>
                  <a:pt x="0" y="0"/>
                </a:lnTo>
                <a:lnTo>
                  <a:pt x="0" y="24124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577332" y="3726560"/>
            <a:ext cx="12966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SimSun"/>
                <a:cs typeface="SimSun"/>
              </a:rPr>
              <a:t>signa</a:t>
            </a:r>
            <a:r>
              <a:rPr dirty="0" sz="2000" spc="-15">
                <a:latin typeface="SimSun"/>
                <a:cs typeface="SimSun"/>
              </a:rPr>
              <a:t>l</a:t>
            </a:r>
            <a:r>
              <a:rPr dirty="0" sz="2000">
                <a:latin typeface="SimSun"/>
                <a:cs typeface="SimSun"/>
              </a:rPr>
              <a:t>(S){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31840" y="4336160"/>
            <a:ext cx="5346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SimSun"/>
                <a:cs typeface="SimSun"/>
              </a:rPr>
              <a:t>S++;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77332" y="4946141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SimSun"/>
                <a:cs typeface="SimSun"/>
              </a:rPr>
              <a:t>}</a:t>
            </a:r>
            <a:endParaRPr sz="2000">
              <a:latin typeface="SimSun"/>
              <a:cs typeface="SimSu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10283" y="4714366"/>
            <a:ext cx="5362575" cy="1907539"/>
            <a:chOff x="1510283" y="4714366"/>
            <a:chExt cx="5362575" cy="1907539"/>
          </a:xfrm>
        </p:grpSpPr>
        <p:sp>
          <p:nvSpPr>
            <p:cNvPr id="15" name="object 15"/>
            <p:cNvSpPr/>
            <p:nvPr/>
          </p:nvSpPr>
          <p:spPr>
            <a:xfrm>
              <a:off x="1510283" y="4722875"/>
              <a:ext cx="3364229" cy="0"/>
            </a:xfrm>
            <a:custGeom>
              <a:avLst/>
              <a:gdLst/>
              <a:ahLst/>
              <a:cxnLst/>
              <a:rect l="l" t="t" r="r" b="b"/>
              <a:pathLst>
                <a:path w="3364229" h="0">
                  <a:moveTo>
                    <a:pt x="0" y="0"/>
                  </a:moveTo>
                  <a:lnTo>
                    <a:pt x="3363976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609850" y="5596889"/>
              <a:ext cx="4253865" cy="1015365"/>
            </a:xfrm>
            <a:custGeom>
              <a:avLst/>
              <a:gdLst/>
              <a:ahLst/>
              <a:cxnLst/>
              <a:rect l="l" t="t" r="r" b="b"/>
              <a:pathLst>
                <a:path w="4253865" h="1015365">
                  <a:moveTo>
                    <a:pt x="4253484" y="0"/>
                  </a:moveTo>
                  <a:lnTo>
                    <a:pt x="0" y="0"/>
                  </a:lnTo>
                  <a:lnTo>
                    <a:pt x="0" y="1014984"/>
                  </a:lnTo>
                  <a:lnTo>
                    <a:pt x="4253484" y="1014984"/>
                  </a:lnTo>
                  <a:lnTo>
                    <a:pt x="42534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96642" y="4723891"/>
              <a:ext cx="4766945" cy="1888489"/>
            </a:xfrm>
            <a:custGeom>
              <a:avLst/>
              <a:gdLst/>
              <a:ahLst/>
              <a:cxnLst/>
              <a:rect l="l" t="t" r="r" b="b"/>
              <a:pathLst>
                <a:path w="4766945" h="1888490">
                  <a:moveTo>
                    <a:pt x="513206" y="1887981"/>
                  </a:moveTo>
                  <a:lnTo>
                    <a:pt x="4766691" y="1887981"/>
                  </a:lnTo>
                  <a:lnTo>
                    <a:pt x="4766691" y="872997"/>
                  </a:lnTo>
                  <a:lnTo>
                    <a:pt x="513206" y="872997"/>
                  </a:lnTo>
                  <a:lnTo>
                    <a:pt x="513206" y="1887981"/>
                  </a:lnTo>
                  <a:close/>
                </a:path>
                <a:path w="4766945" h="1888490">
                  <a:moveTo>
                    <a:pt x="501395" y="1020571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619375" y="5642559"/>
            <a:ext cx="423799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4180" indent="-343535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424180" algn="l"/>
                <a:tab pos="424815" algn="l"/>
              </a:tabLst>
            </a:pPr>
            <a:r>
              <a:rPr dirty="0" sz="2000">
                <a:latin typeface="SimSun"/>
                <a:cs typeface="SimSun"/>
              </a:rPr>
              <a:t>只要信</a:t>
            </a:r>
            <a:r>
              <a:rPr dirty="0" sz="2000" spc="-15">
                <a:latin typeface="SimSun"/>
                <a:cs typeface="SimSun"/>
              </a:rPr>
              <a:t>号</a:t>
            </a:r>
            <a:r>
              <a:rPr dirty="0" sz="2000">
                <a:latin typeface="SimSun"/>
                <a:cs typeface="SimSun"/>
              </a:rPr>
              <a:t>量S≤</a:t>
            </a:r>
            <a:r>
              <a:rPr dirty="0" sz="2000" spc="-15">
                <a:latin typeface="SimSun"/>
                <a:cs typeface="SimSun"/>
              </a:rPr>
              <a:t>0</a:t>
            </a:r>
            <a:r>
              <a:rPr dirty="0" sz="2000">
                <a:latin typeface="SimSun"/>
                <a:cs typeface="SimSun"/>
              </a:rPr>
              <a:t>，就会</a:t>
            </a:r>
            <a:r>
              <a:rPr dirty="0" sz="2000" spc="-15">
                <a:latin typeface="SimSun"/>
                <a:cs typeface="SimSun"/>
              </a:rPr>
              <a:t>不</a:t>
            </a:r>
            <a:r>
              <a:rPr dirty="0" sz="2000">
                <a:latin typeface="SimSun"/>
                <a:cs typeface="SimSun"/>
              </a:rPr>
              <a:t>断测试。</a:t>
            </a:r>
            <a:endParaRPr sz="2000">
              <a:latin typeface="SimSun"/>
              <a:cs typeface="SimSun"/>
            </a:endParaRPr>
          </a:p>
          <a:p>
            <a:pPr marL="424180" marR="248285" indent="-342900">
              <a:lnSpc>
                <a:spcPct val="100000"/>
              </a:lnSpc>
              <a:buFont typeface="Wingdings"/>
              <a:buChar char=""/>
              <a:tabLst>
                <a:tab pos="424180" algn="l"/>
                <a:tab pos="424815" algn="l"/>
              </a:tabLst>
            </a:pPr>
            <a:r>
              <a:rPr dirty="0" sz="2000">
                <a:latin typeface="SimSun"/>
                <a:cs typeface="SimSun"/>
              </a:rPr>
              <a:t>未遵循</a:t>
            </a:r>
            <a:r>
              <a:rPr dirty="0" sz="2000" spc="-15">
                <a:latin typeface="SimSun"/>
                <a:cs typeface="SimSun"/>
              </a:rPr>
              <a:t>“</a:t>
            </a:r>
            <a:r>
              <a:rPr dirty="0" sz="2000">
                <a:latin typeface="SimSun"/>
                <a:cs typeface="SimSun"/>
              </a:rPr>
              <a:t>让</a:t>
            </a:r>
            <a:r>
              <a:rPr dirty="0" sz="2000" spc="-15">
                <a:latin typeface="SimSun"/>
                <a:cs typeface="SimSun"/>
              </a:rPr>
              <a:t>权</a:t>
            </a:r>
            <a:r>
              <a:rPr dirty="0" sz="2000">
                <a:latin typeface="SimSun"/>
                <a:cs typeface="SimSun"/>
              </a:rPr>
              <a:t>等待”</a:t>
            </a:r>
            <a:r>
              <a:rPr dirty="0" sz="2000" spc="-15">
                <a:latin typeface="SimSun"/>
                <a:cs typeface="SimSun"/>
              </a:rPr>
              <a:t>的</a:t>
            </a:r>
            <a:r>
              <a:rPr dirty="0" sz="2000">
                <a:latin typeface="SimSun"/>
                <a:cs typeface="SimSun"/>
              </a:rPr>
              <a:t>准</a:t>
            </a:r>
            <a:r>
              <a:rPr dirty="0" sz="2000" spc="-15">
                <a:latin typeface="SimSun"/>
                <a:cs typeface="SimSun"/>
              </a:rPr>
              <a:t>则</a:t>
            </a:r>
            <a:r>
              <a:rPr dirty="0" sz="2000">
                <a:latin typeface="SimSun"/>
                <a:cs typeface="SimSun"/>
              </a:rPr>
              <a:t>，进 </a:t>
            </a:r>
            <a:r>
              <a:rPr dirty="0" sz="2000">
                <a:latin typeface="SimSun"/>
                <a:cs typeface="SimSun"/>
              </a:rPr>
              <a:t>程处于</a:t>
            </a:r>
            <a:r>
              <a:rPr dirty="0" sz="2000" spc="-15">
                <a:latin typeface="SimSun"/>
                <a:cs typeface="SimSun"/>
              </a:rPr>
              <a:t>“</a:t>
            </a:r>
            <a:r>
              <a:rPr dirty="0" sz="2000">
                <a:latin typeface="SimSun"/>
                <a:cs typeface="SimSun"/>
              </a:rPr>
              <a:t>忙</a:t>
            </a:r>
            <a:r>
              <a:rPr dirty="0" sz="2000" spc="-15">
                <a:latin typeface="SimSun"/>
                <a:cs typeface="SimSun"/>
              </a:rPr>
              <a:t>等</a:t>
            </a:r>
            <a:r>
              <a:rPr dirty="0" sz="2000">
                <a:latin typeface="SimSun"/>
                <a:cs typeface="SimSun"/>
              </a:rPr>
              <a:t>”状态。</a:t>
            </a:r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4651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2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、记录型信号量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0227" y="1250950"/>
            <a:ext cx="34163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记录型信号量的定义：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5018" y="1684782"/>
            <a:ext cx="5189220" cy="1828800"/>
          </a:xfrm>
          <a:prstGeom prst="rect">
            <a:avLst/>
          </a:prstGeom>
          <a:solidFill>
            <a:srgbClr val="90C225"/>
          </a:solidFill>
          <a:ln w="19050">
            <a:solidFill>
              <a:srgbClr val="688E18"/>
            </a:solidFill>
          </a:ln>
        </p:spPr>
        <p:txBody>
          <a:bodyPr wrap="square" lIns="0" tIns="69850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550"/>
              </a:spcBef>
            </a:pPr>
            <a:r>
              <a:rPr dirty="0" sz="2000">
                <a:latin typeface="SimSun"/>
                <a:cs typeface="SimSun"/>
              </a:rPr>
              <a:t>typedef</a:t>
            </a:r>
            <a:r>
              <a:rPr dirty="0" sz="2000" spc="-60">
                <a:latin typeface="SimSun"/>
                <a:cs typeface="SimSun"/>
              </a:rPr>
              <a:t> </a:t>
            </a:r>
            <a:r>
              <a:rPr dirty="0" sz="2000">
                <a:latin typeface="SimSun"/>
                <a:cs typeface="SimSun"/>
              </a:rPr>
              <a:t>struct{</a:t>
            </a:r>
            <a:endParaRPr sz="2000">
              <a:latin typeface="SimSun"/>
              <a:cs typeface="SimSun"/>
            </a:endParaRPr>
          </a:p>
          <a:p>
            <a:pPr marL="441959">
              <a:lnSpc>
                <a:spcPct val="100000"/>
              </a:lnSpc>
              <a:spcBef>
                <a:spcPts val="1010"/>
              </a:spcBef>
            </a:pPr>
            <a:r>
              <a:rPr dirty="0" sz="2000">
                <a:latin typeface="SimSun"/>
                <a:cs typeface="SimSun"/>
              </a:rPr>
              <a:t>int</a:t>
            </a:r>
            <a:r>
              <a:rPr dirty="0" sz="2000" spc="-60">
                <a:latin typeface="SimSun"/>
                <a:cs typeface="SimSun"/>
              </a:rPr>
              <a:t> </a:t>
            </a:r>
            <a:r>
              <a:rPr dirty="0" sz="2000">
                <a:latin typeface="SimSun"/>
                <a:cs typeface="SimSun"/>
              </a:rPr>
              <a:t>value;</a:t>
            </a:r>
            <a:endParaRPr sz="2000">
              <a:latin typeface="SimSun"/>
              <a:cs typeface="SimSun"/>
            </a:endParaRPr>
          </a:p>
          <a:p>
            <a:pPr marL="441959">
              <a:lnSpc>
                <a:spcPct val="100000"/>
              </a:lnSpc>
              <a:spcBef>
                <a:spcPts val="994"/>
              </a:spcBef>
            </a:pPr>
            <a:r>
              <a:rPr dirty="0" sz="2000" spc="-5">
                <a:latin typeface="SimSun"/>
                <a:cs typeface="SimSun"/>
              </a:rPr>
              <a:t>struct</a:t>
            </a:r>
            <a:r>
              <a:rPr dirty="0" sz="2000" spc="15">
                <a:latin typeface="SimSun"/>
                <a:cs typeface="SimSun"/>
              </a:rPr>
              <a:t> </a:t>
            </a:r>
            <a:r>
              <a:rPr dirty="0" sz="2000" spc="-5">
                <a:latin typeface="SimSun"/>
                <a:cs typeface="SimSun"/>
              </a:rPr>
              <a:t>process_control_block</a:t>
            </a:r>
            <a:r>
              <a:rPr dirty="0" sz="2000" spc="20">
                <a:latin typeface="SimSun"/>
                <a:cs typeface="SimSun"/>
              </a:rPr>
              <a:t> </a:t>
            </a:r>
            <a:r>
              <a:rPr dirty="0" sz="2000" spc="-5">
                <a:latin typeface="SimSun"/>
                <a:cs typeface="SimSun"/>
              </a:rPr>
              <a:t>*list;</a:t>
            </a:r>
            <a:endParaRPr sz="2000">
              <a:latin typeface="SimSun"/>
              <a:cs typeface="SimSun"/>
            </a:endParaRPr>
          </a:p>
          <a:p>
            <a:pPr marL="187325">
              <a:lnSpc>
                <a:spcPct val="100000"/>
              </a:lnSpc>
              <a:spcBef>
                <a:spcPts val="1000"/>
              </a:spcBef>
            </a:pPr>
            <a:r>
              <a:rPr dirty="0" sz="2000">
                <a:latin typeface="SimSun"/>
                <a:cs typeface="SimSun"/>
              </a:rPr>
              <a:t>}semaphore;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0227" y="3399510"/>
            <a:ext cx="4942205" cy="1397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5080" indent="-342900">
              <a:lnSpc>
                <a:spcPct val="150100"/>
              </a:lnSpc>
              <a:spcBef>
                <a:spcPts val="95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 spc="-5">
                <a:latin typeface="SimSun"/>
                <a:cs typeface="SimSun"/>
              </a:rPr>
              <a:t>S-&gt;value</a:t>
            </a:r>
            <a:r>
              <a:rPr dirty="0" sz="2000">
                <a:latin typeface="SimSun"/>
                <a:cs typeface="SimSun"/>
              </a:rPr>
              <a:t>的</a:t>
            </a:r>
            <a:r>
              <a:rPr dirty="0" sz="2000" spc="-15">
                <a:latin typeface="SimSun"/>
                <a:cs typeface="SimSun"/>
              </a:rPr>
              <a:t>初</a:t>
            </a:r>
            <a:r>
              <a:rPr dirty="0" sz="2000">
                <a:latin typeface="SimSun"/>
                <a:cs typeface="SimSun"/>
              </a:rPr>
              <a:t>始值表</a:t>
            </a:r>
            <a:r>
              <a:rPr dirty="0" sz="2000" spc="-15">
                <a:latin typeface="SimSun"/>
                <a:cs typeface="SimSun"/>
              </a:rPr>
              <a:t>示</a:t>
            </a:r>
            <a:r>
              <a:rPr dirty="0" sz="2000">
                <a:latin typeface="SimSun"/>
                <a:cs typeface="SimSun"/>
              </a:rPr>
              <a:t>系</a:t>
            </a:r>
            <a:r>
              <a:rPr dirty="0" sz="2000" spc="-15">
                <a:latin typeface="SimSun"/>
                <a:cs typeface="SimSun"/>
              </a:rPr>
              <a:t>统</a:t>
            </a:r>
            <a:r>
              <a:rPr dirty="0" sz="2000">
                <a:latin typeface="SimSun"/>
                <a:cs typeface="SimSun"/>
              </a:rPr>
              <a:t>中某类</a:t>
            </a:r>
            <a:r>
              <a:rPr dirty="0" sz="2000" spc="-15">
                <a:latin typeface="SimSun"/>
                <a:cs typeface="SimSun"/>
              </a:rPr>
              <a:t>资</a:t>
            </a:r>
            <a:r>
              <a:rPr dirty="0" sz="2000">
                <a:latin typeface="SimSun"/>
                <a:cs typeface="SimSun"/>
              </a:rPr>
              <a:t>源的 数目。若</a:t>
            </a:r>
            <a:r>
              <a:rPr dirty="0" sz="2000" spc="-5">
                <a:latin typeface="SimSun"/>
                <a:cs typeface="SimSun"/>
              </a:rPr>
              <a:t>S-&gt;value</a:t>
            </a:r>
            <a:r>
              <a:rPr dirty="0" sz="2000">
                <a:latin typeface="SimSun"/>
                <a:cs typeface="SimSun"/>
              </a:rPr>
              <a:t>的初值</a:t>
            </a:r>
            <a:r>
              <a:rPr dirty="0" sz="2000" spc="-10">
                <a:latin typeface="SimSun"/>
                <a:cs typeface="SimSun"/>
              </a:rPr>
              <a:t>为</a:t>
            </a:r>
            <a:r>
              <a:rPr dirty="0" sz="2000" spc="-5">
                <a:latin typeface="SimSun"/>
                <a:cs typeface="SimSun"/>
              </a:rPr>
              <a:t>1，</a:t>
            </a:r>
            <a:r>
              <a:rPr dirty="0" sz="2000">
                <a:latin typeface="SimSun"/>
                <a:cs typeface="SimSun"/>
              </a:rPr>
              <a:t>此时信号 量转化</a:t>
            </a:r>
            <a:r>
              <a:rPr dirty="0" sz="2000" spc="-15">
                <a:latin typeface="SimSun"/>
                <a:cs typeface="SimSun"/>
              </a:rPr>
              <a:t>为</a:t>
            </a:r>
            <a:r>
              <a:rPr dirty="0" sz="2000">
                <a:latin typeface="SimSun"/>
                <a:cs typeface="SimSun"/>
              </a:rPr>
              <a:t>互</a:t>
            </a:r>
            <a:r>
              <a:rPr dirty="0" sz="2000" spc="-15">
                <a:latin typeface="SimSun"/>
                <a:cs typeface="SimSun"/>
              </a:rPr>
              <a:t>斥</a:t>
            </a:r>
            <a:r>
              <a:rPr dirty="0" sz="2000">
                <a:latin typeface="SimSun"/>
                <a:cs typeface="SimSun"/>
              </a:rPr>
              <a:t>信号量</a:t>
            </a:r>
            <a:r>
              <a:rPr dirty="0" sz="2000" spc="-15">
                <a:latin typeface="SimSun"/>
                <a:cs typeface="SimSun"/>
              </a:rPr>
              <a:t>，</a:t>
            </a:r>
            <a:r>
              <a:rPr dirty="0" sz="2000">
                <a:latin typeface="SimSun"/>
                <a:cs typeface="SimSun"/>
              </a:rPr>
              <a:t>用</a:t>
            </a:r>
            <a:r>
              <a:rPr dirty="0" sz="2000" spc="-15">
                <a:latin typeface="SimSun"/>
                <a:cs typeface="SimSun"/>
              </a:rPr>
              <a:t>于</a:t>
            </a:r>
            <a:r>
              <a:rPr dirty="0" sz="2000">
                <a:latin typeface="SimSun"/>
                <a:cs typeface="SimSun"/>
              </a:rPr>
              <a:t>进程互</a:t>
            </a:r>
            <a:r>
              <a:rPr dirty="0" sz="2000" spc="-15">
                <a:latin typeface="SimSun"/>
                <a:cs typeface="SimSun"/>
              </a:rPr>
              <a:t>斥</a:t>
            </a:r>
            <a:r>
              <a:rPr dirty="0" sz="2000">
                <a:latin typeface="SimSun"/>
                <a:cs typeface="SimSun"/>
              </a:rPr>
              <a:t>。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227" y="4898520"/>
            <a:ext cx="4942205" cy="1397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5080" indent="-342900">
              <a:lnSpc>
                <a:spcPct val="150000"/>
              </a:lnSpc>
              <a:spcBef>
                <a:spcPts val="95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>
                <a:latin typeface="SimSun"/>
                <a:cs typeface="SimSun"/>
              </a:rPr>
              <a:t>当</a:t>
            </a:r>
            <a:r>
              <a:rPr dirty="0" sz="2000" spc="-5">
                <a:latin typeface="SimSun"/>
                <a:cs typeface="SimSun"/>
              </a:rPr>
              <a:t>S-&gt;value&lt;0</a:t>
            </a:r>
            <a:r>
              <a:rPr dirty="0" sz="2000">
                <a:latin typeface="SimSun"/>
                <a:cs typeface="SimSun"/>
              </a:rPr>
              <a:t>时，表</a:t>
            </a:r>
            <a:r>
              <a:rPr dirty="0" sz="2000" spc="-15">
                <a:latin typeface="SimSun"/>
                <a:cs typeface="SimSun"/>
              </a:rPr>
              <a:t>示</a:t>
            </a:r>
            <a:r>
              <a:rPr dirty="0" sz="2000">
                <a:latin typeface="SimSun"/>
                <a:cs typeface="SimSun"/>
              </a:rPr>
              <a:t>该</a:t>
            </a:r>
            <a:r>
              <a:rPr dirty="0" sz="2000" spc="-15">
                <a:latin typeface="SimSun"/>
                <a:cs typeface="SimSun"/>
              </a:rPr>
              <a:t>类</a:t>
            </a:r>
            <a:r>
              <a:rPr dirty="0" sz="2000">
                <a:latin typeface="SimSun"/>
                <a:cs typeface="SimSun"/>
              </a:rPr>
              <a:t>资源已</a:t>
            </a:r>
            <a:r>
              <a:rPr dirty="0" sz="2000" spc="-15">
                <a:latin typeface="SimSun"/>
                <a:cs typeface="SimSun"/>
              </a:rPr>
              <a:t>分</a:t>
            </a:r>
            <a:r>
              <a:rPr dirty="0" sz="2000">
                <a:latin typeface="SimSun"/>
                <a:cs typeface="SimSun"/>
              </a:rPr>
              <a:t>配完 毕</a:t>
            </a:r>
            <a:r>
              <a:rPr dirty="0" sz="2000" spc="5">
                <a:latin typeface="SimSun"/>
                <a:cs typeface="SimSun"/>
              </a:rPr>
              <a:t>，</a:t>
            </a:r>
            <a:r>
              <a:rPr dirty="0" sz="2000" spc="-40">
                <a:latin typeface="SimSun"/>
                <a:cs typeface="SimSun"/>
              </a:rPr>
              <a:t> </a:t>
            </a:r>
            <a:r>
              <a:rPr dirty="0" sz="2000" spc="-5">
                <a:latin typeface="SimSun"/>
                <a:cs typeface="SimSun"/>
              </a:rPr>
              <a:t>S-&gt;value</a:t>
            </a:r>
            <a:r>
              <a:rPr dirty="0" sz="2000" spc="5">
                <a:latin typeface="SimSun"/>
                <a:cs typeface="SimSun"/>
              </a:rPr>
              <a:t>的绝</a:t>
            </a:r>
            <a:r>
              <a:rPr dirty="0" sz="2000" spc="-5">
                <a:latin typeface="SimSun"/>
                <a:cs typeface="SimSun"/>
              </a:rPr>
              <a:t>对</a:t>
            </a:r>
            <a:r>
              <a:rPr dirty="0" sz="2000" spc="5">
                <a:latin typeface="SimSun"/>
                <a:cs typeface="SimSun"/>
              </a:rPr>
              <a:t>值</a:t>
            </a:r>
            <a:r>
              <a:rPr dirty="0" sz="2000" spc="-15">
                <a:latin typeface="SimSun"/>
                <a:cs typeface="SimSun"/>
              </a:rPr>
              <a:t>表</a:t>
            </a:r>
            <a:r>
              <a:rPr dirty="0" sz="2000" spc="5">
                <a:latin typeface="SimSun"/>
                <a:cs typeface="SimSun"/>
              </a:rPr>
              <a:t>示在</a:t>
            </a:r>
            <a:r>
              <a:rPr dirty="0" sz="2000" spc="-5">
                <a:latin typeface="SimSun"/>
                <a:cs typeface="SimSun"/>
              </a:rPr>
              <a:t>该</a:t>
            </a:r>
            <a:r>
              <a:rPr dirty="0" sz="2000" spc="-10">
                <a:latin typeface="SimSun"/>
                <a:cs typeface="SimSun"/>
              </a:rPr>
              <a:t>信</a:t>
            </a:r>
            <a:r>
              <a:rPr dirty="0" sz="2000" spc="5">
                <a:latin typeface="SimSun"/>
                <a:cs typeface="SimSun"/>
              </a:rPr>
              <a:t>号量 </a:t>
            </a:r>
            <a:r>
              <a:rPr dirty="0" sz="2000">
                <a:latin typeface="SimSun"/>
                <a:cs typeface="SimSun"/>
              </a:rPr>
              <a:t>链表中</a:t>
            </a:r>
            <a:r>
              <a:rPr dirty="0" sz="2000" spc="-15">
                <a:latin typeface="SimSun"/>
                <a:cs typeface="SimSun"/>
              </a:rPr>
              <a:t>已</a:t>
            </a:r>
            <a:r>
              <a:rPr dirty="0" sz="2000">
                <a:latin typeface="SimSun"/>
                <a:cs typeface="SimSun"/>
              </a:rPr>
              <a:t>阻</a:t>
            </a:r>
            <a:r>
              <a:rPr dirty="0" sz="2000" spc="-15">
                <a:latin typeface="SimSun"/>
                <a:cs typeface="SimSun"/>
              </a:rPr>
              <a:t>塞</a:t>
            </a:r>
            <a:r>
              <a:rPr dirty="0" sz="2000">
                <a:latin typeface="SimSun"/>
                <a:cs typeface="SimSun"/>
              </a:rPr>
              <a:t>进程的</a:t>
            </a:r>
            <a:r>
              <a:rPr dirty="0" sz="2000" spc="-15">
                <a:latin typeface="SimSun"/>
                <a:cs typeface="SimSun"/>
              </a:rPr>
              <a:t>数</a:t>
            </a:r>
            <a:r>
              <a:rPr dirty="0" sz="2000">
                <a:latin typeface="SimSun"/>
                <a:cs typeface="SimSun"/>
              </a:rPr>
              <a:t>目。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80988" y="1210055"/>
            <a:ext cx="4672965" cy="2444750"/>
          </a:xfrm>
          <a:custGeom>
            <a:avLst/>
            <a:gdLst/>
            <a:ahLst/>
            <a:cxnLst/>
            <a:rect l="l" t="t" r="r" b="b"/>
            <a:pathLst>
              <a:path w="4672965" h="2444750">
                <a:moveTo>
                  <a:pt x="0" y="2444496"/>
                </a:moveTo>
                <a:lnTo>
                  <a:pt x="4672584" y="2444496"/>
                </a:lnTo>
                <a:lnTo>
                  <a:pt x="4672584" y="0"/>
                </a:lnTo>
                <a:lnTo>
                  <a:pt x="0" y="0"/>
                </a:lnTo>
                <a:lnTo>
                  <a:pt x="0" y="24444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460363" y="1446657"/>
            <a:ext cx="2439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SimSun"/>
                <a:cs typeface="SimSun"/>
              </a:rPr>
              <a:t>wait(semaphore</a:t>
            </a:r>
            <a:r>
              <a:rPr dirty="0" sz="2000" spc="-20">
                <a:latin typeface="SimSun"/>
                <a:cs typeface="SimSun"/>
              </a:rPr>
              <a:t> </a:t>
            </a:r>
            <a:r>
              <a:rPr dirty="0" sz="2000" spc="-5">
                <a:latin typeface="SimSun"/>
                <a:cs typeface="SimSun"/>
              </a:rPr>
              <a:t>*S){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27570" y="2056638"/>
            <a:ext cx="14097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SimSun"/>
                <a:cs typeface="SimSun"/>
              </a:rPr>
              <a:t>S-&gt;value--;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27570" y="2666238"/>
            <a:ext cx="17907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SimSun"/>
                <a:cs typeface="SimSun"/>
              </a:rPr>
              <a:t>if(S-&gt;value&lt;0)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59818" y="2666238"/>
            <a:ext cx="19183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SimSun"/>
                <a:cs typeface="SimSun"/>
              </a:rPr>
              <a:t>block(S-&gt;list);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73063" y="3276091"/>
            <a:ext cx="1403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SimSun"/>
                <a:cs typeface="SimSun"/>
              </a:rPr>
              <a:t>}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80988" y="4002023"/>
            <a:ext cx="4672965" cy="2411095"/>
          </a:xfrm>
          <a:custGeom>
            <a:avLst/>
            <a:gdLst/>
            <a:ahLst/>
            <a:cxnLst/>
            <a:rect l="l" t="t" r="r" b="b"/>
            <a:pathLst>
              <a:path w="4672965" h="2411095">
                <a:moveTo>
                  <a:pt x="0" y="2410968"/>
                </a:moveTo>
                <a:lnTo>
                  <a:pt x="4672584" y="2410968"/>
                </a:lnTo>
                <a:lnTo>
                  <a:pt x="4672584" y="0"/>
                </a:lnTo>
                <a:lnTo>
                  <a:pt x="0" y="0"/>
                </a:lnTo>
                <a:lnTo>
                  <a:pt x="0" y="241096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460363" y="4238371"/>
            <a:ext cx="26936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SimSun"/>
                <a:cs typeface="SimSun"/>
              </a:rPr>
              <a:t>signal(semaphore</a:t>
            </a:r>
            <a:r>
              <a:rPr dirty="0" sz="2000" spc="-80">
                <a:latin typeface="SimSun"/>
                <a:cs typeface="SimSun"/>
              </a:rPr>
              <a:t> </a:t>
            </a:r>
            <a:r>
              <a:rPr dirty="0" sz="2000" spc="-5">
                <a:latin typeface="SimSun"/>
                <a:cs typeface="SimSun"/>
              </a:rPr>
              <a:t>*S){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27570" y="4848225"/>
            <a:ext cx="14097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SimSun"/>
                <a:cs typeface="SimSun"/>
              </a:rPr>
              <a:t>S-&gt;value++;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27570" y="5457850"/>
            <a:ext cx="19177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SimSun"/>
                <a:cs typeface="SimSun"/>
              </a:rPr>
              <a:t>if(S-&gt;value&lt;=0)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87073" y="5457850"/>
            <a:ext cx="20453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SimSun"/>
                <a:cs typeface="SimSun"/>
              </a:rPr>
              <a:t>wakeup(S-&gt;list);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73063" y="6067755"/>
            <a:ext cx="1403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SimSun"/>
                <a:cs typeface="SimSun"/>
              </a:rPr>
              <a:t>}</a:t>
            </a:r>
            <a:endParaRPr sz="2000">
              <a:latin typeface="SimSun"/>
              <a:cs typeface="SimSu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722231" y="1001649"/>
            <a:ext cx="2190750" cy="953769"/>
            <a:chOff x="9722231" y="1001649"/>
            <a:chExt cx="2190750" cy="953769"/>
          </a:xfrm>
        </p:grpSpPr>
        <p:sp>
          <p:nvSpPr>
            <p:cNvPr id="20" name="object 20"/>
            <p:cNvSpPr/>
            <p:nvPr/>
          </p:nvSpPr>
          <p:spPr>
            <a:xfrm>
              <a:off x="10333482" y="1011174"/>
              <a:ext cx="1569720" cy="830580"/>
            </a:xfrm>
            <a:custGeom>
              <a:avLst/>
              <a:gdLst/>
              <a:ahLst/>
              <a:cxnLst/>
              <a:rect l="l" t="t" r="r" b="b"/>
              <a:pathLst>
                <a:path w="1569720" h="830580">
                  <a:moveTo>
                    <a:pt x="1569720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1569720" y="830579"/>
                  </a:lnTo>
                  <a:lnTo>
                    <a:pt x="1569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731756" y="1011174"/>
              <a:ext cx="2171700" cy="934719"/>
            </a:xfrm>
            <a:custGeom>
              <a:avLst/>
              <a:gdLst/>
              <a:ahLst/>
              <a:cxnLst/>
              <a:rect l="l" t="t" r="r" b="b"/>
              <a:pathLst>
                <a:path w="2171700" h="934719">
                  <a:moveTo>
                    <a:pt x="601726" y="830579"/>
                  </a:moveTo>
                  <a:lnTo>
                    <a:pt x="2171446" y="830579"/>
                  </a:lnTo>
                  <a:lnTo>
                    <a:pt x="2171446" y="0"/>
                  </a:lnTo>
                  <a:lnTo>
                    <a:pt x="601726" y="0"/>
                  </a:lnTo>
                  <a:lnTo>
                    <a:pt x="601726" y="830579"/>
                  </a:lnTo>
                  <a:close/>
                </a:path>
                <a:path w="2171700" h="934719">
                  <a:moveTo>
                    <a:pt x="605282" y="222885"/>
                  </a:moveTo>
                  <a:lnTo>
                    <a:pt x="0" y="93433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0343006" y="1214818"/>
            <a:ext cx="782320" cy="61785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6675" rIns="0" bIns="0" rtlCol="0" vert="horz">
            <a:spAutoFit/>
          </a:bodyPr>
          <a:lstStyle/>
          <a:p>
            <a:pPr marL="263525">
              <a:lnSpc>
                <a:spcPct val="100000"/>
              </a:lnSpc>
              <a:spcBef>
                <a:spcPts val="525"/>
              </a:spcBef>
            </a:pPr>
            <a:r>
              <a:rPr dirty="0" sz="2000" spc="10" b="1">
                <a:latin typeface="Microsoft YaHei UI"/>
                <a:cs typeface="Microsoft YaHei UI"/>
              </a:rPr>
              <a:t>分配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106150" y="1268730"/>
            <a:ext cx="5378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0" b="1">
                <a:latin typeface="Microsoft YaHei UI"/>
                <a:cs typeface="Microsoft YaHei UI"/>
              </a:rPr>
              <a:t>资源</a:t>
            </a:r>
            <a:endParaRPr sz="2000">
              <a:latin typeface="Microsoft YaHei UI"/>
              <a:cs typeface="Microsoft YaHei U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722231" y="3831716"/>
            <a:ext cx="2190750" cy="953769"/>
            <a:chOff x="9722231" y="3831716"/>
            <a:chExt cx="2190750" cy="953769"/>
          </a:xfrm>
        </p:grpSpPr>
        <p:sp>
          <p:nvSpPr>
            <p:cNvPr id="25" name="object 25"/>
            <p:cNvSpPr/>
            <p:nvPr/>
          </p:nvSpPr>
          <p:spPr>
            <a:xfrm>
              <a:off x="10333482" y="3841241"/>
              <a:ext cx="1569720" cy="830580"/>
            </a:xfrm>
            <a:custGeom>
              <a:avLst/>
              <a:gdLst/>
              <a:ahLst/>
              <a:cxnLst/>
              <a:rect l="l" t="t" r="r" b="b"/>
              <a:pathLst>
                <a:path w="1569720" h="830579">
                  <a:moveTo>
                    <a:pt x="1569720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1569720" y="830579"/>
                  </a:lnTo>
                  <a:lnTo>
                    <a:pt x="1569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9731756" y="3841241"/>
              <a:ext cx="2171700" cy="934719"/>
            </a:xfrm>
            <a:custGeom>
              <a:avLst/>
              <a:gdLst/>
              <a:ahLst/>
              <a:cxnLst/>
              <a:rect l="l" t="t" r="r" b="b"/>
              <a:pathLst>
                <a:path w="2171700" h="934720">
                  <a:moveTo>
                    <a:pt x="601726" y="830579"/>
                  </a:moveTo>
                  <a:lnTo>
                    <a:pt x="2171446" y="830579"/>
                  </a:lnTo>
                  <a:lnTo>
                    <a:pt x="2171446" y="0"/>
                  </a:lnTo>
                  <a:lnTo>
                    <a:pt x="601726" y="0"/>
                  </a:lnTo>
                  <a:lnTo>
                    <a:pt x="601726" y="830579"/>
                  </a:lnTo>
                  <a:close/>
                </a:path>
                <a:path w="2171700" h="934720">
                  <a:moveTo>
                    <a:pt x="605282" y="222884"/>
                  </a:moveTo>
                  <a:lnTo>
                    <a:pt x="0" y="93433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0343006" y="4006786"/>
            <a:ext cx="782320" cy="65595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05410" rIns="0" bIns="0" rtlCol="0" vert="horz">
            <a:spAutoFit/>
          </a:bodyPr>
          <a:lstStyle/>
          <a:p>
            <a:pPr marL="263525">
              <a:lnSpc>
                <a:spcPct val="100000"/>
              </a:lnSpc>
              <a:spcBef>
                <a:spcPts val="830"/>
              </a:spcBef>
            </a:pPr>
            <a:r>
              <a:rPr dirty="0" sz="2000" spc="10" b="1">
                <a:latin typeface="Microsoft YaHei UI"/>
                <a:cs typeface="Microsoft YaHei UI"/>
              </a:rPr>
              <a:t>释放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106150" y="4099052"/>
            <a:ext cx="5378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" b="1">
                <a:latin typeface="Microsoft YaHei UI"/>
                <a:cs typeface="Microsoft YaHei UI"/>
              </a:rPr>
              <a:t>资源</a:t>
            </a:r>
            <a:endParaRPr sz="20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3921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3</a:t>
            </a:r>
            <a:r>
              <a:rPr dirty="0" sz="3600" spc="-5" b="0">
                <a:solidFill>
                  <a:srgbClr val="90C225"/>
                </a:solidFill>
                <a:latin typeface="SimSun"/>
                <a:cs typeface="SimSun"/>
              </a:rPr>
              <a:t>、</a:t>
            </a:r>
            <a:r>
              <a:rPr dirty="0" sz="3600" b="0">
                <a:solidFill>
                  <a:srgbClr val="90C225"/>
                </a:solidFill>
                <a:latin typeface="Trebuchet MS"/>
                <a:cs typeface="Trebuchet MS"/>
              </a:rPr>
              <a:t>AN</a:t>
            </a:r>
            <a:r>
              <a:rPr dirty="0" sz="3600" spc="-10" b="0">
                <a:solidFill>
                  <a:srgbClr val="90C225"/>
                </a:solidFill>
                <a:latin typeface="Trebuchet MS"/>
                <a:cs typeface="Trebuchet MS"/>
              </a:rPr>
              <a:t>D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型信号量</a:t>
            </a:r>
            <a:endParaRPr sz="3600">
              <a:latin typeface="SimSun"/>
              <a:cs typeface="SimSu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1536" y="3638930"/>
          <a:ext cx="4899660" cy="1288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0305"/>
                <a:gridCol w="2440305"/>
              </a:tblGrid>
              <a:tr h="1275588">
                <a:tc>
                  <a:txBody>
                    <a:bodyPr/>
                    <a:lstStyle/>
                    <a:p>
                      <a:pPr marL="227965" marR="720725" indent="-137160">
                        <a:lnSpc>
                          <a:spcPts val="3240"/>
                        </a:lnSpc>
                        <a:spcBef>
                          <a:spcPts val="210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process A: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utex);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22796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wait(Emutex);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 marR="738505" indent="-137795">
                        <a:lnSpc>
                          <a:spcPts val="3240"/>
                        </a:lnSpc>
                        <a:spcBef>
                          <a:spcPts val="210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process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B: 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it(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Emute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);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22923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wait(Dmutex);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300598" y="4418203"/>
            <a:ext cx="6714490" cy="1699895"/>
          </a:xfrm>
          <a:custGeom>
            <a:avLst/>
            <a:gdLst/>
            <a:ahLst/>
            <a:cxnLst/>
            <a:rect l="l" t="t" r="r" b="b"/>
            <a:pathLst>
              <a:path w="6714490" h="1699895">
                <a:moveTo>
                  <a:pt x="3357118" y="0"/>
                </a:moveTo>
                <a:lnTo>
                  <a:pt x="3357118" y="1699704"/>
                </a:lnTo>
              </a:path>
              <a:path w="6714490" h="1699895">
                <a:moveTo>
                  <a:pt x="6350" y="0"/>
                </a:moveTo>
                <a:lnTo>
                  <a:pt x="6350" y="1699704"/>
                </a:lnTo>
              </a:path>
              <a:path w="6714490" h="1699895">
                <a:moveTo>
                  <a:pt x="6707885" y="0"/>
                </a:moveTo>
                <a:lnTo>
                  <a:pt x="6707885" y="1699704"/>
                </a:lnTo>
              </a:path>
              <a:path w="6714490" h="1699895">
                <a:moveTo>
                  <a:pt x="0" y="6350"/>
                </a:moveTo>
                <a:lnTo>
                  <a:pt x="6714235" y="6350"/>
                </a:lnTo>
              </a:path>
              <a:path w="6714490" h="1699895">
                <a:moveTo>
                  <a:pt x="0" y="1693354"/>
                </a:moveTo>
                <a:lnTo>
                  <a:pt x="6714235" y="16933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86578" y="4402814"/>
            <a:ext cx="2549525" cy="1671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50000"/>
              </a:lnSpc>
              <a:spcBef>
                <a:spcPts val="95"/>
              </a:spcBef>
            </a:pPr>
            <a:r>
              <a:rPr dirty="0" sz="1800">
                <a:latin typeface="Trebuchet MS"/>
                <a:cs typeface="Trebuchet MS"/>
              </a:rPr>
              <a:t>pr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ces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2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:w</a:t>
            </a:r>
            <a:r>
              <a:rPr dirty="0" sz="1800" spc="5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it(Dm</a:t>
            </a:r>
            <a:r>
              <a:rPr dirty="0" sz="1800">
                <a:latin typeface="Trebuchet MS"/>
                <a:cs typeface="Trebuchet MS"/>
              </a:rPr>
              <a:t>u</a:t>
            </a:r>
            <a:r>
              <a:rPr dirty="0" sz="1800" spc="-5">
                <a:latin typeface="Trebuchet MS"/>
                <a:cs typeface="Trebuchet MS"/>
              </a:rPr>
              <a:t>tex);  </a:t>
            </a:r>
            <a:r>
              <a:rPr dirty="0" sz="1800" spc="-5">
                <a:latin typeface="Trebuchet MS"/>
                <a:cs typeface="Trebuchet MS"/>
              </a:rPr>
              <a:t>process B:wait(Emutex); </a:t>
            </a:r>
            <a:r>
              <a:rPr dirty="0" sz="1800" spc="-5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pr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ces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2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:w</a:t>
            </a:r>
            <a:r>
              <a:rPr dirty="0" sz="1800" spc="5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it(</a:t>
            </a:r>
            <a:r>
              <a:rPr dirty="0" sz="1800" spc="-1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utex);  process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B:wait(Dmutex);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37472" y="4402814"/>
            <a:ext cx="2312035" cy="1671320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800">
                <a:latin typeface="SimSun"/>
                <a:cs typeface="SimSun"/>
              </a:rPr>
              <a:t>于是Dmutex=0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SimSun"/>
                <a:cs typeface="SimSun"/>
              </a:rPr>
              <a:t>于</a:t>
            </a:r>
            <a:r>
              <a:rPr dirty="0" sz="1800" spc="-5">
                <a:latin typeface="SimSun"/>
                <a:cs typeface="SimSun"/>
              </a:rPr>
              <a:t>是Emutex=0</a:t>
            </a:r>
            <a:endParaRPr sz="1800">
              <a:latin typeface="SimSun"/>
              <a:cs typeface="SimSun"/>
            </a:endParaRPr>
          </a:p>
          <a:p>
            <a:pPr marL="12700" marR="5080">
              <a:lnSpc>
                <a:spcPct val="150000"/>
              </a:lnSpc>
            </a:pPr>
            <a:r>
              <a:rPr dirty="0" sz="1800">
                <a:latin typeface="SimSun"/>
                <a:cs typeface="SimSun"/>
              </a:rPr>
              <a:t>于是Emutex=-1，A阻塞 于是Dmutex=-1，B阻塞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310" y="1628343"/>
            <a:ext cx="10731500" cy="2698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在有些应用场合，一个进程往往需要获得两个或更多的共享资源后方能执行。</a:t>
            </a:r>
            <a:endParaRPr sz="2400">
              <a:latin typeface="SimSun"/>
              <a:cs typeface="SimSun"/>
            </a:endParaRPr>
          </a:p>
          <a:p>
            <a:pPr marL="12700" marR="41910">
              <a:lnSpc>
                <a:spcPct val="150000"/>
              </a:lnSpc>
              <a:spcBef>
                <a:spcPts val="1000"/>
              </a:spcBef>
            </a:pPr>
            <a:r>
              <a:rPr dirty="0" sz="2400">
                <a:latin typeface="SimSun"/>
                <a:cs typeface="SimSun"/>
              </a:rPr>
              <a:t>例如：假设现有两个进程A和B，它们都要求访问数据D和E，为了互斥访问临界资 </a:t>
            </a:r>
            <a:r>
              <a:rPr dirty="0" sz="2400" spc="-5">
                <a:latin typeface="SimSun"/>
                <a:cs typeface="SimSun"/>
              </a:rPr>
              <a:t>源D和E，分别设置用于互斥的信号</a:t>
            </a:r>
            <a:r>
              <a:rPr dirty="0" sz="2400">
                <a:latin typeface="SimSun"/>
                <a:cs typeface="SimSun"/>
              </a:rPr>
              <a:t>量</a:t>
            </a:r>
            <a:r>
              <a:rPr dirty="0" sz="2400" spc="-5">
                <a:latin typeface="SimSun"/>
                <a:cs typeface="SimSun"/>
              </a:rPr>
              <a:t>Dmutex和Emutex，并令它们的初值都</a:t>
            </a:r>
            <a:r>
              <a:rPr dirty="0" sz="2400">
                <a:latin typeface="SimSun"/>
                <a:cs typeface="SimSun"/>
              </a:rPr>
              <a:t>为</a:t>
            </a:r>
            <a:r>
              <a:rPr dirty="0" sz="2400" spc="-5">
                <a:latin typeface="SimSun"/>
                <a:cs typeface="SimSun"/>
              </a:rPr>
              <a:t>1</a:t>
            </a:r>
            <a:r>
              <a:rPr dirty="0" sz="2400">
                <a:latin typeface="SimSun"/>
                <a:cs typeface="SimSun"/>
              </a:rPr>
              <a:t>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SimSun"/>
              <a:cs typeface="SimSun"/>
            </a:endParaRPr>
          </a:p>
          <a:p>
            <a:pPr marL="4645660">
              <a:lnSpc>
                <a:spcPct val="100000"/>
              </a:lnSpc>
            </a:pPr>
            <a:r>
              <a:rPr dirty="0" sz="2400">
                <a:latin typeface="SimSun"/>
                <a:cs typeface="SimSun"/>
              </a:rPr>
              <a:t>若进程A和B按下述次序交替执行wait操作：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8303" y="5498591"/>
            <a:ext cx="3580129" cy="46228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5651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445"/>
              </a:spcBef>
            </a:pP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进程A和B处于死锁状态。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3921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3</a:t>
            </a:r>
            <a:r>
              <a:rPr dirty="0" sz="3600" spc="-5" b="0">
                <a:solidFill>
                  <a:srgbClr val="90C225"/>
                </a:solidFill>
                <a:latin typeface="SimSun"/>
                <a:cs typeface="SimSun"/>
              </a:rPr>
              <a:t>、</a:t>
            </a:r>
            <a:r>
              <a:rPr dirty="0" sz="3600" b="0">
                <a:solidFill>
                  <a:srgbClr val="90C225"/>
                </a:solidFill>
                <a:latin typeface="Trebuchet MS"/>
                <a:cs typeface="Trebuchet MS"/>
              </a:rPr>
              <a:t>AN</a:t>
            </a:r>
            <a:r>
              <a:rPr dirty="0" sz="3600" spc="-10" b="0">
                <a:solidFill>
                  <a:srgbClr val="90C225"/>
                </a:solidFill>
                <a:latin typeface="Trebuchet MS"/>
                <a:cs typeface="Trebuchet MS"/>
              </a:rPr>
              <a:t>D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型信号量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547240"/>
            <a:ext cx="9704705" cy="4431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AND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同步机制的基本思想：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547370" indent="-192405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"/>
              <a:tabLst>
                <a:tab pos="54800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将进程在整个运行过程中需要的所有资源，一次性全部分配给进程，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90C225"/>
              </a:buClr>
              <a:buFont typeface="Wingdings"/>
              <a:buChar char=""/>
            </a:pPr>
            <a:endParaRPr sz="220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待进程使用完后再一起释放。</a:t>
            </a:r>
            <a:endParaRPr sz="2400">
              <a:latin typeface="SimSun"/>
              <a:cs typeface="SimSun"/>
            </a:endParaRPr>
          </a:p>
          <a:p>
            <a:pPr marL="355600" marR="309880">
              <a:lnSpc>
                <a:spcPct val="200100"/>
              </a:lnSpc>
              <a:spcBef>
                <a:spcPts val="1005"/>
              </a:spcBef>
              <a:buClr>
                <a:srgbClr val="90C225"/>
              </a:buClr>
              <a:buSzPct val="75000"/>
              <a:buFont typeface="Wingdings"/>
              <a:buChar char=""/>
              <a:tabLst>
                <a:tab pos="54800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只要有一个资源未能分配给进程，其他所有可能为之分配的资源也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不分配给它，即对若干临界资源的分配采用原子操作方式。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"/>
            </a:pPr>
            <a:endParaRPr sz="3000">
              <a:latin typeface="SimSun"/>
              <a:cs typeface="SimSun"/>
            </a:endParaRPr>
          </a:p>
          <a:p>
            <a:pPr marL="548005" indent="-193040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"/>
              <a:tabLst>
                <a:tab pos="548640" algn="l"/>
              </a:tabLst>
            </a:pPr>
            <a:r>
              <a:rPr dirty="0" sz="2400" spc="-5">
                <a:latin typeface="SimSun"/>
                <a:cs typeface="SimSun"/>
              </a:rPr>
              <a:t>实现：在wai</a:t>
            </a:r>
            <a:r>
              <a:rPr dirty="0" sz="2400">
                <a:latin typeface="SimSun"/>
                <a:cs typeface="SimSun"/>
              </a:rPr>
              <a:t>t</a:t>
            </a:r>
            <a:r>
              <a:rPr dirty="0" sz="2400" spc="-5">
                <a:latin typeface="SimSun"/>
                <a:cs typeface="SimSun"/>
              </a:rPr>
              <a:t>操作中增加一个“AND”条件。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391" y="178307"/>
            <a:ext cx="10335895" cy="37814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346075" marR="8196580" indent="-254635">
              <a:lnSpc>
                <a:spcPts val="3240"/>
              </a:lnSpc>
              <a:spcBef>
                <a:spcPts val="204"/>
              </a:spcBef>
            </a:pPr>
            <a:r>
              <a:rPr dirty="0" sz="1800" spc="-5">
                <a:latin typeface="Arial MT"/>
                <a:cs typeface="Arial MT"/>
              </a:rPr>
              <a:t>S</a:t>
            </a:r>
            <a:r>
              <a:rPr dirty="0" sz="1800" spc="-45">
                <a:latin typeface="Arial MT"/>
                <a:cs typeface="Arial MT"/>
              </a:rPr>
              <a:t>w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-15">
                <a:latin typeface="Arial MT"/>
                <a:cs typeface="Arial MT"/>
              </a:rPr>
              <a:t>i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(S1,S</a:t>
            </a:r>
            <a:r>
              <a:rPr dirty="0" sz="1800" spc="-10">
                <a:latin typeface="Arial MT"/>
                <a:cs typeface="Arial MT"/>
              </a:rPr>
              <a:t>2</a:t>
            </a:r>
            <a:r>
              <a:rPr dirty="0" sz="1800">
                <a:latin typeface="Arial MT"/>
                <a:cs typeface="Arial MT"/>
              </a:rPr>
              <a:t>,…</a:t>
            </a:r>
            <a:r>
              <a:rPr dirty="0" sz="1800" spc="5">
                <a:latin typeface="Arial MT"/>
                <a:cs typeface="Arial MT"/>
              </a:rPr>
              <a:t>,</a:t>
            </a:r>
            <a:r>
              <a:rPr dirty="0" sz="1800">
                <a:latin typeface="Arial MT"/>
                <a:cs typeface="Arial MT"/>
              </a:rPr>
              <a:t>S</a:t>
            </a:r>
            <a:r>
              <a:rPr dirty="0" sz="1800" spc="-10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){  </a:t>
            </a:r>
            <a:r>
              <a:rPr dirty="0" sz="1800" spc="-10">
                <a:latin typeface="Arial MT"/>
                <a:cs typeface="Arial MT"/>
              </a:rPr>
              <a:t>while(TRUE){</a:t>
            </a:r>
            <a:endParaRPr sz="1800">
              <a:latin typeface="Arial MT"/>
              <a:cs typeface="Arial MT"/>
            </a:endParaRPr>
          </a:p>
          <a:p>
            <a:pPr marL="1108075" marR="6528434" indent="-509270">
              <a:lnSpc>
                <a:spcPts val="3240"/>
              </a:lnSpc>
              <a:spcBef>
                <a:spcPts val="5"/>
              </a:spcBef>
              <a:tabLst>
                <a:tab pos="841375" algn="l"/>
                <a:tab pos="3172460" algn="l"/>
              </a:tabLst>
            </a:pPr>
            <a:r>
              <a:rPr dirty="0" sz="1800" spc="-5">
                <a:latin typeface="Arial MT"/>
                <a:cs typeface="Arial MT"/>
              </a:rPr>
              <a:t>if	</a:t>
            </a:r>
            <a:r>
              <a:rPr dirty="0" sz="1800">
                <a:latin typeface="Arial MT"/>
                <a:cs typeface="Arial MT"/>
              </a:rPr>
              <a:t>(S1&gt;=1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&amp;&amp;…&amp;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Sn&gt;=1)</a:t>
            </a:r>
            <a:r>
              <a:rPr dirty="0" sz="1800" spc="459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{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(i:=1 ;i&lt;=n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;i++)	</a:t>
            </a:r>
            <a:r>
              <a:rPr dirty="0" sz="1800" spc="-10">
                <a:latin typeface="Arial MT"/>
                <a:cs typeface="Arial MT"/>
              </a:rPr>
              <a:t>Si- </a:t>
            </a:r>
            <a:r>
              <a:rPr dirty="0" sz="1800">
                <a:latin typeface="Arial MT"/>
                <a:cs typeface="Arial MT"/>
              </a:rPr>
              <a:t>-; 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break;</a:t>
            </a:r>
            <a:endParaRPr sz="1800">
              <a:latin typeface="Arial MT"/>
              <a:cs typeface="Arial MT"/>
            </a:endParaRPr>
          </a:p>
          <a:p>
            <a:pPr marL="599440">
              <a:lnSpc>
                <a:spcPct val="100000"/>
              </a:lnSpc>
              <a:spcBef>
                <a:spcPts val="790"/>
              </a:spcBef>
            </a:pPr>
            <a:r>
              <a:rPr dirty="0" sz="1800" spc="-5">
                <a:latin typeface="Arial MT"/>
                <a:cs typeface="Arial MT"/>
              </a:rPr>
              <a:t>else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536575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latin typeface="Arial MT"/>
                <a:cs typeface="Arial MT"/>
              </a:rPr>
              <a:t>place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5">
                <a:latin typeface="Arial MT"/>
                <a:cs typeface="Arial MT"/>
              </a:rPr>
              <a:t> process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waiting</a:t>
            </a:r>
            <a:r>
              <a:rPr dirty="0" sz="1800" spc="5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queues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associated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with</a:t>
            </a:r>
            <a:r>
              <a:rPr dirty="0" sz="1800" spc="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first</a:t>
            </a:r>
            <a:r>
              <a:rPr dirty="0" sz="1800" spc="-5">
                <a:latin typeface="Arial MT"/>
                <a:cs typeface="Arial MT"/>
              </a:rPr>
              <a:t> Si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found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with</a:t>
            </a:r>
            <a:r>
              <a:rPr dirty="0" sz="1800" spc="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Si&lt;1,and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endParaRPr sz="1800">
              <a:latin typeface="Arial MT"/>
              <a:cs typeface="Arial MT"/>
            </a:endParaRPr>
          </a:p>
          <a:p>
            <a:pPr marL="91440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latin typeface="Arial MT"/>
                <a:cs typeface="Arial MT"/>
              </a:rPr>
              <a:t>program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count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this process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beginning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Swait</a:t>
            </a:r>
            <a:r>
              <a:rPr dirty="0" sz="1800" spc="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operation</a:t>
            </a:r>
            <a:endParaRPr sz="1800">
              <a:latin typeface="Arial MT"/>
              <a:cs typeface="Arial MT"/>
            </a:endParaRPr>
          </a:p>
          <a:p>
            <a:pPr marL="91440">
              <a:lnSpc>
                <a:spcPct val="100000"/>
              </a:lnSpc>
              <a:spcBef>
                <a:spcPts val="1085"/>
              </a:spcBef>
            </a:pPr>
            <a:r>
              <a:rPr dirty="0" sz="1800" spc="-5">
                <a:latin typeface="Arial MT"/>
                <a:cs typeface="Arial MT"/>
              </a:rPr>
              <a:t>}}}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9391" y="4186428"/>
            <a:ext cx="10335895" cy="253301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281940" marR="8003540" indent="-190500">
              <a:lnSpc>
                <a:spcPts val="3240"/>
              </a:lnSpc>
              <a:spcBef>
                <a:spcPts val="204"/>
              </a:spcBef>
            </a:pPr>
            <a:r>
              <a:rPr dirty="0" sz="1800" spc="-5">
                <a:latin typeface="Arial MT"/>
                <a:cs typeface="Arial MT"/>
              </a:rPr>
              <a:t>Ssi</a:t>
            </a:r>
            <a:r>
              <a:rPr dirty="0" sz="1800" spc="-15">
                <a:latin typeface="Arial MT"/>
                <a:cs typeface="Arial MT"/>
              </a:rPr>
              <a:t>g</a:t>
            </a:r>
            <a:r>
              <a:rPr dirty="0" sz="1800" spc="-5">
                <a:latin typeface="Arial MT"/>
                <a:cs typeface="Arial MT"/>
              </a:rPr>
              <a:t>n</a:t>
            </a:r>
            <a:r>
              <a:rPr dirty="0" sz="1800" spc="-15">
                <a:latin typeface="Arial MT"/>
                <a:cs typeface="Arial MT"/>
              </a:rPr>
              <a:t>a</a:t>
            </a:r>
            <a:r>
              <a:rPr dirty="0" sz="1800" spc="-10">
                <a:latin typeface="Arial MT"/>
                <a:cs typeface="Arial MT"/>
              </a:rPr>
              <a:t>l</a:t>
            </a:r>
            <a:r>
              <a:rPr dirty="0" sz="1800">
                <a:latin typeface="Arial MT"/>
                <a:cs typeface="Arial MT"/>
              </a:rPr>
              <a:t>(S1,S</a:t>
            </a:r>
            <a:r>
              <a:rPr dirty="0" sz="1800" spc="-10">
                <a:latin typeface="Arial MT"/>
                <a:cs typeface="Arial MT"/>
              </a:rPr>
              <a:t>2</a:t>
            </a:r>
            <a:r>
              <a:rPr dirty="0" sz="1800">
                <a:latin typeface="Arial MT"/>
                <a:cs typeface="Arial MT"/>
              </a:rPr>
              <a:t>,…</a:t>
            </a:r>
            <a:r>
              <a:rPr dirty="0" sz="1800" spc="5">
                <a:latin typeface="Arial MT"/>
                <a:cs typeface="Arial MT"/>
              </a:rPr>
              <a:t>,</a:t>
            </a:r>
            <a:r>
              <a:rPr dirty="0" sz="1800">
                <a:latin typeface="Arial MT"/>
                <a:cs typeface="Arial MT"/>
              </a:rPr>
              <a:t>S</a:t>
            </a:r>
            <a:r>
              <a:rPr dirty="0" sz="1800" spc="-10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){  </a:t>
            </a:r>
            <a:r>
              <a:rPr dirty="0" sz="1800" spc="-10">
                <a:latin typeface="Arial MT"/>
                <a:cs typeface="Arial MT"/>
              </a:rPr>
              <a:t>while(TRUE){</a:t>
            </a:r>
            <a:endParaRPr sz="1800">
              <a:latin typeface="Arial MT"/>
              <a:cs typeface="Arial MT"/>
            </a:endParaRPr>
          </a:p>
          <a:p>
            <a:pPr marL="727075" marR="7650480" indent="-190500">
              <a:lnSpc>
                <a:spcPts val="3240"/>
              </a:lnSpc>
              <a:spcBef>
                <a:spcPts val="5"/>
              </a:spcBef>
              <a:tabLst>
                <a:tab pos="2600325" algn="l"/>
              </a:tabLst>
            </a:pP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</a:t>
            </a:r>
            <a:r>
              <a:rPr dirty="0" sz="1800" spc="-10">
                <a:latin typeface="Arial MT"/>
                <a:cs typeface="Arial MT"/>
              </a:rPr>
              <a:t>i</a:t>
            </a:r>
            <a:r>
              <a:rPr dirty="0" sz="1800">
                <a:latin typeface="Arial MT"/>
                <a:cs typeface="Arial MT"/>
              </a:rPr>
              <a:t>:</a:t>
            </a:r>
            <a:r>
              <a:rPr dirty="0" sz="1800" spc="5">
                <a:latin typeface="Arial MT"/>
                <a:cs typeface="Arial MT"/>
              </a:rPr>
              <a:t>=</a:t>
            </a:r>
            <a:r>
              <a:rPr dirty="0" sz="1800" spc="-5">
                <a:latin typeface="Arial MT"/>
                <a:cs typeface="Arial MT"/>
              </a:rPr>
              <a:t>1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;</a:t>
            </a:r>
            <a:r>
              <a:rPr dirty="0" sz="1800" spc="-10">
                <a:latin typeface="Arial MT"/>
                <a:cs typeface="Arial MT"/>
              </a:rPr>
              <a:t>i</a:t>
            </a:r>
            <a:r>
              <a:rPr dirty="0" sz="1800">
                <a:latin typeface="Arial MT"/>
                <a:cs typeface="Arial MT"/>
              </a:rPr>
              <a:t>&lt;</a:t>
            </a:r>
            <a:r>
              <a:rPr dirty="0" sz="1800" spc="5">
                <a:latin typeface="Arial MT"/>
                <a:cs typeface="Arial MT"/>
              </a:rPr>
              <a:t>=</a:t>
            </a:r>
            <a:r>
              <a:rPr dirty="0" sz="1800" spc="-5">
                <a:latin typeface="Arial MT"/>
                <a:cs typeface="Arial MT"/>
              </a:rPr>
              <a:t>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;</a:t>
            </a:r>
            <a:r>
              <a:rPr dirty="0" sz="1800" spc="-10">
                <a:latin typeface="Arial MT"/>
                <a:cs typeface="Arial MT"/>
              </a:rPr>
              <a:t>i</a:t>
            </a:r>
            <a:r>
              <a:rPr dirty="0" sz="1800" spc="5">
                <a:latin typeface="Arial MT"/>
                <a:cs typeface="Arial MT"/>
              </a:rPr>
              <a:t>++</a:t>
            </a:r>
            <a:r>
              <a:rPr dirty="0" sz="1800">
                <a:latin typeface="Arial MT"/>
                <a:cs typeface="Arial MT"/>
              </a:rPr>
              <a:t>)	{  </a:t>
            </a:r>
            <a:r>
              <a:rPr dirty="0" sz="1800">
                <a:latin typeface="Arial MT"/>
                <a:cs typeface="Arial MT"/>
              </a:rPr>
              <a:t>Si++;</a:t>
            </a:r>
            <a:endParaRPr sz="1800">
              <a:latin typeface="Arial MT"/>
              <a:cs typeface="Arial MT"/>
            </a:endParaRPr>
          </a:p>
          <a:p>
            <a:pPr marL="727075">
              <a:lnSpc>
                <a:spcPct val="100000"/>
              </a:lnSpc>
              <a:spcBef>
                <a:spcPts val="795"/>
              </a:spcBef>
            </a:pPr>
            <a:r>
              <a:rPr dirty="0" sz="1800" spc="-5">
                <a:latin typeface="Arial MT"/>
                <a:cs typeface="Arial MT"/>
              </a:rPr>
              <a:t>remove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all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5">
                <a:latin typeface="Arial MT"/>
                <a:cs typeface="Arial MT"/>
              </a:rPr>
              <a:t> process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waiting</a:t>
            </a:r>
            <a:r>
              <a:rPr dirty="0" sz="1800" spc="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>
                <a:latin typeface="Arial MT"/>
                <a:cs typeface="Arial MT"/>
              </a:rPr>
              <a:t> the</a:t>
            </a:r>
            <a:r>
              <a:rPr dirty="0" sz="1800" spc="-5">
                <a:latin typeface="Arial MT"/>
                <a:cs typeface="Arial MT"/>
              </a:rPr>
              <a:t> queue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associated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with</a:t>
            </a:r>
            <a:r>
              <a:rPr dirty="0" sz="1800" spc="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Si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into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 ready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queue.</a:t>
            </a:r>
            <a:endParaRPr sz="1800">
              <a:latin typeface="Arial MT"/>
              <a:cs typeface="Arial MT"/>
            </a:endParaRPr>
          </a:p>
          <a:p>
            <a:pPr marL="91440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latin typeface="Arial MT"/>
                <a:cs typeface="Arial MT"/>
              </a:rPr>
              <a:t>}}}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5507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4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、信号量集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820926"/>
            <a:ext cx="9892030" cy="3737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信号量集机制的基本思想：</a:t>
            </a:r>
            <a:endParaRPr sz="2400">
              <a:latin typeface="SimSun"/>
              <a:cs typeface="SimSun"/>
            </a:endParaRPr>
          </a:p>
          <a:p>
            <a:pPr marL="373380" marR="5080">
              <a:lnSpc>
                <a:spcPct val="20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733425" algn="l"/>
                <a:tab pos="734060" algn="l"/>
              </a:tabLst>
            </a:pPr>
            <a:r>
              <a:rPr dirty="0" sz="2400">
                <a:latin typeface="SimSun"/>
                <a:cs typeface="SimSun"/>
              </a:rPr>
              <a:t>对进程申请的所有资源以及每类资源不同的资源需求量，在一</a:t>
            </a:r>
            <a:r>
              <a:rPr dirty="0" sz="2400" spc="10">
                <a:latin typeface="SimSun"/>
                <a:cs typeface="SimSun"/>
              </a:rPr>
              <a:t>次</a:t>
            </a:r>
            <a:r>
              <a:rPr dirty="0" sz="2400">
                <a:latin typeface="SimSun"/>
                <a:cs typeface="SimSun"/>
              </a:rPr>
              <a:t>P、V </a:t>
            </a:r>
            <a:r>
              <a:rPr dirty="0" sz="2400" spc="-5">
                <a:latin typeface="SimSun"/>
                <a:cs typeface="SimSun"/>
              </a:rPr>
              <a:t>原语操作中完成申请或释放。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0C225"/>
              </a:buClr>
              <a:buFont typeface="Wingdings"/>
              <a:buChar char=""/>
            </a:pPr>
            <a:endParaRPr sz="3000">
              <a:latin typeface="SimSun"/>
              <a:cs typeface="SimSun"/>
            </a:endParaRPr>
          </a:p>
          <a:p>
            <a:pPr marL="733425" indent="-36068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733425" algn="l"/>
                <a:tab pos="734060" algn="l"/>
              </a:tabLst>
            </a:pPr>
            <a:r>
              <a:rPr dirty="0" sz="2400">
                <a:latin typeface="SimSun"/>
                <a:cs typeface="SimSun"/>
              </a:rPr>
              <a:t>进程对信号量Si的测试值不再是1，而是该资源的分配下限值ti。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>
              <a:latin typeface="SimSun"/>
              <a:cs typeface="SimSun"/>
            </a:endParaRPr>
          </a:p>
          <a:p>
            <a:pPr marL="735965">
              <a:lnSpc>
                <a:spcPct val="100000"/>
              </a:lnSpc>
              <a:tabLst>
                <a:tab pos="5535295" algn="l"/>
              </a:tabLst>
            </a:pPr>
            <a:r>
              <a:rPr dirty="0" sz="2400" spc="-5">
                <a:latin typeface="Arial MT"/>
                <a:cs typeface="Arial MT"/>
              </a:rPr>
              <a:t>Swait(S1,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t1,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d1;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...;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Sn,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tn,</a:t>
            </a:r>
            <a:r>
              <a:rPr dirty="0" sz="2400" spc="-5">
                <a:latin typeface="Arial MT"/>
                <a:cs typeface="Arial MT"/>
              </a:rPr>
              <a:t> dn);	Ssignal(S1,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d1;</a:t>
            </a:r>
            <a:r>
              <a:rPr dirty="0" sz="2400">
                <a:latin typeface="Arial MT"/>
                <a:cs typeface="Arial MT"/>
              </a:rPr>
              <a:t> ...;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Sn, dn);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391" y="178307"/>
            <a:ext cx="10335895" cy="391985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346075" marR="7141845" indent="-254635">
              <a:lnSpc>
                <a:spcPts val="3240"/>
              </a:lnSpc>
              <a:spcBef>
                <a:spcPts val="204"/>
              </a:spcBef>
            </a:pPr>
            <a:r>
              <a:rPr dirty="0" sz="1800" spc="-35">
                <a:latin typeface="Arial MT"/>
                <a:cs typeface="Arial MT"/>
              </a:rPr>
              <a:t>Swait(</a:t>
            </a:r>
            <a:r>
              <a:rPr dirty="0" sz="1800" spc="-35">
                <a:latin typeface="Microsoft Sans Serif"/>
                <a:cs typeface="Microsoft Sans Serif"/>
              </a:rPr>
              <a:t>S1,</a:t>
            </a:r>
            <a:r>
              <a:rPr dirty="0" sz="1800" spc="85">
                <a:latin typeface="Microsoft Sans Serif"/>
                <a:cs typeface="Microsoft Sans Serif"/>
              </a:rPr>
              <a:t> </a:t>
            </a:r>
            <a:r>
              <a:rPr dirty="0" sz="1800" spc="20">
                <a:latin typeface="Microsoft Sans Serif"/>
                <a:cs typeface="Microsoft Sans Serif"/>
              </a:rPr>
              <a:t>t1,</a:t>
            </a:r>
            <a:r>
              <a:rPr dirty="0" sz="1800" spc="6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d1;</a:t>
            </a:r>
            <a:r>
              <a:rPr dirty="0" sz="1800" spc="7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...;</a:t>
            </a:r>
            <a:r>
              <a:rPr dirty="0" sz="1800" spc="55">
                <a:latin typeface="Microsoft Sans Serif"/>
                <a:cs typeface="Microsoft Sans Serif"/>
              </a:rPr>
              <a:t> </a:t>
            </a:r>
            <a:r>
              <a:rPr dirty="0" sz="1800" spc="-125">
                <a:latin typeface="Microsoft Sans Serif"/>
                <a:cs typeface="Microsoft Sans Serif"/>
              </a:rPr>
              <a:t>Sn,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tn,</a:t>
            </a:r>
            <a:r>
              <a:rPr dirty="0" sz="1800" spc="60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dn</a:t>
            </a:r>
            <a:r>
              <a:rPr dirty="0" sz="1800" spc="-15">
                <a:latin typeface="Arial MT"/>
                <a:cs typeface="Arial MT"/>
              </a:rPr>
              <a:t>){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while(TRUE){</a:t>
            </a:r>
            <a:endParaRPr sz="1800">
              <a:latin typeface="Arial MT"/>
              <a:cs typeface="Arial MT"/>
            </a:endParaRPr>
          </a:p>
          <a:p>
            <a:pPr marL="1108075" marR="6299835" indent="-509270">
              <a:lnSpc>
                <a:spcPts val="3240"/>
              </a:lnSpc>
              <a:spcBef>
                <a:spcPts val="5"/>
              </a:spcBef>
              <a:tabLst>
                <a:tab pos="841375" algn="l"/>
                <a:tab pos="3172460" algn="l"/>
              </a:tabLst>
            </a:pPr>
            <a:r>
              <a:rPr dirty="0" sz="1800" spc="-5">
                <a:latin typeface="Arial MT"/>
                <a:cs typeface="Arial MT"/>
              </a:rPr>
              <a:t>if	</a:t>
            </a:r>
            <a:r>
              <a:rPr dirty="0" sz="1800">
                <a:latin typeface="Arial MT"/>
                <a:cs typeface="Arial MT"/>
              </a:rPr>
              <a:t>(S1&gt;=t1 &amp;&amp;…&amp; </a:t>
            </a:r>
            <a:r>
              <a:rPr dirty="0" sz="1800" spc="-5">
                <a:latin typeface="Arial MT"/>
                <a:cs typeface="Arial MT"/>
              </a:rPr>
              <a:t>and </a:t>
            </a:r>
            <a:r>
              <a:rPr dirty="0" sz="1800">
                <a:latin typeface="Arial MT"/>
                <a:cs typeface="Arial MT"/>
              </a:rPr>
              <a:t>Sn&gt;=tn)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{ 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</a:t>
            </a:r>
            <a:r>
              <a:rPr dirty="0" sz="1800" spc="-10">
                <a:latin typeface="Arial MT"/>
                <a:cs typeface="Arial MT"/>
              </a:rPr>
              <a:t>i</a:t>
            </a:r>
            <a:r>
              <a:rPr dirty="0" sz="1800">
                <a:latin typeface="Arial MT"/>
                <a:cs typeface="Arial MT"/>
              </a:rPr>
              <a:t>:</a:t>
            </a:r>
            <a:r>
              <a:rPr dirty="0" sz="1800" spc="5">
                <a:latin typeface="Arial MT"/>
                <a:cs typeface="Arial MT"/>
              </a:rPr>
              <a:t>=</a:t>
            </a:r>
            <a:r>
              <a:rPr dirty="0" sz="1800" spc="-5">
                <a:latin typeface="Arial MT"/>
                <a:cs typeface="Arial MT"/>
              </a:rPr>
              <a:t>1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;</a:t>
            </a:r>
            <a:r>
              <a:rPr dirty="0" sz="1800" spc="-10">
                <a:latin typeface="Arial MT"/>
                <a:cs typeface="Arial MT"/>
              </a:rPr>
              <a:t>i</a:t>
            </a:r>
            <a:r>
              <a:rPr dirty="0" sz="1800" spc="5">
                <a:latin typeface="Arial MT"/>
                <a:cs typeface="Arial MT"/>
              </a:rPr>
              <a:t>&lt;=</a:t>
            </a:r>
            <a:r>
              <a:rPr dirty="0" sz="1800" spc="-5">
                <a:latin typeface="Arial MT"/>
                <a:cs typeface="Arial MT"/>
              </a:rPr>
              <a:t>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;</a:t>
            </a:r>
            <a:r>
              <a:rPr dirty="0" sz="1800" spc="-10">
                <a:latin typeface="Arial MT"/>
                <a:cs typeface="Arial MT"/>
              </a:rPr>
              <a:t>i</a:t>
            </a:r>
            <a:r>
              <a:rPr dirty="0" sz="1800">
                <a:latin typeface="Arial MT"/>
                <a:cs typeface="Arial MT"/>
              </a:rPr>
              <a:t>+</a:t>
            </a:r>
            <a:r>
              <a:rPr dirty="0" sz="1800" spc="5">
                <a:latin typeface="Arial MT"/>
                <a:cs typeface="Arial MT"/>
              </a:rPr>
              <a:t>+</a:t>
            </a:r>
            <a:r>
              <a:rPr dirty="0" sz="1800">
                <a:latin typeface="Arial MT"/>
                <a:cs typeface="Arial MT"/>
              </a:rPr>
              <a:t>)	</a:t>
            </a:r>
            <a:r>
              <a:rPr dirty="0" sz="1800" spc="-10">
                <a:latin typeface="Arial MT"/>
                <a:cs typeface="Arial MT"/>
              </a:rPr>
              <a:t>S</a:t>
            </a:r>
            <a:r>
              <a:rPr dirty="0" sz="1800" spc="-5">
                <a:latin typeface="Arial MT"/>
                <a:cs typeface="Arial MT"/>
              </a:rPr>
              <a:t>i=S</a:t>
            </a:r>
            <a:r>
              <a:rPr dirty="0" sz="1800" spc="-10">
                <a:latin typeface="Arial MT"/>
                <a:cs typeface="Arial MT"/>
              </a:rPr>
              <a:t>i</a:t>
            </a:r>
            <a:r>
              <a:rPr dirty="0" sz="1800">
                <a:latin typeface="Arial MT"/>
                <a:cs typeface="Arial MT"/>
              </a:rPr>
              <a:t>-</a:t>
            </a:r>
            <a:r>
              <a:rPr dirty="0" sz="1800" spc="-5">
                <a:latin typeface="Arial MT"/>
                <a:cs typeface="Arial MT"/>
              </a:rPr>
              <a:t>d</a:t>
            </a:r>
            <a:r>
              <a:rPr dirty="0" sz="1800" spc="-15">
                <a:latin typeface="Arial MT"/>
                <a:cs typeface="Arial MT"/>
              </a:rPr>
              <a:t>i</a:t>
            </a:r>
            <a:r>
              <a:rPr dirty="0" sz="1800">
                <a:latin typeface="Arial MT"/>
                <a:cs typeface="Arial MT"/>
              </a:rPr>
              <a:t>;  </a:t>
            </a:r>
            <a:r>
              <a:rPr dirty="0" sz="1800" spc="-5">
                <a:latin typeface="Arial MT"/>
                <a:cs typeface="Arial MT"/>
              </a:rPr>
              <a:t>break;</a:t>
            </a:r>
            <a:endParaRPr sz="1800">
              <a:latin typeface="Arial MT"/>
              <a:cs typeface="Arial MT"/>
            </a:endParaRPr>
          </a:p>
          <a:p>
            <a:pPr marL="599440">
              <a:lnSpc>
                <a:spcPct val="100000"/>
              </a:lnSpc>
              <a:spcBef>
                <a:spcPts val="790"/>
              </a:spcBef>
            </a:pPr>
            <a:r>
              <a:rPr dirty="0" sz="1800" spc="-5">
                <a:latin typeface="Arial MT"/>
                <a:cs typeface="Arial MT"/>
              </a:rPr>
              <a:t>else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536575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latin typeface="Arial MT"/>
                <a:cs typeface="Arial MT"/>
              </a:rPr>
              <a:t>place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5">
                <a:latin typeface="Arial MT"/>
                <a:cs typeface="Arial MT"/>
              </a:rPr>
              <a:t> process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waiting</a:t>
            </a:r>
            <a:r>
              <a:rPr dirty="0" sz="1800" spc="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queues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associated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with</a:t>
            </a:r>
            <a:r>
              <a:rPr dirty="0" sz="1800" spc="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first</a:t>
            </a:r>
            <a:r>
              <a:rPr dirty="0" sz="1800" spc="-5">
                <a:latin typeface="Arial MT"/>
                <a:cs typeface="Arial MT"/>
              </a:rPr>
              <a:t> Si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found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with</a:t>
            </a:r>
            <a:r>
              <a:rPr dirty="0" sz="1800" spc="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Si&lt;ti,and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endParaRPr sz="1800">
              <a:latin typeface="Arial MT"/>
              <a:cs typeface="Arial MT"/>
            </a:endParaRPr>
          </a:p>
          <a:p>
            <a:pPr marL="91440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latin typeface="Arial MT"/>
                <a:cs typeface="Arial MT"/>
              </a:rPr>
              <a:t>program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count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this process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beginning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Swait</a:t>
            </a:r>
            <a:r>
              <a:rPr dirty="0" sz="1800" spc="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operation</a:t>
            </a:r>
            <a:endParaRPr sz="1800">
              <a:latin typeface="Arial MT"/>
              <a:cs typeface="Arial MT"/>
            </a:endParaRPr>
          </a:p>
          <a:p>
            <a:pPr marL="91440">
              <a:lnSpc>
                <a:spcPct val="100000"/>
              </a:lnSpc>
              <a:spcBef>
                <a:spcPts val="1085"/>
              </a:spcBef>
            </a:pPr>
            <a:r>
              <a:rPr dirty="0" sz="1800" spc="-5">
                <a:latin typeface="Arial MT"/>
                <a:cs typeface="Arial MT"/>
              </a:rPr>
              <a:t>}}}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9391" y="4186428"/>
            <a:ext cx="10335895" cy="253301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281940" marR="7600315" indent="-190500">
              <a:lnSpc>
                <a:spcPts val="3240"/>
              </a:lnSpc>
              <a:spcBef>
                <a:spcPts val="204"/>
              </a:spcBef>
            </a:pPr>
            <a:r>
              <a:rPr dirty="0" sz="1800" spc="-25">
                <a:latin typeface="Arial MT"/>
                <a:cs typeface="Arial MT"/>
              </a:rPr>
              <a:t>Ssignal(</a:t>
            </a:r>
            <a:r>
              <a:rPr dirty="0" sz="1800" spc="-25">
                <a:latin typeface="Microsoft Sans Serif"/>
                <a:cs typeface="Microsoft Sans Serif"/>
              </a:rPr>
              <a:t>S1,</a:t>
            </a:r>
            <a:r>
              <a:rPr dirty="0" sz="1800" spc="5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d1;</a:t>
            </a:r>
            <a:r>
              <a:rPr dirty="0" sz="1800" spc="5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...;</a:t>
            </a:r>
            <a:r>
              <a:rPr dirty="0" sz="1800" spc="50">
                <a:latin typeface="Microsoft Sans Serif"/>
                <a:cs typeface="Microsoft Sans Serif"/>
              </a:rPr>
              <a:t> </a:t>
            </a:r>
            <a:r>
              <a:rPr dirty="0" sz="1800" spc="-125">
                <a:latin typeface="Microsoft Sans Serif"/>
                <a:cs typeface="Microsoft Sans Serif"/>
              </a:rPr>
              <a:t>Sn,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dn</a:t>
            </a:r>
            <a:r>
              <a:rPr dirty="0" sz="1800" spc="-15">
                <a:latin typeface="Arial MT"/>
                <a:cs typeface="Arial MT"/>
              </a:rPr>
              <a:t>){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while(TRUE){</a:t>
            </a:r>
            <a:endParaRPr sz="1800">
              <a:latin typeface="Arial MT"/>
              <a:cs typeface="Arial MT"/>
            </a:endParaRPr>
          </a:p>
          <a:p>
            <a:pPr marL="727075" marR="7650480" indent="-190500">
              <a:lnSpc>
                <a:spcPts val="3240"/>
              </a:lnSpc>
              <a:spcBef>
                <a:spcPts val="5"/>
              </a:spcBef>
              <a:tabLst>
                <a:tab pos="2600325" algn="l"/>
              </a:tabLst>
            </a:pP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</a:t>
            </a:r>
            <a:r>
              <a:rPr dirty="0" sz="1800" spc="-10">
                <a:latin typeface="Arial MT"/>
                <a:cs typeface="Arial MT"/>
              </a:rPr>
              <a:t>i</a:t>
            </a:r>
            <a:r>
              <a:rPr dirty="0" sz="1800">
                <a:latin typeface="Arial MT"/>
                <a:cs typeface="Arial MT"/>
              </a:rPr>
              <a:t>:</a:t>
            </a:r>
            <a:r>
              <a:rPr dirty="0" sz="1800" spc="5">
                <a:latin typeface="Arial MT"/>
                <a:cs typeface="Arial MT"/>
              </a:rPr>
              <a:t>=</a:t>
            </a:r>
            <a:r>
              <a:rPr dirty="0" sz="1800" spc="-5">
                <a:latin typeface="Arial MT"/>
                <a:cs typeface="Arial MT"/>
              </a:rPr>
              <a:t>1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;</a:t>
            </a:r>
            <a:r>
              <a:rPr dirty="0" sz="1800" spc="-10">
                <a:latin typeface="Arial MT"/>
                <a:cs typeface="Arial MT"/>
              </a:rPr>
              <a:t>i</a:t>
            </a:r>
            <a:r>
              <a:rPr dirty="0" sz="1800">
                <a:latin typeface="Arial MT"/>
                <a:cs typeface="Arial MT"/>
              </a:rPr>
              <a:t>&lt;</a:t>
            </a:r>
            <a:r>
              <a:rPr dirty="0" sz="1800" spc="5">
                <a:latin typeface="Arial MT"/>
                <a:cs typeface="Arial MT"/>
              </a:rPr>
              <a:t>=</a:t>
            </a:r>
            <a:r>
              <a:rPr dirty="0" sz="1800" spc="-5">
                <a:latin typeface="Arial MT"/>
                <a:cs typeface="Arial MT"/>
              </a:rPr>
              <a:t>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;</a:t>
            </a:r>
            <a:r>
              <a:rPr dirty="0" sz="1800" spc="-10">
                <a:latin typeface="Arial MT"/>
                <a:cs typeface="Arial MT"/>
              </a:rPr>
              <a:t>i</a:t>
            </a:r>
            <a:r>
              <a:rPr dirty="0" sz="1800" spc="5">
                <a:latin typeface="Arial MT"/>
                <a:cs typeface="Arial MT"/>
              </a:rPr>
              <a:t>++</a:t>
            </a:r>
            <a:r>
              <a:rPr dirty="0" sz="1800">
                <a:latin typeface="Arial MT"/>
                <a:cs typeface="Arial MT"/>
              </a:rPr>
              <a:t>)	{  </a:t>
            </a:r>
            <a:r>
              <a:rPr dirty="0" sz="1800" spc="-5">
                <a:latin typeface="Arial MT"/>
                <a:cs typeface="Arial MT"/>
              </a:rPr>
              <a:t>Si=Si+di;</a:t>
            </a:r>
            <a:endParaRPr sz="1800">
              <a:latin typeface="Arial MT"/>
              <a:cs typeface="Arial MT"/>
            </a:endParaRPr>
          </a:p>
          <a:p>
            <a:pPr marL="727075">
              <a:lnSpc>
                <a:spcPct val="100000"/>
              </a:lnSpc>
              <a:spcBef>
                <a:spcPts val="795"/>
              </a:spcBef>
            </a:pPr>
            <a:r>
              <a:rPr dirty="0" sz="1800" spc="-5">
                <a:latin typeface="Arial MT"/>
                <a:cs typeface="Arial MT"/>
              </a:rPr>
              <a:t>remove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all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5">
                <a:latin typeface="Arial MT"/>
                <a:cs typeface="Arial MT"/>
              </a:rPr>
              <a:t> process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waiting</a:t>
            </a:r>
            <a:r>
              <a:rPr dirty="0" sz="1800" spc="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>
                <a:latin typeface="Arial MT"/>
                <a:cs typeface="Arial MT"/>
              </a:rPr>
              <a:t> the</a:t>
            </a:r>
            <a:r>
              <a:rPr dirty="0" sz="1800" spc="-5">
                <a:latin typeface="Arial MT"/>
                <a:cs typeface="Arial MT"/>
              </a:rPr>
              <a:t> queue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associated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with</a:t>
            </a:r>
            <a:r>
              <a:rPr dirty="0" sz="1800" spc="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Si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into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 ready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queue.</a:t>
            </a:r>
            <a:endParaRPr sz="1800">
              <a:latin typeface="Arial MT"/>
              <a:cs typeface="Arial MT"/>
            </a:endParaRPr>
          </a:p>
          <a:p>
            <a:pPr marL="91440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latin typeface="Arial MT"/>
                <a:cs typeface="Arial MT"/>
              </a:rPr>
              <a:t>}}}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5507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4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、信号量集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820926"/>
            <a:ext cx="10043795" cy="3699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latin typeface="SimSun"/>
                <a:cs typeface="SimSun"/>
              </a:rPr>
              <a:t>几种特殊情况：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733425" indent="-36195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733425" algn="l"/>
                <a:tab pos="734060" algn="l"/>
                <a:tab pos="2105025" algn="l"/>
                <a:tab pos="2562225" algn="l"/>
                <a:tab pos="8201659" algn="l"/>
              </a:tabLst>
            </a:pPr>
            <a:r>
              <a:rPr dirty="0" sz="2400">
                <a:latin typeface="SimSun"/>
                <a:cs typeface="SimSun"/>
              </a:rPr>
              <a:t>Swait(S,	d,	d)表示每次申请d个资源，当少于d个时，	便不分配。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0C225"/>
              </a:buClr>
              <a:buFont typeface="Wingdings"/>
              <a:buChar char=""/>
            </a:pPr>
            <a:endParaRPr sz="3000">
              <a:latin typeface="SimSun"/>
              <a:cs typeface="SimSun"/>
            </a:endParaRPr>
          </a:p>
          <a:p>
            <a:pPr marL="733425" indent="-361950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733425" algn="l"/>
                <a:tab pos="734060" algn="l"/>
              </a:tabLst>
            </a:pPr>
            <a:r>
              <a:rPr dirty="0" sz="2400" spc="-5">
                <a:latin typeface="SimSun"/>
                <a:cs typeface="SimSun"/>
              </a:rPr>
              <a:t>Swait(S,</a:t>
            </a:r>
            <a:r>
              <a:rPr dirty="0" sz="2400" spc="-25">
                <a:latin typeface="SimSun"/>
                <a:cs typeface="SimSun"/>
              </a:rPr>
              <a:t> </a:t>
            </a:r>
            <a:r>
              <a:rPr dirty="0" sz="2400" spc="-5">
                <a:latin typeface="SimSun"/>
                <a:cs typeface="SimSun"/>
              </a:rPr>
              <a:t>1,</a:t>
            </a:r>
            <a:r>
              <a:rPr dirty="0" sz="2400" spc="-25">
                <a:latin typeface="SimSun"/>
                <a:cs typeface="SimSun"/>
              </a:rPr>
              <a:t> </a:t>
            </a:r>
            <a:r>
              <a:rPr dirty="0" sz="2400" spc="-5">
                <a:latin typeface="SimSun"/>
                <a:cs typeface="SimSun"/>
              </a:rPr>
              <a:t>1)表示互斥信号量。</a:t>
            </a:r>
            <a:endParaRPr sz="2400">
              <a:latin typeface="SimSun"/>
              <a:cs typeface="SimSun"/>
            </a:endParaRPr>
          </a:p>
          <a:p>
            <a:pPr marL="733425" marR="5080" indent="-361315">
              <a:lnSpc>
                <a:spcPct val="200100"/>
              </a:lnSpc>
              <a:spcBef>
                <a:spcPts val="995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733425" algn="l"/>
                <a:tab pos="734060" algn="l"/>
                <a:tab pos="2105025" algn="l"/>
                <a:tab pos="2562225" algn="l"/>
              </a:tabLst>
            </a:pPr>
            <a:r>
              <a:rPr dirty="0" sz="2400">
                <a:latin typeface="SimSun"/>
                <a:cs typeface="SimSun"/>
              </a:rPr>
              <a:t>Swait(S,	1,	0)可作为一个可控开关（当S=1时，允许多个进程进入临 </a:t>
            </a:r>
            <a:r>
              <a:rPr dirty="0" sz="2400">
                <a:latin typeface="SimSun"/>
                <a:cs typeface="SimSun"/>
              </a:rPr>
              <a:t>界区；当</a:t>
            </a:r>
            <a:r>
              <a:rPr dirty="0" sz="2400" spc="-5">
                <a:latin typeface="SimSun"/>
                <a:cs typeface="SimSun"/>
              </a:rPr>
              <a:t>S=0</a:t>
            </a:r>
            <a:r>
              <a:rPr dirty="0" sz="2400">
                <a:latin typeface="SimSun"/>
                <a:cs typeface="SimSun"/>
              </a:rPr>
              <a:t>时，禁止任何进程进入临</a:t>
            </a:r>
            <a:r>
              <a:rPr dirty="0" sz="2400" spc="-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界区）。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7686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信号量的应用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820926"/>
            <a:ext cx="9342755" cy="2840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latin typeface="SimSun"/>
                <a:cs typeface="SimSun"/>
              </a:rPr>
              <a:t>利用信号量实现进程互斥：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641985" indent="-28702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642620" algn="l"/>
              </a:tabLst>
            </a:pPr>
            <a:r>
              <a:rPr dirty="0" sz="2400">
                <a:latin typeface="SimSun"/>
                <a:cs typeface="SimSun"/>
              </a:rPr>
              <a:t>为临界资源设置一互斥信号</a:t>
            </a:r>
            <a:r>
              <a:rPr dirty="0" sz="2400" spc="5">
                <a:latin typeface="SimSun"/>
                <a:cs typeface="SimSun"/>
              </a:rPr>
              <a:t>量</a:t>
            </a:r>
            <a:r>
              <a:rPr dirty="0" sz="2400">
                <a:latin typeface="SimSun"/>
                <a:cs typeface="SimSun"/>
              </a:rPr>
              <a:t>mutex，并设其初值为1；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0C225"/>
              </a:buClr>
              <a:buFont typeface="Wingdings"/>
              <a:buChar char=""/>
            </a:pPr>
            <a:endParaRPr sz="3000">
              <a:latin typeface="SimSun"/>
              <a:cs typeface="SimSun"/>
            </a:endParaRPr>
          </a:p>
          <a:p>
            <a:pPr marL="641985" indent="-287020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642620" algn="l"/>
              </a:tabLst>
            </a:pPr>
            <a:r>
              <a:rPr dirty="0" sz="2400" spc="-5">
                <a:latin typeface="SimSun"/>
                <a:cs typeface="SimSun"/>
              </a:rPr>
              <a:t>将各进程访问该临界资源的临界</a:t>
            </a:r>
            <a:r>
              <a:rPr dirty="0" sz="2400">
                <a:latin typeface="SimSun"/>
                <a:cs typeface="SimSun"/>
              </a:rPr>
              <a:t>区</a:t>
            </a:r>
            <a:r>
              <a:rPr dirty="0" sz="2400" spc="-5">
                <a:latin typeface="SimSun"/>
                <a:cs typeface="SimSun"/>
              </a:rPr>
              <a:t>CS置于wai</a:t>
            </a:r>
            <a:r>
              <a:rPr dirty="0" sz="2400">
                <a:latin typeface="SimSun"/>
                <a:cs typeface="SimSun"/>
              </a:rPr>
              <a:t>t</a:t>
            </a:r>
            <a:r>
              <a:rPr dirty="0" sz="2400" spc="-5">
                <a:latin typeface="SimSun"/>
                <a:cs typeface="SimSun"/>
              </a:rPr>
              <a:t>（mutex）和signal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</a:pPr>
            <a:r>
              <a:rPr dirty="0" sz="2400" spc="-5">
                <a:latin typeface="SimSun"/>
                <a:cs typeface="SimSun"/>
              </a:rPr>
              <a:t>（mutex）</a:t>
            </a:r>
            <a:r>
              <a:rPr dirty="0" sz="2400">
                <a:latin typeface="SimSun"/>
                <a:cs typeface="SimSun"/>
              </a:rPr>
              <a:t>之间。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315" y="242696"/>
            <a:ext cx="52070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0">
                <a:latin typeface="SimSun"/>
                <a:cs typeface="SimSun"/>
              </a:rPr>
              <a:t>利用信号量实现进程互斥的描述如下：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1315" y="931926"/>
            <a:ext cx="10645775" cy="1794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dirty="0" sz="1600" spc="-5">
                <a:solidFill>
                  <a:srgbClr val="90C225"/>
                </a:solidFill>
                <a:latin typeface="SimSun"/>
                <a:cs typeface="SimSun"/>
              </a:rPr>
              <a:t>①	</a:t>
            </a:r>
            <a:r>
              <a:rPr dirty="0" sz="2000">
                <a:latin typeface="SimSun"/>
                <a:cs typeface="SimSun"/>
              </a:rPr>
              <a:t>设</a:t>
            </a:r>
            <a:r>
              <a:rPr dirty="0" sz="2000" spc="-5">
                <a:latin typeface="SimSun"/>
                <a:cs typeface="SimSun"/>
              </a:rPr>
              <a:t>mutex</a:t>
            </a:r>
            <a:r>
              <a:rPr dirty="0" sz="2000">
                <a:latin typeface="SimSun"/>
                <a:cs typeface="SimSun"/>
              </a:rPr>
              <a:t>为互斥信号</a:t>
            </a:r>
            <a:r>
              <a:rPr dirty="0" sz="2000" spc="-15">
                <a:latin typeface="SimSun"/>
                <a:cs typeface="SimSun"/>
              </a:rPr>
              <a:t>量</a:t>
            </a:r>
            <a:r>
              <a:rPr dirty="0" sz="2000">
                <a:latin typeface="SimSun"/>
                <a:cs typeface="SimSun"/>
              </a:rPr>
              <a:t>，</a:t>
            </a:r>
            <a:r>
              <a:rPr dirty="0" sz="2000" spc="-15">
                <a:latin typeface="SimSun"/>
                <a:cs typeface="SimSun"/>
              </a:rPr>
              <a:t>其</a:t>
            </a:r>
            <a:r>
              <a:rPr dirty="0" sz="2000">
                <a:latin typeface="SimSun"/>
                <a:cs typeface="SimSun"/>
              </a:rPr>
              <a:t>初值为</a:t>
            </a:r>
            <a:r>
              <a:rPr dirty="0" sz="2000" spc="-5">
                <a:latin typeface="SimSun"/>
                <a:cs typeface="SimSun"/>
              </a:rPr>
              <a:t>1，</a:t>
            </a:r>
            <a:r>
              <a:rPr dirty="0" sz="2000" spc="-10">
                <a:latin typeface="SimSun"/>
                <a:cs typeface="SimSun"/>
              </a:rPr>
              <a:t>取</a:t>
            </a:r>
            <a:r>
              <a:rPr dirty="0" sz="2000">
                <a:latin typeface="SimSun"/>
                <a:cs typeface="SimSun"/>
              </a:rPr>
              <a:t>值范</a:t>
            </a:r>
            <a:r>
              <a:rPr dirty="0" sz="2000" spc="5">
                <a:latin typeface="SimSun"/>
                <a:cs typeface="SimSun"/>
              </a:rPr>
              <a:t>围</a:t>
            </a:r>
            <a:r>
              <a:rPr dirty="0" sz="2000" spc="-10">
                <a:latin typeface="SimSun"/>
                <a:cs typeface="SimSun"/>
              </a:rPr>
              <a:t>为</a:t>
            </a:r>
            <a:r>
              <a:rPr dirty="0" sz="2000" spc="-5">
                <a:latin typeface="SimSun"/>
                <a:cs typeface="SimSun"/>
              </a:rPr>
              <a:t>（-1,0,1）</a:t>
            </a:r>
            <a:r>
              <a:rPr dirty="0" sz="2000">
                <a:latin typeface="SimSun"/>
                <a:cs typeface="SimSun"/>
              </a:rPr>
              <a:t>。当</a:t>
            </a:r>
            <a:r>
              <a:rPr dirty="0" sz="2000" spc="-5">
                <a:latin typeface="SimSun"/>
                <a:cs typeface="SimSun"/>
              </a:rPr>
              <a:t>mutex=1</a:t>
            </a:r>
            <a:r>
              <a:rPr dirty="0" sz="2000">
                <a:latin typeface="SimSun"/>
                <a:cs typeface="SimSun"/>
              </a:rPr>
              <a:t>时，</a:t>
            </a:r>
            <a:r>
              <a:rPr dirty="0" sz="2000" spc="-15">
                <a:latin typeface="SimSun"/>
                <a:cs typeface="SimSun"/>
              </a:rPr>
              <a:t>表</a:t>
            </a:r>
            <a:r>
              <a:rPr dirty="0" sz="2000">
                <a:latin typeface="SimSun"/>
                <a:cs typeface="SimSun"/>
              </a:rPr>
              <a:t>示两个</a:t>
            </a:r>
            <a:r>
              <a:rPr dirty="0" sz="2000" spc="-15">
                <a:latin typeface="SimSun"/>
                <a:cs typeface="SimSun"/>
              </a:rPr>
              <a:t>进</a:t>
            </a:r>
            <a:r>
              <a:rPr dirty="0" sz="2000">
                <a:latin typeface="SimSun"/>
                <a:cs typeface="SimSun"/>
              </a:rPr>
              <a:t>程</a:t>
            </a:r>
            <a:endParaRPr sz="2000">
              <a:latin typeface="SimSun"/>
              <a:cs typeface="SimSun"/>
            </a:endParaRPr>
          </a:p>
          <a:p>
            <a:pPr marL="469900" marR="5080">
              <a:lnSpc>
                <a:spcPct val="160000"/>
              </a:lnSpc>
            </a:pPr>
            <a:r>
              <a:rPr dirty="0" sz="2000">
                <a:latin typeface="SimSun"/>
                <a:cs typeface="SimSun"/>
              </a:rPr>
              <a:t>皆未进</a:t>
            </a:r>
            <a:r>
              <a:rPr dirty="0" sz="2000" spc="-15">
                <a:latin typeface="SimSun"/>
                <a:cs typeface="SimSun"/>
              </a:rPr>
              <a:t>入</a:t>
            </a:r>
            <a:r>
              <a:rPr dirty="0" sz="2000">
                <a:latin typeface="SimSun"/>
                <a:cs typeface="SimSun"/>
              </a:rPr>
              <a:t>需</a:t>
            </a:r>
            <a:r>
              <a:rPr dirty="0" sz="2000" spc="-15">
                <a:latin typeface="SimSun"/>
                <a:cs typeface="SimSun"/>
              </a:rPr>
              <a:t>要</a:t>
            </a:r>
            <a:r>
              <a:rPr dirty="0" sz="2000">
                <a:latin typeface="SimSun"/>
                <a:cs typeface="SimSun"/>
              </a:rPr>
              <a:t>互斥的</a:t>
            </a:r>
            <a:r>
              <a:rPr dirty="0" sz="2000" spc="-15">
                <a:latin typeface="SimSun"/>
                <a:cs typeface="SimSun"/>
              </a:rPr>
              <a:t>临</a:t>
            </a:r>
            <a:r>
              <a:rPr dirty="0" sz="2000">
                <a:latin typeface="SimSun"/>
                <a:cs typeface="SimSun"/>
              </a:rPr>
              <a:t>界</a:t>
            </a:r>
            <a:r>
              <a:rPr dirty="0" sz="2000" spc="-15">
                <a:latin typeface="SimSun"/>
                <a:cs typeface="SimSun"/>
              </a:rPr>
              <a:t>区</a:t>
            </a:r>
            <a:r>
              <a:rPr dirty="0" sz="2000">
                <a:latin typeface="SimSun"/>
                <a:cs typeface="SimSun"/>
              </a:rPr>
              <a:t>；当</a:t>
            </a:r>
            <a:r>
              <a:rPr dirty="0" sz="2000" spc="-5">
                <a:latin typeface="SimSun"/>
                <a:cs typeface="SimSun"/>
              </a:rPr>
              <a:t>mutex=0</a:t>
            </a:r>
            <a:r>
              <a:rPr dirty="0" sz="2000">
                <a:latin typeface="SimSun"/>
                <a:cs typeface="SimSun"/>
              </a:rPr>
              <a:t>时，表</a:t>
            </a:r>
            <a:r>
              <a:rPr dirty="0" sz="2000" spc="-15">
                <a:latin typeface="SimSun"/>
                <a:cs typeface="SimSun"/>
              </a:rPr>
              <a:t>示</a:t>
            </a:r>
            <a:r>
              <a:rPr dirty="0" sz="2000">
                <a:latin typeface="SimSun"/>
                <a:cs typeface="SimSun"/>
              </a:rPr>
              <a:t>有</a:t>
            </a:r>
            <a:r>
              <a:rPr dirty="0" sz="2000" spc="-15">
                <a:latin typeface="SimSun"/>
                <a:cs typeface="SimSun"/>
              </a:rPr>
              <a:t>一</a:t>
            </a:r>
            <a:r>
              <a:rPr dirty="0" sz="2000">
                <a:latin typeface="SimSun"/>
                <a:cs typeface="SimSun"/>
              </a:rPr>
              <a:t>个进程</a:t>
            </a:r>
            <a:r>
              <a:rPr dirty="0" sz="2000" spc="-15">
                <a:latin typeface="SimSun"/>
                <a:cs typeface="SimSun"/>
              </a:rPr>
              <a:t>进</a:t>
            </a:r>
            <a:r>
              <a:rPr dirty="0" sz="2000">
                <a:latin typeface="SimSun"/>
                <a:cs typeface="SimSun"/>
              </a:rPr>
              <a:t>入</a:t>
            </a:r>
            <a:r>
              <a:rPr dirty="0" sz="2000" spc="-15">
                <a:latin typeface="SimSun"/>
                <a:cs typeface="SimSun"/>
              </a:rPr>
              <a:t>临</a:t>
            </a:r>
            <a:r>
              <a:rPr dirty="0" sz="2000">
                <a:latin typeface="SimSun"/>
                <a:cs typeface="SimSun"/>
              </a:rPr>
              <a:t>界区运</a:t>
            </a:r>
            <a:r>
              <a:rPr dirty="0" sz="2000" spc="-15">
                <a:latin typeface="SimSun"/>
                <a:cs typeface="SimSun"/>
              </a:rPr>
              <a:t>行</a:t>
            </a:r>
            <a:r>
              <a:rPr dirty="0" sz="2000">
                <a:latin typeface="SimSun"/>
                <a:cs typeface="SimSun"/>
              </a:rPr>
              <a:t>，</a:t>
            </a:r>
            <a:r>
              <a:rPr dirty="0" sz="2000" spc="-15">
                <a:latin typeface="SimSun"/>
                <a:cs typeface="SimSun"/>
              </a:rPr>
              <a:t>另</a:t>
            </a:r>
            <a:r>
              <a:rPr dirty="0" sz="2000">
                <a:latin typeface="SimSun"/>
                <a:cs typeface="SimSun"/>
              </a:rPr>
              <a:t>外一个必 </a:t>
            </a:r>
            <a:r>
              <a:rPr dirty="0" sz="2000" spc="5">
                <a:latin typeface="SimSun"/>
                <a:cs typeface="SimSun"/>
              </a:rPr>
              <a:t>须等</a:t>
            </a:r>
            <a:r>
              <a:rPr dirty="0" sz="2000" spc="-5">
                <a:latin typeface="SimSun"/>
                <a:cs typeface="SimSun"/>
              </a:rPr>
              <a:t>待</a:t>
            </a:r>
            <a:r>
              <a:rPr dirty="0" sz="2000" spc="-10">
                <a:latin typeface="SimSun"/>
                <a:cs typeface="SimSun"/>
              </a:rPr>
              <a:t>，</a:t>
            </a:r>
            <a:r>
              <a:rPr dirty="0" sz="2000" spc="5">
                <a:latin typeface="SimSun"/>
                <a:cs typeface="SimSun"/>
              </a:rPr>
              <a:t>挂</a:t>
            </a:r>
            <a:r>
              <a:rPr dirty="0" sz="2000" spc="-15">
                <a:latin typeface="SimSun"/>
                <a:cs typeface="SimSun"/>
              </a:rPr>
              <a:t>入</a:t>
            </a:r>
            <a:r>
              <a:rPr dirty="0" sz="2000" spc="5">
                <a:latin typeface="SimSun"/>
                <a:cs typeface="SimSun"/>
              </a:rPr>
              <a:t>阻塞</a:t>
            </a:r>
            <a:r>
              <a:rPr dirty="0" sz="2000" spc="-5">
                <a:latin typeface="SimSun"/>
                <a:cs typeface="SimSun"/>
              </a:rPr>
              <a:t>队</a:t>
            </a:r>
            <a:r>
              <a:rPr dirty="0" sz="2000" spc="-10">
                <a:latin typeface="SimSun"/>
                <a:cs typeface="SimSun"/>
              </a:rPr>
              <a:t>列</a:t>
            </a:r>
            <a:r>
              <a:rPr dirty="0" sz="2000" spc="5">
                <a:latin typeface="SimSun"/>
                <a:cs typeface="SimSun"/>
              </a:rPr>
              <a:t>；</a:t>
            </a:r>
            <a:r>
              <a:rPr dirty="0" sz="2000" spc="-10">
                <a:latin typeface="SimSun"/>
                <a:cs typeface="SimSun"/>
              </a:rPr>
              <a:t>当</a:t>
            </a:r>
            <a:r>
              <a:rPr dirty="0" sz="2000" spc="-5">
                <a:latin typeface="SimSun"/>
                <a:cs typeface="SimSun"/>
              </a:rPr>
              <a:t>mutex=-1</a:t>
            </a:r>
            <a:r>
              <a:rPr dirty="0" sz="2000" spc="5">
                <a:latin typeface="SimSun"/>
                <a:cs typeface="SimSun"/>
              </a:rPr>
              <a:t>时</a:t>
            </a:r>
            <a:r>
              <a:rPr dirty="0" sz="2000" spc="-15">
                <a:latin typeface="SimSun"/>
                <a:cs typeface="SimSun"/>
              </a:rPr>
              <a:t>，</a:t>
            </a:r>
            <a:r>
              <a:rPr dirty="0" sz="2000" spc="5">
                <a:latin typeface="SimSun"/>
                <a:cs typeface="SimSun"/>
              </a:rPr>
              <a:t>表示</a:t>
            </a:r>
            <a:r>
              <a:rPr dirty="0" sz="2000" spc="-5">
                <a:latin typeface="SimSun"/>
                <a:cs typeface="SimSun"/>
              </a:rPr>
              <a:t>有</a:t>
            </a:r>
            <a:r>
              <a:rPr dirty="0" sz="2000" spc="-10">
                <a:latin typeface="SimSun"/>
                <a:cs typeface="SimSun"/>
              </a:rPr>
              <a:t>一</a:t>
            </a:r>
            <a:r>
              <a:rPr dirty="0" sz="2000" spc="5">
                <a:latin typeface="SimSun"/>
                <a:cs typeface="SimSun"/>
              </a:rPr>
              <a:t>个</a:t>
            </a:r>
            <a:r>
              <a:rPr dirty="0" sz="2000" spc="-15">
                <a:latin typeface="SimSun"/>
                <a:cs typeface="SimSun"/>
              </a:rPr>
              <a:t>进</a:t>
            </a:r>
            <a:r>
              <a:rPr dirty="0" sz="2000" spc="5">
                <a:latin typeface="SimSun"/>
                <a:cs typeface="SimSun"/>
              </a:rPr>
              <a:t>程正</a:t>
            </a:r>
            <a:r>
              <a:rPr dirty="0" sz="2000" spc="-5">
                <a:latin typeface="SimSun"/>
                <a:cs typeface="SimSun"/>
              </a:rPr>
              <a:t>在</a:t>
            </a:r>
            <a:r>
              <a:rPr dirty="0" sz="2000" spc="-10">
                <a:latin typeface="SimSun"/>
                <a:cs typeface="SimSun"/>
              </a:rPr>
              <a:t>临</a:t>
            </a:r>
            <a:r>
              <a:rPr dirty="0" sz="2000" spc="5">
                <a:latin typeface="SimSun"/>
                <a:cs typeface="SimSun"/>
              </a:rPr>
              <a:t>界</a:t>
            </a:r>
            <a:r>
              <a:rPr dirty="0" sz="2000" spc="-15">
                <a:latin typeface="SimSun"/>
                <a:cs typeface="SimSun"/>
              </a:rPr>
              <a:t>区</a:t>
            </a:r>
            <a:r>
              <a:rPr dirty="0" sz="2000" spc="5">
                <a:latin typeface="SimSun"/>
                <a:cs typeface="SimSun"/>
              </a:rPr>
              <a:t>运行</a:t>
            </a:r>
            <a:r>
              <a:rPr dirty="0" sz="2000" spc="-5">
                <a:latin typeface="SimSun"/>
                <a:cs typeface="SimSun"/>
              </a:rPr>
              <a:t>，</a:t>
            </a:r>
            <a:r>
              <a:rPr dirty="0" sz="2000" spc="-10">
                <a:latin typeface="SimSun"/>
                <a:cs typeface="SimSun"/>
              </a:rPr>
              <a:t>另</a:t>
            </a:r>
            <a:r>
              <a:rPr dirty="0" sz="2000" spc="5">
                <a:latin typeface="SimSun"/>
                <a:cs typeface="SimSun"/>
              </a:rPr>
              <a:t>外</a:t>
            </a:r>
            <a:r>
              <a:rPr dirty="0" sz="2000" spc="-15">
                <a:latin typeface="SimSun"/>
                <a:cs typeface="SimSun"/>
              </a:rPr>
              <a:t>一</a:t>
            </a:r>
            <a:r>
              <a:rPr dirty="0" sz="2000" spc="5">
                <a:latin typeface="SimSun"/>
                <a:cs typeface="SimSun"/>
              </a:rPr>
              <a:t>个进</a:t>
            </a:r>
            <a:r>
              <a:rPr dirty="0" sz="2000" spc="-5">
                <a:latin typeface="SimSun"/>
                <a:cs typeface="SimSun"/>
              </a:rPr>
              <a:t>程</a:t>
            </a:r>
            <a:r>
              <a:rPr dirty="0" sz="2000" spc="5">
                <a:latin typeface="SimSun"/>
                <a:cs typeface="SimSun"/>
              </a:rPr>
              <a:t>因 </a:t>
            </a:r>
            <a:r>
              <a:rPr dirty="0" sz="2000">
                <a:latin typeface="SimSun"/>
                <a:cs typeface="SimSun"/>
              </a:rPr>
              <a:t>等待而</a:t>
            </a:r>
            <a:r>
              <a:rPr dirty="0" sz="2000" spc="-15">
                <a:latin typeface="SimSun"/>
                <a:cs typeface="SimSun"/>
              </a:rPr>
              <a:t>阻</a:t>
            </a:r>
            <a:r>
              <a:rPr dirty="0" sz="2000">
                <a:latin typeface="SimSun"/>
                <a:cs typeface="SimSun"/>
              </a:rPr>
              <a:t>塞</a:t>
            </a:r>
            <a:r>
              <a:rPr dirty="0" sz="2000" spc="-15">
                <a:latin typeface="SimSun"/>
                <a:cs typeface="SimSun"/>
              </a:rPr>
              <a:t>在</a:t>
            </a:r>
            <a:r>
              <a:rPr dirty="0" sz="2000">
                <a:latin typeface="SimSun"/>
                <a:cs typeface="SimSun"/>
              </a:rPr>
              <a:t>信号量</a:t>
            </a:r>
            <a:r>
              <a:rPr dirty="0" sz="2000" spc="-15">
                <a:latin typeface="SimSun"/>
                <a:cs typeface="SimSun"/>
              </a:rPr>
              <a:t>队</a:t>
            </a:r>
            <a:r>
              <a:rPr dirty="0" sz="2000">
                <a:latin typeface="SimSun"/>
                <a:cs typeface="SimSun"/>
              </a:rPr>
              <a:t>列</a:t>
            </a:r>
            <a:r>
              <a:rPr dirty="0" sz="2000" spc="-15">
                <a:latin typeface="SimSun"/>
                <a:cs typeface="SimSun"/>
              </a:rPr>
              <a:t>中</a:t>
            </a:r>
            <a:r>
              <a:rPr dirty="0" sz="2000">
                <a:latin typeface="SimSun"/>
                <a:cs typeface="SimSun"/>
              </a:rPr>
              <a:t>，需要</a:t>
            </a:r>
            <a:r>
              <a:rPr dirty="0" sz="2000" spc="-15">
                <a:latin typeface="SimSun"/>
                <a:cs typeface="SimSun"/>
              </a:rPr>
              <a:t>被</a:t>
            </a:r>
            <a:r>
              <a:rPr dirty="0" sz="2000">
                <a:latin typeface="SimSun"/>
                <a:cs typeface="SimSun"/>
              </a:rPr>
              <a:t>当</a:t>
            </a:r>
            <a:r>
              <a:rPr dirty="0" sz="2000" spc="-15">
                <a:latin typeface="SimSun"/>
                <a:cs typeface="SimSun"/>
              </a:rPr>
              <a:t>前</a:t>
            </a:r>
            <a:r>
              <a:rPr dirty="0" sz="2000">
                <a:latin typeface="SimSun"/>
                <a:cs typeface="SimSun"/>
              </a:rPr>
              <a:t>已在临</a:t>
            </a:r>
            <a:r>
              <a:rPr dirty="0" sz="2000" spc="-15">
                <a:latin typeface="SimSun"/>
                <a:cs typeface="SimSun"/>
              </a:rPr>
              <a:t>界</a:t>
            </a:r>
            <a:r>
              <a:rPr dirty="0" sz="2000">
                <a:latin typeface="SimSun"/>
                <a:cs typeface="SimSun"/>
              </a:rPr>
              <a:t>区</a:t>
            </a:r>
            <a:r>
              <a:rPr dirty="0" sz="2000" spc="-15">
                <a:latin typeface="SimSun"/>
                <a:cs typeface="SimSun"/>
              </a:rPr>
              <a:t>运</a:t>
            </a:r>
            <a:r>
              <a:rPr dirty="0" sz="2000">
                <a:latin typeface="SimSun"/>
                <a:cs typeface="SimSun"/>
              </a:rPr>
              <a:t>行的进</a:t>
            </a:r>
            <a:r>
              <a:rPr dirty="0" sz="2000" spc="-15">
                <a:latin typeface="SimSun"/>
                <a:cs typeface="SimSun"/>
              </a:rPr>
              <a:t>程</a:t>
            </a:r>
            <a:r>
              <a:rPr dirty="0" sz="2000">
                <a:latin typeface="SimSun"/>
                <a:cs typeface="SimSun"/>
              </a:rPr>
              <a:t>退</a:t>
            </a:r>
            <a:r>
              <a:rPr dirty="0" sz="2000" spc="-15">
                <a:latin typeface="SimSun"/>
                <a:cs typeface="SimSun"/>
              </a:rPr>
              <a:t>出</a:t>
            </a:r>
            <a:r>
              <a:rPr dirty="0" sz="2000">
                <a:latin typeface="SimSun"/>
                <a:cs typeface="SimSun"/>
              </a:rPr>
              <a:t>时唤醒。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315" y="3010611"/>
            <a:ext cx="17538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dirty="0" sz="1600" spc="-5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600" spc="-5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000" spc="5">
                <a:latin typeface="SimSun"/>
                <a:cs typeface="SimSun"/>
              </a:rPr>
              <a:t>代码</a:t>
            </a:r>
            <a:r>
              <a:rPr dirty="0" sz="2000" spc="-5">
                <a:latin typeface="SimSun"/>
                <a:cs typeface="SimSun"/>
              </a:rPr>
              <a:t>描</a:t>
            </a:r>
            <a:r>
              <a:rPr dirty="0" sz="2000" spc="-10">
                <a:latin typeface="SimSun"/>
                <a:cs typeface="SimSun"/>
              </a:rPr>
              <a:t>述</a:t>
            </a:r>
            <a:r>
              <a:rPr dirty="0" sz="2000" spc="5">
                <a:latin typeface="SimSun"/>
                <a:cs typeface="SimSun"/>
              </a:rPr>
              <a:t>：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9048" y="3098292"/>
            <a:ext cx="3272154" cy="33655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26669" rIns="0" bIns="0" rtlCol="0" vert="horz">
            <a:spAutoFit/>
          </a:bodyPr>
          <a:lstStyle/>
          <a:p>
            <a:pPr marL="91440" marR="1021080">
              <a:lnSpc>
                <a:spcPts val="3240"/>
              </a:lnSpc>
              <a:spcBef>
                <a:spcPts val="209"/>
              </a:spcBef>
            </a:pPr>
            <a:r>
              <a:rPr dirty="0" sz="1800" spc="-5">
                <a:latin typeface="Arial MT"/>
                <a:cs typeface="Arial MT"/>
              </a:rPr>
              <a:t>semaphore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mutex=1;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</a:t>
            </a:r>
            <a:r>
              <a:rPr dirty="0" sz="1200" spc="-5">
                <a:latin typeface="Arial MT"/>
                <a:cs typeface="Arial MT"/>
              </a:rPr>
              <a:t>A</a:t>
            </a:r>
            <a:r>
              <a:rPr dirty="0" sz="1800" spc="-5">
                <a:latin typeface="Arial MT"/>
                <a:cs typeface="Arial MT"/>
              </a:rPr>
              <a:t>(){</a:t>
            </a:r>
            <a:endParaRPr sz="1800">
              <a:latin typeface="Arial MT"/>
              <a:cs typeface="Arial MT"/>
            </a:endParaRPr>
          </a:p>
          <a:p>
            <a:pPr marL="472440" marR="1552575" indent="-254635">
              <a:lnSpc>
                <a:spcPts val="3240"/>
              </a:lnSpc>
            </a:pPr>
            <a:r>
              <a:rPr dirty="0" sz="1800" spc="-10">
                <a:latin typeface="Arial MT"/>
                <a:cs typeface="Arial MT"/>
              </a:rPr>
              <a:t>while(1){ 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45">
                <a:solidFill>
                  <a:srgbClr val="FF0000"/>
                </a:solidFill>
                <a:latin typeface="Arial MT"/>
                <a:cs typeface="Arial MT"/>
              </a:rPr>
              <a:t>w</a:t>
            </a:r>
            <a:r>
              <a:rPr dirty="0" sz="1800" spc="-5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dirty="0" sz="1800" spc="-15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dirty="0" sz="180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dirty="0" sz="1800" spc="5">
                <a:solidFill>
                  <a:srgbClr val="FF0000"/>
                </a:solidFill>
                <a:latin typeface="Arial MT"/>
                <a:cs typeface="Arial MT"/>
              </a:rPr>
              <a:t>(</a:t>
            </a:r>
            <a:r>
              <a:rPr dirty="0" sz="1800" spc="-5">
                <a:solidFill>
                  <a:srgbClr val="FF0000"/>
                </a:solidFill>
                <a:latin typeface="Arial MT"/>
                <a:cs typeface="Arial MT"/>
              </a:rPr>
              <a:t>mute</a:t>
            </a:r>
            <a:r>
              <a:rPr dirty="0" sz="1800" spc="-10">
                <a:solidFill>
                  <a:srgbClr val="FF0000"/>
                </a:solidFill>
                <a:latin typeface="Arial MT"/>
                <a:cs typeface="Arial MT"/>
              </a:rPr>
              <a:t>x</a:t>
            </a:r>
            <a:r>
              <a:rPr dirty="0" sz="1800">
                <a:solidFill>
                  <a:srgbClr val="FF0000"/>
                </a:solidFill>
                <a:latin typeface="Arial MT"/>
                <a:cs typeface="Arial MT"/>
              </a:rPr>
              <a:t>);</a:t>
            </a:r>
            <a:endParaRPr sz="1800">
              <a:latin typeface="Arial MT"/>
              <a:cs typeface="Arial MT"/>
            </a:endParaRPr>
          </a:p>
          <a:p>
            <a:pPr marL="472440" marR="1358265">
              <a:lnSpc>
                <a:spcPts val="3240"/>
              </a:lnSpc>
            </a:pPr>
            <a:r>
              <a:rPr dirty="0" sz="1800">
                <a:latin typeface="SimSun"/>
                <a:cs typeface="SimSun"/>
              </a:rPr>
              <a:t>临界区； </a:t>
            </a:r>
            <a:r>
              <a:rPr dirty="0" sz="1800" spc="5">
                <a:latin typeface="SimSun"/>
                <a:cs typeface="SimSun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 MT"/>
                <a:cs typeface="Arial MT"/>
              </a:rPr>
              <a:t>sig</a:t>
            </a:r>
            <a:r>
              <a:rPr dirty="0" sz="1800" spc="-15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dirty="0" sz="1800" spc="-5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dirty="0" sz="1800" spc="-15">
                <a:solidFill>
                  <a:srgbClr val="FF0000"/>
                </a:solidFill>
                <a:latin typeface="Arial MT"/>
                <a:cs typeface="Arial MT"/>
              </a:rPr>
              <a:t>l</a:t>
            </a:r>
            <a:r>
              <a:rPr dirty="0" sz="1800">
                <a:solidFill>
                  <a:srgbClr val="FF0000"/>
                </a:solidFill>
                <a:latin typeface="Arial MT"/>
                <a:cs typeface="Arial MT"/>
              </a:rPr>
              <a:t>(mute</a:t>
            </a:r>
            <a:r>
              <a:rPr dirty="0" sz="1800" spc="-15">
                <a:solidFill>
                  <a:srgbClr val="FF0000"/>
                </a:solidFill>
                <a:latin typeface="Arial MT"/>
                <a:cs typeface="Arial MT"/>
              </a:rPr>
              <a:t>x</a:t>
            </a:r>
            <a:r>
              <a:rPr dirty="0" sz="1800">
                <a:solidFill>
                  <a:srgbClr val="FF0000"/>
                </a:solidFill>
                <a:latin typeface="Arial MT"/>
                <a:cs typeface="Arial MT"/>
              </a:rPr>
              <a:t>); </a:t>
            </a:r>
            <a:r>
              <a:rPr dirty="0" sz="1800">
                <a:latin typeface="SimSun"/>
                <a:cs typeface="SimSun"/>
              </a:rPr>
              <a:t>剩余区；</a:t>
            </a:r>
            <a:endParaRPr sz="1800">
              <a:latin typeface="SimSun"/>
              <a:cs typeface="SimSun"/>
            </a:endParaRPr>
          </a:p>
          <a:p>
            <a:pPr marL="91440">
              <a:lnSpc>
                <a:spcPct val="100000"/>
              </a:lnSpc>
              <a:spcBef>
                <a:spcPts val="795"/>
              </a:spcBef>
            </a:pPr>
            <a:r>
              <a:rPr dirty="0" sz="1800" spc="-5">
                <a:latin typeface="Arial MT"/>
                <a:cs typeface="Arial MT"/>
              </a:rPr>
              <a:t>}}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083617" y="3092005"/>
          <a:ext cx="5619750" cy="3394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/>
                <a:gridCol w="2284095"/>
                <a:gridCol w="702945"/>
                <a:gridCol w="2251075"/>
              </a:tblGrid>
              <a:tr h="861821">
                <a:tc gridSpan="3">
                  <a:txBody>
                    <a:bodyPr/>
                    <a:lstStyle/>
                    <a:p>
                      <a:pPr marL="92710" marR="6731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dirty="0" sz="1800" spc="-5">
                          <a:latin typeface="Arial MT"/>
                          <a:cs typeface="Arial MT"/>
                        </a:rPr>
                        <a:t>P</a:t>
                      </a:r>
                      <a:r>
                        <a:rPr dirty="0" sz="1200" spc="-5">
                          <a:latin typeface="Arial MT"/>
                          <a:cs typeface="Arial MT"/>
                        </a:rPr>
                        <a:t>B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(){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219075" marR="6731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while(1){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276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1143000">
                <a:tc gridSpan="2">
                  <a:txBody>
                    <a:bodyPr/>
                    <a:lstStyle/>
                    <a:p>
                      <a:pPr marL="473709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800" spc="-1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wait(mutex);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473709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800" spc="-5">
                          <a:latin typeface="SimSun"/>
                          <a:cs typeface="SimSun"/>
                        </a:rPr>
                        <a:t>临界区；</a:t>
                      </a:r>
                      <a:endParaRPr sz="1800">
                        <a:latin typeface="SimSun"/>
                        <a:cs typeface="SimSun"/>
                      </a:endParaRPr>
                    </a:p>
                    <a:p>
                      <a:pPr marL="473709">
                        <a:lnSpc>
                          <a:spcPts val="1714"/>
                        </a:lnSpc>
                        <a:spcBef>
                          <a:spcPts val="1080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signal(mutex);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8890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673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800">
                          <a:latin typeface="SimSun"/>
                          <a:cs typeface="SimSun"/>
                        </a:rPr>
                        <a:t>wait</a:t>
                      </a:r>
                      <a:endParaRPr sz="1800">
                        <a:latin typeface="SimSun"/>
                        <a:cs typeface="SimSun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800">
                          <a:latin typeface="SimSun"/>
                          <a:cs typeface="SimSun"/>
                        </a:rPr>
                        <a:t>（mut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2540">
                    <a:lnL w="1905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dirty="0" sz="1800">
                          <a:latin typeface="SimSun"/>
                          <a:cs typeface="SimSun"/>
                        </a:rPr>
                        <a:t>（mutex）和signal</a:t>
                      </a:r>
                      <a:endParaRPr sz="1800">
                        <a:latin typeface="SimSun"/>
                        <a:cs typeface="SimSu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800">
                          <a:latin typeface="SimSun"/>
                          <a:cs typeface="SimSun"/>
                        </a:rPr>
                        <a:t>e</a:t>
                      </a:r>
                      <a:r>
                        <a:rPr dirty="0" sz="1800" spc="-10">
                          <a:latin typeface="SimSun"/>
                          <a:cs typeface="SimSun"/>
                        </a:rPr>
                        <a:t>x</a:t>
                      </a:r>
                      <a:r>
                        <a:rPr dirty="0" sz="1800" spc="-5">
                          <a:latin typeface="SimSun"/>
                          <a:cs typeface="SimSun"/>
                        </a:rPr>
                        <a:t>）必须成对出现。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1379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Arial MT"/>
                          <a:cs typeface="Arial MT"/>
                        </a:rPr>
                        <a:t>}}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dirty="0" sz="1800">
                          <a:latin typeface="SimSun"/>
                          <a:cs typeface="SimSun"/>
                        </a:rPr>
                        <a:t>剩余区；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18097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310"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7952740" y="3958590"/>
            <a:ext cx="3658235" cy="1143000"/>
            <a:chOff x="7952740" y="3958590"/>
            <a:chExt cx="3658235" cy="1143000"/>
          </a:xfrm>
        </p:grpSpPr>
        <p:sp>
          <p:nvSpPr>
            <p:cNvPr id="8" name="object 8"/>
            <p:cNvSpPr/>
            <p:nvPr/>
          </p:nvSpPr>
          <p:spPr>
            <a:xfrm>
              <a:off x="8731758" y="3958590"/>
              <a:ext cx="2879090" cy="1143000"/>
            </a:xfrm>
            <a:custGeom>
              <a:avLst/>
              <a:gdLst/>
              <a:ahLst/>
              <a:cxnLst/>
              <a:rect l="l" t="t" r="r" b="b"/>
              <a:pathLst>
                <a:path w="2879090" h="1143000">
                  <a:moveTo>
                    <a:pt x="2878836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2878836" y="1143000"/>
                  </a:lnTo>
                  <a:lnTo>
                    <a:pt x="28788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962265" y="4236212"/>
              <a:ext cx="741680" cy="113664"/>
            </a:xfrm>
            <a:custGeom>
              <a:avLst/>
              <a:gdLst/>
              <a:ahLst/>
              <a:cxnLst/>
              <a:rect l="l" t="t" r="r" b="b"/>
              <a:pathLst>
                <a:path w="741679" h="113664">
                  <a:moveTo>
                    <a:pt x="741679" y="113537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8069580" y="4832603"/>
            <a:ext cx="662940" cy="218440"/>
          </a:xfrm>
          <a:custGeom>
            <a:avLst/>
            <a:gdLst/>
            <a:ahLst/>
            <a:cxnLst/>
            <a:rect l="l" t="t" r="r" b="b"/>
            <a:pathLst>
              <a:path w="662940" h="218439">
                <a:moveTo>
                  <a:pt x="0" y="218059"/>
                </a:moveTo>
                <a:lnTo>
                  <a:pt x="662686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7781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>
                <a:solidFill>
                  <a:srgbClr val="90C225"/>
                </a:solidFill>
                <a:latin typeface="Microsoft YaHei UI"/>
                <a:cs typeface="Microsoft YaHei UI"/>
              </a:rPr>
              <a:t>程序并发执行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371935"/>
            <a:ext cx="9855835" cy="11239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  <a:tabLst>
                <a:tab pos="5454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程序的并发执行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：</a:t>
            </a:r>
            <a:r>
              <a:rPr dirty="0" sz="2400" spc="-2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在一定时间内物理机器上有两个或两个以上的程序</a:t>
            </a:r>
            <a:endParaRPr sz="240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同处于开始运行但尚未结束的状态，并且次序不是事先确定的。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8591" y="2903347"/>
            <a:ext cx="5755258" cy="32717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91842" y="3038094"/>
            <a:ext cx="266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I1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30165" y="3038094"/>
            <a:ext cx="266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I4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84141" y="3038094"/>
            <a:ext cx="266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I3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37992" y="3038094"/>
            <a:ext cx="266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I2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44310" y="4426966"/>
            <a:ext cx="3314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C4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98160" y="4426966"/>
            <a:ext cx="3314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C3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52138" y="4426966"/>
            <a:ext cx="3314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C2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05988" y="4426966"/>
            <a:ext cx="3314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C1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65644" y="5738876"/>
            <a:ext cx="307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Verdana"/>
                <a:cs typeface="Verdana"/>
              </a:rPr>
              <a:t>P4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19621" y="5738876"/>
            <a:ext cx="307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Verdana"/>
                <a:cs typeface="Verdana"/>
              </a:rPr>
              <a:t>P3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73471" y="5738876"/>
            <a:ext cx="307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Verdana"/>
                <a:cs typeface="Verdana"/>
              </a:rPr>
              <a:t>P2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27321" y="5738876"/>
            <a:ext cx="307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Verdana"/>
                <a:cs typeface="Verdana"/>
              </a:rPr>
              <a:t>P1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27241" y="3003041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……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76438" y="5684621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……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28129" y="4399915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……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7686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信号量的应用</a:t>
            </a:r>
            <a:endParaRPr sz="3600">
              <a:latin typeface="SimSun"/>
              <a:cs typeface="SimSu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36245" y="4949761"/>
            <a:ext cx="3034665" cy="730885"/>
            <a:chOff x="6536245" y="4949761"/>
            <a:chExt cx="3034665" cy="730885"/>
          </a:xfrm>
        </p:grpSpPr>
        <p:sp>
          <p:nvSpPr>
            <p:cNvPr id="4" name="object 4"/>
            <p:cNvSpPr/>
            <p:nvPr/>
          </p:nvSpPr>
          <p:spPr>
            <a:xfrm>
              <a:off x="6541007" y="4954523"/>
              <a:ext cx="792480" cy="721360"/>
            </a:xfrm>
            <a:custGeom>
              <a:avLst/>
              <a:gdLst/>
              <a:ahLst/>
              <a:cxnLst/>
              <a:rect l="l" t="t" r="r" b="b"/>
              <a:pathLst>
                <a:path w="792479" h="721360">
                  <a:moveTo>
                    <a:pt x="396240" y="0"/>
                  </a:moveTo>
                  <a:lnTo>
                    <a:pt x="346539" y="2809"/>
                  </a:lnTo>
                  <a:lnTo>
                    <a:pt x="298680" y="11010"/>
                  </a:lnTo>
                  <a:lnTo>
                    <a:pt x="253034" y="24266"/>
                  </a:lnTo>
                  <a:lnTo>
                    <a:pt x="209972" y="42239"/>
                  </a:lnTo>
                  <a:lnTo>
                    <a:pt x="169866" y="64589"/>
                  </a:lnTo>
                  <a:lnTo>
                    <a:pt x="133087" y="90980"/>
                  </a:lnTo>
                  <a:lnTo>
                    <a:pt x="100007" y="121072"/>
                  </a:lnTo>
                  <a:lnTo>
                    <a:pt x="70997" y="154528"/>
                  </a:lnTo>
                  <a:lnTo>
                    <a:pt x="46428" y="191009"/>
                  </a:lnTo>
                  <a:lnTo>
                    <a:pt x="26673" y="230178"/>
                  </a:lnTo>
                  <a:lnTo>
                    <a:pt x="12102" y="271695"/>
                  </a:lnTo>
                  <a:lnTo>
                    <a:pt x="3087" y="315224"/>
                  </a:lnTo>
                  <a:lnTo>
                    <a:pt x="0" y="360425"/>
                  </a:lnTo>
                  <a:lnTo>
                    <a:pt x="3087" y="405627"/>
                  </a:lnTo>
                  <a:lnTo>
                    <a:pt x="12102" y="449156"/>
                  </a:lnTo>
                  <a:lnTo>
                    <a:pt x="26673" y="490673"/>
                  </a:lnTo>
                  <a:lnTo>
                    <a:pt x="46428" y="529842"/>
                  </a:lnTo>
                  <a:lnTo>
                    <a:pt x="70997" y="566323"/>
                  </a:lnTo>
                  <a:lnTo>
                    <a:pt x="100007" y="599779"/>
                  </a:lnTo>
                  <a:lnTo>
                    <a:pt x="133087" y="629871"/>
                  </a:lnTo>
                  <a:lnTo>
                    <a:pt x="169866" y="656262"/>
                  </a:lnTo>
                  <a:lnTo>
                    <a:pt x="209972" y="678612"/>
                  </a:lnTo>
                  <a:lnTo>
                    <a:pt x="253034" y="696585"/>
                  </a:lnTo>
                  <a:lnTo>
                    <a:pt x="298680" y="709841"/>
                  </a:lnTo>
                  <a:lnTo>
                    <a:pt x="346539" y="718042"/>
                  </a:lnTo>
                  <a:lnTo>
                    <a:pt x="396240" y="720851"/>
                  </a:lnTo>
                  <a:lnTo>
                    <a:pt x="445940" y="718042"/>
                  </a:lnTo>
                  <a:lnTo>
                    <a:pt x="493799" y="709841"/>
                  </a:lnTo>
                  <a:lnTo>
                    <a:pt x="539445" y="696585"/>
                  </a:lnTo>
                  <a:lnTo>
                    <a:pt x="582507" y="678612"/>
                  </a:lnTo>
                  <a:lnTo>
                    <a:pt x="622613" y="656262"/>
                  </a:lnTo>
                  <a:lnTo>
                    <a:pt x="659392" y="629871"/>
                  </a:lnTo>
                  <a:lnTo>
                    <a:pt x="692472" y="599779"/>
                  </a:lnTo>
                  <a:lnTo>
                    <a:pt x="721482" y="566323"/>
                  </a:lnTo>
                  <a:lnTo>
                    <a:pt x="746051" y="529842"/>
                  </a:lnTo>
                  <a:lnTo>
                    <a:pt x="765806" y="490673"/>
                  </a:lnTo>
                  <a:lnTo>
                    <a:pt x="780377" y="449156"/>
                  </a:lnTo>
                  <a:lnTo>
                    <a:pt x="789392" y="405627"/>
                  </a:lnTo>
                  <a:lnTo>
                    <a:pt x="792480" y="360425"/>
                  </a:lnTo>
                  <a:lnTo>
                    <a:pt x="789392" y="315224"/>
                  </a:lnTo>
                  <a:lnTo>
                    <a:pt x="780377" y="271695"/>
                  </a:lnTo>
                  <a:lnTo>
                    <a:pt x="765806" y="230178"/>
                  </a:lnTo>
                  <a:lnTo>
                    <a:pt x="746051" y="191009"/>
                  </a:lnTo>
                  <a:lnTo>
                    <a:pt x="721482" y="154528"/>
                  </a:lnTo>
                  <a:lnTo>
                    <a:pt x="692472" y="121072"/>
                  </a:lnTo>
                  <a:lnTo>
                    <a:pt x="659392" y="90980"/>
                  </a:lnTo>
                  <a:lnTo>
                    <a:pt x="622613" y="64589"/>
                  </a:lnTo>
                  <a:lnTo>
                    <a:pt x="582507" y="42239"/>
                  </a:lnTo>
                  <a:lnTo>
                    <a:pt x="539445" y="24266"/>
                  </a:lnTo>
                  <a:lnTo>
                    <a:pt x="493799" y="11010"/>
                  </a:lnTo>
                  <a:lnTo>
                    <a:pt x="445940" y="2809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541007" y="4954523"/>
              <a:ext cx="792480" cy="721360"/>
            </a:xfrm>
            <a:custGeom>
              <a:avLst/>
              <a:gdLst/>
              <a:ahLst/>
              <a:cxnLst/>
              <a:rect l="l" t="t" r="r" b="b"/>
              <a:pathLst>
                <a:path w="792479" h="721360">
                  <a:moveTo>
                    <a:pt x="0" y="360425"/>
                  </a:moveTo>
                  <a:lnTo>
                    <a:pt x="3087" y="315224"/>
                  </a:lnTo>
                  <a:lnTo>
                    <a:pt x="12102" y="271695"/>
                  </a:lnTo>
                  <a:lnTo>
                    <a:pt x="26673" y="230178"/>
                  </a:lnTo>
                  <a:lnTo>
                    <a:pt x="46428" y="191009"/>
                  </a:lnTo>
                  <a:lnTo>
                    <a:pt x="70997" y="154528"/>
                  </a:lnTo>
                  <a:lnTo>
                    <a:pt x="100007" y="121072"/>
                  </a:lnTo>
                  <a:lnTo>
                    <a:pt x="133087" y="90980"/>
                  </a:lnTo>
                  <a:lnTo>
                    <a:pt x="169866" y="64589"/>
                  </a:lnTo>
                  <a:lnTo>
                    <a:pt x="209972" y="42239"/>
                  </a:lnTo>
                  <a:lnTo>
                    <a:pt x="253034" y="24266"/>
                  </a:lnTo>
                  <a:lnTo>
                    <a:pt x="298680" y="11010"/>
                  </a:lnTo>
                  <a:lnTo>
                    <a:pt x="346539" y="2809"/>
                  </a:lnTo>
                  <a:lnTo>
                    <a:pt x="396240" y="0"/>
                  </a:lnTo>
                  <a:lnTo>
                    <a:pt x="445940" y="2809"/>
                  </a:lnTo>
                  <a:lnTo>
                    <a:pt x="493799" y="11010"/>
                  </a:lnTo>
                  <a:lnTo>
                    <a:pt x="539445" y="24266"/>
                  </a:lnTo>
                  <a:lnTo>
                    <a:pt x="582507" y="42239"/>
                  </a:lnTo>
                  <a:lnTo>
                    <a:pt x="622613" y="64589"/>
                  </a:lnTo>
                  <a:lnTo>
                    <a:pt x="659392" y="90980"/>
                  </a:lnTo>
                  <a:lnTo>
                    <a:pt x="692472" y="121072"/>
                  </a:lnTo>
                  <a:lnTo>
                    <a:pt x="721482" y="154528"/>
                  </a:lnTo>
                  <a:lnTo>
                    <a:pt x="746051" y="191009"/>
                  </a:lnTo>
                  <a:lnTo>
                    <a:pt x="765806" y="230178"/>
                  </a:lnTo>
                  <a:lnTo>
                    <a:pt x="780377" y="271695"/>
                  </a:lnTo>
                  <a:lnTo>
                    <a:pt x="789392" y="315224"/>
                  </a:lnTo>
                  <a:lnTo>
                    <a:pt x="792480" y="360425"/>
                  </a:lnTo>
                  <a:lnTo>
                    <a:pt x="789392" y="405627"/>
                  </a:lnTo>
                  <a:lnTo>
                    <a:pt x="780377" y="449156"/>
                  </a:lnTo>
                  <a:lnTo>
                    <a:pt x="765806" y="490673"/>
                  </a:lnTo>
                  <a:lnTo>
                    <a:pt x="746051" y="529842"/>
                  </a:lnTo>
                  <a:lnTo>
                    <a:pt x="721482" y="566323"/>
                  </a:lnTo>
                  <a:lnTo>
                    <a:pt x="692472" y="599779"/>
                  </a:lnTo>
                  <a:lnTo>
                    <a:pt x="659392" y="629871"/>
                  </a:lnTo>
                  <a:lnTo>
                    <a:pt x="622613" y="656262"/>
                  </a:lnTo>
                  <a:lnTo>
                    <a:pt x="582507" y="678612"/>
                  </a:lnTo>
                  <a:lnTo>
                    <a:pt x="539445" y="696585"/>
                  </a:lnTo>
                  <a:lnTo>
                    <a:pt x="493799" y="709841"/>
                  </a:lnTo>
                  <a:lnTo>
                    <a:pt x="445940" y="718042"/>
                  </a:lnTo>
                  <a:lnTo>
                    <a:pt x="396240" y="720851"/>
                  </a:lnTo>
                  <a:lnTo>
                    <a:pt x="346539" y="718042"/>
                  </a:lnTo>
                  <a:lnTo>
                    <a:pt x="298680" y="709841"/>
                  </a:lnTo>
                  <a:lnTo>
                    <a:pt x="253034" y="696585"/>
                  </a:lnTo>
                  <a:lnTo>
                    <a:pt x="209972" y="678612"/>
                  </a:lnTo>
                  <a:lnTo>
                    <a:pt x="169866" y="656262"/>
                  </a:lnTo>
                  <a:lnTo>
                    <a:pt x="133087" y="629871"/>
                  </a:lnTo>
                  <a:lnTo>
                    <a:pt x="100007" y="599779"/>
                  </a:lnTo>
                  <a:lnTo>
                    <a:pt x="70997" y="566323"/>
                  </a:lnTo>
                  <a:lnTo>
                    <a:pt x="46428" y="529842"/>
                  </a:lnTo>
                  <a:lnTo>
                    <a:pt x="26673" y="490673"/>
                  </a:lnTo>
                  <a:lnTo>
                    <a:pt x="12102" y="449156"/>
                  </a:lnTo>
                  <a:lnTo>
                    <a:pt x="3087" y="405627"/>
                  </a:lnTo>
                  <a:lnTo>
                    <a:pt x="0" y="3604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773667" y="4954523"/>
              <a:ext cx="792480" cy="721360"/>
            </a:xfrm>
            <a:custGeom>
              <a:avLst/>
              <a:gdLst/>
              <a:ahLst/>
              <a:cxnLst/>
              <a:rect l="l" t="t" r="r" b="b"/>
              <a:pathLst>
                <a:path w="792479" h="721360">
                  <a:moveTo>
                    <a:pt x="396239" y="0"/>
                  </a:moveTo>
                  <a:lnTo>
                    <a:pt x="346539" y="2809"/>
                  </a:lnTo>
                  <a:lnTo>
                    <a:pt x="298680" y="11010"/>
                  </a:lnTo>
                  <a:lnTo>
                    <a:pt x="253034" y="24266"/>
                  </a:lnTo>
                  <a:lnTo>
                    <a:pt x="209972" y="42239"/>
                  </a:lnTo>
                  <a:lnTo>
                    <a:pt x="169866" y="64589"/>
                  </a:lnTo>
                  <a:lnTo>
                    <a:pt x="133087" y="90980"/>
                  </a:lnTo>
                  <a:lnTo>
                    <a:pt x="100007" y="121072"/>
                  </a:lnTo>
                  <a:lnTo>
                    <a:pt x="70997" y="154528"/>
                  </a:lnTo>
                  <a:lnTo>
                    <a:pt x="46428" y="191009"/>
                  </a:lnTo>
                  <a:lnTo>
                    <a:pt x="26673" y="230178"/>
                  </a:lnTo>
                  <a:lnTo>
                    <a:pt x="12102" y="271695"/>
                  </a:lnTo>
                  <a:lnTo>
                    <a:pt x="3087" y="315224"/>
                  </a:lnTo>
                  <a:lnTo>
                    <a:pt x="0" y="360425"/>
                  </a:lnTo>
                  <a:lnTo>
                    <a:pt x="3087" y="405627"/>
                  </a:lnTo>
                  <a:lnTo>
                    <a:pt x="12102" y="449156"/>
                  </a:lnTo>
                  <a:lnTo>
                    <a:pt x="26673" y="490673"/>
                  </a:lnTo>
                  <a:lnTo>
                    <a:pt x="46428" y="529842"/>
                  </a:lnTo>
                  <a:lnTo>
                    <a:pt x="70997" y="566323"/>
                  </a:lnTo>
                  <a:lnTo>
                    <a:pt x="100007" y="599779"/>
                  </a:lnTo>
                  <a:lnTo>
                    <a:pt x="133087" y="629871"/>
                  </a:lnTo>
                  <a:lnTo>
                    <a:pt x="169866" y="656262"/>
                  </a:lnTo>
                  <a:lnTo>
                    <a:pt x="209972" y="678612"/>
                  </a:lnTo>
                  <a:lnTo>
                    <a:pt x="253034" y="696585"/>
                  </a:lnTo>
                  <a:lnTo>
                    <a:pt x="298680" y="709841"/>
                  </a:lnTo>
                  <a:lnTo>
                    <a:pt x="346539" y="718042"/>
                  </a:lnTo>
                  <a:lnTo>
                    <a:pt x="396239" y="720851"/>
                  </a:lnTo>
                  <a:lnTo>
                    <a:pt x="445940" y="718042"/>
                  </a:lnTo>
                  <a:lnTo>
                    <a:pt x="493799" y="709841"/>
                  </a:lnTo>
                  <a:lnTo>
                    <a:pt x="539445" y="696585"/>
                  </a:lnTo>
                  <a:lnTo>
                    <a:pt x="582507" y="678612"/>
                  </a:lnTo>
                  <a:lnTo>
                    <a:pt x="622613" y="656262"/>
                  </a:lnTo>
                  <a:lnTo>
                    <a:pt x="659392" y="629871"/>
                  </a:lnTo>
                  <a:lnTo>
                    <a:pt x="692472" y="599779"/>
                  </a:lnTo>
                  <a:lnTo>
                    <a:pt x="721482" y="566323"/>
                  </a:lnTo>
                  <a:lnTo>
                    <a:pt x="746051" y="529842"/>
                  </a:lnTo>
                  <a:lnTo>
                    <a:pt x="765806" y="490673"/>
                  </a:lnTo>
                  <a:lnTo>
                    <a:pt x="780377" y="449156"/>
                  </a:lnTo>
                  <a:lnTo>
                    <a:pt x="789392" y="405627"/>
                  </a:lnTo>
                  <a:lnTo>
                    <a:pt x="792479" y="360425"/>
                  </a:lnTo>
                  <a:lnTo>
                    <a:pt x="789392" y="315224"/>
                  </a:lnTo>
                  <a:lnTo>
                    <a:pt x="780377" y="271695"/>
                  </a:lnTo>
                  <a:lnTo>
                    <a:pt x="765806" y="230178"/>
                  </a:lnTo>
                  <a:lnTo>
                    <a:pt x="746051" y="191009"/>
                  </a:lnTo>
                  <a:lnTo>
                    <a:pt x="721482" y="154528"/>
                  </a:lnTo>
                  <a:lnTo>
                    <a:pt x="692472" y="121072"/>
                  </a:lnTo>
                  <a:lnTo>
                    <a:pt x="659392" y="90980"/>
                  </a:lnTo>
                  <a:lnTo>
                    <a:pt x="622613" y="64589"/>
                  </a:lnTo>
                  <a:lnTo>
                    <a:pt x="582507" y="42239"/>
                  </a:lnTo>
                  <a:lnTo>
                    <a:pt x="539445" y="24266"/>
                  </a:lnTo>
                  <a:lnTo>
                    <a:pt x="493799" y="11010"/>
                  </a:lnTo>
                  <a:lnTo>
                    <a:pt x="445940" y="2809"/>
                  </a:lnTo>
                  <a:lnTo>
                    <a:pt x="396239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773667" y="4954523"/>
              <a:ext cx="792480" cy="721360"/>
            </a:xfrm>
            <a:custGeom>
              <a:avLst/>
              <a:gdLst/>
              <a:ahLst/>
              <a:cxnLst/>
              <a:rect l="l" t="t" r="r" b="b"/>
              <a:pathLst>
                <a:path w="792479" h="721360">
                  <a:moveTo>
                    <a:pt x="0" y="360425"/>
                  </a:moveTo>
                  <a:lnTo>
                    <a:pt x="3087" y="315224"/>
                  </a:lnTo>
                  <a:lnTo>
                    <a:pt x="12102" y="271695"/>
                  </a:lnTo>
                  <a:lnTo>
                    <a:pt x="26673" y="230178"/>
                  </a:lnTo>
                  <a:lnTo>
                    <a:pt x="46428" y="191009"/>
                  </a:lnTo>
                  <a:lnTo>
                    <a:pt x="70997" y="154528"/>
                  </a:lnTo>
                  <a:lnTo>
                    <a:pt x="100007" y="121072"/>
                  </a:lnTo>
                  <a:lnTo>
                    <a:pt x="133087" y="90980"/>
                  </a:lnTo>
                  <a:lnTo>
                    <a:pt x="169866" y="64589"/>
                  </a:lnTo>
                  <a:lnTo>
                    <a:pt x="209972" y="42239"/>
                  </a:lnTo>
                  <a:lnTo>
                    <a:pt x="253034" y="24266"/>
                  </a:lnTo>
                  <a:lnTo>
                    <a:pt x="298680" y="11010"/>
                  </a:lnTo>
                  <a:lnTo>
                    <a:pt x="346539" y="2809"/>
                  </a:lnTo>
                  <a:lnTo>
                    <a:pt x="396239" y="0"/>
                  </a:lnTo>
                  <a:lnTo>
                    <a:pt x="445940" y="2809"/>
                  </a:lnTo>
                  <a:lnTo>
                    <a:pt x="493799" y="11010"/>
                  </a:lnTo>
                  <a:lnTo>
                    <a:pt x="539445" y="24266"/>
                  </a:lnTo>
                  <a:lnTo>
                    <a:pt x="582507" y="42239"/>
                  </a:lnTo>
                  <a:lnTo>
                    <a:pt x="622613" y="64589"/>
                  </a:lnTo>
                  <a:lnTo>
                    <a:pt x="659392" y="90980"/>
                  </a:lnTo>
                  <a:lnTo>
                    <a:pt x="692472" y="121072"/>
                  </a:lnTo>
                  <a:lnTo>
                    <a:pt x="721482" y="154528"/>
                  </a:lnTo>
                  <a:lnTo>
                    <a:pt x="746051" y="191009"/>
                  </a:lnTo>
                  <a:lnTo>
                    <a:pt x="765806" y="230178"/>
                  </a:lnTo>
                  <a:lnTo>
                    <a:pt x="780377" y="271695"/>
                  </a:lnTo>
                  <a:lnTo>
                    <a:pt x="789392" y="315224"/>
                  </a:lnTo>
                  <a:lnTo>
                    <a:pt x="792479" y="360425"/>
                  </a:lnTo>
                  <a:lnTo>
                    <a:pt x="789392" y="405627"/>
                  </a:lnTo>
                  <a:lnTo>
                    <a:pt x="780377" y="449156"/>
                  </a:lnTo>
                  <a:lnTo>
                    <a:pt x="765806" y="490673"/>
                  </a:lnTo>
                  <a:lnTo>
                    <a:pt x="746051" y="529842"/>
                  </a:lnTo>
                  <a:lnTo>
                    <a:pt x="721482" y="566323"/>
                  </a:lnTo>
                  <a:lnTo>
                    <a:pt x="692472" y="599779"/>
                  </a:lnTo>
                  <a:lnTo>
                    <a:pt x="659392" y="629871"/>
                  </a:lnTo>
                  <a:lnTo>
                    <a:pt x="622613" y="656262"/>
                  </a:lnTo>
                  <a:lnTo>
                    <a:pt x="582507" y="678612"/>
                  </a:lnTo>
                  <a:lnTo>
                    <a:pt x="539445" y="696585"/>
                  </a:lnTo>
                  <a:lnTo>
                    <a:pt x="493799" y="709841"/>
                  </a:lnTo>
                  <a:lnTo>
                    <a:pt x="445940" y="718042"/>
                  </a:lnTo>
                  <a:lnTo>
                    <a:pt x="396239" y="720851"/>
                  </a:lnTo>
                  <a:lnTo>
                    <a:pt x="346539" y="718042"/>
                  </a:lnTo>
                  <a:lnTo>
                    <a:pt x="298680" y="709841"/>
                  </a:lnTo>
                  <a:lnTo>
                    <a:pt x="253034" y="696585"/>
                  </a:lnTo>
                  <a:lnTo>
                    <a:pt x="209972" y="678612"/>
                  </a:lnTo>
                  <a:lnTo>
                    <a:pt x="169866" y="656262"/>
                  </a:lnTo>
                  <a:lnTo>
                    <a:pt x="133087" y="629871"/>
                  </a:lnTo>
                  <a:lnTo>
                    <a:pt x="100007" y="599779"/>
                  </a:lnTo>
                  <a:lnTo>
                    <a:pt x="70997" y="566323"/>
                  </a:lnTo>
                  <a:lnTo>
                    <a:pt x="46428" y="529842"/>
                  </a:lnTo>
                  <a:lnTo>
                    <a:pt x="26673" y="490673"/>
                  </a:lnTo>
                  <a:lnTo>
                    <a:pt x="12102" y="449156"/>
                  </a:lnTo>
                  <a:lnTo>
                    <a:pt x="3087" y="405627"/>
                  </a:lnTo>
                  <a:lnTo>
                    <a:pt x="0" y="3604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334249" y="5257799"/>
              <a:ext cx="1440180" cy="114300"/>
            </a:xfrm>
            <a:custGeom>
              <a:avLst/>
              <a:gdLst/>
              <a:ahLst/>
              <a:cxnLst/>
              <a:rect l="l" t="t" r="r" b="b"/>
              <a:pathLst>
                <a:path w="1440179" h="114300">
                  <a:moveTo>
                    <a:pt x="1325879" y="0"/>
                  </a:moveTo>
                  <a:lnTo>
                    <a:pt x="1325879" y="114300"/>
                  </a:lnTo>
                  <a:lnTo>
                    <a:pt x="1402079" y="76200"/>
                  </a:lnTo>
                  <a:lnTo>
                    <a:pt x="1344929" y="76200"/>
                  </a:lnTo>
                  <a:lnTo>
                    <a:pt x="1344929" y="38100"/>
                  </a:lnTo>
                  <a:lnTo>
                    <a:pt x="1402079" y="38100"/>
                  </a:lnTo>
                  <a:lnTo>
                    <a:pt x="1325879" y="0"/>
                  </a:lnTo>
                  <a:close/>
                </a:path>
                <a:path w="1440179" h="114300">
                  <a:moveTo>
                    <a:pt x="1325879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1325879" y="76200"/>
                  </a:lnTo>
                  <a:lnTo>
                    <a:pt x="1325879" y="38100"/>
                  </a:lnTo>
                  <a:close/>
                </a:path>
                <a:path w="1440179" h="114300">
                  <a:moveTo>
                    <a:pt x="1402079" y="38100"/>
                  </a:moveTo>
                  <a:lnTo>
                    <a:pt x="1344929" y="38100"/>
                  </a:lnTo>
                  <a:lnTo>
                    <a:pt x="1344929" y="76200"/>
                  </a:lnTo>
                  <a:lnTo>
                    <a:pt x="1402079" y="76200"/>
                  </a:lnTo>
                  <a:lnTo>
                    <a:pt x="1440179" y="57150"/>
                  </a:lnTo>
                  <a:lnTo>
                    <a:pt x="1402079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41070" y="1683765"/>
            <a:ext cx="9796145" cy="4119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940">
              <a:lnSpc>
                <a:spcPct val="100000"/>
              </a:lnSpc>
              <a:spcBef>
                <a:spcPts val="100"/>
              </a:spcBef>
              <a:tabLst>
                <a:tab pos="37020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latin typeface="SimSun"/>
                <a:cs typeface="SimSun"/>
              </a:rPr>
              <a:t>利用信号量实现前趋关系：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27940">
              <a:lnSpc>
                <a:spcPct val="100000"/>
              </a:lnSpc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例如：设有两个并发执行的进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程P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1和P2，P1中有语句S1，P2中有语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句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S2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。</a:t>
            </a:r>
            <a:endParaRPr sz="2400">
              <a:latin typeface="SimSun"/>
              <a:cs typeface="SimSun"/>
            </a:endParaRPr>
          </a:p>
          <a:p>
            <a:pPr marL="12700" marR="20320">
              <a:lnSpc>
                <a:spcPct val="200000"/>
              </a:lnSpc>
              <a:spcBef>
                <a:spcPts val="994"/>
              </a:spcBef>
              <a:tabLst>
                <a:tab pos="3365500" algn="l"/>
              </a:tabLst>
            </a:pPr>
            <a:r>
              <a:rPr dirty="0" sz="2400">
                <a:latin typeface="SimSun"/>
                <a:cs typeface="SimSun"/>
              </a:rPr>
              <a:t>实现：使进程P1和进程P2共享一个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同步信号量S</a:t>
            </a:r>
            <a:r>
              <a:rPr dirty="0" sz="2400">
                <a:latin typeface="SimSun"/>
                <a:cs typeface="SimSun"/>
              </a:rPr>
              <a:t>，并赋予其初值为0，将 signal（S）操作放在语句S1后面，而在S2语句前面插入wait（S）操作。 </a:t>
            </a:r>
            <a:r>
              <a:rPr dirty="0" sz="2400" spc="-5">
                <a:latin typeface="SimSun"/>
                <a:cs typeface="SimSun"/>
              </a:rPr>
              <a:t>即：在进</a:t>
            </a:r>
            <a:r>
              <a:rPr dirty="0" sz="2400">
                <a:latin typeface="SimSun"/>
                <a:cs typeface="SimSun"/>
              </a:rPr>
              <a:t>程</a:t>
            </a:r>
            <a:r>
              <a:rPr dirty="0" sz="2400" spc="-5">
                <a:latin typeface="SimSun"/>
                <a:cs typeface="SimSun"/>
              </a:rPr>
              <a:t>P1中：S1；	signal（S）；</a:t>
            </a:r>
            <a:endParaRPr sz="2400">
              <a:latin typeface="SimSun"/>
              <a:cs typeface="SimSun"/>
            </a:endParaRPr>
          </a:p>
          <a:p>
            <a:pPr marL="6057900">
              <a:lnSpc>
                <a:spcPts val="2070"/>
              </a:lnSpc>
              <a:spcBef>
                <a:spcPts val="894"/>
              </a:spcBef>
              <a:tabLst>
                <a:tab pos="8289925" algn="l"/>
              </a:tabLst>
            </a:pPr>
            <a:r>
              <a:rPr dirty="0" sz="1800" spc="-5">
                <a:latin typeface="Arial MT"/>
                <a:cs typeface="Arial MT"/>
              </a:rPr>
              <a:t>S1	S2</a:t>
            </a:r>
            <a:endParaRPr sz="1800">
              <a:latin typeface="Arial MT"/>
              <a:cs typeface="Arial MT"/>
            </a:endParaRPr>
          </a:p>
          <a:p>
            <a:pPr marL="622300">
              <a:lnSpc>
                <a:spcPts val="2790"/>
              </a:lnSpc>
              <a:tabLst>
                <a:tab pos="4432300" algn="l"/>
              </a:tabLst>
            </a:pPr>
            <a:r>
              <a:rPr dirty="0" sz="2400">
                <a:latin typeface="SimSun"/>
                <a:cs typeface="SimSun"/>
              </a:rPr>
              <a:t>在进程P2中：wait（S）；	S2；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43721" y="1081849"/>
            <a:ext cx="464184" cy="662305"/>
            <a:chOff x="2343721" y="1081849"/>
            <a:chExt cx="464184" cy="662305"/>
          </a:xfrm>
        </p:grpSpPr>
        <p:sp>
          <p:nvSpPr>
            <p:cNvPr id="3" name="object 3"/>
            <p:cNvSpPr/>
            <p:nvPr/>
          </p:nvSpPr>
          <p:spPr>
            <a:xfrm>
              <a:off x="2348483" y="1086611"/>
              <a:ext cx="454659" cy="652780"/>
            </a:xfrm>
            <a:custGeom>
              <a:avLst/>
              <a:gdLst/>
              <a:ahLst/>
              <a:cxnLst/>
              <a:rect l="l" t="t" r="r" b="b"/>
              <a:pathLst>
                <a:path w="454660" h="652780">
                  <a:moveTo>
                    <a:pt x="227076" y="0"/>
                  </a:moveTo>
                  <a:lnTo>
                    <a:pt x="155326" y="16629"/>
                  </a:lnTo>
                  <a:lnTo>
                    <a:pt x="122748" y="36409"/>
                  </a:lnTo>
                  <a:lnTo>
                    <a:pt x="92994" y="62935"/>
                  </a:lnTo>
                  <a:lnTo>
                    <a:pt x="66532" y="95535"/>
                  </a:lnTo>
                  <a:lnTo>
                    <a:pt x="43830" y="133538"/>
                  </a:lnTo>
                  <a:lnTo>
                    <a:pt x="25357" y="176272"/>
                  </a:lnTo>
                  <a:lnTo>
                    <a:pt x="11582" y="223064"/>
                  </a:lnTo>
                  <a:lnTo>
                    <a:pt x="2973" y="273243"/>
                  </a:lnTo>
                  <a:lnTo>
                    <a:pt x="0" y="326136"/>
                  </a:lnTo>
                  <a:lnTo>
                    <a:pt x="2973" y="379028"/>
                  </a:lnTo>
                  <a:lnTo>
                    <a:pt x="11582" y="429207"/>
                  </a:lnTo>
                  <a:lnTo>
                    <a:pt x="25357" y="475999"/>
                  </a:lnTo>
                  <a:lnTo>
                    <a:pt x="43830" y="518733"/>
                  </a:lnTo>
                  <a:lnTo>
                    <a:pt x="66532" y="556736"/>
                  </a:lnTo>
                  <a:lnTo>
                    <a:pt x="92994" y="589336"/>
                  </a:lnTo>
                  <a:lnTo>
                    <a:pt x="122748" y="615862"/>
                  </a:lnTo>
                  <a:lnTo>
                    <a:pt x="155326" y="635642"/>
                  </a:lnTo>
                  <a:lnTo>
                    <a:pt x="227076" y="652272"/>
                  </a:lnTo>
                  <a:lnTo>
                    <a:pt x="263893" y="648002"/>
                  </a:lnTo>
                  <a:lnTo>
                    <a:pt x="331403" y="615862"/>
                  </a:lnTo>
                  <a:lnTo>
                    <a:pt x="361157" y="589336"/>
                  </a:lnTo>
                  <a:lnTo>
                    <a:pt x="387619" y="556736"/>
                  </a:lnTo>
                  <a:lnTo>
                    <a:pt x="410321" y="518733"/>
                  </a:lnTo>
                  <a:lnTo>
                    <a:pt x="428794" y="475999"/>
                  </a:lnTo>
                  <a:lnTo>
                    <a:pt x="442569" y="429207"/>
                  </a:lnTo>
                  <a:lnTo>
                    <a:pt x="451178" y="379028"/>
                  </a:lnTo>
                  <a:lnTo>
                    <a:pt x="454152" y="326136"/>
                  </a:lnTo>
                  <a:lnTo>
                    <a:pt x="451178" y="273243"/>
                  </a:lnTo>
                  <a:lnTo>
                    <a:pt x="442569" y="223064"/>
                  </a:lnTo>
                  <a:lnTo>
                    <a:pt x="428794" y="176272"/>
                  </a:lnTo>
                  <a:lnTo>
                    <a:pt x="410321" y="133538"/>
                  </a:lnTo>
                  <a:lnTo>
                    <a:pt x="387619" y="95535"/>
                  </a:lnTo>
                  <a:lnTo>
                    <a:pt x="361157" y="62935"/>
                  </a:lnTo>
                  <a:lnTo>
                    <a:pt x="331403" y="36409"/>
                  </a:lnTo>
                  <a:lnTo>
                    <a:pt x="298825" y="16629"/>
                  </a:lnTo>
                  <a:lnTo>
                    <a:pt x="227076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348483" y="1086611"/>
              <a:ext cx="454659" cy="652780"/>
            </a:xfrm>
            <a:custGeom>
              <a:avLst/>
              <a:gdLst/>
              <a:ahLst/>
              <a:cxnLst/>
              <a:rect l="l" t="t" r="r" b="b"/>
              <a:pathLst>
                <a:path w="454660" h="652780">
                  <a:moveTo>
                    <a:pt x="0" y="326136"/>
                  </a:moveTo>
                  <a:lnTo>
                    <a:pt x="2973" y="273243"/>
                  </a:lnTo>
                  <a:lnTo>
                    <a:pt x="11582" y="223064"/>
                  </a:lnTo>
                  <a:lnTo>
                    <a:pt x="25357" y="176272"/>
                  </a:lnTo>
                  <a:lnTo>
                    <a:pt x="43830" y="133538"/>
                  </a:lnTo>
                  <a:lnTo>
                    <a:pt x="66532" y="95535"/>
                  </a:lnTo>
                  <a:lnTo>
                    <a:pt x="92994" y="62935"/>
                  </a:lnTo>
                  <a:lnTo>
                    <a:pt x="122748" y="36409"/>
                  </a:lnTo>
                  <a:lnTo>
                    <a:pt x="155326" y="16629"/>
                  </a:lnTo>
                  <a:lnTo>
                    <a:pt x="227076" y="0"/>
                  </a:lnTo>
                  <a:lnTo>
                    <a:pt x="263893" y="4269"/>
                  </a:lnTo>
                  <a:lnTo>
                    <a:pt x="331403" y="36409"/>
                  </a:lnTo>
                  <a:lnTo>
                    <a:pt x="361157" y="62935"/>
                  </a:lnTo>
                  <a:lnTo>
                    <a:pt x="387619" y="95535"/>
                  </a:lnTo>
                  <a:lnTo>
                    <a:pt x="410321" y="133538"/>
                  </a:lnTo>
                  <a:lnTo>
                    <a:pt x="428794" y="176272"/>
                  </a:lnTo>
                  <a:lnTo>
                    <a:pt x="442569" y="223064"/>
                  </a:lnTo>
                  <a:lnTo>
                    <a:pt x="451178" y="273243"/>
                  </a:lnTo>
                  <a:lnTo>
                    <a:pt x="454152" y="326136"/>
                  </a:lnTo>
                  <a:lnTo>
                    <a:pt x="451178" y="379028"/>
                  </a:lnTo>
                  <a:lnTo>
                    <a:pt x="442569" y="429207"/>
                  </a:lnTo>
                  <a:lnTo>
                    <a:pt x="428794" y="475999"/>
                  </a:lnTo>
                  <a:lnTo>
                    <a:pt x="410321" y="518733"/>
                  </a:lnTo>
                  <a:lnTo>
                    <a:pt x="387619" y="556736"/>
                  </a:lnTo>
                  <a:lnTo>
                    <a:pt x="361157" y="589336"/>
                  </a:lnTo>
                  <a:lnTo>
                    <a:pt x="331403" y="615862"/>
                  </a:lnTo>
                  <a:lnTo>
                    <a:pt x="298825" y="635642"/>
                  </a:lnTo>
                  <a:lnTo>
                    <a:pt x="227076" y="652272"/>
                  </a:lnTo>
                  <a:lnTo>
                    <a:pt x="190258" y="648002"/>
                  </a:lnTo>
                  <a:lnTo>
                    <a:pt x="122748" y="615862"/>
                  </a:lnTo>
                  <a:lnTo>
                    <a:pt x="92994" y="589336"/>
                  </a:lnTo>
                  <a:lnTo>
                    <a:pt x="66532" y="556736"/>
                  </a:lnTo>
                  <a:lnTo>
                    <a:pt x="43830" y="518733"/>
                  </a:lnTo>
                  <a:lnTo>
                    <a:pt x="25357" y="475999"/>
                  </a:lnTo>
                  <a:lnTo>
                    <a:pt x="11582" y="429207"/>
                  </a:lnTo>
                  <a:lnTo>
                    <a:pt x="2973" y="379028"/>
                  </a:lnTo>
                  <a:lnTo>
                    <a:pt x="0" y="3261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425064" y="1257427"/>
            <a:ext cx="305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 MT"/>
                <a:cs typeface="Arial MT"/>
              </a:rPr>
              <a:t>S1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75469" y="3334321"/>
            <a:ext cx="464184" cy="662305"/>
            <a:chOff x="3375469" y="3334321"/>
            <a:chExt cx="464184" cy="662305"/>
          </a:xfrm>
        </p:grpSpPr>
        <p:sp>
          <p:nvSpPr>
            <p:cNvPr id="7" name="object 7"/>
            <p:cNvSpPr/>
            <p:nvPr/>
          </p:nvSpPr>
          <p:spPr>
            <a:xfrm>
              <a:off x="3380232" y="3339084"/>
              <a:ext cx="454659" cy="652780"/>
            </a:xfrm>
            <a:custGeom>
              <a:avLst/>
              <a:gdLst/>
              <a:ahLst/>
              <a:cxnLst/>
              <a:rect l="l" t="t" r="r" b="b"/>
              <a:pathLst>
                <a:path w="454660" h="652779">
                  <a:moveTo>
                    <a:pt x="227075" y="0"/>
                  </a:moveTo>
                  <a:lnTo>
                    <a:pt x="155326" y="16629"/>
                  </a:lnTo>
                  <a:lnTo>
                    <a:pt x="122748" y="36409"/>
                  </a:lnTo>
                  <a:lnTo>
                    <a:pt x="92994" y="62935"/>
                  </a:lnTo>
                  <a:lnTo>
                    <a:pt x="66532" y="95535"/>
                  </a:lnTo>
                  <a:lnTo>
                    <a:pt x="43830" y="133538"/>
                  </a:lnTo>
                  <a:lnTo>
                    <a:pt x="25357" y="176272"/>
                  </a:lnTo>
                  <a:lnTo>
                    <a:pt x="11582" y="223064"/>
                  </a:lnTo>
                  <a:lnTo>
                    <a:pt x="2973" y="273243"/>
                  </a:lnTo>
                  <a:lnTo>
                    <a:pt x="0" y="326135"/>
                  </a:lnTo>
                  <a:lnTo>
                    <a:pt x="2973" y="379028"/>
                  </a:lnTo>
                  <a:lnTo>
                    <a:pt x="11582" y="429207"/>
                  </a:lnTo>
                  <a:lnTo>
                    <a:pt x="25357" y="475999"/>
                  </a:lnTo>
                  <a:lnTo>
                    <a:pt x="43830" y="518733"/>
                  </a:lnTo>
                  <a:lnTo>
                    <a:pt x="66532" y="556736"/>
                  </a:lnTo>
                  <a:lnTo>
                    <a:pt x="92994" y="589336"/>
                  </a:lnTo>
                  <a:lnTo>
                    <a:pt x="122748" y="615862"/>
                  </a:lnTo>
                  <a:lnTo>
                    <a:pt x="155326" y="635642"/>
                  </a:lnTo>
                  <a:lnTo>
                    <a:pt x="227075" y="652271"/>
                  </a:lnTo>
                  <a:lnTo>
                    <a:pt x="263893" y="648002"/>
                  </a:lnTo>
                  <a:lnTo>
                    <a:pt x="331403" y="615862"/>
                  </a:lnTo>
                  <a:lnTo>
                    <a:pt x="361157" y="589336"/>
                  </a:lnTo>
                  <a:lnTo>
                    <a:pt x="387619" y="556736"/>
                  </a:lnTo>
                  <a:lnTo>
                    <a:pt x="410321" y="518733"/>
                  </a:lnTo>
                  <a:lnTo>
                    <a:pt x="428794" y="475999"/>
                  </a:lnTo>
                  <a:lnTo>
                    <a:pt x="442569" y="429207"/>
                  </a:lnTo>
                  <a:lnTo>
                    <a:pt x="451178" y="379028"/>
                  </a:lnTo>
                  <a:lnTo>
                    <a:pt x="454151" y="326135"/>
                  </a:lnTo>
                  <a:lnTo>
                    <a:pt x="451178" y="273243"/>
                  </a:lnTo>
                  <a:lnTo>
                    <a:pt x="442569" y="223064"/>
                  </a:lnTo>
                  <a:lnTo>
                    <a:pt x="428794" y="176272"/>
                  </a:lnTo>
                  <a:lnTo>
                    <a:pt x="410321" y="133538"/>
                  </a:lnTo>
                  <a:lnTo>
                    <a:pt x="387619" y="95535"/>
                  </a:lnTo>
                  <a:lnTo>
                    <a:pt x="361157" y="62935"/>
                  </a:lnTo>
                  <a:lnTo>
                    <a:pt x="331403" y="36409"/>
                  </a:lnTo>
                  <a:lnTo>
                    <a:pt x="298825" y="16629"/>
                  </a:lnTo>
                  <a:lnTo>
                    <a:pt x="227075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380232" y="3339084"/>
              <a:ext cx="454659" cy="652780"/>
            </a:xfrm>
            <a:custGeom>
              <a:avLst/>
              <a:gdLst/>
              <a:ahLst/>
              <a:cxnLst/>
              <a:rect l="l" t="t" r="r" b="b"/>
              <a:pathLst>
                <a:path w="454660" h="652779">
                  <a:moveTo>
                    <a:pt x="0" y="326135"/>
                  </a:moveTo>
                  <a:lnTo>
                    <a:pt x="2973" y="273243"/>
                  </a:lnTo>
                  <a:lnTo>
                    <a:pt x="11582" y="223064"/>
                  </a:lnTo>
                  <a:lnTo>
                    <a:pt x="25357" y="176272"/>
                  </a:lnTo>
                  <a:lnTo>
                    <a:pt x="43830" y="133538"/>
                  </a:lnTo>
                  <a:lnTo>
                    <a:pt x="66532" y="95535"/>
                  </a:lnTo>
                  <a:lnTo>
                    <a:pt x="92994" y="62935"/>
                  </a:lnTo>
                  <a:lnTo>
                    <a:pt x="122748" y="36409"/>
                  </a:lnTo>
                  <a:lnTo>
                    <a:pt x="155326" y="16629"/>
                  </a:lnTo>
                  <a:lnTo>
                    <a:pt x="227075" y="0"/>
                  </a:lnTo>
                  <a:lnTo>
                    <a:pt x="263893" y="4269"/>
                  </a:lnTo>
                  <a:lnTo>
                    <a:pt x="331403" y="36409"/>
                  </a:lnTo>
                  <a:lnTo>
                    <a:pt x="361157" y="62935"/>
                  </a:lnTo>
                  <a:lnTo>
                    <a:pt x="387619" y="95535"/>
                  </a:lnTo>
                  <a:lnTo>
                    <a:pt x="410321" y="133538"/>
                  </a:lnTo>
                  <a:lnTo>
                    <a:pt x="428794" y="176272"/>
                  </a:lnTo>
                  <a:lnTo>
                    <a:pt x="442569" y="223064"/>
                  </a:lnTo>
                  <a:lnTo>
                    <a:pt x="451178" y="273243"/>
                  </a:lnTo>
                  <a:lnTo>
                    <a:pt x="454151" y="326135"/>
                  </a:lnTo>
                  <a:lnTo>
                    <a:pt x="451178" y="379028"/>
                  </a:lnTo>
                  <a:lnTo>
                    <a:pt x="442569" y="429207"/>
                  </a:lnTo>
                  <a:lnTo>
                    <a:pt x="428794" y="475999"/>
                  </a:lnTo>
                  <a:lnTo>
                    <a:pt x="410321" y="518733"/>
                  </a:lnTo>
                  <a:lnTo>
                    <a:pt x="387619" y="556736"/>
                  </a:lnTo>
                  <a:lnTo>
                    <a:pt x="361157" y="589336"/>
                  </a:lnTo>
                  <a:lnTo>
                    <a:pt x="331403" y="615862"/>
                  </a:lnTo>
                  <a:lnTo>
                    <a:pt x="298825" y="635642"/>
                  </a:lnTo>
                  <a:lnTo>
                    <a:pt x="227075" y="652271"/>
                  </a:lnTo>
                  <a:lnTo>
                    <a:pt x="190258" y="648002"/>
                  </a:lnTo>
                  <a:lnTo>
                    <a:pt x="122748" y="615862"/>
                  </a:lnTo>
                  <a:lnTo>
                    <a:pt x="92994" y="589336"/>
                  </a:lnTo>
                  <a:lnTo>
                    <a:pt x="66532" y="556736"/>
                  </a:lnTo>
                  <a:lnTo>
                    <a:pt x="43830" y="518733"/>
                  </a:lnTo>
                  <a:lnTo>
                    <a:pt x="25357" y="475999"/>
                  </a:lnTo>
                  <a:lnTo>
                    <a:pt x="11582" y="429207"/>
                  </a:lnTo>
                  <a:lnTo>
                    <a:pt x="2973" y="379028"/>
                  </a:lnTo>
                  <a:lnTo>
                    <a:pt x="0" y="32613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456178" y="3509594"/>
            <a:ext cx="3048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S3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55685" y="3393757"/>
            <a:ext cx="464184" cy="660400"/>
            <a:chOff x="2055685" y="3393757"/>
            <a:chExt cx="464184" cy="660400"/>
          </a:xfrm>
        </p:grpSpPr>
        <p:sp>
          <p:nvSpPr>
            <p:cNvPr id="11" name="object 11"/>
            <p:cNvSpPr/>
            <p:nvPr/>
          </p:nvSpPr>
          <p:spPr>
            <a:xfrm>
              <a:off x="2060448" y="3398520"/>
              <a:ext cx="454659" cy="650875"/>
            </a:xfrm>
            <a:custGeom>
              <a:avLst/>
              <a:gdLst/>
              <a:ahLst/>
              <a:cxnLst/>
              <a:rect l="l" t="t" r="r" b="b"/>
              <a:pathLst>
                <a:path w="454660" h="650875">
                  <a:moveTo>
                    <a:pt x="227075" y="0"/>
                  </a:moveTo>
                  <a:lnTo>
                    <a:pt x="155326" y="16587"/>
                  </a:lnTo>
                  <a:lnTo>
                    <a:pt x="92994" y="62776"/>
                  </a:lnTo>
                  <a:lnTo>
                    <a:pt x="66532" y="95297"/>
                  </a:lnTo>
                  <a:lnTo>
                    <a:pt x="43830" y="133209"/>
                  </a:lnTo>
                  <a:lnTo>
                    <a:pt x="25357" y="175843"/>
                  </a:lnTo>
                  <a:lnTo>
                    <a:pt x="11582" y="222528"/>
                  </a:lnTo>
                  <a:lnTo>
                    <a:pt x="2973" y="272595"/>
                  </a:lnTo>
                  <a:lnTo>
                    <a:pt x="0" y="325373"/>
                  </a:lnTo>
                  <a:lnTo>
                    <a:pt x="2973" y="378152"/>
                  </a:lnTo>
                  <a:lnTo>
                    <a:pt x="11582" y="428219"/>
                  </a:lnTo>
                  <a:lnTo>
                    <a:pt x="25357" y="474904"/>
                  </a:lnTo>
                  <a:lnTo>
                    <a:pt x="43830" y="517538"/>
                  </a:lnTo>
                  <a:lnTo>
                    <a:pt x="66532" y="555450"/>
                  </a:lnTo>
                  <a:lnTo>
                    <a:pt x="92994" y="587971"/>
                  </a:lnTo>
                  <a:lnTo>
                    <a:pt x="122748" y="614431"/>
                  </a:lnTo>
                  <a:lnTo>
                    <a:pt x="190258" y="646489"/>
                  </a:lnTo>
                  <a:lnTo>
                    <a:pt x="227075" y="650747"/>
                  </a:lnTo>
                  <a:lnTo>
                    <a:pt x="263893" y="646489"/>
                  </a:lnTo>
                  <a:lnTo>
                    <a:pt x="331403" y="614431"/>
                  </a:lnTo>
                  <a:lnTo>
                    <a:pt x="361157" y="587971"/>
                  </a:lnTo>
                  <a:lnTo>
                    <a:pt x="387619" y="555450"/>
                  </a:lnTo>
                  <a:lnTo>
                    <a:pt x="410321" y="517538"/>
                  </a:lnTo>
                  <a:lnTo>
                    <a:pt x="428794" y="474904"/>
                  </a:lnTo>
                  <a:lnTo>
                    <a:pt x="442569" y="428219"/>
                  </a:lnTo>
                  <a:lnTo>
                    <a:pt x="451178" y="378152"/>
                  </a:lnTo>
                  <a:lnTo>
                    <a:pt x="454151" y="325373"/>
                  </a:lnTo>
                  <a:lnTo>
                    <a:pt x="451178" y="272595"/>
                  </a:lnTo>
                  <a:lnTo>
                    <a:pt x="442569" y="222528"/>
                  </a:lnTo>
                  <a:lnTo>
                    <a:pt x="428794" y="175843"/>
                  </a:lnTo>
                  <a:lnTo>
                    <a:pt x="410321" y="133209"/>
                  </a:lnTo>
                  <a:lnTo>
                    <a:pt x="387619" y="95297"/>
                  </a:lnTo>
                  <a:lnTo>
                    <a:pt x="361157" y="62776"/>
                  </a:lnTo>
                  <a:lnTo>
                    <a:pt x="331403" y="36316"/>
                  </a:lnTo>
                  <a:lnTo>
                    <a:pt x="263893" y="4258"/>
                  </a:lnTo>
                  <a:lnTo>
                    <a:pt x="227075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060448" y="3398520"/>
              <a:ext cx="454659" cy="650875"/>
            </a:xfrm>
            <a:custGeom>
              <a:avLst/>
              <a:gdLst/>
              <a:ahLst/>
              <a:cxnLst/>
              <a:rect l="l" t="t" r="r" b="b"/>
              <a:pathLst>
                <a:path w="454660" h="650875">
                  <a:moveTo>
                    <a:pt x="0" y="325373"/>
                  </a:moveTo>
                  <a:lnTo>
                    <a:pt x="2973" y="272595"/>
                  </a:lnTo>
                  <a:lnTo>
                    <a:pt x="11582" y="222528"/>
                  </a:lnTo>
                  <a:lnTo>
                    <a:pt x="25357" y="175843"/>
                  </a:lnTo>
                  <a:lnTo>
                    <a:pt x="43830" y="133209"/>
                  </a:lnTo>
                  <a:lnTo>
                    <a:pt x="66532" y="95297"/>
                  </a:lnTo>
                  <a:lnTo>
                    <a:pt x="92994" y="62776"/>
                  </a:lnTo>
                  <a:lnTo>
                    <a:pt x="122748" y="36316"/>
                  </a:lnTo>
                  <a:lnTo>
                    <a:pt x="190258" y="4258"/>
                  </a:lnTo>
                  <a:lnTo>
                    <a:pt x="227075" y="0"/>
                  </a:lnTo>
                  <a:lnTo>
                    <a:pt x="263893" y="4258"/>
                  </a:lnTo>
                  <a:lnTo>
                    <a:pt x="331403" y="36316"/>
                  </a:lnTo>
                  <a:lnTo>
                    <a:pt x="361157" y="62776"/>
                  </a:lnTo>
                  <a:lnTo>
                    <a:pt x="387619" y="95297"/>
                  </a:lnTo>
                  <a:lnTo>
                    <a:pt x="410321" y="133209"/>
                  </a:lnTo>
                  <a:lnTo>
                    <a:pt x="428794" y="175843"/>
                  </a:lnTo>
                  <a:lnTo>
                    <a:pt x="442569" y="222528"/>
                  </a:lnTo>
                  <a:lnTo>
                    <a:pt x="451178" y="272595"/>
                  </a:lnTo>
                  <a:lnTo>
                    <a:pt x="454151" y="325373"/>
                  </a:lnTo>
                  <a:lnTo>
                    <a:pt x="451178" y="378152"/>
                  </a:lnTo>
                  <a:lnTo>
                    <a:pt x="442569" y="428219"/>
                  </a:lnTo>
                  <a:lnTo>
                    <a:pt x="428794" y="474904"/>
                  </a:lnTo>
                  <a:lnTo>
                    <a:pt x="410321" y="517538"/>
                  </a:lnTo>
                  <a:lnTo>
                    <a:pt x="387619" y="555450"/>
                  </a:lnTo>
                  <a:lnTo>
                    <a:pt x="361157" y="587971"/>
                  </a:lnTo>
                  <a:lnTo>
                    <a:pt x="331403" y="614431"/>
                  </a:lnTo>
                  <a:lnTo>
                    <a:pt x="263893" y="646489"/>
                  </a:lnTo>
                  <a:lnTo>
                    <a:pt x="227075" y="650747"/>
                  </a:lnTo>
                  <a:lnTo>
                    <a:pt x="190258" y="646489"/>
                  </a:lnTo>
                  <a:lnTo>
                    <a:pt x="122748" y="614431"/>
                  </a:lnTo>
                  <a:lnTo>
                    <a:pt x="92994" y="587971"/>
                  </a:lnTo>
                  <a:lnTo>
                    <a:pt x="66532" y="555450"/>
                  </a:lnTo>
                  <a:lnTo>
                    <a:pt x="43830" y="517538"/>
                  </a:lnTo>
                  <a:lnTo>
                    <a:pt x="25357" y="474904"/>
                  </a:lnTo>
                  <a:lnTo>
                    <a:pt x="11582" y="428219"/>
                  </a:lnTo>
                  <a:lnTo>
                    <a:pt x="2973" y="378152"/>
                  </a:lnTo>
                  <a:lnTo>
                    <a:pt x="0" y="3253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136775" y="3568700"/>
            <a:ext cx="305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 MT"/>
                <a:cs typeface="Arial MT"/>
              </a:rPr>
              <a:t>S5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2897" y="3393757"/>
            <a:ext cx="464184" cy="660400"/>
            <a:chOff x="322897" y="3393757"/>
            <a:chExt cx="464184" cy="660400"/>
          </a:xfrm>
        </p:grpSpPr>
        <p:sp>
          <p:nvSpPr>
            <p:cNvPr id="15" name="object 15"/>
            <p:cNvSpPr/>
            <p:nvPr/>
          </p:nvSpPr>
          <p:spPr>
            <a:xfrm>
              <a:off x="327659" y="3398520"/>
              <a:ext cx="454659" cy="650875"/>
            </a:xfrm>
            <a:custGeom>
              <a:avLst/>
              <a:gdLst/>
              <a:ahLst/>
              <a:cxnLst/>
              <a:rect l="l" t="t" r="r" b="b"/>
              <a:pathLst>
                <a:path w="454659" h="650875">
                  <a:moveTo>
                    <a:pt x="227076" y="0"/>
                  </a:moveTo>
                  <a:lnTo>
                    <a:pt x="155301" y="16587"/>
                  </a:lnTo>
                  <a:lnTo>
                    <a:pt x="92967" y="62776"/>
                  </a:lnTo>
                  <a:lnTo>
                    <a:pt x="66508" y="95297"/>
                  </a:lnTo>
                  <a:lnTo>
                    <a:pt x="43811" y="133209"/>
                  </a:lnTo>
                  <a:lnTo>
                    <a:pt x="25345" y="175843"/>
                  </a:lnTo>
                  <a:lnTo>
                    <a:pt x="11576" y="222528"/>
                  </a:lnTo>
                  <a:lnTo>
                    <a:pt x="2971" y="272595"/>
                  </a:lnTo>
                  <a:lnTo>
                    <a:pt x="0" y="325373"/>
                  </a:lnTo>
                  <a:lnTo>
                    <a:pt x="2971" y="378152"/>
                  </a:lnTo>
                  <a:lnTo>
                    <a:pt x="11576" y="428219"/>
                  </a:lnTo>
                  <a:lnTo>
                    <a:pt x="25345" y="474904"/>
                  </a:lnTo>
                  <a:lnTo>
                    <a:pt x="43811" y="517538"/>
                  </a:lnTo>
                  <a:lnTo>
                    <a:pt x="66508" y="555450"/>
                  </a:lnTo>
                  <a:lnTo>
                    <a:pt x="92967" y="587971"/>
                  </a:lnTo>
                  <a:lnTo>
                    <a:pt x="122720" y="614431"/>
                  </a:lnTo>
                  <a:lnTo>
                    <a:pt x="190242" y="646489"/>
                  </a:lnTo>
                  <a:lnTo>
                    <a:pt x="227076" y="650747"/>
                  </a:lnTo>
                  <a:lnTo>
                    <a:pt x="263909" y="646489"/>
                  </a:lnTo>
                  <a:lnTo>
                    <a:pt x="331431" y="614431"/>
                  </a:lnTo>
                  <a:lnTo>
                    <a:pt x="361184" y="587971"/>
                  </a:lnTo>
                  <a:lnTo>
                    <a:pt x="387643" y="555450"/>
                  </a:lnTo>
                  <a:lnTo>
                    <a:pt x="410340" y="517538"/>
                  </a:lnTo>
                  <a:lnTo>
                    <a:pt x="428806" y="474904"/>
                  </a:lnTo>
                  <a:lnTo>
                    <a:pt x="442575" y="428219"/>
                  </a:lnTo>
                  <a:lnTo>
                    <a:pt x="451180" y="378152"/>
                  </a:lnTo>
                  <a:lnTo>
                    <a:pt x="454152" y="325373"/>
                  </a:lnTo>
                  <a:lnTo>
                    <a:pt x="451180" y="272595"/>
                  </a:lnTo>
                  <a:lnTo>
                    <a:pt x="442575" y="222528"/>
                  </a:lnTo>
                  <a:lnTo>
                    <a:pt x="428806" y="175843"/>
                  </a:lnTo>
                  <a:lnTo>
                    <a:pt x="410340" y="133209"/>
                  </a:lnTo>
                  <a:lnTo>
                    <a:pt x="387643" y="95297"/>
                  </a:lnTo>
                  <a:lnTo>
                    <a:pt x="361184" y="62776"/>
                  </a:lnTo>
                  <a:lnTo>
                    <a:pt x="331431" y="36316"/>
                  </a:lnTo>
                  <a:lnTo>
                    <a:pt x="263909" y="4258"/>
                  </a:lnTo>
                  <a:lnTo>
                    <a:pt x="227076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27659" y="3398520"/>
              <a:ext cx="454659" cy="650875"/>
            </a:xfrm>
            <a:custGeom>
              <a:avLst/>
              <a:gdLst/>
              <a:ahLst/>
              <a:cxnLst/>
              <a:rect l="l" t="t" r="r" b="b"/>
              <a:pathLst>
                <a:path w="454659" h="650875">
                  <a:moveTo>
                    <a:pt x="0" y="325373"/>
                  </a:moveTo>
                  <a:lnTo>
                    <a:pt x="2971" y="272595"/>
                  </a:lnTo>
                  <a:lnTo>
                    <a:pt x="11576" y="222528"/>
                  </a:lnTo>
                  <a:lnTo>
                    <a:pt x="25345" y="175843"/>
                  </a:lnTo>
                  <a:lnTo>
                    <a:pt x="43811" y="133209"/>
                  </a:lnTo>
                  <a:lnTo>
                    <a:pt x="66508" y="95297"/>
                  </a:lnTo>
                  <a:lnTo>
                    <a:pt x="92967" y="62776"/>
                  </a:lnTo>
                  <a:lnTo>
                    <a:pt x="122720" y="36316"/>
                  </a:lnTo>
                  <a:lnTo>
                    <a:pt x="190242" y="4258"/>
                  </a:lnTo>
                  <a:lnTo>
                    <a:pt x="227076" y="0"/>
                  </a:lnTo>
                  <a:lnTo>
                    <a:pt x="263909" y="4258"/>
                  </a:lnTo>
                  <a:lnTo>
                    <a:pt x="331431" y="36316"/>
                  </a:lnTo>
                  <a:lnTo>
                    <a:pt x="361184" y="62776"/>
                  </a:lnTo>
                  <a:lnTo>
                    <a:pt x="387643" y="95297"/>
                  </a:lnTo>
                  <a:lnTo>
                    <a:pt x="410340" y="133209"/>
                  </a:lnTo>
                  <a:lnTo>
                    <a:pt x="428806" y="175843"/>
                  </a:lnTo>
                  <a:lnTo>
                    <a:pt x="442575" y="222528"/>
                  </a:lnTo>
                  <a:lnTo>
                    <a:pt x="451180" y="272595"/>
                  </a:lnTo>
                  <a:lnTo>
                    <a:pt x="454152" y="325373"/>
                  </a:lnTo>
                  <a:lnTo>
                    <a:pt x="451180" y="378152"/>
                  </a:lnTo>
                  <a:lnTo>
                    <a:pt x="442575" y="428219"/>
                  </a:lnTo>
                  <a:lnTo>
                    <a:pt x="428806" y="474904"/>
                  </a:lnTo>
                  <a:lnTo>
                    <a:pt x="410340" y="517538"/>
                  </a:lnTo>
                  <a:lnTo>
                    <a:pt x="387643" y="555450"/>
                  </a:lnTo>
                  <a:lnTo>
                    <a:pt x="361184" y="587971"/>
                  </a:lnTo>
                  <a:lnTo>
                    <a:pt x="331431" y="614431"/>
                  </a:lnTo>
                  <a:lnTo>
                    <a:pt x="263909" y="646489"/>
                  </a:lnTo>
                  <a:lnTo>
                    <a:pt x="227076" y="650747"/>
                  </a:lnTo>
                  <a:lnTo>
                    <a:pt x="190242" y="646489"/>
                  </a:lnTo>
                  <a:lnTo>
                    <a:pt x="122720" y="614431"/>
                  </a:lnTo>
                  <a:lnTo>
                    <a:pt x="92967" y="587971"/>
                  </a:lnTo>
                  <a:lnTo>
                    <a:pt x="66508" y="555450"/>
                  </a:lnTo>
                  <a:lnTo>
                    <a:pt x="43811" y="517538"/>
                  </a:lnTo>
                  <a:lnTo>
                    <a:pt x="25345" y="474904"/>
                  </a:lnTo>
                  <a:lnTo>
                    <a:pt x="11576" y="428219"/>
                  </a:lnTo>
                  <a:lnTo>
                    <a:pt x="2971" y="378152"/>
                  </a:lnTo>
                  <a:lnTo>
                    <a:pt x="0" y="3253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04266" y="3568700"/>
            <a:ext cx="305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 MT"/>
                <a:cs typeface="Arial MT"/>
              </a:rPr>
              <a:t>S4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72349" y="2089213"/>
            <a:ext cx="462280" cy="662305"/>
            <a:chOff x="1272349" y="2089213"/>
            <a:chExt cx="462280" cy="662305"/>
          </a:xfrm>
        </p:grpSpPr>
        <p:sp>
          <p:nvSpPr>
            <p:cNvPr id="19" name="object 19"/>
            <p:cNvSpPr/>
            <p:nvPr/>
          </p:nvSpPr>
          <p:spPr>
            <a:xfrm>
              <a:off x="1277111" y="2093976"/>
              <a:ext cx="452755" cy="652780"/>
            </a:xfrm>
            <a:custGeom>
              <a:avLst/>
              <a:gdLst/>
              <a:ahLst/>
              <a:cxnLst/>
              <a:rect l="l" t="t" r="r" b="b"/>
              <a:pathLst>
                <a:path w="452755" h="652780">
                  <a:moveTo>
                    <a:pt x="226313" y="0"/>
                  </a:moveTo>
                  <a:lnTo>
                    <a:pt x="154789" y="16629"/>
                  </a:lnTo>
                  <a:lnTo>
                    <a:pt x="92665" y="62935"/>
                  </a:lnTo>
                  <a:lnTo>
                    <a:pt x="66293" y="95535"/>
                  </a:lnTo>
                  <a:lnTo>
                    <a:pt x="43671" y="133538"/>
                  </a:lnTo>
                  <a:lnTo>
                    <a:pt x="25264" y="176272"/>
                  </a:lnTo>
                  <a:lnTo>
                    <a:pt x="11539" y="223064"/>
                  </a:lnTo>
                  <a:lnTo>
                    <a:pt x="2962" y="273243"/>
                  </a:lnTo>
                  <a:lnTo>
                    <a:pt x="0" y="326136"/>
                  </a:lnTo>
                  <a:lnTo>
                    <a:pt x="2962" y="379028"/>
                  </a:lnTo>
                  <a:lnTo>
                    <a:pt x="11539" y="429207"/>
                  </a:lnTo>
                  <a:lnTo>
                    <a:pt x="25264" y="475999"/>
                  </a:lnTo>
                  <a:lnTo>
                    <a:pt x="43671" y="518733"/>
                  </a:lnTo>
                  <a:lnTo>
                    <a:pt x="66293" y="556736"/>
                  </a:lnTo>
                  <a:lnTo>
                    <a:pt x="92665" y="589336"/>
                  </a:lnTo>
                  <a:lnTo>
                    <a:pt x="122319" y="615862"/>
                  </a:lnTo>
                  <a:lnTo>
                    <a:pt x="189609" y="648002"/>
                  </a:lnTo>
                  <a:lnTo>
                    <a:pt x="226313" y="652272"/>
                  </a:lnTo>
                  <a:lnTo>
                    <a:pt x="263018" y="648002"/>
                  </a:lnTo>
                  <a:lnTo>
                    <a:pt x="330308" y="615862"/>
                  </a:lnTo>
                  <a:lnTo>
                    <a:pt x="359962" y="589336"/>
                  </a:lnTo>
                  <a:lnTo>
                    <a:pt x="386333" y="556736"/>
                  </a:lnTo>
                  <a:lnTo>
                    <a:pt x="408956" y="518733"/>
                  </a:lnTo>
                  <a:lnTo>
                    <a:pt x="427363" y="475999"/>
                  </a:lnTo>
                  <a:lnTo>
                    <a:pt x="441088" y="429207"/>
                  </a:lnTo>
                  <a:lnTo>
                    <a:pt x="449665" y="379028"/>
                  </a:lnTo>
                  <a:lnTo>
                    <a:pt x="452627" y="326136"/>
                  </a:lnTo>
                  <a:lnTo>
                    <a:pt x="449665" y="273243"/>
                  </a:lnTo>
                  <a:lnTo>
                    <a:pt x="441088" y="223064"/>
                  </a:lnTo>
                  <a:lnTo>
                    <a:pt x="427363" y="176272"/>
                  </a:lnTo>
                  <a:lnTo>
                    <a:pt x="408956" y="133538"/>
                  </a:lnTo>
                  <a:lnTo>
                    <a:pt x="386333" y="95535"/>
                  </a:lnTo>
                  <a:lnTo>
                    <a:pt x="359962" y="62935"/>
                  </a:lnTo>
                  <a:lnTo>
                    <a:pt x="330308" y="36409"/>
                  </a:lnTo>
                  <a:lnTo>
                    <a:pt x="263018" y="4269"/>
                  </a:lnTo>
                  <a:lnTo>
                    <a:pt x="226313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277111" y="2093976"/>
              <a:ext cx="452755" cy="652780"/>
            </a:xfrm>
            <a:custGeom>
              <a:avLst/>
              <a:gdLst/>
              <a:ahLst/>
              <a:cxnLst/>
              <a:rect l="l" t="t" r="r" b="b"/>
              <a:pathLst>
                <a:path w="452755" h="652780">
                  <a:moveTo>
                    <a:pt x="0" y="326136"/>
                  </a:moveTo>
                  <a:lnTo>
                    <a:pt x="2962" y="273243"/>
                  </a:lnTo>
                  <a:lnTo>
                    <a:pt x="11539" y="223064"/>
                  </a:lnTo>
                  <a:lnTo>
                    <a:pt x="25264" y="176272"/>
                  </a:lnTo>
                  <a:lnTo>
                    <a:pt x="43671" y="133538"/>
                  </a:lnTo>
                  <a:lnTo>
                    <a:pt x="66293" y="95535"/>
                  </a:lnTo>
                  <a:lnTo>
                    <a:pt x="92665" y="62935"/>
                  </a:lnTo>
                  <a:lnTo>
                    <a:pt x="122319" y="36409"/>
                  </a:lnTo>
                  <a:lnTo>
                    <a:pt x="189609" y="4269"/>
                  </a:lnTo>
                  <a:lnTo>
                    <a:pt x="226313" y="0"/>
                  </a:lnTo>
                  <a:lnTo>
                    <a:pt x="263018" y="4269"/>
                  </a:lnTo>
                  <a:lnTo>
                    <a:pt x="330308" y="36409"/>
                  </a:lnTo>
                  <a:lnTo>
                    <a:pt x="359962" y="62935"/>
                  </a:lnTo>
                  <a:lnTo>
                    <a:pt x="386333" y="95535"/>
                  </a:lnTo>
                  <a:lnTo>
                    <a:pt x="408956" y="133538"/>
                  </a:lnTo>
                  <a:lnTo>
                    <a:pt x="427363" y="176272"/>
                  </a:lnTo>
                  <a:lnTo>
                    <a:pt x="441088" y="223064"/>
                  </a:lnTo>
                  <a:lnTo>
                    <a:pt x="449665" y="273243"/>
                  </a:lnTo>
                  <a:lnTo>
                    <a:pt x="452627" y="326136"/>
                  </a:lnTo>
                  <a:lnTo>
                    <a:pt x="449665" y="379028"/>
                  </a:lnTo>
                  <a:lnTo>
                    <a:pt x="441088" y="429207"/>
                  </a:lnTo>
                  <a:lnTo>
                    <a:pt x="427363" y="475999"/>
                  </a:lnTo>
                  <a:lnTo>
                    <a:pt x="408956" y="518733"/>
                  </a:lnTo>
                  <a:lnTo>
                    <a:pt x="386333" y="556736"/>
                  </a:lnTo>
                  <a:lnTo>
                    <a:pt x="359962" y="589336"/>
                  </a:lnTo>
                  <a:lnTo>
                    <a:pt x="330308" y="615862"/>
                  </a:lnTo>
                  <a:lnTo>
                    <a:pt x="263018" y="648002"/>
                  </a:lnTo>
                  <a:lnTo>
                    <a:pt x="226313" y="652272"/>
                  </a:lnTo>
                  <a:lnTo>
                    <a:pt x="189609" y="648002"/>
                  </a:lnTo>
                  <a:lnTo>
                    <a:pt x="122319" y="615862"/>
                  </a:lnTo>
                  <a:lnTo>
                    <a:pt x="92665" y="589336"/>
                  </a:lnTo>
                  <a:lnTo>
                    <a:pt x="66293" y="556736"/>
                  </a:lnTo>
                  <a:lnTo>
                    <a:pt x="43671" y="518733"/>
                  </a:lnTo>
                  <a:lnTo>
                    <a:pt x="25264" y="475999"/>
                  </a:lnTo>
                  <a:lnTo>
                    <a:pt x="11539" y="429207"/>
                  </a:lnTo>
                  <a:lnTo>
                    <a:pt x="2962" y="379028"/>
                  </a:lnTo>
                  <a:lnTo>
                    <a:pt x="0" y="3261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352803" y="2264790"/>
            <a:ext cx="305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 MT"/>
                <a:cs typeface="Arial MT"/>
              </a:rPr>
              <a:t>S2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478089" y="4875085"/>
            <a:ext cx="464184" cy="660400"/>
            <a:chOff x="1478089" y="4875085"/>
            <a:chExt cx="464184" cy="660400"/>
          </a:xfrm>
        </p:grpSpPr>
        <p:sp>
          <p:nvSpPr>
            <p:cNvPr id="23" name="object 23"/>
            <p:cNvSpPr/>
            <p:nvPr/>
          </p:nvSpPr>
          <p:spPr>
            <a:xfrm>
              <a:off x="1482852" y="4879847"/>
              <a:ext cx="454659" cy="650875"/>
            </a:xfrm>
            <a:custGeom>
              <a:avLst/>
              <a:gdLst/>
              <a:ahLst/>
              <a:cxnLst/>
              <a:rect l="l" t="t" r="r" b="b"/>
              <a:pathLst>
                <a:path w="454660" h="650875">
                  <a:moveTo>
                    <a:pt x="227075" y="0"/>
                  </a:moveTo>
                  <a:lnTo>
                    <a:pt x="155326" y="16587"/>
                  </a:lnTo>
                  <a:lnTo>
                    <a:pt x="92994" y="62776"/>
                  </a:lnTo>
                  <a:lnTo>
                    <a:pt x="66532" y="95297"/>
                  </a:lnTo>
                  <a:lnTo>
                    <a:pt x="43830" y="133209"/>
                  </a:lnTo>
                  <a:lnTo>
                    <a:pt x="25357" y="175843"/>
                  </a:lnTo>
                  <a:lnTo>
                    <a:pt x="11582" y="222528"/>
                  </a:lnTo>
                  <a:lnTo>
                    <a:pt x="2973" y="272595"/>
                  </a:lnTo>
                  <a:lnTo>
                    <a:pt x="0" y="325374"/>
                  </a:lnTo>
                  <a:lnTo>
                    <a:pt x="2973" y="378152"/>
                  </a:lnTo>
                  <a:lnTo>
                    <a:pt x="11582" y="428219"/>
                  </a:lnTo>
                  <a:lnTo>
                    <a:pt x="25357" y="474904"/>
                  </a:lnTo>
                  <a:lnTo>
                    <a:pt x="43830" y="517538"/>
                  </a:lnTo>
                  <a:lnTo>
                    <a:pt x="66532" y="555450"/>
                  </a:lnTo>
                  <a:lnTo>
                    <a:pt x="92994" y="587971"/>
                  </a:lnTo>
                  <a:lnTo>
                    <a:pt x="122748" y="614431"/>
                  </a:lnTo>
                  <a:lnTo>
                    <a:pt x="190258" y="646489"/>
                  </a:lnTo>
                  <a:lnTo>
                    <a:pt x="227075" y="650747"/>
                  </a:lnTo>
                  <a:lnTo>
                    <a:pt x="263893" y="646489"/>
                  </a:lnTo>
                  <a:lnTo>
                    <a:pt x="331403" y="614431"/>
                  </a:lnTo>
                  <a:lnTo>
                    <a:pt x="361157" y="587971"/>
                  </a:lnTo>
                  <a:lnTo>
                    <a:pt x="387619" y="555450"/>
                  </a:lnTo>
                  <a:lnTo>
                    <a:pt x="410321" y="517538"/>
                  </a:lnTo>
                  <a:lnTo>
                    <a:pt x="428794" y="474904"/>
                  </a:lnTo>
                  <a:lnTo>
                    <a:pt x="442569" y="428219"/>
                  </a:lnTo>
                  <a:lnTo>
                    <a:pt x="451178" y="378152"/>
                  </a:lnTo>
                  <a:lnTo>
                    <a:pt x="454152" y="325374"/>
                  </a:lnTo>
                  <a:lnTo>
                    <a:pt x="451178" y="272595"/>
                  </a:lnTo>
                  <a:lnTo>
                    <a:pt x="442569" y="222528"/>
                  </a:lnTo>
                  <a:lnTo>
                    <a:pt x="428794" y="175843"/>
                  </a:lnTo>
                  <a:lnTo>
                    <a:pt x="410321" y="133209"/>
                  </a:lnTo>
                  <a:lnTo>
                    <a:pt x="387619" y="95297"/>
                  </a:lnTo>
                  <a:lnTo>
                    <a:pt x="361157" y="62776"/>
                  </a:lnTo>
                  <a:lnTo>
                    <a:pt x="331403" y="36316"/>
                  </a:lnTo>
                  <a:lnTo>
                    <a:pt x="263893" y="4258"/>
                  </a:lnTo>
                  <a:lnTo>
                    <a:pt x="227075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482852" y="4879847"/>
              <a:ext cx="454659" cy="650875"/>
            </a:xfrm>
            <a:custGeom>
              <a:avLst/>
              <a:gdLst/>
              <a:ahLst/>
              <a:cxnLst/>
              <a:rect l="l" t="t" r="r" b="b"/>
              <a:pathLst>
                <a:path w="454660" h="650875">
                  <a:moveTo>
                    <a:pt x="0" y="325374"/>
                  </a:moveTo>
                  <a:lnTo>
                    <a:pt x="2973" y="272595"/>
                  </a:lnTo>
                  <a:lnTo>
                    <a:pt x="11582" y="222528"/>
                  </a:lnTo>
                  <a:lnTo>
                    <a:pt x="25357" y="175843"/>
                  </a:lnTo>
                  <a:lnTo>
                    <a:pt x="43830" y="133209"/>
                  </a:lnTo>
                  <a:lnTo>
                    <a:pt x="66532" y="95297"/>
                  </a:lnTo>
                  <a:lnTo>
                    <a:pt x="92994" y="62776"/>
                  </a:lnTo>
                  <a:lnTo>
                    <a:pt x="122748" y="36316"/>
                  </a:lnTo>
                  <a:lnTo>
                    <a:pt x="190258" y="4258"/>
                  </a:lnTo>
                  <a:lnTo>
                    <a:pt x="227075" y="0"/>
                  </a:lnTo>
                  <a:lnTo>
                    <a:pt x="263893" y="4258"/>
                  </a:lnTo>
                  <a:lnTo>
                    <a:pt x="331403" y="36316"/>
                  </a:lnTo>
                  <a:lnTo>
                    <a:pt x="361157" y="62776"/>
                  </a:lnTo>
                  <a:lnTo>
                    <a:pt x="387619" y="95297"/>
                  </a:lnTo>
                  <a:lnTo>
                    <a:pt x="410321" y="133209"/>
                  </a:lnTo>
                  <a:lnTo>
                    <a:pt x="428794" y="175843"/>
                  </a:lnTo>
                  <a:lnTo>
                    <a:pt x="442569" y="222528"/>
                  </a:lnTo>
                  <a:lnTo>
                    <a:pt x="451178" y="272595"/>
                  </a:lnTo>
                  <a:lnTo>
                    <a:pt x="454152" y="325374"/>
                  </a:lnTo>
                  <a:lnTo>
                    <a:pt x="451178" y="378152"/>
                  </a:lnTo>
                  <a:lnTo>
                    <a:pt x="442569" y="428219"/>
                  </a:lnTo>
                  <a:lnTo>
                    <a:pt x="428794" y="474904"/>
                  </a:lnTo>
                  <a:lnTo>
                    <a:pt x="410321" y="517538"/>
                  </a:lnTo>
                  <a:lnTo>
                    <a:pt x="387619" y="555450"/>
                  </a:lnTo>
                  <a:lnTo>
                    <a:pt x="361157" y="587971"/>
                  </a:lnTo>
                  <a:lnTo>
                    <a:pt x="331403" y="614431"/>
                  </a:lnTo>
                  <a:lnTo>
                    <a:pt x="263893" y="646489"/>
                  </a:lnTo>
                  <a:lnTo>
                    <a:pt x="227075" y="650747"/>
                  </a:lnTo>
                  <a:lnTo>
                    <a:pt x="190258" y="646489"/>
                  </a:lnTo>
                  <a:lnTo>
                    <a:pt x="122748" y="614431"/>
                  </a:lnTo>
                  <a:lnTo>
                    <a:pt x="92994" y="587971"/>
                  </a:lnTo>
                  <a:lnTo>
                    <a:pt x="66532" y="555450"/>
                  </a:lnTo>
                  <a:lnTo>
                    <a:pt x="43830" y="517538"/>
                  </a:lnTo>
                  <a:lnTo>
                    <a:pt x="25357" y="474904"/>
                  </a:lnTo>
                  <a:lnTo>
                    <a:pt x="11582" y="428219"/>
                  </a:lnTo>
                  <a:lnTo>
                    <a:pt x="2973" y="378152"/>
                  </a:lnTo>
                  <a:lnTo>
                    <a:pt x="0" y="32537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559178" y="5050663"/>
            <a:ext cx="305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 MT"/>
                <a:cs typeface="Arial MT"/>
              </a:rPr>
              <a:t>S6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1827" y="1615312"/>
            <a:ext cx="2935605" cy="3441700"/>
          </a:xfrm>
          <a:custGeom>
            <a:avLst/>
            <a:gdLst/>
            <a:ahLst/>
            <a:cxnLst/>
            <a:rect l="l" t="t" r="r" b="b"/>
            <a:pathLst>
              <a:path w="2935604" h="3441700">
                <a:moveTo>
                  <a:pt x="712533" y="1075436"/>
                </a:moveTo>
                <a:lnTo>
                  <a:pt x="702627" y="1067562"/>
                </a:lnTo>
                <a:lnTo>
                  <a:pt x="90068" y="1838477"/>
                </a:lnTo>
                <a:lnTo>
                  <a:pt x="65252" y="1818767"/>
                </a:lnTo>
                <a:lnTo>
                  <a:pt x="47688" y="1902079"/>
                </a:lnTo>
                <a:lnTo>
                  <a:pt x="124917" y="1866138"/>
                </a:lnTo>
                <a:lnTo>
                  <a:pt x="112598" y="1856359"/>
                </a:lnTo>
                <a:lnTo>
                  <a:pt x="100063" y="1846414"/>
                </a:lnTo>
                <a:lnTo>
                  <a:pt x="712533" y="1075436"/>
                </a:lnTo>
                <a:close/>
              </a:path>
              <a:path w="2935604" h="3441700">
                <a:moveTo>
                  <a:pt x="831024" y="3441319"/>
                </a:moveTo>
                <a:lnTo>
                  <a:pt x="821791" y="3394964"/>
                </a:lnTo>
                <a:lnTo>
                  <a:pt x="814387" y="3357753"/>
                </a:lnTo>
                <a:lnTo>
                  <a:pt x="789343" y="3377196"/>
                </a:lnTo>
                <a:lnTo>
                  <a:pt x="10033" y="2372106"/>
                </a:lnTo>
                <a:lnTo>
                  <a:pt x="0" y="2379980"/>
                </a:lnTo>
                <a:lnTo>
                  <a:pt x="779322" y="3384981"/>
                </a:lnTo>
                <a:lnTo>
                  <a:pt x="754189" y="3404489"/>
                </a:lnTo>
                <a:lnTo>
                  <a:pt x="831024" y="3441319"/>
                </a:lnTo>
                <a:close/>
              </a:path>
              <a:path w="2935604" h="3441700">
                <a:moveTo>
                  <a:pt x="1490916" y="1841119"/>
                </a:moveTo>
                <a:lnTo>
                  <a:pt x="1485519" y="1791208"/>
                </a:lnTo>
                <a:lnTo>
                  <a:pt x="1481772" y="1756410"/>
                </a:lnTo>
                <a:lnTo>
                  <a:pt x="1455013" y="1773631"/>
                </a:lnTo>
                <a:lnTo>
                  <a:pt x="1000937" y="1068070"/>
                </a:lnTo>
                <a:lnTo>
                  <a:pt x="990282" y="1074928"/>
                </a:lnTo>
                <a:lnTo>
                  <a:pt x="1444282" y="1780540"/>
                </a:lnTo>
                <a:lnTo>
                  <a:pt x="1417637" y="1797685"/>
                </a:lnTo>
                <a:lnTo>
                  <a:pt x="1490916" y="1841119"/>
                </a:lnTo>
                <a:close/>
              </a:path>
              <a:path w="2935604" h="3441700">
                <a:moveTo>
                  <a:pt x="1620075" y="2436622"/>
                </a:moveTo>
                <a:lnTo>
                  <a:pt x="1608645" y="2431288"/>
                </a:lnTo>
                <a:lnTo>
                  <a:pt x="1229156" y="3250641"/>
                </a:lnTo>
                <a:lnTo>
                  <a:pt x="1200340" y="3237230"/>
                </a:lnTo>
                <a:lnTo>
                  <a:pt x="1202880" y="3322447"/>
                </a:lnTo>
                <a:lnTo>
                  <a:pt x="1269428" y="3269361"/>
                </a:lnTo>
                <a:lnTo>
                  <a:pt x="1265326" y="3267456"/>
                </a:lnTo>
                <a:lnTo>
                  <a:pt x="1240586" y="3255962"/>
                </a:lnTo>
                <a:lnTo>
                  <a:pt x="1620075" y="2436622"/>
                </a:lnTo>
                <a:close/>
              </a:path>
              <a:path w="2935604" h="3441700">
                <a:moveTo>
                  <a:pt x="1743646" y="9398"/>
                </a:moveTo>
                <a:lnTo>
                  <a:pt x="1735010" y="0"/>
                </a:lnTo>
                <a:lnTo>
                  <a:pt x="1088250" y="600430"/>
                </a:lnTo>
                <a:lnTo>
                  <a:pt x="1066736" y="577215"/>
                </a:lnTo>
                <a:lnTo>
                  <a:pt x="1036764" y="656971"/>
                </a:lnTo>
                <a:lnTo>
                  <a:pt x="1118552" y="633095"/>
                </a:lnTo>
                <a:lnTo>
                  <a:pt x="1104887" y="618363"/>
                </a:lnTo>
                <a:lnTo>
                  <a:pt x="1096873" y="609727"/>
                </a:lnTo>
                <a:lnTo>
                  <a:pt x="1743646" y="9398"/>
                </a:lnTo>
                <a:close/>
              </a:path>
              <a:path w="2935604" h="3441700">
                <a:moveTo>
                  <a:pt x="2896425" y="2381377"/>
                </a:moveTo>
                <a:lnTo>
                  <a:pt x="2889567" y="2370709"/>
                </a:lnTo>
                <a:lnTo>
                  <a:pt x="1303045" y="3394710"/>
                </a:lnTo>
                <a:lnTo>
                  <a:pt x="1285811" y="3368040"/>
                </a:lnTo>
                <a:lnTo>
                  <a:pt x="1242504" y="3441319"/>
                </a:lnTo>
                <a:lnTo>
                  <a:pt x="1327213" y="3432048"/>
                </a:lnTo>
                <a:lnTo>
                  <a:pt x="1314386" y="3412236"/>
                </a:lnTo>
                <a:lnTo>
                  <a:pt x="1309941" y="3405352"/>
                </a:lnTo>
                <a:lnTo>
                  <a:pt x="2896425" y="2381377"/>
                </a:lnTo>
                <a:close/>
              </a:path>
              <a:path w="2935604" h="3441700">
                <a:moveTo>
                  <a:pt x="2935541" y="1638554"/>
                </a:moveTo>
                <a:lnTo>
                  <a:pt x="2906903" y="1652320"/>
                </a:lnTo>
                <a:lnTo>
                  <a:pt x="2115375" y="1905"/>
                </a:lnTo>
                <a:lnTo>
                  <a:pt x="2103945" y="7493"/>
                </a:lnTo>
                <a:lnTo>
                  <a:pt x="2895485" y="1657807"/>
                </a:lnTo>
                <a:lnTo>
                  <a:pt x="2866834" y="1671574"/>
                </a:lnTo>
                <a:lnTo>
                  <a:pt x="2934144" y="1723771"/>
                </a:lnTo>
                <a:lnTo>
                  <a:pt x="2935033" y="1669288"/>
                </a:lnTo>
                <a:lnTo>
                  <a:pt x="2935541" y="1638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765173" y="1571955"/>
            <a:ext cx="153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85541" y="2155952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b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2523" y="2756661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c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03222" y="2756661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69870" y="4380103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8068" y="4314901"/>
            <a:ext cx="895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f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59407" y="4138041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13632" y="1046988"/>
            <a:ext cx="3868420" cy="45008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P1(){S1;signal(a);signal(b);}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 MT"/>
              <a:cs typeface="Arial MT"/>
            </a:endParaRPr>
          </a:p>
          <a:p>
            <a:pPr marL="90805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P2(){wait(a);S2;signal(c);signal(d);}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 MT"/>
              <a:cs typeface="Arial MT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Arial MT"/>
                <a:cs typeface="Arial MT"/>
              </a:rPr>
              <a:t>P3(){wait(b);S3;signal(e);}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Arial MT"/>
              <a:cs typeface="Arial MT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Arial MT"/>
                <a:cs typeface="Arial MT"/>
              </a:rPr>
              <a:t>P4(){wait(c);S4;signal(f);}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 MT"/>
              <a:cs typeface="Arial MT"/>
            </a:endParaRPr>
          </a:p>
          <a:p>
            <a:pPr marL="90805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P5(){wait(d);S5;signal(g);}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 MT"/>
              <a:cs typeface="Arial MT"/>
            </a:endParaRPr>
          </a:p>
          <a:p>
            <a:pPr marL="90805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P6(){wait(e);wait(f);wait(g);S6;}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107680" y="1046988"/>
            <a:ext cx="3580129" cy="44837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main(){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219075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semaphore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a,b,c,d,e,f,g=0;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9271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cobegin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algn="ctr" marL="33909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P1();P2();P3();P4();P5();P6();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219075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coend;}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671575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>
                <a:solidFill>
                  <a:srgbClr val="FF0000"/>
                </a:solidFill>
                <a:latin typeface="Microsoft YaHei UI"/>
                <a:cs typeface="Microsoft YaHei UI"/>
              </a:rPr>
              <a:t>小结</a:t>
            </a:r>
            <a:r>
              <a:rPr dirty="0" sz="360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r>
              <a:rPr dirty="0" sz="3600" spc="10">
                <a:solidFill>
                  <a:srgbClr val="FF0000"/>
                </a:solidFill>
                <a:latin typeface="Microsoft YaHei UI"/>
                <a:cs typeface="Microsoft YaHei UI"/>
              </a:rPr>
              <a:t>：信号量机制解决互斥问题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820926"/>
            <a:ext cx="8902700" cy="3825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latin typeface="SimSun"/>
                <a:cs typeface="SimSun"/>
              </a:rPr>
              <a:t>一种临界资源设一个信号量。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latin typeface="SimSun"/>
                <a:cs typeface="SimSun"/>
              </a:rPr>
              <a:t>信号量的初值设置为系统初始状态临界资源的可用量。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latin typeface="SimSun"/>
                <a:cs typeface="SimSun"/>
              </a:rPr>
              <a:t>wait操作用于临界区前，相当于进入临界区之前申请临界资源。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latin typeface="SimSun"/>
                <a:cs typeface="SimSun"/>
              </a:rPr>
              <a:t>signal</a:t>
            </a:r>
            <a:r>
              <a:rPr dirty="0" sz="2400">
                <a:latin typeface="SimSun"/>
                <a:cs typeface="SimSun"/>
              </a:rPr>
              <a:t>操作用于临界区后，相当于出临界区后释放临界资源。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latin typeface="SimSun"/>
                <a:cs typeface="SimSun"/>
              </a:rPr>
              <a:t>wait</a:t>
            </a:r>
            <a:r>
              <a:rPr dirty="0" sz="2400">
                <a:latin typeface="SimSun"/>
                <a:cs typeface="SimSun"/>
              </a:rPr>
              <a:t>和signal操作必须成对匹配。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02254"/>
            <a:ext cx="11010265" cy="4055745"/>
            <a:chOff x="0" y="2802254"/>
            <a:chExt cx="11010265" cy="40557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344" y="2811779"/>
              <a:ext cx="10533888" cy="313791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61581" y="2807017"/>
              <a:ext cx="10543540" cy="3147695"/>
            </a:xfrm>
            <a:custGeom>
              <a:avLst/>
              <a:gdLst/>
              <a:ahLst/>
              <a:cxnLst/>
              <a:rect l="l" t="t" r="r" b="b"/>
              <a:pathLst>
                <a:path w="10543540" h="3147695">
                  <a:moveTo>
                    <a:pt x="0" y="3147441"/>
                  </a:moveTo>
                  <a:lnTo>
                    <a:pt x="10543413" y="3147441"/>
                  </a:lnTo>
                  <a:lnTo>
                    <a:pt x="10543413" y="0"/>
                  </a:lnTo>
                  <a:lnTo>
                    <a:pt x="0" y="0"/>
                  </a:lnTo>
                  <a:lnTo>
                    <a:pt x="0" y="314744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96812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>
                <a:solidFill>
                  <a:srgbClr val="FF0000"/>
                </a:solidFill>
                <a:latin typeface="Microsoft YaHei UI"/>
                <a:cs typeface="Microsoft YaHei UI"/>
              </a:rPr>
              <a:t>小结</a:t>
            </a:r>
            <a:r>
              <a:rPr dirty="0" sz="360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r>
              <a:rPr dirty="0" sz="3600" spc="10">
                <a:solidFill>
                  <a:srgbClr val="FF0000"/>
                </a:solidFill>
                <a:latin typeface="Microsoft YaHei UI"/>
                <a:cs typeface="Microsoft YaHei UI"/>
              </a:rPr>
              <a:t>：信号量机制解决互斥问</a:t>
            </a:r>
            <a:r>
              <a:rPr dirty="0" sz="3600" spc="15">
                <a:solidFill>
                  <a:srgbClr val="FF0000"/>
                </a:solidFill>
                <a:latin typeface="Microsoft YaHei UI"/>
                <a:cs typeface="Microsoft YaHei UI"/>
              </a:rPr>
              <a:t>题</a:t>
            </a:r>
            <a:r>
              <a:rPr dirty="0" sz="3600" spc="-5">
                <a:solidFill>
                  <a:srgbClr val="FF0000"/>
                </a:solidFill>
                <a:latin typeface="Trebuchet MS"/>
                <a:cs typeface="Trebuchet MS"/>
              </a:rPr>
              <a:t>——</a:t>
            </a:r>
            <a:r>
              <a:rPr dirty="0" sz="3600" spc="10">
                <a:solidFill>
                  <a:srgbClr val="FF0000"/>
                </a:solidFill>
                <a:latin typeface="Microsoft YaHei UI"/>
                <a:cs typeface="Microsoft YaHei UI"/>
              </a:rPr>
              <a:t>信号量的值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310" y="1820926"/>
            <a:ext cx="17399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latin typeface="SimSun"/>
                <a:cs typeface="SimSun"/>
              </a:rPr>
              <a:t>semaphore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5610" y="1820926"/>
            <a:ext cx="5664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mutex;//一般，信号量mutex用于互斥问题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671575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>
                <a:solidFill>
                  <a:srgbClr val="FF0000"/>
                </a:solidFill>
                <a:latin typeface="Microsoft YaHei UI"/>
                <a:cs typeface="Microsoft YaHei UI"/>
              </a:rPr>
              <a:t>小结</a:t>
            </a:r>
            <a:r>
              <a:rPr dirty="0" sz="3600">
                <a:solidFill>
                  <a:srgbClr val="FF0000"/>
                </a:solidFill>
                <a:latin typeface="Trebuchet MS"/>
                <a:cs typeface="Trebuchet MS"/>
              </a:rPr>
              <a:t>2</a:t>
            </a:r>
            <a:r>
              <a:rPr dirty="0" sz="3600" spc="10">
                <a:solidFill>
                  <a:srgbClr val="FF0000"/>
                </a:solidFill>
                <a:latin typeface="Microsoft YaHei UI"/>
                <a:cs typeface="Microsoft YaHei UI"/>
              </a:rPr>
              <a:t>：信号量机制解决同步问题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820926"/>
            <a:ext cx="7073900" cy="3825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latin typeface="SimSun"/>
                <a:cs typeface="SimSun"/>
              </a:rPr>
              <a:t>一种同步信号设一个信号量。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latin typeface="SimSun"/>
                <a:cs typeface="SimSun"/>
              </a:rPr>
              <a:t>信号量的初值设置为系统初始状态下信号的有无。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latin typeface="SimSun"/>
                <a:cs typeface="SimSun"/>
              </a:rPr>
              <a:t>wait操作用于临界区前，相当于检查同步信号。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latin typeface="SimSun"/>
                <a:cs typeface="SimSun"/>
              </a:rPr>
              <a:t>signa</a:t>
            </a:r>
            <a:r>
              <a:rPr dirty="0" sz="2400" spc="-5">
                <a:latin typeface="SimSun"/>
                <a:cs typeface="SimSun"/>
              </a:rPr>
              <a:t>l</a:t>
            </a:r>
            <a:r>
              <a:rPr dirty="0" sz="2400">
                <a:latin typeface="SimSun"/>
                <a:cs typeface="SimSun"/>
              </a:rPr>
              <a:t>操作用于临界区后，相当于发出同步信号。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latin typeface="SimSun"/>
                <a:cs typeface="SimSun"/>
              </a:rPr>
              <a:t>wait</a:t>
            </a:r>
            <a:r>
              <a:rPr dirty="0" sz="2400">
                <a:latin typeface="SimSun"/>
                <a:cs typeface="SimSun"/>
              </a:rPr>
              <a:t>和signal操作不成对匹配。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96812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>
                <a:solidFill>
                  <a:srgbClr val="FF0000"/>
                </a:solidFill>
                <a:latin typeface="Microsoft YaHei UI"/>
                <a:cs typeface="Microsoft YaHei UI"/>
              </a:rPr>
              <a:t>小结</a:t>
            </a:r>
            <a:r>
              <a:rPr dirty="0" sz="3600">
                <a:solidFill>
                  <a:srgbClr val="FF0000"/>
                </a:solidFill>
                <a:latin typeface="Trebuchet MS"/>
                <a:cs typeface="Trebuchet MS"/>
              </a:rPr>
              <a:t>2</a:t>
            </a:r>
            <a:r>
              <a:rPr dirty="0" sz="3600" spc="10">
                <a:solidFill>
                  <a:srgbClr val="FF0000"/>
                </a:solidFill>
                <a:latin typeface="Microsoft YaHei UI"/>
                <a:cs typeface="Microsoft YaHei UI"/>
              </a:rPr>
              <a:t>：信号量机制解决同步问</a:t>
            </a:r>
            <a:r>
              <a:rPr dirty="0" sz="3600" spc="15">
                <a:solidFill>
                  <a:srgbClr val="FF0000"/>
                </a:solidFill>
                <a:latin typeface="Microsoft YaHei UI"/>
                <a:cs typeface="Microsoft YaHei UI"/>
              </a:rPr>
              <a:t>题</a:t>
            </a:r>
            <a:r>
              <a:rPr dirty="0" sz="3600" spc="-5">
                <a:solidFill>
                  <a:srgbClr val="FF0000"/>
                </a:solidFill>
                <a:latin typeface="Trebuchet MS"/>
                <a:cs typeface="Trebuchet MS"/>
              </a:rPr>
              <a:t>——</a:t>
            </a:r>
            <a:r>
              <a:rPr dirty="0" sz="3600" spc="10">
                <a:solidFill>
                  <a:srgbClr val="FF0000"/>
                </a:solidFill>
                <a:latin typeface="Microsoft YaHei UI"/>
                <a:cs typeface="Microsoft YaHei UI"/>
              </a:rPr>
              <a:t>信号量的值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820926"/>
            <a:ext cx="17399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latin typeface="SimSun"/>
                <a:cs typeface="SimSun"/>
              </a:rPr>
              <a:t>semaphore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5610" y="1820926"/>
            <a:ext cx="5055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s;//这样声明的信号量s用于同步问题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2162" y="2623947"/>
            <a:ext cx="10365740" cy="3634104"/>
            <a:chOff x="542162" y="2623947"/>
            <a:chExt cx="10365740" cy="363410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1687" y="2633472"/>
              <a:ext cx="10346435" cy="361492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6925" y="2628709"/>
              <a:ext cx="10356215" cy="3624579"/>
            </a:xfrm>
            <a:custGeom>
              <a:avLst/>
              <a:gdLst/>
              <a:ahLst/>
              <a:cxnLst/>
              <a:rect l="l" t="t" r="r" b="b"/>
              <a:pathLst>
                <a:path w="10356215" h="3624579">
                  <a:moveTo>
                    <a:pt x="0" y="3624453"/>
                  </a:moveTo>
                  <a:lnTo>
                    <a:pt x="10355960" y="3624453"/>
                  </a:lnTo>
                  <a:lnTo>
                    <a:pt x="10355960" y="0"/>
                  </a:lnTo>
                  <a:lnTo>
                    <a:pt x="0" y="0"/>
                  </a:lnTo>
                  <a:lnTo>
                    <a:pt x="0" y="362445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80924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>
                <a:solidFill>
                  <a:srgbClr val="FF0000"/>
                </a:solidFill>
                <a:latin typeface="Microsoft YaHei UI"/>
                <a:cs typeface="Microsoft YaHei UI"/>
              </a:rPr>
              <a:t>小结</a:t>
            </a:r>
            <a:r>
              <a:rPr dirty="0" sz="3600">
                <a:solidFill>
                  <a:srgbClr val="FF0000"/>
                </a:solidFill>
                <a:latin typeface="Trebuchet MS"/>
                <a:cs typeface="Trebuchet MS"/>
              </a:rPr>
              <a:t>3</a:t>
            </a:r>
            <a:r>
              <a:rPr dirty="0" sz="3600" spc="10">
                <a:solidFill>
                  <a:srgbClr val="FF0000"/>
                </a:solidFill>
                <a:latin typeface="Microsoft YaHei UI"/>
                <a:cs typeface="Microsoft YaHei UI"/>
              </a:rPr>
              <a:t>：互斥、同步解决方法之异同分析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803857"/>
            <a:ext cx="4026535" cy="3826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5">
                <a:latin typeface="SimSun"/>
                <a:cs typeface="SimSun"/>
              </a:rPr>
              <a:t>信号量的设置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latin typeface="SimSun"/>
                <a:cs typeface="SimSun"/>
              </a:rPr>
              <a:t>信号量的初值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latin typeface="SimSun"/>
                <a:cs typeface="SimSun"/>
              </a:rPr>
              <a:t>wait</a:t>
            </a:r>
            <a:r>
              <a:rPr dirty="0" sz="2400">
                <a:latin typeface="SimSun"/>
                <a:cs typeface="SimSun"/>
              </a:rPr>
              <a:t>操作的含义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latin typeface="SimSun"/>
                <a:cs typeface="SimSun"/>
              </a:rPr>
              <a:t>signal操作的含义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latin typeface="SimSun"/>
                <a:cs typeface="SimSun"/>
              </a:rPr>
              <a:t>wai</a:t>
            </a:r>
            <a:r>
              <a:rPr dirty="0" sz="2400" spc="-5">
                <a:latin typeface="SimSun"/>
                <a:cs typeface="SimSun"/>
              </a:rPr>
              <a:t>t</a:t>
            </a:r>
            <a:r>
              <a:rPr dirty="0" sz="2400">
                <a:latin typeface="SimSun"/>
                <a:cs typeface="SimSun"/>
              </a:rPr>
              <a:t>、signal操作是否匹配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85509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>
                <a:solidFill>
                  <a:srgbClr val="FF0000"/>
                </a:solidFill>
                <a:latin typeface="Microsoft YaHei UI"/>
                <a:cs typeface="Microsoft YaHei UI"/>
              </a:rPr>
              <a:t>小结</a:t>
            </a:r>
            <a:r>
              <a:rPr dirty="0" sz="3600">
                <a:solidFill>
                  <a:srgbClr val="FF0000"/>
                </a:solidFill>
                <a:latin typeface="Trebuchet MS"/>
                <a:cs typeface="Trebuchet MS"/>
              </a:rPr>
              <a:t>4</a:t>
            </a:r>
            <a:r>
              <a:rPr dirty="0" sz="3600" spc="10">
                <a:solidFill>
                  <a:srgbClr val="FF0000"/>
                </a:solidFill>
                <a:latin typeface="Microsoft YaHei UI"/>
                <a:cs typeface="Microsoft YaHei UI"/>
              </a:rPr>
              <a:t>：记录型信号量机制解决问题的步骤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820926"/>
            <a:ext cx="5664835" cy="3825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latin typeface="SimSun"/>
                <a:cs typeface="SimSun"/>
              </a:rPr>
              <a:t>分析问题中的进程、资源；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SimSun"/>
              <a:buAutoNum type="arabicPeriod"/>
            </a:pPr>
            <a:endParaRPr sz="3000">
              <a:latin typeface="SimSun"/>
              <a:cs typeface="SimSun"/>
            </a:endParaRPr>
          </a:p>
          <a:p>
            <a:pPr marL="469900" indent="-457200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latin typeface="SimSun"/>
                <a:cs typeface="SimSun"/>
              </a:rPr>
              <a:t>分析进程间的关系；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0C225"/>
              </a:buClr>
              <a:buFont typeface="SimSun"/>
              <a:buAutoNum type="arabicPeriod"/>
            </a:pPr>
            <a:endParaRPr sz="3000">
              <a:latin typeface="SimSun"/>
              <a:cs typeface="SimSu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>
                <a:latin typeface="SimSun"/>
                <a:cs typeface="SimSun"/>
              </a:rPr>
              <a:t>分别设置互斥、同步信号量；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0C225"/>
              </a:buClr>
              <a:buFont typeface="SimSun"/>
              <a:buAutoNum type="arabicPeriod"/>
            </a:pPr>
            <a:endParaRPr sz="3000">
              <a:latin typeface="SimSun"/>
              <a:cs typeface="SimSun"/>
            </a:endParaRPr>
          </a:p>
          <a:p>
            <a:pPr marL="469900" indent="-457200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latin typeface="SimSun"/>
                <a:cs typeface="SimSun"/>
              </a:rPr>
              <a:t>写出并发进程体，找出相关的临界区；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SimSun"/>
              <a:buAutoNum type="arabicPeriod"/>
            </a:pPr>
            <a:endParaRPr sz="3000">
              <a:latin typeface="SimSun"/>
              <a:cs typeface="SimSun"/>
            </a:endParaRPr>
          </a:p>
          <a:p>
            <a:pPr marL="469900" indent="-457200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latin typeface="SimSun"/>
                <a:cs typeface="SimSun"/>
              </a:rPr>
              <a:t>分别</a:t>
            </a:r>
            <a:r>
              <a:rPr dirty="0" sz="2400" spc="-5">
                <a:latin typeface="SimSun"/>
                <a:cs typeface="SimSun"/>
              </a:rPr>
              <a:t>加</a:t>
            </a:r>
            <a:r>
              <a:rPr dirty="0" sz="2400">
                <a:latin typeface="SimSun"/>
                <a:cs typeface="SimSun"/>
              </a:rPr>
              <a:t>wait、signal操作并分析结果。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7807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5365" algn="l"/>
              </a:tabLst>
            </a:pPr>
            <a:r>
              <a:rPr dirty="0" sz="3600" spc="10">
                <a:solidFill>
                  <a:srgbClr val="92D050"/>
                </a:solidFill>
                <a:latin typeface="Microsoft YaHei UI"/>
                <a:cs typeface="Microsoft YaHei UI"/>
              </a:rPr>
              <a:t>例</a:t>
            </a:r>
            <a:r>
              <a:rPr dirty="0" sz="3600">
                <a:solidFill>
                  <a:srgbClr val="92D050"/>
                </a:solidFill>
                <a:latin typeface="Trebuchet MS"/>
                <a:cs typeface="Trebuchet MS"/>
              </a:rPr>
              <a:t>1	</a:t>
            </a:r>
            <a:r>
              <a:rPr dirty="0" sz="3600" spc="10">
                <a:solidFill>
                  <a:srgbClr val="92D050"/>
                </a:solidFill>
                <a:latin typeface="Microsoft YaHei UI"/>
                <a:cs typeface="Microsoft YaHei UI"/>
              </a:rPr>
              <a:t>卡车计数问题</a:t>
            </a:r>
            <a:endParaRPr sz="3600">
              <a:latin typeface="Microsoft YaHei UI"/>
              <a:cs typeface="Microsoft YaHei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07033" y="1420749"/>
            <a:ext cx="8166734" cy="1479550"/>
            <a:chOff x="1407033" y="1420749"/>
            <a:chExt cx="8166734" cy="1479550"/>
          </a:xfrm>
        </p:grpSpPr>
        <p:sp>
          <p:nvSpPr>
            <p:cNvPr id="4" name="object 4"/>
            <p:cNvSpPr/>
            <p:nvPr/>
          </p:nvSpPr>
          <p:spPr>
            <a:xfrm>
              <a:off x="1416558" y="1430274"/>
              <a:ext cx="8147684" cy="698500"/>
            </a:xfrm>
            <a:custGeom>
              <a:avLst/>
              <a:gdLst/>
              <a:ahLst/>
              <a:cxnLst/>
              <a:rect l="l" t="t" r="r" b="b"/>
              <a:pathLst>
                <a:path w="8147684" h="698500">
                  <a:moveTo>
                    <a:pt x="8147304" y="0"/>
                  </a:moveTo>
                  <a:lnTo>
                    <a:pt x="0" y="0"/>
                  </a:lnTo>
                  <a:lnTo>
                    <a:pt x="0" y="697991"/>
                  </a:lnTo>
                  <a:lnTo>
                    <a:pt x="8147304" y="697991"/>
                  </a:lnTo>
                  <a:lnTo>
                    <a:pt x="8147304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16558" y="1430274"/>
              <a:ext cx="8147684" cy="698500"/>
            </a:xfrm>
            <a:custGeom>
              <a:avLst/>
              <a:gdLst/>
              <a:ahLst/>
              <a:cxnLst/>
              <a:rect l="l" t="t" r="r" b="b"/>
              <a:pathLst>
                <a:path w="8147684" h="698500">
                  <a:moveTo>
                    <a:pt x="0" y="697991"/>
                  </a:moveTo>
                  <a:lnTo>
                    <a:pt x="8147304" y="697991"/>
                  </a:lnTo>
                  <a:lnTo>
                    <a:pt x="8147304" y="0"/>
                  </a:lnTo>
                  <a:lnTo>
                    <a:pt x="0" y="0"/>
                  </a:lnTo>
                  <a:lnTo>
                    <a:pt x="0" y="697991"/>
                  </a:lnTo>
                  <a:close/>
                </a:path>
              </a:pathLst>
            </a:custGeom>
            <a:ln w="19050">
              <a:solidFill>
                <a:srgbClr val="688E1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903213" y="2303526"/>
              <a:ext cx="1645920" cy="582295"/>
            </a:xfrm>
            <a:custGeom>
              <a:avLst/>
              <a:gdLst/>
              <a:ahLst/>
              <a:cxnLst/>
              <a:rect l="l" t="t" r="r" b="b"/>
              <a:pathLst>
                <a:path w="1645920" h="582294">
                  <a:moveTo>
                    <a:pt x="0" y="97027"/>
                  </a:moveTo>
                  <a:lnTo>
                    <a:pt x="7623" y="59257"/>
                  </a:lnTo>
                  <a:lnTo>
                    <a:pt x="28416" y="28416"/>
                  </a:lnTo>
                  <a:lnTo>
                    <a:pt x="59257" y="7623"/>
                  </a:lnTo>
                  <a:lnTo>
                    <a:pt x="97027" y="0"/>
                  </a:lnTo>
                  <a:lnTo>
                    <a:pt x="1548891" y="0"/>
                  </a:lnTo>
                  <a:lnTo>
                    <a:pt x="1586662" y="7623"/>
                  </a:lnTo>
                  <a:lnTo>
                    <a:pt x="1617503" y="28416"/>
                  </a:lnTo>
                  <a:lnTo>
                    <a:pt x="1638296" y="59257"/>
                  </a:lnTo>
                  <a:lnTo>
                    <a:pt x="1645919" y="97027"/>
                  </a:lnTo>
                  <a:lnTo>
                    <a:pt x="1645919" y="485139"/>
                  </a:lnTo>
                  <a:lnTo>
                    <a:pt x="1638296" y="522910"/>
                  </a:lnTo>
                  <a:lnTo>
                    <a:pt x="1617503" y="553751"/>
                  </a:lnTo>
                  <a:lnTo>
                    <a:pt x="1586662" y="574544"/>
                  </a:lnTo>
                  <a:lnTo>
                    <a:pt x="1548891" y="582168"/>
                  </a:lnTo>
                  <a:lnTo>
                    <a:pt x="97027" y="582168"/>
                  </a:lnTo>
                  <a:lnTo>
                    <a:pt x="59257" y="574544"/>
                  </a:lnTo>
                  <a:lnTo>
                    <a:pt x="28416" y="553751"/>
                  </a:lnTo>
                  <a:lnTo>
                    <a:pt x="7623" y="522910"/>
                  </a:lnTo>
                  <a:lnTo>
                    <a:pt x="0" y="485139"/>
                  </a:lnTo>
                  <a:lnTo>
                    <a:pt x="0" y="97027"/>
                  </a:lnTo>
                  <a:close/>
                </a:path>
              </a:pathLst>
            </a:custGeom>
            <a:ln w="28575">
              <a:solidFill>
                <a:srgbClr val="90C2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494789" y="1571625"/>
            <a:ext cx="7777480" cy="1206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两</a:t>
            </a:r>
            <a:r>
              <a:rPr dirty="0" sz="2400" spc="-60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个</a:t>
            </a:r>
            <a:r>
              <a:rPr dirty="0" sz="2400" spc="-60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进</a:t>
            </a:r>
            <a:r>
              <a:rPr dirty="0" sz="2400" spc="-60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程</a:t>
            </a:r>
            <a:r>
              <a:rPr dirty="0" sz="2400" spc="-60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：</a:t>
            </a:r>
            <a:r>
              <a:rPr dirty="0" sz="2400" spc="-60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观</a:t>
            </a:r>
            <a:r>
              <a:rPr dirty="0" sz="2400" spc="-60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察</a:t>
            </a:r>
            <a:r>
              <a:rPr dirty="0" sz="2400" spc="-60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者</a:t>
            </a:r>
            <a:r>
              <a:rPr dirty="0" sz="2400" spc="-600">
                <a:latin typeface="SimSun"/>
                <a:cs typeface="SimSun"/>
              </a:rPr>
              <a:t> </a:t>
            </a:r>
            <a:r>
              <a:rPr dirty="0" sz="2400" spc="-15">
                <a:latin typeface="Microsoft Sans Serif"/>
                <a:cs typeface="Microsoft Sans Serif"/>
              </a:rPr>
              <a:t>o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 spc="15">
                <a:latin typeface="Microsoft Sans Serif"/>
                <a:cs typeface="Microsoft Sans Serif"/>
              </a:rPr>
              <a:t>b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 spc="-150">
                <a:latin typeface="Microsoft Sans Serif"/>
                <a:cs typeface="Microsoft Sans Serif"/>
              </a:rPr>
              <a:t>s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 spc="-135">
                <a:latin typeface="Microsoft Sans Serif"/>
                <a:cs typeface="Microsoft Sans Serif"/>
              </a:rPr>
              <a:t>e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 spc="25">
                <a:latin typeface="Microsoft Sans Serif"/>
                <a:cs typeface="Microsoft Sans Serif"/>
              </a:rPr>
              <a:t>r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 spc="-75">
                <a:latin typeface="Microsoft Sans Serif"/>
                <a:cs typeface="Microsoft Sans Serif"/>
              </a:rPr>
              <a:t>v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 spc="-135">
                <a:latin typeface="Microsoft Sans Serif"/>
                <a:cs typeface="Microsoft Sans Serif"/>
              </a:rPr>
              <a:t>e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 spc="25">
                <a:latin typeface="Microsoft Sans Serif"/>
                <a:cs typeface="Microsoft Sans Serif"/>
              </a:rPr>
              <a:t>r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SimSun"/>
                <a:cs typeface="SimSun"/>
              </a:rPr>
              <a:t>和</a:t>
            </a:r>
            <a:r>
              <a:rPr dirty="0" sz="2400" spc="-60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统</a:t>
            </a:r>
            <a:r>
              <a:rPr dirty="0" sz="2400" spc="-60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计</a:t>
            </a:r>
            <a:r>
              <a:rPr dirty="0" sz="2400" spc="-60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者</a:t>
            </a:r>
            <a:r>
              <a:rPr dirty="0" sz="2400" spc="-600">
                <a:latin typeface="SimSun"/>
                <a:cs typeface="SimSun"/>
              </a:rPr>
              <a:t> </a:t>
            </a:r>
            <a:r>
              <a:rPr dirty="0" sz="2400" spc="-150">
                <a:latin typeface="Microsoft Sans Serif"/>
                <a:cs typeface="Microsoft Sans Serif"/>
              </a:rPr>
              <a:t>c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 spc="-15">
                <a:latin typeface="Microsoft Sans Serif"/>
                <a:cs typeface="Microsoft Sans Serif"/>
              </a:rPr>
              <a:t>o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 spc="-65">
                <a:latin typeface="Microsoft Sans Serif"/>
                <a:cs typeface="Microsoft Sans Serif"/>
              </a:rPr>
              <a:t>u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 spc="-65">
                <a:latin typeface="Microsoft Sans Serif"/>
                <a:cs typeface="Microsoft Sans Serif"/>
              </a:rPr>
              <a:t>n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 spc="105">
                <a:latin typeface="Microsoft Sans Serif"/>
                <a:cs typeface="Microsoft Sans Serif"/>
              </a:rPr>
              <a:t>t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 spc="-135">
                <a:latin typeface="Microsoft Sans Serif"/>
                <a:cs typeface="Microsoft Sans Serif"/>
              </a:rPr>
              <a:t>e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 spc="25">
                <a:latin typeface="Microsoft Sans Serif"/>
                <a:cs typeface="Microsoft Sans Serif"/>
              </a:rPr>
              <a:t>r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Microsoft Sans Serif"/>
              <a:cs typeface="Microsoft Sans Serif"/>
            </a:endParaRPr>
          </a:p>
          <a:p>
            <a:pPr marL="4563745">
              <a:lnSpc>
                <a:spcPct val="100000"/>
              </a:lnSpc>
            </a:pPr>
            <a:r>
              <a:rPr dirty="0" sz="2400" spc="-35">
                <a:latin typeface="Microsoft Sans Serif"/>
                <a:cs typeface="Microsoft Sans Serif"/>
              </a:rPr>
              <a:t>count</a:t>
            </a:r>
            <a:r>
              <a:rPr dirty="0" sz="2400" spc="-5">
                <a:latin typeface="SimSun"/>
                <a:cs typeface="SimSun"/>
              </a:rPr>
              <a:t>变量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89576" y="1926335"/>
            <a:ext cx="3474085" cy="751840"/>
          </a:xfrm>
          <a:custGeom>
            <a:avLst/>
            <a:gdLst/>
            <a:ahLst/>
            <a:cxnLst/>
            <a:rect l="l" t="t" r="r" b="b"/>
            <a:pathLst>
              <a:path w="3474084" h="751839">
                <a:moveTo>
                  <a:pt x="913765" y="751713"/>
                </a:moveTo>
                <a:lnTo>
                  <a:pt x="900696" y="722503"/>
                </a:lnTo>
                <a:lnTo>
                  <a:pt x="874649" y="664210"/>
                </a:lnTo>
                <a:lnTo>
                  <a:pt x="856526" y="686308"/>
                </a:lnTo>
                <a:lnTo>
                  <a:pt x="18923" y="0"/>
                </a:lnTo>
                <a:lnTo>
                  <a:pt x="9906" y="889"/>
                </a:lnTo>
                <a:lnTo>
                  <a:pt x="0" y="13081"/>
                </a:lnTo>
                <a:lnTo>
                  <a:pt x="889" y="22098"/>
                </a:lnTo>
                <a:lnTo>
                  <a:pt x="838441" y="708367"/>
                </a:lnTo>
                <a:lnTo>
                  <a:pt x="820293" y="730504"/>
                </a:lnTo>
                <a:lnTo>
                  <a:pt x="913765" y="751713"/>
                </a:lnTo>
                <a:close/>
              </a:path>
              <a:path w="3474084" h="751839">
                <a:moveTo>
                  <a:pt x="3174746" y="108966"/>
                </a:moveTo>
                <a:lnTo>
                  <a:pt x="3079369" y="118364"/>
                </a:lnTo>
                <a:lnTo>
                  <a:pt x="3094596" y="142608"/>
                </a:lnTo>
                <a:lnTo>
                  <a:pt x="2545207" y="488696"/>
                </a:lnTo>
                <a:lnTo>
                  <a:pt x="2543302" y="497459"/>
                </a:lnTo>
                <a:lnTo>
                  <a:pt x="2547493" y="504190"/>
                </a:lnTo>
                <a:lnTo>
                  <a:pt x="2551684" y="510794"/>
                </a:lnTo>
                <a:lnTo>
                  <a:pt x="2560447" y="512826"/>
                </a:lnTo>
                <a:lnTo>
                  <a:pt x="3109798" y="166776"/>
                </a:lnTo>
                <a:lnTo>
                  <a:pt x="3124962" y="190881"/>
                </a:lnTo>
                <a:lnTo>
                  <a:pt x="3161461" y="130810"/>
                </a:lnTo>
                <a:lnTo>
                  <a:pt x="3174746" y="108966"/>
                </a:lnTo>
                <a:close/>
              </a:path>
              <a:path w="3474084" h="751839">
                <a:moveTo>
                  <a:pt x="3473577" y="107061"/>
                </a:moveTo>
                <a:lnTo>
                  <a:pt x="3469005" y="100711"/>
                </a:lnTo>
                <a:lnTo>
                  <a:pt x="3464306" y="94234"/>
                </a:lnTo>
                <a:lnTo>
                  <a:pt x="3455416" y="92710"/>
                </a:lnTo>
                <a:lnTo>
                  <a:pt x="2621000" y="689648"/>
                </a:lnTo>
                <a:lnTo>
                  <a:pt x="2604389" y="666369"/>
                </a:lnTo>
                <a:lnTo>
                  <a:pt x="2559558" y="751078"/>
                </a:lnTo>
                <a:lnTo>
                  <a:pt x="2654173" y="736092"/>
                </a:lnTo>
                <a:lnTo>
                  <a:pt x="2646819" y="725805"/>
                </a:lnTo>
                <a:lnTo>
                  <a:pt x="2637612" y="712914"/>
                </a:lnTo>
                <a:lnTo>
                  <a:pt x="3472053" y="115951"/>
                </a:lnTo>
                <a:lnTo>
                  <a:pt x="3473577" y="1070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64869" y="3019805"/>
            <a:ext cx="4479290" cy="3677920"/>
          </a:xfrm>
          <a:custGeom>
            <a:avLst/>
            <a:gdLst/>
            <a:ahLst/>
            <a:cxnLst/>
            <a:rect l="l" t="t" r="r" b="b"/>
            <a:pathLst>
              <a:path w="4479290" h="3677920">
                <a:moveTo>
                  <a:pt x="0" y="612902"/>
                </a:moveTo>
                <a:lnTo>
                  <a:pt x="1844" y="565009"/>
                </a:lnTo>
                <a:lnTo>
                  <a:pt x="7285" y="518124"/>
                </a:lnTo>
                <a:lnTo>
                  <a:pt x="16187" y="472382"/>
                </a:lnTo>
                <a:lnTo>
                  <a:pt x="28414" y="427920"/>
                </a:lnTo>
                <a:lnTo>
                  <a:pt x="43829" y="384874"/>
                </a:lnTo>
                <a:lnTo>
                  <a:pt x="62296" y="343381"/>
                </a:lnTo>
                <a:lnTo>
                  <a:pt x="83679" y="303577"/>
                </a:lnTo>
                <a:lnTo>
                  <a:pt x="107842" y="265597"/>
                </a:lnTo>
                <a:lnTo>
                  <a:pt x="134648" y="229580"/>
                </a:lnTo>
                <a:lnTo>
                  <a:pt x="163961" y="195660"/>
                </a:lnTo>
                <a:lnTo>
                  <a:pt x="195645" y="163975"/>
                </a:lnTo>
                <a:lnTo>
                  <a:pt x="229564" y="134660"/>
                </a:lnTo>
                <a:lnTo>
                  <a:pt x="265581" y="107852"/>
                </a:lnTo>
                <a:lnTo>
                  <a:pt x="303560" y="83688"/>
                </a:lnTo>
                <a:lnTo>
                  <a:pt x="343364" y="62303"/>
                </a:lnTo>
                <a:lnTo>
                  <a:pt x="384858" y="43834"/>
                </a:lnTo>
                <a:lnTo>
                  <a:pt x="427906" y="28417"/>
                </a:lnTo>
                <a:lnTo>
                  <a:pt x="472370" y="16189"/>
                </a:lnTo>
                <a:lnTo>
                  <a:pt x="518115" y="7286"/>
                </a:lnTo>
                <a:lnTo>
                  <a:pt x="565004" y="1844"/>
                </a:lnTo>
                <a:lnTo>
                  <a:pt x="612902" y="0"/>
                </a:lnTo>
                <a:lnTo>
                  <a:pt x="3866133" y="0"/>
                </a:lnTo>
                <a:lnTo>
                  <a:pt x="3914026" y="1844"/>
                </a:lnTo>
                <a:lnTo>
                  <a:pt x="3960911" y="7286"/>
                </a:lnTo>
                <a:lnTo>
                  <a:pt x="4006653" y="16189"/>
                </a:lnTo>
                <a:lnTo>
                  <a:pt x="4051115" y="28417"/>
                </a:lnTo>
                <a:lnTo>
                  <a:pt x="4094161" y="43834"/>
                </a:lnTo>
                <a:lnTo>
                  <a:pt x="4135654" y="62303"/>
                </a:lnTo>
                <a:lnTo>
                  <a:pt x="4175458" y="83688"/>
                </a:lnTo>
                <a:lnTo>
                  <a:pt x="4213438" y="107852"/>
                </a:lnTo>
                <a:lnTo>
                  <a:pt x="4249455" y="134660"/>
                </a:lnTo>
                <a:lnTo>
                  <a:pt x="4283375" y="163975"/>
                </a:lnTo>
                <a:lnTo>
                  <a:pt x="4315060" y="195660"/>
                </a:lnTo>
                <a:lnTo>
                  <a:pt x="4344375" y="229580"/>
                </a:lnTo>
                <a:lnTo>
                  <a:pt x="4371183" y="265597"/>
                </a:lnTo>
                <a:lnTo>
                  <a:pt x="4395347" y="303577"/>
                </a:lnTo>
                <a:lnTo>
                  <a:pt x="4416732" y="343381"/>
                </a:lnTo>
                <a:lnTo>
                  <a:pt x="4435201" y="384874"/>
                </a:lnTo>
                <a:lnTo>
                  <a:pt x="4450618" y="427920"/>
                </a:lnTo>
                <a:lnTo>
                  <a:pt x="4462846" y="472382"/>
                </a:lnTo>
                <a:lnTo>
                  <a:pt x="4471749" y="518124"/>
                </a:lnTo>
                <a:lnTo>
                  <a:pt x="4477191" y="565009"/>
                </a:lnTo>
                <a:lnTo>
                  <a:pt x="4479035" y="612902"/>
                </a:lnTo>
                <a:lnTo>
                  <a:pt x="4479035" y="3064497"/>
                </a:lnTo>
                <a:lnTo>
                  <a:pt x="4477191" y="3112396"/>
                </a:lnTo>
                <a:lnTo>
                  <a:pt x="4471749" y="3159287"/>
                </a:lnTo>
                <a:lnTo>
                  <a:pt x="4462846" y="3205033"/>
                </a:lnTo>
                <a:lnTo>
                  <a:pt x="4450618" y="3249499"/>
                </a:lnTo>
                <a:lnTo>
                  <a:pt x="4435201" y="3292547"/>
                </a:lnTo>
                <a:lnTo>
                  <a:pt x="4416732" y="3334042"/>
                </a:lnTo>
                <a:lnTo>
                  <a:pt x="4395347" y="3373848"/>
                </a:lnTo>
                <a:lnTo>
                  <a:pt x="4371183" y="3411827"/>
                </a:lnTo>
                <a:lnTo>
                  <a:pt x="4344375" y="3447845"/>
                </a:lnTo>
                <a:lnTo>
                  <a:pt x="4315060" y="3481764"/>
                </a:lnTo>
                <a:lnTo>
                  <a:pt x="4283375" y="3513448"/>
                </a:lnTo>
                <a:lnTo>
                  <a:pt x="4249455" y="3542762"/>
                </a:lnTo>
                <a:lnTo>
                  <a:pt x="4213438" y="3569568"/>
                </a:lnTo>
                <a:lnTo>
                  <a:pt x="4175458" y="3593731"/>
                </a:lnTo>
                <a:lnTo>
                  <a:pt x="4135654" y="3615115"/>
                </a:lnTo>
                <a:lnTo>
                  <a:pt x="4094161" y="3633582"/>
                </a:lnTo>
                <a:lnTo>
                  <a:pt x="4051115" y="3648997"/>
                </a:lnTo>
                <a:lnTo>
                  <a:pt x="4006653" y="3661224"/>
                </a:lnTo>
                <a:lnTo>
                  <a:pt x="3960911" y="3670126"/>
                </a:lnTo>
                <a:lnTo>
                  <a:pt x="3914026" y="3675567"/>
                </a:lnTo>
                <a:lnTo>
                  <a:pt x="3866133" y="3677412"/>
                </a:lnTo>
                <a:lnTo>
                  <a:pt x="612902" y="3677412"/>
                </a:lnTo>
                <a:lnTo>
                  <a:pt x="565004" y="3675567"/>
                </a:lnTo>
                <a:lnTo>
                  <a:pt x="518115" y="3670126"/>
                </a:lnTo>
                <a:lnTo>
                  <a:pt x="472370" y="3661224"/>
                </a:lnTo>
                <a:lnTo>
                  <a:pt x="427906" y="3648997"/>
                </a:lnTo>
                <a:lnTo>
                  <a:pt x="384858" y="3633582"/>
                </a:lnTo>
                <a:lnTo>
                  <a:pt x="343364" y="3615115"/>
                </a:lnTo>
                <a:lnTo>
                  <a:pt x="303560" y="3593731"/>
                </a:lnTo>
                <a:lnTo>
                  <a:pt x="265581" y="3569568"/>
                </a:lnTo>
                <a:lnTo>
                  <a:pt x="229564" y="3542762"/>
                </a:lnTo>
                <a:lnTo>
                  <a:pt x="195645" y="3513448"/>
                </a:lnTo>
                <a:lnTo>
                  <a:pt x="163961" y="3481764"/>
                </a:lnTo>
                <a:lnTo>
                  <a:pt x="134648" y="3447845"/>
                </a:lnTo>
                <a:lnTo>
                  <a:pt x="107842" y="3411827"/>
                </a:lnTo>
                <a:lnTo>
                  <a:pt x="83679" y="3373848"/>
                </a:lnTo>
                <a:lnTo>
                  <a:pt x="62296" y="3334042"/>
                </a:lnTo>
                <a:lnTo>
                  <a:pt x="43829" y="3292547"/>
                </a:lnTo>
                <a:lnTo>
                  <a:pt x="28414" y="3249499"/>
                </a:lnTo>
                <a:lnTo>
                  <a:pt x="16187" y="3205033"/>
                </a:lnTo>
                <a:lnTo>
                  <a:pt x="7285" y="3159287"/>
                </a:lnTo>
                <a:lnTo>
                  <a:pt x="1844" y="3112396"/>
                </a:lnTo>
                <a:lnTo>
                  <a:pt x="0" y="3064497"/>
                </a:lnTo>
                <a:lnTo>
                  <a:pt x="0" y="612902"/>
                </a:lnTo>
                <a:close/>
              </a:path>
            </a:pathLst>
          </a:custGeom>
          <a:ln w="28575">
            <a:solidFill>
              <a:srgbClr val="C42E1A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22070" y="3152521"/>
            <a:ext cx="3904615" cy="331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1837689" indent="-182880">
              <a:lnSpc>
                <a:spcPct val="150100"/>
              </a:lnSpc>
              <a:spcBef>
                <a:spcPts val="100"/>
              </a:spcBef>
            </a:pPr>
            <a:r>
              <a:rPr dirty="0" sz="2400" spc="-15">
                <a:latin typeface="Microsoft Sans Serif"/>
                <a:cs typeface="Microsoft Sans Serif"/>
              </a:rPr>
              <a:t>void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70">
                <a:latin typeface="Microsoft Sans Serif"/>
                <a:cs typeface="Microsoft Sans Serif"/>
              </a:rPr>
              <a:t>observer(){ </a:t>
            </a:r>
            <a:r>
              <a:rPr dirty="0" sz="2400" spc="-620">
                <a:latin typeface="Microsoft Sans Serif"/>
                <a:cs typeface="Microsoft Sans Serif"/>
              </a:rPr>
              <a:t> </a:t>
            </a:r>
            <a:r>
              <a:rPr dirty="0" sz="2400" spc="-50">
                <a:latin typeface="Microsoft Sans Serif"/>
                <a:cs typeface="Microsoft Sans Serif"/>
              </a:rPr>
              <a:t>while(true){</a:t>
            </a:r>
            <a:endParaRPr sz="2400">
              <a:latin typeface="Microsoft Sans Serif"/>
              <a:cs typeface="Microsoft Sans Serif"/>
            </a:endParaRPr>
          </a:p>
          <a:p>
            <a:pPr marL="461645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latin typeface="SimSun"/>
                <a:cs typeface="SimSun"/>
              </a:rPr>
              <a:t>观察到一辆卡车；</a:t>
            </a:r>
            <a:endParaRPr sz="2400">
              <a:latin typeface="SimSun"/>
              <a:cs typeface="SimSun"/>
            </a:endParaRPr>
          </a:p>
          <a:p>
            <a:pPr marL="461645">
              <a:lnSpc>
                <a:spcPct val="100000"/>
              </a:lnSpc>
              <a:spcBef>
                <a:spcPts val="1440"/>
              </a:spcBef>
              <a:tabLst>
                <a:tab pos="2753360" algn="l"/>
              </a:tabLst>
            </a:pPr>
            <a:r>
              <a:rPr dirty="0" sz="2400" spc="-30">
                <a:solidFill>
                  <a:srgbClr val="FF0000"/>
                </a:solidFill>
                <a:latin typeface="Microsoft Sans Serif"/>
                <a:cs typeface="Microsoft Sans Serif"/>
              </a:rPr>
              <a:t>count=cou</a:t>
            </a:r>
            <a:r>
              <a:rPr dirty="0" sz="2400" spc="-40">
                <a:solidFill>
                  <a:srgbClr val="FF0000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80">
                <a:solidFill>
                  <a:srgbClr val="FF0000"/>
                </a:solidFill>
                <a:latin typeface="Microsoft Sans Serif"/>
                <a:cs typeface="Microsoft Sans Serif"/>
              </a:rPr>
              <a:t>t+1</a:t>
            </a:r>
            <a:r>
              <a:rPr dirty="0" sz="2400" spc="50">
                <a:solidFill>
                  <a:srgbClr val="FF0000"/>
                </a:solidFill>
                <a:latin typeface="Microsoft Sans Serif"/>
                <a:cs typeface="Microsoft Sans Serif"/>
              </a:rPr>
              <a:t>;</a:t>
            </a:r>
            <a:r>
              <a:rPr dirty="0" sz="2400">
                <a:solidFill>
                  <a:srgbClr val="FF0000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200">
                <a:solidFill>
                  <a:srgbClr val="FF0000"/>
                </a:solidFill>
                <a:latin typeface="Microsoft Sans Serif"/>
                <a:cs typeface="Microsoft Sans Serif"/>
              </a:rPr>
              <a:t>/</a:t>
            </a:r>
            <a:r>
              <a:rPr dirty="0" sz="2400" spc="210">
                <a:solidFill>
                  <a:srgbClr val="FF0000"/>
                </a:solidFill>
                <a:latin typeface="Microsoft Sans Serif"/>
                <a:cs typeface="Microsoft Sans Serif"/>
              </a:rPr>
              <a:t>/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临界区</a:t>
            </a:r>
            <a:endParaRPr sz="2400">
              <a:latin typeface="SimSun"/>
              <a:cs typeface="SimSun"/>
            </a:endParaRPr>
          </a:p>
          <a:p>
            <a:pPr marL="194945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latin typeface="Microsoft Sans Serif"/>
                <a:cs typeface="Microsoft Sans Serif"/>
              </a:rPr>
              <a:t>}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latin typeface="Microsoft Sans Serif"/>
                <a:cs typeface="Microsoft Sans Serif"/>
              </a:rPr>
              <a:t>}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831014" y="3017710"/>
            <a:ext cx="4509135" cy="3719829"/>
            <a:chOff x="5831014" y="3017710"/>
            <a:chExt cx="4509135" cy="3719829"/>
          </a:xfrm>
        </p:grpSpPr>
        <p:sp>
          <p:nvSpPr>
            <p:cNvPr id="12" name="object 12"/>
            <p:cNvSpPr/>
            <p:nvPr/>
          </p:nvSpPr>
          <p:spPr>
            <a:xfrm>
              <a:off x="5845302" y="3031998"/>
              <a:ext cx="4480560" cy="3691254"/>
            </a:xfrm>
            <a:custGeom>
              <a:avLst/>
              <a:gdLst/>
              <a:ahLst/>
              <a:cxnLst/>
              <a:rect l="l" t="t" r="r" b="b"/>
              <a:pathLst>
                <a:path w="4480559" h="3691254">
                  <a:moveTo>
                    <a:pt x="3865372" y="0"/>
                  </a:moveTo>
                  <a:lnTo>
                    <a:pt x="615188" y="0"/>
                  </a:lnTo>
                  <a:lnTo>
                    <a:pt x="567115" y="1851"/>
                  </a:lnTo>
                  <a:lnTo>
                    <a:pt x="520054" y="7313"/>
                  </a:lnTo>
                  <a:lnTo>
                    <a:pt x="474141" y="16249"/>
                  </a:lnTo>
                  <a:lnTo>
                    <a:pt x="429513" y="28522"/>
                  </a:lnTo>
                  <a:lnTo>
                    <a:pt x="386306" y="43996"/>
                  </a:lnTo>
                  <a:lnTo>
                    <a:pt x="344658" y="62534"/>
                  </a:lnTo>
                  <a:lnTo>
                    <a:pt x="304705" y="83998"/>
                  </a:lnTo>
                  <a:lnTo>
                    <a:pt x="266585" y="108253"/>
                  </a:lnTo>
                  <a:lnTo>
                    <a:pt x="230433" y="135160"/>
                  </a:lnTo>
                  <a:lnTo>
                    <a:pt x="196387" y="164584"/>
                  </a:lnTo>
                  <a:lnTo>
                    <a:pt x="164584" y="196387"/>
                  </a:lnTo>
                  <a:lnTo>
                    <a:pt x="135160" y="230433"/>
                  </a:lnTo>
                  <a:lnTo>
                    <a:pt x="108253" y="266585"/>
                  </a:lnTo>
                  <a:lnTo>
                    <a:pt x="83998" y="304705"/>
                  </a:lnTo>
                  <a:lnTo>
                    <a:pt x="62534" y="344658"/>
                  </a:lnTo>
                  <a:lnTo>
                    <a:pt x="43996" y="386306"/>
                  </a:lnTo>
                  <a:lnTo>
                    <a:pt x="28522" y="429513"/>
                  </a:lnTo>
                  <a:lnTo>
                    <a:pt x="16249" y="474141"/>
                  </a:lnTo>
                  <a:lnTo>
                    <a:pt x="7313" y="520054"/>
                  </a:lnTo>
                  <a:lnTo>
                    <a:pt x="1851" y="567115"/>
                  </a:lnTo>
                  <a:lnTo>
                    <a:pt x="0" y="615188"/>
                  </a:lnTo>
                  <a:lnTo>
                    <a:pt x="0" y="3075927"/>
                  </a:lnTo>
                  <a:lnTo>
                    <a:pt x="1851" y="3124004"/>
                  </a:lnTo>
                  <a:lnTo>
                    <a:pt x="7313" y="3171069"/>
                  </a:lnTo>
                  <a:lnTo>
                    <a:pt x="16249" y="3216986"/>
                  </a:lnTo>
                  <a:lnTo>
                    <a:pt x="28522" y="3261617"/>
                  </a:lnTo>
                  <a:lnTo>
                    <a:pt x="43996" y="3304826"/>
                  </a:lnTo>
                  <a:lnTo>
                    <a:pt x="62534" y="3346475"/>
                  </a:lnTo>
                  <a:lnTo>
                    <a:pt x="83998" y="3386429"/>
                  </a:lnTo>
                  <a:lnTo>
                    <a:pt x="108253" y="3424550"/>
                  </a:lnTo>
                  <a:lnTo>
                    <a:pt x="135160" y="3460702"/>
                  </a:lnTo>
                  <a:lnTo>
                    <a:pt x="164584" y="3494748"/>
                  </a:lnTo>
                  <a:lnTo>
                    <a:pt x="196387" y="3526551"/>
                  </a:lnTo>
                  <a:lnTo>
                    <a:pt x="230433" y="3555974"/>
                  </a:lnTo>
                  <a:lnTo>
                    <a:pt x="266585" y="3582881"/>
                  </a:lnTo>
                  <a:lnTo>
                    <a:pt x="304705" y="3607134"/>
                  </a:lnTo>
                  <a:lnTo>
                    <a:pt x="344658" y="3628597"/>
                  </a:lnTo>
                  <a:lnTo>
                    <a:pt x="386306" y="3647134"/>
                  </a:lnTo>
                  <a:lnTo>
                    <a:pt x="429513" y="3662607"/>
                  </a:lnTo>
                  <a:lnTo>
                    <a:pt x="474141" y="3674879"/>
                  </a:lnTo>
                  <a:lnTo>
                    <a:pt x="520054" y="3683815"/>
                  </a:lnTo>
                  <a:lnTo>
                    <a:pt x="567115" y="3689277"/>
                  </a:lnTo>
                  <a:lnTo>
                    <a:pt x="615188" y="3691128"/>
                  </a:lnTo>
                  <a:lnTo>
                    <a:pt x="3865372" y="3691128"/>
                  </a:lnTo>
                  <a:lnTo>
                    <a:pt x="3913444" y="3689277"/>
                  </a:lnTo>
                  <a:lnTo>
                    <a:pt x="3960505" y="3683815"/>
                  </a:lnTo>
                  <a:lnTo>
                    <a:pt x="4006418" y="3674879"/>
                  </a:lnTo>
                  <a:lnTo>
                    <a:pt x="4051046" y="3662607"/>
                  </a:lnTo>
                  <a:lnTo>
                    <a:pt x="4094253" y="3647134"/>
                  </a:lnTo>
                  <a:lnTo>
                    <a:pt x="4135901" y="3628597"/>
                  </a:lnTo>
                  <a:lnTo>
                    <a:pt x="4175854" y="3607134"/>
                  </a:lnTo>
                  <a:lnTo>
                    <a:pt x="4213974" y="3582881"/>
                  </a:lnTo>
                  <a:lnTo>
                    <a:pt x="4250126" y="3555974"/>
                  </a:lnTo>
                  <a:lnTo>
                    <a:pt x="4284172" y="3526551"/>
                  </a:lnTo>
                  <a:lnTo>
                    <a:pt x="4315975" y="3494748"/>
                  </a:lnTo>
                  <a:lnTo>
                    <a:pt x="4345399" y="3460702"/>
                  </a:lnTo>
                  <a:lnTo>
                    <a:pt x="4372306" y="3424550"/>
                  </a:lnTo>
                  <a:lnTo>
                    <a:pt x="4396561" y="3386429"/>
                  </a:lnTo>
                  <a:lnTo>
                    <a:pt x="4418025" y="3346475"/>
                  </a:lnTo>
                  <a:lnTo>
                    <a:pt x="4436563" y="3304826"/>
                  </a:lnTo>
                  <a:lnTo>
                    <a:pt x="4452037" y="3261617"/>
                  </a:lnTo>
                  <a:lnTo>
                    <a:pt x="4464310" y="3216986"/>
                  </a:lnTo>
                  <a:lnTo>
                    <a:pt x="4473246" y="3171069"/>
                  </a:lnTo>
                  <a:lnTo>
                    <a:pt x="4478708" y="3124004"/>
                  </a:lnTo>
                  <a:lnTo>
                    <a:pt x="4480559" y="3075927"/>
                  </a:lnTo>
                  <a:lnTo>
                    <a:pt x="4480559" y="615188"/>
                  </a:lnTo>
                  <a:lnTo>
                    <a:pt x="4478708" y="567115"/>
                  </a:lnTo>
                  <a:lnTo>
                    <a:pt x="4473246" y="520054"/>
                  </a:lnTo>
                  <a:lnTo>
                    <a:pt x="4464310" y="474141"/>
                  </a:lnTo>
                  <a:lnTo>
                    <a:pt x="4452037" y="429513"/>
                  </a:lnTo>
                  <a:lnTo>
                    <a:pt x="4436563" y="386306"/>
                  </a:lnTo>
                  <a:lnTo>
                    <a:pt x="4418025" y="344658"/>
                  </a:lnTo>
                  <a:lnTo>
                    <a:pt x="4396561" y="304705"/>
                  </a:lnTo>
                  <a:lnTo>
                    <a:pt x="4372306" y="266585"/>
                  </a:lnTo>
                  <a:lnTo>
                    <a:pt x="4345399" y="230433"/>
                  </a:lnTo>
                  <a:lnTo>
                    <a:pt x="4315975" y="196387"/>
                  </a:lnTo>
                  <a:lnTo>
                    <a:pt x="4284172" y="164584"/>
                  </a:lnTo>
                  <a:lnTo>
                    <a:pt x="4250126" y="135160"/>
                  </a:lnTo>
                  <a:lnTo>
                    <a:pt x="4213974" y="108253"/>
                  </a:lnTo>
                  <a:lnTo>
                    <a:pt x="4175854" y="83998"/>
                  </a:lnTo>
                  <a:lnTo>
                    <a:pt x="4135901" y="62534"/>
                  </a:lnTo>
                  <a:lnTo>
                    <a:pt x="4094253" y="43996"/>
                  </a:lnTo>
                  <a:lnTo>
                    <a:pt x="4051046" y="28522"/>
                  </a:lnTo>
                  <a:lnTo>
                    <a:pt x="4006418" y="16249"/>
                  </a:lnTo>
                  <a:lnTo>
                    <a:pt x="3960505" y="7313"/>
                  </a:lnTo>
                  <a:lnTo>
                    <a:pt x="3913444" y="1851"/>
                  </a:lnTo>
                  <a:lnTo>
                    <a:pt x="3865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845302" y="3031998"/>
              <a:ext cx="4480560" cy="3691254"/>
            </a:xfrm>
            <a:custGeom>
              <a:avLst/>
              <a:gdLst/>
              <a:ahLst/>
              <a:cxnLst/>
              <a:rect l="l" t="t" r="r" b="b"/>
              <a:pathLst>
                <a:path w="4480559" h="3691254">
                  <a:moveTo>
                    <a:pt x="0" y="615188"/>
                  </a:moveTo>
                  <a:lnTo>
                    <a:pt x="1851" y="567115"/>
                  </a:lnTo>
                  <a:lnTo>
                    <a:pt x="7313" y="520054"/>
                  </a:lnTo>
                  <a:lnTo>
                    <a:pt x="16249" y="474141"/>
                  </a:lnTo>
                  <a:lnTo>
                    <a:pt x="28522" y="429513"/>
                  </a:lnTo>
                  <a:lnTo>
                    <a:pt x="43996" y="386306"/>
                  </a:lnTo>
                  <a:lnTo>
                    <a:pt x="62534" y="344658"/>
                  </a:lnTo>
                  <a:lnTo>
                    <a:pt x="83998" y="304705"/>
                  </a:lnTo>
                  <a:lnTo>
                    <a:pt x="108253" y="266585"/>
                  </a:lnTo>
                  <a:lnTo>
                    <a:pt x="135160" y="230433"/>
                  </a:lnTo>
                  <a:lnTo>
                    <a:pt x="164584" y="196387"/>
                  </a:lnTo>
                  <a:lnTo>
                    <a:pt x="196387" y="164584"/>
                  </a:lnTo>
                  <a:lnTo>
                    <a:pt x="230433" y="135160"/>
                  </a:lnTo>
                  <a:lnTo>
                    <a:pt x="266585" y="108253"/>
                  </a:lnTo>
                  <a:lnTo>
                    <a:pt x="304705" y="83998"/>
                  </a:lnTo>
                  <a:lnTo>
                    <a:pt x="344658" y="62534"/>
                  </a:lnTo>
                  <a:lnTo>
                    <a:pt x="386306" y="43996"/>
                  </a:lnTo>
                  <a:lnTo>
                    <a:pt x="429513" y="28522"/>
                  </a:lnTo>
                  <a:lnTo>
                    <a:pt x="474141" y="16249"/>
                  </a:lnTo>
                  <a:lnTo>
                    <a:pt x="520054" y="7313"/>
                  </a:lnTo>
                  <a:lnTo>
                    <a:pt x="567115" y="1851"/>
                  </a:lnTo>
                  <a:lnTo>
                    <a:pt x="615188" y="0"/>
                  </a:lnTo>
                  <a:lnTo>
                    <a:pt x="3865372" y="0"/>
                  </a:lnTo>
                  <a:lnTo>
                    <a:pt x="3913444" y="1851"/>
                  </a:lnTo>
                  <a:lnTo>
                    <a:pt x="3960505" y="7313"/>
                  </a:lnTo>
                  <a:lnTo>
                    <a:pt x="4006418" y="16249"/>
                  </a:lnTo>
                  <a:lnTo>
                    <a:pt x="4051046" y="28522"/>
                  </a:lnTo>
                  <a:lnTo>
                    <a:pt x="4094253" y="43996"/>
                  </a:lnTo>
                  <a:lnTo>
                    <a:pt x="4135901" y="62534"/>
                  </a:lnTo>
                  <a:lnTo>
                    <a:pt x="4175854" y="83998"/>
                  </a:lnTo>
                  <a:lnTo>
                    <a:pt x="4213974" y="108253"/>
                  </a:lnTo>
                  <a:lnTo>
                    <a:pt x="4250126" y="135160"/>
                  </a:lnTo>
                  <a:lnTo>
                    <a:pt x="4284172" y="164584"/>
                  </a:lnTo>
                  <a:lnTo>
                    <a:pt x="4315975" y="196387"/>
                  </a:lnTo>
                  <a:lnTo>
                    <a:pt x="4345399" y="230433"/>
                  </a:lnTo>
                  <a:lnTo>
                    <a:pt x="4372306" y="266585"/>
                  </a:lnTo>
                  <a:lnTo>
                    <a:pt x="4396561" y="304705"/>
                  </a:lnTo>
                  <a:lnTo>
                    <a:pt x="4418025" y="344658"/>
                  </a:lnTo>
                  <a:lnTo>
                    <a:pt x="4436563" y="386306"/>
                  </a:lnTo>
                  <a:lnTo>
                    <a:pt x="4452037" y="429513"/>
                  </a:lnTo>
                  <a:lnTo>
                    <a:pt x="4464310" y="474141"/>
                  </a:lnTo>
                  <a:lnTo>
                    <a:pt x="4473246" y="520054"/>
                  </a:lnTo>
                  <a:lnTo>
                    <a:pt x="4478708" y="567115"/>
                  </a:lnTo>
                  <a:lnTo>
                    <a:pt x="4480559" y="615188"/>
                  </a:lnTo>
                  <a:lnTo>
                    <a:pt x="4480559" y="3075927"/>
                  </a:lnTo>
                  <a:lnTo>
                    <a:pt x="4478708" y="3124004"/>
                  </a:lnTo>
                  <a:lnTo>
                    <a:pt x="4473246" y="3171069"/>
                  </a:lnTo>
                  <a:lnTo>
                    <a:pt x="4464310" y="3216986"/>
                  </a:lnTo>
                  <a:lnTo>
                    <a:pt x="4452037" y="3261617"/>
                  </a:lnTo>
                  <a:lnTo>
                    <a:pt x="4436563" y="3304826"/>
                  </a:lnTo>
                  <a:lnTo>
                    <a:pt x="4418025" y="3346475"/>
                  </a:lnTo>
                  <a:lnTo>
                    <a:pt x="4396561" y="3386429"/>
                  </a:lnTo>
                  <a:lnTo>
                    <a:pt x="4372306" y="3424550"/>
                  </a:lnTo>
                  <a:lnTo>
                    <a:pt x="4345399" y="3460702"/>
                  </a:lnTo>
                  <a:lnTo>
                    <a:pt x="4315975" y="3494748"/>
                  </a:lnTo>
                  <a:lnTo>
                    <a:pt x="4284172" y="3526551"/>
                  </a:lnTo>
                  <a:lnTo>
                    <a:pt x="4250126" y="3555974"/>
                  </a:lnTo>
                  <a:lnTo>
                    <a:pt x="4213974" y="3582881"/>
                  </a:lnTo>
                  <a:lnTo>
                    <a:pt x="4175854" y="3607134"/>
                  </a:lnTo>
                  <a:lnTo>
                    <a:pt x="4135901" y="3628597"/>
                  </a:lnTo>
                  <a:lnTo>
                    <a:pt x="4094253" y="3647134"/>
                  </a:lnTo>
                  <a:lnTo>
                    <a:pt x="4051046" y="3662607"/>
                  </a:lnTo>
                  <a:lnTo>
                    <a:pt x="4006418" y="3674879"/>
                  </a:lnTo>
                  <a:lnTo>
                    <a:pt x="3960505" y="3683815"/>
                  </a:lnTo>
                  <a:lnTo>
                    <a:pt x="3913444" y="3689277"/>
                  </a:lnTo>
                  <a:lnTo>
                    <a:pt x="3865372" y="3691128"/>
                  </a:lnTo>
                  <a:lnTo>
                    <a:pt x="615188" y="3691128"/>
                  </a:lnTo>
                  <a:lnTo>
                    <a:pt x="567115" y="3689277"/>
                  </a:lnTo>
                  <a:lnTo>
                    <a:pt x="520054" y="3683815"/>
                  </a:lnTo>
                  <a:lnTo>
                    <a:pt x="474141" y="3674879"/>
                  </a:lnTo>
                  <a:lnTo>
                    <a:pt x="429513" y="3662607"/>
                  </a:lnTo>
                  <a:lnTo>
                    <a:pt x="386306" y="3647134"/>
                  </a:lnTo>
                  <a:lnTo>
                    <a:pt x="344658" y="3628597"/>
                  </a:lnTo>
                  <a:lnTo>
                    <a:pt x="304705" y="3607134"/>
                  </a:lnTo>
                  <a:lnTo>
                    <a:pt x="266585" y="3582881"/>
                  </a:lnTo>
                  <a:lnTo>
                    <a:pt x="230433" y="3555974"/>
                  </a:lnTo>
                  <a:lnTo>
                    <a:pt x="196387" y="3526551"/>
                  </a:lnTo>
                  <a:lnTo>
                    <a:pt x="164584" y="3494748"/>
                  </a:lnTo>
                  <a:lnTo>
                    <a:pt x="135160" y="3460702"/>
                  </a:lnTo>
                  <a:lnTo>
                    <a:pt x="108253" y="3424550"/>
                  </a:lnTo>
                  <a:lnTo>
                    <a:pt x="83998" y="3386429"/>
                  </a:lnTo>
                  <a:lnTo>
                    <a:pt x="62534" y="3346475"/>
                  </a:lnTo>
                  <a:lnTo>
                    <a:pt x="43996" y="3304826"/>
                  </a:lnTo>
                  <a:lnTo>
                    <a:pt x="28522" y="3261617"/>
                  </a:lnTo>
                  <a:lnTo>
                    <a:pt x="16249" y="3216986"/>
                  </a:lnTo>
                  <a:lnTo>
                    <a:pt x="7313" y="3171069"/>
                  </a:lnTo>
                  <a:lnTo>
                    <a:pt x="1851" y="3124004"/>
                  </a:lnTo>
                  <a:lnTo>
                    <a:pt x="0" y="3075927"/>
                  </a:lnTo>
                  <a:lnTo>
                    <a:pt x="0" y="615188"/>
                  </a:lnTo>
                  <a:close/>
                </a:path>
              </a:pathLst>
            </a:custGeom>
            <a:ln w="28575">
              <a:solidFill>
                <a:srgbClr val="C42E1A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104890" y="3171951"/>
            <a:ext cx="2978150" cy="331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 marR="614680" indent="-182880">
              <a:lnSpc>
                <a:spcPct val="150100"/>
              </a:lnSpc>
              <a:spcBef>
                <a:spcPts val="100"/>
              </a:spcBef>
            </a:pPr>
            <a:r>
              <a:rPr dirty="0" sz="2400" spc="-15">
                <a:latin typeface="Microsoft Sans Serif"/>
                <a:cs typeface="Microsoft Sans Serif"/>
              </a:rPr>
              <a:t>void</a:t>
            </a:r>
            <a:r>
              <a:rPr dirty="0" sz="2400" spc="65">
                <a:latin typeface="Microsoft Sans Serif"/>
                <a:cs typeface="Microsoft Sans Serif"/>
              </a:rPr>
              <a:t> </a:t>
            </a:r>
            <a:r>
              <a:rPr dirty="0" sz="2400" spc="-60">
                <a:latin typeface="Microsoft Sans Serif"/>
                <a:cs typeface="Microsoft Sans Serif"/>
              </a:rPr>
              <a:t>counter(){ 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 spc="-65">
                <a:latin typeface="Microsoft Sans Serif"/>
                <a:cs typeface="Microsoft Sans Serif"/>
              </a:rPr>
              <a:t>while</a:t>
            </a:r>
            <a:r>
              <a:rPr dirty="0" sz="2400" spc="-45">
                <a:latin typeface="Microsoft Sans Serif"/>
                <a:cs typeface="Microsoft Sans Serif"/>
              </a:rPr>
              <a:t>(</a:t>
            </a:r>
            <a:r>
              <a:rPr dirty="0" sz="2400">
                <a:latin typeface="SimSun"/>
                <a:cs typeface="SimSun"/>
              </a:rPr>
              <a:t>10分钟到</a:t>
            </a:r>
            <a:r>
              <a:rPr dirty="0" sz="2400" spc="-80">
                <a:latin typeface="Microsoft Sans Serif"/>
                <a:cs typeface="Microsoft Sans Serif"/>
              </a:rPr>
              <a:t>){</a:t>
            </a:r>
            <a:endParaRPr sz="2400">
              <a:latin typeface="Microsoft Sans Serif"/>
              <a:cs typeface="Microsoft Sans Serif"/>
            </a:endParaRPr>
          </a:p>
          <a:p>
            <a:pPr marL="462280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输出</a:t>
            </a:r>
            <a:r>
              <a:rPr dirty="0" sz="2400" spc="-35">
                <a:solidFill>
                  <a:srgbClr val="FF0000"/>
                </a:solidFill>
                <a:latin typeface="Microsoft Sans Serif"/>
                <a:cs typeface="Microsoft Sans Serif"/>
              </a:rPr>
              <a:t>count</a:t>
            </a:r>
            <a:r>
              <a:rPr dirty="0" sz="2400" spc="-35">
                <a:solidFill>
                  <a:srgbClr val="FF0000"/>
                </a:solidFill>
                <a:latin typeface="SimSun"/>
                <a:cs typeface="SimSun"/>
              </a:rPr>
              <a:t>的值；</a:t>
            </a:r>
            <a:endParaRPr sz="2400">
              <a:latin typeface="SimSun"/>
              <a:cs typeface="SimSun"/>
            </a:endParaRPr>
          </a:p>
          <a:p>
            <a:pPr marL="462280">
              <a:lnSpc>
                <a:spcPct val="100000"/>
              </a:lnSpc>
              <a:spcBef>
                <a:spcPts val="1440"/>
              </a:spcBef>
              <a:tabLst>
                <a:tab pos="1828800" algn="l"/>
              </a:tabLst>
            </a:pPr>
            <a:r>
              <a:rPr dirty="0" sz="2400">
                <a:solidFill>
                  <a:srgbClr val="FF0000"/>
                </a:solidFill>
                <a:latin typeface="Microsoft Sans Serif"/>
                <a:cs typeface="Microsoft Sans Serif"/>
              </a:rPr>
              <a:t>count=0;</a:t>
            </a:r>
            <a:r>
              <a:rPr dirty="0" sz="2400">
                <a:solidFill>
                  <a:srgbClr val="FF0000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210">
                <a:solidFill>
                  <a:srgbClr val="FF0000"/>
                </a:solidFill>
                <a:latin typeface="Microsoft Sans Serif"/>
                <a:cs typeface="Microsoft Sans Serif"/>
              </a:rPr>
              <a:t>/</a:t>
            </a:r>
            <a:r>
              <a:rPr dirty="0" sz="2400" spc="190">
                <a:solidFill>
                  <a:srgbClr val="FF0000"/>
                </a:solidFill>
                <a:latin typeface="Microsoft Sans Serif"/>
                <a:cs typeface="Microsoft Sans Serif"/>
              </a:rPr>
              <a:t>/</a:t>
            </a:r>
            <a:r>
              <a:rPr dirty="0" sz="2400" spc="-5">
                <a:solidFill>
                  <a:srgbClr val="FF0000"/>
                </a:solidFill>
                <a:latin typeface="SimSun"/>
                <a:cs typeface="SimSun"/>
              </a:rPr>
              <a:t>临界区</a:t>
            </a:r>
            <a:endParaRPr sz="2400">
              <a:latin typeface="SimSun"/>
              <a:cs typeface="SimSun"/>
            </a:endParaRPr>
          </a:p>
          <a:p>
            <a:pPr marL="195580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latin typeface="Microsoft Sans Serif"/>
                <a:cs typeface="Microsoft Sans Serif"/>
              </a:rPr>
              <a:t>}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latin typeface="Microsoft Sans Serif"/>
                <a:cs typeface="Microsoft Sans Serif"/>
              </a:rPr>
              <a:t>}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7807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5365" algn="l"/>
              </a:tabLst>
            </a:pPr>
            <a:r>
              <a:rPr dirty="0" sz="3600" spc="10">
                <a:solidFill>
                  <a:srgbClr val="92D050"/>
                </a:solidFill>
                <a:latin typeface="Microsoft YaHei UI"/>
                <a:cs typeface="Microsoft YaHei UI"/>
              </a:rPr>
              <a:t>例</a:t>
            </a:r>
            <a:r>
              <a:rPr dirty="0" sz="3600">
                <a:solidFill>
                  <a:srgbClr val="92D050"/>
                </a:solidFill>
                <a:latin typeface="Trebuchet MS"/>
                <a:cs typeface="Trebuchet MS"/>
              </a:rPr>
              <a:t>1	</a:t>
            </a:r>
            <a:r>
              <a:rPr dirty="0" sz="3600" spc="10">
                <a:solidFill>
                  <a:srgbClr val="92D050"/>
                </a:solidFill>
                <a:latin typeface="Microsoft YaHei UI"/>
                <a:cs typeface="Microsoft YaHei UI"/>
              </a:rPr>
              <a:t>卡车计数问题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761" y="409194"/>
            <a:ext cx="3176270" cy="1321435"/>
          </a:xfrm>
          <a:prstGeom prst="rect">
            <a:avLst/>
          </a:prstGeom>
          <a:solidFill>
            <a:srgbClr val="90C225"/>
          </a:solidFill>
          <a:ln w="28575">
            <a:solidFill>
              <a:srgbClr val="688E18"/>
            </a:solidFill>
          </a:ln>
        </p:spPr>
        <p:txBody>
          <a:bodyPr wrap="square" lIns="0" tIns="63500" rIns="0" bIns="0" rtlCol="0" vert="horz">
            <a:spAutoFit/>
          </a:bodyPr>
          <a:lstStyle/>
          <a:p>
            <a:pPr marL="91440" marR="307975">
              <a:lnSpc>
                <a:spcPct val="150000"/>
              </a:lnSpc>
              <a:spcBef>
                <a:spcPts val="500"/>
              </a:spcBef>
            </a:pPr>
            <a:r>
              <a:rPr dirty="0" sz="2400" spc="20">
                <a:latin typeface="Microsoft Sans Serif"/>
                <a:cs typeface="Microsoft Sans Serif"/>
              </a:rPr>
              <a:t>int</a:t>
            </a:r>
            <a:r>
              <a:rPr dirty="0" sz="2400" spc="8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count=0; 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85">
                <a:latin typeface="Microsoft Sans Serif"/>
                <a:cs typeface="Microsoft Sans Serif"/>
              </a:rPr>
              <a:t>semaphore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mutex=1;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7418" y="2106929"/>
            <a:ext cx="4666615" cy="4590415"/>
          </a:xfrm>
          <a:custGeom>
            <a:avLst/>
            <a:gdLst/>
            <a:ahLst/>
            <a:cxnLst/>
            <a:rect l="l" t="t" r="r" b="b"/>
            <a:pathLst>
              <a:path w="4666615" h="4590415">
                <a:moveTo>
                  <a:pt x="0" y="765048"/>
                </a:moveTo>
                <a:lnTo>
                  <a:pt x="1505" y="716664"/>
                </a:lnTo>
                <a:lnTo>
                  <a:pt x="5960" y="669081"/>
                </a:lnTo>
                <a:lnTo>
                  <a:pt x="13277" y="622386"/>
                </a:lnTo>
                <a:lnTo>
                  <a:pt x="23365" y="576671"/>
                </a:lnTo>
                <a:lnTo>
                  <a:pt x="36135" y="532025"/>
                </a:lnTo>
                <a:lnTo>
                  <a:pt x="51497" y="488536"/>
                </a:lnTo>
                <a:lnTo>
                  <a:pt x="69361" y="446296"/>
                </a:lnTo>
                <a:lnTo>
                  <a:pt x="89638" y="405393"/>
                </a:lnTo>
                <a:lnTo>
                  <a:pt x="112239" y="365916"/>
                </a:lnTo>
                <a:lnTo>
                  <a:pt x="137073" y="327957"/>
                </a:lnTo>
                <a:lnTo>
                  <a:pt x="164051" y="291604"/>
                </a:lnTo>
                <a:lnTo>
                  <a:pt x="193083" y="256947"/>
                </a:lnTo>
                <a:lnTo>
                  <a:pt x="224080" y="224075"/>
                </a:lnTo>
                <a:lnTo>
                  <a:pt x="256952" y="193079"/>
                </a:lnTo>
                <a:lnTo>
                  <a:pt x="291609" y="164047"/>
                </a:lnTo>
                <a:lnTo>
                  <a:pt x="327963" y="137069"/>
                </a:lnTo>
                <a:lnTo>
                  <a:pt x="365922" y="112236"/>
                </a:lnTo>
                <a:lnTo>
                  <a:pt x="405398" y="89636"/>
                </a:lnTo>
                <a:lnTo>
                  <a:pt x="446301" y="69359"/>
                </a:lnTo>
                <a:lnTo>
                  <a:pt x="488541" y="51495"/>
                </a:lnTo>
                <a:lnTo>
                  <a:pt x="532029" y="36134"/>
                </a:lnTo>
                <a:lnTo>
                  <a:pt x="576675" y="23364"/>
                </a:lnTo>
                <a:lnTo>
                  <a:pt x="622390" y="13277"/>
                </a:lnTo>
                <a:lnTo>
                  <a:pt x="669083" y="5960"/>
                </a:lnTo>
                <a:lnTo>
                  <a:pt x="716666" y="1505"/>
                </a:lnTo>
                <a:lnTo>
                  <a:pt x="765047" y="0"/>
                </a:lnTo>
                <a:lnTo>
                  <a:pt x="3901440" y="0"/>
                </a:lnTo>
                <a:lnTo>
                  <a:pt x="3949823" y="1505"/>
                </a:lnTo>
                <a:lnTo>
                  <a:pt x="3997406" y="5960"/>
                </a:lnTo>
                <a:lnTo>
                  <a:pt x="4044101" y="13277"/>
                </a:lnTo>
                <a:lnTo>
                  <a:pt x="4089816" y="23364"/>
                </a:lnTo>
                <a:lnTo>
                  <a:pt x="4134462" y="36134"/>
                </a:lnTo>
                <a:lnTo>
                  <a:pt x="4177951" y="51495"/>
                </a:lnTo>
                <a:lnTo>
                  <a:pt x="4220191" y="69359"/>
                </a:lnTo>
                <a:lnTo>
                  <a:pt x="4261094" y="89636"/>
                </a:lnTo>
                <a:lnTo>
                  <a:pt x="4300571" y="112236"/>
                </a:lnTo>
                <a:lnTo>
                  <a:pt x="4338530" y="137069"/>
                </a:lnTo>
                <a:lnTo>
                  <a:pt x="4374883" y="164047"/>
                </a:lnTo>
                <a:lnTo>
                  <a:pt x="4409540" y="193079"/>
                </a:lnTo>
                <a:lnTo>
                  <a:pt x="4442412" y="224075"/>
                </a:lnTo>
                <a:lnTo>
                  <a:pt x="4473408" y="256947"/>
                </a:lnTo>
                <a:lnTo>
                  <a:pt x="4502440" y="291604"/>
                </a:lnTo>
                <a:lnTo>
                  <a:pt x="4529418" y="327957"/>
                </a:lnTo>
                <a:lnTo>
                  <a:pt x="4554251" y="365916"/>
                </a:lnTo>
                <a:lnTo>
                  <a:pt x="4576851" y="405393"/>
                </a:lnTo>
                <a:lnTo>
                  <a:pt x="4597128" y="446296"/>
                </a:lnTo>
                <a:lnTo>
                  <a:pt x="4614992" y="488536"/>
                </a:lnTo>
                <a:lnTo>
                  <a:pt x="4630353" y="532025"/>
                </a:lnTo>
                <a:lnTo>
                  <a:pt x="4643123" y="576671"/>
                </a:lnTo>
                <a:lnTo>
                  <a:pt x="4653210" y="622386"/>
                </a:lnTo>
                <a:lnTo>
                  <a:pt x="4660527" y="669081"/>
                </a:lnTo>
                <a:lnTo>
                  <a:pt x="4664982" y="716664"/>
                </a:lnTo>
                <a:lnTo>
                  <a:pt x="4666487" y="765048"/>
                </a:lnTo>
                <a:lnTo>
                  <a:pt x="4666487" y="3825227"/>
                </a:lnTo>
                <a:lnTo>
                  <a:pt x="4664982" y="3873610"/>
                </a:lnTo>
                <a:lnTo>
                  <a:pt x="4660527" y="3921194"/>
                </a:lnTo>
                <a:lnTo>
                  <a:pt x="4653210" y="3967888"/>
                </a:lnTo>
                <a:lnTo>
                  <a:pt x="4643123" y="4013604"/>
                </a:lnTo>
                <a:lnTo>
                  <a:pt x="4630353" y="4058251"/>
                </a:lnTo>
                <a:lnTo>
                  <a:pt x="4614992" y="4101740"/>
                </a:lnTo>
                <a:lnTo>
                  <a:pt x="4597128" y="4143981"/>
                </a:lnTo>
                <a:lnTo>
                  <a:pt x="4576851" y="4184885"/>
                </a:lnTo>
                <a:lnTo>
                  <a:pt x="4554251" y="4224361"/>
                </a:lnTo>
                <a:lnTo>
                  <a:pt x="4529418" y="4262321"/>
                </a:lnTo>
                <a:lnTo>
                  <a:pt x="4502440" y="4298675"/>
                </a:lnTo>
                <a:lnTo>
                  <a:pt x="4473408" y="4333333"/>
                </a:lnTo>
                <a:lnTo>
                  <a:pt x="4442412" y="4366206"/>
                </a:lnTo>
                <a:lnTo>
                  <a:pt x="4409540" y="4397203"/>
                </a:lnTo>
                <a:lnTo>
                  <a:pt x="4374883" y="4426235"/>
                </a:lnTo>
                <a:lnTo>
                  <a:pt x="4338530" y="4453213"/>
                </a:lnTo>
                <a:lnTo>
                  <a:pt x="4300571" y="4478048"/>
                </a:lnTo>
                <a:lnTo>
                  <a:pt x="4261094" y="4500648"/>
                </a:lnTo>
                <a:lnTo>
                  <a:pt x="4220191" y="4520925"/>
                </a:lnTo>
                <a:lnTo>
                  <a:pt x="4177951" y="4538790"/>
                </a:lnTo>
                <a:lnTo>
                  <a:pt x="4134462" y="4554152"/>
                </a:lnTo>
                <a:lnTo>
                  <a:pt x="4089816" y="4566922"/>
                </a:lnTo>
                <a:lnTo>
                  <a:pt x="4044101" y="4577010"/>
                </a:lnTo>
                <a:lnTo>
                  <a:pt x="3997406" y="4584327"/>
                </a:lnTo>
                <a:lnTo>
                  <a:pt x="3949823" y="4588782"/>
                </a:lnTo>
                <a:lnTo>
                  <a:pt x="3901440" y="4590288"/>
                </a:lnTo>
                <a:lnTo>
                  <a:pt x="765047" y="4590288"/>
                </a:lnTo>
                <a:lnTo>
                  <a:pt x="716666" y="4588782"/>
                </a:lnTo>
                <a:lnTo>
                  <a:pt x="669083" y="4584327"/>
                </a:lnTo>
                <a:lnTo>
                  <a:pt x="622390" y="4577010"/>
                </a:lnTo>
                <a:lnTo>
                  <a:pt x="576675" y="4566922"/>
                </a:lnTo>
                <a:lnTo>
                  <a:pt x="532029" y="4554152"/>
                </a:lnTo>
                <a:lnTo>
                  <a:pt x="488541" y="4538790"/>
                </a:lnTo>
                <a:lnTo>
                  <a:pt x="446301" y="4520925"/>
                </a:lnTo>
                <a:lnTo>
                  <a:pt x="405398" y="4500648"/>
                </a:lnTo>
                <a:lnTo>
                  <a:pt x="365922" y="4478048"/>
                </a:lnTo>
                <a:lnTo>
                  <a:pt x="327963" y="4453213"/>
                </a:lnTo>
                <a:lnTo>
                  <a:pt x="291609" y="4426235"/>
                </a:lnTo>
                <a:lnTo>
                  <a:pt x="256952" y="4397203"/>
                </a:lnTo>
                <a:lnTo>
                  <a:pt x="224080" y="4366206"/>
                </a:lnTo>
                <a:lnTo>
                  <a:pt x="193083" y="4333333"/>
                </a:lnTo>
                <a:lnTo>
                  <a:pt x="164051" y="4298675"/>
                </a:lnTo>
                <a:lnTo>
                  <a:pt x="137073" y="4262321"/>
                </a:lnTo>
                <a:lnTo>
                  <a:pt x="112239" y="4224361"/>
                </a:lnTo>
                <a:lnTo>
                  <a:pt x="89638" y="4184885"/>
                </a:lnTo>
                <a:lnTo>
                  <a:pt x="69361" y="4143981"/>
                </a:lnTo>
                <a:lnTo>
                  <a:pt x="51497" y="4101740"/>
                </a:lnTo>
                <a:lnTo>
                  <a:pt x="36135" y="4058251"/>
                </a:lnTo>
                <a:lnTo>
                  <a:pt x="23365" y="4013604"/>
                </a:lnTo>
                <a:lnTo>
                  <a:pt x="13277" y="3967888"/>
                </a:lnTo>
                <a:lnTo>
                  <a:pt x="5960" y="3921194"/>
                </a:lnTo>
                <a:lnTo>
                  <a:pt x="1505" y="3873610"/>
                </a:lnTo>
                <a:lnTo>
                  <a:pt x="0" y="3825227"/>
                </a:lnTo>
                <a:lnTo>
                  <a:pt x="0" y="765048"/>
                </a:lnTo>
                <a:close/>
              </a:path>
            </a:pathLst>
          </a:custGeom>
          <a:ln w="28575">
            <a:solidFill>
              <a:srgbClr val="C42E1A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80338" y="2147697"/>
            <a:ext cx="291338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 marR="846455" indent="-182880">
              <a:lnSpc>
                <a:spcPct val="150000"/>
              </a:lnSpc>
              <a:spcBef>
                <a:spcPts val="100"/>
              </a:spcBef>
            </a:pPr>
            <a:r>
              <a:rPr dirty="0" sz="2400" spc="-15">
                <a:latin typeface="Microsoft Sans Serif"/>
                <a:cs typeface="Microsoft Sans Serif"/>
              </a:rPr>
              <a:t>void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70">
                <a:latin typeface="Microsoft Sans Serif"/>
                <a:cs typeface="Microsoft Sans Serif"/>
              </a:rPr>
              <a:t>observer(){ </a:t>
            </a:r>
            <a:r>
              <a:rPr dirty="0" sz="2400" spc="-620">
                <a:latin typeface="Microsoft Sans Serif"/>
                <a:cs typeface="Microsoft Sans Serif"/>
              </a:rPr>
              <a:t> </a:t>
            </a:r>
            <a:r>
              <a:rPr dirty="0" sz="2400" spc="-50">
                <a:latin typeface="Microsoft Sans Serif"/>
                <a:cs typeface="Microsoft Sans Serif"/>
              </a:rPr>
              <a:t>while(true){</a:t>
            </a:r>
            <a:endParaRPr sz="2400">
              <a:latin typeface="Microsoft Sans Serif"/>
              <a:cs typeface="Microsoft Sans Serif"/>
            </a:endParaRPr>
          </a:p>
          <a:p>
            <a:pPr marL="461645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latin typeface="SimSun"/>
                <a:cs typeface="SimSun"/>
              </a:rPr>
              <a:t>观察到一辆卡车；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5410" y="4045458"/>
            <a:ext cx="2016760" cy="349250"/>
          </a:xfrm>
          <a:prstGeom prst="rect">
            <a:avLst/>
          </a:prstGeom>
          <a:ln w="38100">
            <a:solidFill>
              <a:srgbClr val="C42E1A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6675">
              <a:lnSpc>
                <a:spcPts val="2440"/>
              </a:lnSpc>
            </a:pPr>
            <a:r>
              <a:rPr dirty="0" sz="2400" spc="-75">
                <a:latin typeface="Microsoft Sans Serif"/>
                <a:cs typeface="Microsoft Sans Serif"/>
              </a:rPr>
              <a:t>wait(mutex);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9892" y="4525213"/>
            <a:ext cx="34550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04415" algn="l"/>
              </a:tabLst>
            </a:pPr>
            <a:r>
              <a:rPr dirty="0" sz="2400" spc="-70">
                <a:solidFill>
                  <a:srgbClr val="FF0000"/>
                </a:solidFill>
                <a:latin typeface="Microsoft Sans Serif"/>
                <a:cs typeface="Microsoft Sans Serif"/>
              </a:rPr>
              <a:t>cou</a:t>
            </a:r>
            <a:r>
              <a:rPr dirty="0" sz="2400" spc="-85">
                <a:solidFill>
                  <a:srgbClr val="FF0000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10">
                <a:solidFill>
                  <a:srgbClr val="FF0000"/>
                </a:solidFill>
                <a:latin typeface="Microsoft Sans Serif"/>
                <a:cs typeface="Microsoft Sans Serif"/>
              </a:rPr>
              <a:t>t=co</a:t>
            </a:r>
            <a:r>
              <a:rPr dirty="0" sz="2400" spc="5">
                <a:solidFill>
                  <a:srgbClr val="FF0000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50">
                <a:solidFill>
                  <a:srgbClr val="FF0000"/>
                </a:solidFill>
                <a:latin typeface="Microsoft Sans Serif"/>
                <a:cs typeface="Microsoft Sans Serif"/>
              </a:rPr>
              <a:t>nt+1;</a:t>
            </a:r>
            <a:r>
              <a:rPr dirty="0" sz="2400">
                <a:solidFill>
                  <a:srgbClr val="FF0000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204">
                <a:solidFill>
                  <a:srgbClr val="FF0000"/>
                </a:solidFill>
                <a:latin typeface="Microsoft Sans Serif"/>
                <a:cs typeface="Microsoft Sans Serif"/>
              </a:rPr>
              <a:t>//</a:t>
            </a:r>
            <a:r>
              <a:rPr dirty="0" sz="2400" spc="-5">
                <a:solidFill>
                  <a:srgbClr val="FF0000"/>
                </a:solidFill>
                <a:latin typeface="SimSun"/>
                <a:cs typeface="SimSun"/>
              </a:rPr>
              <a:t>临界区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5410" y="5139690"/>
            <a:ext cx="2016760" cy="349250"/>
          </a:xfrm>
          <a:prstGeom prst="rect">
            <a:avLst/>
          </a:prstGeom>
          <a:ln w="38100">
            <a:solidFill>
              <a:srgbClr val="C42E1A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6675">
              <a:lnSpc>
                <a:spcPts val="2465"/>
              </a:lnSpc>
            </a:pPr>
            <a:r>
              <a:rPr dirty="0" sz="2400" spc="-75">
                <a:latin typeface="Microsoft Sans Serif"/>
                <a:cs typeface="Microsoft Sans Serif"/>
              </a:rPr>
              <a:t>signal(mutex);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3218" y="5622747"/>
            <a:ext cx="1276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Microsoft Sans Serif"/>
                <a:cs typeface="Microsoft Sans Serif"/>
              </a:rPr>
              <a:t>}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0338" y="6171996"/>
            <a:ext cx="127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Microsoft Sans Serif"/>
                <a:cs typeface="Microsoft Sans Serif"/>
              </a:rPr>
              <a:t>}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831014" y="2118550"/>
            <a:ext cx="4695190" cy="4618990"/>
            <a:chOff x="5831014" y="2118550"/>
            <a:chExt cx="4695190" cy="4618990"/>
          </a:xfrm>
        </p:grpSpPr>
        <p:sp>
          <p:nvSpPr>
            <p:cNvPr id="12" name="object 12"/>
            <p:cNvSpPr/>
            <p:nvPr/>
          </p:nvSpPr>
          <p:spPr>
            <a:xfrm>
              <a:off x="5845302" y="2132838"/>
              <a:ext cx="4666615" cy="4590415"/>
            </a:xfrm>
            <a:custGeom>
              <a:avLst/>
              <a:gdLst/>
              <a:ahLst/>
              <a:cxnLst/>
              <a:rect l="l" t="t" r="r" b="b"/>
              <a:pathLst>
                <a:path w="4666615" h="4590415">
                  <a:moveTo>
                    <a:pt x="3901440" y="0"/>
                  </a:moveTo>
                  <a:lnTo>
                    <a:pt x="765048" y="0"/>
                  </a:lnTo>
                  <a:lnTo>
                    <a:pt x="716664" y="1505"/>
                  </a:lnTo>
                  <a:lnTo>
                    <a:pt x="669081" y="5960"/>
                  </a:lnTo>
                  <a:lnTo>
                    <a:pt x="622386" y="13277"/>
                  </a:lnTo>
                  <a:lnTo>
                    <a:pt x="576671" y="23364"/>
                  </a:lnTo>
                  <a:lnTo>
                    <a:pt x="532025" y="36134"/>
                  </a:lnTo>
                  <a:lnTo>
                    <a:pt x="488536" y="51495"/>
                  </a:lnTo>
                  <a:lnTo>
                    <a:pt x="446296" y="69359"/>
                  </a:lnTo>
                  <a:lnTo>
                    <a:pt x="405393" y="89636"/>
                  </a:lnTo>
                  <a:lnTo>
                    <a:pt x="365916" y="112236"/>
                  </a:lnTo>
                  <a:lnTo>
                    <a:pt x="327957" y="137069"/>
                  </a:lnTo>
                  <a:lnTo>
                    <a:pt x="291604" y="164047"/>
                  </a:lnTo>
                  <a:lnTo>
                    <a:pt x="256947" y="193079"/>
                  </a:lnTo>
                  <a:lnTo>
                    <a:pt x="224075" y="224075"/>
                  </a:lnTo>
                  <a:lnTo>
                    <a:pt x="193079" y="256947"/>
                  </a:lnTo>
                  <a:lnTo>
                    <a:pt x="164047" y="291604"/>
                  </a:lnTo>
                  <a:lnTo>
                    <a:pt x="137069" y="327957"/>
                  </a:lnTo>
                  <a:lnTo>
                    <a:pt x="112236" y="365916"/>
                  </a:lnTo>
                  <a:lnTo>
                    <a:pt x="89636" y="405393"/>
                  </a:lnTo>
                  <a:lnTo>
                    <a:pt x="69359" y="446296"/>
                  </a:lnTo>
                  <a:lnTo>
                    <a:pt x="51495" y="488536"/>
                  </a:lnTo>
                  <a:lnTo>
                    <a:pt x="36134" y="532025"/>
                  </a:lnTo>
                  <a:lnTo>
                    <a:pt x="23364" y="576671"/>
                  </a:lnTo>
                  <a:lnTo>
                    <a:pt x="13277" y="622386"/>
                  </a:lnTo>
                  <a:lnTo>
                    <a:pt x="5960" y="669081"/>
                  </a:lnTo>
                  <a:lnTo>
                    <a:pt x="1505" y="716664"/>
                  </a:lnTo>
                  <a:lnTo>
                    <a:pt x="0" y="765048"/>
                  </a:lnTo>
                  <a:lnTo>
                    <a:pt x="0" y="3825227"/>
                  </a:lnTo>
                  <a:lnTo>
                    <a:pt x="1505" y="3873610"/>
                  </a:lnTo>
                  <a:lnTo>
                    <a:pt x="5960" y="3921194"/>
                  </a:lnTo>
                  <a:lnTo>
                    <a:pt x="13277" y="3967888"/>
                  </a:lnTo>
                  <a:lnTo>
                    <a:pt x="23364" y="4013604"/>
                  </a:lnTo>
                  <a:lnTo>
                    <a:pt x="36134" y="4058251"/>
                  </a:lnTo>
                  <a:lnTo>
                    <a:pt x="51495" y="4101740"/>
                  </a:lnTo>
                  <a:lnTo>
                    <a:pt x="69359" y="4143981"/>
                  </a:lnTo>
                  <a:lnTo>
                    <a:pt x="89636" y="4184885"/>
                  </a:lnTo>
                  <a:lnTo>
                    <a:pt x="112236" y="4224361"/>
                  </a:lnTo>
                  <a:lnTo>
                    <a:pt x="137069" y="4262321"/>
                  </a:lnTo>
                  <a:lnTo>
                    <a:pt x="164047" y="4298675"/>
                  </a:lnTo>
                  <a:lnTo>
                    <a:pt x="193079" y="4333333"/>
                  </a:lnTo>
                  <a:lnTo>
                    <a:pt x="224075" y="4366206"/>
                  </a:lnTo>
                  <a:lnTo>
                    <a:pt x="256947" y="4397203"/>
                  </a:lnTo>
                  <a:lnTo>
                    <a:pt x="291604" y="4426235"/>
                  </a:lnTo>
                  <a:lnTo>
                    <a:pt x="327957" y="4453213"/>
                  </a:lnTo>
                  <a:lnTo>
                    <a:pt x="365916" y="4478048"/>
                  </a:lnTo>
                  <a:lnTo>
                    <a:pt x="405393" y="4500648"/>
                  </a:lnTo>
                  <a:lnTo>
                    <a:pt x="446296" y="4520925"/>
                  </a:lnTo>
                  <a:lnTo>
                    <a:pt x="488536" y="4538790"/>
                  </a:lnTo>
                  <a:lnTo>
                    <a:pt x="532025" y="4554152"/>
                  </a:lnTo>
                  <a:lnTo>
                    <a:pt x="576671" y="4566922"/>
                  </a:lnTo>
                  <a:lnTo>
                    <a:pt x="622386" y="4577010"/>
                  </a:lnTo>
                  <a:lnTo>
                    <a:pt x="669081" y="4584327"/>
                  </a:lnTo>
                  <a:lnTo>
                    <a:pt x="716664" y="4588782"/>
                  </a:lnTo>
                  <a:lnTo>
                    <a:pt x="765048" y="4590288"/>
                  </a:lnTo>
                  <a:lnTo>
                    <a:pt x="3901440" y="4590288"/>
                  </a:lnTo>
                  <a:lnTo>
                    <a:pt x="3949823" y="4588782"/>
                  </a:lnTo>
                  <a:lnTo>
                    <a:pt x="3997406" y="4584327"/>
                  </a:lnTo>
                  <a:lnTo>
                    <a:pt x="4044101" y="4577010"/>
                  </a:lnTo>
                  <a:lnTo>
                    <a:pt x="4089816" y="4566922"/>
                  </a:lnTo>
                  <a:lnTo>
                    <a:pt x="4134462" y="4554152"/>
                  </a:lnTo>
                  <a:lnTo>
                    <a:pt x="4177951" y="4538790"/>
                  </a:lnTo>
                  <a:lnTo>
                    <a:pt x="4220191" y="4520925"/>
                  </a:lnTo>
                  <a:lnTo>
                    <a:pt x="4261094" y="4500648"/>
                  </a:lnTo>
                  <a:lnTo>
                    <a:pt x="4300571" y="4478048"/>
                  </a:lnTo>
                  <a:lnTo>
                    <a:pt x="4338530" y="4453213"/>
                  </a:lnTo>
                  <a:lnTo>
                    <a:pt x="4374883" y="4426235"/>
                  </a:lnTo>
                  <a:lnTo>
                    <a:pt x="4409540" y="4397203"/>
                  </a:lnTo>
                  <a:lnTo>
                    <a:pt x="4442412" y="4366206"/>
                  </a:lnTo>
                  <a:lnTo>
                    <a:pt x="4473408" y="4333333"/>
                  </a:lnTo>
                  <a:lnTo>
                    <a:pt x="4502440" y="4298675"/>
                  </a:lnTo>
                  <a:lnTo>
                    <a:pt x="4529418" y="4262321"/>
                  </a:lnTo>
                  <a:lnTo>
                    <a:pt x="4554251" y="4224361"/>
                  </a:lnTo>
                  <a:lnTo>
                    <a:pt x="4576851" y="4184885"/>
                  </a:lnTo>
                  <a:lnTo>
                    <a:pt x="4597128" y="4143981"/>
                  </a:lnTo>
                  <a:lnTo>
                    <a:pt x="4614992" y="4101740"/>
                  </a:lnTo>
                  <a:lnTo>
                    <a:pt x="4630353" y="4058251"/>
                  </a:lnTo>
                  <a:lnTo>
                    <a:pt x="4643123" y="4013604"/>
                  </a:lnTo>
                  <a:lnTo>
                    <a:pt x="4653210" y="3967888"/>
                  </a:lnTo>
                  <a:lnTo>
                    <a:pt x="4660527" y="3921194"/>
                  </a:lnTo>
                  <a:lnTo>
                    <a:pt x="4664982" y="3873610"/>
                  </a:lnTo>
                  <a:lnTo>
                    <a:pt x="4666488" y="3825227"/>
                  </a:lnTo>
                  <a:lnTo>
                    <a:pt x="4666488" y="765048"/>
                  </a:lnTo>
                  <a:lnTo>
                    <a:pt x="4664982" y="716664"/>
                  </a:lnTo>
                  <a:lnTo>
                    <a:pt x="4660527" y="669081"/>
                  </a:lnTo>
                  <a:lnTo>
                    <a:pt x="4653210" y="622386"/>
                  </a:lnTo>
                  <a:lnTo>
                    <a:pt x="4643123" y="576671"/>
                  </a:lnTo>
                  <a:lnTo>
                    <a:pt x="4630353" y="532025"/>
                  </a:lnTo>
                  <a:lnTo>
                    <a:pt x="4614992" y="488536"/>
                  </a:lnTo>
                  <a:lnTo>
                    <a:pt x="4597128" y="446296"/>
                  </a:lnTo>
                  <a:lnTo>
                    <a:pt x="4576851" y="405393"/>
                  </a:lnTo>
                  <a:lnTo>
                    <a:pt x="4554251" y="365916"/>
                  </a:lnTo>
                  <a:lnTo>
                    <a:pt x="4529418" y="327957"/>
                  </a:lnTo>
                  <a:lnTo>
                    <a:pt x="4502440" y="291604"/>
                  </a:lnTo>
                  <a:lnTo>
                    <a:pt x="4473408" y="256947"/>
                  </a:lnTo>
                  <a:lnTo>
                    <a:pt x="4442412" y="224075"/>
                  </a:lnTo>
                  <a:lnTo>
                    <a:pt x="4409540" y="193079"/>
                  </a:lnTo>
                  <a:lnTo>
                    <a:pt x="4374883" y="164047"/>
                  </a:lnTo>
                  <a:lnTo>
                    <a:pt x="4338530" y="137069"/>
                  </a:lnTo>
                  <a:lnTo>
                    <a:pt x="4300571" y="112236"/>
                  </a:lnTo>
                  <a:lnTo>
                    <a:pt x="4261094" y="89636"/>
                  </a:lnTo>
                  <a:lnTo>
                    <a:pt x="4220191" y="69359"/>
                  </a:lnTo>
                  <a:lnTo>
                    <a:pt x="4177951" y="51495"/>
                  </a:lnTo>
                  <a:lnTo>
                    <a:pt x="4134462" y="36134"/>
                  </a:lnTo>
                  <a:lnTo>
                    <a:pt x="4089816" y="23364"/>
                  </a:lnTo>
                  <a:lnTo>
                    <a:pt x="4044101" y="13277"/>
                  </a:lnTo>
                  <a:lnTo>
                    <a:pt x="3997406" y="5960"/>
                  </a:lnTo>
                  <a:lnTo>
                    <a:pt x="3949823" y="1505"/>
                  </a:lnTo>
                  <a:lnTo>
                    <a:pt x="39014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845302" y="2132838"/>
              <a:ext cx="4666615" cy="4590415"/>
            </a:xfrm>
            <a:custGeom>
              <a:avLst/>
              <a:gdLst/>
              <a:ahLst/>
              <a:cxnLst/>
              <a:rect l="l" t="t" r="r" b="b"/>
              <a:pathLst>
                <a:path w="4666615" h="4590415">
                  <a:moveTo>
                    <a:pt x="0" y="765048"/>
                  </a:moveTo>
                  <a:lnTo>
                    <a:pt x="1505" y="716664"/>
                  </a:lnTo>
                  <a:lnTo>
                    <a:pt x="5960" y="669081"/>
                  </a:lnTo>
                  <a:lnTo>
                    <a:pt x="13277" y="622386"/>
                  </a:lnTo>
                  <a:lnTo>
                    <a:pt x="23364" y="576671"/>
                  </a:lnTo>
                  <a:lnTo>
                    <a:pt x="36134" y="532025"/>
                  </a:lnTo>
                  <a:lnTo>
                    <a:pt x="51495" y="488536"/>
                  </a:lnTo>
                  <a:lnTo>
                    <a:pt x="69359" y="446296"/>
                  </a:lnTo>
                  <a:lnTo>
                    <a:pt x="89636" y="405393"/>
                  </a:lnTo>
                  <a:lnTo>
                    <a:pt x="112236" y="365916"/>
                  </a:lnTo>
                  <a:lnTo>
                    <a:pt x="137069" y="327957"/>
                  </a:lnTo>
                  <a:lnTo>
                    <a:pt x="164047" y="291604"/>
                  </a:lnTo>
                  <a:lnTo>
                    <a:pt x="193079" y="256947"/>
                  </a:lnTo>
                  <a:lnTo>
                    <a:pt x="224075" y="224075"/>
                  </a:lnTo>
                  <a:lnTo>
                    <a:pt x="256947" y="193079"/>
                  </a:lnTo>
                  <a:lnTo>
                    <a:pt x="291604" y="164047"/>
                  </a:lnTo>
                  <a:lnTo>
                    <a:pt x="327957" y="137069"/>
                  </a:lnTo>
                  <a:lnTo>
                    <a:pt x="365916" y="112236"/>
                  </a:lnTo>
                  <a:lnTo>
                    <a:pt x="405393" y="89636"/>
                  </a:lnTo>
                  <a:lnTo>
                    <a:pt x="446296" y="69359"/>
                  </a:lnTo>
                  <a:lnTo>
                    <a:pt x="488536" y="51495"/>
                  </a:lnTo>
                  <a:lnTo>
                    <a:pt x="532025" y="36134"/>
                  </a:lnTo>
                  <a:lnTo>
                    <a:pt x="576671" y="23364"/>
                  </a:lnTo>
                  <a:lnTo>
                    <a:pt x="622386" y="13277"/>
                  </a:lnTo>
                  <a:lnTo>
                    <a:pt x="669081" y="5960"/>
                  </a:lnTo>
                  <a:lnTo>
                    <a:pt x="716664" y="1505"/>
                  </a:lnTo>
                  <a:lnTo>
                    <a:pt x="765048" y="0"/>
                  </a:lnTo>
                  <a:lnTo>
                    <a:pt x="3901440" y="0"/>
                  </a:lnTo>
                  <a:lnTo>
                    <a:pt x="3949823" y="1505"/>
                  </a:lnTo>
                  <a:lnTo>
                    <a:pt x="3997406" y="5960"/>
                  </a:lnTo>
                  <a:lnTo>
                    <a:pt x="4044101" y="13277"/>
                  </a:lnTo>
                  <a:lnTo>
                    <a:pt x="4089816" y="23364"/>
                  </a:lnTo>
                  <a:lnTo>
                    <a:pt x="4134462" y="36134"/>
                  </a:lnTo>
                  <a:lnTo>
                    <a:pt x="4177951" y="51495"/>
                  </a:lnTo>
                  <a:lnTo>
                    <a:pt x="4220191" y="69359"/>
                  </a:lnTo>
                  <a:lnTo>
                    <a:pt x="4261094" y="89636"/>
                  </a:lnTo>
                  <a:lnTo>
                    <a:pt x="4300571" y="112236"/>
                  </a:lnTo>
                  <a:lnTo>
                    <a:pt x="4338530" y="137069"/>
                  </a:lnTo>
                  <a:lnTo>
                    <a:pt x="4374883" y="164047"/>
                  </a:lnTo>
                  <a:lnTo>
                    <a:pt x="4409540" y="193079"/>
                  </a:lnTo>
                  <a:lnTo>
                    <a:pt x="4442412" y="224075"/>
                  </a:lnTo>
                  <a:lnTo>
                    <a:pt x="4473408" y="256947"/>
                  </a:lnTo>
                  <a:lnTo>
                    <a:pt x="4502440" y="291604"/>
                  </a:lnTo>
                  <a:lnTo>
                    <a:pt x="4529418" y="327957"/>
                  </a:lnTo>
                  <a:lnTo>
                    <a:pt x="4554251" y="365916"/>
                  </a:lnTo>
                  <a:lnTo>
                    <a:pt x="4576851" y="405393"/>
                  </a:lnTo>
                  <a:lnTo>
                    <a:pt x="4597128" y="446296"/>
                  </a:lnTo>
                  <a:lnTo>
                    <a:pt x="4614992" y="488536"/>
                  </a:lnTo>
                  <a:lnTo>
                    <a:pt x="4630353" y="532025"/>
                  </a:lnTo>
                  <a:lnTo>
                    <a:pt x="4643123" y="576671"/>
                  </a:lnTo>
                  <a:lnTo>
                    <a:pt x="4653210" y="622386"/>
                  </a:lnTo>
                  <a:lnTo>
                    <a:pt x="4660527" y="669081"/>
                  </a:lnTo>
                  <a:lnTo>
                    <a:pt x="4664982" y="716664"/>
                  </a:lnTo>
                  <a:lnTo>
                    <a:pt x="4666488" y="765048"/>
                  </a:lnTo>
                  <a:lnTo>
                    <a:pt x="4666488" y="3825227"/>
                  </a:lnTo>
                  <a:lnTo>
                    <a:pt x="4664982" y="3873610"/>
                  </a:lnTo>
                  <a:lnTo>
                    <a:pt x="4660527" y="3921194"/>
                  </a:lnTo>
                  <a:lnTo>
                    <a:pt x="4653210" y="3967888"/>
                  </a:lnTo>
                  <a:lnTo>
                    <a:pt x="4643123" y="4013604"/>
                  </a:lnTo>
                  <a:lnTo>
                    <a:pt x="4630353" y="4058251"/>
                  </a:lnTo>
                  <a:lnTo>
                    <a:pt x="4614992" y="4101740"/>
                  </a:lnTo>
                  <a:lnTo>
                    <a:pt x="4597128" y="4143981"/>
                  </a:lnTo>
                  <a:lnTo>
                    <a:pt x="4576851" y="4184885"/>
                  </a:lnTo>
                  <a:lnTo>
                    <a:pt x="4554251" y="4224361"/>
                  </a:lnTo>
                  <a:lnTo>
                    <a:pt x="4529418" y="4262321"/>
                  </a:lnTo>
                  <a:lnTo>
                    <a:pt x="4502440" y="4298675"/>
                  </a:lnTo>
                  <a:lnTo>
                    <a:pt x="4473408" y="4333333"/>
                  </a:lnTo>
                  <a:lnTo>
                    <a:pt x="4442412" y="4366206"/>
                  </a:lnTo>
                  <a:lnTo>
                    <a:pt x="4409540" y="4397203"/>
                  </a:lnTo>
                  <a:lnTo>
                    <a:pt x="4374883" y="4426235"/>
                  </a:lnTo>
                  <a:lnTo>
                    <a:pt x="4338530" y="4453213"/>
                  </a:lnTo>
                  <a:lnTo>
                    <a:pt x="4300571" y="4478048"/>
                  </a:lnTo>
                  <a:lnTo>
                    <a:pt x="4261094" y="4500648"/>
                  </a:lnTo>
                  <a:lnTo>
                    <a:pt x="4220191" y="4520925"/>
                  </a:lnTo>
                  <a:lnTo>
                    <a:pt x="4177951" y="4538790"/>
                  </a:lnTo>
                  <a:lnTo>
                    <a:pt x="4134462" y="4554152"/>
                  </a:lnTo>
                  <a:lnTo>
                    <a:pt x="4089816" y="4566922"/>
                  </a:lnTo>
                  <a:lnTo>
                    <a:pt x="4044101" y="4577010"/>
                  </a:lnTo>
                  <a:lnTo>
                    <a:pt x="3997406" y="4584327"/>
                  </a:lnTo>
                  <a:lnTo>
                    <a:pt x="3949823" y="4588782"/>
                  </a:lnTo>
                  <a:lnTo>
                    <a:pt x="3901440" y="4590288"/>
                  </a:lnTo>
                  <a:lnTo>
                    <a:pt x="765048" y="4590288"/>
                  </a:lnTo>
                  <a:lnTo>
                    <a:pt x="716664" y="4588782"/>
                  </a:lnTo>
                  <a:lnTo>
                    <a:pt x="669081" y="4584327"/>
                  </a:lnTo>
                  <a:lnTo>
                    <a:pt x="622386" y="4577010"/>
                  </a:lnTo>
                  <a:lnTo>
                    <a:pt x="576671" y="4566922"/>
                  </a:lnTo>
                  <a:lnTo>
                    <a:pt x="532025" y="4554152"/>
                  </a:lnTo>
                  <a:lnTo>
                    <a:pt x="488536" y="4538790"/>
                  </a:lnTo>
                  <a:lnTo>
                    <a:pt x="446296" y="4520925"/>
                  </a:lnTo>
                  <a:lnTo>
                    <a:pt x="405393" y="4500648"/>
                  </a:lnTo>
                  <a:lnTo>
                    <a:pt x="365916" y="4478048"/>
                  </a:lnTo>
                  <a:lnTo>
                    <a:pt x="327957" y="4453213"/>
                  </a:lnTo>
                  <a:lnTo>
                    <a:pt x="291604" y="4426235"/>
                  </a:lnTo>
                  <a:lnTo>
                    <a:pt x="256947" y="4397203"/>
                  </a:lnTo>
                  <a:lnTo>
                    <a:pt x="224075" y="4366206"/>
                  </a:lnTo>
                  <a:lnTo>
                    <a:pt x="193079" y="4333333"/>
                  </a:lnTo>
                  <a:lnTo>
                    <a:pt x="164047" y="4298675"/>
                  </a:lnTo>
                  <a:lnTo>
                    <a:pt x="137069" y="4262321"/>
                  </a:lnTo>
                  <a:lnTo>
                    <a:pt x="112236" y="4224361"/>
                  </a:lnTo>
                  <a:lnTo>
                    <a:pt x="89636" y="4184885"/>
                  </a:lnTo>
                  <a:lnTo>
                    <a:pt x="69359" y="4143981"/>
                  </a:lnTo>
                  <a:lnTo>
                    <a:pt x="51495" y="4101740"/>
                  </a:lnTo>
                  <a:lnTo>
                    <a:pt x="36134" y="4058251"/>
                  </a:lnTo>
                  <a:lnTo>
                    <a:pt x="23364" y="4013604"/>
                  </a:lnTo>
                  <a:lnTo>
                    <a:pt x="13277" y="3967888"/>
                  </a:lnTo>
                  <a:lnTo>
                    <a:pt x="5960" y="3921194"/>
                  </a:lnTo>
                  <a:lnTo>
                    <a:pt x="1505" y="3873610"/>
                  </a:lnTo>
                  <a:lnTo>
                    <a:pt x="0" y="3825227"/>
                  </a:lnTo>
                  <a:lnTo>
                    <a:pt x="0" y="765048"/>
                  </a:lnTo>
                  <a:close/>
                </a:path>
              </a:pathLst>
            </a:custGeom>
            <a:ln w="28575">
              <a:solidFill>
                <a:srgbClr val="C42E1A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148832" y="2173604"/>
            <a:ext cx="236791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5080" indent="-182880">
              <a:lnSpc>
                <a:spcPct val="150000"/>
              </a:lnSpc>
              <a:spcBef>
                <a:spcPts val="100"/>
              </a:spcBef>
            </a:pPr>
            <a:r>
              <a:rPr dirty="0" sz="2400" spc="-15">
                <a:latin typeface="Microsoft Sans Serif"/>
                <a:cs typeface="Microsoft Sans Serif"/>
              </a:rPr>
              <a:t>void</a:t>
            </a:r>
            <a:r>
              <a:rPr dirty="0" sz="2400" spc="65">
                <a:latin typeface="Microsoft Sans Serif"/>
                <a:cs typeface="Microsoft Sans Serif"/>
              </a:rPr>
              <a:t> </a:t>
            </a:r>
            <a:r>
              <a:rPr dirty="0" sz="2400" spc="-60">
                <a:latin typeface="Microsoft Sans Serif"/>
                <a:cs typeface="Microsoft Sans Serif"/>
              </a:rPr>
              <a:t>counter(){ 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 spc="-60">
                <a:latin typeface="Microsoft Sans Serif"/>
                <a:cs typeface="Microsoft Sans Serif"/>
              </a:rPr>
              <a:t>w</a:t>
            </a:r>
            <a:r>
              <a:rPr dirty="0" sz="2400" spc="-60">
                <a:latin typeface="Microsoft Sans Serif"/>
                <a:cs typeface="Microsoft Sans Serif"/>
              </a:rPr>
              <a:t>hile</a:t>
            </a:r>
            <a:r>
              <a:rPr dirty="0" sz="2400" spc="-65">
                <a:latin typeface="Microsoft Sans Serif"/>
                <a:cs typeface="Microsoft Sans Serif"/>
              </a:rPr>
              <a:t>(</a:t>
            </a:r>
            <a:r>
              <a:rPr dirty="0" sz="2400">
                <a:latin typeface="SimSun"/>
                <a:cs typeface="SimSun"/>
              </a:rPr>
              <a:t>10分钟到</a:t>
            </a:r>
            <a:r>
              <a:rPr dirty="0" sz="2400" spc="-80">
                <a:latin typeface="Microsoft Sans Serif"/>
                <a:cs typeface="Microsoft Sans Serif"/>
              </a:rPr>
              <a:t>){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99097" y="3501390"/>
            <a:ext cx="2016760" cy="349250"/>
          </a:xfrm>
          <a:prstGeom prst="rect">
            <a:avLst/>
          </a:prstGeom>
          <a:ln w="38100">
            <a:solidFill>
              <a:srgbClr val="C42E1A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2605"/>
              </a:lnSpc>
            </a:pPr>
            <a:r>
              <a:rPr dirty="0" sz="2400" spc="-75">
                <a:latin typeface="Microsoft Sans Serif"/>
                <a:cs typeface="Microsoft Sans Serif"/>
              </a:rPr>
              <a:t>wait(mutex);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98666" y="3820392"/>
            <a:ext cx="2527935" cy="1122680"/>
          </a:xfrm>
          <a:prstGeom prst="rect">
            <a:avLst/>
          </a:prstGeom>
        </p:spPr>
        <p:txBody>
          <a:bodyPr wrap="square" lIns="0" tIns="194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输出</a:t>
            </a:r>
            <a:r>
              <a:rPr dirty="0" sz="2400" spc="-35">
                <a:solidFill>
                  <a:srgbClr val="FF0000"/>
                </a:solidFill>
                <a:latin typeface="Microsoft Sans Serif"/>
                <a:cs typeface="Microsoft Sans Serif"/>
              </a:rPr>
              <a:t>count</a:t>
            </a:r>
            <a:r>
              <a:rPr dirty="0" sz="2400" spc="-35">
                <a:solidFill>
                  <a:srgbClr val="FF0000"/>
                </a:solidFill>
                <a:latin typeface="SimSun"/>
                <a:cs typeface="SimSun"/>
              </a:rPr>
              <a:t>的值；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1376680" algn="l"/>
              </a:tabLst>
            </a:pPr>
            <a:r>
              <a:rPr dirty="0" sz="2400" spc="-70">
                <a:solidFill>
                  <a:srgbClr val="FF0000"/>
                </a:solidFill>
                <a:latin typeface="Microsoft Sans Serif"/>
                <a:cs typeface="Microsoft Sans Serif"/>
              </a:rPr>
              <a:t>cou</a:t>
            </a:r>
            <a:r>
              <a:rPr dirty="0" sz="2400" spc="-85">
                <a:solidFill>
                  <a:srgbClr val="FF0000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80">
                <a:solidFill>
                  <a:srgbClr val="FF0000"/>
                </a:solidFill>
                <a:latin typeface="Microsoft Sans Serif"/>
                <a:cs typeface="Microsoft Sans Serif"/>
              </a:rPr>
              <a:t>t=0</a:t>
            </a:r>
            <a:r>
              <a:rPr dirty="0" sz="2400" spc="50">
                <a:solidFill>
                  <a:srgbClr val="FF0000"/>
                </a:solidFill>
                <a:latin typeface="Microsoft Sans Serif"/>
                <a:cs typeface="Microsoft Sans Serif"/>
              </a:rPr>
              <a:t>;</a:t>
            </a:r>
            <a:r>
              <a:rPr dirty="0" sz="2400">
                <a:solidFill>
                  <a:srgbClr val="FF0000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204">
                <a:solidFill>
                  <a:srgbClr val="FF0000"/>
                </a:solidFill>
                <a:latin typeface="Microsoft Sans Serif"/>
                <a:cs typeface="Microsoft Sans Serif"/>
              </a:rPr>
              <a:t>/</a:t>
            </a:r>
            <a:r>
              <a:rPr dirty="0" sz="2400" spc="210">
                <a:solidFill>
                  <a:srgbClr val="FF0000"/>
                </a:solidFill>
                <a:latin typeface="Microsoft Sans Serif"/>
                <a:cs typeface="Microsoft Sans Serif"/>
              </a:rPr>
              <a:t>/</a:t>
            </a:r>
            <a:r>
              <a:rPr dirty="0" sz="2400" spc="-5">
                <a:solidFill>
                  <a:srgbClr val="FF0000"/>
                </a:solidFill>
                <a:latin typeface="SimSun"/>
                <a:cs typeface="SimSun"/>
              </a:rPr>
              <a:t>临界区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99097" y="5179314"/>
            <a:ext cx="2016760" cy="349250"/>
          </a:xfrm>
          <a:prstGeom prst="rect">
            <a:avLst/>
          </a:prstGeom>
          <a:ln w="38100">
            <a:solidFill>
              <a:srgbClr val="C42E1A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2360"/>
              </a:lnSpc>
            </a:pPr>
            <a:r>
              <a:rPr dirty="0" sz="2400" spc="-75">
                <a:latin typeface="Microsoft Sans Serif"/>
                <a:cs typeface="Microsoft Sans Serif"/>
              </a:rPr>
              <a:t>signal(mutex);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31711" y="5648959"/>
            <a:ext cx="127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Microsoft Sans Serif"/>
                <a:cs typeface="Microsoft Sans Serif"/>
              </a:rPr>
              <a:t>}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48832" y="6197904"/>
            <a:ext cx="127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Microsoft Sans Serif"/>
                <a:cs typeface="Microsoft Sans Serif"/>
              </a:rPr>
              <a:t>}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7781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>
                <a:solidFill>
                  <a:srgbClr val="90C225"/>
                </a:solidFill>
                <a:latin typeface="Microsoft YaHei UI"/>
                <a:cs typeface="Microsoft YaHei UI"/>
              </a:rPr>
              <a:t>程序并发执行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555191"/>
            <a:ext cx="3911600" cy="3094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程序并发执行时的特征：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SimSun"/>
              <a:cs typeface="SimSun"/>
            </a:endParaRPr>
          </a:p>
          <a:p>
            <a:pPr marL="993775" indent="-45021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993775" algn="l"/>
                <a:tab pos="99441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异步特征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0C225"/>
              </a:buClr>
              <a:buFont typeface="Wingdings"/>
              <a:buChar char=""/>
            </a:pPr>
            <a:endParaRPr sz="1900">
              <a:latin typeface="SimSun"/>
              <a:cs typeface="SimSun"/>
            </a:endParaRPr>
          </a:p>
          <a:p>
            <a:pPr marL="993775" indent="-450215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993775" algn="l"/>
                <a:tab pos="99441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资源共享特征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"/>
            </a:pPr>
            <a:endParaRPr sz="1900">
              <a:latin typeface="SimSun"/>
              <a:cs typeface="SimSun"/>
            </a:endParaRPr>
          </a:p>
          <a:p>
            <a:pPr marL="993775" indent="-450215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993775" algn="l"/>
                <a:tab pos="99441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相互制约特征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"/>
            </a:pPr>
            <a:endParaRPr sz="1900">
              <a:latin typeface="SimSun"/>
              <a:cs typeface="SimSun"/>
            </a:endParaRPr>
          </a:p>
          <a:p>
            <a:pPr marL="993775" indent="-45021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993775" algn="l"/>
                <a:tab pos="99441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不可重现性特征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92481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5365" algn="l"/>
              </a:tabLst>
            </a:pPr>
            <a:r>
              <a:rPr dirty="0" sz="3600" spc="10">
                <a:solidFill>
                  <a:srgbClr val="92D050"/>
                </a:solidFill>
                <a:latin typeface="Microsoft YaHei UI"/>
                <a:cs typeface="Microsoft YaHei UI"/>
              </a:rPr>
              <a:t>例</a:t>
            </a:r>
            <a:r>
              <a:rPr dirty="0" sz="3600">
                <a:solidFill>
                  <a:srgbClr val="92D050"/>
                </a:solidFill>
                <a:latin typeface="Trebuchet MS"/>
                <a:cs typeface="Trebuchet MS"/>
              </a:rPr>
              <a:t>2	</a:t>
            </a:r>
            <a:r>
              <a:rPr dirty="0" sz="3600" spc="10">
                <a:solidFill>
                  <a:srgbClr val="92D050"/>
                </a:solidFill>
                <a:latin typeface="Microsoft YaHei UI"/>
                <a:cs typeface="Microsoft YaHei UI"/>
              </a:rPr>
              <a:t>一个生产者与一个消费者共享一</a:t>
            </a:r>
            <a:r>
              <a:rPr dirty="0" sz="3600" spc="15">
                <a:solidFill>
                  <a:srgbClr val="92D050"/>
                </a:solidFill>
                <a:latin typeface="Microsoft YaHei UI"/>
                <a:cs typeface="Microsoft YaHei UI"/>
              </a:rPr>
              <a:t>块</a:t>
            </a:r>
            <a:r>
              <a:rPr dirty="0" sz="3600" spc="-5">
                <a:solidFill>
                  <a:srgbClr val="92D050"/>
                </a:solidFill>
                <a:latin typeface="Trebuchet MS"/>
                <a:cs typeface="Trebuchet MS"/>
              </a:rPr>
              <a:t>Buffer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313301" y="1656969"/>
            <a:ext cx="1515745" cy="717550"/>
            <a:chOff x="4313301" y="1656969"/>
            <a:chExt cx="1515745" cy="717550"/>
          </a:xfrm>
        </p:grpSpPr>
        <p:sp>
          <p:nvSpPr>
            <p:cNvPr id="4" name="object 4"/>
            <p:cNvSpPr/>
            <p:nvPr/>
          </p:nvSpPr>
          <p:spPr>
            <a:xfrm>
              <a:off x="4322826" y="1666494"/>
              <a:ext cx="1496695" cy="698500"/>
            </a:xfrm>
            <a:custGeom>
              <a:avLst/>
              <a:gdLst/>
              <a:ahLst/>
              <a:cxnLst/>
              <a:rect l="l" t="t" r="r" b="b"/>
              <a:pathLst>
                <a:path w="1496695" h="698500">
                  <a:moveTo>
                    <a:pt x="1380236" y="0"/>
                  </a:moveTo>
                  <a:lnTo>
                    <a:pt x="116332" y="0"/>
                  </a:lnTo>
                  <a:lnTo>
                    <a:pt x="71044" y="9140"/>
                  </a:lnTo>
                  <a:lnTo>
                    <a:pt x="34067" y="34067"/>
                  </a:lnTo>
                  <a:lnTo>
                    <a:pt x="9140" y="71044"/>
                  </a:lnTo>
                  <a:lnTo>
                    <a:pt x="0" y="116331"/>
                  </a:lnTo>
                  <a:lnTo>
                    <a:pt x="0" y="581659"/>
                  </a:lnTo>
                  <a:lnTo>
                    <a:pt x="9140" y="626947"/>
                  </a:lnTo>
                  <a:lnTo>
                    <a:pt x="34067" y="663924"/>
                  </a:lnTo>
                  <a:lnTo>
                    <a:pt x="71044" y="688851"/>
                  </a:lnTo>
                  <a:lnTo>
                    <a:pt x="116332" y="697991"/>
                  </a:lnTo>
                  <a:lnTo>
                    <a:pt x="1380236" y="697991"/>
                  </a:lnTo>
                  <a:lnTo>
                    <a:pt x="1425523" y="688851"/>
                  </a:lnTo>
                  <a:lnTo>
                    <a:pt x="1462500" y="663924"/>
                  </a:lnTo>
                  <a:lnTo>
                    <a:pt x="1487427" y="626947"/>
                  </a:lnTo>
                  <a:lnTo>
                    <a:pt x="1496568" y="581659"/>
                  </a:lnTo>
                  <a:lnTo>
                    <a:pt x="1496568" y="116331"/>
                  </a:lnTo>
                  <a:lnTo>
                    <a:pt x="1487427" y="71044"/>
                  </a:lnTo>
                  <a:lnTo>
                    <a:pt x="1462500" y="34067"/>
                  </a:lnTo>
                  <a:lnTo>
                    <a:pt x="1425523" y="9140"/>
                  </a:lnTo>
                  <a:lnTo>
                    <a:pt x="1380236" y="0"/>
                  </a:lnTo>
                  <a:close/>
                </a:path>
              </a:pathLst>
            </a:custGeom>
            <a:solidFill>
              <a:srgbClr val="E6B8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322826" y="1666494"/>
              <a:ext cx="1496695" cy="698500"/>
            </a:xfrm>
            <a:custGeom>
              <a:avLst/>
              <a:gdLst/>
              <a:ahLst/>
              <a:cxnLst/>
              <a:rect l="l" t="t" r="r" b="b"/>
              <a:pathLst>
                <a:path w="1496695" h="698500">
                  <a:moveTo>
                    <a:pt x="0" y="116331"/>
                  </a:moveTo>
                  <a:lnTo>
                    <a:pt x="9140" y="71044"/>
                  </a:lnTo>
                  <a:lnTo>
                    <a:pt x="34067" y="34067"/>
                  </a:lnTo>
                  <a:lnTo>
                    <a:pt x="71044" y="9140"/>
                  </a:lnTo>
                  <a:lnTo>
                    <a:pt x="116332" y="0"/>
                  </a:lnTo>
                  <a:lnTo>
                    <a:pt x="1380236" y="0"/>
                  </a:lnTo>
                  <a:lnTo>
                    <a:pt x="1425523" y="9140"/>
                  </a:lnTo>
                  <a:lnTo>
                    <a:pt x="1462500" y="34067"/>
                  </a:lnTo>
                  <a:lnTo>
                    <a:pt x="1487427" y="71044"/>
                  </a:lnTo>
                  <a:lnTo>
                    <a:pt x="1496568" y="116331"/>
                  </a:lnTo>
                  <a:lnTo>
                    <a:pt x="1496568" y="581659"/>
                  </a:lnTo>
                  <a:lnTo>
                    <a:pt x="1487427" y="626947"/>
                  </a:lnTo>
                  <a:lnTo>
                    <a:pt x="1462500" y="663924"/>
                  </a:lnTo>
                  <a:lnTo>
                    <a:pt x="1425523" y="688851"/>
                  </a:lnTo>
                  <a:lnTo>
                    <a:pt x="1380236" y="697991"/>
                  </a:lnTo>
                  <a:lnTo>
                    <a:pt x="116332" y="697991"/>
                  </a:lnTo>
                  <a:lnTo>
                    <a:pt x="71044" y="688851"/>
                  </a:lnTo>
                  <a:lnTo>
                    <a:pt x="34067" y="663924"/>
                  </a:lnTo>
                  <a:lnTo>
                    <a:pt x="9140" y="626947"/>
                  </a:lnTo>
                  <a:lnTo>
                    <a:pt x="0" y="581659"/>
                  </a:lnTo>
                  <a:lnTo>
                    <a:pt x="0" y="116331"/>
                  </a:lnTo>
                  <a:close/>
                </a:path>
              </a:pathLst>
            </a:custGeom>
            <a:ln w="19050">
              <a:solidFill>
                <a:srgbClr val="A986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671186" y="1801495"/>
            <a:ext cx="8001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5">
                <a:latin typeface="Microsoft Sans Serif"/>
                <a:cs typeface="Microsoft Sans Serif"/>
              </a:rPr>
              <a:t>Buffer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1285" y="1666494"/>
            <a:ext cx="1618615" cy="698500"/>
          </a:xfrm>
          <a:custGeom>
            <a:avLst/>
            <a:gdLst/>
            <a:ahLst/>
            <a:cxnLst/>
            <a:rect l="l" t="t" r="r" b="b"/>
            <a:pathLst>
              <a:path w="1618615" h="698500">
                <a:moveTo>
                  <a:pt x="0" y="116331"/>
                </a:moveTo>
                <a:lnTo>
                  <a:pt x="9140" y="71044"/>
                </a:lnTo>
                <a:lnTo>
                  <a:pt x="34067" y="34067"/>
                </a:lnTo>
                <a:lnTo>
                  <a:pt x="71044" y="9140"/>
                </a:lnTo>
                <a:lnTo>
                  <a:pt x="116332" y="0"/>
                </a:lnTo>
                <a:lnTo>
                  <a:pt x="1502156" y="0"/>
                </a:lnTo>
                <a:lnTo>
                  <a:pt x="1547443" y="9140"/>
                </a:lnTo>
                <a:lnTo>
                  <a:pt x="1584420" y="34067"/>
                </a:lnTo>
                <a:lnTo>
                  <a:pt x="1609347" y="71044"/>
                </a:lnTo>
                <a:lnTo>
                  <a:pt x="1618488" y="116331"/>
                </a:lnTo>
                <a:lnTo>
                  <a:pt x="1618488" y="581659"/>
                </a:lnTo>
                <a:lnTo>
                  <a:pt x="1609347" y="626947"/>
                </a:lnTo>
                <a:lnTo>
                  <a:pt x="1584420" y="663924"/>
                </a:lnTo>
                <a:lnTo>
                  <a:pt x="1547443" y="688851"/>
                </a:lnTo>
                <a:lnTo>
                  <a:pt x="1502156" y="697991"/>
                </a:lnTo>
                <a:lnTo>
                  <a:pt x="116332" y="697991"/>
                </a:lnTo>
                <a:lnTo>
                  <a:pt x="71044" y="688851"/>
                </a:lnTo>
                <a:lnTo>
                  <a:pt x="34067" y="663924"/>
                </a:lnTo>
                <a:lnTo>
                  <a:pt x="9140" y="626947"/>
                </a:lnTo>
                <a:lnTo>
                  <a:pt x="0" y="581659"/>
                </a:lnTo>
                <a:lnTo>
                  <a:pt x="0" y="116331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410704" y="1801495"/>
            <a:ext cx="12795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>
                <a:latin typeface="Microsoft Sans Serif"/>
                <a:cs typeface="Microsoft Sans Serif"/>
              </a:rPr>
              <a:t>consumer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83969" y="1666494"/>
            <a:ext cx="1618615" cy="698500"/>
          </a:xfrm>
          <a:custGeom>
            <a:avLst/>
            <a:gdLst/>
            <a:ahLst/>
            <a:cxnLst/>
            <a:rect l="l" t="t" r="r" b="b"/>
            <a:pathLst>
              <a:path w="1618614" h="698500">
                <a:moveTo>
                  <a:pt x="0" y="116331"/>
                </a:moveTo>
                <a:lnTo>
                  <a:pt x="9140" y="71044"/>
                </a:lnTo>
                <a:lnTo>
                  <a:pt x="34067" y="34067"/>
                </a:lnTo>
                <a:lnTo>
                  <a:pt x="71044" y="9140"/>
                </a:lnTo>
                <a:lnTo>
                  <a:pt x="116332" y="0"/>
                </a:lnTo>
                <a:lnTo>
                  <a:pt x="1502156" y="0"/>
                </a:lnTo>
                <a:lnTo>
                  <a:pt x="1547443" y="9140"/>
                </a:lnTo>
                <a:lnTo>
                  <a:pt x="1584420" y="34067"/>
                </a:lnTo>
                <a:lnTo>
                  <a:pt x="1609347" y="71044"/>
                </a:lnTo>
                <a:lnTo>
                  <a:pt x="1618488" y="116331"/>
                </a:lnTo>
                <a:lnTo>
                  <a:pt x="1618488" y="581659"/>
                </a:lnTo>
                <a:lnTo>
                  <a:pt x="1609347" y="626947"/>
                </a:lnTo>
                <a:lnTo>
                  <a:pt x="1584420" y="663924"/>
                </a:lnTo>
                <a:lnTo>
                  <a:pt x="1547443" y="688851"/>
                </a:lnTo>
                <a:lnTo>
                  <a:pt x="1502156" y="697991"/>
                </a:lnTo>
                <a:lnTo>
                  <a:pt x="116332" y="697991"/>
                </a:lnTo>
                <a:lnTo>
                  <a:pt x="71044" y="688851"/>
                </a:lnTo>
                <a:lnTo>
                  <a:pt x="34067" y="663924"/>
                </a:lnTo>
                <a:lnTo>
                  <a:pt x="9140" y="626947"/>
                </a:lnTo>
                <a:lnTo>
                  <a:pt x="0" y="581659"/>
                </a:lnTo>
                <a:lnTo>
                  <a:pt x="0" y="116331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493647" y="1801495"/>
            <a:ext cx="11957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>
                <a:latin typeface="Microsoft Sans Serif"/>
                <a:cs typeface="Microsoft Sans Serif"/>
              </a:rPr>
              <a:t>prod</a:t>
            </a:r>
            <a:r>
              <a:rPr dirty="0" sz="2400" spc="-80">
                <a:latin typeface="Microsoft Sans Serif"/>
                <a:cs typeface="Microsoft Sans Serif"/>
              </a:rPr>
              <a:t>ucer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88107" y="1972690"/>
            <a:ext cx="4370070" cy="85725"/>
          </a:xfrm>
          <a:custGeom>
            <a:avLst/>
            <a:gdLst/>
            <a:ahLst/>
            <a:cxnLst/>
            <a:rect l="l" t="t" r="r" b="b"/>
            <a:pathLst>
              <a:path w="4370070" h="85725">
                <a:moveTo>
                  <a:pt x="1435862" y="42799"/>
                </a:moveTo>
                <a:lnTo>
                  <a:pt x="1350137" y="0"/>
                </a:lnTo>
                <a:lnTo>
                  <a:pt x="1350137" y="28575"/>
                </a:lnTo>
                <a:lnTo>
                  <a:pt x="14351" y="28448"/>
                </a:lnTo>
                <a:lnTo>
                  <a:pt x="6477" y="28448"/>
                </a:lnTo>
                <a:lnTo>
                  <a:pt x="0" y="34925"/>
                </a:lnTo>
                <a:lnTo>
                  <a:pt x="0" y="50673"/>
                </a:lnTo>
                <a:lnTo>
                  <a:pt x="6477" y="57023"/>
                </a:lnTo>
                <a:lnTo>
                  <a:pt x="1350137" y="57150"/>
                </a:lnTo>
                <a:lnTo>
                  <a:pt x="1350137" y="85725"/>
                </a:lnTo>
                <a:lnTo>
                  <a:pt x="1407198" y="57150"/>
                </a:lnTo>
                <a:lnTo>
                  <a:pt x="1435862" y="42799"/>
                </a:lnTo>
                <a:close/>
              </a:path>
              <a:path w="4370070" h="85725">
                <a:moveTo>
                  <a:pt x="4369562" y="42799"/>
                </a:moveTo>
                <a:lnTo>
                  <a:pt x="4283837" y="0"/>
                </a:lnTo>
                <a:lnTo>
                  <a:pt x="4283837" y="28575"/>
                </a:lnTo>
                <a:lnTo>
                  <a:pt x="2948051" y="28448"/>
                </a:lnTo>
                <a:lnTo>
                  <a:pt x="2940177" y="28448"/>
                </a:lnTo>
                <a:lnTo>
                  <a:pt x="2933700" y="34925"/>
                </a:lnTo>
                <a:lnTo>
                  <a:pt x="2933700" y="50673"/>
                </a:lnTo>
                <a:lnTo>
                  <a:pt x="2940177" y="57023"/>
                </a:lnTo>
                <a:lnTo>
                  <a:pt x="4283837" y="57150"/>
                </a:lnTo>
                <a:lnTo>
                  <a:pt x="4283837" y="85725"/>
                </a:lnTo>
                <a:lnTo>
                  <a:pt x="4340898" y="57150"/>
                </a:lnTo>
                <a:lnTo>
                  <a:pt x="4369562" y="42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445002" y="1539621"/>
            <a:ext cx="3248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30525" algn="l"/>
              </a:tabLst>
            </a:pPr>
            <a:r>
              <a:rPr dirty="0" sz="2400">
                <a:latin typeface="SimSun"/>
                <a:cs typeface="SimSun"/>
              </a:rPr>
              <a:t>放	取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7418" y="2611373"/>
            <a:ext cx="4639310" cy="4006850"/>
          </a:xfrm>
          <a:custGeom>
            <a:avLst/>
            <a:gdLst/>
            <a:ahLst/>
            <a:cxnLst/>
            <a:rect l="l" t="t" r="r" b="b"/>
            <a:pathLst>
              <a:path w="4639310" h="4006850">
                <a:moveTo>
                  <a:pt x="0" y="667765"/>
                </a:moveTo>
                <a:lnTo>
                  <a:pt x="1676" y="620075"/>
                </a:lnTo>
                <a:lnTo>
                  <a:pt x="6631" y="573290"/>
                </a:lnTo>
                <a:lnTo>
                  <a:pt x="14750" y="527523"/>
                </a:lnTo>
                <a:lnTo>
                  <a:pt x="25922" y="482887"/>
                </a:lnTo>
                <a:lnTo>
                  <a:pt x="40032" y="439495"/>
                </a:lnTo>
                <a:lnTo>
                  <a:pt x="56969" y="397461"/>
                </a:lnTo>
                <a:lnTo>
                  <a:pt x="76618" y="356897"/>
                </a:lnTo>
                <a:lnTo>
                  <a:pt x="98868" y="317915"/>
                </a:lnTo>
                <a:lnTo>
                  <a:pt x="123604" y="280630"/>
                </a:lnTo>
                <a:lnTo>
                  <a:pt x="150715" y="245154"/>
                </a:lnTo>
                <a:lnTo>
                  <a:pt x="180086" y="211600"/>
                </a:lnTo>
                <a:lnTo>
                  <a:pt x="211605" y="180081"/>
                </a:lnTo>
                <a:lnTo>
                  <a:pt x="245160" y="150711"/>
                </a:lnTo>
                <a:lnTo>
                  <a:pt x="280636" y="123601"/>
                </a:lnTo>
                <a:lnTo>
                  <a:pt x="317921" y="98865"/>
                </a:lnTo>
                <a:lnTo>
                  <a:pt x="356902" y="76616"/>
                </a:lnTo>
                <a:lnTo>
                  <a:pt x="397466" y="56967"/>
                </a:lnTo>
                <a:lnTo>
                  <a:pt x="439501" y="40031"/>
                </a:lnTo>
                <a:lnTo>
                  <a:pt x="482892" y="25921"/>
                </a:lnTo>
                <a:lnTo>
                  <a:pt x="527527" y="14750"/>
                </a:lnTo>
                <a:lnTo>
                  <a:pt x="573293" y="6631"/>
                </a:lnTo>
                <a:lnTo>
                  <a:pt x="620077" y="1676"/>
                </a:lnTo>
                <a:lnTo>
                  <a:pt x="667766" y="0"/>
                </a:lnTo>
                <a:lnTo>
                  <a:pt x="3971290" y="0"/>
                </a:lnTo>
                <a:lnTo>
                  <a:pt x="4018980" y="1676"/>
                </a:lnTo>
                <a:lnTo>
                  <a:pt x="4065765" y="6631"/>
                </a:lnTo>
                <a:lnTo>
                  <a:pt x="4111532" y="14750"/>
                </a:lnTo>
                <a:lnTo>
                  <a:pt x="4156168" y="25921"/>
                </a:lnTo>
                <a:lnTo>
                  <a:pt x="4199560" y="40031"/>
                </a:lnTo>
                <a:lnTo>
                  <a:pt x="4241594" y="56967"/>
                </a:lnTo>
                <a:lnTo>
                  <a:pt x="4282158" y="76616"/>
                </a:lnTo>
                <a:lnTo>
                  <a:pt x="4321140" y="98865"/>
                </a:lnTo>
                <a:lnTo>
                  <a:pt x="4358425" y="123601"/>
                </a:lnTo>
                <a:lnTo>
                  <a:pt x="4393901" y="150711"/>
                </a:lnTo>
                <a:lnTo>
                  <a:pt x="4427455" y="180081"/>
                </a:lnTo>
                <a:lnTo>
                  <a:pt x="4458974" y="211600"/>
                </a:lnTo>
                <a:lnTo>
                  <a:pt x="4488344" y="245154"/>
                </a:lnTo>
                <a:lnTo>
                  <a:pt x="4515454" y="280630"/>
                </a:lnTo>
                <a:lnTo>
                  <a:pt x="4540190" y="317915"/>
                </a:lnTo>
                <a:lnTo>
                  <a:pt x="4562439" y="356897"/>
                </a:lnTo>
                <a:lnTo>
                  <a:pt x="4582088" y="397461"/>
                </a:lnTo>
                <a:lnTo>
                  <a:pt x="4599024" y="439495"/>
                </a:lnTo>
                <a:lnTo>
                  <a:pt x="4613134" y="482887"/>
                </a:lnTo>
                <a:lnTo>
                  <a:pt x="4624305" y="527523"/>
                </a:lnTo>
                <a:lnTo>
                  <a:pt x="4632424" y="573290"/>
                </a:lnTo>
                <a:lnTo>
                  <a:pt x="4637379" y="620075"/>
                </a:lnTo>
                <a:lnTo>
                  <a:pt x="4639056" y="667765"/>
                </a:lnTo>
                <a:lnTo>
                  <a:pt x="4639056" y="3338817"/>
                </a:lnTo>
                <a:lnTo>
                  <a:pt x="4637379" y="3386507"/>
                </a:lnTo>
                <a:lnTo>
                  <a:pt x="4632424" y="3433293"/>
                </a:lnTo>
                <a:lnTo>
                  <a:pt x="4624305" y="3479060"/>
                </a:lnTo>
                <a:lnTo>
                  <a:pt x="4613134" y="3523696"/>
                </a:lnTo>
                <a:lnTo>
                  <a:pt x="4599024" y="3567088"/>
                </a:lnTo>
                <a:lnTo>
                  <a:pt x="4582088" y="3609123"/>
                </a:lnTo>
                <a:lnTo>
                  <a:pt x="4562439" y="3649688"/>
                </a:lnTo>
                <a:lnTo>
                  <a:pt x="4540190" y="3688670"/>
                </a:lnTo>
                <a:lnTo>
                  <a:pt x="4515454" y="3725956"/>
                </a:lnTo>
                <a:lnTo>
                  <a:pt x="4488344" y="3761433"/>
                </a:lnTo>
                <a:lnTo>
                  <a:pt x="4458974" y="3794988"/>
                </a:lnTo>
                <a:lnTo>
                  <a:pt x="4427455" y="3826508"/>
                </a:lnTo>
                <a:lnTo>
                  <a:pt x="4393901" y="3855879"/>
                </a:lnTo>
                <a:lnTo>
                  <a:pt x="4358425" y="3882990"/>
                </a:lnTo>
                <a:lnTo>
                  <a:pt x="4321140" y="3907727"/>
                </a:lnTo>
                <a:lnTo>
                  <a:pt x="4282158" y="3929976"/>
                </a:lnTo>
                <a:lnTo>
                  <a:pt x="4241594" y="3949626"/>
                </a:lnTo>
                <a:lnTo>
                  <a:pt x="4199560" y="3966562"/>
                </a:lnTo>
                <a:lnTo>
                  <a:pt x="4156168" y="3980673"/>
                </a:lnTo>
                <a:lnTo>
                  <a:pt x="4111532" y="3991845"/>
                </a:lnTo>
                <a:lnTo>
                  <a:pt x="4065765" y="3999964"/>
                </a:lnTo>
                <a:lnTo>
                  <a:pt x="4018980" y="4004919"/>
                </a:lnTo>
                <a:lnTo>
                  <a:pt x="3971290" y="4006596"/>
                </a:lnTo>
                <a:lnTo>
                  <a:pt x="667766" y="4006596"/>
                </a:lnTo>
                <a:lnTo>
                  <a:pt x="620077" y="4004919"/>
                </a:lnTo>
                <a:lnTo>
                  <a:pt x="573293" y="3999964"/>
                </a:lnTo>
                <a:lnTo>
                  <a:pt x="527527" y="3991845"/>
                </a:lnTo>
                <a:lnTo>
                  <a:pt x="482892" y="3980673"/>
                </a:lnTo>
                <a:lnTo>
                  <a:pt x="439501" y="3966562"/>
                </a:lnTo>
                <a:lnTo>
                  <a:pt x="397466" y="3949626"/>
                </a:lnTo>
                <a:lnTo>
                  <a:pt x="356902" y="3929976"/>
                </a:lnTo>
                <a:lnTo>
                  <a:pt x="317921" y="3907727"/>
                </a:lnTo>
                <a:lnTo>
                  <a:pt x="280636" y="3882990"/>
                </a:lnTo>
                <a:lnTo>
                  <a:pt x="245160" y="3855879"/>
                </a:lnTo>
                <a:lnTo>
                  <a:pt x="211605" y="3826508"/>
                </a:lnTo>
                <a:lnTo>
                  <a:pt x="180086" y="3794988"/>
                </a:lnTo>
                <a:lnTo>
                  <a:pt x="150715" y="3761433"/>
                </a:lnTo>
                <a:lnTo>
                  <a:pt x="123604" y="3725956"/>
                </a:lnTo>
                <a:lnTo>
                  <a:pt x="98868" y="3688670"/>
                </a:lnTo>
                <a:lnTo>
                  <a:pt x="76618" y="3649688"/>
                </a:lnTo>
                <a:lnTo>
                  <a:pt x="56969" y="3609123"/>
                </a:lnTo>
                <a:lnTo>
                  <a:pt x="40032" y="3567088"/>
                </a:lnTo>
                <a:lnTo>
                  <a:pt x="25922" y="3523696"/>
                </a:lnTo>
                <a:lnTo>
                  <a:pt x="14750" y="3479060"/>
                </a:lnTo>
                <a:lnTo>
                  <a:pt x="6631" y="3433293"/>
                </a:lnTo>
                <a:lnTo>
                  <a:pt x="1676" y="3386507"/>
                </a:lnTo>
                <a:lnTo>
                  <a:pt x="0" y="3338817"/>
                </a:lnTo>
                <a:lnTo>
                  <a:pt x="0" y="667765"/>
                </a:lnTo>
                <a:close/>
              </a:path>
            </a:pathLst>
          </a:custGeom>
          <a:ln w="28575">
            <a:solidFill>
              <a:srgbClr val="C42E1A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51687" y="2909041"/>
            <a:ext cx="3180080" cy="3317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4945" marR="1075055" indent="-182880">
              <a:lnSpc>
                <a:spcPct val="150000"/>
              </a:lnSpc>
              <a:spcBef>
                <a:spcPts val="95"/>
              </a:spcBef>
            </a:pPr>
            <a:r>
              <a:rPr dirty="0" sz="2400" spc="-15">
                <a:latin typeface="Microsoft Sans Serif"/>
                <a:cs typeface="Microsoft Sans Serif"/>
              </a:rPr>
              <a:t>void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55">
                <a:latin typeface="Microsoft Sans Serif"/>
                <a:cs typeface="Microsoft Sans Serif"/>
              </a:rPr>
              <a:t>producer(){ </a:t>
            </a:r>
            <a:r>
              <a:rPr dirty="0" sz="2400" spc="-620">
                <a:latin typeface="Microsoft Sans Serif"/>
                <a:cs typeface="Microsoft Sans Serif"/>
              </a:rPr>
              <a:t> </a:t>
            </a:r>
            <a:r>
              <a:rPr dirty="0" sz="2400" spc="-50">
                <a:latin typeface="Microsoft Sans Serif"/>
                <a:cs typeface="Microsoft Sans Serif"/>
              </a:rPr>
              <a:t>while(true){</a:t>
            </a:r>
            <a:endParaRPr sz="2400">
              <a:latin typeface="Microsoft Sans Serif"/>
              <a:cs typeface="Microsoft Sans Serif"/>
            </a:endParaRPr>
          </a:p>
          <a:p>
            <a:pPr marL="462280">
              <a:lnSpc>
                <a:spcPct val="100000"/>
              </a:lnSpc>
              <a:spcBef>
                <a:spcPts val="1440"/>
              </a:spcBef>
            </a:pPr>
            <a:r>
              <a:rPr dirty="0" sz="2400" spc="-45">
                <a:latin typeface="Microsoft Sans Serif"/>
                <a:cs typeface="Microsoft Sans Serif"/>
              </a:rPr>
              <a:t>produce</a:t>
            </a:r>
            <a:r>
              <a:rPr dirty="0" sz="2400" spc="55">
                <a:latin typeface="Microsoft Sans Serif"/>
                <a:cs typeface="Microsoft Sans Serif"/>
              </a:rPr>
              <a:t> </a:t>
            </a:r>
            <a:r>
              <a:rPr dirty="0" sz="2400" spc="-160">
                <a:latin typeface="Microsoft Sans Serif"/>
                <a:cs typeface="Microsoft Sans Serif"/>
              </a:rPr>
              <a:t>a</a:t>
            </a:r>
            <a:r>
              <a:rPr dirty="0" sz="2400" spc="75">
                <a:latin typeface="Microsoft Sans Serif"/>
                <a:cs typeface="Microsoft Sans Serif"/>
              </a:rPr>
              <a:t> </a:t>
            </a:r>
            <a:r>
              <a:rPr dirty="0" sz="2400" spc="-15">
                <a:latin typeface="Microsoft Sans Serif"/>
                <a:cs typeface="Microsoft Sans Serif"/>
              </a:rPr>
              <a:t>product</a:t>
            </a:r>
            <a:r>
              <a:rPr dirty="0" sz="2400" spc="65">
                <a:latin typeface="Microsoft Sans Serif"/>
                <a:cs typeface="Microsoft Sans Serif"/>
              </a:rPr>
              <a:t> </a:t>
            </a:r>
            <a:r>
              <a:rPr dirty="0" sz="2400" spc="-130">
                <a:latin typeface="Microsoft Sans Serif"/>
                <a:cs typeface="Microsoft Sans Serif"/>
              </a:rPr>
              <a:t>x;</a:t>
            </a:r>
            <a:endParaRPr sz="2400">
              <a:latin typeface="Microsoft Sans Serif"/>
              <a:cs typeface="Microsoft Sans Serif"/>
            </a:endParaRPr>
          </a:p>
          <a:p>
            <a:pPr marL="462280">
              <a:lnSpc>
                <a:spcPct val="100000"/>
              </a:lnSpc>
              <a:spcBef>
                <a:spcPts val="1440"/>
              </a:spcBef>
            </a:pPr>
            <a:r>
              <a:rPr dirty="0" sz="2400" spc="-5">
                <a:solidFill>
                  <a:srgbClr val="FF0000"/>
                </a:solidFill>
                <a:latin typeface="SimSun"/>
                <a:cs typeface="SimSun"/>
              </a:rPr>
              <a:t>将</a:t>
            </a:r>
            <a:r>
              <a:rPr dirty="0" sz="2400" spc="-125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dirty="0" sz="2400" spc="-5">
                <a:solidFill>
                  <a:srgbClr val="FF0000"/>
                </a:solidFill>
                <a:latin typeface="SimSun"/>
                <a:cs typeface="SimSun"/>
              </a:rPr>
              <a:t>放入</a:t>
            </a:r>
            <a:r>
              <a:rPr dirty="0" sz="2400" spc="-45">
                <a:solidFill>
                  <a:srgbClr val="FF0000"/>
                </a:solidFill>
                <a:latin typeface="Microsoft Sans Serif"/>
                <a:cs typeface="Microsoft Sans Serif"/>
              </a:rPr>
              <a:t>Buffer</a:t>
            </a:r>
            <a:r>
              <a:rPr dirty="0" sz="2400" spc="-45">
                <a:solidFill>
                  <a:srgbClr val="FF0000"/>
                </a:solidFill>
                <a:latin typeface="SimSun"/>
                <a:cs typeface="SimSun"/>
              </a:rPr>
              <a:t>；</a:t>
            </a:r>
            <a:endParaRPr sz="2400">
              <a:latin typeface="SimSun"/>
              <a:cs typeface="SimSun"/>
            </a:endParaRPr>
          </a:p>
          <a:p>
            <a:pPr marL="194945">
              <a:lnSpc>
                <a:spcPct val="100000"/>
              </a:lnSpc>
              <a:spcBef>
                <a:spcPts val="1445"/>
              </a:spcBef>
            </a:pPr>
            <a:r>
              <a:rPr dirty="0" sz="2400">
                <a:latin typeface="Microsoft Sans Serif"/>
                <a:cs typeface="Microsoft Sans Serif"/>
              </a:rPr>
              <a:t>}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latin typeface="Microsoft Sans Serif"/>
                <a:cs typeface="Microsoft Sans Serif"/>
              </a:rPr>
              <a:t>}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488114" y="2597086"/>
            <a:ext cx="4667885" cy="4035425"/>
            <a:chOff x="5488114" y="2597086"/>
            <a:chExt cx="4667885" cy="4035425"/>
          </a:xfrm>
        </p:grpSpPr>
        <p:sp>
          <p:nvSpPr>
            <p:cNvPr id="16" name="object 16"/>
            <p:cNvSpPr/>
            <p:nvPr/>
          </p:nvSpPr>
          <p:spPr>
            <a:xfrm>
              <a:off x="5502402" y="2611373"/>
              <a:ext cx="4639310" cy="4006850"/>
            </a:xfrm>
            <a:custGeom>
              <a:avLst/>
              <a:gdLst/>
              <a:ahLst/>
              <a:cxnLst/>
              <a:rect l="l" t="t" r="r" b="b"/>
              <a:pathLst>
                <a:path w="4639309" h="4006850">
                  <a:moveTo>
                    <a:pt x="3971290" y="0"/>
                  </a:moveTo>
                  <a:lnTo>
                    <a:pt x="667765" y="0"/>
                  </a:lnTo>
                  <a:lnTo>
                    <a:pt x="620075" y="1676"/>
                  </a:lnTo>
                  <a:lnTo>
                    <a:pt x="573290" y="6631"/>
                  </a:lnTo>
                  <a:lnTo>
                    <a:pt x="527523" y="14750"/>
                  </a:lnTo>
                  <a:lnTo>
                    <a:pt x="482887" y="25921"/>
                  </a:lnTo>
                  <a:lnTo>
                    <a:pt x="439495" y="40031"/>
                  </a:lnTo>
                  <a:lnTo>
                    <a:pt x="397461" y="56967"/>
                  </a:lnTo>
                  <a:lnTo>
                    <a:pt x="356897" y="76616"/>
                  </a:lnTo>
                  <a:lnTo>
                    <a:pt x="317915" y="98865"/>
                  </a:lnTo>
                  <a:lnTo>
                    <a:pt x="280630" y="123601"/>
                  </a:lnTo>
                  <a:lnTo>
                    <a:pt x="245154" y="150711"/>
                  </a:lnTo>
                  <a:lnTo>
                    <a:pt x="211600" y="180081"/>
                  </a:lnTo>
                  <a:lnTo>
                    <a:pt x="180081" y="211600"/>
                  </a:lnTo>
                  <a:lnTo>
                    <a:pt x="150711" y="245154"/>
                  </a:lnTo>
                  <a:lnTo>
                    <a:pt x="123601" y="280630"/>
                  </a:lnTo>
                  <a:lnTo>
                    <a:pt x="98865" y="317915"/>
                  </a:lnTo>
                  <a:lnTo>
                    <a:pt x="76616" y="356897"/>
                  </a:lnTo>
                  <a:lnTo>
                    <a:pt x="56967" y="397461"/>
                  </a:lnTo>
                  <a:lnTo>
                    <a:pt x="40031" y="439495"/>
                  </a:lnTo>
                  <a:lnTo>
                    <a:pt x="25921" y="482887"/>
                  </a:lnTo>
                  <a:lnTo>
                    <a:pt x="14750" y="527523"/>
                  </a:lnTo>
                  <a:lnTo>
                    <a:pt x="6631" y="573290"/>
                  </a:lnTo>
                  <a:lnTo>
                    <a:pt x="1676" y="620075"/>
                  </a:lnTo>
                  <a:lnTo>
                    <a:pt x="0" y="667765"/>
                  </a:lnTo>
                  <a:lnTo>
                    <a:pt x="0" y="3338817"/>
                  </a:lnTo>
                  <a:lnTo>
                    <a:pt x="1676" y="3386507"/>
                  </a:lnTo>
                  <a:lnTo>
                    <a:pt x="6631" y="3433293"/>
                  </a:lnTo>
                  <a:lnTo>
                    <a:pt x="14750" y="3479060"/>
                  </a:lnTo>
                  <a:lnTo>
                    <a:pt x="25921" y="3523696"/>
                  </a:lnTo>
                  <a:lnTo>
                    <a:pt x="40031" y="3567088"/>
                  </a:lnTo>
                  <a:lnTo>
                    <a:pt x="56967" y="3609123"/>
                  </a:lnTo>
                  <a:lnTo>
                    <a:pt x="76616" y="3649688"/>
                  </a:lnTo>
                  <a:lnTo>
                    <a:pt x="98865" y="3688670"/>
                  </a:lnTo>
                  <a:lnTo>
                    <a:pt x="123601" y="3725956"/>
                  </a:lnTo>
                  <a:lnTo>
                    <a:pt x="150711" y="3761433"/>
                  </a:lnTo>
                  <a:lnTo>
                    <a:pt x="180081" y="3794988"/>
                  </a:lnTo>
                  <a:lnTo>
                    <a:pt x="211600" y="3826508"/>
                  </a:lnTo>
                  <a:lnTo>
                    <a:pt x="245154" y="3855879"/>
                  </a:lnTo>
                  <a:lnTo>
                    <a:pt x="280630" y="3882990"/>
                  </a:lnTo>
                  <a:lnTo>
                    <a:pt x="317915" y="3907727"/>
                  </a:lnTo>
                  <a:lnTo>
                    <a:pt x="356897" y="3929976"/>
                  </a:lnTo>
                  <a:lnTo>
                    <a:pt x="397461" y="3949626"/>
                  </a:lnTo>
                  <a:lnTo>
                    <a:pt x="439495" y="3966562"/>
                  </a:lnTo>
                  <a:lnTo>
                    <a:pt x="482887" y="3980673"/>
                  </a:lnTo>
                  <a:lnTo>
                    <a:pt x="527523" y="3991845"/>
                  </a:lnTo>
                  <a:lnTo>
                    <a:pt x="573290" y="3999964"/>
                  </a:lnTo>
                  <a:lnTo>
                    <a:pt x="620075" y="4004919"/>
                  </a:lnTo>
                  <a:lnTo>
                    <a:pt x="667765" y="4006596"/>
                  </a:lnTo>
                  <a:lnTo>
                    <a:pt x="3971290" y="4006596"/>
                  </a:lnTo>
                  <a:lnTo>
                    <a:pt x="4018980" y="4004919"/>
                  </a:lnTo>
                  <a:lnTo>
                    <a:pt x="4065765" y="3999964"/>
                  </a:lnTo>
                  <a:lnTo>
                    <a:pt x="4111532" y="3991845"/>
                  </a:lnTo>
                  <a:lnTo>
                    <a:pt x="4156168" y="3980673"/>
                  </a:lnTo>
                  <a:lnTo>
                    <a:pt x="4199560" y="3966562"/>
                  </a:lnTo>
                  <a:lnTo>
                    <a:pt x="4241594" y="3949626"/>
                  </a:lnTo>
                  <a:lnTo>
                    <a:pt x="4282158" y="3929976"/>
                  </a:lnTo>
                  <a:lnTo>
                    <a:pt x="4321140" y="3907727"/>
                  </a:lnTo>
                  <a:lnTo>
                    <a:pt x="4358425" y="3882990"/>
                  </a:lnTo>
                  <a:lnTo>
                    <a:pt x="4393901" y="3855879"/>
                  </a:lnTo>
                  <a:lnTo>
                    <a:pt x="4427455" y="3826508"/>
                  </a:lnTo>
                  <a:lnTo>
                    <a:pt x="4458974" y="3794988"/>
                  </a:lnTo>
                  <a:lnTo>
                    <a:pt x="4488344" y="3761433"/>
                  </a:lnTo>
                  <a:lnTo>
                    <a:pt x="4515454" y="3725956"/>
                  </a:lnTo>
                  <a:lnTo>
                    <a:pt x="4540190" y="3688670"/>
                  </a:lnTo>
                  <a:lnTo>
                    <a:pt x="4562439" y="3649688"/>
                  </a:lnTo>
                  <a:lnTo>
                    <a:pt x="4582088" y="3609123"/>
                  </a:lnTo>
                  <a:lnTo>
                    <a:pt x="4599024" y="3567088"/>
                  </a:lnTo>
                  <a:lnTo>
                    <a:pt x="4613134" y="3523696"/>
                  </a:lnTo>
                  <a:lnTo>
                    <a:pt x="4624305" y="3479060"/>
                  </a:lnTo>
                  <a:lnTo>
                    <a:pt x="4632424" y="3433293"/>
                  </a:lnTo>
                  <a:lnTo>
                    <a:pt x="4637379" y="3386507"/>
                  </a:lnTo>
                  <a:lnTo>
                    <a:pt x="4639056" y="3338817"/>
                  </a:lnTo>
                  <a:lnTo>
                    <a:pt x="4639056" y="667765"/>
                  </a:lnTo>
                  <a:lnTo>
                    <a:pt x="4637379" y="620075"/>
                  </a:lnTo>
                  <a:lnTo>
                    <a:pt x="4632424" y="573290"/>
                  </a:lnTo>
                  <a:lnTo>
                    <a:pt x="4624305" y="527523"/>
                  </a:lnTo>
                  <a:lnTo>
                    <a:pt x="4613134" y="482887"/>
                  </a:lnTo>
                  <a:lnTo>
                    <a:pt x="4599024" y="439495"/>
                  </a:lnTo>
                  <a:lnTo>
                    <a:pt x="4582088" y="397461"/>
                  </a:lnTo>
                  <a:lnTo>
                    <a:pt x="4562439" y="356897"/>
                  </a:lnTo>
                  <a:lnTo>
                    <a:pt x="4540190" y="317915"/>
                  </a:lnTo>
                  <a:lnTo>
                    <a:pt x="4515454" y="280630"/>
                  </a:lnTo>
                  <a:lnTo>
                    <a:pt x="4488344" y="245154"/>
                  </a:lnTo>
                  <a:lnTo>
                    <a:pt x="4458974" y="211600"/>
                  </a:lnTo>
                  <a:lnTo>
                    <a:pt x="4427455" y="180081"/>
                  </a:lnTo>
                  <a:lnTo>
                    <a:pt x="4393901" y="150711"/>
                  </a:lnTo>
                  <a:lnTo>
                    <a:pt x="4358425" y="123601"/>
                  </a:lnTo>
                  <a:lnTo>
                    <a:pt x="4321140" y="98865"/>
                  </a:lnTo>
                  <a:lnTo>
                    <a:pt x="4282158" y="76616"/>
                  </a:lnTo>
                  <a:lnTo>
                    <a:pt x="4241594" y="56967"/>
                  </a:lnTo>
                  <a:lnTo>
                    <a:pt x="4199560" y="40031"/>
                  </a:lnTo>
                  <a:lnTo>
                    <a:pt x="4156168" y="25921"/>
                  </a:lnTo>
                  <a:lnTo>
                    <a:pt x="4111532" y="14750"/>
                  </a:lnTo>
                  <a:lnTo>
                    <a:pt x="4065765" y="6631"/>
                  </a:lnTo>
                  <a:lnTo>
                    <a:pt x="4018980" y="1676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502402" y="2611373"/>
              <a:ext cx="4639310" cy="4006850"/>
            </a:xfrm>
            <a:custGeom>
              <a:avLst/>
              <a:gdLst/>
              <a:ahLst/>
              <a:cxnLst/>
              <a:rect l="l" t="t" r="r" b="b"/>
              <a:pathLst>
                <a:path w="4639309" h="4006850">
                  <a:moveTo>
                    <a:pt x="0" y="667765"/>
                  </a:moveTo>
                  <a:lnTo>
                    <a:pt x="1676" y="620075"/>
                  </a:lnTo>
                  <a:lnTo>
                    <a:pt x="6631" y="573290"/>
                  </a:lnTo>
                  <a:lnTo>
                    <a:pt x="14750" y="527523"/>
                  </a:lnTo>
                  <a:lnTo>
                    <a:pt x="25921" y="482887"/>
                  </a:lnTo>
                  <a:lnTo>
                    <a:pt x="40031" y="439495"/>
                  </a:lnTo>
                  <a:lnTo>
                    <a:pt x="56967" y="397461"/>
                  </a:lnTo>
                  <a:lnTo>
                    <a:pt x="76616" y="356897"/>
                  </a:lnTo>
                  <a:lnTo>
                    <a:pt x="98865" y="317915"/>
                  </a:lnTo>
                  <a:lnTo>
                    <a:pt x="123601" y="280630"/>
                  </a:lnTo>
                  <a:lnTo>
                    <a:pt x="150711" y="245154"/>
                  </a:lnTo>
                  <a:lnTo>
                    <a:pt x="180081" y="211600"/>
                  </a:lnTo>
                  <a:lnTo>
                    <a:pt x="211600" y="180081"/>
                  </a:lnTo>
                  <a:lnTo>
                    <a:pt x="245154" y="150711"/>
                  </a:lnTo>
                  <a:lnTo>
                    <a:pt x="280630" y="123601"/>
                  </a:lnTo>
                  <a:lnTo>
                    <a:pt x="317915" y="98865"/>
                  </a:lnTo>
                  <a:lnTo>
                    <a:pt x="356897" y="76616"/>
                  </a:lnTo>
                  <a:lnTo>
                    <a:pt x="397461" y="56967"/>
                  </a:lnTo>
                  <a:lnTo>
                    <a:pt x="439495" y="40031"/>
                  </a:lnTo>
                  <a:lnTo>
                    <a:pt x="482887" y="25921"/>
                  </a:lnTo>
                  <a:lnTo>
                    <a:pt x="527523" y="14750"/>
                  </a:lnTo>
                  <a:lnTo>
                    <a:pt x="573290" y="6631"/>
                  </a:lnTo>
                  <a:lnTo>
                    <a:pt x="620075" y="1676"/>
                  </a:lnTo>
                  <a:lnTo>
                    <a:pt x="667765" y="0"/>
                  </a:lnTo>
                  <a:lnTo>
                    <a:pt x="3971290" y="0"/>
                  </a:lnTo>
                  <a:lnTo>
                    <a:pt x="4018980" y="1676"/>
                  </a:lnTo>
                  <a:lnTo>
                    <a:pt x="4065765" y="6631"/>
                  </a:lnTo>
                  <a:lnTo>
                    <a:pt x="4111532" y="14750"/>
                  </a:lnTo>
                  <a:lnTo>
                    <a:pt x="4156168" y="25921"/>
                  </a:lnTo>
                  <a:lnTo>
                    <a:pt x="4199560" y="40031"/>
                  </a:lnTo>
                  <a:lnTo>
                    <a:pt x="4241594" y="56967"/>
                  </a:lnTo>
                  <a:lnTo>
                    <a:pt x="4282158" y="76616"/>
                  </a:lnTo>
                  <a:lnTo>
                    <a:pt x="4321140" y="98865"/>
                  </a:lnTo>
                  <a:lnTo>
                    <a:pt x="4358425" y="123601"/>
                  </a:lnTo>
                  <a:lnTo>
                    <a:pt x="4393901" y="150711"/>
                  </a:lnTo>
                  <a:lnTo>
                    <a:pt x="4427455" y="180081"/>
                  </a:lnTo>
                  <a:lnTo>
                    <a:pt x="4458974" y="211600"/>
                  </a:lnTo>
                  <a:lnTo>
                    <a:pt x="4488344" y="245154"/>
                  </a:lnTo>
                  <a:lnTo>
                    <a:pt x="4515454" y="280630"/>
                  </a:lnTo>
                  <a:lnTo>
                    <a:pt x="4540190" y="317915"/>
                  </a:lnTo>
                  <a:lnTo>
                    <a:pt x="4562439" y="356897"/>
                  </a:lnTo>
                  <a:lnTo>
                    <a:pt x="4582088" y="397461"/>
                  </a:lnTo>
                  <a:lnTo>
                    <a:pt x="4599024" y="439495"/>
                  </a:lnTo>
                  <a:lnTo>
                    <a:pt x="4613134" y="482887"/>
                  </a:lnTo>
                  <a:lnTo>
                    <a:pt x="4624305" y="527523"/>
                  </a:lnTo>
                  <a:lnTo>
                    <a:pt x="4632424" y="573290"/>
                  </a:lnTo>
                  <a:lnTo>
                    <a:pt x="4637379" y="620075"/>
                  </a:lnTo>
                  <a:lnTo>
                    <a:pt x="4639056" y="667765"/>
                  </a:lnTo>
                  <a:lnTo>
                    <a:pt x="4639056" y="3338817"/>
                  </a:lnTo>
                  <a:lnTo>
                    <a:pt x="4637379" y="3386507"/>
                  </a:lnTo>
                  <a:lnTo>
                    <a:pt x="4632424" y="3433293"/>
                  </a:lnTo>
                  <a:lnTo>
                    <a:pt x="4624305" y="3479060"/>
                  </a:lnTo>
                  <a:lnTo>
                    <a:pt x="4613134" y="3523696"/>
                  </a:lnTo>
                  <a:lnTo>
                    <a:pt x="4599024" y="3567088"/>
                  </a:lnTo>
                  <a:lnTo>
                    <a:pt x="4582088" y="3609123"/>
                  </a:lnTo>
                  <a:lnTo>
                    <a:pt x="4562439" y="3649688"/>
                  </a:lnTo>
                  <a:lnTo>
                    <a:pt x="4540190" y="3688670"/>
                  </a:lnTo>
                  <a:lnTo>
                    <a:pt x="4515454" y="3725956"/>
                  </a:lnTo>
                  <a:lnTo>
                    <a:pt x="4488344" y="3761433"/>
                  </a:lnTo>
                  <a:lnTo>
                    <a:pt x="4458974" y="3794988"/>
                  </a:lnTo>
                  <a:lnTo>
                    <a:pt x="4427455" y="3826508"/>
                  </a:lnTo>
                  <a:lnTo>
                    <a:pt x="4393901" y="3855879"/>
                  </a:lnTo>
                  <a:lnTo>
                    <a:pt x="4358425" y="3882990"/>
                  </a:lnTo>
                  <a:lnTo>
                    <a:pt x="4321140" y="3907727"/>
                  </a:lnTo>
                  <a:lnTo>
                    <a:pt x="4282158" y="3929976"/>
                  </a:lnTo>
                  <a:lnTo>
                    <a:pt x="4241594" y="3949626"/>
                  </a:lnTo>
                  <a:lnTo>
                    <a:pt x="4199560" y="3966562"/>
                  </a:lnTo>
                  <a:lnTo>
                    <a:pt x="4156168" y="3980673"/>
                  </a:lnTo>
                  <a:lnTo>
                    <a:pt x="4111532" y="3991845"/>
                  </a:lnTo>
                  <a:lnTo>
                    <a:pt x="4065765" y="3999964"/>
                  </a:lnTo>
                  <a:lnTo>
                    <a:pt x="4018980" y="4004919"/>
                  </a:lnTo>
                  <a:lnTo>
                    <a:pt x="3971290" y="4006596"/>
                  </a:lnTo>
                  <a:lnTo>
                    <a:pt x="667765" y="4006596"/>
                  </a:lnTo>
                  <a:lnTo>
                    <a:pt x="620075" y="4004919"/>
                  </a:lnTo>
                  <a:lnTo>
                    <a:pt x="573290" y="3999964"/>
                  </a:lnTo>
                  <a:lnTo>
                    <a:pt x="527523" y="3991845"/>
                  </a:lnTo>
                  <a:lnTo>
                    <a:pt x="482887" y="3980673"/>
                  </a:lnTo>
                  <a:lnTo>
                    <a:pt x="439495" y="3966562"/>
                  </a:lnTo>
                  <a:lnTo>
                    <a:pt x="397461" y="3949626"/>
                  </a:lnTo>
                  <a:lnTo>
                    <a:pt x="356897" y="3929976"/>
                  </a:lnTo>
                  <a:lnTo>
                    <a:pt x="317915" y="3907727"/>
                  </a:lnTo>
                  <a:lnTo>
                    <a:pt x="280630" y="3882990"/>
                  </a:lnTo>
                  <a:lnTo>
                    <a:pt x="245154" y="3855879"/>
                  </a:lnTo>
                  <a:lnTo>
                    <a:pt x="211600" y="3826508"/>
                  </a:lnTo>
                  <a:lnTo>
                    <a:pt x="180081" y="3794988"/>
                  </a:lnTo>
                  <a:lnTo>
                    <a:pt x="150711" y="3761433"/>
                  </a:lnTo>
                  <a:lnTo>
                    <a:pt x="123601" y="3725956"/>
                  </a:lnTo>
                  <a:lnTo>
                    <a:pt x="98865" y="3688670"/>
                  </a:lnTo>
                  <a:lnTo>
                    <a:pt x="76616" y="3649688"/>
                  </a:lnTo>
                  <a:lnTo>
                    <a:pt x="56967" y="3609123"/>
                  </a:lnTo>
                  <a:lnTo>
                    <a:pt x="40031" y="3567088"/>
                  </a:lnTo>
                  <a:lnTo>
                    <a:pt x="25921" y="3523696"/>
                  </a:lnTo>
                  <a:lnTo>
                    <a:pt x="14750" y="3479060"/>
                  </a:lnTo>
                  <a:lnTo>
                    <a:pt x="6631" y="3433293"/>
                  </a:lnTo>
                  <a:lnTo>
                    <a:pt x="1676" y="3386507"/>
                  </a:lnTo>
                  <a:lnTo>
                    <a:pt x="0" y="3338817"/>
                  </a:lnTo>
                  <a:lnTo>
                    <a:pt x="0" y="667765"/>
                  </a:lnTo>
                  <a:close/>
                </a:path>
              </a:pathLst>
            </a:custGeom>
            <a:ln w="28575">
              <a:solidFill>
                <a:srgbClr val="C42E1A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776721" y="2909041"/>
            <a:ext cx="3980815" cy="3317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4945" marR="2065020" indent="-182880">
              <a:lnSpc>
                <a:spcPct val="150000"/>
              </a:lnSpc>
              <a:spcBef>
                <a:spcPts val="95"/>
              </a:spcBef>
            </a:pPr>
            <a:r>
              <a:rPr dirty="0" sz="2400" spc="-15">
                <a:latin typeface="Microsoft Sans Serif"/>
                <a:cs typeface="Microsoft Sans Serif"/>
              </a:rPr>
              <a:t>void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60">
                <a:latin typeface="Microsoft Sans Serif"/>
                <a:cs typeface="Microsoft Sans Serif"/>
              </a:rPr>
              <a:t>counter(){ </a:t>
            </a:r>
            <a:r>
              <a:rPr dirty="0" sz="2400" spc="-620">
                <a:latin typeface="Microsoft Sans Serif"/>
                <a:cs typeface="Microsoft Sans Serif"/>
              </a:rPr>
              <a:t> </a:t>
            </a:r>
            <a:r>
              <a:rPr dirty="0" sz="2400" spc="-50">
                <a:latin typeface="Microsoft Sans Serif"/>
                <a:cs typeface="Microsoft Sans Serif"/>
              </a:rPr>
              <a:t>while(true){</a:t>
            </a:r>
            <a:endParaRPr sz="2400">
              <a:latin typeface="Microsoft Sans Serif"/>
              <a:cs typeface="Microsoft Sans Serif"/>
            </a:endParaRPr>
          </a:p>
          <a:p>
            <a:pPr marL="461645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从</a:t>
            </a:r>
            <a:r>
              <a:rPr dirty="0" sz="2400" spc="-55">
                <a:solidFill>
                  <a:srgbClr val="FF0000"/>
                </a:solidFill>
                <a:latin typeface="Microsoft Sans Serif"/>
                <a:cs typeface="Microsoft Sans Serif"/>
              </a:rPr>
              <a:t>Buffer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中取出一个产</a:t>
            </a:r>
            <a:r>
              <a:rPr dirty="0" sz="2400" spc="-15">
                <a:solidFill>
                  <a:srgbClr val="FF0000"/>
                </a:solidFill>
                <a:latin typeface="SimSun"/>
                <a:cs typeface="SimSun"/>
              </a:rPr>
              <a:t>品</a:t>
            </a:r>
            <a:r>
              <a:rPr dirty="0" sz="2400" spc="-55">
                <a:solidFill>
                  <a:srgbClr val="FF0000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55">
                <a:solidFill>
                  <a:srgbClr val="FF0000"/>
                </a:solidFill>
                <a:latin typeface="SimSun"/>
                <a:cs typeface="SimSun"/>
              </a:rPr>
              <a:t>;</a:t>
            </a:r>
            <a:endParaRPr sz="2400">
              <a:latin typeface="SimSun"/>
              <a:cs typeface="SimSun"/>
            </a:endParaRPr>
          </a:p>
          <a:p>
            <a:pPr marL="461645">
              <a:lnSpc>
                <a:spcPct val="100000"/>
              </a:lnSpc>
              <a:spcBef>
                <a:spcPts val="1440"/>
              </a:spcBef>
            </a:pPr>
            <a:r>
              <a:rPr dirty="0" sz="2400" spc="-100">
                <a:latin typeface="Microsoft Sans Serif"/>
                <a:cs typeface="Microsoft Sans Serif"/>
              </a:rPr>
              <a:t>consume</a:t>
            </a:r>
            <a:r>
              <a:rPr dirty="0" sz="2400" spc="45">
                <a:latin typeface="Microsoft Sans Serif"/>
                <a:cs typeface="Microsoft Sans Serif"/>
              </a:rPr>
              <a:t> </a:t>
            </a:r>
            <a:r>
              <a:rPr dirty="0" sz="2400" spc="-110">
                <a:latin typeface="Microsoft Sans Serif"/>
                <a:cs typeface="Microsoft Sans Serif"/>
              </a:rPr>
              <a:t>y;</a:t>
            </a:r>
            <a:endParaRPr sz="2400">
              <a:latin typeface="Microsoft Sans Serif"/>
              <a:cs typeface="Microsoft Sans Serif"/>
            </a:endParaRPr>
          </a:p>
          <a:p>
            <a:pPr marL="194945">
              <a:lnSpc>
                <a:spcPct val="100000"/>
              </a:lnSpc>
              <a:spcBef>
                <a:spcPts val="1445"/>
              </a:spcBef>
            </a:pPr>
            <a:r>
              <a:rPr dirty="0" sz="2400">
                <a:latin typeface="Microsoft Sans Serif"/>
                <a:cs typeface="Microsoft Sans Serif"/>
              </a:rPr>
              <a:t>}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latin typeface="Microsoft Sans Serif"/>
                <a:cs typeface="Microsoft Sans Serif"/>
              </a:rPr>
              <a:t>}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92481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5365" algn="l"/>
              </a:tabLst>
            </a:pPr>
            <a:r>
              <a:rPr dirty="0" sz="3600" spc="10">
                <a:solidFill>
                  <a:srgbClr val="92D050"/>
                </a:solidFill>
                <a:latin typeface="Microsoft YaHei UI"/>
                <a:cs typeface="Microsoft YaHei UI"/>
              </a:rPr>
              <a:t>例</a:t>
            </a:r>
            <a:r>
              <a:rPr dirty="0" sz="3600">
                <a:solidFill>
                  <a:srgbClr val="92D050"/>
                </a:solidFill>
                <a:latin typeface="Trebuchet MS"/>
                <a:cs typeface="Trebuchet MS"/>
              </a:rPr>
              <a:t>2	</a:t>
            </a:r>
            <a:r>
              <a:rPr dirty="0" sz="3600" spc="10">
                <a:solidFill>
                  <a:srgbClr val="92D050"/>
                </a:solidFill>
                <a:latin typeface="Microsoft YaHei UI"/>
                <a:cs typeface="Microsoft YaHei UI"/>
              </a:rPr>
              <a:t>一个生产者与一个消费者共享一</a:t>
            </a:r>
            <a:r>
              <a:rPr dirty="0" sz="3600" spc="15">
                <a:solidFill>
                  <a:srgbClr val="92D050"/>
                </a:solidFill>
                <a:latin typeface="Microsoft YaHei UI"/>
                <a:cs typeface="Microsoft YaHei UI"/>
              </a:rPr>
              <a:t>块</a:t>
            </a:r>
            <a:r>
              <a:rPr dirty="0" sz="3600" spc="-5">
                <a:solidFill>
                  <a:srgbClr val="92D050"/>
                </a:solidFill>
                <a:latin typeface="Trebuchet MS"/>
                <a:cs typeface="Trebuchet MS"/>
              </a:rPr>
              <a:t>Buffer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418" y="1469897"/>
            <a:ext cx="4993005" cy="1321435"/>
          </a:xfrm>
          <a:prstGeom prst="rect">
            <a:avLst/>
          </a:prstGeom>
          <a:solidFill>
            <a:srgbClr val="90C225"/>
          </a:solidFill>
          <a:ln w="28575">
            <a:solidFill>
              <a:srgbClr val="688E18"/>
            </a:solidFill>
          </a:ln>
        </p:spPr>
        <p:txBody>
          <a:bodyPr wrap="square" lIns="0" tIns="67310" rIns="0" bIns="0" rtlCol="0" vert="horz">
            <a:spAutoFit/>
          </a:bodyPr>
          <a:lstStyle/>
          <a:p>
            <a:pPr marL="91440" marR="363220">
              <a:lnSpc>
                <a:spcPct val="150000"/>
              </a:lnSpc>
              <a:spcBef>
                <a:spcPts val="530"/>
              </a:spcBef>
            </a:pPr>
            <a:r>
              <a:rPr dirty="0" sz="2400" spc="-85">
                <a:latin typeface="Microsoft Sans Serif"/>
                <a:cs typeface="Microsoft Sans Serif"/>
              </a:rPr>
              <a:t>semaphore</a:t>
            </a:r>
            <a:r>
              <a:rPr dirty="0" sz="2400" spc="55">
                <a:latin typeface="Microsoft Sans Serif"/>
                <a:cs typeface="Microsoft Sans Serif"/>
              </a:rPr>
              <a:t> </a:t>
            </a:r>
            <a:r>
              <a:rPr dirty="0" sz="2400" spc="35">
                <a:latin typeface="Microsoft Sans Serif"/>
                <a:cs typeface="Microsoft Sans Serif"/>
              </a:rPr>
              <a:t>empty=1;//</a:t>
            </a:r>
            <a:r>
              <a:rPr dirty="0" sz="2400">
                <a:latin typeface="SimSun"/>
                <a:cs typeface="SimSun"/>
              </a:rPr>
              <a:t>可放入信号 </a:t>
            </a:r>
            <a:r>
              <a:rPr dirty="0" sz="2400" spc="-85">
                <a:latin typeface="Microsoft Sans Serif"/>
                <a:cs typeface="Microsoft Sans Serif"/>
              </a:rPr>
              <a:t>semaphore</a:t>
            </a:r>
            <a:r>
              <a:rPr dirty="0" sz="2400" spc="80">
                <a:latin typeface="Microsoft Sans Serif"/>
                <a:cs typeface="Microsoft Sans Serif"/>
              </a:rPr>
              <a:t> </a:t>
            </a:r>
            <a:r>
              <a:rPr dirty="0" sz="2400" spc="65">
                <a:latin typeface="Microsoft Sans Serif"/>
                <a:cs typeface="Microsoft Sans Serif"/>
              </a:rPr>
              <a:t>full=0;//</a:t>
            </a:r>
            <a:r>
              <a:rPr dirty="0" sz="2400">
                <a:latin typeface="SimSun"/>
                <a:cs typeface="SimSun"/>
              </a:rPr>
              <a:t>可取信号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7418" y="3025901"/>
            <a:ext cx="4639310" cy="3592195"/>
          </a:xfrm>
          <a:custGeom>
            <a:avLst/>
            <a:gdLst/>
            <a:ahLst/>
            <a:cxnLst/>
            <a:rect l="l" t="t" r="r" b="b"/>
            <a:pathLst>
              <a:path w="4639310" h="3592195">
                <a:moveTo>
                  <a:pt x="0" y="598678"/>
                </a:moveTo>
                <a:lnTo>
                  <a:pt x="1984" y="549585"/>
                </a:lnTo>
                <a:lnTo>
                  <a:pt x="7835" y="501583"/>
                </a:lnTo>
                <a:lnTo>
                  <a:pt x="17399" y="454828"/>
                </a:lnTo>
                <a:lnTo>
                  <a:pt x="30521" y="409472"/>
                </a:lnTo>
                <a:lnTo>
                  <a:pt x="47048" y="365670"/>
                </a:lnTo>
                <a:lnTo>
                  <a:pt x="66825" y="323577"/>
                </a:lnTo>
                <a:lnTo>
                  <a:pt x="89697" y="283346"/>
                </a:lnTo>
                <a:lnTo>
                  <a:pt x="115512" y="245132"/>
                </a:lnTo>
                <a:lnTo>
                  <a:pt x="144115" y="209089"/>
                </a:lnTo>
                <a:lnTo>
                  <a:pt x="175352" y="175371"/>
                </a:lnTo>
                <a:lnTo>
                  <a:pt x="209068" y="144132"/>
                </a:lnTo>
                <a:lnTo>
                  <a:pt x="245110" y="115527"/>
                </a:lnTo>
                <a:lnTo>
                  <a:pt x="283323" y="89709"/>
                </a:lnTo>
                <a:lnTo>
                  <a:pt x="323554" y="66834"/>
                </a:lnTo>
                <a:lnTo>
                  <a:pt x="365649" y="47055"/>
                </a:lnTo>
                <a:lnTo>
                  <a:pt x="409452" y="30526"/>
                </a:lnTo>
                <a:lnTo>
                  <a:pt x="454811" y="17402"/>
                </a:lnTo>
                <a:lnTo>
                  <a:pt x="501571" y="7837"/>
                </a:lnTo>
                <a:lnTo>
                  <a:pt x="549578" y="1985"/>
                </a:lnTo>
                <a:lnTo>
                  <a:pt x="598678" y="0"/>
                </a:lnTo>
                <a:lnTo>
                  <a:pt x="4040378" y="0"/>
                </a:lnTo>
                <a:lnTo>
                  <a:pt x="4089470" y="1985"/>
                </a:lnTo>
                <a:lnTo>
                  <a:pt x="4137472" y="7837"/>
                </a:lnTo>
                <a:lnTo>
                  <a:pt x="4184227" y="17402"/>
                </a:lnTo>
                <a:lnTo>
                  <a:pt x="4229583" y="30526"/>
                </a:lnTo>
                <a:lnTo>
                  <a:pt x="4273385" y="47055"/>
                </a:lnTo>
                <a:lnTo>
                  <a:pt x="4315478" y="66834"/>
                </a:lnTo>
                <a:lnTo>
                  <a:pt x="4355709" y="89709"/>
                </a:lnTo>
                <a:lnTo>
                  <a:pt x="4393923" y="115527"/>
                </a:lnTo>
                <a:lnTo>
                  <a:pt x="4429966" y="144132"/>
                </a:lnTo>
                <a:lnTo>
                  <a:pt x="4463684" y="175371"/>
                </a:lnTo>
                <a:lnTo>
                  <a:pt x="4494923" y="209089"/>
                </a:lnTo>
                <a:lnTo>
                  <a:pt x="4523528" y="245132"/>
                </a:lnTo>
                <a:lnTo>
                  <a:pt x="4549346" y="283346"/>
                </a:lnTo>
                <a:lnTo>
                  <a:pt x="4572221" y="323577"/>
                </a:lnTo>
                <a:lnTo>
                  <a:pt x="4592000" y="365670"/>
                </a:lnTo>
                <a:lnTo>
                  <a:pt x="4608529" y="409472"/>
                </a:lnTo>
                <a:lnTo>
                  <a:pt x="4621653" y="454828"/>
                </a:lnTo>
                <a:lnTo>
                  <a:pt x="4631218" y="501583"/>
                </a:lnTo>
                <a:lnTo>
                  <a:pt x="4637070" y="549585"/>
                </a:lnTo>
                <a:lnTo>
                  <a:pt x="4639056" y="598678"/>
                </a:lnTo>
                <a:lnTo>
                  <a:pt x="4639056" y="2993377"/>
                </a:lnTo>
                <a:lnTo>
                  <a:pt x="4637070" y="3042478"/>
                </a:lnTo>
                <a:lnTo>
                  <a:pt x="4631218" y="3090487"/>
                </a:lnTo>
                <a:lnTo>
                  <a:pt x="4621653" y="3137248"/>
                </a:lnTo>
                <a:lnTo>
                  <a:pt x="4608529" y="3182608"/>
                </a:lnTo>
                <a:lnTo>
                  <a:pt x="4592000" y="3226413"/>
                </a:lnTo>
                <a:lnTo>
                  <a:pt x="4572221" y="3268508"/>
                </a:lnTo>
                <a:lnTo>
                  <a:pt x="4549346" y="3308740"/>
                </a:lnTo>
                <a:lnTo>
                  <a:pt x="4523528" y="3346954"/>
                </a:lnTo>
                <a:lnTo>
                  <a:pt x="4494923" y="3382997"/>
                </a:lnTo>
                <a:lnTo>
                  <a:pt x="4463684" y="3416714"/>
                </a:lnTo>
                <a:lnTo>
                  <a:pt x="4429966" y="3447951"/>
                </a:lnTo>
                <a:lnTo>
                  <a:pt x="4393923" y="3476554"/>
                </a:lnTo>
                <a:lnTo>
                  <a:pt x="4355709" y="3502369"/>
                </a:lnTo>
                <a:lnTo>
                  <a:pt x="4315478" y="3525242"/>
                </a:lnTo>
                <a:lnTo>
                  <a:pt x="4273385" y="3545019"/>
                </a:lnTo>
                <a:lnTo>
                  <a:pt x="4229583" y="3561546"/>
                </a:lnTo>
                <a:lnTo>
                  <a:pt x="4184227" y="3574668"/>
                </a:lnTo>
                <a:lnTo>
                  <a:pt x="4137472" y="3584232"/>
                </a:lnTo>
                <a:lnTo>
                  <a:pt x="4089470" y="3590083"/>
                </a:lnTo>
                <a:lnTo>
                  <a:pt x="4040378" y="3592068"/>
                </a:lnTo>
                <a:lnTo>
                  <a:pt x="598678" y="3592068"/>
                </a:lnTo>
                <a:lnTo>
                  <a:pt x="549578" y="3590083"/>
                </a:lnTo>
                <a:lnTo>
                  <a:pt x="501571" y="3584232"/>
                </a:lnTo>
                <a:lnTo>
                  <a:pt x="454811" y="3574668"/>
                </a:lnTo>
                <a:lnTo>
                  <a:pt x="409452" y="3561546"/>
                </a:lnTo>
                <a:lnTo>
                  <a:pt x="365649" y="3545019"/>
                </a:lnTo>
                <a:lnTo>
                  <a:pt x="323554" y="3525242"/>
                </a:lnTo>
                <a:lnTo>
                  <a:pt x="283323" y="3502369"/>
                </a:lnTo>
                <a:lnTo>
                  <a:pt x="245110" y="3476554"/>
                </a:lnTo>
                <a:lnTo>
                  <a:pt x="209068" y="3447951"/>
                </a:lnTo>
                <a:lnTo>
                  <a:pt x="175352" y="3416714"/>
                </a:lnTo>
                <a:lnTo>
                  <a:pt x="144115" y="3382997"/>
                </a:lnTo>
                <a:lnTo>
                  <a:pt x="115512" y="3346954"/>
                </a:lnTo>
                <a:lnTo>
                  <a:pt x="89697" y="3308740"/>
                </a:lnTo>
                <a:lnTo>
                  <a:pt x="66825" y="3268508"/>
                </a:lnTo>
                <a:lnTo>
                  <a:pt x="47048" y="3226413"/>
                </a:lnTo>
                <a:lnTo>
                  <a:pt x="30521" y="3182608"/>
                </a:lnTo>
                <a:lnTo>
                  <a:pt x="17399" y="3137248"/>
                </a:lnTo>
                <a:lnTo>
                  <a:pt x="7835" y="3090487"/>
                </a:lnTo>
                <a:lnTo>
                  <a:pt x="1984" y="3042478"/>
                </a:lnTo>
                <a:lnTo>
                  <a:pt x="0" y="2993377"/>
                </a:lnTo>
                <a:lnTo>
                  <a:pt x="0" y="598678"/>
                </a:lnTo>
                <a:close/>
              </a:path>
            </a:pathLst>
          </a:custGeom>
          <a:ln w="28575">
            <a:solidFill>
              <a:srgbClr val="C42E1A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31570" y="3328161"/>
            <a:ext cx="318008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1074420" indent="-18288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Microsoft Sans Serif"/>
                <a:cs typeface="Microsoft Sans Serif"/>
              </a:rPr>
              <a:t>void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55">
                <a:latin typeface="Microsoft Sans Serif"/>
                <a:cs typeface="Microsoft Sans Serif"/>
              </a:rPr>
              <a:t>producer(){ </a:t>
            </a:r>
            <a:r>
              <a:rPr dirty="0" sz="2400" spc="-620">
                <a:latin typeface="Microsoft Sans Serif"/>
                <a:cs typeface="Microsoft Sans Serif"/>
              </a:rPr>
              <a:t> </a:t>
            </a:r>
            <a:r>
              <a:rPr dirty="0" sz="2400" spc="-50">
                <a:latin typeface="Microsoft Sans Serif"/>
                <a:cs typeface="Microsoft Sans Serif"/>
              </a:rPr>
              <a:t>while(true){</a:t>
            </a:r>
            <a:endParaRPr sz="2400">
              <a:latin typeface="Microsoft Sans Serif"/>
              <a:cs typeface="Microsoft Sans Serif"/>
            </a:endParaRPr>
          </a:p>
          <a:p>
            <a:pPr marL="461645">
              <a:lnSpc>
                <a:spcPct val="100000"/>
              </a:lnSpc>
            </a:pPr>
            <a:r>
              <a:rPr dirty="0" sz="2400" spc="-45">
                <a:latin typeface="Microsoft Sans Serif"/>
                <a:cs typeface="Microsoft Sans Serif"/>
              </a:rPr>
              <a:t>produce</a:t>
            </a:r>
            <a:r>
              <a:rPr dirty="0" sz="2400" spc="55">
                <a:latin typeface="Microsoft Sans Serif"/>
                <a:cs typeface="Microsoft Sans Serif"/>
              </a:rPr>
              <a:t> </a:t>
            </a:r>
            <a:r>
              <a:rPr dirty="0" sz="2400" spc="-160">
                <a:latin typeface="Microsoft Sans Serif"/>
                <a:cs typeface="Microsoft Sans Serif"/>
              </a:rPr>
              <a:t>a</a:t>
            </a:r>
            <a:r>
              <a:rPr dirty="0" sz="2400" spc="75">
                <a:latin typeface="Microsoft Sans Serif"/>
                <a:cs typeface="Microsoft Sans Serif"/>
              </a:rPr>
              <a:t> </a:t>
            </a:r>
            <a:r>
              <a:rPr dirty="0" sz="2400" spc="-15">
                <a:latin typeface="Microsoft Sans Serif"/>
                <a:cs typeface="Microsoft Sans Serif"/>
              </a:rPr>
              <a:t>product</a:t>
            </a:r>
            <a:r>
              <a:rPr dirty="0" sz="2400" spc="65">
                <a:latin typeface="Microsoft Sans Serif"/>
                <a:cs typeface="Microsoft Sans Serif"/>
              </a:rPr>
              <a:t> </a:t>
            </a:r>
            <a:r>
              <a:rPr dirty="0" sz="2400" spc="-130">
                <a:latin typeface="Microsoft Sans Serif"/>
                <a:cs typeface="Microsoft Sans Serif"/>
              </a:rPr>
              <a:t>x;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2530" y="4473702"/>
            <a:ext cx="2066925" cy="349250"/>
          </a:xfrm>
          <a:prstGeom prst="rect">
            <a:avLst/>
          </a:prstGeom>
          <a:ln w="38100">
            <a:solidFill>
              <a:srgbClr val="C42E1A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00660">
              <a:lnSpc>
                <a:spcPts val="2605"/>
              </a:lnSpc>
            </a:pPr>
            <a:r>
              <a:rPr dirty="0" sz="2400" spc="-65">
                <a:latin typeface="Microsoft Sans Serif"/>
                <a:cs typeface="Microsoft Sans Serif"/>
              </a:rPr>
              <a:t>wait(empty);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1125" y="4792802"/>
            <a:ext cx="215709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0000"/>
                </a:solidFill>
                <a:latin typeface="SimSun"/>
                <a:cs typeface="SimSun"/>
              </a:rPr>
              <a:t>将</a:t>
            </a:r>
            <a:r>
              <a:rPr dirty="0" sz="2400" spc="-125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dirty="0" sz="2400" spc="-5">
                <a:solidFill>
                  <a:srgbClr val="FF0000"/>
                </a:solidFill>
                <a:latin typeface="SimSun"/>
                <a:cs typeface="SimSun"/>
              </a:rPr>
              <a:t>放入</a:t>
            </a:r>
            <a:r>
              <a:rPr dirty="0" sz="2400" spc="-55">
                <a:solidFill>
                  <a:srgbClr val="FF0000"/>
                </a:solidFill>
                <a:latin typeface="Microsoft Sans Serif"/>
                <a:cs typeface="Microsoft Sans Serif"/>
              </a:rPr>
              <a:t>Buffe</a:t>
            </a:r>
            <a:r>
              <a:rPr dirty="0" sz="2400" spc="-45">
                <a:solidFill>
                  <a:srgbClr val="FF0000"/>
                </a:solidFill>
                <a:latin typeface="Microsoft Sans Serif"/>
                <a:cs typeface="Microsoft Sans Serif"/>
              </a:rPr>
              <a:t>r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；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2530" y="5220461"/>
            <a:ext cx="2066925" cy="350520"/>
          </a:xfrm>
          <a:prstGeom prst="rect">
            <a:avLst/>
          </a:prstGeom>
          <a:ln w="38100">
            <a:solidFill>
              <a:srgbClr val="C42E1A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00660">
              <a:lnSpc>
                <a:spcPts val="2485"/>
              </a:lnSpc>
            </a:pPr>
            <a:r>
              <a:rPr dirty="0" sz="2400" spc="-55">
                <a:latin typeface="Microsoft Sans Serif"/>
                <a:cs typeface="Microsoft Sans Serif"/>
              </a:rPr>
              <a:t>signal(full);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4450" y="5523382"/>
            <a:ext cx="127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Microsoft Sans Serif"/>
                <a:cs typeface="Microsoft Sans Serif"/>
              </a:rPr>
              <a:t>}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1570" y="5889142"/>
            <a:ext cx="127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Microsoft Sans Serif"/>
                <a:cs typeface="Microsoft Sans Serif"/>
              </a:rPr>
              <a:t>}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488114" y="3011614"/>
            <a:ext cx="4667885" cy="3620770"/>
            <a:chOff x="5488114" y="3011614"/>
            <a:chExt cx="4667885" cy="3620770"/>
          </a:xfrm>
        </p:grpSpPr>
        <p:sp>
          <p:nvSpPr>
            <p:cNvPr id="12" name="object 12"/>
            <p:cNvSpPr/>
            <p:nvPr/>
          </p:nvSpPr>
          <p:spPr>
            <a:xfrm>
              <a:off x="5502402" y="3025901"/>
              <a:ext cx="4639310" cy="3592195"/>
            </a:xfrm>
            <a:custGeom>
              <a:avLst/>
              <a:gdLst/>
              <a:ahLst/>
              <a:cxnLst/>
              <a:rect l="l" t="t" r="r" b="b"/>
              <a:pathLst>
                <a:path w="4639309" h="3592195">
                  <a:moveTo>
                    <a:pt x="4040378" y="0"/>
                  </a:moveTo>
                  <a:lnTo>
                    <a:pt x="598677" y="0"/>
                  </a:lnTo>
                  <a:lnTo>
                    <a:pt x="549585" y="1985"/>
                  </a:lnTo>
                  <a:lnTo>
                    <a:pt x="501583" y="7837"/>
                  </a:lnTo>
                  <a:lnTo>
                    <a:pt x="454828" y="17402"/>
                  </a:lnTo>
                  <a:lnTo>
                    <a:pt x="409472" y="30526"/>
                  </a:lnTo>
                  <a:lnTo>
                    <a:pt x="365670" y="47055"/>
                  </a:lnTo>
                  <a:lnTo>
                    <a:pt x="323577" y="66834"/>
                  </a:lnTo>
                  <a:lnTo>
                    <a:pt x="283346" y="89709"/>
                  </a:lnTo>
                  <a:lnTo>
                    <a:pt x="245132" y="115527"/>
                  </a:lnTo>
                  <a:lnTo>
                    <a:pt x="209089" y="144132"/>
                  </a:lnTo>
                  <a:lnTo>
                    <a:pt x="175371" y="175371"/>
                  </a:lnTo>
                  <a:lnTo>
                    <a:pt x="144132" y="209089"/>
                  </a:lnTo>
                  <a:lnTo>
                    <a:pt x="115527" y="245132"/>
                  </a:lnTo>
                  <a:lnTo>
                    <a:pt x="89709" y="283346"/>
                  </a:lnTo>
                  <a:lnTo>
                    <a:pt x="66834" y="323577"/>
                  </a:lnTo>
                  <a:lnTo>
                    <a:pt x="47055" y="365670"/>
                  </a:lnTo>
                  <a:lnTo>
                    <a:pt x="30526" y="409472"/>
                  </a:lnTo>
                  <a:lnTo>
                    <a:pt x="17402" y="454828"/>
                  </a:lnTo>
                  <a:lnTo>
                    <a:pt x="7837" y="501583"/>
                  </a:lnTo>
                  <a:lnTo>
                    <a:pt x="1985" y="549585"/>
                  </a:lnTo>
                  <a:lnTo>
                    <a:pt x="0" y="598678"/>
                  </a:lnTo>
                  <a:lnTo>
                    <a:pt x="0" y="2993377"/>
                  </a:lnTo>
                  <a:lnTo>
                    <a:pt x="1985" y="3042478"/>
                  </a:lnTo>
                  <a:lnTo>
                    <a:pt x="7837" y="3090487"/>
                  </a:lnTo>
                  <a:lnTo>
                    <a:pt x="17402" y="3137248"/>
                  </a:lnTo>
                  <a:lnTo>
                    <a:pt x="30526" y="3182608"/>
                  </a:lnTo>
                  <a:lnTo>
                    <a:pt x="47055" y="3226413"/>
                  </a:lnTo>
                  <a:lnTo>
                    <a:pt x="66834" y="3268508"/>
                  </a:lnTo>
                  <a:lnTo>
                    <a:pt x="89709" y="3308740"/>
                  </a:lnTo>
                  <a:lnTo>
                    <a:pt x="115527" y="3346954"/>
                  </a:lnTo>
                  <a:lnTo>
                    <a:pt x="144132" y="3382997"/>
                  </a:lnTo>
                  <a:lnTo>
                    <a:pt x="175371" y="3416714"/>
                  </a:lnTo>
                  <a:lnTo>
                    <a:pt x="209089" y="3447951"/>
                  </a:lnTo>
                  <a:lnTo>
                    <a:pt x="245132" y="3476554"/>
                  </a:lnTo>
                  <a:lnTo>
                    <a:pt x="283346" y="3502369"/>
                  </a:lnTo>
                  <a:lnTo>
                    <a:pt x="323577" y="3525242"/>
                  </a:lnTo>
                  <a:lnTo>
                    <a:pt x="365670" y="3545019"/>
                  </a:lnTo>
                  <a:lnTo>
                    <a:pt x="409472" y="3561546"/>
                  </a:lnTo>
                  <a:lnTo>
                    <a:pt x="454828" y="3574668"/>
                  </a:lnTo>
                  <a:lnTo>
                    <a:pt x="501583" y="3584232"/>
                  </a:lnTo>
                  <a:lnTo>
                    <a:pt x="549585" y="3590083"/>
                  </a:lnTo>
                  <a:lnTo>
                    <a:pt x="598677" y="3592068"/>
                  </a:lnTo>
                  <a:lnTo>
                    <a:pt x="4040378" y="3592068"/>
                  </a:lnTo>
                  <a:lnTo>
                    <a:pt x="4089470" y="3590083"/>
                  </a:lnTo>
                  <a:lnTo>
                    <a:pt x="4137472" y="3584232"/>
                  </a:lnTo>
                  <a:lnTo>
                    <a:pt x="4184227" y="3574668"/>
                  </a:lnTo>
                  <a:lnTo>
                    <a:pt x="4229583" y="3561546"/>
                  </a:lnTo>
                  <a:lnTo>
                    <a:pt x="4273385" y="3545019"/>
                  </a:lnTo>
                  <a:lnTo>
                    <a:pt x="4315478" y="3525242"/>
                  </a:lnTo>
                  <a:lnTo>
                    <a:pt x="4355709" y="3502369"/>
                  </a:lnTo>
                  <a:lnTo>
                    <a:pt x="4393923" y="3476554"/>
                  </a:lnTo>
                  <a:lnTo>
                    <a:pt x="4429966" y="3447951"/>
                  </a:lnTo>
                  <a:lnTo>
                    <a:pt x="4463684" y="3416714"/>
                  </a:lnTo>
                  <a:lnTo>
                    <a:pt x="4494923" y="3382997"/>
                  </a:lnTo>
                  <a:lnTo>
                    <a:pt x="4523528" y="3346954"/>
                  </a:lnTo>
                  <a:lnTo>
                    <a:pt x="4549346" y="3308740"/>
                  </a:lnTo>
                  <a:lnTo>
                    <a:pt x="4572221" y="3268508"/>
                  </a:lnTo>
                  <a:lnTo>
                    <a:pt x="4592000" y="3226413"/>
                  </a:lnTo>
                  <a:lnTo>
                    <a:pt x="4608529" y="3182608"/>
                  </a:lnTo>
                  <a:lnTo>
                    <a:pt x="4621653" y="3137248"/>
                  </a:lnTo>
                  <a:lnTo>
                    <a:pt x="4631218" y="3090487"/>
                  </a:lnTo>
                  <a:lnTo>
                    <a:pt x="4637070" y="3042478"/>
                  </a:lnTo>
                  <a:lnTo>
                    <a:pt x="4639056" y="2993377"/>
                  </a:lnTo>
                  <a:lnTo>
                    <a:pt x="4639056" y="598678"/>
                  </a:lnTo>
                  <a:lnTo>
                    <a:pt x="4637070" y="549585"/>
                  </a:lnTo>
                  <a:lnTo>
                    <a:pt x="4631218" y="501583"/>
                  </a:lnTo>
                  <a:lnTo>
                    <a:pt x="4621653" y="454828"/>
                  </a:lnTo>
                  <a:lnTo>
                    <a:pt x="4608529" y="409472"/>
                  </a:lnTo>
                  <a:lnTo>
                    <a:pt x="4592000" y="365670"/>
                  </a:lnTo>
                  <a:lnTo>
                    <a:pt x="4572221" y="323577"/>
                  </a:lnTo>
                  <a:lnTo>
                    <a:pt x="4549346" y="283346"/>
                  </a:lnTo>
                  <a:lnTo>
                    <a:pt x="4523528" y="245132"/>
                  </a:lnTo>
                  <a:lnTo>
                    <a:pt x="4494923" y="209089"/>
                  </a:lnTo>
                  <a:lnTo>
                    <a:pt x="4463684" y="175371"/>
                  </a:lnTo>
                  <a:lnTo>
                    <a:pt x="4429966" y="144132"/>
                  </a:lnTo>
                  <a:lnTo>
                    <a:pt x="4393923" y="115527"/>
                  </a:lnTo>
                  <a:lnTo>
                    <a:pt x="4355709" y="89709"/>
                  </a:lnTo>
                  <a:lnTo>
                    <a:pt x="4315478" y="66834"/>
                  </a:lnTo>
                  <a:lnTo>
                    <a:pt x="4273385" y="47055"/>
                  </a:lnTo>
                  <a:lnTo>
                    <a:pt x="4229583" y="30526"/>
                  </a:lnTo>
                  <a:lnTo>
                    <a:pt x="4184227" y="17402"/>
                  </a:lnTo>
                  <a:lnTo>
                    <a:pt x="4137472" y="7837"/>
                  </a:lnTo>
                  <a:lnTo>
                    <a:pt x="4089470" y="1985"/>
                  </a:lnTo>
                  <a:lnTo>
                    <a:pt x="40403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502402" y="3025901"/>
              <a:ext cx="4639310" cy="3592195"/>
            </a:xfrm>
            <a:custGeom>
              <a:avLst/>
              <a:gdLst/>
              <a:ahLst/>
              <a:cxnLst/>
              <a:rect l="l" t="t" r="r" b="b"/>
              <a:pathLst>
                <a:path w="4639309" h="3592195">
                  <a:moveTo>
                    <a:pt x="0" y="598678"/>
                  </a:moveTo>
                  <a:lnTo>
                    <a:pt x="1985" y="549585"/>
                  </a:lnTo>
                  <a:lnTo>
                    <a:pt x="7837" y="501583"/>
                  </a:lnTo>
                  <a:lnTo>
                    <a:pt x="17402" y="454828"/>
                  </a:lnTo>
                  <a:lnTo>
                    <a:pt x="30526" y="409472"/>
                  </a:lnTo>
                  <a:lnTo>
                    <a:pt x="47055" y="365670"/>
                  </a:lnTo>
                  <a:lnTo>
                    <a:pt x="66834" y="323577"/>
                  </a:lnTo>
                  <a:lnTo>
                    <a:pt x="89709" y="283346"/>
                  </a:lnTo>
                  <a:lnTo>
                    <a:pt x="115527" y="245132"/>
                  </a:lnTo>
                  <a:lnTo>
                    <a:pt x="144132" y="209089"/>
                  </a:lnTo>
                  <a:lnTo>
                    <a:pt x="175371" y="175371"/>
                  </a:lnTo>
                  <a:lnTo>
                    <a:pt x="209089" y="144132"/>
                  </a:lnTo>
                  <a:lnTo>
                    <a:pt x="245132" y="115527"/>
                  </a:lnTo>
                  <a:lnTo>
                    <a:pt x="283346" y="89709"/>
                  </a:lnTo>
                  <a:lnTo>
                    <a:pt x="323577" y="66834"/>
                  </a:lnTo>
                  <a:lnTo>
                    <a:pt x="365670" y="47055"/>
                  </a:lnTo>
                  <a:lnTo>
                    <a:pt x="409472" y="30526"/>
                  </a:lnTo>
                  <a:lnTo>
                    <a:pt x="454828" y="17402"/>
                  </a:lnTo>
                  <a:lnTo>
                    <a:pt x="501583" y="7837"/>
                  </a:lnTo>
                  <a:lnTo>
                    <a:pt x="549585" y="1985"/>
                  </a:lnTo>
                  <a:lnTo>
                    <a:pt x="598677" y="0"/>
                  </a:lnTo>
                  <a:lnTo>
                    <a:pt x="4040378" y="0"/>
                  </a:lnTo>
                  <a:lnTo>
                    <a:pt x="4089470" y="1985"/>
                  </a:lnTo>
                  <a:lnTo>
                    <a:pt x="4137472" y="7837"/>
                  </a:lnTo>
                  <a:lnTo>
                    <a:pt x="4184227" y="17402"/>
                  </a:lnTo>
                  <a:lnTo>
                    <a:pt x="4229583" y="30526"/>
                  </a:lnTo>
                  <a:lnTo>
                    <a:pt x="4273385" y="47055"/>
                  </a:lnTo>
                  <a:lnTo>
                    <a:pt x="4315478" y="66834"/>
                  </a:lnTo>
                  <a:lnTo>
                    <a:pt x="4355709" y="89709"/>
                  </a:lnTo>
                  <a:lnTo>
                    <a:pt x="4393923" y="115527"/>
                  </a:lnTo>
                  <a:lnTo>
                    <a:pt x="4429966" y="144132"/>
                  </a:lnTo>
                  <a:lnTo>
                    <a:pt x="4463684" y="175371"/>
                  </a:lnTo>
                  <a:lnTo>
                    <a:pt x="4494923" y="209089"/>
                  </a:lnTo>
                  <a:lnTo>
                    <a:pt x="4523528" y="245132"/>
                  </a:lnTo>
                  <a:lnTo>
                    <a:pt x="4549346" y="283346"/>
                  </a:lnTo>
                  <a:lnTo>
                    <a:pt x="4572221" y="323577"/>
                  </a:lnTo>
                  <a:lnTo>
                    <a:pt x="4592000" y="365670"/>
                  </a:lnTo>
                  <a:lnTo>
                    <a:pt x="4608529" y="409472"/>
                  </a:lnTo>
                  <a:lnTo>
                    <a:pt x="4621653" y="454828"/>
                  </a:lnTo>
                  <a:lnTo>
                    <a:pt x="4631218" y="501583"/>
                  </a:lnTo>
                  <a:lnTo>
                    <a:pt x="4637070" y="549585"/>
                  </a:lnTo>
                  <a:lnTo>
                    <a:pt x="4639056" y="598678"/>
                  </a:lnTo>
                  <a:lnTo>
                    <a:pt x="4639056" y="2993377"/>
                  </a:lnTo>
                  <a:lnTo>
                    <a:pt x="4637070" y="3042478"/>
                  </a:lnTo>
                  <a:lnTo>
                    <a:pt x="4631218" y="3090487"/>
                  </a:lnTo>
                  <a:lnTo>
                    <a:pt x="4621653" y="3137248"/>
                  </a:lnTo>
                  <a:lnTo>
                    <a:pt x="4608529" y="3182608"/>
                  </a:lnTo>
                  <a:lnTo>
                    <a:pt x="4592000" y="3226413"/>
                  </a:lnTo>
                  <a:lnTo>
                    <a:pt x="4572221" y="3268508"/>
                  </a:lnTo>
                  <a:lnTo>
                    <a:pt x="4549346" y="3308740"/>
                  </a:lnTo>
                  <a:lnTo>
                    <a:pt x="4523528" y="3346954"/>
                  </a:lnTo>
                  <a:lnTo>
                    <a:pt x="4494923" y="3382997"/>
                  </a:lnTo>
                  <a:lnTo>
                    <a:pt x="4463684" y="3416714"/>
                  </a:lnTo>
                  <a:lnTo>
                    <a:pt x="4429966" y="3447951"/>
                  </a:lnTo>
                  <a:lnTo>
                    <a:pt x="4393923" y="3476554"/>
                  </a:lnTo>
                  <a:lnTo>
                    <a:pt x="4355709" y="3502369"/>
                  </a:lnTo>
                  <a:lnTo>
                    <a:pt x="4315478" y="3525242"/>
                  </a:lnTo>
                  <a:lnTo>
                    <a:pt x="4273385" y="3545019"/>
                  </a:lnTo>
                  <a:lnTo>
                    <a:pt x="4229583" y="3561546"/>
                  </a:lnTo>
                  <a:lnTo>
                    <a:pt x="4184227" y="3574668"/>
                  </a:lnTo>
                  <a:lnTo>
                    <a:pt x="4137472" y="3584232"/>
                  </a:lnTo>
                  <a:lnTo>
                    <a:pt x="4089470" y="3590083"/>
                  </a:lnTo>
                  <a:lnTo>
                    <a:pt x="4040378" y="3592068"/>
                  </a:lnTo>
                  <a:lnTo>
                    <a:pt x="598677" y="3592068"/>
                  </a:lnTo>
                  <a:lnTo>
                    <a:pt x="549585" y="3590083"/>
                  </a:lnTo>
                  <a:lnTo>
                    <a:pt x="501583" y="3584232"/>
                  </a:lnTo>
                  <a:lnTo>
                    <a:pt x="454828" y="3574668"/>
                  </a:lnTo>
                  <a:lnTo>
                    <a:pt x="409472" y="3561546"/>
                  </a:lnTo>
                  <a:lnTo>
                    <a:pt x="365670" y="3545019"/>
                  </a:lnTo>
                  <a:lnTo>
                    <a:pt x="323577" y="3525242"/>
                  </a:lnTo>
                  <a:lnTo>
                    <a:pt x="283346" y="3502369"/>
                  </a:lnTo>
                  <a:lnTo>
                    <a:pt x="245132" y="3476554"/>
                  </a:lnTo>
                  <a:lnTo>
                    <a:pt x="209089" y="3447951"/>
                  </a:lnTo>
                  <a:lnTo>
                    <a:pt x="175371" y="3416714"/>
                  </a:lnTo>
                  <a:lnTo>
                    <a:pt x="144132" y="3382997"/>
                  </a:lnTo>
                  <a:lnTo>
                    <a:pt x="115527" y="3346954"/>
                  </a:lnTo>
                  <a:lnTo>
                    <a:pt x="89709" y="3308740"/>
                  </a:lnTo>
                  <a:lnTo>
                    <a:pt x="66834" y="3268508"/>
                  </a:lnTo>
                  <a:lnTo>
                    <a:pt x="47055" y="3226413"/>
                  </a:lnTo>
                  <a:lnTo>
                    <a:pt x="30526" y="3182608"/>
                  </a:lnTo>
                  <a:lnTo>
                    <a:pt x="17402" y="3137248"/>
                  </a:lnTo>
                  <a:lnTo>
                    <a:pt x="7837" y="3090487"/>
                  </a:lnTo>
                  <a:lnTo>
                    <a:pt x="1985" y="3042478"/>
                  </a:lnTo>
                  <a:lnTo>
                    <a:pt x="0" y="2993377"/>
                  </a:lnTo>
                  <a:lnTo>
                    <a:pt x="0" y="598678"/>
                  </a:lnTo>
                  <a:close/>
                </a:path>
              </a:pathLst>
            </a:custGeom>
            <a:ln w="28575">
              <a:solidFill>
                <a:srgbClr val="C42E1A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756275" y="3328161"/>
            <a:ext cx="192087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Microsoft Sans Serif"/>
                <a:cs typeface="Microsoft Sans Serif"/>
              </a:rPr>
              <a:t>void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60">
                <a:latin typeface="Microsoft Sans Serif"/>
                <a:cs typeface="Microsoft Sans Serif"/>
              </a:rPr>
              <a:t>counter(){ </a:t>
            </a:r>
            <a:r>
              <a:rPr dirty="0" sz="2400" spc="-620">
                <a:latin typeface="Microsoft Sans Serif"/>
                <a:cs typeface="Microsoft Sans Serif"/>
              </a:rPr>
              <a:t> </a:t>
            </a:r>
            <a:r>
              <a:rPr dirty="0" sz="2400" spc="-50">
                <a:latin typeface="Microsoft Sans Serif"/>
                <a:cs typeface="Microsoft Sans Serif"/>
              </a:rPr>
              <a:t>while(true){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96761" y="4123182"/>
            <a:ext cx="2049780" cy="350520"/>
          </a:xfrm>
          <a:prstGeom prst="rect">
            <a:avLst/>
          </a:prstGeom>
          <a:ln w="38100">
            <a:solidFill>
              <a:srgbClr val="C42E1A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1285">
              <a:lnSpc>
                <a:spcPts val="2485"/>
              </a:lnSpc>
            </a:pPr>
            <a:r>
              <a:rPr dirty="0" sz="2400" spc="-50">
                <a:latin typeface="Microsoft Sans Serif"/>
                <a:cs typeface="Microsoft Sans Serif"/>
              </a:rPr>
              <a:t>wait(full);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05854" y="4431919"/>
            <a:ext cx="3531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从</a:t>
            </a:r>
            <a:r>
              <a:rPr dirty="0" sz="2400" spc="-55">
                <a:solidFill>
                  <a:srgbClr val="FF0000"/>
                </a:solidFill>
                <a:latin typeface="Microsoft Sans Serif"/>
                <a:cs typeface="Microsoft Sans Serif"/>
              </a:rPr>
              <a:t>Buffer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中取出一个产品</a:t>
            </a:r>
            <a:r>
              <a:rPr dirty="0" sz="2400" spc="-55">
                <a:solidFill>
                  <a:srgbClr val="FF0000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55">
                <a:solidFill>
                  <a:srgbClr val="FF0000"/>
                </a:solidFill>
                <a:latin typeface="SimSun"/>
                <a:cs typeface="SimSun"/>
              </a:rPr>
              <a:t>;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96761" y="4863846"/>
            <a:ext cx="2049780" cy="349250"/>
          </a:xfrm>
          <a:prstGeom prst="rect">
            <a:avLst/>
          </a:prstGeom>
          <a:ln w="38100">
            <a:solidFill>
              <a:srgbClr val="C42E1A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1285">
              <a:lnSpc>
                <a:spcPts val="2410"/>
              </a:lnSpc>
            </a:pPr>
            <a:r>
              <a:rPr dirty="0" sz="2400" spc="-70">
                <a:latin typeface="Microsoft Sans Serif"/>
                <a:cs typeface="Microsoft Sans Serif"/>
              </a:rPr>
              <a:t>signal(empty);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05854" y="5157596"/>
            <a:ext cx="14776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0">
                <a:latin typeface="Microsoft Sans Serif"/>
                <a:cs typeface="Microsoft Sans Serif"/>
              </a:rPr>
              <a:t>consume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10">
                <a:latin typeface="Microsoft Sans Serif"/>
                <a:cs typeface="Microsoft Sans Serif"/>
              </a:rPr>
              <a:t>y;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39154" y="5523382"/>
            <a:ext cx="127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Microsoft Sans Serif"/>
                <a:cs typeface="Microsoft Sans Serif"/>
              </a:rPr>
              <a:t>}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56275" y="5889142"/>
            <a:ext cx="127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Microsoft Sans Serif"/>
                <a:cs typeface="Microsoft Sans Serif"/>
              </a:rPr>
              <a:t>}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1864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4295" algn="l"/>
              </a:tabLst>
            </a:pPr>
            <a:r>
              <a:rPr dirty="0" sz="3600" spc="-5" b="0">
                <a:solidFill>
                  <a:srgbClr val="90C225"/>
                </a:solidFill>
                <a:latin typeface="Trebuchet MS"/>
                <a:cs typeface="Trebuchet MS"/>
              </a:rPr>
              <a:t>2.4.</a:t>
            </a:r>
            <a:r>
              <a:rPr dirty="0" sz="3600" b="0">
                <a:solidFill>
                  <a:srgbClr val="90C225"/>
                </a:solidFill>
                <a:latin typeface="Trebuchet MS"/>
                <a:cs typeface="Trebuchet MS"/>
              </a:rPr>
              <a:t>5	</a:t>
            </a: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管程机制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884426"/>
            <a:ext cx="8597900" cy="2712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信号量机制是一种方便、有效的今年初同步机制，但大量的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同步操作分散在各个进程中，不仅增加了系统管理的工作量，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25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还会因为同步操作的使用不当导致系统死锁。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新的进程同步工具——管程（Monitors）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311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管程的定义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884426"/>
            <a:ext cx="8597900" cy="2840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管程是由局部数据结构、多个处理过程和一套初始化代码组成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的模块。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727075" indent="-34925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727075" algn="l"/>
                <a:tab pos="72771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这是一种具有面向对象程序设计思想的同步机制。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Wingdings"/>
              <a:buChar char=""/>
            </a:pPr>
            <a:endParaRPr sz="3000">
              <a:latin typeface="SimSun"/>
              <a:cs typeface="SimSun"/>
            </a:endParaRPr>
          </a:p>
          <a:p>
            <a:pPr marL="727075" indent="-34925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727075" algn="l"/>
                <a:tab pos="72771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它提供了与信号量机制相同的功能。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311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管程的特征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884426"/>
            <a:ext cx="8597900" cy="3572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管程内的数据结构只能被管程内的过程访问，任何外部访问都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是不允许的。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进程可通过调用管程的一个过程进入管程。</a:t>
            </a:r>
            <a:endParaRPr sz="2400">
              <a:latin typeface="SimSun"/>
              <a:cs typeface="SimSun"/>
            </a:endParaRPr>
          </a:p>
          <a:p>
            <a:pPr marL="355600" marR="5080" indent="-342900">
              <a:lnSpc>
                <a:spcPct val="2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任何时间只允许一个进程进入管程，其他要求进入管程的进程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统统被阻塞到等待管程的队列上。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2258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管程的结构模型</a:t>
            </a:r>
            <a:endParaRPr sz="3600">
              <a:latin typeface="SimSun"/>
              <a:cs typeface="SimSu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55102" y="1386458"/>
            <a:ext cx="8564245" cy="5223510"/>
            <a:chOff x="1455102" y="1386458"/>
            <a:chExt cx="8564245" cy="52235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4563" y="1395983"/>
              <a:ext cx="8545068" cy="52044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59864" y="1391221"/>
              <a:ext cx="8554720" cy="5213985"/>
            </a:xfrm>
            <a:custGeom>
              <a:avLst/>
              <a:gdLst/>
              <a:ahLst/>
              <a:cxnLst/>
              <a:rect l="l" t="t" r="r" b="b"/>
              <a:pathLst>
                <a:path w="8554720" h="5213984">
                  <a:moveTo>
                    <a:pt x="0" y="5213985"/>
                  </a:moveTo>
                  <a:lnTo>
                    <a:pt x="8554593" y="5213985"/>
                  </a:lnTo>
                  <a:lnTo>
                    <a:pt x="8554593" y="0"/>
                  </a:lnTo>
                  <a:lnTo>
                    <a:pt x="0" y="0"/>
                  </a:lnTo>
                  <a:lnTo>
                    <a:pt x="0" y="52139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2258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管程的语法描述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9092" y="1421891"/>
            <a:ext cx="6649720" cy="5229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65404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15"/>
              </a:spcBef>
              <a:tabLst>
                <a:tab pos="2720340" algn="l"/>
              </a:tabLst>
            </a:pPr>
            <a:r>
              <a:rPr dirty="0" sz="1800">
                <a:latin typeface="SimSun"/>
                <a:cs typeface="SimSun"/>
              </a:rPr>
              <a:t>Monitor monitor_name{	/*管程名*/</a:t>
            </a:r>
            <a:endParaRPr sz="1800">
              <a:latin typeface="SimSun"/>
              <a:cs typeface="SimSun"/>
            </a:endParaRPr>
          </a:p>
          <a:p>
            <a:pPr marL="319405" marR="1177290">
              <a:lnSpc>
                <a:spcPct val="120000"/>
              </a:lnSpc>
            </a:pPr>
            <a:r>
              <a:rPr dirty="0" sz="1800">
                <a:latin typeface="SimSun"/>
                <a:cs typeface="SimSun"/>
              </a:rPr>
              <a:t>share</a:t>
            </a:r>
            <a:r>
              <a:rPr dirty="0" sz="1800" spc="-35">
                <a:latin typeface="SimSun"/>
                <a:cs typeface="SimSun"/>
              </a:rPr>
              <a:t> </a:t>
            </a:r>
            <a:r>
              <a:rPr dirty="0" sz="1800">
                <a:latin typeface="SimSun"/>
                <a:cs typeface="SimSun"/>
              </a:rPr>
              <a:t>variable</a:t>
            </a:r>
            <a:r>
              <a:rPr dirty="0" sz="1800" spc="-35">
                <a:latin typeface="SimSun"/>
                <a:cs typeface="SimSun"/>
              </a:rPr>
              <a:t> </a:t>
            </a:r>
            <a:r>
              <a:rPr dirty="0" sz="1800">
                <a:latin typeface="SimSun"/>
                <a:cs typeface="SimSun"/>
              </a:rPr>
              <a:t>declarations;</a:t>
            </a:r>
            <a:r>
              <a:rPr dirty="0" sz="1800" spc="-30">
                <a:latin typeface="SimSun"/>
                <a:cs typeface="SimSun"/>
              </a:rPr>
              <a:t> </a:t>
            </a:r>
            <a:r>
              <a:rPr dirty="0" sz="1800">
                <a:latin typeface="SimSun"/>
                <a:cs typeface="SimSun"/>
              </a:rPr>
              <a:t>/*共享变量说明*/ </a:t>
            </a:r>
            <a:r>
              <a:rPr dirty="0" sz="1800" spc="-885">
                <a:latin typeface="SimSun"/>
                <a:cs typeface="SimSun"/>
              </a:rPr>
              <a:t> </a:t>
            </a:r>
            <a:r>
              <a:rPr dirty="0" sz="1800">
                <a:latin typeface="SimSun"/>
                <a:cs typeface="SimSun"/>
              </a:rPr>
              <a:t>cond</a:t>
            </a:r>
            <a:r>
              <a:rPr dirty="0" sz="1800" spc="-10">
                <a:latin typeface="SimSun"/>
                <a:cs typeface="SimSun"/>
              </a:rPr>
              <a:t> </a:t>
            </a:r>
            <a:r>
              <a:rPr dirty="0" sz="1800">
                <a:latin typeface="SimSun"/>
                <a:cs typeface="SimSun"/>
              </a:rPr>
              <a:t>declarations;</a:t>
            </a:r>
            <a:r>
              <a:rPr dirty="0" sz="1800" spc="-10">
                <a:latin typeface="SimSun"/>
                <a:cs typeface="SimSun"/>
              </a:rPr>
              <a:t> </a:t>
            </a:r>
            <a:r>
              <a:rPr dirty="0" sz="1800">
                <a:latin typeface="SimSun"/>
                <a:cs typeface="SimSun"/>
              </a:rPr>
              <a:t>/*条件变量说明*/</a:t>
            </a:r>
            <a:endParaRPr sz="1800">
              <a:latin typeface="SimSun"/>
              <a:cs typeface="SimSun"/>
            </a:endParaRPr>
          </a:p>
          <a:p>
            <a:pPr marL="319405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latin typeface="SimSun"/>
                <a:cs typeface="SimSun"/>
              </a:rPr>
              <a:t>public:</a:t>
            </a:r>
            <a:r>
              <a:rPr dirty="0" sz="1800" spc="-40">
                <a:latin typeface="SimSun"/>
                <a:cs typeface="SimSun"/>
              </a:rPr>
              <a:t> </a:t>
            </a:r>
            <a:r>
              <a:rPr dirty="0" sz="1800" spc="-5">
                <a:latin typeface="SimSun"/>
                <a:cs typeface="SimSun"/>
              </a:rPr>
              <a:t>/*能被进程调用的过程*/</a:t>
            </a:r>
            <a:endParaRPr sz="1800">
              <a:latin typeface="SimSun"/>
              <a:cs typeface="SimSun"/>
            </a:endParaRPr>
          </a:p>
          <a:p>
            <a:pPr marL="319405">
              <a:lnSpc>
                <a:spcPct val="100000"/>
              </a:lnSpc>
              <a:spcBef>
                <a:spcPts val="434"/>
              </a:spcBef>
              <a:tabLst>
                <a:tab pos="1005205" algn="l"/>
              </a:tabLst>
            </a:pPr>
            <a:r>
              <a:rPr dirty="0" sz="1800">
                <a:latin typeface="SimSun"/>
                <a:cs typeface="SimSun"/>
              </a:rPr>
              <a:t>void	P1(……)</a:t>
            </a:r>
            <a:r>
              <a:rPr dirty="0" sz="1800" spc="-60">
                <a:latin typeface="SimSun"/>
                <a:cs typeface="SimSun"/>
              </a:rPr>
              <a:t> </a:t>
            </a:r>
            <a:r>
              <a:rPr dirty="0" sz="1800">
                <a:latin typeface="SimSun"/>
                <a:cs typeface="SimSun"/>
              </a:rPr>
              <a:t>/*对数据结构操作的过程*/</a:t>
            </a:r>
            <a:endParaRPr sz="1800">
              <a:latin typeface="SimSun"/>
              <a:cs typeface="SimSun"/>
            </a:endParaRPr>
          </a:p>
          <a:p>
            <a:pPr marL="548005">
              <a:lnSpc>
                <a:spcPct val="100000"/>
              </a:lnSpc>
              <a:spcBef>
                <a:spcPts val="430"/>
              </a:spcBef>
            </a:pPr>
            <a:r>
              <a:rPr dirty="0" sz="1800">
                <a:latin typeface="SimSun"/>
                <a:cs typeface="SimSun"/>
              </a:rPr>
              <a:t>{……}</a:t>
            </a:r>
            <a:endParaRPr sz="1800">
              <a:latin typeface="SimSun"/>
              <a:cs typeface="SimSun"/>
            </a:endParaRPr>
          </a:p>
          <a:p>
            <a:pPr marL="319405">
              <a:lnSpc>
                <a:spcPct val="100000"/>
              </a:lnSpc>
              <a:spcBef>
                <a:spcPts val="630"/>
              </a:spcBef>
              <a:tabLst>
                <a:tab pos="930275" algn="l"/>
              </a:tabLst>
            </a:pPr>
            <a:r>
              <a:rPr dirty="0" sz="1600" spc="-5">
                <a:latin typeface="SimSun"/>
                <a:cs typeface="SimSun"/>
              </a:rPr>
              <a:t>void	P2(……)</a:t>
            </a:r>
            <a:endParaRPr sz="1600">
              <a:latin typeface="SimSun"/>
              <a:cs typeface="SimSun"/>
            </a:endParaRPr>
          </a:p>
          <a:p>
            <a:pPr marL="497840">
              <a:lnSpc>
                <a:spcPct val="100000"/>
              </a:lnSpc>
              <a:spcBef>
                <a:spcPts val="459"/>
              </a:spcBef>
            </a:pPr>
            <a:r>
              <a:rPr dirty="0" sz="1600">
                <a:latin typeface="SimSun"/>
                <a:cs typeface="SimSun"/>
              </a:rPr>
              <a:t>{……}</a:t>
            </a:r>
            <a:endParaRPr sz="1600">
              <a:latin typeface="SimSun"/>
              <a:cs typeface="SimSun"/>
            </a:endParaRPr>
          </a:p>
          <a:p>
            <a:pPr marL="295275" marR="5330825">
              <a:lnSpc>
                <a:spcPct val="120000"/>
              </a:lnSpc>
            </a:pPr>
            <a:r>
              <a:rPr dirty="0" sz="1600" spc="-5">
                <a:latin typeface="SimSun"/>
                <a:cs typeface="SimSun"/>
              </a:rPr>
              <a:t>…… </a:t>
            </a:r>
            <a:r>
              <a:rPr dirty="0" sz="1600">
                <a:latin typeface="SimSun"/>
                <a:cs typeface="SimSun"/>
              </a:rPr>
              <a:t> </a:t>
            </a:r>
            <a:r>
              <a:rPr dirty="0" sz="1600" spc="-5">
                <a:latin typeface="SimSun"/>
                <a:cs typeface="SimSun"/>
              </a:rPr>
              <a:t>v</a:t>
            </a:r>
            <a:r>
              <a:rPr dirty="0" sz="1600" spc="-15">
                <a:latin typeface="SimSun"/>
                <a:cs typeface="SimSun"/>
              </a:rPr>
              <a:t>o</a:t>
            </a:r>
            <a:r>
              <a:rPr dirty="0" sz="1600" spc="-5">
                <a:latin typeface="SimSun"/>
                <a:cs typeface="SimSun"/>
              </a:rPr>
              <a:t>id</a:t>
            </a:r>
            <a:r>
              <a:rPr dirty="0" sz="1600" spc="-15">
                <a:latin typeface="SimSun"/>
                <a:cs typeface="SimSun"/>
              </a:rPr>
              <a:t>(</a:t>
            </a:r>
            <a:r>
              <a:rPr dirty="0" sz="1600" spc="-5">
                <a:latin typeface="SimSun"/>
                <a:cs typeface="SimSun"/>
              </a:rPr>
              <a:t>…</a:t>
            </a:r>
            <a:r>
              <a:rPr dirty="0" sz="1600" spc="5">
                <a:latin typeface="SimSun"/>
                <a:cs typeface="SimSun"/>
              </a:rPr>
              <a:t>…</a:t>
            </a:r>
            <a:r>
              <a:rPr dirty="0" sz="1600" spc="-5">
                <a:latin typeface="SimSun"/>
                <a:cs typeface="SimSun"/>
              </a:rPr>
              <a:t>)</a:t>
            </a:r>
            <a:endParaRPr sz="1600">
              <a:latin typeface="SimSun"/>
              <a:cs typeface="SimSun"/>
            </a:endParaRPr>
          </a:p>
          <a:p>
            <a:pPr marL="497840">
              <a:lnSpc>
                <a:spcPct val="100000"/>
              </a:lnSpc>
              <a:spcBef>
                <a:spcPts val="385"/>
              </a:spcBef>
            </a:pPr>
            <a:r>
              <a:rPr dirty="0" sz="1600" spc="-5">
                <a:latin typeface="SimSun"/>
                <a:cs typeface="SimSun"/>
              </a:rPr>
              <a:t>{……}</a:t>
            </a:r>
            <a:endParaRPr sz="1600">
              <a:latin typeface="SimSun"/>
              <a:cs typeface="SimSun"/>
            </a:endParaRPr>
          </a:p>
          <a:p>
            <a:pPr marL="295275">
              <a:lnSpc>
                <a:spcPct val="100000"/>
              </a:lnSpc>
              <a:spcBef>
                <a:spcPts val="384"/>
              </a:spcBef>
            </a:pPr>
            <a:r>
              <a:rPr dirty="0" sz="1600" spc="-10">
                <a:latin typeface="SimSun"/>
                <a:cs typeface="SimSun"/>
              </a:rPr>
              <a:t>……</a:t>
            </a:r>
            <a:endParaRPr sz="1600">
              <a:latin typeface="SimSun"/>
              <a:cs typeface="SimSun"/>
            </a:endParaRPr>
          </a:p>
          <a:p>
            <a:pPr marL="295275">
              <a:lnSpc>
                <a:spcPct val="100000"/>
              </a:lnSpc>
              <a:spcBef>
                <a:spcPts val="385"/>
              </a:spcBef>
              <a:tabLst>
                <a:tab pos="904240" algn="l"/>
              </a:tabLst>
            </a:pPr>
            <a:r>
              <a:rPr dirty="0" sz="1600" spc="-5">
                <a:latin typeface="SimSun"/>
                <a:cs typeface="SimSun"/>
              </a:rPr>
              <a:t>{	/*管程</a:t>
            </a:r>
            <a:r>
              <a:rPr dirty="0" sz="1600" spc="5">
                <a:latin typeface="SimSun"/>
                <a:cs typeface="SimSun"/>
              </a:rPr>
              <a:t>主</a:t>
            </a:r>
            <a:r>
              <a:rPr dirty="0" sz="1600" spc="-5">
                <a:latin typeface="SimSun"/>
                <a:cs typeface="SimSun"/>
              </a:rPr>
              <a:t>体</a:t>
            </a:r>
            <a:r>
              <a:rPr dirty="0" sz="1600">
                <a:latin typeface="SimSun"/>
                <a:cs typeface="SimSun"/>
              </a:rPr>
              <a:t>*/</a:t>
            </a:r>
            <a:endParaRPr sz="1600">
              <a:latin typeface="SimSun"/>
              <a:cs typeface="SimSun"/>
            </a:endParaRPr>
          </a:p>
          <a:p>
            <a:pPr marL="497840">
              <a:lnSpc>
                <a:spcPct val="100000"/>
              </a:lnSpc>
              <a:spcBef>
                <a:spcPts val="385"/>
              </a:spcBef>
            </a:pPr>
            <a:r>
              <a:rPr dirty="0" sz="1600" spc="-5">
                <a:latin typeface="SimSun"/>
                <a:cs typeface="SimSun"/>
              </a:rPr>
              <a:t>initialization</a:t>
            </a:r>
            <a:r>
              <a:rPr dirty="0" sz="1600" spc="-40">
                <a:latin typeface="SimSun"/>
                <a:cs typeface="SimSun"/>
              </a:rPr>
              <a:t> </a:t>
            </a:r>
            <a:r>
              <a:rPr dirty="0" sz="1600" spc="-5">
                <a:latin typeface="SimSun"/>
                <a:cs typeface="SimSun"/>
              </a:rPr>
              <a:t>code;</a:t>
            </a:r>
            <a:r>
              <a:rPr dirty="0" sz="1600" spc="-35">
                <a:latin typeface="SimSun"/>
                <a:cs typeface="SimSun"/>
              </a:rPr>
              <a:t> </a:t>
            </a:r>
            <a:r>
              <a:rPr dirty="0" sz="1600" spc="5">
                <a:latin typeface="SimSun"/>
                <a:cs typeface="SimSun"/>
              </a:rPr>
              <a:t>/*</a:t>
            </a:r>
            <a:r>
              <a:rPr dirty="0" sz="1600" spc="-5">
                <a:latin typeface="SimSun"/>
                <a:cs typeface="SimSun"/>
              </a:rPr>
              <a:t>初</a:t>
            </a:r>
            <a:r>
              <a:rPr dirty="0" sz="1600" spc="5">
                <a:latin typeface="SimSun"/>
                <a:cs typeface="SimSun"/>
              </a:rPr>
              <a:t>始</a:t>
            </a:r>
            <a:r>
              <a:rPr dirty="0" sz="1600" spc="-5">
                <a:latin typeface="SimSun"/>
                <a:cs typeface="SimSun"/>
              </a:rPr>
              <a:t>化代</a:t>
            </a:r>
            <a:r>
              <a:rPr dirty="0" sz="1600" spc="5">
                <a:latin typeface="SimSun"/>
                <a:cs typeface="SimSun"/>
              </a:rPr>
              <a:t>码</a:t>
            </a:r>
            <a:r>
              <a:rPr dirty="0" sz="1600">
                <a:latin typeface="SimSun"/>
                <a:cs typeface="SimSun"/>
              </a:rPr>
              <a:t>*/</a:t>
            </a:r>
            <a:endParaRPr sz="1600">
              <a:latin typeface="SimSun"/>
              <a:cs typeface="SimSun"/>
            </a:endParaRPr>
          </a:p>
          <a:p>
            <a:pPr marL="497840">
              <a:lnSpc>
                <a:spcPct val="100000"/>
              </a:lnSpc>
              <a:spcBef>
                <a:spcPts val="384"/>
              </a:spcBef>
            </a:pPr>
            <a:r>
              <a:rPr dirty="0" sz="1600" spc="-5">
                <a:latin typeface="SimSun"/>
                <a:cs typeface="SimSun"/>
              </a:rPr>
              <a:t>……</a:t>
            </a:r>
            <a:endParaRPr sz="1600">
              <a:latin typeface="SimSun"/>
              <a:cs typeface="SimSun"/>
            </a:endParaRPr>
          </a:p>
          <a:p>
            <a:pPr marL="295275">
              <a:lnSpc>
                <a:spcPct val="100000"/>
              </a:lnSpc>
              <a:spcBef>
                <a:spcPts val="380"/>
              </a:spcBef>
            </a:pPr>
            <a:r>
              <a:rPr dirty="0" sz="1600" spc="-5">
                <a:latin typeface="SimSun"/>
                <a:cs typeface="SimSun"/>
              </a:rPr>
              <a:t>}}</a:t>
            </a:r>
            <a:endParaRPr sz="1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311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管程的定义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648713"/>
            <a:ext cx="334137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50" spc="-18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2050" spc="18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z="2600">
                <a:latin typeface="SimSun"/>
                <a:cs typeface="SimSun"/>
              </a:rPr>
              <a:t>管程与</a:t>
            </a:r>
            <a:r>
              <a:rPr dirty="0" sz="2600" spc="-15">
                <a:latin typeface="SimSun"/>
                <a:cs typeface="SimSun"/>
              </a:rPr>
              <a:t>进</a:t>
            </a:r>
            <a:r>
              <a:rPr dirty="0" sz="2600">
                <a:latin typeface="SimSun"/>
                <a:cs typeface="SimSun"/>
              </a:rPr>
              <a:t>程的区</a:t>
            </a:r>
            <a:r>
              <a:rPr dirty="0" sz="2600" spc="-15">
                <a:latin typeface="SimSun"/>
                <a:cs typeface="SimSun"/>
              </a:rPr>
              <a:t>别</a:t>
            </a:r>
            <a:r>
              <a:rPr dirty="0" sz="2600">
                <a:latin typeface="SimSun"/>
                <a:cs typeface="SimSun"/>
              </a:rPr>
              <a:t>：</a:t>
            </a:r>
            <a:endParaRPr sz="2600">
              <a:latin typeface="SimSun"/>
              <a:cs typeface="SimSu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8485" y="2262377"/>
          <a:ext cx="11007725" cy="4300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4870"/>
                <a:gridCol w="3404870"/>
                <a:gridCol w="4178934"/>
              </a:tblGrid>
              <a:tr h="5769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2400" spc="10" b="1">
                          <a:latin typeface="Microsoft YaHei UI"/>
                          <a:cs typeface="Microsoft YaHei UI"/>
                        </a:rPr>
                        <a:t>进程</a:t>
                      </a:r>
                      <a:endParaRPr sz="24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2400" spc="10" b="1">
                          <a:latin typeface="Microsoft YaHei UI"/>
                          <a:cs typeface="Microsoft YaHei UI"/>
                        </a:rPr>
                        <a:t>管程</a:t>
                      </a:r>
                      <a:endParaRPr sz="24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5769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2400" spc="5" b="1">
                          <a:latin typeface="Microsoft YaHei UI"/>
                          <a:cs typeface="Microsoft YaHei UI"/>
                        </a:rPr>
                        <a:t>定义的数据结构</a:t>
                      </a:r>
                      <a:endParaRPr sz="24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2400" spc="-5">
                          <a:latin typeface="SimSun"/>
                          <a:cs typeface="SimSun"/>
                        </a:rPr>
                        <a:t>私有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2400">
                          <a:latin typeface="SimSun"/>
                          <a:cs typeface="SimSun"/>
                        </a:rPr>
                        <a:t>公共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576833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2400" spc="10" b="1">
                          <a:latin typeface="Microsoft YaHei UI"/>
                          <a:cs typeface="Microsoft YaHei UI"/>
                        </a:rPr>
                        <a:t>所执行的操作</a:t>
                      </a:r>
                      <a:endParaRPr sz="24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2400">
                          <a:latin typeface="SimSun"/>
                          <a:cs typeface="SimSun"/>
                        </a:rPr>
                        <a:t>顺序程序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2400">
                          <a:latin typeface="SimSun"/>
                          <a:cs typeface="SimSun"/>
                        </a:rPr>
                        <a:t>同步操作和初始化操作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825754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89"/>
                        </a:spcBef>
                      </a:pPr>
                      <a:r>
                        <a:rPr dirty="0" sz="2400" spc="10" b="1">
                          <a:latin typeface="Microsoft YaHei UI"/>
                          <a:cs typeface="Microsoft YaHei UI"/>
                        </a:rPr>
                        <a:t>设置目的</a:t>
                      </a:r>
                      <a:endParaRPr sz="24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24002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89"/>
                        </a:spcBef>
                      </a:pPr>
                      <a:r>
                        <a:rPr dirty="0" sz="2400">
                          <a:latin typeface="SimSun"/>
                          <a:cs typeface="SimSun"/>
                        </a:rPr>
                        <a:t>实现系统并发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B="0" marT="24002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89"/>
                        </a:spcBef>
                      </a:pPr>
                      <a:r>
                        <a:rPr dirty="0" sz="2400">
                          <a:latin typeface="SimSun"/>
                          <a:cs typeface="SimSun"/>
                        </a:rPr>
                        <a:t>解决共享资源的互斥使用问题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B="0" marT="24002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576961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2400" spc="10" b="1">
                          <a:latin typeface="Microsoft YaHei UI"/>
                          <a:cs typeface="Microsoft YaHei UI"/>
                        </a:rPr>
                        <a:t>工作方式</a:t>
                      </a:r>
                      <a:endParaRPr sz="24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2400">
                          <a:latin typeface="SimSun"/>
                          <a:cs typeface="SimSun"/>
                        </a:rPr>
                        <a:t>主动工作方式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2400">
                          <a:latin typeface="SimSun"/>
                          <a:cs typeface="SimSun"/>
                        </a:rPr>
                        <a:t>被动工作方式（被调用）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576948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2400" spc="10" b="1">
                          <a:latin typeface="Microsoft YaHei UI"/>
                          <a:cs typeface="Microsoft YaHei UI"/>
                        </a:rPr>
                        <a:t>并发</a:t>
                      </a:r>
                      <a:endParaRPr sz="24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2400">
                          <a:latin typeface="SimSun"/>
                          <a:cs typeface="SimSun"/>
                        </a:rPr>
                        <a:t>进程之间能并发执行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2400">
                          <a:latin typeface="SimSun"/>
                          <a:cs typeface="SimSun"/>
                        </a:rPr>
                        <a:t>不能与其调用者并发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5769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2400" spc="10" b="1">
                          <a:latin typeface="Microsoft YaHei UI"/>
                          <a:cs typeface="Microsoft YaHei UI"/>
                        </a:rPr>
                        <a:t>动态性</a:t>
                      </a:r>
                      <a:endParaRPr sz="24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2400">
                          <a:latin typeface="SimSun"/>
                          <a:cs typeface="SimSun"/>
                        </a:rPr>
                        <a:t>有诞生有消亡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2400">
                          <a:latin typeface="SimSun"/>
                          <a:cs typeface="SimSun"/>
                        </a:rPr>
                        <a:t>OS中的一个资源管理模块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2258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管程机制的要素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904238"/>
            <a:ext cx="9937750" cy="2926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50" spc="-18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2050" spc="185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z="2600">
                <a:latin typeface="SimSun"/>
                <a:cs typeface="SimSun"/>
              </a:rPr>
              <a:t>考虑一</a:t>
            </a:r>
            <a:r>
              <a:rPr dirty="0" sz="2600" spc="-15">
                <a:latin typeface="SimSun"/>
                <a:cs typeface="SimSun"/>
              </a:rPr>
              <a:t>种</a:t>
            </a:r>
            <a:r>
              <a:rPr dirty="0" sz="2600">
                <a:latin typeface="SimSun"/>
                <a:cs typeface="SimSun"/>
              </a:rPr>
              <a:t>情况：</a:t>
            </a:r>
            <a:endParaRPr sz="2600">
              <a:latin typeface="SimSun"/>
              <a:cs typeface="SimSun"/>
            </a:endParaRPr>
          </a:p>
          <a:p>
            <a:pPr algn="just" marL="12700" marR="5080" indent="659765">
              <a:lnSpc>
                <a:spcPct val="200000"/>
              </a:lnSpc>
              <a:spcBef>
                <a:spcPts val="994"/>
              </a:spcBef>
            </a:pPr>
            <a:r>
              <a:rPr dirty="0" sz="2600">
                <a:latin typeface="SimSun"/>
                <a:cs typeface="SimSun"/>
              </a:rPr>
              <a:t>当一个进程</a:t>
            </a:r>
            <a:r>
              <a:rPr dirty="0" sz="2600" spc="-15">
                <a:latin typeface="SimSun"/>
                <a:cs typeface="SimSun"/>
              </a:rPr>
              <a:t>调</a:t>
            </a:r>
            <a:r>
              <a:rPr dirty="0" sz="2600">
                <a:latin typeface="SimSun"/>
                <a:cs typeface="SimSun"/>
              </a:rPr>
              <a:t>用了管</a:t>
            </a:r>
            <a:r>
              <a:rPr dirty="0" sz="2600" spc="-15">
                <a:latin typeface="SimSun"/>
                <a:cs typeface="SimSun"/>
              </a:rPr>
              <a:t>程</a:t>
            </a:r>
            <a:r>
              <a:rPr dirty="0" sz="2600">
                <a:latin typeface="SimSun"/>
                <a:cs typeface="SimSun"/>
              </a:rPr>
              <a:t>，在管</a:t>
            </a:r>
            <a:r>
              <a:rPr dirty="0" sz="2600" spc="-15">
                <a:latin typeface="SimSun"/>
                <a:cs typeface="SimSun"/>
              </a:rPr>
              <a:t>程</a:t>
            </a:r>
            <a:r>
              <a:rPr dirty="0" sz="2600">
                <a:latin typeface="SimSun"/>
                <a:cs typeface="SimSun"/>
              </a:rPr>
              <a:t>中时被</a:t>
            </a:r>
            <a:r>
              <a:rPr dirty="0" sz="2600" spc="-15">
                <a:latin typeface="SimSun"/>
                <a:cs typeface="SimSun"/>
              </a:rPr>
              <a:t>阻</a:t>
            </a:r>
            <a:r>
              <a:rPr dirty="0" sz="2600">
                <a:latin typeface="SimSun"/>
                <a:cs typeface="SimSun"/>
              </a:rPr>
              <a:t>塞或挂</a:t>
            </a:r>
            <a:r>
              <a:rPr dirty="0" sz="2600" spc="-15">
                <a:latin typeface="SimSun"/>
                <a:cs typeface="SimSun"/>
              </a:rPr>
              <a:t>起</a:t>
            </a:r>
            <a:r>
              <a:rPr dirty="0" sz="2600">
                <a:latin typeface="SimSun"/>
                <a:cs typeface="SimSun"/>
              </a:rPr>
              <a:t>，直到</a:t>
            </a:r>
            <a:r>
              <a:rPr dirty="0" sz="2600" spc="-15">
                <a:latin typeface="SimSun"/>
                <a:cs typeface="SimSun"/>
              </a:rPr>
              <a:t>阻</a:t>
            </a:r>
            <a:r>
              <a:rPr dirty="0" sz="2600">
                <a:latin typeface="SimSun"/>
                <a:cs typeface="SimSun"/>
              </a:rPr>
              <a:t>塞或 </a:t>
            </a:r>
            <a:r>
              <a:rPr dirty="0" sz="2600" spc="5">
                <a:latin typeface="SimSun"/>
                <a:cs typeface="SimSun"/>
              </a:rPr>
              <a:t>挂起的</a:t>
            </a:r>
            <a:r>
              <a:rPr dirty="0" sz="2600" spc="-20">
                <a:latin typeface="SimSun"/>
                <a:cs typeface="SimSun"/>
              </a:rPr>
              <a:t>原</a:t>
            </a:r>
            <a:r>
              <a:rPr dirty="0" sz="2600" spc="5">
                <a:latin typeface="SimSun"/>
                <a:cs typeface="SimSun"/>
              </a:rPr>
              <a:t>因解除</a:t>
            </a:r>
            <a:r>
              <a:rPr dirty="0" sz="2600" spc="-20">
                <a:latin typeface="SimSun"/>
                <a:cs typeface="SimSun"/>
              </a:rPr>
              <a:t>，</a:t>
            </a:r>
            <a:r>
              <a:rPr dirty="0" sz="2600" spc="5">
                <a:latin typeface="SimSun"/>
                <a:cs typeface="SimSun"/>
              </a:rPr>
              <a:t>而在此</a:t>
            </a:r>
            <a:r>
              <a:rPr dirty="0" sz="2600" spc="-20">
                <a:latin typeface="SimSun"/>
                <a:cs typeface="SimSun"/>
              </a:rPr>
              <a:t>期</a:t>
            </a:r>
            <a:r>
              <a:rPr dirty="0" sz="2600" spc="5">
                <a:latin typeface="SimSun"/>
                <a:cs typeface="SimSun"/>
              </a:rPr>
              <a:t>间，如</a:t>
            </a:r>
            <a:r>
              <a:rPr dirty="0" sz="2600" spc="-20">
                <a:latin typeface="SimSun"/>
                <a:cs typeface="SimSun"/>
              </a:rPr>
              <a:t>果</a:t>
            </a:r>
            <a:r>
              <a:rPr dirty="0" sz="2600" spc="5">
                <a:latin typeface="SimSun"/>
                <a:cs typeface="SimSun"/>
              </a:rPr>
              <a:t>该进程</a:t>
            </a:r>
            <a:r>
              <a:rPr dirty="0" sz="2600" spc="-20">
                <a:latin typeface="SimSun"/>
                <a:cs typeface="SimSun"/>
              </a:rPr>
              <a:t>不</a:t>
            </a:r>
            <a:r>
              <a:rPr dirty="0" sz="2600" spc="5">
                <a:latin typeface="SimSun"/>
                <a:cs typeface="SimSun"/>
              </a:rPr>
              <a:t>释放管</a:t>
            </a:r>
            <a:r>
              <a:rPr dirty="0" sz="2600" spc="-20">
                <a:latin typeface="SimSun"/>
                <a:cs typeface="SimSun"/>
              </a:rPr>
              <a:t>程</a:t>
            </a:r>
            <a:r>
              <a:rPr dirty="0" sz="2600" spc="5">
                <a:latin typeface="SimSun"/>
                <a:cs typeface="SimSun"/>
              </a:rPr>
              <a:t>，则其</a:t>
            </a:r>
            <a:r>
              <a:rPr dirty="0" sz="2600" spc="-20">
                <a:latin typeface="SimSun"/>
                <a:cs typeface="SimSun"/>
              </a:rPr>
              <a:t>它</a:t>
            </a:r>
            <a:r>
              <a:rPr dirty="0" sz="2600" spc="5">
                <a:latin typeface="SimSun"/>
                <a:cs typeface="SimSun"/>
              </a:rPr>
              <a:t>进程 </a:t>
            </a:r>
            <a:r>
              <a:rPr dirty="0" sz="2600">
                <a:latin typeface="SimSun"/>
                <a:cs typeface="SimSun"/>
              </a:rPr>
              <a:t>无法进</a:t>
            </a:r>
            <a:r>
              <a:rPr dirty="0" sz="2600" spc="-15">
                <a:latin typeface="SimSun"/>
                <a:cs typeface="SimSun"/>
              </a:rPr>
              <a:t>入</a:t>
            </a:r>
            <a:r>
              <a:rPr dirty="0" sz="2600">
                <a:latin typeface="SimSun"/>
                <a:cs typeface="SimSun"/>
              </a:rPr>
              <a:t>管程，</a:t>
            </a:r>
            <a:r>
              <a:rPr dirty="0" sz="2600" spc="-15">
                <a:latin typeface="SimSun"/>
                <a:cs typeface="SimSun"/>
              </a:rPr>
              <a:t>被</a:t>
            </a:r>
            <a:r>
              <a:rPr dirty="0" sz="2600">
                <a:latin typeface="SimSun"/>
                <a:cs typeface="SimSun"/>
              </a:rPr>
              <a:t>迫长时</a:t>
            </a:r>
            <a:r>
              <a:rPr dirty="0" sz="2600" spc="-15">
                <a:latin typeface="SimSun"/>
                <a:cs typeface="SimSun"/>
              </a:rPr>
              <a:t>间</a:t>
            </a:r>
            <a:r>
              <a:rPr dirty="0" sz="2600">
                <a:latin typeface="SimSun"/>
                <a:cs typeface="SimSun"/>
              </a:rPr>
              <a:t>的等待。</a:t>
            </a:r>
            <a:endParaRPr sz="26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24657" y="4857496"/>
            <a:ext cx="7195820" cy="1631314"/>
            <a:chOff x="2724657" y="4857496"/>
            <a:chExt cx="7195820" cy="1631314"/>
          </a:xfrm>
        </p:grpSpPr>
        <p:sp>
          <p:nvSpPr>
            <p:cNvPr id="5" name="object 5"/>
            <p:cNvSpPr/>
            <p:nvPr/>
          </p:nvSpPr>
          <p:spPr>
            <a:xfrm>
              <a:off x="3693413" y="5314950"/>
              <a:ext cx="6227445" cy="1173480"/>
            </a:xfrm>
            <a:custGeom>
              <a:avLst/>
              <a:gdLst/>
              <a:ahLst/>
              <a:cxnLst/>
              <a:rect l="l" t="t" r="r" b="b"/>
              <a:pathLst>
                <a:path w="6227445" h="1173479">
                  <a:moveTo>
                    <a:pt x="6227064" y="0"/>
                  </a:moveTo>
                  <a:lnTo>
                    <a:pt x="0" y="0"/>
                  </a:lnTo>
                  <a:lnTo>
                    <a:pt x="0" y="1173480"/>
                  </a:lnTo>
                  <a:lnTo>
                    <a:pt x="6227064" y="1173480"/>
                  </a:lnTo>
                  <a:lnTo>
                    <a:pt x="6227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34182" y="4867021"/>
              <a:ext cx="944880" cy="840740"/>
            </a:xfrm>
            <a:custGeom>
              <a:avLst/>
              <a:gdLst/>
              <a:ahLst/>
              <a:cxnLst/>
              <a:rect l="l" t="t" r="r" b="b"/>
              <a:pathLst>
                <a:path w="944879" h="840739">
                  <a:moveTo>
                    <a:pt x="944880" y="840524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693414" y="5314950"/>
            <a:ext cx="6227445" cy="117348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lIns="0" tIns="229870" rIns="0" bIns="0" rtlCol="0" vert="horz">
            <a:spAutoFit/>
          </a:bodyPr>
          <a:lstStyle/>
          <a:p>
            <a:pPr marL="90170" marR="184785">
              <a:lnSpc>
                <a:spcPct val="100000"/>
              </a:lnSpc>
              <a:spcBef>
                <a:spcPts val="1810"/>
              </a:spcBef>
            </a:pP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引入条件变量condition，区分进程被阻塞或 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挂起的不同原因（条件）。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2258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solidFill>
                  <a:srgbClr val="90C225"/>
                </a:solidFill>
                <a:latin typeface="SimSun"/>
                <a:cs typeface="SimSun"/>
              </a:rPr>
              <a:t>管程机制的要素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904238"/>
            <a:ext cx="9958070" cy="38481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50" spc="-18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2050" spc="22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z="2600">
                <a:latin typeface="SimSun"/>
                <a:cs typeface="SimSun"/>
              </a:rPr>
              <a:t>条件变</a:t>
            </a:r>
            <a:r>
              <a:rPr dirty="0" sz="2600" spc="-5">
                <a:latin typeface="SimSun"/>
                <a:cs typeface="SimSun"/>
              </a:rPr>
              <a:t>量x（Condition</a:t>
            </a:r>
            <a:r>
              <a:rPr dirty="0" sz="2600">
                <a:latin typeface="SimSun"/>
                <a:cs typeface="SimSun"/>
              </a:rPr>
              <a:t>类型</a:t>
            </a:r>
            <a:r>
              <a:rPr dirty="0" sz="2600" spc="-5">
                <a:latin typeface="SimSun"/>
                <a:cs typeface="SimSun"/>
              </a:rPr>
              <a:t>）：</a:t>
            </a:r>
            <a:r>
              <a:rPr dirty="0" sz="2600">
                <a:latin typeface="SimSun"/>
                <a:cs typeface="SimSun"/>
              </a:rPr>
              <a:t>关联</a:t>
            </a:r>
            <a:r>
              <a:rPr dirty="0" sz="2600" spc="-15">
                <a:latin typeface="SimSun"/>
                <a:cs typeface="SimSun"/>
              </a:rPr>
              <a:t>一</a:t>
            </a:r>
            <a:r>
              <a:rPr dirty="0" sz="2600">
                <a:latin typeface="SimSun"/>
                <a:cs typeface="SimSun"/>
              </a:rPr>
              <a:t>个阻塞</a:t>
            </a:r>
            <a:r>
              <a:rPr dirty="0" sz="2600" spc="-15">
                <a:latin typeface="SimSun"/>
                <a:cs typeface="SimSun"/>
              </a:rPr>
              <a:t>队</a:t>
            </a:r>
            <a:r>
              <a:rPr dirty="0" sz="2600">
                <a:latin typeface="SimSun"/>
                <a:cs typeface="SimSun"/>
              </a:rPr>
              <a:t>列</a:t>
            </a:r>
            <a:endParaRPr sz="2600">
              <a:latin typeface="SimSun"/>
              <a:cs typeface="SimSun"/>
            </a:endParaRPr>
          </a:p>
          <a:p>
            <a:pPr marL="527685" marR="5080" indent="-515620">
              <a:lnSpc>
                <a:spcPct val="200000"/>
              </a:lnSpc>
              <a:spcBef>
                <a:spcPts val="994"/>
              </a:spcBef>
              <a:tabLst>
                <a:tab pos="527685" algn="l"/>
              </a:tabLst>
            </a:pPr>
            <a:r>
              <a:rPr dirty="0" sz="2050" spc="25">
                <a:solidFill>
                  <a:srgbClr val="90C225"/>
                </a:solidFill>
                <a:latin typeface="SimSun"/>
                <a:cs typeface="SimSun"/>
              </a:rPr>
              <a:t>①	</a:t>
            </a:r>
            <a:r>
              <a:rPr dirty="0" sz="2600" spc="-5">
                <a:solidFill>
                  <a:srgbClr val="FF0000"/>
                </a:solidFill>
                <a:latin typeface="SimSun"/>
                <a:cs typeface="SimSun"/>
              </a:rPr>
              <a:t>x.wait</a:t>
            </a:r>
            <a:r>
              <a:rPr dirty="0" sz="2600" spc="-5">
                <a:latin typeface="SimSun"/>
                <a:cs typeface="SimSun"/>
              </a:rPr>
              <a:t>:</a:t>
            </a:r>
            <a:r>
              <a:rPr dirty="0" sz="2600">
                <a:latin typeface="SimSun"/>
                <a:cs typeface="SimSun"/>
              </a:rPr>
              <a:t>当遇到同</a:t>
            </a:r>
            <a:r>
              <a:rPr dirty="0" sz="2600" spc="-15">
                <a:latin typeface="SimSun"/>
                <a:cs typeface="SimSun"/>
              </a:rPr>
              <a:t>步</a:t>
            </a:r>
            <a:r>
              <a:rPr dirty="0" sz="2600">
                <a:latin typeface="SimSun"/>
                <a:cs typeface="SimSun"/>
              </a:rPr>
              <a:t>约束，</a:t>
            </a:r>
            <a:r>
              <a:rPr dirty="0" sz="2600" spc="-15">
                <a:latin typeface="SimSun"/>
                <a:cs typeface="SimSun"/>
              </a:rPr>
              <a:t>将</a:t>
            </a:r>
            <a:r>
              <a:rPr dirty="0" sz="2600">
                <a:latin typeface="SimSun"/>
                <a:cs typeface="SimSun"/>
              </a:rPr>
              <a:t>执</a:t>
            </a:r>
            <a:r>
              <a:rPr dirty="0" sz="2600" spc="5">
                <a:latin typeface="SimSun"/>
                <a:cs typeface="SimSun"/>
              </a:rPr>
              <a:t>行</a:t>
            </a:r>
            <a:r>
              <a:rPr dirty="0" sz="2600" spc="-5">
                <a:latin typeface="SimSun"/>
                <a:cs typeface="SimSun"/>
              </a:rPr>
              <a:t>x.wait</a:t>
            </a:r>
            <a:r>
              <a:rPr dirty="0" sz="2600">
                <a:latin typeface="SimSun"/>
                <a:cs typeface="SimSun"/>
              </a:rPr>
              <a:t>操作的进程阻塞在条件变 量</a:t>
            </a:r>
            <a:r>
              <a:rPr dirty="0" sz="2600" spc="-10">
                <a:latin typeface="SimSun"/>
                <a:cs typeface="SimSun"/>
              </a:rPr>
              <a:t>x</a:t>
            </a:r>
            <a:r>
              <a:rPr dirty="0" sz="2600" spc="5">
                <a:latin typeface="SimSun"/>
                <a:cs typeface="SimSun"/>
              </a:rPr>
              <a:t>关联</a:t>
            </a:r>
            <a:r>
              <a:rPr dirty="0" sz="2600" spc="-15">
                <a:latin typeface="SimSun"/>
                <a:cs typeface="SimSun"/>
              </a:rPr>
              <a:t>的</a:t>
            </a:r>
            <a:r>
              <a:rPr dirty="0" sz="2600" spc="5">
                <a:latin typeface="SimSun"/>
                <a:cs typeface="SimSun"/>
              </a:rPr>
              <a:t>阻塞队</a:t>
            </a:r>
            <a:r>
              <a:rPr dirty="0" sz="2600" spc="-20">
                <a:latin typeface="SimSun"/>
                <a:cs typeface="SimSun"/>
              </a:rPr>
              <a:t>列</a:t>
            </a:r>
            <a:r>
              <a:rPr dirty="0" sz="2600" spc="5">
                <a:latin typeface="SimSun"/>
                <a:cs typeface="SimSun"/>
              </a:rPr>
              <a:t>上。</a:t>
            </a:r>
            <a:endParaRPr sz="2600">
              <a:latin typeface="SimSun"/>
              <a:cs typeface="SimSun"/>
            </a:endParaRPr>
          </a:p>
          <a:p>
            <a:pPr marL="527685" marR="6985" indent="-515620">
              <a:lnSpc>
                <a:spcPct val="200100"/>
              </a:lnSpc>
              <a:spcBef>
                <a:spcPts val="1005"/>
              </a:spcBef>
              <a:tabLst>
                <a:tab pos="527685" algn="l"/>
              </a:tabLst>
            </a:pPr>
            <a:r>
              <a:rPr dirty="0" sz="2050" spc="25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600">
                <a:solidFill>
                  <a:srgbClr val="FF0000"/>
                </a:solidFill>
                <a:latin typeface="SimSun"/>
                <a:cs typeface="SimSun"/>
              </a:rPr>
              <a:t>x.signal</a:t>
            </a:r>
            <a:r>
              <a:rPr dirty="0" sz="2600">
                <a:latin typeface="SimSun"/>
                <a:cs typeface="SimSun"/>
              </a:rPr>
              <a:t>：从条件变</a:t>
            </a:r>
            <a:r>
              <a:rPr dirty="0" sz="2600" spc="-10">
                <a:latin typeface="SimSun"/>
                <a:cs typeface="SimSun"/>
              </a:rPr>
              <a:t>量x</a:t>
            </a:r>
            <a:r>
              <a:rPr dirty="0" sz="2600">
                <a:latin typeface="SimSun"/>
                <a:cs typeface="SimSun"/>
              </a:rPr>
              <a:t>关</a:t>
            </a:r>
            <a:r>
              <a:rPr dirty="0" sz="2600" spc="-15">
                <a:latin typeface="SimSun"/>
                <a:cs typeface="SimSun"/>
              </a:rPr>
              <a:t>联</a:t>
            </a:r>
            <a:r>
              <a:rPr dirty="0" sz="2600">
                <a:latin typeface="SimSun"/>
                <a:cs typeface="SimSun"/>
              </a:rPr>
              <a:t>的阻塞</a:t>
            </a:r>
            <a:r>
              <a:rPr dirty="0" sz="2600" spc="-15">
                <a:latin typeface="SimSun"/>
                <a:cs typeface="SimSun"/>
              </a:rPr>
              <a:t>队</a:t>
            </a:r>
            <a:r>
              <a:rPr dirty="0" sz="2600">
                <a:latin typeface="SimSun"/>
                <a:cs typeface="SimSun"/>
              </a:rPr>
              <a:t>列上唤</a:t>
            </a:r>
            <a:r>
              <a:rPr dirty="0" sz="2600" spc="-15">
                <a:latin typeface="SimSun"/>
                <a:cs typeface="SimSun"/>
              </a:rPr>
              <a:t>醒</a:t>
            </a:r>
            <a:r>
              <a:rPr dirty="0" sz="2600">
                <a:latin typeface="SimSun"/>
                <a:cs typeface="SimSun"/>
              </a:rPr>
              <a:t>一个进</a:t>
            </a:r>
            <a:r>
              <a:rPr dirty="0" sz="2600" spc="-15">
                <a:latin typeface="SimSun"/>
                <a:cs typeface="SimSun"/>
              </a:rPr>
              <a:t>程</a:t>
            </a:r>
            <a:r>
              <a:rPr dirty="0" sz="2600">
                <a:latin typeface="SimSun"/>
                <a:cs typeface="SimSun"/>
              </a:rPr>
              <a:t>，让它恢 复运行</a:t>
            </a:r>
            <a:r>
              <a:rPr dirty="0" sz="2600" spc="-15">
                <a:latin typeface="SimSun"/>
                <a:cs typeface="SimSun"/>
              </a:rPr>
              <a:t>。</a:t>
            </a:r>
            <a:r>
              <a:rPr dirty="0" sz="2600">
                <a:latin typeface="SimSun"/>
                <a:cs typeface="SimSun"/>
              </a:rPr>
              <a:t>若队列</a:t>
            </a:r>
            <a:r>
              <a:rPr dirty="0" sz="2600" spc="-15">
                <a:latin typeface="SimSun"/>
                <a:cs typeface="SimSun"/>
              </a:rPr>
              <a:t>上</a:t>
            </a:r>
            <a:r>
              <a:rPr dirty="0" sz="2600">
                <a:latin typeface="SimSun"/>
                <a:cs typeface="SimSun"/>
              </a:rPr>
              <a:t>没有进</a:t>
            </a:r>
            <a:r>
              <a:rPr dirty="0" sz="2600" spc="-15">
                <a:latin typeface="SimSun"/>
                <a:cs typeface="SimSun"/>
              </a:rPr>
              <a:t>程</a:t>
            </a:r>
            <a:r>
              <a:rPr dirty="0" sz="2600">
                <a:latin typeface="SimSun"/>
                <a:cs typeface="SimSun"/>
              </a:rPr>
              <a:t>在等待</a:t>
            </a:r>
            <a:r>
              <a:rPr dirty="0" sz="2600" spc="-15">
                <a:latin typeface="SimSun"/>
                <a:cs typeface="SimSun"/>
              </a:rPr>
              <a:t>，</a:t>
            </a:r>
            <a:r>
              <a:rPr dirty="0" sz="2600">
                <a:latin typeface="SimSun"/>
                <a:cs typeface="SimSun"/>
              </a:rPr>
              <a:t>就什么</a:t>
            </a:r>
            <a:r>
              <a:rPr dirty="0" sz="2600" spc="-15">
                <a:latin typeface="SimSun"/>
                <a:cs typeface="SimSun"/>
              </a:rPr>
              <a:t>也</a:t>
            </a:r>
            <a:r>
              <a:rPr dirty="0" sz="2600">
                <a:latin typeface="SimSun"/>
                <a:cs typeface="SimSun"/>
              </a:rPr>
              <a:t>不做。</a:t>
            </a:r>
            <a:endParaRPr sz="2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龙羿 夏</dc:creator>
  <dc:title>2.3  进程控制</dc:title>
  <dcterms:created xsi:type="dcterms:W3CDTF">2022-11-06T08:30:51Z</dcterms:created>
  <dcterms:modified xsi:type="dcterms:W3CDTF">2022-11-06T08:30:51Z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2022-11-06T00:00:00Z</vt:filetime>
  </property>
</Properties>
</file>