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525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87" y="134873"/>
            <a:ext cx="5080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709" y="2817431"/>
            <a:ext cx="8021320" cy="362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9513" y="2630804"/>
            <a:ext cx="71234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9325" algn="l"/>
              </a:tabLst>
            </a:pPr>
            <a:r>
              <a:rPr dirty="0" sz="4800" spc="10" b="1">
                <a:solidFill>
                  <a:srgbClr val="90C225"/>
                </a:solidFill>
                <a:latin typeface="Microsoft YaHei UI"/>
                <a:cs typeface="Microsoft YaHei UI"/>
              </a:rPr>
              <a:t>第三</a:t>
            </a:r>
            <a:r>
              <a:rPr dirty="0" sz="4800" b="1">
                <a:solidFill>
                  <a:srgbClr val="90C225"/>
                </a:solidFill>
                <a:latin typeface="Microsoft YaHei UI"/>
                <a:cs typeface="Microsoft YaHei UI"/>
              </a:rPr>
              <a:t>章	处</a:t>
            </a:r>
            <a:r>
              <a:rPr dirty="0" sz="4800" spc="15" b="1">
                <a:solidFill>
                  <a:srgbClr val="90C225"/>
                </a:solidFill>
                <a:latin typeface="Microsoft YaHei UI"/>
                <a:cs typeface="Microsoft YaHei UI"/>
              </a:rPr>
              <a:t>理</a:t>
            </a:r>
            <a:r>
              <a:rPr dirty="0" sz="4800" b="1">
                <a:solidFill>
                  <a:srgbClr val="90C225"/>
                </a:solidFill>
                <a:latin typeface="Microsoft YaHei UI"/>
                <a:cs typeface="Microsoft YaHei UI"/>
              </a:rPr>
              <a:t>机</a:t>
            </a:r>
            <a:r>
              <a:rPr dirty="0" sz="4800" spc="15" b="1">
                <a:solidFill>
                  <a:srgbClr val="90C225"/>
                </a:solidFill>
                <a:latin typeface="Microsoft YaHei UI"/>
                <a:cs typeface="Microsoft YaHei UI"/>
              </a:rPr>
              <a:t>调度与</a:t>
            </a:r>
            <a:r>
              <a:rPr dirty="0" sz="4800" spc="30" b="1">
                <a:solidFill>
                  <a:srgbClr val="90C225"/>
                </a:solidFill>
                <a:latin typeface="Microsoft YaHei UI"/>
                <a:cs typeface="Microsoft YaHei UI"/>
              </a:rPr>
              <a:t>死</a:t>
            </a:r>
            <a:r>
              <a:rPr dirty="0" sz="4800" b="1">
                <a:solidFill>
                  <a:srgbClr val="90C225"/>
                </a:solidFill>
                <a:latin typeface="Microsoft YaHei UI"/>
                <a:cs typeface="Microsoft YaHei UI"/>
              </a:rPr>
              <a:t>锁</a:t>
            </a:r>
            <a:endParaRPr sz="4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批处理系统中的作业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022" y="1620773"/>
            <a:ext cx="9973310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57200" algn="l"/>
                <a:tab pos="457834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作业（</a:t>
            </a:r>
            <a:r>
              <a:rPr dirty="0" sz="2400" spc="-215" b="1">
                <a:solidFill>
                  <a:srgbClr val="404040"/>
                </a:solidFill>
                <a:latin typeface="Microsoft YaHei UI"/>
                <a:cs typeface="Microsoft YaHei UI"/>
              </a:rPr>
              <a:t>Jo</a:t>
            </a:r>
            <a:r>
              <a:rPr dirty="0" sz="2400" spc="-250" b="1">
                <a:solidFill>
                  <a:srgbClr val="404040"/>
                </a:solidFill>
                <a:latin typeface="Microsoft YaHei UI"/>
                <a:cs typeface="Microsoft YaHei UI"/>
              </a:rPr>
              <a:t>b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）：是一个任务实体，包含程序、数据和作业说明书，系统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"/>
            </a:pPr>
            <a:endParaRPr sz="1600">
              <a:latin typeface="Microsoft YaHei UI"/>
              <a:cs typeface="Microsoft YaHei UI"/>
            </a:endParaRPr>
          </a:p>
          <a:p>
            <a:pPr marL="457200">
              <a:lnSpc>
                <a:spcPct val="100000"/>
              </a:lnSpc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根据作业说明书来对程序的运行控制。</a:t>
            </a:r>
            <a:endParaRPr sz="2400">
              <a:latin typeface="Microsoft YaHei UI"/>
              <a:cs typeface="Microsoft YaHei UI"/>
            </a:endParaRPr>
          </a:p>
          <a:p>
            <a:pPr marL="457200" marR="5080" indent="-445134">
              <a:lnSpc>
                <a:spcPct val="2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57200" algn="l"/>
                <a:tab pos="457834" algn="l"/>
                <a:tab pos="2299335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作业步（</a:t>
            </a:r>
            <a:r>
              <a:rPr dirty="0" sz="2400" spc="-215" b="1">
                <a:solidFill>
                  <a:srgbClr val="404040"/>
                </a:solidFill>
                <a:latin typeface="Microsoft YaHei UI"/>
                <a:cs typeface="Microsoft YaHei UI"/>
              </a:rPr>
              <a:t>Jo</a:t>
            </a:r>
            <a:r>
              <a:rPr dirty="0" sz="2400" spc="-265" b="1">
                <a:solidFill>
                  <a:srgbClr val="404040"/>
                </a:solidFill>
                <a:latin typeface="Microsoft YaHei UI"/>
                <a:cs typeface="Microsoft YaHei UI"/>
              </a:rPr>
              <a:t>b</a:t>
            </a: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	</a:t>
            </a:r>
            <a:r>
              <a:rPr dirty="0" sz="2400" spc="-140" b="1">
                <a:solidFill>
                  <a:srgbClr val="404040"/>
                </a:solidFill>
                <a:latin typeface="Microsoft YaHei UI"/>
                <a:cs typeface="Microsoft YaHei UI"/>
              </a:rPr>
              <a:t>Ste</a:t>
            </a:r>
            <a:r>
              <a:rPr dirty="0" sz="2400" spc="-195" b="1">
                <a:solidFill>
                  <a:srgbClr val="404040"/>
                </a:solidFill>
                <a:latin typeface="Microsoft YaHei UI"/>
                <a:cs typeface="Microsoft YaHei UI"/>
              </a:rPr>
              <a:t>p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）：作业运行期间，每个作业包含的若干个相对独立 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又相互关联的顺序加工步骤，称为作业步。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457200">
              <a:lnSpc>
                <a:spcPct val="100000"/>
              </a:lnSpc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例如：一个典型的作业可分成三个作业步：</a:t>
            </a:r>
            <a:endParaRPr sz="2400">
              <a:latin typeface="Microsoft YaHei UI"/>
              <a:cs typeface="Microsoft Ya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100" y="5358384"/>
            <a:ext cx="3779520" cy="1274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批处理系统中的作业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9984"/>
            <a:ext cx="9367520" cy="496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  <a:tab pos="2607945" algn="l"/>
                <a:tab pos="3739515" algn="l"/>
              </a:tabLst>
            </a:pPr>
            <a:r>
              <a:rPr dirty="0" sz="22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业控</a:t>
            </a:r>
            <a:r>
              <a:rPr dirty="0" sz="2200" spc="10" b="1">
                <a:solidFill>
                  <a:srgbClr val="404040"/>
                </a:solidFill>
                <a:latin typeface="Microsoft YaHei UI"/>
                <a:cs typeface="Microsoft YaHei UI"/>
              </a:rPr>
              <a:t>制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块</a:t>
            </a:r>
            <a:r>
              <a:rPr dirty="0" sz="2200" spc="-155" b="1">
                <a:solidFill>
                  <a:srgbClr val="404040"/>
                </a:solidFill>
                <a:latin typeface="Microsoft YaHei UI"/>
                <a:cs typeface="Microsoft YaHei UI"/>
              </a:rPr>
              <a:t>（Job	</a:t>
            </a:r>
            <a:r>
              <a:rPr dirty="0" sz="2200" spc="-80" b="1">
                <a:solidFill>
                  <a:srgbClr val="404040"/>
                </a:solidFill>
                <a:latin typeface="Microsoft YaHei UI"/>
                <a:cs typeface="Microsoft YaHei UI"/>
              </a:rPr>
              <a:t>Control	</a:t>
            </a:r>
            <a:r>
              <a:rPr dirty="0" sz="2200" spc="-120" b="1">
                <a:solidFill>
                  <a:srgbClr val="404040"/>
                </a:solidFill>
                <a:latin typeface="Microsoft YaHei UI"/>
                <a:cs typeface="Microsoft YaHei UI"/>
              </a:rPr>
              <a:t>Block，JCB）</a:t>
            </a:r>
            <a:endParaRPr sz="2200">
              <a:latin typeface="Microsoft YaHei UI"/>
              <a:cs typeface="Microsoft YaHei UI"/>
            </a:endParaRPr>
          </a:p>
          <a:p>
            <a:pPr lvl="1" marL="636905" marR="158750" indent="-262255">
              <a:lnSpc>
                <a:spcPct val="1801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"/>
              <a:tabLst>
                <a:tab pos="637540" algn="l"/>
              </a:tabLst>
            </a:pPr>
            <a:r>
              <a:rPr dirty="0" sz="2200" spc="-23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是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在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系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统中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存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在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的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标志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，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其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中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保存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了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系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统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对作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进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行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管理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和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调 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度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的全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部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信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息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。</a:t>
            </a:r>
            <a:endParaRPr sz="2200">
              <a:latin typeface="Microsoft YaHei UI"/>
              <a:cs typeface="Microsoft YaHei UI"/>
            </a:endParaRPr>
          </a:p>
          <a:p>
            <a:pPr lvl="1" marL="636905" marR="22225" indent="-262255">
              <a:lnSpc>
                <a:spcPct val="18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"/>
              <a:tabLst>
                <a:tab pos="637540" algn="l"/>
              </a:tabLst>
            </a:pPr>
            <a:r>
              <a:rPr dirty="0" sz="2200" spc="-23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的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内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容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：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业标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识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用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户名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称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用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户帐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户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业类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型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业状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态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、 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调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度信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息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资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源需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求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进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入系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统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时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、开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始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处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理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时间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、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完成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时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、 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业退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出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时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、资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源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使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用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情况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等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。</a:t>
            </a:r>
            <a:endParaRPr sz="2200">
              <a:latin typeface="Microsoft YaHei UI"/>
              <a:cs typeface="Microsoft YaHei UI"/>
            </a:endParaRPr>
          </a:p>
          <a:p>
            <a:pPr lvl="1" marL="636905" marR="5080" indent="-262255">
              <a:lnSpc>
                <a:spcPct val="18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"/>
              <a:tabLst>
                <a:tab pos="637540" algn="l"/>
              </a:tabLst>
            </a:pPr>
            <a:r>
              <a:rPr dirty="0" sz="2200" spc="-23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的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用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：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业进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入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系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统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时创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建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；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业运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行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期</a:t>
            </a:r>
            <a:r>
              <a:rPr dirty="0" sz="2200" spc="75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200" spc="-455" b="1">
                <a:solidFill>
                  <a:srgbClr val="404040"/>
                </a:solidFill>
                <a:latin typeface="Microsoft YaHei UI"/>
                <a:cs typeface="Microsoft YaHei UI"/>
              </a:rPr>
              <a:t>OS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根</a:t>
            </a:r>
            <a:r>
              <a:rPr dirty="0" sz="2200" spc="5" b="1">
                <a:solidFill>
                  <a:srgbClr val="404040"/>
                </a:solidFill>
                <a:latin typeface="Microsoft YaHei UI"/>
                <a:cs typeface="Microsoft YaHei UI"/>
              </a:rPr>
              <a:t>据</a:t>
            </a:r>
            <a:r>
              <a:rPr dirty="0" sz="2200" spc="-23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对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作业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进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行 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控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制；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运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行结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束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，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系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统回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收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资</a:t>
            </a:r>
            <a:r>
              <a:rPr dirty="0" sz="2200" spc="15" b="1">
                <a:solidFill>
                  <a:srgbClr val="404040"/>
                </a:solidFill>
                <a:latin typeface="Microsoft YaHei UI"/>
                <a:cs typeface="Microsoft YaHei UI"/>
              </a:rPr>
              <a:t>源</a:t>
            </a:r>
            <a:r>
              <a:rPr dirty="0" sz="2200" b="1">
                <a:solidFill>
                  <a:srgbClr val="404040"/>
                </a:solidFill>
                <a:latin typeface="Microsoft YaHei UI"/>
                <a:cs typeface="Microsoft YaHei UI"/>
              </a:rPr>
              <a:t>并撤</a:t>
            </a:r>
            <a:r>
              <a:rPr dirty="0" sz="2200" spc="70" b="1">
                <a:solidFill>
                  <a:srgbClr val="404040"/>
                </a:solidFill>
                <a:latin typeface="Microsoft YaHei UI"/>
                <a:cs typeface="Microsoft YaHei UI"/>
              </a:rPr>
              <a:t>销</a:t>
            </a:r>
            <a:r>
              <a:rPr dirty="0" sz="2200" spc="-23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200" spc="-5" b="1">
                <a:solidFill>
                  <a:srgbClr val="404040"/>
                </a:solidFill>
                <a:latin typeface="Microsoft YaHei UI"/>
                <a:cs typeface="Microsoft YaHei UI"/>
              </a:rPr>
              <a:t>。</a:t>
            </a:r>
            <a:endParaRPr sz="22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批处理系统中的作业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236" y="1746630"/>
            <a:ext cx="7606030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作业运行的三个阶段和三种状态：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1350">
              <a:latin typeface="Microsoft YaHei UI"/>
              <a:cs typeface="Microsoft YaHei UI"/>
            </a:endParaRPr>
          </a:p>
          <a:p>
            <a:pPr lvl="1"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三个阶段：收容、运行和完成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1350">
              <a:latin typeface="Microsoft YaHei UI"/>
              <a:cs typeface="Microsoft YaHei UI"/>
            </a:endParaRPr>
          </a:p>
          <a:p>
            <a:pPr lvl="1" marL="547370" indent="-19240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548005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三种状态：收容状态、驻留（运行）状态、完成状态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547" y="3635883"/>
            <a:ext cx="10297160" cy="2677160"/>
            <a:chOff x="947547" y="3635883"/>
            <a:chExt cx="10297160" cy="2677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072" y="3645408"/>
              <a:ext cx="10277856" cy="2657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2309" y="3640645"/>
              <a:ext cx="10287635" cy="2667635"/>
            </a:xfrm>
            <a:custGeom>
              <a:avLst/>
              <a:gdLst/>
              <a:ahLst/>
              <a:cxnLst/>
              <a:rect l="l" t="t" r="r" b="b"/>
              <a:pathLst>
                <a:path w="10287635" h="2667635">
                  <a:moveTo>
                    <a:pt x="0" y="2667381"/>
                  </a:moveTo>
                  <a:lnTo>
                    <a:pt x="10287381" y="2667381"/>
                  </a:lnTo>
                  <a:lnTo>
                    <a:pt x="10287381" y="0"/>
                  </a:lnTo>
                  <a:lnTo>
                    <a:pt x="0" y="0"/>
                  </a:lnTo>
                  <a:lnTo>
                    <a:pt x="0" y="26673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作业调度（接纳调度）的主要任务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21027"/>
            <a:ext cx="10640060" cy="511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884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主要功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能：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根</a:t>
            </a:r>
            <a:r>
              <a:rPr dirty="0" sz="2600" spc="25" b="1">
                <a:solidFill>
                  <a:srgbClr val="404040"/>
                </a:solidFill>
                <a:latin typeface="Microsoft YaHei UI"/>
                <a:cs typeface="Microsoft YaHei UI"/>
              </a:rPr>
              <a:t>据</a:t>
            </a:r>
            <a:r>
              <a:rPr dirty="0" sz="2600" spc="-285" b="1">
                <a:solidFill>
                  <a:srgbClr val="404040"/>
                </a:solidFill>
                <a:latin typeface="Microsoft YaHei UI"/>
                <a:cs typeface="Microsoft YaHei UI"/>
              </a:rPr>
              <a:t>JCB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的信息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，审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查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系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统能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否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满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足用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户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业的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资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源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需求；</a:t>
            </a:r>
            <a:endParaRPr sz="2600">
              <a:latin typeface="Microsoft YaHei UI"/>
              <a:cs typeface="Microsoft YaHei UI"/>
            </a:endParaRPr>
          </a:p>
          <a:p>
            <a:pPr marL="355600" marR="325755">
              <a:lnSpc>
                <a:spcPct val="160100"/>
              </a:lnSpc>
            </a:pP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按照一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的算法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，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从外存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的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后备队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列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中选取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某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些作业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调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入内存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；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为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调 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入内存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的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作业创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建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进程、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分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配资源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；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将新创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建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的进程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插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入就绪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队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列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。</a:t>
            </a:r>
            <a:endParaRPr sz="2600">
              <a:latin typeface="Microsoft YaHei UI"/>
              <a:cs typeface="Microsoft YaHei UI"/>
            </a:endParaRPr>
          </a:p>
          <a:p>
            <a:pPr marL="355600" marR="2303145" indent="-342900">
              <a:lnSpc>
                <a:spcPct val="160100"/>
              </a:lnSpc>
              <a:spcBef>
                <a:spcPts val="995"/>
              </a:spcBef>
              <a:buClr>
                <a:srgbClr val="90C225"/>
              </a:buClr>
              <a:buSzPct val="78846"/>
              <a:buFont typeface="Wingdings"/>
              <a:buChar char=""/>
              <a:tabLst>
                <a:tab pos="354965" algn="l"/>
                <a:tab pos="355600" algn="l"/>
                <a:tab pos="7494270" algn="l"/>
              </a:tabLst>
            </a:pP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两个决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：接纳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少个作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（多道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程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序</a:t>
            </a:r>
            <a:r>
              <a:rPr dirty="0" sz="2600" spc="35" b="1">
                <a:solidFill>
                  <a:srgbClr val="404040"/>
                </a:solidFill>
                <a:latin typeface="Microsoft YaHei UI"/>
                <a:cs typeface="Microsoft YaHei UI"/>
              </a:rPr>
              <a:t>度</a:t>
            </a:r>
            <a:r>
              <a:rPr dirty="0" sz="2600" spc="-265" b="1">
                <a:solidFill>
                  <a:srgbClr val="404040"/>
                </a:solidFill>
                <a:latin typeface="Microsoft YaHei UI"/>
                <a:cs typeface="Microsoft YaHei UI"/>
              </a:rPr>
              <a:t>Degree	</a:t>
            </a:r>
            <a:r>
              <a:rPr dirty="0" sz="2600" spc="-75" b="1">
                <a:solidFill>
                  <a:srgbClr val="404040"/>
                </a:solidFill>
                <a:latin typeface="Microsoft YaHei UI"/>
                <a:cs typeface="Microsoft YaHei UI"/>
              </a:rPr>
              <a:t>of </a:t>
            </a:r>
            <a:r>
              <a:rPr dirty="0" sz="2600" spc="-70" b="1">
                <a:solidFill>
                  <a:srgbClr val="404040"/>
                </a:solidFill>
                <a:latin typeface="Microsoft YaHei UI"/>
                <a:cs typeface="Microsoft YaHei UI"/>
              </a:rPr>
              <a:t> </a:t>
            </a:r>
            <a:r>
              <a:rPr dirty="0" sz="2600" spc="-1360" b="1">
                <a:solidFill>
                  <a:srgbClr val="404040"/>
                </a:solidFill>
                <a:latin typeface="Microsoft YaHei UI"/>
                <a:cs typeface="Microsoft YaHei UI"/>
              </a:rPr>
              <a:t>M</a:t>
            </a:r>
            <a:r>
              <a:rPr dirty="0" sz="2600" spc="100" b="1">
                <a:solidFill>
                  <a:srgbClr val="404040"/>
                </a:solidFill>
                <a:latin typeface="Microsoft YaHei UI"/>
                <a:cs typeface="Microsoft YaHei UI"/>
              </a:rPr>
              <a:t>u</a:t>
            </a:r>
            <a:r>
              <a:rPr dirty="0" sz="2600" spc="55" b="1">
                <a:solidFill>
                  <a:srgbClr val="404040"/>
                </a:solidFill>
                <a:latin typeface="Microsoft YaHei UI"/>
                <a:cs typeface="Microsoft YaHei UI"/>
              </a:rPr>
              <a:t>l</a:t>
            </a:r>
            <a:r>
              <a:rPr dirty="0" sz="2600" spc="240" b="1">
                <a:solidFill>
                  <a:srgbClr val="404040"/>
                </a:solidFill>
                <a:latin typeface="Microsoft YaHei UI"/>
                <a:cs typeface="Microsoft YaHei UI"/>
              </a:rPr>
              <a:t>t</a:t>
            </a:r>
            <a:r>
              <a:rPr dirty="0" sz="2600" spc="30" b="1">
                <a:solidFill>
                  <a:srgbClr val="404040"/>
                </a:solidFill>
                <a:latin typeface="Microsoft YaHei UI"/>
                <a:cs typeface="Microsoft YaHei UI"/>
              </a:rPr>
              <a:t>i</a:t>
            </a:r>
            <a:r>
              <a:rPr dirty="0" sz="2600" spc="90" b="1">
                <a:solidFill>
                  <a:srgbClr val="404040"/>
                </a:solidFill>
                <a:latin typeface="Microsoft YaHei UI"/>
                <a:cs typeface="Microsoft YaHei UI"/>
              </a:rPr>
              <a:t>p</a:t>
            </a:r>
            <a:r>
              <a:rPr dirty="0" sz="2600" spc="-85" b="1">
                <a:solidFill>
                  <a:srgbClr val="404040"/>
                </a:solidFill>
                <a:latin typeface="Microsoft YaHei UI"/>
                <a:cs typeface="Microsoft YaHei UI"/>
              </a:rPr>
              <a:t>r</a:t>
            </a:r>
            <a:r>
              <a:rPr dirty="0" sz="2600" spc="-120" b="1">
                <a:solidFill>
                  <a:srgbClr val="404040"/>
                </a:solidFill>
                <a:latin typeface="Microsoft YaHei UI"/>
                <a:cs typeface="Microsoft YaHei UI"/>
              </a:rPr>
              <a:t>o</a:t>
            </a:r>
            <a:r>
              <a:rPr dirty="0" sz="2600" spc="-140" b="1">
                <a:solidFill>
                  <a:srgbClr val="404040"/>
                </a:solidFill>
                <a:latin typeface="Microsoft YaHei UI"/>
                <a:cs typeface="Microsoft YaHei UI"/>
              </a:rPr>
              <a:t>g</a:t>
            </a:r>
            <a:r>
              <a:rPr dirty="0" sz="2600" spc="-70" b="1">
                <a:solidFill>
                  <a:srgbClr val="404040"/>
                </a:solidFill>
                <a:latin typeface="Microsoft YaHei UI"/>
                <a:cs typeface="Microsoft YaHei UI"/>
              </a:rPr>
              <a:t>r</a:t>
            </a:r>
            <a:r>
              <a:rPr dirty="0" sz="2600" spc="-540" b="1">
                <a:solidFill>
                  <a:srgbClr val="404040"/>
                </a:solidFill>
                <a:latin typeface="Microsoft YaHei UI"/>
                <a:cs typeface="Microsoft YaHei UI"/>
              </a:rPr>
              <a:t>a</a:t>
            </a:r>
            <a:r>
              <a:rPr dirty="0" sz="2600" spc="-905" b="1">
                <a:solidFill>
                  <a:srgbClr val="404040"/>
                </a:solidFill>
                <a:latin typeface="Microsoft YaHei UI"/>
                <a:cs typeface="Microsoft YaHei UI"/>
              </a:rPr>
              <a:t>m</a:t>
            </a:r>
            <a:r>
              <a:rPr dirty="0" sz="2600" spc="-1240" b="1">
                <a:solidFill>
                  <a:srgbClr val="404040"/>
                </a:solidFill>
                <a:latin typeface="Microsoft YaHei UI"/>
                <a:cs typeface="Microsoft YaHei UI"/>
              </a:rPr>
              <a:t>m</a:t>
            </a:r>
            <a:r>
              <a:rPr dirty="0" sz="2600" spc="45" b="1">
                <a:solidFill>
                  <a:srgbClr val="404040"/>
                </a:solidFill>
                <a:latin typeface="Microsoft YaHei UI"/>
                <a:cs typeface="Microsoft YaHei UI"/>
              </a:rPr>
              <a:t>i</a:t>
            </a:r>
            <a:r>
              <a:rPr dirty="0" sz="2600" spc="120" b="1">
                <a:solidFill>
                  <a:srgbClr val="404040"/>
                </a:solidFill>
                <a:latin typeface="Microsoft YaHei UI"/>
                <a:cs typeface="Microsoft YaHei UI"/>
              </a:rPr>
              <a:t>n</a:t>
            </a:r>
            <a:r>
              <a:rPr dirty="0" sz="2600" spc="-400" b="1">
                <a:solidFill>
                  <a:srgbClr val="404040"/>
                </a:solidFill>
                <a:latin typeface="Microsoft YaHei UI"/>
                <a:cs typeface="Microsoft YaHei UI"/>
              </a:rPr>
              <a:t>g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）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；接纳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哪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些作业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（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作业调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度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算法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）</a:t>
            </a:r>
            <a:endParaRPr sz="2600">
              <a:latin typeface="Microsoft YaHei UI"/>
              <a:cs typeface="Microsoft YaHei UI"/>
            </a:endParaRPr>
          </a:p>
          <a:p>
            <a:pPr marL="12700" marR="5080">
              <a:lnSpc>
                <a:spcPct val="160000"/>
              </a:lnSpc>
              <a:spcBef>
                <a:spcPts val="1005"/>
              </a:spcBef>
            </a:pPr>
            <a:r>
              <a:rPr dirty="0" sz="2600" spc="10" b="1">
                <a:solidFill>
                  <a:srgbClr val="FF0000"/>
                </a:solidFill>
                <a:latin typeface="Microsoft YaHei UI"/>
                <a:cs typeface="Microsoft YaHei UI"/>
              </a:rPr>
              <a:t>注：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在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批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处理系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统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中作业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进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入系统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后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先驻留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在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外存上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，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因此需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要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调 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 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度的过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程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。而分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时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系统和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实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时系统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中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，命令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或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数据等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都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是直接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送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入内存</a:t>
            </a:r>
            <a:r>
              <a:rPr dirty="0" sz="2600" b="1">
                <a:solidFill>
                  <a:srgbClr val="404040"/>
                </a:solidFill>
                <a:latin typeface="Microsoft YaHei UI"/>
                <a:cs typeface="Microsoft YaHei UI"/>
              </a:rPr>
              <a:t>， </a:t>
            </a:r>
            <a:r>
              <a:rPr dirty="0" sz="2600" spc="-760" b="1">
                <a:solidFill>
                  <a:srgbClr val="404040"/>
                </a:solidFill>
                <a:latin typeface="Microsoft YaHei UI"/>
                <a:cs typeface="Microsoft YaHei UI"/>
              </a:rPr>
              <a:t> 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因此无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需作</a:t>
            </a:r>
            <a:r>
              <a:rPr dirty="0" sz="2600" spc="15" b="1">
                <a:solidFill>
                  <a:srgbClr val="404040"/>
                </a:solidFill>
                <a:latin typeface="Microsoft YaHei UI"/>
                <a:cs typeface="Microsoft YaHei UI"/>
              </a:rPr>
              <a:t>业</a:t>
            </a:r>
            <a:r>
              <a:rPr dirty="0" sz="2600" spc="10" b="1">
                <a:solidFill>
                  <a:srgbClr val="404040"/>
                </a:solidFill>
                <a:latin typeface="Microsoft YaHei UI"/>
                <a:cs typeface="Microsoft YaHei UI"/>
              </a:rPr>
              <a:t>调</a:t>
            </a:r>
            <a:r>
              <a:rPr dirty="0" sz="2600" spc="5" b="1">
                <a:solidFill>
                  <a:srgbClr val="404040"/>
                </a:solidFill>
                <a:latin typeface="Microsoft YaHei UI"/>
                <a:cs typeface="Microsoft YaHei UI"/>
              </a:rPr>
              <a:t>度。</a:t>
            </a:r>
            <a:endParaRPr sz="2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960" y="1671573"/>
            <a:ext cx="9187815" cy="441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基本思想：优先调度最先进入作业后备队列的作业或最先进入进</a:t>
            </a:r>
            <a:endParaRPr sz="24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  <a:spcBef>
                <a:spcPts val="1725"/>
              </a:spcBef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程就绪队列的进程。（适用于作业调度和进程调度）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  <a:tab pos="1428115" algn="l"/>
                <a:tab pos="342011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优点</a:t>
            </a: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：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①实现简单</a:t>
            </a: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；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②有利于长作业。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"/>
            </a:pPr>
            <a:endParaRPr sz="150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缺点：</a:t>
            </a:r>
            <a:endParaRPr sz="2400">
              <a:latin typeface="Microsoft YaHei UI"/>
              <a:cs typeface="Microsoft YaHei UI"/>
            </a:endParaRPr>
          </a:p>
          <a:p>
            <a:pPr marL="904240" marR="5080">
              <a:lnSpc>
                <a:spcPct val="160000"/>
              </a:lnSpc>
              <a:spcBef>
                <a:spcPts val="994"/>
              </a:spcBef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①没考虑作业或进程的运行时间和优先级，对短作业不公平； 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有利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于</a:t>
            </a:r>
            <a:r>
              <a:rPr dirty="0" sz="2400" spc="-475" b="1">
                <a:solidFill>
                  <a:srgbClr val="404040"/>
                </a:solidFill>
                <a:latin typeface="Microsoft YaHei UI"/>
                <a:cs typeface="Microsoft YaHei UI"/>
              </a:rPr>
              <a:t>CPU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繁忙型的作业，不利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于</a:t>
            </a:r>
            <a:r>
              <a:rPr dirty="0" sz="2400" spc="-90" b="1">
                <a:solidFill>
                  <a:srgbClr val="404040"/>
                </a:solidFill>
                <a:latin typeface="Microsoft YaHei UI"/>
                <a:cs typeface="Microsoft YaHei UI"/>
              </a:rPr>
              <a:t>I/O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繁忙型的作业。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Microsoft YaHei UI"/>
              <a:cs typeface="Microsoft YaHei UI"/>
            </a:endParaRPr>
          </a:p>
          <a:p>
            <a:pPr marL="904240">
              <a:lnSpc>
                <a:spcPct val="100000"/>
              </a:lnSpc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②周转时间长，系统吞吐量小。</a:t>
            </a:r>
            <a:endParaRPr sz="24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687" y="618871"/>
            <a:ext cx="5829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先来先服务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(FCF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S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）调度算法</a:t>
            </a:r>
            <a:endParaRPr sz="3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9542" y="2122741"/>
          <a:ext cx="8757285" cy="389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6505"/>
                <a:gridCol w="1243330"/>
                <a:gridCol w="1246505"/>
                <a:gridCol w="1243329"/>
                <a:gridCol w="1246504"/>
                <a:gridCol w="1243329"/>
                <a:gridCol w="1246504"/>
              </a:tblGrid>
              <a:tr h="777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进程名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到达时间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服务时间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000" spc="5">
                          <a:latin typeface="SimSun"/>
                          <a:cs typeface="SimSun"/>
                        </a:rPr>
                        <a:t>开始执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行时间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完成时间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周转时间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带权周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63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2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197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63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1.99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23050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687" y="618871"/>
            <a:ext cx="5829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先来先服务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(FCF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S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）调度算法</a:t>
            </a:r>
            <a:endParaRPr sz="3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86613"/>
            <a:ext cx="5815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短作业优先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SJF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）调度算法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582" y="1266779"/>
            <a:ext cx="9251950" cy="51784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54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基本思想：优先调度短作业或短进程（运行时间最短的作业或进</a:t>
            </a:r>
            <a:endParaRPr sz="2400">
              <a:latin typeface="Microsoft YaHei UI"/>
              <a:cs typeface="Microsoft YaHei UI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程）。（适用于作业调度和进程调度）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优点：①降低了周转时间，提高了系统吞吐量；②有利于短作业。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1350">
              <a:latin typeface="Microsoft YaHei UI"/>
              <a:cs typeface="Microsoft YaHei UI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缺点：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993775">
              <a:lnSpc>
                <a:spcPct val="100000"/>
              </a:lnSpc>
              <a:tabLst>
                <a:tab pos="1446530" algn="l"/>
              </a:tabLst>
            </a:pP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①	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必须预知作业的运行时间；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993775">
              <a:lnSpc>
                <a:spcPct val="100000"/>
              </a:lnSpc>
              <a:tabLst>
                <a:tab pos="1446530" algn="l"/>
              </a:tabLst>
            </a:pP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②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对长作业不公平；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993775">
              <a:lnSpc>
                <a:spcPct val="100000"/>
              </a:lnSpc>
              <a:spcBef>
                <a:spcPts val="5"/>
              </a:spcBef>
              <a:tabLst>
                <a:tab pos="1446530" algn="l"/>
              </a:tabLst>
            </a:pP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③	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人</a:t>
            </a:r>
            <a:r>
              <a:rPr dirty="0" sz="2400" spc="160" b="1">
                <a:solidFill>
                  <a:srgbClr val="404040"/>
                </a:solidFill>
                <a:latin typeface="Microsoft YaHei UI"/>
                <a:cs typeface="Microsoft YaHei UI"/>
              </a:rPr>
              <a:t>-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机无法实现交互；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993775">
              <a:lnSpc>
                <a:spcPct val="100000"/>
              </a:lnSpc>
              <a:tabLst>
                <a:tab pos="1446530" algn="l"/>
              </a:tabLst>
            </a:pPr>
            <a:r>
              <a:rPr dirty="0" sz="2400" b="1">
                <a:solidFill>
                  <a:srgbClr val="404040"/>
                </a:solidFill>
                <a:latin typeface="Microsoft YaHei UI"/>
                <a:cs typeface="Microsoft YaHei UI"/>
              </a:rPr>
              <a:t>④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不能保证紧迫性作业得到及时处理。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86613"/>
            <a:ext cx="58159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短作业优先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SJF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）调度算法</a:t>
            </a:r>
            <a:endParaRPr sz="3600">
              <a:latin typeface="Microsoft YaHei UI"/>
              <a:cs typeface="Microsoft YaHei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3650" y="1676590"/>
          <a:ext cx="8829040" cy="441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/>
                <a:gridCol w="1853564"/>
                <a:gridCol w="935355"/>
                <a:gridCol w="935354"/>
                <a:gridCol w="936625"/>
                <a:gridCol w="1006475"/>
                <a:gridCol w="916304"/>
                <a:gridCol w="1098550"/>
              </a:tblGrid>
              <a:tr h="485394">
                <a:tc rowSpan="3">
                  <a:txBody>
                    <a:bodyPr/>
                    <a:lstStyle/>
                    <a:p>
                      <a:pPr marL="454659" marR="164465" indent="63500">
                        <a:lnSpc>
                          <a:spcPct val="125600"/>
                        </a:lnSpc>
                        <a:spcBef>
                          <a:spcPts val="950"/>
                        </a:spcBef>
                      </a:pPr>
                      <a:r>
                        <a:rPr dirty="0" sz="1600" spc="10">
                          <a:latin typeface="SimSun"/>
                          <a:cs typeface="SimSun"/>
                        </a:rPr>
                        <a:t>作业 </a:t>
                      </a:r>
                      <a:r>
                        <a:rPr dirty="0" sz="1600" spc="5">
                          <a:latin typeface="SimSun"/>
                          <a:cs typeface="SimSun"/>
                        </a:rPr>
                        <a:t>情况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 marL="169545" marR="512445">
                        <a:lnSpc>
                          <a:spcPct val="120000"/>
                        </a:lnSpc>
                      </a:pPr>
                      <a:r>
                        <a:rPr dirty="0" sz="1600" spc="10">
                          <a:latin typeface="SimSun"/>
                          <a:cs typeface="SimSun"/>
                        </a:rPr>
                        <a:t>调度 算法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进程名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636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平均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2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到达时间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89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065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服务时间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82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0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FCFS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完成时间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38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615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周转时间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763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spc="-110" b="1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2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spc="5">
                          <a:latin typeface="SimSun"/>
                          <a:cs typeface="SimSun"/>
                        </a:rPr>
                        <a:t>带权周转时间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953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SJF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5">
                          <a:latin typeface="SimSun"/>
                          <a:cs typeface="SimSun"/>
                        </a:rPr>
                        <a:t>完成时间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82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20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spc="5">
                          <a:latin typeface="SimSun"/>
                          <a:cs typeface="SimSun"/>
                        </a:rPr>
                        <a:t>周转时间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890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81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4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5">
                          <a:latin typeface="SimSun"/>
                          <a:cs typeface="SimSun"/>
                        </a:rPr>
                        <a:t>带权周转时间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8826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2.67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19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2.25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27938" y="1760982"/>
            <a:ext cx="1080770" cy="1369060"/>
          </a:xfrm>
          <a:custGeom>
            <a:avLst/>
            <a:gdLst/>
            <a:ahLst/>
            <a:cxnLst/>
            <a:rect l="l" t="t" r="r" b="b"/>
            <a:pathLst>
              <a:path w="1080770" h="1369060">
                <a:moveTo>
                  <a:pt x="0" y="0"/>
                </a:moveTo>
                <a:lnTo>
                  <a:pt x="1080516" y="13685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22834"/>
            <a:ext cx="77495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优先级调度算法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priority-scheduling </a:t>
            </a:r>
            <a:r>
              <a:rPr dirty="0" sz="3600" spc="-107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algorithm</a:t>
            </a:r>
            <a:r>
              <a:rPr dirty="0" sz="3600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PSA</a:t>
            </a:r>
            <a:r>
              <a:rPr dirty="0" sz="3600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65146"/>
            <a:ext cx="9251950" cy="198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基本思想：基于作业的紧迫程度，由外部赋予作业相应的优先级，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"/>
            </a:pPr>
            <a:endParaRPr sz="16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</a:pP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调度算法根据该优先级进行调度。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优先级调度算法既可作为作业调度算法，又可作为进程调度算法。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22834"/>
            <a:ext cx="666495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高响应比优先调度算法</a:t>
            </a:r>
            <a:r>
              <a:rPr dirty="0" sz="3600" spc="1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Hig</a:t>
            </a:r>
            <a:r>
              <a:rPr dirty="0" sz="3600" spc="5" b="1">
                <a:solidFill>
                  <a:srgbClr val="90C225"/>
                </a:solidFill>
                <a:latin typeface="Trebuchet MS"/>
                <a:cs typeface="Trebuchet MS"/>
              </a:rPr>
              <a:t>h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est 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Response 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Ratio</a:t>
            </a:r>
            <a:r>
              <a:rPr dirty="0" sz="3600" spc="-2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Next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HRRN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65146"/>
            <a:ext cx="955802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基本思想：为每个作业引入一个动态优先级，根据优先级进行调度。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375285">
              <a:lnSpc>
                <a:spcPct val="100000"/>
              </a:lnSpc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优先级</a:t>
            </a:r>
            <a:r>
              <a:rPr dirty="0" sz="2400" spc="-620" b="1">
                <a:solidFill>
                  <a:srgbClr val="404040"/>
                </a:solidFill>
                <a:latin typeface="Microsoft YaHei UI"/>
                <a:cs typeface="Microsoft YaHei UI"/>
              </a:rPr>
              <a:t>=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（等待时</a:t>
            </a:r>
            <a:r>
              <a:rPr dirty="0" sz="2400" spc="15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400" spc="-620" b="1">
                <a:solidFill>
                  <a:srgbClr val="404040"/>
                </a:solidFill>
                <a:latin typeface="Microsoft YaHei UI"/>
                <a:cs typeface="Microsoft YaHei UI"/>
              </a:rPr>
              <a:t>+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要求服务时间）</a:t>
            </a:r>
            <a:r>
              <a:rPr dirty="0" sz="2400" spc="75" b="1">
                <a:solidFill>
                  <a:srgbClr val="404040"/>
                </a:solidFill>
                <a:latin typeface="Microsoft YaHei UI"/>
                <a:cs typeface="Microsoft YaHei UI"/>
              </a:rPr>
              <a:t>/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要求服务时间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98575">
              <a:lnSpc>
                <a:spcPct val="100000"/>
              </a:lnSpc>
              <a:tabLst>
                <a:tab pos="1606550" algn="l"/>
              </a:tabLst>
            </a:pPr>
            <a:r>
              <a:rPr dirty="0" sz="2400" spc="-630" b="1">
                <a:solidFill>
                  <a:srgbClr val="404040"/>
                </a:solidFill>
                <a:latin typeface="Microsoft YaHei UI"/>
                <a:cs typeface="Microsoft YaHei UI"/>
              </a:rPr>
              <a:t>=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响应时</a:t>
            </a:r>
            <a:r>
              <a:rPr dirty="0" sz="2400" spc="15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400" spc="75" b="1">
                <a:solidFill>
                  <a:srgbClr val="404040"/>
                </a:solidFill>
                <a:latin typeface="Microsoft YaHei UI"/>
                <a:cs typeface="Microsoft YaHei UI"/>
              </a:rPr>
              <a:t>/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要求服务时间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98575">
              <a:lnSpc>
                <a:spcPct val="100000"/>
              </a:lnSpc>
              <a:tabLst>
                <a:tab pos="1606550" algn="l"/>
              </a:tabLst>
            </a:pPr>
            <a:r>
              <a:rPr dirty="0" sz="2400" spc="-630" b="1">
                <a:solidFill>
                  <a:srgbClr val="404040"/>
                </a:solidFill>
                <a:latin typeface="Microsoft YaHei UI"/>
                <a:cs typeface="Microsoft YaHei UI"/>
              </a:rPr>
              <a:t>=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响应</a:t>
            </a:r>
            <a:r>
              <a:rPr dirty="0" sz="2400" spc="15" b="1">
                <a:solidFill>
                  <a:srgbClr val="404040"/>
                </a:solidFill>
                <a:latin typeface="Microsoft YaHei UI"/>
                <a:cs typeface="Microsoft YaHei UI"/>
              </a:rPr>
              <a:t>比</a:t>
            </a:r>
            <a:r>
              <a:rPr dirty="0" sz="2400" spc="-370" b="1">
                <a:solidFill>
                  <a:srgbClr val="404040"/>
                </a:solidFill>
                <a:latin typeface="Microsoft YaHei UI"/>
                <a:cs typeface="Microsoft YaHei UI"/>
              </a:rPr>
              <a:t>R</a:t>
            </a:r>
            <a:r>
              <a:rPr dirty="0" sz="1600" spc="-370" b="1">
                <a:solidFill>
                  <a:srgbClr val="404040"/>
                </a:solidFill>
                <a:latin typeface="Microsoft YaHei UI"/>
                <a:cs typeface="Microsoft YaHei UI"/>
              </a:rPr>
              <a:t>p</a:t>
            </a:r>
            <a:endParaRPr sz="1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349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335" algn="l"/>
              </a:tabLst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第三</a:t>
            </a:r>
            <a:r>
              <a:rPr dirty="0" sz="3600" b="1">
                <a:solidFill>
                  <a:srgbClr val="90C225"/>
                </a:solidFill>
                <a:latin typeface="Microsoft YaHei UI"/>
                <a:cs typeface="Microsoft YaHei UI"/>
              </a:rPr>
              <a:t>章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处理机调度与死锁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270505"/>
            <a:ext cx="8293100" cy="234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处理机是计算机系统中的重要资源。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9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提高处理机的利用率、改善系统性能，在很大程度上取决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Microsoft YaHei UI"/>
              <a:cs typeface="Microsoft YaHei UI"/>
            </a:endParaRPr>
          </a:p>
          <a:p>
            <a:pPr marL="621665">
              <a:lnSpc>
                <a:spcPct val="100000"/>
              </a:lnSpc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于处理机调度性能的好坏。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3.3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进程调度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8396"/>
            <a:ext cx="9285605" cy="3698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进程调度的任务：</a:t>
            </a:r>
            <a:endParaRPr sz="2400">
              <a:latin typeface="Microsoft YaHei UI"/>
              <a:cs typeface="Microsoft YaHei UI"/>
            </a:endParaRPr>
          </a:p>
          <a:p>
            <a:pPr marL="1001394" marR="5080" indent="-364490">
              <a:lnSpc>
                <a:spcPct val="200100"/>
              </a:lnSpc>
              <a:spcBef>
                <a:spcPts val="990"/>
              </a:spcBef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①</a:t>
            </a:r>
            <a:r>
              <a:rPr dirty="0" sz="1900" spc="285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保存处理机的现场信息：如程序计数器、通用寄存器中的内容 等，保存</a:t>
            </a:r>
            <a:r>
              <a:rPr dirty="0" sz="2400" spc="15" b="1">
                <a:latin typeface="Microsoft YaHei UI"/>
                <a:cs typeface="Microsoft YaHei UI"/>
              </a:rPr>
              <a:t>入</a:t>
            </a:r>
            <a:r>
              <a:rPr dirty="0" sz="2400" spc="-405" b="1">
                <a:latin typeface="Microsoft YaHei UI"/>
                <a:cs typeface="Microsoft YaHei UI"/>
              </a:rPr>
              <a:t>PCB</a:t>
            </a:r>
            <a:r>
              <a:rPr dirty="0" sz="2400" spc="10" b="1">
                <a:latin typeface="Microsoft YaHei UI"/>
                <a:cs typeface="Microsoft YaHei UI"/>
              </a:rPr>
              <a:t>中。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②</a:t>
            </a:r>
            <a:r>
              <a:rPr dirty="0" sz="1900" spc="33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5" b="1">
                <a:latin typeface="Microsoft YaHei UI"/>
                <a:cs typeface="Microsoft YaHei UI"/>
              </a:rPr>
              <a:t>按某种算法选取进程。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③</a:t>
            </a:r>
            <a:r>
              <a:rPr dirty="0" sz="1900" spc="35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把处理器分配给进程：分派程序</a:t>
            </a:r>
            <a:r>
              <a:rPr dirty="0" sz="2400" spc="-75" b="1">
                <a:latin typeface="Microsoft YaHei UI"/>
                <a:cs typeface="Microsoft YaHei UI"/>
              </a:rPr>
              <a:t>（Dispatcher）</a:t>
            </a:r>
            <a:r>
              <a:rPr dirty="0" sz="2400" spc="10" b="1">
                <a:latin typeface="Microsoft YaHei UI"/>
                <a:cs typeface="Microsoft YaHei UI"/>
              </a:rPr>
              <a:t>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3.3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进程调度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8396"/>
            <a:ext cx="928560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进程调度机制：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①</a:t>
            </a:r>
            <a:r>
              <a:rPr dirty="0" sz="1900" spc="32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排队器：就绪进程按一定策略排队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②</a:t>
            </a:r>
            <a:r>
              <a:rPr dirty="0" sz="1900" spc="32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分派器：从就绪队列取出选定的进程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③</a:t>
            </a:r>
            <a:r>
              <a:rPr dirty="0" sz="1900" spc="295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上下文切换器：两次上下文切换；两组（或多组）寄存器实现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9720" y="3566540"/>
            <a:ext cx="5629275" cy="2375535"/>
            <a:chOff x="2339720" y="3566540"/>
            <a:chExt cx="5629275" cy="2375535"/>
          </a:xfrm>
        </p:grpSpPr>
        <p:sp>
          <p:nvSpPr>
            <p:cNvPr id="3" name="object 3"/>
            <p:cNvSpPr/>
            <p:nvPr/>
          </p:nvSpPr>
          <p:spPr>
            <a:xfrm>
              <a:off x="2349245" y="3576065"/>
              <a:ext cx="5610225" cy="2356485"/>
            </a:xfrm>
            <a:custGeom>
              <a:avLst/>
              <a:gdLst/>
              <a:ahLst/>
              <a:cxnLst/>
              <a:rect l="l" t="t" r="r" b="b"/>
              <a:pathLst>
                <a:path w="5610225" h="2356485">
                  <a:moveTo>
                    <a:pt x="5217159" y="0"/>
                  </a:moveTo>
                  <a:lnTo>
                    <a:pt x="392684" y="0"/>
                  </a:lnTo>
                  <a:lnTo>
                    <a:pt x="343418" y="3058"/>
                  </a:lnTo>
                  <a:lnTo>
                    <a:pt x="295980" y="11990"/>
                  </a:lnTo>
                  <a:lnTo>
                    <a:pt x="250739" y="26426"/>
                  </a:lnTo>
                  <a:lnTo>
                    <a:pt x="208062" y="46000"/>
                  </a:lnTo>
                  <a:lnTo>
                    <a:pt x="168316" y="70344"/>
                  </a:lnTo>
                  <a:lnTo>
                    <a:pt x="131869" y="99089"/>
                  </a:lnTo>
                  <a:lnTo>
                    <a:pt x="99089" y="131869"/>
                  </a:lnTo>
                  <a:lnTo>
                    <a:pt x="70344" y="168316"/>
                  </a:lnTo>
                  <a:lnTo>
                    <a:pt x="46000" y="208062"/>
                  </a:lnTo>
                  <a:lnTo>
                    <a:pt x="26426" y="250739"/>
                  </a:lnTo>
                  <a:lnTo>
                    <a:pt x="11990" y="295980"/>
                  </a:lnTo>
                  <a:lnTo>
                    <a:pt x="3058" y="343418"/>
                  </a:lnTo>
                  <a:lnTo>
                    <a:pt x="0" y="392684"/>
                  </a:lnTo>
                  <a:lnTo>
                    <a:pt x="0" y="1963420"/>
                  </a:lnTo>
                  <a:lnTo>
                    <a:pt x="3058" y="2012678"/>
                  </a:lnTo>
                  <a:lnTo>
                    <a:pt x="11990" y="2060110"/>
                  </a:lnTo>
                  <a:lnTo>
                    <a:pt x="26426" y="2105348"/>
                  </a:lnTo>
                  <a:lnTo>
                    <a:pt x="46000" y="2148024"/>
                  </a:lnTo>
                  <a:lnTo>
                    <a:pt x="70344" y="2187770"/>
                  </a:lnTo>
                  <a:lnTo>
                    <a:pt x="99089" y="2224218"/>
                  </a:lnTo>
                  <a:lnTo>
                    <a:pt x="131869" y="2257001"/>
                  </a:lnTo>
                  <a:lnTo>
                    <a:pt x="168316" y="2285749"/>
                  </a:lnTo>
                  <a:lnTo>
                    <a:pt x="208062" y="2310095"/>
                  </a:lnTo>
                  <a:lnTo>
                    <a:pt x="250739" y="2329672"/>
                  </a:lnTo>
                  <a:lnTo>
                    <a:pt x="295980" y="2344111"/>
                  </a:lnTo>
                  <a:lnTo>
                    <a:pt x="343418" y="2353044"/>
                  </a:lnTo>
                  <a:lnTo>
                    <a:pt x="392684" y="2356104"/>
                  </a:lnTo>
                  <a:lnTo>
                    <a:pt x="5217159" y="2356104"/>
                  </a:lnTo>
                  <a:lnTo>
                    <a:pt x="5266425" y="2353044"/>
                  </a:lnTo>
                  <a:lnTo>
                    <a:pt x="5313863" y="2344111"/>
                  </a:lnTo>
                  <a:lnTo>
                    <a:pt x="5359104" y="2329672"/>
                  </a:lnTo>
                  <a:lnTo>
                    <a:pt x="5401781" y="2310095"/>
                  </a:lnTo>
                  <a:lnTo>
                    <a:pt x="5441527" y="2285749"/>
                  </a:lnTo>
                  <a:lnTo>
                    <a:pt x="5477974" y="2257001"/>
                  </a:lnTo>
                  <a:lnTo>
                    <a:pt x="5510754" y="2224218"/>
                  </a:lnTo>
                  <a:lnTo>
                    <a:pt x="5539499" y="2187770"/>
                  </a:lnTo>
                  <a:lnTo>
                    <a:pt x="5563843" y="2148024"/>
                  </a:lnTo>
                  <a:lnTo>
                    <a:pt x="5583417" y="2105348"/>
                  </a:lnTo>
                  <a:lnTo>
                    <a:pt x="5597853" y="2060110"/>
                  </a:lnTo>
                  <a:lnTo>
                    <a:pt x="5606785" y="2012678"/>
                  </a:lnTo>
                  <a:lnTo>
                    <a:pt x="5609844" y="1963420"/>
                  </a:lnTo>
                  <a:lnTo>
                    <a:pt x="5609844" y="392684"/>
                  </a:lnTo>
                  <a:lnTo>
                    <a:pt x="5606785" y="343418"/>
                  </a:lnTo>
                  <a:lnTo>
                    <a:pt x="5597853" y="295980"/>
                  </a:lnTo>
                  <a:lnTo>
                    <a:pt x="5583417" y="250739"/>
                  </a:lnTo>
                  <a:lnTo>
                    <a:pt x="5563843" y="208062"/>
                  </a:lnTo>
                  <a:lnTo>
                    <a:pt x="5539499" y="168316"/>
                  </a:lnTo>
                  <a:lnTo>
                    <a:pt x="5510754" y="131869"/>
                  </a:lnTo>
                  <a:lnTo>
                    <a:pt x="5477974" y="99089"/>
                  </a:lnTo>
                  <a:lnTo>
                    <a:pt x="5441527" y="70344"/>
                  </a:lnTo>
                  <a:lnTo>
                    <a:pt x="5401781" y="46000"/>
                  </a:lnTo>
                  <a:lnTo>
                    <a:pt x="5359104" y="26426"/>
                  </a:lnTo>
                  <a:lnTo>
                    <a:pt x="5313863" y="11990"/>
                  </a:lnTo>
                  <a:lnTo>
                    <a:pt x="5266425" y="3058"/>
                  </a:lnTo>
                  <a:lnTo>
                    <a:pt x="521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49245" y="3576065"/>
              <a:ext cx="5610225" cy="2356485"/>
            </a:xfrm>
            <a:custGeom>
              <a:avLst/>
              <a:gdLst/>
              <a:ahLst/>
              <a:cxnLst/>
              <a:rect l="l" t="t" r="r" b="b"/>
              <a:pathLst>
                <a:path w="5610225" h="2356485">
                  <a:moveTo>
                    <a:pt x="0" y="392684"/>
                  </a:moveTo>
                  <a:lnTo>
                    <a:pt x="3058" y="343418"/>
                  </a:lnTo>
                  <a:lnTo>
                    <a:pt x="11990" y="295980"/>
                  </a:lnTo>
                  <a:lnTo>
                    <a:pt x="26426" y="250739"/>
                  </a:lnTo>
                  <a:lnTo>
                    <a:pt x="46000" y="208062"/>
                  </a:lnTo>
                  <a:lnTo>
                    <a:pt x="70344" y="168316"/>
                  </a:lnTo>
                  <a:lnTo>
                    <a:pt x="99089" y="131869"/>
                  </a:lnTo>
                  <a:lnTo>
                    <a:pt x="131869" y="99089"/>
                  </a:lnTo>
                  <a:lnTo>
                    <a:pt x="168316" y="70344"/>
                  </a:lnTo>
                  <a:lnTo>
                    <a:pt x="208062" y="46000"/>
                  </a:lnTo>
                  <a:lnTo>
                    <a:pt x="250739" y="26426"/>
                  </a:lnTo>
                  <a:lnTo>
                    <a:pt x="295980" y="11990"/>
                  </a:lnTo>
                  <a:lnTo>
                    <a:pt x="343418" y="3058"/>
                  </a:lnTo>
                  <a:lnTo>
                    <a:pt x="392684" y="0"/>
                  </a:lnTo>
                  <a:lnTo>
                    <a:pt x="5217159" y="0"/>
                  </a:lnTo>
                  <a:lnTo>
                    <a:pt x="5266425" y="3058"/>
                  </a:lnTo>
                  <a:lnTo>
                    <a:pt x="5313863" y="11990"/>
                  </a:lnTo>
                  <a:lnTo>
                    <a:pt x="5359104" y="26426"/>
                  </a:lnTo>
                  <a:lnTo>
                    <a:pt x="5401781" y="46000"/>
                  </a:lnTo>
                  <a:lnTo>
                    <a:pt x="5441527" y="70344"/>
                  </a:lnTo>
                  <a:lnTo>
                    <a:pt x="5477974" y="99089"/>
                  </a:lnTo>
                  <a:lnTo>
                    <a:pt x="5510754" y="131869"/>
                  </a:lnTo>
                  <a:lnTo>
                    <a:pt x="5539499" y="168316"/>
                  </a:lnTo>
                  <a:lnTo>
                    <a:pt x="5563843" y="208062"/>
                  </a:lnTo>
                  <a:lnTo>
                    <a:pt x="5583417" y="250739"/>
                  </a:lnTo>
                  <a:lnTo>
                    <a:pt x="5597853" y="295980"/>
                  </a:lnTo>
                  <a:lnTo>
                    <a:pt x="5606785" y="343418"/>
                  </a:lnTo>
                  <a:lnTo>
                    <a:pt x="5609844" y="392684"/>
                  </a:lnTo>
                  <a:lnTo>
                    <a:pt x="5609844" y="1963420"/>
                  </a:lnTo>
                  <a:lnTo>
                    <a:pt x="5606785" y="2012678"/>
                  </a:lnTo>
                  <a:lnTo>
                    <a:pt x="5597853" y="2060110"/>
                  </a:lnTo>
                  <a:lnTo>
                    <a:pt x="5583417" y="2105348"/>
                  </a:lnTo>
                  <a:lnTo>
                    <a:pt x="5563843" y="2148024"/>
                  </a:lnTo>
                  <a:lnTo>
                    <a:pt x="5539499" y="2187770"/>
                  </a:lnTo>
                  <a:lnTo>
                    <a:pt x="5510754" y="2224218"/>
                  </a:lnTo>
                  <a:lnTo>
                    <a:pt x="5477974" y="2257001"/>
                  </a:lnTo>
                  <a:lnTo>
                    <a:pt x="5441527" y="2285749"/>
                  </a:lnTo>
                  <a:lnTo>
                    <a:pt x="5401781" y="2310095"/>
                  </a:lnTo>
                  <a:lnTo>
                    <a:pt x="5359104" y="2329672"/>
                  </a:lnTo>
                  <a:lnTo>
                    <a:pt x="5313863" y="2344111"/>
                  </a:lnTo>
                  <a:lnTo>
                    <a:pt x="5266425" y="2353044"/>
                  </a:lnTo>
                  <a:lnTo>
                    <a:pt x="5217159" y="2356104"/>
                  </a:lnTo>
                  <a:lnTo>
                    <a:pt x="392684" y="2356104"/>
                  </a:lnTo>
                  <a:lnTo>
                    <a:pt x="343418" y="2353044"/>
                  </a:lnTo>
                  <a:lnTo>
                    <a:pt x="295980" y="2344111"/>
                  </a:lnTo>
                  <a:lnTo>
                    <a:pt x="250739" y="2329672"/>
                  </a:lnTo>
                  <a:lnTo>
                    <a:pt x="208062" y="2310095"/>
                  </a:lnTo>
                  <a:lnTo>
                    <a:pt x="168316" y="2285749"/>
                  </a:lnTo>
                  <a:lnTo>
                    <a:pt x="131869" y="2257001"/>
                  </a:lnTo>
                  <a:lnTo>
                    <a:pt x="99089" y="2224218"/>
                  </a:lnTo>
                  <a:lnTo>
                    <a:pt x="70344" y="2187770"/>
                  </a:lnTo>
                  <a:lnTo>
                    <a:pt x="46000" y="2148024"/>
                  </a:lnTo>
                  <a:lnTo>
                    <a:pt x="26426" y="2105348"/>
                  </a:lnTo>
                  <a:lnTo>
                    <a:pt x="11990" y="2060110"/>
                  </a:lnTo>
                  <a:lnTo>
                    <a:pt x="3058" y="2012678"/>
                  </a:lnTo>
                  <a:lnTo>
                    <a:pt x="0" y="1963420"/>
                  </a:lnTo>
                  <a:lnTo>
                    <a:pt x="0" y="39268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51581" y="4040885"/>
              <a:ext cx="1306195" cy="441959"/>
            </a:xfrm>
            <a:custGeom>
              <a:avLst/>
              <a:gdLst/>
              <a:ahLst/>
              <a:cxnLst/>
              <a:rect l="l" t="t" r="r" b="b"/>
              <a:pathLst>
                <a:path w="1306195" h="441960">
                  <a:moveTo>
                    <a:pt x="1232408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90" y="21589"/>
                  </a:lnTo>
                  <a:lnTo>
                    <a:pt x="5794" y="45005"/>
                  </a:lnTo>
                  <a:lnTo>
                    <a:pt x="0" y="73659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59"/>
                  </a:lnTo>
                  <a:lnTo>
                    <a:pt x="1232408" y="441959"/>
                  </a:lnTo>
                  <a:lnTo>
                    <a:pt x="1261062" y="436165"/>
                  </a:lnTo>
                  <a:lnTo>
                    <a:pt x="1284477" y="420369"/>
                  </a:lnTo>
                  <a:lnTo>
                    <a:pt x="1300273" y="396954"/>
                  </a:lnTo>
                  <a:lnTo>
                    <a:pt x="1306068" y="368300"/>
                  </a:lnTo>
                  <a:lnTo>
                    <a:pt x="1306068" y="73659"/>
                  </a:lnTo>
                  <a:lnTo>
                    <a:pt x="1300273" y="45005"/>
                  </a:lnTo>
                  <a:lnTo>
                    <a:pt x="1284478" y="21590"/>
                  </a:lnTo>
                  <a:lnTo>
                    <a:pt x="1261062" y="5794"/>
                  </a:lnTo>
                  <a:lnTo>
                    <a:pt x="1232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51581" y="4040885"/>
              <a:ext cx="1306195" cy="441959"/>
            </a:xfrm>
            <a:custGeom>
              <a:avLst/>
              <a:gdLst/>
              <a:ahLst/>
              <a:cxnLst/>
              <a:rect l="l" t="t" r="r" b="b"/>
              <a:pathLst>
                <a:path w="1306195" h="441960">
                  <a:moveTo>
                    <a:pt x="0" y="73659"/>
                  </a:moveTo>
                  <a:lnTo>
                    <a:pt x="5794" y="45005"/>
                  </a:lnTo>
                  <a:lnTo>
                    <a:pt x="21590" y="21589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1232408" y="0"/>
                  </a:lnTo>
                  <a:lnTo>
                    <a:pt x="1261062" y="5794"/>
                  </a:lnTo>
                  <a:lnTo>
                    <a:pt x="1284478" y="21590"/>
                  </a:lnTo>
                  <a:lnTo>
                    <a:pt x="1300273" y="45005"/>
                  </a:lnTo>
                  <a:lnTo>
                    <a:pt x="1306068" y="73659"/>
                  </a:lnTo>
                  <a:lnTo>
                    <a:pt x="1306068" y="368300"/>
                  </a:lnTo>
                  <a:lnTo>
                    <a:pt x="1300273" y="396954"/>
                  </a:lnTo>
                  <a:lnTo>
                    <a:pt x="1284477" y="420369"/>
                  </a:lnTo>
                  <a:lnTo>
                    <a:pt x="1261062" y="436165"/>
                  </a:lnTo>
                  <a:lnTo>
                    <a:pt x="1232408" y="441959"/>
                  </a:lnTo>
                  <a:lnTo>
                    <a:pt x="73660" y="441959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5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48761" y="4096892"/>
            <a:ext cx="712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排队器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29709" y="4031360"/>
            <a:ext cx="1325245" cy="461009"/>
            <a:chOff x="4529709" y="4031360"/>
            <a:chExt cx="1325245" cy="461009"/>
          </a:xfrm>
        </p:grpSpPr>
        <p:sp>
          <p:nvSpPr>
            <p:cNvPr id="9" name="object 9"/>
            <p:cNvSpPr/>
            <p:nvPr/>
          </p:nvSpPr>
          <p:spPr>
            <a:xfrm>
              <a:off x="4539234" y="4040885"/>
              <a:ext cx="1306195" cy="441959"/>
            </a:xfrm>
            <a:custGeom>
              <a:avLst/>
              <a:gdLst/>
              <a:ahLst/>
              <a:cxnLst/>
              <a:rect l="l" t="t" r="r" b="b"/>
              <a:pathLst>
                <a:path w="1306195" h="441960">
                  <a:moveTo>
                    <a:pt x="1232407" y="0"/>
                  </a:moveTo>
                  <a:lnTo>
                    <a:pt x="73660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59"/>
                  </a:lnTo>
                  <a:lnTo>
                    <a:pt x="0" y="368300"/>
                  </a:lnTo>
                  <a:lnTo>
                    <a:pt x="5794" y="396954"/>
                  </a:lnTo>
                  <a:lnTo>
                    <a:pt x="21589" y="420369"/>
                  </a:lnTo>
                  <a:lnTo>
                    <a:pt x="45005" y="436165"/>
                  </a:lnTo>
                  <a:lnTo>
                    <a:pt x="73660" y="441959"/>
                  </a:lnTo>
                  <a:lnTo>
                    <a:pt x="1232407" y="441959"/>
                  </a:lnTo>
                  <a:lnTo>
                    <a:pt x="1261062" y="436165"/>
                  </a:lnTo>
                  <a:lnTo>
                    <a:pt x="1284477" y="420369"/>
                  </a:lnTo>
                  <a:lnTo>
                    <a:pt x="1300273" y="396954"/>
                  </a:lnTo>
                  <a:lnTo>
                    <a:pt x="1306067" y="368300"/>
                  </a:lnTo>
                  <a:lnTo>
                    <a:pt x="1306067" y="73659"/>
                  </a:lnTo>
                  <a:lnTo>
                    <a:pt x="1300273" y="45005"/>
                  </a:lnTo>
                  <a:lnTo>
                    <a:pt x="1284477" y="21590"/>
                  </a:lnTo>
                  <a:lnTo>
                    <a:pt x="1261062" y="5794"/>
                  </a:lnTo>
                  <a:lnTo>
                    <a:pt x="1232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39234" y="4040885"/>
              <a:ext cx="1306195" cy="441959"/>
            </a:xfrm>
            <a:custGeom>
              <a:avLst/>
              <a:gdLst/>
              <a:ahLst/>
              <a:cxnLst/>
              <a:rect l="l" t="t" r="r" b="b"/>
              <a:pathLst>
                <a:path w="1306195" h="441960">
                  <a:moveTo>
                    <a:pt x="0" y="73659"/>
                  </a:move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60" y="0"/>
                  </a:lnTo>
                  <a:lnTo>
                    <a:pt x="1232407" y="0"/>
                  </a:lnTo>
                  <a:lnTo>
                    <a:pt x="1261062" y="5794"/>
                  </a:lnTo>
                  <a:lnTo>
                    <a:pt x="1284477" y="21590"/>
                  </a:lnTo>
                  <a:lnTo>
                    <a:pt x="1300273" y="45005"/>
                  </a:lnTo>
                  <a:lnTo>
                    <a:pt x="1306067" y="73659"/>
                  </a:lnTo>
                  <a:lnTo>
                    <a:pt x="1306067" y="368300"/>
                  </a:lnTo>
                  <a:lnTo>
                    <a:pt x="1300273" y="396954"/>
                  </a:lnTo>
                  <a:lnTo>
                    <a:pt x="1284477" y="420369"/>
                  </a:lnTo>
                  <a:lnTo>
                    <a:pt x="1261062" y="436165"/>
                  </a:lnTo>
                  <a:lnTo>
                    <a:pt x="1232407" y="441959"/>
                  </a:lnTo>
                  <a:lnTo>
                    <a:pt x="73660" y="441959"/>
                  </a:lnTo>
                  <a:lnTo>
                    <a:pt x="45005" y="436165"/>
                  </a:lnTo>
                  <a:lnTo>
                    <a:pt x="21589" y="420369"/>
                  </a:lnTo>
                  <a:lnTo>
                    <a:pt x="5794" y="396954"/>
                  </a:lnTo>
                  <a:lnTo>
                    <a:pt x="0" y="368300"/>
                  </a:lnTo>
                  <a:lnTo>
                    <a:pt x="0" y="7365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722367" y="4096892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就绪队列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41901" y="4938140"/>
            <a:ext cx="1325245" cy="459740"/>
            <a:chOff x="4541901" y="4938140"/>
            <a:chExt cx="1325245" cy="459740"/>
          </a:xfrm>
        </p:grpSpPr>
        <p:sp>
          <p:nvSpPr>
            <p:cNvPr id="13" name="object 13"/>
            <p:cNvSpPr/>
            <p:nvPr/>
          </p:nvSpPr>
          <p:spPr>
            <a:xfrm>
              <a:off x="4551426" y="4947665"/>
              <a:ext cx="1306195" cy="440690"/>
            </a:xfrm>
            <a:custGeom>
              <a:avLst/>
              <a:gdLst/>
              <a:ahLst/>
              <a:cxnLst/>
              <a:rect l="l" t="t" r="r" b="b"/>
              <a:pathLst>
                <a:path w="1306195" h="440689">
                  <a:moveTo>
                    <a:pt x="1232662" y="0"/>
                  </a:moveTo>
                  <a:lnTo>
                    <a:pt x="73406" y="0"/>
                  </a:lnTo>
                  <a:lnTo>
                    <a:pt x="44844" y="5772"/>
                  </a:lnTo>
                  <a:lnTo>
                    <a:pt x="21510" y="21510"/>
                  </a:lnTo>
                  <a:lnTo>
                    <a:pt x="5772" y="44844"/>
                  </a:lnTo>
                  <a:lnTo>
                    <a:pt x="0" y="73405"/>
                  </a:lnTo>
                  <a:lnTo>
                    <a:pt x="0" y="367029"/>
                  </a:lnTo>
                  <a:lnTo>
                    <a:pt x="5772" y="395591"/>
                  </a:lnTo>
                  <a:lnTo>
                    <a:pt x="21510" y="418925"/>
                  </a:lnTo>
                  <a:lnTo>
                    <a:pt x="44844" y="434663"/>
                  </a:lnTo>
                  <a:lnTo>
                    <a:pt x="73406" y="440435"/>
                  </a:lnTo>
                  <a:lnTo>
                    <a:pt x="1232662" y="440435"/>
                  </a:lnTo>
                  <a:lnTo>
                    <a:pt x="1261223" y="434663"/>
                  </a:lnTo>
                  <a:lnTo>
                    <a:pt x="1284557" y="418925"/>
                  </a:lnTo>
                  <a:lnTo>
                    <a:pt x="1300295" y="395591"/>
                  </a:lnTo>
                  <a:lnTo>
                    <a:pt x="1306068" y="367029"/>
                  </a:lnTo>
                  <a:lnTo>
                    <a:pt x="1306068" y="73405"/>
                  </a:lnTo>
                  <a:lnTo>
                    <a:pt x="1300295" y="44844"/>
                  </a:lnTo>
                  <a:lnTo>
                    <a:pt x="1284557" y="21510"/>
                  </a:lnTo>
                  <a:lnTo>
                    <a:pt x="1261223" y="5772"/>
                  </a:lnTo>
                  <a:lnTo>
                    <a:pt x="1232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51426" y="4947665"/>
              <a:ext cx="1306195" cy="440690"/>
            </a:xfrm>
            <a:custGeom>
              <a:avLst/>
              <a:gdLst/>
              <a:ahLst/>
              <a:cxnLst/>
              <a:rect l="l" t="t" r="r" b="b"/>
              <a:pathLst>
                <a:path w="1306195" h="440689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1232662" y="0"/>
                  </a:lnTo>
                  <a:lnTo>
                    <a:pt x="1261223" y="5772"/>
                  </a:lnTo>
                  <a:lnTo>
                    <a:pt x="1284557" y="21510"/>
                  </a:lnTo>
                  <a:lnTo>
                    <a:pt x="1300295" y="44844"/>
                  </a:lnTo>
                  <a:lnTo>
                    <a:pt x="1306068" y="73405"/>
                  </a:lnTo>
                  <a:lnTo>
                    <a:pt x="1306068" y="367029"/>
                  </a:lnTo>
                  <a:lnTo>
                    <a:pt x="1300295" y="395591"/>
                  </a:lnTo>
                  <a:lnTo>
                    <a:pt x="1284557" y="418925"/>
                  </a:lnTo>
                  <a:lnTo>
                    <a:pt x="1261223" y="434663"/>
                  </a:lnTo>
                  <a:lnTo>
                    <a:pt x="1232662" y="440435"/>
                  </a:lnTo>
                  <a:lnTo>
                    <a:pt x="73406" y="440435"/>
                  </a:lnTo>
                  <a:lnTo>
                    <a:pt x="44844" y="434663"/>
                  </a:lnTo>
                  <a:lnTo>
                    <a:pt x="21510" y="418925"/>
                  </a:lnTo>
                  <a:lnTo>
                    <a:pt x="5772" y="395591"/>
                  </a:lnTo>
                  <a:lnTo>
                    <a:pt x="0" y="367029"/>
                  </a:lnTo>
                  <a:lnTo>
                    <a:pt x="0" y="7340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849114" y="500341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分派器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66713" y="4785740"/>
            <a:ext cx="1122680" cy="764540"/>
            <a:chOff x="6466713" y="4785740"/>
            <a:chExt cx="1122680" cy="764540"/>
          </a:xfrm>
        </p:grpSpPr>
        <p:sp>
          <p:nvSpPr>
            <p:cNvPr id="17" name="object 17"/>
            <p:cNvSpPr/>
            <p:nvPr/>
          </p:nvSpPr>
          <p:spPr>
            <a:xfrm>
              <a:off x="6476238" y="4795265"/>
              <a:ext cx="1103630" cy="745490"/>
            </a:xfrm>
            <a:custGeom>
              <a:avLst/>
              <a:gdLst/>
              <a:ahLst/>
              <a:cxnLst/>
              <a:rect l="l" t="t" r="r" b="b"/>
              <a:pathLst>
                <a:path w="1103629" h="745489">
                  <a:moveTo>
                    <a:pt x="979169" y="0"/>
                  </a:moveTo>
                  <a:lnTo>
                    <a:pt x="124206" y="0"/>
                  </a:lnTo>
                  <a:lnTo>
                    <a:pt x="75866" y="9763"/>
                  </a:lnTo>
                  <a:lnTo>
                    <a:pt x="36385" y="36385"/>
                  </a:lnTo>
                  <a:lnTo>
                    <a:pt x="9763" y="75866"/>
                  </a:lnTo>
                  <a:lnTo>
                    <a:pt x="0" y="124205"/>
                  </a:lnTo>
                  <a:lnTo>
                    <a:pt x="0" y="621029"/>
                  </a:lnTo>
                  <a:lnTo>
                    <a:pt x="9763" y="669369"/>
                  </a:lnTo>
                  <a:lnTo>
                    <a:pt x="36385" y="708850"/>
                  </a:lnTo>
                  <a:lnTo>
                    <a:pt x="75866" y="735472"/>
                  </a:lnTo>
                  <a:lnTo>
                    <a:pt x="124206" y="745235"/>
                  </a:lnTo>
                  <a:lnTo>
                    <a:pt x="979169" y="745235"/>
                  </a:lnTo>
                  <a:lnTo>
                    <a:pt x="1027509" y="735472"/>
                  </a:lnTo>
                  <a:lnTo>
                    <a:pt x="1066990" y="708850"/>
                  </a:lnTo>
                  <a:lnTo>
                    <a:pt x="1093612" y="669369"/>
                  </a:lnTo>
                  <a:lnTo>
                    <a:pt x="1103376" y="621029"/>
                  </a:lnTo>
                  <a:lnTo>
                    <a:pt x="1103376" y="124205"/>
                  </a:lnTo>
                  <a:lnTo>
                    <a:pt x="1093612" y="75866"/>
                  </a:lnTo>
                  <a:lnTo>
                    <a:pt x="1066990" y="36385"/>
                  </a:lnTo>
                  <a:lnTo>
                    <a:pt x="1027509" y="9763"/>
                  </a:lnTo>
                  <a:lnTo>
                    <a:pt x="979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6238" y="4795265"/>
              <a:ext cx="1103630" cy="745490"/>
            </a:xfrm>
            <a:custGeom>
              <a:avLst/>
              <a:gdLst/>
              <a:ahLst/>
              <a:cxnLst/>
              <a:rect l="l" t="t" r="r" b="b"/>
              <a:pathLst>
                <a:path w="1103629" h="745489">
                  <a:moveTo>
                    <a:pt x="0" y="124205"/>
                  </a:moveTo>
                  <a:lnTo>
                    <a:pt x="9763" y="75866"/>
                  </a:lnTo>
                  <a:lnTo>
                    <a:pt x="36385" y="36385"/>
                  </a:lnTo>
                  <a:lnTo>
                    <a:pt x="75866" y="9763"/>
                  </a:lnTo>
                  <a:lnTo>
                    <a:pt x="124206" y="0"/>
                  </a:lnTo>
                  <a:lnTo>
                    <a:pt x="979169" y="0"/>
                  </a:lnTo>
                  <a:lnTo>
                    <a:pt x="1027509" y="9763"/>
                  </a:lnTo>
                  <a:lnTo>
                    <a:pt x="1066990" y="36385"/>
                  </a:lnTo>
                  <a:lnTo>
                    <a:pt x="1093612" y="75866"/>
                  </a:lnTo>
                  <a:lnTo>
                    <a:pt x="1103376" y="124205"/>
                  </a:lnTo>
                  <a:lnTo>
                    <a:pt x="1103376" y="621029"/>
                  </a:lnTo>
                  <a:lnTo>
                    <a:pt x="1093612" y="669369"/>
                  </a:lnTo>
                  <a:lnTo>
                    <a:pt x="1066990" y="708850"/>
                  </a:lnTo>
                  <a:lnTo>
                    <a:pt x="1027509" y="735472"/>
                  </a:lnTo>
                  <a:lnTo>
                    <a:pt x="979169" y="745235"/>
                  </a:lnTo>
                  <a:lnTo>
                    <a:pt x="124206" y="745235"/>
                  </a:lnTo>
                  <a:lnTo>
                    <a:pt x="75866" y="735472"/>
                  </a:lnTo>
                  <a:lnTo>
                    <a:pt x="36385" y="708850"/>
                  </a:lnTo>
                  <a:lnTo>
                    <a:pt x="9763" y="669369"/>
                  </a:lnTo>
                  <a:lnTo>
                    <a:pt x="0" y="621029"/>
                  </a:lnTo>
                  <a:lnTo>
                    <a:pt x="0" y="12420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671818" y="4863210"/>
            <a:ext cx="71247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SimSun"/>
                <a:cs typeface="SimSun"/>
              </a:rPr>
              <a:t>上下文 切换器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2689" y="2349245"/>
            <a:ext cx="1584960" cy="748665"/>
          </a:xfrm>
          <a:custGeom>
            <a:avLst/>
            <a:gdLst/>
            <a:ahLst/>
            <a:cxnLst/>
            <a:rect l="l" t="t" r="r" b="b"/>
            <a:pathLst>
              <a:path w="1584960" h="748664">
                <a:moveTo>
                  <a:pt x="0" y="374141"/>
                </a:moveTo>
                <a:lnTo>
                  <a:pt x="10373" y="313455"/>
                </a:lnTo>
                <a:lnTo>
                  <a:pt x="40404" y="255885"/>
                </a:lnTo>
                <a:lnTo>
                  <a:pt x="88461" y="202203"/>
                </a:lnTo>
                <a:lnTo>
                  <a:pt x="118739" y="177061"/>
                </a:lnTo>
                <a:lnTo>
                  <a:pt x="152912" y="153180"/>
                </a:lnTo>
                <a:lnTo>
                  <a:pt x="190774" y="130655"/>
                </a:lnTo>
                <a:lnTo>
                  <a:pt x="232124" y="109585"/>
                </a:lnTo>
                <a:lnTo>
                  <a:pt x="276755" y="90063"/>
                </a:lnTo>
                <a:lnTo>
                  <a:pt x="324465" y="72188"/>
                </a:lnTo>
                <a:lnTo>
                  <a:pt x="375049" y="56056"/>
                </a:lnTo>
                <a:lnTo>
                  <a:pt x="428304" y="41761"/>
                </a:lnTo>
                <a:lnTo>
                  <a:pt x="484024" y="29402"/>
                </a:lnTo>
                <a:lnTo>
                  <a:pt x="542007" y="19074"/>
                </a:lnTo>
                <a:lnTo>
                  <a:pt x="602048" y="10873"/>
                </a:lnTo>
                <a:lnTo>
                  <a:pt x="663943" y="4896"/>
                </a:lnTo>
                <a:lnTo>
                  <a:pt x="727488" y="1240"/>
                </a:lnTo>
                <a:lnTo>
                  <a:pt x="792480" y="0"/>
                </a:lnTo>
                <a:lnTo>
                  <a:pt x="857471" y="1240"/>
                </a:lnTo>
                <a:lnTo>
                  <a:pt x="921016" y="4896"/>
                </a:lnTo>
                <a:lnTo>
                  <a:pt x="982911" y="10873"/>
                </a:lnTo>
                <a:lnTo>
                  <a:pt x="1042952" y="19074"/>
                </a:lnTo>
                <a:lnTo>
                  <a:pt x="1100935" y="29402"/>
                </a:lnTo>
                <a:lnTo>
                  <a:pt x="1156655" y="41761"/>
                </a:lnTo>
                <a:lnTo>
                  <a:pt x="1209910" y="56056"/>
                </a:lnTo>
                <a:lnTo>
                  <a:pt x="1260494" y="72188"/>
                </a:lnTo>
                <a:lnTo>
                  <a:pt x="1308204" y="90063"/>
                </a:lnTo>
                <a:lnTo>
                  <a:pt x="1352835" y="109585"/>
                </a:lnTo>
                <a:lnTo>
                  <a:pt x="1394185" y="130655"/>
                </a:lnTo>
                <a:lnTo>
                  <a:pt x="1432047" y="153180"/>
                </a:lnTo>
                <a:lnTo>
                  <a:pt x="1466220" y="177061"/>
                </a:lnTo>
                <a:lnTo>
                  <a:pt x="1496498" y="202203"/>
                </a:lnTo>
                <a:lnTo>
                  <a:pt x="1544555" y="255885"/>
                </a:lnTo>
                <a:lnTo>
                  <a:pt x="1574586" y="313455"/>
                </a:lnTo>
                <a:lnTo>
                  <a:pt x="1584960" y="374141"/>
                </a:lnTo>
                <a:lnTo>
                  <a:pt x="1582332" y="404826"/>
                </a:lnTo>
                <a:lnTo>
                  <a:pt x="1561926" y="464051"/>
                </a:lnTo>
                <a:lnTo>
                  <a:pt x="1522678" y="519773"/>
                </a:lnTo>
                <a:lnTo>
                  <a:pt x="1466220" y="571222"/>
                </a:lnTo>
                <a:lnTo>
                  <a:pt x="1432047" y="595103"/>
                </a:lnTo>
                <a:lnTo>
                  <a:pt x="1394185" y="617628"/>
                </a:lnTo>
                <a:lnTo>
                  <a:pt x="1352835" y="638698"/>
                </a:lnTo>
                <a:lnTo>
                  <a:pt x="1308204" y="658220"/>
                </a:lnTo>
                <a:lnTo>
                  <a:pt x="1260494" y="676095"/>
                </a:lnTo>
                <a:lnTo>
                  <a:pt x="1209910" y="692227"/>
                </a:lnTo>
                <a:lnTo>
                  <a:pt x="1156655" y="706522"/>
                </a:lnTo>
                <a:lnTo>
                  <a:pt x="1100935" y="718881"/>
                </a:lnTo>
                <a:lnTo>
                  <a:pt x="1042952" y="729209"/>
                </a:lnTo>
                <a:lnTo>
                  <a:pt x="982911" y="737410"/>
                </a:lnTo>
                <a:lnTo>
                  <a:pt x="921016" y="743387"/>
                </a:lnTo>
                <a:lnTo>
                  <a:pt x="857471" y="747043"/>
                </a:lnTo>
                <a:lnTo>
                  <a:pt x="792480" y="748283"/>
                </a:lnTo>
                <a:lnTo>
                  <a:pt x="727488" y="747043"/>
                </a:lnTo>
                <a:lnTo>
                  <a:pt x="663943" y="743387"/>
                </a:lnTo>
                <a:lnTo>
                  <a:pt x="602048" y="737410"/>
                </a:lnTo>
                <a:lnTo>
                  <a:pt x="542007" y="729209"/>
                </a:lnTo>
                <a:lnTo>
                  <a:pt x="484024" y="718881"/>
                </a:lnTo>
                <a:lnTo>
                  <a:pt x="428304" y="706522"/>
                </a:lnTo>
                <a:lnTo>
                  <a:pt x="375049" y="692227"/>
                </a:lnTo>
                <a:lnTo>
                  <a:pt x="324465" y="676095"/>
                </a:lnTo>
                <a:lnTo>
                  <a:pt x="276755" y="658220"/>
                </a:lnTo>
                <a:lnTo>
                  <a:pt x="232124" y="638698"/>
                </a:lnTo>
                <a:lnTo>
                  <a:pt x="190774" y="617628"/>
                </a:lnTo>
                <a:lnTo>
                  <a:pt x="152912" y="595103"/>
                </a:lnTo>
                <a:lnTo>
                  <a:pt x="118739" y="571222"/>
                </a:lnTo>
                <a:lnTo>
                  <a:pt x="88461" y="546080"/>
                </a:lnTo>
                <a:lnTo>
                  <a:pt x="40404" y="492398"/>
                </a:lnTo>
                <a:lnTo>
                  <a:pt x="10373" y="434828"/>
                </a:lnTo>
                <a:lnTo>
                  <a:pt x="0" y="37414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95142" y="2558288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就绪进程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25865" y="4785740"/>
            <a:ext cx="1605915" cy="768985"/>
            <a:chOff x="8825865" y="4785740"/>
            <a:chExt cx="1605915" cy="768985"/>
          </a:xfrm>
        </p:grpSpPr>
        <p:sp>
          <p:nvSpPr>
            <p:cNvPr id="23" name="object 23"/>
            <p:cNvSpPr/>
            <p:nvPr/>
          </p:nvSpPr>
          <p:spPr>
            <a:xfrm>
              <a:off x="8835390" y="4795265"/>
              <a:ext cx="1586865" cy="749935"/>
            </a:xfrm>
            <a:custGeom>
              <a:avLst/>
              <a:gdLst/>
              <a:ahLst/>
              <a:cxnLst/>
              <a:rect l="l" t="t" r="r" b="b"/>
              <a:pathLst>
                <a:path w="1586865" h="749935">
                  <a:moveTo>
                    <a:pt x="793241" y="0"/>
                  </a:moveTo>
                  <a:lnTo>
                    <a:pt x="728176" y="1243"/>
                  </a:lnTo>
                  <a:lnTo>
                    <a:pt x="664560" y="4908"/>
                  </a:lnTo>
                  <a:lnTo>
                    <a:pt x="602599" y="10898"/>
                  </a:lnTo>
                  <a:lnTo>
                    <a:pt x="542495" y="19117"/>
                  </a:lnTo>
                  <a:lnTo>
                    <a:pt x="484453" y="29467"/>
                  </a:lnTo>
                  <a:lnTo>
                    <a:pt x="428677" y="41854"/>
                  </a:lnTo>
                  <a:lnTo>
                    <a:pt x="375371" y="56179"/>
                  </a:lnTo>
                  <a:lnTo>
                    <a:pt x="324740" y="72347"/>
                  </a:lnTo>
                  <a:lnTo>
                    <a:pt x="276986" y="90260"/>
                  </a:lnTo>
                  <a:lnTo>
                    <a:pt x="232314" y="109823"/>
                  </a:lnTo>
                  <a:lnTo>
                    <a:pt x="190929" y="130938"/>
                  </a:lnTo>
                  <a:lnTo>
                    <a:pt x="153033" y="153509"/>
                  </a:lnTo>
                  <a:lnTo>
                    <a:pt x="118832" y="177439"/>
                  </a:lnTo>
                  <a:lnTo>
                    <a:pt x="88529" y="202633"/>
                  </a:lnTo>
                  <a:lnTo>
                    <a:pt x="40434" y="256422"/>
                  </a:lnTo>
                  <a:lnTo>
                    <a:pt x="10380" y="314103"/>
                  </a:lnTo>
                  <a:lnTo>
                    <a:pt x="0" y="374903"/>
                  </a:lnTo>
                  <a:lnTo>
                    <a:pt x="2629" y="405646"/>
                  </a:lnTo>
                  <a:lnTo>
                    <a:pt x="23050" y="464983"/>
                  </a:lnTo>
                  <a:lnTo>
                    <a:pt x="62329" y="520815"/>
                  </a:lnTo>
                  <a:lnTo>
                    <a:pt x="118832" y="572368"/>
                  </a:lnTo>
                  <a:lnTo>
                    <a:pt x="153033" y="596298"/>
                  </a:lnTo>
                  <a:lnTo>
                    <a:pt x="190929" y="618869"/>
                  </a:lnTo>
                  <a:lnTo>
                    <a:pt x="232314" y="639984"/>
                  </a:lnTo>
                  <a:lnTo>
                    <a:pt x="276986" y="659547"/>
                  </a:lnTo>
                  <a:lnTo>
                    <a:pt x="324740" y="677460"/>
                  </a:lnTo>
                  <a:lnTo>
                    <a:pt x="375371" y="693628"/>
                  </a:lnTo>
                  <a:lnTo>
                    <a:pt x="428677" y="707953"/>
                  </a:lnTo>
                  <a:lnTo>
                    <a:pt x="484453" y="720340"/>
                  </a:lnTo>
                  <a:lnTo>
                    <a:pt x="542495" y="730690"/>
                  </a:lnTo>
                  <a:lnTo>
                    <a:pt x="602599" y="738909"/>
                  </a:lnTo>
                  <a:lnTo>
                    <a:pt x="664560" y="744899"/>
                  </a:lnTo>
                  <a:lnTo>
                    <a:pt x="728176" y="748564"/>
                  </a:lnTo>
                  <a:lnTo>
                    <a:pt x="793241" y="749807"/>
                  </a:lnTo>
                  <a:lnTo>
                    <a:pt x="858307" y="748564"/>
                  </a:lnTo>
                  <a:lnTo>
                    <a:pt x="921923" y="744899"/>
                  </a:lnTo>
                  <a:lnTo>
                    <a:pt x="983884" y="738909"/>
                  </a:lnTo>
                  <a:lnTo>
                    <a:pt x="1043988" y="730690"/>
                  </a:lnTo>
                  <a:lnTo>
                    <a:pt x="1102030" y="720340"/>
                  </a:lnTo>
                  <a:lnTo>
                    <a:pt x="1157806" y="707953"/>
                  </a:lnTo>
                  <a:lnTo>
                    <a:pt x="1211112" y="693628"/>
                  </a:lnTo>
                  <a:lnTo>
                    <a:pt x="1261743" y="677460"/>
                  </a:lnTo>
                  <a:lnTo>
                    <a:pt x="1309497" y="659547"/>
                  </a:lnTo>
                  <a:lnTo>
                    <a:pt x="1354169" y="639984"/>
                  </a:lnTo>
                  <a:lnTo>
                    <a:pt x="1395554" y="618869"/>
                  </a:lnTo>
                  <a:lnTo>
                    <a:pt x="1433450" y="596298"/>
                  </a:lnTo>
                  <a:lnTo>
                    <a:pt x="1467651" y="572368"/>
                  </a:lnTo>
                  <a:lnTo>
                    <a:pt x="1497954" y="547174"/>
                  </a:lnTo>
                  <a:lnTo>
                    <a:pt x="1546049" y="493385"/>
                  </a:lnTo>
                  <a:lnTo>
                    <a:pt x="1576103" y="435704"/>
                  </a:lnTo>
                  <a:lnTo>
                    <a:pt x="1586483" y="374903"/>
                  </a:lnTo>
                  <a:lnTo>
                    <a:pt x="1583854" y="344161"/>
                  </a:lnTo>
                  <a:lnTo>
                    <a:pt x="1563433" y="284824"/>
                  </a:lnTo>
                  <a:lnTo>
                    <a:pt x="1524154" y="228992"/>
                  </a:lnTo>
                  <a:lnTo>
                    <a:pt x="1467651" y="177439"/>
                  </a:lnTo>
                  <a:lnTo>
                    <a:pt x="1433450" y="153509"/>
                  </a:lnTo>
                  <a:lnTo>
                    <a:pt x="1395554" y="130938"/>
                  </a:lnTo>
                  <a:lnTo>
                    <a:pt x="1354169" y="109823"/>
                  </a:lnTo>
                  <a:lnTo>
                    <a:pt x="1309497" y="90260"/>
                  </a:lnTo>
                  <a:lnTo>
                    <a:pt x="1261743" y="72347"/>
                  </a:lnTo>
                  <a:lnTo>
                    <a:pt x="1211112" y="56179"/>
                  </a:lnTo>
                  <a:lnTo>
                    <a:pt x="1157806" y="41854"/>
                  </a:lnTo>
                  <a:lnTo>
                    <a:pt x="1102030" y="29467"/>
                  </a:lnTo>
                  <a:lnTo>
                    <a:pt x="1043988" y="19117"/>
                  </a:lnTo>
                  <a:lnTo>
                    <a:pt x="983884" y="10898"/>
                  </a:lnTo>
                  <a:lnTo>
                    <a:pt x="921923" y="4908"/>
                  </a:lnTo>
                  <a:lnTo>
                    <a:pt x="858307" y="1243"/>
                  </a:lnTo>
                  <a:lnTo>
                    <a:pt x="793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835390" y="4795265"/>
              <a:ext cx="1586865" cy="749935"/>
            </a:xfrm>
            <a:custGeom>
              <a:avLst/>
              <a:gdLst/>
              <a:ahLst/>
              <a:cxnLst/>
              <a:rect l="l" t="t" r="r" b="b"/>
              <a:pathLst>
                <a:path w="1586865" h="749935">
                  <a:moveTo>
                    <a:pt x="0" y="374903"/>
                  </a:moveTo>
                  <a:lnTo>
                    <a:pt x="10380" y="314103"/>
                  </a:lnTo>
                  <a:lnTo>
                    <a:pt x="40434" y="256422"/>
                  </a:lnTo>
                  <a:lnTo>
                    <a:pt x="88529" y="202633"/>
                  </a:lnTo>
                  <a:lnTo>
                    <a:pt x="118832" y="177439"/>
                  </a:lnTo>
                  <a:lnTo>
                    <a:pt x="153033" y="153509"/>
                  </a:lnTo>
                  <a:lnTo>
                    <a:pt x="190929" y="130938"/>
                  </a:lnTo>
                  <a:lnTo>
                    <a:pt x="232314" y="109823"/>
                  </a:lnTo>
                  <a:lnTo>
                    <a:pt x="276986" y="90260"/>
                  </a:lnTo>
                  <a:lnTo>
                    <a:pt x="324740" y="72347"/>
                  </a:lnTo>
                  <a:lnTo>
                    <a:pt x="375371" y="56179"/>
                  </a:lnTo>
                  <a:lnTo>
                    <a:pt x="428677" y="41854"/>
                  </a:lnTo>
                  <a:lnTo>
                    <a:pt x="484453" y="29467"/>
                  </a:lnTo>
                  <a:lnTo>
                    <a:pt x="542495" y="19117"/>
                  </a:lnTo>
                  <a:lnTo>
                    <a:pt x="602599" y="10898"/>
                  </a:lnTo>
                  <a:lnTo>
                    <a:pt x="664560" y="4908"/>
                  </a:lnTo>
                  <a:lnTo>
                    <a:pt x="728176" y="1243"/>
                  </a:lnTo>
                  <a:lnTo>
                    <a:pt x="793241" y="0"/>
                  </a:lnTo>
                  <a:lnTo>
                    <a:pt x="858307" y="1243"/>
                  </a:lnTo>
                  <a:lnTo>
                    <a:pt x="921923" y="4908"/>
                  </a:lnTo>
                  <a:lnTo>
                    <a:pt x="983884" y="10898"/>
                  </a:lnTo>
                  <a:lnTo>
                    <a:pt x="1043988" y="19117"/>
                  </a:lnTo>
                  <a:lnTo>
                    <a:pt x="1102030" y="29467"/>
                  </a:lnTo>
                  <a:lnTo>
                    <a:pt x="1157806" y="41854"/>
                  </a:lnTo>
                  <a:lnTo>
                    <a:pt x="1211112" y="56179"/>
                  </a:lnTo>
                  <a:lnTo>
                    <a:pt x="1261743" y="72347"/>
                  </a:lnTo>
                  <a:lnTo>
                    <a:pt x="1309497" y="90260"/>
                  </a:lnTo>
                  <a:lnTo>
                    <a:pt x="1354169" y="109823"/>
                  </a:lnTo>
                  <a:lnTo>
                    <a:pt x="1395554" y="130938"/>
                  </a:lnTo>
                  <a:lnTo>
                    <a:pt x="1433450" y="153509"/>
                  </a:lnTo>
                  <a:lnTo>
                    <a:pt x="1467651" y="177439"/>
                  </a:lnTo>
                  <a:lnTo>
                    <a:pt x="1497954" y="202633"/>
                  </a:lnTo>
                  <a:lnTo>
                    <a:pt x="1546049" y="256422"/>
                  </a:lnTo>
                  <a:lnTo>
                    <a:pt x="1576103" y="314103"/>
                  </a:lnTo>
                  <a:lnTo>
                    <a:pt x="1586483" y="374903"/>
                  </a:lnTo>
                  <a:lnTo>
                    <a:pt x="1583854" y="405646"/>
                  </a:lnTo>
                  <a:lnTo>
                    <a:pt x="1563433" y="464983"/>
                  </a:lnTo>
                  <a:lnTo>
                    <a:pt x="1524154" y="520815"/>
                  </a:lnTo>
                  <a:lnTo>
                    <a:pt x="1467651" y="572368"/>
                  </a:lnTo>
                  <a:lnTo>
                    <a:pt x="1433450" y="596298"/>
                  </a:lnTo>
                  <a:lnTo>
                    <a:pt x="1395554" y="618869"/>
                  </a:lnTo>
                  <a:lnTo>
                    <a:pt x="1354169" y="639984"/>
                  </a:lnTo>
                  <a:lnTo>
                    <a:pt x="1309497" y="659547"/>
                  </a:lnTo>
                  <a:lnTo>
                    <a:pt x="1261743" y="677460"/>
                  </a:lnTo>
                  <a:lnTo>
                    <a:pt x="1211112" y="693628"/>
                  </a:lnTo>
                  <a:lnTo>
                    <a:pt x="1157806" y="707953"/>
                  </a:lnTo>
                  <a:lnTo>
                    <a:pt x="1102030" y="720340"/>
                  </a:lnTo>
                  <a:lnTo>
                    <a:pt x="1043988" y="730690"/>
                  </a:lnTo>
                  <a:lnTo>
                    <a:pt x="983884" y="738909"/>
                  </a:lnTo>
                  <a:lnTo>
                    <a:pt x="921923" y="744899"/>
                  </a:lnTo>
                  <a:lnTo>
                    <a:pt x="858307" y="748564"/>
                  </a:lnTo>
                  <a:lnTo>
                    <a:pt x="793241" y="749807"/>
                  </a:lnTo>
                  <a:lnTo>
                    <a:pt x="728176" y="748564"/>
                  </a:lnTo>
                  <a:lnTo>
                    <a:pt x="664560" y="744899"/>
                  </a:lnTo>
                  <a:lnTo>
                    <a:pt x="602599" y="738909"/>
                  </a:lnTo>
                  <a:lnTo>
                    <a:pt x="542495" y="730690"/>
                  </a:lnTo>
                  <a:lnTo>
                    <a:pt x="484453" y="720340"/>
                  </a:lnTo>
                  <a:lnTo>
                    <a:pt x="428677" y="707953"/>
                  </a:lnTo>
                  <a:lnTo>
                    <a:pt x="375371" y="693628"/>
                  </a:lnTo>
                  <a:lnTo>
                    <a:pt x="324740" y="677460"/>
                  </a:lnTo>
                  <a:lnTo>
                    <a:pt x="276986" y="659547"/>
                  </a:lnTo>
                  <a:lnTo>
                    <a:pt x="232314" y="639984"/>
                  </a:lnTo>
                  <a:lnTo>
                    <a:pt x="190929" y="618869"/>
                  </a:lnTo>
                  <a:lnTo>
                    <a:pt x="153033" y="596298"/>
                  </a:lnTo>
                  <a:lnTo>
                    <a:pt x="118832" y="572368"/>
                  </a:lnTo>
                  <a:lnTo>
                    <a:pt x="88529" y="547174"/>
                  </a:lnTo>
                  <a:lnTo>
                    <a:pt x="40434" y="493385"/>
                  </a:lnTo>
                  <a:lnTo>
                    <a:pt x="10380" y="435704"/>
                  </a:lnTo>
                  <a:lnTo>
                    <a:pt x="0" y="37490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09556" y="5014721"/>
            <a:ext cx="439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CPU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82234" y="2443733"/>
            <a:ext cx="1586865" cy="486409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710"/>
              </a:spcBef>
            </a:pPr>
            <a:r>
              <a:rPr dirty="0" sz="1800">
                <a:latin typeface="SimSun"/>
                <a:cs typeface="SimSun"/>
              </a:rPr>
              <a:t>进程控制块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9724" y="2003044"/>
            <a:ext cx="8795385" cy="3204210"/>
            <a:chOff x="839724" y="2003044"/>
            <a:chExt cx="8795385" cy="3204210"/>
          </a:xfrm>
        </p:grpSpPr>
        <p:sp>
          <p:nvSpPr>
            <p:cNvPr id="28" name="object 28"/>
            <p:cNvSpPr/>
            <p:nvPr/>
          </p:nvSpPr>
          <p:spPr>
            <a:xfrm>
              <a:off x="2341245" y="2225420"/>
              <a:ext cx="6494145" cy="2981325"/>
            </a:xfrm>
            <a:custGeom>
              <a:avLst/>
              <a:gdLst/>
              <a:ahLst/>
              <a:cxnLst/>
              <a:rect l="l" t="t" r="r" b="b"/>
              <a:pathLst>
                <a:path w="6494145" h="2981325">
                  <a:moveTo>
                    <a:pt x="363093" y="232410"/>
                  </a:moveTo>
                  <a:lnTo>
                    <a:pt x="346913" y="205613"/>
                  </a:lnTo>
                  <a:lnTo>
                    <a:pt x="319024" y="159385"/>
                  </a:lnTo>
                  <a:lnTo>
                    <a:pt x="302018" y="186232"/>
                  </a:lnTo>
                  <a:lnTo>
                    <a:pt x="7620" y="0"/>
                  </a:lnTo>
                  <a:lnTo>
                    <a:pt x="3810" y="889"/>
                  </a:lnTo>
                  <a:lnTo>
                    <a:pt x="1905" y="3810"/>
                  </a:lnTo>
                  <a:lnTo>
                    <a:pt x="0" y="6858"/>
                  </a:lnTo>
                  <a:lnTo>
                    <a:pt x="889" y="10668"/>
                  </a:lnTo>
                  <a:lnTo>
                    <a:pt x="3810" y="12573"/>
                  </a:lnTo>
                  <a:lnTo>
                    <a:pt x="295236" y="196951"/>
                  </a:lnTo>
                  <a:lnTo>
                    <a:pt x="278257" y="223774"/>
                  </a:lnTo>
                  <a:lnTo>
                    <a:pt x="363093" y="232410"/>
                  </a:lnTo>
                  <a:close/>
                </a:path>
                <a:path w="6494145" h="2981325">
                  <a:moveTo>
                    <a:pt x="966978" y="1738122"/>
                  </a:moveTo>
                  <a:lnTo>
                    <a:pt x="935139" y="1738337"/>
                  </a:lnTo>
                  <a:lnTo>
                    <a:pt x="929513" y="871347"/>
                  </a:lnTo>
                  <a:lnTo>
                    <a:pt x="929513" y="867791"/>
                  </a:lnTo>
                  <a:lnTo>
                    <a:pt x="926592" y="864997"/>
                  </a:lnTo>
                  <a:lnTo>
                    <a:pt x="919607" y="864997"/>
                  </a:lnTo>
                  <a:lnTo>
                    <a:pt x="916927" y="867791"/>
                  </a:lnTo>
                  <a:lnTo>
                    <a:pt x="916813" y="871347"/>
                  </a:lnTo>
                  <a:lnTo>
                    <a:pt x="922439" y="1738426"/>
                  </a:lnTo>
                  <a:lnTo>
                    <a:pt x="890778" y="1738630"/>
                  </a:lnTo>
                  <a:lnTo>
                    <a:pt x="929373" y="1814576"/>
                  </a:lnTo>
                  <a:lnTo>
                    <a:pt x="957478" y="1757426"/>
                  </a:lnTo>
                  <a:lnTo>
                    <a:pt x="966978" y="1738122"/>
                  </a:lnTo>
                  <a:close/>
                </a:path>
                <a:path w="6494145" h="2981325">
                  <a:moveTo>
                    <a:pt x="2197608" y="2035683"/>
                  </a:moveTo>
                  <a:lnTo>
                    <a:pt x="2184908" y="2029333"/>
                  </a:lnTo>
                  <a:lnTo>
                    <a:pt x="2121408" y="1997583"/>
                  </a:lnTo>
                  <a:lnTo>
                    <a:pt x="2121408" y="2029333"/>
                  </a:lnTo>
                  <a:lnTo>
                    <a:pt x="1712087" y="2029333"/>
                  </a:lnTo>
                  <a:lnTo>
                    <a:pt x="1709293" y="2032127"/>
                  </a:lnTo>
                  <a:lnTo>
                    <a:pt x="1709293" y="2039239"/>
                  </a:lnTo>
                  <a:lnTo>
                    <a:pt x="1712087" y="2042033"/>
                  </a:lnTo>
                  <a:lnTo>
                    <a:pt x="2121408" y="2042033"/>
                  </a:lnTo>
                  <a:lnTo>
                    <a:pt x="2121408" y="2073783"/>
                  </a:lnTo>
                  <a:lnTo>
                    <a:pt x="2184908" y="2042033"/>
                  </a:lnTo>
                  <a:lnTo>
                    <a:pt x="2197608" y="2035683"/>
                  </a:lnTo>
                  <a:close/>
                </a:path>
                <a:path w="6494145" h="2981325">
                  <a:moveTo>
                    <a:pt x="2546223" y="2641727"/>
                  </a:moveTo>
                  <a:lnTo>
                    <a:pt x="2514473" y="2641727"/>
                  </a:lnTo>
                  <a:lnTo>
                    <a:pt x="2514473" y="2259203"/>
                  </a:lnTo>
                  <a:lnTo>
                    <a:pt x="2511679" y="2256409"/>
                  </a:lnTo>
                  <a:lnTo>
                    <a:pt x="2504567" y="2256409"/>
                  </a:lnTo>
                  <a:lnTo>
                    <a:pt x="2501773" y="2259203"/>
                  </a:lnTo>
                  <a:lnTo>
                    <a:pt x="2501773" y="2641727"/>
                  </a:lnTo>
                  <a:lnTo>
                    <a:pt x="2470023" y="2641727"/>
                  </a:lnTo>
                  <a:lnTo>
                    <a:pt x="2508123" y="2717927"/>
                  </a:lnTo>
                  <a:lnTo>
                    <a:pt x="2536698" y="2660777"/>
                  </a:lnTo>
                  <a:lnTo>
                    <a:pt x="2546223" y="2641727"/>
                  </a:lnTo>
                  <a:close/>
                </a:path>
                <a:path w="6494145" h="2981325">
                  <a:moveTo>
                    <a:pt x="4133342" y="2942463"/>
                  </a:moveTo>
                  <a:lnTo>
                    <a:pt x="4121620" y="2936748"/>
                  </a:lnTo>
                  <a:lnTo>
                    <a:pt x="4056761" y="2905125"/>
                  </a:lnTo>
                  <a:lnTo>
                    <a:pt x="4057078" y="2936887"/>
                  </a:lnTo>
                  <a:lnTo>
                    <a:pt x="3515360" y="2942336"/>
                  </a:lnTo>
                  <a:lnTo>
                    <a:pt x="3511931" y="2942336"/>
                  </a:lnTo>
                  <a:lnTo>
                    <a:pt x="3509137" y="2945257"/>
                  </a:lnTo>
                  <a:lnTo>
                    <a:pt x="3509137" y="2952242"/>
                  </a:lnTo>
                  <a:lnTo>
                    <a:pt x="3512058" y="2955036"/>
                  </a:lnTo>
                  <a:lnTo>
                    <a:pt x="3515487" y="2955036"/>
                  </a:lnTo>
                  <a:lnTo>
                    <a:pt x="4057205" y="2949587"/>
                  </a:lnTo>
                  <a:lnTo>
                    <a:pt x="4057523" y="2981325"/>
                  </a:lnTo>
                  <a:lnTo>
                    <a:pt x="4133342" y="2942463"/>
                  </a:lnTo>
                  <a:close/>
                </a:path>
                <a:path w="6494145" h="2981325">
                  <a:moveTo>
                    <a:pt x="6493891" y="2942463"/>
                  </a:moveTo>
                  <a:lnTo>
                    <a:pt x="6481191" y="2936113"/>
                  </a:lnTo>
                  <a:lnTo>
                    <a:pt x="6417691" y="2904363"/>
                  </a:lnTo>
                  <a:lnTo>
                    <a:pt x="6417691" y="2936113"/>
                  </a:lnTo>
                  <a:lnTo>
                    <a:pt x="5234051" y="2936113"/>
                  </a:lnTo>
                  <a:lnTo>
                    <a:pt x="5231257" y="2938907"/>
                  </a:lnTo>
                  <a:lnTo>
                    <a:pt x="5231257" y="2946019"/>
                  </a:lnTo>
                  <a:lnTo>
                    <a:pt x="5234051" y="2948813"/>
                  </a:lnTo>
                  <a:lnTo>
                    <a:pt x="6417691" y="2948813"/>
                  </a:lnTo>
                  <a:lnTo>
                    <a:pt x="6417691" y="2980563"/>
                  </a:lnTo>
                  <a:lnTo>
                    <a:pt x="6481191" y="2948813"/>
                  </a:lnTo>
                  <a:lnTo>
                    <a:pt x="6493891" y="2942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39724" y="2010156"/>
              <a:ext cx="8789035" cy="2784475"/>
            </a:xfrm>
            <a:custGeom>
              <a:avLst/>
              <a:gdLst/>
              <a:ahLst/>
              <a:cxnLst/>
              <a:rect l="l" t="t" r="r" b="b"/>
              <a:pathLst>
                <a:path w="8789035" h="2784475">
                  <a:moveTo>
                    <a:pt x="1507489" y="222504"/>
                  </a:moveTo>
                  <a:lnTo>
                    <a:pt x="0" y="222504"/>
                  </a:lnTo>
                </a:path>
                <a:path w="8789035" h="2784475">
                  <a:moveTo>
                    <a:pt x="8788908" y="2784348"/>
                  </a:moveTo>
                  <a:lnTo>
                    <a:pt x="8788908" y="0"/>
                  </a:lnTo>
                </a:path>
                <a:path w="8789035" h="2784475">
                  <a:moveTo>
                    <a:pt x="3508248" y="0"/>
                  </a:moveTo>
                  <a:lnTo>
                    <a:pt x="87886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25240" y="2003044"/>
              <a:ext cx="523875" cy="454659"/>
            </a:xfrm>
            <a:custGeom>
              <a:avLst/>
              <a:gdLst/>
              <a:ahLst/>
              <a:cxnLst/>
              <a:rect l="l" t="t" r="r" b="b"/>
              <a:pathLst>
                <a:path w="523875" h="454660">
                  <a:moveTo>
                    <a:pt x="32638" y="375919"/>
                  </a:moveTo>
                  <a:lnTo>
                    <a:pt x="0" y="454659"/>
                  </a:lnTo>
                  <a:lnTo>
                    <a:pt x="82550" y="433577"/>
                  </a:lnTo>
                  <a:lnTo>
                    <a:pt x="70896" y="420115"/>
                  </a:lnTo>
                  <a:lnTo>
                    <a:pt x="49530" y="420115"/>
                  </a:lnTo>
                  <a:lnTo>
                    <a:pt x="45465" y="419861"/>
                  </a:lnTo>
                  <a:lnTo>
                    <a:pt x="40894" y="414527"/>
                  </a:lnTo>
                  <a:lnTo>
                    <a:pt x="41148" y="410590"/>
                  </a:lnTo>
                  <a:lnTo>
                    <a:pt x="53446" y="399957"/>
                  </a:lnTo>
                  <a:lnTo>
                    <a:pt x="32638" y="375919"/>
                  </a:lnTo>
                  <a:close/>
                </a:path>
                <a:path w="523875" h="454660">
                  <a:moveTo>
                    <a:pt x="53446" y="399957"/>
                  </a:moveTo>
                  <a:lnTo>
                    <a:pt x="41148" y="410590"/>
                  </a:lnTo>
                  <a:lnTo>
                    <a:pt x="40894" y="414527"/>
                  </a:lnTo>
                  <a:lnTo>
                    <a:pt x="45465" y="419861"/>
                  </a:lnTo>
                  <a:lnTo>
                    <a:pt x="49530" y="420115"/>
                  </a:lnTo>
                  <a:lnTo>
                    <a:pt x="61750" y="409550"/>
                  </a:lnTo>
                  <a:lnTo>
                    <a:pt x="53446" y="399957"/>
                  </a:lnTo>
                  <a:close/>
                </a:path>
                <a:path w="523875" h="454660">
                  <a:moveTo>
                    <a:pt x="61750" y="409550"/>
                  </a:moveTo>
                  <a:lnTo>
                    <a:pt x="49530" y="420115"/>
                  </a:lnTo>
                  <a:lnTo>
                    <a:pt x="70896" y="420115"/>
                  </a:lnTo>
                  <a:lnTo>
                    <a:pt x="61750" y="409550"/>
                  </a:lnTo>
                  <a:close/>
                </a:path>
                <a:path w="523875" h="454660">
                  <a:moveTo>
                    <a:pt x="514985" y="0"/>
                  </a:moveTo>
                  <a:lnTo>
                    <a:pt x="53446" y="399957"/>
                  </a:lnTo>
                  <a:lnTo>
                    <a:pt x="61750" y="409550"/>
                  </a:lnTo>
                  <a:lnTo>
                    <a:pt x="523239" y="9651"/>
                  </a:lnTo>
                  <a:lnTo>
                    <a:pt x="523494" y="5587"/>
                  </a:lnTo>
                  <a:lnTo>
                    <a:pt x="518922" y="253"/>
                  </a:lnTo>
                  <a:lnTo>
                    <a:pt x="514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24627" y="2929127"/>
              <a:ext cx="1245235" cy="2014220"/>
            </a:xfrm>
            <a:custGeom>
              <a:avLst/>
              <a:gdLst/>
              <a:ahLst/>
              <a:cxnLst/>
              <a:rect l="l" t="t" r="r" b="b"/>
              <a:pathLst>
                <a:path w="1245235" h="2014220">
                  <a:moveTo>
                    <a:pt x="0" y="2013839"/>
                  </a:moveTo>
                  <a:lnTo>
                    <a:pt x="0" y="1700784"/>
                  </a:lnTo>
                </a:path>
                <a:path w="1245235" h="2014220">
                  <a:moveTo>
                    <a:pt x="9144" y="1708404"/>
                  </a:moveTo>
                  <a:lnTo>
                    <a:pt x="1244854" y="1708404"/>
                  </a:lnTo>
                </a:path>
                <a:path w="1245235" h="2014220">
                  <a:moveTo>
                    <a:pt x="1245108" y="1701165"/>
                  </a:moveTo>
                  <a:lnTo>
                    <a:pt x="1245108" y="0"/>
                  </a:lnTo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3758" y="4763642"/>
              <a:ext cx="76073" cy="1794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27320" y="2929127"/>
              <a:ext cx="1503045" cy="1858010"/>
            </a:xfrm>
            <a:custGeom>
              <a:avLst/>
              <a:gdLst/>
              <a:ahLst/>
              <a:cxnLst/>
              <a:rect l="l" t="t" r="r" b="b"/>
              <a:pathLst>
                <a:path w="1503045" h="1858010">
                  <a:moveTo>
                    <a:pt x="0" y="1840992"/>
                  </a:moveTo>
                  <a:lnTo>
                    <a:pt x="1235709" y="1840992"/>
                  </a:lnTo>
                </a:path>
                <a:path w="1503045" h="1858010">
                  <a:moveTo>
                    <a:pt x="1235964" y="1786636"/>
                  </a:moveTo>
                  <a:lnTo>
                    <a:pt x="1235964" y="0"/>
                  </a:lnTo>
                </a:path>
                <a:path w="1503045" h="1858010">
                  <a:moveTo>
                    <a:pt x="1502663" y="0"/>
                  </a:moveTo>
                  <a:lnTo>
                    <a:pt x="1502663" y="1857629"/>
                  </a:lnTo>
                </a:path>
              </a:pathLst>
            </a:custGeom>
            <a:ln w="127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920483" y="2930397"/>
              <a:ext cx="76200" cy="1864360"/>
            </a:xfrm>
            <a:custGeom>
              <a:avLst/>
              <a:gdLst/>
              <a:ahLst/>
              <a:cxnLst/>
              <a:rect l="l" t="t" r="r" b="b"/>
              <a:pathLst>
                <a:path w="76200" h="1864360">
                  <a:moveTo>
                    <a:pt x="41656" y="0"/>
                  </a:moveTo>
                  <a:lnTo>
                    <a:pt x="34544" y="0"/>
                  </a:lnTo>
                  <a:lnTo>
                    <a:pt x="31750" y="2793"/>
                  </a:lnTo>
                  <a:lnTo>
                    <a:pt x="31750" y="48005"/>
                  </a:lnTo>
                  <a:lnTo>
                    <a:pt x="34544" y="50800"/>
                  </a:lnTo>
                  <a:lnTo>
                    <a:pt x="41656" y="50800"/>
                  </a:lnTo>
                  <a:lnTo>
                    <a:pt x="44450" y="48005"/>
                  </a:lnTo>
                  <a:lnTo>
                    <a:pt x="44450" y="2793"/>
                  </a:lnTo>
                  <a:lnTo>
                    <a:pt x="41656" y="0"/>
                  </a:lnTo>
                  <a:close/>
                </a:path>
                <a:path w="76200" h="1864360">
                  <a:moveTo>
                    <a:pt x="41656" y="88900"/>
                  </a:moveTo>
                  <a:lnTo>
                    <a:pt x="34544" y="88900"/>
                  </a:lnTo>
                  <a:lnTo>
                    <a:pt x="31750" y="91693"/>
                  </a:lnTo>
                  <a:lnTo>
                    <a:pt x="31750" y="136905"/>
                  </a:lnTo>
                  <a:lnTo>
                    <a:pt x="34544" y="139700"/>
                  </a:lnTo>
                  <a:lnTo>
                    <a:pt x="41656" y="139700"/>
                  </a:lnTo>
                  <a:lnTo>
                    <a:pt x="44450" y="136905"/>
                  </a:lnTo>
                  <a:lnTo>
                    <a:pt x="44450" y="91693"/>
                  </a:lnTo>
                  <a:lnTo>
                    <a:pt x="41656" y="88900"/>
                  </a:lnTo>
                  <a:close/>
                </a:path>
                <a:path w="76200" h="1864360">
                  <a:moveTo>
                    <a:pt x="41656" y="177800"/>
                  </a:moveTo>
                  <a:lnTo>
                    <a:pt x="34544" y="177800"/>
                  </a:lnTo>
                  <a:lnTo>
                    <a:pt x="31750" y="180593"/>
                  </a:lnTo>
                  <a:lnTo>
                    <a:pt x="31750" y="225805"/>
                  </a:lnTo>
                  <a:lnTo>
                    <a:pt x="34544" y="228600"/>
                  </a:lnTo>
                  <a:lnTo>
                    <a:pt x="41656" y="228600"/>
                  </a:lnTo>
                  <a:lnTo>
                    <a:pt x="44450" y="225805"/>
                  </a:lnTo>
                  <a:lnTo>
                    <a:pt x="44450" y="180593"/>
                  </a:lnTo>
                  <a:lnTo>
                    <a:pt x="41656" y="177800"/>
                  </a:lnTo>
                  <a:close/>
                </a:path>
                <a:path w="76200" h="1864360">
                  <a:moveTo>
                    <a:pt x="41656" y="266700"/>
                  </a:moveTo>
                  <a:lnTo>
                    <a:pt x="34544" y="266700"/>
                  </a:lnTo>
                  <a:lnTo>
                    <a:pt x="31750" y="269493"/>
                  </a:lnTo>
                  <a:lnTo>
                    <a:pt x="31750" y="314705"/>
                  </a:lnTo>
                  <a:lnTo>
                    <a:pt x="34544" y="317500"/>
                  </a:lnTo>
                  <a:lnTo>
                    <a:pt x="41656" y="317500"/>
                  </a:lnTo>
                  <a:lnTo>
                    <a:pt x="44450" y="314705"/>
                  </a:lnTo>
                  <a:lnTo>
                    <a:pt x="44450" y="269493"/>
                  </a:lnTo>
                  <a:lnTo>
                    <a:pt x="41656" y="266700"/>
                  </a:lnTo>
                  <a:close/>
                </a:path>
                <a:path w="76200" h="1864360">
                  <a:moveTo>
                    <a:pt x="41656" y="355600"/>
                  </a:moveTo>
                  <a:lnTo>
                    <a:pt x="34544" y="355600"/>
                  </a:lnTo>
                  <a:lnTo>
                    <a:pt x="31750" y="358393"/>
                  </a:lnTo>
                  <a:lnTo>
                    <a:pt x="31750" y="403605"/>
                  </a:lnTo>
                  <a:lnTo>
                    <a:pt x="34544" y="406400"/>
                  </a:lnTo>
                  <a:lnTo>
                    <a:pt x="41656" y="406400"/>
                  </a:lnTo>
                  <a:lnTo>
                    <a:pt x="44450" y="403605"/>
                  </a:lnTo>
                  <a:lnTo>
                    <a:pt x="44450" y="358393"/>
                  </a:lnTo>
                  <a:lnTo>
                    <a:pt x="41656" y="355600"/>
                  </a:lnTo>
                  <a:close/>
                </a:path>
                <a:path w="76200" h="1864360">
                  <a:moveTo>
                    <a:pt x="41656" y="444500"/>
                  </a:moveTo>
                  <a:lnTo>
                    <a:pt x="34544" y="444500"/>
                  </a:lnTo>
                  <a:lnTo>
                    <a:pt x="31750" y="447293"/>
                  </a:lnTo>
                  <a:lnTo>
                    <a:pt x="31750" y="492505"/>
                  </a:lnTo>
                  <a:lnTo>
                    <a:pt x="34544" y="495300"/>
                  </a:lnTo>
                  <a:lnTo>
                    <a:pt x="41656" y="495300"/>
                  </a:lnTo>
                  <a:lnTo>
                    <a:pt x="44450" y="492505"/>
                  </a:lnTo>
                  <a:lnTo>
                    <a:pt x="44450" y="447293"/>
                  </a:lnTo>
                  <a:lnTo>
                    <a:pt x="41656" y="444500"/>
                  </a:lnTo>
                  <a:close/>
                </a:path>
                <a:path w="76200" h="1864360">
                  <a:moveTo>
                    <a:pt x="41656" y="533400"/>
                  </a:moveTo>
                  <a:lnTo>
                    <a:pt x="34544" y="533400"/>
                  </a:lnTo>
                  <a:lnTo>
                    <a:pt x="31750" y="536193"/>
                  </a:lnTo>
                  <a:lnTo>
                    <a:pt x="31750" y="581405"/>
                  </a:lnTo>
                  <a:lnTo>
                    <a:pt x="34544" y="584200"/>
                  </a:lnTo>
                  <a:lnTo>
                    <a:pt x="41656" y="584200"/>
                  </a:lnTo>
                  <a:lnTo>
                    <a:pt x="44450" y="581405"/>
                  </a:lnTo>
                  <a:lnTo>
                    <a:pt x="44450" y="536193"/>
                  </a:lnTo>
                  <a:lnTo>
                    <a:pt x="41656" y="533400"/>
                  </a:lnTo>
                  <a:close/>
                </a:path>
                <a:path w="76200" h="1864360">
                  <a:moveTo>
                    <a:pt x="41656" y="622300"/>
                  </a:moveTo>
                  <a:lnTo>
                    <a:pt x="34544" y="622300"/>
                  </a:lnTo>
                  <a:lnTo>
                    <a:pt x="31750" y="625093"/>
                  </a:lnTo>
                  <a:lnTo>
                    <a:pt x="31750" y="670305"/>
                  </a:lnTo>
                  <a:lnTo>
                    <a:pt x="34544" y="673100"/>
                  </a:lnTo>
                  <a:lnTo>
                    <a:pt x="41656" y="673100"/>
                  </a:lnTo>
                  <a:lnTo>
                    <a:pt x="44450" y="670305"/>
                  </a:lnTo>
                  <a:lnTo>
                    <a:pt x="44450" y="625093"/>
                  </a:lnTo>
                  <a:lnTo>
                    <a:pt x="41656" y="622300"/>
                  </a:lnTo>
                  <a:close/>
                </a:path>
                <a:path w="76200" h="1864360">
                  <a:moveTo>
                    <a:pt x="41656" y="711200"/>
                  </a:moveTo>
                  <a:lnTo>
                    <a:pt x="34544" y="711200"/>
                  </a:lnTo>
                  <a:lnTo>
                    <a:pt x="31750" y="713994"/>
                  </a:lnTo>
                  <a:lnTo>
                    <a:pt x="31750" y="759206"/>
                  </a:lnTo>
                  <a:lnTo>
                    <a:pt x="34544" y="762000"/>
                  </a:lnTo>
                  <a:lnTo>
                    <a:pt x="41656" y="762000"/>
                  </a:lnTo>
                  <a:lnTo>
                    <a:pt x="44450" y="759206"/>
                  </a:lnTo>
                  <a:lnTo>
                    <a:pt x="44450" y="713994"/>
                  </a:lnTo>
                  <a:lnTo>
                    <a:pt x="41656" y="711200"/>
                  </a:lnTo>
                  <a:close/>
                </a:path>
                <a:path w="76200" h="1864360">
                  <a:moveTo>
                    <a:pt x="41656" y="800100"/>
                  </a:moveTo>
                  <a:lnTo>
                    <a:pt x="34544" y="800100"/>
                  </a:lnTo>
                  <a:lnTo>
                    <a:pt x="31750" y="802894"/>
                  </a:lnTo>
                  <a:lnTo>
                    <a:pt x="31750" y="848106"/>
                  </a:lnTo>
                  <a:lnTo>
                    <a:pt x="34544" y="850900"/>
                  </a:lnTo>
                  <a:lnTo>
                    <a:pt x="41656" y="850900"/>
                  </a:lnTo>
                  <a:lnTo>
                    <a:pt x="44450" y="848106"/>
                  </a:lnTo>
                  <a:lnTo>
                    <a:pt x="44450" y="802894"/>
                  </a:lnTo>
                  <a:lnTo>
                    <a:pt x="41656" y="800100"/>
                  </a:lnTo>
                  <a:close/>
                </a:path>
                <a:path w="76200" h="1864360">
                  <a:moveTo>
                    <a:pt x="41656" y="889000"/>
                  </a:moveTo>
                  <a:lnTo>
                    <a:pt x="34544" y="889000"/>
                  </a:lnTo>
                  <a:lnTo>
                    <a:pt x="31750" y="891794"/>
                  </a:lnTo>
                  <a:lnTo>
                    <a:pt x="31750" y="937006"/>
                  </a:lnTo>
                  <a:lnTo>
                    <a:pt x="34544" y="939800"/>
                  </a:lnTo>
                  <a:lnTo>
                    <a:pt x="41656" y="939800"/>
                  </a:lnTo>
                  <a:lnTo>
                    <a:pt x="44450" y="937006"/>
                  </a:lnTo>
                  <a:lnTo>
                    <a:pt x="44450" y="891794"/>
                  </a:lnTo>
                  <a:lnTo>
                    <a:pt x="41656" y="889000"/>
                  </a:lnTo>
                  <a:close/>
                </a:path>
                <a:path w="76200" h="1864360">
                  <a:moveTo>
                    <a:pt x="41656" y="977900"/>
                  </a:moveTo>
                  <a:lnTo>
                    <a:pt x="34544" y="977900"/>
                  </a:lnTo>
                  <a:lnTo>
                    <a:pt x="31750" y="980694"/>
                  </a:lnTo>
                  <a:lnTo>
                    <a:pt x="31750" y="1025906"/>
                  </a:lnTo>
                  <a:lnTo>
                    <a:pt x="34544" y="1028700"/>
                  </a:lnTo>
                  <a:lnTo>
                    <a:pt x="41656" y="1028700"/>
                  </a:lnTo>
                  <a:lnTo>
                    <a:pt x="44450" y="1025906"/>
                  </a:lnTo>
                  <a:lnTo>
                    <a:pt x="44450" y="980694"/>
                  </a:lnTo>
                  <a:lnTo>
                    <a:pt x="41656" y="977900"/>
                  </a:lnTo>
                  <a:close/>
                </a:path>
                <a:path w="76200" h="1864360">
                  <a:moveTo>
                    <a:pt x="41656" y="1066800"/>
                  </a:moveTo>
                  <a:lnTo>
                    <a:pt x="34544" y="1066800"/>
                  </a:lnTo>
                  <a:lnTo>
                    <a:pt x="31750" y="1069594"/>
                  </a:lnTo>
                  <a:lnTo>
                    <a:pt x="31750" y="1114806"/>
                  </a:lnTo>
                  <a:lnTo>
                    <a:pt x="34544" y="1117600"/>
                  </a:lnTo>
                  <a:lnTo>
                    <a:pt x="41656" y="1117600"/>
                  </a:lnTo>
                  <a:lnTo>
                    <a:pt x="44450" y="1114806"/>
                  </a:lnTo>
                  <a:lnTo>
                    <a:pt x="44450" y="1069594"/>
                  </a:lnTo>
                  <a:lnTo>
                    <a:pt x="41656" y="1066800"/>
                  </a:lnTo>
                  <a:close/>
                </a:path>
                <a:path w="76200" h="1864360">
                  <a:moveTo>
                    <a:pt x="41656" y="1155700"/>
                  </a:moveTo>
                  <a:lnTo>
                    <a:pt x="34544" y="1155700"/>
                  </a:lnTo>
                  <a:lnTo>
                    <a:pt x="31750" y="1158494"/>
                  </a:lnTo>
                  <a:lnTo>
                    <a:pt x="31750" y="1203706"/>
                  </a:lnTo>
                  <a:lnTo>
                    <a:pt x="34544" y="1206500"/>
                  </a:lnTo>
                  <a:lnTo>
                    <a:pt x="41656" y="1206500"/>
                  </a:lnTo>
                  <a:lnTo>
                    <a:pt x="44450" y="1203706"/>
                  </a:lnTo>
                  <a:lnTo>
                    <a:pt x="44450" y="1158494"/>
                  </a:lnTo>
                  <a:lnTo>
                    <a:pt x="41656" y="1155700"/>
                  </a:lnTo>
                  <a:close/>
                </a:path>
                <a:path w="76200" h="1864360">
                  <a:moveTo>
                    <a:pt x="41656" y="1244600"/>
                  </a:moveTo>
                  <a:lnTo>
                    <a:pt x="34544" y="1244600"/>
                  </a:lnTo>
                  <a:lnTo>
                    <a:pt x="31750" y="1247394"/>
                  </a:lnTo>
                  <a:lnTo>
                    <a:pt x="31750" y="1292606"/>
                  </a:lnTo>
                  <a:lnTo>
                    <a:pt x="34544" y="1295400"/>
                  </a:lnTo>
                  <a:lnTo>
                    <a:pt x="41656" y="1295400"/>
                  </a:lnTo>
                  <a:lnTo>
                    <a:pt x="44450" y="1292606"/>
                  </a:lnTo>
                  <a:lnTo>
                    <a:pt x="44450" y="1247394"/>
                  </a:lnTo>
                  <a:lnTo>
                    <a:pt x="41656" y="1244600"/>
                  </a:lnTo>
                  <a:close/>
                </a:path>
                <a:path w="76200" h="1864360">
                  <a:moveTo>
                    <a:pt x="41656" y="1333500"/>
                  </a:moveTo>
                  <a:lnTo>
                    <a:pt x="34544" y="1333500"/>
                  </a:lnTo>
                  <a:lnTo>
                    <a:pt x="31750" y="1336294"/>
                  </a:lnTo>
                  <a:lnTo>
                    <a:pt x="31750" y="1381506"/>
                  </a:lnTo>
                  <a:lnTo>
                    <a:pt x="34544" y="1384300"/>
                  </a:lnTo>
                  <a:lnTo>
                    <a:pt x="41656" y="1384300"/>
                  </a:lnTo>
                  <a:lnTo>
                    <a:pt x="44450" y="1381506"/>
                  </a:lnTo>
                  <a:lnTo>
                    <a:pt x="44450" y="1336294"/>
                  </a:lnTo>
                  <a:lnTo>
                    <a:pt x="41656" y="1333500"/>
                  </a:lnTo>
                  <a:close/>
                </a:path>
                <a:path w="76200" h="1864360">
                  <a:moveTo>
                    <a:pt x="41656" y="1422400"/>
                  </a:moveTo>
                  <a:lnTo>
                    <a:pt x="34544" y="1422400"/>
                  </a:lnTo>
                  <a:lnTo>
                    <a:pt x="31750" y="1425194"/>
                  </a:lnTo>
                  <a:lnTo>
                    <a:pt x="31750" y="1470406"/>
                  </a:lnTo>
                  <a:lnTo>
                    <a:pt x="34544" y="1473200"/>
                  </a:lnTo>
                  <a:lnTo>
                    <a:pt x="41656" y="1473200"/>
                  </a:lnTo>
                  <a:lnTo>
                    <a:pt x="44450" y="1470406"/>
                  </a:lnTo>
                  <a:lnTo>
                    <a:pt x="44450" y="1425194"/>
                  </a:lnTo>
                  <a:lnTo>
                    <a:pt x="41656" y="1422400"/>
                  </a:lnTo>
                  <a:close/>
                </a:path>
                <a:path w="76200" h="1864360">
                  <a:moveTo>
                    <a:pt x="41656" y="1511300"/>
                  </a:moveTo>
                  <a:lnTo>
                    <a:pt x="34544" y="1511300"/>
                  </a:lnTo>
                  <a:lnTo>
                    <a:pt x="31750" y="1514094"/>
                  </a:lnTo>
                  <a:lnTo>
                    <a:pt x="31750" y="1559306"/>
                  </a:lnTo>
                  <a:lnTo>
                    <a:pt x="34544" y="1562100"/>
                  </a:lnTo>
                  <a:lnTo>
                    <a:pt x="41656" y="1562100"/>
                  </a:lnTo>
                  <a:lnTo>
                    <a:pt x="44450" y="1559306"/>
                  </a:lnTo>
                  <a:lnTo>
                    <a:pt x="44450" y="1514094"/>
                  </a:lnTo>
                  <a:lnTo>
                    <a:pt x="41656" y="1511300"/>
                  </a:lnTo>
                  <a:close/>
                </a:path>
                <a:path w="76200" h="1864360">
                  <a:moveTo>
                    <a:pt x="41656" y="1600200"/>
                  </a:moveTo>
                  <a:lnTo>
                    <a:pt x="34544" y="1600200"/>
                  </a:lnTo>
                  <a:lnTo>
                    <a:pt x="31750" y="1602994"/>
                  </a:lnTo>
                  <a:lnTo>
                    <a:pt x="31750" y="1648206"/>
                  </a:lnTo>
                  <a:lnTo>
                    <a:pt x="34544" y="1651000"/>
                  </a:lnTo>
                  <a:lnTo>
                    <a:pt x="41656" y="1651000"/>
                  </a:lnTo>
                  <a:lnTo>
                    <a:pt x="44450" y="1648206"/>
                  </a:lnTo>
                  <a:lnTo>
                    <a:pt x="44450" y="1602994"/>
                  </a:lnTo>
                  <a:lnTo>
                    <a:pt x="41656" y="1600200"/>
                  </a:lnTo>
                  <a:close/>
                </a:path>
                <a:path w="76200" h="1864360">
                  <a:moveTo>
                    <a:pt x="41656" y="1689100"/>
                  </a:moveTo>
                  <a:lnTo>
                    <a:pt x="34544" y="1689100"/>
                  </a:lnTo>
                  <a:lnTo>
                    <a:pt x="31750" y="1691894"/>
                  </a:lnTo>
                  <a:lnTo>
                    <a:pt x="31750" y="1737106"/>
                  </a:lnTo>
                  <a:lnTo>
                    <a:pt x="34544" y="1739900"/>
                  </a:lnTo>
                  <a:lnTo>
                    <a:pt x="41656" y="1739900"/>
                  </a:lnTo>
                  <a:lnTo>
                    <a:pt x="44450" y="1737106"/>
                  </a:lnTo>
                  <a:lnTo>
                    <a:pt x="44450" y="1691894"/>
                  </a:lnTo>
                  <a:lnTo>
                    <a:pt x="41656" y="1689100"/>
                  </a:lnTo>
                  <a:close/>
                </a:path>
                <a:path w="76200" h="1864360">
                  <a:moveTo>
                    <a:pt x="31750" y="1787778"/>
                  </a:moveTo>
                  <a:lnTo>
                    <a:pt x="0" y="1787778"/>
                  </a:lnTo>
                  <a:lnTo>
                    <a:pt x="38100" y="1863978"/>
                  </a:lnTo>
                  <a:lnTo>
                    <a:pt x="66675" y="1806828"/>
                  </a:lnTo>
                  <a:lnTo>
                    <a:pt x="34544" y="1806828"/>
                  </a:lnTo>
                  <a:lnTo>
                    <a:pt x="31750" y="1804034"/>
                  </a:lnTo>
                  <a:lnTo>
                    <a:pt x="31750" y="1787778"/>
                  </a:lnTo>
                  <a:close/>
                </a:path>
                <a:path w="76200" h="1864360">
                  <a:moveTo>
                    <a:pt x="41656" y="1778000"/>
                  </a:moveTo>
                  <a:lnTo>
                    <a:pt x="34544" y="1778000"/>
                  </a:lnTo>
                  <a:lnTo>
                    <a:pt x="31750" y="1780794"/>
                  </a:lnTo>
                  <a:lnTo>
                    <a:pt x="31750" y="1804034"/>
                  </a:lnTo>
                  <a:lnTo>
                    <a:pt x="34544" y="1806828"/>
                  </a:lnTo>
                  <a:lnTo>
                    <a:pt x="41656" y="1806828"/>
                  </a:lnTo>
                  <a:lnTo>
                    <a:pt x="44450" y="1804034"/>
                  </a:lnTo>
                  <a:lnTo>
                    <a:pt x="44450" y="1780794"/>
                  </a:lnTo>
                  <a:lnTo>
                    <a:pt x="41656" y="1778000"/>
                  </a:lnTo>
                  <a:close/>
                </a:path>
                <a:path w="76200" h="1864360">
                  <a:moveTo>
                    <a:pt x="76200" y="1787778"/>
                  </a:moveTo>
                  <a:lnTo>
                    <a:pt x="44450" y="1787778"/>
                  </a:lnTo>
                  <a:lnTo>
                    <a:pt x="44450" y="1804034"/>
                  </a:lnTo>
                  <a:lnTo>
                    <a:pt x="41656" y="1806828"/>
                  </a:lnTo>
                  <a:lnTo>
                    <a:pt x="66675" y="1806828"/>
                  </a:lnTo>
                  <a:lnTo>
                    <a:pt x="76200" y="1787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19073" y="1841119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来自其它状态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25134" y="1603959"/>
            <a:ext cx="1397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移出运行进程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9642" y="6046723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调度程序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进程调度机制</a:t>
            </a:r>
            <a:endParaRPr sz="36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进程调度方式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77421"/>
            <a:ext cx="9366885" cy="4797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  <a:tab pos="446278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非抢占方式</a:t>
            </a:r>
            <a:r>
              <a:rPr dirty="0" sz="2400" spc="-235" b="1">
                <a:latin typeface="Microsoft YaHei UI"/>
                <a:cs typeface="Microsoft YaHei UI"/>
              </a:rPr>
              <a:t>（Nonpreemptive	</a:t>
            </a:r>
            <a:r>
              <a:rPr dirty="0" sz="2400" spc="-365" b="1">
                <a:latin typeface="Microsoft YaHei UI"/>
                <a:cs typeface="Microsoft YaHei UI"/>
              </a:rPr>
              <a:t>Mode）：</a:t>
            </a:r>
            <a:r>
              <a:rPr dirty="0" sz="2400" spc="5" b="1">
                <a:latin typeface="Microsoft YaHei UI"/>
                <a:cs typeface="Microsoft YaHei UI"/>
              </a:rPr>
              <a:t>一旦把处理机分配给某进 </a:t>
            </a:r>
            <a:r>
              <a:rPr dirty="0" sz="2400" spc="10" b="1">
                <a:latin typeface="Microsoft YaHei UI"/>
                <a:cs typeface="Microsoft YaHei UI"/>
              </a:rPr>
              <a:t> 程后，便让该进程一直执行，直至该进程完成或发生某事件而被阻 </a:t>
            </a:r>
            <a:r>
              <a:rPr dirty="0" sz="2400" spc="5" b="1">
                <a:latin typeface="Microsoft YaHei UI"/>
                <a:cs typeface="Microsoft YaHei UI"/>
              </a:rPr>
              <a:t>塞时，才再把处理机分配给其他进程</a:t>
            </a:r>
            <a:r>
              <a:rPr dirty="0" sz="2400" spc="10" b="1">
                <a:latin typeface="Microsoft YaHei UI"/>
                <a:cs typeface="Microsoft YaHei UI"/>
              </a:rPr>
              <a:t>，</a:t>
            </a:r>
            <a:r>
              <a:rPr dirty="0" sz="2400" spc="5" b="1">
                <a:solidFill>
                  <a:srgbClr val="FF0000"/>
                </a:solidFill>
                <a:latin typeface="Microsoft YaHei UI"/>
                <a:cs typeface="Microsoft YaHei UI"/>
              </a:rPr>
              <a:t>决不允许某进程抢占已经分 </a:t>
            </a:r>
            <a:r>
              <a:rPr dirty="0" sz="2400" spc="10" b="1">
                <a:solidFill>
                  <a:srgbClr val="FF0000"/>
                </a:solidFill>
                <a:latin typeface="Microsoft YaHei UI"/>
                <a:cs typeface="Microsoft YaHei UI"/>
              </a:rPr>
              <a:t>配出去的处理机。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Microsoft YaHei UI"/>
              <a:buAutoNum type="arabicPeriod"/>
            </a:pPr>
            <a:endParaRPr sz="1350">
              <a:latin typeface="Microsoft YaHei UI"/>
              <a:cs typeface="Microsoft YaHei UI"/>
            </a:endParaRPr>
          </a:p>
          <a:p>
            <a:pPr lvl="1" marL="636905" indent="-35369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6905" algn="l"/>
                <a:tab pos="63754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引起进程调度的因素：进程执行完毕</a:t>
            </a:r>
            <a:r>
              <a:rPr dirty="0" sz="2400" spc="10" b="1">
                <a:latin typeface="Microsoft YaHei UI"/>
                <a:cs typeface="Microsoft YaHei UI"/>
              </a:rPr>
              <a:t>；</a:t>
            </a:r>
            <a:r>
              <a:rPr dirty="0" sz="2400" spc="-90" b="1">
                <a:latin typeface="Microsoft YaHei UI"/>
                <a:cs typeface="Microsoft YaHei UI"/>
              </a:rPr>
              <a:t>I/O</a:t>
            </a:r>
            <a:r>
              <a:rPr dirty="0" sz="2400" spc="10" b="1">
                <a:latin typeface="Microsoft YaHei UI"/>
                <a:cs typeface="Microsoft YaHei UI"/>
              </a:rPr>
              <a:t>请求；在进程通信或</a:t>
            </a:r>
            <a:endParaRPr sz="240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  <a:spcBef>
                <a:spcPts val="1440"/>
              </a:spcBef>
            </a:pPr>
            <a:r>
              <a:rPr dirty="0" sz="2400" spc="10" b="1">
                <a:latin typeface="Microsoft YaHei UI"/>
                <a:cs typeface="Microsoft YaHei UI"/>
              </a:rPr>
              <a:t>同步过程中执行了某种原语操作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Microsoft YaHei UI"/>
              <a:cs typeface="Microsoft YaHei UI"/>
            </a:endParaRPr>
          </a:p>
          <a:p>
            <a:pPr lvl="1" marL="636905" indent="-35369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636905" algn="l"/>
                <a:tab pos="63754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优点：实现简单，系统开销小，适用于批处理系统。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350">
              <a:latin typeface="Microsoft YaHei UI"/>
              <a:cs typeface="Microsoft YaHei UI"/>
            </a:endParaRPr>
          </a:p>
          <a:p>
            <a:pPr lvl="1" marL="636905" indent="-35369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6905" algn="l"/>
                <a:tab pos="63754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缺点：难以满足紧急任务立即执行的要求。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进程调度方式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63272"/>
            <a:ext cx="9366250" cy="4247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0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  <a:tab pos="3697604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抢占方式</a:t>
            </a:r>
            <a:r>
              <a:rPr dirty="0" sz="2400" spc="-160" b="1">
                <a:latin typeface="Microsoft YaHei UI"/>
                <a:cs typeface="Microsoft YaHei UI"/>
              </a:rPr>
              <a:t>（Preemptive	</a:t>
            </a:r>
            <a:r>
              <a:rPr dirty="0" sz="2400" spc="-370" b="1">
                <a:latin typeface="Microsoft YaHei UI"/>
                <a:cs typeface="Microsoft YaHei UI"/>
              </a:rPr>
              <a:t>Mode）：</a:t>
            </a:r>
            <a:r>
              <a:rPr dirty="0" sz="2400" spc="10" b="1">
                <a:latin typeface="Microsoft YaHei UI"/>
                <a:cs typeface="Microsoft YaHei UI"/>
              </a:rPr>
              <a:t>允许调度程序根据某种原则，去 </a:t>
            </a:r>
            <a:r>
              <a:rPr dirty="0" sz="2400" spc="5" b="1">
                <a:latin typeface="Microsoft YaHei UI"/>
                <a:cs typeface="Microsoft YaHei UI"/>
              </a:rPr>
              <a:t>暂停某个正在执行的进程，将已分配给该进程的处理机重新分配给 </a:t>
            </a:r>
            <a:r>
              <a:rPr dirty="0" sz="2400" spc="10" b="1">
                <a:latin typeface="Microsoft YaHei UI"/>
                <a:cs typeface="Microsoft YaHei UI"/>
              </a:rPr>
              <a:t>另一进程。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Microsoft YaHei UI"/>
              <a:buAutoNum type="arabicPeriod" startAt="2"/>
            </a:pPr>
            <a:endParaRPr sz="1350">
              <a:latin typeface="Microsoft YaHei UI"/>
              <a:cs typeface="Microsoft YaHei UI"/>
            </a:endParaRPr>
          </a:p>
          <a:p>
            <a:pPr lvl="1" marL="6496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65024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抢占原则：优先权原则；短作业（进程）优先原则；时间片原则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1350">
              <a:latin typeface="Microsoft YaHei UI"/>
              <a:cs typeface="Microsoft YaHei UI"/>
            </a:endParaRPr>
          </a:p>
          <a:p>
            <a:pPr lvl="1" marL="6496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65024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优点：防止长进程长时间占用处理机，能满足对响应时间要求较</a:t>
            </a:r>
            <a:endParaRPr sz="240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  <a:spcBef>
                <a:spcPts val="1440"/>
              </a:spcBef>
            </a:pPr>
            <a:r>
              <a:rPr dirty="0" sz="2400" spc="5" b="1">
                <a:latin typeface="Microsoft YaHei UI"/>
                <a:cs typeface="Microsoft YaHei UI"/>
              </a:rPr>
              <a:t>高的实时任务的需求。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lvl="1" marL="649605" indent="-19304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"/>
              <a:tabLst>
                <a:tab pos="65024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缺点：系统开销较大。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35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轮转调度算法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2826"/>
            <a:ext cx="9371330" cy="344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0" b="1">
                <a:solidFill>
                  <a:srgbClr val="90C225"/>
                </a:solidFill>
                <a:latin typeface="Microsoft YaHei UI"/>
                <a:cs typeface="Microsoft YaHei UI"/>
              </a:rPr>
              <a:t>1.	</a:t>
            </a:r>
            <a:r>
              <a:rPr dirty="0" sz="2400" spc="10" b="1">
                <a:latin typeface="Microsoft YaHei UI"/>
                <a:cs typeface="Microsoft YaHei UI"/>
              </a:rPr>
              <a:t>基本原理：</a:t>
            </a:r>
            <a:endParaRPr sz="2400">
              <a:latin typeface="Microsoft YaHei UI"/>
              <a:cs typeface="Microsoft YaHei UI"/>
            </a:endParaRPr>
          </a:p>
          <a:p>
            <a:pPr marL="12700" marR="5080" indent="615315">
              <a:lnSpc>
                <a:spcPct val="200100"/>
              </a:lnSpc>
              <a:spcBef>
                <a:spcPts val="994"/>
              </a:spcBef>
            </a:pPr>
            <a:r>
              <a:rPr dirty="0" sz="2400" spc="10" b="1">
                <a:latin typeface="Microsoft YaHei UI"/>
                <a:cs typeface="Microsoft YaHei UI"/>
              </a:rPr>
              <a:t>把</a:t>
            </a:r>
            <a:r>
              <a:rPr dirty="0" sz="2400" spc="-480" b="1">
                <a:latin typeface="Microsoft YaHei UI"/>
                <a:cs typeface="Microsoft YaHei UI"/>
              </a:rPr>
              <a:t>CPU</a:t>
            </a:r>
            <a:r>
              <a:rPr dirty="0" sz="2400" spc="10" b="1">
                <a:latin typeface="Microsoft YaHei UI"/>
                <a:cs typeface="Microsoft YaHei UI"/>
              </a:rPr>
              <a:t>划分成若干时间</a:t>
            </a:r>
            <a:r>
              <a:rPr dirty="0" sz="2400" spc="15" b="1">
                <a:latin typeface="Microsoft YaHei UI"/>
                <a:cs typeface="Microsoft YaHei UI"/>
              </a:rPr>
              <a:t>片</a:t>
            </a:r>
            <a:r>
              <a:rPr dirty="0" sz="2400" spc="520" b="1">
                <a:latin typeface="Microsoft YaHei UI"/>
                <a:cs typeface="Microsoft YaHei UI"/>
              </a:rPr>
              <a:t>,</a:t>
            </a:r>
            <a:r>
              <a:rPr dirty="0" sz="2400" spc="10" b="1">
                <a:latin typeface="Microsoft YaHei UI"/>
                <a:cs typeface="Microsoft YaHei UI"/>
              </a:rPr>
              <a:t>并且按顺序赋给就绪队列中的每一个进 </a:t>
            </a:r>
            <a:r>
              <a:rPr dirty="0" sz="2400" spc="5" b="1">
                <a:latin typeface="Microsoft YaHei UI"/>
                <a:cs typeface="Microsoft YaHei UI"/>
              </a:rPr>
              <a:t>程，进程轮流占</a:t>
            </a:r>
            <a:r>
              <a:rPr dirty="0" sz="2400" spc="10" b="1">
                <a:latin typeface="Microsoft YaHei UI"/>
                <a:cs typeface="Microsoft YaHei UI"/>
              </a:rPr>
              <a:t>有</a:t>
            </a:r>
            <a:r>
              <a:rPr dirty="0" sz="2400" spc="-355" b="1">
                <a:latin typeface="Microsoft YaHei UI"/>
                <a:cs typeface="Microsoft YaHei UI"/>
              </a:rPr>
              <a:t>CPU，</a:t>
            </a:r>
            <a:r>
              <a:rPr dirty="0" sz="2400" spc="5" b="1">
                <a:latin typeface="Microsoft YaHei UI"/>
                <a:cs typeface="Microsoft YaHei UI"/>
              </a:rPr>
              <a:t>当时间片用完时，即使进程未执行完毕，系统 </a:t>
            </a:r>
            <a:r>
              <a:rPr dirty="0" sz="2400" spc="10" b="1">
                <a:latin typeface="Microsoft YaHei UI"/>
                <a:cs typeface="Microsoft YaHei UI"/>
              </a:rPr>
              <a:t>也剥夺该进程的</a:t>
            </a:r>
            <a:r>
              <a:rPr dirty="0" sz="2400" spc="-480" b="1">
                <a:latin typeface="Microsoft YaHei UI"/>
                <a:cs typeface="Microsoft YaHei UI"/>
              </a:rPr>
              <a:t>CPU</a:t>
            </a:r>
            <a:r>
              <a:rPr dirty="0" sz="2400" spc="10" b="1">
                <a:latin typeface="Microsoft YaHei UI"/>
                <a:cs typeface="Microsoft YaHei UI"/>
              </a:rPr>
              <a:t>，将该进程排在就绪队列末尾，同时系统选择另一 个进程运行。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35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轮转调度算法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2826"/>
            <a:ext cx="5643245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进程切换时机：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Microsoft YaHei UI"/>
              <a:buAutoNum type="arabicPeriod" startAt="2"/>
            </a:pPr>
            <a:endParaRPr sz="2150">
              <a:latin typeface="Microsoft YaHei UI"/>
              <a:cs typeface="Microsoft YaHei UI"/>
            </a:endParaRPr>
          </a:p>
          <a:p>
            <a:pPr lvl="1" marL="728345" indent="-27178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2898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时间片未用完，进程就已经运行完毕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lvl="1" marL="728345" indent="-2717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898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时间片用完，进程尚未运行完毕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35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轮转调度算法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2826"/>
            <a:ext cx="932434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时间片大小的确定：</a:t>
            </a:r>
            <a:endParaRPr sz="2400">
              <a:latin typeface="Microsoft YaHei UI"/>
              <a:cs typeface="Microsoft YaHei UI"/>
            </a:endParaRPr>
          </a:p>
          <a:p>
            <a:pPr lvl="1" marL="728345" marR="10160" indent="-271780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2898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时间片很小，则有利于短作业；但进程调度和切换频繁进行，增 </a:t>
            </a:r>
            <a:r>
              <a:rPr dirty="0" sz="2400" spc="5" b="1">
                <a:latin typeface="Microsoft YaHei UI"/>
                <a:cs typeface="Microsoft YaHei UI"/>
              </a:rPr>
              <a:t>加系统开销。</a:t>
            </a:r>
            <a:endParaRPr sz="2400">
              <a:latin typeface="Microsoft YaHei UI"/>
              <a:cs typeface="Microsoft YaHei UI"/>
            </a:endParaRPr>
          </a:p>
          <a:p>
            <a:pPr lvl="1" marL="728345" marR="5080" indent="-271780">
              <a:lnSpc>
                <a:spcPct val="2001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72898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时间片太长</a:t>
            </a:r>
            <a:r>
              <a:rPr dirty="0" sz="2400" spc="15" b="1">
                <a:latin typeface="Microsoft YaHei UI"/>
                <a:cs typeface="Microsoft YaHei UI"/>
              </a:rPr>
              <a:t>，</a:t>
            </a:r>
            <a:r>
              <a:rPr dirty="0" sz="2400" spc="-470" b="1">
                <a:latin typeface="Microsoft YaHei UI"/>
                <a:cs typeface="Microsoft YaHei UI"/>
              </a:rPr>
              <a:t>RR</a:t>
            </a:r>
            <a:r>
              <a:rPr dirty="0" sz="2400" spc="10" b="1">
                <a:latin typeface="Microsoft YaHei UI"/>
                <a:cs typeface="Microsoft YaHei UI"/>
              </a:rPr>
              <a:t>算法退化为</a:t>
            </a:r>
            <a:r>
              <a:rPr dirty="0" sz="2400" spc="-225" b="1">
                <a:latin typeface="Microsoft YaHei UI"/>
                <a:cs typeface="Microsoft YaHei UI"/>
              </a:rPr>
              <a:t>FCFS</a:t>
            </a:r>
            <a:r>
              <a:rPr dirty="0" sz="2400" spc="10" b="1">
                <a:latin typeface="Microsoft YaHei UI"/>
                <a:cs typeface="Microsoft YaHei UI"/>
              </a:rPr>
              <a:t>算法，无法满足短作业和交互式 </a:t>
            </a:r>
            <a:r>
              <a:rPr dirty="0" sz="2400" spc="10" b="1">
                <a:latin typeface="Microsoft YaHei UI"/>
                <a:cs typeface="Microsoft YaHei UI"/>
              </a:rPr>
              <a:t>用户的需求。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lvl="1" marL="728345" indent="-2717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72898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较为可取的时间片大小是略大于一次典型的交互所需要的时间。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35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轮转调度算法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4316" y="2768854"/>
            <a:ext cx="2716530" cy="666750"/>
            <a:chOff x="1004316" y="2768854"/>
            <a:chExt cx="2716530" cy="666750"/>
          </a:xfrm>
        </p:grpSpPr>
        <p:sp>
          <p:nvSpPr>
            <p:cNvPr id="4" name="object 4"/>
            <p:cNvSpPr/>
            <p:nvPr/>
          </p:nvSpPr>
          <p:spPr>
            <a:xfrm>
              <a:off x="1042365" y="3063240"/>
              <a:ext cx="1889125" cy="365760"/>
            </a:xfrm>
            <a:custGeom>
              <a:avLst/>
              <a:gdLst/>
              <a:ahLst/>
              <a:cxnLst/>
              <a:rect l="l" t="t" r="r" b="b"/>
              <a:pathLst>
                <a:path w="1889125" h="365760">
                  <a:moveTo>
                    <a:pt x="188899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888998" y="365760"/>
                  </a:lnTo>
                  <a:lnTo>
                    <a:pt x="1888998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2176" y="3063240"/>
              <a:ext cx="781812" cy="3657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6015" y="3056890"/>
              <a:ext cx="2684780" cy="378460"/>
            </a:xfrm>
            <a:custGeom>
              <a:avLst/>
              <a:gdLst/>
              <a:ahLst/>
              <a:cxnLst/>
              <a:rect l="l" t="t" r="r" b="b"/>
              <a:pathLst>
                <a:path w="2684779" h="378460">
                  <a:moveTo>
                    <a:pt x="1895398" y="0"/>
                  </a:moveTo>
                  <a:lnTo>
                    <a:pt x="1895398" y="378460"/>
                  </a:lnTo>
                </a:path>
                <a:path w="2684779" h="378460">
                  <a:moveTo>
                    <a:pt x="6350" y="0"/>
                  </a:moveTo>
                  <a:lnTo>
                    <a:pt x="6350" y="378460"/>
                  </a:lnTo>
                </a:path>
                <a:path w="2684779" h="378460">
                  <a:moveTo>
                    <a:pt x="2678099" y="0"/>
                  </a:moveTo>
                  <a:lnTo>
                    <a:pt x="2678099" y="378460"/>
                  </a:lnTo>
                </a:path>
                <a:path w="2684779" h="378460">
                  <a:moveTo>
                    <a:pt x="0" y="6350"/>
                  </a:moveTo>
                  <a:lnTo>
                    <a:pt x="2684449" y="6350"/>
                  </a:lnTo>
                </a:path>
                <a:path w="2684779" h="378460">
                  <a:moveTo>
                    <a:pt x="0" y="372110"/>
                  </a:moveTo>
                  <a:lnTo>
                    <a:pt x="2684449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4316" y="2768853"/>
              <a:ext cx="1950720" cy="275590"/>
            </a:xfrm>
            <a:custGeom>
              <a:avLst/>
              <a:gdLst/>
              <a:ahLst/>
              <a:cxnLst/>
              <a:rect l="l" t="t" r="r" b="b"/>
              <a:pathLst>
                <a:path w="1950720" h="275589">
                  <a:moveTo>
                    <a:pt x="76200" y="198882"/>
                  </a:moveTo>
                  <a:lnTo>
                    <a:pt x="44450" y="198882"/>
                  </a:lnTo>
                  <a:lnTo>
                    <a:pt x="44450" y="2794"/>
                  </a:lnTo>
                  <a:lnTo>
                    <a:pt x="41605" y="0"/>
                  </a:lnTo>
                  <a:lnTo>
                    <a:pt x="34594" y="0"/>
                  </a:lnTo>
                  <a:lnTo>
                    <a:pt x="31750" y="2794"/>
                  </a:lnTo>
                  <a:lnTo>
                    <a:pt x="31750" y="198882"/>
                  </a:lnTo>
                  <a:lnTo>
                    <a:pt x="0" y="198882"/>
                  </a:lnTo>
                  <a:lnTo>
                    <a:pt x="38100" y="275082"/>
                  </a:lnTo>
                  <a:lnTo>
                    <a:pt x="66675" y="217932"/>
                  </a:lnTo>
                  <a:lnTo>
                    <a:pt x="76200" y="198882"/>
                  </a:lnTo>
                  <a:close/>
                </a:path>
                <a:path w="1950720" h="275589">
                  <a:moveTo>
                    <a:pt x="1950720" y="198882"/>
                  </a:moveTo>
                  <a:lnTo>
                    <a:pt x="1918970" y="198882"/>
                  </a:lnTo>
                  <a:lnTo>
                    <a:pt x="1918970" y="2794"/>
                  </a:lnTo>
                  <a:lnTo>
                    <a:pt x="1916176" y="0"/>
                  </a:lnTo>
                  <a:lnTo>
                    <a:pt x="1909064" y="0"/>
                  </a:lnTo>
                  <a:lnTo>
                    <a:pt x="1906270" y="2794"/>
                  </a:lnTo>
                  <a:lnTo>
                    <a:pt x="1906270" y="198882"/>
                  </a:lnTo>
                  <a:lnTo>
                    <a:pt x="1874520" y="198882"/>
                  </a:lnTo>
                  <a:lnTo>
                    <a:pt x="1912620" y="275082"/>
                  </a:lnTo>
                  <a:lnTo>
                    <a:pt x="1941195" y="217932"/>
                  </a:lnTo>
                  <a:lnTo>
                    <a:pt x="1950720" y="198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380489" y="2129154"/>
            <a:ext cx="1858645" cy="76200"/>
          </a:xfrm>
          <a:custGeom>
            <a:avLst/>
            <a:gdLst/>
            <a:ahLst/>
            <a:cxnLst/>
            <a:rect l="l" t="t" r="r" b="b"/>
            <a:pathLst>
              <a:path w="1858645" h="76200">
                <a:moveTo>
                  <a:pt x="1782276" y="44373"/>
                </a:moveTo>
                <a:lnTo>
                  <a:pt x="1782064" y="76200"/>
                </a:lnTo>
                <a:lnTo>
                  <a:pt x="1846161" y="44577"/>
                </a:lnTo>
                <a:lnTo>
                  <a:pt x="1798447" y="44577"/>
                </a:lnTo>
                <a:lnTo>
                  <a:pt x="1794890" y="44450"/>
                </a:lnTo>
                <a:lnTo>
                  <a:pt x="1782276" y="44373"/>
                </a:lnTo>
                <a:close/>
              </a:path>
              <a:path w="1858645" h="76200">
                <a:moveTo>
                  <a:pt x="1782360" y="31673"/>
                </a:moveTo>
                <a:lnTo>
                  <a:pt x="1782276" y="44373"/>
                </a:lnTo>
                <a:lnTo>
                  <a:pt x="1794890" y="44450"/>
                </a:lnTo>
                <a:lnTo>
                  <a:pt x="1798447" y="44577"/>
                </a:lnTo>
                <a:lnTo>
                  <a:pt x="1801367" y="41656"/>
                </a:lnTo>
                <a:lnTo>
                  <a:pt x="1801367" y="34671"/>
                </a:lnTo>
                <a:lnTo>
                  <a:pt x="1798574" y="31877"/>
                </a:lnTo>
                <a:lnTo>
                  <a:pt x="1795017" y="31750"/>
                </a:lnTo>
                <a:lnTo>
                  <a:pt x="1782360" y="31673"/>
                </a:lnTo>
                <a:close/>
              </a:path>
              <a:path w="1858645" h="76200">
                <a:moveTo>
                  <a:pt x="1782572" y="0"/>
                </a:moveTo>
                <a:lnTo>
                  <a:pt x="1782360" y="31673"/>
                </a:lnTo>
                <a:lnTo>
                  <a:pt x="1795017" y="31750"/>
                </a:lnTo>
                <a:lnTo>
                  <a:pt x="1798574" y="31877"/>
                </a:lnTo>
                <a:lnTo>
                  <a:pt x="1801367" y="34671"/>
                </a:lnTo>
                <a:lnTo>
                  <a:pt x="1801367" y="41656"/>
                </a:lnTo>
                <a:lnTo>
                  <a:pt x="1798447" y="44577"/>
                </a:lnTo>
                <a:lnTo>
                  <a:pt x="1846161" y="44577"/>
                </a:lnTo>
                <a:lnTo>
                  <a:pt x="1858517" y="38481"/>
                </a:lnTo>
                <a:lnTo>
                  <a:pt x="1782572" y="0"/>
                </a:lnTo>
                <a:close/>
              </a:path>
              <a:path w="1858645" h="76200">
                <a:moveTo>
                  <a:pt x="6350" y="20955"/>
                </a:moveTo>
                <a:lnTo>
                  <a:pt x="2921" y="20955"/>
                </a:lnTo>
                <a:lnTo>
                  <a:pt x="0" y="23749"/>
                </a:lnTo>
                <a:lnTo>
                  <a:pt x="0" y="30734"/>
                </a:lnTo>
                <a:lnTo>
                  <a:pt x="2793" y="33655"/>
                </a:lnTo>
                <a:lnTo>
                  <a:pt x="1782276" y="44373"/>
                </a:lnTo>
                <a:lnTo>
                  <a:pt x="1782360" y="31673"/>
                </a:lnTo>
                <a:lnTo>
                  <a:pt x="6350" y="2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7352" y="2186685"/>
            <a:ext cx="11684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分配给进程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SimSun"/>
                <a:cs typeface="SimSun"/>
              </a:rPr>
              <a:t>的时间片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2717" y="2424176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交互结束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051" y="184111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时间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6066" y="3503675"/>
            <a:ext cx="2677795" cy="76200"/>
          </a:xfrm>
          <a:custGeom>
            <a:avLst/>
            <a:gdLst/>
            <a:ahLst/>
            <a:cxnLst/>
            <a:rect l="l" t="t" r="r" b="b"/>
            <a:pathLst>
              <a:path w="2677795" h="76200">
                <a:moveTo>
                  <a:pt x="2677414" y="38100"/>
                </a:moveTo>
                <a:lnTo>
                  <a:pt x="2664714" y="31750"/>
                </a:lnTo>
                <a:lnTo>
                  <a:pt x="2601214" y="0"/>
                </a:lnTo>
                <a:lnTo>
                  <a:pt x="2601214" y="31750"/>
                </a:lnTo>
                <a:lnTo>
                  <a:pt x="1957070" y="31750"/>
                </a:lnTo>
                <a:lnTo>
                  <a:pt x="1957070" y="0"/>
                </a:lnTo>
                <a:lnTo>
                  <a:pt x="1881251" y="37909"/>
                </a:lnTo>
                <a:lnTo>
                  <a:pt x="1868932" y="31750"/>
                </a:lnTo>
                <a:lnTo>
                  <a:pt x="1805432" y="0"/>
                </a:lnTo>
                <a:lnTo>
                  <a:pt x="1805432" y="31750"/>
                </a:lnTo>
                <a:lnTo>
                  <a:pt x="2844" y="31750"/>
                </a:lnTo>
                <a:lnTo>
                  <a:pt x="0" y="34556"/>
                </a:lnTo>
                <a:lnTo>
                  <a:pt x="0" y="41668"/>
                </a:lnTo>
                <a:lnTo>
                  <a:pt x="2844" y="44450"/>
                </a:lnTo>
                <a:lnTo>
                  <a:pt x="1805432" y="44450"/>
                </a:lnTo>
                <a:lnTo>
                  <a:pt x="1805432" y="76200"/>
                </a:lnTo>
                <a:lnTo>
                  <a:pt x="1868932" y="44450"/>
                </a:lnTo>
                <a:lnTo>
                  <a:pt x="1881251" y="38290"/>
                </a:lnTo>
                <a:lnTo>
                  <a:pt x="1957070" y="76200"/>
                </a:lnTo>
                <a:lnTo>
                  <a:pt x="1957070" y="44450"/>
                </a:lnTo>
                <a:lnTo>
                  <a:pt x="2601214" y="44450"/>
                </a:lnTo>
                <a:lnTo>
                  <a:pt x="2601214" y="76200"/>
                </a:lnTo>
                <a:lnTo>
                  <a:pt x="2664714" y="44450"/>
                </a:lnTo>
                <a:lnTo>
                  <a:pt x="267741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49600" y="3584829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2416" y="4235196"/>
            <a:ext cx="2672080" cy="76200"/>
          </a:xfrm>
          <a:custGeom>
            <a:avLst/>
            <a:gdLst/>
            <a:ahLst/>
            <a:cxnLst/>
            <a:rect l="l" t="t" r="r" b="b"/>
            <a:pathLst>
              <a:path w="267207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59994" y="44449"/>
                </a:lnTo>
                <a:lnTo>
                  <a:pt x="57150" y="41655"/>
                </a:lnTo>
                <a:lnTo>
                  <a:pt x="57150" y="34543"/>
                </a:lnTo>
                <a:lnTo>
                  <a:pt x="59994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672079" h="76200">
                <a:moveTo>
                  <a:pt x="2595626" y="0"/>
                </a:moveTo>
                <a:lnTo>
                  <a:pt x="2595626" y="76199"/>
                </a:lnTo>
                <a:lnTo>
                  <a:pt x="2659126" y="44449"/>
                </a:lnTo>
                <a:lnTo>
                  <a:pt x="2611755" y="44449"/>
                </a:lnTo>
                <a:lnTo>
                  <a:pt x="2614676" y="41655"/>
                </a:lnTo>
                <a:lnTo>
                  <a:pt x="2614676" y="34543"/>
                </a:lnTo>
                <a:lnTo>
                  <a:pt x="2611755" y="31749"/>
                </a:lnTo>
                <a:lnTo>
                  <a:pt x="2659126" y="31749"/>
                </a:lnTo>
                <a:lnTo>
                  <a:pt x="2595626" y="0"/>
                </a:lnTo>
                <a:close/>
              </a:path>
              <a:path w="2672079" h="76200">
                <a:moveTo>
                  <a:pt x="76200" y="31749"/>
                </a:moveTo>
                <a:lnTo>
                  <a:pt x="59994" y="31749"/>
                </a:lnTo>
                <a:lnTo>
                  <a:pt x="57150" y="34543"/>
                </a:lnTo>
                <a:lnTo>
                  <a:pt x="57150" y="41655"/>
                </a:lnTo>
                <a:lnTo>
                  <a:pt x="59994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672079" h="76200">
                <a:moveTo>
                  <a:pt x="2595626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2595626" y="44449"/>
                </a:lnTo>
                <a:lnTo>
                  <a:pt x="2595626" y="31749"/>
                </a:lnTo>
                <a:close/>
              </a:path>
              <a:path w="2672079" h="76200">
                <a:moveTo>
                  <a:pt x="2659126" y="31749"/>
                </a:moveTo>
                <a:lnTo>
                  <a:pt x="2611755" y="31749"/>
                </a:lnTo>
                <a:lnTo>
                  <a:pt x="2614676" y="34543"/>
                </a:lnTo>
                <a:lnTo>
                  <a:pt x="2614676" y="41655"/>
                </a:lnTo>
                <a:lnTo>
                  <a:pt x="2611755" y="44449"/>
                </a:lnTo>
                <a:lnTo>
                  <a:pt x="2659126" y="44449"/>
                </a:lnTo>
                <a:lnTo>
                  <a:pt x="2671826" y="38099"/>
                </a:lnTo>
                <a:lnTo>
                  <a:pt x="2659126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64691" y="3602863"/>
            <a:ext cx="1265555" cy="1273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响应时间</a:t>
            </a:r>
            <a:endParaRPr sz="1800">
              <a:latin typeface="SimSun"/>
              <a:cs typeface="SimSun"/>
            </a:endParaRPr>
          </a:p>
          <a:p>
            <a:pPr algn="ctr" marR="310515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algn="ctr" marL="553720">
              <a:lnSpc>
                <a:spcPct val="100000"/>
              </a:lnSpc>
              <a:spcBef>
                <a:spcPts val="1035"/>
              </a:spcBef>
            </a:pPr>
            <a:r>
              <a:rPr dirty="0" sz="1800">
                <a:latin typeface="SimSun"/>
                <a:cs typeface="SimSun"/>
              </a:rPr>
              <a:t>时间片</a:t>
            </a:r>
            <a:endParaRPr sz="1800">
              <a:latin typeface="SimSun"/>
              <a:cs typeface="SimSun"/>
            </a:endParaRPr>
          </a:p>
          <a:p>
            <a:pPr algn="ctr" marL="55943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rebuchet MS"/>
                <a:cs typeface="Trebuchet MS"/>
              </a:rPr>
              <a:t>q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6007" y="5503875"/>
            <a:ext cx="208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时间片大于交互时间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29911" y="2782570"/>
            <a:ext cx="6977380" cy="652780"/>
            <a:chOff x="4629911" y="2782570"/>
            <a:chExt cx="6977380" cy="652780"/>
          </a:xfrm>
        </p:grpSpPr>
        <p:sp>
          <p:nvSpPr>
            <p:cNvPr id="18" name="object 18"/>
            <p:cNvSpPr/>
            <p:nvPr/>
          </p:nvSpPr>
          <p:spPr>
            <a:xfrm>
              <a:off x="4668138" y="3058160"/>
              <a:ext cx="2709545" cy="370840"/>
            </a:xfrm>
            <a:custGeom>
              <a:avLst/>
              <a:gdLst/>
              <a:ahLst/>
              <a:cxnLst/>
              <a:rect l="l" t="t" r="r" b="b"/>
              <a:pathLst>
                <a:path w="2709545" h="370839">
                  <a:moveTo>
                    <a:pt x="270929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709291" y="370839"/>
                  </a:lnTo>
                  <a:lnTo>
                    <a:pt x="2709291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810" y="3058160"/>
              <a:ext cx="2709672" cy="3703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086847" y="3058160"/>
              <a:ext cx="1482090" cy="370840"/>
            </a:xfrm>
            <a:custGeom>
              <a:avLst/>
              <a:gdLst/>
              <a:ahLst/>
              <a:cxnLst/>
              <a:rect l="l" t="t" r="r" b="b"/>
              <a:pathLst>
                <a:path w="1482090" h="370839">
                  <a:moveTo>
                    <a:pt x="148158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481581" y="370839"/>
                  </a:lnTo>
                  <a:lnTo>
                    <a:pt x="1481581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68138" y="3051810"/>
              <a:ext cx="6900545" cy="383540"/>
            </a:xfrm>
            <a:custGeom>
              <a:avLst/>
              <a:gdLst/>
              <a:ahLst/>
              <a:cxnLst/>
              <a:rect l="l" t="t" r="r" b="b"/>
              <a:pathLst>
                <a:path w="6900545" h="383539">
                  <a:moveTo>
                    <a:pt x="2709417" y="0"/>
                  </a:moveTo>
                  <a:lnTo>
                    <a:pt x="2709417" y="383539"/>
                  </a:lnTo>
                </a:path>
                <a:path w="6900545" h="383539">
                  <a:moveTo>
                    <a:pt x="5418709" y="0"/>
                  </a:moveTo>
                  <a:lnTo>
                    <a:pt x="5418709" y="383539"/>
                  </a:lnTo>
                </a:path>
                <a:path w="6900545" h="383539">
                  <a:moveTo>
                    <a:pt x="0" y="0"/>
                  </a:moveTo>
                  <a:lnTo>
                    <a:pt x="0" y="383539"/>
                  </a:lnTo>
                </a:path>
                <a:path w="6900545" h="383539">
                  <a:moveTo>
                    <a:pt x="6900290" y="0"/>
                  </a:moveTo>
                  <a:lnTo>
                    <a:pt x="6900290" y="3835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61789" y="3051809"/>
              <a:ext cx="6913245" cy="12700"/>
            </a:xfrm>
            <a:custGeom>
              <a:avLst/>
              <a:gdLst/>
              <a:ahLst/>
              <a:cxnLst/>
              <a:rect l="l" t="t" r="r" b="b"/>
              <a:pathLst>
                <a:path w="6913245" h="12700">
                  <a:moveTo>
                    <a:pt x="6912991" y="0"/>
                  </a:moveTo>
                  <a:lnTo>
                    <a:pt x="5425059" y="0"/>
                  </a:lnTo>
                  <a:lnTo>
                    <a:pt x="2715768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2715768" y="12700"/>
                  </a:lnTo>
                  <a:lnTo>
                    <a:pt x="5425059" y="12700"/>
                  </a:lnTo>
                  <a:lnTo>
                    <a:pt x="6912991" y="12700"/>
                  </a:lnTo>
                  <a:lnTo>
                    <a:pt x="6912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61788" y="3429000"/>
              <a:ext cx="6913245" cy="0"/>
            </a:xfrm>
            <a:custGeom>
              <a:avLst/>
              <a:gdLst/>
              <a:ahLst/>
              <a:cxnLst/>
              <a:rect l="l" t="t" r="r" b="b"/>
              <a:pathLst>
                <a:path w="6913245" h="0">
                  <a:moveTo>
                    <a:pt x="0" y="0"/>
                  </a:moveTo>
                  <a:lnTo>
                    <a:pt x="2715767" y="0"/>
                  </a:lnTo>
                </a:path>
                <a:path w="6913245" h="0">
                  <a:moveTo>
                    <a:pt x="2715767" y="0"/>
                  </a:moveTo>
                  <a:lnTo>
                    <a:pt x="5425059" y="0"/>
                  </a:lnTo>
                </a:path>
                <a:path w="6913245" h="0">
                  <a:moveTo>
                    <a:pt x="5425059" y="0"/>
                  </a:moveTo>
                  <a:lnTo>
                    <a:pt x="69129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29912" y="2782569"/>
              <a:ext cx="6977380" cy="275590"/>
            </a:xfrm>
            <a:custGeom>
              <a:avLst/>
              <a:gdLst/>
              <a:ahLst/>
              <a:cxnLst/>
              <a:rect l="l" t="t" r="r" b="b"/>
              <a:pathLst>
                <a:path w="6977380" h="275589">
                  <a:moveTo>
                    <a:pt x="76200" y="198882"/>
                  </a:moveTo>
                  <a:lnTo>
                    <a:pt x="44450" y="198882"/>
                  </a:lnTo>
                  <a:lnTo>
                    <a:pt x="44450" y="2794"/>
                  </a:lnTo>
                  <a:lnTo>
                    <a:pt x="41656" y="0"/>
                  </a:lnTo>
                  <a:lnTo>
                    <a:pt x="34544" y="0"/>
                  </a:lnTo>
                  <a:lnTo>
                    <a:pt x="31750" y="2794"/>
                  </a:lnTo>
                  <a:lnTo>
                    <a:pt x="31750" y="198882"/>
                  </a:lnTo>
                  <a:lnTo>
                    <a:pt x="0" y="198882"/>
                  </a:lnTo>
                  <a:lnTo>
                    <a:pt x="38100" y="275082"/>
                  </a:lnTo>
                  <a:lnTo>
                    <a:pt x="66675" y="217932"/>
                  </a:lnTo>
                  <a:lnTo>
                    <a:pt x="76200" y="198882"/>
                  </a:lnTo>
                  <a:close/>
                </a:path>
                <a:path w="6977380" h="275589">
                  <a:moveTo>
                    <a:pt x="2775204" y="198882"/>
                  </a:moveTo>
                  <a:lnTo>
                    <a:pt x="2743454" y="198882"/>
                  </a:lnTo>
                  <a:lnTo>
                    <a:pt x="2743454" y="2794"/>
                  </a:lnTo>
                  <a:lnTo>
                    <a:pt x="2740660" y="0"/>
                  </a:lnTo>
                  <a:lnTo>
                    <a:pt x="2733548" y="0"/>
                  </a:lnTo>
                  <a:lnTo>
                    <a:pt x="2730754" y="2794"/>
                  </a:lnTo>
                  <a:lnTo>
                    <a:pt x="2730754" y="198882"/>
                  </a:lnTo>
                  <a:lnTo>
                    <a:pt x="2699004" y="198882"/>
                  </a:lnTo>
                  <a:lnTo>
                    <a:pt x="2737104" y="275082"/>
                  </a:lnTo>
                  <a:lnTo>
                    <a:pt x="2765679" y="217932"/>
                  </a:lnTo>
                  <a:lnTo>
                    <a:pt x="2775204" y="198882"/>
                  </a:lnTo>
                  <a:close/>
                </a:path>
                <a:path w="6977380" h="275589">
                  <a:moveTo>
                    <a:pt x="5487924" y="198882"/>
                  </a:moveTo>
                  <a:lnTo>
                    <a:pt x="5456174" y="198882"/>
                  </a:lnTo>
                  <a:lnTo>
                    <a:pt x="5456174" y="2794"/>
                  </a:lnTo>
                  <a:lnTo>
                    <a:pt x="5453380" y="0"/>
                  </a:lnTo>
                  <a:lnTo>
                    <a:pt x="5446268" y="0"/>
                  </a:lnTo>
                  <a:lnTo>
                    <a:pt x="5443474" y="2794"/>
                  </a:lnTo>
                  <a:lnTo>
                    <a:pt x="5443474" y="198882"/>
                  </a:lnTo>
                  <a:lnTo>
                    <a:pt x="5411724" y="198882"/>
                  </a:lnTo>
                  <a:lnTo>
                    <a:pt x="5449824" y="275082"/>
                  </a:lnTo>
                  <a:lnTo>
                    <a:pt x="5478399" y="217932"/>
                  </a:lnTo>
                  <a:lnTo>
                    <a:pt x="5487924" y="198882"/>
                  </a:lnTo>
                  <a:close/>
                </a:path>
                <a:path w="6977380" h="275589">
                  <a:moveTo>
                    <a:pt x="6976872" y="198882"/>
                  </a:moveTo>
                  <a:lnTo>
                    <a:pt x="6945122" y="198882"/>
                  </a:lnTo>
                  <a:lnTo>
                    <a:pt x="6945122" y="2794"/>
                  </a:lnTo>
                  <a:lnTo>
                    <a:pt x="6942328" y="0"/>
                  </a:lnTo>
                  <a:lnTo>
                    <a:pt x="6935216" y="0"/>
                  </a:lnTo>
                  <a:lnTo>
                    <a:pt x="6932422" y="2794"/>
                  </a:lnTo>
                  <a:lnTo>
                    <a:pt x="6932422" y="198882"/>
                  </a:lnTo>
                  <a:lnTo>
                    <a:pt x="6900672" y="198882"/>
                  </a:lnTo>
                  <a:lnTo>
                    <a:pt x="6938772" y="275082"/>
                  </a:lnTo>
                  <a:lnTo>
                    <a:pt x="6967347" y="217932"/>
                  </a:lnTo>
                  <a:lnTo>
                    <a:pt x="6976872" y="198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89628" y="2161413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分配给进程 </a:t>
            </a:r>
            <a:r>
              <a:rPr dirty="0" sz="1800">
                <a:latin typeface="SimSun"/>
                <a:cs typeface="SimSun"/>
              </a:rPr>
              <a:t>的时间片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7990" y="2434209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进程被抢占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90964" y="2161413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分配给进程 </a:t>
            </a:r>
            <a:r>
              <a:rPr dirty="0" sz="1800">
                <a:latin typeface="SimSun"/>
                <a:cs typeface="SimSun"/>
              </a:rPr>
              <a:t>的时间片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08181" y="2434209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交互完成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68011" y="3563111"/>
            <a:ext cx="2700020" cy="76200"/>
          </a:xfrm>
          <a:custGeom>
            <a:avLst/>
            <a:gdLst/>
            <a:ahLst/>
            <a:cxnLst/>
            <a:rect l="l" t="t" r="r" b="b"/>
            <a:pathLst>
              <a:path w="27000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3" y="44450"/>
                </a:lnTo>
                <a:lnTo>
                  <a:pt x="57150" y="41655"/>
                </a:lnTo>
                <a:lnTo>
                  <a:pt x="57150" y="34543"/>
                </a:lnTo>
                <a:lnTo>
                  <a:pt x="5994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00020" h="76200">
                <a:moveTo>
                  <a:pt x="2623312" y="0"/>
                </a:moveTo>
                <a:lnTo>
                  <a:pt x="2623312" y="76200"/>
                </a:lnTo>
                <a:lnTo>
                  <a:pt x="2686812" y="44450"/>
                </a:lnTo>
                <a:lnTo>
                  <a:pt x="2639567" y="44450"/>
                </a:lnTo>
                <a:lnTo>
                  <a:pt x="2642362" y="41655"/>
                </a:lnTo>
                <a:lnTo>
                  <a:pt x="2642362" y="34543"/>
                </a:lnTo>
                <a:lnTo>
                  <a:pt x="2639567" y="31750"/>
                </a:lnTo>
                <a:lnTo>
                  <a:pt x="2686812" y="31750"/>
                </a:lnTo>
                <a:lnTo>
                  <a:pt x="2623312" y="0"/>
                </a:lnTo>
                <a:close/>
              </a:path>
              <a:path w="2700020" h="76200">
                <a:moveTo>
                  <a:pt x="76200" y="31750"/>
                </a:moveTo>
                <a:lnTo>
                  <a:pt x="59943" y="31750"/>
                </a:lnTo>
                <a:lnTo>
                  <a:pt x="57150" y="34543"/>
                </a:lnTo>
                <a:lnTo>
                  <a:pt x="57150" y="41655"/>
                </a:lnTo>
                <a:lnTo>
                  <a:pt x="5994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00020" h="76200">
                <a:moveTo>
                  <a:pt x="26233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623312" y="44450"/>
                </a:lnTo>
                <a:lnTo>
                  <a:pt x="2623312" y="31750"/>
                </a:lnTo>
                <a:close/>
              </a:path>
              <a:path w="2700020" h="76200">
                <a:moveTo>
                  <a:pt x="2686812" y="31750"/>
                </a:moveTo>
                <a:lnTo>
                  <a:pt x="2639567" y="31750"/>
                </a:lnTo>
                <a:lnTo>
                  <a:pt x="2642362" y="34543"/>
                </a:lnTo>
                <a:lnTo>
                  <a:pt x="2642362" y="41655"/>
                </a:lnTo>
                <a:lnTo>
                  <a:pt x="2639567" y="44450"/>
                </a:lnTo>
                <a:lnTo>
                  <a:pt x="2686812" y="44450"/>
                </a:lnTo>
                <a:lnTo>
                  <a:pt x="2699512" y="38100"/>
                </a:lnTo>
                <a:lnTo>
                  <a:pt x="26868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658992" y="3621735"/>
            <a:ext cx="711200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时间片</a:t>
            </a:r>
            <a:endParaRPr sz="1800">
              <a:latin typeface="SimSun"/>
              <a:cs typeface="SimSun"/>
            </a:endParaRPr>
          </a:p>
          <a:p>
            <a:pPr algn="ctr" marL="508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rebuchet MS"/>
                <a:cs typeface="Trebuchet MS"/>
              </a:rPr>
              <a:t>q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80731" y="3563111"/>
            <a:ext cx="2700020" cy="76200"/>
          </a:xfrm>
          <a:custGeom>
            <a:avLst/>
            <a:gdLst/>
            <a:ahLst/>
            <a:cxnLst/>
            <a:rect l="l" t="t" r="r" b="b"/>
            <a:pathLst>
              <a:path w="27000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4" y="44450"/>
                </a:lnTo>
                <a:lnTo>
                  <a:pt x="57150" y="41655"/>
                </a:lnTo>
                <a:lnTo>
                  <a:pt x="57150" y="34543"/>
                </a:lnTo>
                <a:lnTo>
                  <a:pt x="59944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700020" h="76200">
                <a:moveTo>
                  <a:pt x="2623312" y="0"/>
                </a:moveTo>
                <a:lnTo>
                  <a:pt x="2623312" y="76200"/>
                </a:lnTo>
                <a:lnTo>
                  <a:pt x="2686812" y="44450"/>
                </a:lnTo>
                <a:lnTo>
                  <a:pt x="2639568" y="44450"/>
                </a:lnTo>
                <a:lnTo>
                  <a:pt x="2642362" y="41655"/>
                </a:lnTo>
                <a:lnTo>
                  <a:pt x="2642362" y="34543"/>
                </a:lnTo>
                <a:lnTo>
                  <a:pt x="2639568" y="31750"/>
                </a:lnTo>
                <a:lnTo>
                  <a:pt x="2686812" y="31750"/>
                </a:lnTo>
                <a:lnTo>
                  <a:pt x="2623312" y="0"/>
                </a:lnTo>
                <a:close/>
              </a:path>
              <a:path w="2700020" h="76200">
                <a:moveTo>
                  <a:pt x="76200" y="31750"/>
                </a:moveTo>
                <a:lnTo>
                  <a:pt x="59944" y="31750"/>
                </a:lnTo>
                <a:lnTo>
                  <a:pt x="57150" y="34543"/>
                </a:lnTo>
                <a:lnTo>
                  <a:pt x="57150" y="41655"/>
                </a:lnTo>
                <a:lnTo>
                  <a:pt x="59944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700020" h="76200">
                <a:moveTo>
                  <a:pt x="26233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623312" y="44450"/>
                </a:lnTo>
                <a:lnTo>
                  <a:pt x="2623312" y="31750"/>
                </a:lnTo>
                <a:close/>
              </a:path>
              <a:path w="2700020" h="76200">
                <a:moveTo>
                  <a:pt x="2686812" y="31750"/>
                </a:moveTo>
                <a:lnTo>
                  <a:pt x="2639568" y="31750"/>
                </a:lnTo>
                <a:lnTo>
                  <a:pt x="2642362" y="34543"/>
                </a:lnTo>
                <a:lnTo>
                  <a:pt x="2642362" y="41655"/>
                </a:lnTo>
                <a:lnTo>
                  <a:pt x="2639568" y="44450"/>
                </a:lnTo>
                <a:lnTo>
                  <a:pt x="2686812" y="44450"/>
                </a:lnTo>
                <a:lnTo>
                  <a:pt x="2699512" y="38100"/>
                </a:lnTo>
                <a:lnTo>
                  <a:pt x="26868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021828" y="3620261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其它进程运行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68011" y="4241291"/>
            <a:ext cx="6900545" cy="76200"/>
          </a:xfrm>
          <a:custGeom>
            <a:avLst/>
            <a:gdLst/>
            <a:ahLst/>
            <a:cxnLst/>
            <a:rect l="l" t="t" r="r" b="b"/>
            <a:pathLst>
              <a:path w="690054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0071" y="44449"/>
                </a:lnTo>
                <a:lnTo>
                  <a:pt x="57150" y="41655"/>
                </a:lnTo>
                <a:lnTo>
                  <a:pt x="57150" y="34543"/>
                </a:lnTo>
                <a:lnTo>
                  <a:pt x="60071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6900545" h="76200">
                <a:moveTo>
                  <a:pt x="6824090" y="0"/>
                </a:moveTo>
                <a:lnTo>
                  <a:pt x="6824090" y="76199"/>
                </a:lnTo>
                <a:lnTo>
                  <a:pt x="6887590" y="44449"/>
                </a:lnTo>
                <a:lnTo>
                  <a:pt x="6840219" y="44449"/>
                </a:lnTo>
                <a:lnTo>
                  <a:pt x="6843140" y="41655"/>
                </a:lnTo>
                <a:lnTo>
                  <a:pt x="6843140" y="34543"/>
                </a:lnTo>
                <a:lnTo>
                  <a:pt x="6840219" y="31749"/>
                </a:lnTo>
                <a:lnTo>
                  <a:pt x="6887590" y="31749"/>
                </a:lnTo>
                <a:lnTo>
                  <a:pt x="6824090" y="0"/>
                </a:lnTo>
                <a:close/>
              </a:path>
              <a:path w="6900545" h="76200">
                <a:moveTo>
                  <a:pt x="76200" y="31749"/>
                </a:moveTo>
                <a:lnTo>
                  <a:pt x="60071" y="31749"/>
                </a:lnTo>
                <a:lnTo>
                  <a:pt x="57150" y="34543"/>
                </a:lnTo>
                <a:lnTo>
                  <a:pt x="57150" y="41655"/>
                </a:lnTo>
                <a:lnTo>
                  <a:pt x="60071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6900545" h="76200">
                <a:moveTo>
                  <a:pt x="682409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6824090" y="44449"/>
                </a:lnTo>
                <a:lnTo>
                  <a:pt x="6824090" y="31749"/>
                </a:lnTo>
                <a:close/>
              </a:path>
              <a:path w="6900545" h="76200">
                <a:moveTo>
                  <a:pt x="6887590" y="31749"/>
                </a:moveTo>
                <a:lnTo>
                  <a:pt x="6840219" y="31749"/>
                </a:lnTo>
                <a:lnTo>
                  <a:pt x="6843140" y="34543"/>
                </a:lnTo>
                <a:lnTo>
                  <a:pt x="6843140" y="41655"/>
                </a:lnTo>
                <a:lnTo>
                  <a:pt x="6840219" y="44449"/>
                </a:lnTo>
                <a:lnTo>
                  <a:pt x="6887590" y="44449"/>
                </a:lnTo>
                <a:lnTo>
                  <a:pt x="6900290" y="38099"/>
                </a:lnTo>
                <a:lnTo>
                  <a:pt x="688759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44130" y="4297121"/>
            <a:ext cx="939800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imSun"/>
                <a:cs typeface="SimSun"/>
              </a:rPr>
              <a:t>响应时间</a:t>
            </a:r>
            <a:endParaRPr sz="1800">
              <a:latin typeface="SimSun"/>
              <a:cs typeface="SimSun"/>
            </a:endParaRPr>
          </a:p>
          <a:p>
            <a:pPr algn="ctr" marL="698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91553" y="5501741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imSun"/>
                <a:cs typeface="SimSun"/>
              </a:rPr>
              <a:t>时间片小于交互时间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2351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轮转调度算法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2235" y="1583689"/>
          <a:ext cx="9138920" cy="501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/>
                <a:gridCol w="1137920"/>
                <a:gridCol w="1137919"/>
                <a:gridCol w="1137920"/>
                <a:gridCol w="1137920"/>
                <a:gridCol w="1137920"/>
                <a:gridCol w="1137920"/>
                <a:gridCol w="1137920"/>
              </a:tblGrid>
              <a:tr h="53174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SimSun"/>
                          <a:cs typeface="SimSun"/>
                        </a:rPr>
                        <a:t>作业情况</a:t>
                      </a:r>
                      <a:endParaRPr sz="1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SimSun"/>
                          <a:cs typeface="SimSun"/>
                        </a:rPr>
                        <a:t>时间片</a:t>
                      </a:r>
                      <a:endParaRPr sz="1600">
                        <a:latin typeface="SimSun"/>
                        <a:cs typeface="SimSu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进程名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平均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87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到达时间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服务时间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74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RR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spc="5">
                          <a:latin typeface="Trebuchet MS"/>
                          <a:cs typeface="Trebuchet MS"/>
                        </a:rPr>
                        <a:t>q=1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完成时间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周转时间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11.8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103505" indent="-228600">
                        <a:lnSpc>
                          <a:spcPct val="101099"/>
                        </a:lnSpc>
                        <a:spcBef>
                          <a:spcPts val="200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带权周转 </a:t>
                      </a:r>
                      <a:r>
                        <a:rPr dirty="0" sz="1800">
                          <a:latin typeface="SimSun"/>
                          <a:cs typeface="SimSun"/>
                        </a:rPr>
                        <a:t>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3.75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3.67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3.5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3.33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3.46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87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RR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800" spc="5">
                          <a:latin typeface="Trebuchet MS"/>
                          <a:cs typeface="Trebuchet MS"/>
                        </a:rPr>
                        <a:t>q=4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完成时间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7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周转时间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8.4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103505" indent="-228600">
                        <a:lnSpc>
                          <a:spcPct val="101099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SimSun"/>
                          <a:cs typeface="SimSun"/>
                        </a:rPr>
                        <a:t>带权周转 </a:t>
                      </a:r>
                      <a:r>
                        <a:rPr dirty="0" sz="1800">
                          <a:latin typeface="SimSun"/>
                          <a:cs typeface="SimSun"/>
                        </a:rPr>
                        <a:t>时间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2.25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3.33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2.5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8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36903" y="1613916"/>
            <a:ext cx="1129030" cy="1590040"/>
          </a:xfrm>
          <a:custGeom>
            <a:avLst/>
            <a:gdLst/>
            <a:ahLst/>
            <a:cxnLst/>
            <a:rect l="l" t="t" r="r" b="b"/>
            <a:pathLst>
              <a:path w="1129030" h="1590039">
                <a:moveTo>
                  <a:pt x="0" y="0"/>
                </a:moveTo>
                <a:lnTo>
                  <a:pt x="1128522" y="15899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3464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3.1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处理机调度的层次和调度算法的目标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34285"/>
            <a:ext cx="921512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Microsoft YaHei UI"/>
                <a:cs typeface="Microsoft YaHei UI"/>
              </a:rPr>
              <a:t>在多道程序系统中，一个作业从提交开始，直至作业运行完毕，可能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</a:pPr>
            <a:r>
              <a:rPr dirty="0" sz="2400" spc="10" b="1">
                <a:latin typeface="Microsoft YaHei UI"/>
                <a:cs typeface="Microsoft YaHei UI"/>
              </a:rPr>
              <a:t>经历三级处理机调度：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  <a:tab pos="2923540" algn="l"/>
                <a:tab pos="3846829" algn="l"/>
              </a:tabLst>
            </a:pPr>
            <a:r>
              <a:rPr dirty="0" sz="2400" b="1">
                <a:latin typeface="Microsoft YaHei UI"/>
                <a:cs typeface="Microsoft YaHei UI"/>
              </a:rPr>
              <a:t>①	</a:t>
            </a:r>
            <a:r>
              <a:rPr dirty="0" sz="2400" spc="10" b="1">
                <a:latin typeface="Microsoft YaHei UI"/>
                <a:cs typeface="Microsoft YaHei UI"/>
              </a:rPr>
              <a:t>高级调度</a:t>
            </a:r>
            <a:r>
              <a:rPr dirty="0" sz="2400" spc="-200" b="1">
                <a:latin typeface="Microsoft YaHei UI"/>
                <a:cs typeface="Microsoft YaHei UI"/>
              </a:rPr>
              <a:t>（High	</a:t>
            </a:r>
            <a:r>
              <a:rPr dirty="0" sz="2400" spc="-35" b="1">
                <a:latin typeface="Microsoft YaHei UI"/>
                <a:cs typeface="Microsoft YaHei UI"/>
              </a:rPr>
              <a:t>Level	</a:t>
            </a:r>
            <a:r>
              <a:rPr dirty="0" sz="2400" spc="-105" b="1">
                <a:latin typeface="Microsoft YaHei UI"/>
                <a:cs typeface="Microsoft YaHei UI"/>
              </a:rPr>
              <a:t>Scheduling）：</a:t>
            </a:r>
            <a:r>
              <a:rPr dirty="0" sz="2400" spc="10" b="1">
                <a:latin typeface="Microsoft YaHei UI"/>
                <a:cs typeface="Microsoft YaHei UI"/>
              </a:rPr>
              <a:t>作业；长程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1665" algn="l"/>
                <a:tab pos="4154804" algn="l"/>
                <a:tab pos="5078730" algn="l"/>
              </a:tabLst>
            </a:pPr>
            <a:r>
              <a:rPr dirty="0" sz="2400" b="1">
                <a:latin typeface="Microsoft YaHei UI"/>
                <a:cs typeface="Microsoft YaHei UI"/>
              </a:rPr>
              <a:t>②	</a:t>
            </a:r>
            <a:r>
              <a:rPr dirty="0" sz="2400" spc="10" b="1">
                <a:latin typeface="Microsoft YaHei UI"/>
                <a:cs typeface="Microsoft YaHei UI"/>
              </a:rPr>
              <a:t>低级调度</a:t>
            </a:r>
            <a:r>
              <a:rPr dirty="0" sz="2400" spc="-85" b="1">
                <a:latin typeface="Microsoft YaHei UI"/>
                <a:cs typeface="Microsoft YaHei UI"/>
              </a:rPr>
              <a:t>（Intermediate	</a:t>
            </a:r>
            <a:r>
              <a:rPr dirty="0" sz="2400" spc="-35" b="1">
                <a:latin typeface="Microsoft YaHei UI"/>
                <a:cs typeface="Microsoft YaHei UI"/>
              </a:rPr>
              <a:t>Level	</a:t>
            </a:r>
            <a:r>
              <a:rPr dirty="0" sz="2400" spc="-105" b="1">
                <a:latin typeface="Microsoft YaHei UI"/>
                <a:cs typeface="Microsoft YaHei UI"/>
              </a:rPr>
              <a:t>Scheduling）：</a:t>
            </a:r>
            <a:r>
              <a:rPr dirty="0" sz="2400" spc="10" b="1">
                <a:latin typeface="Microsoft YaHei UI"/>
                <a:cs typeface="Microsoft YaHei UI"/>
              </a:rPr>
              <a:t>进程；短程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  <a:tab pos="2769870" algn="l"/>
                <a:tab pos="3693160" algn="l"/>
              </a:tabLst>
            </a:pPr>
            <a:r>
              <a:rPr dirty="0" sz="2400" b="1">
                <a:latin typeface="Microsoft YaHei UI"/>
                <a:cs typeface="Microsoft YaHei UI"/>
              </a:rPr>
              <a:t>③	</a:t>
            </a:r>
            <a:r>
              <a:rPr dirty="0" sz="2400" spc="10" b="1">
                <a:latin typeface="Microsoft YaHei UI"/>
                <a:cs typeface="Microsoft YaHei UI"/>
              </a:rPr>
              <a:t>中级调度</a:t>
            </a:r>
            <a:r>
              <a:rPr dirty="0" sz="2400" spc="-325" b="1">
                <a:latin typeface="Microsoft YaHei UI"/>
                <a:cs typeface="Microsoft YaHei UI"/>
              </a:rPr>
              <a:t>（Low	</a:t>
            </a:r>
            <a:r>
              <a:rPr dirty="0" sz="2400" spc="-35" b="1">
                <a:latin typeface="Microsoft YaHei UI"/>
                <a:cs typeface="Microsoft YaHei UI"/>
              </a:rPr>
              <a:t>Level	</a:t>
            </a:r>
            <a:r>
              <a:rPr dirty="0" sz="2400" spc="-105" b="1">
                <a:latin typeface="Microsoft YaHei UI"/>
                <a:cs typeface="Microsoft YaHei UI"/>
              </a:rPr>
              <a:t>Scheduling）：</a:t>
            </a:r>
            <a:r>
              <a:rPr dirty="0" sz="2400" spc="10" b="1">
                <a:latin typeface="Microsoft YaHei UI"/>
                <a:cs typeface="Microsoft YaHei UI"/>
              </a:rPr>
              <a:t>对换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76936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优先级调度算法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round</a:t>
            </a:r>
            <a:r>
              <a:rPr dirty="0" sz="3600" spc="-45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robin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，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RR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2826"/>
            <a:ext cx="4203065" cy="468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优先级调度算法的类型：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Microsoft YaHei UI"/>
              <a:buAutoNum type="arabicPeriod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非抢占式优先级调度算法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抢占式优先级调度算法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优先级的类型：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Microsoft YaHei UI"/>
              <a:buAutoNum type="arabicPeriod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5275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静态优先级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5275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动态优先级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10717"/>
            <a:ext cx="76130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多级反馈队列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multileved feedback </a:t>
            </a:r>
            <a:r>
              <a:rPr dirty="0" sz="3600" spc="-107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queue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调度算法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04821"/>
            <a:ext cx="420624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调度机制：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Microsoft YaHei UI"/>
              <a:buAutoNum type="arabicPeriod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设置多个就绪队列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每个队列都采</a:t>
            </a:r>
            <a:r>
              <a:rPr dirty="0" sz="2400" spc="15" b="1">
                <a:latin typeface="Microsoft YaHei UI"/>
                <a:cs typeface="Microsoft YaHei UI"/>
              </a:rPr>
              <a:t>用</a:t>
            </a:r>
            <a:r>
              <a:rPr dirty="0" sz="2400" spc="-225" b="1">
                <a:latin typeface="Microsoft YaHei UI"/>
                <a:cs typeface="Microsoft YaHei UI"/>
              </a:rPr>
              <a:t>FCFS</a:t>
            </a:r>
            <a:r>
              <a:rPr dirty="0" sz="2400" spc="10" b="1">
                <a:latin typeface="Microsoft YaHei UI"/>
                <a:cs typeface="Microsoft YaHei UI"/>
              </a:rPr>
              <a:t>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按队列优先级调度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65102" y="1717167"/>
            <a:ext cx="6033135" cy="4222750"/>
            <a:chOff x="5265102" y="1717167"/>
            <a:chExt cx="6033135" cy="4222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4564" y="1726692"/>
              <a:ext cx="6013703" cy="42031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69865" y="1721929"/>
              <a:ext cx="6023610" cy="4213225"/>
            </a:xfrm>
            <a:custGeom>
              <a:avLst/>
              <a:gdLst/>
              <a:ahLst/>
              <a:cxnLst/>
              <a:rect l="l" t="t" r="r" b="b"/>
              <a:pathLst>
                <a:path w="6023609" h="4213225">
                  <a:moveTo>
                    <a:pt x="0" y="4212717"/>
                  </a:moveTo>
                  <a:lnTo>
                    <a:pt x="6023229" y="4212717"/>
                  </a:lnTo>
                  <a:lnTo>
                    <a:pt x="6023229" y="0"/>
                  </a:lnTo>
                  <a:lnTo>
                    <a:pt x="0" y="0"/>
                  </a:lnTo>
                  <a:lnTo>
                    <a:pt x="0" y="4212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10717"/>
            <a:ext cx="76130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多级反馈队列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multileved feedback </a:t>
            </a:r>
            <a:r>
              <a:rPr dirty="0" sz="3600" spc="-1070" b="1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queue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调度算法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04821"/>
            <a:ext cx="328422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调度算法的性能：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Microsoft YaHei UI"/>
              <a:buAutoNum type="arabicPeriod" startAt="2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终端型用户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短批处理作业用户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lvl="1" marL="819785" indent="-46482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19785" algn="l"/>
                <a:tab pos="820419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长批处理作业用户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65102" y="1717167"/>
            <a:ext cx="6033135" cy="4222750"/>
            <a:chOff x="5265102" y="1717167"/>
            <a:chExt cx="6033135" cy="4222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4564" y="1726692"/>
              <a:ext cx="6013703" cy="42031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69865" y="1721929"/>
              <a:ext cx="6023610" cy="4213225"/>
            </a:xfrm>
            <a:custGeom>
              <a:avLst/>
              <a:gdLst/>
              <a:ahLst/>
              <a:cxnLst/>
              <a:rect l="l" t="t" r="r" b="b"/>
              <a:pathLst>
                <a:path w="6023609" h="4213225">
                  <a:moveTo>
                    <a:pt x="0" y="4212717"/>
                  </a:moveTo>
                  <a:lnTo>
                    <a:pt x="6023229" y="4212717"/>
                  </a:lnTo>
                  <a:lnTo>
                    <a:pt x="6023229" y="0"/>
                  </a:lnTo>
                  <a:lnTo>
                    <a:pt x="0" y="0"/>
                  </a:lnTo>
                  <a:lnTo>
                    <a:pt x="0" y="42127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3.4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实时调度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0677"/>
            <a:ext cx="8978900" cy="419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实现实时调度的条件：</a:t>
            </a:r>
            <a:endParaRPr sz="2400">
              <a:latin typeface="Microsoft YaHei UI"/>
              <a:cs typeface="Microsoft YaHei UI"/>
            </a:endParaRPr>
          </a:p>
          <a:p>
            <a:pPr marL="1001394" marR="156845" indent="-364490">
              <a:lnSpc>
                <a:spcPct val="150000"/>
              </a:lnSpc>
              <a:spcBef>
                <a:spcPts val="1000"/>
              </a:spcBef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①</a:t>
            </a:r>
            <a:r>
              <a:rPr dirty="0" sz="1900" spc="285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提供必要的信息：就绪时间、开</a:t>
            </a:r>
            <a:r>
              <a:rPr dirty="0" sz="2400" spc="15" b="1">
                <a:latin typeface="Microsoft YaHei UI"/>
                <a:cs typeface="Microsoft YaHei UI"/>
              </a:rPr>
              <a:t>始</a:t>
            </a:r>
            <a:r>
              <a:rPr dirty="0" sz="2400" spc="75" b="1">
                <a:latin typeface="Microsoft YaHei UI"/>
                <a:cs typeface="Microsoft YaHei UI"/>
              </a:rPr>
              <a:t>/</a:t>
            </a:r>
            <a:r>
              <a:rPr dirty="0" sz="2400" spc="10" b="1">
                <a:latin typeface="Microsoft YaHei UI"/>
                <a:cs typeface="Microsoft YaHei UI"/>
              </a:rPr>
              <a:t>完成截止时间、处理时 </a:t>
            </a:r>
            <a:r>
              <a:rPr dirty="0" sz="2400" spc="5" b="1">
                <a:latin typeface="Microsoft YaHei UI"/>
                <a:cs typeface="Microsoft YaHei UI"/>
              </a:rPr>
              <a:t>间、资源要求、优先级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  <a:spcBef>
                <a:spcPts val="5"/>
              </a:spcBef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②</a:t>
            </a:r>
            <a:r>
              <a:rPr dirty="0" sz="1900" spc="32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系统处理能力强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636905">
              <a:lnSpc>
                <a:spcPct val="100000"/>
              </a:lnSpc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③</a:t>
            </a:r>
            <a:r>
              <a:rPr dirty="0" sz="1900" spc="33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5" b="1">
                <a:latin typeface="Microsoft YaHei UI"/>
                <a:cs typeface="Microsoft YaHei UI"/>
              </a:rPr>
              <a:t>采用抢占式调度机制</a:t>
            </a:r>
            <a:endParaRPr sz="2400">
              <a:latin typeface="Microsoft YaHei UI"/>
              <a:cs typeface="Microsoft YaHei UI"/>
            </a:endParaRPr>
          </a:p>
          <a:p>
            <a:pPr marL="1001394" marR="5080" indent="-364490">
              <a:lnSpc>
                <a:spcPct val="150000"/>
              </a:lnSpc>
              <a:spcBef>
                <a:spcPts val="1000"/>
              </a:spcBef>
            </a:pPr>
            <a:r>
              <a:rPr dirty="0" sz="1900" spc="20" b="1">
                <a:solidFill>
                  <a:srgbClr val="90C225"/>
                </a:solidFill>
                <a:latin typeface="Microsoft YaHei UI"/>
                <a:cs typeface="Microsoft YaHei UI"/>
              </a:rPr>
              <a:t>④</a:t>
            </a:r>
            <a:r>
              <a:rPr dirty="0" sz="1900" spc="285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2400" spc="10" b="1">
                <a:latin typeface="Microsoft YaHei UI"/>
                <a:cs typeface="Microsoft YaHei UI"/>
              </a:rPr>
              <a:t>具有快速切换机制：对中断的快速响应能力；快速地任务分 </a:t>
            </a:r>
            <a:r>
              <a:rPr dirty="0" sz="2400" spc="5" b="1">
                <a:latin typeface="Microsoft YaHei UI"/>
                <a:cs typeface="Microsoft YaHei UI"/>
              </a:rPr>
              <a:t>派能力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1041" y="3517391"/>
            <a:ext cx="1877695" cy="805180"/>
            <a:chOff x="4151041" y="3517391"/>
            <a:chExt cx="1877695" cy="805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5278" y="3524777"/>
              <a:ext cx="1872958" cy="789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51041" y="3521086"/>
              <a:ext cx="1877060" cy="797560"/>
            </a:xfrm>
            <a:custGeom>
              <a:avLst/>
              <a:gdLst/>
              <a:ahLst/>
              <a:cxnLst/>
              <a:rect l="l" t="t" r="r" b="b"/>
              <a:pathLst>
                <a:path w="1877060" h="797560">
                  <a:moveTo>
                    <a:pt x="0" y="797286"/>
                  </a:moveTo>
                  <a:lnTo>
                    <a:pt x="4431" y="797286"/>
                  </a:lnTo>
                </a:path>
                <a:path w="1877060" h="797560">
                  <a:moveTo>
                    <a:pt x="1876854" y="0"/>
                  </a:moveTo>
                  <a:lnTo>
                    <a:pt x="0" y="0"/>
                  </a:lnTo>
                </a:path>
              </a:pathLst>
            </a:custGeom>
            <a:ln w="7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3.4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实时调度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60677"/>
            <a:ext cx="5769610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5" b="1">
                <a:latin typeface="Microsoft YaHei UI"/>
                <a:cs typeface="Microsoft YaHei UI"/>
              </a:rPr>
              <a:t>实时调度算法的分类：按调度方式分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Microsoft YaHei UI"/>
              <a:cs typeface="Microsoft YaHei U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非抢占式调度算法：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Microsoft YaHei UI"/>
              <a:buAutoNum type="arabicPeriod"/>
            </a:pPr>
            <a:endParaRPr sz="1350">
              <a:latin typeface="Microsoft YaHei UI"/>
              <a:cs typeface="Microsoft YaHei UI"/>
            </a:endParaRPr>
          </a:p>
          <a:p>
            <a:pPr lvl="1" marL="549910" indent="-19494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550545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非抢占式轮转调度算法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1350">
              <a:latin typeface="Microsoft YaHei UI"/>
              <a:cs typeface="Microsoft YaHei UI"/>
            </a:endParaRPr>
          </a:p>
          <a:p>
            <a:pPr lvl="1" marL="549910" indent="-19494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550545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非抢占式优先调度算法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1350">
              <a:latin typeface="Microsoft YaHei UI"/>
              <a:cs typeface="Microsoft YaHei U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抢占式调度算法：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Microsoft YaHei UI"/>
              <a:buAutoNum type="arabicPeriod"/>
            </a:pPr>
            <a:endParaRPr sz="1350">
              <a:latin typeface="Microsoft YaHei UI"/>
              <a:cs typeface="Microsoft YaHei UI"/>
            </a:endParaRPr>
          </a:p>
          <a:p>
            <a:pPr lvl="1" marL="549910" indent="-19494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550545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基于时钟中断的抢占式优先级调度算法</a:t>
            </a:r>
            <a:endParaRPr sz="2400">
              <a:latin typeface="Microsoft YaHei UI"/>
              <a:cs typeface="Microsoft YaHei U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1350">
              <a:latin typeface="Microsoft YaHei UI"/>
              <a:cs typeface="Microsoft YaHei UI"/>
            </a:endParaRPr>
          </a:p>
          <a:p>
            <a:pPr lvl="1" marL="549910" indent="-194945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550545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立即抢占的优先级调度算法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2214372"/>
            <a:ext cx="5821680" cy="2904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7728" y="2214372"/>
            <a:ext cx="4533900" cy="273557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2069441"/>
            <a:ext cx="4539996" cy="2470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2620" y="1868423"/>
            <a:ext cx="5026152" cy="28361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58875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最早截止时间优先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ED</a:t>
            </a:r>
            <a:r>
              <a:rPr dirty="0" sz="3600" spc="5" b="1">
                <a:solidFill>
                  <a:srgbClr val="90C225"/>
                </a:solidFill>
                <a:latin typeface="Trebuchet MS"/>
                <a:cs typeface="Trebuchet MS"/>
              </a:rPr>
              <a:t>F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Earliest  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Deadline </a:t>
            </a: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First</a:t>
            </a:r>
            <a:r>
              <a:rPr dirty="0" sz="3600" b="1">
                <a:solidFill>
                  <a:srgbClr val="90C225"/>
                </a:solidFill>
                <a:latin typeface="Microsoft YaHei UI"/>
                <a:cs typeface="Microsoft YaHei UI"/>
              </a:rPr>
              <a:t>）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34666"/>
            <a:ext cx="894588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基本思想：</a:t>
            </a:r>
            <a:endParaRPr sz="2400">
              <a:latin typeface="Microsoft YaHei UI"/>
              <a:cs typeface="Microsoft YaHei UI"/>
            </a:endParaRPr>
          </a:p>
          <a:p>
            <a:pPr marL="355600" marR="5080" indent="-342900">
              <a:lnSpc>
                <a:spcPct val="2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根据任务的开始截止时间来确定任务的优先级，截止时间愈早， </a:t>
            </a:r>
            <a:r>
              <a:rPr dirty="0" sz="2400" spc="10" b="1">
                <a:latin typeface="Microsoft YaHei UI"/>
                <a:cs typeface="Microsoft YaHei UI"/>
              </a:rPr>
              <a:t>其优先级愈高。</a:t>
            </a:r>
            <a:endParaRPr sz="2400">
              <a:latin typeface="Microsoft YaHei UI"/>
              <a:cs typeface="Microsoft YaHei UI"/>
            </a:endParaRPr>
          </a:p>
          <a:p>
            <a:pPr marL="355600" marR="5080" indent="-342900">
              <a:lnSpc>
                <a:spcPct val="200000"/>
              </a:lnSpc>
              <a:spcBef>
                <a:spcPts val="101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要求在系统中保持一个实时任务就绪队列，该队列按各任务截止 </a:t>
            </a:r>
            <a:r>
              <a:rPr dirty="0" sz="2400" spc="5" b="1">
                <a:latin typeface="Microsoft YaHei UI"/>
                <a:cs typeface="Microsoft YaHei UI"/>
              </a:rPr>
              <a:t>时间的早晚排序，具有最早截止时间的任务排在队列的最前面。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该算法既可用于抢占式调度，也可用于非抢占式调度方式。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78223" y="2040635"/>
          <a:ext cx="4771390" cy="51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/>
                <a:gridCol w="1214755"/>
                <a:gridCol w="1071245"/>
                <a:gridCol w="713104"/>
              </a:tblGrid>
              <a:tr h="499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2400" b="1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0C22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67505" y="2475559"/>
            <a:ext cx="5858510" cy="171450"/>
          </a:xfrm>
          <a:custGeom>
            <a:avLst/>
            <a:gdLst/>
            <a:ahLst/>
            <a:cxnLst/>
            <a:rect l="l" t="t" r="r" b="b"/>
            <a:pathLst>
              <a:path w="5858509" h="171450">
                <a:moveTo>
                  <a:pt x="5708568" y="0"/>
                </a:moveTo>
                <a:lnTo>
                  <a:pt x="5701268" y="464"/>
                </a:lnTo>
                <a:lnTo>
                  <a:pt x="5694705" y="3643"/>
                </a:lnTo>
                <a:lnTo>
                  <a:pt x="5689727" y="9322"/>
                </a:lnTo>
                <a:lnTo>
                  <a:pt x="5687262" y="16444"/>
                </a:lnTo>
                <a:lnTo>
                  <a:pt x="5687726" y="23721"/>
                </a:lnTo>
                <a:lnTo>
                  <a:pt x="5690905" y="30307"/>
                </a:lnTo>
                <a:lnTo>
                  <a:pt x="5696585" y="35357"/>
                </a:lnTo>
                <a:lnTo>
                  <a:pt x="5749834" y="66454"/>
                </a:lnTo>
                <a:lnTo>
                  <a:pt x="5820537" y="66472"/>
                </a:lnTo>
                <a:lnTo>
                  <a:pt x="5820537" y="104572"/>
                </a:lnTo>
                <a:lnTo>
                  <a:pt x="5750015" y="104572"/>
                </a:lnTo>
                <a:lnTo>
                  <a:pt x="5696458" y="135814"/>
                </a:lnTo>
                <a:lnTo>
                  <a:pt x="5690850" y="140793"/>
                </a:lnTo>
                <a:lnTo>
                  <a:pt x="5687695" y="147355"/>
                </a:lnTo>
                <a:lnTo>
                  <a:pt x="5687206" y="154656"/>
                </a:lnTo>
                <a:lnTo>
                  <a:pt x="5689600" y="161849"/>
                </a:lnTo>
                <a:lnTo>
                  <a:pt x="5694650" y="167457"/>
                </a:lnTo>
                <a:lnTo>
                  <a:pt x="5701236" y="170612"/>
                </a:lnTo>
                <a:lnTo>
                  <a:pt x="5708513" y="171100"/>
                </a:lnTo>
                <a:lnTo>
                  <a:pt x="5715635" y="168707"/>
                </a:lnTo>
                <a:lnTo>
                  <a:pt x="5825762" y="104572"/>
                </a:lnTo>
                <a:lnTo>
                  <a:pt x="5820537" y="104572"/>
                </a:lnTo>
                <a:lnTo>
                  <a:pt x="5825794" y="104554"/>
                </a:lnTo>
                <a:lnTo>
                  <a:pt x="5858256" y="85649"/>
                </a:lnTo>
                <a:lnTo>
                  <a:pt x="5715762" y="2464"/>
                </a:lnTo>
                <a:lnTo>
                  <a:pt x="5708568" y="0"/>
                </a:lnTo>
                <a:close/>
              </a:path>
              <a:path w="5858509" h="171450">
                <a:moveTo>
                  <a:pt x="5782579" y="85576"/>
                </a:moveTo>
                <a:lnTo>
                  <a:pt x="5750047" y="104554"/>
                </a:lnTo>
                <a:lnTo>
                  <a:pt x="5820537" y="104572"/>
                </a:lnTo>
                <a:lnTo>
                  <a:pt x="5820537" y="102032"/>
                </a:lnTo>
                <a:lnTo>
                  <a:pt x="5810758" y="102032"/>
                </a:lnTo>
                <a:lnTo>
                  <a:pt x="5782579" y="85576"/>
                </a:lnTo>
                <a:close/>
              </a:path>
              <a:path w="5858509" h="171450">
                <a:moveTo>
                  <a:pt x="0" y="64948"/>
                </a:moveTo>
                <a:lnTo>
                  <a:pt x="0" y="103048"/>
                </a:lnTo>
                <a:lnTo>
                  <a:pt x="5750047" y="104554"/>
                </a:lnTo>
                <a:lnTo>
                  <a:pt x="5782579" y="85576"/>
                </a:lnTo>
                <a:lnTo>
                  <a:pt x="5749834" y="66454"/>
                </a:lnTo>
                <a:lnTo>
                  <a:pt x="0" y="64948"/>
                </a:lnTo>
                <a:close/>
              </a:path>
              <a:path w="5858509" h="171450">
                <a:moveTo>
                  <a:pt x="5810758" y="69139"/>
                </a:moveTo>
                <a:lnTo>
                  <a:pt x="5782579" y="85576"/>
                </a:lnTo>
                <a:lnTo>
                  <a:pt x="5810758" y="102032"/>
                </a:lnTo>
                <a:lnTo>
                  <a:pt x="5810758" y="69139"/>
                </a:lnTo>
                <a:close/>
              </a:path>
              <a:path w="5858509" h="171450">
                <a:moveTo>
                  <a:pt x="5820537" y="69139"/>
                </a:moveTo>
                <a:lnTo>
                  <a:pt x="5810758" y="69139"/>
                </a:lnTo>
                <a:lnTo>
                  <a:pt x="5810758" y="102032"/>
                </a:lnTo>
                <a:lnTo>
                  <a:pt x="5820537" y="102032"/>
                </a:lnTo>
                <a:lnTo>
                  <a:pt x="5820537" y="69139"/>
                </a:lnTo>
                <a:close/>
              </a:path>
              <a:path w="5858509" h="171450">
                <a:moveTo>
                  <a:pt x="5749834" y="66454"/>
                </a:moveTo>
                <a:lnTo>
                  <a:pt x="5782579" y="85576"/>
                </a:lnTo>
                <a:lnTo>
                  <a:pt x="5810758" y="69139"/>
                </a:lnTo>
                <a:lnTo>
                  <a:pt x="5820537" y="69139"/>
                </a:lnTo>
                <a:lnTo>
                  <a:pt x="5820537" y="66472"/>
                </a:lnTo>
                <a:lnTo>
                  <a:pt x="5749834" y="66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11370" y="2560954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84266" y="2559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0882" y="2559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3882" y="2559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69382" y="1416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8894" y="1416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41894" y="1416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70010" y="1416430"/>
            <a:ext cx="171450" cy="643255"/>
          </a:xfrm>
          <a:custGeom>
            <a:avLst/>
            <a:gdLst/>
            <a:ahLst/>
            <a:cxnLst/>
            <a:rect l="l" t="t" r="r" b="b"/>
            <a:pathLst>
              <a:path w="171450" h="643255">
                <a:moveTo>
                  <a:pt x="85787" y="75644"/>
                </a:moveTo>
                <a:lnTo>
                  <a:pt x="66676" y="108244"/>
                </a:lnTo>
                <a:lnTo>
                  <a:pt x="65329" y="643128"/>
                </a:lnTo>
                <a:lnTo>
                  <a:pt x="103429" y="643255"/>
                </a:lnTo>
                <a:lnTo>
                  <a:pt x="104690" y="142367"/>
                </a:lnTo>
                <a:lnTo>
                  <a:pt x="104689" y="108244"/>
                </a:lnTo>
                <a:lnTo>
                  <a:pt x="85787" y="75644"/>
                </a:lnTo>
                <a:close/>
              </a:path>
              <a:path w="171450" h="643255">
                <a:moveTo>
                  <a:pt x="107856" y="37846"/>
                </a:moveTo>
                <a:lnTo>
                  <a:pt x="104953" y="37846"/>
                </a:lnTo>
                <a:lnTo>
                  <a:pt x="104776" y="108393"/>
                </a:lnTo>
                <a:lnTo>
                  <a:pt x="135814" y="161925"/>
                </a:lnTo>
                <a:lnTo>
                  <a:pt x="140793" y="167550"/>
                </a:lnTo>
                <a:lnTo>
                  <a:pt x="147355" y="170735"/>
                </a:lnTo>
                <a:lnTo>
                  <a:pt x="154656" y="171229"/>
                </a:lnTo>
                <a:lnTo>
                  <a:pt x="161849" y="168783"/>
                </a:lnTo>
                <a:lnTo>
                  <a:pt x="167475" y="163750"/>
                </a:lnTo>
                <a:lnTo>
                  <a:pt x="170660" y="157194"/>
                </a:lnTo>
                <a:lnTo>
                  <a:pt x="171154" y="149923"/>
                </a:lnTo>
                <a:lnTo>
                  <a:pt x="168707" y="142748"/>
                </a:lnTo>
                <a:lnTo>
                  <a:pt x="107856" y="37846"/>
                </a:lnTo>
                <a:close/>
              </a:path>
              <a:path w="171450" h="643255">
                <a:moveTo>
                  <a:pt x="85903" y="0"/>
                </a:moveTo>
                <a:lnTo>
                  <a:pt x="2464" y="142367"/>
                </a:lnTo>
                <a:lnTo>
                  <a:pt x="0" y="149488"/>
                </a:lnTo>
                <a:lnTo>
                  <a:pt x="464" y="156765"/>
                </a:lnTo>
                <a:lnTo>
                  <a:pt x="3643" y="163351"/>
                </a:lnTo>
                <a:lnTo>
                  <a:pt x="9322" y="168402"/>
                </a:lnTo>
                <a:lnTo>
                  <a:pt x="16444" y="170868"/>
                </a:lnTo>
                <a:lnTo>
                  <a:pt x="23721" y="170418"/>
                </a:lnTo>
                <a:lnTo>
                  <a:pt x="30307" y="167276"/>
                </a:lnTo>
                <a:lnTo>
                  <a:pt x="35357" y="161671"/>
                </a:lnTo>
                <a:lnTo>
                  <a:pt x="66676" y="108244"/>
                </a:lnTo>
                <a:lnTo>
                  <a:pt x="66853" y="37846"/>
                </a:lnTo>
                <a:lnTo>
                  <a:pt x="107856" y="37846"/>
                </a:lnTo>
                <a:lnTo>
                  <a:pt x="85903" y="0"/>
                </a:lnTo>
                <a:close/>
              </a:path>
              <a:path w="171450" h="643255">
                <a:moveTo>
                  <a:pt x="104929" y="47371"/>
                </a:moveTo>
                <a:lnTo>
                  <a:pt x="69393" y="47371"/>
                </a:lnTo>
                <a:lnTo>
                  <a:pt x="102286" y="47498"/>
                </a:lnTo>
                <a:lnTo>
                  <a:pt x="85787" y="75644"/>
                </a:lnTo>
                <a:lnTo>
                  <a:pt x="104776" y="108393"/>
                </a:lnTo>
                <a:lnTo>
                  <a:pt x="104929" y="47371"/>
                </a:lnTo>
                <a:close/>
              </a:path>
              <a:path w="171450" h="643255">
                <a:moveTo>
                  <a:pt x="104953" y="37846"/>
                </a:moveTo>
                <a:lnTo>
                  <a:pt x="66853" y="37846"/>
                </a:lnTo>
                <a:lnTo>
                  <a:pt x="66676" y="108244"/>
                </a:lnTo>
                <a:lnTo>
                  <a:pt x="85787" y="75644"/>
                </a:lnTo>
                <a:lnTo>
                  <a:pt x="69393" y="47371"/>
                </a:lnTo>
                <a:lnTo>
                  <a:pt x="104929" y="47371"/>
                </a:lnTo>
                <a:lnTo>
                  <a:pt x="104953" y="37846"/>
                </a:lnTo>
                <a:close/>
              </a:path>
              <a:path w="171450" h="643255">
                <a:moveTo>
                  <a:pt x="69393" y="47371"/>
                </a:moveTo>
                <a:lnTo>
                  <a:pt x="85787" y="75644"/>
                </a:lnTo>
                <a:lnTo>
                  <a:pt x="102286" y="47498"/>
                </a:lnTo>
                <a:lnTo>
                  <a:pt x="69393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32250" y="328955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6825" y="3301746"/>
            <a:ext cx="509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dirty="0" sz="1800" spc="-5" b="1">
                <a:latin typeface="Arial"/>
                <a:cs typeface="Arial"/>
              </a:rPr>
              <a:t>2</a:t>
            </a:r>
            <a:r>
              <a:rPr dirty="0" sz="1800" spc="-5" b="1">
                <a:latin typeface="Arial"/>
                <a:cs typeface="Arial"/>
              </a:rPr>
              <a:t>	</a:t>
            </a: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7330" y="33017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2576" y="10861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0635" y="10861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1453" y="109829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4833" y="109829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76892" y="2431491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8870" y="1147064"/>
            <a:ext cx="1406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开始截止时间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8870" y="2219071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任务执行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88870" y="3291078"/>
            <a:ext cx="946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任务到达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7921" y="4172534"/>
            <a:ext cx="4309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EDF</a:t>
            </a:r>
            <a:r>
              <a:rPr dirty="0" sz="2400" spc="5">
                <a:latin typeface="SimSun"/>
                <a:cs typeface="SimSun"/>
              </a:rPr>
              <a:t>算法用于非抢占式调度方式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92907" y="2328672"/>
          <a:ext cx="5100320" cy="75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825"/>
                <a:gridCol w="287654"/>
                <a:gridCol w="216534"/>
                <a:gridCol w="503554"/>
                <a:gridCol w="504190"/>
                <a:gridCol w="504825"/>
                <a:gridCol w="504189"/>
                <a:gridCol w="288289"/>
                <a:gridCol w="215264"/>
                <a:gridCol w="504189"/>
                <a:gridCol w="506729"/>
              </a:tblGrid>
              <a:tr h="359663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A2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A3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A4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A5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194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16408">
                <a:tc gridSpan="3"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B1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290"/>
                        </a:spcBef>
                      </a:pPr>
                      <a:r>
                        <a:rPr dirty="0" sz="1800" spc="-10">
                          <a:latin typeface="Arial MT"/>
                          <a:cs typeface="Arial MT"/>
                        </a:rPr>
                        <a:t>B2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751826" y="3011423"/>
            <a:ext cx="1009015" cy="114300"/>
          </a:xfrm>
          <a:custGeom>
            <a:avLst/>
            <a:gdLst/>
            <a:ahLst/>
            <a:cxnLst/>
            <a:rect l="l" t="t" r="r" b="b"/>
            <a:pathLst>
              <a:path w="1009015" h="114300">
                <a:moveTo>
                  <a:pt x="894588" y="0"/>
                </a:moveTo>
                <a:lnTo>
                  <a:pt x="894588" y="114300"/>
                </a:lnTo>
                <a:lnTo>
                  <a:pt x="970788" y="76200"/>
                </a:lnTo>
                <a:lnTo>
                  <a:pt x="913638" y="76200"/>
                </a:lnTo>
                <a:lnTo>
                  <a:pt x="913638" y="38100"/>
                </a:lnTo>
                <a:lnTo>
                  <a:pt x="970788" y="38100"/>
                </a:lnTo>
                <a:lnTo>
                  <a:pt x="894588" y="0"/>
                </a:lnTo>
                <a:close/>
              </a:path>
              <a:path w="1009015" h="114300">
                <a:moveTo>
                  <a:pt x="89458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94588" y="76200"/>
                </a:lnTo>
                <a:lnTo>
                  <a:pt x="894588" y="38100"/>
                </a:lnTo>
                <a:close/>
              </a:path>
              <a:path w="1009015" h="114300">
                <a:moveTo>
                  <a:pt x="970788" y="38100"/>
                </a:moveTo>
                <a:lnTo>
                  <a:pt x="913638" y="38100"/>
                </a:lnTo>
                <a:lnTo>
                  <a:pt x="913638" y="76200"/>
                </a:lnTo>
                <a:lnTo>
                  <a:pt x="970788" y="76200"/>
                </a:lnTo>
                <a:lnTo>
                  <a:pt x="1008888" y="57150"/>
                </a:lnTo>
                <a:lnTo>
                  <a:pt x="97078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46045" y="316001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495" y="3166364"/>
            <a:ext cx="4940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  <a:tab pos="1020444" algn="l"/>
                <a:tab pos="1524000" algn="l"/>
                <a:tab pos="2028825" algn="l"/>
                <a:tab pos="2532380" algn="l"/>
                <a:tab pos="3036570" algn="l"/>
                <a:tab pos="3540125" algn="l"/>
                <a:tab pos="4044950" algn="l"/>
                <a:tab pos="4548505" algn="l"/>
              </a:tabLst>
            </a:pPr>
            <a:r>
              <a:rPr dirty="0" sz="1800" spc="-10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4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5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6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7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8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9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Arial MT"/>
                <a:cs typeface="Arial MT"/>
              </a:rPr>
              <a:t>100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959" y="3167888"/>
            <a:ext cx="95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SimSun"/>
                <a:cs typeface="SimSun"/>
              </a:rPr>
              <a:t>时间</a:t>
            </a:r>
            <a:r>
              <a:rPr dirty="0" sz="1800" b="1">
                <a:latin typeface="Arial"/>
                <a:cs typeface="Arial"/>
              </a:rPr>
              <a:t>t/ms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3696" y="1843277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144"/>
                </a:moveTo>
                <a:lnTo>
                  <a:pt x="0" y="390144"/>
                </a:lnTo>
                <a:lnTo>
                  <a:pt x="57150" y="504444"/>
                </a:lnTo>
                <a:lnTo>
                  <a:pt x="104775" y="409194"/>
                </a:lnTo>
                <a:lnTo>
                  <a:pt x="38100" y="409194"/>
                </a:lnTo>
                <a:lnTo>
                  <a:pt x="38100" y="390144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194"/>
                </a:lnTo>
                <a:lnTo>
                  <a:pt x="76200" y="409194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144"/>
                </a:moveTo>
                <a:lnTo>
                  <a:pt x="76200" y="390144"/>
                </a:lnTo>
                <a:lnTo>
                  <a:pt x="76200" y="409194"/>
                </a:lnTo>
                <a:lnTo>
                  <a:pt x="104775" y="409194"/>
                </a:lnTo>
                <a:lnTo>
                  <a:pt x="114300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71059" y="1843277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144"/>
                </a:moveTo>
                <a:lnTo>
                  <a:pt x="0" y="390144"/>
                </a:lnTo>
                <a:lnTo>
                  <a:pt x="57150" y="504444"/>
                </a:lnTo>
                <a:lnTo>
                  <a:pt x="104775" y="409194"/>
                </a:lnTo>
                <a:lnTo>
                  <a:pt x="38100" y="409194"/>
                </a:lnTo>
                <a:lnTo>
                  <a:pt x="38100" y="390144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194"/>
                </a:lnTo>
                <a:lnTo>
                  <a:pt x="76200" y="409194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144"/>
                </a:moveTo>
                <a:lnTo>
                  <a:pt x="76200" y="390144"/>
                </a:lnTo>
                <a:lnTo>
                  <a:pt x="76200" y="409194"/>
                </a:lnTo>
                <a:lnTo>
                  <a:pt x="104775" y="409194"/>
                </a:lnTo>
                <a:lnTo>
                  <a:pt x="114300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79947" y="1843277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144"/>
                </a:moveTo>
                <a:lnTo>
                  <a:pt x="0" y="390144"/>
                </a:lnTo>
                <a:lnTo>
                  <a:pt x="57150" y="504444"/>
                </a:lnTo>
                <a:lnTo>
                  <a:pt x="104775" y="409194"/>
                </a:lnTo>
                <a:lnTo>
                  <a:pt x="38100" y="409194"/>
                </a:lnTo>
                <a:lnTo>
                  <a:pt x="38100" y="390144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194"/>
                </a:lnTo>
                <a:lnTo>
                  <a:pt x="76200" y="409194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144"/>
                </a:moveTo>
                <a:lnTo>
                  <a:pt x="76200" y="390144"/>
                </a:lnTo>
                <a:lnTo>
                  <a:pt x="76200" y="409194"/>
                </a:lnTo>
                <a:lnTo>
                  <a:pt x="104775" y="409194"/>
                </a:lnTo>
                <a:lnTo>
                  <a:pt x="114300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87311" y="1843277"/>
            <a:ext cx="114300" cy="504825"/>
          </a:xfrm>
          <a:custGeom>
            <a:avLst/>
            <a:gdLst/>
            <a:ahLst/>
            <a:cxnLst/>
            <a:rect l="l" t="t" r="r" b="b"/>
            <a:pathLst>
              <a:path w="114300" h="504825">
                <a:moveTo>
                  <a:pt x="38100" y="390144"/>
                </a:moveTo>
                <a:lnTo>
                  <a:pt x="0" y="390144"/>
                </a:lnTo>
                <a:lnTo>
                  <a:pt x="57150" y="504444"/>
                </a:lnTo>
                <a:lnTo>
                  <a:pt x="104775" y="409194"/>
                </a:lnTo>
                <a:lnTo>
                  <a:pt x="38100" y="409194"/>
                </a:lnTo>
                <a:lnTo>
                  <a:pt x="38100" y="390144"/>
                </a:lnTo>
                <a:close/>
              </a:path>
              <a:path w="114300" h="504825">
                <a:moveTo>
                  <a:pt x="76200" y="0"/>
                </a:moveTo>
                <a:lnTo>
                  <a:pt x="38100" y="0"/>
                </a:lnTo>
                <a:lnTo>
                  <a:pt x="38100" y="409194"/>
                </a:lnTo>
                <a:lnTo>
                  <a:pt x="76200" y="409194"/>
                </a:lnTo>
                <a:lnTo>
                  <a:pt x="76200" y="0"/>
                </a:lnTo>
                <a:close/>
              </a:path>
              <a:path w="114300" h="504825">
                <a:moveTo>
                  <a:pt x="114300" y="390144"/>
                </a:moveTo>
                <a:lnTo>
                  <a:pt x="76200" y="390144"/>
                </a:lnTo>
                <a:lnTo>
                  <a:pt x="76200" y="409194"/>
                </a:lnTo>
                <a:lnTo>
                  <a:pt x="104775" y="409194"/>
                </a:lnTo>
                <a:lnTo>
                  <a:pt x="114300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94379" y="1290954"/>
            <a:ext cx="842644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55" b="1">
                <a:latin typeface="Arial"/>
                <a:cs typeface="Arial"/>
              </a:rPr>
              <a:t>A1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5">
                <a:latin typeface="SimSun"/>
                <a:cs typeface="SimSun"/>
              </a:rPr>
              <a:t>最后期限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75503" y="986789"/>
            <a:ext cx="114300" cy="1367155"/>
          </a:xfrm>
          <a:custGeom>
            <a:avLst/>
            <a:gdLst/>
            <a:ahLst/>
            <a:cxnLst/>
            <a:rect l="l" t="t" r="r" b="b"/>
            <a:pathLst>
              <a:path w="114300" h="1367155">
                <a:moveTo>
                  <a:pt x="38100" y="1252727"/>
                </a:moveTo>
                <a:lnTo>
                  <a:pt x="0" y="1252727"/>
                </a:lnTo>
                <a:lnTo>
                  <a:pt x="57150" y="1367027"/>
                </a:lnTo>
                <a:lnTo>
                  <a:pt x="104775" y="1271777"/>
                </a:lnTo>
                <a:lnTo>
                  <a:pt x="38100" y="1271777"/>
                </a:lnTo>
                <a:lnTo>
                  <a:pt x="38100" y="1252727"/>
                </a:lnTo>
                <a:close/>
              </a:path>
              <a:path w="114300" h="1367155">
                <a:moveTo>
                  <a:pt x="76200" y="0"/>
                </a:moveTo>
                <a:lnTo>
                  <a:pt x="38100" y="0"/>
                </a:lnTo>
                <a:lnTo>
                  <a:pt x="38100" y="1271777"/>
                </a:lnTo>
                <a:lnTo>
                  <a:pt x="76200" y="1271777"/>
                </a:lnTo>
                <a:lnTo>
                  <a:pt x="76200" y="0"/>
                </a:lnTo>
                <a:close/>
              </a:path>
              <a:path w="114300" h="1367155">
                <a:moveTo>
                  <a:pt x="114300" y="1252727"/>
                </a:moveTo>
                <a:lnTo>
                  <a:pt x="76200" y="1252727"/>
                </a:lnTo>
                <a:lnTo>
                  <a:pt x="76200" y="1271777"/>
                </a:lnTo>
                <a:lnTo>
                  <a:pt x="104775" y="1271777"/>
                </a:lnTo>
                <a:lnTo>
                  <a:pt x="114300" y="125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38186" y="438149"/>
            <a:ext cx="842644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B2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600" spc="5">
                <a:latin typeface="SimSun"/>
                <a:cs typeface="SimSun"/>
              </a:rPr>
              <a:t>最后期限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855" y="433578"/>
            <a:ext cx="842644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B1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5">
                <a:latin typeface="SimSun"/>
                <a:cs typeface="SimSun"/>
              </a:rPr>
              <a:t>最后期限</a:t>
            </a:r>
            <a:endParaRPr sz="1600">
              <a:latin typeface="SimSun"/>
              <a:cs typeface="SimSu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94432" y="4131564"/>
          <a:ext cx="5099050" cy="39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/>
                <a:gridCol w="504189"/>
                <a:gridCol w="503555"/>
                <a:gridCol w="719455"/>
                <a:gridCol w="504825"/>
                <a:gridCol w="359410"/>
                <a:gridCol w="434340"/>
                <a:gridCol w="1008380"/>
                <a:gridCol w="506729"/>
              </a:tblGrid>
              <a:tr h="359663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B1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A2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B1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A3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B2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A4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B2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latin typeface="Arial MT"/>
                          <a:cs typeface="Arial MT"/>
                        </a:rPr>
                        <a:t>A5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713482" y="4150614"/>
            <a:ext cx="6120765" cy="417195"/>
            <a:chOff x="2713482" y="4150614"/>
            <a:chExt cx="6120765" cy="417195"/>
          </a:xfrm>
        </p:grpSpPr>
        <p:sp>
          <p:nvSpPr>
            <p:cNvPr id="17" name="object 17"/>
            <p:cNvSpPr/>
            <p:nvPr/>
          </p:nvSpPr>
          <p:spPr>
            <a:xfrm>
              <a:off x="2713482" y="4453128"/>
              <a:ext cx="6120765" cy="114300"/>
            </a:xfrm>
            <a:custGeom>
              <a:avLst/>
              <a:gdLst/>
              <a:ahLst/>
              <a:cxnLst/>
              <a:rect l="l" t="t" r="r" b="b"/>
              <a:pathLst>
                <a:path w="6120765" h="114300">
                  <a:moveTo>
                    <a:pt x="6006084" y="0"/>
                  </a:moveTo>
                  <a:lnTo>
                    <a:pt x="6006084" y="114300"/>
                  </a:lnTo>
                  <a:lnTo>
                    <a:pt x="6082284" y="76200"/>
                  </a:lnTo>
                  <a:lnTo>
                    <a:pt x="6025134" y="76200"/>
                  </a:lnTo>
                  <a:lnTo>
                    <a:pt x="6025134" y="38100"/>
                  </a:lnTo>
                  <a:lnTo>
                    <a:pt x="6082284" y="38100"/>
                  </a:lnTo>
                  <a:lnTo>
                    <a:pt x="6006084" y="0"/>
                  </a:lnTo>
                  <a:close/>
                </a:path>
                <a:path w="6120765" h="114300">
                  <a:moveTo>
                    <a:pt x="600608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6006084" y="76200"/>
                  </a:lnTo>
                  <a:lnTo>
                    <a:pt x="6006084" y="38100"/>
                  </a:lnTo>
                  <a:close/>
                </a:path>
                <a:path w="6120765" h="114300">
                  <a:moveTo>
                    <a:pt x="6082284" y="38100"/>
                  </a:moveTo>
                  <a:lnTo>
                    <a:pt x="6025134" y="38100"/>
                  </a:lnTo>
                  <a:lnTo>
                    <a:pt x="6025134" y="76200"/>
                  </a:lnTo>
                  <a:lnTo>
                    <a:pt x="6082284" y="76200"/>
                  </a:lnTo>
                  <a:lnTo>
                    <a:pt x="6120384" y="57150"/>
                  </a:lnTo>
                  <a:lnTo>
                    <a:pt x="608228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16402" y="4150613"/>
              <a:ext cx="4032885" cy="360045"/>
            </a:xfrm>
            <a:custGeom>
              <a:avLst/>
              <a:gdLst/>
              <a:ahLst/>
              <a:cxnLst/>
              <a:rect l="l" t="t" r="r" b="b"/>
              <a:pathLst>
                <a:path w="4032884" h="360045">
                  <a:moveTo>
                    <a:pt x="505968" y="0"/>
                  </a:moveTo>
                  <a:lnTo>
                    <a:pt x="0" y="0"/>
                  </a:lnTo>
                  <a:lnTo>
                    <a:pt x="0" y="359664"/>
                  </a:lnTo>
                  <a:lnTo>
                    <a:pt x="505968" y="359664"/>
                  </a:lnTo>
                  <a:lnTo>
                    <a:pt x="505968" y="0"/>
                  </a:lnTo>
                  <a:close/>
                </a:path>
                <a:path w="4032884" h="360045">
                  <a:moveTo>
                    <a:pt x="1728216" y="0"/>
                  </a:moveTo>
                  <a:lnTo>
                    <a:pt x="1008888" y="0"/>
                  </a:lnTo>
                  <a:lnTo>
                    <a:pt x="1008888" y="359664"/>
                  </a:lnTo>
                  <a:lnTo>
                    <a:pt x="1728216" y="359664"/>
                  </a:lnTo>
                  <a:lnTo>
                    <a:pt x="1728216" y="0"/>
                  </a:lnTo>
                  <a:close/>
                </a:path>
                <a:path w="4032884" h="360045">
                  <a:moveTo>
                    <a:pt x="2592324" y="0"/>
                  </a:moveTo>
                  <a:lnTo>
                    <a:pt x="2232660" y="0"/>
                  </a:lnTo>
                  <a:lnTo>
                    <a:pt x="2232660" y="359664"/>
                  </a:lnTo>
                  <a:lnTo>
                    <a:pt x="2592324" y="359664"/>
                  </a:lnTo>
                  <a:lnTo>
                    <a:pt x="2592324" y="0"/>
                  </a:lnTo>
                  <a:close/>
                </a:path>
                <a:path w="4032884" h="360045">
                  <a:moveTo>
                    <a:pt x="4032504" y="0"/>
                  </a:moveTo>
                  <a:lnTo>
                    <a:pt x="3025140" y="0"/>
                  </a:lnTo>
                  <a:lnTo>
                    <a:pt x="3025140" y="359664"/>
                  </a:lnTo>
                  <a:lnTo>
                    <a:pt x="4032504" y="359664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7694676" y="1844801"/>
            <a:ext cx="114300" cy="509270"/>
          </a:xfrm>
          <a:custGeom>
            <a:avLst/>
            <a:gdLst/>
            <a:ahLst/>
            <a:cxnLst/>
            <a:rect l="l" t="t" r="r" b="b"/>
            <a:pathLst>
              <a:path w="114300" h="509269">
                <a:moveTo>
                  <a:pt x="38100" y="394715"/>
                </a:moveTo>
                <a:lnTo>
                  <a:pt x="0" y="394715"/>
                </a:lnTo>
                <a:lnTo>
                  <a:pt x="57150" y="509015"/>
                </a:lnTo>
                <a:lnTo>
                  <a:pt x="104775" y="413765"/>
                </a:lnTo>
                <a:lnTo>
                  <a:pt x="38100" y="413765"/>
                </a:lnTo>
                <a:lnTo>
                  <a:pt x="38100" y="394715"/>
                </a:lnTo>
                <a:close/>
              </a:path>
              <a:path w="114300" h="509269">
                <a:moveTo>
                  <a:pt x="76200" y="0"/>
                </a:moveTo>
                <a:lnTo>
                  <a:pt x="38100" y="0"/>
                </a:lnTo>
                <a:lnTo>
                  <a:pt x="38100" y="413765"/>
                </a:lnTo>
                <a:lnTo>
                  <a:pt x="76200" y="413765"/>
                </a:lnTo>
                <a:lnTo>
                  <a:pt x="76200" y="0"/>
                </a:lnTo>
                <a:close/>
              </a:path>
              <a:path w="114300" h="509269">
                <a:moveTo>
                  <a:pt x="114300" y="394715"/>
                </a:moveTo>
                <a:lnTo>
                  <a:pt x="76200" y="394715"/>
                </a:lnTo>
                <a:lnTo>
                  <a:pt x="76200" y="413765"/>
                </a:lnTo>
                <a:lnTo>
                  <a:pt x="104775" y="413765"/>
                </a:lnTo>
                <a:lnTo>
                  <a:pt x="114300" y="39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13682" y="1297304"/>
            <a:ext cx="3855720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996315" algn="l"/>
                <a:tab pos="2004695" algn="l"/>
                <a:tab pos="3013075" algn="l"/>
              </a:tabLst>
            </a:pPr>
            <a:r>
              <a:rPr dirty="0" sz="1600" spc="-30" b="1">
                <a:latin typeface="Arial"/>
                <a:cs typeface="Arial"/>
              </a:rPr>
              <a:t>A2	A3	A4	</a:t>
            </a:r>
            <a:r>
              <a:rPr dirty="0" sz="1600" spc="-55" b="1">
                <a:latin typeface="Arial"/>
                <a:cs typeface="Arial"/>
              </a:rPr>
              <a:t>A5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996315" algn="l"/>
                <a:tab pos="2004695" algn="l"/>
                <a:tab pos="3013075" algn="l"/>
              </a:tabLst>
            </a:pPr>
            <a:r>
              <a:rPr dirty="0" sz="1600" spc="5">
                <a:latin typeface="SimSun"/>
                <a:cs typeface="SimSun"/>
              </a:rPr>
              <a:t>最后期</a:t>
            </a:r>
            <a:r>
              <a:rPr dirty="0" sz="1600" spc="-5">
                <a:latin typeface="SimSun"/>
                <a:cs typeface="SimSun"/>
              </a:rPr>
              <a:t>限</a:t>
            </a:r>
            <a:r>
              <a:rPr dirty="0" sz="1600">
                <a:latin typeface="SimSun"/>
                <a:cs typeface="SimSun"/>
              </a:rPr>
              <a:t>	</a:t>
            </a:r>
            <a:r>
              <a:rPr dirty="0" sz="1600" spc="5">
                <a:latin typeface="SimSun"/>
                <a:cs typeface="SimSun"/>
              </a:rPr>
              <a:t>最后期</a:t>
            </a:r>
            <a:r>
              <a:rPr dirty="0" sz="1600" spc="-5">
                <a:latin typeface="SimSun"/>
                <a:cs typeface="SimSun"/>
              </a:rPr>
              <a:t>限</a:t>
            </a:r>
            <a:r>
              <a:rPr dirty="0" sz="1600">
                <a:latin typeface="SimSun"/>
                <a:cs typeface="SimSun"/>
              </a:rPr>
              <a:t>	</a:t>
            </a:r>
            <a:r>
              <a:rPr dirty="0" sz="1600" spc="5">
                <a:latin typeface="SimSun"/>
                <a:cs typeface="SimSun"/>
              </a:rPr>
              <a:t>最后期</a:t>
            </a:r>
            <a:r>
              <a:rPr dirty="0" sz="1600" spc="-5">
                <a:latin typeface="SimSun"/>
                <a:cs typeface="SimSun"/>
              </a:rPr>
              <a:t>限</a:t>
            </a:r>
            <a:r>
              <a:rPr dirty="0" sz="1600">
                <a:latin typeface="SimSun"/>
                <a:cs typeface="SimSun"/>
              </a:rPr>
              <a:t>	</a:t>
            </a:r>
            <a:r>
              <a:rPr dirty="0" sz="1600" spc="5">
                <a:latin typeface="SimSun"/>
                <a:cs typeface="SimSun"/>
              </a:rPr>
              <a:t>最后期限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1826" y="982217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63696" y="4510277"/>
            <a:ext cx="4145279" cy="433070"/>
          </a:xfrm>
          <a:custGeom>
            <a:avLst/>
            <a:gdLst/>
            <a:ahLst/>
            <a:cxnLst/>
            <a:rect l="l" t="t" r="r" b="b"/>
            <a:pathLst>
              <a:path w="4145279" h="433070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432816"/>
                </a:lnTo>
                <a:lnTo>
                  <a:pt x="76200" y="432816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4145279" h="433070">
                <a:moveTo>
                  <a:pt x="1121664" y="114300"/>
                </a:moveTo>
                <a:lnTo>
                  <a:pt x="1112139" y="95250"/>
                </a:lnTo>
                <a:lnTo>
                  <a:pt x="1064514" y="0"/>
                </a:lnTo>
                <a:lnTo>
                  <a:pt x="1007364" y="114300"/>
                </a:lnTo>
                <a:lnTo>
                  <a:pt x="1045464" y="114300"/>
                </a:lnTo>
                <a:lnTo>
                  <a:pt x="1045464" y="432816"/>
                </a:lnTo>
                <a:lnTo>
                  <a:pt x="1083564" y="432816"/>
                </a:lnTo>
                <a:lnTo>
                  <a:pt x="1083564" y="114300"/>
                </a:lnTo>
                <a:lnTo>
                  <a:pt x="1121664" y="114300"/>
                </a:lnTo>
                <a:close/>
              </a:path>
              <a:path w="4145279" h="433070">
                <a:moveTo>
                  <a:pt x="1626108" y="114300"/>
                </a:moveTo>
                <a:lnTo>
                  <a:pt x="1616583" y="95250"/>
                </a:lnTo>
                <a:lnTo>
                  <a:pt x="1568958" y="0"/>
                </a:lnTo>
                <a:lnTo>
                  <a:pt x="1511808" y="114300"/>
                </a:lnTo>
                <a:lnTo>
                  <a:pt x="1549908" y="114300"/>
                </a:lnTo>
                <a:lnTo>
                  <a:pt x="1549908" y="432816"/>
                </a:lnTo>
                <a:lnTo>
                  <a:pt x="1588008" y="432816"/>
                </a:lnTo>
                <a:lnTo>
                  <a:pt x="1588008" y="114300"/>
                </a:lnTo>
                <a:lnTo>
                  <a:pt x="1626108" y="114300"/>
                </a:lnTo>
                <a:close/>
              </a:path>
              <a:path w="4145279" h="433070">
                <a:moveTo>
                  <a:pt x="2202180" y="114300"/>
                </a:moveTo>
                <a:lnTo>
                  <a:pt x="2192655" y="95250"/>
                </a:lnTo>
                <a:lnTo>
                  <a:pt x="2145030" y="0"/>
                </a:lnTo>
                <a:lnTo>
                  <a:pt x="2087880" y="114300"/>
                </a:lnTo>
                <a:lnTo>
                  <a:pt x="2125980" y="114300"/>
                </a:lnTo>
                <a:lnTo>
                  <a:pt x="2125980" y="432816"/>
                </a:lnTo>
                <a:lnTo>
                  <a:pt x="2164080" y="432816"/>
                </a:lnTo>
                <a:lnTo>
                  <a:pt x="2164080" y="114300"/>
                </a:lnTo>
                <a:lnTo>
                  <a:pt x="2202180" y="114300"/>
                </a:lnTo>
                <a:close/>
              </a:path>
              <a:path w="4145279" h="433070">
                <a:moveTo>
                  <a:pt x="3137916" y="114300"/>
                </a:moveTo>
                <a:lnTo>
                  <a:pt x="3128391" y="95250"/>
                </a:lnTo>
                <a:lnTo>
                  <a:pt x="3080766" y="0"/>
                </a:lnTo>
                <a:lnTo>
                  <a:pt x="3023616" y="114300"/>
                </a:lnTo>
                <a:lnTo>
                  <a:pt x="3061716" y="114300"/>
                </a:lnTo>
                <a:lnTo>
                  <a:pt x="3061716" y="432816"/>
                </a:lnTo>
                <a:lnTo>
                  <a:pt x="3099816" y="432816"/>
                </a:lnTo>
                <a:lnTo>
                  <a:pt x="3099816" y="114300"/>
                </a:lnTo>
                <a:lnTo>
                  <a:pt x="3137916" y="114300"/>
                </a:lnTo>
                <a:close/>
              </a:path>
              <a:path w="4145279" h="433070">
                <a:moveTo>
                  <a:pt x="4145280" y="114300"/>
                </a:moveTo>
                <a:lnTo>
                  <a:pt x="4135755" y="95250"/>
                </a:lnTo>
                <a:lnTo>
                  <a:pt x="4088130" y="0"/>
                </a:lnTo>
                <a:lnTo>
                  <a:pt x="4030980" y="114300"/>
                </a:lnTo>
                <a:lnTo>
                  <a:pt x="4069080" y="114300"/>
                </a:lnTo>
                <a:lnTo>
                  <a:pt x="4069080" y="432816"/>
                </a:lnTo>
                <a:lnTo>
                  <a:pt x="4107180" y="432816"/>
                </a:lnTo>
                <a:lnTo>
                  <a:pt x="4107180" y="114300"/>
                </a:lnTo>
                <a:lnTo>
                  <a:pt x="41452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62350" y="4989067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7748" y="5041214"/>
            <a:ext cx="3094990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  <a:tabLst>
                <a:tab pos="1020444" algn="l"/>
                <a:tab pos="1595120" algn="l"/>
                <a:tab pos="2532380" algn="l"/>
              </a:tabLst>
            </a:pPr>
            <a:r>
              <a:rPr dirty="0" baseline="1543" sz="2700" spc="-7">
                <a:latin typeface="Arial MT"/>
                <a:cs typeface="Arial MT"/>
              </a:rPr>
              <a:t>A2	</a:t>
            </a:r>
            <a:r>
              <a:rPr dirty="0" sz="1800" spc="-5">
                <a:latin typeface="Arial MT"/>
                <a:cs typeface="Arial MT"/>
              </a:rPr>
              <a:t>B1	A3	</a:t>
            </a:r>
            <a:r>
              <a:rPr dirty="0" sz="1800" spc="-10">
                <a:latin typeface="Arial MT"/>
                <a:cs typeface="Arial MT"/>
              </a:rPr>
              <a:t>A4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EDF</a:t>
            </a:r>
            <a:r>
              <a:rPr dirty="0" sz="2000" spc="10">
                <a:latin typeface="SimSun"/>
                <a:cs typeface="SimSun"/>
              </a:rPr>
              <a:t>算法用于抢占调度方式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8706" y="5036261"/>
            <a:ext cx="812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5</a:t>
            </a:r>
            <a:r>
              <a:rPr dirty="0" sz="1800" spc="-5">
                <a:latin typeface="SimSun"/>
                <a:cs typeface="SimSun"/>
              </a:rPr>
              <a:t>，</a:t>
            </a:r>
            <a:r>
              <a:rPr dirty="0" sz="1800" spc="-5">
                <a:latin typeface="Arial MT"/>
                <a:cs typeface="Arial MT"/>
              </a:rPr>
              <a:t>B2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794004"/>
            <a:ext cx="8028432" cy="48097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86233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最低松弛度优先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LLF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（</a:t>
            </a:r>
            <a:r>
              <a:rPr dirty="0" sz="3600" spc="-5" b="1">
                <a:solidFill>
                  <a:srgbClr val="90C225"/>
                </a:solidFill>
                <a:latin typeface="Trebuchet MS"/>
                <a:cs typeface="Trebuchet MS"/>
              </a:rPr>
              <a:t>Least Laxity First</a:t>
            </a:r>
            <a:r>
              <a:rPr dirty="0" sz="3600" spc="-5" b="1">
                <a:solidFill>
                  <a:srgbClr val="90C225"/>
                </a:solidFill>
                <a:latin typeface="Microsoft YaHei UI"/>
                <a:cs typeface="Microsoft YaHei UI"/>
              </a:rPr>
              <a:t>） </a:t>
            </a:r>
            <a:r>
              <a:rPr dirty="0" sz="3600" spc="-1060" b="1">
                <a:solidFill>
                  <a:srgbClr val="90C225"/>
                </a:solidFill>
                <a:latin typeface="Microsoft YaHei UI"/>
                <a:cs typeface="Microsoft YaHei UI"/>
              </a:rPr>
              <a:t> </a:t>
            </a:r>
            <a:r>
              <a:rPr dirty="0" sz="3600" spc="5" b="1">
                <a:solidFill>
                  <a:srgbClr val="90C225"/>
                </a:solidFill>
                <a:latin typeface="Microsoft YaHei UI"/>
                <a:cs typeface="Microsoft YaHei UI"/>
              </a:rPr>
              <a:t>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34666"/>
            <a:ext cx="925195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基本思想：根据任务的紧急（或松弛）程度来确定任务的优先级，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0C225"/>
              </a:buClr>
              <a:buFont typeface="Wingdings"/>
              <a:buChar char=""/>
            </a:pPr>
            <a:endParaRPr sz="1600">
              <a:latin typeface="Microsoft YaHei UI"/>
              <a:cs typeface="Microsoft YaHei UI"/>
            </a:endParaRPr>
          </a:p>
          <a:p>
            <a:pPr marL="355600">
              <a:lnSpc>
                <a:spcPct val="100000"/>
              </a:lnSpc>
            </a:pPr>
            <a:r>
              <a:rPr dirty="0" sz="2400" spc="5" b="1">
                <a:latin typeface="Microsoft YaHei UI"/>
                <a:cs typeface="Microsoft YaHei UI"/>
              </a:rPr>
              <a:t>任务的紧急程度愈高，其优先级愈高。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任务的松弛度＝必须完成时间－其本身的运行时间－当前时间</a:t>
            </a:r>
            <a:endParaRPr sz="2400">
              <a:latin typeface="Microsoft YaHei UI"/>
              <a:cs typeface="Microsoft YaHei UI"/>
            </a:endParaRPr>
          </a:p>
          <a:p>
            <a:pPr marL="355600" marR="311150" indent="-342900">
              <a:lnSpc>
                <a:spcPct val="2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要求在系统中有一个按松弛度排序的实时任务就绪队列，松弛度 </a:t>
            </a:r>
            <a:r>
              <a:rPr dirty="0" sz="2400" spc="5" b="1">
                <a:latin typeface="Microsoft YaHei UI"/>
                <a:cs typeface="Microsoft YaHei UI"/>
              </a:rPr>
              <a:t>最低的任务排在队列的最前面。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150">
              <a:latin typeface="Microsoft YaHei UI"/>
              <a:cs typeface="Microsoft YaHei UI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400" spc="10" b="1">
                <a:latin typeface="Microsoft YaHei UI"/>
                <a:cs typeface="Microsoft YaHei UI"/>
              </a:rPr>
              <a:t>该算法主要可用于抢占式调度。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0909" y="1251966"/>
            <a:ext cx="4678680" cy="3799840"/>
          </a:xfrm>
          <a:custGeom>
            <a:avLst/>
            <a:gdLst/>
            <a:ahLst/>
            <a:cxnLst/>
            <a:rect l="l" t="t" r="r" b="b"/>
            <a:pathLst>
              <a:path w="4678680" h="3799840">
                <a:moveTo>
                  <a:pt x="4678680" y="0"/>
                </a:moveTo>
                <a:lnTo>
                  <a:pt x="0" y="0"/>
                </a:lnTo>
                <a:lnTo>
                  <a:pt x="0" y="3799332"/>
                </a:lnTo>
                <a:lnTo>
                  <a:pt x="4678680" y="3799332"/>
                </a:lnTo>
                <a:lnTo>
                  <a:pt x="4678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80909" y="1251966"/>
            <a:ext cx="4678680" cy="379984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tabLst>
                <a:tab pos="43497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latin typeface="SimSun"/>
                <a:cs typeface="SimSun"/>
              </a:rPr>
              <a:t>假如在一个实时系统中，</a:t>
            </a:r>
            <a:r>
              <a:rPr dirty="0" sz="2400">
                <a:latin typeface="SimSun"/>
                <a:cs typeface="SimSun"/>
              </a:rPr>
              <a:t>有</a:t>
            </a:r>
            <a:r>
              <a:rPr dirty="0" sz="2400" spc="-5">
                <a:latin typeface="SimSun"/>
                <a:cs typeface="SimSun"/>
              </a:rPr>
              <a:t>2</a:t>
            </a:r>
            <a:r>
              <a:rPr dirty="0" sz="2400">
                <a:latin typeface="SimSun"/>
                <a:cs typeface="SimSun"/>
              </a:rPr>
              <a:t>个</a:t>
            </a:r>
            <a:endParaRPr sz="2400">
              <a:latin typeface="SimSun"/>
              <a:cs typeface="SimSun"/>
            </a:endParaRPr>
          </a:p>
          <a:p>
            <a:pPr marL="434975" marR="120014">
              <a:lnSpc>
                <a:spcPct val="200000"/>
              </a:lnSpc>
              <a:spcBef>
                <a:spcPts val="5"/>
              </a:spcBef>
            </a:pPr>
            <a:r>
              <a:rPr dirty="0" sz="2400">
                <a:latin typeface="SimSun"/>
                <a:cs typeface="SimSun"/>
              </a:rPr>
              <a:t>周期性实时任务A和B，任务A要 </a:t>
            </a:r>
            <a:r>
              <a:rPr dirty="0" sz="2400">
                <a:latin typeface="SimSun"/>
                <a:cs typeface="SimSun"/>
              </a:rPr>
              <a:t>求每20ms执行一次，执行时间 为10ms；任务B要求每50ms执行 一次，执行时间为25ms。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8" y="580644"/>
            <a:ext cx="6019443" cy="24249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" y="3816164"/>
            <a:ext cx="6089904" cy="219592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3.5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死锁概述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84984"/>
            <a:ext cx="4940300" cy="210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资源问题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计算机系统中的死锁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死锁的定义、必要条件和处理方法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资源问题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77670"/>
            <a:ext cx="8362315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可重用性资源和消耗性资源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可重用性资源：可供用户重复使用多次的资源。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1900" spc="135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不允许共享；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1900" spc="135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进程按请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→使用→释放资源的顺序使用可重用性资源；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dirty="0" sz="1900" spc="135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数目固定，不能创建和删除。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资源问题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50238"/>
            <a:ext cx="6769100" cy="450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可重用性资源和消耗性资源</a:t>
            </a:r>
            <a:endParaRPr sz="2400">
              <a:latin typeface="SimSun"/>
              <a:cs typeface="SimSun"/>
            </a:endParaRPr>
          </a:p>
          <a:p>
            <a:pPr marL="354965" marR="5080" indent="-354965">
              <a:lnSpc>
                <a:spcPts val="6480"/>
              </a:lnSpc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可重用性资源：可供用户重复使用多次的资源。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对资源的请求和释放通过系统调用来实现：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imSun"/>
              <a:cs typeface="SimSun"/>
            </a:endParaRPr>
          </a:p>
          <a:p>
            <a:pPr marL="1001394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设备：request/release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001394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文件：open/close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SimSun"/>
              <a:cs typeface="SimSun"/>
            </a:endParaRPr>
          </a:p>
          <a:p>
            <a:pPr marL="1001394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临界资源：wait/signal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资源问题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50238"/>
            <a:ext cx="8313420" cy="450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可重用性资源和消耗性资源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消耗性资源：临时性资源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SimSun"/>
              <a:cs typeface="SimSun"/>
            </a:endParaRPr>
          </a:p>
          <a:p>
            <a:pPr marL="54737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数目是变化的；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54737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进程可以不断创造消耗性资源；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SimSun"/>
              <a:cs typeface="SimSun"/>
            </a:endParaRPr>
          </a:p>
          <a:p>
            <a:pPr marL="54737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进程可请求消耗性资源，使用完后不再归还。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如：生产者进程创建消耗性资源，消费者消耗消耗性资源。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资源问题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52980"/>
            <a:ext cx="951230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可抢占性资源和不可抢占性资源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可抢占性资源：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3000">
              <a:latin typeface="SimSun"/>
              <a:cs typeface="SimSun"/>
            </a:endParaRPr>
          </a:p>
          <a:p>
            <a:pPr marL="1001394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CPU和内存均属于可抢占性资源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001394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可抢占性资源不会引起死锁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不可抢占性资源：进程一旦分配资源，只能在进程用完后自行释放。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计算机系统中的死锁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57248"/>
            <a:ext cx="9512300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100"/>
              </a:lnSpc>
              <a:spcBef>
                <a:spcPts val="100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9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竞争不可抢占性资源引起死锁：系统中所拥有的不可抢占性资源数量 不足以满足多个进程运行的需要，使得进程在运行过程中，会因争夺 资源而陷入僵局。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528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例如：系统中有两个进程P</a:t>
            </a:r>
            <a:r>
              <a:rPr dirty="0" sz="16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和P</a:t>
            </a:r>
            <a:r>
              <a:rPr dirty="0" sz="1600">
                <a:solidFill>
                  <a:srgbClr val="404040"/>
                </a:solidFill>
                <a:latin typeface="SimSun"/>
                <a:cs typeface="SimSun"/>
              </a:rPr>
              <a:t>2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它们都准备写两个文件F</a:t>
            </a:r>
            <a:r>
              <a:rPr dirty="0" sz="16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和F</a:t>
            </a:r>
            <a:r>
              <a:rPr dirty="0" sz="1600">
                <a:solidFill>
                  <a:srgbClr val="404040"/>
                </a:solidFill>
                <a:latin typeface="SimSun"/>
                <a:cs typeface="SimSun"/>
              </a:rPr>
              <a:t>2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5088" y="4245864"/>
            <a:ext cx="1950720" cy="1892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1400" spc="-5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algn="ctr" marL="90805" marR="97155" indent="10795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……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 spc="5">
                <a:latin typeface="Arial MT"/>
                <a:cs typeface="Arial MT"/>
              </a:rPr>
              <a:t>F</a:t>
            </a:r>
            <a:r>
              <a:rPr dirty="0" sz="1600" spc="-5">
                <a:latin typeface="Arial MT"/>
                <a:cs typeface="Arial MT"/>
              </a:rPr>
              <a:t>1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5">
                <a:latin typeface="Arial MT"/>
                <a:cs typeface="Arial MT"/>
              </a:rPr>
              <a:t>w</a:t>
            </a:r>
            <a:r>
              <a:rPr dirty="0" sz="2000" spc="-10">
                <a:latin typeface="Arial MT"/>
                <a:cs typeface="Arial MT"/>
              </a:rPr>
              <a:t>)</a:t>
            </a:r>
            <a:r>
              <a:rPr dirty="0" sz="2000">
                <a:latin typeface="SimSun"/>
                <a:cs typeface="SimSun"/>
              </a:rPr>
              <a:t>； 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 spc="5">
                <a:latin typeface="Arial MT"/>
                <a:cs typeface="Arial MT"/>
              </a:rPr>
              <a:t>F</a:t>
            </a:r>
            <a:r>
              <a:rPr dirty="0" sz="1600" spc="-5">
                <a:latin typeface="Arial MT"/>
                <a:cs typeface="Arial MT"/>
              </a:rPr>
              <a:t>2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5">
                <a:latin typeface="Arial MT"/>
                <a:cs typeface="Arial MT"/>
              </a:rPr>
              <a:t>w</a:t>
            </a:r>
            <a:r>
              <a:rPr dirty="0" sz="2000" spc="-10">
                <a:latin typeface="Arial MT"/>
                <a:cs typeface="Arial MT"/>
              </a:rPr>
              <a:t>)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8708" y="4245864"/>
            <a:ext cx="1952625" cy="1892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1400" spc="-5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algn="ctr" marL="92075" marR="98425" indent="10795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……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 spc="5">
                <a:latin typeface="Arial MT"/>
                <a:cs typeface="Arial MT"/>
              </a:rPr>
              <a:t>F</a:t>
            </a:r>
            <a:r>
              <a:rPr dirty="0" sz="1600" spc="-5">
                <a:latin typeface="Arial MT"/>
                <a:cs typeface="Arial MT"/>
              </a:rPr>
              <a:t>2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5">
                <a:latin typeface="Arial MT"/>
                <a:cs typeface="Arial MT"/>
              </a:rPr>
              <a:t>w</a:t>
            </a:r>
            <a:r>
              <a:rPr dirty="0" sz="2000" spc="-10">
                <a:latin typeface="Arial MT"/>
                <a:cs typeface="Arial MT"/>
              </a:rPr>
              <a:t>)</a:t>
            </a:r>
            <a:r>
              <a:rPr dirty="0" sz="2000">
                <a:latin typeface="SimSun"/>
                <a:cs typeface="SimSun"/>
              </a:rPr>
              <a:t>； 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 spc="5">
                <a:latin typeface="Arial MT"/>
                <a:cs typeface="Arial MT"/>
              </a:rPr>
              <a:t>F</a:t>
            </a:r>
            <a:r>
              <a:rPr dirty="0" sz="1600" spc="-5">
                <a:latin typeface="Arial MT"/>
                <a:cs typeface="Arial MT"/>
              </a:rPr>
              <a:t>1</a:t>
            </a:r>
            <a:r>
              <a:rPr dirty="0" sz="2000">
                <a:latin typeface="SimSun"/>
                <a:cs typeface="SimSun"/>
              </a:rPr>
              <a:t>，</a:t>
            </a:r>
            <a:r>
              <a:rPr dirty="0" sz="2000" spc="5">
                <a:latin typeface="Arial MT"/>
                <a:cs typeface="Arial MT"/>
              </a:rPr>
              <a:t>w</a:t>
            </a:r>
            <a:r>
              <a:rPr dirty="0" sz="2000" spc="-10">
                <a:latin typeface="Arial MT"/>
                <a:cs typeface="Arial MT"/>
              </a:rPr>
              <a:t>)</a:t>
            </a:r>
            <a:r>
              <a:rPr dirty="0" sz="2000">
                <a:latin typeface="SimSun"/>
                <a:cs typeface="SimSun"/>
              </a:rPr>
              <a:t>；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22869" y="3963161"/>
            <a:ext cx="609600" cy="601980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0" y="300989"/>
                </a:moveTo>
                <a:lnTo>
                  <a:pt x="3990" y="252165"/>
                </a:lnTo>
                <a:lnTo>
                  <a:pt x="15544" y="205849"/>
                </a:lnTo>
                <a:lnTo>
                  <a:pt x="34032" y="162662"/>
                </a:lnTo>
                <a:lnTo>
                  <a:pt x="58826" y="123224"/>
                </a:lnTo>
                <a:lnTo>
                  <a:pt x="89296" y="88153"/>
                </a:lnTo>
                <a:lnTo>
                  <a:pt x="124815" y="58070"/>
                </a:lnTo>
                <a:lnTo>
                  <a:pt x="164753" y="33593"/>
                </a:lnTo>
                <a:lnTo>
                  <a:pt x="208483" y="15343"/>
                </a:lnTo>
                <a:lnTo>
                  <a:pt x="255374" y="3939"/>
                </a:lnTo>
                <a:lnTo>
                  <a:pt x="304800" y="0"/>
                </a:lnTo>
                <a:lnTo>
                  <a:pt x="354225" y="3939"/>
                </a:lnTo>
                <a:lnTo>
                  <a:pt x="401116" y="15343"/>
                </a:lnTo>
                <a:lnTo>
                  <a:pt x="444846" y="33593"/>
                </a:lnTo>
                <a:lnTo>
                  <a:pt x="484784" y="58070"/>
                </a:lnTo>
                <a:lnTo>
                  <a:pt x="520303" y="88153"/>
                </a:lnTo>
                <a:lnTo>
                  <a:pt x="550773" y="123224"/>
                </a:lnTo>
                <a:lnTo>
                  <a:pt x="575567" y="162662"/>
                </a:lnTo>
                <a:lnTo>
                  <a:pt x="594055" y="205849"/>
                </a:lnTo>
                <a:lnTo>
                  <a:pt x="605609" y="252165"/>
                </a:lnTo>
                <a:lnTo>
                  <a:pt x="609600" y="300989"/>
                </a:lnTo>
                <a:lnTo>
                  <a:pt x="605609" y="349814"/>
                </a:lnTo>
                <a:lnTo>
                  <a:pt x="594055" y="396130"/>
                </a:lnTo>
                <a:lnTo>
                  <a:pt x="575567" y="439317"/>
                </a:lnTo>
                <a:lnTo>
                  <a:pt x="550773" y="478755"/>
                </a:lnTo>
                <a:lnTo>
                  <a:pt x="520303" y="513826"/>
                </a:lnTo>
                <a:lnTo>
                  <a:pt x="484784" y="543909"/>
                </a:lnTo>
                <a:lnTo>
                  <a:pt x="444846" y="568386"/>
                </a:lnTo>
                <a:lnTo>
                  <a:pt x="401116" y="586636"/>
                </a:lnTo>
                <a:lnTo>
                  <a:pt x="354225" y="598040"/>
                </a:lnTo>
                <a:lnTo>
                  <a:pt x="304800" y="601980"/>
                </a:lnTo>
                <a:lnTo>
                  <a:pt x="255374" y="598040"/>
                </a:lnTo>
                <a:lnTo>
                  <a:pt x="208483" y="586636"/>
                </a:lnTo>
                <a:lnTo>
                  <a:pt x="164753" y="568386"/>
                </a:lnTo>
                <a:lnTo>
                  <a:pt x="124815" y="543909"/>
                </a:lnTo>
                <a:lnTo>
                  <a:pt x="89296" y="513826"/>
                </a:lnTo>
                <a:lnTo>
                  <a:pt x="58826" y="478755"/>
                </a:lnTo>
                <a:lnTo>
                  <a:pt x="34032" y="439317"/>
                </a:lnTo>
                <a:lnTo>
                  <a:pt x="15544" y="396130"/>
                </a:lnTo>
                <a:lnTo>
                  <a:pt x="3990" y="349814"/>
                </a:lnTo>
                <a:lnTo>
                  <a:pt x="0" y="3009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96225" y="4108195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2869" y="6035802"/>
            <a:ext cx="609600" cy="601980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0" y="300990"/>
                </a:moveTo>
                <a:lnTo>
                  <a:pt x="3990" y="252168"/>
                </a:lnTo>
                <a:lnTo>
                  <a:pt x="15544" y="205854"/>
                </a:lnTo>
                <a:lnTo>
                  <a:pt x="34032" y="162668"/>
                </a:lnTo>
                <a:lnTo>
                  <a:pt x="58826" y="123230"/>
                </a:lnTo>
                <a:lnTo>
                  <a:pt x="89296" y="88158"/>
                </a:lnTo>
                <a:lnTo>
                  <a:pt x="124815" y="58074"/>
                </a:lnTo>
                <a:lnTo>
                  <a:pt x="164753" y="33596"/>
                </a:lnTo>
                <a:lnTo>
                  <a:pt x="208483" y="15344"/>
                </a:lnTo>
                <a:lnTo>
                  <a:pt x="255374" y="3939"/>
                </a:lnTo>
                <a:lnTo>
                  <a:pt x="304800" y="0"/>
                </a:lnTo>
                <a:lnTo>
                  <a:pt x="354225" y="3939"/>
                </a:lnTo>
                <a:lnTo>
                  <a:pt x="401116" y="15344"/>
                </a:lnTo>
                <a:lnTo>
                  <a:pt x="444846" y="33596"/>
                </a:lnTo>
                <a:lnTo>
                  <a:pt x="484784" y="58074"/>
                </a:lnTo>
                <a:lnTo>
                  <a:pt x="520303" y="88158"/>
                </a:lnTo>
                <a:lnTo>
                  <a:pt x="550773" y="123230"/>
                </a:lnTo>
                <a:lnTo>
                  <a:pt x="575567" y="162668"/>
                </a:lnTo>
                <a:lnTo>
                  <a:pt x="594055" y="205854"/>
                </a:lnTo>
                <a:lnTo>
                  <a:pt x="605609" y="252168"/>
                </a:lnTo>
                <a:lnTo>
                  <a:pt x="609600" y="300990"/>
                </a:lnTo>
                <a:lnTo>
                  <a:pt x="605609" y="349811"/>
                </a:lnTo>
                <a:lnTo>
                  <a:pt x="594055" y="396125"/>
                </a:lnTo>
                <a:lnTo>
                  <a:pt x="575567" y="439311"/>
                </a:lnTo>
                <a:lnTo>
                  <a:pt x="550773" y="478749"/>
                </a:lnTo>
                <a:lnTo>
                  <a:pt x="520303" y="513821"/>
                </a:lnTo>
                <a:lnTo>
                  <a:pt x="484784" y="543905"/>
                </a:lnTo>
                <a:lnTo>
                  <a:pt x="444846" y="568383"/>
                </a:lnTo>
                <a:lnTo>
                  <a:pt x="401116" y="586635"/>
                </a:lnTo>
                <a:lnTo>
                  <a:pt x="354225" y="598040"/>
                </a:lnTo>
                <a:lnTo>
                  <a:pt x="304800" y="601980"/>
                </a:lnTo>
                <a:lnTo>
                  <a:pt x="255374" y="598040"/>
                </a:lnTo>
                <a:lnTo>
                  <a:pt x="208483" y="586635"/>
                </a:lnTo>
                <a:lnTo>
                  <a:pt x="164753" y="568383"/>
                </a:lnTo>
                <a:lnTo>
                  <a:pt x="124815" y="543905"/>
                </a:lnTo>
                <a:lnTo>
                  <a:pt x="89296" y="513821"/>
                </a:lnTo>
                <a:lnTo>
                  <a:pt x="58826" y="478749"/>
                </a:lnTo>
                <a:lnTo>
                  <a:pt x="34032" y="439311"/>
                </a:lnTo>
                <a:lnTo>
                  <a:pt x="15544" y="396125"/>
                </a:lnTo>
                <a:lnTo>
                  <a:pt x="3990" y="349811"/>
                </a:lnTo>
                <a:lnTo>
                  <a:pt x="0" y="30099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96225" y="6181445"/>
            <a:ext cx="262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758" y="5013197"/>
            <a:ext cx="668020" cy="4375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600" spc="-5">
                <a:latin typeface="Arial MT"/>
                <a:cs typeface="Arial MT"/>
              </a:rPr>
              <a:t>F</a:t>
            </a:r>
            <a:r>
              <a:rPr dirty="0" sz="1200" spc="-5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91778" y="5013197"/>
            <a:ext cx="666115" cy="437515"/>
          </a:xfrm>
          <a:custGeom>
            <a:avLst/>
            <a:gdLst/>
            <a:ahLst/>
            <a:cxnLst/>
            <a:rect l="l" t="t" r="r" b="b"/>
            <a:pathLst>
              <a:path w="666115" h="437514">
                <a:moveTo>
                  <a:pt x="665987" y="0"/>
                </a:moveTo>
                <a:lnTo>
                  <a:pt x="0" y="0"/>
                </a:lnTo>
                <a:lnTo>
                  <a:pt x="0" y="437388"/>
                </a:lnTo>
                <a:lnTo>
                  <a:pt x="665987" y="437388"/>
                </a:lnTo>
                <a:lnTo>
                  <a:pt x="665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91778" y="5013197"/>
            <a:ext cx="666115" cy="43751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600" spc="-5">
                <a:latin typeface="Arial MT"/>
                <a:cs typeface="Arial MT"/>
              </a:rPr>
              <a:t>F</a:t>
            </a:r>
            <a:r>
              <a:rPr dirty="0" sz="1200" spc="-5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45351" y="3804411"/>
            <a:ext cx="3387090" cy="2566670"/>
            <a:chOff x="6745351" y="3804411"/>
            <a:chExt cx="3387090" cy="2566670"/>
          </a:xfrm>
        </p:grpSpPr>
        <p:sp>
          <p:nvSpPr>
            <p:cNvPr id="14" name="object 14"/>
            <p:cNvSpPr/>
            <p:nvPr/>
          </p:nvSpPr>
          <p:spPr>
            <a:xfrm>
              <a:off x="6745351" y="4227956"/>
              <a:ext cx="2510790" cy="2143125"/>
            </a:xfrm>
            <a:custGeom>
              <a:avLst/>
              <a:gdLst/>
              <a:ahLst/>
              <a:cxnLst/>
              <a:rect l="l" t="t" r="r" b="b"/>
              <a:pathLst>
                <a:path w="2510790" h="2143125">
                  <a:moveTo>
                    <a:pt x="976630" y="34671"/>
                  </a:moveTo>
                  <a:lnTo>
                    <a:pt x="968349" y="30988"/>
                  </a:lnTo>
                  <a:lnTo>
                    <a:pt x="898779" y="0"/>
                  </a:lnTo>
                  <a:lnTo>
                    <a:pt x="900214" y="31902"/>
                  </a:lnTo>
                  <a:lnTo>
                    <a:pt x="843661" y="37973"/>
                  </a:lnTo>
                  <a:lnTo>
                    <a:pt x="799719" y="45212"/>
                  </a:lnTo>
                  <a:lnTo>
                    <a:pt x="756031" y="54483"/>
                  </a:lnTo>
                  <a:lnTo>
                    <a:pt x="712978" y="65532"/>
                  </a:lnTo>
                  <a:lnTo>
                    <a:pt x="670306" y="78486"/>
                  </a:lnTo>
                  <a:lnTo>
                    <a:pt x="628269" y="93091"/>
                  </a:lnTo>
                  <a:lnTo>
                    <a:pt x="586994" y="109347"/>
                  </a:lnTo>
                  <a:lnTo>
                    <a:pt x="546354" y="127254"/>
                  </a:lnTo>
                  <a:lnTo>
                    <a:pt x="506730" y="146558"/>
                  </a:lnTo>
                  <a:lnTo>
                    <a:pt x="467995" y="167513"/>
                  </a:lnTo>
                  <a:lnTo>
                    <a:pt x="430276" y="189738"/>
                  </a:lnTo>
                  <a:lnTo>
                    <a:pt x="393700" y="213106"/>
                  </a:lnTo>
                  <a:lnTo>
                    <a:pt x="358394" y="237998"/>
                  </a:lnTo>
                  <a:lnTo>
                    <a:pt x="324358" y="263906"/>
                  </a:lnTo>
                  <a:lnTo>
                    <a:pt x="291719" y="290957"/>
                  </a:lnTo>
                  <a:lnTo>
                    <a:pt x="260477" y="319024"/>
                  </a:lnTo>
                  <a:lnTo>
                    <a:pt x="230886" y="348234"/>
                  </a:lnTo>
                  <a:lnTo>
                    <a:pt x="202819" y="378079"/>
                  </a:lnTo>
                  <a:lnTo>
                    <a:pt x="176530" y="408940"/>
                  </a:lnTo>
                  <a:lnTo>
                    <a:pt x="152146" y="440563"/>
                  </a:lnTo>
                  <a:lnTo>
                    <a:pt x="129667" y="472821"/>
                  </a:lnTo>
                  <a:lnTo>
                    <a:pt x="109093" y="505714"/>
                  </a:lnTo>
                  <a:lnTo>
                    <a:pt x="90551" y="539242"/>
                  </a:lnTo>
                  <a:lnTo>
                    <a:pt x="66929" y="590550"/>
                  </a:lnTo>
                  <a:lnTo>
                    <a:pt x="48514" y="642620"/>
                  </a:lnTo>
                  <a:lnTo>
                    <a:pt x="35560" y="695325"/>
                  </a:lnTo>
                  <a:lnTo>
                    <a:pt x="28448" y="748665"/>
                  </a:lnTo>
                  <a:lnTo>
                    <a:pt x="27051" y="784225"/>
                  </a:lnTo>
                  <a:lnTo>
                    <a:pt x="27051" y="787781"/>
                  </a:lnTo>
                  <a:lnTo>
                    <a:pt x="29845" y="790702"/>
                  </a:lnTo>
                  <a:lnTo>
                    <a:pt x="33274" y="790702"/>
                  </a:lnTo>
                  <a:lnTo>
                    <a:pt x="36830" y="790829"/>
                  </a:lnTo>
                  <a:lnTo>
                    <a:pt x="39751" y="788035"/>
                  </a:lnTo>
                  <a:lnTo>
                    <a:pt x="39751" y="784225"/>
                  </a:lnTo>
                  <a:lnTo>
                    <a:pt x="40005" y="767080"/>
                  </a:lnTo>
                  <a:lnTo>
                    <a:pt x="45085" y="715264"/>
                  </a:lnTo>
                  <a:lnTo>
                    <a:pt x="55753" y="663575"/>
                  </a:lnTo>
                  <a:lnTo>
                    <a:pt x="72136" y="612394"/>
                  </a:lnTo>
                  <a:lnTo>
                    <a:pt x="101727" y="545465"/>
                  </a:lnTo>
                  <a:lnTo>
                    <a:pt x="140081" y="480060"/>
                  </a:lnTo>
                  <a:lnTo>
                    <a:pt x="162306" y="448310"/>
                  </a:lnTo>
                  <a:lnTo>
                    <a:pt x="186309" y="417195"/>
                  </a:lnTo>
                  <a:lnTo>
                    <a:pt x="212217" y="386715"/>
                  </a:lnTo>
                  <a:lnTo>
                    <a:pt x="239776" y="357251"/>
                  </a:lnTo>
                  <a:lnTo>
                    <a:pt x="268986" y="328422"/>
                  </a:lnTo>
                  <a:lnTo>
                    <a:pt x="299720" y="300736"/>
                  </a:lnTo>
                  <a:lnTo>
                    <a:pt x="332105" y="274066"/>
                  </a:lnTo>
                  <a:lnTo>
                    <a:pt x="365633" y="248412"/>
                  </a:lnTo>
                  <a:lnTo>
                    <a:pt x="400558" y="223901"/>
                  </a:lnTo>
                  <a:lnTo>
                    <a:pt x="436753" y="200660"/>
                  </a:lnTo>
                  <a:lnTo>
                    <a:pt x="473964" y="178689"/>
                  </a:lnTo>
                  <a:lnTo>
                    <a:pt x="512191" y="157988"/>
                  </a:lnTo>
                  <a:lnTo>
                    <a:pt x="551434" y="138811"/>
                  </a:lnTo>
                  <a:lnTo>
                    <a:pt x="591566" y="121158"/>
                  </a:lnTo>
                  <a:lnTo>
                    <a:pt x="632460" y="105029"/>
                  </a:lnTo>
                  <a:lnTo>
                    <a:pt x="673989" y="90678"/>
                  </a:lnTo>
                  <a:lnTo>
                    <a:pt x="716153" y="77851"/>
                  </a:lnTo>
                  <a:lnTo>
                    <a:pt x="758698" y="66929"/>
                  </a:lnTo>
                  <a:lnTo>
                    <a:pt x="801751" y="57785"/>
                  </a:lnTo>
                  <a:lnTo>
                    <a:pt x="845185" y="50546"/>
                  </a:lnTo>
                  <a:lnTo>
                    <a:pt x="888746" y="45339"/>
                  </a:lnTo>
                  <a:lnTo>
                    <a:pt x="900785" y="44602"/>
                  </a:lnTo>
                  <a:lnTo>
                    <a:pt x="902208" y="76073"/>
                  </a:lnTo>
                  <a:lnTo>
                    <a:pt x="976630" y="34671"/>
                  </a:lnTo>
                  <a:close/>
                </a:path>
                <a:path w="2510790" h="2143125">
                  <a:moveTo>
                    <a:pt x="982853" y="2105406"/>
                  </a:moveTo>
                  <a:lnTo>
                    <a:pt x="980059" y="2102535"/>
                  </a:lnTo>
                  <a:lnTo>
                    <a:pt x="954659" y="2102205"/>
                  </a:lnTo>
                  <a:lnTo>
                    <a:pt x="932688" y="2101265"/>
                  </a:lnTo>
                  <a:lnTo>
                    <a:pt x="889127" y="2097493"/>
                  </a:lnTo>
                  <a:lnTo>
                    <a:pt x="845439" y="2091258"/>
                  </a:lnTo>
                  <a:lnTo>
                    <a:pt x="802132" y="2082761"/>
                  </a:lnTo>
                  <a:lnTo>
                    <a:pt x="759206" y="2071992"/>
                  </a:lnTo>
                  <a:lnTo>
                    <a:pt x="716534" y="2059051"/>
                  </a:lnTo>
                  <a:lnTo>
                    <a:pt x="674497" y="2043899"/>
                  </a:lnTo>
                  <a:lnTo>
                    <a:pt x="632968" y="2026881"/>
                  </a:lnTo>
                  <a:lnTo>
                    <a:pt x="592074" y="2007857"/>
                  </a:lnTo>
                  <a:lnTo>
                    <a:pt x="552069" y="1986940"/>
                  </a:lnTo>
                  <a:lnTo>
                    <a:pt x="512826" y="1964321"/>
                  </a:lnTo>
                  <a:lnTo>
                    <a:pt x="474599" y="1939886"/>
                  </a:lnTo>
                  <a:lnTo>
                    <a:pt x="437261" y="1913953"/>
                  </a:lnTo>
                  <a:lnTo>
                    <a:pt x="401193" y="1886394"/>
                  </a:lnTo>
                  <a:lnTo>
                    <a:pt x="366268" y="1857425"/>
                  </a:lnTo>
                  <a:lnTo>
                    <a:pt x="332613" y="1827123"/>
                  </a:lnTo>
                  <a:lnTo>
                    <a:pt x="300355" y="1795500"/>
                  </a:lnTo>
                  <a:lnTo>
                    <a:pt x="269621" y="1762645"/>
                  </a:lnTo>
                  <a:lnTo>
                    <a:pt x="240284" y="1728660"/>
                  </a:lnTo>
                  <a:lnTo>
                    <a:pt x="212725" y="1693646"/>
                  </a:lnTo>
                  <a:lnTo>
                    <a:pt x="186690" y="1657692"/>
                  </a:lnTo>
                  <a:lnTo>
                    <a:pt x="162687" y="1620875"/>
                  </a:lnTo>
                  <a:lnTo>
                    <a:pt x="140462" y="1583232"/>
                  </a:lnTo>
                  <a:lnTo>
                    <a:pt x="120269" y="1544840"/>
                  </a:lnTo>
                  <a:lnTo>
                    <a:pt x="102108" y="1505902"/>
                  </a:lnTo>
                  <a:lnTo>
                    <a:pt x="86106" y="1466227"/>
                  </a:lnTo>
                  <a:lnTo>
                    <a:pt x="72263" y="1426260"/>
                  </a:lnTo>
                  <a:lnTo>
                    <a:pt x="60706" y="1385849"/>
                  </a:lnTo>
                  <a:lnTo>
                    <a:pt x="51689" y="1345184"/>
                  </a:lnTo>
                  <a:lnTo>
                    <a:pt x="45212" y="1304417"/>
                  </a:lnTo>
                  <a:lnTo>
                    <a:pt x="44627" y="1297546"/>
                  </a:lnTo>
                  <a:lnTo>
                    <a:pt x="76073" y="1295654"/>
                  </a:lnTo>
                  <a:lnTo>
                    <a:pt x="66230" y="1278636"/>
                  </a:lnTo>
                  <a:lnTo>
                    <a:pt x="33401" y="1221867"/>
                  </a:lnTo>
                  <a:lnTo>
                    <a:pt x="0" y="1300226"/>
                  </a:lnTo>
                  <a:lnTo>
                    <a:pt x="31953" y="1298308"/>
                  </a:lnTo>
                  <a:lnTo>
                    <a:pt x="32512" y="1305433"/>
                  </a:lnTo>
                  <a:lnTo>
                    <a:pt x="39116" y="1347343"/>
                  </a:lnTo>
                  <a:lnTo>
                    <a:pt x="48387" y="1388783"/>
                  </a:lnTo>
                  <a:lnTo>
                    <a:pt x="60071" y="1429905"/>
                  </a:lnTo>
                  <a:lnTo>
                    <a:pt x="74041" y="1470520"/>
                  </a:lnTo>
                  <a:lnTo>
                    <a:pt x="90297" y="1510665"/>
                  </a:lnTo>
                  <a:lnTo>
                    <a:pt x="108712" y="1550212"/>
                  </a:lnTo>
                  <a:lnTo>
                    <a:pt x="129286" y="1589163"/>
                  </a:lnTo>
                  <a:lnTo>
                    <a:pt x="151765" y="1627339"/>
                  </a:lnTo>
                  <a:lnTo>
                    <a:pt x="176149" y="1664627"/>
                  </a:lnTo>
                  <a:lnTo>
                    <a:pt x="202311" y="1701063"/>
                  </a:lnTo>
                  <a:lnTo>
                    <a:pt x="230378" y="1736534"/>
                  </a:lnTo>
                  <a:lnTo>
                    <a:pt x="259969" y="1770938"/>
                  </a:lnTo>
                  <a:lnTo>
                    <a:pt x="291084" y="1804187"/>
                  </a:lnTo>
                  <a:lnTo>
                    <a:pt x="323723" y="1836191"/>
                  </a:lnTo>
                  <a:lnTo>
                    <a:pt x="357759" y="1866849"/>
                  </a:lnTo>
                  <a:lnTo>
                    <a:pt x="393065" y="1896173"/>
                  </a:lnTo>
                  <a:lnTo>
                    <a:pt x="429641" y="1924050"/>
                  </a:lnTo>
                  <a:lnTo>
                    <a:pt x="467360" y="1950313"/>
                  </a:lnTo>
                  <a:lnTo>
                    <a:pt x="506095" y="1975027"/>
                  </a:lnTo>
                  <a:lnTo>
                    <a:pt x="545719" y="1997938"/>
                  </a:lnTo>
                  <a:lnTo>
                    <a:pt x="586232" y="2019122"/>
                  </a:lnTo>
                  <a:lnTo>
                    <a:pt x="627507" y="2038388"/>
                  </a:lnTo>
                  <a:lnTo>
                    <a:pt x="669671" y="2055660"/>
                  </a:lnTo>
                  <a:lnTo>
                    <a:pt x="712343" y="2071001"/>
                  </a:lnTo>
                  <a:lnTo>
                    <a:pt x="755396" y="2084146"/>
                  </a:lnTo>
                  <a:lnTo>
                    <a:pt x="799084" y="2095093"/>
                  </a:lnTo>
                  <a:lnTo>
                    <a:pt x="843153" y="2103742"/>
                  </a:lnTo>
                  <a:lnTo>
                    <a:pt x="887476" y="2110079"/>
                  </a:lnTo>
                  <a:lnTo>
                    <a:pt x="931799" y="2113927"/>
                  </a:lnTo>
                  <a:lnTo>
                    <a:pt x="979932" y="2115235"/>
                  </a:lnTo>
                  <a:lnTo>
                    <a:pt x="982726" y="2112429"/>
                  </a:lnTo>
                  <a:lnTo>
                    <a:pt x="982853" y="2105406"/>
                  </a:lnTo>
                  <a:close/>
                </a:path>
                <a:path w="2510790" h="2143125">
                  <a:moveTo>
                    <a:pt x="2484501" y="1218311"/>
                  </a:moveTo>
                  <a:lnTo>
                    <a:pt x="2481834" y="1215517"/>
                  </a:lnTo>
                  <a:lnTo>
                    <a:pt x="2474722" y="1215517"/>
                  </a:lnTo>
                  <a:lnTo>
                    <a:pt x="2471928" y="1218311"/>
                  </a:lnTo>
                  <a:lnTo>
                    <a:pt x="2471788" y="1221994"/>
                  </a:lnTo>
                  <a:lnTo>
                    <a:pt x="2471547" y="1242314"/>
                  </a:lnTo>
                  <a:lnTo>
                    <a:pt x="2470658" y="1262888"/>
                  </a:lnTo>
                  <a:lnTo>
                    <a:pt x="2466848" y="1304036"/>
                  </a:lnTo>
                  <a:lnTo>
                    <a:pt x="2460625" y="1345057"/>
                  </a:lnTo>
                  <a:lnTo>
                    <a:pt x="2452116" y="1385735"/>
                  </a:lnTo>
                  <a:lnTo>
                    <a:pt x="2441321" y="1426121"/>
                  </a:lnTo>
                  <a:lnTo>
                    <a:pt x="2428240" y="1466113"/>
                  </a:lnTo>
                  <a:lnTo>
                    <a:pt x="2413127" y="1505724"/>
                  </a:lnTo>
                  <a:lnTo>
                    <a:pt x="2395982" y="1544688"/>
                  </a:lnTo>
                  <a:lnTo>
                    <a:pt x="2376805" y="1583118"/>
                  </a:lnTo>
                  <a:lnTo>
                    <a:pt x="2355850" y="1620761"/>
                  </a:lnTo>
                  <a:lnTo>
                    <a:pt x="2333117" y="1657578"/>
                  </a:lnTo>
                  <a:lnTo>
                    <a:pt x="2308606" y="1693557"/>
                  </a:lnTo>
                  <a:lnTo>
                    <a:pt x="2282444" y="1728597"/>
                  </a:lnTo>
                  <a:lnTo>
                    <a:pt x="2254885" y="1762582"/>
                  </a:lnTo>
                  <a:lnTo>
                    <a:pt x="2225802" y="1795424"/>
                  </a:lnTo>
                  <a:lnTo>
                    <a:pt x="2195195" y="1827072"/>
                  </a:lnTo>
                  <a:lnTo>
                    <a:pt x="2163445" y="1857362"/>
                  </a:lnTo>
                  <a:lnTo>
                    <a:pt x="2130425" y="1886343"/>
                  </a:lnTo>
                  <a:lnTo>
                    <a:pt x="2096262" y="1913890"/>
                  </a:lnTo>
                  <a:lnTo>
                    <a:pt x="2061083" y="1939836"/>
                  </a:lnTo>
                  <a:lnTo>
                    <a:pt x="2024888" y="1964258"/>
                  </a:lnTo>
                  <a:lnTo>
                    <a:pt x="1987804" y="1986876"/>
                  </a:lnTo>
                  <a:lnTo>
                    <a:pt x="1949958" y="2007793"/>
                  </a:lnTo>
                  <a:lnTo>
                    <a:pt x="1911350" y="2026805"/>
                  </a:lnTo>
                  <a:lnTo>
                    <a:pt x="1872107" y="2043849"/>
                  </a:lnTo>
                  <a:lnTo>
                    <a:pt x="1832356" y="2058974"/>
                  </a:lnTo>
                  <a:lnTo>
                    <a:pt x="1792097" y="2071928"/>
                  </a:lnTo>
                  <a:lnTo>
                    <a:pt x="1751330" y="2082723"/>
                  </a:lnTo>
                  <a:lnTo>
                    <a:pt x="1710436" y="2091232"/>
                  </a:lnTo>
                  <a:lnTo>
                    <a:pt x="1669415" y="2097455"/>
                  </a:lnTo>
                  <a:lnTo>
                    <a:pt x="1662049" y="2098001"/>
                  </a:lnTo>
                  <a:lnTo>
                    <a:pt x="1660271" y="2066531"/>
                  </a:lnTo>
                  <a:lnTo>
                    <a:pt x="1586357" y="2108835"/>
                  </a:lnTo>
                  <a:lnTo>
                    <a:pt x="1664589" y="2142617"/>
                  </a:lnTo>
                  <a:lnTo>
                    <a:pt x="1662836" y="2111870"/>
                  </a:lnTo>
                  <a:lnTo>
                    <a:pt x="1662772" y="2110689"/>
                  </a:lnTo>
                  <a:lnTo>
                    <a:pt x="1712468" y="2103767"/>
                  </a:lnTo>
                  <a:lnTo>
                    <a:pt x="1754124" y="2095131"/>
                  </a:lnTo>
                  <a:lnTo>
                    <a:pt x="1795399" y="2084209"/>
                  </a:lnTo>
                  <a:lnTo>
                    <a:pt x="1836293" y="2071065"/>
                  </a:lnTo>
                  <a:lnTo>
                    <a:pt x="1876679" y="2055710"/>
                  </a:lnTo>
                  <a:lnTo>
                    <a:pt x="1916430" y="2038464"/>
                  </a:lnTo>
                  <a:lnTo>
                    <a:pt x="1955546" y="2019185"/>
                  </a:lnTo>
                  <a:lnTo>
                    <a:pt x="1993900" y="1998002"/>
                  </a:lnTo>
                  <a:lnTo>
                    <a:pt x="2031492" y="1975104"/>
                  </a:lnTo>
                  <a:lnTo>
                    <a:pt x="2068195" y="1950364"/>
                  </a:lnTo>
                  <a:lnTo>
                    <a:pt x="2103755" y="1924113"/>
                  </a:lnTo>
                  <a:lnTo>
                    <a:pt x="2138426" y="1896224"/>
                  </a:lnTo>
                  <a:lnTo>
                    <a:pt x="2171827" y="1866912"/>
                  </a:lnTo>
                  <a:lnTo>
                    <a:pt x="2203958" y="1836254"/>
                  </a:lnTo>
                  <a:lnTo>
                    <a:pt x="2234946" y="1804263"/>
                  </a:lnTo>
                  <a:lnTo>
                    <a:pt x="2264283" y="1771002"/>
                  </a:lnTo>
                  <a:lnTo>
                    <a:pt x="2292350" y="1736610"/>
                  </a:lnTo>
                  <a:lnTo>
                    <a:pt x="2318766" y="1701152"/>
                  </a:lnTo>
                  <a:lnTo>
                    <a:pt x="2343658" y="1664741"/>
                  </a:lnTo>
                  <a:lnTo>
                    <a:pt x="2366645" y="1627454"/>
                  </a:lnTo>
                  <a:lnTo>
                    <a:pt x="2387854" y="1589278"/>
                  </a:lnTo>
                  <a:lnTo>
                    <a:pt x="2407412" y="1550365"/>
                  </a:lnTo>
                  <a:lnTo>
                    <a:pt x="2424811" y="1510842"/>
                  </a:lnTo>
                  <a:lnTo>
                    <a:pt x="2440051" y="1470634"/>
                  </a:lnTo>
                  <a:lnTo>
                    <a:pt x="2453386" y="1430058"/>
                  </a:lnTo>
                  <a:lnTo>
                    <a:pt x="2464435" y="1388897"/>
                  </a:lnTo>
                  <a:lnTo>
                    <a:pt x="2473071" y="1347470"/>
                  </a:lnTo>
                  <a:lnTo>
                    <a:pt x="2479421" y="1305814"/>
                  </a:lnTo>
                  <a:lnTo>
                    <a:pt x="2483231" y="1263904"/>
                  </a:lnTo>
                  <a:lnTo>
                    <a:pt x="2484501" y="1221994"/>
                  </a:lnTo>
                  <a:lnTo>
                    <a:pt x="2484501" y="1218311"/>
                  </a:lnTo>
                  <a:close/>
                </a:path>
                <a:path w="2510790" h="2143125">
                  <a:moveTo>
                    <a:pt x="2510536" y="705231"/>
                  </a:moveTo>
                  <a:lnTo>
                    <a:pt x="2478354" y="707656"/>
                  </a:lnTo>
                  <a:lnTo>
                    <a:pt x="2476754" y="693674"/>
                  </a:lnTo>
                  <a:lnTo>
                    <a:pt x="2473325" y="675513"/>
                  </a:lnTo>
                  <a:lnTo>
                    <a:pt x="2454021" y="604139"/>
                  </a:lnTo>
                  <a:lnTo>
                    <a:pt x="2426081" y="534162"/>
                  </a:lnTo>
                  <a:lnTo>
                    <a:pt x="2408936" y="499872"/>
                  </a:lnTo>
                  <a:lnTo>
                    <a:pt x="2390013" y="466217"/>
                  </a:lnTo>
                  <a:lnTo>
                    <a:pt x="2369185" y="433197"/>
                  </a:lnTo>
                  <a:lnTo>
                    <a:pt x="2346579" y="400939"/>
                  </a:lnTo>
                  <a:lnTo>
                    <a:pt x="2322322" y="369443"/>
                  </a:lnTo>
                  <a:lnTo>
                    <a:pt x="2296414" y="338836"/>
                  </a:lnTo>
                  <a:lnTo>
                    <a:pt x="2268982" y="309118"/>
                  </a:lnTo>
                  <a:lnTo>
                    <a:pt x="2240280" y="280289"/>
                  </a:lnTo>
                  <a:lnTo>
                    <a:pt x="2209927" y="252730"/>
                  </a:lnTo>
                  <a:lnTo>
                    <a:pt x="2178558" y="226187"/>
                  </a:lnTo>
                  <a:lnTo>
                    <a:pt x="2145792" y="200787"/>
                  </a:lnTo>
                  <a:lnTo>
                    <a:pt x="2112010" y="176784"/>
                  </a:lnTo>
                  <a:lnTo>
                    <a:pt x="2077085" y="153924"/>
                  </a:lnTo>
                  <a:lnTo>
                    <a:pt x="2041398" y="132715"/>
                  </a:lnTo>
                  <a:lnTo>
                    <a:pt x="2004568" y="112776"/>
                  </a:lnTo>
                  <a:lnTo>
                    <a:pt x="1967103" y="94615"/>
                  </a:lnTo>
                  <a:lnTo>
                    <a:pt x="1928876" y="77851"/>
                  </a:lnTo>
                  <a:lnTo>
                    <a:pt x="1889887" y="62992"/>
                  </a:lnTo>
                  <a:lnTo>
                    <a:pt x="1850517" y="49657"/>
                  </a:lnTo>
                  <a:lnTo>
                    <a:pt x="1810512" y="38354"/>
                  </a:lnTo>
                  <a:lnTo>
                    <a:pt x="1770126" y="28829"/>
                  </a:lnTo>
                  <a:lnTo>
                    <a:pt x="1729486" y="21336"/>
                  </a:lnTo>
                  <a:lnTo>
                    <a:pt x="1688592" y="16002"/>
                  </a:lnTo>
                  <a:lnTo>
                    <a:pt x="1647317" y="12573"/>
                  </a:lnTo>
                  <a:lnTo>
                    <a:pt x="1602613" y="11303"/>
                  </a:lnTo>
                  <a:lnTo>
                    <a:pt x="1599692" y="14097"/>
                  </a:lnTo>
                  <a:lnTo>
                    <a:pt x="1599565" y="21082"/>
                  </a:lnTo>
                  <a:lnTo>
                    <a:pt x="1602232" y="24003"/>
                  </a:lnTo>
                  <a:lnTo>
                    <a:pt x="1646301" y="25273"/>
                  </a:lnTo>
                  <a:lnTo>
                    <a:pt x="1686814" y="28575"/>
                  </a:lnTo>
                  <a:lnTo>
                    <a:pt x="1727073" y="33909"/>
                  </a:lnTo>
                  <a:lnTo>
                    <a:pt x="1767205" y="41275"/>
                  </a:lnTo>
                  <a:lnTo>
                    <a:pt x="1807083" y="50546"/>
                  </a:lnTo>
                  <a:lnTo>
                    <a:pt x="1846453" y="61722"/>
                  </a:lnTo>
                  <a:lnTo>
                    <a:pt x="1885315" y="74803"/>
                  </a:lnTo>
                  <a:lnTo>
                    <a:pt x="1923796" y="89535"/>
                  </a:lnTo>
                  <a:lnTo>
                    <a:pt x="1961515" y="106045"/>
                  </a:lnTo>
                  <a:lnTo>
                    <a:pt x="1998599" y="123952"/>
                  </a:lnTo>
                  <a:lnTo>
                    <a:pt x="2034921" y="143510"/>
                  </a:lnTo>
                  <a:lnTo>
                    <a:pt x="2070227" y="164592"/>
                  </a:lnTo>
                  <a:lnTo>
                    <a:pt x="2104644" y="187071"/>
                  </a:lnTo>
                  <a:lnTo>
                    <a:pt x="2138045" y="210820"/>
                  </a:lnTo>
                  <a:lnTo>
                    <a:pt x="2170303" y="235839"/>
                  </a:lnTo>
                  <a:lnTo>
                    <a:pt x="2201418" y="262001"/>
                  </a:lnTo>
                  <a:lnTo>
                    <a:pt x="2231263" y="289306"/>
                  </a:lnTo>
                  <a:lnTo>
                    <a:pt x="2259711" y="317627"/>
                  </a:lnTo>
                  <a:lnTo>
                    <a:pt x="2286762" y="346964"/>
                  </a:lnTo>
                  <a:lnTo>
                    <a:pt x="2312289" y="377190"/>
                  </a:lnTo>
                  <a:lnTo>
                    <a:pt x="2336165" y="408305"/>
                  </a:lnTo>
                  <a:lnTo>
                    <a:pt x="2358390" y="440055"/>
                  </a:lnTo>
                  <a:lnTo>
                    <a:pt x="2378964" y="472567"/>
                  </a:lnTo>
                  <a:lnTo>
                    <a:pt x="2414397" y="539242"/>
                  </a:lnTo>
                  <a:lnTo>
                    <a:pt x="2441956" y="607822"/>
                  </a:lnTo>
                  <a:lnTo>
                    <a:pt x="2457069" y="660273"/>
                  </a:lnTo>
                  <a:lnTo>
                    <a:pt x="2465730" y="708609"/>
                  </a:lnTo>
                  <a:lnTo>
                    <a:pt x="2434590" y="710946"/>
                  </a:lnTo>
                  <a:lnTo>
                    <a:pt x="2478278" y="784098"/>
                  </a:lnTo>
                  <a:lnTo>
                    <a:pt x="2501442" y="727456"/>
                  </a:lnTo>
                  <a:lnTo>
                    <a:pt x="2510536" y="705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60636" y="3813936"/>
              <a:ext cx="962660" cy="753745"/>
            </a:xfrm>
            <a:custGeom>
              <a:avLst/>
              <a:gdLst/>
              <a:ahLst/>
              <a:cxnLst/>
              <a:rect l="l" t="t" r="r" b="b"/>
              <a:pathLst>
                <a:path w="962659" h="753745">
                  <a:moveTo>
                    <a:pt x="962152" y="0"/>
                  </a:moveTo>
                  <a:lnTo>
                    <a:pt x="0" y="753744"/>
                  </a:lnTo>
                </a:path>
              </a:pathLst>
            </a:custGeom>
            <a:ln w="19049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267950" y="3670553"/>
            <a:ext cx="1742439" cy="765175"/>
          </a:xfrm>
          <a:prstGeom prst="rect">
            <a:avLst/>
          </a:prstGeom>
          <a:solidFill>
            <a:srgbClr val="FFFFFF"/>
          </a:solidFill>
          <a:ln w="19050">
            <a:solidFill>
              <a:srgbClr val="C42E1A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645"/>
              </a:spcBef>
            </a:pPr>
            <a:r>
              <a:rPr dirty="0" sz="2400">
                <a:latin typeface="SimSun"/>
                <a:cs typeface="SimSun"/>
              </a:rPr>
              <a:t>资源分配图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计算机系统中的死锁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0509"/>
            <a:ext cx="402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竞争可消耗资源引起死锁：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655" y="2270760"/>
            <a:ext cx="4239895" cy="1668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just" marL="92075" marR="124460">
              <a:lnSpc>
                <a:spcPts val="4320"/>
              </a:lnSpc>
              <a:spcBef>
                <a:spcPts val="155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);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);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655" y="4579620"/>
            <a:ext cx="4239895" cy="1668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just" marL="92075" marR="124460">
              <a:lnSpc>
                <a:spcPts val="4320"/>
              </a:lnSpc>
              <a:spcBef>
                <a:spcPts val="155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);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); </a:t>
            </a:r>
            <a:r>
              <a:rPr dirty="0" sz="1800">
                <a:latin typeface="Arial MT"/>
                <a:cs typeface="Arial MT"/>
              </a:rPr>
              <a:t>…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>
                <a:latin typeface="Arial MT"/>
                <a:cs typeface="Arial MT"/>
              </a:rPr>
              <a:t>…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receive(P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send(P</a:t>
            </a:r>
            <a:r>
              <a:rPr dirty="0" sz="1200" spc="-5">
                <a:latin typeface="Arial MT"/>
                <a:cs typeface="Arial MT"/>
              </a:rPr>
              <a:t>1</a:t>
            </a:r>
            <a:r>
              <a:rPr dirty="0" sz="1800" spc="-5">
                <a:latin typeface="Arial MT"/>
                <a:cs typeface="Arial MT"/>
              </a:rPr>
              <a:t>,m</a:t>
            </a:r>
            <a:r>
              <a:rPr dirty="0" sz="1200" spc="-5">
                <a:latin typeface="Arial MT"/>
                <a:cs typeface="Arial MT"/>
              </a:rPr>
              <a:t>3</a:t>
            </a:r>
            <a:r>
              <a:rPr dirty="0" sz="1800" spc="-5">
                <a:latin typeface="Arial MT"/>
                <a:cs typeface="Arial MT"/>
              </a:rPr>
              <a:t>);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70094" y="4748276"/>
            <a:ext cx="699770" cy="668020"/>
            <a:chOff x="5070094" y="4748276"/>
            <a:chExt cx="699770" cy="668020"/>
          </a:xfrm>
        </p:grpSpPr>
        <p:sp>
          <p:nvSpPr>
            <p:cNvPr id="7" name="object 7"/>
            <p:cNvSpPr/>
            <p:nvPr/>
          </p:nvSpPr>
          <p:spPr>
            <a:xfrm>
              <a:off x="5079619" y="4757801"/>
              <a:ext cx="680720" cy="648970"/>
            </a:xfrm>
            <a:custGeom>
              <a:avLst/>
              <a:gdLst/>
              <a:ahLst/>
              <a:cxnLst/>
              <a:rect l="l" t="t" r="r" b="b"/>
              <a:pathLst>
                <a:path w="680720" h="648970">
                  <a:moveTo>
                    <a:pt x="365125" y="0"/>
                  </a:moveTo>
                  <a:lnTo>
                    <a:pt x="440181" y="82423"/>
                  </a:lnTo>
                  <a:lnTo>
                    <a:pt x="0" y="483616"/>
                  </a:lnTo>
                  <a:lnTo>
                    <a:pt x="150240" y="648589"/>
                  </a:lnTo>
                  <a:lnTo>
                    <a:pt x="590550" y="247269"/>
                  </a:lnTo>
                  <a:lnTo>
                    <a:pt x="665606" y="329819"/>
                  </a:lnTo>
                  <a:lnTo>
                    <a:pt x="680211" y="14605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79619" y="4757801"/>
              <a:ext cx="680720" cy="648970"/>
            </a:xfrm>
            <a:custGeom>
              <a:avLst/>
              <a:gdLst/>
              <a:ahLst/>
              <a:cxnLst/>
              <a:rect l="l" t="t" r="r" b="b"/>
              <a:pathLst>
                <a:path w="680720" h="648970">
                  <a:moveTo>
                    <a:pt x="0" y="483616"/>
                  </a:moveTo>
                  <a:lnTo>
                    <a:pt x="440181" y="82423"/>
                  </a:lnTo>
                  <a:lnTo>
                    <a:pt x="365125" y="0"/>
                  </a:lnTo>
                  <a:lnTo>
                    <a:pt x="680211" y="14605"/>
                  </a:lnTo>
                  <a:lnTo>
                    <a:pt x="665606" y="329819"/>
                  </a:lnTo>
                  <a:lnTo>
                    <a:pt x="590550" y="247269"/>
                  </a:lnTo>
                  <a:lnTo>
                    <a:pt x="150240" y="648589"/>
                  </a:lnTo>
                  <a:lnTo>
                    <a:pt x="0" y="48361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633" y="1614297"/>
            <a:ext cx="3838193" cy="43030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13395" y="1769490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6503" y="4547742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1516" y="2771012"/>
            <a:ext cx="279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8130" y="2767329"/>
            <a:ext cx="279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06610" y="4505705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732" y="5548985"/>
            <a:ext cx="280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m</a:t>
            </a:r>
            <a:r>
              <a:rPr dirty="0" sz="120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0746" y="1915413"/>
            <a:ext cx="535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SimSun"/>
                <a:cs typeface="SimSun"/>
              </a:rPr>
              <a:t>产生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1547" y="3697351"/>
            <a:ext cx="534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接收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计算机系统中的死锁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29" y="2207463"/>
            <a:ext cx="25019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进程推进顺序不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algn="ctr" marL="37465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当引起死锁：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2606" y="1578483"/>
            <a:ext cx="8208009" cy="4870450"/>
            <a:chOff x="3582606" y="1578483"/>
            <a:chExt cx="8208009" cy="487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068" y="1588008"/>
              <a:ext cx="8188452" cy="48508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7369" y="1583245"/>
              <a:ext cx="8198484" cy="4860925"/>
            </a:xfrm>
            <a:custGeom>
              <a:avLst/>
              <a:gdLst/>
              <a:ahLst/>
              <a:cxnLst/>
              <a:rect l="l" t="t" r="r" b="b"/>
              <a:pathLst>
                <a:path w="8198484" h="4860925">
                  <a:moveTo>
                    <a:pt x="0" y="4860417"/>
                  </a:moveTo>
                  <a:lnTo>
                    <a:pt x="8197977" y="4860417"/>
                  </a:lnTo>
                  <a:lnTo>
                    <a:pt x="8197977" y="0"/>
                  </a:lnTo>
                  <a:lnTo>
                    <a:pt x="0" y="0"/>
                  </a:lnTo>
                  <a:lnTo>
                    <a:pt x="0" y="48604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处理机调度算法的目标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13103"/>
            <a:ext cx="10494645" cy="413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共同目标：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资源利用率：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700">
              <a:latin typeface="Microsoft YaHei UI"/>
              <a:cs typeface="Microsoft YaHei UI"/>
            </a:endParaRPr>
          </a:p>
          <a:p>
            <a:pPr marL="819785">
              <a:lnSpc>
                <a:spcPct val="100000"/>
              </a:lnSpc>
            </a:pPr>
            <a:r>
              <a:rPr dirty="0" sz="2400" spc="-475" b="1">
                <a:solidFill>
                  <a:srgbClr val="404040"/>
                </a:solidFill>
                <a:latin typeface="Microsoft YaHei UI"/>
                <a:cs typeface="Microsoft YaHei UI"/>
              </a:rPr>
              <a:t>CPU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的利用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率</a:t>
            </a:r>
            <a:r>
              <a:rPr dirty="0" sz="2400" spc="-509" b="1">
                <a:solidFill>
                  <a:srgbClr val="404040"/>
                </a:solidFill>
                <a:latin typeface="Microsoft YaHei UI"/>
                <a:cs typeface="Microsoft YaHei UI"/>
              </a:rPr>
              <a:t>=CPU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有效工作时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400" spc="-270" b="1">
                <a:solidFill>
                  <a:srgbClr val="404040"/>
                </a:solidFill>
                <a:latin typeface="Microsoft YaHei UI"/>
                <a:cs typeface="Microsoft YaHei UI"/>
              </a:rPr>
              <a:t>/（CPU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有效工作时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间</a:t>
            </a:r>
            <a:r>
              <a:rPr dirty="0" sz="2400" spc="-509" b="1">
                <a:solidFill>
                  <a:srgbClr val="404040"/>
                </a:solidFill>
                <a:latin typeface="Microsoft YaHei UI"/>
                <a:cs typeface="Microsoft YaHei UI"/>
              </a:rPr>
              <a:t>+CPU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空闲等待时间）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250" b="1">
                <a:solidFill>
                  <a:srgbClr val="404040"/>
                </a:solidFill>
                <a:latin typeface="Microsoft YaHei UI"/>
                <a:cs typeface="Microsoft YaHei UI"/>
              </a:rPr>
              <a:t>公平性：不会“饥饿”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"/>
            </a:pPr>
            <a:endParaRPr sz="16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平衡性：系统资源的平衡性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70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策略强制执行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死锁的定义、必要条件和处理方法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0140"/>
            <a:ext cx="9474200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死锁的定义：</a:t>
            </a:r>
            <a:endParaRPr sz="2400">
              <a:latin typeface="SimSun"/>
              <a:cs typeface="SimSun"/>
            </a:endParaRPr>
          </a:p>
          <a:p>
            <a:pPr marL="12700" marR="5080" indent="608965">
              <a:lnSpc>
                <a:spcPct val="250100"/>
              </a:lnSpc>
              <a:spcBef>
                <a:spcPts val="994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如果一组进程中的每一个进程都在等待仅由该组进程中的其它进程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才能引发的事件，那么该组进程是死锁（Deadlock）的。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死锁的定义、必要条件和处理方法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43253"/>
            <a:ext cx="5527040" cy="324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死锁的危害：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陷入死锁圈的进程无限期阻塞等待；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陷入死锁圈的资源被浪费；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更多进程卷入死锁；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甚至系统死机。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785" y="5359146"/>
            <a:ext cx="7813675" cy="890269"/>
          </a:xfrm>
          <a:custGeom>
            <a:avLst/>
            <a:gdLst/>
            <a:ahLst/>
            <a:cxnLst/>
            <a:rect l="l" t="t" r="r" b="b"/>
            <a:pathLst>
              <a:path w="7813675" h="890270">
                <a:moveTo>
                  <a:pt x="7813548" y="0"/>
                </a:moveTo>
                <a:lnTo>
                  <a:pt x="0" y="0"/>
                </a:lnTo>
                <a:lnTo>
                  <a:pt x="0" y="890015"/>
                </a:lnTo>
                <a:lnTo>
                  <a:pt x="7813548" y="890015"/>
                </a:lnTo>
                <a:lnTo>
                  <a:pt x="7813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6785" y="5359146"/>
            <a:ext cx="7813675" cy="890269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3840" rIns="0" bIns="0" rtlCol="0" vert="horz">
            <a:spAutoFit/>
          </a:bodyPr>
          <a:lstStyle/>
          <a:p>
            <a:pPr marL="691515">
              <a:lnSpc>
                <a:spcPct val="100000"/>
              </a:lnSpc>
              <a:spcBef>
                <a:spcPts val="1920"/>
              </a:spcBef>
            </a:pPr>
            <a:r>
              <a:rPr dirty="0" sz="2800" spc="10" b="1">
                <a:latin typeface="Microsoft YaHei UI"/>
                <a:cs typeface="Microsoft YaHei UI"/>
              </a:rPr>
              <a:t>因</a:t>
            </a:r>
            <a:r>
              <a:rPr dirty="0" sz="2800" b="1">
                <a:latin typeface="Microsoft YaHei UI"/>
                <a:cs typeface="Microsoft YaHei UI"/>
              </a:rPr>
              <a:t>此，操</a:t>
            </a:r>
            <a:r>
              <a:rPr dirty="0" sz="2800" spc="10" b="1">
                <a:latin typeface="Microsoft YaHei UI"/>
                <a:cs typeface="Microsoft YaHei UI"/>
              </a:rPr>
              <a:t>作</a:t>
            </a:r>
            <a:r>
              <a:rPr dirty="0" sz="2800" b="1">
                <a:latin typeface="Microsoft YaHei UI"/>
                <a:cs typeface="Microsoft YaHei UI"/>
              </a:rPr>
              <a:t>系统必</a:t>
            </a:r>
            <a:r>
              <a:rPr dirty="0" sz="2800" spc="10" b="1">
                <a:latin typeface="Microsoft YaHei UI"/>
                <a:cs typeface="Microsoft YaHei UI"/>
              </a:rPr>
              <a:t>须</a:t>
            </a:r>
            <a:r>
              <a:rPr dirty="0" sz="2800" b="1">
                <a:latin typeface="Microsoft YaHei UI"/>
                <a:cs typeface="Microsoft YaHei UI"/>
              </a:rPr>
              <a:t>采取措</a:t>
            </a:r>
            <a:r>
              <a:rPr dirty="0" sz="2800" spc="10" b="1">
                <a:latin typeface="Microsoft YaHei UI"/>
                <a:cs typeface="Microsoft YaHei UI"/>
              </a:rPr>
              <a:t>施</a:t>
            </a:r>
            <a:r>
              <a:rPr dirty="0" sz="2800" b="1">
                <a:latin typeface="Microsoft YaHei UI"/>
                <a:cs typeface="Microsoft YaHei UI"/>
              </a:rPr>
              <a:t>处理死</a:t>
            </a:r>
            <a:r>
              <a:rPr dirty="0" sz="2800" spc="10" b="1">
                <a:latin typeface="Microsoft YaHei UI"/>
                <a:cs typeface="Microsoft YaHei UI"/>
              </a:rPr>
              <a:t>锁</a:t>
            </a:r>
            <a:r>
              <a:rPr dirty="0" sz="2800" spc="-5" b="1">
                <a:latin typeface="Microsoft YaHei UI"/>
                <a:cs typeface="Microsoft YaHei UI"/>
              </a:rPr>
              <a:t>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死锁的定义、必要条件和处理方法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43253"/>
            <a:ext cx="4307840" cy="252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分析产生死锁的原因：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动态资源分配策略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资源可用数量少于需求数量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2100">
              <a:latin typeface="SimSun"/>
              <a:cs typeface="SimSun"/>
            </a:endParaRPr>
          </a:p>
          <a:p>
            <a:pPr marL="636905" indent="-28194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6375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进程并发过程的偶然因素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785" y="5359146"/>
            <a:ext cx="8342630" cy="890269"/>
          </a:xfrm>
          <a:custGeom>
            <a:avLst/>
            <a:gdLst/>
            <a:ahLst/>
            <a:cxnLst/>
            <a:rect l="l" t="t" r="r" b="b"/>
            <a:pathLst>
              <a:path w="8342630" h="890270">
                <a:moveTo>
                  <a:pt x="8342375" y="0"/>
                </a:moveTo>
                <a:lnTo>
                  <a:pt x="0" y="0"/>
                </a:lnTo>
                <a:lnTo>
                  <a:pt x="0" y="890015"/>
                </a:lnTo>
                <a:lnTo>
                  <a:pt x="8342375" y="890015"/>
                </a:lnTo>
                <a:lnTo>
                  <a:pt x="8342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6785" y="5359146"/>
            <a:ext cx="8342630" cy="890269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384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920"/>
              </a:spcBef>
            </a:pPr>
            <a:r>
              <a:rPr dirty="0" sz="2800" spc="10" b="1">
                <a:latin typeface="Microsoft YaHei UI"/>
                <a:cs typeface="Microsoft YaHei UI"/>
              </a:rPr>
              <a:t>因</a:t>
            </a:r>
            <a:r>
              <a:rPr dirty="0" sz="2800" b="1">
                <a:latin typeface="Microsoft YaHei UI"/>
                <a:cs typeface="Microsoft YaHei UI"/>
              </a:rPr>
              <a:t>有偶然</a:t>
            </a:r>
            <a:r>
              <a:rPr dirty="0" sz="2800" spc="10" b="1">
                <a:latin typeface="Microsoft YaHei UI"/>
                <a:cs typeface="Microsoft YaHei UI"/>
              </a:rPr>
              <a:t>性</a:t>
            </a:r>
            <a:r>
              <a:rPr dirty="0" sz="2800" b="1">
                <a:latin typeface="Microsoft YaHei UI"/>
                <a:cs typeface="Microsoft YaHei UI"/>
              </a:rPr>
              <a:t>，所以</a:t>
            </a:r>
            <a:r>
              <a:rPr dirty="0" sz="2800" spc="10" b="1">
                <a:latin typeface="Microsoft YaHei UI"/>
                <a:cs typeface="Microsoft YaHei UI"/>
              </a:rPr>
              <a:t>无</a:t>
            </a:r>
            <a:r>
              <a:rPr dirty="0" sz="2800" b="1">
                <a:latin typeface="Microsoft YaHei UI"/>
                <a:cs typeface="Microsoft YaHei UI"/>
              </a:rPr>
              <a:t>法给出</a:t>
            </a:r>
            <a:r>
              <a:rPr dirty="0" sz="2800" spc="10" b="1">
                <a:latin typeface="Microsoft YaHei UI"/>
                <a:cs typeface="Microsoft YaHei UI"/>
              </a:rPr>
              <a:t>死</a:t>
            </a:r>
            <a:r>
              <a:rPr dirty="0" sz="2800" b="1">
                <a:latin typeface="Microsoft YaHei UI"/>
                <a:cs typeface="Microsoft YaHei UI"/>
              </a:rPr>
              <a:t>锁产生</a:t>
            </a:r>
            <a:r>
              <a:rPr dirty="0" sz="2800" spc="10" b="1">
                <a:latin typeface="Microsoft YaHei UI"/>
                <a:cs typeface="Microsoft YaHei UI"/>
              </a:rPr>
              <a:t>的</a:t>
            </a:r>
            <a:r>
              <a:rPr dirty="0" sz="2800" b="1">
                <a:latin typeface="Microsoft YaHei UI"/>
                <a:cs typeface="Microsoft YaHei UI"/>
              </a:rPr>
              <a:t>充分条</a:t>
            </a:r>
            <a:r>
              <a:rPr dirty="0" sz="2800" spc="10" b="1">
                <a:latin typeface="Microsoft YaHei UI"/>
                <a:cs typeface="Microsoft YaHei UI"/>
              </a:rPr>
              <a:t>件</a:t>
            </a:r>
            <a:r>
              <a:rPr dirty="0" sz="2800" spc="-5" b="1">
                <a:latin typeface="Microsoft YaHei UI"/>
                <a:cs typeface="Microsoft YaHei UI"/>
              </a:rPr>
              <a:t>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69062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死锁的定义、必要条件和处理方法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" y="1299972"/>
            <a:ext cx="10520680" cy="5341620"/>
          </a:xfrm>
          <a:custGeom>
            <a:avLst/>
            <a:gdLst/>
            <a:ahLst/>
            <a:cxnLst/>
            <a:rect l="l" t="t" r="r" b="b"/>
            <a:pathLst>
              <a:path w="10520680" h="5341620">
                <a:moveTo>
                  <a:pt x="10520172" y="0"/>
                </a:moveTo>
                <a:lnTo>
                  <a:pt x="0" y="0"/>
                </a:lnTo>
                <a:lnTo>
                  <a:pt x="0" y="5341620"/>
                </a:lnTo>
                <a:lnTo>
                  <a:pt x="10520172" y="5341620"/>
                </a:lnTo>
                <a:lnTo>
                  <a:pt x="1052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310" y="1482343"/>
            <a:ext cx="10234930" cy="485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75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产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生死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要条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tabLst>
                <a:tab pos="1001394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互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斥条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互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斥访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问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临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资源</a:t>
            </a:r>
            <a:endParaRPr sz="2200">
              <a:latin typeface="SimSun"/>
              <a:cs typeface="SimSun"/>
            </a:endParaRPr>
          </a:p>
          <a:p>
            <a:pPr marL="469900" marR="6985">
              <a:lnSpc>
                <a:spcPct val="170000"/>
              </a:lnSpc>
              <a:spcBef>
                <a:spcPts val="1000"/>
              </a:spcBef>
              <a:tabLst>
                <a:tab pos="1001394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保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持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条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件：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允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许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保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持已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不放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况下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步请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新资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被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阻塞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也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会释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已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有的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源。</a:t>
            </a:r>
            <a:endParaRPr sz="2200">
              <a:latin typeface="SimSun"/>
              <a:cs typeface="SimSun"/>
            </a:endParaRPr>
          </a:p>
          <a:p>
            <a:pPr marL="469900" marR="6985">
              <a:lnSpc>
                <a:spcPct val="170000"/>
              </a:lnSpc>
              <a:spcBef>
                <a:spcPts val="1010"/>
              </a:spcBef>
              <a:tabLst>
                <a:tab pos="1001394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不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可抢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：进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获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得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某资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便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一直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有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它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，直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到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才释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放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他进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不可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以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剥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夺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抢占。</a:t>
            </a:r>
            <a:endParaRPr sz="2200">
              <a:latin typeface="SimSun"/>
              <a:cs typeface="SimSun"/>
            </a:endParaRPr>
          </a:p>
          <a:p>
            <a:pPr marL="469900" marR="5080">
              <a:lnSpc>
                <a:spcPct val="170000"/>
              </a:lnSpc>
              <a:spcBef>
                <a:spcPts val="994"/>
              </a:spcBef>
              <a:tabLst>
                <a:tab pos="1001394" algn="l"/>
              </a:tabLst>
            </a:pPr>
            <a:r>
              <a:rPr dirty="0" sz="1750" spc="1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循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环等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条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件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：一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200" spc="2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{P1,…,Pn}的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占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有资源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况与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请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求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源情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况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了 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一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个环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型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链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比</a:t>
            </a:r>
            <a:r>
              <a:rPr dirty="0" sz="2200" spc="15">
                <a:solidFill>
                  <a:srgbClr val="404040"/>
                </a:solidFill>
                <a:latin typeface="SimSun"/>
                <a:cs typeface="SimSun"/>
              </a:rPr>
              <a:t>如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P1等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P2的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，P2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等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P3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2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……Pn等</a:t>
            </a:r>
            <a:r>
              <a:rPr dirty="0" sz="2200" spc="5">
                <a:solidFill>
                  <a:srgbClr val="404040"/>
                </a:solidFill>
                <a:latin typeface="SimSun"/>
                <a:cs typeface="SimSun"/>
              </a:rPr>
              <a:t>待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P1的资</a:t>
            </a:r>
            <a:r>
              <a:rPr dirty="0" sz="2200" spc="1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200" spc="-5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690625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死锁的定义、必要条件和处理方法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0140"/>
            <a:ext cx="280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处理死锁的方法：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2796539"/>
            <a:ext cx="7592568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3.6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预防死锁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247" y="1784604"/>
            <a:ext cx="8974836" cy="42306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3.6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预防死锁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0140"/>
            <a:ext cx="311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死锁预防方法分析：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454" y="2387726"/>
            <a:ext cx="8221345" cy="4039870"/>
            <a:chOff x="1985454" y="2387726"/>
            <a:chExt cx="8221345" cy="4039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916" y="2397251"/>
              <a:ext cx="8202168" cy="40203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0217" y="2392489"/>
              <a:ext cx="8211820" cy="4030345"/>
            </a:xfrm>
            <a:custGeom>
              <a:avLst/>
              <a:gdLst/>
              <a:ahLst/>
              <a:cxnLst/>
              <a:rect l="l" t="t" r="r" b="b"/>
              <a:pathLst>
                <a:path w="8211820" h="4030345">
                  <a:moveTo>
                    <a:pt x="0" y="4029837"/>
                  </a:moveTo>
                  <a:lnTo>
                    <a:pt x="8211693" y="4029837"/>
                  </a:lnTo>
                  <a:lnTo>
                    <a:pt x="8211693" y="0"/>
                  </a:lnTo>
                  <a:lnTo>
                    <a:pt x="0" y="0"/>
                  </a:lnTo>
                  <a:lnTo>
                    <a:pt x="0" y="4029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3.6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预防死锁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84096"/>
            <a:ext cx="44837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破坏死锁产生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4个必要条件：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2249423"/>
            <a:ext cx="8097011" cy="404774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3.6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预防死锁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84096"/>
            <a:ext cx="44837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破坏死锁产生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4个必要条件：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281495"/>
            <a:ext cx="10746105" cy="5339080"/>
            <a:chOff x="676655" y="281495"/>
            <a:chExt cx="10746105" cy="5339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2590800"/>
              <a:ext cx="8410956" cy="3029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511" y="291084"/>
              <a:ext cx="4649724" cy="29367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58685" y="286258"/>
              <a:ext cx="4659630" cy="2946400"/>
            </a:xfrm>
            <a:custGeom>
              <a:avLst/>
              <a:gdLst/>
              <a:ahLst/>
              <a:cxnLst/>
              <a:rect l="l" t="t" r="r" b="b"/>
              <a:pathLst>
                <a:path w="4659630" h="2946400">
                  <a:moveTo>
                    <a:pt x="0" y="2946273"/>
                  </a:moveTo>
                  <a:lnTo>
                    <a:pt x="4659249" y="2946273"/>
                  </a:lnTo>
                  <a:lnTo>
                    <a:pt x="4659249" y="0"/>
                  </a:lnTo>
                  <a:lnTo>
                    <a:pt x="0" y="0"/>
                  </a:lnTo>
                  <a:lnTo>
                    <a:pt x="0" y="2946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762" y="3300222"/>
              <a:ext cx="417830" cy="749935"/>
            </a:xfrm>
            <a:custGeom>
              <a:avLst/>
              <a:gdLst/>
              <a:ahLst/>
              <a:cxnLst/>
              <a:rect l="l" t="t" r="r" b="b"/>
              <a:pathLst>
                <a:path w="417829" h="749935">
                  <a:moveTo>
                    <a:pt x="208788" y="0"/>
                  </a:moveTo>
                  <a:lnTo>
                    <a:pt x="0" y="208787"/>
                  </a:lnTo>
                  <a:lnTo>
                    <a:pt x="104394" y="208787"/>
                  </a:lnTo>
                  <a:lnTo>
                    <a:pt x="104394" y="749807"/>
                  </a:lnTo>
                  <a:lnTo>
                    <a:pt x="313182" y="749807"/>
                  </a:lnTo>
                  <a:lnTo>
                    <a:pt x="313182" y="208787"/>
                  </a:lnTo>
                  <a:lnTo>
                    <a:pt x="417576" y="208787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0762" y="3300222"/>
              <a:ext cx="417830" cy="749935"/>
            </a:xfrm>
            <a:custGeom>
              <a:avLst/>
              <a:gdLst/>
              <a:ahLst/>
              <a:cxnLst/>
              <a:rect l="l" t="t" r="r" b="b"/>
              <a:pathLst>
                <a:path w="417829" h="749935">
                  <a:moveTo>
                    <a:pt x="0" y="208787"/>
                  </a:moveTo>
                  <a:lnTo>
                    <a:pt x="208788" y="0"/>
                  </a:lnTo>
                  <a:lnTo>
                    <a:pt x="417576" y="208787"/>
                  </a:lnTo>
                  <a:lnTo>
                    <a:pt x="313182" y="208787"/>
                  </a:lnTo>
                  <a:lnTo>
                    <a:pt x="313182" y="749807"/>
                  </a:lnTo>
                  <a:lnTo>
                    <a:pt x="104394" y="749807"/>
                  </a:lnTo>
                  <a:lnTo>
                    <a:pt x="104394" y="208787"/>
                  </a:lnTo>
                  <a:lnTo>
                    <a:pt x="0" y="208787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3.6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预防死锁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84096"/>
            <a:ext cx="44837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破坏死锁产生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4个必要条件：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2398776"/>
            <a:ext cx="7496556" cy="3561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处理机调度算法的目标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95398"/>
            <a:ext cx="879792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批处理系统的目标：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平均周转时间短：周转时间、平均周转时间、带权周转时间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系统吞吐量高：平均周转时间越小，系统吞吐量就越大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处理机利用率高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695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按序资源分配策略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662683"/>
            <a:ext cx="7924800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0140"/>
            <a:ext cx="4330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预防死锁与避免死锁的区别：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2619755"/>
            <a:ext cx="7315200" cy="3800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4836" y="4807966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流感疫苗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90140"/>
            <a:ext cx="4330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预防死锁与避免死锁的区别：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2473451"/>
            <a:ext cx="7772400" cy="393344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930907"/>
            <a:ext cx="7144511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2501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银行家的思路：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318" y="2310129"/>
            <a:ext cx="1020444" cy="1454785"/>
            <a:chOff x="766318" y="2310129"/>
            <a:chExt cx="1020444" cy="1454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2316479"/>
              <a:ext cx="1007363" cy="14417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2668" y="2316479"/>
              <a:ext cx="1007744" cy="1442085"/>
            </a:xfrm>
            <a:custGeom>
              <a:avLst/>
              <a:gdLst/>
              <a:ahLst/>
              <a:cxnLst/>
              <a:rect l="l" t="t" r="r" b="b"/>
              <a:pathLst>
                <a:path w="1007744" h="1442085">
                  <a:moveTo>
                    <a:pt x="1007363" y="0"/>
                  </a:moveTo>
                  <a:lnTo>
                    <a:pt x="1007363" y="938022"/>
                  </a:lnTo>
                  <a:lnTo>
                    <a:pt x="503681" y="1441704"/>
                  </a:lnTo>
                  <a:lnTo>
                    <a:pt x="0" y="938022"/>
                  </a:lnTo>
                  <a:lnTo>
                    <a:pt x="0" y="0"/>
                  </a:lnTo>
                  <a:lnTo>
                    <a:pt x="503681" y="503682"/>
                  </a:lnTo>
                  <a:lnTo>
                    <a:pt x="1007363" y="0"/>
                  </a:lnTo>
                  <a:close/>
                </a:path>
              </a:pathLst>
            </a:custGeom>
            <a:ln w="12700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66875" y="2767711"/>
            <a:ext cx="21907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latin typeface="Trebuchet MS"/>
                <a:cs typeface="Trebuchet MS"/>
              </a:rPr>
              <a:t>1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73682" y="2308605"/>
            <a:ext cx="8003540" cy="948690"/>
            <a:chOff x="1773682" y="2308605"/>
            <a:chExt cx="8003540" cy="948690"/>
          </a:xfrm>
        </p:grpSpPr>
        <p:sp>
          <p:nvSpPr>
            <p:cNvPr id="9" name="object 9"/>
            <p:cNvSpPr/>
            <p:nvPr/>
          </p:nvSpPr>
          <p:spPr>
            <a:xfrm>
              <a:off x="1780032" y="2314955"/>
              <a:ext cx="7990840" cy="935990"/>
            </a:xfrm>
            <a:custGeom>
              <a:avLst/>
              <a:gdLst/>
              <a:ahLst/>
              <a:cxnLst/>
              <a:rect l="l" t="t" r="r" b="b"/>
              <a:pathLst>
                <a:path w="7990840" h="935989">
                  <a:moveTo>
                    <a:pt x="7834376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7834376" y="935736"/>
                  </a:lnTo>
                  <a:lnTo>
                    <a:pt x="7883660" y="927782"/>
                  </a:lnTo>
                  <a:lnTo>
                    <a:pt x="7926470" y="905638"/>
                  </a:lnTo>
                  <a:lnTo>
                    <a:pt x="7960234" y="871874"/>
                  </a:lnTo>
                  <a:lnTo>
                    <a:pt x="7982378" y="829064"/>
                  </a:lnTo>
                  <a:lnTo>
                    <a:pt x="7990332" y="779780"/>
                  </a:lnTo>
                  <a:lnTo>
                    <a:pt x="7990332" y="155956"/>
                  </a:lnTo>
                  <a:lnTo>
                    <a:pt x="7982378" y="106671"/>
                  </a:lnTo>
                  <a:lnTo>
                    <a:pt x="7960234" y="63861"/>
                  </a:lnTo>
                  <a:lnTo>
                    <a:pt x="7926470" y="30097"/>
                  </a:lnTo>
                  <a:lnTo>
                    <a:pt x="7883660" y="7953"/>
                  </a:lnTo>
                  <a:lnTo>
                    <a:pt x="78343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80032" y="2314955"/>
              <a:ext cx="7990840" cy="935990"/>
            </a:xfrm>
            <a:custGeom>
              <a:avLst/>
              <a:gdLst/>
              <a:ahLst/>
              <a:cxnLst/>
              <a:rect l="l" t="t" r="r" b="b"/>
              <a:pathLst>
                <a:path w="7990840" h="935989">
                  <a:moveTo>
                    <a:pt x="7990332" y="155956"/>
                  </a:moveTo>
                  <a:lnTo>
                    <a:pt x="7990332" y="779780"/>
                  </a:lnTo>
                  <a:lnTo>
                    <a:pt x="7982378" y="829064"/>
                  </a:lnTo>
                  <a:lnTo>
                    <a:pt x="7960234" y="871874"/>
                  </a:lnTo>
                  <a:lnTo>
                    <a:pt x="7926470" y="905638"/>
                  </a:lnTo>
                  <a:lnTo>
                    <a:pt x="7883660" y="927782"/>
                  </a:lnTo>
                  <a:lnTo>
                    <a:pt x="7834376" y="935736"/>
                  </a:lnTo>
                  <a:lnTo>
                    <a:pt x="0" y="935736"/>
                  </a:lnTo>
                  <a:lnTo>
                    <a:pt x="0" y="0"/>
                  </a:lnTo>
                  <a:lnTo>
                    <a:pt x="7834376" y="0"/>
                  </a:lnTo>
                  <a:lnTo>
                    <a:pt x="7883660" y="7953"/>
                  </a:lnTo>
                  <a:lnTo>
                    <a:pt x="7926470" y="30097"/>
                  </a:lnTo>
                  <a:lnTo>
                    <a:pt x="7960234" y="63861"/>
                  </a:lnTo>
                  <a:lnTo>
                    <a:pt x="7982378" y="106671"/>
                  </a:lnTo>
                  <a:lnTo>
                    <a:pt x="7990332" y="155956"/>
                  </a:lnTo>
                  <a:close/>
                </a:path>
              </a:pathLst>
            </a:custGeom>
            <a:ln w="12700">
              <a:solidFill>
                <a:srgbClr val="539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38908" y="2556509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银行家拥有一笔周转资金，客户申请贷款；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6318" y="3555238"/>
            <a:ext cx="1020444" cy="1452880"/>
            <a:chOff x="766318" y="3555238"/>
            <a:chExt cx="1020444" cy="1452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668" y="3561588"/>
              <a:ext cx="1007363" cy="1440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2668" y="3561588"/>
              <a:ext cx="1007744" cy="1440180"/>
            </a:xfrm>
            <a:custGeom>
              <a:avLst/>
              <a:gdLst/>
              <a:ahLst/>
              <a:cxnLst/>
              <a:rect l="l" t="t" r="r" b="b"/>
              <a:pathLst>
                <a:path w="1007744" h="1440179">
                  <a:moveTo>
                    <a:pt x="1007363" y="0"/>
                  </a:moveTo>
                  <a:lnTo>
                    <a:pt x="1007363" y="936498"/>
                  </a:lnTo>
                  <a:lnTo>
                    <a:pt x="503681" y="1440180"/>
                  </a:lnTo>
                  <a:lnTo>
                    <a:pt x="0" y="936498"/>
                  </a:lnTo>
                  <a:lnTo>
                    <a:pt x="0" y="0"/>
                  </a:lnTo>
                  <a:lnTo>
                    <a:pt x="503681" y="503681"/>
                  </a:lnTo>
                  <a:lnTo>
                    <a:pt x="1007363" y="0"/>
                  </a:lnTo>
                  <a:close/>
                </a:path>
              </a:pathLst>
            </a:custGeom>
            <a:ln w="12700">
              <a:solidFill>
                <a:srgbClr val="A4C4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66875" y="4012184"/>
            <a:ext cx="21907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Trebuchet MS"/>
                <a:cs typeface="Trebuchet MS"/>
              </a:rPr>
              <a:t>2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73682" y="3555238"/>
            <a:ext cx="8003540" cy="948690"/>
            <a:chOff x="1773682" y="3555238"/>
            <a:chExt cx="8003540" cy="948690"/>
          </a:xfrm>
        </p:grpSpPr>
        <p:sp>
          <p:nvSpPr>
            <p:cNvPr id="17" name="object 17"/>
            <p:cNvSpPr/>
            <p:nvPr/>
          </p:nvSpPr>
          <p:spPr>
            <a:xfrm>
              <a:off x="1780032" y="3561588"/>
              <a:ext cx="7990840" cy="935990"/>
            </a:xfrm>
            <a:custGeom>
              <a:avLst/>
              <a:gdLst/>
              <a:ahLst/>
              <a:cxnLst/>
              <a:rect l="l" t="t" r="r" b="b"/>
              <a:pathLst>
                <a:path w="7990840" h="935989">
                  <a:moveTo>
                    <a:pt x="7834376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7834376" y="935736"/>
                  </a:lnTo>
                  <a:lnTo>
                    <a:pt x="7883660" y="927782"/>
                  </a:lnTo>
                  <a:lnTo>
                    <a:pt x="7926470" y="905638"/>
                  </a:lnTo>
                  <a:lnTo>
                    <a:pt x="7960234" y="871874"/>
                  </a:lnTo>
                  <a:lnTo>
                    <a:pt x="7982378" y="829064"/>
                  </a:lnTo>
                  <a:lnTo>
                    <a:pt x="7990332" y="779780"/>
                  </a:lnTo>
                  <a:lnTo>
                    <a:pt x="7990332" y="155956"/>
                  </a:lnTo>
                  <a:lnTo>
                    <a:pt x="7982378" y="106671"/>
                  </a:lnTo>
                  <a:lnTo>
                    <a:pt x="7960234" y="63861"/>
                  </a:lnTo>
                  <a:lnTo>
                    <a:pt x="7926470" y="30097"/>
                  </a:lnTo>
                  <a:lnTo>
                    <a:pt x="7883660" y="7953"/>
                  </a:lnTo>
                  <a:lnTo>
                    <a:pt x="78343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80032" y="3561588"/>
              <a:ext cx="7990840" cy="935990"/>
            </a:xfrm>
            <a:custGeom>
              <a:avLst/>
              <a:gdLst/>
              <a:ahLst/>
              <a:cxnLst/>
              <a:rect l="l" t="t" r="r" b="b"/>
              <a:pathLst>
                <a:path w="7990840" h="935989">
                  <a:moveTo>
                    <a:pt x="7990332" y="155956"/>
                  </a:moveTo>
                  <a:lnTo>
                    <a:pt x="7990332" y="779780"/>
                  </a:lnTo>
                  <a:lnTo>
                    <a:pt x="7982378" y="829064"/>
                  </a:lnTo>
                  <a:lnTo>
                    <a:pt x="7960234" y="871874"/>
                  </a:lnTo>
                  <a:lnTo>
                    <a:pt x="7926470" y="905638"/>
                  </a:lnTo>
                  <a:lnTo>
                    <a:pt x="7883660" y="927782"/>
                  </a:lnTo>
                  <a:lnTo>
                    <a:pt x="7834376" y="935736"/>
                  </a:lnTo>
                  <a:lnTo>
                    <a:pt x="0" y="935736"/>
                  </a:lnTo>
                  <a:lnTo>
                    <a:pt x="0" y="0"/>
                  </a:lnTo>
                  <a:lnTo>
                    <a:pt x="7834376" y="0"/>
                  </a:lnTo>
                  <a:lnTo>
                    <a:pt x="7883660" y="7953"/>
                  </a:lnTo>
                  <a:lnTo>
                    <a:pt x="7926470" y="30097"/>
                  </a:lnTo>
                  <a:lnTo>
                    <a:pt x="7960234" y="63861"/>
                  </a:lnTo>
                  <a:lnTo>
                    <a:pt x="7982378" y="106671"/>
                  </a:lnTo>
                  <a:lnTo>
                    <a:pt x="7990332" y="155956"/>
                  </a:lnTo>
                  <a:close/>
                </a:path>
              </a:pathLst>
            </a:custGeom>
            <a:ln w="12700">
              <a:solidFill>
                <a:srgbClr val="A4C4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38908" y="3624833"/>
            <a:ext cx="7645400" cy="748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dirty="0" sz="2400">
                <a:latin typeface="SimSun"/>
                <a:cs typeface="SimSun"/>
              </a:rPr>
              <a:t>检查客户信用，了解看客户投资前景，判断有无出现呆账 </a:t>
            </a:r>
            <a:r>
              <a:rPr dirty="0" sz="2400">
                <a:latin typeface="SimSun"/>
                <a:cs typeface="SimSun"/>
              </a:rPr>
              <a:t>坏账的危险；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6318" y="4798821"/>
            <a:ext cx="1020444" cy="1454785"/>
            <a:chOff x="766318" y="4798821"/>
            <a:chExt cx="1020444" cy="145478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4805171"/>
              <a:ext cx="1007363" cy="14417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72668" y="4805171"/>
              <a:ext cx="1007744" cy="1442085"/>
            </a:xfrm>
            <a:custGeom>
              <a:avLst/>
              <a:gdLst/>
              <a:ahLst/>
              <a:cxnLst/>
              <a:rect l="l" t="t" r="r" b="b"/>
              <a:pathLst>
                <a:path w="1007744" h="1442085">
                  <a:moveTo>
                    <a:pt x="1007363" y="0"/>
                  </a:moveTo>
                  <a:lnTo>
                    <a:pt x="1007363" y="938021"/>
                  </a:lnTo>
                  <a:lnTo>
                    <a:pt x="503681" y="1441703"/>
                  </a:lnTo>
                  <a:lnTo>
                    <a:pt x="0" y="938021"/>
                  </a:lnTo>
                  <a:lnTo>
                    <a:pt x="0" y="0"/>
                  </a:lnTo>
                  <a:lnTo>
                    <a:pt x="503681" y="503681"/>
                  </a:lnTo>
                  <a:lnTo>
                    <a:pt x="1007363" y="0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66875" y="5256682"/>
            <a:ext cx="21907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Trebuchet MS"/>
                <a:cs typeface="Trebuchet MS"/>
              </a:rPr>
              <a:t>3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73682" y="4798821"/>
            <a:ext cx="8003540" cy="949960"/>
            <a:chOff x="1773682" y="4798821"/>
            <a:chExt cx="8003540" cy="949960"/>
          </a:xfrm>
        </p:grpSpPr>
        <p:sp>
          <p:nvSpPr>
            <p:cNvPr id="25" name="object 25"/>
            <p:cNvSpPr/>
            <p:nvPr/>
          </p:nvSpPr>
          <p:spPr>
            <a:xfrm>
              <a:off x="1780032" y="4805171"/>
              <a:ext cx="7990840" cy="937260"/>
            </a:xfrm>
            <a:custGeom>
              <a:avLst/>
              <a:gdLst/>
              <a:ahLst/>
              <a:cxnLst/>
              <a:rect l="l" t="t" r="r" b="b"/>
              <a:pathLst>
                <a:path w="7990840" h="937260">
                  <a:moveTo>
                    <a:pt x="7834122" y="0"/>
                  </a:moveTo>
                  <a:lnTo>
                    <a:pt x="0" y="0"/>
                  </a:lnTo>
                  <a:lnTo>
                    <a:pt x="0" y="937259"/>
                  </a:lnTo>
                  <a:lnTo>
                    <a:pt x="7834122" y="937259"/>
                  </a:lnTo>
                  <a:lnTo>
                    <a:pt x="7883481" y="929296"/>
                  </a:lnTo>
                  <a:lnTo>
                    <a:pt x="7926360" y="907120"/>
                  </a:lnTo>
                  <a:lnTo>
                    <a:pt x="7960181" y="873305"/>
                  </a:lnTo>
                  <a:lnTo>
                    <a:pt x="7982364" y="830423"/>
                  </a:lnTo>
                  <a:lnTo>
                    <a:pt x="7990332" y="781049"/>
                  </a:lnTo>
                  <a:lnTo>
                    <a:pt x="7990332" y="156209"/>
                  </a:lnTo>
                  <a:lnTo>
                    <a:pt x="7982364" y="106850"/>
                  </a:lnTo>
                  <a:lnTo>
                    <a:pt x="7960181" y="63971"/>
                  </a:lnTo>
                  <a:lnTo>
                    <a:pt x="7926360" y="30150"/>
                  </a:lnTo>
                  <a:lnTo>
                    <a:pt x="7883481" y="7967"/>
                  </a:lnTo>
                  <a:lnTo>
                    <a:pt x="78341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80032" y="4805171"/>
              <a:ext cx="7990840" cy="937260"/>
            </a:xfrm>
            <a:custGeom>
              <a:avLst/>
              <a:gdLst/>
              <a:ahLst/>
              <a:cxnLst/>
              <a:rect l="l" t="t" r="r" b="b"/>
              <a:pathLst>
                <a:path w="7990840" h="937260">
                  <a:moveTo>
                    <a:pt x="7990332" y="156209"/>
                  </a:moveTo>
                  <a:lnTo>
                    <a:pt x="7990332" y="781049"/>
                  </a:lnTo>
                  <a:lnTo>
                    <a:pt x="7982364" y="830423"/>
                  </a:lnTo>
                  <a:lnTo>
                    <a:pt x="7960181" y="873305"/>
                  </a:lnTo>
                  <a:lnTo>
                    <a:pt x="7926360" y="907120"/>
                  </a:lnTo>
                  <a:lnTo>
                    <a:pt x="7883481" y="929296"/>
                  </a:lnTo>
                  <a:lnTo>
                    <a:pt x="7834122" y="937259"/>
                  </a:lnTo>
                  <a:lnTo>
                    <a:pt x="0" y="937259"/>
                  </a:lnTo>
                  <a:lnTo>
                    <a:pt x="0" y="0"/>
                  </a:lnTo>
                  <a:lnTo>
                    <a:pt x="7834122" y="0"/>
                  </a:lnTo>
                  <a:lnTo>
                    <a:pt x="7883481" y="7967"/>
                  </a:lnTo>
                  <a:lnTo>
                    <a:pt x="7926360" y="30150"/>
                  </a:lnTo>
                  <a:lnTo>
                    <a:pt x="7960181" y="63971"/>
                  </a:lnTo>
                  <a:lnTo>
                    <a:pt x="7982364" y="106850"/>
                  </a:lnTo>
                  <a:lnTo>
                    <a:pt x="7990332" y="156209"/>
                  </a:lnTo>
                  <a:close/>
                </a:path>
              </a:pathLst>
            </a:custGeom>
            <a:ln w="12700">
              <a:solidFill>
                <a:srgbClr val="E6B81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938908" y="5047615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确无危险，才贷出。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842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3721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银行家与操作系统类比：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688" y="2125979"/>
            <a:ext cx="6562344" cy="3086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01089" y="5589270"/>
            <a:ext cx="8342630" cy="890269"/>
          </a:xfrm>
          <a:custGeom>
            <a:avLst/>
            <a:gdLst/>
            <a:ahLst/>
            <a:cxnLst/>
            <a:rect l="l" t="t" r="r" b="b"/>
            <a:pathLst>
              <a:path w="8342630" h="890270">
                <a:moveTo>
                  <a:pt x="8342376" y="0"/>
                </a:moveTo>
                <a:lnTo>
                  <a:pt x="0" y="0"/>
                </a:lnTo>
                <a:lnTo>
                  <a:pt x="0" y="890015"/>
                </a:lnTo>
                <a:lnTo>
                  <a:pt x="8342376" y="890015"/>
                </a:lnTo>
                <a:lnTo>
                  <a:pt x="83423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1089" y="5589270"/>
            <a:ext cx="8342630" cy="890269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243840" rIns="0" bIns="0" rtlCol="0" vert="horz">
            <a:spAutoFit/>
          </a:bodyPr>
          <a:lstStyle/>
          <a:p>
            <a:pPr marL="778510">
              <a:lnSpc>
                <a:spcPct val="100000"/>
              </a:lnSpc>
              <a:spcBef>
                <a:spcPts val="1920"/>
              </a:spcBef>
            </a:pPr>
            <a:r>
              <a:rPr dirty="0" sz="2800" spc="15" b="1">
                <a:latin typeface="Microsoft YaHei UI"/>
                <a:cs typeface="Microsoft YaHei UI"/>
              </a:rPr>
              <a:t>银</a:t>
            </a:r>
            <a:r>
              <a:rPr dirty="0" sz="2800" spc="5" b="1">
                <a:latin typeface="Microsoft YaHei UI"/>
                <a:cs typeface="Microsoft YaHei UI"/>
              </a:rPr>
              <a:t>行家算</a:t>
            </a:r>
            <a:r>
              <a:rPr dirty="0" sz="2800" spc="15" b="1">
                <a:latin typeface="Microsoft YaHei UI"/>
                <a:cs typeface="Microsoft YaHei UI"/>
              </a:rPr>
              <a:t>法</a:t>
            </a:r>
            <a:r>
              <a:rPr dirty="0" sz="2800" spc="5" b="1">
                <a:latin typeface="Microsoft YaHei UI"/>
                <a:cs typeface="Microsoft YaHei UI"/>
              </a:rPr>
              <a:t>的主要</a:t>
            </a:r>
            <a:r>
              <a:rPr dirty="0" sz="2800" spc="15" b="1">
                <a:latin typeface="Microsoft YaHei UI"/>
                <a:cs typeface="Microsoft YaHei UI"/>
              </a:rPr>
              <a:t>目</a:t>
            </a:r>
            <a:r>
              <a:rPr dirty="0" sz="2800" spc="5" b="1">
                <a:latin typeface="Microsoft YaHei UI"/>
                <a:cs typeface="Microsoft YaHei UI"/>
              </a:rPr>
              <a:t>的：避</a:t>
            </a:r>
            <a:r>
              <a:rPr dirty="0" sz="2800" spc="15" b="1">
                <a:latin typeface="Microsoft YaHei UI"/>
                <a:cs typeface="Microsoft YaHei UI"/>
              </a:rPr>
              <a:t>免</a:t>
            </a:r>
            <a:r>
              <a:rPr dirty="0" sz="2800" spc="5" b="1">
                <a:latin typeface="Microsoft YaHei UI"/>
                <a:cs typeface="Microsoft YaHei UI"/>
              </a:rPr>
              <a:t>死锁的</a:t>
            </a:r>
            <a:r>
              <a:rPr dirty="0" sz="2800" spc="15" b="1">
                <a:latin typeface="Microsoft YaHei UI"/>
                <a:cs typeface="Microsoft YaHei UI"/>
              </a:rPr>
              <a:t>发</a:t>
            </a:r>
            <a:r>
              <a:rPr dirty="0" sz="2800" spc="5" b="1">
                <a:latin typeface="Microsoft YaHei UI"/>
                <a:cs typeface="Microsoft YaHei UI"/>
              </a:rPr>
              <a:t>生</a:t>
            </a:r>
            <a:r>
              <a:rPr dirty="0" sz="2800" spc="-5" b="1">
                <a:latin typeface="Microsoft YaHei UI"/>
                <a:cs typeface="Microsoft YaHei UI"/>
              </a:rPr>
              <a:t>。</a:t>
            </a:r>
            <a:endParaRPr sz="2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35253"/>
            <a:ext cx="28422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3.7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547240"/>
            <a:ext cx="280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操作系统的思路：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2084832"/>
            <a:ext cx="8336280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系统安全状态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14042"/>
            <a:ext cx="9818370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所谓安全状态，是指系统能按某种进程顺序（P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，P2，……，Pn）（即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algn="r" marR="6350">
              <a:lnSpc>
                <a:spcPct val="100000"/>
              </a:lnSpc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安全序列），来为每个进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分配其所需资源，直至满足每个进程对资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源的最大需求，使每个进程都可顺利完成。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如果系统无法找到这样一个安全序列，则称系统处于不安全状态。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避免死锁的实质：系统进行资源分配时如何使系统不进入不安全状态。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系统安全状态</a:t>
            </a:r>
            <a:endParaRPr sz="3600">
              <a:latin typeface="Microsoft YaHei UI"/>
              <a:cs typeface="Microsoft YaHei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452" y="2030233"/>
            <a:ext cx="2819476" cy="3488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20361" y="2346198"/>
            <a:ext cx="5374005" cy="2167255"/>
          </a:xfrm>
          <a:custGeom>
            <a:avLst/>
            <a:gdLst/>
            <a:ahLst/>
            <a:cxnLst/>
            <a:rect l="l" t="t" r="r" b="b"/>
            <a:pathLst>
              <a:path w="5374005" h="2167254">
                <a:moveTo>
                  <a:pt x="5373624" y="0"/>
                </a:moveTo>
                <a:lnTo>
                  <a:pt x="0" y="0"/>
                </a:lnTo>
                <a:lnTo>
                  <a:pt x="0" y="2167128"/>
                </a:lnTo>
                <a:lnTo>
                  <a:pt x="5373624" y="2167128"/>
                </a:lnTo>
                <a:lnTo>
                  <a:pt x="537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0361" y="2346198"/>
            <a:ext cx="5374005" cy="216725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20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433705" algn="l"/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安全状态是没有死锁危险的状态。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433705" algn="l"/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死锁状态是不安全状态。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"/>
            </a:pPr>
            <a:endParaRPr sz="1900">
              <a:latin typeface="SimSun"/>
              <a:cs typeface="SimSun"/>
            </a:endParaRPr>
          </a:p>
          <a:p>
            <a:pPr marL="433705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433705" algn="l"/>
                <a:tab pos="4343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不是所有不安全状态都是死锁状态。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系统安全状态</a:t>
            </a:r>
            <a:endParaRPr sz="36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399" y="1852739"/>
            <a:ext cx="8625205" cy="3691890"/>
            <a:chOff x="906399" y="1852739"/>
            <a:chExt cx="8625205" cy="3691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924" y="1862327"/>
              <a:ext cx="8606028" cy="3672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1161" y="1857501"/>
              <a:ext cx="8615680" cy="3682365"/>
            </a:xfrm>
            <a:custGeom>
              <a:avLst/>
              <a:gdLst/>
              <a:ahLst/>
              <a:cxnLst/>
              <a:rect l="l" t="t" r="r" b="b"/>
              <a:pathLst>
                <a:path w="8615680" h="3682365">
                  <a:moveTo>
                    <a:pt x="0" y="3682365"/>
                  </a:moveTo>
                  <a:lnTo>
                    <a:pt x="8615553" y="3682365"/>
                  </a:lnTo>
                  <a:lnTo>
                    <a:pt x="8615553" y="0"/>
                  </a:lnTo>
                  <a:lnTo>
                    <a:pt x="0" y="0"/>
                  </a:lnTo>
                  <a:lnTo>
                    <a:pt x="0" y="36823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612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处理机调度算法的目标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795398"/>
            <a:ext cx="8491220" cy="468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分时系统的目标：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响应时间快：分时系统的重要准则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均衡性：系统响应时间的快慢与用户所请求的服务相适应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实时系统的目标：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截止时间的保证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"/>
            </a:pPr>
            <a:endParaRPr sz="2150">
              <a:latin typeface="Microsoft YaHei UI"/>
              <a:cs typeface="Microsoft YaHei UI"/>
            </a:endParaRPr>
          </a:p>
          <a:p>
            <a:pPr marL="819785" indent="-445134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819785" algn="l"/>
                <a:tab pos="820419" algn="l"/>
              </a:tabLst>
            </a:pP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可预测性：例如多媒体系统中的视频连续播放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系统安全状态</a:t>
            </a:r>
            <a:endParaRPr sz="3600">
              <a:latin typeface="Microsoft YaHei UI"/>
              <a:cs typeface="Microsoft YaHei U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0974" y="2858325"/>
          <a:ext cx="7063105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475"/>
                <a:gridCol w="1760854"/>
                <a:gridCol w="1736725"/>
                <a:gridCol w="1753870"/>
              </a:tblGrid>
              <a:tr h="57632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进程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327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最大需求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已分配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可用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27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58341" y="1895094"/>
            <a:ext cx="6160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安全状态之例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安全序列为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，&lt;P2，P1，P3&gt;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50717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利用银行家算法避免死锁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051" y="1402461"/>
            <a:ext cx="8487410" cy="5041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银行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家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算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法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中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的数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据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结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构：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819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资源向量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Available：</a:t>
            </a:r>
            <a:endParaRPr sz="2000">
              <a:latin typeface="SimSun"/>
              <a:cs typeface="SimSun"/>
            </a:endParaRPr>
          </a:p>
          <a:p>
            <a:pPr marL="902969">
              <a:lnSpc>
                <a:spcPct val="100000"/>
              </a:lnSpc>
              <a:spcBef>
                <a:spcPts val="1730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Available[j]＝K——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表示系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中 R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j</a:t>
            </a:r>
            <a:r>
              <a:rPr dirty="0" sz="12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类资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有 K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个可用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819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最大需求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矩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阵Max：</a:t>
            </a:r>
            <a:endParaRPr sz="2000">
              <a:latin typeface="SimSun"/>
              <a:cs typeface="SimSun"/>
            </a:endParaRPr>
          </a:p>
          <a:p>
            <a:pPr marL="902969">
              <a:lnSpc>
                <a:spcPct val="100000"/>
              </a:lnSpc>
              <a:spcBef>
                <a:spcPts val="1714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Max[i,j]＝K——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表示进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需要资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R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j</a:t>
            </a:r>
            <a:r>
              <a:rPr dirty="0" sz="1200" spc="3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最大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数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目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K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tabLst>
                <a:tab pos="4819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分配矩阵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Allocation：</a:t>
            </a:r>
            <a:endParaRPr sz="2000">
              <a:latin typeface="SimSun"/>
              <a:cs typeface="SimSun"/>
            </a:endParaRPr>
          </a:p>
          <a:p>
            <a:pPr marL="902969">
              <a:lnSpc>
                <a:spcPct val="100000"/>
              </a:lnSpc>
              <a:spcBef>
                <a:spcPts val="1720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Allocation[i,j]＝K——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 表示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程 i</a:t>
            </a:r>
            <a:r>
              <a:rPr dirty="0" sz="2000" spc="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当前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已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分得 R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j</a:t>
            </a:r>
            <a:r>
              <a:rPr dirty="0" sz="1200" spc="3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资源数目为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K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81965" algn="l"/>
              </a:tabLst>
            </a:pPr>
            <a:r>
              <a:rPr dirty="0" sz="1600" spc="-5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需求矩阵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Need：</a:t>
            </a:r>
            <a:endParaRPr sz="2000">
              <a:latin typeface="SimSun"/>
              <a:cs typeface="SimSun"/>
            </a:endParaRPr>
          </a:p>
          <a:p>
            <a:pPr marL="902969">
              <a:lnSpc>
                <a:spcPct val="100000"/>
              </a:lnSpc>
              <a:spcBef>
                <a:spcPts val="1730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Need[i,j]＝K——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表示进程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还需要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 R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j</a:t>
            </a:r>
            <a:r>
              <a:rPr dirty="0" sz="1200" spc="3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的数目为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K</a:t>
            </a:r>
            <a:endParaRPr sz="2000">
              <a:latin typeface="SimSun"/>
              <a:cs typeface="SimSun"/>
            </a:endParaRPr>
          </a:p>
          <a:p>
            <a:pPr marL="584200">
              <a:lnSpc>
                <a:spcPct val="100000"/>
              </a:lnSpc>
              <a:spcBef>
                <a:spcPts val="1714"/>
              </a:spcBef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其中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：Need[i,j]＝Max[i,j]－Allocation[i,j]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154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银行家算法基本思想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368932"/>
            <a:ext cx="10314305" cy="5189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设Request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1200" spc="40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是进程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的请求向量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，Requesti</a:t>
            </a:r>
            <a:r>
              <a:rPr dirty="0" sz="2000" spc="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[j]＝K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表示进程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需要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K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各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R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j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当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200" spc="-1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发出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后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进行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安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全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检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查：</a:t>
            </a:r>
            <a:endParaRPr sz="2000">
              <a:latin typeface="SimSun"/>
              <a:cs typeface="SimSun"/>
            </a:endParaRPr>
          </a:p>
          <a:p>
            <a:pPr marL="12700" marR="2973705">
              <a:lnSpc>
                <a:spcPct val="181500"/>
              </a:lnSpc>
              <a:spcBef>
                <a:spcPts val="15"/>
              </a:spcBef>
              <a:tabLst>
                <a:tab pos="1740535" algn="l"/>
              </a:tabLst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1）若Request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i	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[j]</a:t>
            </a:r>
            <a:r>
              <a:rPr dirty="0" sz="2000" spc="108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≦</a:t>
            </a:r>
            <a:r>
              <a:rPr dirty="0" sz="2000" spc="108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Need[i,j]，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转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步骤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2，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否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出错； 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2）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i	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[j]</a:t>
            </a:r>
            <a:r>
              <a:rPr dirty="0" sz="2000" spc="-3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≦</a:t>
            </a:r>
            <a:r>
              <a:rPr dirty="0" sz="2000" spc="-4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Available[j]，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则转步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骤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3，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否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Pi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等待； </a:t>
            </a:r>
            <a:r>
              <a:rPr dirty="0" sz="2000" spc="-9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3）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假设系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把资源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配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给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进程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并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作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如下修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改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：</a:t>
            </a:r>
            <a:endParaRPr sz="2000">
              <a:latin typeface="SimSun"/>
              <a:cs typeface="SimSun"/>
            </a:endParaRPr>
          </a:p>
          <a:p>
            <a:pPr marL="1409700" marR="2721610">
              <a:lnSpc>
                <a:spcPct val="181500"/>
              </a:lnSpc>
              <a:spcBef>
                <a:spcPts val="15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Available[j]：＝Available[j]－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12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[j] </a:t>
            </a:r>
            <a:r>
              <a:rPr dirty="0" sz="20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Allocation[i,j]：＝Allocation[i,j]＋</a:t>
            </a:r>
            <a:r>
              <a:rPr dirty="0" sz="2000" spc="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1200" spc="4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[j] </a:t>
            </a:r>
            <a:r>
              <a:rPr dirty="0" sz="2000" spc="-98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Need[i,j]：＝Need[i,j]－</a:t>
            </a:r>
            <a:r>
              <a:rPr dirty="0" sz="2000" spc="-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200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1200" spc="3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[j]</a:t>
            </a:r>
            <a:endParaRPr sz="2000">
              <a:latin typeface="SimSun"/>
              <a:cs typeface="SimSun"/>
            </a:endParaRPr>
          </a:p>
          <a:p>
            <a:pPr marL="355600" marR="5080" indent="-342900">
              <a:lnSpc>
                <a:spcPct val="140000"/>
              </a:lnSpc>
              <a:spcBef>
                <a:spcPts val="1010"/>
              </a:spcBef>
            </a:pP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4）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系统执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安全性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算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法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检查这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次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分配后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系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统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是否处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于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状态：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安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全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，则完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成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分 配；否</a:t>
            </a:r>
            <a:r>
              <a:rPr dirty="0" sz="2000" spc="-15">
                <a:solidFill>
                  <a:srgbClr val="404040"/>
                </a:solidFill>
                <a:latin typeface="SimSun"/>
                <a:cs typeface="SimSun"/>
              </a:rPr>
              <a:t>则</a:t>
            </a:r>
            <a:r>
              <a:rPr dirty="0" sz="2000" spc="-5">
                <a:solidFill>
                  <a:srgbClr val="404040"/>
                </a:solidFill>
                <a:latin typeface="SimSun"/>
                <a:cs typeface="SimSun"/>
              </a:rPr>
              <a:t>让P</a:t>
            </a:r>
            <a:r>
              <a:rPr dirty="0" sz="1200" spc="-5">
                <a:solidFill>
                  <a:srgbClr val="404040"/>
                </a:solidFill>
                <a:latin typeface="SimSun"/>
                <a:cs typeface="SimSun"/>
              </a:rPr>
              <a:t>i</a:t>
            </a:r>
            <a:r>
              <a:rPr dirty="0" sz="2000">
                <a:solidFill>
                  <a:srgbClr val="404040"/>
                </a:solidFill>
                <a:latin typeface="SimSun"/>
                <a:cs typeface="SimSun"/>
              </a:rPr>
              <a:t>等待。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319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安全性算法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84924"/>
            <a:ext cx="9855835" cy="537591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两个向量：工作向量Work，初始化Work＝Available</a:t>
            </a:r>
            <a:endParaRPr sz="2400">
              <a:latin typeface="SimSun"/>
              <a:cs typeface="SimSun"/>
            </a:endParaRPr>
          </a:p>
          <a:p>
            <a:pPr marL="30607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Finish，初始化Finish[i]＝false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6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从进程集合中找到一个能满足下列条件的进程：</a:t>
            </a:r>
            <a:endParaRPr sz="2400">
              <a:latin typeface="SimSun"/>
              <a:cs typeface="SimSun"/>
            </a:endParaRPr>
          </a:p>
          <a:p>
            <a:pPr marL="3365500" marR="3432810">
              <a:lnSpc>
                <a:spcPts val="3600"/>
              </a:lnSpc>
              <a:spcBef>
                <a:spcPts val="229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Finish[i]＝false 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Need[i,j]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≦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Work[j]</a:t>
            </a:r>
            <a:endParaRPr sz="2400">
              <a:latin typeface="SimSun"/>
              <a:cs typeface="SimSun"/>
            </a:endParaRPr>
          </a:p>
          <a:p>
            <a:pPr marL="774065">
              <a:lnSpc>
                <a:spcPct val="100000"/>
              </a:lnSpc>
              <a:spcBef>
                <a:spcPts val="47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若找到，则转步骤3，否则转步骤4；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进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Pi获得资源，执行完成释放资源：</a:t>
            </a:r>
            <a:endParaRPr sz="2400">
              <a:latin typeface="SimSun"/>
              <a:cs typeface="SimSun"/>
            </a:endParaRPr>
          </a:p>
          <a:p>
            <a:pPr marL="3060700">
              <a:lnSpc>
                <a:spcPct val="100000"/>
              </a:lnSpc>
              <a:spcBef>
                <a:spcPts val="725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Work[j]：＝Work[j]＋Allocation[i,j]</a:t>
            </a:r>
            <a:endParaRPr sz="2400">
              <a:latin typeface="SimSun"/>
              <a:cs typeface="SimSun"/>
            </a:endParaRPr>
          </a:p>
          <a:p>
            <a:pPr marL="3060700">
              <a:lnSpc>
                <a:spcPct val="100000"/>
              </a:lnSpc>
              <a:spcBef>
                <a:spcPts val="70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Finish[i]：＝true</a:t>
            </a:r>
            <a:endParaRPr sz="2400">
              <a:latin typeface="SimSun"/>
              <a:cs typeface="SimSun"/>
            </a:endParaRPr>
          </a:p>
          <a:p>
            <a:pPr marL="926465">
              <a:lnSpc>
                <a:spcPct val="100000"/>
              </a:lnSpc>
              <a:spcBef>
                <a:spcPts val="71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转步骤2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；</a:t>
            </a:r>
            <a:endParaRPr sz="2400">
              <a:latin typeface="SimSun"/>
              <a:cs typeface="SimSun"/>
            </a:endParaRPr>
          </a:p>
          <a:p>
            <a:pPr marL="393700" marR="5080" indent="-381000">
              <a:lnSpc>
                <a:spcPts val="2590"/>
              </a:lnSpc>
              <a:spcBef>
                <a:spcPts val="105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3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若所有进程的Finish[i]=true，则系统处于安全状态，否则为不安全状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.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3236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银行家算法之例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476578"/>
            <a:ext cx="8701405" cy="108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假设系统中有5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个进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程{P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0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400" spc="-10">
                <a:solidFill>
                  <a:srgbClr val="404040"/>
                </a:solidFill>
                <a:latin typeface="SimSun"/>
                <a:cs typeface="SimSun"/>
              </a:rPr>
              <a:t>2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3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，P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}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3类资源{A，B，C}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，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资源总数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10、5、7。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150" y="2705290"/>
          <a:ext cx="7891780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/>
                <a:gridCol w="1569719"/>
                <a:gridCol w="1569720"/>
                <a:gridCol w="1569720"/>
                <a:gridCol w="1570354"/>
              </a:tblGrid>
              <a:tr h="622554"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800" spc="10">
                          <a:latin typeface="SimSun"/>
                          <a:cs typeface="SimSun"/>
                        </a:rPr>
                        <a:t>资源情况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10">
                          <a:latin typeface="SimSun"/>
                          <a:cs typeface="SimSun"/>
                        </a:rPr>
                        <a:t>进程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533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Allocation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Need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539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1">
                <a:tc>
                  <a:txBody>
                    <a:bodyPr/>
                    <a:lstStyle/>
                    <a:p>
                      <a:pPr algn="r" marR="6616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r" marR="6616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735">
                <a:tc>
                  <a:txBody>
                    <a:bodyPr/>
                    <a:lstStyle/>
                    <a:p>
                      <a:pPr algn="r" marR="6616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3212">
                <a:tc>
                  <a:txBody>
                    <a:bodyPr/>
                    <a:lstStyle/>
                    <a:p>
                      <a:pPr algn="r" marR="6616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8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498">
                <a:tc>
                  <a:txBody>
                    <a:bodyPr/>
                    <a:lstStyle/>
                    <a:p>
                      <a:pPr algn="r" marR="6635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50" b="1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98675" y="2718816"/>
            <a:ext cx="1569720" cy="623570"/>
          </a:xfrm>
          <a:custGeom>
            <a:avLst/>
            <a:gdLst/>
            <a:ahLst/>
            <a:cxnLst/>
            <a:rect l="l" t="t" r="r" b="b"/>
            <a:pathLst>
              <a:path w="1569720" h="623570">
                <a:moveTo>
                  <a:pt x="0" y="0"/>
                </a:moveTo>
                <a:lnTo>
                  <a:pt x="1569720" y="623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8401" y="1196974"/>
            <a:ext cx="3192780" cy="3498850"/>
          </a:xfrm>
          <a:custGeom>
            <a:avLst/>
            <a:gdLst/>
            <a:ahLst/>
            <a:cxnLst/>
            <a:rect l="l" t="t" r="r" b="b"/>
            <a:pathLst>
              <a:path w="3192779" h="3498850">
                <a:moveTo>
                  <a:pt x="3192399" y="3005137"/>
                </a:moveTo>
                <a:lnTo>
                  <a:pt x="2227199" y="3005137"/>
                </a:lnTo>
                <a:lnTo>
                  <a:pt x="0" y="3005137"/>
                </a:lnTo>
                <a:lnTo>
                  <a:pt x="0" y="3498850"/>
                </a:lnTo>
                <a:lnTo>
                  <a:pt x="2227199" y="3498850"/>
                </a:lnTo>
                <a:lnTo>
                  <a:pt x="3192399" y="3498850"/>
                </a:lnTo>
                <a:lnTo>
                  <a:pt x="3192399" y="3005137"/>
                </a:lnTo>
                <a:close/>
              </a:path>
              <a:path w="3192779" h="3498850">
                <a:moveTo>
                  <a:pt x="3192399" y="0"/>
                </a:moveTo>
                <a:lnTo>
                  <a:pt x="2227199" y="0"/>
                </a:lnTo>
                <a:lnTo>
                  <a:pt x="0" y="0"/>
                </a:lnTo>
                <a:lnTo>
                  <a:pt x="0" y="1066800"/>
                </a:lnTo>
                <a:lnTo>
                  <a:pt x="0" y="3005074"/>
                </a:lnTo>
                <a:lnTo>
                  <a:pt x="2227199" y="3005074"/>
                </a:lnTo>
                <a:lnTo>
                  <a:pt x="3192399" y="3005074"/>
                </a:lnTo>
                <a:lnTo>
                  <a:pt x="3192399" y="2511425"/>
                </a:lnTo>
                <a:lnTo>
                  <a:pt x="3192399" y="2016125"/>
                </a:lnTo>
                <a:lnTo>
                  <a:pt x="3192399" y="1520825"/>
                </a:lnTo>
                <a:lnTo>
                  <a:pt x="3192399" y="1066800"/>
                </a:lnTo>
                <a:lnTo>
                  <a:pt x="3192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2" y="1182687"/>
          <a:ext cx="8272780" cy="352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/>
                <a:gridCol w="692784"/>
                <a:gridCol w="281940"/>
                <a:gridCol w="584835"/>
                <a:gridCol w="601344"/>
                <a:gridCol w="281939"/>
                <a:gridCol w="528955"/>
                <a:gridCol w="638175"/>
                <a:gridCol w="281939"/>
                <a:gridCol w="565785"/>
                <a:gridCol w="1028064"/>
                <a:gridCol w="282575"/>
                <a:gridCol w="919480"/>
                <a:gridCol w="966470"/>
              </a:tblGrid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Work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9878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713105" algn="l"/>
                          <a:tab pos="103568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Need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640080" algn="l"/>
                          <a:tab pos="96266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6096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375920" algn="l"/>
                          <a:tab pos="69850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270">
                        <a:lnSpc>
                          <a:spcPts val="2390"/>
                        </a:lnSpc>
                        <a:spcBef>
                          <a:spcPts val="33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Work</a:t>
                      </a:r>
                      <a:r>
                        <a:rPr dirty="0" sz="2000" spc="-5">
                          <a:latin typeface="SimSun"/>
                          <a:cs typeface="SimSun"/>
                        </a:rPr>
                        <a:t>＋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3810">
                        <a:lnSpc>
                          <a:spcPts val="239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6286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77190" algn="l"/>
                          <a:tab pos="69977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Finish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85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3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5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014596" y="4993385"/>
            <a:ext cx="3978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安全序列{P</a:t>
            </a:r>
            <a:r>
              <a:rPr dirty="0" sz="1400" spc="5">
                <a:latin typeface="SimSun"/>
                <a:cs typeface="SimSun"/>
              </a:rPr>
              <a:t>1</a:t>
            </a:r>
            <a:r>
              <a:rPr dirty="0" sz="2400">
                <a:latin typeface="SimSun"/>
                <a:cs typeface="SimSun"/>
              </a:rPr>
              <a:t>，P</a:t>
            </a:r>
            <a:r>
              <a:rPr dirty="0" sz="1400" spc="5">
                <a:latin typeface="SimSun"/>
                <a:cs typeface="SimSun"/>
              </a:rPr>
              <a:t>3</a:t>
            </a:r>
            <a:r>
              <a:rPr dirty="0" sz="2400">
                <a:latin typeface="SimSun"/>
                <a:cs typeface="SimSun"/>
              </a:rPr>
              <a:t>，</a:t>
            </a:r>
            <a:r>
              <a:rPr dirty="0" sz="2400" spc="-15">
                <a:latin typeface="SimSun"/>
                <a:cs typeface="SimSun"/>
              </a:rPr>
              <a:t>P</a:t>
            </a:r>
            <a:r>
              <a:rPr dirty="0" sz="1400" spc="5">
                <a:latin typeface="SimSun"/>
                <a:cs typeface="SimSun"/>
              </a:rPr>
              <a:t>4</a:t>
            </a:r>
            <a:r>
              <a:rPr dirty="0" sz="2400" spc="-10">
                <a:latin typeface="SimSun"/>
                <a:cs typeface="SimSun"/>
              </a:rPr>
              <a:t>，</a:t>
            </a:r>
            <a:r>
              <a:rPr dirty="0" sz="2400">
                <a:latin typeface="SimSun"/>
                <a:cs typeface="SimSun"/>
              </a:rPr>
              <a:t>P</a:t>
            </a:r>
            <a:r>
              <a:rPr dirty="0" sz="1400" spc="5">
                <a:latin typeface="SimSun"/>
                <a:cs typeface="SimSun"/>
              </a:rPr>
              <a:t>2</a:t>
            </a:r>
            <a:r>
              <a:rPr dirty="0" sz="2400">
                <a:latin typeface="SimSun"/>
                <a:cs typeface="SimSun"/>
              </a:rPr>
              <a:t>，P</a:t>
            </a:r>
            <a:r>
              <a:rPr dirty="0" sz="1400" spc="5">
                <a:latin typeface="SimSun"/>
                <a:cs typeface="SimSun"/>
              </a:rPr>
              <a:t>0</a:t>
            </a:r>
            <a:r>
              <a:rPr dirty="0" sz="2400">
                <a:latin typeface="SimSun"/>
                <a:cs typeface="SimSun"/>
              </a:rPr>
              <a:t>}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76" y="214629"/>
            <a:ext cx="7583170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54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若P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源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（1，0，2）：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2300" algn="l"/>
                <a:tab pos="1929764" algn="l"/>
                <a:tab pos="4064000" algn="l"/>
                <a:tab pos="4914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（1，0，2）≦	Need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（1，2，2）；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2300" algn="l"/>
                <a:tab pos="1929764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（1，0，2）≦</a:t>
            </a:r>
            <a:r>
              <a:rPr dirty="0" sz="2400" spc="-2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Available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（3，3，2）；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假定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为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配资源；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1402" y="2511742"/>
          <a:ext cx="8251190" cy="404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1475"/>
                <a:gridCol w="1641475"/>
                <a:gridCol w="1641475"/>
                <a:gridCol w="1644015"/>
              </a:tblGrid>
              <a:tr h="709422"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资源情况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000" spc="10">
                          <a:latin typeface="SimSun"/>
                          <a:cs typeface="SimSun"/>
                        </a:rPr>
                        <a:t>进程</a:t>
                      </a:r>
                      <a:endParaRPr sz="2000">
                        <a:latin typeface="SimSun"/>
                        <a:cs typeface="SimSun"/>
                      </a:endParaRPr>
                    </a:p>
                  </a:txBody>
                  <a:tcPr marL="0" marR="0" marB="0" marT="158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Max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622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Need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Available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6159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r" marR="68580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5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2542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(	2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7136">
                <a:tc>
                  <a:txBody>
                    <a:bodyPr/>
                    <a:lstStyle/>
                    <a:p>
                      <a:pPr algn="r" marR="68580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49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30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2669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(	3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27329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(	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R="68580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411">
                <a:tc>
                  <a:txBody>
                    <a:bodyPr/>
                    <a:lstStyle/>
                    <a:p>
                      <a:pPr algn="r" marR="6883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8">
                <a:tc>
                  <a:txBody>
                    <a:bodyPr/>
                    <a:lstStyle/>
                    <a:p>
                      <a:pPr algn="r" marR="6883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0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97624" y="2525267"/>
            <a:ext cx="4925695" cy="4018915"/>
          </a:xfrm>
          <a:custGeom>
            <a:avLst/>
            <a:gdLst/>
            <a:ahLst/>
            <a:cxnLst/>
            <a:rect l="l" t="t" r="r" b="b"/>
            <a:pathLst>
              <a:path w="4925695" h="4018915">
                <a:moveTo>
                  <a:pt x="4925568" y="0"/>
                </a:moveTo>
                <a:lnTo>
                  <a:pt x="3282696" y="0"/>
                </a:lnTo>
                <a:lnTo>
                  <a:pt x="1641348" y="0"/>
                </a:lnTo>
                <a:lnTo>
                  <a:pt x="1641348" y="710184"/>
                </a:lnTo>
                <a:lnTo>
                  <a:pt x="0" y="710184"/>
                </a:lnTo>
                <a:lnTo>
                  <a:pt x="0" y="1418844"/>
                </a:lnTo>
                <a:lnTo>
                  <a:pt x="0" y="2125980"/>
                </a:lnTo>
                <a:lnTo>
                  <a:pt x="0" y="2758440"/>
                </a:lnTo>
                <a:lnTo>
                  <a:pt x="0" y="3387852"/>
                </a:lnTo>
                <a:lnTo>
                  <a:pt x="0" y="4018788"/>
                </a:lnTo>
                <a:lnTo>
                  <a:pt x="1641348" y="4018788"/>
                </a:lnTo>
                <a:lnTo>
                  <a:pt x="3282696" y="4018788"/>
                </a:lnTo>
                <a:lnTo>
                  <a:pt x="4925568" y="4018788"/>
                </a:lnTo>
                <a:lnTo>
                  <a:pt x="4925568" y="3387852"/>
                </a:lnTo>
                <a:lnTo>
                  <a:pt x="4925568" y="2758440"/>
                </a:lnTo>
                <a:lnTo>
                  <a:pt x="4925568" y="2125980"/>
                </a:lnTo>
                <a:lnTo>
                  <a:pt x="4925568" y="1418844"/>
                </a:lnTo>
                <a:lnTo>
                  <a:pt x="4925568" y="710184"/>
                </a:lnTo>
                <a:lnTo>
                  <a:pt x="4925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4928" y="2525267"/>
            <a:ext cx="1641475" cy="710565"/>
          </a:xfrm>
          <a:custGeom>
            <a:avLst/>
            <a:gdLst/>
            <a:ahLst/>
            <a:cxnLst/>
            <a:rect l="l" t="t" r="r" b="b"/>
            <a:pathLst>
              <a:path w="1641475" h="710564">
                <a:moveTo>
                  <a:pt x="0" y="0"/>
                </a:moveTo>
                <a:lnTo>
                  <a:pt x="1641348" y="71018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5465" algn="l"/>
              </a:tabLst>
            </a:pPr>
            <a:r>
              <a:rPr dirty="0"/>
              <a:t>若P</a:t>
            </a:r>
            <a:r>
              <a:rPr dirty="0" sz="1400" spc="5"/>
              <a:t>1</a:t>
            </a:r>
            <a:r>
              <a:rPr dirty="0"/>
              <a:t>请求</a:t>
            </a:r>
            <a:r>
              <a:rPr dirty="0" spc="-15"/>
              <a:t>资</a:t>
            </a:r>
            <a:r>
              <a:rPr dirty="0"/>
              <a:t>源Request</a:t>
            </a:r>
            <a:r>
              <a:rPr dirty="0" sz="1400"/>
              <a:t>1</a:t>
            </a:r>
            <a:r>
              <a:rPr dirty="0" sz="1400"/>
              <a:t>	</a:t>
            </a:r>
            <a:r>
              <a:rPr dirty="0"/>
              <a:t>（1，0，2）：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1587" y="501533"/>
            <a:ext cx="7582534" cy="19970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622300" algn="l"/>
                <a:tab pos="1929764" algn="l"/>
                <a:tab pos="4914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（1，0，2）≦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Need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（1，2，2）；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622300" algn="l"/>
                <a:tab pos="1929764" algn="l"/>
                <a:tab pos="40633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（1，0，2）≦	Available</a:t>
            </a:r>
            <a:r>
              <a:rPr dirty="0" sz="2400" spc="-9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（3，3，2）；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6223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假定为P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1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配资源；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6223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利用安全性算法检查此时系统是否安全。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3460" y="2831718"/>
            <a:ext cx="4528185" cy="3601085"/>
          </a:xfrm>
          <a:custGeom>
            <a:avLst/>
            <a:gdLst/>
            <a:ahLst/>
            <a:cxnLst/>
            <a:rect l="l" t="t" r="r" b="b"/>
            <a:pathLst>
              <a:path w="4528184" h="3601085">
                <a:moveTo>
                  <a:pt x="4527905" y="2104707"/>
                </a:moveTo>
                <a:lnTo>
                  <a:pt x="3593719" y="2104707"/>
                </a:lnTo>
                <a:lnTo>
                  <a:pt x="1437513" y="2104707"/>
                </a:lnTo>
                <a:lnTo>
                  <a:pt x="0" y="2104707"/>
                </a:lnTo>
                <a:lnTo>
                  <a:pt x="0" y="2604262"/>
                </a:lnTo>
                <a:lnTo>
                  <a:pt x="0" y="3103829"/>
                </a:lnTo>
                <a:lnTo>
                  <a:pt x="0" y="3600627"/>
                </a:lnTo>
                <a:lnTo>
                  <a:pt x="1437513" y="3600627"/>
                </a:lnTo>
                <a:lnTo>
                  <a:pt x="3593719" y="3600627"/>
                </a:lnTo>
                <a:lnTo>
                  <a:pt x="4527905" y="3600627"/>
                </a:lnTo>
                <a:lnTo>
                  <a:pt x="4527905" y="3103829"/>
                </a:lnTo>
                <a:lnTo>
                  <a:pt x="4527905" y="2604262"/>
                </a:lnTo>
                <a:lnTo>
                  <a:pt x="4527905" y="2104707"/>
                </a:lnTo>
                <a:close/>
              </a:path>
              <a:path w="4528184" h="3601085">
                <a:moveTo>
                  <a:pt x="4527905" y="1066825"/>
                </a:moveTo>
                <a:lnTo>
                  <a:pt x="3593719" y="1066825"/>
                </a:lnTo>
                <a:lnTo>
                  <a:pt x="1437513" y="1066825"/>
                </a:lnTo>
                <a:lnTo>
                  <a:pt x="0" y="1066825"/>
                </a:lnTo>
                <a:lnTo>
                  <a:pt x="0" y="1563573"/>
                </a:lnTo>
                <a:lnTo>
                  <a:pt x="0" y="2104644"/>
                </a:lnTo>
                <a:lnTo>
                  <a:pt x="1437513" y="2104644"/>
                </a:lnTo>
                <a:lnTo>
                  <a:pt x="3593719" y="2104644"/>
                </a:lnTo>
                <a:lnTo>
                  <a:pt x="4527905" y="2104644"/>
                </a:lnTo>
                <a:lnTo>
                  <a:pt x="4527905" y="1563624"/>
                </a:lnTo>
                <a:lnTo>
                  <a:pt x="4527905" y="1066825"/>
                </a:lnTo>
                <a:close/>
              </a:path>
              <a:path w="4528184" h="3601085">
                <a:moveTo>
                  <a:pt x="4527905" y="0"/>
                </a:moveTo>
                <a:lnTo>
                  <a:pt x="3593719" y="0"/>
                </a:lnTo>
                <a:lnTo>
                  <a:pt x="1437513" y="0"/>
                </a:lnTo>
                <a:lnTo>
                  <a:pt x="0" y="0"/>
                </a:lnTo>
                <a:lnTo>
                  <a:pt x="0" y="1066800"/>
                </a:lnTo>
                <a:lnTo>
                  <a:pt x="1437513" y="1066800"/>
                </a:lnTo>
                <a:lnTo>
                  <a:pt x="3593719" y="1066800"/>
                </a:lnTo>
                <a:lnTo>
                  <a:pt x="4527905" y="1066800"/>
                </a:lnTo>
                <a:lnTo>
                  <a:pt x="4527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98709" y="2817431"/>
          <a:ext cx="8021320" cy="362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/>
                <a:gridCol w="624840"/>
                <a:gridCol w="281305"/>
                <a:gridCol w="551815"/>
                <a:gridCol w="603250"/>
                <a:gridCol w="281305"/>
                <a:gridCol w="530859"/>
                <a:gridCol w="614679"/>
                <a:gridCol w="281304"/>
                <a:gridCol w="541020"/>
                <a:gridCol w="991869"/>
                <a:gridCol w="281304"/>
                <a:gridCol w="882650"/>
                <a:gridCol w="934084"/>
              </a:tblGrid>
              <a:tr h="1066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8615" marR="281305" indent="63500">
                        <a:lnSpc>
                          <a:spcPct val="120100"/>
                        </a:lnSpc>
                        <a:spcBef>
                          <a:spcPts val="1025"/>
                        </a:spcBef>
                        <a:tabLst>
                          <a:tab pos="662940" algn="l"/>
                          <a:tab pos="985519" algn="l"/>
                        </a:tabLst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2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27660" marR="259715" indent="68580">
                        <a:lnSpc>
                          <a:spcPct val="120100"/>
                        </a:lnSpc>
                        <a:spcBef>
                          <a:spcPts val="1025"/>
                        </a:spcBef>
                        <a:tabLst>
                          <a:tab pos="641985" algn="l"/>
                          <a:tab pos="96456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Need </a:t>
                      </a:r>
                      <a:r>
                        <a:rPr dirty="0" sz="2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39725" marR="93980" indent="-234950">
                        <a:lnSpc>
                          <a:spcPct val="120100"/>
                        </a:lnSpc>
                        <a:spcBef>
                          <a:spcPts val="1025"/>
                        </a:spcBef>
                        <a:tabLst>
                          <a:tab pos="654050" algn="l"/>
                          <a:tab pos="97663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  </a:t>
                      </a: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270">
                        <a:lnSpc>
                          <a:spcPts val="2390"/>
                        </a:lnSpc>
                        <a:spcBef>
                          <a:spcPts val="33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Work</a:t>
                      </a:r>
                      <a:r>
                        <a:rPr dirty="0" sz="2000" spc="-5">
                          <a:latin typeface="SimSun"/>
                          <a:cs typeface="SimSun"/>
                        </a:rPr>
                        <a:t>＋</a:t>
                      </a:r>
                      <a:endParaRPr sz="2000">
                        <a:latin typeface="SimSun"/>
                        <a:cs typeface="SimSun"/>
                      </a:endParaRPr>
                    </a:p>
                    <a:p>
                      <a:pPr algn="ctr" marL="3810">
                        <a:lnSpc>
                          <a:spcPts val="239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 marL="6286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377825" algn="l"/>
                          <a:tab pos="69977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Finish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82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61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56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79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4609" y="4273677"/>
            <a:ext cx="3328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安全序列</a:t>
            </a:r>
            <a:r>
              <a:rPr dirty="0" sz="2000" spc="-10">
                <a:solidFill>
                  <a:srgbClr val="FF0000"/>
                </a:solidFill>
                <a:latin typeface="SimSun"/>
                <a:cs typeface="SimSun"/>
              </a:rPr>
              <a:t>{P</a:t>
            </a:r>
            <a:r>
              <a:rPr dirty="0" sz="1200" spc="-15">
                <a:solidFill>
                  <a:srgbClr val="FF0000"/>
                </a:solidFill>
                <a:latin typeface="SimSun"/>
                <a:cs typeface="SimSun"/>
              </a:rPr>
              <a:t>1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FF0000"/>
                </a:solidFill>
                <a:latin typeface="SimSun"/>
                <a:cs typeface="SimSun"/>
              </a:rPr>
              <a:t>3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FF0000"/>
                </a:solidFill>
                <a:latin typeface="SimSun"/>
                <a:cs typeface="SimSun"/>
              </a:rPr>
              <a:t>4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FF0000"/>
                </a:solidFill>
                <a:latin typeface="SimSun"/>
                <a:cs typeface="SimSun"/>
              </a:rPr>
              <a:t>0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dirty="0" sz="2000" spc="5">
                <a:solidFill>
                  <a:srgbClr val="FF0000"/>
                </a:solidFill>
                <a:latin typeface="SimSun"/>
                <a:cs typeface="SimSun"/>
              </a:rPr>
              <a:t>P</a:t>
            </a:r>
            <a:r>
              <a:rPr dirty="0" sz="1200" spc="-15">
                <a:solidFill>
                  <a:srgbClr val="FF0000"/>
                </a:solidFill>
                <a:latin typeface="SimSun"/>
                <a:cs typeface="SimSun"/>
              </a:rPr>
              <a:t>2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}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451230"/>
            <a:ext cx="8039734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483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若P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源Request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（3，3，0）：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1665" algn="l"/>
                <a:tab pos="1929764" algn="l"/>
                <a:tab pos="4063365" algn="l"/>
                <a:tab pos="49142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（3，3，0）≦	Need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（4，3，1）；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21665" algn="l"/>
                <a:tab pos="1929764" algn="l"/>
                <a:tab pos="42157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4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（3，3，0）≮	Available</a:t>
            </a:r>
            <a:r>
              <a:rPr dirty="0" sz="2400" spc="-55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（2，3，0），则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250">
              <a:latin typeface="SimSun"/>
              <a:cs typeface="SimSun"/>
            </a:endParaRPr>
          </a:p>
          <a:p>
            <a:pPr marL="622300">
              <a:lnSpc>
                <a:spcPct val="100000"/>
              </a:lnSpc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4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等待。</a:t>
            </a:r>
            <a:endParaRPr sz="2400">
              <a:latin typeface="SimSun"/>
              <a:cs typeface="SimSu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0698" y="3084766"/>
          <a:ext cx="7891780" cy="355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/>
                <a:gridCol w="1569719"/>
                <a:gridCol w="1569720"/>
                <a:gridCol w="1569720"/>
                <a:gridCol w="1570354"/>
              </a:tblGrid>
              <a:tr h="622554"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 spc="10">
                          <a:latin typeface="SimSun"/>
                          <a:cs typeface="SimSun"/>
                        </a:rPr>
                        <a:t>资源情况</a:t>
                      </a:r>
                      <a:endParaRPr sz="1800">
                        <a:latin typeface="SimSun"/>
                        <a:cs typeface="SimSu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5">
                          <a:latin typeface="SimSun"/>
                          <a:cs typeface="SimSun"/>
                        </a:rPr>
                        <a:t>进程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Allocation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Need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781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800" spc="-15" b="1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546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682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19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4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9584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32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50" spc="-5" b="1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02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8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54223" y="3098292"/>
            <a:ext cx="1569720" cy="623570"/>
          </a:xfrm>
          <a:custGeom>
            <a:avLst/>
            <a:gdLst/>
            <a:ahLst/>
            <a:cxnLst/>
            <a:rect l="l" t="t" r="r" b="b"/>
            <a:pathLst>
              <a:path w="1569720" h="623570">
                <a:moveTo>
                  <a:pt x="0" y="0"/>
                </a:moveTo>
                <a:lnTo>
                  <a:pt x="1569720" y="6233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21" y="0"/>
            <a:ext cx="7951470" cy="307467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08483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0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请求</a:t>
            </a:r>
            <a:r>
              <a:rPr dirty="0" sz="2400" spc="-20">
                <a:solidFill>
                  <a:srgbClr val="404040"/>
                </a:solidFill>
                <a:latin typeface="SimSun"/>
                <a:cs typeface="SimSun"/>
              </a:rPr>
              <a:t>资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源Request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0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（0，2，0）：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621665" algn="l"/>
                <a:tab pos="3911600" algn="l"/>
                <a:tab pos="47618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0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（0，2，0）≦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Need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0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（7，4，3）；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621665" algn="l"/>
                <a:tab pos="3911600" algn="l"/>
                <a:tab pos="5435600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Request</a:t>
            </a:r>
            <a:r>
              <a:rPr dirty="0" sz="1400" spc="-5">
                <a:solidFill>
                  <a:srgbClr val="404040"/>
                </a:solidFill>
                <a:latin typeface="SimSun"/>
                <a:cs typeface="SimSun"/>
              </a:rPr>
              <a:t>0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（0，2，0）≦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Available	（2，3，0）；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假定为P</a:t>
            </a:r>
            <a:r>
              <a:rPr dirty="0" sz="1400">
                <a:solidFill>
                  <a:srgbClr val="404040"/>
                </a:solidFill>
                <a:latin typeface="SimSun"/>
                <a:cs typeface="SimSun"/>
              </a:rPr>
              <a:t>0</a:t>
            </a:r>
            <a:r>
              <a:rPr dirty="0" sz="2400" spc="-15">
                <a:solidFill>
                  <a:srgbClr val="404040"/>
                </a:solidFill>
                <a:latin typeface="SimSun"/>
                <a:cs typeface="SimSun"/>
              </a:rPr>
              <a:t>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配资源；</a:t>
            </a:r>
            <a:endParaRPr sz="2400">
              <a:latin typeface="SimSun"/>
              <a:cs typeface="SimSun"/>
            </a:endParaRPr>
          </a:p>
          <a:p>
            <a:pPr marL="622300" marR="5080" indent="-609600">
              <a:lnSpc>
                <a:spcPct val="110000"/>
              </a:lnSpc>
              <a:spcBef>
                <a:spcPts val="994"/>
              </a:spcBef>
              <a:tabLst>
                <a:tab pos="62166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404040"/>
                </a:solidFill>
                <a:latin typeface="SimSun"/>
                <a:cs typeface="SimSun"/>
              </a:rPr>
              <a:t>安全性检查：Available（2，1，0）不能满足任何进程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的要求，系统进入不安全状态。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15022" y="3173590"/>
            <a:ext cx="1750060" cy="3348990"/>
          </a:xfrm>
          <a:custGeom>
            <a:avLst/>
            <a:gdLst/>
            <a:ahLst/>
            <a:cxnLst/>
            <a:rect l="l" t="t" r="r" b="b"/>
            <a:pathLst>
              <a:path w="1750059" h="3348990">
                <a:moveTo>
                  <a:pt x="1749552" y="1801533"/>
                </a:moveTo>
                <a:lnTo>
                  <a:pt x="0" y="1801533"/>
                </a:lnTo>
                <a:lnTo>
                  <a:pt x="0" y="2315845"/>
                </a:lnTo>
                <a:lnTo>
                  <a:pt x="0" y="2831528"/>
                </a:lnTo>
                <a:lnTo>
                  <a:pt x="0" y="3348583"/>
                </a:lnTo>
                <a:lnTo>
                  <a:pt x="1749552" y="3348583"/>
                </a:lnTo>
                <a:lnTo>
                  <a:pt x="1749552" y="2831528"/>
                </a:lnTo>
                <a:lnTo>
                  <a:pt x="1749552" y="2315857"/>
                </a:lnTo>
                <a:lnTo>
                  <a:pt x="1749552" y="1801533"/>
                </a:lnTo>
                <a:close/>
              </a:path>
              <a:path w="1750059" h="3348990">
                <a:moveTo>
                  <a:pt x="1749552" y="768807"/>
                </a:moveTo>
                <a:lnTo>
                  <a:pt x="0" y="768807"/>
                </a:lnTo>
                <a:lnTo>
                  <a:pt x="0" y="1284465"/>
                </a:lnTo>
                <a:lnTo>
                  <a:pt x="0" y="1801507"/>
                </a:lnTo>
                <a:lnTo>
                  <a:pt x="1749552" y="1801507"/>
                </a:lnTo>
                <a:lnTo>
                  <a:pt x="1749552" y="1284490"/>
                </a:lnTo>
                <a:lnTo>
                  <a:pt x="1749552" y="768807"/>
                </a:lnTo>
                <a:close/>
              </a:path>
              <a:path w="1750059" h="3348990">
                <a:moveTo>
                  <a:pt x="1749552" y="0"/>
                </a:moveTo>
                <a:lnTo>
                  <a:pt x="0" y="0"/>
                </a:lnTo>
                <a:lnTo>
                  <a:pt x="0" y="768743"/>
                </a:lnTo>
                <a:lnTo>
                  <a:pt x="1749552" y="768743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2205" y="3159315"/>
          <a:ext cx="7041515" cy="337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425"/>
                <a:gridCol w="1749425"/>
                <a:gridCol w="1749425"/>
                <a:gridCol w="1749425"/>
              </a:tblGrid>
              <a:tr h="768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314325" algn="l"/>
                          <a:tab pos="63881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Need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777875" algn="l"/>
                          <a:tab pos="110236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-10" b="1">
                          <a:latin typeface="Arial"/>
                          <a:cs typeface="Arial"/>
                        </a:rPr>
                        <a:t>Available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777875" algn="l"/>
                          <a:tab pos="110236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A	B	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747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803910" algn="l"/>
                          <a:tab pos="108585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	3	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282575" algn="l"/>
                          <a:tab pos="56451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7	2	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804545" algn="l"/>
                          <a:tab pos="108648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	1	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017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785"/>
                        </a:spcBef>
                        <a:tabLst>
                          <a:tab pos="803910" algn="l"/>
                          <a:tab pos="108585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	0	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85"/>
                        </a:spcBef>
                        <a:tabLst>
                          <a:tab pos="282575" algn="l"/>
                          <a:tab pos="56451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	2	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4349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803910" algn="l"/>
                          <a:tab pos="108585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3	0	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282575" algn="l"/>
                          <a:tab pos="56451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6	0	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67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785"/>
                        </a:spcBef>
                        <a:tabLst>
                          <a:tab pos="803910" algn="l"/>
                          <a:tab pos="108585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2	1	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85"/>
                        </a:spcBef>
                        <a:tabLst>
                          <a:tab pos="282575" algn="l"/>
                          <a:tab pos="56451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	1	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055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2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803910" algn="l"/>
                          <a:tab pos="1085850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0	0	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282575" algn="l"/>
                          <a:tab pos="564515" algn="l"/>
                        </a:tabLst>
                      </a:pPr>
                      <a:r>
                        <a:rPr dirty="0" sz="2000" b="1">
                          <a:latin typeface="Arial"/>
                          <a:cs typeface="Arial"/>
                        </a:rPr>
                        <a:t>4	3	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4218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</a:tabLst>
            </a:pPr>
            <a:r>
              <a:rPr dirty="0" sz="3600" b="1">
                <a:solidFill>
                  <a:srgbClr val="90C225"/>
                </a:solidFill>
                <a:latin typeface="Trebuchet MS"/>
                <a:cs typeface="Trebuchet MS"/>
              </a:rPr>
              <a:t>3.2	</a:t>
            </a: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作业与作业调度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83104"/>
            <a:ext cx="738124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批处理系统中的作业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作业调度的主要任务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先来先服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务</a:t>
            </a:r>
            <a:r>
              <a:rPr dirty="0" sz="2400" spc="-105" b="1">
                <a:solidFill>
                  <a:srgbClr val="404040"/>
                </a:solidFill>
                <a:latin typeface="Microsoft YaHei UI"/>
                <a:cs typeface="Microsoft YaHei UI"/>
              </a:rPr>
              <a:t>(FCFS）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和短作业优先</a:t>
            </a:r>
            <a:r>
              <a:rPr dirty="0" sz="2400" spc="-55" b="1">
                <a:solidFill>
                  <a:srgbClr val="404040"/>
                </a:solidFill>
                <a:latin typeface="Microsoft YaHei UI"/>
                <a:cs typeface="Microsoft YaHei UI"/>
              </a:rPr>
              <a:t>（SJF）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调度算法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优先级调度算法和高响应比优先调度算法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3"/>
            <a:ext cx="2778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 b="1">
                <a:solidFill>
                  <a:srgbClr val="90C225"/>
                </a:solidFill>
                <a:latin typeface="Microsoft YaHei UI"/>
                <a:cs typeface="Microsoft YaHei UI"/>
              </a:rPr>
              <a:t>作业管理模块</a:t>
            </a:r>
            <a:endParaRPr sz="36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693875"/>
            <a:ext cx="10131425" cy="211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5" b="1">
                <a:solidFill>
                  <a:srgbClr val="404040"/>
                </a:solidFill>
                <a:latin typeface="Microsoft YaHei UI"/>
                <a:cs typeface="Microsoft YaHei UI"/>
              </a:rPr>
              <a:t>作业管理模块是操作系统中最外层的直接面对用户的模块。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为用户提供系统接口，将用户需求提交系统，再将处理结果反馈用户。</a:t>
            </a:r>
            <a:endParaRPr sz="2400">
              <a:latin typeface="Microsoft YaHei UI"/>
              <a:cs typeface="Microsoft YaHei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10" b="1">
                <a:solidFill>
                  <a:srgbClr val="404040"/>
                </a:solidFill>
                <a:latin typeface="Microsoft YaHei UI"/>
                <a:cs typeface="Microsoft YaHei UI"/>
              </a:rPr>
              <a:t>负责用户管理，核准用户合法性，管理用户使用资源及费用等情况。</a:t>
            </a:r>
            <a:endParaRPr sz="2400">
              <a:latin typeface="Microsoft YaHei UI"/>
              <a:cs typeface="Microsoft YaHei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9730" y="3937634"/>
            <a:ext cx="6922770" cy="2665095"/>
            <a:chOff x="2669730" y="3937634"/>
            <a:chExt cx="6922770" cy="2665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9191" y="3947159"/>
              <a:ext cx="6903720" cy="2645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74492" y="3942397"/>
              <a:ext cx="6913245" cy="2655570"/>
            </a:xfrm>
            <a:custGeom>
              <a:avLst/>
              <a:gdLst/>
              <a:ahLst/>
              <a:cxnLst/>
              <a:rect l="l" t="t" r="r" b="b"/>
              <a:pathLst>
                <a:path w="6913245" h="2655570">
                  <a:moveTo>
                    <a:pt x="0" y="2655189"/>
                  </a:moveTo>
                  <a:lnTo>
                    <a:pt x="6913245" y="2655189"/>
                  </a:lnTo>
                  <a:lnTo>
                    <a:pt x="6913245" y="0"/>
                  </a:lnTo>
                  <a:lnTo>
                    <a:pt x="0" y="0"/>
                  </a:lnTo>
                  <a:lnTo>
                    <a:pt x="0" y="2655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第三章  处理机调度与死锁</dc:title>
  <dcterms:created xsi:type="dcterms:W3CDTF">2022-11-06T08:37:10Z</dcterms:created>
  <dcterms:modified xsi:type="dcterms:W3CDTF">2022-11-06T08:37:10Z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