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5398" y="2731389"/>
            <a:ext cx="606120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07234"/>
            <a:ext cx="10679379" cy="326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9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7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jpg"/><Relationship Id="rId4" Type="http://schemas.openxmlformats.org/officeDocument/2006/relationships/image" Target="../media/image69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8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5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dirty="0" spc="10"/>
              <a:t>第四</a:t>
            </a:r>
            <a:r>
              <a:rPr dirty="0"/>
              <a:t>章	存</a:t>
            </a:r>
            <a:r>
              <a:rPr dirty="0" spc="15"/>
              <a:t>储</a:t>
            </a:r>
            <a:r>
              <a:rPr dirty="0"/>
              <a:t>器</a:t>
            </a:r>
            <a:r>
              <a:rPr dirty="0" spc="30"/>
              <a:t>管</a:t>
            </a:r>
            <a:r>
              <a:rPr dirty="0"/>
              <a:t>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程序的装入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410714"/>
            <a:ext cx="8293100" cy="285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在将一个装入模块装入内存时，可以有如下三种装入方式：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绝对装入方式（Absolute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Loading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Mode）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SimSun"/>
              <a:buAutoNum type="arabicPeriod"/>
            </a:pPr>
            <a:endParaRPr sz="28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  <a:tab pos="4775200" algn="l"/>
                <a:tab pos="59944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可重定位装入方式（Relocation	Loading	Mode）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/>
            </a:pPr>
            <a:endParaRPr sz="28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  <a:tab pos="4927600" algn="l"/>
                <a:tab pos="62992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动态运行时的装入方式（Dynamic	Run-time	Loading）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绝对装入方式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352270"/>
            <a:ext cx="9382760" cy="477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28270" indent="-342900">
              <a:lnSpc>
                <a:spcPct val="150000"/>
              </a:lnSpc>
              <a:spcBef>
                <a:spcPts val="100"/>
              </a:spcBef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13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基本思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想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先知道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将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驻留在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什么位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置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；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绝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对装入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按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照装入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模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块 中的地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将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程序和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装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入内存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；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中的相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对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（逻辑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址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与实际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存 地址完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相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600" spc="-15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优点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：CPU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执行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目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代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快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缺点：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spcBef>
                <a:spcPts val="5"/>
              </a:spcBef>
              <a:tabLst>
                <a:tab pos="73152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受内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大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小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限制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能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装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内存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并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的进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大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减少。</a:t>
            </a:r>
            <a:endParaRPr sz="2000">
              <a:latin typeface="SimSun"/>
              <a:cs typeface="SimSun"/>
            </a:endParaRPr>
          </a:p>
          <a:p>
            <a:pPr marL="731520" marR="5080" indent="-361315">
              <a:lnSpc>
                <a:spcPct val="150000"/>
              </a:lnSpc>
              <a:spcBef>
                <a:spcPts val="994"/>
              </a:spcBef>
              <a:tabLst>
                <a:tab pos="73152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程序员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必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知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道内存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使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情况，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且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旦程序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或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被修改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可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能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要改变程 序中的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址。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适用于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单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道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环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境。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可重定位装入方式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6679" y="2300985"/>
            <a:ext cx="4315460" cy="3389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8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静态重定位：</a:t>
            </a:r>
            <a:endParaRPr sz="2400">
              <a:latin typeface="SimSun"/>
              <a:cs typeface="SimSun"/>
            </a:endParaRPr>
          </a:p>
          <a:p>
            <a:pPr algn="just" marL="645160" marR="5080" indent="-361315">
              <a:lnSpc>
                <a:spcPct val="150100"/>
              </a:lnSpc>
              <a:spcBef>
                <a:spcPts val="99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地址转换工作在进程执行前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一次性完成。</a:t>
            </a:r>
            <a:endParaRPr sz="2400">
              <a:latin typeface="SimSun"/>
              <a:cs typeface="SimSun"/>
            </a:endParaRPr>
          </a:p>
          <a:p>
            <a:pPr algn="just" marL="645160" marR="5080" indent="-361315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无需硬件支持，易于实现， 但不允许程序在执行过程中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移动。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78017" y="2141982"/>
            <a:ext cx="5340350" cy="3771900"/>
            <a:chOff x="5478017" y="2141982"/>
            <a:chExt cx="5340350" cy="3771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7067" y="2161032"/>
              <a:ext cx="5301995" cy="3733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87542" y="2151507"/>
              <a:ext cx="5321300" cy="3752850"/>
            </a:xfrm>
            <a:custGeom>
              <a:avLst/>
              <a:gdLst/>
              <a:ahLst/>
              <a:cxnLst/>
              <a:rect l="l" t="t" r="r" b="b"/>
              <a:pathLst>
                <a:path w="5321300" h="3752850">
                  <a:moveTo>
                    <a:pt x="0" y="3752850"/>
                  </a:moveTo>
                  <a:lnTo>
                    <a:pt x="5321045" y="3752850"/>
                  </a:lnTo>
                  <a:lnTo>
                    <a:pt x="5321045" y="0"/>
                  </a:lnTo>
                  <a:lnTo>
                    <a:pt x="0" y="0"/>
                  </a:lnTo>
                  <a:lnTo>
                    <a:pt x="0" y="3752850"/>
                  </a:lnTo>
                  <a:close/>
                </a:path>
              </a:pathLst>
            </a:custGeom>
            <a:ln w="1905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动态运行时的装入方式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33222" y="1922526"/>
            <a:ext cx="4620260" cy="406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动态重定位：</a:t>
            </a:r>
            <a:endParaRPr sz="2400">
              <a:latin typeface="SimSun"/>
              <a:cs typeface="SimSun"/>
            </a:endParaRPr>
          </a:p>
          <a:p>
            <a:pPr marL="645160" marR="5080" indent="-361315">
              <a:lnSpc>
                <a:spcPct val="150100"/>
              </a:lnSpc>
              <a:spcBef>
                <a:spcPts val="99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4525" algn="l"/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地址转换推迟到最后的可能 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时刻，即进程执行时才完成。</a:t>
            </a:r>
            <a:endParaRPr sz="2400">
              <a:latin typeface="SimSun"/>
              <a:cs typeface="SimSun"/>
            </a:endParaRPr>
          </a:p>
          <a:p>
            <a:pPr marL="645160" marR="309880" indent="-361315">
              <a:lnSpc>
                <a:spcPct val="1501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4525" algn="l"/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需要硬件支持，即重定位寄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存器。</a:t>
            </a:r>
            <a:endParaRPr sz="2400">
              <a:latin typeface="SimSun"/>
              <a:cs typeface="SimSun"/>
            </a:endParaRPr>
          </a:p>
          <a:p>
            <a:pPr marL="645160" marR="5080" indent="-361315">
              <a:lnSpc>
                <a:spcPct val="1501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4525" algn="l"/>
                <a:tab pos="6451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允许程序在主存中移动，便 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于共享主存，主存利用率高。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04282" y="2064257"/>
            <a:ext cx="6383020" cy="3819525"/>
            <a:chOff x="5304282" y="2064257"/>
            <a:chExt cx="6383020" cy="3819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3332" y="2083307"/>
              <a:ext cx="6344412" cy="37810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3807" y="2073782"/>
              <a:ext cx="6363970" cy="3800475"/>
            </a:xfrm>
            <a:custGeom>
              <a:avLst/>
              <a:gdLst/>
              <a:ahLst/>
              <a:cxnLst/>
              <a:rect l="l" t="t" r="r" b="b"/>
              <a:pathLst>
                <a:path w="6363970" h="3800475">
                  <a:moveTo>
                    <a:pt x="0" y="3800094"/>
                  </a:moveTo>
                  <a:lnTo>
                    <a:pt x="6363462" y="3800094"/>
                  </a:lnTo>
                  <a:lnTo>
                    <a:pt x="6363462" y="0"/>
                  </a:lnTo>
                  <a:lnTo>
                    <a:pt x="0" y="0"/>
                  </a:lnTo>
                  <a:lnTo>
                    <a:pt x="0" y="3800094"/>
                  </a:lnTo>
                  <a:close/>
                </a:path>
              </a:pathLst>
            </a:custGeom>
            <a:ln w="1905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程序的链接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765173"/>
            <a:ext cx="8293100" cy="3150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链接程序的功能是将目标模块以及所需的库函数装配成一个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完整的装入模块。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静态链接方式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装入时动态链接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运行时动态链接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存储器管理的目标和主要功能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940814"/>
            <a:ext cx="4789805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存储器管理的目标：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内存的合理分配使用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提高内存利用率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程序、数据在内存中顺利读写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小内存运行大程序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存储器管理的目标和主要功能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940814"/>
            <a:ext cx="372110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存储器管理的主要功能：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内存的分配和回收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地址重定位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地址共享和保护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地址扩充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51898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功能</a:t>
            </a:r>
            <a:r>
              <a:rPr dirty="0" sz="3600" spc="-5">
                <a:latin typeface="Trebuchet MS"/>
                <a:cs typeface="Trebuchet MS"/>
              </a:rPr>
              <a:t>-1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10"/>
              <a:t>内存的分配与回收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910" y="1435608"/>
            <a:ext cx="5420102" cy="17998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755" y="3429000"/>
            <a:ext cx="8476488" cy="31714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13632" y="5952744"/>
            <a:ext cx="2123440" cy="462280"/>
          </a:xfrm>
          <a:prstGeom prst="rect">
            <a:avLst/>
          </a:prstGeom>
          <a:solidFill>
            <a:srgbClr val="0089E9"/>
          </a:solidFill>
          <a:ln w="9525">
            <a:solidFill>
              <a:srgbClr val="BEBEBE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45"/>
              </a:spcBef>
            </a:pPr>
            <a:r>
              <a:rPr dirty="0" sz="2400" spc="5">
                <a:solidFill>
                  <a:srgbClr val="FFFFFF"/>
                </a:solidFill>
                <a:latin typeface="SimSun"/>
                <a:cs typeface="SimSun"/>
              </a:rPr>
              <a:t>主存回收算法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6567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功能</a:t>
            </a:r>
            <a:r>
              <a:rPr dirty="0" sz="3600" spc="-5">
                <a:latin typeface="Trebuchet MS"/>
                <a:cs typeface="Trebuchet MS"/>
              </a:rPr>
              <a:t>-2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10"/>
              <a:t>地址重定位（地址转换）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1930907"/>
            <a:ext cx="9111996" cy="39532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6567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功能</a:t>
            </a:r>
            <a:r>
              <a:rPr dirty="0" sz="3600" spc="-5">
                <a:latin typeface="Trebuchet MS"/>
                <a:cs typeface="Trebuchet MS"/>
              </a:rPr>
              <a:t>-2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10"/>
              <a:t>地址重定位（地址转换）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8855"/>
            <a:ext cx="9057005" cy="450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静态重定位：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地址转换工作在进程执行前一次完成。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"/>
            </a:pPr>
            <a:endParaRPr sz="2800">
              <a:latin typeface="SimSun"/>
              <a:cs typeface="SimSun"/>
            </a:endParaRPr>
          </a:p>
          <a:p>
            <a:pPr marL="814069" indent="-45021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无需硬件支持，易于实现，但不允许程序在执行过程中移动。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动态重定位：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SimSun"/>
              <a:cs typeface="SimSun"/>
            </a:endParaRPr>
          </a:p>
          <a:p>
            <a:pPr marL="814069" indent="-52959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地址转换推迟到最后的可能时刻，即进程执行时才完成。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2800">
              <a:latin typeface="SimSun"/>
              <a:cs typeface="SimSun"/>
            </a:endParaRPr>
          </a:p>
          <a:p>
            <a:pPr marL="814069" indent="-52959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允许程序在主存中移动，便于主存共享，主存利用率高。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第四章主要内容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855978"/>
            <a:ext cx="4025900" cy="309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4.1</a:t>
            </a:r>
            <a:r>
              <a:rPr dirty="0" sz="2400" spc="-7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存储器管理概述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4.2</a:t>
            </a:r>
            <a:r>
              <a:rPr dirty="0" sz="2400" spc="-7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连续分配存储管理方式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4.3</a:t>
            </a:r>
            <a:r>
              <a:rPr dirty="0" sz="2400" spc="-10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分页存储管理方式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4.4</a:t>
            </a:r>
            <a:r>
              <a:rPr dirty="0" sz="2400" spc="-8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分段存储管理方式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4.5</a:t>
            </a:r>
            <a:r>
              <a:rPr dirty="0" sz="2400" spc="-7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段页式存储管理方式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4730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功能</a:t>
            </a:r>
            <a:r>
              <a:rPr dirty="0" sz="3600" spc="-5">
                <a:latin typeface="Trebuchet MS"/>
                <a:cs typeface="Trebuchet MS"/>
              </a:rPr>
              <a:t>-3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10"/>
              <a:t>地址共享与保护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519427"/>
            <a:ext cx="8900160" cy="1319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6655" y="1519427"/>
            <a:ext cx="8900160" cy="1320165"/>
          </a:xfrm>
          <a:prstGeom prst="rect">
            <a:avLst/>
          </a:prstGeom>
          <a:ln w="12700">
            <a:solidFill>
              <a:srgbClr val="E6B81E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2075" marR="222885">
              <a:lnSpc>
                <a:spcPts val="4320"/>
              </a:lnSpc>
              <a:spcBef>
                <a:spcPts val="145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多道程序环境中，多个用户作业均使用内存空间，为提高内存利 </a:t>
            </a:r>
            <a:r>
              <a:rPr dirty="0" sz="2400" spc="5" b="1">
                <a:latin typeface="Microsoft JhengHei"/>
                <a:cs typeface="Microsoft JhengHei"/>
              </a:rPr>
              <a:t>用率，应该对内存空间实现共享。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418" y="3089910"/>
            <a:ext cx="8900160" cy="334391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195"/>
              </a:spcBef>
            </a:pP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共享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的含义：</a:t>
            </a:r>
            <a:endParaRPr sz="2400">
              <a:latin typeface="SimSun"/>
              <a:cs typeface="SimSun"/>
            </a:endParaRPr>
          </a:p>
          <a:p>
            <a:pPr marL="434340" marR="227965" indent="-342900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共享内存储器资源，让多个进程同时进入内存区域，共享同一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个存储器；</a:t>
            </a:r>
            <a:endParaRPr sz="2400">
              <a:latin typeface="SimSun"/>
              <a:cs typeface="SimSun"/>
            </a:endParaRPr>
          </a:p>
          <a:p>
            <a:pPr marL="434340" marR="227965" indent="-342900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共享内存储器的某些区域，即允许两个或多个进程访问内存中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的同一段程序或数据。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4730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功能</a:t>
            </a:r>
            <a:r>
              <a:rPr dirty="0" sz="3600" spc="-5">
                <a:latin typeface="Trebuchet MS"/>
                <a:cs typeface="Trebuchet MS"/>
              </a:rPr>
              <a:t>-3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10"/>
              <a:t>地址共享与保护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418" y="1613153"/>
            <a:ext cx="7585075" cy="212598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SimSun"/>
                <a:cs typeface="SimSun"/>
              </a:rPr>
              <a:t>地址保护：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43434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用户进程不能访问或修改系统区；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用户进程不能访问或修改其他进程的用户区。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418" y="4124705"/>
            <a:ext cx="7585075" cy="212471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SimSun"/>
                <a:cs typeface="SimSun"/>
              </a:rPr>
              <a:t>地址保护的方法：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43434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保护键法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43434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寄存器保护法：上下界寄存器、基址和限长寄存器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6108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功能</a:t>
            </a:r>
            <a:r>
              <a:rPr dirty="0" sz="3600" spc="-5">
                <a:latin typeface="Trebuchet MS"/>
                <a:cs typeface="Trebuchet MS"/>
              </a:rPr>
              <a:t>-4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10"/>
              <a:t>地址扩充（内存扩充）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0053" y="1485646"/>
            <a:ext cx="6782434" cy="1334135"/>
            <a:chOff x="940053" y="1485646"/>
            <a:chExt cx="6782434" cy="1334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403" y="1491996"/>
              <a:ext cx="6769608" cy="13213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6403" y="1491996"/>
              <a:ext cx="6769734" cy="1321435"/>
            </a:xfrm>
            <a:custGeom>
              <a:avLst/>
              <a:gdLst/>
              <a:ahLst/>
              <a:cxnLst/>
              <a:rect l="l" t="t" r="r" b="b"/>
              <a:pathLst>
                <a:path w="6769734" h="1321435">
                  <a:moveTo>
                    <a:pt x="0" y="220217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6549390" y="0"/>
                  </a:lnTo>
                  <a:lnTo>
                    <a:pt x="6593783" y="4472"/>
                  </a:lnTo>
                  <a:lnTo>
                    <a:pt x="6635126" y="17299"/>
                  </a:lnTo>
                  <a:lnTo>
                    <a:pt x="6672534" y="37598"/>
                  </a:lnTo>
                  <a:lnTo>
                    <a:pt x="6705123" y="64484"/>
                  </a:lnTo>
                  <a:lnTo>
                    <a:pt x="6732009" y="97073"/>
                  </a:lnTo>
                  <a:lnTo>
                    <a:pt x="6752308" y="134481"/>
                  </a:lnTo>
                  <a:lnTo>
                    <a:pt x="6765135" y="175824"/>
                  </a:lnTo>
                  <a:lnTo>
                    <a:pt x="6769608" y="220217"/>
                  </a:lnTo>
                  <a:lnTo>
                    <a:pt x="6769608" y="1101089"/>
                  </a:lnTo>
                  <a:lnTo>
                    <a:pt x="6765135" y="1145483"/>
                  </a:lnTo>
                  <a:lnTo>
                    <a:pt x="6752308" y="1186826"/>
                  </a:lnTo>
                  <a:lnTo>
                    <a:pt x="6732009" y="1224234"/>
                  </a:lnTo>
                  <a:lnTo>
                    <a:pt x="6705123" y="1256823"/>
                  </a:lnTo>
                  <a:lnTo>
                    <a:pt x="6672534" y="1283709"/>
                  </a:lnTo>
                  <a:lnTo>
                    <a:pt x="6635126" y="1304008"/>
                  </a:lnTo>
                  <a:lnTo>
                    <a:pt x="6593783" y="1316835"/>
                  </a:lnTo>
                  <a:lnTo>
                    <a:pt x="6549390" y="1321307"/>
                  </a:lnTo>
                  <a:lnTo>
                    <a:pt x="220218" y="1321307"/>
                  </a:lnTo>
                  <a:lnTo>
                    <a:pt x="175834" y="1316835"/>
                  </a:lnTo>
                  <a:lnTo>
                    <a:pt x="134497" y="1304008"/>
                  </a:lnTo>
                  <a:lnTo>
                    <a:pt x="97089" y="1283709"/>
                  </a:lnTo>
                  <a:lnTo>
                    <a:pt x="64498" y="1256823"/>
                  </a:lnTo>
                  <a:lnTo>
                    <a:pt x="37608" y="1224234"/>
                  </a:lnTo>
                  <a:lnTo>
                    <a:pt x="17305" y="1186826"/>
                  </a:lnTo>
                  <a:lnTo>
                    <a:pt x="4473" y="1145483"/>
                  </a:lnTo>
                  <a:lnTo>
                    <a:pt x="0" y="1101089"/>
                  </a:lnTo>
                  <a:lnTo>
                    <a:pt x="0" y="220217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40053" y="3027933"/>
            <a:ext cx="6782434" cy="1334135"/>
            <a:chOff x="940053" y="3027933"/>
            <a:chExt cx="6782434" cy="13341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03" y="3034283"/>
              <a:ext cx="6769608" cy="13213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46403" y="3034283"/>
              <a:ext cx="6769734" cy="1321435"/>
            </a:xfrm>
            <a:custGeom>
              <a:avLst/>
              <a:gdLst/>
              <a:ahLst/>
              <a:cxnLst/>
              <a:rect l="l" t="t" r="r" b="b"/>
              <a:pathLst>
                <a:path w="6769734" h="1321435">
                  <a:moveTo>
                    <a:pt x="0" y="220217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6549390" y="0"/>
                  </a:lnTo>
                  <a:lnTo>
                    <a:pt x="6593783" y="4472"/>
                  </a:lnTo>
                  <a:lnTo>
                    <a:pt x="6635126" y="17299"/>
                  </a:lnTo>
                  <a:lnTo>
                    <a:pt x="6672534" y="37598"/>
                  </a:lnTo>
                  <a:lnTo>
                    <a:pt x="6705123" y="64484"/>
                  </a:lnTo>
                  <a:lnTo>
                    <a:pt x="6732009" y="97073"/>
                  </a:lnTo>
                  <a:lnTo>
                    <a:pt x="6752308" y="134481"/>
                  </a:lnTo>
                  <a:lnTo>
                    <a:pt x="6765135" y="175824"/>
                  </a:lnTo>
                  <a:lnTo>
                    <a:pt x="6769608" y="220217"/>
                  </a:lnTo>
                  <a:lnTo>
                    <a:pt x="6769608" y="1101089"/>
                  </a:lnTo>
                  <a:lnTo>
                    <a:pt x="6765135" y="1145483"/>
                  </a:lnTo>
                  <a:lnTo>
                    <a:pt x="6752308" y="1186826"/>
                  </a:lnTo>
                  <a:lnTo>
                    <a:pt x="6732009" y="1224234"/>
                  </a:lnTo>
                  <a:lnTo>
                    <a:pt x="6705123" y="1256823"/>
                  </a:lnTo>
                  <a:lnTo>
                    <a:pt x="6672534" y="1283709"/>
                  </a:lnTo>
                  <a:lnTo>
                    <a:pt x="6635126" y="1304008"/>
                  </a:lnTo>
                  <a:lnTo>
                    <a:pt x="6593783" y="1316835"/>
                  </a:lnTo>
                  <a:lnTo>
                    <a:pt x="6549390" y="1321308"/>
                  </a:lnTo>
                  <a:lnTo>
                    <a:pt x="220218" y="1321308"/>
                  </a:lnTo>
                  <a:lnTo>
                    <a:pt x="175834" y="1316835"/>
                  </a:lnTo>
                  <a:lnTo>
                    <a:pt x="134497" y="1304008"/>
                  </a:lnTo>
                  <a:lnTo>
                    <a:pt x="97089" y="1283709"/>
                  </a:lnTo>
                  <a:lnTo>
                    <a:pt x="64498" y="1256823"/>
                  </a:lnTo>
                  <a:lnTo>
                    <a:pt x="37608" y="1224234"/>
                  </a:lnTo>
                  <a:lnTo>
                    <a:pt x="17305" y="1186826"/>
                  </a:lnTo>
                  <a:lnTo>
                    <a:pt x="4473" y="1145483"/>
                  </a:lnTo>
                  <a:lnTo>
                    <a:pt x="0" y="1101089"/>
                  </a:lnTo>
                  <a:lnTo>
                    <a:pt x="0" y="220217"/>
                  </a:lnTo>
                  <a:close/>
                </a:path>
              </a:pathLst>
            </a:custGeom>
            <a:ln w="1269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89761" y="1558290"/>
            <a:ext cx="6458585" cy="2666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内存容量是有限的，当内存资源不能满足用户作 </a:t>
            </a:r>
            <a:r>
              <a:rPr dirty="0" sz="2400" spc="10" b="1">
                <a:latin typeface="Microsoft JhengHei"/>
                <a:cs typeface="Microsoft JhengHei"/>
              </a:rPr>
              <a:t>业需求时，就需要对内存进行扩充。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6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latin typeface="Microsoft JhengHei"/>
                <a:cs typeface="Microsoft JhengHei"/>
              </a:rPr>
              <a:t>内存扩充不是硬件上的扩充，而是用存储管理软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件来实现的逻辑扩充。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650" y="4578858"/>
            <a:ext cx="2836545" cy="208533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119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覆盖技术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43307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对换技术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43307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虚拟存储技术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基本存储管理方法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40053" y="1500886"/>
            <a:ext cx="4199255" cy="688340"/>
            <a:chOff x="940053" y="1500886"/>
            <a:chExt cx="4199255" cy="688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403" y="1507236"/>
              <a:ext cx="4186428" cy="6751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6403" y="1507236"/>
              <a:ext cx="4186554" cy="675640"/>
            </a:xfrm>
            <a:custGeom>
              <a:avLst/>
              <a:gdLst/>
              <a:ahLst/>
              <a:cxnLst/>
              <a:rect l="l" t="t" r="r" b="b"/>
              <a:pathLst>
                <a:path w="4186554" h="675639">
                  <a:moveTo>
                    <a:pt x="0" y="112522"/>
                  </a:moveTo>
                  <a:lnTo>
                    <a:pt x="8842" y="68740"/>
                  </a:lnTo>
                  <a:lnTo>
                    <a:pt x="32958" y="32972"/>
                  </a:lnTo>
                  <a:lnTo>
                    <a:pt x="68724" y="8848"/>
                  </a:lnTo>
                  <a:lnTo>
                    <a:pt x="112522" y="0"/>
                  </a:lnTo>
                  <a:lnTo>
                    <a:pt x="4073906" y="0"/>
                  </a:lnTo>
                  <a:lnTo>
                    <a:pt x="4117687" y="8848"/>
                  </a:lnTo>
                  <a:lnTo>
                    <a:pt x="4153455" y="32972"/>
                  </a:lnTo>
                  <a:lnTo>
                    <a:pt x="4177579" y="68740"/>
                  </a:lnTo>
                  <a:lnTo>
                    <a:pt x="4186428" y="112522"/>
                  </a:lnTo>
                  <a:lnTo>
                    <a:pt x="4186428" y="562610"/>
                  </a:lnTo>
                  <a:lnTo>
                    <a:pt x="4177579" y="606391"/>
                  </a:lnTo>
                  <a:lnTo>
                    <a:pt x="4153455" y="642159"/>
                  </a:lnTo>
                  <a:lnTo>
                    <a:pt x="4117687" y="666283"/>
                  </a:lnTo>
                  <a:lnTo>
                    <a:pt x="4073906" y="675131"/>
                  </a:lnTo>
                  <a:lnTo>
                    <a:pt x="112522" y="675131"/>
                  </a:lnTo>
                  <a:lnTo>
                    <a:pt x="68724" y="666283"/>
                  </a:lnTo>
                  <a:lnTo>
                    <a:pt x="32958" y="642159"/>
                  </a:lnTo>
                  <a:lnTo>
                    <a:pt x="8842" y="606391"/>
                  </a:lnTo>
                  <a:lnTo>
                    <a:pt x="0" y="562610"/>
                  </a:lnTo>
                  <a:lnTo>
                    <a:pt x="0" y="112522"/>
                  </a:lnTo>
                  <a:close/>
                </a:path>
              </a:pathLst>
            </a:custGeom>
            <a:ln w="12700">
              <a:solidFill>
                <a:srgbClr val="E766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58367" y="1658569"/>
            <a:ext cx="18637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Microsoft JhengHei"/>
                <a:cs typeface="Microsoft JhengHei"/>
              </a:rPr>
              <a:t>连续存储管理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0053" y="2616454"/>
            <a:ext cx="2933065" cy="686435"/>
            <a:chOff x="940053" y="2616454"/>
            <a:chExt cx="2933065" cy="6864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03" y="2622804"/>
              <a:ext cx="2919984" cy="673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46403" y="2622804"/>
              <a:ext cx="2920365" cy="673735"/>
            </a:xfrm>
            <a:custGeom>
              <a:avLst/>
              <a:gdLst/>
              <a:ahLst/>
              <a:cxnLst/>
              <a:rect l="l" t="t" r="r" b="b"/>
              <a:pathLst>
                <a:path w="2920365" h="673735">
                  <a:moveTo>
                    <a:pt x="0" y="112268"/>
                  </a:moveTo>
                  <a:lnTo>
                    <a:pt x="8822" y="68580"/>
                  </a:lnTo>
                  <a:lnTo>
                    <a:pt x="32883" y="32893"/>
                  </a:lnTo>
                  <a:lnTo>
                    <a:pt x="68569" y="8826"/>
                  </a:lnTo>
                  <a:lnTo>
                    <a:pt x="112268" y="0"/>
                  </a:lnTo>
                  <a:lnTo>
                    <a:pt x="2807716" y="0"/>
                  </a:lnTo>
                  <a:lnTo>
                    <a:pt x="2851404" y="8826"/>
                  </a:lnTo>
                  <a:lnTo>
                    <a:pt x="2887091" y="32893"/>
                  </a:lnTo>
                  <a:lnTo>
                    <a:pt x="2911157" y="68580"/>
                  </a:lnTo>
                  <a:lnTo>
                    <a:pt x="2919984" y="112268"/>
                  </a:lnTo>
                  <a:lnTo>
                    <a:pt x="2919984" y="561340"/>
                  </a:lnTo>
                  <a:lnTo>
                    <a:pt x="2911157" y="605028"/>
                  </a:lnTo>
                  <a:lnTo>
                    <a:pt x="2887091" y="640715"/>
                  </a:lnTo>
                  <a:lnTo>
                    <a:pt x="2851404" y="664781"/>
                  </a:lnTo>
                  <a:lnTo>
                    <a:pt x="2807716" y="673608"/>
                  </a:lnTo>
                  <a:lnTo>
                    <a:pt x="112268" y="673608"/>
                  </a:lnTo>
                  <a:lnTo>
                    <a:pt x="68569" y="664781"/>
                  </a:lnTo>
                  <a:lnTo>
                    <a:pt x="32883" y="640715"/>
                  </a:lnTo>
                  <a:lnTo>
                    <a:pt x="8822" y="605028"/>
                  </a:lnTo>
                  <a:lnTo>
                    <a:pt x="0" y="561340"/>
                  </a:lnTo>
                  <a:lnTo>
                    <a:pt x="0" y="112268"/>
                  </a:lnTo>
                  <a:close/>
                </a:path>
              </a:pathLst>
            </a:custGeom>
            <a:ln w="1270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58367" y="2774060"/>
            <a:ext cx="2169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单一连续区方式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89650" y="1500886"/>
            <a:ext cx="4199255" cy="688340"/>
            <a:chOff x="6089650" y="1500886"/>
            <a:chExt cx="4199255" cy="6883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507236"/>
              <a:ext cx="4186428" cy="6751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6000" y="1507236"/>
              <a:ext cx="4186554" cy="675640"/>
            </a:xfrm>
            <a:custGeom>
              <a:avLst/>
              <a:gdLst/>
              <a:ahLst/>
              <a:cxnLst/>
              <a:rect l="l" t="t" r="r" b="b"/>
              <a:pathLst>
                <a:path w="4186554" h="675639">
                  <a:moveTo>
                    <a:pt x="0" y="112522"/>
                  </a:moveTo>
                  <a:lnTo>
                    <a:pt x="8848" y="68740"/>
                  </a:lnTo>
                  <a:lnTo>
                    <a:pt x="32972" y="32972"/>
                  </a:lnTo>
                  <a:lnTo>
                    <a:pt x="68740" y="8848"/>
                  </a:lnTo>
                  <a:lnTo>
                    <a:pt x="112522" y="0"/>
                  </a:lnTo>
                  <a:lnTo>
                    <a:pt x="4073905" y="0"/>
                  </a:lnTo>
                  <a:lnTo>
                    <a:pt x="4117687" y="8848"/>
                  </a:lnTo>
                  <a:lnTo>
                    <a:pt x="4153455" y="32972"/>
                  </a:lnTo>
                  <a:lnTo>
                    <a:pt x="4177579" y="68740"/>
                  </a:lnTo>
                  <a:lnTo>
                    <a:pt x="4186428" y="112522"/>
                  </a:lnTo>
                  <a:lnTo>
                    <a:pt x="4186428" y="562610"/>
                  </a:lnTo>
                  <a:lnTo>
                    <a:pt x="4177579" y="606391"/>
                  </a:lnTo>
                  <a:lnTo>
                    <a:pt x="4153455" y="642159"/>
                  </a:lnTo>
                  <a:lnTo>
                    <a:pt x="4117687" y="666283"/>
                  </a:lnTo>
                  <a:lnTo>
                    <a:pt x="4073905" y="675131"/>
                  </a:lnTo>
                  <a:lnTo>
                    <a:pt x="112522" y="675131"/>
                  </a:lnTo>
                  <a:lnTo>
                    <a:pt x="68740" y="666283"/>
                  </a:lnTo>
                  <a:lnTo>
                    <a:pt x="32972" y="642159"/>
                  </a:lnTo>
                  <a:lnTo>
                    <a:pt x="8848" y="606391"/>
                  </a:lnTo>
                  <a:lnTo>
                    <a:pt x="0" y="562610"/>
                  </a:lnTo>
                  <a:lnTo>
                    <a:pt x="0" y="112522"/>
                  </a:lnTo>
                  <a:close/>
                </a:path>
              </a:pathLst>
            </a:custGeom>
            <a:ln w="12700">
              <a:solidFill>
                <a:srgbClr val="E766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208521" y="1658569"/>
            <a:ext cx="2169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Microsoft JhengHei"/>
                <a:cs typeface="Microsoft JhengHei"/>
              </a:rPr>
              <a:t>非连续存储管理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40053" y="3732021"/>
            <a:ext cx="2933065" cy="686435"/>
            <a:chOff x="940053" y="3732021"/>
            <a:chExt cx="2933065" cy="68643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403" y="3738371"/>
              <a:ext cx="2919984" cy="6736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46403" y="3738371"/>
              <a:ext cx="2920365" cy="673735"/>
            </a:xfrm>
            <a:custGeom>
              <a:avLst/>
              <a:gdLst/>
              <a:ahLst/>
              <a:cxnLst/>
              <a:rect l="l" t="t" r="r" b="b"/>
              <a:pathLst>
                <a:path w="2920365" h="673735">
                  <a:moveTo>
                    <a:pt x="0" y="112267"/>
                  </a:moveTo>
                  <a:lnTo>
                    <a:pt x="8822" y="68579"/>
                  </a:lnTo>
                  <a:lnTo>
                    <a:pt x="32883" y="32892"/>
                  </a:lnTo>
                  <a:lnTo>
                    <a:pt x="68569" y="8826"/>
                  </a:lnTo>
                  <a:lnTo>
                    <a:pt x="112268" y="0"/>
                  </a:lnTo>
                  <a:lnTo>
                    <a:pt x="2807716" y="0"/>
                  </a:lnTo>
                  <a:lnTo>
                    <a:pt x="2851404" y="8826"/>
                  </a:lnTo>
                  <a:lnTo>
                    <a:pt x="2887091" y="32892"/>
                  </a:lnTo>
                  <a:lnTo>
                    <a:pt x="2911157" y="68579"/>
                  </a:lnTo>
                  <a:lnTo>
                    <a:pt x="2919984" y="112267"/>
                  </a:lnTo>
                  <a:lnTo>
                    <a:pt x="2919984" y="561339"/>
                  </a:lnTo>
                  <a:lnTo>
                    <a:pt x="2911157" y="605027"/>
                  </a:lnTo>
                  <a:lnTo>
                    <a:pt x="2887091" y="640714"/>
                  </a:lnTo>
                  <a:lnTo>
                    <a:pt x="2851404" y="664781"/>
                  </a:lnTo>
                  <a:lnTo>
                    <a:pt x="2807716" y="673607"/>
                  </a:lnTo>
                  <a:lnTo>
                    <a:pt x="112268" y="673607"/>
                  </a:lnTo>
                  <a:lnTo>
                    <a:pt x="68569" y="664781"/>
                  </a:lnTo>
                  <a:lnTo>
                    <a:pt x="32883" y="640714"/>
                  </a:lnTo>
                  <a:lnTo>
                    <a:pt x="8822" y="605027"/>
                  </a:lnTo>
                  <a:lnTo>
                    <a:pt x="0" y="561339"/>
                  </a:lnTo>
                  <a:lnTo>
                    <a:pt x="0" y="112267"/>
                  </a:lnTo>
                  <a:close/>
                </a:path>
              </a:pathLst>
            </a:custGeom>
            <a:ln w="1270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58367" y="3889375"/>
            <a:ext cx="1557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多分区方式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9650" y="2616454"/>
            <a:ext cx="2933065" cy="686435"/>
            <a:chOff x="6089650" y="2616454"/>
            <a:chExt cx="2933065" cy="68643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2622804"/>
              <a:ext cx="2919983" cy="6736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096000" y="2622804"/>
              <a:ext cx="2920365" cy="673735"/>
            </a:xfrm>
            <a:custGeom>
              <a:avLst/>
              <a:gdLst/>
              <a:ahLst/>
              <a:cxnLst/>
              <a:rect l="l" t="t" r="r" b="b"/>
              <a:pathLst>
                <a:path w="2920365" h="673735">
                  <a:moveTo>
                    <a:pt x="0" y="112268"/>
                  </a:moveTo>
                  <a:lnTo>
                    <a:pt x="8826" y="68580"/>
                  </a:lnTo>
                  <a:lnTo>
                    <a:pt x="32892" y="32893"/>
                  </a:lnTo>
                  <a:lnTo>
                    <a:pt x="68579" y="8826"/>
                  </a:lnTo>
                  <a:lnTo>
                    <a:pt x="112267" y="0"/>
                  </a:lnTo>
                  <a:lnTo>
                    <a:pt x="2807716" y="0"/>
                  </a:lnTo>
                  <a:lnTo>
                    <a:pt x="2851404" y="8826"/>
                  </a:lnTo>
                  <a:lnTo>
                    <a:pt x="2887090" y="32893"/>
                  </a:lnTo>
                  <a:lnTo>
                    <a:pt x="2911157" y="68580"/>
                  </a:lnTo>
                  <a:lnTo>
                    <a:pt x="2919983" y="112268"/>
                  </a:lnTo>
                  <a:lnTo>
                    <a:pt x="2919983" y="561340"/>
                  </a:lnTo>
                  <a:lnTo>
                    <a:pt x="2911157" y="605028"/>
                  </a:lnTo>
                  <a:lnTo>
                    <a:pt x="2887091" y="640715"/>
                  </a:lnTo>
                  <a:lnTo>
                    <a:pt x="2851404" y="664781"/>
                  </a:lnTo>
                  <a:lnTo>
                    <a:pt x="2807716" y="673608"/>
                  </a:lnTo>
                  <a:lnTo>
                    <a:pt x="112267" y="673608"/>
                  </a:lnTo>
                  <a:lnTo>
                    <a:pt x="68579" y="664781"/>
                  </a:lnTo>
                  <a:lnTo>
                    <a:pt x="32892" y="640715"/>
                  </a:lnTo>
                  <a:lnTo>
                    <a:pt x="8826" y="605028"/>
                  </a:lnTo>
                  <a:lnTo>
                    <a:pt x="0" y="561340"/>
                  </a:lnTo>
                  <a:lnTo>
                    <a:pt x="0" y="112268"/>
                  </a:lnTo>
                  <a:close/>
                </a:path>
              </a:pathLst>
            </a:custGeom>
            <a:ln w="1270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208521" y="2774060"/>
            <a:ext cx="1250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分页方式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89650" y="3732021"/>
            <a:ext cx="2933065" cy="686435"/>
            <a:chOff x="6089650" y="3732021"/>
            <a:chExt cx="2933065" cy="68643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38371"/>
              <a:ext cx="2919983" cy="67360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96000" y="3738371"/>
              <a:ext cx="2920365" cy="673735"/>
            </a:xfrm>
            <a:custGeom>
              <a:avLst/>
              <a:gdLst/>
              <a:ahLst/>
              <a:cxnLst/>
              <a:rect l="l" t="t" r="r" b="b"/>
              <a:pathLst>
                <a:path w="2920365" h="673735">
                  <a:moveTo>
                    <a:pt x="0" y="112267"/>
                  </a:moveTo>
                  <a:lnTo>
                    <a:pt x="8826" y="68579"/>
                  </a:lnTo>
                  <a:lnTo>
                    <a:pt x="32892" y="32892"/>
                  </a:lnTo>
                  <a:lnTo>
                    <a:pt x="68579" y="8826"/>
                  </a:lnTo>
                  <a:lnTo>
                    <a:pt x="112267" y="0"/>
                  </a:lnTo>
                  <a:lnTo>
                    <a:pt x="2807716" y="0"/>
                  </a:lnTo>
                  <a:lnTo>
                    <a:pt x="2851404" y="8826"/>
                  </a:lnTo>
                  <a:lnTo>
                    <a:pt x="2887090" y="32892"/>
                  </a:lnTo>
                  <a:lnTo>
                    <a:pt x="2911157" y="68579"/>
                  </a:lnTo>
                  <a:lnTo>
                    <a:pt x="2919983" y="112267"/>
                  </a:lnTo>
                  <a:lnTo>
                    <a:pt x="2919983" y="561339"/>
                  </a:lnTo>
                  <a:lnTo>
                    <a:pt x="2911157" y="605027"/>
                  </a:lnTo>
                  <a:lnTo>
                    <a:pt x="2887091" y="640714"/>
                  </a:lnTo>
                  <a:lnTo>
                    <a:pt x="2851404" y="664781"/>
                  </a:lnTo>
                  <a:lnTo>
                    <a:pt x="2807716" y="673607"/>
                  </a:lnTo>
                  <a:lnTo>
                    <a:pt x="112267" y="673607"/>
                  </a:lnTo>
                  <a:lnTo>
                    <a:pt x="68579" y="664781"/>
                  </a:lnTo>
                  <a:lnTo>
                    <a:pt x="32892" y="640714"/>
                  </a:lnTo>
                  <a:lnTo>
                    <a:pt x="8826" y="605027"/>
                  </a:lnTo>
                  <a:lnTo>
                    <a:pt x="0" y="561339"/>
                  </a:lnTo>
                  <a:lnTo>
                    <a:pt x="0" y="112267"/>
                  </a:lnTo>
                  <a:close/>
                </a:path>
              </a:pathLst>
            </a:custGeom>
            <a:ln w="1270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208521" y="3889375"/>
            <a:ext cx="1250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分段方式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89650" y="4846065"/>
            <a:ext cx="2933065" cy="686435"/>
            <a:chOff x="6089650" y="4846065"/>
            <a:chExt cx="2933065" cy="68643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4852415"/>
              <a:ext cx="2919983" cy="67360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96000" y="4852415"/>
              <a:ext cx="2920365" cy="673735"/>
            </a:xfrm>
            <a:custGeom>
              <a:avLst/>
              <a:gdLst/>
              <a:ahLst/>
              <a:cxnLst/>
              <a:rect l="l" t="t" r="r" b="b"/>
              <a:pathLst>
                <a:path w="2920365" h="673735">
                  <a:moveTo>
                    <a:pt x="0" y="112267"/>
                  </a:moveTo>
                  <a:lnTo>
                    <a:pt x="8826" y="68579"/>
                  </a:lnTo>
                  <a:lnTo>
                    <a:pt x="32892" y="32892"/>
                  </a:lnTo>
                  <a:lnTo>
                    <a:pt x="68579" y="8826"/>
                  </a:lnTo>
                  <a:lnTo>
                    <a:pt x="112267" y="0"/>
                  </a:lnTo>
                  <a:lnTo>
                    <a:pt x="2807716" y="0"/>
                  </a:lnTo>
                  <a:lnTo>
                    <a:pt x="2851404" y="8826"/>
                  </a:lnTo>
                  <a:lnTo>
                    <a:pt x="2887090" y="32892"/>
                  </a:lnTo>
                  <a:lnTo>
                    <a:pt x="2911157" y="68579"/>
                  </a:lnTo>
                  <a:lnTo>
                    <a:pt x="2919983" y="112267"/>
                  </a:lnTo>
                  <a:lnTo>
                    <a:pt x="2919983" y="561339"/>
                  </a:lnTo>
                  <a:lnTo>
                    <a:pt x="2911157" y="605027"/>
                  </a:lnTo>
                  <a:lnTo>
                    <a:pt x="2887091" y="640714"/>
                  </a:lnTo>
                  <a:lnTo>
                    <a:pt x="2851404" y="664781"/>
                  </a:lnTo>
                  <a:lnTo>
                    <a:pt x="2807716" y="673607"/>
                  </a:lnTo>
                  <a:lnTo>
                    <a:pt x="112267" y="673607"/>
                  </a:lnTo>
                  <a:lnTo>
                    <a:pt x="68579" y="664781"/>
                  </a:lnTo>
                  <a:lnTo>
                    <a:pt x="32892" y="640714"/>
                  </a:lnTo>
                  <a:lnTo>
                    <a:pt x="8826" y="605027"/>
                  </a:lnTo>
                  <a:lnTo>
                    <a:pt x="0" y="561339"/>
                  </a:lnTo>
                  <a:lnTo>
                    <a:pt x="0" y="112267"/>
                  </a:lnTo>
                  <a:close/>
                </a:path>
              </a:pathLst>
            </a:custGeom>
            <a:ln w="1270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208521" y="5004561"/>
            <a:ext cx="1250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段页方式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40053" y="4846065"/>
            <a:ext cx="2033905" cy="686435"/>
            <a:chOff x="940053" y="4846065"/>
            <a:chExt cx="2033905" cy="68643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403" y="4852415"/>
              <a:ext cx="2020824" cy="6736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46403" y="4852415"/>
              <a:ext cx="2021205" cy="673735"/>
            </a:xfrm>
            <a:custGeom>
              <a:avLst/>
              <a:gdLst/>
              <a:ahLst/>
              <a:cxnLst/>
              <a:rect l="l" t="t" r="r" b="b"/>
              <a:pathLst>
                <a:path w="2021205" h="673735">
                  <a:moveTo>
                    <a:pt x="0" y="112267"/>
                  </a:moveTo>
                  <a:lnTo>
                    <a:pt x="8822" y="68579"/>
                  </a:lnTo>
                  <a:lnTo>
                    <a:pt x="32883" y="32892"/>
                  </a:lnTo>
                  <a:lnTo>
                    <a:pt x="68569" y="8826"/>
                  </a:lnTo>
                  <a:lnTo>
                    <a:pt x="112268" y="0"/>
                  </a:lnTo>
                  <a:lnTo>
                    <a:pt x="1908556" y="0"/>
                  </a:lnTo>
                  <a:lnTo>
                    <a:pt x="1952244" y="8826"/>
                  </a:lnTo>
                  <a:lnTo>
                    <a:pt x="1987931" y="32892"/>
                  </a:lnTo>
                  <a:lnTo>
                    <a:pt x="2011997" y="68579"/>
                  </a:lnTo>
                  <a:lnTo>
                    <a:pt x="2020824" y="112267"/>
                  </a:lnTo>
                  <a:lnTo>
                    <a:pt x="2020824" y="561339"/>
                  </a:lnTo>
                  <a:lnTo>
                    <a:pt x="2011997" y="605027"/>
                  </a:lnTo>
                  <a:lnTo>
                    <a:pt x="1987931" y="640714"/>
                  </a:lnTo>
                  <a:lnTo>
                    <a:pt x="1952244" y="664781"/>
                  </a:lnTo>
                  <a:lnTo>
                    <a:pt x="1908556" y="673607"/>
                  </a:lnTo>
                  <a:lnTo>
                    <a:pt x="112268" y="673607"/>
                  </a:lnTo>
                  <a:lnTo>
                    <a:pt x="68569" y="664781"/>
                  </a:lnTo>
                  <a:lnTo>
                    <a:pt x="32883" y="640714"/>
                  </a:lnTo>
                  <a:lnTo>
                    <a:pt x="8822" y="605027"/>
                  </a:lnTo>
                  <a:lnTo>
                    <a:pt x="0" y="561339"/>
                  </a:lnTo>
                  <a:lnTo>
                    <a:pt x="0" y="112267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58367" y="5004561"/>
            <a:ext cx="1250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固定分区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40053" y="5961634"/>
            <a:ext cx="2033905" cy="686435"/>
            <a:chOff x="940053" y="5961634"/>
            <a:chExt cx="2033905" cy="68643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403" y="5967984"/>
              <a:ext cx="2020824" cy="6736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46403" y="5967984"/>
              <a:ext cx="2021205" cy="673735"/>
            </a:xfrm>
            <a:custGeom>
              <a:avLst/>
              <a:gdLst/>
              <a:ahLst/>
              <a:cxnLst/>
              <a:rect l="l" t="t" r="r" b="b"/>
              <a:pathLst>
                <a:path w="2021205" h="673734">
                  <a:moveTo>
                    <a:pt x="0" y="112267"/>
                  </a:moveTo>
                  <a:lnTo>
                    <a:pt x="8822" y="68569"/>
                  </a:lnTo>
                  <a:lnTo>
                    <a:pt x="32883" y="32883"/>
                  </a:lnTo>
                  <a:lnTo>
                    <a:pt x="68569" y="8822"/>
                  </a:lnTo>
                  <a:lnTo>
                    <a:pt x="112268" y="0"/>
                  </a:lnTo>
                  <a:lnTo>
                    <a:pt x="1908556" y="0"/>
                  </a:lnTo>
                  <a:lnTo>
                    <a:pt x="1952244" y="8822"/>
                  </a:lnTo>
                  <a:lnTo>
                    <a:pt x="1987931" y="32883"/>
                  </a:lnTo>
                  <a:lnTo>
                    <a:pt x="2011997" y="68569"/>
                  </a:lnTo>
                  <a:lnTo>
                    <a:pt x="2020824" y="112267"/>
                  </a:lnTo>
                  <a:lnTo>
                    <a:pt x="2020824" y="561339"/>
                  </a:lnTo>
                  <a:lnTo>
                    <a:pt x="2011997" y="605038"/>
                  </a:lnTo>
                  <a:lnTo>
                    <a:pt x="1987931" y="640724"/>
                  </a:lnTo>
                  <a:lnTo>
                    <a:pt x="1952244" y="664785"/>
                  </a:lnTo>
                  <a:lnTo>
                    <a:pt x="1908556" y="673607"/>
                  </a:lnTo>
                  <a:lnTo>
                    <a:pt x="112268" y="673607"/>
                  </a:lnTo>
                  <a:lnTo>
                    <a:pt x="68569" y="664785"/>
                  </a:lnTo>
                  <a:lnTo>
                    <a:pt x="32883" y="640724"/>
                  </a:lnTo>
                  <a:lnTo>
                    <a:pt x="8822" y="605038"/>
                  </a:lnTo>
                  <a:lnTo>
                    <a:pt x="0" y="561339"/>
                  </a:lnTo>
                  <a:lnTo>
                    <a:pt x="0" y="112267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58367" y="6119266"/>
            <a:ext cx="12509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Microsoft JhengHei"/>
                <a:cs typeface="Microsoft JhengHei"/>
              </a:rPr>
              <a:t>动态分区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15178" y="1460753"/>
            <a:ext cx="0" cy="5310505"/>
          </a:xfrm>
          <a:custGeom>
            <a:avLst/>
            <a:gdLst/>
            <a:ahLst/>
            <a:cxnLst/>
            <a:rect l="l" t="t" r="r" b="b"/>
            <a:pathLst>
              <a:path w="0" h="5310505">
                <a:moveTo>
                  <a:pt x="0" y="0"/>
                </a:moveTo>
                <a:lnTo>
                  <a:pt x="0" y="530993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55943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4.2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连续分配存储管理方式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0305" y="1625854"/>
            <a:ext cx="6892290" cy="835660"/>
            <a:chOff x="670305" y="1625854"/>
            <a:chExt cx="6892290" cy="835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632204"/>
              <a:ext cx="6879336" cy="822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632204"/>
              <a:ext cx="6879590" cy="822960"/>
            </a:xfrm>
            <a:custGeom>
              <a:avLst/>
              <a:gdLst/>
              <a:ahLst/>
              <a:cxnLst/>
              <a:rect l="l" t="t" r="r" b="b"/>
              <a:pathLst>
                <a:path w="6879590" h="822960">
                  <a:moveTo>
                    <a:pt x="0" y="137160"/>
                  </a:moveTo>
                  <a:lnTo>
                    <a:pt x="6993" y="93829"/>
                  </a:lnTo>
                  <a:lnTo>
                    <a:pt x="26466" y="56180"/>
                  </a:lnTo>
                  <a:lnTo>
                    <a:pt x="56158" y="26481"/>
                  </a:lnTo>
                  <a:lnTo>
                    <a:pt x="93810" y="6998"/>
                  </a:lnTo>
                  <a:lnTo>
                    <a:pt x="137159" y="0"/>
                  </a:lnTo>
                  <a:lnTo>
                    <a:pt x="6742176" y="0"/>
                  </a:lnTo>
                  <a:lnTo>
                    <a:pt x="6785506" y="6998"/>
                  </a:lnTo>
                  <a:lnTo>
                    <a:pt x="6823155" y="26481"/>
                  </a:lnTo>
                  <a:lnTo>
                    <a:pt x="6852854" y="56180"/>
                  </a:lnTo>
                  <a:lnTo>
                    <a:pt x="6872337" y="93829"/>
                  </a:lnTo>
                  <a:lnTo>
                    <a:pt x="6879336" y="137160"/>
                  </a:lnTo>
                  <a:lnTo>
                    <a:pt x="6879336" y="685800"/>
                  </a:lnTo>
                  <a:lnTo>
                    <a:pt x="6872337" y="729130"/>
                  </a:lnTo>
                  <a:lnTo>
                    <a:pt x="6852854" y="766779"/>
                  </a:lnTo>
                  <a:lnTo>
                    <a:pt x="6823155" y="796478"/>
                  </a:lnTo>
                  <a:lnTo>
                    <a:pt x="6785506" y="815961"/>
                  </a:lnTo>
                  <a:lnTo>
                    <a:pt x="6742176" y="822960"/>
                  </a:lnTo>
                  <a:lnTo>
                    <a:pt x="137159" y="822960"/>
                  </a:lnTo>
                  <a:lnTo>
                    <a:pt x="93810" y="815961"/>
                  </a:lnTo>
                  <a:lnTo>
                    <a:pt x="56158" y="796478"/>
                  </a:lnTo>
                  <a:lnTo>
                    <a:pt x="26466" y="766779"/>
                  </a:lnTo>
                  <a:lnTo>
                    <a:pt x="6993" y="729130"/>
                  </a:lnTo>
                  <a:lnTo>
                    <a:pt x="0" y="685800"/>
                  </a:lnTo>
                  <a:lnTo>
                    <a:pt x="0" y="137160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96544" y="1907285"/>
            <a:ext cx="6458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实质特点：一个进程装入连续的一块内存空间。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2487167"/>
            <a:ext cx="6879335" cy="39166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单一连续分配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70305" y="1625854"/>
            <a:ext cx="9345930" cy="1334135"/>
            <a:chOff x="670305" y="1625854"/>
            <a:chExt cx="9345930" cy="1334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632204"/>
              <a:ext cx="9332976" cy="13213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632204"/>
              <a:ext cx="9333230" cy="1321435"/>
            </a:xfrm>
            <a:custGeom>
              <a:avLst/>
              <a:gdLst/>
              <a:ahLst/>
              <a:cxnLst/>
              <a:rect l="l" t="t" r="r" b="b"/>
              <a:pathLst>
                <a:path w="9333230" h="1321435">
                  <a:moveTo>
                    <a:pt x="0" y="220218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9112758" y="0"/>
                  </a:lnTo>
                  <a:lnTo>
                    <a:pt x="9157151" y="4472"/>
                  </a:lnTo>
                  <a:lnTo>
                    <a:pt x="9198494" y="17299"/>
                  </a:lnTo>
                  <a:lnTo>
                    <a:pt x="9235902" y="37598"/>
                  </a:lnTo>
                  <a:lnTo>
                    <a:pt x="9268491" y="64484"/>
                  </a:lnTo>
                  <a:lnTo>
                    <a:pt x="9295377" y="97073"/>
                  </a:lnTo>
                  <a:lnTo>
                    <a:pt x="9315676" y="134481"/>
                  </a:lnTo>
                  <a:lnTo>
                    <a:pt x="9328503" y="175824"/>
                  </a:lnTo>
                  <a:lnTo>
                    <a:pt x="9332976" y="220218"/>
                  </a:lnTo>
                  <a:lnTo>
                    <a:pt x="9332976" y="1101090"/>
                  </a:lnTo>
                  <a:lnTo>
                    <a:pt x="9328503" y="1145483"/>
                  </a:lnTo>
                  <a:lnTo>
                    <a:pt x="9315676" y="1186826"/>
                  </a:lnTo>
                  <a:lnTo>
                    <a:pt x="9295377" y="1224234"/>
                  </a:lnTo>
                  <a:lnTo>
                    <a:pt x="9268491" y="1256823"/>
                  </a:lnTo>
                  <a:lnTo>
                    <a:pt x="9235902" y="1283709"/>
                  </a:lnTo>
                  <a:lnTo>
                    <a:pt x="9198494" y="1304008"/>
                  </a:lnTo>
                  <a:lnTo>
                    <a:pt x="9157151" y="1316835"/>
                  </a:lnTo>
                  <a:lnTo>
                    <a:pt x="9112758" y="1321308"/>
                  </a:lnTo>
                  <a:lnTo>
                    <a:pt x="220218" y="1321308"/>
                  </a:lnTo>
                  <a:lnTo>
                    <a:pt x="175834" y="1316835"/>
                  </a:lnTo>
                  <a:lnTo>
                    <a:pt x="134497" y="1304008"/>
                  </a:lnTo>
                  <a:lnTo>
                    <a:pt x="97089" y="1283709"/>
                  </a:lnTo>
                  <a:lnTo>
                    <a:pt x="64498" y="1256823"/>
                  </a:lnTo>
                  <a:lnTo>
                    <a:pt x="37608" y="1224234"/>
                  </a:lnTo>
                  <a:lnTo>
                    <a:pt x="17305" y="1186826"/>
                  </a:lnTo>
                  <a:lnTo>
                    <a:pt x="4473" y="1145483"/>
                  </a:lnTo>
                  <a:lnTo>
                    <a:pt x="0" y="1101090"/>
                  </a:lnTo>
                  <a:lnTo>
                    <a:pt x="0" y="220218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623" y="1697817"/>
            <a:ext cx="8909050" cy="11239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5" b="1">
                <a:latin typeface="Microsoft JhengHei"/>
                <a:cs typeface="Microsoft JhengHei"/>
              </a:rPr>
              <a:t>基本思想：内存用户区仅装有一道用户程序，整个内存的用户空间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由该程序独占。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457" y="3678173"/>
            <a:ext cx="5524500" cy="59626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55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单用户、单任务系统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9457" y="4700778"/>
            <a:ext cx="5524500" cy="59626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55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CPU、外设、内存空间利用率不高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固定分区分配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70305" y="1625854"/>
            <a:ext cx="9345930" cy="1334135"/>
            <a:chOff x="670305" y="1625854"/>
            <a:chExt cx="9345930" cy="1334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632204"/>
              <a:ext cx="9332976" cy="13213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632204"/>
              <a:ext cx="9333230" cy="1321435"/>
            </a:xfrm>
            <a:custGeom>
              <a:avLst/>
              <a:gdLst/>
              <a:ahLst/>
              <a:cxnLst/>
              <a:rect l="l" t="t" r="r" b="b"/>
              <a:pathLst>
                <a:path w="9333230" h="1321435">
                  <a:moveTo>
                    <a:pt x="0" y="220218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9112758" y="0"/>
                  </a:lnTo>
                  <a:lnTo>
                    <a:pt x="9157151" y="4472"/>
                  </a:lnTo>
                  <a:lnTo>
                    <a:pt x="9198494" y="17299"/>
                  </a:lnTo>
                  <a:lnTo>
                    <a:pt x="9235902" y="37598"/>
                  </a:lnTo>
                  <a:lnTo>
                    <a:pt x="9268491" y="64484"/>
                  </a:lnTo>
                  <a:lnTo>
                    <a:pt x="9295377" y="97073"/>
                  </a:lnTo>
                  <a:lnTo>
                    <a:pt x="9315676" y="134481"/>
                  </a:lnTo>
                  <a:lnTo>
                    <a:pt x="9328503" y="175824"/>
                  </a:lnTo>
                  <a:lnTo>
                    <a:pt x="9332976" y="220218"/>
                  </a:lnTo>
                  <a:lnTo>
                    <a:pt x="9332976" y="1101090"/>
                  </a:lnTo>
                  <a:lnTo>
                    <a:pt x="9328503" y="1145483"/>
                  </a:lnTo>
                  <a:lnTo>
                    <a:pt x="9315676" y="1186826"/>
                  </a:lnTo>
                  <a:lnTo>
                    <a:pt x="9295377" y="1224234"/>
                  </a:lnTo>
                  <a:lnTo>
                    <a:pt x="9268491" y="1256823"/>
                  </a:lnTo>
                  <a:lnTo>
                    <a:pt x="9235902" y="1283709"/>
                  </a:lnTo>
                  <a:lnTo>
                    <a:pt x="9198494" y="1304008"/>
                  </a:lnTo>
                  <a:lnTo>
                    <a:pt x="9157151" y="1316835"/>
                  </a:lnTo>
                  <a:lnTo>
                    <a:pt x="9112758" y="1321308"/>
                  </a:lnTo>
                  <a:lnTo>
                    <a:pt x="220218" y="1321308"/>
                  </a:lnTo>
                  <a:lnTo>
                    <a:pt x="175834" y="1316835"/>
                  </a:lnTo>
                  <a:lnTo>
                    <a:pt x="134497" y="1304008"/>
                  </a:lnTo>
                  <a:lnTo>
                    <a:pt x="97089" y="1283709"/>
                  </a:lnTo>
                  <a:lnTo>
                    <a:pt x="64498" y="1256823"/>
                  </a:lnTo>
                  <a:lnTo>
                    <a:pt x="37608" y="1224234"/>
                  </a:lnTo>
                  <a:lnTo>
                    <a:pt x="17305" y="1186826"/>
                  </a:lnTo>
                  <a:lnTo>
                    <a:pt x="4473" y="1145483"/>
                  </a:lnTo>
                  <a:lnTo>
                    <a:pt x="0" y="1101090"/>
                  </a:lnTo>
                  <a:lnTo>
                    <a:pt x="0" y="220218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623" y="1697817"/>
            <a:ext cx="8909050" cy="11239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5" b="1">
                <a:latin typeface="Microsoft JhengHei"/>
                <a:cs typeface="Microsoft JhengHei"/>
              </a:rPr>
              <a:t>基本思想：内存用户区被划分成若干个固定大小的区域，每个分区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中只装入一道作业。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982" y="3477005"/>
            <a:ext cx="9011920" cy="66611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433705" indent="-344170">
              <a:lnSpc>
                <a:spcPct val="100000"/>
              </a:lnSpc>
              <a:spcBef>
                <a:spcPts val="120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每个分区的大小可以相同也可以不同，但分区大小固定不变。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982" y="4665726"/>
            <a:ext cx="9011920" cy="66802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433705" indent="-344170">
              <a:lnSpc>
                <a:spcPct val="100000"/>
              </a:lnSpc>
              <a:spcBef>
                <a:spcPts val="120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每个分区装一个且只能装一个进程。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数据结构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7418" y="1931670"/>
            <a:ext cx="4151629" cy="410591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195"/>
              </a:spcBef>
            </a:pPr>
            <a:r>
              <a:rPr dirty="0" sz="2400" spc="5" b="1">
                <a:solidFill>
                  <a:srgbClr val="404040"/>
                </a:solidFill>
                <a:latin typeface="Microsoft JhengHei"/>
                <a:cs typeface="Microsoft JhengHei"/>
              </a:rPr>
              <a:t>主存分配表</a:t>
            </a:r>
            <a:r>
              <a:rPr dirty="0" sz="2400" spc="-630" b="1">
                <a:solidFill>
                  <a:srgbClr val="404040"/>
                </a:solidFill>
                <a:latin typeface="Microsoft JhengHei"/>
                <a:cs typeface="Microsoft JhengHei"/>
              </a:rPr>
              <a:t>MAT</a:t>
            </a:r>
            <a:r>
              <a:rPr dirty="0" sz="2400" spc="10" b="1">
                <a:solidFill>
                  <a:srgbClr val="404040"/>
                </a:solidFill>
                <a:latin typeface="Microsoft JhengHei"/>
                <a:cs typeface="Microsoft JhengHei"/>
              </a:rPr>
              <a:t>（</a:t>
            </a:r>
            <a:r>
              <a:rPr dirty="0" sz="2400" spc="-430" b="1">
                <a:solidFill>
                  <a:srgbClr val="404040"/>
                </a:solidFill>
                <a:latin typeface="Microsoft JhengHei"/>
                <a:cs typeface="Microsoft JhengHei"/>
              </a:rPr>
              <a:t>Memory</a:t>
            </a:r>
            <a:endParaRPr sz="2400">
              <a:latin typeface="Microsoft JhengHei"/>
              <a:cs typeface="Microsoft JhengHei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  <a:tabLst>
                <a:tab pos="1784350" algn="l"/>
              </a:tabLst>
            </a:pPr>
            <a:r>
              <a:rPr dirty="0" sz="2400" spc="30" b="1">
                <a:solidFill>
                  <a:srgbClr val="404040"/>
                </a:solidFill>
                <a:latin typeface="Microsoft JhengHei"/>
                <a:cs typeface="Microsoft JhengHei"/>
              </a:rPr>
              <a:t>Allocation	</a:t>
            </a:r>
            <a:r>
              <a:rPr dirty="0" sz="2400" spc="-45" b="1">
                <a:solidFill>
                  <a:srgbClr val="404040"/>
                </a:solidFill>
                <a:latin typeface="Microsoft JhengHei"/>
                <a:cs typeface="Microsoft JhengHei"/>
              </a:rPr>
              <a:t>Table）</a:t>
            </a:r>
            <a:r>
              <a:rPr dirty="0" sz="2400" spc="-45" b="1">
                <a:latin typeface="Microsoft JhengHei"/>
                <a:cs typeface="Microsoft JhengHei"/>
              </a:rPr>
              <a:t>：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icrosoft JhengHei"/>
              <a:cs typeface="Microsoft JhengHei"/>
            </a:endParaRPr>
          </a:p>
          <a:p>
            <a:pPr marL="990600" indent="-35433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990600" algn="l"/>
                <a:tab pos="99123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分区号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990600" indent="-35433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990600" algn="l"/>
                <a:tab pos="99123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起始地址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990600" indent="-35433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990600" algn="l"/>
                <a:tab pos="99123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长度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990600" indent="-35433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990600" algn="l"/>
                <a:tab pos="99123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占用标志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28043" y="2060130"/>
            <a:ext cx="6217285" cy="4254500"/>
            <a:chOff x="5428043" y="2060130"/>
            <a:chExt cx="6217285" cy="4254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7631" y="2069591"/>
              <a:ext cx="6198108" cy="29992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32805" y="2064892"/>
              <a:ext cx="6207760" cy="3009265"/>
            </a:xfrm>
            <a:custGeom>
              <a:avLst/>
              <a:gdLst/>
              <a:ahLst/>
              <a:cxnLst/>
              <a:rect l="l" t="t" r="r" b="b"/>
              <a:pathLst>
                <a:path w="6207759" h="3009265">
                  <a:moveTo>
                    <a:pt x="0" y="3008756"/>
                  </a:moveTo>
                  <a:lnTo>
                    <a:pt x="6207633" y="3008756"/>
                  </a:lnTo>
                  <a:lnTo>
                    <a:pt x="6207633" y="0"/>
                  </a:lnTo>
                  <a:lnTo>
                    <a:pt x="0" y="0"/>
                  </a:lnTo>
                  <a:lnTo>
                    <a:pt x="0" y="30087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7623" y="4994910"/>
              <a:ext cx="2712688" cy="13128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07623" y="4994910"/>
              <a:ext cx="2712720" cy="1313180"/>
            </a:xfrm>
            <a:custGeom>
              <a:avLst/>
              <a:gdLst/>
              <a:ahLst/>
              <a:cxnLst/>
              <a:rect l="l" t="t" r="r" b="b"/>
              <a:pathLst>
                <a:path w="2712720" h="1313179">
                  <a:moveTo>
                    <a:pt x="2548874" y="0"/>
                  </a:moveTo>
                  <a:lnTo>
                    <a:pt x="2283698" y="366521"/>
                  </a:lnTo>
                  <a:lnTo>
                    <a:pt x="2338393" y="388384"/>
                  </a:lnTo>
                  <a:lnTo>
                    <a:pt x="2389383" y="411177"/>
                  </a:lnTo>
                  <a:lnTo>
                    <a:pt x="2436663" y="434836"/>
                  </a:lnTo>
                  <a:lnTo>
                    <a:pt x="2480228" y="459294"/>
                  </a:lnTo>
                  <a:lnTo>
                    <a:pt x="2520072" y="484488"/>
                  </a:lnTo>
                  <a:lnTo>
                    <a:pt x="2556189" y="510351"/>
                  </a:lnTo>
                  <a:lnTo>
                    <a:pt x="2588575" y="536819"/>
                  </a:lnTo>
                  <a:lnTo>
                    <a:pt x="2617224" y="563825"/>
                  </a:lnTo>
                  <a:lnTo>
                    <a:pt x="2663291" y="619194"/>
                  </a:lnTo>
                  <a:lnTo>
                    <a:pt x="2694346" y="675937"/>
                  </a:lnTo>
                  <a:lnTo>
                    <a:pt x="2710347" y="733529"/>
                  </a:lnTo>
                  <a:lnTo>
                    <a:pt x="2712688" y="762482"/>
                  </a:lnTo>
                  <a:lnTo>
                    <a:pt x="2711250" y="791451"/>
                  </a:lnTo>
                  <a:lnTo>
                    <a:pt x="2697014" y="849179"/>
                  </a:lnTo>
                  <a:lnTo>
                    <a:pt x="2667595" y="906191"/>
                  </a:lnTo>
                  <a:lnTo>
                    <a:pt x="2622951" y="961965"/>
                  </a:lnTo>
                  <a:lnTo>
                    <a:pt x="2594907" y="989225"/>
                  </a:lnTo>
                  <a:lnTo>
                    <a:pt x="2563040" y="1015979"/>
                  </a:lnTo>
                  <a:lnTo>
                    <a:pt x="2527345" y="1042163"/>
                  </a:lnTo>
                  <a:lnTo>
                    <a:pt x="2487817" y="1067711"/>
                  </a:lnTo>
                  <a:lnTo>
                    <a:pt x="2444451" y="1092558"/>
                  </a:lnTo>
                  <a:lnTo>
                    <a:pt x="2397241" y="1116639"/>
                  </a:lnTo>
                  <a:lnTo>
                    <a:pt x="2346182" y="1139888"/>
                  </a:lnTo>
                  <a:lnTo>
                    <a:pt x="2306111" y="1156437"/>
                  </a:lnTo>
                  <a:lnTo>
                    <a:pt x="2264741" y="1172159"/>
                  </a:lnTo>
                  <a:lnTo>
                    <a:pt x="2222138" y="1187054"/>
                  </a:lnTo>
                  <a:lnTo>
                    <a:pt x="2178369" y="1201121"/>
                  </a:lnTo>
                  <a:lnTo>
                    <a:pt x="2133501" y="1214360"/>
                  </a:lnTo>
                  <a:lnTo>
                    <a:pt x="2087600" y="1226769"/>
                  </a:lnTo>
                  <a:lnTo>
                    <a:pt x="2040732" y="1238347"/>
                  </a:lnTo>
                  <a:lnTo>
                    <a:pt x="1992965" y="1249094"/>
                  </a:lnTo>
                  <a:lnTo>
                    <a:pt x="1944364" y="1259008"/>
                  </a:lnTo>
                  <a:lnTo>
                    <a:pt x="1894997" y="1268089"/>
                  </a:lnTo>
                  <a:lnTo>
                    <a:pt x="1844929" y="1276336"/>
                  </a:lnTo>
                  <a:lnTo>
                    <a:pt x="1794228" y="1283748"/>
                  </a:lnTo>
                  <a:lnTo>
                    <a:pt x="1742960" y="1290325"/>
                  </a:lnTo>
                  <a:lnTo>
                    <a:pt x="1691191" y="1296064"/>
                  </a:lnTo>
                  <a:lnTo>
                    <a:pt x="1638989" y="1300966"/>
                  </a:lnTo>
                  <a:lnTo>
                    <a:pt x="1586419" y="1305030"/>
                  </a:lnTo>
                  <a:lnTo>
                    <a:pt x="1533548" y="1308254"/>
                  </a:lnTo>
                  <a:lnTo>
                    <a:pt x="1480443" y="1310638"/>
                  </a:lnTo>
                  <a:lnTo>
                    <a:pt x="1427171" y="1312181"/>
                  </a:lnTo>
                  <a:lnTo>
                    <a:pt x="1373797" y="1312882"/>
                  </a:lnTo>
                  <a:lnTo>
                    <a:pt x="1320388" y="1312740"/>
                  </a:lnTo>
                  <a:lnTo>
                    <a:pt x="1267012" y="1311754"/>
                  </a:lnTo>
                  <a:lnTo>
                    <a:pt x="1213734" y="1309924"/>
                  </a:lnTo>
                  <a:lnTo>
                    <a:pt x="1160621" y="1307248"/>
                  </a:lnTo>
                  <a:lnTo>
                    <a:pt x="1107739" y="1303726"/>
                  </a:lnTo>
                  <a:lnTo>
                    <a:pt x="1055156" y="1299357"/>
                  </a:lnTo>
                  <a:lnTo>
                    <a:pt x="1002938" y="1294139"/>
                  </a:lnTo>
                  <a:lnTo>
                    <a:pt x="951151" y="1288073"/>
                  </a:lnTo>
                  <a:lnTo>
                    <a:pt x="899861" y="1281157"/>
                  </a:lnTo>
                  <a:lnTo>
                    <a:pt x="849136" y="1273390"/>
                  </a:lnTo>
                  <a:lnTo>
                    <a:pt x="799042" y="1264771"/>
                  </a:lnTo>
                  <a:lnTo>
                    <a:pt x="749646" y="1255300"/>
                  </a:lnTo>
                  <a:lnTo>
                    <a:pt x="701013" y="1244976"/>
                  </a:lnTo>
                  <a:lnTo>
                    <a:pt x="653211" y="1233797"/>
                  </a:lnTo>
                  <a:lnTo>
                    <a:pt x="606306" y="1221763"/>
                  </a:lnTo>
                  <a:lnTo>
                    <a:pt x="560365" y="1208873"/>
                  </a:lnTo>
                  <a:lnTo>
                    <a:pt x="515454" y="1195127"/>
                  </a:lnTo>
                  <a:lnTo>
                    <a:pt x="471640" y="1180522"/>
                  </a:lnTo>
                  <a:lnTo>
                    <a:pt x="428990" y="1165059"/>
                  </a:lnTo>
                  <a:lnTo>
                    <a:pt x="374295" y="1143201"/>
                  </a:lnTo>
                  <a:lnTo>
                    <a:pt x="323305" y="1120411"/>
                  </a:lnTo>
                  <a:lnTo>
                    <a:pt x="276024" y="1096756"/>
                  </a:lnTo>
                  <a:lnTo>
                    <a:pt x="232460" y="1072300"/>
                  </a:lnTo>
                  <a:lnTo>
                    <a:pt x="192616" y="1047110"/>
                  </a:lnTo>
                  <a:lnTo>
                    <a:pt x="156499" y="1021249"/>
                  </a:lnTo>
                  <a:lnTo>
                    <a:pt x="124112" y="994785"/>
                  </a:lnTo>
                  <a:lnTo>
                    <a:pt x="95463" y="967781"/>
                  </a:lnTo>
                  <a:lnTo>
                    <a:pt x="49397" y="912416"/>
                  </a:lnTo>
                  <a:lnTo>
                    <a:pt x="18342" y="855679"/>
                  </a:lnTo>
                  <a:lnTo>
                    <a:pt x="2341" y="798091"/>
                  </a:lnTo>
                  <a:lnTo>
                    <a:pt x="0" y="769142"/>
                  </a:lnTo>
                  <a:lnTo>
                    <a:pt x="1437" y="740175"/>
                  </a:lnTo>
                  <a:lnTo>
                    <a:pt x="15674" y="682453"/>
                  </a:lnTo>
                  <a:lnTo>
                    <a:pt x="45092" y="625448"/>
                  </a:lnTo>
                  <a:lnTo>
                    <a:pt x="89736" y="569681"/>
                  </a:lnTo>
                  <a:lnTo>
                    <a:pt x="117781" y="542425"/>
                  </a:lnTo>
                  <a:lnTo>
                    <a:pt x="149648" y="515675"/>
                  </a:lnTo>
                  <a:lnTo>
                    <a:pt x="185343" y="489496"/>
                  </a:lnTo>
                  <a:lnTo>
                    <a:pt x="224871" y="463953"/>
                  </a:lnTo>
                  <a:lnTo>
                    <a:pt x="268237" y="439112"/>
                  </a:lnTo>
                  <a:lnTo>
                    <a:pt x="315447" y="415037"/>
                  </a:lnTo>
                  <a:lnTo>
                    <a:pt x="366506" y="391794"/>
                  </a:lnTo>
                  <a:lnTo>
                    <a:pt x="404994" y="375877"/>
                  </a:lnTo>
                  <a:lnTo>
                    <a:pt x="444800" y="360692"/>
                  </a:lnTo>
                  <a:lnTo>
                    <a:pt x="485863" y="346245"/>
                  </a:lnTo>
                  <a:lnTo>
                    <a:pt x="528123" y="332540"/>
                  </a:lnTo>
                  <a:lnTo>
                    <a:pt x="571517" y="319585"/>
                  </a:lnTo>
                  <a:lnTo>
                    <a:pt x="615984" y="307384"/>
                  </a:lnTo>
                  <a:lnTo>
                    <a:pt x="661462" y="295944"/>
                  </a:lnTo>
                  <a:lnTo>
                    <a:pt x="707891" y="285269"/>
                  </a:lnTo>
                  <a:lnTo>
                    <a:pt x="755208" y="275365"/>
                  </a:lnTo>
                  <a:lnTo>
                    <a:pt x="803353" y="266239"/>
                  </a:lnTo>
                  <a:lnTo>
                    <a:pt x="852264" y="257895"/>
                  </a:lnTo>
                  <a:lnTo>
                    <a:pt x="901879" y="250339"/>
                  </a:lnTo>
                  <a:lnTo>
                    <a:pt x="952137" y="243577"/>
                  </a:lnTo>
                  <a:lnTo>
                    <a:pt x="1002977" y="237615"/>
                  </a:lnTo>
                  <a:lnTo>
                    <a:pt x="1054338" y="232457"/>
                  </a:lnTo>
                  <a:lnTo>
                    <a:pt x="1106157" y="228110"/>
                  </a:lnTo>
                  <a:lnTo>
                    <a:pt x="1158374" y="224580"/>
                  </a:lnTo>
                  <a:lnTo>
                    <a:pt x="1210927" y="221872"/>
                  </a:lnTo>
                  <a:lnTo>
                    <a:pt x="1263754" y="219991"/>
                  </a:lnTo>
                  <a:lnTo>
                    <a:pt x="1316795" y="218943"/>
                  </a:lnTo>
                  <a:lnTo>
                    <a:pt x="1369988" y="218734"/>
                  </a:lnTo>
                  <a:lnTo>
                    <a:pt x="1423271" y="219369"/>
                  </a:lnTo>
                  <a:lnTo>
                    <a:pt x="1476583" y="220854"/>
                  </a:lnTo>
                  <a:lnTo>
                    <a:pt x="1529862" y="223195"/>
                  </a:lnTo>
                  <a:lnTo>
                    <a:pt x="1583048" y="226398"/>
                  </a:lnTo>
                  <a:lnTo>
                    <a:pt x="1636079" y="230467"/>
                  </a:lnTo>
                  <a:lnTo>
                    <a:pt x="1688893" y="235408"/>
                  </a:lnTo>
                  <a:lnTo>
                    <a:pt x="1741429" y="241228"/>
                  </a:lnTo>
                  <a:lnTo>
                    <a:pt x="1793625" y="247931"/>
                  </a:lnTo>
                  <a:lnTo>
                    <a:pt x="1845421" y="255523"/>
                  </a:lnTo>
                  <a:lnTo>
                    <a:pt x="2548874" y="0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585966" y="5575808"/>
            <a:ext cx="1558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分区说明表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46650" y="716016"/>
            <a:ext cx="2725420" cy="1398905"/>
            <a:chOff x="6746650" y="716016"/>
            <a:chExt cx="2725420" cy="13989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3000" y="722366"/>
              <a:ext cx="2712439" cy="1385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53000" y="722366"/>
              <a:ext cx="2712720" cy="1386205"/>
            </a:xfrm>
            <a:custGeom>
              <a:avLst/>
              <a:gdLst/>
              <a:ahLst/>
              <a:cxnLst/>
              <a:rect l="l" t="t" r="r" b="b"/>
              <a:pathLst>
                <a:path w="2712720" h="1386205">
                  <a:moveTo>
                    <a:pt x="2051528" y="1385960"/>
                  </a:moveTo>
                  <a:lnTo>
                    <a:pt x="1532860" y="1089542"/>
                  </a:lnTo>
                  <a:lnTo>
                    <a:pt x="1469363" y="1092307"/>
                  </a:lnTo>
                  <a:lnTo>
                    <a:pt x="1406241" y="1093869"/>
                  </a:lnTo>
                  <a:lnTo>
                    <a:pt x="1343565" y="1094250"/>
                  </a:lnTo>
                  <a:lnTo>
                    <a:pt x="1281410" y="1093473"/>
                  </a:lnTo>
                  <a:lnTo>
                    <a:pt x="1219848" y="1091561"/>
                  </a:lnTo>
                  <a:lnTo>
                    <a:pt x="1158953" y="1088535"/>
                  </a:lnTo>
                  <a:lnTo>
                    <a:pt x="1098797" y="1084419"/>
                  </a:lnTo>
                  <a:lnTo>
                    <a:pt x="1039453" y="1079236"/>
                  </a:lnTo>
                  <a:lnTo>
                    <a:pt x="980996" y="1073007"/>
                  </a:lnTo>
                  <a:lnTo>
                    <a:pt x="923497" y="1065756"/>
                  </a:lnTo>
                  <a:lnTo>
                    <a:pt x="867030" y="1057505"/>
                  </a:lnTo>
                  <a:lnTo>
                    <a:pt x="811669" y="1048277"/>
                  </a:lnTo>
                  <a:lnTo>
                    <a:pt x="757485" y="1038095"/>
                  </a:lnTo>
                  <a:lnTo>
                    <a:pt x="704552" y="1026981"/>
                  </a:lnTo>
                  <a:lnTo>
                    <a:pt x="652944" y="1014957"/>
                  </a:lnTo>
                  <a:lnTo>
                    <a:pt x="602732" y="1002047"/>
                  </a:lnTo>
                  <a:lnTo>
                    <a:pt x="553992" y="988272"/>
                  </a:lnTo>
                  <a:lnTo>
                    <a:pt x="506794" y="973656"/>
                  </a:lnTo>
                  <a:lnTo>
                    <a:pt x="461213" y="958222"/>
                  </a:lnTo>
                  <a:lnTo>
                    <a:pt x="417322" y="941991"/>
                  </a:lnTo>
                  <a:lnTo>
                    <a:pt x="375193" y="924986"/>
                  </a:lnTo>
                  <a:lnTo>
                    <a:pt x="334901" y="907231"/>
                  </a:lnTo>
                  <a:lnTo>
                    <a:pt x="296517" y="888747"/>
                  </a:lnTo>
                  <a:lnTo>
                    <a:pt x="260114" y="869558"/>
                  </a:lnTo>
                  <a:lnTo>
                    <a:pt x="225767" y="849686"/>
                  </a:lnTo>
                  <a:lnTo>
                    <a:pt x="193548" y="829153"/>
                  </a:lnTo>
                  <a:lnTo>
                    <a:pt x="135787" y="786197"/>
                  </a:lnTo>
                  <a:lnTo>
                    <a:pt x="87415" y="740870"/>
                  </a:lnTo>
                  <a:lnTo>
                    <a:pt x="49017" y="693354"/>
                  </a:lnTo>
                  <a:lnTo>
                    <a:pt x="21178" y="643830"/>
                  </a:lnTo>
                  <a:lnTo>
                    <a:pt x="4062" y="590364"/>
                  </a:lnTo>
                  <a:lnTo>
                    <a:pt x="0" y="534941"/>
                  </a:lnTo>
                  <a:lnTo>
                    <a:pt x="3128" y="507602"/>
                  </a:lnTo>
                  <a:lnTo>
                    <a:pt x="19340" y="453863"/>
                  </a:lnTo>
                  <a:lnTo>
                    <a:pt x="48334" y="401632"/>
                  </a:lnTo>
                  <a:lnTo>
                    <a:pt x="89522" y="351218"/>
                  </a:lnTo>
                  <a:lnTo>
                    <a:pt x="142318" y="302928"/>
                  </a:lnTo>
                  <a:lnTo>
                    <a:pt x="172886" y="279677"/>
                  </a:lnTo>
                  <a:lnTo>
                    <a:pt x="206136" y="257072"/>
                  </a:lnTo>
                  <a:lnTo>
                    <a:pt x="241993" y="235152"/>
                  </a:lnTo>
                  <a:lnTo>
                    <a:pt x="280386" y="213956"/>
                  </a:lnTo>
                  <a:lnTo>
                    <a:pt x="321241" y="193523"/>
                  </a:lnTo>
                  <a:lnTo>
                    <a:pt x="364484" y="173890"/>
                  </a:lnTo>
                  <a:lnTo>
                    <a:pt x="410041" y="155097"/>
                  </a:lnTo>
                  <a:lnTo>
                    <a:pt x="457840" y="137182"/>
                  </a:lnTo>
                  <a:lnTo>
                    <a:pt x="507807" y="120183"/>
                  </a:lnTo>
                  <a:lnTo>
                    <a:pt x="559869" y="104140"/>
                  </a:lnTo>
                  <a:lnTo>
                    <a:pt x="613952" y="89090"/>
                  </a:lnTo>
                  <a:lnTo>
                    <a:pt x="669983" y="75072"/>
                  </a:lnTo>
                  <a:lnTo>
                    <a:pt x="727888" y="62124"/>
                  </a:lnTo>
                  <a:lnTo>
                    <a:pt x="787594" y="50286"/>
                  </a:lnTo>
                  <a:lnTo>
                    <a:pt x="849029" y="39596"/>
                  </a:lnTo>
                  <a:lnTo>
                    <a:pt x="912117" y="30092"/>
                  </a:lnTo>
                  <a:lnTo>
                    <a:pt x="976786" y="21812"/>
                  </a:lnTo>
                  <a:lnTo>
                    <a:pt x="1042963" y="14796"/>
                  </a:lnTo>
                  <a:lnTo>
                    <a:pt x="1110575" y="9082"/>
                  </a:lnTo>
                  <a:lnTo>
                    <a:pt x="1179546" y="4708"/>
                  </a:lnTo>
                  <a:lnTo>
                    <a:pt x="1243043" y="1943"/>
                  </a:lnTo>
                  <a:lnTo>
                    <a:pt x="1306166" y="381"/>
                  </a:lnTo>
                  <a:lnTo>
                    <a:pt x="1368842" y="0"/>
                  </a:lnTo>
                  <a:lnTo>
                    <a:pt x="1430997" y="777"/>
                  </a:lnTo>
                  <a:lnTo>
                    <a:pt x="1492559" y="2689"/>
                  </a:lnTo>
                  <a:lnTo>
                    <a:pt x="1553454" y="5715"/>
                  </a:lnTo>
                  <a:lnTo>
                    <a:pt x="1613610" y="9831"/>
                  </a:lnTo>
                  <a:lnTo>
                    <a:pt x="1672953" y="15014"/>
                  </a:lnTo>
                  <a:lnTo>
                    <a:pt x="1731411" y="21243"/>
                  </a:lnTo>
                  <a:lnTo>
                    <a:pt x="1788909" y="28493"/>
                  </a:lnTo>
                  <a:lnTo>
                    <a:pt x="1845376" y="36744"/>
                  </a:lnTo>
                  <a:lnTo>
                    <a:pt x="1900738" y="45972"/>
                  </a:lnTo>
                  <a:lnTo>
                    <a:pt x="1954922" y="56155"/>
                  </a:lnTo>
                  <a:lnTo>
                    <a:pt x="2007855" y="67269"/>
                  </a:lnTo>
                  <a:lnTo>
                    <a:pt x="2059463" y="79293"/>
                  </a:lnTo>
                  <a:lnTo>
                    <a:pt x="2109674" y="92203"/>
                  </a:lnTo>
                  <a:lnTo>
                    <a:pt x="2158415" y="105978"/>
                  </a:lnTo>
                  <a:lnTo>
                    <a:pt x="2205613" y="120593"/>
                  </a:lnTo>
                  <a:lnTo>
                    <a:pt x="2251193" y="136028"/>
                  </a:lnTo>
                  <a:lnTo>
                    <a:pt x="2295085" y="152259"/>
                  </a:lnTo>
                  <a:lnTo>
                    <a:pt x="2337213" y="169263"/>
                  </a:lnTo>
                  <a:lnTo>
                    <a:pt x="2377506" y="187019"/>
                  </a:lnTo>
                  <a:lnTo>
                    <a:pt x="2415890" y="205502"/>
                  </a:lnTo>
                  <a:lnTo>
                    <a:pt x="2452292" y="224691"/>
                  </a:lnTo>
                  <a:lnTo>
                    <a:pt x="2486639" y="244564"/>
                  </a:lnTo>
                  <a:lnTo>
                    <a:pt x="2518858" y="265097"/>
                  </a:lnTo>
                  <a:lnTo>
                    <a:pt x="2576619" y="308053"/>
                  </a:lnTo>
                  <a:lnTo>
                    <a:pt x="2624991" y="353379"/>
                  </a:lnTo>
                  <a:lnTo>
                    <a:pt x="2663389" y="400895"/>
                  </a:lnTo>
                  <a:lnTo>
                    <a:pt x="2691229" y="450419"/>
                  </a:lnTo>
                  <a:lnTo>
                    <a:pt x="2708994" y="507423"/>
                  </a:lnTo>
                  <a:lnTo>
                    <a:pt x="2712439" y="538842"/>
                  </a:lnTo>
                  <a:lnTo>
                    <a:pt x="2711422" y="570067"/>
                  </a:lnTo>
                  <a:lnTo>
                    <a:pt x="2696333" y="631672"/>
                  </a:lnTo>
                  <a:lnTo>
                    <a:pt x="2664383" y="691707"/>
                  </a:lnTo>
                  <a:lnTo>
                    <a:pt x="2616231" y="749641"/>
                  </a:lnTo>
                  <a:lnTo>
                    <a:pt x="2586284" y="777654"/>
                  </a:lnTo>
                  <a:lnTo>
                    <a:pt x="2552533" y="804943"/>
                  </a:lnTo>
                  <a:lnTo>
                    <a:pt x="2515059" y="831441"/>
                  </a:lnTo>
                  <a:lnTo>
                    <a:pt x="2473945" y="857081"/>
                  </a:lnTo>
                  <a:lnTo>
                    <a:pt x="2429273" y="881798"/>
                  </a:lnTo>
                  <a:lnTo>
                    <a:pt x="2381126" y="905525"/>
                  </a:lnTo>
                  <a:lnTo>
                    <a:pt x="2329584" y="928195"/>
                  </a:lnTo>
                  <a:lnTo>
                    <a:pt x="2274731" y="949742"/>
                  </a:lnTo>
                  <a:lnTo>
                    <a:pt x="2216648" y="970100"/>
                  </a:lnTo>
                  <a:lnTo>
                    <a:pt x="2155417" y="989203"/>
                  </a:lnTo>
                  <a:lnTo>
                    <a:pt x="2091121" y="1006983"/>
                  </a:lnTo>
                  <a:lnTo>
                    <a:pt x="2023842" y="1023375"/>
                  </a:lnTo>
                  <a:lnTo>
                    <a:pt x="2051528" y="1385960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332091" y="674704"/>
            <a:ext cx="1557020" cy="11239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dirty="0" sz="2400" spc="5" b="1">
                <a:latin typeface="Microsoft JhengHei"/>
                <a:cs typeface="Microsoft JhengHei"/>
              </a:rPr>
              <a:t>用静态数组</a:t>
            </a:r>
            <a:endParaRPr sz="24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实现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固定分区分配算法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9623" y="827532"/>
            <a:ext cx="7307580" cy="57485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固定分区分配的缺陷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071116"/>
            <a:ext cx="8382000" cy="3485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0792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rebuchet MS"/>
                <a:cs typeface="Trebuchet MS"/>
              </a:rPr>
              <a:t>4.1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 spc="10"/>
              <a:t>存储器管理概述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93138"/>
            <a:ext cx="4330700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存储器的层次结构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程序的装入和链接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存储器管理的目标和主要功能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14020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内碎片</a:t>
            </a:r>
            <a:endParaRPr sz="3600">
              <a:latin typeface="Microsoft YaHei UI"/>
              <a:cs typeface="Microsoft Ya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571244"/>
            <a:ext cx="10023348" cy="47792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447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动态分区分配（可变分区分配）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70305" y="1625854"/>
            <a:ext cx="9345930" cy="1334135"/>
            <a:chOff x="670305" y="1625854"/>
            <a:chExt cx="9345930" cy="1334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632204"/>
              <a:ext cx="9332976" cy="13213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632204"/>
              <a:ext cx="9333230" cy="1321435"/>
            </a:xfrm>
            <a:custGeom>
              <a:avLst/>
              <a:gdLst/>
              <a:ahLst/>
              <a:cxnLst/>
              <a:rect l="l" t="t" r="r" b="b"/>
              <a:pathLst>
                <a:path w="9333230" h="1321435">
                  <a:moveTo>
                    <a:pt x="0" y="220218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9112758" y="0"/>
                  </a:lnTo>
                  <a:lnTo>
                    <a:pt x="9157151" y="4472"/>
                  </a:lnTo>
                  <a:lnTo>
                    <a:pt x="9198494" y="17299"/>
                  </a:lnTo>
                  <a:lnTo>
                    <a:pt x="9235902" y="37598"/>
                  </a:lnTo>
                  <a:lnTo>
                    <a:pt x="9268491" y="64484"/>
                  </a:lnTo>
                  <a:lnTo>
                    <a:pt x="9295377" y="97073"/>
                  </a:lnTo>
                  <a:lnTo>
                    <a:pt x="9315676" y="134481"/>
                  </a:lnTo>
                  <a:lnTo>
                    <a:pt x="9328503" y="175824"/>
                  </a:lnTo>
                  <a:lnTo>
                    <a:pt x="9332976" y="220218"/>
                  </a:lnTo>
                  <a:lnTo>
                    <a:pt x="9332976" y="1101090"/>
                  </a:lnTo>
                  <a:lnTo>
                    <a:pt x="9328503" y="1145483"/>
                  </a:lnTo>
                  <a:lnTo>
                    <a:pt x="9315676" y="1186826"/>
                  </a:lnTo>
                  <a:lnTo>
                    <a:pt x="9295377" y="1224234"/>
                  </a:lnTo>
                  <a:lnTo>
                    <a:pt x="9268491" y="1256823"/>
                  </a:lnTo>
                  <a:lnTo>
                    <a:pt x="9235902" y="1283709"/>
                  </a:lnTo>
                  <a:lnTo>
                    <a:pt x="9198494" y="1304008"/>
                  </a:lnTo>
                  <a:lnTo>
                    <a:pt x="9157151" y="1316835"/>
                  </a:lnTo>
                  <a:lnTo>
                    <a:pt x="9112758" y="1321308"/>
                  </a:lnTo>
                  <a:lnTo>
                    <a:pt x="220218" y="1321308"/>
                  </a:lnTo>
                  <a:lnTo>
                    <a:pt x="175834" y="1316835"/>
                  </a:lnTo>
                  <a:lnTo>
                    <a:pt x="134497" y="1304008"/>
                  </a:lnTo>
                  <a:lnTo>
                    <a:pt x="97089" y="1283709"/>
                  </a:lnTo>
                  <a:lnTo>
                    <a:pt x="64498" y="1256823"/>
                  </a:lnTo>
                  <a:lnTo>
                    <a:pt x="37608" y="1224234"/>
                  </a:lnTo>
                  <a:lnTo>
                    <a:pt x="17305" y="1186826"/>
                  </a:lnTo>
                  <a:lnTo>
                    <a:pt x="4473" y="1145483"/>
                  </a:lnTo>
                  <a:lnTo>
                    <a:pt x="0" y="1101090"/>
                  </a:lnTo>
                  <a:lnTo>
                    <a:pt x="0" y="220218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623" y="1697817"/>
            <a:ext cx="8864600" cy="11239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>
                <a:latin typeface="SimSun"/>
                <a:cs typeface="SimSun"/>
              </a:rPr>
              <a:t>基本思想：系统不预先划分固定分区，而是在装入进程时，根据进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程的实际需求量划分出一个分区给它使用。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5767" y="3052572"/>
            <a:ext cx="6152387" cy="319582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7418" y="5418582"/>
            <a:ext cx="4521835" cy="83058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43434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MAT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表需要用动态数组实现。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72879"/>
            <a:ext cx="6028055" cy="3885565"/>
            <a:chOff x="0" y="2972879"/>
            <a:chExt cx="6028055" cy="3885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2982468"/>
              <a:ext cx="5675376" cy="23865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8137" y="2977642"/>
              <a:ext cx="5685155" cy="2396490"/>
            </a:xfrm>
            <a:custGeom>
              <a:avLst/>
              <a:gdLst/>
              <a:ahLst/>
              <a:cxnLst/>
              <a:rect l="l" t="t" r="r" b="b"/>
              <a:pathLst>
                <a:path w="5685155" h="2396490">
                  <a:moveTo>
                    <a:pt x="0" y="2396108"/>
                  </a:moveTo>
                  <a:lnTo>
                    <a:pt x="5684901" y="2396108"/>
                  </a:lnTo>
                  <a:lnTo>
                    <a:pt x="5684901" y="0"/>
                  </a:lnTo>
                  <a:lnTo>
                    <a:pt x="0" y="0"/>
                  </a:lnTo>
                  <a:lnTo>
                    <a:pt x="0" y="23961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动态分区分配中的数据结构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677418" y="1628394"/>
            <a:ext cx="7569834" cy="7975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dirty="0" sz="2400" spc="10" b="1">
                <a:solidFill>
                  <a:srgbClr val="404040"/>
                </a:solidFill>
                <a:latin typeface="Microsoft JhengHei"/>
                <a:cs typeface="Microsoft JhengHei"/>
              </a:rPr>
              <a:t>空闲区表</a:t>
            </a:r>
            <a:r>
              <a:rPr dirty="0" sz="2400" spc="150" b="1">
                <a:solidFill>
                  <a:srgbClr val="404040"/>
                </a:solidFill>
                <a:latin typeface="Microsoft JhengHei"/>
                <a:cs typeface="Microsoft JhengHei"/>
              </a:rPr>
              <a:t>/</a:t>
            </a:r>
            <a:r>
              <a:rPr dirty="0" sz="2400" spc="10" b="1">
                <a:solidFill>
                  <a:srgbClr val="404040"/>
                </a:solidFill>
                <a:latin typeface="Microsoft JhengHei"/>
                <a:cs typeface="Microsoft JhengHei"/>
              </a:rPr>
              <a:t>链</a:t>
            </a:r>
            <a:r>
              <a:rPr dirty="0" sz="2400" spc="10" b="1">
                <a:latin typeface="Microsoft JhengHei"/>
                <a:cs typeface="Microsoft JhengHei"/>
              </a:rPr>
              <a:t>：</a:t>
            </a:r>
            <a:r>
              <a:rPr dirty="0" sz="2400">
                <a:latin typeface="SimSun"/>
                <a:cs typeface="SimSun"/>
              </a:rPr>
              <a:t>记录内存空闲区状况的数据结构。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9187" y="3111563"/>
            <a:ext cx="5694680" cy="1884680"/>
            <a:chOff x="6199187" y="3111563"/>
            <a:chExt cx="5694680" cy="18846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775" y="3121152"/>
              <a:ext cx="5675376" cy="18653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03950" y="3116326"/>
              <a:ext cx="5685155" cy="1875155"/>
            </a:xfrm>
            <a:custGeom>
              <a:avLst/>
              <a:gdLst/>
              <a:ahLst/>
              <a:cxnLst/>
              <a:rect l="l" t="t" r="r" b="b"/>
              <a:pathLst>
                <a:path w="5685155" h="1875154">
                  <a:moveTo>
                    <a:pt x="0" y="1874901"/>
                  </a:moveTo>
                  <a:lnTo>
                    <a:pt x="5684901" y="1874901"/>
                  </a:lnTo>
                  <a:lnTo>
                    <a:pt x="5684901" y="0"/>
                  </a:lnTo>
                  <a:lnTo>
                    <a:pt x="0" y="0"/>
                  </a:lnTo>
                  <a:lnTo>
                    <a:pt x="0" y="18749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2679192"/>
            <a:ext cx="5695188" cy="26471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动态分区分配中的数据结构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77418" y="1628394"/>
            <a:ext cx="7569834" cy="7975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dirty="0" sz="2400" spc="10" b="1">
                <a:solidFill>
                  <a:srgbClr val="404040"/>
                </a:solidFill>
                <a:latin typeface="Microsoft JhengHei"/>
                <a:cs typeface="Microsoft JhengHei"/>
              </a:rPr>
              <a:t>空闲区表</a:t>
            </a:r>
            <a:r>
              <a:rPr dirty="0" sz="2400" spc="150" b="1">
                <a:solidFill>
                  <a:srgbClr val="404040"/>
                </a:solidFill>
                <a:latin typeface="Microsoft JhengHei"/>
                <a:cs typeface="Microsoft JhengHei"/>
              </a:rPr>
              <a:t>/</a:t>
            </a:r>
            <a:r>
              <a:rPr dirty="0" sz="2400" spc="10" b="1">
                <a:solidFill>
                  <a:srgbClr val="404040"/>
                </a:solidFill>
                <a:latin typeface="Microsoft JhengHei"/>
                <a:cs typeface="Microsoft JhengHei"/>
              </a:rPr>
              <a:t>链</a:t>
            </a:r>
            <a:r>
              <a:rPr dirty="0" sz="2400" spc="10" b="1">
                <a:latin typeface="Microsoft JhengHei"/>
                <a:cs typeface="Microsoft JhengHei"/>
              </a:rPr>
              <a:t>：</a:t>
            </a:r>
            <a:r>
              <a:rPr dirty="0" sz="2400">
                <a:latin typeface="SimSun"/>
                <a:cs typeface="SimSun"/>
              </a:rPr>
              <a:t>记录内存空闲区状况的数据结构。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988" y="2679192"/>
            <a:ext cx="6067044" cy="318211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3695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动态分区分配操作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11300"/>
            <a:ext cx="4314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动态分区分配算法可描述如下：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2021585"/>
            <a:ext cx="9028430" cy="0"/>
          </a:xfrm>
          <a:custGeom>
            <a:avLst/>
            <a:gdLst/>
            <a:ahLst/>
            <a:cxnLst/>
            <a:rect l="l" t="t" r="r" b="b"/>
            <a:pathLst>
              <a:path w="9028430" h="0">
                <a:moveTo>
                  <a:pt x="0" y="0"/>
                </a:moveTo>
                <a:lnTo>
                  <a:pt x="90281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2" y="2183892"/>
            <a:ext cx="8819388" cy="418947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00200"/>
            <a:ext cx="12103735" cy="5257800"/>
            <a:chOff x="0" y="1600200"/>
            <a:chExt cx="12103735" cy="5257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00200"/>
              <a:ext cx="6094475" cy="3258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5396" y="1734312"/>
              <a:ext cx="6268211" cy="3124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55" y="5189220"/>
              <a:ext cx="9332976" cy="13197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6655" y="5189220"/>
              <a:ext cx="9333230" cy="1320165"/>
            </a:xfrm>
            <a:custGeom>
              <a:avLst/>
              <a:gdLst/>
              <a:ahLst/>
              <a:cxnLst/>
              <a:rect l="l" t="t" r="r" b="b"/>
              <a:pathLst>
                <a:path w="9333230" h="1320165">
                  <a:moveTo>
                    <a:pt x="0" y="219963"/>
                  </a:moveTo>
                  <a:lnTo>
                    <a:pt x="4468" y="175617"/>
                  </a:lnTo>
                  <a:lnTo>
                    <a:pt x="17285" y="134320"/>
                  </a:lnTo>
                  <a:lnTo>
                    <a:pt x="37564" y="96955"/>
                  </a:lnTo>
                  <a:lnTo>
                    <a:pt x="64423" y="64404"/>
                  </a:lnTo>
                  <a:lnTo>
                    <a:pt x="96977" y="37551"/>
                  </a:lnTo>
                  <a:lnTo>
                    <a:pt x="134341" y="17277"/>
                  </a:lnTo>
                  <a:lnTo>
                    <a:pt x="175632" y="4466"/>
                  </a:lnTo>
                  <a:lnTo>
                    <a:pt x="219963" y="0"/>
                  </a:lnTo>
                  <a:lnTo>
                    <a:pt x="9113012" y="0"/>
                  </a:lnTo>
                  <a:lnTo>
                    <a:pt x="9157358" y="4466"/>
                  </a:lnTo>
                  <a:lnTo>
                    <a:pt x="9198655" y="17277"/>
                  </a:lnTo>
                  <a:lnTo>
                    <a:pt x="9236020" y="37551"/>
                  </a:lnTo>
                  <a:lnTo>
                    <a:pt x="9268571" y="64404"/>
                  </a:lnTo>
                  <a:lnTo>
                    <a:pt x="9295424" y="96955"/>
                  </a:lnTo>
                  <a:lnTo>
                    <a:pt x="9315698" y="134320"/>
                  </a:lnTo>
                  <a:lnTo>
                    <a:pt x="9328509" y="175617"/>
                  </a:lnTo>
                  <a:lnTo>
                    <a:pt x="9332976" y="219963"/>
                  </a:lnTo>
                  <a:lnTo>
                    <a:pt x="9332976" y="1099819"/>
                  </a:lnTo>
                  <a:lnTo>
                    <a:pt x="9328509" y="1144151"/>
                  </a:lnTo>
                  <a:lnTo>
                    <a:pt x="9315698" y="1185442"/>
                  </a:lnTo>
                  <a:lnTo>
                    <a:pt x="9295424" y="1222806"/>
                  </a:lnTo>
                  <a:lnTo>
                    <a:pt x="9268571" y="1255360"/>
                  </a:lnTo>
                  <a:lnTo>
                    <a:pt x="9236020" y="1282219"/>
                  </a:lnTo>
                  <a:lnTo>
                    <a:pt x="9198655" y="1302498"/>
                  </a:lnTo>
                  <a:lnTo>
                    <a:pt x="9157358" y="1315315"/>
                  </a:lnTo>
                  <a:lnTo>
                    <a:pt x="9113012" y="1319783"/>
                  </a:lnTo>
                  <a:lnTo>
                    <a:pt x="219963" y="1319783"/>
                  </a:lnTo>
                  <a:lnTo>
                    <a:pt x="175632" y="1315315"/>
                  </a:lnTo>
                  <a:lnTo>
                    <a:pt x="134341" y="1302498"/>
                  </a:lnTo>
                  <a:lnTo>
                    <a:pt x="96977" y="1282219"/>
                  </a:lnTo>
                  <a:lnTo>
                    <a:pt x="64423" y="1255360"/>
                  </a:lnTo>
                  <a:lnTo>
                    <a:pt x="37564" y="1222806"/>
                  </a:lnTo>
                  <a:lnTo>
                    <a:pt x="17285" y="1185442"/>
                  </a:lnTo>
                  <a:lnTo>
                    <a:pt x="4468" y="1144151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动态分区分配示例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820623" y="5255767"/>
            <a:ext cx="88696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外碎片</a:t>
            </a:r>
            <a:r>
              <a:rPr dirty="0" sz="2400">
                <a:latin typeface="SimSun"/>
                <a:cs typeface="SimSun"/>
              </a:rPr>
              <a:t>，指的是在使用动态分区管理方法时，形成的一些零星的、 </a:t>
            </a:r>
            <a:r>
              <a:rPr dirty="0" sz="2400">
                <a:latin typeface="SimSun"/>
                <a:cs typeface="SimSun"/>
              </a:rPr>
              <a:t>因为太小不容易被分配利用的小的空闲区。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主存分配算法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92654" y="5487670"/>
            <a:ext cx="5624195" cy="1031240"/>
            <a:chOff x="2692654" y="5487670"/>
            <a:chExt cx="5624195" cy="1031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004" y="5494020"/>
              <a:ext cx="5611368" cy="10180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99004" y="5494020"/>
              <a:ext cx="5611495" cy="1018540"/>
            </a:xfrm>
            <a:custGeom>
              <a:avLst/>
              <a:gdLst/>
              <a:ahLst/>
              <a:cxnLst/>
              <a:rect l="l" t="t" r="r" b="b"/>
              <a:pathLst>
                <a:path w="5611495" h="1018540">
                  <a:moveTo>
                    <a:pt x="0" y="169671"/>
                  </a:moveTo>
                  <a:lnTo>
                    <a:pt x="6059" y="124559"/>
                  </a:lnTo>
                  <a:lnTo>
                    <a:pt x="23161" y="84026"/>
                  </a:lnTo>
                  <a:lnTo>
                    <a:pt x="49688" y="49688"/>
                  </a:lnTo>
                  <a:lnTo>
                    <a:pt x="84026" y="23161"/>
                  </a:lnTo>
                  <a:lnTo>
                    <a:pt x="124559" y="6059"/>
                  </a:lnTo>
                  <a:lnTo>
                    <a:pt x="169671" y="0"/>
                  </a:lnTo>
                  <a:lnTo>
                    <a:pt x="5441696" y="0"/>
                  </a:lnTo>
                  <a:lnTo>
                    <a:pt x="5486808" y="6059"/>
                  </a:lnTo>
                  <a:lnTo>
                    <a:pt x="5527341" y="23161"/>
                  </a:lnTo>
                  <a:lnTo>
                    <a:pt x="5561679" y="49688"/>
                  </a:lnTo>
                  <a:lnTo>
                    <a:pt x="5588206" y="84026"/>
                  </a:lnTo>
                  <a:lnTo>
                    <a:pt x="5605308" y="124559"/>
                  </a:lnTo>
                  <a:lnTo>
                    <a:pt x="5611368" y="169671"/>
                  </a:lnTo>
                  <a:lnTo>
                    <a:pt x="5611368" y="848359"/>
                  </a:lnTo>
                  <a:lnTo>
                    <a:pt x="5605308" y="893463"/>
                  </a:lnTo>
                  <a:lnTo>
                    <a:pt x="5588206" y="933993"/>
                  </a:lnTo>
                  <a:lnTo>
                    <a:pt x="5561679" y="968333"/>
                  </a:lnTo>
                  <a:lnTo>
                    <a:pt x="5527341" y="994865"/>
                  </a:lnTo>
                  <a:lnTo>
                    <a:pt x="5486808" y="1011970"/>
                  </a:lnTo>
                  <a:lnTo>
                    <a:pt x="5441696" y="1018031"/>
                  </a:lnTo>
                  <a:lnTo>
                    <a:pt x="169671" y="1018031"/>
                  </a:lnTo>
                  <a:lnTo>
                    <a:pt x="124559" y="1011970"/>
                  </a:lnTo>
                  <a:lnTo>
                    <a:pt x="84026" y="994865"/>
                  </a:lnTo>
                  <a:lnTo>
                    <a:pt x="49688" y="968333"/>
                  </a:lnTo>
                  <a:lnTo>
                    <a:pt x="23161" y="933993"/>
                  </a:lnTo>
                  <a:lnTo>
                    <a:pt x="6059" y="893463"/>
                  </a:lnTo>
                  <a:lnTo>
                    <a:pt x="0" y="848359"/>
                  </a:lnTo>
                  <a:lnTo>
                    <a:pt x="0" y="169671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827401" y="5867196"/>
            <a:ext cx="5087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latin typeface="Microsoft JhengHei"/>
                <a:cs typeface="Microsoft JhengHei"/>
              </a:rPr>
              <a:t>Best</a:t>
            </a:r>
            <a:r>
              <a:rPr dirty="0" sz="2400" spc="10" b="1">
                <a:latin typeface="Microsoft JhengHei"/>
                <a:cs typeface="Microsoft JhengHei"/>
              </a:rPr>
              <a:t>不是最好的</a:t>
            </a:r>
            <a:r>
              <a:rPr dirty="0" sz="2400" spc="-165" b="1">
                <a:latin typeface="Microsoft JhengHei"/>
                <a:cs typeface="Microsoft JhengHei"/>
              </a:rPr>
              <a:t>，Worst</a:t>
            </a:r>
            <a:r>
              <a:rPr dirty="0" sz="2400" spc="10" b="1">
                <a:latin typeface="Microsoft JhengHei"/>
                <a:cs typeface="Microsoft JhengHei"/>
              </a:rPr>
              <a:t>不是最差的。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4994" y="1709166"/>
            <a:ext cx="5611495" cy="3560445"/>
          </a:xfrm>
          <a:custGeom>
            <a:avLst/>
            <a:gdLst/>
            <a:ahLst/>
            <a:cxnLst/>
            <a:rect l="l" t="t" r="r" b="b"/>
            <a:pathLst>
              <a:path w="5611495" h="3560445">
                <a:moveTo>
                  <a:pt x="0" y="3560063"/>
                </a:moveTo>
                <a:lnTo>
                  <a:pt x="5611367" y="3560063"/>
                </a:lnTo>
                <a:lnTo>
                  <a:pt x="5611367" y="0"/>
                </a:lnTo>
                <a:lnTo>
                  <a:pt x="0" y="0"/>
                </a:lnTo>
                <a:lnTo>
                  <a:pt x="0" y="3560063"/>
                </a:lnTo>
                <a:close/>
              </a:path>
            </a:pathLst>
          </a:custGeom>
          <a:ln w="28574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73276" y="1985517"/>
            <a:ext cx="5245735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"/>
              <a:tabLst>
                <a:tab pos="355600" algn="l"/>
                <a:tab pos="27940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首次适应（first	fit，FF）算法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"/>
            </a:pPr>
            <a:endParaRPr sz="3000">
              <a:latin typeface="SimSun"/>
              <a:cs typeface="SimSun"/>
            </a:endParaRPr>
          </a:p>
          <a:p>
            <a:pPr marL="354965" indent="-342900">
              <a:lnSpc>
                <a:spcPct val="100000"/>
              </a:lnSpc>
              <a:buClr>
                <a:srgbClr val="90C225"/>
              </a:buClr>
              <a:buFont typeface="Wingdings"/>
              <a:buChar char=""/>
              <a:tabLst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循环首次适应（next</a:t>
            </a:r>
            <a:r>
              <a:rPr dirty="0" sz="2400" spc="-5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fit，NF）算法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"/>
            </a:pPr>
            <a:endParaRPr sz="3000">
              <a:latin typeface="SimSun"/>
              <a:cs typeface="SimSu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"/>
              <a:tabLst>
                <a:tab pos="355600" algn="l"/>
                <a:tab pos="2641600" algn="l"/>
              </a:tabLst>
            </a:pPr>
            <a:r>
              <a:rPr dirty="0" sz="2400">
                <a:latin typeface="SimSun"/>
                <a:cs typeface="SimSun"/>
              </a:rPr>
              <a:t>最佳适应（best	fit，BF）算法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"/>
            </a:pPr>
            <a:endParaRPr sz="3000">
              <a:latin typeface="SimSun"/>
              <a:cs typeface="SimSun"/>
            </a:endParaRPr>
          </a:p>
          <a:p>
            <a:pPr marL="354965" indent="-342900">
              <a:lnSpc>
                <a:spcPct val="100000"/>
              </a:lnSpc>
              <a:buClr>
                <a:srgbClr val="90C225"/>
              </a:buClr>
              <a:buFont typeface="Wingdings"/>
              <a:buChar char=""/>
              <a:tabLst>
                <a:tab pos="355600" algn="l"/>
                <a:tab pos="2794000" algn="l"/>
              </a:tabLst>
            </a:pPr>
            <a:r>
              <a:rPr dirty="0" sz="2400">
                <a:latin typeface="SimSun"/>
                <a:cs typeface="SimSun"/>
              </a:rPr>
              <a:t>最坏适应（worst	fit，WF）算法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5170" y="1371600"/>
            <a:ext cx="3925912" cy="173400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1412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主存分配算法举例：装</a:t>
            </a:r>
            <a:r>
              <a:rPr dirty="0" sz="3600" spc="15"/>
              <a:t>入</a:t>
            </a:r>
            <a:r>
              <a:rPr dirty="0" sz="3600">
                <a:latin typeface="Trebuchet MS"/>
                <a:cs typeface="Trebuchet MS"/>
              </a:rPr>
              <a:t>16M</a:t>
            </a:r>
            <a:r>
              <a:rPr dirty="0" sz="3600" spc="15">
                <a:latin typeface="Trebuchet MS"/>
                <a:cs typeface="Trebuchet MS"/>
              </a:rPr>
              <a:t>B</a:t>
            </a:r>
            <a:r>
              <a:rPr dirty="0" sz="3600" spc="10"/>
              <a:t>进程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1178052"/>
            <a:ext cx="5551932" cy="55199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三种动态分区分配算法的比较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4786" y="1548510"/>
            <a:ext cx="962660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①	</a:t>
            </a:r>
            <a:r>
              <a:rPr dirty="0" sz="2400">
                <a:latin typeface="SimSun"/>
                <a:cs typeface="SimSun"/>
              </a:rPr>
              <a:t>从空闲分区搜索速度来看，首次适应算法最佳；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latin typeface="SimSun"/>
                <a:cs typeface="SimSun"/>
              </a:rPr>
              <a:t>从回收过程来看，首次适应算法最佳；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③	</a:t>
            </a:r>
            <a:r>
              <a:rPr dirty="0" sz="2400">
                <a:latin typeface="SimSun"/>
                <a:cs typeface="SimSun"/>
              </a:rPr>
              <a:t>首次适应算法尽可能利用了低地址空间；</a:t>
            </a:r>
            <a:endParaRPr sz="2400">
              <a:latin typeface="SimSun"/>
              <a:cs typeface="SimSun"/>
            </a:endParaRPr>
          </a:p>
          <a:p>
            <a:pPr marL="469900" marR="309880" indent="-457200">
              <a:lnSpc>
                <a:spcPct val="200000"/>
              </a:lnSpc>
              <a:tabLst>
                <a:tab pos="46926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	</a:t>
            </a:r>
            <a:r>
              <a:rPr dirty="0" sz="2400" spc="20">
                <a:latin typeface="SimSun"/>
                <a:cs typeface="SimSun"/>
              </a:rPr>
              <a:t>最佳适应算法找到的空闲分区是最佳的，但易出现碎片，降低内存 </a:t>
            </a:r>
            <a:r>
              <a:rPr dirty="0" sz="2400">
                <a:latin typeface="SimSun"/>
                <a:cs typeface="SimSun"/>
              </a:rPr>
              <a:t>利用率；</a:t>
            </a:r>
            <a:endParaRPr sz="2400">
              <a:latin typeface="SimSun"/>
              <a:cs typeface="SimSun"/>
            </a:endParaRPr>
          </a:p>
          <a:p>
            <a:pPr marL="469900" marR="5080" indent="-457200">
              <a:lnSpc>
                <a:spcPct val="200000"/>
              </a:lnSpc>
              <a:spcBef>
                <a:spcPts val="5"/>
              </a:spcBef>
              <a:tabLst>
                <a:tab pos="469265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⑤	</a:t>
            </a:r>
            <a:r>
              <a:rPr dirty="0" sz="2400">
                <a:latin typeface="SimSun"/>
                <a:cs typeface="SimSun"/>
              </a:rPr>
              <a:t>最坏适应算法是基于不留下碎片空闲区这一出发点的，它选择最大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的空闲区来满足用户要求，以期分配后的剩余部分仍能进行再分配。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分区回收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80" y="1819900"/>
            <a:ext cx="5926747" cy="38945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00645" y="2392426"/>
            <a:ext cx="3281679" cy="2073275"/>
            <a:chOff x="7200645" y="2392426"/>
            <a:chExt cx="3281679" cy="2073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995" y="2398776"/>
              <a:ext cx="3268979" cy="20604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06995" y="2398776"/>
              <a:ext cx="3268979" cy="2060575"/>
            </a:xfrm>
            <a:custGeom>
              <a:avLst/>
              <a:gdLst/>
              <a:ahLst/>
              <a:cxnLst/>
              <a:rect l="l" t="t" r="r" b="b"/>
              <a:pathLst>
                <a:path w="3268979" h="2060575">
                  <a:moveTo>
                    <a:pt x="0" y="343408"/>
                  </a:moveTo>
                  <a:lnTo>
                    <a:pt x="3135" y="296819"/>
                  </a:lnTo>
                  <a:lnTo>
                    <a:pt x="12270" y="252133"/>
                  </a:lnTo>
                  <a:lnTo>
                    <a:pt x="26993" y="209758"/>
                  </a:lnTo>
                  <a:lnTo>
                    <a:pt x="46895" y="170104"/>
                  </a:lnTo>
                  <a:lnTo>
                    <a:pt x="71567" y="133582"/>
                  </a:lnTo>
                  <a:lnTo>
                    <a:pt x="100599" y="100599"/>
                  </a:lnTo>
                  <a:lnTo>
                    <a:pt x="133582" y="71567"/>
                  </a:lnTo>
                  <a:lnTo>
                    <a:pt x="170104" y="46895"/>
                  </a:lnTo>
                  <a:lnTo>
                    <a:pt x="209758" y="26993"/>
                  </a:lnTo>
                  <a:lnTo>
                    <a:pt x="252133" y="12270"/>
                  </a:lnTo>
                  <a:lnTo>
                    <a:pt x="296819" y="3135"/>
                  </a:lnTo>
                  <a:lnTo>
                    <a:pt x="343407" y="0"/>
                  </a:lnTo>
                  <a:lnTo>
                    <a:pt x="2925572" y="0"/>
                  </a:lnTo>
                  <a:lnTo>
                    <a:pt x="2972160" y="3135"/>
                  </a:lnTo>
                  <a:lnTo>
                    <a:pt x="3016846" y="12270"/>
                  </a:lnTo>
                  <a:lnTo>
                    <a:pt x="3059221" y="26993"/>
                  </a:lnTo>
                  <a:lnTo>
                    <a:pt x="3098875" y="46895"/>
                  </a:lnTo>
                  <a:lnTo>
                    <a:pt x="3135397" y="71567"/>
                  </a:lnTo>
                  <a:lnTo>
                    <a:pt x="3168380" y="100599"/>
                  </a:lnTo>
                  <a:lnTo>
                    <a:pt x="3197412" y="133582"/>
                  </a:lnTo>
                  <a:lnTo>
                    <a:pt x="3222084" y="170104"/>
                  </a:lnTo>
                  <a:lnTo>
                    <a:pt x="3241986" y="209758"/>
                  </a:lnTo>
                  <a:lnTo>
                    <a:pt x="3256709" y="252133"/>
                  </a:lnTo>
                  <a:lnTo>
                    <a:pt x="3265844" y="296819"/>
                  </a:lnTo>
                  <a:lnTo>
                    <a:pt x="3268979" y="343408"/>
                  </a:lnTo>
                  <a:lnTo>
                    <a:pt x="3268979" y="1717040"/>
                  </a:lnTo>
                  <a:lnTo>
                    <a:pt x="3265844" y="1763628"/>
                  </a:lnTo>
                  <a:lnTo>
                    <a:pt x="3256709" y="1808314"/>
                  </a:lnTo>
                  <a:lnTo>
                    <a:pt x="3241986" y="1850689"/>
                  </a:lnTo>
                  <a:lnTo>
                    <a:pt x="3222084" y="1890343"/>
                  </a:lnTo>
                  <a:lnTo>
                    <a:pt x="3197412" y="1926865"/>
                  </a:lnTo>
                  <a:lnTo>
                    <a:pt x="3168380" y="1959848"/>
                  </a:lnTo>
                  <a:lnTo>
                    <a:pt x="3135397" y="1988880"/>
                  </a:lnTo>
                  <a:lnTo>
                    <a:pt x="3098875" y="2013552"/>
                  </a:lnTo>
                  <a:lnTo>
                    <a:pt x="3059221" y="2033454"/>
                  </a:lnTo>
                  <a:lnTo>
                    <a:pt x="3016846" y="2048177"/>
                  </a:lnTo>
                  <a:lnTo>
                    <a:pt x="2972160" y="2057312"/>
                  </a:lnTo>
                  <a:lnTo>
                    <a:pt x="2925572" y="2060448"/>
                  </a:lnTo>
                  <a:lnTo>
                    <a:pt x="343407" y="2060448"/>
                  </a:lnTo>
                  <a:lnTo>
                    <a:pt x="296819" y="2057312"/>
                  </a:lnTo>
                  <a:lnTo>
                    <a:pt x="252133" y="2048177"/>
                  </a:lnTo>
                  <a:lnTo>
                    <a:pt x="209758" y="2033454"/>
                  </a:lnTo>
                  <a:lnTo>
                    <a:pt x="170104" y="2013552"/>
                  </a:lnTo>
                  <a:lnTo>
                    <a:pt x="133582" y="1988880"/>
                  </a:lnTo>
                  <a:lnTo>
                    <a:pt x="100599" y="1959848"/>
                  </a:lnTo>
                  <a:lnTo>
                    <a:pt x="71567" y="1926865"/>
                  </a:lnTo>
                  <a:lnTo>
                    <a:pt x="46895" y="1890343"/>
                  </a:lnTo>
                  <a:lnTo>
                    <a:pt x="26993" y="1850689"/>
                  </a:lnTo>
                  <a:lnTo>
                    <a:pt x="12270" y="1808314"/>
                  </a:lnTo>
                  <a:lnTo>
                    <a:pt x="3135" y="1763628"/>
                  </a:lnTo>
                  <a:lnTo>
                    <a:pt x="0" y="1717040"/>
                  </a:lnTo>
                  <a:lnTo>
                    <a:pt x="0" y="343408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386573" y="2834213"/>
            <a:ext cx="2782570" cy="11239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5" b="1">
                <a:latin typeface="Microsoft JhengHei"/>
                <a:cs typeface="Microsoft JhengHei"/>
              </a:rPr>
              <a:t>回收过程中，相邻空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10" b="1">
                <a:latin typeface="Microsoft JhengHei"/>
                <a:cs typeface="Microsoft JhengHei"/>
              </a:rPr>
              <a:t>闲区进行合并。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75688"/>
            <a:ext cx="10253980" cy="4782820"/>
            <a:chOff x="0" y="2075688"/>
            <a:chExt cx="10253980" cy="4782820"/>
          </a:xfrm>
        </p:grpSpPr>
        <p:sp>
          <p:nvSpPr>
            <p:cNvPr id="3" name="object 3"/>
            <p:cNvSpPr/>
            <p:nvPr/>
          </p:nvSpPr>
          <p:spPr>
            <a:xfrm>
              <a:off x="0" y="4012692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2075688"/>
              <a:ext cx="9936480" cy="34107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存储器的层次结构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碎片问题的解决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70305" y="1476502"/>
            <a:ext cx="9025890" cy="4891405"/>
            <a:chOff x="670305" y="1476502"/>
            <a:chExt cx="9025890" cy="4891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482852"/>
              <a:ext cx="9012936" cy="13197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482852"/>
              <a:ext cx="9013190" cy="1320165"/>
            </a:xfrm>
            <a:custGeom>
              <a:avLst/>
              <a:gdLst/>
              <a:ahLst/>
              <a:cxnLst/>
              <a:rect l="l" t="t" r="r" b="b"/>
              <a:pathLst>
                <a:path w="9013190" h="1320164">
                  <a:moveTo>
                    <a:pt x="0" y="219963"/>
                  </a:moveTo>
                  <a:lnTo>
                    <a:pt x="4469" y="175617"/>
                  </a:lnTo>
                  <a:lnTo>
                    <a:pt x="17287" y="134320"/>
                  </a:lnTo>
                  <a:lnTo>
                    <a:pt x="37568" y="96955"/>
                  </a:lnTo>
                  <a:lnTo>
                    <a:pt x="64430" y="64404"/>
                  </a:lnTo>
                  <a:lnTo>
                    <a:pt x="96986" y="37551"/>
                  </a:lnTo>
                  <a:lnTo>
                    <a:pt x="134352" y="17277"/>
                  </a:lnTo>
                  <a:lnTo>
                    <a:pt x="175644" y="4466"/>
                  </a:lnTo>
                  <a:lnTo>
                    <a:pt x="219976" y="0"/>
                  </a:lnTo>
                  <a:lnTo>
                    <a:pt x="8792972" y="0"/>
                  </a:lnTo>
                  <a:lnTo>
                    <a:pt x="8837318" y="4466"/>
                  </a:lnTo>
                  <a:lnTo>
                    <a:pt x="8878615" y="17277"/>
                  </a:lnTo>
                  <a:lnTo>
                    <a:pt x="8915980" y="37551"/>
                  </a:lnTo>
                  <a:lnTo>
                    <a:pt x="8948531" y="64404"/>
                  </a:lnTo>
                  <a:lnTo>
                    <a:pt x="8975384" y="96955"/>
                  </a:lnTo>
                  <a:lnTo>
                    <a:pt x="8995658" y="134320"/>
                  </a:lnTo>
                  <a:lnTo>
                    <a:pt x="9008469" y="175617"/>
                  </a:lnTo>
                  <a:lnTo>
                    <a:pt x="9012936" y="219963"/>
                  </a:lnTo>
                  <a:lnTo>
                    <a:pt x="9012936" y="1099820"/>
                  </a:lnTo>
                  <a:lnTo>
                    <a:pt x="9008469" y="1144166"/>
                  </a:lnTo>
                  <a:lnTo>
                    <a:pt x="8995658" y="1185463"/>
                  </a:lnTo>
                  <a:lnTo>
                    <a:pt x="8975384" y="1222828"/>
                  </a:lnTo>
                  <a:lnTo>
                    <a:pt x="8948531" y="1255379"/>
                  </a:lnTo>
                  <a:lnTo>
                    <a:pt x="8915980" y="1282232"/>
                  </a:lnTo>
                  <a:lnTo>
                    <a:pt x="8878615" y="1302506"/>
                  </a:lnTo>
                  <a:lnTo>
                    <a:pt x="8837318" y="1315317"/>
                  </a:lnTo>
                  <a:lnTo>
                    <a:pt x="8792972" y="1319784"/>
                  </a:lnTo>
                  <a:lnTo>
                    <a:pt x="219976" y="1319784"/>
                  </a:lnTo>
                  <a:lnTo>
                    <a:pt x="175644" y="1315317"/>
                  </a:lnTo>
                  <a:lnTo>
                    <a:pt x="134352" y="1302506"/>
                  </a:lnTo>
                  <a:lnTo>
                    <a:pt x="96986" y="1282232"/>
                  </a:lnTo>
                  <a:lnTo>
                    <a:pt x="64430" y="1255379"/>
                  </a:lnTo>
                  <a:lnTo>
                    <a:pt x="37568" y="1222828"/>
                  </a:lnTo>
                  <a:lnTo>
                    <a:pt x="17287" y="1185463"/>
                  </a:lnTo>
                  <a:lnTo>
                    <a:pt x="4469" y="1144166"/>
                  </a:lnTo>
                  <a:lnTo>
                    <a:pt x="0" y="1099820"/>
                  </a:lnTo>
                  <a:lnTo>
                    <a:pt x="0" y="219963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3238500"/>
              <a:ext cx="9012936" cy="13213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6655" y="3238500"/>
              <a:ext cx="9013190" cy="1321435"/>
            </a:xfrm>
            <a:custGeom>
              <a:avLst/>
              <a:gdLst/>
              <a:ahLst/>
              <a:cxnLst/>
              <a:rect l="l" t="t" r="r" b="b"/>
              <a:pathLst>
                <a:path w="9013190" h="1321435">
                  <a:moveTo>
                    <a:pt x="0" y="220217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8792718" y="0"/>
                  </a:lnTo>
                  <a:lnTo>
                    <a:pt x="8837111" y="4472"/>
                  </a:lnTo>
                  <a:lnTo>
                    <a:pt x="8878454" y="17299"/>
                  </a:lnTo>
                  <a:lnTo>
                    <a:pt x="8915862" y="37598"/>
                  </a:lnTo>
                  <a:lnTo>
                    <a:pt x="8948451" y="64484"/>
                  </a:lnTo>
                  <a:lnTo>
                    <a:pt x="8975337" y="97073"/>
                  </a:lnTo>
                  <a:lnTo>
                    <a:pt x="8995636" y="134481"/>
                  </a:lnTo>
                  <a:lnTo>
                    <a:pt x="9008463" y="175824"/>
                  </a:lnTo>
                  <a:lnTo>
                    <a:pt x="9012936" y="220217"/>
                  </a:lnTo>
                  <a:lnTo>
                    <a:pt x="9012936" y="1101089"/>
                  </a:lnTo>
                  <a:lnTo>
                    <a:pt x="9008463" y="1145483"/>
                  </a:lnTo>
                  <a:lnTo>
                    <a:pt x="8995636" y="1186826"/>
                  </a:lnTo>
                  <a:lnTo>
                    <a:pt x="8975337" y="1224234"/>
                  </a:lnTo>
                  <a:lnTo>
                    <a:pt x="8948451" y="1256823"/>
                  </a:lnTo>
                  <a:lnTo>
                    <a:pt x="8915862" y="1283709"/>
                  </a:lnTo>
                  <a:lnTo>
                    <a:pt x="8878454" y="1304008"/>
                  </a:lnTo>
                  <a:lnTo>
                    <a:pt x="8837111" y="1316835"/>
                  </a:lnTo>
                  <a:lnTo>
                    <a:pt x="8792718" y="1321308"/>
                  </a:lnTo>
                  <a:lnTo>
                    <a:pt x="220218" y="1321308"/>
                  </a:lnTo>
                  <a:lnTo>
                    <a:pt x="175834" y="1316835"/>
                  </a:lnTo>
                  <a:lnTo>
                    <a:pt x="134497" y="1304008"/>
                  </a:lnTo>
                  <a:lnTo>
                    <a:pt x="97089" y="1283709"/>
                  </a:lnTo>
                  <a:lnTo>
                    <a:pt x="64498" y="1256823"/>
                  </a:lnTo>
                  <a:lnTo>
                    <a:pt x="37608" y="1224234"/>
                  </a:lnTo>
                  <a:lnTo>
                    <a:pt x="17305" y="1186826"/>
                  </a:lnTo>
                  <a:lnTo>
                    <a:pt x="4473" y="1145483"/>
                  </a:lnTo>
                  <a:lnTo>
                    <a:pt x="0" y="1101089"/>
                  </a:lnTo>
                  <a:lnTo>
                    <a:pt x="0" y="220217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55" y="5039867"/>
              <a:ext cx="9012936" cy="13213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6655" y="5039867"/>
              <a:ext cx="9013190" cy="1321435"/>
            </a:xfrm>
            <a:custGeom>
              <a:avLst/>
              <a:gdLst/>
              <a:ahLst/>
              <a:cxnLst/>
              <a:rect l="l" t="t" r="r" b="b"/>
              <a:pathLst>
                <a:path w="9013190" h="1321435">
                  <a:moveTo>
                    <a:pt x="0" y="220217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8792718" y="0"/>
                  </a:lnTo>
                  <a:lnTo>
                    <a:pt x="8837111" y="4472"/>
                  </a:lnTo>
                  <a:lnTo>
                    <a:pt x="8878454" y="17299"/>
                  </a:lnTo>
                  <a:lnTo>
                    <a:pt x="8915862" y="37598"/>
                  </a:lnTo>
                  <a:lnTo>
                    <a:pt x="8948451" y="64484"/>
                  </a:lnTo>
                  <a:lnTo>
                    <a:pt x="8975337" y="97073"/>
                  </a:lnTo>
                  <a:lnTo>
                    <a:pt x="8995636" y="134481"/>
                  </a:lnTo>
                  <a:lnTo>
                    <a:pt x="9008463" y="175824"/>
                  </a:lnTo>
                  <a:lnTo>
                    <a:pt x="9012936" y="220217"/>
                  </a:lnTo>
                  <a:lnTo>
                    <a:pt x="9012936" y="1101089"/>
                  </a:lnTo>
                  <a:lnTo>
                    <a:pt x="9008463" y="1145473"/>
                  </a:lnTo>
                  <a:lnTo>
                    <a:pt x="8995636" y="1186810"/>
                  </a:lnTo>
                  <a:lnTo>
                    <a:pt x="8975337" y="1224218"/>
                  </a:lnTo>
                  <a:lnTo>
                    <a:pt x="8948451" y="1256809"/>
                  </a:lnTo>
                  <a:lnTo>
                    <a:pt x="8915862" y="1283699"/>
                  </a:lnTo>
                  <a:lnTo>
                    <a:pt x="8878454" y="1304002"/>
                  </a:lnTo>
                  <a:lnTo>
                    <a:pt x="8837111" y="1316834"/>
                  </a:lnTo>
                  <a:lnTo>
                    <a:pt x="8792718" y="1321307"/>
                  </a:lnTo>
                  <a:lnTo>
                    <a:pt x="220218" y="1321307"/>
                  </a:lnTo>
                  <a:lnTo>
                    <a:pt x="175834" y="1316834"/>
                  </a:lnTo>
                  <a:lnTo>
                    <a:pt x="134497" y="1304002"/>
                  </a:lnTo>
                  <a:lnTo>
                    <a:pt x="97089" y="1283699"/>
                  </a:lnTo>
                  <a:lnTo>
                    <a:pt x="64498" y="1256809"/>
                  </a:lnTo>
                  <a:lnTo>
                    <a:pt x="37608" y="1224218"/>
                  </a:lnTo>
                  <a:lnTo>
                    <a:pt x="17305" y="1186810"/>
                  </a:lnTo>
                  <a:lnTo>
                    <a:pt x="4473" y="1145473"/>
                  </a:lnTo>
                  <a:lnTo>
                    <a:pt x="0" y="1101089"/>
                  </a:lnTo>
                  <a:lnTo>
                    <a:pt x="0" y="220217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0623" y="1548997"/>
            <a:ext cx="8602980" cy="4681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400" spc="10" b="1">
                <a:latin typeface="Microsoft JhengHei"/>
                <a:cs typeface="Microsoft JhengHei"/>
              </a:rPr>
              <a:t>紧凑（拼接）：通过在内存移动程序，将所有小的空闲区域合并 </a:t>
            </a:r>
            <a:r>
              <a:rPr dirty="0" sz="2400" spc="5" b="1">
                <a:latin typeface="Microsoft JhengHei"/>
                <a:cs typeface="Microsoft JhengHei"/>
              </a:rPr>
              <a:t>为大的空闲区域。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5" b="1">
                <a:latin typeface="Microsoft JhengHei"/>
                <a:cs typeface="Microsoft JhengHei"/>
              </a:rPr>
              <a:t>在每次“紧凑”后，都必须对移动了的程序或数据进行重定位，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系统效率大大降低。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Microsoft JhengHei"/>
              <a:cs typeface="Microsoft JhengHe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dirty="0" sz="2400" spc="10" b="1">
                <a:latin typeface="Microsoft JhengHei"/>
                <a:cs typeface="Microsoft JhengHei"/>
              </a:rPr>
              <a:t>解决：动态重定位，即把地址转换推迟到程序指令真正要执行时 </a:t>
            </a:r>
            <a:r>
              <a:rPr dirty="0" sz="2400" spc="5" b="1">
                <a:latin typeface="Microsoft JhengHei"/>
                <a:cs typeface="Microsoft JhengHei"/>
              </a:rPr>
              <a:t>进行，需要增设一个重定位寄存器。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44009" y="2793873"/>
            <a:ext cx="622935" cy="2233930"/>
            <a:chOff x="4644009" y="2793873"/>
            <a:chExt cx="622935" cy="2233930"/>
          </a:xfrm>
        </p:grpSpPr>
        <p:sp>
          <p:nvSpPr>
            <p:cNvPr id="12" name="object 12"/>
            <p:cNvSpPr/>
            <p:nvPr/>
          </p:nvSpPr>
          <p:spPr>
            <a:xfrm>
              <a:off x="4653534" y="2803398"/>
              <a:ext cx="561340" cy="436245"/>
            </a:xfrm>
            <a:custGeom>
              <a:avLst/>
              <a:gdLst/>
              <a:ahLst/>
              <a:cxnLst/>
              <a:rect l="l" t="t" r="r" b="b"/>
              <a:pathLst>
                <a:path w="561339" h="436244">
                  <a:moveTo>
                    <a:pt x="420624" y="0"/>
                  </a:moveTo>
                  <a:lnTo>
                    <a:pt x="140207" y="0"/>
                  </a:lnTo>
                  <a:lnTo>
                    <a:pt x="140207" y="217931"/>
                  </a:lnTo>
                  <a:lnTo>
                    <a:pt x="0" y="217931"/>
                  </a:lnTo>
                  <a:lnTo>
                    <a:pt x="280415" y="435863"/>
                  </a:lnTo>
                  <a:lnTo>
                    <a:pt x="560831" y="217931"/>
                  </a:lnTo>
                  <a:lnTo>
                    <a:pt x="420624" y="217931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3534" y="2803398"/>
              <a:ext cx="561340" cy="436245"/>
            </a:xfrm>
            <a:custGeom>
              <a:avLst/>
              <a:gdLst/>
              <a:ahLst/>
              <a:cxnLst/>
              <a:rect l="l" t="t" r="r" b="b"/>
              <a:pathLst>
                <a:path w="561339" h="436244">
                  <a:moveTo>
                    <a:pt x="0" y="217931"/>
                  </a:moveTo>
                  <a:lnTo>
                    <a:pt x="140207" y="217931"/>
                  </a:lnTo>
                  <a:lnTo>
                    <a:pt x="140207" y="0"/>
                  </a:lnTo>
                  <a:lnTo>
                    <a:pt x="420624" y="0"/>
                  </a:lnTo>
                  <a:lnTo>
                    <a:pt x="420624" y="217931"/>
                  </a:lnTo>
                  <a:lnTo>
                    <a:pt x="560831" y="217931"/>
                  </a:lnTo>
                  <a:lnTo>
                    <a:pt x="280415" y="435863"/>
                  </a:lnTo>
                  <a:lnTo>
                    <a:pt x="0" y="217931"/>
                  </a:lnTo>
                  <a:close/>
                </a:path>
              </a:pathLst>
            </a:custGeom>
            <a:ln w="1905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96206" y="4581905"/>
              <a:ext cx="561340" cy="436245"/>
            </a:xfrm>
            <a:custGeom>
              <a:avLst/>
              <a:gdLst/>
              <a:ahLst/>
              <a:cxnLst/>
              <a:rect l="l" t="t" r="r" b="b"/>
              <a:pathLst>
                <a:path w="561339" h="436245">
                  <a:moveTo>
                    <a:pt x="420624" y="0"/>
                  </a:moveTo>
                  <a:lnTo>
                    <a:pt x="140208" y="0"/>
                  </a:lnTo>
                  <a:lnTo>
                    <a:pt x="140208" y="217932"/>
                  </a:lnTo>
                  <a:lnTo>
                    <a:pt x="0" y="217932"/>
                  </a:lnTo>
                  <a:lnTo>
                    <a:pt x="280416" y="435864"/>
                  </a:lnTo>
                  <a:lnTo>
                    <a:pt x="560832" y="217932"/>
                  </a:lnTo>
                  <a:lnTo>
                    <a:pt x="420624" y="217932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96206" y="4581905"/>
              <a:ext cx="561340" cy="436245"/>
            </a:xfrm>
            <a:custGeom>
              <a:avLst/>
              <a:gdLst/>
              <a:ahLst/>
              <a:cxnLst/>
              <a:rect l="l" t="t" r="r" b="b"/>
              <a:pathLst>
                <a:path w="561339" h="436245">
                  <a:moveTo>
                    <a:pt x="0" y="217932"/>
                  </a:moveTo>
                  <a:lnTo>
                    <a:pt x="140208" y="217932"/>
                  </a:lnTo>
                  <a:lnTo>
                    <a:pt x="140208" y="0"/>
                  </a:lnTo>
                  <a:lnTo>
                    <a:pt x="420624" y="0"/>
                  </a:lnTo>
                  <a:lnTo>
                    <a:pt x="420624" y="217932"/>
                  </a:lnTo>
                  <a:lnTo>
                    <a:pt x="560832" y="217932"/>
                  </a:lnTo>
                  <a:lnTo>
                    <a:pt x="280416" y="435864"/>
                  </a:lnTo>
                  <a:lnTo>
                    <a:pt x="0" y="217932"/>
                  </a:lnTo>
                  <a:close/>
                </a:path>
              </a:pathLst>
            </a:custGeom>
            <a:ln w="1905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动态重定位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9638" y="1915858"/>
          <a:ext cx="2129155" cy="368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820"/>
                <a:gridCol w="481330"/>
              </a:tblGrid>
              <a:tr h="647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382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 row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LOAD</a:t>
                      </a:r>
                      <a:r>
                        <a:rPr dirty="0" sz="16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600" spc="-5">
                          <a:latin typeface="SimSun"/>
                          <a:cs typeface="SimSun"/>
                        </a:rPr>
                        <a:t>，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2500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6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2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15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365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14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67460" y="185724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984" y="2630550"/>
            <a:ext cx="365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984" y="4215129"/>
            <a:ext cx="47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2500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139" y="5439562"/>
            <a:ext cx="4768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5000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8364" y="5696813"/>
            <a:ext cx="612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作业</a:t>
            </a:r>
            <a:r>
              <a:rPr dirty="0" sz="1800" spc="-5" b="1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4705" y="2396489"/>
            <a:ext cx="902335" cy="361315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420"/>
              </a:spcBef>
            </a:pPr>
            <a:r>
              <a:rPr dirty="0" sz="1600" spc="-5" b="1">
                <a:latin typeface="Arial"/>
                <a:cs typeface="Arial"/>
              </a:rPr>
              <a:t>2500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6191" y="2036826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相对地址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6178" y="2431542"/>
            <a:ext cx="902335" cy="361315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420"/>
              </a:spcBef>
            </a:pPr>
            <a:r>
              <a:rPr dirty="0" sz="1600" spc="-5" b="1">
                <a:latin typeface="Arial"/>
                <a:cs typeface="Arial"/>
              </a:rPr>
              <a:t>10000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1321" y="2030348"/>
            <a:ext cx="1406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重定位寄存器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32838" y="1842706"/>
          <a:ext cx="1628139" cy="3844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</a:tblGrid>
              <a:tr h="653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LOAD</a:t>
                      </a:r>
                      <a:r>
                        <a:rPr dirty="0" sz="16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600" spc="-5">
                          <a:latin typeface="SimSun"/>
                          <a:cs typeface="SimSun"/>
                        </a:rPr>
                        <a:t>，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2500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365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0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4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532623" y="2319273"/>
            <a:ext cx="589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10000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2623" y="2773425"/>
            <a:ext cx="589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10100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2623" y="3831082"/>
            <a:ext cx="589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12500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2623" y="4839461"/>
            <a:ext cx="589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15000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39327" y="5761431"/>
            <a:ext cx="48640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主存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83329" y="2514345"/>
            <a:ext cx="360045" cy="127000"/>
          </a:xfrm>
          <a:custGeom>
            <a:avLst/>
            <a:gdLst/>
            <a:ahLst/>
            <a:cxnLst/>
            <a:rect l="l" t="t" r="r" b="b"/>
            <a:pathLst>
              <a:path w="360045" h="127000">
                <a:moveTo>
                  <a:pt x="101600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101600" y="76200"/>
                </a:lnTo>
                <a:lnTo>
                  <a:pt x="101600" y="50800"/>
                </a:lnTo>
                <a:close/>
              </a:path>
              <a:path w="360045" h="127000">
                <a:moveTo>
                  <a:pt x="232664" y="0"/>
                </a:moveTo>
                <a:lnTo>
                  <a:pt x="232664" y="127000"/>
                </a:lnTo>
                <a:lnTo>
                  <a:pt x="334264" y="76200"/>
                </a:lnTo>
                <a:lnTo>
                  <a:pt x="245364" y="76200"/>
                </a:lnTo>
                <a:lnTo>
                  <a:pt x="245364" y="50800"/>
                </a:lnTo>
                <a:lnTo>
                  <a:pt x="334264" y="50800"/>
                </a:lnTo>
                <a:lnTo>
                  <a:pt x="232664" y="0"/>
                </a:lnTo>
                <a:close/>
              </a:path>
              <a:path w="360045" h="127000">
                <a:moveTo>
                  <a:pt x="232664" y="50800"/>
                </a:moveTo>
                <a:lnTo>
                  <a:pt x="177800" y="50800"/>
                </a:lnTo>
                <a:lnTo>
                  <a:pt x="177800" y="76200"/>
                </a:lnTo>
                <a:lnTo>
                  <a:pt x="232664" y="76200"/>
                </a:lnTo>
                <a:lnTo>
                  <a:pt x="232664" y="50800"/>
                </a:lnTo>
                <a:close/>
              </a:path>
              <a:path w="360045" h="127000">
                <a:moveTo>
                  <a:pt x="334264" y="50800"/>
                </a:moveTo>
                <a:lnTo>
                  <a:pt x="245364" y="50800"/>
                </a:lnTo>
                <a:lnTo>
                  <a:pt x="245364" y="76200"/>
                </a:lnTo>
                <a:lnTo>
                  <a:pt x="334264" y="76200"/>
                </a:lnTo>
                <a:lnTo>
                  <a:pt x="359664" y="63500"/>
                </a:lnTo>
                <a:lnTo>
                  <a:pt x="33426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6218173" y="3737102"/>
            <a:ext cx="462915" cy="490220"/>
            <a:chOff x="6218173" y="3737102"/>
            <a:chExt cx="462915" cy="490220"/>
          </a:xfrm>
        </p:grpSpPr>
        <p:sp>
          <p:nvSpPr>
            <p:cNvPr id="21" name="object 21"/>
            <p:cNvSpPr/>
            <p:nvPr/>
          </p:nvSpPr>
          <p:spPr>
            <a:xfrm>
              <a:off x="6230873" y="3749802"/>
              <a:ext cx="437515" cy="464820"/>
            </a:xfrm>
            <a:custGeom>
              <a:avLst/>
              <a:gdLst/>
              <a:ahLst/>
              <a:cxnLst/>
              <a:rect l="l" t="t" r="r" b="b"/>
              <a:pathLst>
                <a:path w="437515" h="464820">
                  <a:moveTo>
                    <a:pt x="218693" y="0"/>
                  </a:moveTo>
                  <a:lnTo>
                    <a:pt x="174620" y="4720"/>
                  </a:lnTo>
                  <a:lnTo>
                    <a:pt x="133570" y="18258"/>
                  </a:lnTo>
                  <a:lnTo>
                    <a:pt x="96422" y="39681"/>
                  </a:lnTo>
                  <a:lnTo>
                    <a:pt x="64055" y="68056"/>
                  </a:lnTo>
                  <a:lnTo>
                    <a:pt x="37350" y="102449"/>
                  </a:lnTo>
                  <a:lnTo>
                    <a:pt x="17186" y="141928"/>
                  </a:lnTo>
                  <a:lnTo>
                    <a:pt x="4443" y="185559"/>
                  </a:lnTo>
                  <a:lnTo>
                    <a:pt x="0" y="232410"/>
                  </a:lnTo>
                  <a:lnTo>
                    <a:pt x="4443" y="279260"/>
                  </a:lnTo>
                  <a:lnTo>
                    <a:pt x="17186" y="322891"/>
                  </a:lnTo>
                  <a:lnTo>
                    <a:pt x="37350" y="362370"/>
                  </a:lnTo>
                  <a:lnTo>
                    <a:pt x="64055" y="396763"/>
                  </a:lnTo>
                  <a:lnTo>
                    <a:pt x="96422" y="425138"/>
                  </a:lnTo>
                  <a:lnTo>
                    <a:pt x="133570" y="446561"/>
                  </a:lnTo>
                  <a:lnTo>
                    <a:pt x="174620" y="460099"/>
                  </a:lnTo>
                  <a:lnTo>
                    <a:pt x="218693" y="464820"/>
                  </a:lnTo>
                  <a:lnTo>
                    <a:pt x="262767" y="460099"/>
                  </a:lnTo>
                  <a:lnTo>
                    <a:pt x="303817" y="446561"/>
                  </a:lnTo>
                  <a:lnTo>
                    <a:pt x="340965" y="425138"/>
                  </a:lnTo>
                  <a:lnTo>
                    <a:pt x="373332" y="396763"/>
                  </a:lnTo>
                  <a:lnTo>
                    <a:pt x="400037" y="362370"/>
                  </a:lnTo>
                  <a:lnTo>
                    <a:pt x="420201" y="322891"/>
                  </a:lnTo>
                  <a:lnTo>
                    <a:pt x="432944" y="279260"/>
                  </a:lnTo>
                  <a:lnTo>
                    <a:pt x="437387" y="232410"/>
                  </a:lnTo>
                  <a:lnTo>
                    <a:pt x="432944" y="185559"/>
                  </a:lnTo>
                  <a:lnTo>
                    <a:pt x="420201" y="141928"/>
                  </a:lnTo>
                  <a:lnTo>
                    <a:pt x="400037" y="102449"/>
                  </a:lnTo>
                  <a:lnTo>
                    <a:pt x="373332" y="68056"/>
                  </a:lnTo>
                  <a:lnTo>
                    <a:pt x="340965" y="39681"/>
                  </a:lnTo>
                  <a:lnTo>
                    <a:pt x="303817" y="18258"/>
                  </a:lnTo>
                  <a:lnTo>
                    <a:pt x="262767" y="4720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30873" y="3749802"/>
              <a:ext cx="437515" cy="464820"/>
            </a:xfrm>
            <a:custGeom>
              <a:avLst/>
              <a:gdLst/>
              <a:ahLst/>
              <a:cxnLst/>
              <a:rect l="l" t="t" r="r" b="b"/>
              <a:pathLst>
                <a:path w="437515" h="464820">
                  <a:moveTo>
                    <a:pt x="0" y="232410"/>
                  </a:moveTo>
                  <a:lnTo>
                    <a:pt x="4443" y="185559"/>
                  </a:lnTo>
                  <a:lnTo>
                    <a:pt x="17186" y="141928"/>
                  </a:lnTo>
                  <a:lnTo>
                    <a:pt x="37350" y="102449"/>
                  </a:lnTo>
                  <a:lnTo>
                    <a:pt x="64055" y="68056"/>
                  </a:lnTo>
                  <a:lnTo>
                    <a:pt x="96422" y="39681"/>
                  </a:lnTo>
                  <a:lnTo>
                    <a:pt x="133570" y="18258"/>
                  </a:lnTo>
                  <a:lnTo>
                    <a:pt x="174620" y="4720"/>
                  </a:lnTo>
                  <a:lnTo>
                    <a:pt x="218693" y="0"/>
                  </a:lnTo>
                  <a:lnTo>
                    <a:pt x="262767" y="4720"/>
                  </a:lnTo>
                  <a:lnTo>
                    <a:pt x="303817" y="18258"/>
                  </a:lnTo>
                  <a:lnTo>
                    <a:pt x="340965" y="39681"/>
                  </a:lnTo>
                  <a:lnTo>
                    <a:pt x="373332" y="68056"/>
                  </a:lnTo>
                  <a:lnTo>
                    <a:pt x="400037" y="102449"/>
                  </a:lnTo>
                  <a:lnTo>
                    <a:pt x="420201" y="141928"/>
                  </a:lnTo>
                  <a:lnTo>
                    <a:pt x="432944" y="185559"/>
                  </a:lnTo>
                  <a:lnTo>
                    <a:pt x="437387" y="232410"/>
                  </a:lnTo>
                  <a:lnTo>
                    <a:pt x="432944" y="279260"/>
                  </a:lnTo>
                  <a:lnTo>
                    <a:pt x="420201" y="322891"/>
                  </a:lnTo>
                  <a:lnTo>
                    <a:pt x="400037" y="362370"/>
                  </a:lnTo>
                  <a:lnTo>
                    <a:pt x="373332" y="396763"/>
                  </a:lnTo>
                  <a:lnTo>
                    <a:pt x="340965" y="425138"/>
                  </a:lnTo>
                  <a:lnTo>
                    <a:pt x="303817" y="446561"/>
                  </a:lnTo>
                  <a:lnTo>
                    <a:pt x="262767" y="460099"/>
                  </a:lnTo>
                  <a:lnTo>
                    <a:pt x="218693" y="464820"/>
                  </a:lnTo>
                  <a:lnTo>
                    <a:pt x="174620" y="460099"/>
                  </a:lnTo>
                  <a:lnTo>
                    <a:pt x="133570" y="446561"/>
                  </a:lnTo>
                  <a:lnTo>
                    <a:pt x="96422" y="425138"/>
                  </a:lnTo>
                  <a:lnTo>
                    <a:pt x="64055" y="396763"/>
                  </a:lnTo>
                  <a:lnTo>
                    <a:pt x="37350" y="362370"/>
                  </a:lnTo>
                  <a:lnTo>
                    <a:pt x="17186" y="322891"/>
                  </a:lnTo>
                  <a:lnTo>
                    <a:pt x="4443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377178" y="3843273"/>
            <a:ext cx="144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63109" y="1713738"/>
            <a:ext cx="2964815" cy="4535805"/>
            <a:chOff x="4563109" y="1713738"/>
            <a:chExt cx="2964815" cy="4535805"/>
          </a:xfrm>
        </p:grpSpPr>
        <p:sp>
          <p:nvSpPr>
            <p:cNvPr id="25" name="object 25"/>
            <p:cNvSpPr/>
            <p:nvPr/>
          </p:nvSpPr>
          <p:spPr>
            <a:xfrm>
              <a:off x="4575809" y="2792730"/>
              <a:ext cx="0" cy="1224280"/>
            </a:xfrm>
            <a:custGeom>
              <a:avLst/>
              <a:gdLst/>
              <a:ahLst/>
              <a:cxnLst/>
              <a:rect l="l" t="t" r="r" b="b"/>
              <a:pathLst>
                <a:path w="0" h="1224279">
                  <a:moveTo>
                    <a:pt x="0" y="0"/>
                  </a:moveTo>
                  <a:lnTo>
                    <a:pt x="0" y="1223772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75810" y="2780029"/>
              <a:ext cx="2952115" cy="1300480"/>
            </a:xfrm>
            <a:custGeom>
              <a:avLst/>
              <a:gdLst/>
              <a:ahLst/>
              <a:cxnLst/>
              <a:rect l="l" t="t" r="r" b="b"/>
              <a:pathLst>
                <a:path w="2952115" h="1300479">
                  <a:moveTo>
                    <a:pt x="101600" y="1223772"/>
                  </a:moveTo>
                  <a:lnTo>
                    <a:pt x="0" y="1223772"/>
                  </a:lnTo>
                  <a:lnTo>
                    <a:pt x="0" y="1249172"/>
                  </a:lnTo>
                  <a:lnTo>
                    <a:pt x="101600" y="1249172"/>
                  </a:lnTo>
                  <a:lnTo>
                    <a:pt x="101600" y="1223772"/>
                  </a:lnTo>
                  <a:close/>
                </a:path>
                <a:path w="2952115" h="1300479">
                  <a:moveTo>
                    <a:pt x="279400" y="1223772"/>
                  </a:moveTo>
                  <a:lnTo>
                    <a:pt x="177800" y="1223772"/>
                  </a:lnTo>
                  <a:lnTo>
                    <a:pt x="177800" y="1249172"/>
                  </a:lnTo>
                  <a:lnTo>
                    <a:pt x="279400" y="1249172"/>
                  </a:lnTo>
                  <a:lnTo>
                    <a:pt x="279400" y="1223772"/>
                  </a:lnTo>
                  <a:close/>
                </a:path>
                <a:path w="2952115" h="1300479">
                  <a:moveTo>
                    <a:pt x="457200" y="1223772"/>
                  </a:moveTo>
                  <a:lnTo>
                    <a:pt x="355600" y="1223772"/>
                  </a:lnTo>
                  <a:lnTo>
                    <a:pt x="355600" y="1249172"/>
                  </a:lnTo>
                  <a:lnTo>
                    <a:pt x="457200" y="1249172"/>
                  </a:lnTo>
                  <a:lnTo>
                    <a:pt x="457200" y="1223772"/>
                  </a:lnTo>
                  <a:close/>
                </a:path>
                <a:path w="2952115" h="1300479">
                  <a:moveTo>
                    <a:pt x="635000" y="1223772"/>
                  </a:moveTo>
                  <a:lnTo>
                    <a:pt x="533400" y="1223772"/>
                  </a:lnTo>
                  <a:lnTo>
                    <a:pt x="533400" y="1249172"/>
                  </a:lnTo>
                  <a:lnTo>
                    <a:pt x="635000" y="1249172"/>
                  </a:lnTo>
                  <a:lnTo>
                    <a:pt x="635000" y="1223772"/>
                  </a:lnTo>
                  <a:close/>
                </a:path>
                <a:path w="2952115" h="1300479">
                  <a:moveTo>
                    <a:pt x="812800" y="1223772"/>
                  </a:moveTo>
                  <a:lnTo>
                    <a:pt x="711200" y="1223772"/>
                  </a:lnTo>
                  <a:lnTo>
                    <a:pt x="711200" y="1249172"/>
                  </a:lnTo>
                  <a:lnTo>
                    <a:pt x="812800" y="1249172"/>
                  </a:lnTo>
                  <a:lnTo>
                    <a:pt x="812800" y="1223772"/>
                  </a:lnTo>
                  <a:close/>
                </a:path>
                <a:path w="2952115" h="1300479">
                  <a:moveTo>
                    <a:pt x="990600" y="1223772"/>
                  </a:moveTo>
                  <a:lnTo>
                    <a:pt x="889000" y="1223772"/>
                  </a:lnTo>
                  <a:lnTo>
                    <a:pt x="889000" y="1249172"/>
                  </a:lnTo>
                  <a:lnTo>
                    <a:pt x="990600" y="1249172"/>
                  </a:lnTo>
                  <a:lnTo>
                    <a:pt x="990600" y="1223772"/>
                  </a:lnTo>
                  <a:close/>
                </a:path>
                <a:path w="2952115" h="1300479">
                  <a:moveTo>
                    <a:pt x="1168400" y="1223772"/>
                  </a:moveTo>
                  <a:lnTo>
                    <a:pt x="1066800" y="1223772"/>
                  </a:lnTo>
                  <a:lnTo>
                    <a:pt x="1066800" y="1249172"/>
                  </a:lnTo>
                  <a:lnTo>
                    <a:pt x="1168400" y="1249172"/>
                  </a:lnTo>
                  <a:lnTo>
                    <a:pt x="1168400" y="1223772"/>
                  </a:lnTo>
                  <a:close/>
                </a:path>
                <a:path w="2952115" h="1300479">
                  <a:moveTo>
                    <a:pt x="1346200" y="1223772"/>
                  </a:moveTo>
                  <a:lnTo>
                    <a:pt x="1244600" y="1223772"/>
                  </a:lnTo>
                  <a:lnTo>
                    <a:pt x="1244600" y="1249172"/>
                  </a:lnTo>
                  <a:lnTo>
                    <a:pt x="1346200" y="1249172"/>
                  </a:lnTo>
                  <a:lnTo>
                    <a:pt x="1346200" y="1223772"/>
                  </a:lnTo>
                  <a:close/>
                </a:path>
                <a:path w="2952115" h="1300479">
                  <a:moveTo>
                    <a:pt x="1524000" y="1223772"/>
                  </a:moveTo>
                  <a:lnTo>
                    <a:pt x="1422400" y="1223772"/>
                  </a:lnTo>
                  <a:lnTo>
                    <a:pt x="1422400" y="1249172"/>
                  </a:lnTo>
                  <a:lnTo>
                    <a:pt x="1524000" y="1249172"/>
                  </a:lnTo>
                  <a:lnTo>
                    <a:pt x="1524000" y="1223772"/>
                  </a:lnTo>
                  <a:close/>
                </a:path>
                <a:path w="2952115" h="1300479">
                  <a:moveTo>
                    <a:pt x="1655064" y="1236472"/>
                  </a:moveTo>
                  <a:lnTo>
                    <a:pt x="1528064" y="1172972"/>
                  </a:lnTo>
                  <a:lnTo>
                    <a:pt x="1528064" y="1299972"/>
                  </a:lnTo>
                  <a:lnTo>
                    <a:pt x="1655064" y="1236472"/>
                  </a:lnTo>
                  <a:close/>
                </a:path>
                <a:path w="2952115" h="1300479">
                  <a:moveTo>
                    <a:pt x="1934959" y="822960"/>
                  </a:moveTo>
                  <a:lnTo>
                    <a:pt x="1884172" y="822960"/>
                  </a:lnTo>
                  <a:lnTo>
                    <a:pt x="1884172" y="0"/>
                  </a:lnTo>
                  <a:lnTo>
                    <a:pt x="1858772" y="0"/>
                  </a:lnTo>
                  <a:lnTo>
                    <a:pt x="1858772" y="822960"/>
                  </a:lnTo>
                  <a:lnTo>
                    <a:pt x="1807972" y="822960"/>
                  </a:lnTo>
                  <a:lnTo>
                    <a:pt x="1871472" y="949960"/>
                  </a:lnTo>
                  <a:lnTo>
                    <a:pt x="1928609" y="835660"/>
                  </a:lnTo>
                  <a:lnTo>
                    <a:pt x="1934959" y="822960"/>
                  </a:lnTo>
                  <a:close/>
                </a:path>
                <a:path w="2952115" h="1300479">
                  <a:moveTo>
                    <a:pt x="2189480" y="1223772"/>
                  </a:moveTo>
                  <a:lnTo>
                    <a:pt x="2087880" y="1223772"/>
                  </a:lnTo>
                  <a:lnTo>
                    <a:pt x="2087880" y="1249172"/>
                  </a:lnTo>
                  <a:lnTo>
                    <a:pt x="2189480" y="1249172"/>
                  </a:lnTo>
                  <a:lnTo>
                    <a:pt x="2189480" y="1223772"/>
                  </a:lnTo>
                  <a:close/>
                </a:path>
                <a:path w="2952115" h="1300479">
                  <a:moveTo>
                    <a:pt x="2367280" y="1223772"/>
                  </a:moveTo>
                  <a:lnTo>
                    <a:pt x="2265680" y="1223772"/>
                  </a:lnTo>
                  <a:lnTo>
                    <a:pt x="2265680" y="1249172"/>
                  </a:lnTo>
                  <a:lnTo>
                    <a:pt x="2367280" y="1249172"/>
                  </a:lnTo>
                  <a:lnTo>
                    <a:pt x="2367280" y="1223772"/>
                  </a:lnTo>
                  <a:close/>
                </a:path>
                <a:path w="2952115" h="1300479">
                  <a:moveTo>
                    <a:pt x="2545080" y="1223772"/>
                  </a:moveTo>
                  <a:lnTo>
                    <a:pt x="2443480" y="1223772"/>
                  </a:lnTo>
                  <a:lnTo>
                    <a:pt x="2443480" y="1249172"/>
                  </a:lnTo>
                  <a:lnTo>
                    <a:pt x="2545080" y="1249172"/>
                  </a:lnTo>
                  <a:lnTo>
                    <a:pt x="2545080" y="1223772"/>
                  </a:lnTo>
                  <a:close/>
                </a:path>
                <a:path w="2952115" h="1300479">
                  <a:moveTo>
                    <a:pt x="2722880" y="1223772"/>
                  </a:moveTo>
                  <a:lnTo>
                    <a:pt x="2621280" y="1223772"/>
                  </a:lnTo>
                  <a:lnTo>
                    <a:pt x="2621280" y="1249172"/>
                  </a:lnTo>
                  <a:lnTo>
                    <a:pt x="2722880" y="1249172"/>
                  </a:lnTo>
                  <a:lnTo>
                    <a:pt x="2722880" y="1223772"/>
                  </a:lnTo>
                  <a:close/>
                </a:path>
                <a:path w="2952115" h="1300479">
                  <a:moveTo>
                    <a:pt x="2951988" y="1236472"/>
                  </a:moveTo>
                  <a:lnTo>
                    <a:pt x="2926588" y="1223772"/>
                  </a:lnTo>
                  <a:lnTo>
                    <a:pt x="2824988" y="1172972"/>
                  </a:lnTo>
                  <a:lnTo>
                    <a:pt x="2824988" y="1223772"/>
                  </a:lnTo>
                  <a:lnTo>
                    <a:pt x="2799080" y="1223772"/>
                  </a:lnTo>
                  <a:lnTo>
                    <a:pt x="2799080" y="1249172"/>
                  </a:lnTo>
                  <a:lnTo>
                    <a:pt x="2824988" y="1249172"/>
                  </a:lnTo>
                  <a:lnTo>
                    <a:pt x="2824988" y="1299972"/>
                  </a:lnTo>
                  <a:lnTo>
                    <a:pt x="2926588" y="1249172"/>
                  </a:lnTo>
                  <a:lnTo>
                    <a:pt x="2951988" y="1236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11545" y="1713738"/>
              <a:ext cx="0" cy="4535805"/>
            </a:xfrm>
            <a:custGeom>
              <a:avLst/>
              <a:gdLst/>
              <a:ahLst/>
              <a:cxnLst/>
              <a:rect l="l" t="t" r="r" b="b"/>
              <a:pathLst>
                <a:path w="0" h="4535805">
                  <a:moveTo>
                    <a:pt x="0" y="0"/>
                  </a:moveTo>
                  <a:lnTo>
                    <a:pt x="0" y="45354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20641" y="5780938"/>
            <a:ext cx="1176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处理机一侧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05347" y="5775756"/>
            <a:ext cx="11760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SimSun"/>
                <a:cs typeface="SimSun"/>
              </a:rPr>
              <a:t>存储器一侧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动态分区分配算法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43597" y="390397"/>
            <a:ext cx="1642745" cy="835025"/>
            <a:chOff x="6943597" y="390397"/>
            <a:chExt cx="1642745" cy="835025"/>
          </a:xfrm>
        </p:grpSpPr>
        <p:sp>
          <p:nvSpPr>
            <p:cNvPr id="4" name="object 4"/>
            <p:cNvSpPr/>
            <p:nvPr/>
          </p:nvSpPr>
          <p:spPr>
            <a:xfrm>
              <a:off x="6956297" y="403097"/>
              <a:ext cx="1617345" cy="809625"/>
            </a:xfrm>
            <a:custGeom>
              <a:avLst/>
              <a:gdLst/>
              <a:ahLst/>
              <a:cxnLst/>
              <a:rect l="l" t="t" r="r" b="b"/>
              <a:pathLst>
                <a:path w="1617345" h="809625">
                  <a:moveTo>
                    <a:pt x="808481" y="0"/>
                  </a:moveTo>
                  <a:lnTo>
                    <a:pt x="745297" y="1217"/>
                  </a:lnTo>
                  <a:lnTo>
                    <a:pt x="683442" y="4808"/>
                  </a:lnTo>
                  <a:lnTo>
                    <a:pt x="623098" y="10683"/>
                  </a:lnTo>
                  <a:lnTo>
                    <a:pt x="564443" y="18753"/>
                  </a:lnTo>
                  <a:lnTo>
                    <a:pt x="507659" y="28927"/>
                  </a:lnTo>
                  <a:lnTo>
                    <a:pt x="452923" y="41116"/>
                  </a:lnTo>
                  <a:lnTo>
                    <a:pt x="400416" y="55230"/>
                  </a:lnTo>
                  <a:lnTo>
                    <a:pt x="350318" y="71179"/>
                  </a:lnTo>
                  <a:lnTo>
                    <a:pt x="302809" y="88874"/>
                  </a:lnTo>
                  <a:lnTo>
                    <a:pt x="258068" y="108223"/>
                  </a:lnTo>
                  <a:lnTo>
                    <a:pt x="216274" y="129138"/>
                  </a:lnTo>
                  <a:lnTo>
                    <a:pt x="177608" y="151529"/>
                  </a:lnTo>
                  <a:lnTo>
                    <a:pt x="142249" y="175305"/>
                  </a:lnTo>
                  <a:lnTo>
                    <a:pt x="110377" y="200377"/>
                  </a:lnTo>
                  <a:lnTo>
                    <a:pt x="82171" y="226656"/>
                  </a:lnTo>
                  <a:lnTo>
                    <a:pt x="37479" y="282471"/>
                  </a:lnTo>
                  <a:lnTo>
                    <a:pt x="9609" y="342033"/>
                  </a:lnTo>
                  <a:lnTo>
                    <a:pt x="0" y="404622"/>
                  </a:lnTo>
                  <a:lnTo>
                    <a:pt x="2432" y="436249"/>
                  </a:lnTo>
                  <a:lnTo>
                    <a:pt x="21351" y="497414"/>
                  </a:lnTo>
                  <a:lnTo>
                    <a:pt x="57812" y="555193"/>
                  </a:lnTo>
                  <a:lnTo>
                    <a:pt x="110377" y="608866"/>
                  </a:lnTo>
                  <a:lnTo>
                    <a:pt x="142249" y="633938"/>
                  </a:lnTo>
                  <a:lnTo>
                    <a:pt x="177608" y="657714"/>
                  </a:lnTo>
                  <a:lnTo>
                    <a:pt x="216274" y="680105"/>
                  </a:lnTo>
                  <a:lnTo>
                    <a:pt x="258068" y="701020"/>
                  </a:lnTo>
                  <a:lnTo>
                    <a:pt x="302809" y="720369"/>
                  </a:lnTo>
                  <a:lnTo>
                    <a:pt x="350318" y="738064"/>
                  </a:lnTo>
                  <a:lnTo>
                    <a:pt x="400416" y="754013"/>
                  </a:lnTo>
                  <a:lnTo>
                    <a:pt x="452923" y="768127"/>
                  </a:lnTo>
                  <a:lnTo>
                    <a:pt x="507659" y="780316"/>
                  </a:lnTo>
                  <a:lnTo>
                    <a:pt x="564443" y="790490"/>
                  </a:lnTo>
                  <a:lnTo>
                    <a:pt x="623098" y="798560"/>
                  </a:lnTo>
                  <a:lnTo>
                    <a:pt x="683442" y="804435"/>
                  </a:lnTo>
                  <a:lnTo>
                    <a:pt x="745297" y="808026"/>
                  </a:lnTo>
                  <a:lnTo>
                    <a:pt x="808481" y="809243"/>
                  </a:lnTo>
                  <a:lnTo>
                    <a:pt x="871666" y="808026"/>
                  </a:lnTo>
                  <a:lnTo>
                    <a:pt x="933521" y="804435"/>
                  </a:lnTo>
                  <a:lnTo>
                    <a:pt x="993865" y="798560"/>
                  </a:lnTo>
                  <a:lnTo>
                    <a:pt x="1052520" y="790490"/>
                  </a:lnTo>
                  <a:lnTo>
                    <a:pt x="1109304" y="780316"/>
                  </a:lnTo>
                  <a:lnTo>
                    <a:pt x="1164040" y="768127"/>
                  </a:lnTo>
                  <a:lnTo>
                    <a:pt x="1216547" y="754013"/>
                  </a:lnTo>
                  <a:lnTo>
                    <a:pt x="1266645" y="738064"/>
                  </a:lnTo>
                  <a:lnTo>
                    <a:pt x="1314154" y="720369"/>
                  </a:lnTo>
                  <a:lnTo>
                    <a:pt x="1358895" y="701020"/>
                  </a:lnTo>
                  <a:lnTo>
                    <a:pt x="1400689" y="680105"/>
                  </a:lnTo>
                  <a:lnTo>
                    <a:pt x="1439355" y="657714"/>
                  </a:lnTo>
                  <a:lnTo>
                    <a:pt x="1474714" y="633938"/>
                  </a:lnTo>
                  <a:lnTo>
                    <a:pt x="1506586" y="608866"/>
                  </a:lnTo>
                  <a:lnTo>
                    <a:pt x="1534792" y="582587"/>
                  </a:lnTo>
                  <a:lnTo>
                    <a:pt x="1579484" y="526772"/>
                  </a:lnTo>
                  <a:lnTo>
                    <a:pt x="1607354" y="467210"/>
                  </a:lnTo>
                  <a:lnTo>
                    <a:pt x="1616963" y="404622"/>
                  </a:lnTo>
                  <a:lnTo>
                    <a:pt x="1614531" y="372994"/>
                  </a:lnTo>
                  <a:lnTo>
                    <a:pt x="1595612" y="311829"/>
                  </a:lnTo>
                  <a:lnTo>
                    <a:pt x="1559151" y="254050"/>
                  </a:lnTo>
                  <a:lnTo>
                    <a:pt x="1506586" y="200377"/>
                  </a:lnTo>
                  <a:lnTo>
                    <a:pt x="1474714" y="175305"/>
                  </a:lnTo>
                  <a:lnTo>
                    <a:pt x="1439355" y="151529"/>
                  </a:lnTo>
                  <a:lnTo>
                    <a:pt x="1400689" y="129138"/>
                  </a:lnTo>
                  <a:lnTo>
                    <a:pt x="1358895" y="108223"/>
                  </a:lnTo>
                  <a:lnTo>
                    <a:pt x="1314154" y="88874"/>
                  </a:lnTo>
                  <a:lnTo>
                    <a:pt x="1266645" y="71179"/>
                  </a:lnTo>
                  <a:lnTo>
                    <a:pt x="1216547" y="55230"/>
                  </a:lnTo>
                  <a:lnTo>
                    <a:pt x="1164040" y="41116"/>
                  </a:lnTo>
                  <a:lnTo>
                    <a:pt x="1109304" y="28927"/>
                  </a:lnTo>
                  <a:lnTo>
                    <a:pt x="1052520" y="18753"/>
                  </a:lnTo>
                  <a:lnTo>
                    <a:pt x="993865" y="10683"/>
                  </a:lnTo>
                  <a:lnTo>
                    <a:pt x="933521" y="4808"/>
                  </a:lnTo>
                  <a:lnTo>
                    <a:pt x="871666" y="1217"/>
                  </a:lnTo>
                  <a:lnTo>
                    <a:pt x="808481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56297" y="403097"/>
              <a:ext cx="1617345" cy="809625"/>
            </a:xfrm>
            <a:custGeom>
              <a:avLst/>
              <a:gdLst/>
              <a:ahLst/>
              <a:cxnLst/>
              <a:rect l="l" t="t" r="r" b="b"/>
              <a:pathLst>
                <a:path w="1617345" h="809625">
                  <a:moveTo>
                    <a:pt x="0" y="404622"/>
                  </a:moveTo>
                  <a:lnTo>
                    <a:pt x="9609" y="342033"/>
                  </a:lnTo>
                  <a:lnTo>
                    <a:pt x="37479" y="282471"/>
                  </a:lnTo>
                  <a:lnTo>
                    <a:pt x="82171" y="226656"/>
                  </a:lnTo>
                  <a:lnTo>
                    <a:pt x="110377" y="200377"/>
                  </a:lnTo>
                  <a:lnTo>
                    <a:pt x="142249" y="175305"/>
                  </a:lnTo>
                  <a:lnTo>
                    <a:pt x="177608" y="151529"/>
                  </a:lnTo>
                  <a:lnTo>
                    <a:pt x="216274" y="129138"/>
                  </a:lnTo>
                  <a:lnTo>
                    <a:pt x="258068" y="108223"/>
                  </a:lnTo>
                  <a:lnTo>
                    <a:pt x="302809" y="88874"/>
                  </a:lnTo>
                  <a:lnTo>
                    <a:pt x="350318" y="71179"/>
                  </a:lnTo>
                  <a:lnTo>
                    <a:pt x="400416" y="55230"/>
                  </a:lnTo>
                  <a:lnTo>
                    <a:pt x="452923" y="41116"/>
                  </a:lnTo>
                  <a:lnTo>
                    <a:pt x="507659" y="28927"/>
                  </a:lnTo>
                  <a:lnTo>
                    <a:pt x="564443" y="18753"/>
                  </a:lnTo>
                  <a:lnTo>
                    <a:pt x="623098" y="10683"/>
                  </a:lnTo>
                  <a:lnTo>
                    <a:pt x="683442" y="4808"/>
                  </a:lnTo>
                  <a:lnTo>
                    <a:pt x="745297" y="1217"/>
                  </a:lnTo>
                  <a:lnTo>
                    <a:pt x="808481" y="0"/>
                  </a:lnTo>
                  <a:lnTo>
                    <a:pt x="871666" y="1217"/>
                  </a:lnTo>
                  <a:lnTo>
                    <a:pt x="933521" y="4808"/>
                  </a:lnTo>
                  <a:lnTo>
                    <a:pt x="993865" y="10683"/>
                  </a:lnTo>
                  <a:lnTo>
                    <a:pt x="1052520" y="18753"/>
                  </a:lnTo>
                  <a:lnTo>
                    <a:pt x="1109304" y="28927"/>
                  </a:lnTo>
                  <a:lnTo>
                    <a:pt x="1164040" y="41116"/>
                  </a:lnTo>
                  <a:lnTo>
                    <a:pt x="1216547" y="55230"/>
                  </a:lnTo>
                  <a:lnTo>
                    <a:pt x="1266645" y="71179"/>
                  </a:lnTo>
                  <a:lnTo>
                    <a:pt x="1314154" y="88874"/>
                  </a:lnTo>
                  <a:lnTo>
                    <a:pt x="1358895" y="108223"/>
                  </a:lnTo>
                  <a:lnTo>
                    <a:pt x="1400689" y="129138"/>
                  </a:lnTo>
                  <a:lnTo>
                    <a:pt x="1439355" y="151529"/>
                  </a:lnTo>
                  <a:lnTo>
                    <a:pt x="1474714" y="175305"/>
                  </a:lnTo>
                  <a:lnTo>
                    <a:pt x="1506586" y="200377"/>
                  </a:lnTo>
                  <a:lnTo>
                    <a:pt x="1534792" y="226656"/>
                  </a:lnTo>
                  <a:lnTo>
                    <a:pt x="1579484" y="282471"/>
                  </a:lnTo>
                  <a:lnTo>
                    <a:pt x="1607354" y="342033"/>
                  </a:lnTo>
                  <a:lnTo>
                    <a:pt x="1616963" y="404622"/>
                  </a:lnTo>
                  <a:lnTo>
                    <a:pt x="1614531" y="436249"/>
                  </a:lnTo>
                  <a:lnTo>
                    <a:pt x="1595612" y="497414"/>
                  </a:lnTo>
                  <a:lnTo>
                    <a:pt x="1559151" y="555193"/>
                  </a:lnTo>
                  <a:lnTo>
                    <a:pt x="1506586" y="608866"/>
                  </a:lnTo>
                  <a:lnTo>
                    <a:pt x="1474714" y="633938"/>
                  </a:lnTo>
                  <a:lnTo>
                    <a:pt x="1439355" y="657714"/>
                  </a:lnTo>
                  <a:lnTo>
                    <a:pt x="1400689" y="680105"/>
                  </a:lnTo>
                  <a:lnTo>
                    <a:pt x="1358895" y="701020"/>
                  </a:lnTo>
                  <a:lnTo>
                    <a:pt x="1314154" y="720369"/>
                  </a:lnTo>
                  <a:lnTo>
                    <a:pt x="1266645" y="738064"/>
                  </a:lnTo>
                  <a:lnTo>
                    <a:pt x="1216547" y="754013"/>
                  </a:lnTo>
                  <a:lnTo>
                    <a:pt x="1164040" y="768127"/>
                  </a:lnTo>
                  <a:lnTo>
                    <a:pt x="1109304" y="780316"/>
                  </a:lnTo>
                  <a:lnTo>
                    <a:pt x="1052520" y="790490"/>
                  </a:lnTo>
                  <a:lnTo>
                    <a:pt x="993865" y="798560"/>
                  </a:lnTo>
                  <a:lnTo>
                    <a:pt x="933521" y="804435"/>
                  </a:lnTo>
                  <a:lnTo>
                    <a:pt x="871666" y="808026"/>
                  </a:lnTo>
                  <a:lnTo>
                    <a:pt x="808481" y="809243"/>
                  </a:lnTo>
                  <a:lnTo>
                    <a:pt x="745297" y="808026"/>
                  </a:lnTo>
                  <a:lnTo>
                    <a:pt x="683442" y="804435"/>
                  </a:lnTo>
                  <a:lnTo>
                    <a:pt x="623098" y="798560"/>
                  </a:lnTo>
                  <a:lnTo>
                    <a:pt x="564443" y="790490"/>
                  </a:lnTo>
                  <a:lnTo>
                    <a:pt x="507659" y="780316"/>
                  </a:lnTo>
                  <a:lnTo>
                    <a:pt x="452923" y="768127"/>
                  </a:lnTo>
                  <a:lnTo>
                    <a:pt x="400416" y="754013"/>
                  </a:lnTo>
                  <a:lnTo>
                    <a:pt x="350318" y="738064"/>
                  </a:lnTo>
                  <a:lnTo>
                    <a:pt x="302809" y="720369"/>
                  </a:lnTo>
                  <a:lnTo>
                    <a:pt x="258068" y="701020"/>
                  </a:lnTo>
                  <a:lnTo>
                    <a:pt x="216274" y="680105"/>
                  </a:lnTo>
                  <a:lnTo>
                    <a:pt x="177608" y="657714"/>
                  </a:lnTo>
                  <a:lnTo>
                    <a:pt x="142249" y="633938"/>
                  </a:lnTo>
                  <a:lnTo>
                    <a:pt x="110377" y="608866"/>
                  </a:lnTo>
                  <a:lnTo>
                    <a:pt x="82171" y="582587"/>
                  </a:lnTo>
                  <a:lnTo>
                    <a:pt x="37479" y="526772"/>
                  </a:lnTo>
                  <a:lnTo>
                    <a:pt x="9609" y="467210"/>
                  </a:lnTo>
                  <a:lnTo>
                    <a:pt x="0" y="40462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254620" y="547878"/>
            <a:ext cx="10210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SimSun"/>
                <a:cs typeface="SimSun"/>
              </a:rPr>
              <a:t>请求分配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u.</a:t>
            </a:r>
            <a:r>
              <a:rPr dirty="0" sz="1600" spc="-5" b="1">
                <a:latin typeface="Arial"/>
                <a:cs typeface="Arial"/>
              </a:rPr>
              <a:t>Siz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5">
                <a:latin typeface="SimSun"/>
                <a:cs typeface="SimSun"/>
              </a:rPr>
              <a:t>分区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9221" y="1779270"/>
            <a:ext cx="2255520" cy="36322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434"/>
              </a:spcBef>
            </a:pPr>
            <a:r>
              <a:rPr dirty="0" sz="1600">
                <a:latin typeface="SimSun"/>
                <a:cs typeface="SimSun"/>
              </a:rPr>
              <a:t>检索空闲分区链（表）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17817" y="2767838"/>
            <a:ext cx="3000375" cy="1121410"/>
            <a:chOff x="6417817" y="2767838"/>
            <a:chExt cx="3000375" cy="1121410"/>
          </a:xfrm>
        </p:grpSpPr>
        <p:sp>
          <p:nvSpPr>
            <p:cNvPr id="9" name="object 9"/>
            <p:cNvSpPr/>
            <p:nvPr/>
          </p:nvSpPr>
          <p:spPr>
            <a:xfrm>
              <a:off x="6430517" y="2780538"/>
              <a:ext cx="2974975" cy="1096010"/>
            </a:xfrm>
            <a:custGeom>
              <a:avLst/>
              <a:gdLst/>
              <a:ahLst/>
              <a:cxnLst/>
              <a:rect l="l" t="t" r="r" b="b"/>
              <a:pathLst>
                <a:path w="2974975" h="1096010">
                  <a:moveTo>
                    <a:pt x="1487424" y="0"/>
                  </a:moveTo>
                  <a:lnTo>
                    <a:pt x="0" y="547877"/>
                  </a:lnTo>
                  <a:lnTo>
                    <a:pt x="1487424" y="1095756"/>
                  </a:lnTo>
                  <a:lnTo>
                    <a:pt x="2974848" y="547877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30517" y="2780538"/>
              <a:ext cx="2974975" cy="1096010"/>
            </a:xfrm>
            <a:custGeom>
              <a:avLst/>
              <a:gdLst/>
              <a:ahLst/>
              <a:cxnLst/>
              <a:rect l="l" t="t" r="r" b="b"/>
              <a:pathLst>
                <a:path w="2974975" h="1096010">
                  <a:moveTo>
                    <a:pt x="0" y="547877"/>
                  </a:moveTo>
                  <a:lnTo>
                    <a:pt x="1487424" y="0"/>
                  </a:lnTo>
                  <a:lnTo>
                    <a:pt x="2974848" y="547877"/>
                  </a:lnTo>
                  <a:lnTo>
                    <a:pt x="1487424" y="1095756"/>
                  </a:lnTo>
                  <a:lnTo>
                    <a:pt x="0" y="54787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214996" y="3069462"/>
            <a:ext cx="14058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SimSun"/>
                <a:cs typeface="SimSun"/>
              </a:rPr>
              <a:t>找到大于</a:t>
            </a:r>
            <a:r>
              <a:rPr dirty="0" sz="1600" spc="-5" b="1">
                <a:latin typeface="Arial"/>
                <a:cs typeface="Arial"/>
              </a:rPr>
              <a:t>u.size </a:t>
            </a:r>
            <a:r>
              <a:rPr dirty="0" sz="1600" spc="5">
                <a:latin typeface="SimSun"/>
                <a:cs typeface="SimSun"/>
              </a:rPr>
              <a:t>的可用区否？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9409" y="4408170"/>
            <a:ext cx="2458720" cy="36322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440"/>
              </a:spcBef>
            </a:pPr>
            <a:r>
              <a:rPr dirty="0" sz="1600">
                <a:latin typeface="SimSun"/>
                <a:cs typeface="SimSun"/>
              </a:rPr>
              <a:t>按动态分区方式进行分配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2769" y="5200650"/>
            <a:ext cx="2049780" cy="361315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440"/>
              </a:spcBef>
            </a:pPr>
            <a:r>
              <a:rPr dirty="0" sz="1600" spc="5">
                <a:latin typeface="SimSun"/>
                <a:cs typeface="SimSun"/>
              </a:rPr>
              <a:t>修改相关的数据结构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15226" y="5980429"/>
            <a:ext cx="2040255" cy="488950"/>
            <a:chOff x="7015226" y="5980429"/>
            <a:chExt cx="2040255" cy="488950"/>
          </a:xfrm>
        </p:grpSpPr>
        <p:sp>
          <p:nvSpPr>
            <p:cNvPr id="15" name="object 15"/>
            <p:cNvSpPr/>
            <p:nvPr/>
          </p:nvSpPr>
          <p:spPr>
            <a:xfrm>
              <a:off x="7027926" y="5993129"/>
              <a:ext cx="2014855" cy="463550"/>
            </a:xfrm>
            <a:custGeom>
              <a:avLst/>
              <a:gdLst/>
              <a:ahLst/>
              <a:cxnLst/>
              <a:rect l="l" t="t" r="r" b="b"/>
              <a:pathLst>
                <a:path w="2014854" h="463550">
                  <a:moveTo>
                    <a:pt x="1690624" y="0"/>
                  </a:moveTo>
                  <a:lnTo>
                    <a:pt x="324103" y="0"/>
                  </a:lnTo>
                  <a:lnTo>
                    <a:pt x="271545" y="3031"/>
                  </a:lnTo>
                  <a:lnTo>
                    <a:pt x="221683" y="11809"/>
                  </a:lnTo>
                  <a:lnTo>
                    <a:pt x="175183" y="25855"/>
                  </a:lnTo>
                  <a:lnTo>
                    <a:pt x="132716" y="44693"/>
                  </a:lnTo>
                  <a:lnTo>
                    <a:pt x="94948" y="67846"/>
                  </a:lnTo>
                  <a:lnTo>
                    <a:pt x="62549" y="94837"/>
                  </a:lnTo>
                  <a:lnTo>
                    <a:pt x="36186" y="125190"/>
                  </a:lnTo>
                  <a:lnTo>
                    <a:pt x="16528" y="158427"/>
                  </a:lnTo>
                  <a:lnTo>
                    <a:pt x="0" y="231648"/>
                  </a:lnTo>
                  <a:lnTo>
                    <a:pt x="4243" y="269223"/>
                  </a:lnTo>
                  <a:lnTo>
                    <a:pt x="36186" y="338105"/>
                  </a:lnTo>
                  <a:lnTo>
                    <a:pt x="62549" y="368458"/>
                  </a:lnTo>
                  <a:lnTo>
                    <a:pt x="94948" y="395449"/>
                  </a:lnTo>
                  <a:lnTo>
                    <a:pt x="132716" y="418602"/>
                  </a:lnTo>
                  <a:lnTo>
                    <a:pt x="175183" y="437440"/>
                  </a:lnTo>
                  <a:lnTo>
                    <a:pt x="221683" y="451486"/>
                  </a:lnTo>
                  <a:lnTo>
                    <a:pt x="271545" y="460264"/>
                  </a:lnTo>
                  <a:lnTo>
                    <a:pt x="324103" y="463296"/>
                  </a:lnTo>
                  <a:lnTo>
                    <a:pt x="1690624" y="463296"/>
                  </a:lnTo>
                  <a:lnTo>
                    <a:pt x="1743182" y="460264"/>
                  </a:lnTo>
                  <a:lnTo>
                    <a:pt x="1793044" y="451486"/>
                  </a:lnTo>
                  <a:lnTo>
                    <a:pt x="1839544" y="437440"/>
                  </a:lnTo>
                  <a:lnTo>
                    <a:pt x="1882011" y="418602"/>
                  </a:lnTo>
                  <a:lnTo>
                    <a:pt x="1919779" y="395449"/>
                  </a:lnTo>
                  <a:lnTo>
                    <a:pt x="1952178" y="368458"/>
                  </a:lnTo>
                  <a:lnTo>
                    <a:pt x="1978541" y="338105"/>
                  </a:lnTo>
                  <a:lnTo>
                    <a:pt x="1998199" y="304868"/>
                  </a:lnTo>
                  <a:lnTo>
                    <a:pt x="2014727" y="231648"/>
                  </a:lnTo>
                  <a:lnTo>
                    <a:pt x="2010484" y="194072"/>
                  </a:lnTo>
                  <a:lnTo>
                    <a:pt x="1978541" y="125190"/>
                  </a:lnTo>
                  <a:lnTo>
                    <a:pt x="1952178" y="94837"/>
                  </a:lnTo>
                  <a:lnTo>
                    <a:pt x="1919779" y="67846"/>
                  </a:lnTo>
                  <a:lnTo>
                    <a:pt x="1882011" y="44693"/>
                  </a:lnTo>
                  <a:lnTo>
                    <a:pt x="1839544" y="25855"/>
                  </a:lnTo>
                  <a:lnTo>
                    <a:pt x="1793044" y="11809"/>
                  </a:lnTo>
                  <a:lnTo>
                    <a:pt x="1743182" y="3031"/>
                  </a:lnTo>
                  <a:lnTo>
                    <a:pt x="169062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27926" y="5993129"/>
              <a:ext cx="2014855" cy="463550"/>
            </a:xfrm>
            <a:custGeom>
              <a:avLst/>
              <a:gdLst/>
              <a:ahLst/>
              <a:cxnLst/>
              <a:rect l="l" t="t" r="r" b="b"/>
              <a:pathLst>
                <a:path w="2014854" h="463550">
                  <a:moveTo>
                    <a:pt x="324103" y="0"/>
                  </a:moveTo>
                  <a:lnTo>
                    <a:pt x="1690624" y="0"/>
                  </a:lnTo>
                  <a:lnTo>
                    <a:pt x="1743182" y="3031"/>
                  </a:lnTo>
                  <a:lnTo>
                    <a:pt x="1793044" y="11809"/>
                  </a:lnTo>
                  <a:lnTo>
                    <a:pt x="1839544" y="25855"/>
                  </a:lnTo>
                  <a:lnTo>
                    <a:pt x="1882011" y="44693"/>
                  </a:lnTo>
                  <a:lnTo>
                    <a:pt x="1919779" y="67846"/>
                  </a:lnTo>
                  <a:lnTo>
                    <a:pt x="1952178" y="94837"/>
                  </a:lnTo>
                  <a:lnTo>
                    <a:pt x="1978541" y="125190"/>
                  </a:lnTo>
                  <a:lnTo>
                    <a:pt x="1998199" y="158427"/>
                  </a:lnTo>
                  <a:lnTo>
                    <a:pt x="2014727" y="231648"/>
                  </a:lnTo>
                  <a:lnTo>
                    <a:pt x="2010484" y="269223"/>
                  </a:lnTo>
                  <a:lnTo>
                    <a:pt x="1978541" y="338105"/>
                  </a:lnTo>
                  <a:lnTo>
                    <a:pt x="1952178" y="368458"/>
                  </a:lnTo>
                  <a:lnTo>
                    <a:pt x="1919779" y="395449"/>
                  </a:lnTo>
                  <a:lnTo>
                    <a:pt x="1882011" y="418602"/>
                  </a:lnTo>
                  <a:lnTo>
                    <a:pt x="1839544" y="437440"/>
                  </a:lnTo>
                  <a:lnTo>
                    <a:pt x="1793044" y="451486"/>
                  </a:lnTo>
                  <a:lnTo>
                    <a:pt x="1743182" y="460264"/>
                  </a:lnTo>
                  <a:lnTo>
                    <a:pt x="1690624" y="463296"/>
                  </a:lnTo>
                  <a:lnTo>
                    <a:pt x="324103" y="463296"/>
                  </a:lnTo>
                  <a:lnTo>
                    <a:pt x="271545" y="460264"/>
                  </a:lnTo>
                  <a:lnTo>
                    <a:pt x="221683" y="451486"/>
                  </a:lnTo>
                  <a:lnTo>
                    <a:pt x="175183" y="437440"/>
                  </a:lnTo>
                  <a:lnTo>
                    <a:pt x="132716" y="418602"/>
                  </a:lnTo>
                  <a:lnTo>
                    <a:pt x="94948" y="395449"/>
                  </a:lnTo>
                  <a:lnTo>
                    <a:pt x="62549" y="368458"/>
                  </a:lnTo>
                  <a:lnTo>
                    <a:pt x="36186" y="338105"/>
                  </a:lnTo>
                  <a:lnTo>
                    <a:pt x="16528" y="304868"/>
                  </a:lnTo>
                  <a:lnTo>
                    <a:pt x="0" y="231648"/>
                  </a:lnTo>
                  <a:lnTo>
                    <a:pt x="4243" y="194072"/>
                  </a:lnTo>
                  <a:lnTo>
                    <a:pt x="36186" y="125190"/>
                  </a:lnTo>
                  <a:lnTo>
                    <a:pt x="62549" y="94837"/>
                  </a:lnTo>
                  <a:lnTo>
                    <a:pt x="94948" y="67846"/>
                  </a:lnTo>
                  <a:lnTo>
                    <a:pt x="132716" y="44693"/>
                  </a:lnTo>
                  <a:lnTo>
                    <a:pt x="175183" y="25855"/>
                  </a:lnTo>
                  <a:lnTo>
                    <a:pt x="221683" y="11809"/>
                  </a:lnTo>
                  <a:lnTo>
                    <a:pt x="271545" y="3031"/>
                  </a:lnTo>
                  <a:lnTo>
                    <a:pt x="32410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205218" y="6087262"/>
            <a:ext cx="16592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SimSun"/>
                <a:cs typeface="SimSun"/>
              </a:rPr>
              <a:t>返回分区号及首址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71242" y="2738882"/>
            <a:ext cx="3107055" cy="1120140"/>
            <a:chOff x="2571242" y="2738882"/>
            <a:chExt cx="3107055" cy="1120140"/>
          </a:xfrm>
        </p:grpSpPr>
        <p:sp>
          <p:nvSpPr>
            <p:cNvPr id="19" name="object 19"/>
            <p:cNvSpPr/>
            <p:nvPr/>
          </p:nvSpPr>
          <p:spPr>
            <a:xfrm>
              <a:off x="2583942" y="2751582"/>
              <a:ext cx="3081655" cy="1094740"/>
            </a:xfrm>
            <a:custGeom>
              <a:avLst/>
              <a:gdLst/>
              <a:ahLst/>
              <a:cxnLst/>
              <a:rect l="l" t="t" r="r" b="b"/>
              <a:pathLst>
                <a:path w="3081654" h="1094739">
                  <a:moveTo>
                    <a:pt x="1540763" y="0"/>
                  </a:moveTo>
                  <a:lnTo>
                    <a:pt x="0" y="547115"/>
                  </a:lnTo>
                  <a:lnTo>
                    <a:pt x="1540763" y="1094231"/>
                  </a:lnTo>
                  <a:lnTo>
                    <a:pt x="3081528" y="547115"/>
                  </a:lnTo>
                  <a:lnTo>
                    <a:pt x="1540763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83942" y="2751582"/>
              <a:ext cx="3081655" cy="1094740"/>
            </a:xfrm>
            <a:custGeom>
              <a:avLst/>
              <a:gdLst/>
              <a:ahLst/>
              <a:cxnLst/>
              <a:rect l="l" t="t" r="r" b="b"/>
              <a:pathLst>
                <a:path w="3081654" h="1094739">
                  <a:moveTo>
                    <a:pt x="0" y="547115"/>
                  </a:moveTo>
                  <a:lnTo>
                    <a:pt x="1540763" y="0"/>
                  </a:lnTo>
                  <a:lnTo>
                    <a:pt x="3081528" y="547115"/>
                  </a:lnTo>
                  <a:lnTo>
                    <a:pt x="1540763" y="1094231"/>
                  </a:lnTo>
                  <a:lnTo>
                    <a:pt x="0" y="5471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393440" y="3039236"/>
            <a:ext cx="1463040" cy="523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SimSun"/>
                <a:cs typeface="SimSun"/>
              </a:rPr>
              <a:t>空闲分区</a:t>
            </a:r>
            <a:endParaRPr sz="16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1600" spc="5">
                <a:latin typeface="SimSun"/>
                <a:cs typeface="SimSun"/>
              </a:rPr>
              <a:t>总和≥</a:t>
            </a:r>
            <a:r>
              <a:rPr dirty="0" sz="1600" spc="10">
                <a:latin typeface="SimSun"/>
                <a:cs typeface="SimSun"/>
              </a:rPr>
              <a:t>u.size</a:t>
            </a:r>
            <a:r>
              <a:rPr dirty="0" sz="1600" spc="-5">
                <a:latin typeface="SimSun"/>
                <a:cs typeface="SimSun"/>
              </a:rPr>
              <a:t>？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5317" y="4408170"/>
            <a:ext cx="2458720" cy="36322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440"/>
              </a:spcBef>
            </a:pPr>
            <a:r>
              <a:rPr dirty="0" sz="1600">
                <a:latin typeface="SimSun"/>
                <a:cs typeface="SimSun"/>
              </a:rPr>
              <a:t>进行紧凑形成连续空闲区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31057" y="5199126"/>
            <a:ext cx="2049780" cy="361315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40"/>
              </a:spcBef>
            </a:pPr>
            <a:r>
              <a:rPr dirty="0" sz="1600" spc="5">
                <a:latin typeface="SimSun"/>
                <a:cs typeface="SimSun"/>
              </a:rPr>
              <a:t>修改有关的数据结构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5177" y="2955289"/>
            <a:ext cx="1391285" cy="836294"/>
            <a:chOff x="535177" y="2955289"/>
            <a:chExt cx="1391285" cy="836294"/>
          </a:xfrm>
        </p:grpSpPr>
        <p:sp>
          <p:nvSpPr>
            <p:cNvPr id="25" name="object 25"/>
            <p:cNvSpPr/>
            <p:nvPr/>
          </p:nvSpPr>
          <p:spPr>
            <a:xfrm>
              <a:off x="547877" y="2967989"/>
              <a:ext cx="1365885" cy="810895"/>
            </a:xfrm>
            <a:custGeom>
              <a:avLst/>
              <a:gdLst/>
              <a:ahLst/>
              <a:cxnLst/>
              <a:rect l="l" t="t" r="r" b="b"/>
              <a:pathLst>
                <a:path w="1365885" h="810895">
                  <a:moveTo>
                    <a:pt x="682752" y="0"/>
                  </a:moveTo>
                  <a:lnTo>
                    <a:pt x="623841" y="1487"/>
                  </a:lnTo>
                  <a:lnTo>
                    <a:pt x="566322" y="5870"/>
                  </a:lnTo>
                  <a:lnTo>
                    <a:pt x="510399" y="13026"/>
                  </a:lnTo>
                  <a:lnTo>
                    <a:pt x="456278" y="22833"/>
                  </a:lnTo>
                  <a:lnTo>
                    <a:pt x="404163" y="35169"/>
                  </a:lnTo>
                  <a:lnTo>
                    <a:pt x="354260" y="49914"/>
                  </a:lnTo>
                  <a:lnTo>
                    <a:pt x="306773" y="66946"/>
                  </a:lnTo>
                  <a:lnTo>
                    <a:pt x="261907" y="86142"/>
                  </a:lnTo>
                  <a:lnTo>
                    <a:pt x="219868" y="107381"/>
                  </a:lnTo>
                  <a:lnTo>
                    <a:pt x="180860" y="130542"/>
                  </a:lnTo>
                  <a:lnTo>
                    <a:pt x="145087" y="155502"/>
                  </a:lnTo>
                  <a:lnTo>
                    <a:pt x="112756" y="182141"/>
                  </a:lnTo>
                  <a:lnTo>
                    <a:pt x="84071" y="210336"/>
                  </a:lnTo>
                  <a:lnTo>
                    <a:pt x="59236" y="239967"/>
                  </a:lnTo>
                  <a:lnTo>
                    <a:pt x="21940" y="303045"/>
                  </a:lnTo>
                  <a:lnTo>
                    <a:pt x="2506" y="370403"/>
                  </a:lnTo>
                  <a:lnTo>
                    <a:pt x="0" y="405384"/>
                  </a:lnTo>
                  <a:lnTo>
                    <a:pt x="2506" y="440364"/>
                  </a:lnTo>
                  <a:lnTo>
                    <a:pt x="21940" y="507722"/>
                  </a:lnTo>
                  <a:lnTo>
                    <a:pt x="59236" y="570800"/>
                  </a:lnTo>
                  <a:lnTo>
                    <a:pt x="84071" y="600431"/>
                  </a:lnTo>
                  <a:lnTo>
                    <a:pt x="112756" y="628626"/>
                  </a:lnTo>
                  <a:lnTo>
                    <a:pt x="145087" y="655265"/>
                  </a:lnTo>
                  <a:lnTo>
                    <a:pt x="180860" y="680225"/>
                  </a:lnTo>
                  <a:lnTo>
                    <a:pt x="219868" y="703386"/>
                  </a:lnTo>
                  <a:lnTo>
                    <a:pt x="261907" y="724625"/>
                  </a:lnTo>
                  <a:lnTo>
                    <a:pt x="306773" y="743821"/>
                  </a:lnTo>
                  <a:lnTo>
                    <a:pt x="354260" y="760853"/>
                  </a:lnTo>
                  <a:lnTo>
                    <a:pt x="404163" y="775598"/>
                  </a:lnTo>
                  <a:lnTo>
                    <a:pt x="456278" y="787934"/>
                  </a:lnTo>
                  <a:lnTo>
                    <a:pt x="510399" y="797741"/>
                  </a:lnTo>
                  <a:lnTo>
                    <a:pt x="566322" y="804897"/>
                  </a:lnTo>
                  <a:lnTo>
                    <a:pt x="623841" y="809280"/>
                  </a:lnTo>
                  <a:lnTo>
                    <a:pt x="682752" y="810768"/>
                  </a:lnTo>
                  <a:lnTo>
                    <a:pt x="741660" y="809280"/>
                  </a:lnTo>
                  <a:lnTo>
                    <a:pt x="799178" y="804897"/>
                  </a:lnTo>
                  <a:lnTo>
                    <a:pt x="855100" y="797741"/>
                  </a:lnTo>
                  <a:lnTo>
                    <a:pt x="909220" y="787934"/>
                  </a:lnTo>
                  <a:lnTo>
                    <a:pt x="961334" y="775598"/>
                  </a:lnTo>
                  <a:lnTo>
                    <a:pt x="1011237" y="760853"/>
                  </a:lnTo>
                  <a:lnTo>
                    <a:pt x="1058724" y="743821"/>
                  </a:lnTo>
                  <a:lnTo>
                    <a:pt x="1103590" y="724625"/>
                  </a:lnTo>
                  <a:lnTo>
                    <a:pt x="1145630" y="703386"/>
                  </a:lnTo>
                  <a:lnTo>
                    <a:pt x="1184639" y="680225"/>
                  </a:lnTo>
                  <a:lnTo>
                    <a:pt x="1220412" y="655265"/>
                  </a:lnTo>
                  <a:lnTo>
                    <a:pt x="1252744" y="628626"/>
                  </a:lnTo>
                  <a:lnTo>
                    <a:pt x="1281430" y="600431"/>
                  </a:lnTo>
                  <a:lnTo>
                    <a:pt x="1306265" y="570800"/>
                  </a:lnTo>
                  <a:lnTo>
                    <a:pt x="1343563" y="507722"/>
                  </a:lnTo>
                  <a:lnTo>
                    <a:pt x="1362997" y="440364"/>
                  </a:lnTo>
                  <a:lnTo>
                    <a:pt x="1365504" y="405384"/>
                  </a:lnTo>
                  <a:lnTo>
                    <a:pt x="1362997" y="370403"/>
                  </a:lnTo>
                  <a:lnTo>
                    <a:pt x="1343563" y="303045"/>
                  </a:lnTo>
                  <a:lnTo>
                    <a:pt x="1306265" y="239967"/>
                  </a:lnTo>
                  <a:lnTo>
                    <a:pt x="1281430" y="210336"/>
                  </a:lnTo>
                  <a:lnTo>
                    <a:pt x="1252744" y="182141"/>
                  </a:lnTo>
                  <a:lnTo>
                    <a:pt x="1220412" y="155502"/>
                  </a:lnTo>
                  <a:lnTo>
                    <a:pt x="1184639" y="130542"/>
                  </a:lnTo>
                  <a:lnTo>
                    <a:pt x="1145630" y="107381"/>
                  </a:lnTo>
                  <a:lnTo>
                    <a:pt x="1103590" y="86142"/>
                  </a:lnTo>
                  <a:lnTo>
                    <a:pt x="1058724" y="66946"/>
                  </a:lnTo>
                  <a:lnTo>
                    <a:pt x="1011237" y="49914"/>
                  </a:lnTo>
                  <a:lnTo>
                    <a:pt x="961334" y="35169"/>
                  </a:lnTo>
                  <a:lnTo>
                    <a:pt x="909220" y="22833"/>
                  </a:lnTo>
                  <a:lnTo>
                    <a:pt x="855100" y="13026"/>
                  </a:lnTo>
                  <a:lnTo>
                    <a:pt x="799178" y="5870"/>
                  </a:lnTo>
                  <a:lnTo>
                    <a:pt x="741660" y="1487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7877" y="2967989"/>
              <a:ext cx="1365885" cy="810895"/>
            </a:xfrm>
            <a:custGeom>
              <a:avLst/>
              <a:gdLst/>
              <a:ahLst/>
              <a:cxnLst/>
              <a:rect l="l" t="t" r="r" b="b"/>
              <a:pathLst>
                <a:path w="1365885" h="810895">
                  <a:moveTo>
                    <a:pt x="0" y="405384"/>
                  </a:moveTo>
                  <a:lnTo>
                    <a:pt x="9887" y="336250"/>
                  </a:lnTo>
                  <a:lnTo>
                    <a:pt x="38457" y="270910"/>
                  </a:lnTo>
                  <a:lnTo>
                    <a:pt x="84071" y="210336"/>
                  </a:lnTo>
                  <a:lnTo>
                    <a:pt x="112756" y="182141"/>
                  </a:lnTo>
                  <a:lnTo>
                    <a:pt x="145087" y="155502"/>
                  </a:lnTo>
                  <a:lnTo>
                    <a:pt x="180860" y="130542"/>
                  </a:lnTo>
                  <a:lnTo>
                    <a:pt x="219868" y="107381"/>
                  </a:lnTo>
                  <a:lnTo>
                    <a:pt x="261907" y="86142"/>
                  </a:lnTo>
                  <a:lnTo>
                    <a:pt x="306773" y="66946"/>
                  </a:lnTo>
                  <a:lnTo>
                    <a:pt x="354260" y="49914"/>
                  </a:lnTo>
                  <a:lnTo>
                    <a:pt x="404163" y="35169"/>
                  </a:lnTo>
                  <a:lnTo>
                    <a:pt x="456278" y="22833"/>
                  </a:lnTo>
                  <a:lnTo>
                    <a:pt x="510399" y="13026"/>
                  </a:lnTo>
                  <a:lnTo>
                    <a:pt x="566322" y="5870"/>
                  </a:lnTo>
                  <a:lnTo>
                    <a:pt x="623841" y="1487"/>
                  </a:lnTo>
                  <a:lnTo>
                    <a:pt x="682752" y="0"/>
                  </a:lnTo>
                  <a:lnTo>
                    <a:pt x="741660" y="1487"/>
                  </a:lnTo>
                  <a:lnTo>
                    <a:pt x="799178" y="5870"/>
                  </a:lnTo>
                  <a:lnTo>
                    <a:pt x="855100" y="13026"/>
                  </a:lnTo>
                  <a:lnTo>
                    <a:pt x="909220" y="22833"/>
                  </a:lnTo>
                  <a:lnTo>
                    <a:pt x="961334" y="35169"/>
                  </a:lnTo>
                  <a:lnTo>
                    <a:pt x="1011237" y="49914"/>
                  </a:lnTo>
                  <a:lnTo>
                    <a:pt x="1058724" y="66946"/>
                  </a:lnTo>
                  <a:lnTo>
                    <a:pt x="1103590" y="86142"/>
                  </a:lnTo>
                  <a:lnTo>
                    <a:pt x="1145630" y="107381"/>
                  </a:lnTo>
                  <a:lnTo>
                    <a:pt x="1184639" y="130542"/>
                  </a:lnTo>
                  <a:lnTo>
                    <a:pt x="1220412" y="155502"/>
                  </a:lnTo>
                  <a:lnTo>
                    <a:pt x="1252744" y="182141"/>
                  </a:lnTo>
                  <a:lnTo>
                    <a:pt x="1281430" y="210336"/>
                  </a:lnTo>
                  <a:lnTo>
                    <a:pt x="1306265" y="239967"/>
                  </a:lnTo>
                  <a:lnTo>
                    <a:pt x="1343563" y="303045"/>
                  </a:lnTo>
                  <a:lnTo>
                    <a:pt x="1362997" y="370403"/>
                  </a:lnTo>
                  <a:lnTo>
                    <a:pt x="1365504" y="405384"/>
                  </a:lnTo>
                  <a:lnTo>
                    <a:pt x="1362997" y="440364"/>
                  </a:lnTo>
                  <a:lnTo>
                    <a:pt x="1343563" y="507722"/>
                  </a:lnTo>
                  <a:lnTo>
                    <a:pt x="1306265" y="570800"/>
                  </a:lnTo>
                  <a:lnTo>
                    <a:pt x="1281430" y="600431"/>
                  </a:lnTo>
                  <a:lnTo>
                    <a:pt x="1252744" y="628626"/>
                  </a:lnTo>
                  <a:lnTo>
                    <a:pt x="1220412" y="655265"/>
                  </a:lnTo>
                  <a:lnTo>
                    <a:pt x="1184639" y="680225"/>
                  </a:lnTo>
                  <a:lnTo>
                    <a:pt x="1145630" y="703386"/>
                  </a:lnTo>
                  <a:lnTo>
                    <a:pt x="1103590" y="724625"/>
                  </a:lnTo>
                  <a:lnTo>
                    <a:pt x="1058724" y="743821"/>
                  </a:lnTo>
                  <a:lnTo>
                    <a:pt x="1011237" y="760853"/>
                  </a:lnTo>
                  <a:lnTo>
                    <a:pt x="961334" y="775598"/>
                  </a:lnTo>
                  <a:lnTo>
                    <a:pt x="909220" y="787934"/>
                  </a:lnTo>
                  <a:lnTo>
                    <a:pt x="855100" y="797741"/>
                  </a:lnTo>
                  <a:lnTo>
                    <a:pt x="799178" y="804897"/>
                  </a:lnTo>
                  <a:lnTo>
                    <a:pt x="741660" y="809280"/>
                  </a:lnTo>
                  <a:lnTo>
                    <a:pt x="682752" y="810768"/>
                  </a:lnTo>
                  <a:lnTo>
                    <a:pt x="623841" y="809280"/>
                  </a:lnTo>
                  <a:lnTo>
                    <a:pt x="566322" y="804897"/>
                  </a:lnTo>
                  <a:lnTo>
                    <a:pt x="510399" y="797741"/>
                  </a:lnTo>
                  <a:lnTo>
                    <a:pt x="456278" y="787934"/>
                  </a:lnTo>
                  <a:lnTo>
                    <a:pt x="404163" y="775598"/>
                  </a:lnTo>
                  <a:lnTo>
                    <a:pt x="354260" y="760853"/>
                  </a:lnTo>
                  <a:lnTo>
                    <a:pt x="306773" y="743821"/>
                  </a:lnTo>
                  <a:lnTo>
                    <a:pt x="261907" y="724625"/>
                  </a:lnTo>
                  <a:lnTo>
                    <a:pt x="219868" y="703386"/>
                  </a:lnTo>
                  <a:lnTo>
                    <a:pt x="180860" y="680225"/>
                  </a:lnTo>
                  <a:lnTo>
                    <a:pt x="145087" y="655265"/>
                  </a:lnTo>
                  <a:lnTo>
                    <a:pt x="112756" y="628626"/>
                  </a:lnTo>
                  <a:lnTo>
                    <a:pt x="84071" y="600431"/>
                  </a:lnTo>
                  <a:lnTo>
                    <a:pt x="59236" y="570800"/>
                  </a:lnTo>
                  <a:lnTo>
                    <a:pt x="21940" y="507722"/>
                  </a:lnTo>
                  <a:lnTo>
                    <a:pt x="2506" y="440364"/>
                  </a:lnTo>
                  <a:lnTo>
                    <a:pt x="0" y="40538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09955" y="3113912"/>
            <a:ext cx="84264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SimSun"/>
                <a:cs typeface="SimSun"/>
              </a:rPr>
              <a:t>无法分配 </a:t>
            </a:r>
            <a:r>
              <a:rPr dirty="0" sz="1600" spc="5">
                <a:latin typeface="SimSun"/>
                <a:cs typeface="SimSun"/>
              </a:rPr>
              <a:t>返回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56906" y="1227074"/>
            <a:ext cx="127000" cy="515620"/>
          </a:xfrm>
          <a:custGeom>
            <a:avLst/>
            <a:gdLst/>
            <a:ahLst/>
            <a:cxnLst/>
            <a:rect l="l" t="t" r="r" b="b"/>
            <a:pathLst>
              <a:path w="127000" h="515619">
                <a:moveTo>
                  <a:pt x="50800" y="388620"/>
                </a:moveTo>
                <a:lnTo>
                  <a:pt x="0" y="388620"/>
                </a:lnTo>
                <a:lnTo>
                  <a:pt x="63500" y="515620"/>
                </a:lnTo>
                <a:lnTo>
                  <a:pt x="120650" y="401320"/>
                </a:lnTo>
                <a:lnTo>
                  <a:pt x="50800" y="401320"/>
                </a:lnTo>
                <a:lnTo>
                  <a:pt x="50800" y="388620"/>
                </a:lnTo>
                <a:close/>
              </a:path>
              <a:path w="127000" h="515619">
                <a:moveTo>
                  <a:pt x="76200" y="0"/>
                </a:moveTo>
                <a:lnTo>
                  <a:pt x="50800" y="0"/>
                </a:lnTo>
                <a:lnTo>
                  <a:pt x="50800" y="401320"/>
                </a:lnTo>
                <a:lnTo>
                  <a:pt x="76200" y="401320"/>
                </a:lnTo>
                <a:lnTo>
                  <a:pt x="76200" y="0"/>
                </a:lnTo>
                <a:close/>
              </a:path>
              <a:path w="127000" h="515619">
                <a:moveTo>
                  <a:pt x="127000" y="388620"/>
                </a:moveTo>
                <a:lnTo>
                  <a:pt x="76200" y="388620"/>
                </a:lnTo>
                <a:lnTo>
                  <a:pt x="76200" y="401320"/>
                </a:lnTo>
                <a:lnTo>
                  <a:pt x="120650" y="401320"/>
                </a:lnTo>
                <a:lnTo>
                  <a:pt x="127000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01685" y="4756658"/>
            <a:ext cx="127000" cy="444500"/>
          </a:xfrm>
          <a:custGeom>
            <a:avLst/>
            <a:gdLst/>
            <a:ahLst/>
            <a:cxnLst/>
            <a:rect l="l" t="t" r="r" b="b"/>
            <a:pathLst>
              <a:path w="127000" h="444500">
                <a:moveTo>
                  <a:pt x="50800" y="316992"/>
                </a:moveTo>
                <a:lnTo>
                  <a:pt x="0" y="316992"/>
                </a:lnTo>
                <a:lnTo>
                  <a:pt x="63500" y="443992"/>
                </a:lnTo>
                <a:lnTo>
                  <a:pt x="120650" y="329692"/>
                </a:lnTo>
                <a:lnTo>
                  <a:pt x="50800" y="329692"/>
                </a:lnTo>
                <a:lnTo>
                  <a:pt x="50800" y="316992"/>
                </a:lnTo>
                <a:close/>
              </a:path>
              <a:path w="127000" h="444500">
                <a:moveTo>
                  <a:pt x="76200" y="0"/>
                </a:moveTo>
                <a:lnTo>
                  <a:pt x="50800" y="0"/>
                </a:lnTo>
                <a:lnTo>
                  <a:pt x="50800" y="329692"/>
                </a:lnTo>
                <a:lnTo>
                  <a:pt x="76200" y="329692"/>
                </a:lnTo>
                <a:lnTo>
                  <a:pt x="76200" y="0"/>
                </a:lnTo>
                <a:close/>
              </a:path>
              <a:path w="127000" h="444500">
                <a:moveTo>
                  <a:pt x="127000" y="316992"/>
                </a:moveTo>
                <a:lnTo>
                  <a:pt x="76200" y="316992"/>
                </a:lnTo>
                <a:lnTo>
                  <a:pt x="76200" y="329692"/>
                </a:lnTo>
                <a:lnTo>
                  <a:pt x="120650" y="329692"/>
                </a:lnTo>
                <a:lnTo>
                  <a:pt x="127000" y="31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01685" y="5547614"/>
            <a:ext cx="127000" cy="445770"/>
          </a:xfrm>
          <a:custGeom>
            <a:avLst/>
            <a:gdLst/>
            <a:ahLst/>
            <a:cxnLst/>
            <a:rect l="l" t="t" r="r" b="b"/>
            <a:pathLst>
              <a:path w="127000" h="445770">
                <a:moveTo>
                  <a:pt x="50800" y="318516"/>
                </a:moveTo>
                <a:lnTo>
                  <a:pt x="0" y="318516"/>
                </a:lnTo>
                <a:lnTo>
                  <a:pt x="63500" y="445516"/>
                </a:lnTo>
                <a:lnTo>
                  <a:pt x="120650" y="331216"/>
                </a:lnTo>
                <a:lnTo>
                  <a:pt x="50800" y="331216"/>
                </a:lnTo>
                <a:lnTo>
                  <a:pt x="50800" y="318516"/>
                </a:lnTo>
                <a:close/>
              </a:path>
              <a:path w="127000" h="445770">
                <a:moveTo>
                  <a:pt x="76200" y="0"/>
                </a:moveTo>
                <a:lnTo>
                  <a:pt x="50800" y="0"/>
                </a:lnTo>
                <a:lnTo>
                  <a:pt x="50800" y="331216"/>
                </a:lnTo>
                <a:lnTo>
                  <a:pt x="76200" y="331216"/>
                </a:lnTo>
                <a:lnTo>
                  <a:pt x="76200" y="0"/>
                </a:lnTo>
                <a:close/>
              </a:path>
              <a:path w="127000" h="445770">
                <a:moveTo>
                  <a:pt x="127000" y="318516"/>
                </a:moveTo>
                <a:lnTo>
                  <a:pt x="76200" y="318516"/>
                </a:lnTo>
                <a:lnTo>
                  <a:pt x="76200" y="331216"/>
                </a:lnTo>
                <a:lnTo>
                  <a:pt x="120650" y="331216"/>
                </a:lnTo>
                <a:lnTo>
                  <a:pt x="127000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85590" y="4756658"/>
            <a:ext cx="127000" cy="444500"/>
          </a:xfrm>
          <a:custGeom>
            <a:avLst/>
            <a:gdLst/>
            <a:ahLst/>
            <a:cxnLst/>
            <a:rect l="l" t="t" r="r" b="b"/>
            <a:pathLst>
              <a:path w="127000" h="444500">
                <a:moveTo>
                  <a:pt x="50800" y="316992"/>
                </a:moveTo>
                <a:lnTo>
                  <a:pt x="0" y="316992"/>
                </a:lnTo>
                <a:lnTo>
                  <a:pt x="63500" y="443992"/>
                </a:lnTo>
                <a:lnTo>
                  <a:pt x="120650" y="329692"/>
                </a:lnTo>
                <a:lnTo>
                  <a:pt x="50800" y="329692"/>
                </a:lnTo>
                <a:lnTo>
                  <a:pt x="50800" y="316992"/>
                </a:lnTo>
                <a:close/>
              </a:path>
              <a:path w="127000" h="444500">
                <a:moveTo>
                  <a:pt x="76200" y="0"/>
                </a:moveTo>
                <a:lnTo>
                  <a:pt x="50800" y="0"/>
                </a:lnTo>
                <a:lnTo>
                  <a:pt x="50800" y="329692"/>
                </a:lnTo>
                <a:lnTo>
                  <a:pt x="76200" y="329692"/>
                </a:lnTo>
                <a:lnTo>
                  <a:pt x="76200" y="0"/>
                </a:lnTo>
                <a:close/>
              </a:path>
              <a:path w="127000" h="444500">
                <a:moveTo>
                  <a:pt x="127000" y="316992"/>
                </a:moveTo>
                <a:lnTo>
                  <a:pt x="76200" y="316992"/>
                </a:lnTo>
                <a:lnTo>
                  <a:pt x="76200" y="329692"/>
                </a:lnTo>
                <a:lnTo>
                  <a:pt x="120650" y="329692"/>
                </a:lnTo>
                <a:lnTo>
                  <a:pt x="127000" y="31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1916429" y="2164333"/>
            <a:ext cx="6039485" cy="3696970"/>
            <a:chOff x="1916429" y="2164333"/>
            <a:chExt cx="6039485" cy="3696970"/>
          </a:xfrm>
        </p:grpSpPr>
        <p:sp>
          <p:nvSpPr>
            <p:cNvPr id="33" name="object 33"/>
            <p:cNvSpPr/>
            <p:nvPr/>
          </p:nvSpPr>
          <p:spPr>
            <a:xfrm>
              <a:off x="4085590" y="2164333"/>
              <a:ext cx="3870325" cy="2244090"/>
            </a:xfrm>
            <a:custGeom>
              <a:avLst/>
              <a:gdLst/>
              <a:ahLst/>
              <a:cxnLst/>
              <a:rect l="l" t="t" r="r" b="b"/>
              <a:pathLst>
                <a:path w="3870325" h="2244090">
                  <a:moveTo>
                    <a:pt x="127000" y="2116836"/>
                  </a:moveTo>
                  <a:lnTo>
                    <a:pt x="76200" y="2116836"/>
                  </a:lnTo>
                  <a:lnTo>
                    <a:pt x="76200" y="1655064"/>
                  </a:lnTo>
                  <a:lnTo>
                    <a:pt x="50800" y="1655064"/>
                  </a:lnTo>
                  <a:lnTo>
                    <a:pt x="50800" y="2116836"/>
                  </a:lnTo>
                  <a:lnTo>
                    <a:pt x="0" y="2116836"/>
                  </a:lnTo>
                  <a:lnTo>
                    <a:pt x="63500" y="2243836"/>
                  </a:lnTo>
                  <a:lnTo>
                    <a:pt x="120650" y="2129536"/>
                  </a:lnTo>
                  <a:lnTo>
                    <a:pt x="127000" y="2116836"/>
                  </a:lnTo>
                  <a:close/>
                </a:path>
                <a:path w="3870325" h="2244090">
                  <a:moveTo>
                    <a:pt x="2378964" y="1150620"/>
                  </a:moveTo>
                  <a:lnTo>
                    <a:pt x="1700784" y="1150620"/>
                  </a:lnTo>
                  <a:lnTo>
                    <a:pt x="1700784" y="1099820"/>
                  </a:lnTo>
                  <a:lnTo>
                    <a:pt x="1573784" y="1163320"/>
                  </a:lnTo>
                  <a:lnTo>
                    <a:pt x="1700784" y="1226820"/>
                  </a:lnTo>
                  <a:lnTo>
                    <a:pt x="1700784" y="1176020"/>
                  </a:lnTo>
                  <a:lnTo>
                    <a:pt x="2378964" y="1176020"/>
                  </a:lnTo>
                  <a:lnTo>
                    <a:pt x="2378964" y="1150620"/>
                  </a:lnTo>
                  <a:close/>
                </a:path>
                <a:path w="3870325" h="2244090">
                  <a:moveTo>
                    <a:pt x="3869944" y="2116836"/>
                  </a:moveTo>
                  <a:lnTo>
                    <a:pt x="3819144" y="2116836"/>
                  </a:lnTo>
                  <a:lnTo>
                    <a:pt x="3819144" y="1726692"/>
                  </a:lnTo>
                  <a:lnTo>
                    <a:pt x="3793744" y="1726692"/>
                  </a:lnTo>
                  <a:lnTo>
                    <a:pt x="3793744" y="2116836"/>
                  </a:lnTo>
                  <a:lnTo>
                    <a:pt x="3742944" y="2116836"/>
                  </a:lnTo>
                  <a:lnTo>
                    <a:pt x="3806444" y="2243836"/>
                  </a:lnTo>
                  <a:lnTo>
                    <a:pt x="3863594" y="2129536"/>
                  </a:lnTo>
                  <a:lnTo>
                    <a:pt x="3869944" y="2116836"/>
                  </a:lnTo>
                  <a:close/>
                </a:path>
                <a:path w="3870325" h="2244090">
                  <a:moveTo>
                    <a:pt x="3869944" y="460248"/>
                  </a:moveTo>
                  <a:lnTo>
                    <a:pt x="3819144" y="460248"/>
                  </a:lnTo>
                  <a:lnTo>
                    <a:pt x="3819144" y="0"/>
                  </a:lnTo>
                  <a:lnTo>
                    <a:pt x="3793744" y="0"/>
                  </a:lnTo>
                  <a:lnTo>
                    <a:pt x="3793744" y="460248"/>
                  </a:lnTo>
                  <a:lnTo>
                    <a:pt x="3742944" y="460248"/>
                  </a:lnTo>
                  <a:lnTo>
                    <a:pt x="3806444" y="587248"/>
                  </a:lnTo>
                  <a:lnTo>
                    <a:pt x="3863594" y="472948"/>
                  </a:lnTo>
                  <a:lnTo>
                    <a:pt x="3869944" y="460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49089" y="3976877"/>
              <a:ext cx="1871980" cy="1871980"/>
            </a:xfrm>
            <a:custGeom>
              <a:avLst/>
              <a:gdLst/>
              <a:ahLst/>
              <a:cxnLst/>
              <a:rect l="l" t="t" r="r" b="b"/>
              <a:pathLst>
                <a:path w="1871979" h="1871979">
                  <a:moveTo>
                    <a:pt x="0" y="1583436"/>
                  </a:moveTo>
                  <a:lnTo>
                    <a:pt x="0" y="1871472"/>
                  </a:lnTo>
                </a:path>
                <a:path w="1871979" h="1871979">
                  <a:moveTo>
                    <a:pt x="0" y="1871472"/>
                  </a:moveTo>
                  <a:lnTo>
                    <a:pt x="1871472" y="1871472"/>
                  </a:lnTo>
                </a:path>
                <a:path w="1871979" h="1871979">
                  <a:moveTo>
                    <a:pt x="1871472" y="1871472"/>
                  </a:moveTo>
                  <a:lnTo>
                    <a:pt x="18714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16430" y="3264153"/>
              <a:ext cx="5975985" cy="776605"/>
            </a:xfrm>
            <a:custGeom>
              <a:avLst/>
              <a:gdLst/>
              <a:ahLst/>
              <a:cxnLst/>
              <a:rect l="l" t="t" r="r" b="b"/>
              <a:pathLst>
                <a:path w="5975984" h="776604">
                  <a:moveTo>
                    <a:pt x="660400" y="50800"/>
                  </a:moveTo>
                  <a:lnTo>
                    <a:pt x="127000" y="50800"/>
                  </a:lnTo>
                  <a:lnTo>
                    <a:pt x="127000" y="0"/>
                  </a:lnTo>
                  <a:lnTo>
                    <a:pt x="0" y="63500"/>
                  </a:lnTo>
                  <a:lnTo>
                    <a:pt x="127000" y="127000"/>
                  </a:lnTo>
                  <a:lnTo>
                    <a:pt x="127000" y="76200"/>
                  </a:lnTo>
                  <a:lnTo>
                    <a:pt x="660400" y="76200"/>
                  </a:lnTo>
                  <a:lnTo>
                    <a:pt x="660400" y="50800"/>
                  </a:lnTo>
                  <a:close/>
                </a:path>
                <a:path w="5975984" h="776604">
                  <a:moveTo>
                    <a:pt x="5975604" y="712724"/>
                  </a:moveTo>
                  <a:lnTo>
                    <a:pt x="5950204" y="700024"/>
                  </a:lnTo>
                  <a:lnTo>
                    <a:pt x="5848604" y="649224"/>
                  </a:lnTo>
                  <a:lnTo>
                    <a:pt x="5848604" y="700024"/>
                  </a:lnTo>
                  <a:lnTo>
                    <a:pt x="4091432" y="700024"/>
                  </a:lnTo>
                  <a:lnTo>
                    <a:pt x="4091432" y="725424"/>
                  </a:lnTo>
                  <a:lnTo>
                    <a:pt x="5848604" y="725424"/>
                  </a:lnTo>
                  <a:lnTo>
                    <a:pt x="5848604" y="776224"/>
                  </a:lnTo>
                  <a:lnTo>
                    <a:pt x="5950204" y="725424"/>
                  </a:lnTo>
                  <a:lnTo>
                    <a:pt x="5975604" y="712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261742" y="2959988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否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7651" y="2926842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否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3997" y="3935095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是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42529" y="3935095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是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有关分区管理其它问题的讨论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4786" y="1602338"/>
            <a:ext cx="8407400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关于虚拟存储的实现：如果不采用内存扩充技术，每个用户 </a:t>
            </a:r>
            <a:r>
              <a:rPr dirty="0" sz="2400" spc="-5">
                <a:latin typeface="SimSun"/>
                <a:cs typeface="SimSun"/>
              </a:rPr>
              <a:t>进程所需内存容量是受到分区大小限制的。</a:t>
            </a:r>
            <a:endParaRPr sz="24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关于地址变换：静态地址重定位、动态地址重定位</a:t>
            </a:r>
            <a:endParaRPr sz="24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关于内存扩充：覆盖或交换技术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覆盖技术和对换（交换）技术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4786" y="1921890"/>
            <a:ext cx="993140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在多道环境下扩充内存的方法，用以解决在较小的存储空间中运行较大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"/>
            </a:pPr>
            <a:endParaRPr sz="22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程序时遇到的矛盾。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覆盖技术主要用在早期的操作系统中，对换（交换）技术被广泛用于小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"/>
            </a:pPr>
            <a:endParaRPr sz="225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型分时系统中。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对换技术的发展导致了虚拟存储技术的出现。（页面对换、分段对换）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覆盖技术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4786" y="2059051"/>
            <a:ext cx="871220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把程序划分为若干个功能上相对独立的程序段，按照其自身的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D050"/>
              </a:buClr>
              <a:buFont typeface="Wingdings"/>
              <a:buChar char=""/>
            </a:pPr>
            <a:endParaRPr sz="335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SimSun"/>
                <a:cs typeface="SimSun"/>
              </a:rPr>
              <a:t>逻辑结构将那些不会同时执行的程序段共享同一块内存区域。</a:t>
            </a:r>
            <a:endParaRPr sz="2400">
              <a:latin typeface="SimSun"/>
              <a:cs typeface="SimSun"/>
            </a:endParaRPr>
          </a:p>
          <a:p>
            <a:pPr marL="469900" marR="5080" indent="-457200">
              <a:lnSpc>
                <a:spcPct val="25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程序段先保存在磁盘上，当有关程序段的前一部分执行结束， </a:t>
            </a:r>
            <a:r>
              <a:rPr dirty="0" sz="2400" spc="-5">
                <a:latin typeface="SimSun"/>
                <a:cs typeface="SimSun"/>
              </a:rPr>
              <a:t>把后续程序段调入内存，覆盖前面的程序段（内存“扩大” </a:t>
            </a:r>
            <a:r>
              <a:rPr dirty="0" sz="2400">
                <a:latin typeface="SimSun"/>
                <a:cs typeface="SimSun"/>
              </a:rPr>
              <a:t> 了）。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73124"/>
            <a:ext cx="6308090" cy="5485130"/>
            <a:chOff x="0" y="1373124"/>
            <a:chExt cx="6308090" cy="5485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8" y="1373124"/>
              <a:ext cx="5689092" cy="41117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88" y="5899403"/>
              <a:ext cx="6060948" cy="5059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覆盖技术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6096761" y="1184910"/>
            <a:ext cx="5687695" cy="4394200"/>
          </a:xfrm>
          <a:custGeom>
            <a:avLst/>
            <a:gdLst/>
            <a:ahLst/>
            <a:cxnLst/>
            <a:rect l="l" t="t" r="r" b="b"/>
            <a:pathLst>
              <a:path w="5687695" h="4394200">
                <a:moveTo>
                  <a:pt x="5687568" y="0"/>
                </a:moveTo>
                <a:lnTo>
                  <a:pt x="0" y="0"/>
                </a:lnTo>
                <a:lnTo>
                  <a:pt x="0" y="4393692"/>
                </a:lnTo>
                <a:lnTo>
                  <a:pt x="5687568" y="4393692"/>
                </a:lnTo>
                <a:lnTo>
                  <a:pt x="5687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96761" y="1184910"/>
            <a:ext cx="5687695" cy="4394200"/>
          </a:xfrm>
          <a:prstGeom prst="rect">
            <a:avLst/>
          </a:prstGeom>
          <a:ln w="38100">
            <a:solidFill>
              <a:srgbClr val="E6B81E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algn="just" marL="546735" marR="256540" indent="-457200">
              <a:lnSpc>
                <a:spcPts val="5760"/>
              </a:lnSpc>
              <a:spcBef>
                <a:spcPts val="75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547370" algn="l"/>
              </a:tabLst>
            </a:pPr>
            <a:r>
              <a:rPr dirty="0" sz="2400">
                <a:latin typeface="SimSun"/>
                <a:cs typeface="SimSun"/>
              </a:rPr>
              <a:t>覆盖：一个作业的若干程序段，或几 个作业的某些部分共享某一个存储空 </a:t>
            </a:r>
            <a:r>
              <a:rPr dirty="0" sz="2400" spc="-5">
                <a:latin typeface="SimSun"/>
                <a:cs typeface="SimSun"/>
              </a:rPr>
              <a:t>间。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/>
              <a:buChar char=""/>
            </a:pPr>
            <a:endParaRPr sz="1700">
              <a:latin typeface="SimSun"/>
              <a:cs typeface="SimSun"/>
            </a:endParaRPr>
          </a:p>
          <a:p>
            <a:pPr algn="just" marL="546735" indent="-45720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547370" algn="l"/>
              </a:tabLst>
            </a:pPr>
            <a:r>
              <a:rPr dirty="0" sz="2400">
                <a:latin typeface="SimSun"/>
                <a:cs typeface="SimSun"/>
              </a:rPr>
              <a:t>一般要求作业各模块之间有明确的调</a:t>
            </a:r>
            <a:endParaRPr sz="2400">
              <a:latin typeface="SimSun"/>
              <a:cs typeface="SimSun"/>
            </a:endParaRPr>
          </a:p>
          <a:p>
            <a:pPr marL="546735" marR="256540">
              <a:lnSpc>
                <a:spcPct val="200000"/>
              </a:lnSpc>
              <a:spcBef>
                <a:spcPts val="5"/>
              </a:spcBef>
            </a:pPr>
            <a:r>
              <a:rPr dirty="0" sz="2400">
                <a:latin typeface="SimSun"/>
                <a:cs typeface="SimSun"/>
              </a:rPr>
              <a:t>用结构，程序员要向系统指明覆盖结 构，然后由操作系统完成自动覆盖。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888" y="5899403"/>
            <a:ext cx="6061075" cy="506095"/>
          </a:xfrm>
          <a:prstGeom prst="rect">
            <a:avLst/>
          </a:prstGeom>
          <a:ln w="12700">
            <a:solidFill>
              <a:srgbClr val="E76617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785"/>
              </a:spcBef>
            </a:pPr>
            <a:r>
              <a:rPr dirty="0" sz="2400" spc="10" b="1">
                <a:latin typeface="Microsoft JhengHei"/>
                <a:cs typeface="Microsoft JhengHei"/>
              </a:rPr>
              <a:t>缺点：对用户不透明，增加了用户的负担。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对换（交换）技术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27782" y="4325873"/>
            <a:ext cx="5213985" cy="1763395"/>
          </a:xfrm>
          <a:custGeom>
            <a:avLst/>
            <a:gdLst/>
            <a:ahLst/>
            <a:cxnLst/>
            <a:rect l="l" t="t" r="r" b="b"/>
            <a:pathLst>
              <a:path w="5213984" h="1763395">
                <a:moveTo>
                  <a:pt x="5213604" y="0"/>
                </a:moveTo>
                <a:lnTo>
                  <a:pt x="0" y="0"/>
                </a:lnTo>
                <a:lnTo>
                  <a:pt x="0" y="1763268"/>
                </a:lnTo>
                <a:lnTo>
                  <a:pt x="5213604" y="1763268"/>
                </a:lnTo>
                <a:lnTo>
                  <a:pt x="5213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27782" y="4325873"/>
            <a:ext cx="5213985" cy="1763395"/>
          </a:xfrm>
          <a:prstGeom prst="rect">
            <a:avLst/>
          </a:prstGeom>
          <a:ln w="38100">
            <a:solidFill>
              <a:srgbClr val="E6B81E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546735" indent="-45847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546735" algn="l"/>
                <a:tab pos="547370" algn="l"/>
              </a:tabLst>
            </a:pPr>
            <a:r>
              <a:rPr dirty="0" sz="2400">
                <a:latin typeface="SimSun"/>
                <a:cs typeface="SimSun"/>
              </a:rPr>
              <a:t>整体对换——处理机中级调度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/>
              <a:buChar char=""/>
            </a:pPr>
            <a:endParaRPr sz="3350">
              <a:latin typeface="SimSun"/>
              <a:cs typeface="SimSun"/>
            </a:endParaRPr>
          </a:p>
          <a:p>
            <a:pPr marL="546735" indent="-45847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546735" algn="l"/>
                <a:tab pos="547370" algn="l"/>
              </a:tabLst>
            </a:pPr>
            <a:r>
              <a:rPr dirty="0" sz="2400" spc="-5">
                <a:latin typeface="SimSun"/>
                <a:cs typeface="SimSun"/>
              </a:rPr>
              <a:t>页面（分段）对换——虚拟存储器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0305" y="1485646"/>
            <a:ext cx="9527540" cy="2443480"/>
            <a:chOff x="670305" y="1485646"/>
            <a:chExt cx="9527540" cy="24434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491996"/>
              <a:ext cx="9514332" cy="24307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6655" y="1491996"/>
              <a:ext cx="9514840" cy="2430780"/>
            </a:xfrm>
            <a:custGeom>
              <a:avLst/>
              <a:gdLst/>
              <a:ahLst/>
              <a:cxnLst/>
              <a:rect l="l" t="t" r="r" b="b"/>
              <a:pathLst>
                <a:path w="9514840" h="2430779">
                  <a:moveTo>
                    <a:pt x="0" y="405129"/>
                  </a:moveTo>
                  <a:lnTo>
                    <a:pt x="2725" y="357878"/>
                  </a:lnTo>
                  <a:lnTo>
                    <a:pt x="10699" y="312228"/>
                  </a:lnTo>
                  <a:lnTo>
                    <a:pt x="23618" y="268485"/>
                  </a:lnTo>
                  <a:lnTo>
                    <a:pt x="41177" y="226952"/>
                  </a:lnTo>
                  <a:lnTo>
                    <a:pt x="63074" y="187932"/>
                  </a:lnTo>
                  <a:lnTo>
                    <a:pt x="89003" y="151730"/>
                  </a:lnTo>
                  <a:lnTo>
                    <a:pt x="118660" y="118649"/>
                  </a:lnTo>
                  <a:lnTo>
                    <a:pt x="151743" y="88994"/>
                  </a:lnTo>
                  <a:lnTo>
                    <a:pt x="187947" y="63067"/>
                  </a:lnTo>
                  <a:lnTo>
                    <a:pt x="226968" y="41173"/>
                  </a:lnTo>
                  <a:lnTo>
                    <a:pt x="268501" y="23615"/>
                  </a:lnTo>
                  <a:lnTo>
                    <a:pt x="312244" y="10698"/>
                  </a:lnTo>
                  <a:lnTo>
                    <a:pt x="357893" y="2725"/>
                  </a:lnTo>
                  <a:lnTo>
                    <a:pt x="405142" y="0"/>
                  </a:lnTo>
                  <a:lnTo>
                    <a:pt x="9109202" y="0"/>
                  </a:lnTo>
                  <a:lnTo>
                    <a:pt x="9156453" y="2725"/>
                  </a:lnTo>
                  <a:lnTo>
                    <a:pt x="9202103" y="10698"/>
                  </a:lnTo>
                  <a:lnTo>
                    <a:pt x="9245846" y="23615"/>
                  </a:lnTo>
                  <a:lnTo>
                    <a:pt x="9287379" y="41173"/>
                  </a:lnTo>
                  <a:lnTo>
                    <a:pt x="9326399" y="63067"/>
                  </a:lnTo>
                  <a:lnTo>
                    <a:pt x="9362601" y="88994"/>
                  </a:lnTo>
                  <a:lnTo>
                    <a:pt x="9395682" y="118649"/>
                  </a:lnTo>
                  <a:lnTo>
                    <a:pt x="9425337" y="151730"/>
                  </a:lnTo>
                  <a:lnTo>
                    <a:pt x="9451264" y="187932"/>
                  </a:lnTo>
                  <a:lnTo>
                    <a:pt x="9473158" y="226952"/>
                  </a:lnTo>
                  <a:lnTo>
                    <a:pt x="9490716" y="268485"/>
                  </a:lnTo>
                  <a:lnTo>
                    <a:pt x="9503633" y="312228"/>
                  </a:lnTo>
                  <a:lnTo>
                    <a:pt x="9511606" y="357878"/>
                  </a:lnTo>
                  <a:lnTo>
                    <a:pt x="9514332" y="405129"/>
                  </a:lnTo>
                  <a:lnTo>
                    <a:pt x="9514332" y="2025650"/>
                  </a:lnTo>
                  <a:lnTo>
                    <a:pt x="9511606" y="2072901"/>
                  </a:lnTo>
                  <a:lnTo>
                    <a:pt x="9503633" y="2118551"/>
                  </a:lnTo>
                  <a:lnTo>
                    <a:pt x="9490716" y="2162294"/>
                  </a:lnTo>
                  <a:lnTo>
                    <a:pt x="9473158" y="2203827"/>
                  </a:lnTo>
                  <a:lnTo>
                    <a:pt x="9451264" y="2242847"/>
                  </a:lnTo>
                  <a:lnTo>
                    <a:pt x="9425337" y="2279049"/>
                  </a:lnTo>
                  <a:lnTo>
                    <a:pt x="9395682" y="2312130"/>
                  </a:lnTo>
                  <a:lnTo>
                    <a:pt x="9362601" y="2341785"/>
                  </a:lnTo>
                  <a:lnTo>
                    <a:pt x="9326399" y="2367712"/>
                  </a:lnTo>
                  <a:lnTo>
                    <a:pt x="9287379" y="2389606"/>
                  </a:lnTo>
                  <a:lnTo>
                    <a:pt x="9245846" y="2407164"/>
                  </a:lnTo>
                  <a:lnTo>
                    <a:pt x="9202103" y="2420081"/>
                  </a:lnTo>
                  <a:lnTo>
                    <a:pt x="9156453" y="2428054"/>
                  </a:lnTo>
                  <a:lnTo>
                    <a:pt x="9109202" y="2430779"/>
                  </a:lnTo>
                  <a:lnTo>
                    <a:pt x="405142" y="2430779"/>
                  </a:lnTo>
                  <a:lnTo>
                    <a:pt x="357893" y="2428054"/>
                  </a:lnTo>
                  <a:lnTo>
                    <a:pt x="312244" y="2420081"/>
                  </a:lnTo>
                  <a:lnTo>
                    <a:pt x="268501" y="2407164"/>
                  </a:lnTo>
                  <a:lnTo>
                    <a:pt x="226968" y="2389606"/>
                  </a:lnTo>
                  <a:lnTo>
                    <a:pt x="187947" y="2367712"/>
                  </a:lnTo>
                  <a:lnTo>
                    <a:pt x="151743" y="2341785"/>
                  </a:lnTo>
                  <a:lnTo>
                    <a:pt x="118660" y="2312130"/>
                  </a:lnTo>
                  <a:lnTo>
                    <a:pt x="89003" y="2279049"/>
                  </a:lnTo>
                  <a:lnTo>
                    <a:pt x="63074" y="2242847"/>
                  </a:lnTo>
                  <a:lnTo>
                    <a:pt x="41177" y="2203827"/>
                  </a:lnTo>
                  <a:lnTo>
                    <a:pt x="23618" y="2162294"/>
                  </a:lnTo>
                  <a:lnTo>
                    <a:pt x="10699" y="2118551"/>
                  </a:lnTo>
                  <a:lnTo>
                    <a:pt x="2725" y="2072901"/>
                  </a:lnTo>
                  <a:lnTo>
                    <a:pt x="0" y="2025650"/>
                  </a:lnTo>
                  <a:lnTo>
                    <a:pt x="0" y="405129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74877" y="1907794"/>
            <a:ext cx="890905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所谓“对换”，是指把内存中暂时不能运行的进程或者暂时不用的</a:t>
            </a:r>
            <a:endParaRPr sz="2400">
              <a:latin typeface="Microsoft JhengHei"/>
              <a:cs typeface="Microsoft JhengHei"/>
            </a:endParaRPr>
          </a:p>
          <a:p>
            <a:pPr marL="12700" marR="5080">
              <a:lnSpc>
                <a:spcPct val="200000"/>
              </a:lnSpc>
            </a:pPr>
            <a:r>
              <a:rPr dirty="0" sz="2400" spc="10" b="1">
                <a:latin typeface="Microsoft JhengHei"/>
                <a:cs typeface="Microsoft JhengHei"/>
              </a:rPr>
              <a:t>程序和数据换出到外存上，以便腾出足够的内存空间，再把已具备 </a:t>
            </a:r>
            <a:r>
              <a:rPr dirty="0" sz="2400" spc="10" b="1">
                <a:latin typeface="Microsoft JhengHei"/>
                <a:cs typeface="Microsoft JhengHei"/>
              </a:rPr>
              <a:t>运行条件的进程或进程所需的程序和数据换入内存。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对换（交换）技术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4786" y="1672590"/>
            <a:ext cx="7837805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对换空间的管理：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"/>
            </a:pPr>
            <a:endParaRPr sz="2200">
              <a:latin typeface="SimSun"/>
              <a:cs typeface="SimSun"/>
            </a:endParaRPr>
          </a:p>
          <a:p>
            <a:pPr lvl="1" marL="814069" indent="-35306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 spc="-5">
                <a:latin typeface="SimSun"/>
                <a:cs typeface="SimSun"/>
              </a:rPr>
              <a:t>磁盘空间的对换区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Clr>
                <a:srgbClr val="92D050"/>
              </a:buClr>
              <a:buFont typeface="Wingdings"/>
              <a:buChar char=""/>
            </a:pPr>
            <a:endParaRPr sz="2250">
              <a:latin typeface="SimSun"/>
              <a:cs typeface="SimSun"/>
            </a:endParaRPr>
          </a:p>
          <a:p>
            <a:pPr lvl="1" marL="814069" indent="-35306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>
                <a:latin typeface="SimSun"/>
                <a:cs typeface="SimSun"/>
              </a:rPr>
              <a:t>管理采取连续分配方式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"/>
            </a:pPr>
            <a:endParaRPr sz="22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进程的换出与换</a:t>
            </a:r>
            <a:r>
              <a:rPr dirty="0" sz="2400">
                <a:latin typeface="SimSun"/>
                <a:cs typeface="SimSun"/>
              </a:rPr>
              <a:t>入</a:t>
            </a:r>
            <a:r>
              <a:rPr dirty="0" sz="2400" spc="-5">
                <a:latin typeface="SimSun"/>
                <a:cs typeface="SimSun"/>
              </a:rPr>
              <a:t>——</a:t>
            </a:r>
            <a:r>
              <a:rPr dirty="0" sz="2400">
                <a:latin typeface="SimSun"/>
                <a:cs typeface="SimSun"/>
              </a:rPr>
              <a:t>对换进程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"/>
            </a:pPr>
            <a:endParaRPr sz="2250">
              <a:latin typeface="SimSun"/>
              <a:cs typeface="SimSun"/>
            </a:endParaRPr>
          </a:p>
          <a:p>
            <a:pPr lvl="1" marL="814069" indent="-35306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>
                <a:latin typeface="SimSun"/>
                <a:cs typeface="SimSun"/>
              </a:rPr>
              <a:t>换出：选择阻塞进程、就绪进程；注意优先级、共享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Clr>
                <a:srgbClr val="92D050"/>
              </a:buClr>
              <a:buFont typeface="Wingdings"/>
              <a:buChar char=""/>
            </a:pPr>
            <a:endParaRPr sz="2250">
              <a:latin typeface="SimSun"/>
              <a:cs typeface="SimSun"/>
            </a:endParaRPr>
          </a:p>
          <a:p>
            <a:pPr lvl="1" marL="814069" indent="-35306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>
                <a:latin typeface="SimSun"/>
                <a:cs typeface="SimSun"/>
              </a:rPr>
              <a:t>换入：“就绪且换出”</a:t>
            </a:r>
            <a:r>
              <a:rPr dirty="0" sz="2400" spc="-9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的进程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418" y="3882390"/>
            <a:ext cx="8597265" cy="1685925"/>
          </a:xfrm>
          <a:custGeom>
            <a:avLst/>
            <a:gdLst/>
            <a:ahLst/>
            <a:cxnLst/>
            <a:rect l="l" t="t" r="r" b="b"/>
            <a:pathLst>
              <a:path w="8597265" h="1685925">
                <a:moveTo>
                  <a:pt x="8596884" y="0"/>
                </a:moveTo>
                <a:lnTo>
                  <a:pt x="0" y="0"/>
                </a:lnTo>
                <a:lnTo>
                  <a:pt x="0" y="1685544"/>
                </a:lnTo>
                <a:lnTo>
                  <a:pt x="8596884" y="1685544"/>
                </a:lnTo>
                <a:lnTo>
                  <a:pt x="8596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有关分区管理其它问题的讨论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4786" y="1602338"/>
            <a:ext cx="8407400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关于虚拟存储的实现：如果不采用内存扩充技术，每个用户 </a:t>
            </a:r>
            <a:r>
              <a:rPr dirty="0" sz="2400" spc="-5">
                <a:latin typeface="SimSun"/>
                <a:cs typeface="SimSun"/>
              </a:rPr>
              <a:t>进程所需内存容量是受到分区大小限制的。</a:t>
            </a:r>
            <a:endParaRPr sz="24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关于地址变换：静态地址重定位、动态地址重定位</a:t>
            </a:r>
            <a:endParaRPr sz="24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关于内存扩充：覆盖或交换技术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418" y="3882390"/>
            <a:ext cx="8597265" cy="1685925"/>
          </a:xfrm>
          <a:prstGeom prst="rect">
            <a:avLst/>
          </a:prstGeom>
          <a:ln w="28575">
            <a:solidFill>
              <a:srgbClr val="E6B81E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546735" indent="-457834">
              <a:lnSpc>
                <a:spcPct val="100000"/>
              </a:lnSpc>
              <a:spcBef>
                <a:spcPts val="865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546735" algn="l"/>
                <a:tab pos="547370" algn="l"/>
              </a:tabLst>
            </a:pPr>
            <a:r>
              <a:rPr dirty="0" sz="2400">
                <a:latin typeface="SimSun"/>
                <a:cs typeface="SimSun"/>
              </a:rPr>
              <a:t>关于内存保护：</a:t>
            </a:r>
            <a:endParaRPr sz="2400">
              <a:latin typeface="SimSun"/>
              <a:cs typeface="SimSun"/>
            </a:endParaRPr>
          </a:p>
          <a:p>
            <a:pPr marL="441959">
              <a:lnSpc>
                <a:spcPct val="100000"/>
              </a:lnSpc>
              <a:spcBef>
                <a:spcPts val="1440"/>
              </a:spcBef>
              <a:tabLst>
                <a:tab pos="891540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①	</a:t>
            </a:r>
            <a:r>
              <a:rPr dirty="0" sz="2400">
                <a:latin typeface="SimSun"/>
                <a:cs typeface="SimSun"/>
              </a:rPr>
              <a:t>寄存器保护法（基址寄存器和限长寄存器）</a:t>
            </a:r>
            <a:endParaRPr sz="2400">
              <a:latin typeface="SimSun"/>
              <a:cs typeface="SimSun"/>
            </a:endParaRPr>
          </a:p>
          <a:p>
            <a:pPr marL="441959">
              <a:lnSpc>
                <a:spcPct val="100000"/>
              </a:lnSpc>
              <a:spcBef>
                <a:spcPts val="1445"/>
              </a:spcBef>
              <a:tabLst>
                <a:tab pos="891540" algn="l"/>
              </a:tabLst>
            </a:pPr>
            <a:r>
              <a:rPr dirty="0" sz="1900" spc="20">
                <a:solidFill>
                  <a:srgbClr val="92D050"/>
                </a:solidFill>
                <a:latin typeface="SimSun"/>
                <a:cs typeface="SimSun"/>
              </a:rPr>
              <a:t>②	</a:t>
            </a:r>
            <a:r>
              <a:rPr dirty="0" sz="2400">
                <a:latin typeface="SimSun"/>
                <a:cs typeface="SimSun"/>
              </a:rPr>
              <a:t>保护键法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43683"/>
            <a:ext cx="4450080" cy="4814570"/>
            <a:chOff x="0" y="2043683"/>
            <a:chExt cx="4450080" cy="4814570"/>
          </a:xfrm>
        </p:grpSpPr>
        <p:sp>
          <p:nvSpPr>
            <p:cNvPr id="3" name="object 3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4" y="2043683"/>
              <a:ext cx="4273296" cy="2737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存储器的层次结构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2291" y="1482852"/>
            <a:ext cx="7339583" cy="498195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92758"/>
            <a:ext cx="5081270" cy="5213985"/>
          </a:xfrm>
          <a:custGeom>
            <a:avLst/>
            <a:gdLst/>
            <a:ahLst/>
            <a:cxnLst/>
            <a:rect l="l" t="t" r="r" b="b"/>
            <a:pathLst>
              <a:path w="5081270" h="5213984">
                <a:moveTo>
                  <a:pt x="0" y="5213604"/>
                </a:moveTo>
                <a:lnTo>
                  <a:pt x="5081016" y="5213604"/>
                </a:lnTo>
                <a:lnTo>
                  <a:pt x="5081016" y="0"/>
                </a:lnTo>
                <a:lnTo>
                  <a:pt x="0" y="0"/>
                </a:lnTo>
                <a:lnTo>
                  <a:pt x="0" y="5213604"/>
                </a:lnTo>
                <a:close/>
              </a:path>
            </a:pathLst>
          </a:custGeom>
          <a:ln w="28575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寄存器保护法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035" y="1450191"/>
            <a:ext cx="4635500" cy="454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9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上、下界防护：硬件为分给用户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作业的连续的主存空间设置一对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上、下界寄存器，分别指向该存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储空间的上、下界。</a:t>
            </a:r>
            <a:endParaRPr sz="2400">
              <a:latin typeface="SimSun"/>
              <a:cs typeface="SimSun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基址、限长防护：基址寄存器存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放当前正在执行的程序地址空间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所占分区的起始地址，限长寄存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器存放该地址空间的长度。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89714" y="1921382"/>
            <a:ext cx="6518909" cy="3968115"/>
            <a:chOff x="5589714" y="1921382"/>
            <a:chExt cx="6518909" cy="39681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9176" y="1930907"/>
              <a:ext cx="6499859" cy="39486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477" y="1926145"/>
              <a:ext cx="6509384" cy="3958590"/>
            </a:xfrm>
            <a:custGeom>
              <a:avLst/>
              <a:gdLst/>
              <a:ahLst/>
              <a:cxnLst/>
              <a:rect l="l" t="t" r="r" b="b"/>
              <a:pathLst>
                <a:path w="6509384" h="3958590">
                  <a:moveTo>
                    <a:pt x="0" y="3958209"/>
                  </a:moveTo>
                  <a:lnTo>
                    <a:pt x="6509384" y="3958209"/>
                  </a:lnTo>
                  <a:lnTo>
                    <a:pt x="6509384" y="0"/>
                  </a:lnTo>
                  <a:lnTo>
                    <a:pt x="0" y="0"/>
                  </a:lnTo>
                  <a:lnTo>
                    <a:pt x="0" y="3958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61304" y="1982723"/>
              <a:ext cx="3618229" cy="611505"/>
            </a:xfrm>
            <a:custGeom>
              <a:avLst/>
              <a:gdLst/>
              <a:ahLst/>
              <a:cxnLst/>
              <a:rect l="l" t="t" r="r" b="b"/>
              <a:pathLst>
                <a:path w="3618229" h="611505">
                  <a:moveTo>
                    <a:pt x="3617976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3617976" y="611124"/>
                  </a:lnTo>
                  <a:lnTo>
                    <a:pt x="361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158" y="1492758"/>
            <a:ext cx="4053840" cy="5069205"/>
          </a:xfrm>
          <a:custGeom>
            <a:avLst/>
            <a:gdLst/>
            <a:ahLst/>
            <a:cxnLst/>
            <a:rect l="l" t="t" r="r" b="b"/>
            <a:pathLst>
              <a:path w="4053840" h="5069205">
                <a:moveTo>
                  <a:pt x="0" y="5068824"/>
                </a:moveTo>
                <a:lnTo>
                  <a:pt x="4053840" y="5068824"/>
                </a:lnTo>
                <a:lnTo>
                  <a:pt x="4053840" y="0"/>
                </a:lnTo>
                <a:lnTo>
                  <a:pt x="0" y="0"/>
                </a:lnTo>
                <a:lnTo>
                  <a:pt x="0" y="5068824"/>
                </a:lnTo>
                <a:close/>
              </a:path>
            </a:pathLst>
          </a:custGeom>
          <a:ln w="28575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保护键法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9831" y="1450191"/>
            <a:ext cx="4178935" cy="454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462280" indent="-342900">
              <a:lnSpc>
                <a:spcPct val="150000"/>
              </a:lnSpc>
              <a:spcBef>
                <a:spcPts val="9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系统将主存划分若干存储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块，并给每个被保护的存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储块分配一个单独的保护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键（锁）；</a:t>
            </a:r>
            <a:endParaRPr sz="2400">
              <a:latin typeface="SimSun"/>
              <a:cs typeface="SimSun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在PSW中设置有保护键字段，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对不同的作业赋予不同的</a:t>
            </a:r>
            <a:endParaRPr sz="2400">
              <a:latin typeface="SimSun"/>
              <a:cs typeface="SimSun"/>
            </a:endParaRPr>
          </a:p>
          <a:p>
            <a:pPr marL="355600" marR="462280">
              <a:lnSpc>
                <a:spcPct val="15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代码（钥匙），钥匙和锁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相配才允许访问。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34750" y="1921382"/>
            <a:ext cx="7242809" cy="3912870"/>
            <a:chOff x="4734750" y="1921382"/>
            <a:chExt cx="7242809" cy="39128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4212" y="1930907"/>
              <a:ext cx="7223759" cy="38938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39513" y="1926145"/>
              <a:ext cx="7233284" cy="3903345"/>
            </a:xfrm>
            <a:custGeom>
              <a:avLst/>
              <a:gdLst/>
              <a:ahLst/>
              <a:cxnLst/>
              <a:rect l="l" t="t" r="r" b="b"/>
              <a:pathLst>
                <a:path w="7233284" h="3903345">
                  <a:moveTo>
                    <a:pt x="0" y="3903345"/>
                  </a:moveTo>
                  <a:lnTo>
                    <a:pt x="7233284" y="3903345"/>
                  </a:lnTo>
                  <a:lnTo>
                    <a:pt x="7233284" y="0"/>
                  </a:lnTo>
                  <a:lnTo>
                    <a:pt x="0" y="0"/>
                  </a:lnTo>
                  <a:lnTo>
                    <a:pt x="0" y="39033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动态分区管理小结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892300"/>
            <a:ext cx="8447405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克服了固定分区的缺点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"/>
            </a:pPr>
            <a:endParaRPr sz="3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但是也有明显不足：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"/>
            </a:pPr>
            <a:endParaRPr sz="3000">
              <a:latin typeface="SimSun"/>
              <a:cs typeface="SimSun"/>
            </a:endParaRPr>
          </a:p>
          <a:p>
            <a:pPr lvl="1" marL="814069" indent="-45021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外部碎片的存在降低了内存利用率，外部碎片的整理加大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250">
              <a:latin typeface="SimSun"/>
              <a:cs typeface="SimSun"/>
            </a:endParaRPr>
          </a:p>
          <a:p>
            <a:pPr marL="814069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了系统开销；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lvl="1" marL="814069" indent="-45021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进入内存的进程受实际内存容量限制。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35253"/>
            <a:ext cx="4675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2505" algn="l"/>
              </a:tabLst>
            </a:pPr>
            <a:r>
              <a:rPr dirty="0" sz="3600">
                <a:latin typeface="Trebuchet MS"/>
                <a:cs typeface="Trebuchet MS"/>
              </a:rPr>
              <a:t>4.3	</a:t>
            </a:r>
            <a:r>
              <a:rPr dirty="0" sz="3600" spc="10"/>
              <a:t>分页存储管理方式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0305" y="1468882"/>
            <a:ext cx="9638665" cy="1553845"/>
            <a:chOff x="670305" y="1468882"/>
            <a:chExt cx="9638665" cy="1553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475232"/>
              <a:ext cx="9625584" cy="1540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475232"/>
              <a:ext cx="9625965" cy="1541145"/>
            </a:xfrm>
            <a:custGeom>
              <a:avLst/>
              <a:gdLst/>
              <a:ahLst/>
              <a:cxnLst/>
              <a:rect l="l" t="t" r="r" b="b"/>
              <a:pathLst>
                <a:path w="9625965" h="1541145">
                  <a:moveTo>
                    <a:pt x="0" y="256793"/>
                  </a:moveTo>
                  <a:lnTo>
                    <a:pt x="4137" y="210625"/>
                  </a:lnTo>
                  <a:lnTo>
                    <a:pt x="16065" y="167175"/>
                  </a:lnTo>
                  <a:lnTo>
                    <a:pt x="35060" y="127169"/>
                  </a:lnTo>
                  <a:lnTo>
                    <a:pt x="60395" y="91330"/>
                  </a:lnTo>
                  <a:lnTo>
                    <a:pt x="91345" y="60383"/>
                  </a:lnTo>
                  <a:lnTo>
                    <a:pt x="127186" y="35051"/>
                  </a:lnTo>
                  <a:lnTo>
                    <a:pt x="167191" y="16061"/>
                  </a:lnTo>
                  <a:lnTo>
                    <a:pt x="210635" y="4136"/>
                  </a:lnTo>
                  <a:lnTo>
                    <a:pt x="256794" y="0"/>
                  </a:lnTo>
                  <a:lnTo>
                    <a:pt x="9368790" y="0"/>
                  </a:lnTo>
                  <a:lnTo>
                    <a:pt x="9414958" y="4136"/>
                  </a:lnTo>
                  <a:lnTo>
                    <a:pt x="9458408" y="16061"/>
                  </a:lnTo>
                  <a:lnTo>
                    <a:pt x="9498414" y="35052"/>
                  </a:lnTo>
                  <a:lnTo>
                    <a:pt x="9534253" y="60383"/>
                  </a:lnTo>
                  <a:lnTo>
                    <a:pt x="9565200" y="91330"/>
                  </a:lnTo>
                  <a:lnTo>
                    <a:pt x="9590532" y="127169"/>
                  </a:lnTo>
                  <a:lnTo>
                    <a:pt x="9609522" y="167175"/>
                  </a:lnTo>
                  <a:lnTo>
                    <a:pt x="9621447" y="210625"/>
                  </a:lnTo>
                  <a:lnTo>
                    <a:pt x="9625584" y="256793"/>
                  </a:lnTo>
                  <a:lnTo>
                    <a:pt x="9625584" y="1283969"/>
                  </a:lnTo>
                  <a:lnTo>
                    <a:pt x="9621447" y="1330138"/>
                  </a:lnTo>
                  <a:lnTo>
                    <a:pt x="9609522" y="1373588"/>
                  </a:lnTo>
                  <a:lnTo>
                    <a:pt x="9590532" y="1413594"/>
                  </a:lnTo>
                  <a:lnTo>
                    <a:pt x="9565200" y="1449433"/>
                  </a:lnTo>
                  <a:lnTo>
                    <a:pt x="9534253" y="1480380"/>
                  </a:lnTo>
                  <a:lnTo>
                    <a:pt x="9498414" y="1505712"/>
                  </a:lnTo>
                  <a:lnTo>
                    <a:pt x="9458408" y="1524702"/>
                  </a:lnTo>
                  <a:lnTo>
                    <a:pt x="9414958" y="1536627"/>
                  </a:lnTo>
                  <a:lnTo>
                    <a:pt x="9368790" y="1540764"/>
                  </a:lnTo>
                  <a:lnTo>
                    <a:pt x="256794" y="1540764"/>
                  </a:lnTo>
                  <a:lnTo>
                    <a:pt x="210635" y="1536627"/>
                  </a:lnTo>
                  <a:lnTo>
                    <a:pt x="167191" y="1524702"/>
                  </a:lnTo>
                  <a:lnTo>
                    <a:pt x="127186" y="1505711"/>
                  </a:lnTo>
                  <a:lnTo>
                    <a:pt x="91345" y="1480380"/>
                  </a:lnTo>
                  <a:lnTo>
                    <a:pt x="60395" y="1449433"/>
                  </a:lnTo>
                  <a:lnTo>
                    <a:pt x="35060" y="1413594"/>
                  </a:lnTo>
                  <a:lnTo>
                    <a:pt x="16065" y="1373588"/>
                  </a:lnTo>
                  <a:lnTo>
                    <a:pt x="4137" y="1330138"/>
                  </a:lnTo>
                  <a:lnTo>
                    <a:pt x="0" y="1283969"/>
                  </a:lnTo>
                  <a:lnTo>
                    <a:pt x="0" y="256793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31291" y="1811782"/>
            <a:ext cx="92151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非连续（离散）分配方式：为了充分利用内存空间，允许将一个进程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5" b="1">
                <a:latin typeface="Microsoft JhengHei"/>
                <a:cs typeface="Microsoft JhengHei"/>
              </a:rPr>
              <a:t>分散地装入到许多不相邻接的分区中。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3290" y="3435858"/>
            <a:ext cx="4055745" cy="213233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119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分页存储管理方式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分段存储管理方式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"/>
            </a:pPr>
            <a:endParaRPr sz="1900">
              <a:latin typeface="SimSun"/>
              <a:cs typeface="SimSun"/>
            </a:endParaRPr>
          </a:p>
          <a:p>
            <a:pPr marL="433705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段页式存储管理方式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分页存储管理的基本方法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70305" y="2355850"/>
            <a:ext cx="651510" cy="3195320"/>
            <a:chOff x="670305" y="2355850"/>
            <a:chExt cx="651510" cy="3195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2362200"/>
              <a:ext cx="638556" cy="31821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2362200"/>
              <a:ext cx="638810" cy="3182620"/>
            </a:xfrm>
            <a:custGeom>
              <a:avLst/>
              <a:gdLst/>
              <a:ahLst/>
              <a:cxnLst/>
              <a:rect l="l" t="t" r="r" b="b"/>
              <a:pathLst>
                <a:path w="638810" h="3182620">
                  <a:moveTo>
                    <a:pt x="0" y="106425"/>
                  </a:moveTo>
                  <a:lnTo>
                    <a:pt x="8363" y="64990"/>
                  </a:lnTo>
                  <a:lnTo>
                    <a:pt x="31172" y="31162"/>
                  </a:lnTo>
                  <a:lnTo>
                    <a:pt x="65000" y="8360"/>
                  </a:lnTo>
                  <a:lnTo>
                    <a:pt x="106425" y="0"/>
                  </a:lnTo>
                  <a:lnTo>
                    <a:pt x="532130" y="0"/>
                  </a:lnTo>
                  <a:lnTo>
                    <a:pt x="573555" y="8360"/>
                  </a:lnTo>
                  <a:lnTo>
                    <a:pt x="607383" y="31162"/>
                  </a:lnTo>
                  <a:lnTo>
                    <a:pt x="630192" y="64990"/>
                  </a:lnTo>
                  <a:lnTo>
                    <a:pt x="638556" y="106425"/>
                  </a:lnTo>
                  <a:lnTo>
                    <a:pt x="638556" y="3075686"/>
                  </a:lnTo>
                  <a:lnTo>
                    <a:pt x="630192" y="3117121"/>
                  </a:lnTo>
                  <a:lnTo>
                    <a:pt x="607383" y="3150949"/>
                  </a:lnTo>
                  <a:lnTo>
                    <a:pt x="573555" y="3173751"/>
                  </a:lnTo>
                  <a:lnTo>
                    <a:pt x="532130" y="3182112"/>
                  </a:lnTo>
                  <a:lnTo>
                    <a:pt x="106425" y="3182112"/>
                  </a:lnTo>
                  <a:lnTo>
                    <a:pt x="65000" y="3173751"/>
                  </a:lnTo>
                  <a:lnTo>
                    <a:pt x="31172" y="3150949"/>
                  </a:lnTo>
                  <a:lnTo>
                    <a:pt x="8363" y="3117121"/>
                  </a:lnTo>
                  <a:lnTo>
                    <a:pt x="0" y="3075686"/>
                  </a:lnTo>
                  <a:lnTo>
                    <a:pt x="0" y="106425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7400" y="2622428"/>
            <a:ext cx="38100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800" spc="-5" b="1">
                <a:latin typeface="Microsoft JhengHei"/>
                <a:cs typeface="Microsoft JhengHei"/>
              </a:rPr>
              <a:t>基 </a:t>
            </a:r>
            <a:r>
              <a:rPr dirty="0" sz="2800" spc="-5" b="1">
                <a:latin typeface="Microsoft JhengHei"/>
                <a:cs typeface="Microsoft JhengHei"/>
              </a:rPr>
              <a:t>本 </a:t>
            </a:r>
            <a:r>
              <a:rPr dirty="0" sz="2800" spc="-5" b="1">
                <a:latin typeface="Microsoft JhengHei"/>
                <a:cs typeface="Microsoft JhengHei"/>
              </a:rPr>
              <a:t>原 理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4405" y="1727454"/>
            <a:ext cx="8440420" cy="1320165"/>
          </a:xfrm>
          <a:custGeom>
            <a:avLst/>
            <a:gdLst/>
            <a:ahLst/>
            <a:cxnLst/>
            <a:rect l="l" t="t" r="r" b="b"/>
            <a:pathLst>
              <a:path w="8440420" h="1320164">
                <a:moveTo>
                  <a:pt x="8439912" y="0"/>
                </a:moveTo>
                <a:lnTo>
                  <a:pt x="0" y="0"/>
                </a:lnTo>
                <a:lnTo>
                  <a:pt x="0" y="1319784"/>
                </a:lnTo>
                <a:lnTo>
                  <a:pt x="8439912" y="1319784"/>
                </a:lnTo>
                <a:lnTo>
                  <a:pt x="8439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24405" y="1727454"/>
            <a:ext cx="8440420" cy="132016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433070" marR="530225" indent="-342900">
              <a:lnSpc>
                <a:spcPts val="4320"/>
              </a:lnSpc>
              <a:spcBef>
                <a:spcPts val="14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内存被划分成大小固定相等的块</a:t>
            </a:r>
            <a:r>
              <a:rPr dirty="0" sz="2400" spc="-30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Frame帧、页框、主存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块），且块相对比较小（例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如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1KB到4KB之间）。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4405" y="3316985"/>
            <a:ext cx="8440420" cy="1321435"/>
          </a:xfrm>
          <a:custGeom>
            <a:avLst/>
            <a:gdLst/>
            <a:ahLst/>
            <a:cxnLst/>
            <a:rect l="l" t="t" r="r" b="b"/>
            <a:pathLst>
              <a:path w="8440420" h="1321435">
                <a:moveTo>
                  <a:pt x="8439912" y="0"/>
                </a:moveTo>
                <a:lnTo>
                  <a:pt x="0" y="0"/>
                </a:lnTo>
                <a:lnTo>
                  <a:pt x="0" y="1321308"/>
                </a:lnTo>
                <a:lnTo>
                  <a:pt x="8439912" y="1321308"/>
                </a:lnTo>
                <a:lnTo>
                  <a:pt x="8439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24405" y="3316985"/>
            <a:ext cx="8440420" cy="132143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120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每个进程装入时被分成同样大小的页</a:t>
            </a:r>
            <a:r>
              <a:rPr dirty="0" sz="2400" spc="-3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Page），一页装入</a:t>
            </a:r>
            <a:endParaRPr sz="2400">
              <a:latin typeface="SimSun"/>
              <a:cs typeface="SimSun"/>
            </a:endParaRPr>
          </a:p>
          <a:p>
            <a:pPr marL="43307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一帧。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24405" y="4908041"/>
            <a:ext cx="8440420" cy="1321435"/>
          </a:xfrm>
          <a:custGeom>
            <a:avLst/>
            <a:gdLst/>
            <a:ahLst/>
            <a:cxnLst/>
            <a:rect l="l" t="t" r="r" b="b"/>
            <a:pathLst>
              <a:path w="8440420" h="1321435">
                <a:moveTo>
                  <a:pt x="8439912" y="0"/>
                </a:moveTo>
                <a:lnTo>
                  <a:pt x="0" y="0"/>
                </a:lnTo>
                <a:lnTo>
                  <a:pt x="0" y="1321308"/>
                </a:lnTo>
                <a:lnTo>
                  <a:pt x="8439912" y="1321308"/>
                </a:lnTo>
                <a:lnTo>
                  <a:pt x="8439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24405" y="4908041"/>
            <a:ext cx="8440420" cy="132143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33070" indent="-343535">
              <a:lnSpc>
                <a:spcPct val="100000"/>
              </a:lnSpc>
              <a:spcBef>
                <a:spcPts val="146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整个进程被离散地装入到多个不连续的帧。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基本分页存储管理的例子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726692"/>
            <a:ext cx="8939784" cy="428853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577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分页存储管理的基本方</a:t>
            </a:r>
            <a:r>
              <a:rPr dirty="0" sz="3600" spc="15"/>
              <a:t>法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地址结构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130" y="3419475"/>
            <a:ext cx="5756910" cy="2348230"/>
            <a:chOff x="667130" y="3419475"/>
            <a:chExt cx="5756910" cy="2348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584" y="3563112"/>
              <a:ext cx="5359807" cy="19751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1893" y="3424237"/>
              <a:ext cx="5747385" cy="2338705"/>
            </a:xfrm>
            <a:custGeom>
              <a:avLst/>
              <a:gdLst/>
              <a:ahLst/>
              <a:cxnLst/>
              <a:rect l="l" t="t" r="r" b="b"/>
              <a:pathLst>
                <a:path w="5747385" h="2338704">
                  <a:moveTo>
                    <a:pt x="0" y="2338197"/>
                  </a:moveTo>
                  <a:lnTo>
                    <a:pt x="5747385" y="2338197"/>
                  </a:lnTo>
                  <a:lnTo>
                    <a:pt x="5747385" y="0"/>
                  </a:lnTo>
                  <a:lnTo>
                    <a:pt x="0" y="0"/>
                  </a:lnTo>
                  <a:lnTo>
                    <a:pt x="0" y="23381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77418" y="1683257"/>
            <a:ext cx="8441690" cy="132143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434340" marR="73660" indent="-342900">
              <a:lnSpc>
                <a:spcPts val="4320"/>
              </a:lnSpc>
              <a:spcBef>
                <a:spcPts val="14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用户程序的划分是</a:t>
            </a:r>
            <a:r>
              <a:rPr dirty="0" sz="2400" spc="-5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由系统自动完成</a:t>
            </a:r>
            <a:r>
              <a:rPr dirty="0" sz="2400" spc="-5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的，对用户是透明的。 一般，一页的大小为2的整数次幂。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32066" y="3422650"/>
            <a:ext cx="2788285" cy="2341880"/>
            <a:chOff x="7132066" y="3422650"/>
            <a:chExt cx="2788285" cy="23418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8416" y="3429000"/>
              <a:ext cx="2775204" cy="23286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38416" y="3429000"/>
              <a:ext cx="2775585" cy="2329180"/>
            </a:xfrm>
            <a:custGeom>
              <a:avLst/>
              <a:gdLst/>
              <a:ahLst/>
              <a:cxnLst/>
              <a:rect l="l" t="t" r="r" b="b"/>
              <a:pathLst>
                <a:path w="2775584" h="2329179">
                  <a:moveTo>
                    <a:pt x="0" y="388112"/>
                  </a:moveTo>
                  <a:lnTo>
                    <a:pt x="3023" y="339422"/>
                  </a:lnTo>
                  <a:lnTo>
                    <a:pt x="11851" y="292539"/>
                  </a:lnTo>
                  <a:lnTo>
                    <a:pt x="26120" y="247826"/>
                  </a:lnTo>
                  <a:lnTo>
                    <a:pt x="45467" y="205646"/>
                  </a:lnTo>
                  <a:lnTo>
                    <a:pt x="69529" y="166363"/>
                  </a:lnTo>
                  <a:lnTo>
                    <a:pt x="97941" y="130340"/>
                  </a:lnTo>
                  <a:lnTo>
                    <a:pt x="130340" y="97941"/>
                  </a:lnTo>
                  <a:lnTo>
                    <a:pt x="166363" y="69529"/>
                  </a:lnTo>
                  <a:lnTo>
                    <a:pt x="205646" y="45467"/>
                  </a:lnTo>
                  <a:lnTo>
                    <a:pt x="247826" y="26120"/>
                  </a:lnTo>
                  <a:lnTo>
                    <a:pt x="292539" y="11851"/>
                  </a:lnTo>
                  <a:lnTo>
                    <a:pt x="339422" y="3023"/>
                  </a:lnTo>
                  <a:lnTo>
                    <a:pt x="388111" y="0"/>
                  </a:lnTo>
                  <a:lnTo>
                    <a:pt x="2387091" y="0"/>
                  </a:lnTo>
                  <a:lnTo>
                    <a:pt x="2435781" y="3023"/>
                  </a:lnTo>
                  <a:lnTo>
                    <a:pt x="2482664" y="11851"/>
                  </a:lnTo>
                  <a:lnTo>
                    <a:pt x="2527377" y="26120"/>
                  </a:lnTo>
                  <a:lnTo>
                    <a:pt x="2569557" y="45467"/>
                  </a:lnTo>
                  <a:lnTo>
                    <a:pt x="2608840" y="69529"/>
                  </a:lnTo>
                  <a:lnTo>
                    <a:pt x="2644863" y="97941"/>
                  </a:lnTo>
                  <a:lnTo>
                    <a:pt x="2677262" y="130340"/>
                  </a:lnTo>
                  <a:lnTo>
                    <a:pt x="2705674" y="166363"/>
                  </a:lnTo>
                  <a:lnTo>
                    <a:pt x="2729736" y="205646"/>
                  </a:lnTo>
                  <a:lnTo>
                    <a:pt x="2749083" y="247826"/>
                  </a:lnTo>
                  <a:lnTo>
                    <a:pt x="2763352" y="292539"/>
                  </a:lnTo>
                  <a:lnTo>
                    <a:pt x="2772180" y="339422"/>
                  </a:lnTo>
                  <a:lnTo>
                    <a:pt x="2775204" y="388112"/>
                  </a:lnTo>
                  <a:lnTo>
                    <a:pt x="2775204" y="1940560"/>
                  </a:lnTo>
                  <a:lnTo>
                    <a:pt x="2772180" y="1989249"/>
                  </a:lnTo>
                  <a:lnTo>
                    <a:pt x="2763352" y="2036132"/>
                  </a:lnTo>
                  <a:lnTo>
                    <a:pt x="2749083" y="2080845"/>
                  </a:lnTo>
                  <a:lnTo>
                    <a:pt x="2729736" y="2123025"/>
                  </a:lnTo>
                  <a:lnTo>
                    <a:pt x="2705674" y="2162308"/>
                  </a:lnTo>
                  <a:lnTo>
                    <a:pt x="2677262" y="2198331"/>
                  </a:lnTo>
                  <a:lnTo>
                    <a:pt x="2644863" y="2230730"/>
                  </a:lnTo>
                  <a:lnTo>
                    <a:pt x="2608840" y="2259142"/>
                  </a:lnTo>
                  <a:lnTo>
                    <a:pt x="2569557" y="2283204"/>
                  </a:lnTo>
                  <a:lnTo>
                    <a:pt x="2527377" y="2302551"/>
                  </a:lnTo>
                  <a:lnTo>
                    <a:pt x="2482664" y="2316820"/>
                  </a:lnTo>
                  <a:lnTo>
                    <a:pt x="2435781" y="2325648"/>
                  </a:lnTo>
                  <a:lnTo>
                    <a:pt x="2387091" y="2328672"/>
                  </a:lnTo>
                  <a:lnTo>
                    <a:pt x="388111" y="2328672"/>
                  </a:lnTo>
                  <a:lnTo>
                    <a:pt x="339422" y="2325648"/>
                  </a:lnTo>
                  <a:lnTo>
                    <a:pt x="292539" y="2316820"/>
                  </a:lnTo>
                  <a:lnTo>
                    <a:pt x="247826" y="2302551"/>
                  </a:lnTo>
                  <a:lnTo>
                    <a:pt x="205646" y="2283204"/>
                  </a:lnTo>
                  <a:lnTo>
                    <a:pt x="166363" y="2259142"/>
                  </a:lnTo>
                  <a:lnTo>
                    <a:pt x="130340" y="2230730"/>
                  </a:lnTo>
                  <a:lnTo>
                    <a:pt x="97941" y="2198331"/>
                  </a:lnTo>
                  <a:lnTo>
                    <a:pt x="69529" y="2162308"/>
                  </a:lnTo>
                  <a:lnTo>
                    <a:pt x="45467" y="2123025"/>
                  </a:lnTo>
                  <a:lnTo>
                    <a:pt x="26120" y="2080845"/>
                  </a:lnTo>
                  <a:lnTo>
                    <a:pt x="11851" y="2036132"/>
                  </a:lnTo>
                  <a:lnTo>
                    <a:pt x="3023" y="1989249"/>
                  </a:lnTo>
                  <a:lnTo>
                    <a:pt x="0" y="1940560"/>
                  </a:lnTo>
                  <a:lnTo>
                    <a:pt x="0" y="388112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332091" y="4137152"/>
            <a:ext cx="202565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" algn="l"/>
                <a:tab pos="628015" algn="l"/>
              </a:tabLst>
            </a:pPr>
            <a:r>
              <a:rPr dirty="0" sz="2400" spc="-305" b="1">
                <a:latin typeface="Microsoft JhengHei"/>
                <a:cs typeface="Microsoft JhengHei"/>
              </a:rPr>
              <a:t>P	</a:t>
            </a:r>
            <a:r>
              <a:rPr dirty="0" sz="2400" spc="-595" b="1">
                <a:latin typeface="Microsoft JhengHei"/>
                <a:cs typeface="Microsoft JhengHei"/>
              </a:rPr>
              <a:t>=	</a:t>
            </a:r>
            <a:r>
              <a:rPr dirty="0" sz="2400" spc="-25" b="1">
                <a:latin typeface="Microsoft JhengHei"/>
                <a:cs typeface="Microsoft JhengHei"/>
              </a:rPr>
              <a:t>INT[A/L]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3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320040" algn="l"/>
                <a:tab pos="628015" algn="l"/>
                <a:tab pos="1243965" algn="l"/>
                <a:tab pos="1859280" algn="l"/>
              </a:tabLst>
            </a:pPr>
            <a:r>
              <a:rPr dirty="0" sz="2400" spc="-355" b="1">
                <a:latin typeface="Microsoft JhengHei"/>
                <a:cs typeface="Microsoft JhengHei"/>
              </a:rPr>
              <a:t>d</a:t>
            </a:r>
            <a:r>
              <a:rPr dirty="0" sz="2400" spc="-355" b="1">
                <a:latin typeface="Microsoft JhengHei"/>
                <a:cs typeface="Microsoft JhengHei"/>
              </a:rPr>
              <a:t>	</a:t>
            </a:r>
            <a:r>
              <a:rPr dirty="0" sz="2400" spc="-595" b="1">
                <a:latin typeface="Microsoft JhengHei"/>
                <a:cs typeface="Microsoft JhengHei"/>
              </a:rPr>
              <a:t>=</a:t>
            </a:r>
            <a:r>
              <a:rPr dirty="0" sz="2400" spc="-595" b="1">
                <a:latin typeface="Microsoft JhengHei"/>
                <a:cs typeface="Microsoft JhengHei"/>
              </a:rPr>
              <a:t>	</a:t>
            </a:r>
            <a:r>
              <a:rPr dirty="0" sz="2400" spc="80" b="1">
                <a:latin typeface="Microsoft JhengHei"/>
                <a:cs typeface="Microsoft JhengHei"/>
              </a:rPr>
              <a:t>[A</a:t>
            </a:r>
            <a:r>
              <a:rPr dirty="0" sz="2400" spc="45" b="1">
                <a:latin typeface="Microsoft JhengHei"/>
                <a:cs typeface="Microsoft JhengHei"/>
              </a:rPr>
              <a:t>]</a:t>
            </a:r>
            <a:r>
              <a:rPr dirty="0" sz="2400" b="1">
                <a:latin typeface="Microsoft JhengHei"/>
                <a:cs typeface="Microsoft JhengHei"/>
              </a:rPr>
              <a:t>	</a:t>
            </a:r>
            <a:r>
              <a:rPr dirty="0" sz="2400" spc="-900" b="1">
                <a:latin typeface="Microsoft JhengHei"/>
                <a:cs typeface="Microsoft JhengHei"/>
              </a:rPr>
              <a:t>MO</a:t>
            </a:r>
            <a:r>
              <a:rPr dirty="0" sz="2400" spc="-775" b="1">
                <a:latin typeface="Microsoft JhengHei"/>
                <a:cs typeface="Microsoft JhengHei"/>
              </a:rPr>
              <a:t>D</a:t>
            </a:r>
            <a:r>
              <a:rPr dirty="0" sz="2400" b="1">
                <a:latin typeface="Microsoft JhengHei"/>
                <a:cs typeface="Microsoft JhengHei"/>
              </a:rPr>
              <a:t>	</a:t>
            </a:r>
            <a:r>
              <a:rPr dirty="0" sz="2400" spc="-55" b="1">
                <a:latin typeface="Microsoft JhengHei"/>
                <a:cs typeface="Microsoft JhengHei"/>
              </a:rPr>
              <a:t>L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577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分页存储管理的基本方</a:t>
            </a:r>
            <a:r>
              <a:rPr dirty="0" sz="3600" spc="15"/>
              <a:t>法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数据结构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5860541"/>
            <a:ext cx="6030595" cy="669290"/>
          </a:xfrm>
          <a:custGeom>
            <a:avLst/>
            <a:gdLst/>
            <a:ahLst/>
            <a:cxnLst/>
            <a:rect l="l" t="t" r="r" b="b"/>
            <a:pathLst>
              <a:path w="6030595" h="669290">
                <a:moveTo>
                  <a:pt x="0" y="669035"/>
                </a:moveTo>
                <a:lnTo>
                  <a:pt x="6030467" y="669035"/>
                </a:lnTo>
                <a:lnTo>
                  <a:pt x="6030467" y="0"/>
                </a:lnTo>
                <a:lnTo>
                  <a:pt x="0" y="0"/>
                </a:lnTo>
                <a:lnTo>
                  <a:pt x="0" y="669035"/>
                </a:lnTo>
                <a:close/>
              </a:path>
            </a:pathLst>
          </a:custGeom>
          <a:ln w="28575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3327" y="6001308"/>
            <a:ext cx="6121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位示图：整个系统一张，记录内存使用情况。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0305" y="1535938"/>
            <a:ext cx="6479540" cy="680720"/>
            <a:chOff x="670305" y="1535938"/>
            <a:chExt cx="6479540" cy="680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542288"/>
              <a:ext cx="6466332" cy="667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6655" y="1542288"/>
              <a:ext cx="6466840" cy="668020"/>
            </a:xfrm>
            <a:custGeom>
              <a:avLst/>
              <a:gdLst/>
              <a:ahLst/>
              <a:cxnLst/>
              <a:rect l="l" t="t" r="r" b="b"/>
              <a:pathLst>
                <a:path w="6466840" h="668019">
                  <a:moveTo>
                    <a:pt x="0" y="111251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1" y="0"/>
                  </a:lnTo>
                  <a:lnTo>
                    <a:pt x="6355080" y="0"/>
                  </a:lnTo>
                  <a:lnTo>
                    <a:pt x="6398394" y="8739"/>
                  </a:lnTo>
                  <a:lnTo>
                    <a:pt x="6433756" y="32575"/>
                  </a:lnTo>
                  <a:lnTo>
                    <a:pt x="6457592" y="67937"/>
                  </a:lnTo>
                  <a:lnTo>
                    <a:pt x="6466332" y="111251"/>
                  </a:lnTo>
                  <a:lnTo>
                    <a:pt x="6466332" y="556260"/>
                  </a:lnTo>
                  <a:lnTo>
                    <a:pt x="6457592" y="599574"/>
                  </a:lnTo>
                  <a:lnTo>
                    <a:pt x="6433756" y="634936"/>
                  </a:lnTo>
                  <a:lnTo>
                    <a:pt x="6398394" y="658772"/>
                  </a:lnTo>
                  <a:lnTo>
                    <a:pt x="6355080" y="667512"/>
                  </a:lnTo>
                  <a:lnTo>
                    <a:pt x="111251" y="667512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60"/>
                  </a:lnTo>
                  <a:lnTo>
                    <a:pt x="0" y="111251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88923" y="1689938"/>
            <a:ext cx="5883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 spc="5" b="1">
                <a:latin typeface="Microsoft JhengHei"/>
                <a:cs typeface="Microsoft JhengHei"/>
              </a:rPr>
              <a:t>记录内存使用情况的数据结</a:t>
            </a:r>
            <a:r>
              <a:rPr dirty="0" sz="2400" spc="10" b="1">
                <a:latin typeface="Microsoft JhengHei"/>
                <a:cs typeface="Microsoft JhengHei"/>
              </a:rPr>
              <a:t>构</a:t>
            </a:r>
            <a:r>
              <a:rPr dirty="0" sz="2400" spc="-185" b="1">
                <a:latin typeface="Microsoft JhengHei"/>
                <a:cs typeface="Microsoft JhengHei"/>
              </a:rPr>
              <a:t>——</a:t>
            </a:r>
            <a:r>
              <a:rPr dirty="0" sz="2400" spc="5" b="1">
                <a:latin typeface="Microsoft JhengHei"/>
                <a:cs typeface="Microsoft JhengHei"/>
              </a:rPr>
              <a:t>位示图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648" y="2421635"/>
            <a:ext cx="7231380" cy="316077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577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分页存储管理的基本方</a:t>
            </a:r>
            <a:r>
              <a:rPr dirty="0" sz="3600" spc="15"/>
              <a:t>法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数据结构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350" y="5845302"/>
            <a:ext cx="2586355" cy="87820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0170" marR="201295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一个0/1位对应一 个帧的空闲/占用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0305" y="1535938"/>
            <a:ext cx="9972040" cy="680720"/>
            <a:chOff x="670305" y="1535938"/>
            <a:chExt cx="9972040" cy="680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542288"/>
              <a:ext cx="9959340" cy="667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6655" y="1542288"/>
              <a:ext cx="9959340" cy="668020"/>
            </a:xfrm>
            <a:custGeom>
              <a:avLst/>
              <a:gdLst/>
              <a:ahLst/>
              <a:cxnLst/>
              <a:rect l="l" t="t" r="r" b="b"/>
              <a:pathLst>
                <a:path w="9959340" h="668019">
                  <a:moveTo>
                    <a:pt x="0" y="111251"/>
                  </a:moveTo>
                  <a:lnTo>
                    <a:pt x="8742" y="67937"/>
                  </a:lnTo>
                  <a:lnTo>
                    <a:pt x="32586" y="32575"/>
                  </a:lnTo>
                  <a:lnTo>
                    <a:pt x="67953" y="8739"/>
                  </a:lnTo>
                  <a:lnTo>
                    <a:pt x="111264" y="0"/>
                  </a:lnTo>
                  <a:lnTo>
                    <a:pt x="9848088" y="0"/>
                  </a:lnTo>
                  <a:lnTo>
                    <a:pt x="9891402" y="8739"/>
                  </a:lnTo>
                  <a:lnTo>
                    <a:pt x="9926764" y="32575"/>
                  </a:lnTo>
                  <a:lnTo>
                    <a:pt x="9950600" y="67937"/>
                  </a:lnTo>
                  <a:lnTo>
                    <a:pt x="9959340" y="111251"/>
                  </a:lnTo>
                  <a:lnTo>
                    <a:pt x="9959340" y="556260"/>
                  </a:lnTo>
                  <a:lnTo>
                    <a:pt x="9950600" y="599574"/>
                  </a:lnTo>
                  <a:lnTo>
                    <a:pt x="9926764" y="634936"/>
                  </a:lnTo>
                  <a:lnTo>
                    <a:pt x="9891402" y="658772"/>
                  </a:lnTo>
                  <a:lnTo>
                    <a:pt x="9848088" y="667512"/>
                  </a:lnTo>
                  <a:lnTo>
                    <a:pt x="111264" y="667512"/>
                  </a:lnTo>
                  <a:lnTo>
                    <a:pt x="67953" y="658772"/>
                  </a:lnTo>
                  <a:lnTo>
                    <a:pt x="32586" y="634936"/>
                  </a:lnTo>
                  <a:lnTo>
                    <a:pt x="8742" y="599574"/>
                  </a:lnTo>
                  <a:lnTo>
                    <a:pt x="0" y="556260"/>
                  </a:lnTo>
                  <a:lnTo>
                    <a:pt x="0" y="111251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88923" y="1689938"/>
            <a:ext cx="9408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 spc="5" b="1">
                <a:latin typeface="Microsoft JhengHei"/>
                <a:cs typeface="Microsoft JhengHei"/>
              </a:rPr>
              <a:t>位示图的使用：设字</a:t>
            </a:r>
            <a:r>
              <a:rPr dirty="0" sz="2400" spc="10" b="1">
                <a:latin typeface="Microsoft JhengHei"/>
                <a:cs typeface="Microsoft JhengHei"/>
              </a:rPr>
              <a:t>号</a:t>
            </a:r>
            <a:r>
              <a:rPr dirty="0" sz="2400" spc="550" b="1">
                <a:latin typeface="Microsoft JhengHei"/>
                <a:cs typeface="Microsoft JhengHei"/>
              </a:rPr>
              <a:t>i</a:t>
            </a:r>
            <a:r>
              <a:rPr dirty="0" sz="2400" spc="5" b="1">
                <a:latin typeface="Microsoft JhengHei"/>
                <a:cs typeface="Microsoft JhengHei"/>
              </a:rPr>
              <a:t>、位</a:t>
            </a:r>
            <a:r>
              <a:rPr dirty="0" sz="2400" spc="10" b="1">
                <a:latin typeface="Microsoft JhengHei"/>
                <a:cs typeface="Microsoft JhengHei"/>
              </a:rPr>
              <a:t>号</a:t>
            </a:r>
            <a:r>
              <a:rPr dirty="0" sz="2400" spc="540" b="1">
                <a:latin typeface="Microsoft JhengHei"/>
                <a:cs typeface="Microsoft JhengHei"/>
              </a:rPr>
              <a:t>j</a:t>
            </a:r>
            <a:r>
              <a:rPr dirty="0" sz="2400" spc="5" b="1">
                <a:latin typeface="Microsoft JhengHei"/>
                <a:cs typeface="Microsoft JhengHei"/>
              </a:rPr>
              <a:t>、帧号</a:t>
            </a:r>
            <a:r>
              <a:rPr dirty="0" sz="2400" spc="-135" b="1">
                <a:latin typeface="Microsoft JhengHei"/>
                <a:cs typeface="Microsoft JhengHei"/>
              </a:rPr>
              <a:t>k</a:t>
            </a:r>
            <a:r>
              <a:rPr dirty="0" sz="2400" spc="5" b="1">
                <a:latin typeface="Microsoft JhengHei"/>
                <a:cs typeface="Microsoft JhengHei"/>
              </a:rPr>
              <a:t>取值均</a:t>
            </a:r>
            <a:r>
              <a:rPr dirty="0" sz="2400" spc="10" b="1">
                <a:latin typeface="Microsoft JhengHei"/>
                <a:cs typeface="Microsoft JhengHei"/>
              </a:rPr>
              <a:t>从</a:t>
            </a:r>
            <a:r>
              <a:rPr dirty="0" sz="2400" spc="-220" b="1">
                <a:latin typeface="Microsoft JhengHei"/>
                <a:cs typeface="Microsoft JhengHei"/>
              </a:rPr>
              <a:t>0</a:t>
            </a:r>
            <a:r>
              <a:rPr dirty="0" sz="2400" spc="5" b="1">
                <a:latin typeface="Microsoft JhengHei"/>
                <a:cs typeface="Microsoft JhengHei"/>
              </a:rPr>
              <a:t>开始，字长记</a:t>
            </a:r>
            <a:r>
              <a:rPr dirty="0" sz="2400" spc="10" b="1">
                <a:latin typeface="Microsoft JhengHei"/>
                <a:cs typeface="Microsoft JhengHei"/>
              </a:rPr>
              <a:t>为</a:t>
            </a:r>
            <a:r>
              <a:rPr dirty="0" sz="2400" spc="-55" b="1">
                <a:latin typeface="Microsoft JhengHei"/>
                <a:cs typeface="Microsoft JhengHei"/>
              </a:rPr>
              <a:t>L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655" y="2420111"/>
            <a:ext cx="7231380" cy="3441700"/>
            <a:chOff x="676655" y="2420111"/>
            <a:chExt cx="7231380" cy="34417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2420111"/>
              <a:ext cx="7231380" cy="31592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50666" y="4024919"/>
              <a:ext cx="692150" cy="1837055"/>
            </a:xfrm>
            <a:custGeom>
              <a:avLst/>
              <a:gdLst/>
              <a:ahLst/>
              <a:cxnLst/>
              <a:rect l="l" t="t" r="r" b="b"/>
              <a:pathLst>
                <a:path w="692150" h="1837054">
                  <a:moveTo>
                    <a:pt x="0" y="1709587"/>
                  </a:moveTo>
                  <a:lnTo>
                    <a:pt x="14858" y="1836523"/>
                  </a:lnTo>
                  <a:lnTo>
                    <a:pt x="89039" y="1765986"/>
                  </a:lnTo>
                  <a:lnTo>
                    <a:pt x="48256" y="1765986"/>
                  </a:lnTo>
                  <a:lnTo>
                    <a:pt x="40766" y="1764870"/>
                  </a:lnTo>
                  <a:lnTo>
                    <a:pt x="34301" y="1760938"/>
                  </a:lnTo>
                  <a:lnTo>
                    <a:pt x="30003" y="1755039"/>
                  </a:lnTo>
                  <a:lnTo>
                    <a:pt x="28229" y="1747955"/>
                  </a:lnTo>
                  <a:lnTo>
                    <a:pt x="29337" y="1740473"/>
                  </a:lnTo>
                  <a:lnTo>
                    <a:pt x="35821" y="1722556"/>
                  </a:lnTo>
                  <a:lnTo>
                    <a:pt x="0" y="1709587"/>
                  </a:lnTo>
                  <a:close/>
                </a:path>
                <a:path w="692150" h="1837054">
                  <a:moveTo>
                    <a:pt x="35821" y="1722556"/>
                  </a:moveTo>
                  <a:lnTo>
                    <a:pt x="29337" y="1740473"/>
                  </a:lnTo>
                  <a:lnTo>
                    <a:pt x="28229" y="1747955"/>
                  </a:lnTo>
                  <a:lnTo>
                    <a:pt x="30003" y="1755039"/>
                  </a:lnTo>
                  <a:lnTo>
                    <a:pt x="34301" y="1760938"/>
                  </a:lnTo>
                  <a:lnTo>
                    <a:pt x="40766" y="1764870"/>
                  </a:lnTo>
                  <a:lnTo>
                    <a:pt x="48256" y="1765986"/>
                  </a:lnTo>
                  <a:lnTo>
                    <a:pt x="55340" y="1764208"/>
                  </a:lnTo>
                  <a:lnTo>
                    <a:pt x="61233" y="1759903"/>
                  </a:lnTo>
                  <a:lnTo>
                    <a:pt x="65150" y="1753440"/>
                  </a:lnTo>
                  <a:lnTo>
                    <a:pt x="71635" y="1735523"/>
                  </a:lnTo>
                  <a:lnTo>
                    <a:pt x="35821" y="1722556"/>
                  </a:lnTo>
                  <a:close/>
                </a:path>
                <a:path w="692150" h="1837054">
                  <a:moveTo>
                    <a:pt x="71635" y="1735523"/>
                  </a:moveTo>
                  <a:lnTo>
                    <a:pt x="65150" y="1753440"/>
                  </a:lnTo>
                  <a:lnTo>
                    <a:pt x="61233" y="1759903"/>
                  </a:lnTo>
                  <a:lnTo>
                    <a:pt x="55340" y="1764208"/>
                  </a:lnTo>
                  <a:lnTo>
                    <a:pt x="48256" y="1765986"/>
                  </a:lnTo>
                  <a:lnTo>
                    <a:pt x="89039" y="1765986"/>
                  </a:lnTo>
                  <a:lnTo>
                    <a:pt x="107441" y="1748487"/>
                  </a:lnTo>
                  <a:lnTo>
                    <a:pt x="71635" y="1735523"/>
                  </a:lnTo>
                  <a:close/>
                </a:path>
                <a:path w="692150" h="1837054">
                  <a:moveTo>
                    <a:pt x="671579" y="0"/>
                  </a:moveTo>
                  <a:lnTo>
                    <a:pt x="664495" y="1774"/>
                  </a:lnTo>
                  <a:lnTo>
                    <a:pt x="658602" y="6072"/>
                  </a:lnTo>
                  <a:lnTo>
                    <a:pt x="654684" y="12537"/>
                  </a:lnTo>
                  <a:lnTo>
                    <a:pt x="35821" y="1722556"/>
                  </a:lnTo>
                  <a:lnTo>
                    <a:pt x="71635" y="1735523"/>
                  </a:lnTo>
                  <a:lnTo>
                    <a:pt x="690498" y="25491"/>
                  </a:lnTo>
                  <a:lnTo>
                    <a:pt x="691606" y="18002"/>
                  </a:lnTo>
                  <a:lnTo>
                    <a:pt x="689832" y="10918"/>
                  </a:lnTo>
                  <a:lnTo>
                    <a:pt x="685534" y="5024"/>
                  </a:lnTo>
                  <a:lnTo>
                    <a:pt x="679069" y="1107"/>
                  </a:lnTo>
                  <a:lnTo>
                    <a:pt x="671579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8247126" y="2666238"/>
            <a:ext cx="3817620" cy="1097280"/>
          </a:xfrm>
          <a:custGeom>
            <a:avLst/>
            <a:gdLst/>
            <a:ahLst/>
            <a:cxnLst/>
            <a:rect l="l" t="t" r="r" b="b"/>
            <a:pathLst>
              <a:path w="3817620" h="1097279">
                <a:moveTo>
                  <a:pt x="3817620" y="0"/>
                </a:moveTo>
                <a:lnTo>
                  <a:pt x="0" y="0"/>
                </a:lnTo>
                <a:lnTo>
                  <a:pt x="0" y="1097280"/>
                </a:lnTo>
                <a:lnTo>
                  <a:pt x="3817620" y="1097280"/>
                </a:lnTo>
                <a:lnTo>
                  <a:pt x="3817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47126" y="2666238"/>
            <a:ext cx="3817620" cy="109728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90805" marR="975360">
              <a:lnSpc>
                <a:spcPct val="135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分配时，查位示图，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找空闲帧：</a:t>
            </a:r>
            <a:r>
              <a:rPr dirty="0" sz="2400" spc="-10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k=i*L+j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7126" y="4043934"/>
            <a:ext cx="3832860" cy="2030095"/>
          </a:xfrm>
          <a:custGeom>
            <a:avLst/>
            <a:gdLst/>
            <a:ahLst/>
            <a:cxnLst/>
            <a:rect l="l" t="t" r="r" b="b"/>
            <a:pathLst>
              <a:path w="3832859" h="2030095">
                <a:moveTo>
                  <a:pt x="3832860" y="0"/>
                </a:moveTo>
                <a:lnTo>
                  <a:pt x="0" y="0"/>
                </a:lnTo>
                <a:lnTo>
                  <a:pt x="0" y="2029968"/>
                </a:lnTo>
                <a:lnTo>
                  <a:pt x="3832860" y="2029968"/>
                </a:lnTo>
                <a:lnTo>
                  <a:pt x="383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247126" y="4043934"/>
            <a:ext cx="3832860" cy="203009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65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305"/>
              </a:spcBef>
              <a:tabLst>
                <a:tab pos="1767205" algn="l"/>
                <a:tab pos="2072005" algn="l"/>
                <a:tab pos="268160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回收时，i=	[	k/L	]</a:t>
            </a:r>
            <a:endParaRPr sz="2400">
              <a:latin typeface="SimSun"/>
              <a:cs typeface="SimSun"/>
            </a:endParaRPr>
          </a:p>
          <a:p>
            <a:pPr marL="1263015">
              <a:lnSpc>
                <a:spcPct val="100000"/>
              </a:lnSpc>
              <a:spcBef>
                <a:spcPts val="1005"/>
              </a:spcBef>
              <a:tabLst>
                <a:tab pos="1720214" algn="l"/>
                <a:tab pos="2025014" algn="l"/>
                <a:tab pos="26346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j=	k	MOD	L</a:t>
            </a:r>
            <a:endParaRPr sz="2400">
              <a:latin typeface="SimSun"/>
              <a:cs typeface="SimSun"/>
            </a:endParaRPr>
          </a:p>
          <a:p>
            <a:pPr marL="90805" marR="381000">
              <a:lnSpc>
                <a:spcPct val="100000"/>
              </a:lnSpc>
              <a:spcBef>
                <a:spcPts val="10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由帧号可知位示图中字号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和位号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577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分页存储管理的基本方</a:t>
            </a:r>
            <a:r>
              <a:rPr dirty="0" sz="3600" spc="15"/>
              <a:t>法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数据结构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0305" y="1535938"/>
            <a:ext cx="8207375" cy="680720"/>
            <a:chOff x="670305" y="1535938"/>
            <a:chExt cx="8207375" cy="68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542288"/>
              <a:ext cx="8194548" cy="6675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542288"/>
              <a:ext cx="8194675" cy="668020"/>
            </a:xfrm>
            <a:custGeom>
              <a:avLst/>
              <a:gdLst/>
              <a:ahLst/>
              <a:cxnLst/>
              <a:rect l="l" t="t" r="r" b="b"/>
              <a:pathLst>
                <a:path w="8194675" h="668019">
                  <a:moveTo>
                    <a:pt x="0" y="111251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1" y="0"/>
                  </a:lnTo>
                  <a:lnTo>
                    <a:pt x="8083296" y="0"/>
                  </a:lnTo>
                  <a:lnTo>
                    <a:pt x="8126610" y="8739"/>
                  </a:lnTo>
                  <a:lnTo>
                    <a:pt x="8161972" y="32575"/>
                  </a:lnTo>
                  <a:lnTo>
                    <a:pt x="8185808" y="67937"/>
                  </a:lnTo>
                  <a:lnTo>
                    <a:pt x="8194548" y="111251"/>
                  </a:lnTo>
                  <a:lnTo>
                    <a:pt x="8194548" y="556260"/>
                  </a:lnTo>
                  <a:lnTo>
                    <a:pt x="8185808" y="599574"/>
                  </a:lnTo>
                  <a:lnTo>
                    <a:pt x="8161972" y="634936"/>
                  </a:lnTo>
                  <a:lnTo>
                    <a:pt x="8126610" y="658772"/>
                  </a:lnTo>
                  <a:lnTo>
                    <a:pt x="8083296" y="667512"/>
                  </a:lnTo>
                  <a:lnTo>
                    <a:pt x="111251" y="667512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60"/>
                  </a:lnTo>
                  <a:lnTo>
                    <a:pt x="0" y="111251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8923" y="1689938"/>
            <a:ext cx="77209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 spc="5" b="1">
                <a:latin typeface="Microsoft JhengHei"/>
                <a:cs typeface="Microsoft JhengHei"/>
              </a:rPr>
              <a:t>记录每个进程分页及占用内存情况的数据结</a:t>
            </a:r>
            <a:r>
              <a:rPr dirty="0" sz="2400" spc="15" b="1">
                <a:latin typeface="Microsoft JhengHei"/>
                <a:cs typeface="Microsoft JhengHei"/>
              </a:rPr>
              <a:t>构</a:t>
            </a:r>
            <a:r>
              <a:rPr dirty="0" sz="2400" spc="-185" b="1">
                <a:latin typeface="Microsoft JhengHei"/>
                <a:cs typeface="Microsoft JhengHei"/>
              </a:rPr>
              <a:t>——</a:t>
            </a:r>
            <a:r>
              <a:rPr dirty="0" sz="2400" spc="5" b="1">
                <a:latin typeface="Microsoft JhengHei"/>
                <a:cs typeface="Microsoft JhengHei"/>
              </a:rPr>
              <a:t>页表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418" y="2594610"/>
            <a:ext cx="5131435" cy="191452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91440" marR="154940">
              <a:lnSpc>
                <a:spcPct val="150100"/>
              </a:lnSpc>
              <a:spcBef>
                <a:spcPts val="790"/>
              </a:spcBef>
              <a:tabLst>
                <a:tab pos="29870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为了保证程序的正确运行，分页管理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机制应为每个进程建立一个数据结 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——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页表PT（Page	Table）。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418" y="4865370"/>
            <a:ext cx="5131435" cy="138430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91440" marR="154940">
              <a:lnSpc>
                <a:spcPct val="150100"/>
              </a:lnSpc>
              <a:spcBef>
                <a:spcPts val="86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页表中登记进程各页面对应的帧号，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供地址重定位使用。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22785" y="3215639"/>
            <a:ext cx="4614545" cy="3500754"/>
            <a:chOff x="6722785" y="3215639"/>
            <a:chExt cx="4614545" cy="350075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9523" y="3215639"/>
              <a:ext cx="4023360" cy="6705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32310" y="3786504"/>
              <a:ext cx="4595495" cy="2920365"/>
            </a:xfrm>
            <a:custGeom>
              <a:avLst/>
              <a:gdLst/>
              <a:ahLst/>
              <a:cxnLst/>
              <a:rect l="l" t="t" r="r" b="b"/>
              <a:pathLst>
                <a:path w="4595495" h="2920365">
                  <a:moveTo>
                    <a:pt x="739988" y="0"/>
                  </a:moveTo>
                  <a:lnTo>
                    <a:pt x="868385" y="660400"/>
                  </a:lnTo>
                  <a:lnTo>
                    <a:pt x="812822" y="685532"/>
                  </a:lnTo>
                  <a:lnTo>
                    <a:pt x="758958" y="711481"/>
                  </a:lnTo>
                  <a:lnTo>
                    <a:pt x="706807" y="738220"/>
                  </a:lnTo>
                  <a:lnTo>
                    <a:pt x="656385" y="765725"/>
                  </a:lnTo>
                  <a:lnTo>
                    <a:pt x="607706" y="793969"/>
                  </a:lnTo>
                  <a:lnTo>
                    <a:pt x="560784" y="822926"/>
                  </a:lnTo>
                  <a:lnTo>
                    <a:pt x="515635" y="852572"/>
                  </a:lnTo>
                  <a:lnTo>
                    <a:pt x="472272" y="882881"/>
                  </a:lnTo>
                  <a:lnTo>
                    <a:pt x="430711" y="913827"/>
                  </a:lnTo>
                  <a:lnTo>
                    <a:pt x="390966" y="945385"/>
                  </a:lnTo>
                  <a:lnTo>
                    <a:pt x="353051" y="977529"/>
                  </a:lnTo>
                  <a:lnTo>
                    <a:pt x="316982" y="1010234"/>
                  </a:lnTo>
                  <a:lnTo>
                    <a:pt x="282774" y="1043473"/>
                  </a:lnTo>
                  <a:lnTo>
                    <a:pt x="250439" y="1077222"/>
                  </a:lnTo>
                  <a:lnTo>
                    <a:pt x="219994" y="1111455"/>
                  </a:lnTo>
                  <a:lnTo>
                    <a:pt x="191454" y="1146147"/>
                  </a:lnTo>
                  <a:lnTo>
                    <a:pt x="164831" y="1181271"/>
                  </a:lnTo>
                  <a:lnTo>
                    <a:pt x="140142" y="1216803"/>
                  </a:lnTo>
                  <a:lnTo>
                    <a:pt x="117401" y="1252716"/>
                  </a:lnTo>
                  <a:lnTo>
                    <a:pt x="96623" y="1288985"/>
                  </a:lnTo>
                  <a:lnTo>
                    <a:pt x="77821" y="1325585"/>
                  </a:lnTo>
                  <a:lnTo>
                    <a:pt x="61012" y="1362490"/>
                  </a:lnTo>
                  <a:lnTo>
                    <a:pt x="46209" y="1399675"/>
                  </a:lnTo>
                  <a:lnTo>
                    <a:pt x="33427" y="1437114"/>
                  </a:lnTo>
                  <a:lnTo>
                    <a:pt x="22681" y="1474781"/>
                  </a:lnTo>
                  <a:lnTo>
                    <a:pt x="13985" y="1512650"/>
                  </a:lnTo>
                  <a:lnTo>
                    <a:pt x="7355" y="1550698"/>
                  </a:lnTo>
                  <a:lnTo>
                    <a:pt x="2804" y="1588897"/>
                  </a:lnTo>
                  <a:lnTo>
                    <a:pt x="347" y="1627222"/>
                  </a:lnTo>
                  <a:lnTo>
                    <a:pt x="0" y="1665648"/>
                  </a:lnTo>
                  <a:lnTo>
                    <a:pt x="1776" y="1704149"/>
                  </a:lnTo>
                  <a:lnTo>
                    <a:pt x="5690" y="1742699"/>
                  </a:lnTo>
                  <a:lnTo>
                    <a:pt x="11757" y="1781274"/>
                  </a:lnTo>
                  <a:lnTo>
                    <a:pt x="19992" y="1819846"/>
                  </a:lnTo>
                  <a:lnTo>
                    <a:pt x="30409" y="1858392"/>
                  </a:lnTo>
                  <a:lnTo>
                    <a:pt x="43023" y="1896886"/>
                  </a:lnTo>
                  <a:lnTo>
                    <a:pt x="57849" y="1935301"/>
                  </a:lnTo>
                  <a:lnTo>
                    <a:pt x="74900" y="1973612"/>
                  </a:lnTo>
                  <a:lnTo>
                    <a:pt x="94193" y="2011794"/>
                  </a:lnTo>
                  <a:lnTo>
                    <a:pt x="129381" y="2072007"/>
                  </a:lnTo>
                  <a:lnTo>
                    <a:pt x="169466" y="2130585"/>
                  </a:lnTo>
                  <a:lnTo>
                    <a:pt x="214284" y="2187479"/>
                  </a:lnTo>
                  <a:lnTo>
                    <a:pt x="263672" y="2242640"/>
                  </a:lnTo>
                  <a:lnTo>
                    <a:pt x="317466" y="2296018"/>
                  </a:lnTo>
                  <a:lnTo>
                    <a:pt x="345964" y="2322024"/>
                  </a:lnTo>
                  <a:lnTo>
                    <a:pt x="375503" y="2347565"/>
                  </a:lnTo>
                  <a:lnTo>
                    <a:pt x="406061" y="2372637"/>
                  </a:lnTo>
                  <a:lnTo>
                    <a:pt x="437618" y="2397232"/>
                  </a:lnTo>
                  <a:lnTo>
                    <a:pt x="470155" y="2421346"/>
                  </a:lnTo>
                  <a:lnTo>
                    <a:pt x="503650" y="2444970"/>
                  </a:lnTo>
                  <a:lnTo>
                    <a:pt x="538082" y="2468100"/>
                  </a:lnTo>
                  <a:lnTo>
                    <a:pt x="573433" y="2490729"/>
                  </a:lnTo>
                  <a:lnTo>
                    <a:pt x="609680" y="2512852"/>
                  </a:lnTo>
                  <a:lnTo>
                    <a:pt x="646804" y="2534461"/>
                  </a:lnTo>
                  <a:lnTo>
                    <a:pt x="684784" y="2555551"/>
                  </a:lnTo>
                  <a:lnTo>
                    <a:pt x="723600" y="2576116"/>
                  </a:lnTo>
                  <a:lnTo>
                    <a:pt x="763231" y="2596150"/>
                  </a:lnTo>
                  <a:lnTo>
                    <a:pt x="803657" y="2615646"/>
                  </a:lnTo>
                  <a:lnTo>
                    <a:pt x="844858" y="2634599"/>
                  </a:lnTo>
                  <a:lnTo>
                    <a:pt x="886812" y="2653001"/>
                  </a:lnTo>
                  <a:lnTo>
                    <a:pt x="929500" y="2670848"/>
                  </a:lnTo>
                  <a:lnTo>
                    <a:pt x="972901" y="2688133"/>
                  </a:lnTo>
                  <a:lnTo>
                    <a:pt x="1016995" y="2704849"/>
                  </a:lnTo>
                  <a:lnTo>
                    <a:pt x="1061760" y="2720992"/>
                  </a:lnTo>
                  <a:lnTo>
                    <a:pt x="1107178" y="2736553"/>
                  </a:lnTo>
                  <a:lnTo>
                    <a:pt x="1153227" y="2751529"/>
                  </a:lnTo>
                  <a:lnTo>
                    <a:pt x="1199886" y="2765911"/>
                  </a:lnTo>
                  <a:lnTo>
                    <a:pt x="1247136" y="2779695"/>
                  </a:lnTo>
                  <a:lnTo>
                    <a:pt x="1294956" y="2792874"/>
                  </a:lnTo>
                  <a:lnTo>
                    <a:pt x="1343326" y="2805441"/>
                  </a:lnTo>
                  <a:lnTo>
                    <a:pt x="1392224" y="2817392"/>
                  </a:lnTo>
                  <a:lnTo>
                    <a:pt x="1441632" y="2828719"/>
                  </a:lnTo>
                  <a:lnTo>
                    <a:pt x="1491527" y="2839416"/>
                  </a:lnTo>
                  <a:lnTo>
                    <a:pt x="1541890" y="2849478"/>
                  </a:lnTo>
                  <a:lnTo>
                    <a:pt x="1592700" y="2858898"/>
                  </a:lnTo>
                  <a:lnTo>
                    <a:pt x="1643937" y="2867671"/>
                  </a:lnTo>
                  <a:lnTo>
                    <a:pt x="1695581" y="2875789"/>
                  </a:lnTo>
                  <a:lnTo>
                    <a:pt x="1747610" y="2883247"/>
                  </a:lnTo>
                  <a:lnTo>
                    <a:pt x="1800005" y="2890039"/>
                  </a:lnTo>
                  <a:lnTo>
                    <a:pt x="1852745" y="2896159"/>
                  </a:lnTo>
                  <a:lnTo>
                    <a:pt x="1905810" y="2901600"/>
                  </a:lnTo>
                  <a:lnTo>
                    <a:pt x="1959179" y="2906356"/>
                  </a:lnTo>
                  <a:lnTo>
                    <a:pt x="2012831" y="2910421"/>
                  </a:lnTo>
                  <a:lnTo>
                    <a:pt x="2066747" y="2913790"/>
                  </a:lnTo>
                  <a:lnTo>
                    <a:pt x="2120905" y="2916455"/>
                  </a:lnTo>
                  <a:lnTo>
                    <a:pt x="2175286" y="2918412"/>
                  </a:lnTo>
                  <a:lnTo>
                    <a:pt x="2229869" y="2919653"/>
                  </a:lnTo>
                  <a:lnTo>
                    <a:pt x="2284633" y="2920172"/>
                  </a:lnTo>
                  <a:lnTo>
                    <a:pt x="2339559" y="2919964"/>
                  </a:lnTo>
                  <a:lnTo>
                    <a:pt x="2394624" y="2919022"/>
                  </a:lnTo>
                  <a:lnTo>
                    <a:pt x="2449811" y="2917341"/>
                  </a:lnTo>
                  <a:lnTo>
                    <a:pt x="2505096" y="2914913"/>
                  </a:lnTo>
                  <a:lnTo>
                    <a:pt x="2560461" y="2911733"/>
                  </a:lnTo>
                  <a:lnTo>
                    <a:pt x="2615885" y="2907795"/>
                  </a:lnTo>
                  <a:lnTo>
                    <a:pt x="2671347" y="2903093"/>
                  </a:lnTo>
                  <a:lnTo>
                    <a:pt x="2726827" y="2897620"/>
                  </a:lnTo>
                  <a:lnTo>
                    <a:pt x="2782305" y="2891370"/>
                  </a:lnTo>
                  <a:lnTo>
                    <a:pt x="2837759" y="2884338"/>
                  </a:lnTo>
                  <a:lnTo>
                    <a:pt x="2893170" y="2876517"/>
                  </a:lnTo>
                  <a:lnTo>
                    <a:pt x="2948518" y="2867901"/>
                  </a:lnTo>
                  <a:lnTo>
                    <a:pt x="3009936" y="2857381"/>
                  </a:lnTo>
                  <a:lnTo>
                    <a:pt x="3070439" y="2846005"/>
                  </a:lnTo>
                  <a:lnTo>
                    <a:pt x="3130012" y="2833786"/>
                  </a:lnTo>
                  <a:lnTo>
                    <a:pt x="3188638" y="2820742"/>
                  </a:lnTo>
                  <a:lnTo>
                    <a:pt x="3246303" y="2806889"/>
                  </a:lnTo>
                  <a:lnTo>
                    <a:pt x="3302990" y="2792241"/>
                  </a:lnTo>
                  <a:lnTo>
                    <a:pt x="3358685" y="2776814"/>
                  </a:lnTo>
                  <a:lnTo>
                    <a:pt x="3413371" y="2760625"/>
                  </a:lnTo>
                  <a:lnTo>
                    <a:pt x="3467033" y="2743689"/>
                  </a:lnTo>
                  <a:lnTo>
                    <a:pt x="3519655" y="2726022"/>
                  </a:lnTo>
                  <a:lnTo>
                    <a:pt x="3571223" y="2707640"/>
                  </a:lnTo>
                  <a:lnTo>
                    <a:pt x="3621720" y="2688559"/>
                  </a:lnTo>
                  <a:lnTo>
                    <a:pt x="3671130" y="2668793"/>
                  </a:lnTo>
                  <a:lnTo>
                    <a:pt x="3719439" y="2648360"/>
                  </a:lnTo>
                  <a:lnTo>
                    <a:pt x="3766630" y="2627275"/>
                  </a:lnTo>
                  <a:lnTo>
                    <a:pt x="3812689" y="2605553"/>
                  </a:lnTo>
                  <a:lnTo>
                    <a:pt x="3857598" y="2583211"/>
                  </a:lnTo>
                  <a:lnTo>
                    <a:pt x="3901344" y="2560264"/>
                  </a:lnTo>
                  <a:lnTo>
                    <a:pt x="3943911" y="2536728"/>
                  </a:lnTo>
                  <a:lnTo>
                    <a:pt x="3985282" y="2512619"/>
                  </a:lnTo>
                  <a:lnTo>
                    <a:pt x="4025442" y="2487952"/>
                  </a:lnTo>
                  <a:lnTo>
                    <a:pt x="4064376" y="2462744"/>
                  </a:lnTo>
                  <a:lnTo>
                    <a:pt x="4102068" y="2437010"/>
                  </a:lnTo>
                  <a:lnTo>
                    <a:pt x="4138502" y="2410766"/>
                  </a:lnTo>
                  <a:lnTo>
                    <a:pt x="4173664" y="2384027"/>
                  </a:lnTo>
                  <a:lnTo>
                    <a:pt x="4207537" y="2356810"/>
                  </a:lnTo>
                  <a:lnTo>
                    <a:pt x="4240106" y="2329131"/>
                  </a:lnTo>
                  <a:lnTo>
                    <a:pt x="4271355" y="2301004"/>
                  </a:lnTo>
                  <a:lnTo>
                    <a:pt x="4301269" y="2272446"/>
                  </a:lnTo>
                  <a:lnTo>
                    <a:pt x="4329832" y="2243473"/>
                  </a:lnTo>
                  <a:lnTo>
                    <a:pt x="4357029" y="2214100"/>
                  </a:lnTo>
                  <a:lnTo>
                    <a:pt x="4382843" y="2184343"/>
                  </a:lnTo>
                  <a:lnTo>
                    <a:pt x="4407260" y="2154218"/>
                  </a:lnTo>
                  <a:lnTo>
                    <a:pt x="4430265" y="2123741"/>
                  </a:lnTo>
                  <a:lnTo>
                    <a:pt x="4471971" y="2061794"/>
                  </a:lnTo>
                  <a:lnTo>
                    <a:pt x="4507839" y="1998626"/>
                  </a:lnTo>
                  <a:lnTo>
                    <a:pt x="4537742" y="1934366"/>
                  </a:lnTo>
                  <a:lnTo>
                    <a:pt x="4561558" y="1869138"/>
                  </a:lnTo>
                  <a:lnTo>
                    <a:pt x="4579161" y="1803069"/>
                  </a:lnTo>
                  <a:lnTo>
                    <a:pt x="4590426" y="1736286"/>
                  </a:lnTo>
                  <a:lnTo>
                    <a:pt x="4595230" y="1668914"/>
                  </a:lnTo>
                  <a:lnTo>
                    <a:pt x="4595170" y="1635047"/>
                  </a:lnTo>
                  <a:lnTo>
                    <a:pt x="4590048" y="1567029"/>
                  </a:lnTo>
                  <a:lnTo>
                    <a:pt x="4578153" y="1498739"/>
                  </a:lnTo>
                  <a:lnTo>
                    <a:pt x="4559361" y="1430302"/>
                  </a:lnTo>
                  <a:lnTo>
                    <a:pt x="4533546" y="1361845"/>
                  </a:lnTo>
                  <a:lnTo>
                    <a:pt x="4500585" y="1293495"/>
                  </a:lnTo>
                  <a:lnTo>
                    <a:pt x="4465397" y="1233278"/>
                  </a:lnTo>
                  <a:lnTo>
                    <a:pt x="4425312" y="1174697"/>
                  </a:lnTo>
                  <a:lnTo>
                    <a:pt x="4380493" y="1117800"/>
                  </a:lnTo>
                  <a:lnTo>
                    <a:pt x="4331105" y="1062637"/>
                  </a:lnTo>
                  <a:lnTo>
                    <a:pt x="4277311" y="1009256"/>
                  </a:lnTo>
                  <a:lnTo>
                    <a:pt x="4248813" y="983249"/>
                  </a:lnTo>
                  <a:lnTo>
                    <a:pt x="4219275" y="957707"/>
                  </a:lnTo>
                  <a:lnTo>
                    <a:pt x="4188716" y="932634"/>
                  </a:lnTo>
                  <a:lnTo>
                    <a:pt x="4157159" y="908038"/>
                  </a:lnTo>
                  <a:lnTo>
                    <a:pt x="4124623" y="883924"/>
                  </a:lnTo>
                  <a:lnTo>
                    <a:pt x="4091128" y="860299"/>
                  </a:lnTo>
                  <a:lnTo>
                    <a:pt x="4056695" y="837168"/>
                  </a:lnTo>
                  <a:lnTo>
                    <a:pt x="4021345" y="814538"/>
                  </a:lnTo>
                  <a:lnTo>
                    <a:pt x="3985097" y="792415"/>
                  </a:lnTo>
                  <a:lnTo>
                    <a:pt x="3947973" y="770805"/>
                  </a:lnTo>
                  <a:lnTo>
                    <a:pt x="3909993" y="749714"/>
                  </a:lnTo>
                  <a:lnTo>
                    <a:pt x="3871177" y="729149"/>
                  </a:lnTo>
                  <a:lnTo>
                    <a:pt x="3831546" y="709115"/>
                  </a:lnTo>
                  <a:lnTo>
                    <a:pt x="3791120" y="689618"/>
                  </a:lnTo>
                  <a:lnTo>
                    <a:pt x="3749920" y="670666"/>
                  </a:lnTo>
                  <a:lnTo>
                    <a:pt x="3707965" y="652263"/>
                  </a:lnTo>
                  <a:lnTo>
                    <a:pt x="3665277" y="634416"/>
                  </a:lnTo>
                  <a:lnTo>
                    <a:pt x="3621876" y="617131"/>
                  </a:lnTo>
                  <a:lnTo>
                    <a:pt x="3577783" y="600414"/>
                  </a:lnTo>
                  <a:lnTo>
                    <a:pt x="3533017" y="584272"/>
                  </a:lnTo>
                  <a:lnTo>
                    <a:pt x="3487599" y="568710"/>
                  </a:lnTo>
                  <a:lnTo>
                    <a:pt x="3441551" y="553735"/>
                  </a:lnTo>
                  <a:lnTo>
                    <a:pt x="3394891" y="539353"/>
                  </a:lnTo>
                  <a:lnTo>
                    <a:pt x="3347641" y="525569"/>
                  </a:lnTo>
                  <a:lnTo>
                    <a:pt x="3299821" y="512391"/>
                  </a:lnTo>
                  <a:lnTo>
                    <a:pt x="3251451" y="499823"/>
                  </a:lnTo>
                  <a:lnTo>
                    <a:pt x="3202553" y="487873"/>
                  </a:lnTo>
                  <a:lnTo>
                    <a:pt x="3153146" y="476546"/>
                  </a:lnTo>
                  <a:lnTo>
                    <a:pt x="3103250" y="465849"/>
                  </a:lnTo>
                  <a:lnTo>
                    <a:pt x="3052887" y="455787"/>
                  </a:lnTo>
                  <a:lnTo>
                    <a:pt x="3002077" y="446368"/>
                  </a:lnTo>
                  <a:lnTo>
                    <a:pt x="2950840" y="437596"/>
                  </a:lnTo>
                  <a:lnTo>
                    <a:pt x="2899196" y="429478"/>
                  </a:lnTo>
                  <a:lnTo>
                    <a:pt x="2847167" y="422021"/>
                  </a:lnTo>
                  <a:lnTo>
                    <a:pt x="2794772" y="415229"/>
                  </a:lnTo>
                  <a:lnTo>
                    <a:pt x="2742032" y="409110"/>
                  </a:lnTo>
                  <a:lnTo>
                    <a:pt x="2688967" y="403670"/>
                  </a:lnTo>
                  <a:lnTo>
                    <a:pt x="2635599" y="398915"/>
                  </a:lnTo>
                  <a:lnTo>
                    <a:pt x="2581946" y="394850"/>
                  </a:lnTo>
                  <a:lnTo>
                    <a:pt x="2528031" y="391482"/>
                  </a:lnTo>
                  <a:lnTo>
                    <a:pt x="2473872" y="388817"/>
                  </a:lnTo>
                  <a:lnTo>
                    <a:pt x="2419491" y="386862"/>
                  </a:lnTo>
                  <a:lnTo>
                    <a:pt x="2364908" y="385622"/>
                  </a:lnTo>
                  <a:lnTo>
                    <a:pt x="2310144" y="385103"/>
                  </a:lnTo>
                  <a:lnTo>
                    <a:pt x="2255219" y="385312"/>
                  </a:lnTo>
                  <a:lnTo>
                    <a:pt x="2200153" y="386255"/>
                  </a:lnTo>
                  <a:lnTo>
                    <a:pt x="2144967" y="387938"/>
                  </a:lnTo>
                  <a:lnTo>
                    <a:pt x="2089681" y="390366"/>
                  </a:lnTo>
                  <a:lnTo>
                    <a:pt x="2034316" y="393547"/>
                  </a:lnTo>
                  <a:lnTo>
                    <a:pt x="1978892" y="397486"/>
                  </a:lnTo>
                  <a:lnTo>
                    <a:pt x="1923430" y="402190"/>
                  </a:lnTo>
                  <a:lnTo>
                    <a:pt x="1867950" y="407664"/>
                  </a:lnTo>
                  <a:lnTo>
                    <a:pt x="1812473" y="413914"/>
                  </a:lnTo>
                  <a:lnTo>
                    <a:pt x="1757018" y="420948"/>
                  </a:lnTo>
                  <a:lnTo>
                    <a:pt x="1701607" y="428770"/>
                  </a:lnTo>
                  <a:lnTo>
                    <a:pt x="1646260" y="437388"/>
                  </a:lnTo>
                  <a:lnTo>
                    <a:pt x="739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32310" y="3786504"/>
              <a:ext cx="4595495" cy="2920365"/>
            </a:xfrm>
            <a:custGeom>
              <a:avLst/>
              <a:gdLst/>
              <a:ahLst/>
              <a:cxnLst/>
              <a:rect l="l" t="t" r="r" b="b"/>
              <a:pathLst>
                <a:path w="4595495" h="2920365">
                  <a:moveTo>
                    <a:pt x="739988" y="0"/>
                  </a:moveTo>
                  <a:lnTo>
                    <a:pt x="1646260" y="437388"/>
                  </a:lnTo>
                  <a:lnTo>
                    <a:pt x="1701607" y="428770"/>
                  </a:lnTo>
                  <a:lnTo>
                    <a:pt x="1757018" y="420948"/>
                  </a:lnTo>
                  <a:lnTo>
                    <a:pt x="1812473" y="413914"/>
                  </a:lnTo>
                  <a:lnTo>
                    <a:pt x="1867950" y="407664"/>
                  </a:lnTo>
                  <a:lnTo>
                    <a:pt x="1923430" y="402190"/>
                  </a:lnTo>
                  <a:lnTo>
                    <a:pt x="1978892" y="397486"/>
                  </a:lnTo>
                  <a:lnTo>
                    <a:pt x="2034316" y="393547"/>
                  </a:lnTo>
                  <a:lnTo>
                    <a:pt x="2089681" y="390366"/>
                  </a:lnTo>
                  <a:lnTo>
                    <a:pt x="2144967" y="387938"/>
                  </a:lnTo>
                  <a:lnTo>
                    <a:pt x="2200153" y="386255"/>
                  </a:lnTo>
                  <a:lnTo>
                    <a:pt x="2255219" y="385312"/>
                  </a:lnTo>
                  <a:lnTo>
                    <a:pt x="2310144" y="385103"/>
                  </a:lnTo>
                  <a:lnTo>
                    <a:pt x="2364908" y="385622"/>
                  </a:lnTo>
                  <a:lnTo>
                    <a:pt x="2419491" y="386862"/>
                  </a:lnTo>
                  <a:lnTo>
                    <a:pt x="2473872" y="388817"/>
                  </a:lnTo>
                  <a:lnTo>
                    <a:pt x="2528031" y="391482"/>
                  </a:lnTo>
                  <a:lnTo>
                    <a:pt x="2581946" y="394850"/>
                  </a:lnTo>
                  <a:lnTo>
                    <a:pt x="2635599" y="398915"/>
                  </a:lnTo>
                  <a:lnTo>
                    <a:pt x="2688967" y="403670"/>
                  </a:lnTo>
                  <a:lnTo>
                    <a:pt x="2742032" y="409110"/>
                  </a:lnTo>
                  <a:lnTo>
                    <a:pt x="2794772" y="415229"/>
                  </a:lnTo>
                  <a:lnTo>
                    <a:pt x="2847167" y="422021"/>
                  </a:lnTo>
                  <a:lnTo>
                    <a:pt x="2899196" y="429478"/>
                  </a:lnTo>
                  <a:lnTo>
                    <a:pt x="2950840" y="437596"/>
                  </a:lnTo>
                  <a:lnTo>
                    <a:pt x="3002077" y="446368"/>
                  </a:lnTo>
                  <a:lnTo>
                    <a:pt x="3052887" y="455787"/>
                  </a:lnTo>
                  <a:lnTo>
                    <a:pt x="3103250" y="465849"/>
                  </a:lnTo>
                  <a:lnTo>
                    <a:pt x="3153146" y="476546"/>
                  </a:lnTo>
                  <a:lnTo>
                    <a:pt x="3202553" y="487873"/>
                  </a:lnTo>
                  <a:lnTo>
                    <a:pt x="3251451" y="499823"/>
                  </a:lnTo>
                  <a:lnTo>
                    <a:pt x="3299821" y="512391"/>
                  </a:lnTo>
                  <a:lnTo>
                    <a:pt x="3347641" y="525569"/>
                  </a:lnTo>
                  <a:lnTo>
                    <a:pt x="3394891" y="539353"/>
                  </a:lnTo>
                  <a:lnTo>
                    <a:pt x="3441551" y="553735"/>
                  </a:lnTo>
                  <a:lnTo>
                    <a:pt x="3487599" y="568710"/>
                  </a:lnTo>
                  <a:lnTo>
                    <a:pt x="3533017" y="584272"/>
                  </a:lnTo>
                  <a:lnTo>
                    <a:pt x="3577783" y="600414"/>
                  </a:lnTo>
                  <a:lnTo>
                    <a:pt x="3621876" y="617131"/>
                  </a:lnTo>
                  <a:lnTo>
                    <a:pt x="3665277" y="634416"/>
                  </a:lnTo>
                  <a:lnTo>
                    <a:pt x="3707965" y="652263"/>
                  </a:lnTo>
                  <a:lnTo>
                    <a:pt x="3749920" y="670666"/>
                  </a:lnTo>
                  <a:lnTo>
                    <a:pt x="3791120" y="689618"/>
                  </a:lnTo>
                  <a:lnTo>
                    <a:pt x="3831546" y="709115"/>
                  </a:lnTo>
                  <a:lnTo>
                    <a:pt x="3871177" y="729149"/>
                  </a:lnTo>
                  <a:lnTo>
                    <a:pt x="3909993" y="749714"/>
                  </a:lnTo>
                  <a:lnTo>
                    <a:pt x="3947973" y="770805"/>
                  </a:lnTo>
                  <a:lnTo>
                    <a:pt x="3985097" y="792415"/>
                  </a:lnTo>
                  <a:lnTo>
                    <a:pt x="4021345" y="814538"/>
                  </a:lnTo>
                  <a:lnTo>
                    <a:pt x="4056695" y="837168"/>
                  </a:lnTo>
                  <a:lnTo>
                    <a:pt x="4091128" y="860299"/>
                  </a:lnTo>
                  <a:lnTo>
                    <a:pt x="4124623" y="883924"/>
                  </a:lnTo>
                  <a:lnTo>
                    <a:pt x="4157159" y="908038"/>
                  </a:lnTo>
                  <a:lnTo>
                    <a:pt x="4188716" y="932634"/>
                  </a:lnTo>
                  <a:lnTo>
                    <a:pt x="4219275" y="957707"/>
                  </a:lnTo>
                  <a:lnTo>
                    <a:pt x="4248813" y="983249"/>
                  </a:lnTo>
                  <a:lnTo>
                    <a:pt x="4277311" y="1009256"/>
                  </a:lnTo>
                  <a:lnTo>
                    <a:pt x="4304749" y="1035721"/>
                  </a:lnTo>
                  <a:lnTo>
                    <a:pt x="4356360" y="1089999"/>
                  </a:lnTo>
                  <a:lnTo>
                    <a:pt x="4403484" y="1146035"/>
                  </a:lnTo>
                  <a:lnTo>
                    <a:pt x="4445956" y="1203780"/>
                  </a:lnTo>
                  <a:lnTo>
                    <a:pt x="4483613" y="1263185"/>
                  </a:lnTo>
                  <a:lnTo>
                    <a:pt x="4517966" y="1327649"/>
                  </a:lnTo>
                  <a:lnTo>
                    <a:pt x="4547339" y="1396069"/>
                  </a:lnTo>
                  <a:lnTo>
                    <a:pt x="4569627" y="1464531"/>
                  </a:lnTo>
                  <a:lnTo>
                    <a:pt x="4584955" y="1532911"/>
                  </a:lnTo>
                  <a:lnTo>
                    <a:pt x="4593448" y="1601080"/>
                  </a:lnTo>
                  <a:lnTo>
                    <a:pt x="4595230" y="1668914"/>
                  </a:lnTo>
                  <a:lnTo>
                    <a:pt x="4593644" y="1702666"/>
                  </a:lnTo>
                  <a:lnTo>
                    <a:pt x="4585594" y="1769759"/>
                  </a:lnTo>
                  <a:lnTo>
                    <a:pt x="4571144" y="1836201"/>
                  </a:lnTo>
                  <a:lnTo>
                    <a:pt x="4550419" y="1901865"/>
                  </a:lnTo>
                  <a:lnTo>
                    <a:pt x="4523544" y="1966625"/>
                  </a:lnTo>
                  <a:lnTo>
                    <a:pt x="4490643" y="2030355"/>
                  </a:lnTo>
                  <a:lnTo>
                    <a:pt x="4451840" y="2092928"/>
                  </a:lnTo>
                  <a:lnTo>
                    <a:pt x="4407260" y="2154218"/>
                  </a:lnTo>
                  <a:lnTo>
                    <a:pt x="4382843" y="2184343"/>
                  </a:lnTo>
                  <a:lnTo>
                    <a:pt x="4357029" y="2214100"/>
                  </a:lnTo>
                  <a:lnTo>
                    <a:pt x="4329832" y="2243473"/>
                  </a:lnTo>
                  <a:lnTo>
                    <a:pt x="4301269" y="2272446"/>
                  </a:lnTo>
                  <a:lnTo>
                    <a:pt x="4271355" y="2301004"/>
                  </a:lnTo>
                  <a:lnTo>
                    <a:pt x="4240106" y="2329131"/>
                  </a:lnTo>
                  <a:lnTo>
                    <a:pt x="4207537" y="2356810"/>
                  </a:lnTo>
                  <a:lnTo>
                    <a:pt x="4173664" y="2384027"/>
                  </a:lnTo>
                  <a:lnTo>
                    <a:pt x="4138502" y="2410766"/>
                  </a:lnTo>
                  <a:lnTo>
                    <a:pt x="4102068" y="2437010"/>
                  </a:lnTo>
                  <a:lnTo>
                    <a:pt x="4064376" y="2462744"/>
                  </a:lnTo>
                  <a:lnTo>
                    <a:pt x="4025442" y="2487952"/>
                  </a:lnTo>
                  <a:lnTo>
                    <a:pt x="3985282" y="2512619"/>
                  </a:lnTo>
                  <a:lnTo>
                    <a:pt x="3943911" y="2536728"/>
                  </a:lnTo>
                  <a:lnTo>
                    <a:pt x="3901344" y="2560264"/>
                  </a:lnTo>
                  <a:lnTo>
                    <a:pt x="3857598" y="2583211"/>
                  </a:lnTo>
                  <a:lnTo>
                    <a:pt x="3812689" y="2605553"/>
                  </a:lnTo>
                  <a:lnTo>
                    <a:pt x="3766630" y="2627275"/>
                  </a:lnTo>
                  <a:lnTo>
                    <a:pt x="3719439" y="2648360"/>
                  </a:lnTo>
                  <a:lnTo>
                    <a:pt x="3671130" y="2668793"/>
                  </a:lnTo>
                  <a:lnTo>
                    <a:pt x="3621720" y="2688559"/>
                  </a:lnTo>
                  <a:lnTo>
                    <a:pt x="3571223" y="2707640"/>
                  </a:lnTo>
                  <a:lnTo>
                    <a:pt x="3519655" y="2726022"/>
                  </a:lnTo>
                  <a:lnTo>
                    <a:pt x="3467033" y="2743689"/>
                  </a:lnTo>
                  <a:lnTo>
                    <a:pt x="3413371" y="2760625"/>
                  </a:lnTo>
                  <a:lnTo>
                    <a:pt x="3358685" y="2776814"/>
                  </a:lnTo>
                  <a:lnTo>
                    <a:pt x="3302990" y="2792241"/>
                  </a:lnTo>
                  <a:lnTo>
                    <a:pt x="3246303" y="2806889"/>
                  </a:lnTo>
                  <a:lnTo>
                    <a:pt x="3188638" y="2820742"/>
                  </a:lnTo>
                  <a:lnTo>
                    <a:pt x="3130012" y="2833786"/>
                  </a:lnTo>
                  <a:lnTo>
                    <a:pt x="3070439" y="2846005"/>
                  </a:lnTo>
                  <a:lnTo>
                    <a:pt x="3009936" y="2857381"/>
                  </a:lnTo>
                  <a:lnTo>
                    <a:pt x="2948518" y="2867901"/>
                  </a:lnTo>
                  <a:lnTo>
                    <a:pt x="2893170" y="2876517"/>
                  </a:lnTo>
                  <a:lnTo>
                    <a:pt x="2837759" y="2884338"/>
                  </a:lnTo>
                  <a:lnTo>
                    <a:pt x="2782305" y="2891370"/>
                  </a:lnTo>
                  <a:lnTo>
                    <a:pt x="2726827" y="2897620"/>
                  </a:lnTo>
                  <a:lnTo>
                    <a:pt x="2671347" y="2903093"/>
                  </a:lnTo>
                  <a:lnTo>
                    <a:pt x="2615885" y="2907795"/>
                  </a:lnTo>
                  <a:lnTo>
                    <a:pt x="2560461" y="2911733"/>
                  </a:lnTo>
                  <a:lnTo>
                    <a:pt x="2505096" y="2914913"/>
                  </a:lnTo>
                  <a:lnTo>
                    <a:pt x="2449811" y="2917341"/>
                  </a:lnTo>
                  <a:lnTo>
                    <a:pt x="2394624" y="2919022"/>
                  </a:lnTo>
                  <a:lnTo>
                    <a:pt x="2339559" y="2919964"/>
                  </a:lnTo>
                  <a:lnTo>
                    <a:pt x="2284633" y="2920172"/>
                  </a:lnTo>
                  <a:lnTo>
                    <a:pt x="2229869" y="2919653"/>
                  </a:lnTo>
                  <a:lnTo>
                    <a:pt x="2175286" y="2918412"/>
                  </a:lnTo>
                  <a:lnTo>
                    <a:pt x="2120905" y="2916455"/>
                  </a:lnTo>
                  <a:lnTo>
                    <a:pt x="2066747" y="2913790"/>
                  </a:lnTo>
                  <a:lnTo>
                    <a:pt x="2012831" y="2910421"/>
                  </a:lnTo>
                  <a:lnTo>
                    <a:pt x="1959179" y="2906356"/>
                  </a:lnTo>
                  <a:lnTo>
                    <a:pt x="1905810" y="2901600"/>
                  </a:lnTo>
                  <a:lnTo>
                    <a:pt x="1852745" y="2896159"/>
                  </a:lnTo>
                  <a:lnTo>
                    <a:pt x="1800005" y="2890039"/>
                  </a:lnTo>
                  <a:lnTo>
                    <a:pt x="1747610" y="2883247"/>
                  </a:lnTo>
                  <a:lnTo>
                    <a:pt x="1695581" y="2875789"/>
                  </a:lnTo>
                  <a:lnTo>
                    <a:pt x="1643937" y="2867671"/>
                  </a:lnTo>
                  <a:lnTo>
                    <a:pt x="1592700" y="2858898"/>
                  </a:lnTo>
                  <a:lnTo>
                    <a:pt x="1541890" y="2849478"/>
                  </a:lnTo>
                  <a:lnTo>
                    <a:pt x="1491527" y="2839416"/>
                  </a:lnTo>
                  <a:lnTo>
                    <a:pt x="1441632" y="2828719"/>
                  </a:lnTo>
                  <a:lnTo>
                    <a:pt x="1392224" y="2817392"/>
                  </a:lnTo>
                  <a:lnTo>
                    <a:pt x="1343326" y="2805441"/>
                  </a:lnTo>
                  <a:lnTo>
                    <a:pt x="1294956" y="2792874"/>
                  </a:lnTo>
                  <a:lnTo>
                    <a:pt x="1247136" y="2779695"/>
                  </a:lnTo>
                  <a:lnTo>
                    <a:pt x="1199886" y="2765911"/>
                  </a:lnTo>
                  <a:lnTo>
                    <a:pt x="1153227" y="2751529"/>
                  </a:lnTo>
                  <a:lnTo>
                    <a:pt x="1107178" y="2736553"/>
                  </a:lnTo>
                  <a:lnTo>
                    <a:pt x="1061760" y="2720992"/>
                  </a:lnTo>
                  <a:lnTo>
                    <a:pt x="1016995" y="2704849"/>
                  </a:lnTo>
                  <a:lnTo>
                    <a:pt x="972901" y="2688133"/>
                  </a:lnTo>
                  <a:lnTo>
                    <a:pt x="929500" y="2670848"/>
                  </a:lnTo>
                  <a:lnTo>
                    <a:pt x="886812" y="2653001"/>
                  </a:lnTo>
                  <a:lnTo>
                    <a:pt x="844858" y="2634599"/>
                  </a:lnTo>
                  <a:lnTo>
                    <a:pt x="803657" y="2615646"/>
                  </a:lnTo>
                  <a:lnTo>
                    <a:pt x="763231" y="2596150"/>
                  </a:lnTo>
                  <a:lnTo>
                    <a:pt x="723600" y="2576116"/>
                  </a:lnTo>
                  <a:lnTo>
                    <a:pt x="684784" y="2555551"/>
                  </a:lnTo>
                  <a:lnTo>
                    <a:pt x="646804" y="2534461"/>
                  </a:lnTo>
                  <a:lnTo>
                    <a:pt x="609680" y="2512852"/>
                  </a:lnTo>
                  <a:lnTo>
                    <a:pt x="573433" y="2490729"/>
                  </a:lnTo>
                  <a:lnTo>
                    <a:pt x="538082" y="2468100"/>
                  </a:lnTo>
                  <a:lnTo>
                    <a:pt x="503650" y="2444970"/>
                  </a:lnTo>
                  <a:lnTo>
                    <a:pt x="470155" y="2421346"/>
                  </a:lnTo>
                  <a:lnTo>
                    <a:pt x="437618" y="2397232"/>
                  </a:lnTo>
                  <a:lnTo>
                    <a:pt x="406061" y="2372637"/>
                  </a:lnTo>
                  <a:lnTo>
                    <a:pt x="375503" y="2347565"/>
                  </a:lnTo>
                  <a:lnTo>
                    <a:pt x="345964" y="2322024"/>
                  </a:lnTo>
                  <a:lnTo>
                    <a:pt x="317466" y="2296018"/>
                  </a:lnTo>
                  <a:lnTo>
                    <a:pt x="290028" y="2269555"/>
                  </a:lnTo>
                  <a:lnTo>
                    <a:pt x="238417" y="2215279"/>
                  </a:lnTo>
                  <a:lnTo>
                    <a:pt x="191293" y="2159245"/>
                  </a:lnTo>
                  <a:lnTo>
                    <a:pt x="148821" y="2101503"/>
                  </a:lnTo>
                  <a:lnTo>
                    <a:pt x="111164" y="2042102"/>
                  </a:lnTo>
                  <a:lnTo>
                    <a:pt x="74900" y="1973612"/>
                  </a:lnTo>
                  <a:lnTo>
                    <a:pt x="57849" y="1935301"/>
                  </a:lnTo>
                  <a:lnTo>
                    <a:pt x="43023" y="1896886"/>
                  </a:lnTo>
                  <a:lnTo>
                    <a:pt x="30409" y="1858392"/>
                  </a:lnTo>
                  <a:lnTo>
                    <a:pt x="19992" y="1819846"/>
                  </a:lnTo>
                  <a:lnTo>
                    <a:pt x="11757" y="1781274"/>
                  </a:lnTo>
                  <a:lnTo>
                    <a:pt x="5690" y="1742699"/>
                  </a:lnTo>
                  <a:lnTo>
                    <a:pt x="1776" y="1704149"/>
                  </a:lnTo>
                  <a:lnTo>
                    <a:pt x="0" y="1665648"/>
                  </a:lnTo>
                  <a:lnTo>
                    <a:pt x="347" y="1627222"/>
                  </a:lnTo>
                  <a:lnTo>
                    <a:pt x="2804" y="1588897"/>
                  </a:lnTo>
                  <a:lnTo>
                    <a:pt x="7355" y="1550698"/>
                  </a:lnTo>
                  <a:lnTo>
                    <a:pt x="13985" y="1512650"/>
                  </a:lnTo>
                  <a:lnTo>
                    <a:pt x="22681" y="1474781"/>
                  </a:lnTo>
                  <a:lnTo>
                    <a:pt x="33427" y="1437114"/>
                  </a:lnTo>
                  <a:lnTo>
                    <a:pt x="46209" y="1399675"/>
                  </a:lnTo>
                  <a:lnTo>
                    <a:pt x="61012" y="1362490"/>
                  </a:lnTo>
                  <a:lnTo>
                    <a:pt x="77821" y="1325585"/>
                  </a:lnTo>
                  <a:lnTo>
                    <a:pt x="96623" y="1288985"/>
                  </a:lnTo>
                  <a:lnTo>
                    <a:pt x="117401" y="1252716"/>
                  </a:lnTo>
                  <a:lnTo>
                    <a:pt x="140142" y="1216803"/>
                  </a:lnTo>
                  <a:lnTo>
                    <a:pt x="164831" y="1181271"/>
                  </a:lnTo>
                  <a:lnTo>
                    <a:pt x="191454" y="1146147"/>
                  </a:lnTo>
                  <a:lnTo>
                    <a:pt x="219994" y="1111455"/>
                  </a:lnTo>
                  <a:lnTo>
                    <a:pt x="250439" y="1077222"/>
                  </a:lnTo>
                  <a:lnTo>
                    <a:pt x="282774" y="1043473"/>
                  </a:lnTo>
                  <a:lnTo>
                    <a:pt x="316982" y="1010234"/>
                  </a:lnTo>
                  <a:lnTo>
                    <a:pt x="353051" y="977529"/>
                  </a:lnTo>
                  <a:lnTo>
                    <a:pt x="390966" y="945385"/>
                  </a:lnTo>
                  <a:lnTo>
                    <a:pt x="430711" y="913827"/>
                  </a:lnTo>
                  <a:lnTo>
                    <a:pt x="472272" y="882881"/>
                  </a:lnTo>
                  <a:lnTo>
                    <a:pt x="515635" y="852572"/>
                  </a:lnTo>
                  <a:lnTo>
                    <a:pt x="560784" y="822926"/>
                  </a:lnTo>
                  <a:lnTo>
                    <a:pt x="607706" y="793969"/>
                  </a:lnTo>
                  <a:lnTo>
                    <a:pt x="656385" y="765725"/>
                  </a:lnTo>
                  <a:lnTo>
                    <a:pt x="706807" y="738220"/>
                  </a:lnTo>
                  <a:lnTo>
                    <a:pt x="758958" y="711481"/>
                  </a:lnTo>
                  <a:lnTo>
                    <a:pt x="812822" y="685532"/>
                  </a:lnTo>
                  <a:lnTo>
                    <a:pt x="868385" y="660400"/>
                  </a:lnTo>
                  <a:lnTo>
                    <a:pt x="739988" y="0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483856" y="4296155"/>
            <a:ext cx="307340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页表放在内存系统区， 属于进程的现场信息， 页表始址和页表长度存 </a:t>
            </a:r>
            <a:r>
              <a:rPr dirty="0" sz="2400" spc="-5">
                <a:latin typeface="SimSun"/>
                <a:cs typeface="SimSun"/>
              </a:rPr>
              <a:t>放在本进程的PCB中。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程序的装入和链接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53971"/>
            <a:ext cx="8293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用户程序要在系统中运行，必须先将它装入内存，然后再将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210" y="2139188"/>
            <a:ext cx="7645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其转变为一个可以执行的程序，通常都要经过以下步骤：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3689" y="3198114"/>
            <a:ext cx="841375" cy="373380"/>
          </a:xfrm>
          <a:custGeom>
            <a:avLst/>
            <a:gdLst/>
            <a:ahLst/>
            <a:cxnLst/>
            <a:rect l="l" t="t" r="r" b="b"/>
            <a:pathLst>
              <a:path w="841375" h="373379">
                <a:moveTo>
                  <a:pt x="140208" y="0"/>
                </a:moveTo>
                <a:lnTo>
                  <a:pt x="841248" y="0"/>
                </a:lnTo>
                <a:lnTo>
                  <a:pt x="803962" y="6667"/>
                </a:lnTo>
                <a:lnTo>
                  <a:pt x="770466" y="25484"/>
                </a:lnTo>
                <a:lnTo>
                  <a:pt x="742092" y="54673"/>
                </a:lnTo>
                <a:lnTo>
                  <a:pt x="720174" y="92456"/>
                </a:lnTo>
                <a:lnTo>
                  <a:pt x="706045" y="137054"/>
                </a:lnTo>
                <a:lnTo>
                  <a:pt x="701039" y="186689"/>
                </a:lnTo>
                <a:lnTo>
                  <a:pt x="706045" y="236325"/>
                </a:lnTo>
                <a:lnTo>
                  <a:pt x="720174" y="280924"/>
                </a:lnTo>
                <a:lnTo>
                  <a:pt x="742092" y="318706"/>
                </a:lnTo>
                <a:lnTo>
                  <a:pt x="770466" y="347895"/>
                </a:lnTo>
                <a:lnTo>
                  <a:pt x="803962" y="366712"/>
                </a:lnTo>
                <a:lnTo>
                  <a:pt x="841248" y="373380"/>
                </a:lnTo>
                <a:lnTo>
                  <a:pt x="140208" y="373380"/>
                </a:lnTo>
                <a:lnTo>
                  <a:pt x="69426" y="347895"/>
                </a:lnTo>
                <a:lnTo>
                  <a:pt x="41052" y="318706"/>
                </a:lnTo>
                <a:lnTo>
                  <a:pt x="19134" y="280924"/>
                </a:lnTo>
                <a:lnTo>
                  <a:pt x="5005" y="236325"/>
                </a:lnTo>
                <a:lnTo>
                  <a:pt x="0" y="186689"/>
                </a:lnTo>
                <a:lnTo>
                  <a:pt x="5005" y="137054"/>
                </a:lnTo>
                <a:lnTo>
                  <a:pt x="19134" y="92455"/>
                </a:lnTo>
                <a:lnTo>
                  <a:pt x="41052" y="54673"/>
                </a:lnTo>
                <a:lnTo>
                  <a:pt x="69426" y="25484"/>
                </a:lnTo>
                <a:lnTo>
                  <a:pt x="102922" y="6667"/>
                </a:lnTo>
                <a:lnTo>
                  <a:pt x="140208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46298" y="3219653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库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3689" y="3841241"/>
            <a:ext cx="841375" cy="1015365"/>
          </a:xfrm>
          <a:custGeom>
            <a:avLst/>
            <a:gdLst/>
            <a:ahLst/>
            <a:cxnLst/>
            <a:rect l="l" t="t" r="r" b="b"/>
            <a:pathLst>
              <a:path w="841375" h="1015364">
                <a:moveTo>
                  <a:pt x="0" y="373379"/>
                </a:moveTo>
                <a:lnTo>
                  <a:pt x="841248" y="373379"/>
                </a:lnTo>
                <a:lnTo>
                  <a:pt x="841248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  <a:path w="841375" h="1015364">
                <a:moveTo>
                  <a:pt x="0" y="1014983"/>
                </a:moveTo>
                <a:lnTo>
                  <a:pt x="841248" y="1014983"/>
                </a:lnTo>
                <a:lnTo>
                  <a:pt x="841248" y="643127"/>
                </a:lnTo>
                <a:lnTo>
                  <a:pt x="0" y="643127"/>
                </a:lnTo>
                <a:lnTo>
                  <a:pt x="0" y="10149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64558" y="4082034"/>
            <a:ext cx="662940" cy="52768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935"/>
              </a:lnSpc>
            </a:pPr>
            <a:r>
              <a:rPr dirty="0" sz="1800">
                <a:latin typeface="SimSun"/>
                <a:cs typeface="SimSun"/>
              </a:rPr>
              <a:t>链接</a:t>
            </a:r>
            <a:endParaRPr sz="1800">
              <a:latin typeface="SimSun"/>
              <a:cs typeface="SimSun"/>
            </a:endParaRPr>
          </a:p>
          <a:p>
            <a:pPr marL="102235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SimSun"/>
                <a:cs typeface="SimSun"/>
              </a:rPr>
              <a:t>程序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2609" y="4159758"/>
            <a:ext cx="1132840" cy="37211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latin typeface="SimSun"/>
                <a:cs typeface="SimSun"/>
              </a:rPr>
              <a:t>装入模块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90054" y="4071365"/>
            <a:ext cx="662940" cy="527685"/>
          </a:xfrm>
          <a:custGeom>
            <a:avLst/>
            <a:gdLst/>
            <a:ahLst/>
            <a:cxnLst/>
            <a:rect l="l" t="t" r="r" b="b"/>
            <a:pathLst>
              <a:path w="662940" h="527685">
                <a:moveTo>
                  <a:pt x="662940" y="0"/>
                </a:moveTo>
                <a:lnTo>
                  <a:pt x="0" y="0"/>
                </a:lnTo>
                <a:lnTo>
                  <a:pt x="0" y="527304"/>
                </a:lnTo>
                <a:lnTo>
                  <a:pt x="662940" y="527304"/>
                </a:lnTo>
                <a:lnTo>
                  <a:pt x="662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90054" y="4071365"/>
            <a:ext cx="662940" cy="52768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2870">
              <a:lnSpc>
                <a:spcPts val="1935"/>
              </a:lnSpc>
            </a:pPr>
            <a:r>
              <a:rPr dirty="0" sz="1800">
                <a:latin typeface="SimSun"/>
                <a:cs typeface="SimSun"/>
              </a:rPr>
              <a:t>装入</a:t>
            </a:r>
            <a:endParaRPr sz="1800">
              <a:latin typeface="SimSun"/>
              <a:cs typeface="SimSun"/>
            </a:endParaRPr>
          </a:p>
          <a:p>
            <a:pPr marL="10287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SimSun"/>
                <a:cs typeface="SimSun"/>
              </a:rPr>
              <a:t>程序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17972" y="4307585"/>
            <a:ext cx="524510" cy="76200"/>
          </a:xfrm>
          <a:custGeom>
            <a:avLst/>
            <a:gdLst/>
            <a:ahLst/>
            <a:cxnLst/>
            <a:rect l="l" t="t" r="r" b="b"/>
            <a:pathLst>
              <a:path w="524510" h="76200">
                <a:moveTo>
                  <a:pt x="448182" y="0"/>
                </a:moveTo>
                <a:lnTo>
                  <a:pt x="448182" y="76200"/>
                </a:lnTo>
                <a:lnTo>
                  <a:pt x="505332" y="47625"/>
                </a:lnTo>
                <a:lnTo>
                  <a:pt x="466089" y="47625"/>
                </a:lnTo>
                <a:lnTo>
                  <a:pt x="470407" y="43306"/>
                </a:lnTo>
                <a:lnTo>
                  <a:pt x="470407" y="32893"/>
                </a:lnTo>
                <a:lnTo>
                  <a:pt x="466089" y="28575"/>
                </a:lnTo>
                <a:lnTo>
                  <a:pt x="505332" y="28575"/>
                </a:lnTo>
                <a:lnTo>
                  <a:pt x="448182" y="0"/>
                </a:lnTo>
                <a:close/>
              </a:path>
              <a:path w="524510" h="76200">
                <a:moveTo>
                  <a:pt x="448182" y="28575"/>
                </a:moveTo>
                <a:lnTo>
                  <a:pt x="4317" y="28575"/>
                </a:lnTo>
                <a:lnTo>
                  <a:pt x="0" y="32893"/>
                </a:lnTo>
                <a:lnTo>
                  <a:pt x="0" y="43306"/>
                </a:lnTo>
                <a:lnTo>
                  <a:pt x="4317" y="47625"/>
                </a:lnTo>
                <a:lnTo>
                  <a:pt x="448182" y="47625"/>
                </a:lnTo>
                <a:lnTo>
                  <a:pt x="448182" y="28575"/>
                </a:lnTo>
                <a:close/>
              </a:path>
              <a:path w="524510" h="76200">
                <a:moveTo>
                  <a:pt x="505332" y="28575"/>
                </a:moveTo>
                <a:lnTo>
                  <a:pt x="466089" y="28575"/>
                </a:lnTo>
                <a:lnTo>
                  <a:pt x="470407" y="32893"/>
                </a:lnTo>
                <a:lnTo>
                  <a:pt x="470407" y="43306"/>
                </a:lnTo>
                <a:lnTo>
                  <a:pt x="466089" y="47625"/>
                </a:lnTo>
                <a:lnTo>
                  <a:pt x="505332" y="47625"/>
                </a:lnTo>
                <a:lnTo>
                  <a:pt x="524382" y="38100"/>
                </a:lnTo>
                <a:lnTo>
                  <a:pt x="50533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02585" y="4069841"/>
            <a:ext cx="234950" cy="1268095"/>
          </a:xfrm>
          <a:custGeom>
            <a:avLst/>
            <a:gdLst/>
            <a:ahLst/>
            <a:cxnLst/>
            <a:rect l="l" t="t" r="r" b="b"/>
            <a:pathLst>
              <a:path w="234950" h="1268095">
                <a:moveTo>
                  <a:pt x="234695" y="1267967"/>
                </a:moveTo>
                <a:lnTo>
                  <a:pt x="189035" y="1266430"/>
                </a:lnTo>
                <a:lnTo>
                  <a:pt x="151733" y="1262237"/>
                </a:lnTo>
                <a:lnTo>
                  <a:pt x="126575" y="1256020"/>
                </a:lnTo>
                <a:lnTo>
                  <a:pt x="117347" y="1248409"/>
                </a:lnTo>
                <a:lnTo>
                  <a:pt x="117347" y="653541"/>
                </a:lnTo>
                <a:lnTo>
                  <a:pt x="108120" y="645931"/>
                </a:lnTo>
                <a:lnTo>
                  <a:pt x="82962" y="639714"/>
                </a:lnTo>
                <a:lnTo>
                  <a:pt x="45660" y="635521"/>
                </a:lnTo>
                <a:lnTo>
                  <a:pt x="0" y="633983"/>
                </a:lnTo>
                <a:lnTo>
                  <a:pt x="45660" y="632446"/>
                </a:lnTo>
                <a:lnTo>
                  <a:pt x="82962" y="628253"/>
                </a:lnTo>
                <a:lnTo>
                  <a:pt x="108120" y="622036"/>
                </a:lnTo>
                <a:lnTo>
                  <a:pt x="117347" y="614425"/>
                </a:lnTo>
                <a:lnTo>
                  <a:pt x="117347" y="19557"/>
                </a:lnTo>
                <a:lnTo>
                  <a:pt x="126575" y="11947"/>
                </a:lnTo>
                <a:lnTo>
                  <a:pt x="151733" y="5730"/>
                </a:lnTo>
                <a:lnTo>
                  <a:pt x="189035" y="1537"/>
                </a:lnTo>
                <a:lnTo>
                  <a:pt x="2346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336928" y="2607945"/>
            <a:ext cx="8236584" cy="3629660"/>
            <a:chOff x="1336928" y="2607945"/>
            <a:chExt cx="8236584" cy="3629660"/>
          </a:xfrm>
        </p:grpSpPr>
        <p:sp>
          <p:nvSpPr>
            <p:cNvPr id="15" name="object 15"/>
            <p:cNvSpPr/>
            <p:nvPr/>
          </p:nvSpPr>
          <p:spPr>
            <a:xfrm>
              <a:off x="3547618" y="3378454"/>
              <a:ext cx="916940" cy="1005205"/>
            </a:xfrm>
            <a:custGeom>
              <a:avLst/>
              <a:gdLst/>
              <a:ahLst/>
              <a:cxnLst/>
              <a:rect l="l" t="t" r="r" b="b"/>
              <a:pathLst>
                <a:path w="916939" h="1005204">
                  <a:moveTo>
                    <a:pt x="840486" y="929005"/>
                  </a:moveTo>
                  <a:lnTo>
                    <a:pt x="840486" y="1005205"/>
                  </a:lnTo>
                  <a:lnTo>
                    <a:pt x="903986" y="973455"/>
                  </a:lnTo>
                  <a:lnTo>
                    <a:pt x="856615" y="973455"/>
                  </a:lnTo>
                  <a:lnTo>
                    <a:pt x="859536" y="970534"/>
                  </a:lnTo>
                  <a:lnTo>
                    <a:pt x="859536" y="963549"/>
                  </a:lnTo>
                  <a:lnTo>
                    <a:pt x="856615" y="960755"/>
                  </a:lnTo>
                  <a:lnTo>
                    <a:pt x="903986" y="960755"/>
                  </a:lnTo>
                  <a:lnTo>
                    <a:pt x="840486" y="929005"/>
                  </a:lnTo>
                  <a:close/>
                </a:path>
                <a:path w="916939" h="1005204">
                  <a:moveTo>
                    <a:pt x="455168" y="6350"/>
                  </a:moveTo>
                  <a:lnTo>
                    <a:pt x="455168" y="970534"/>
                  </a:lnTo>
                  <a:lnTo>
                    <a:pt x="457962" y="973455"/>
                  </a:lnTo>
                  <a:lnTo>
                    <a:pt x="840486" y="973455"/>
                  </a:lnTo>
                  <a:lnTo>
                    <a:pt x="840486" y="967105"/>
                  </a:lnTo>
                  <a:lnTo>
                    <a:pt x="467868" y="967105"/>
                  </a:lnTo>
                  <a:lnTo>
                    <a:pt x="461518" y="960755"/>
                  </a:lnTo>
                  <a:lnTo>
                    <a:pt x="467868" y="960755"/>
                  </a:lnTo>
                  <a:lnTo>
                    <a:pt x="467868" y="12700"/>
                  </a:lnTo>
                  <a:lnTo>
                    <a:pt x="461518" y="12700"/>
                  </a:lnTo>
                  <a:lnTo>
                    <a:pt x="455168" y="6350"/>
                  </a:lnTo>
                  <a:close/>
                </a:path>
                <a:path w="916939" h="1005204">
                  <a:moveTo>
                    <a:pt x="903986" y="960755"/>
                  </a:moveTo>
                  <a:lnTo>
                    <a:pt x="856615" y="960755"/>
                  </a:lnTo>
                  <a:lnTo>
                    <a:pt x="859536" y="963549"/>
                  </a:lnTo>
                  <a:lnTo>
                    <a:pt x="859536" y="970534"/>
                  </a:lnTo>
                  <a:lnTo>
                    <a:pt x="856615" y="973455"/>
                  </a:lnTo>
                  <a:lnTo>
                    <a:pt x="903986" y="973455"/>
                  </a:lnTo>
                  <a:lnTo>
                    <a:pt x="916686" y="967105"/>
                  </a:lnTo>
                  <a:lnTo>
                    <a:pt x="903986" y="960755"/>
                  </a:lnTo>
                  <a:close/>
                </a:path>
                <a:path w="916939" h="1005204">
                  <a:moveTo>
                    <a:pt x="467868" y="960755"/>
                  </a:moveTo>
                  <a:lnTo>
                    <a:pt x="461518" y="960755"/>
                  </a:lnTo>
                  <a:lnTo>
                    <a:pt x="467868" y="967105"/>
                  </a:lnTo>
                  <a:lnTo>
                    <a:pt x="467868" y="960755"/>
                  </a:lnTo>
                  <a:close/>
                </a:path>
                <a:path w="916939" h="1005204">
                  <a:moveTo>
                    <a:pt x="840486" y="960755"/>
                  </a:moveTo>
                  <a:lnTo>
                    <a:pt x="467868" y="960755"/>
                  </a:lnTo>
                  <a:lnTo>
                    <a:pt x="467868" y="967105"/>
                  </a:lnTo>
                  <a:lnTo>
                    <a:pt x="840486" y="967105"/>
                  </a:lnTo>
                  <a:lnTo>
                    <a:pt x="840486" y="960755"/>
                  </a:lnTo>
                  <a:close/>
                </a:path>
                <a:path w="916939" h="1005204">
                  <a:moveTo>
                    <a:pt x="464947" y="0"/>
                  </a:moveTo>
                  <a:lnTo>
                    <a:pt x="2794" y="0"/>
                  </a:lnTo>
                  <a:lnTo>
                    <a:pt x="0" y="2794"/>
                  </a:lnTo>
                  <a:lnTo>
                    <a:pt x="0" y="9906"/>
                  </a:lnTo>
                  <a:lnTo>
                    <a:pt x="2794" y="12700"/>
                  </a:lnTo>
                  <a:lnTo>
                    <a:pt x="455168" y="12700"/>
                  </a:lnTo>
                  <a:lnTo>
                    <a:pt x="455168" y="6350"/>
                  </a:lnTo>
                  <a:lnTo>
                    <a:pt x="467868" y="6350"/>
                  </a:lnTo>
                  <a:lnTo>
                    <a:pt x="467868" y="2794"/>
                  </a:lnTo>
                  <a:lnTo>
                    <a:pt x="464947" y="0"/>
                  </a:lnTo>
                  <a:close/>
                </a:path>
                <a:path w="916939" h="1005204">
                  <a:moveTo>
                    <a:pt x="467868" y="6350"/>
                  </a:moveTo>
                  <a:lnTo>
                    <a:pt x="455168" y="6350"/>
                  </a:lnTo>
                  <a:lnTo>
                    <a:pt x="461518" y="12700"/>
                  </a:lnTo>
                  <a:lnTo>
                    <a:pt x="467868" y="12700"/>
                  </a:lnTo>
                  <a:lnTo>
                    <a:pt x="467868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94937" y="4027170"/>
              <a:ext cx="315595" cy="1143635"/>
            </a:xfrm>
            <a:custGeom>
              <a:avLst/>
              <a:gdLst/>
              <a:ahLst/>
              <a:cxnLst/>
              <a:rect l="l" t="t" r="r" b="b"/>
              <a:pathLst>
                <a:path w="315595" h="1143635">
                  <a:moveTo>
                    <a:pt x="0" y="0"/>
                  </a:moveTo>
                  <a:lnTo>
                    <a:pt x="315087" y="0"/>
                  </a:lnTo>
                </a:path>
                <a:path w="315595" h="1143635">
                  <a:moveTo>
                    <a:pt x="0" y="643127"/>
                  </a:moveTo>
                  <a:lnTo>
                    <a:pt x="315087" y="643127"/>
                  </a:lnTo>
                </a:path>
                <a:path w="315595" h="1143635">
                  <a:moveTo>
                    <a:pt x="313944" y="318515"/>
                  </a:moveTo>
                  <a:lnTo>
                    <a:pt x="313944" y="114325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42053" y="5993129"/>
              <a:ext cx="2662555" cy="234950"/>
            </a:xfrm>
            <a:custGeom>
              <a:avLst/>
              <a:gdLst/>
              <a:ahLst/>
              <a:cxnLst/>
              <a:rect l="l" t="t" r="r" b="b"/>
              <a:pathLst>
                <a:path w="2662554" h="234950">
                  <a:moveTo>
                    <a:pt x="2662428" y="0"/>
                  </a:moveTo>
                  <a:lnTo>
                    <a:pt x="2660890" y="45676"/>
                  </a:lnTo>
                  <a:lnTo>
                    <a:pt x="2656697" y="82977"/>
                  </a:lnTo>
                  <a:lnTo>
                    <a:pt x="2650480" y="108126"/>
                  </a:lnTo>
                  <a:lnTo>
                    <a:pt x="2642870" y="117348"/>
                  </a:lnTo>
                  <a:lnTo>
                    <a:pt x="1350772" y="117348"/>
                  </a:lnTo>
                  <a:lnTo>
                    <a:pt x="1343161" y="126569"/>
                  </a:lnTo>
                  <a:lnTo>
                    <a:pt x="1336944" y="151718"/>
                  </a:lnTo>
                  <a:lnTo>
                    <a:pt x="1332751" y="189019"/>
                  </a:lnTo>
                  <a:lnTo>
                    <a:pt x="1331214" y="234696"/>
                  </a:lnTo>
                  <a:lnTo>
                    <a:pt x="1329676" y="189019"/>
                  </a:lnTo>
                  <a:lnTo>
                    <a:pt x="1325483" y="151718"/>
                  </a:lnTo>
                  <a:lnTo>
                    <a:pt x="1319266" y="126569"/>
                  </a:lnTo>
                  <a:lnTo>
                    <a:pt x="1311656" y="117348"/>
                  </a:lnTo>
                  <a:lnTo>
                    <a:pt x="19558" y="117348"/>
                  </a:lnTo>
                  <a:lnTo>
                    <a:pt x="11947" y="108126"/>
                  </a:lnTo>
                  <a:lnTo>
                    <a:pt x="5730" y="82977"/>
                  </a:lnTo>
                  <a:lnTo>
                    <a:pt x="1537" y="4567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42053" y="5165598"/>
              <a:ext cx="0" cy="824865"/>
            </a:xfrm>
            <a:custGeom>
              <a:avLst/>
              <a:gdLst/>
              <a:ahLst/>
              <a:cxnLst/>
              <a:rect l="l" t="t" r="r" b="b"/>
              <a:pathLst>
                <a:path w="0" h="824864">
                  <a:moveTo>
                    <a:pt x="0" y="0"/>
                  </a:moveTo>
                  <a:lnTo>
                    <a:pt x="0" y="824738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65417" y="4121657"/>
              <a:ext cx="1723389" cy="256540"/>
            </a:xfrm>
            <a:custGeom>
              <a:avLst/>
              <a:gdLst/>
              <a:ahLst/>
              <a:cxnLst/>
              <a:rect l="l" t="t" r="r" b="b"/>
              <a:pathLst>
                <a:path w="1723390" h="256539">
                  <a:moveTo>
                    <a:pt x="524383" y="217932"/>
                  </a:moveTo>
                  <a:lnTo>
                    <a:pt x="505333" y="208407"/>
                  </a:lnTo>
                  <a:lnTo>
                    <a:pt x="448183" y="179832"/>
                  </a:lnTo>
                  <a:lnTo>
                    <a:pt x="448183" y="208407"/>
                  </a:lnTo>
                  <a:lnTo>
                    <a:pt x="4318" y="208407"/>
                  </a:lnTo>
                  <a:lnTo>
                    <a:pt x="0" y="212725"/>
                  </a:lnTo>
                  <a:lnTo>
                    <a:pt x="0" y="223139"/>
                  </a:lnTo>
                  <a:lnTo>
                    <a:pt x="4318" y="227457"/>
                  </a:lnTo>
                  <a:lnTo>
                    <a:pt x="448183" y="227457"/>
                  </a:lnTo>
                  <a:lnTo>
                    <a:pt x="448183" y="256032"/>
                  </a:lnTo>
                  <a:lnTo>
                    <a:pt x="505333" y="227457"/>
                  </a:lnTo>
                  <a:lnTo>
                    <a:pt x="524383" y="217932"/>
                  </a:lnTo>
                  <a:close/>
                </a:path>
                <a:path w="1723390" h="256539">
                  <a:moveTo>
                    <a:pt x="1723009" y="38100"/>
                  </a:moveTo>
                  <a:lnTo>
                    <a:pt x="1703959" y="28575"/>
                  </a:lnTo>
                  <a:lnTo>
                    <a:pt x="1646809" y="0"/>
                  </a:lnTo>
                  <a:lnTo>
                    <a:pt x="1646809" y="28575"/>
                  </a:lnTo>
                  <a:lnTo>
                    <a:pt x="1450086" y="28575"/>
                  </a:lnTo>
                  <a:lnTo>
                    <a:pt x="1445768" y="32893"/>
                  </a:lnTo>
                  <a:lnTo>
                    <a:pt x="1445768" y="204089"/>
                  </a:lnTo>
                  <a:lnTo>
                    <a:pt x="1182370" y="204089"/>
                  </a:lnTo>
                  <a:lnTo>
                    <a:pt x="1178052" y="208407"/>
                  </a:lnTo>
                  <a:lnTo>
                    <a:pt x="1178052" y="218948"/>
                  </a:lnTo>
                  <a:lnTo>
                    <a:pt x="1182370" y="223139"/>
                  </a:lnTo>
                  <a:lnTo>
                    <a:pt x="1460627" y="223139"/>
                  </a:lnTo>
                  <a:lnTo>
                    <a:pt x="1464818" y="218948"/>
                  </a:lnTo>
                  <a:lnTo>
                    <a:pt x="1464818" y="213614"/>
                  </a:lnTo>
                  <a:lnTo>
                    <a:pt x="1464818" y="204089"/>
                  </a:lnTo>
                  <a:lnTo>
                    <a:pt x="1464818" y="47625"/>
                  </a:lnTo>
                  <a:lnTo>
                    <a:pt x="1646809" y="47625"/>
                  </a:lnTo>
                  <a:lnTo>
                    <a:pt x="1646809" y="76200"/>
                  </a:lnTo>
                  <a:lnTo>
                    <a:pt x="1703959" y="47625"/>
                  </a:lnTo>
                  <a:lnTo>
                    <a:pt x="172300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724138" y="2617469"/>
              <a:ext cx="840105" cy="3152140"/>
            </a:xfrm>
            <a:custGeom>
              <a:avLst/>
              <a:gdLst/>
              <a:ahLst/>
              <a:cxnLst/>
              <a:rect l="l" t="t" r="r" b="b"/>
              <a:pathLst>
                <a:path w="840104" h="3152140">
                  <a:moveTo>
                    <a:pt x="839724" y="2400300"/>
                  </a:moveTo>
                  <a:lnTo>
                    <a:pt x="0" y="2400300"/>
                  </a:lnTo>
                  <a:lnTo>
                    <a:pt x="0" y="3151632"/>
                  </a:lnTo>
                  <a:lnTo>
                    <a:pt x="839724" y="3151632"/>
                  </a:lnTo>
                  <a:lnTo>
                    <a:pt x="839724" y="2400300"/>
                  </a:lnTo>
                  <a:close/>
                </a:path>
                <a:path w="840104" h="3152140">
                  <a:moveTo>
                    <a:pt x="839724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839724" y="705612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24137" y="2617470"/>
              <a:ext cx="840105" cy="3152140"/>
            </a:xfrm>
            <a:custGeom>
              <a:avLst/>
              <a:gdLst/>
              <a:ahLst/>
              <a:cxnLst/>
              <a:rect l="l" t="t" r="r" b="b"/>
              <a:pathLst>
                <a:path w="840104" h="3152140">
                  <a:moveTo>
                    <a:pt x="0" y="3151631"/>
                  </a:moveTo>
                  <a:lnTo>
                    <a:pt x="839724" y="3151631"/>
                  </a:lnTo>
                  <a:lnTo>
                    <a:pt x="839724" y="0"/>
                  </a:lnTo>
                  <a:lnTo>
                    <a:pt x="0" y="0"/>
                  </a:lnTo>
                  <a:lnTo>
                    <a:pt x="0" y="315163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4137" y="3323082"/>
              <a:ext cx="839724" cy="16946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489441" y="3323082"/>
              <a:ext cx="1074420" cy="1694814"/>
            </a:xfrm>
            <a:custGeom>
              <a:avLst/>
              <a:gdLst/>
              <a:ahLst/>
              <a:cxnLst/>
              <a:rect l="l" t="t" r="r" b="b"/>
              <a:pathLst>
                <a:path w="1074420" h="1694814">
                  <a:moveTo>
                    <a:pt x="234696" y="1694688"/>
                  </a:moveTo>
                  <a:lnTo>
                    <a:pt x="1074420" y="1694688"/>
                  </a:lnTo>
                  <a:lnTo>
                    <a:pt x="1074420" y="0"/>
                  </a:lnTo>
                  <a:lnTo>
                    <a:pt x="234696" y="0"/>
                  </a:lnTo>
                  <a:lnTo>
                    <a:pt x="234696" y="1694688"/>
                  </a:lnTo>
                  <a:close/>
                </a:path>
                <a:path w="1074420" h="1694814">
                  <a:moveTo>
                    <a:pt x="234696" y="1694688"/>
                  </a:moveTo>
                  <a:lnTo>
                    <a:pt x="189035" y="1693150"/>
                  </a:lnTo>
                  <a:lnTo>
                    <a:pt x="151733" y="1688957"/>
                  </a:lnTo>
                  <a:lnTo>
                    <a:pt x="126575" y="1682740"/>
                  </a:lnTo>
                  <a:lnTo>
                    <a:pt x="117348" y="1675130"/>
                  </a:lnTo>
                  <a:lnTo>
                    <a:pt x="117348" y="866902"/>
                  </a:lnTo>
                  <a:lnTo>
                    <a:pt x="108120" y="859291"/>
                  </a:lnTo>
                  <a:lnTo>
                    <a:pt x="82962" y="853074"/>
                  </a:lnTo>
                  <a:lnTo>
                    <a:pt x="45660" y="848881"/>
                  </a:lnTo>
                  <a:lnTo>
                    <a:pt x="0" y="847344"/>
                  </a:lnTo>
                  <a:lnTo>
                    <a:pt x="45660" y="845806"/>
                  </a:lnTo>
                  <a:lnTo>
                    <a:pt x="82962" y="841613"/>
                  </a:lnTo>
                  <a:lnTo>
                    <a:pt x="108120" y="835396"/>
                  </a:lnTo>
                  <a:lnTo>
                    <a:pt x="117348" y="827786"/>
                  </a:lnTo>
                  <a:lnTo>
                    <a:pt x="117348" y="19558"/>
                  </a:lnTo>
                  <a:lnTo>
                    <a:pt x="126575" y="11947"/>
                  </a:lnTo>
                  <a:lnTo>
                    <a:pt x="151733" y="5730"/>
                  </a:lnTo>
                  <a:lnTo>
                    <a:pt x="189035" y="1537"/>
                  </a:lnTo>
                  <a:lnTo>
                    <a:pt x="23469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04482" y="5165598"/>
              <a:ext cx="0" cy="824865"/>
            </a:xfrm>
            <a:custGeom>
              <a:avLst/>
              <a:gdLst/>
              <a:ahLst/>
              <a:cxnLst/>
              <a:rect l="l" t="t" r="r" b="b"/>
              <a:pathLst>
                <a:path w="0" h="824864">
                  <a:moveTo>
                    <a:pt x="0" y="0"/>
                  </a:moveTo>
                  <a:lnTo>
                    <a:pt x="0" y="824738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32497" y="5991605"/>
              <a:ext cx="1691639" cy="234950"/>
            </a:xfrm>
            <a:custGeom>
              <a:avLst/>
              <a:gdLst/>
              <a:ahLst/>
              <a:cxnLst/>
              <a:rect l="l" t="t" r="r" b="b"/>
              <a:pathLst>
                <a:path w="1691640" h="234950">
                  <a:moveTo>
                    <a:pt x="1691640" y="0"/>
                  </a:moveTo>
                  <a:lnTo>
                    <a:pt x="1690102" y="45676"/>
                  </a:lnTo>
                  <a:lnTo>
                    <a:pt x="1685909" y="82977"/>
                  </a:lnTo>
                  <a:lnTo>
                    <a:pt x="1679692" y="108126"/>
                  </a:lnTo>
                  <a:lnTo>
                    <a:pt x="1672081" y="117348"/>
                  </a:lnTo>
                  <a:lnTo>
                    <a:pt x="865377" y="117348"/>
                  </a:lnTo>
                  <a:lnTo>
                    <a:pt x="857767" y="126569"/>
                  </a:lnTo>
                  <a:lnTo>
                    <a:pt x="851550" y="151718"/>
                  </a:lnTo>
                  <a:lnTo>
                    <a:pt x="847357" y="189019"/>
                  </a:lnTo>
                  <a:lnTo>
                    <a:pt x="845820" y="234696"/>
                  </a:lnTo>
                  <a:lnTo>
                    <a:pt x="844282" y="189019"/>
                  </a:lnTo>
                  <a:lnTo>
                    <a:pt x="840089" y="151718"/>
                  </a:lnTo>
                  <a:lnTo>
                    <a:pt x="833872" y="126569"/>
                  </a:lnTo>
                  <a:lnTo>
                    <a:pt x="826261" y="117348"/>
                  </a:lnTo>
                  <a:lnTo>
                    <a:pt x="19557" y="117348"/>
                  </a:lnTo>
                  <a:lnTo>
                    <a:pt x="11947" y="108126"/>
                  </a:lnTo>
                  <a:lnTo>
                    <a:pt x="5730" y="82977"/>
                  </a:lnTo>
                  <a:lnTo>
                    <a:pt x="1537" y="4567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32497" y="5165598"/>
              <a:ext cx="0" cy="824865"/>
            </a:xfrm>
            <a:custGeom>
              <a:avLst/>
              <a:gdLst/>
              <a:ahLst/>
              <a:cxnLst/>
              <a:rect l="l" t="t" r="r" b="b"/>
              <a:pathLst>
                <a:path w="0" h="824864">
                  <a:moveTo>
                    <a:pt x="0" y="0"/>
                  </a:moveTo>
                  <a:lnTo>
                    <a:pt x="0" y="824738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46453" y="5991605"/>
              <a:ext cx="2662555" cy="234950"/>
            </a:xfrm>
            <a:custGeom>
              <a:avLst/>
              <a:gdLst/>
              <a:ahLst/>
              <a:cxnLst/>
              <a:rect l="l" t="t" r="r" b="b"/>
              <a:pathLst>
                <a:path w="2662554" h="234950">
                  <a:moveTo>
                    <a:pt x="2662428" y="0"/>
                  </a:moveTo>
                  <a:lnTo>
                    <a:pt x="2660890" y="45676"/>
                  </a:lnTo>
                  <a:lnTo>
                    <a:pt x="2656697" y="82977"/>
                  </a:lnTo>
                  <a:lnTo>
                    <a:pt x="2650480" y="108126"/>
                  </a:lnTo>
                  <a:lnTo>
                    <a:pt x="2642870" y="117348"/>
                  </a:lnTo>
                  <a:lnTo>
                    <a:pt x="1350772" y="117348"/>
                  </a:lnTo>
                  <a:lnTo>
                    <a:pt x="1343161" y="126569"/>
                  </a:lnTo>
                  <a:lnTo>
                    <a:pt x="1336944" y="151718"/>
                  </a:lnTo>
                  <a:lnTo>
                    <a:pt x="1332751" y="189019"/>
                  </a:lnTo>
                  <a:lnTo>
                    <a:pt x="1331214" y="234696"/>
                  </a:lnTo>
                  <a:lnTo>
                    <a:pt x="1329676" y="189019"/>
                  </a:lnTo>
                  <a:lnTo>
                    <a:pt x="1325483" y="151718"/>
                  </a:lnTo>
                  <a:lnTo>
                    <a:pt x="1319266" y="126569"/>
                  </a:lnTo>
                  <a:lnTo>
                    <a:pt x="1311656" y="117348"/>
                  </a:lnTo>
                  <a:lnTo>
                    <a:pt x="19558" y="117348"/>
                  </a:lnTo>
                  <a:lnTo>
                    <a:pt x="11947" y="108126"/>
                  </a:lnTo>
                  <a:lnTo>
                    <a:pt x="5730" y="82977"/>
                  </a:lnTo>
                  <a:lnTo>
                    <a:pt x="1537" y="4567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46453" y="5165598"/>
              <a:ext cx="2662555" cy="824865"/>
            </a:xfrm>
            <a:custGeom>
              <a:avLst/>
              <a:gdLst/>
              <a:ahLst/>
              <a:cxnLst/>
              <a:rect l="l" t="t" r="r" b="b"/>
              <a:pathLst>
                <a:path w="2662554" h="824864">
                  <a:moveTo>
                    <a:pt x="0" y="0"/>
                  </a:moveTo>
                  <a:lnTo>
                    <a:pt x="0" y="824738"/>
                  </a:lnTo>
                </a:path>
                <a:path w="2662554" h="824864">
                  <a:moveTo>
                    <a:pt x="2662428" y="0"/>
                  </a:moveTo>
                  <a:lnTo>
                    <a:pt x="2662428" y="824738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179838" y="5240782"/>
            <a:ext cx="290830" cy="1936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50"/>
              </a:lnSpc>
            </a:pPr>
            <a:r>
              <a:rPr dirty="0" sz="180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24686" y="4265421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编译程序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24686" y="4539742"/>
            <a:ext cx="939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产生的目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SimSun"/>
                <a:cs typeface="SimSun"/>
              </a:rPr>
              <a:t>标模块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7750" y="6247587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第一步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18557" y="6225032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第二步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18654" y="6225032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第三步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95968" y="222821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内存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577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分页存储管理的基本方</a:t>
            </a:r>
            <a:r>
              <a:rPr dirty="0" sz="3600" spc="15"/>
              <a:t>法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数据结构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0305" y="1535938"/>
            <a:ext cx="2062480" cy="680720"/>
            <a:chOff x="670305" y="1535938"/>
            <a:chExt cx="2062480" cy="68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542288"/>
              <a:ext cx="2049780" cy="6675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542288"/>
              <a:ext cx="2049780" cy="668020"/>
            </a:xfrm>
            <a:custGeom>
              <a:avLst/>
              <a:gdLst/>
              <a:ahLst/>
              <a:cxnLst/>
              <a:rect l="l" t="t" r="r" b="b"/>
              <a:pathLst>
                <a:path w="2049780" h="668019">
                  <a:moveTo>
                    <a:pt x="0" y="111251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1" y="0"/>
                  </a:lnTo>
                  <a:lnTo>
                    <a:pt x="1938527" y="0"/>
                  </a:lnTo>
                  <a:lnTo>
                    <a:pt x="1981842" y="8739"/>
                  </a:lnTo>
                  <a:lnTo>
                    <a:pt x="2017204" y="32575"/>
                  </a:lnTo>
                  <a:lnTo>
                    <a:pt x="2041040" y="67937"/>
                  </a:lnTo>
                  <a:lnTo>
                    <a:pt x="2049780" y="111251"/>
                  </a:lnTo>
                  <a:lnTo>
                    <a:pt x="2049780" y="556260"/>
                  </a:lnTo>
                  <a:lnTo>
                    <a:pt x="2041040" y="599574"/>
                  </a:lnTo>
                  <a:lnTo>
                    <a:pt x="2017204" y="634936"/>
                  </a:lnTo>
                  <a:lnTo>
                    <a:pt x="1981842" y="658772"/>
                  </a:lnTo>
                  <a:lnTo>
                    <a:pt x="1938527" y="667512"/>
                  </a:lnTo>
                  <a:lnTo>
                    <a:pt x="111251" y="667512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60"/>
                  </a:lnTo>
                  <a:lnTo>
                    <a:pt x="0" y="111251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8923" y="1689938"/>
            <a:ext cx="15938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 spc="5" b="1">
                <a:latin typeface="Microsoft JhengHei"/>
                <a:cs typeface="Microsoft JhengHei"/>
              </a:rPr>
              <a:t>页表示例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39" y="1930907"/>
            <a:ext cx="7961376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页面分配算法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09776"/>
            <a:ext cx="8407400" cy="453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计算请求者需要的总帧数N。</a:t>
            </a:r>
            <a:endParaRPr sz="2400">
              <a:latin typeface="SimSun"/>
              <a:cs typeface="SimSun"/>
            </a:endParaRPr>
          </a:p>
          <a:p>
            <a:pPr marL="469900" marR="5080" indent="-457200">
              <a:lnSpc>
                <a:spcPct val="160000"/>
              </a:lnSpc>
              <a:spcBef>
                <a:spcPts val="994"/>
              </a:spcBef>
              <a:buClr>
                <a:srgbClr val="90C22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查位示图，若找不到足够的空闲帧，存储分配失败返回，否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则跳到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第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3步。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SimSun"/>
              <a:buAutoNum type="arabicPeriod"/>
            </a:pPr>
            <a:endParaRPr sz="21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索取一个空闲页表PT。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21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从位示图中找出N个为0位，计算出对应的帧号，填入PT。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21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位示图中将这些位改为1.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21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AutoNum type="arabicPeriod"/>
              <a:tabLst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将PT起始地址填入进程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PCB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地址变换机构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30910" y="1650238"/>
            <a:ext cx="6106160" cy="681990"/>
            <a:chOff x="930910" y="1650238"/>
            <a:chExt cx="6106160" cy="681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0" y="1656588"/>
              <a:ext cx="6092951" cy="6690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7260" y="1656588"/>
              <a:ext cx="6093460" cy="669290"/>
            </a:xfrm>
            <a:custGeom>
              <a:avLst/>
              <a:gdLst/>
              <a:ahLst/>
              <a:cxnLst/>
              <a:rect l="l" t="t" r="r" b="b"/>
              <a:pathLst>
                <a:path w="6093459" h="669289">
                  <a:moveTo>
                    <a:pt x="0" y="111506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6" y="0"/>
                  </a:lnTo>
                  <a:lnTo>
                    <a:pt x="5981445" y="0"/>
                  </a:lnTo>
                  <a:lnTo>
                    <a:pt x="6024854" y="8761"/>
                  </a:lnTo>
                  <a:lnTo>
                    <a:pt x="6060297" y="32654"/>
                  </a:lnTo>
                  <a:lnTo>
                    <a:pt x="6084190" y="68097"/>
                  </a:lnTo>
                  <a:lnTo>
                    <a:pt x="6092951" y="111506"/>
                  </a:lnTo>
                  <a:lnTo>
                    <a:pt x="6092951" y="557529"/>
                  </a:lnTo>
                  <a:lnTo>
                    <a:pt x="6084190" y="600938"/>
                  </a:lnTo>
                  <a:lnTo>
                    <a:pt x="6060297" y="636381"/>
                  </a:lnTo>
                  <a:lnTo>
                    <a:pt x="6024854" y="660274"/>
                  </a:lnTo>
                  <a:lnTo>
                    <a:pt x="5981445" y="669036"/>
                  </a:lnTo>
                  <a:lnTo>
                    <a:pt x="111506" y="669036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29"/>
                  </a:lnTo>
                  <a:lnTo>
                    <a:pt x="0" y="111506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30910" y="2753614"/>
            <a:ext cx="6106160" cy="681990"/>
            <a:chOff x="930910" y="2753614"/>
            <a:chExt cx="6106160" cy="6819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0" y="2759964"/>
              <a:ext cx="6092951" cy="6690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7260" y="2759964"/>
              <a:ext cx="6093460" cy="669290"/>
            </a:xfrm>
            <a:custGeom>
              <a:avLst/>
              <a:gdLst/>
              <a:ahLst/>
              <a:cxnLst/>
              <a:rect l="l" t="t" r="r" b="b"/>
              <a:pathLst>
                <a:path w="6093459" h="669289">
                  <a:moveTo>
                    <a:pt x="0" y="111506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6" y="0"/>
                  </a:lnTo>
                  <a:lnTo>
                    <a:pt x="5981445" y="0"/>
                  </a:lnTo>
                  <a:lnTo>
                    <a:pt x="6024854" y="8761"/>
                  </a:lnTo>
                  <a:lnTo>
                    <a:pt x="6060297" y="32654"/>
                  </a:lnTo>
                  <a:lnTo>
                    <a:pt x="6084190" y="68097"/>
                  </a:lnTo>
                  <a:lnTo>
                    <a:pt x="6092951" y="111506"/>
                  </a:lnTo>
                  <a:lnTo>
                    <a:pt x="6092951" y="557530"/>
                  </a:lnTo>
                  <a:lnTo>
                    <a:pt x="6084190" y="600938"/>
                  </a:lnTo>
                  <a:lnTo>
                    <a:pt x="6060297" y="636381"/>
                  </a:lnTo>
                  <a:lnTo>
                    <a:pt x="6024854" y="660274"/>
                  </a:lnTo>
                  <a:lnTo>
                    <a:pt x="5981445" y="669036"/>
                  </a:lnTo>
                  <a:lnTo>
                    <a:pt x="111506" y="669036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48232" y="1804796"/>
            <a:ext cx="5269865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 spc="10" b="1">
                <a:latin typeface="Microsoft JhengHei"/>
                <a:cs typeface="Microsoft JhengHei"/>
              </a:rPr>
              <a:t>进程装入之前，逻辑地址是一维的。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D050"/>
              </a:buClr>
              <a:buFont typeface="Wingdings"/>
              <a:buChar char=""/>
            </a:pPr>
            <a:endParaRPr sz="315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 spc="5" b="1">
                <a:latin typeface="Microsoft JhengHei"/>
                <a:cs typeface="Microsoft JhengHei"/>
              </a:rPr>
              <a:t>进程装入之后，逻辑地址分为两维。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260" y="3974591"/>
            <a:ext cx="74295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地址变换机构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759204"/>
            <a:ext cx="9017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例如，若机器的地址码是16位，页面长度是1KB，则地址划分结果： </a:t>
            </a:r>
            <a:r>
              <a:rPr dirty="0" sz="2400">
                <a:latin typeface="SimSun"/>
                <a:cs typeface="SimSun"/>
              </a:rPr>
              <a:t>低</a:t>
            </a:r>
            <a:r>
              <a:rPr dirty="0" sz="2400" spc="-5">
                <a:latin typeface="SimSun"/>
                <a:cs typeface="SimSun"/>
              </a:rPr>
              <a:t>10</a:t>
            </a:r>
            <a:r>
              <a:rPr dirty="0" sz="2400">
                <a:latin typeface="SimSun"/>
                <a:cs typeface="SimSun"/>
              </a:rPr>
              <a:t>位是页内地址，高6位是页号。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793" y="3303958"/>
            <a:ext cx="2991159" cy="12090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09446" y="4961890"/>
            <a:ext cx="7698740" cy="1328420"/>
            <a:chOff x="1409446" y="4961890"/>
            <a:chExt cx="7698740" cy="13284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796" y="4968240"/>
              <a:ext cx="7685532" cy="13152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15796" y="4968240"/>
              <a:ext cx="7686040" cy="1315720"/>
            </a:xfrm>
            <a:custGeom>
              <a:avLst/>
              <a:gdLst/>
              <a:ahLst/>
              <a:cxnLst/>
              <a:rect l="l" t="t" r="r" b="b"/>
              <a:pathLst>
                <a:path w="7686040" h="1315720">
                  <a:moveTo>
                    <a:pt x="0" y="219202"/>
                  </a:moveTo>
                  <a:lnTo>
                    <a:pt x="5790" y="168950"/>
                  </a:lnTo>
                  <a:lnTo>
                    <a:pt x="22285" y="122816"/>
                  </a:lnTo>
                  <a:lnTo>
                    <a:pt x="48165" y="82115"/>
                  </a:lnTo>
                  <a:lnTo>
                    <a:pt x="82115" y="48165"/>
                  </a:lnTo>
                  <a:lnTo>
                    <a:pt x="122816" y="22285"/>
                  </a:lnTo>
                  <a:lnTo>
                    <a:pt x="168950" y="5790"/>
                  </a:lnTo>
                  <a:lnTo>
                    <a:pt x="219202" y="0"/>
                  </a:lnTo>
                  <a:lnTo>
                    <a:pt x="7466330" y="0"/>
                  </a:lnTo>
                  <a:lnTo>
                    <a:pt x="7516581" y="5790"/>
                  </a:lnTo>
                  <a:lnTo>
                    <a:pt x="7562715" y="22285"/>
                  </a:lnTo>
                  <a:lnTo>
                    <a:pt x="7603416" y="48165"/>
                  </a:lnTo>
                  <a:lnTo>
                    <a:pt x="7637366" y="82115"/>
                  </a:lnTo>
                  <a:lnTo>
                    <a:pt x="7663246" y="122816"/>
                  </a:lnTo>
                  <a:lnTo>
                    <a:pt x="7679741" y="168950"/>
                  </a:lnTo>
                  <a:lnTo>
                    <a:pt x="7685532" y="219202"/>
                  </a:lnTo>
                  <a:lnTo>
                    <a:pt x="7685532" y="1096010"/>
                  </a:lnTo>
                  <a:lnTo>
                    <a:pt x="7679741" y="1146269"/>
                  </a:lnTo>
                  <a:lnTo>
                    <a:pt x="7663246" y="1192407"/>
                  </a:lnTo>
                  <a:lnTo>
                    <a:pt x="7637366" y="1233107"/>
                  </a:lnTo>
                  <a:lnTo>
                    <a:pt x="7603416" y="1267054"/>
                  </a:lnTo>
                  <a:lnTo>
                    <a:pt x="7562715" y="1292931"/>
                  </a:lnTo>
                  <a:lnTo>
                    <a:pt x="7516581" y="1309422"/>
                  </a:lnTo>
                  <a:lnTo>
                    <a:pt x="7466330" y="1315212"/>
                  </a:lnTo>
                  <a:lnTo>
                    <a:pt x="219202" y="1315212"/>
                  </a:lnTo>
                  <a:lnTo>
                    <a:pt x="168950" y="1309422"/>
                  </a:lnTo>
                  <a:lnTo>
                    <a:pt x="122816" y="1292931"/>
                  </a:lnTo>
                  <a:lnTo>
                    <a:pt x="82115" y="1267054"/>
                  </a:lnTo>
                  <a:lnTo>
                    <a:pt x="48165" y="1233107"/>
                  </a:lnTo>
                  <a:lnTo>
                    <a:pt x="22285" y="1192407"/>
                  </a:lnTo>
                  <a:lnTo>
                    <a:pt x="5790" y="1146269"/>
                  </a:lnTo>
                  <a:lnTo>
                    <a:pt x="0" y="1096010"/>
                  </a:lnTo>
                  <a:lnTo>
                    <a:pt x="0" y="219202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58544" y="5032887"/>
            <a:ext cx="7341870" cy="1122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400">
                <a:latin typeface="SimSun"/>
                <a:cs typeface="SimSun"/>
              </a:rPr>
              <a:t>这样的地址结构，允许一个进程的页面总数</a:t>
            </a:r>
            <a:r>
              <a:rPr dirty="0" sz="2400" spc="5">
                <a:latin typeface="SimSun"/>
                <a:cs typeface="SimSun"/>
              </a:rPr>
              <a:t>达</a:t>
            </a:r>
            <a:r>
              <a:rPr dirty="0" sz="2400">
                <a:latin typeface="SimSun"/>
                <a:cs typeface="SimSun"/>
              </a:rPr>
              <a:t>64页，允 </a:t>
            </a:r>
            <a:r>
              <a:rPr dirty="0" sz="2400" spc="-5">
                <a:latin typeface="SimSun"/>
                <a:cs typeface="SimSun"/>
              </a:rPr>
              <a:t>许一个进程的最大长度为64KB</a:t>
            </a:r>
            <a:r>
              <a:rPr dirty="0" sz="2400"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地址变换机构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70305" y="1535938"/>
            <a:ext cx="4630420" cy="680720"/>
            <a:chOff x="670305" y="1535938"/>
            <a:chExt cx="4630420" cy="68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1542288"/>
              <a:ext cx="4617720" cy="6675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6655" y="1542288"/>
              <a:ext cx="4617720" cy="668020"/>
            </a:xfrm>
            <a:custGeom>
              <a:avLst/>
              <a:gdLst/>
              <a:ahLst/>
              <a:cxnLst/>
              <a:rect l="l" t="t" r="r" b="b"/>
              <a:pathLst>
                <a:path w="4617720" h="668019">
                  <a:moveTo>
                    <a:pt x="0" y="111251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1" y="0"/>
                  </a:lnTo>
                  <a:lnTo>
                    <a:pt x="4506468" y="0"/>
                  </a:lnTo>
                  <a:lnTo>
                    <a:pt x="4549782" y="8739"/>
                  </a:lnTo>
                  <a:lnTo>
                    <a:pt x="4585144" y="32575"/>
                  </a:lnTo>
                  <a:lnTo>
                    <a:pt x="4608980" y="67937"/>
                  </a:lnTo>
                  <a:lnTo>
                    <a:pt x="4617720" y="111251"/>
                  </a:lnTo>
                  <a:lnTo>
                    <a:pt x="4617720" y="556260"/>
                  </a:lnTo>
                  <a:lnTo>
                    <a:pt x="4608980" y="599574"/>
                  </a:lnTo>
                  <a:lnTo>
                    <a:pt x="4585144" y="634936"/>
                  </a:lnTo>
                  <a:lnTo>
                    <a:pt x="4549782" y="658772"/>
                  </a:lnTo>
                  <a:lnTo>
                    <a:pt x="4506468" y="667512"/>
                  </a:lnTo>
                  <a:lnTo>
                    <a:pt x="111251" y="667512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60"/>
                  </a:lnTo>
                  <a:lnTo>
                    <a:pt x="0" y="111251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8923" y="1689938"/>
            <a:ext cx="40462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9166"/>
              <a:buFont typeface="Wingdings"/>
              <a:buChar char=""/>
              <a:tabLst>
                <a:tab pos="355600" algn="l"/>
                <a:tab pos="2347595" algn="l"/>
                <a:tab pos="2807335" algn="l"/>
              </a:tabLst>
            </a:pPr>
            <a:r>
              <a:rPr dirty="0" sz="2400" spc="5" b="1">
                <a:latin typeface="Microsoft JhengHei"/>
                <a:cs typeface="Microsoft JhengHei"/>
              </a:rPr>
              <a:t>页式虚拟地</a:t>
            </a:r>
            <a:r>
              <a:rPr dirty="0" sz="2400" b="1">
                <a:latin typeface="Microsoft JhengHei"/>
                <a:cs typeface="Microsoft JhengHei"/>
              </a:rPr>
              <a:t>址</a:t>
            </a:r>
            <a:r>
              <a:rPr dirty="0" sz="2400" b="1">
                <a:latin typeface="Microsoft JhengHei"/>
                <a:cs typeface="Microsoft JhengHei"/>
              </a:rPr>
              <a:t>	</a:t>
            </a:r>
            <a:r>
              <a:rPr dirty="0" sz="2400" b="1">
                <a:latin typeface="Microsoft JhengHei"/>
                <a:cs typeface="Microsoft JhengHei"/>
              </a:rPr>
              <a:t>→</a:t>
            </a:r>
            <a:r>
              <a:rPr dirty="0" sz="2400" b="1">
                <a:latin typeface="Microsoft JhengHei"/>
                <a:cs typeface="Microsoft JhengHei"/>
              </a:rPr>
              <a:t>	</a:t>
            </a:r>
            <a:r>
              <a:rPr dirty="0" sz="2400" spc="5" b="1">
                <a:latin typeface="Microsoft JhengHei"/>
                <a:cs typeface="Microsoft JhengHei"/>
              </a:rPr>
              <a:t>内存地址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7548" y="2418588"/>
            <a:ext cx="7152132" cy="20208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224722" y="4629530"/>
            <a:ext cx="6137910" cy="1733550"/>
            <a:chOff x="2224722" y="4629530"/>
            <a:chExt cx="6137910" cy="17335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4184" y="4639055"/>
              <a:ext cx="6118860" cy="1714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9485" y="4634293"/>
              <a:ext cx="6128385" cy="1724025"/>
            </a:xfrm>
            <a:custGeom>
              <a:avLst/>
              <a:gdLst/>
              <a:ahLst/>
              <a:cxnLst/>
              <a:rect l="l" t="t" r="r" b="b"/>
              <a:pathLst>
                <a:path w="6128384" h="1724025">
                  <a:moveTo>
                    <a:pt x="0" y="1724025"/>
                  </a:moveTo>
                  <a:lnTo>
                    <a:pt x="6128385" y="1724025"/>
                  </a:lnTo>
                  <a:lnTo>
                    <a:pt x="6128385" y="0"/>
                  </a:lnTo>
                  <a:lnTo>
                    <a:pt x="0" y="0"/>
                  </a:lnTo>
                  <a:lnTo>
                    <a:pt x="0" y="1724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" y="1601724"/>
            <a:ext cx="7013448" cy="4782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1189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地址变换机构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基本地址变换机构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7733" y="1693926"/>
            <a:ext cx="4130040" cy="4455160"/>
          </a:xfrm>
          <a:custGeom>
            <a:avLst/>
            <a:gdLst/>
            <a:ahLst/>
            <a:cxnLst/>
            <a:rect l="l" t="t" r="r" b="b"/>
            <a:pathLst>
              <a:path w="4130040" h="4455160">
                <a:moveTo>
                  <a:pt x="4130039" y="0"/>
                </a:moveTo>
                <a:lnTo>
                  <a:pt x="0" y="0"/>
                </a:lnTo>
                <a:lnTo>
                  <a:pt x="0" y="4454652"/>
                </a:lnTo>
                <a:lnTo>
                  <a:pt x="4130039" y="4454652"/>
                </a:lnTo>
                <a:lnTo>
                  <a:pt x="4130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77733" y="1693926"/>
            <a:ext cx="4130040" cy="44551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46685" rIns="0" bIns="0" rtlCol="0" vert="horz">
            <a:spAutoFit/>
          </a:bodyPr>
          <a:lstStyle/>
          <a:p>
            <a:pPr algn="just" marL="434975" marR="181610" indent="-342900">
              <a:lnSpc>
                <a:spcPct val="150000"/>
              </a:lnSpc>
              <a:spcBef>
                <a:spcPts val="115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5609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CPU每次存取一个数据，需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要访问内存两次：</a:t>
            </a:r>
            <a:endParaRPr sz="2400">
              <a:latin typeface="SimSun"/>
              <a:cs typeface="SimSun"/>
            </a:endParaRPr>
          </a:p>
          <a:p>
            <a:pPr algn="just" marL="549275" marR="219710" indent="-457200">
              <a:lnSpc>
                <a:spcPct val="150000"/>
              </a:lnSpc>
              <a:spcBef>
                <a:spcPts val="100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6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访问内存中的页表，以获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得页面号；</a:t>
            </a:r>
            <a:endParaRPr sz="2400">
              <a:latin typeface="SimSun"/>
              <a:cs typeface="SimSun"/>
            </a:endParaRPr>
          </a:p>
          <a:p>
            <a:pPr algn="just" marL="549275" marR="219710" indent="-457200">
              <a:lnSpc>
                <a:spcPct val="150000"/>
              </a:lnSpc>
              <a:spcBef>
                <a:spcPts val="101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6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由页面号与页内相对地址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拼接形成的物理地址，访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问内存单元。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地址变换机构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具有快表的地址变换机构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401" y="2227326"/>
            <a:ext cx="5179060" cy="351599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为了提高地址转换速度——快表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"/>
            </a:pPr>
            <a:endParaRPr sz="3000">
              <a:latin typeface="SimSun"/>
              <a:cs typeface="SimSu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快表存储在高速缓存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"/>
            </a:pPr>
            <a:endParaRPr sz="3000">
              <a:latin typeface="SimSun"/>
              <a:cs typeface="SimSu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内容为页表中最近使用的页表项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068" y="2226564"/>
            <a:ext cx="4462271" cy="351586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地址变换机构</a:t>
            </a:r>
            <a:r>
              <a:rPr dirty="0" sz="3600" spc="-5">
                <a:latin typeface="Trebuchet MS"/>
                <a:cs typeface="Trebuchet MS"/>
              </a:rPr>
              <a:t>——</a:t>
            </a:r>
            <a:r>
              <a:rPr dirty="0" sz="3600" spc="10"/>
              <a:t>具有快表的地址变换机构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1453896"/>
            <a:ext cx="8456676" cy="498805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访问内存的有效时间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77418" y="1575053"/>
            <a:ext cx="9542145" cy="1854835"/>
          </a:xfrm>
          <a:custGeom>
            <a:avLst/>
            <a:gdLst/>
            <a:ahLst/>
            <a:cxnLst/>
            <a:rect l="l" t="t" r="r" b="b"/>
            <a:pathLst>
              <a:path w="9542145" h="1854835">
                <a:moveTo>
                  <a:pt x="9541764" y="0"/>
                </a:moveTo>
                <a:lnTo>
                  <a:pt x="0" y="0"/>
                </a:lnTo>
                <a:lnTo>
                  <a:pt x="0" y="1854708"/>
                </a:lnTo>
                <a:lnTo>
                  <a:pt x="9541764" y="1854708"/>
                </a:lnTo>
                <a:lnTo>
                  <a:pt x="95417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7418" y="1575053"/>
            <a:ext cx="9542145" cy="185483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algn="just" marL="434340" marR="260350" indent="-342900">
              <a:lnSpc>
                <a:spcPct val="150000"/>
              </a:lnSpc>
              <a:spcBef>
                <a:spcPts val="55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从进程发出指定逻辑地址的访问请求，经过地址变换，到在内存中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找到对应的实际物理地址单元并取出数据，所需要花费的总时间， </a:t>
            </a:r>
            <a:r>
              <a:rPr dirty="0" sz="2400" spc="-119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称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内存的有效访问时</a:t>
            </a:r>
            <a:r>
              <a:rPr dirty="0" sz="2400" spc="15" b="1">
                <a:solidFill>
                  <a:srgbClr val="FF0000"/>
                </a:solidFill>
                <a:latin typeface="Microsoft JhengHei"/>
                <a:cs typeface="Microsoft JhengHei"/>
              </a:rPr>
              <a:t>间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（Effective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Access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Time，EAT）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3672840"/>
            <a:ext cx="8668512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访问内存的有效时间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7418" y="1888998"/>
            <a:ext cx="7184390" cy="76708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578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30"/>
              </a:spcBef>
              <a:tabLst>
                <a:tab pos="324167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设一次快表访问时间t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，一次内存访问时间为t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2</a:t>
            </a:r>
            <a:endParaRPr sz="16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019" y="2895600"/>
            <a:ext cx="6333744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程序的装入和链接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53971"/>
            <a:ext cx="829310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用户程序要在系统中运行，必须先将它装入内存，然后再将</a:t>
            </a:r>
            <a:endParaRPr sz="2400">
              <a:latin typeface="SimSun"/>
              <a:cs typeface="SimSun"/>
            </a:endParaRPr>
          </a:p>
          <a:p>
            <a:pPr algn="ctr" marL="37465">
              <a:lnSpc>
                <a:spcPct val="100000"/>
              </a:lnSpc>
              <a:spcBef>
                <a:spcPts val="172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其转变为一个可以执行的程序，通常都要经过以下步骤：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7130" y="2697098"/>
            <a:ext cx="8820150" cy="3925570"/>
            <a:chOff x="667130" y="2697098"/>
            <a:chExt cx="8820150" cy="39255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2706623"/>
              <a:ext cx="8801100" cy="3906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1893" y="2701861"/>
              <a:ext cx="8810625" cy="3916045"/>
            </a:xfrm>
            <a:custGeom>
              <a:avLst/>
              <a:gdLst/>
              <a:ahLst/>
              <a:cxnLst/>
              <a:rect l="l" t="t" r="r" b="b"/>
              <a:pathLst>
                <a:path w="8810625" h="3916045">
                  <a:moveTo>
                    <a:pt x="0" y="3915537"/>
                  </a:moveTo>
                  <a:lnTo>
                    <a:pt x="8810625" y="3915537"/>
                  </a:lnTo>
                  <a:lnTo>
                    <a:pt x="8810625" y="0"/>
                  </a:lnTo>
                  <a:lnTo>
                    <a:pt x="0" y="0"/>
                  </a:lnTo>
                  <a:lnTo>
                    <a:pt x="0" y="39155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访问内存的有效时间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77418" y="1904238"/>
            <a:ext cx="9028430" cy="768350"/>
          </a:xfrm>
          <a:custGeom>
            <a:avLst/>
            <a:gdLst/>
            <a:ahLst/>
            <a:cxnLst/>
            <a:rect l="l" t="t" r="r" b="b"/>
            <a:pathLst>
              <a:path w="9028430" h="768350">
                <a:moveTo>
                  <a:pt x="9028176" y="0"/>
                </a:moveTo>
                <a:lnTo>
                  <a:pt x="0" y="0"/>
                </a:lnTo>
                <a:lnTo>
                  <a:pt x="0" y="768096"/>
                </a:lnTo>
                <a:lnTo>
                  <a:pt x="9028176" y="768096"/>
                </a:lnTo>
                <a:lnTo>
                  <a:pt x="9028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7418" y="1904238"/>
            <a:ext cx="9028430" cy="76835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5907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39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所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谓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命中率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，是指使用快表并在快表中查找到所需表项的比率。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575" y="2999232"/>
            <a:ext cx="743864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两级和多级页表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086411" y="1680591"/>
            <a:ext cx="4268470" cy="4171950"/>
            <a:chOff x="6086411" y="1680591"/>
            <a:chExt cx="4268470" cy="417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9" y="1690116"/>
              <a:ext cx="4248911" cy="4152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1173" y="1685353"/>
              <a:ext cx="4258945" cy="4162425"/>
            </a:xfrm>
            <a:custGeom>
              <a:avLst/>
              <a:gdLst/>
              <a:ahLst/>
              <a:cxnLst/>
              <a:rect l="l" t="t" r="r" b="b"/>
              <a:pathLst>
                <a:path w="4258945" h="4162425">
                  <a:moveTo>
                    <a:pt x="0" y="4162425"/>
                  </a:moveTo>
                  <a:lnTo>
                    <a:pt x="4258437" y="4162425"/>
                  </a:lnTo>
                  <a:lnTo>
                    <a:pt x="4258437" y="0"/>
                  </a:lnTo>
                  <a:lnTo>
                    <a:pt x="0" y="0"/>
                  </a:lnTo>
                  <a:lnTo>
                    <a:pt x="0" y="4162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6437" y="1931670"/>
            <a:ext cx="5179060" cy="351599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495"/>
              </a:spcBef>
            </a:pPr>
            <a:r>
              <a:rPr dirty="0" sz="2400" spc="5" b="1">
                <a:solidFill>
                  <a:srgbClr val="404040"/>
                </a:solidFill>
                <a:latin typeface="Microsoft JhengHei"/>
                <a:cs typeface="Microsoft JhengHei"/>
              </a:rPr>
              <a:t>一级页表结构：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Microsoft JhengHei"/>
              <a:cs typeface="Microsoft JhengHei"/>
            </a:endParaRPr>
          </a:p>
          <a:p>
            <a:pPr marL="9080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若页面长度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4KB，每个页表项占用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4B，则：一帧里最多能存放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4KB/4B=1K个页表项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两级和多级页表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1690116"/>
            <a:ext cx="9194292" cy="405231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两级和多级页表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3" y="1603247"/>
            <a:ext cx="9179052" cy="4524756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79638"/>
            <a:ext cx="5021580" cy="5178425"/>
            <a:chOff x="0" y="1679638"/>
            <a:chExt cx="5021580" cy="5178425"/>
          </a:xfrm>
        </p:grpSpPr>
        <p:sp>
          <p:nvSpPr>
            <p:cNvPr id="3" name="object 3"/>
            <p:cNvSpPr/>
            <p:nvPr/>
          </p:nvSpPr>
          <p:spPr>
            <a:xfrm>
              <a:off x="377190" y="1693926"/>
              <a:ext cx="4630420" cy="4002404"/>
            </a:xfrm>
            <a:custGeom>
              <a:avLst/>
              <a:gdLst/>
              <a:ahLst/>
              <a:cxnLst/>
              <a:rect l="l" t="t" r="r" b="b"/>
              <a:pathLst>
                <a:path w="4630420" h="4002404">
                  <a:moveTo>
                    <a:pt x="4629912" y="0"/>
                  </a:moveTo>
                  <a:lnTo>
                    <a:pt x="0" y="0"/>
                  </a:lnTo>
                  <a:lnTo>
                    <a:pt x="0" y="4002024"/>
                  </a:lnTo>
                  <a:lnTo>
                    <a:pt x="4629912" y="4002024"/>
                  </a:lnTo>
                  <a:lnTo>
                    <a:pt x="4629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7190" y="1693926"/>
              <a:ext cx="4630420" cy="4002404"/>
            </a:xfrm>
            <a:custGeom>
              <a:avLst/>
              <a:gdLst/>
              <a:ahLst/>
              <a:cxnLst/>
              <a:rect l="l" t="t" r="r" b="b"/>
              <a:pathLst>
                <a:path w="4630420" h="4002404">
                  <a:moveTo>
                    <a:pt x="0" y="4002024"/>
                  </a:moveTo>
                  <a:lnTo>
                    <a:pt x="4629912" y="4002024"/>
                  </a:lnTo>
                  <a:lnTo>
                    <a:pt x="4629912" y="0"/>
                  </a:lnTo>
                  <a:lnTo>
                    <a:pt x="0" y="0"/>
                  </a:lnTo>
                  <a:lnTo>
                    <a:pt x="0" y="4002024"/>
                  </a:lnTo>
                  <a:close/>
                </a:path>
              </a:pathLst>
            </a:custGeom>
            <a:ln w="28575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267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两级页表结构</a:t>
            </a:r>
            <a:r>
              <a:rPr dirty="0" sz="3600" spc="-30"/>
              <a:t>（</a:t>
            </a:r>
            <a:r>
              <a:rPr dirty="0" sz="3600" spc="-30">
                <a:latin typeface="Trebuchet MS"/>
                <a:cs typeface="Trebuchet MS"/>
              </a:rPr>
              <a:t>Two-Level</a:t>
            </a:r>
            <a:r>
              <a:rPr dirty="0" sz="3600" spc="-5">
                <a:latin typeface="Trebuchet MS"/>
                <a:cs typeface="Trebuchet MS"/>
              </a:rPr>
              <a:t> </a:t>
            </a:r>
            <a:r>
              <a:rPr dirty="0" sz="3600" spc="-45">
                <a:latin typeface="Trebuchet MS"/>
                <a:cs typeface="Trebuchet MS"/>
              </a:rPr>
              <a:t>Page</a:t>
            </a:r>
            <a:r>
              <a:rPr dirty="0" sz="3600" spc="-75">
                <a:latin typeface="Trebuchet MS"/>
                <a:cs typeface="Trebuchet MS"/>
              </a:rPr>
              <a:t> Table</a:t>
            </a:r>
            <a:r>
              <a:rPr dirty="0" sz="3600" spc="-75"/>
              <a:t>）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9547" y="1401699"/>
            <a:ext cx="6711315" cy="4912995"/>
            <a:chOff x="5269547" y="1401699"/>
            <a:chExt cx="6711315" cy="49129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9135" y="1411224"/>
              <a:ext cx="6691883" cy="48935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74309" y="1406461"/>
              <a:ext cx="6701790" cy="4903470"/>
            </a:xfrm>
            <a:custGeom>
              <a:avLst/>
              <a:gdLst/>
              <a:ahLst/>
              <a:cxnLst/>
              <a:rect l="l" t="t" r="r" b="b"/>
              <a:pathLst>
                <a:path w="6701790" h="4903470">
                  <a:moveTo>
                    <a:pt x="0" y="4903089"/>
                  </a:moveTo>
                  <a:lnTo>
                    <a:pt x="6701409" y="4903089"/>
                  </a:lnTo>
                  <a:lnTo>
                    <a:pt x="6701409" y="0"/>
                  </a:lnTo>
                  <a:lnTo>
                    <a:pt x="0" y="0"/>
                  </a:lnTo>
                  <a:lnTo>
                    <a:pt x="0" y="490308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4863" y="2528138"/>
            <a:ext cx="4639945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为离散分配的页表再建立一张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ct val="2001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页表，称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外层页表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（Outer 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Page</a:t>
            </a:r>
            <a:r>
              <a:rPr dirty="0" sz="2400" spc="13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Table），在每个页表项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中记录了页表页面的物理块号。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两级页表地址形式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38022" y="4123182"/>
            <a:ext cx="9204960" cy="1637030"/>
          </a:xfrm>
          <a:custGeom>
            <a:avLst/>
            <a:gdLst/>
            <a:ahLst/>
            <a:cxnLst/>
            <a:rect l="l" t="t" r="r" b="b"/>
            <a:pathLst>
              <a:path w="9204960" h="1637029">
                <a:moveTo>
                  <a:pt x="9204960" y="0"/>
                </a:moveTo>
                <a:lnTo>
                  <a:pt x="0" y="0"/>
                </a:lnTo>
                <a:lnTo>
                  <a:pt x="0" y="1636776"/>
                </a:lnTo>
                <a:lnTo>
                  <a:pt x="9204960" y="1636776"/>
                </a:lnTo>
                <a:lnTo>
                  <a:pt x="9204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8022" y="4123182"/>
            <a:ext cx="9204960" cy="163703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36220" rIns="0" bIns="0" rtlCol="0" vert="horz">
            <a:spAutoFit/>
          </a:bodyPr>
          <a:lstStyle/>
          <a:p>
            <a:pPr marL="433705" marR="228600" indent="-343535">
              <a:lnSpc>
                <a:spcPct val="150100"/>
              </a:lnSpc>
              <a:spcBef>
                <a:spcPts val="186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如果两级的页表也必须用多个帧来存放，那就需要建立更高一级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的页表——</a:t>
            </a:r>
            <a:r>
              <a:rPr dirty="0" sz="2400" spc="10" b="1">
                <a:solidFill>
                  <a:srgbClr val="FF0000"/>
                </a:solidFill>
                <a:latin typeface="Microsoft JhengHei"/>
                <a:cs typeface="Microsoft JhengHei"/>
              </a:rPr>
              <a:t>多级页</a:t>
            </a:r>
            <a:r>
              <a:rPr dirty="0" sz="2400" spc="5" b="1">
                <a:solidFill>
                  <a:srgbClr val="FF0000"/>
                </a:solidFill>
                <a:latin typeface="Microsoft JhengHei"/>
                <a:cs typeface="Microsoft JhengHei"/>
              </a:rPr>
              <a:t>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1930907"/>
            <a:ext cx="6530340" cy="181051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具有两级页表的地址变换机构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801623" y="1682495"/>
            <a:ext cx="9779635" cy="4925060"/>
            <a:chOff x="801623" y="1682495"/>
            <a:chExt cx="9779635" cy="4925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623" y="1682495"/>
              <a:ext cx="9779507" cy="45018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3929" y="5788913"/>
              <a:ext cx="2550160" cy="818515"/>
            </a:xfrm>
            <a:custGeom>
              <a:avLst/>
              <a:gdLst/>
              <a:ahLst/>
              <a:cxnLst/>
              <a:rect l="l" t="t" r="r" b="b"/>
              <a:pathLst>
                <a:path w="2550160" h="818515">
                  <a:moveTo>
                    <a:pt x="2549651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2549651" y="818388"/>
                  </a:lnTo>
                  <a:lnTo>
                    <a:pt x="2549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70329" y="4549901"/>
              <a:ext cx="677545" cy="1200150"/>
            </a:xfrm>
            <a:custGeom>
              <a:avLst/>
              <a:gdLst/>
              <a:ahLst/>
              <a:cxnLst/>
              <a:rect l="l" t="t" r="r" b="b"/>
              <a:pathLst>
                <a:path w="677544" h="1200150">
                  <a:moveTo>
                    <a:pt x="677290" y="119989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63930" y="5788914"/>
            <a:ext cx="2550160" cy="8185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90170" marR="16383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latin typeface="SimSun"/>
                <a:cs typeface="SimSun"/>
              </a:rPr>
              <a:t>存放当</a:t>
            </a:r>
            <a:r>
              <a:rPr dirty="0" sz="2000" spc="-15">
                <a:latin typeface="SimSun"/>
                <a:cs typeface="SimSun"/>
              </a:rPr>
              <a:t>前</a:t>
            </a:r>
            <a:r>
              <a:rPr dirty="0" sz="2000">
                <a:latin typeface="SimSun"/>
                <a:cs typeface="SimSun"/>
              </a:rPr>
              <a:t>进</a:t>
            </a:r>
            <a:r>
              <a:rPr dirty="0" sz="2000" spc="-15">
                <a:latin typeface="SimSun"/>
                <a:cs typeface="SimSun"/>
              </a:rPr>
              <a:t>程</a:t>
            </a:r>
            <a:r>
              <a:rPr dirty="0" sz="2000">
                <a:latin typeface="SimSun"/>
                <a:cs typeface="SimSun"/>
              </a:rPr>
              <a:t>的外部 </a:t>
            </a:r>
            <a:r>
              <a:rPr dirty="0" sz="2000">
                <a:latin typeface="SimSun"/>
                <a:cs typeface="SimSun"/>
              </a:rPr>
              <a:t>页表首</a:t>
            </a:r>
            <a:r>
              <a:rPr dirty="0" sz="2000" spc="-15">
                <a:latin typeface="SimSun"/>
                <a:cs typeface="SimSun"/>
              </a:rPr>
              <a:t>地</a:t>
            </a:r>
            <a:r>
              <a:rPr dirty="0" sz="2000">
                <a:latin typeface="SimSun"/>
                <a:cs typeface="SimSun"/>
              </a:rPr>
              <a:t>址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282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思考：页面共享的实现会遇到什么问题？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5394" y="2103882"/>
            <a:ext cx="4935220" cy="335280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7480" rIns="0" bIns="0" rtlCol="0" vert="horz">
            <a:spAutoFit/>
          </a:bodyPr>
          <a:lstStyle/>
          <a:p>
            <a:pPr algn="just" marL="90805" marR="263525">
              <a:lnSpc>
                <a:spcPct val="200000"/>
              </a:lnSpc>
              <a:spcBef>
                <a:spcPts val="124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内存中的共享页有两个，它们分别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存在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第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3帧和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第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4帧中。内存中的两 个进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P1和P2，按图示方式共享它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们可否？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11367" y="1752600"/>
            <a:ext cx="6332220" cy="4055745"/>
            <a:chOff x="5611367" y="1752600"/>
            <a:chExt cx="6332220" cy="40557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1367" y="1752600"/>
              <a:ext cx="6332220" cy="40553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11367" y="5516879"/>
              <a:ext cx="2433955" cy="291465"/>
            </a:xfrm>
            <a:custGeom>
              <a:avLst/>
              <a:gdLst/>
              <a:ahLst/>
              <a:cxnLst/>
              <a:rect l="l" t="t" r="r" b="b"/>
              <a:pathLst>
                <a:path w="2433954" h="291464">
                  <a:moveTo>
                    <a:pt x="2433828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2433828" y="291084"/>
                  </a:lnTo>
                  <a:lnTo>
                    <a:pt x="2433828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总结：基本分页式存储管理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42950" y="1818894"/>
            <a:ext cx="8305800" cy="8737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2890" rIns="0" bIns="0" rtlCol="0" vert="horz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207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离散存储，利于大进程装入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469" y="2881122"/>
            <a:ext cx="8305800" cy="873760"/>
          </a:xfrm>
          <a:custGeom>
            <a:avLst/>
            <a:gdLst/>
            <a:ahLst/>
            <a:cxnLst/>
            <a:rect l="l" t="t" r="r" b="b"/>
            <a:pathLst>
              <a:path w="8305800" h="873760">
                <a:moveTo>
                  <a:pt x="8305800" y="0"/>
                </a:moveTo>
                <a:lnTo>
                  <a:pt x="0" y="0"/>
                </a:lnTo>
                <a:lnTo>
                  <a:pt x="0" y="873251"/>
                </a:lnTo>
                <a:lnTo>
                  <a:pt x="8305800" y="873251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2469" y="2881122"/>
            <a:ext cx="8305800" cy="8737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2255" rIns="0" bIns="0" rtlCol="0" vert="horz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206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只有很少的页内碎片，提高内存利用率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950" y="3941826"/>
            <a:ext cx="8305800" cy="875030"/>
          </a:xfrm>
          <a:custGeom>
            <a:avLst/>
            <a:gdLst/>
            <a:ahLst/>
            <a:cxnLst/>
            <a:rect l="l" t="t" r="r" b="b"/>
            <a:pathLst>
              <a:path w="8305800" h="875029">
                <a:moveTo>
                  <a:pt x="8305800" y="0"/>
                </a:moveTo>
                <a:lnTo>
                  <a:pt x="0" y="0"/>
                </a:lnTo>
                <a:lnTo>
                  <a:pt x="0" y="874776"/>
                </a:lnTo>
                <a:lnTo>
                  <a:pt x="8305800" y="874776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2950" y="3941826"/>
            <a:ext cx="8305800" cy="87503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4160" rIns="0" bIns="0" rtlCol="0" vert="horz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208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数据结构：位示图、页表；动态地址重定位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950" y="5004053"/>
            <a:ext cx="8305800" cy="873760"/>
          </a:xfrm>
          <a:custGeom>
            <a:avLst/>
            <a:gdLst/>
            <a:ahLst/>
            <a:cxnLst/>
            <a:rect l="l" t="t" r="r" b="b"/>
            <a:pathLst>
              <a:path w="8305800" h="873760">
                <a:moveTo>
                  <a:pt x="8305800" y="0"/>
                </a:moveTo>
                <a:lnTo>
                  <a:pt x="0" y="0"/>
                </a:lnTo>
                <a:lnTo>
                  <a:pt x="0" y="873252"/>
                </a:lnTo>
                <a:lnTo>
                  <a:pt x="8305800" y="873252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2950" y="5004053"/>
            <a:ext cx="8305800" cy="8737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3525" rIns="0" bIns="0" rtlCol="0" vert="horz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207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页面共享不易实现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759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latin typeface="Trebuchet MS"/>
                <a:cs typeface="Trebuchet MS"/>
              </a:rPr>
              <a:t>4.4	</a:t>
            </a:r>
            <a:r>
              <a:rPr dirty="0" sz="3600" spc="10"/>
              <a:t>分段存储管理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8662" y="1804606"/>
            <a:ext cx="8943975" cy="902335"/>
            <a:chOff x="728662" y="1804606"/>
            <a:chExt cx="8943975" cy="902335"/>
          </a:xfrm>
        </p:grpSpPr>
        <p:sp>
          <p:nvSpPr>
            <p:cNvPr id="4" name="object 4"/>
            <p:cNvSpPr/>
            <p:nvPr/>
          </p:nvSpPr>
          <p:spPr>
            <a:xfrm>
              <a:off x="742950" y="1818894"/>
              <a:ext cx="8915400" cy="873760"/>
            </a:xfrm>
            <a:custGeom>
              <a:avLst/>
              <a:gdLst/>
              <a:ahLst/>
              <a:cxnLst/>
              <a:rect l="l" t="t" r="r" b="b"/>
              <a:pathLst>
                <a:path w="8915400" h="873760">
                  <a:moveTo>
                    <a:pt x="8915400" y="0"/>
                  </a:moveTo>
                  <a:lnTo>
                    <a:pt x="0" y="0"/>
                  </a:lnTo>
                  <a:lnTo>
                    <a:pt x="0" y="873251"/>
                  </a:lnTo>
                  <a:lnTo>
                    <a:pt x="8915400" y="873251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2950" y="1818894"/>
              <a:ext cx="8915400" cy="873760"/>
            </a:xfrm>
            <a:custGeom>
              <a:avLst/>
              <a:gdLst/>
              <a:ahLst/>
              <a:cxnLst/>
              <a:rect l="l" t="t" r="r" b="b"/>
              <a:pathLst>
                <a:path w="8915400" h="873760">
                  <a:moveTo>
                    <a:pt x="0" y="873251"/>
                  </a:moveTo>
                  <a:lnTo>
                    <a:pt x="8915400" y="873251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873251"/>
                  </a:lnTo>
                  <a:close/>
                </a:path>
              </a:pathLst>
            </a:custGeom>
            <a:ln w="28574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318" y="1886203"/>
            <a:ext cx="89027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“段”是一个逻辑单位，是进程的一个组成部分。如主程序段、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子程序段、数据段等。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950" y="2999994"/>
            <a:ext cx="8915400" cy="875030"/>
          </a:xfrm>
          <a:custGeom>
            <a:avLst/>
            <a:gdLst/>
            <a:ahLst/>
            <a:cxnLst/>
            <a:rect l="l" t="t" r="r" b="b"/>
            <a:pathLst>
              <a:path w="8915400" h="875029">
                <a:moveTo>
                  <a:pt x="8915400" y="0"/>
                </a:moveTo>
                <a:lnTo>
                  <a:pt x="0" y="0"/>
                </a:lnTo>
                <a:lnTo>
                  <a:pt x="0" y="874775"/>
                </a:lnTo>
                <a:lnTo>
                  <a:pt x="8915400" y="874775"/>
                </a:lnTo>
                <a:lnTo>
                  <a:pt x="891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2950" y="2999994"/>
            <a:ext cx="8915400" cy="87503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3525" rIns="0" bIns="0" rtlCol="0" vert="horz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207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在分段机制中，一个进程的地址空间可以包含以下不同的段：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6827" y="3983816"/>
            <a:ext cx="5550535" cy="222123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代码段（Code</a:t>
            </a:r>
            <a:r>
              <a:rPr dirty="0" sz="2400" spc="-6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Segment）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  <a:tab pos="2336165" algn="l"/>
              </a:tabLst>
            </a:pPr>
            <a:r>
              <a:rPr dirty="0" sz="2400">
                <a:latin typeface="SimSun"/>
                <a:cs typeface="SimSun"/>
              </a:rPr>
              <a:t>数据段（Data	Segment）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堆栈段（Stack</a:t>
            </a:r>
            <a:r>
              <a:rPr dirty="0" sz="2400" spc="-6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Segment）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内存共享段（Share</a:t>
            </a:r>
            <a:r>
              <a:rPr dirty="0" sz="2400" spc="-3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Memory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 spc="-10">
                <a:latin typeface="SimSun"/>
                <a:cs typeface="SimSun"/>
              </a:rPr>
              <a:t>Segment）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21030" y="1210817"/>
            <a:ext cx="10949940" cy="5351145"/>
            <a:chOff x="621030" y="1210817"/>
            <a:chExt cx="10949940" cy="5351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" y="1229867"/>
              <a:ext cx="10911840" cy="5312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0555" y="1220342"/>
              <a:ext cx="10930890" cy="5332095"/>
            </a:xfrm>
            <a:custGeom>
              <a:avLst/>
              <a:gdLst/>
              <a:ahLst/>
              <a:cxnLst/>
              <a:rect l="l" t="t" r="r" b="b"/>
              <a:pathLst>
                <a:path w="10930890" h="5332095">
                  <a:moveTo>
                    <a:pt x="0" y="5331714"/>
                  </a:moveTo>
                  <a:lnTo>
                    <a:pt x="10930890" y="5331714"/>
                  </a:lnTo>
                  <a:lnTo>
                    <a:pt x="10930890" y="0"/>
                  </a:lnTo>
                  <a:lnTo>
                    <a:pt x="0" y="0"/>
                  </a:lnTo>
                  <a:lnTo>
                    <a:pt x="0" y="5331714"/>
                  </a:lnTo>
                  <a:close/>
                </a:path>
              </a:pathLst>
            </a:custGeom>
            <a:ln w="1905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8819" y="340817"/>
            <a:ext cx="23190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/>
              <a:t>地址重定位</a:t>
            </a:r>
            <a:endParaRPr sz="36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759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latin typeface="Trebuchet MS"/>
                <a:cs typeface="Trebuchet MS"/>
              </a:rPr>
              <a:t>4.4	</a:t>
            </a:r>
            <a:r>
              <a:rPr dirty="0" sz="3600" spc="10"/>
              <a:t>分段存储管理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7418" y="1642110"/>
            <a:ext cx="8917305" cy="1499870"/>
          </a:xfrm>
          <a:custGeom>
            <a:avLst/>
            <a:gdLst/>
            <a:ahLst/>
            <a:cxnLst/>
            <a:rect l="l" t="t" r="r" b="b"/>
            <a:pathLst>
              <a:path w="8917305" h="1499870">
                <a:moveTo>
                  <a:pt x="8916924" y="0"/>
                </a:moveTo>
                <a:lnTo>
                  <a:pt x="0" y="0"/>
                </a:lnTo>
                <a:lnTo>
                  <a:pt x="0" y="1499615"/>
                </a:lnTo>
                <a:lnTo>
                  <a:pt x="8916924" y="1499615"/>
                </a:lnTo>
                <a:lnTo>
                  <a:pt x="891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7418" y="1642110"/>
            <a:ext cx="8917305" cy="1499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例如，一个进程P一个进程P包括3个程序段：Main（主段）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Sub1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（子段1）和Sub2（子段2）。下图给出各个段之间的调用关系。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44" y="3717035"/>
            <a:ext cx="7368540" cy="254965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分段系统的基本原理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654809"/>
            <a:ext cx="9615170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分段：</a:t>
            </a:r>
            <a:endParaRPr sz="2400">
              <a:latin typeface="SimSun"/>
              <a:cs typeface="SimSun"/>
            </a:endParaRPr>
          </a:p>
          <a:p>
            <a:pPr algn="just" lvl="1" marL="911225" marR="5080" indent="-449580">
              <a:lnSpc>
                <a:spcPct val="150100"/>
              </a:lnSpc>
              <a:spcBef>
                <a:spcPts val="99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用户程序的划分：按程序自身的逻辑关系</a:t>
            </a:r>
            <a:r>
              <a:rPr dirty="0" sz="2400" spc="-9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划分为若干个程序段， </a:t>
            </a:r>
            <a:r>
              <a:rPr dirty="0" sz="2400" spc="-11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每个程序段都有一个段名，且有一个段号。段号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从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0开始，每一段 也从0开始编址，段内地址是连续的。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1" marL="911225" indent="-449580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911225" algn="l"/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逻辑地址：二维虚拟（逻辑）地址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964" y="4989576"/>
            <a:ext cx="7440168" cy="110642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分段系统的基本原理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682622"/>
            <a:ext cx="9763760" cy="461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 startAt="2"/>
              <a:tabLst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段表：</a:t>
            </a:r>
            <a:endParaRPr sz="2400">
              <a:latin typeface="SimSun"/>
              <a:cs typeface="SimSun"/>
            </a:endParaRPr>
          </a:p>
          <a:p>
            <a:pPr algn="just" lvl="1" marL="911225" marR="5080" indent="-44958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内存的划分：内存空间被动态的划分为若干个长度不相同的区域，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这些区域被称为物理段，每个物理段由起始地址和长度确定。</a:t>
            </a:r>
            <a:endParaRPr sz="2400">
              <a:latin typeface="SimSun"/>
              <a:cs typeface="SimSun"/>
            </a:endParaRPr>
          </a:p>
          <a:p>
            <a:pPr algn="just" lvl="1" marL="911225" marR="5080" indent="-449580">
              <a:lnSpc>
                <a:spcPct val="150000"/>
              </a:lnSpc>
              <a:spcBef>
                <a:spcPts val="1015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内存的分配：以段为单位分配内存，每一个段在内存中占据连续空 间（内存随机分割，需要多少分配多少），但各段之间可以不连续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存放。</a:t>
            </a:r>
            <a:endParaRPr sz="2400">
              <a:latin typeface="SimSun"/>
              <a:cs typeface="SimSun"/>
            </a:endParaRPr>
          </a:p>
          <a:p>
            <a:pPr algn="just" lvl="1" marL="911225" marR="5080" indent="-449580">
              <a:lnSpc>
                <a:spcPct val="150100"/>
              </a:lnSpc>
              <a:spcBef>
                <a:spcPts val="99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在系统中为每个进程建立一张段表，用于实现从逻辑段到物理内存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区的映射。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段表示例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55" y="1371600"/>
            <a:ext cx="8772144" cy="494842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分段系统的基本原理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939544"/>
            <a:ext cx="8849360" cy="309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地址变换机构：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 startAt="3"/>
            </a:pPr>
            <a:endParaRPr sz="1900">
              <a:latin typeface="SimSun"/>
              <a:cs typeface="SimSun"/>
            </a:endParaRPr>
          </a:p>
          <a:p>
            <a:pPr lvl="1" marL="911225" indent="-449580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911225" algn="l"/>
                <a:tab pos="9118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在系统中设置段表寄存器，用于存放段表始址和段表长度。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1" marL="911225" indent="-449580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911225" algn="l"/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在进行地址变换时，需做两个地址越界检查：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44018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检查逻辑地址中的段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号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S是否超过段表长度TL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44018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检查段内地址d是否超过该段的段长SL。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3" y="1510282"/>
            <a:ext cx="7400544" cy="53477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分段系统的地址变换过程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855457" y="1521713"/>
            <a:ext cx="4053840" cy="4438015"/>
          </a:xfrm>
          <a:custGeom>
            <a:avLst/>
            <a:gdLst/>
            <a:ahLst/>
            <a:cxnLst/>
            <a:rect l="l" t="t" r="r" b="b"/>
            <a:pathLst>
              <a:path w="4053840" h="4438015">
                <a:moveTo>
                  <a:pt x="4053840" y="0"/>
                </a:moveTo>
                <a:lnTo>
                  <a:pt x="0" y="0"/>
                </a:lnTo>
                <a:lnTo>
                  <a:pt x="0" y="4437888"/>
                </a:lnTo>
                <a:lnTo>
                  <a:pt x="4053840" y="4437888"/>
                </a:lnTo>
                <a:lnTo>
                  <a:pt x="4053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55457" y="1521713"/>
            <a:ext cx="4053840" cy="443801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algn="just" marL="434340" marR="255270" indent="-342900">
              <a:lnSpc>
                <a:spcPts val="4320"/>
              </a:lnSpc>
              <a:spcBef>
                <a:spcPts val="140"/>
              </a:spcBef>
              <a:buFont typeface="Wingdings"/>
              <a:buChar char=""/>
              <a:tabLst>
                <a:tab pos="434975" algn="l"/>
              </a:tabLst>
            </a:pPr>
            <a:r>
              <a:rPr dirty="0" sz="2400">
                <a:latin typeface="SimSun"/>
                <a:cs typeface="SimSun"/>
              </a:rPr>
              <a:t>在分段系统中，每要访问 一个数据，都须访问内存</a:t>
            </a:r>
            <a:endParaRPr sz="2400">
              <a:latin typeface="SimSun"/>
              <a:cs typeface="SimSun"/>
            </a:endParaRPr>
          </a:p>
          <a:p>
            <a:pPr algn="just" marL="434340" marR="255270">
              <a:lnSpc>
                <a:spcPts val="4320"/>
              </a:lnSpc>
              <a:spcBef>
                <a:spcPts val="5"/>
              </a:spcBef>
            </a:pPr>
            <a:r>
              <a:rPr dirty="0" sz="2400">
                <a:latin typeface="SimSun"/>
                <a:cs typeface="SimSun"/>
              </a:rPr>
              <a:t>两次，一次访问内存中的 段表，一次访问内存物理 </a:t>
            </a:r>
            <a:r>
              <a:rPr dirty="0" sz="2400">
                <a:latin typeface="SimSun"/>
                <a:cs typeface="SimSun"/>
              </a:rPr>
              <a:t>单元。</a:t>
            </a:r>
            <a:endParaRPr sz="2400">
              <a:latin typeface="SimSun"/>
              <a:cs typeface="SimSun"/>
            </a:endParaRPr>
          </a:p>
          <a:p>
            <a:pPr algn="just" marL="434340" marR="255270" indent="-342900">
              <a:lnSpc>
                <a:spcPts val="4320"/>
              </a:lnSpc>
              <a:buFont typeface="Wingdings"/>
              <a:buChar char=""/>
              <a:tabLst>
                <a:tab pos="434975" algn="l"/>
              </a:tabLst>
            </a:pPr>
            <a:r>
              <a:rPr dirty="0" sz="2400">
                <a:latin typeface="SimSun"/>
                <a:cs typeface="SimSun"/>
              </a:rPr>
              <a:t>解决办法：增设一个联想 </a:t>
            </a:r>
            <a:r>
              <a:rPr dirty="0" sz="2400">
                <a:latin typeface="SimSun"/>
                <a:cs typeface="SimSun"/>
              </a:rPr>
              <a:t>存储器，用于保存最近常</a:t>
            </a:r>
            <a:endParaRPr sz="2400">
              <a:latin typeface="SimSun"/>
              <a:cs typeface="SimSun"/>
            </a:endParaRPr>
          </a:p>
          <a:p>
            <a:pPr marL="434340">
              <a:lnSpc>
                <a:spcPct val="100000"/>
              </a:lnSpc>
              <a:spcBef>
                <a:spcPts val="1060"/>
              </a:spcBef>
            </a:pPr>
            <a:r>
              <a:rPr dirty="0" sz="2400">
                <a:latin typeface="SimSun"/>
                <a:cs typeface="SimSun"/>
              </a:rPr>
              <a:t>用的段表项。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分页和分段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77418" y="1408938"/>
            <a:ext cx="10322560" cy="1668780"/>
          </a:xfrm>
          <a:custGeom>
            <a:avLst/>
            <a:gdLst/>
            <a:ahLst/>
            <a:cxnLst/>
            <a:rect l="l" t="t" r="r" b="b"/>
            <a:pathLst>
              <a:path w="10322560" h="1668780">
                <a:moveTo>
                  <a:pt x="10322052" y="0"/>
                </a:moveTo>
                <a:lnTo>
                  <a:pt x="0" y="0"/>
                </a:lnTo>
                <a:lnTo>
                  <a:pt x="0" y="1668780"/>
                </a:lnTo>
                <a:lnTo>
                  <a:pt x="10322052" y="1668780"/>
                </a:lnTo>
                <a:lnTo>
                  <a:pt x="10322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7418" y="1408938"/>
            <a:ext cx="10322560" cy="166878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  <a:tabLst>
                <a:tab pos="548640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①	</a:t>
            </a:r>
            <a:r>
              <a:rPr dirty="0" sz="2400">
                <a:latin typeface="SimSun"/>
                <a:cs typeface="SimSun"/>
              </a:rPr>
              <a:t>分页是由于系统管理的需要，分段是为了满足用户的需要；</a:t>
            </a:r>
            <a:endParaRPr sz="24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  <a:tabLst>
                <a:tab pos="548640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②	</a:t>
            </a:r>
            <a:r>
              <a:rPr dirty="0" sz="2400">
                <a:latin typeface="SimSun"/>
                <a:cs typeface="SimSun"/>
              </a:rPr>
              <a:t>页的大小和划分由系统决定，段的大小和划分由用户所编写的程序决定；</a:t>
            </a:r>
            <a:endParaRPr sz="24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1445"/>
              </a:spcBef>
              <a:tabLst>
                <a:tab pos="548640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③	</a:t>
            </a:r>
            <a:r>
              <a:rPr dirty="0" sz="2400">
                <a:latin typeface="SimSun"/>
                <a:cs typeface="SimSun"/>
              </a:rPr>
              <a:t>分页的虚拟地址空间是一维的，而分段的虚拟地址空间是二维的。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3076955"/>
            <a:ext cx="6908292" cy="3540252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分段共享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77418" y="1408938"/>
            <a:ext cx="10322560" cy="1668780"/>
          </a:xfrm>
          <a:custGeom>
            <a:avLst/>
            <a:gdLst/>
            <a:ahLst/>
            <a:cxnLst/>
            <a:rect l="l" t="t" r="r" b="b"/>
            <a:pathLst>
              <a:path w="10322560" h="1668780">
                <a:moveTo>
                  <a:pt x="10322052" y="0"/>
                </a:moveTo>
                <a:lnTo>
                  <a:pt x="0" y="0"/>
                </a:lnTo>
                <a:lnTo>
                  <a:pt x="0" y="1668780"/>
                </a:lnTo>
                <a:lnTo>
                  <a:pt x="10322052" y="1668780"/>
                </a:lnTo>
                <a:lnTo>
                  <a:pt x="10322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7418" y="1408938"/>
            <a:ext cx="10322560" cy="166878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1200"/>
              </a:spcBef>
              <a:buClr>
                <a:srgbClr val="92D050"/>
              </a:buClr>
              <a:buFont typeface="Wingdings"/>
              <a:buChar char=""/>
              <a:tabLst>
                <a:tab pos="548640" algn="l"/>
                <a:tab pos="549275" algn="l"/>
              </a:tabLst>
            </a:pPr>
            <a:r>
              <a:rPr dirty="0" sz="2400">
                <a:latin typeface="SimSun"/>
                <a:cs typeface="SimSun"/>
              </a:rPr>
              <a:t>如果多个用户进程需要共享内存中的某些代码段或数据段时，可将内存</a:t>
            </a:r>
            <a:endParaRPr sz="2400">
              <a:latin typeface="SimSun"/>
              <a:cs typeface="SimSun"/>
            </a:endParaRPr>
          </a:p>
          <a:p>
            <a:pPr marL="548640" marR="316230">
              <a:lnSpc>
                <a:spcPct val="150000"/>
              </a:lnSpc>
            </a:pPr>
            <a:r>
              <a:rPr dirty="0" sz="2400">
                <a:latin typeface="SimSun"/>
                <a:cs typeface="SimSun"/>
              </a:rPr>
              <a:t>中共享段的起始地址及长度，填入这些进程的段表当中，就可共享一个 </a:t>
            </a:r>
            <a:r>
              <a:rPr dirty="0" sz="2400">
                <a:latin typeface="SimSun"/>
                <a:cs typeface="SimSun"/>
              </a:rPr>
              <a:t>逻辑上完整的段信息了。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766" y="3639074"/>
            <a:ext cx="1561465" cy="452120"/>
          </a:xfrm>
          <a:prstGeom prst="rect">
            <a:avLst/>
          </a:prstGeom>
          <a:ln w="23112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editor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8385" y="3182968"/>
            <a:ext cx="378777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10865" algn="l"/>
              </a:tabLst>
            </a:pPr>
            <a:r>
              <a:rPr dirty="0" sz="2400" spc="204">
                <a:latin typeface="SimSun"/>
                <a:cs typeface="SimSun"/>
              </a:rPr>
              <a:t>进程</a:t>
            </a:r>
            <a:r>
              <a:rPr dirty="0" sz="2400" spc="20">
                <a:latin typeface="SimSun"/>
                <a:cs typeface="SimSun"/>
              </a:rPr>
              <a:t>1</a:t>
            </a:r>
            <a:r>
              <a:rPr dirty="0" sz="2400">
                <a:latin typeface="SimSun"/>
                <a:cs typeface="SimSun"/>
              </a:rPr>
              <a:t>	</a:t>
            </a:r>
            <a:r>
              <a:rPr dirty="0" sz="2400" spc="204">
                <a:latin typeface="SimSun"/>
                <a:cs typeface="SimSun"/>
              </a:rPr>
              <a:t>段表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3766" y="4090909"/>
            <a:ext cx="1561465" cy="451484"/>
          </a:xfrm>
          <a:custGeom>
            <a:avLst/>
            <a:gdLst/>
            <a:ahLst/>
            <a:cxnLst/>
            <a:rect l="l" t="t" r="r" b="b"/>
            <a:pathLst>
              <a:path w="1561464" h="451485">
                <a:moveTo>
                  <a:pt x="1560920" y="0"/>
                </a:moveTo>
                <a:lnTo>
                  <a:pt x="0" y="0"/>
                </a:lnTo>
                <a:lnTo>
                  <a:pt x="0" y="450859"/>
                </a:lnTo>
                <a:lnTo>
                  <a:pt x="1560920" y="450859"/>
                </a:lnTo>
                <a:lnTo>
                  <a:pt x="1560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3766" y="4090909"/>
            <a:ext cx="1561465" cy="451484"/>
          </a:xfrm>
          <a:prstGeom prst="rect">
            <a:avLst/>
          </a:prstGeom>
          <a:ln w="23112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Times New Roman"/>
                <a:cs typeface="Times New Roman"/>
              </a:rPr>
              <a:t>data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8385" y="4752352"/>
            <a:ext cx="86550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200">
                <a:latin typeface="SimSun"/>
                <a:cs typeface="SimSun"/>
              </a:rPr>
              <a:t>进程2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3766" y="5207482"/>
            <a:ext cx="1561465" cy="452120"/>
          </a:xfrm>
          <a:prstGeom prst="rect">
            <a:avLst/>
          </a:prstGeom>
          <a:ln w="23112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105"/>
              </a:spcBef>
            </a:pPr>
            <a:r>
              <a:rPr dirty="0" sz="2400" spc="-25">
                <a:latin typeface="Times New Roman"/>
                <a:cs typeface="Times New Roman"/>
              </a:rPr>
              <a:t>editor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3766" y="5659317"/>
            <a:ext cx="1561465" cy="452120"/>
          </a:xfrm>
          <a:custGeom>
            <a:avLst/>
            <a:gdLst/>
            <a:ahLst/>
            <a:cxnLst/>
            <a:rect l="l" t="t" r="r" b="b"/>
            <a:pathLst>
              <a:path w="1561464" h="452120">
                <a:moveTo>
                  <a:pt x="1560920" y="0"/>
                </a:moveTo>
                <a:lnTo>
                  <a:pt x="0" y="0"/>
                </a:lnTo>
                <a:lnTo>
                  <a:pt x="0" y="451834"/>
                </a:lnTo>
                <a:lnTo>
                  <a:pt x="1560920" y="451834"/>
                </a:lnTo>
                <a:lnTo>
                  <a:pt x="1560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33766" y="5659317"/>
            <a:ext cx="1561465" cy="452120"/>
          </a:xfrm>
          <a:prstGeom prst="rect">
            <a:avLst/>
          </a:prstGeom>
          <a:ln w="23112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386715">
              <a:lnSpc>
                <a:spcPct val="100000"/>
              </a:lnSpc>
              <a:spcBef>
                <a:spcPts val="105"/>
              </a:spcBef>
            </a:pPr>
            <a:r>
              <a:rPr dirty="0" sz="2400" spc="-35">
                <a:latin typeface="Times New Roman"/>
                <a:cs typeface="Times New Roman"/>
              </a:rPr>
              <a:t>data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32234" y="3627511"/>
          <a:ext cx="1832610" cy="137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899160"/>
              </a:tblGrid>
              <a:tr h="451834"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400" spc="165">
                          <a:latin typeface="SimSun"/>
                          <a:cs typeface="SimSun"/>
                        </a:rPr>
                        <a:t>段长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400" spc="165">
                          <a:latin typeface="SimSun"/>
                          <a:cs typeface="SimSun"/>
                        </a:rPr>
                        <a:t>基址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859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160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400" spc="-85">
                          <a:latin typeface="Times New Roman"/>
                          <a:cs typeface="Times New Roman"/>
                        </a:rPr>
                        <a:t>80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834">
                <a:tc>
                  <a:txBody>
                    <a:bodyPr/>
                    <a:lstStyle/>
                    <a:p>
                      <a:pPr algn="ctr" marR="20955">
                        <a:lnSpc>
                          <a:spcPts val="2800"/>
                        </a:lnSpc>
                      </a:pPr>
                      <a:r>
                        <a:rPr dirty="0" sz="2400" spc="-85"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800"/>
                        </a:lnSpc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240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43793" y="4090911"/>
            <a:ext cx="1798320" cy="902969"/>
          </a:xfrm>
          <a:custGeom>
            <a:avLst/>
            <a:gdLst/>
            <a:ahLst/>
            <a:cxnLst/>
            <a:rect l="l" t="t" r="r" b="b"/>
            <a:pathLst>
              <a:path w="1798320" h="902970">
                <a:moveTo>
                  <a:pt x="898436" y="0"/>
                </a:moveTo>
                <a:lnTo>
                  <a:pt x="0" y="0"/>
                </a:lnTo>
                <a:lnTo>
                  <a:pt x="0" y="450862"/>
                </a:lnTo>
                <a:lnTo>
                  <a:pt x="0" y="902703"/>
                </a:lnTo>
                <a:lnTo>
                  <a:pt x="898436" y="902703"/>
                </a:lnTo>
                <a:lnTo>
                  <a:pt x="898436" y="450862"/>
                </a:lnTo>
                <a:lnTo>
                  <a:pt x="898436" y="0"/>
                </a:lnTo>
                <a:close/>
              </a:path>
              <a:path w="1798320" h="902970">
                <a:moveTo>
                  <a:pt x="1797900" y="0"/>
                </a:moveTo>
                <a:lnTo>
                  <a:pt x="898474" y="0"/>
                </a:lnTo>
                <a:lnTo>
                  <a:pt x="898474" y="450862"/>
                </a:lnTo>
                <a:lnTo>
                  <a:pt x="898474" y="902703"/>
                </a:lnTo>
                <a:lnTo>
                  <a:pt x="1797900" y="902703"/>
                </a:lnTo>
                <a:lnTo>
                  <a:pt x="1797900" y="450862"/>
                </a:lnTo>
                <a:lnTo>
                  <a:pt x="1797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32234" y="5433875"/>
          <a:ext cx="183261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899794"/>
              </a:tblGrid>
              <a:tr h="451844">
                <a:tc>
                  <a:txBody>
                    <a:bodyPr/>
                    <a:lstStyle/>
                    <a:p>
                      <a:pPr algn="ctr" marL="7620">
                        <a:lnSpc>
                          <a:spcPts val="2800"/>
                        </a:lnSpc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160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ts val="2800"/>
                        </a:lnSpc>
                      </a:pPr>
                      <a:r>
                        <a:rPr dirty="0" sz="2400" spc="-85">
                          <a:latin typeface="Times New Roman"/>
                          <a:cs typeface="Times New Roman"/>
                        </a:rPr>
                        <a:t>80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844">
                <a:tc>
                  <a:txBody>
                    <a:bodyPr/>
                    <a:lstStyle/>
                    <a:p>
                      <a:pPr algn="ctr" marR="20955">
                        <a:lnSpc>
                          <a:spcPts val="2800"/>
                        </a:lnSpc>
                      </a:pPr>
                      <a:r>
                        <a:rPr dirty="0" sz="2400" spc="-85"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2800"/>
                        </a:lnSpc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380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543793" y="5445442"/>
            <a:ext cx="1798320" cy="904240"/>
          </a:xfrm>
          <a:custGeom>
            <a:avLst/>
            <a:gdLst/>
            <a:ahLst/>
            <a:cxnLst/>
            <a:rect l="l" t="t" r="r" b="b"/>
            <a:pathLst>
              <a:path w="1798320" h="904239">
                <a:moveTo>
                  <a:pt x="898436" y="451853"/>
                </a:moveTo>
                <a:lnTo>
                  <a:pt x="0" y="451853"/>
                </a:lnTo>
                <a:lnTo>
                  <a:pt x="0" y="903693"/>
                </a:lnTo>
                <a:lnTo>
                  <a:pt x="898436" y="903693"/>
                </a:lnTo>
                <a:lnTo>
                  <a:pt x="898436" y="451853"/>
                </a:lnTo>
                <a:close/>
              </a:path>
              <a:path w="1798320" h="904239">
                <a:moveTo>
                  <a:pt x="1797900" y="451853"/>
                </a:moveTo>
                <a:lnTo>
                  <a:pt x="898474" y="451853"/>
                </a:lnTo>
                <a:lnTo>
                  <a:pt x="898474" y="903693"/>
                </a:lnTo>
                <a:lnTo>
                  <a:pt x="1797900" y="903693"/>
                </a:lnTo>
                <a:lnTo>
                  <a:pt x="1797900" y="451853"/>
                </a:lnTo>
                <a:close/>
              </a:path>
              <a:path w="1798320" h="904239">
                <a:moveTo>
                  <a:pt x="1797900" y="0"/>
                </a:moveTo>
                <a:lnTo>
                  <a:pt x="898474" y="0"/>
                </a:lnTo>
                <a:lnTo>
                  <a:pt x="898474" y="451840"/>
                </a:lnTo>
                <a:lnTo>
                  <a:pt x="1797900" y="451840"/>
                </a:lnTo>
                <a:lnTo>
                  <a:pt x="1797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91842" y="3413640"/>
          <a:ext cx="2045335" cy="316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0410"/>
              </a:tblGrid>
              <a:tr h="450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834">
                <a:tc>
                  <a:txBody>
                    <a:bodyPr/>
                    <a:lstStyle/>
                    <a:p>
                      <a:pPr marL="622935">
                        <a:lnSpc>
                          <a:spcPts val="2800"/>
                        </a:lnSpc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editor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714">
                <a:tc>
                  <a:txBody>
                    <a:bodyPr/>
                    <a:lstStyle/>
                    <a:p>
                      <a:pPr marL="600075">
                        <a:lnSpc>
                          <a:spcPts val="2800"/>
                        </a:lnSpc>
                      </a:pP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8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dirty="0" sz="2450">
                          <a:latin typeface="SimSun"/>
                          <a:cs typeface="SimSun"/>
                        </a:rPr>
                        <a:t>…</a:t>
                      </a:r>
                      <a:endParaRPr sz="2450">
                        <a:latin typeface="SimSun"/>
                        <a:cs typeface="SimSun"/>
                      </a:endParaRPr>
                    </a:p>
                  </a:txBody>
                  <a:tcPr marL="0" marR="0" marB="0" marT="0" vert="vert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842">
                <a:tc>
                  <a:txBody>
                    <a:bodyPr/>
                    <a:lstStyle/>
                    <a:p>
                      <a:pPr marL="600075">
                        <a:lnSpc>
                          <a:spcPts val="2800"/>
                        </a:lnSpc>
                      </a:pP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903388" y="3425202"/>
            <a:ext cx="2011045" cy="2472690"/>
          </a:xfrm>
          <a:custGeom>
            <a:avLst/>
            <a:gdLst/>
            <a:ahLst/>
            <a:cxnLst/>
            <a:rect l="l" t="t" r="r" b="b"/>
            <a:pathLst>
              <a:path w="2011045" h="2472690">
                <a:moveTo>
                  <a:pt x="2010651" y="0"/>
                </a:moveTo>
                <a:lnTo>
                  <a:pt x="0" y="0"/>
                </a:lnTo>
                <a:lnTo>
                  <a:pt x="0" y="450862"/>
                </a:lnTo>
                <a:lnTo>
                  <a:pt x="0" y="902690"/>
                </a:lnTo>
                <a:lnTo>
                  <a:pt x="0" y="1331391"/>
                </a:lnTo>
                <a:lnTo>
                  <a:pt x="0" y="2020239"/>
                </a:lnTo>
                <a:lnTo>
                  <a:pt x="0" y="2472080"/>
                </a:lnTo>
                <a:lnTo>
                  <a:pt x="2010651" y="2472080"/>
                </a:lnTo>
                <a:lnTo>
                  <a:pt x="2010651" y="450862"/>
                </a:lnTo>
                <a:lnTo>
                  <a:pt x="2010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6329995" y="3841392"/>
            <a:ext cx="3584575" cy="2721610"/>
            <a:chOff x="6329995" y="3841392"/>
            <a:chExt cx="3584575" cy="2721610"/>
          </a:xfrm>
        </p:grpSpPr>
        <p:sp>
          <p:nvSpPr>
            <p:cNvPr id="20" name="object 20"/>
            <p:cNvSpPr/>
            <p:nvPr/>
          </p:nvSpPr>
          <p:spPr>
            <a:xfrm>
              <a:off x="7903400" y="5897288"/>
              <a:ext cx="2011045" cy="666115"/>
            </a:xfrm>
            <a:custGeom>
              <a:avLst/>
              <a:gdLst/>
              <a:ahLst/>
              <a:cxnLst/>
              <a:rect l="l" t="t" r="r" b="b"/>
              <a:pathLst>
                <a:path w="2011045" h="666115">
                  <a:moveTo>
                    <a:pt x="2010649" y="0"/>
                  </a:moveTo>
                  <a:lnTo>
                    <a:pt x="0" y="0"/>
                  </a:lnTo>
                  <a:lnTo>
                    <a:pt x="0" y="665713"/>
                  </a:lnTo>
                  <a:lnTo>
                    <a:pt x="2010649" y="665713"/>
                  </a:lnTo>
                  <a:lnTo>
                    <a:pt x="2010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41578" y="3876054"/>
              <a:ext cx="1562100" cy="2235200"/>
            </a:xfrm>
            <a:custGeom>
              <a:avLst/>
              <a:gdLst/>
              <a:ahLst/>
              <a:cxnLst/>
              <a:rect l="l" t="t" r="r" b="b"/>
              <a:pathLst>
                <a:path w="1562100" h="2235200">
                  <a:moveTo>
                    <a:pt x="1561822" y="0"/>
                  </a:moveTo>
                  <a:lnTo>
                    <a:pt x="0" y="451834"/>
                  </a:lnTo>
                </a:path>
                <a:path w="1562100" h="2235200">
                  <a:moveTo>
                    <a:pt x="1561822" y="451834"/>
                  </a:moveTo>
                  <a:lnTo>
                    <a:pt x="0" y="880568"/>
                  </a:lnTo>
                </a:path>
                <a:path w="1562100" h="2235200">
                  <a:moveTo>
                    <a:pt x="1561822" y="0"/>
                  </a:moveTo>
                  <a:lnTo>
                    <a:pt x="0" y="1783262"/>
                  </a:lnTo>
                </a:path>
                <a:path w="1562100" h="2235200">
                  <a:moveTo>
                    <a:pt x="1561822" y="1569383"/>
                  </a:moveTo>
                  <a:lnTo>
                    <a:pt x="0" y="2235097"/>
                  </a:lnTo>
                </a:path>
              </a:pathLst>
            </a:custGeom>
            <a:ln w="23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96053" y="3852953"/>
              <a:ext cx="307975" cy="142875"/>
            </a:xfrm>
            <a:custGeom>
              <a:avLst/>
              <a:gdLst/>
              <a:ahLst/>
              <a:cxnLst/>
              <a:rect l="l" t="t" r="r" b="b"/>
              <a:pathLst>
                <a:path w="307975" h="142875">
                  <a:moveTo>
                    <a:pt x="307346" y="0"/>
                  </a:moveTo>
                  <a:lnTo>
                    <a:pt x="0" y="47177"/>
                  </a:lnTo>
                  <a:lnTo>
                    <a:pt x="70564" y="71293"/>
                  </a:lnTo>
                  <a:lnTo>
                    <a:pt x="47434" y="142586"/>
                  </a:lnTo>
                  <a:lnTo>
                    <a:pt x="307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96053" y="3852953"/>
              <a:ext cx="307975" cy="142875"/>
            </a:xfrm>
            <a:custGeom>
              <a:avLst/>
              <a:gdLst/>
              <a:ahLst/>
              <a:cxnLst/>
              <a:rect l="l" t="t" r="r" b="b"/>
              <a:pathLst>
                <a:path w="307975" h="142875">
                  <a:moveTo>
                    <a:pt x="0" y="47177"/>
                  </a:moveTo>
                  <a:lnTo>
                    <a:pt x="70564" y="71293"/>
                  </a:lnTo>
                  <a:lnTo>
                    <a:pt x="47434" y="142586"/>
                  </a:lnTo>
                  <a:lnTo>
                    <a:pt x="307346" y="0"/>
                  </a:lnTo>
                  <a:lnTo>
                    <a:pt x="0" y="47177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66617" y="3876054"/>
              <a:ext cx="236854" cy="262255"/>
            </a:xfrm>
            <a:custGeom>
              <a:avLst/>
              <a:gdLst/>
              <a:ahLst/>
              <a:cxnLst/>
              <a:rect l="l" t="t" r="r" b="b"/>
              <a:pathLst>
                <a:path w="236854" h="262254">
                  <a:moveTo>
                    <a:pt x="236782" y="0"/>
                  </a:moveTo>
                  <a:lnTo>
                    <a:pt x="0" y="190778"/>
                  </a:lnTo>
                  <a:lnTo>
                    <a:pt x="70564" y="166662"/>
                  </a:lnTo>
                  <a:lnTo>
                    <a:pt x="94869" y="262071"/>
                  </a:lnTo>
                  <a:lnTo>
                    <a:pt x="236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66617" y="3876054"/>
              <a:ext cx="236854" cy="262255"/>
            </a:xfrm>
            <a:custGeom>
              <a:avLst/>
              <a:gdLst/>
              <a:ahLst/>
              <a:cxnLst/>
              <a:rect l="l" t="t" r="r" b="b"/>
              <a:pathLst>
                <a:path w="236854" h="262254">
                  <a:moveTo>
                    <a:pt x="0" y="190778"/>
                  </a:moveTo>
                  <a:lnTo>
                    <a:pt x="70564" y="166662"/>
                  </a:lnTo>
                  <a:lnTo>
                    <a:pt x="94869" y="262071"/>
                  </a:lnTo>
                  <a:lnTo>
                    <a:pt x="236782" y="0"/>
                  </a:lnTo>
                  <a:lnTo>
                    <a:pt x="0" y="190778"/>
                  </a:lnTo>
                  <a:close/>
                </a:path>
              </a:pathLst>
            </a:custGeom>
            <a:ln w="23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19183" y="4327889"/>
              <a:ext cx="284480" cy="120014"/>
            </a:xfrm>
            <a:custGeom>
              <a:avLst/>
              <a:gdLst/>
              <a:ahLst/>
              <a:cxnLst/>
              <a:rect l="l" t="t" r="r" b="b"/>
              <a:pathLst>
                <a:path w="284479" h="120014">
                  <a:moveTo>
                    <a:pt x="284217" y="0"/>
                  </a:moveTo>
                  <a:lnTo>
                    <a:pt x="0" y="0"/>
                  </a:lnTo>
                  <a:lnTo>
                    <a:pt x="71740" y="48192"/>
                  </a:lnTo>
                  <a:lnTo>
                    <a:pt x="24305" y="119485"/>
                  </a:lnTo>
                  <a:lnTo>
                    <a:pt x="28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19183" y="4327889"/>
              <a:ext cx="284480" cy="120014"/>
            </a:xfrm>
            <a:custGeom>
              <a:avLst/>
              <a:gdLst/>
              <a:ahLst/>
              <a:cxnLst/>
              <a:rect l="l" t="t" r="r" b="b"/>
              <a:pathLst>
                <a:path w="284479" h="120014">
                  <a:moveTo>
                    <a:pt x="0" y="0"/>
                  </a:moveTo>
                  <a:lnTo>
                    <a:pt x="71740" y="48192"/>
                  </a:lnTo>
                  <a:lnTo>
                    <a:pt x="24305" y="119485"/>
                  </a:lnTo>
                  <a:lnTo>
                    <a:pt x="284217" y="0"/>
                  </a:lnTo>
                  <a:lnTo>
                    <a:pt x="0" y="0"/>
                  </a:lnTo>
                  <a:close/>
                </a:path>
              </a:pathLst>
            </a:custGeom>
            <a:ln w="23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19183" y="5445438"/>
              <a:ext cx="284480" cy="142875"/>
            </a:xfrm>
            <a:custGeom>
              <a:avLst/>
              <a:gdLst/>
              <a:ahLst/>
              <a:cxnLst/>
              <a:rect l="l" t="t" r="r" b="b"/>
              <a:pathLst>
                <a:path w="284479" h="142875">
                  <a:moveTo>
                    <a:pt x="284217" y="0"/>
                  </a:moveTo>
                  <a:lnTo>
                    <a:pt x="0" y="48192"/>
                  </a:lnTo>
                  <a:lnTo>
                    <a:pt x="71740" y="71293"/>
                  </a:lnTo>
                  <a:lnTo>
                    <a:pt x="47434" y="142586"/>
                  </a:lnTo>
                  <a:lnTo>
                    <a:pt x="28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19183" y="5445438"/>
              <a:ext cx="284480" cy="142875"/>
            </a:xfrm>
            <a:custGeom>
              <a:avLst/>
              <a:gdLst/>
              <a:ahLst/>
              <a:cxnLst/>
              <a:rect l="l" t="t" r="r" b="b"/>
              <a:pathLst>
                <a:path w="284479" h="142875">
                  <a:moveTo>
                    <a:pt x="0" y="48192"/>
                  </a:moveTo>
                  <a:lnTo>
                    <a:pt x="71740" y="71293"/>
                  </a:lnTo>
                  <a:lnTo>
                    <a:pt x="47434" y="142586"/>
                  </a:lnTo>
                  <a:lnTo>
                    <a:pt x="284217" y="0"/>
                  </a:lnTo>
                  <a:lnTo>
                    <a:pt x="0" y="48192"/>
                  </a:lnTo>
                  <a:close/>
                </a:path>
              </a:pathLst>
            </a:custGeom>
            <a:ln w="23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957056" y="3553786"/>
            <a:ext cx="488315" cy="13569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400" spc="-85"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85">
                <a:latin typeface="Times New Roman"/>
                <a:cs typeface="Times New Roman"/>
              </a:rPr>
              <a:t>2</a:t>
            </a:r>
            <a:r>
              <a:rPr dirty="0" sz="2400" spc="95">
                <a:latin typeface="Times New Roman"/>
                <a:cs typeface="Times New Roman"/>
              </a:rPr>
              <a:t>4</a:t>
            </a:r>
            <a:r>
              <a:rPr dirty="0" sz="2400" spc="2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400" spc="-85">
                <a:latin typeface="Times New Roman"/>
                <a:cs typeface="Times New Roman"/>
              </a:rPr>
              <a:t>2</a:t>
            </a:r>
            <a:r>
              <a:rPr dirty="0" sz="2400" spc="95">
                <a:latin typeface="Times New Roman"/>
                <a:cs typeface="Times New Roman"/>
              </a:rPr>
              <a:t>8</a:t>
            </a:r>
            <a:r>
              <a:rPr dirty="0" sz="2400" spc="2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57056" y="5123169"/>
            <a:ext cx="488315" cy="9296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400" spc="-85">
                <a:latin typeface="Times New Roman"/>
                <a:cs typeface="Times New Roman"/>
              </a:rPr>
              <a:t>3</a:t>
            </a:r>
            <a:r>
              <a:rPr dirty="0" sz="2400" spc="95">
                <a:latin typeface="Times New Roman"/>
                <a:cs typeface="Times New Roman"/>
              </a:rPr>
              <a:t>8</a:t>
            </a:r>
            <a:r>
              <a:rPr dirty="0" sz="2400" spc="2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85">
                <a:latin typeface="Times New Roman"/>
                <a:cs typeface="Times New Roman"/>
              </a:rPr>
              <a:t>4</a:t>
            </a:r>
            <a:r>
              <a:rPr dirty="0" sz="2400" spc="95"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总结：基本分段式存储管理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42950" y="1818894"/>
            <a:ext cx="8305800" cy="8737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2890" rIns="0" bIns="0" rtlCol="0" vert="horz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207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离散存储，一段连续装，各段不连续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469" y="2881122"/>
            <a:ext cx="8305800" cy="873760"/>
          </a:xfrm>
          <a:custGeom>
            <a:avLst/>
            <a:gdLst/>
            <a:ahLst/>
            <a:cxnLst/>
            <a:rect l="l" t="t" r="r" b="b"/>
            <a:pathLst>
              <a:path w="8305800" h="873760">
                <a:moveTo>
                  <a:pt x="8305800" y="0"/>
                </a:moveTo>
                <a:lnTo>
                  <a:pt x="0" y="0"/>
                </a:lnTo>
                <a:lnTo>
                  <a:pt x="0" y="873251"/>
                </a:lnTo>
                <a:lnTo>
                  <a:pt x="8305800" y="873251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2469" y="2881122"/>
            <a:ext cx="8305800" cy="8737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2255" rIns="0" bIns="0" rtlCol="0" vert="horz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206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70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内存按分区存储管理，会产生外碎片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950" y="3941826"/>
            <a:ext cx="8305800" cy="875030"/>
          </a:xfrm>
          <a:custGeom>
            <a:avLst/>
            <a:gdLst/>
            <a:ahLst/>
            <a:cxnLst/>
            <a:rect l="l" t="t" r="r" b="b"/>
            <a:pathLst>
              <a:path w="8305800" h="875029">
                <a:moveTo>
                  <a:pt x="8305800" y="0"/>
                </a:moveTo>
                <a:lnTo>
                  <a:pt x="0" y="0"/>
                </a:lnTo>
                <a:lnTo>
                  <a:pt x="0" y="874776"/>
                </a:lnTo>
                <a:lnTo>
                  <a:pt x="8305800" y="874776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2950" y="3941826"/>
            <a:ext cx="8305800" cy="87503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4160" rIns="0" bIns="0" rtlCol="0" vert="horz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208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数据结构：MAT、段表；动态地址重定位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950" y="5004053"/>
            <a:ext cx="8305800" cy="873760"/>
          </a:xfrm>
          <a:custGeom>
            <a:avLst/>
            <a:gdLst/>
            <a:ahLst/>
            <a:cxnLst/>
            <a:rect l="l" t="t" r="r" b="b"/>
            <a:pathLst>
              <a:path w="8305800" h="873760">
                <a:moveTo>
                  <a:pt x="8305800" y="0"/>
                </a:moveTo>
                <a:lnTo>
                  <a:pt x="0" y="0"/>
                </a:lnTo>
                <a:lnTo>
                  <a:pt x="0" y="873252"/>
                </a:lnTo>
                <a:lnTo>
                  <a:pt x="8305800" y="873252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2950" y="5004053"/>
            <a:ext cx="8305800" cy="8737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3525" rIns="0" bIns="0" rtlCol="0" vert="horz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207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分段共享非常方便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1358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latin typeface="Trebuchet MS"/>
                <a:cs typeface="Trebuchet MS"/>
              </a:rPr>
              <a:t>4.5	</a:t>
            </a:r>
            <a:r>
              <a:rPr dirty="0" sz="3600" spc="10"/>
              <a:t>段页式存储管理方式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" y="1818894"/>
            <a:ext cx="8305800" cy="1321435"/>
          </a:xfrm>
          <a:custGeom>
            <a:avLst/>
            <a:gdLst/>
            <a:ahLst/>
            <a:cxnLst/>
            <a:rect l="l" t="t" r="r" b="b"/>
            <a:pathLst>
              <a:path w="8305800" h="1321435">
                <a:moveTo>
                  <a:pt x="8305800" y="0"/>
                </a:moveTo>
                <a:lnTo>
                  <a:pt x="0" y="0"/>
                </a:lnTo>
                <a:lnTo>
                  <a:pt x="0" y="1321308"/>
                </a:lnTo>
                <a:lnTo>
                  <a:pt x="8305800" y="1321308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2950" y="1818894"/>
            <a:ext cx="8305800" cy="132143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432434" marR="245110" indent="-342900">
              <a:lnSpc>
                <a:spcPct val="150100"/>
              </a:lnSpc>
              <a:spcBef>
                <a:spcPts val="61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307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分页系统能有效地提高内存利用率，分段系统能更好地满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足用户需求。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418" y="3637026"/>
            <a:ext cx="8307705" cy="873760"/>
          </a:xfrm>
          <a:custGeom>
            <a:avLst/>
            <a:gdLst/>
            <a:ahLst/>
            <a:cxnLst/>
            <a:rect l="l" t="t" r="r" b="b"/>
            <a:pathLst>
              <a:path w="8307705" h="873760">
                <a:moveTo>
                  <a:pt x="8307324" y="0"/>
                </a:moveTo>
                <a:lnTo>
                  <a:pt x="0" y="0"/>
                </a:lnTo>
                <a:lnTo>
                  <a:pt x="0" y="873251"/>
                </a:lnTo>
                <a:lnTo>
                  <a:pt x="8307324" y="873251"/>
                </a:lnTo>
                <a:lnTo>
                  <a:pt x="83073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7418" y="3637026"/>
            <a:ext cx="8307705" cy="87376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263525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2075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4975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段页式系统结合了分页系统和分段系统的优点。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5007864"/>
            <a:ext cx="8307324" cy="8732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6655" y="5007864"/>
            <a:ext cx="8307705" cy="873760"/>
          </a:xfrm>
          <a:prstGeom prst="rect">
            <a:avLst/>
          </a:prstGeom>
          <a:ln w="12700">
            <a:solidFill>
              <a:srgbClr val="E6B81E"/>
            </a:solidFill>
          </a:ln>
        </p:spPr>
        <p:txBody>
          <a:bodyPr wrap="square" lIns="0" tIns="264160" rIns="0" bIns="0" rtlCol="0" vert="horz">
            <a:spAutoFit/>
          </a:bodyPr>
          <a:lstStyle/>
          <a:p>
            <a:pPr marL="434975" indent="-343535">
              <a:lnSpc>
                <a:spcPct val="100000"/>
              </a:lnSpc>
              <a:spcBef>
                <a:spcPts val="2080"/>
              </a:spcBef>
              <a:buClr>
                <a:srgbClr val="90C225"/>
              </a:buClr>
              <a:buSzPct val="79166"/>
              <a:buFont typeface="Wingdings"/>
              <a:buChar char=""/>
              <a:tabLst>
                <a:tab pos="435609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段页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式</a:t>
            </a:r>
            <a:r>
              <a:rPr dirty="0" sz="2400" spc="-3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=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+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分段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340817"/>
            <a:ext cx="23190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/>
              <a:t>地址重定位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" y="1452372"/>
            <a:ext cx="9111996" cy="395325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1358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latin typeface="Trebuchet MS"/>
                <a:cs typeface="Trebuchet MS"/>
              </a:rPr>
              <a:t>4.5	</a:t>
            </a:r>
            <a:r>
              <a:rPr dirty="0" sz="3600" spc="10"/>
              <a:t>段页式存储管理方式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08505"/>
            <a:ext cx="9763760" cy="1688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基本原理：</a:t>
            </a:r>
            <a:endParaRPr sz="2400">
              <a:latin typeface="SimSun"/>
              <a:cs typeface="SimSun"/>
            </a:endParaRPr>
          </a:p>
          <a:p>
            <a:pPr lvl="1" marL="911225" marR="5080" indent="-449580">
              <a:lnSpc>
                <a:spcPct val="16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911225" algn="l"/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用户程序的划分：先将用户程序分成若干个段，再把每个段分成若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干个页，并为每一个段赋予一个段名。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890" y="5655970"/>
            <a:ext cx="38277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 indent="-4495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461645" algn="l"/>
                <a:tab pos="46228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逻辑地址：二维逻辑地址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964" y="3326891"/>
            <a:ext cx="6522720" cy="18409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8864" y="5588508"/>
            <a:ext cx="6126480" cy="554736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1358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>
                <a:latin typeface="Trebuchet MS"/>
                <a:cs typeface="Trebuchet MS"/>
              </a:rPr>
              <a:t>4.5	</a:t>
            </a:r>
            <a:r>
              <a:rPr dirty="0" sz="3600" spc="10"/>
              <a:t>段页式存储管理方式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07234"/>
            <a:ext cx="10068560" cy="326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地址变换过程：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 startAt="2"/>
            </a:pPr>
            <a:endParaRPr sz="2350">
              <a:latin typeface="SimSun"/>
              <a:cs typeface="SimSun"/>
            </a:endParaRPr>
          </a:p>
          <a:p>
            <a:pPr lvl="1" marL="911225" indent="-449580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911225" algn="l"/>
                <a:tab pos="9118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系统同时配置段表和页表，每个进程配置一张段表，进程中的每个段</a:t>
            </a:r>
            <a:endParaRPr sz="2400">
              <a:latin typeface="SimSun"/>
              <a:cs typeface="SimSun"/>
            </a:endParaRPr>
          </a:p>
          <a:p>
            <a:pPr marL="911225">
              <a:lnSpc>
                <a:spcPct val="100000"/>
              </a:lnSpc>
              <a:spcBef>
                <a:spcPts val="202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配置一张页表，段表中保存页表始址和页表长度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SimSun"/>
              <a:cs typeface="SimSun"/>
            </a:endParaRPr>
          </a:p>
          <a:p>
            <a:pPr lvl="1" marL="911225" indent="-449580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911225" algn="l"/>
                <a:tab pos="9118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段表寄存器：段表始址、段长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Arial MT"/>
              <a:buChar char="•"/>
            </a:pPr>
            <a:endParaRPr sz="2350">
              <a:latin typeface="SimSun"/>
              <a:cs typeface="SimSun"/>
            </a:endParaRPr>
          </a:p>
          <a:p>
            <a:pPr lvl="1" marL="911225" indent="-449580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911225" algn="l"/>
                <a:tab pos="9118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为获得一条指令或数据，须三次访问内存：段表、页表、指令或数据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利用段表和页表实现地址映射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03572" y="1901432"/>
          <a:ext cx="2567940" cy="1627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/>
                <a:gridCol w="680085"/>
                <a:gridCol w="1181100"/>
              </a:tblGrid>
              <a:tr h="33913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页号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状态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存储块#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437">
                <a:tc>
                  <a:txBody>
                    <a:bodyPr/>
                    <a:lstStyle/>
                    <a:p>
                      <a:pPr algn="ctr" marR="5715">
                        <a:lnSpc>
                          <a:spcPts val="182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82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548">
                <a:tc>
                  <a:txBody>
                    <a:bodyPr/>
                    <a:lstStyle/>
                    <a:p>
                      <a:pPr algn="ctr" marR="5715">
                        <a:lnSpc>
                          <a:spcPts val="182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82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174">
                <a:tc>
                  <a:txBody>
                    <a:bodyPr/>
                    <a:lstStyle/>
                    <a:p>
                      <a:pPr algn="ctr" marR="5715">
                        <a:lnSpc>
                          <a:spcPts val="19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96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541">
                <a:tc>
                  <a:txBody>
                    <a:bodyPr/>
                    <a:lstStyle/>
                    <a:p>
                      <a:pPr algn="ctr" marR="5715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algn="ctr" marR="5715">
                        <a:lnSpc>
                          <a:spcPts val="181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81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03573" y="4189922"/>
          <a:ext cx="2567940" cy="128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/>
                <a:gridCol w="680085"/>
                <a:gridCol w="1181100"/>
              </a:tblGrid>
              <a:tr h="25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8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64598" y="1561534"/>
          <a:ext cx="1207770" cy="416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</a:tblGrid>
              <a:tr h="339798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操作系统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9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8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0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0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9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8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0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0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0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9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8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9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576066" y="1901450"/>
            <a:ext cx="1145540" cy="1591310"/>
            <a:chOff x="4576066" y="1901450"/>
            <a:chExt cx="1145540" cy="1591310"/>
          </a:xfrm>
        </p:grpSpPr>
        <p:sp>
          <p:nvSpPr>
            <p:cNvPr id="7" name="object 7"/>
            <p:cNvSpPr/>
            <p:nvPr/>
          </p:nvSpPr>
          <p:spPr>
            <a:xfrm>
              <a:off x="4584867" y="1910251"/>
              <a:ext cx="1127760" cy="1573530"/>
            </a:xfrm>
            <a:custGeom>
              <a:avLst/>
              <a:gdLst/>
              <a:ahLst/>
              <a:cxnLst/>
              <a:rect l="l" t="t" r="r" b="b"/>
              <a:pathLst>
                <a:path w="1127760" h="1573529">
                  <a:moveTo>
                    <a:pt x="1127493" y="0"/>
                  </a:moveTo>
                  <a:lnTo>
                    <a:pt x="0" y="1573453"/>
                  </a:lnTo>
                </a:path>
              </a:pathLst>
            </a:custGeom>
            <a:ln w="17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1980" y="1901451"/>
              <a:ext cx="179181" cy="23124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576078" y="3671260"/>
            <a:ext cx="1145540" cy="536575"/>
            <a:chOff x="4576078" y="3671260"/>
            <a:chExt cx="1145540" cy="536575"/>
          </a:xfrm>
        </p:grpSpPr>
        <p:sp>
          <p:nvSpPr>
            <p:cNvPr id="10" name="object 10"/>
            <p:cNvSpPr/>
            <p:nvPr/>
          </p:nvSpPr>
          <p:spPr>
            <a:xfrm>
              <a:off x="4584867" y="3680049"/>
              <a:ext cx="1127760" cy="518795"/>
            </a:xfrm>
            <a:custGeom>
              <a:avLst/>
              <a:gdLst/>
              <a:ahLst/>
              <a:cxnLst/>
              <a:rect l="l" t="t" r="r" b="b"/>
              <a:pathLst>
                <a:path w="1127760" h="518795">
                  <a:moveTo>
                    <a:pt x="1127493" y="518649"/>
                  </a:moveTo>
                  <a:lnTo>
                    <a:pt x="0" y="0"/>
                  </a:lnTo>
                </a:path>
              </a:pathLst>
            </a:custGeom>
            <a:ln w="17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8426" y="4047061"/>
              <a:ext cx="232727" cy="160428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8933559" y="2123894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0"/>
                </a:moveTo>
                <a:lnTo>
                  <a:pt x="0" y="18397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90428" y="2159798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0"/>
                </a:moveTo>
                <a:lnTo>
                  <a:pt x="0" y="18397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47296" y="2195702"/>
            <a:ext cx="53975" cy="36195"/>
          </a:xfrm>
          <a:custGeom>
            <a:avLst/>
            <a:gdLst/>
            <a:ahLst/>
            <a:cxnLst/>
            <a:rect l="l" t="t" r="r" b="b"/>
            <a:pathLst>
              <a:path w="53975" h="36194">
                <a:moveTo>
                  <a:pt x="53562" y="0"/>
                </a:moveTo>
                <a:lnTo>
                  <a:pt x="0" y="35903"/>
                </a:lnTo>
              </a:path>
            </a:pathLst>
          </a:custGeom>
          <a:ln w="175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04165" y="2249410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0"/>
                </a:moveTo>
                <a:lnTo>
                  <a:pt x="0" y="18100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61034" y="2285314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0"/>
                </a:moveTo>
                <a:lnTo>
                  <a:pt x="0" y="18100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8083531" y="2329928"/>
            <a:ext cx="196850" cy="89535"/>
            <a:chOff x="8083531" y="2329928"/>
            <a:chExt cx="196850" cy="89535"/>
          </a:xfrm>
        </p:grpSpPr>
        <p:sp>
          <p:nvSpPr>
            <p:cNvPr id="18" name="object 18"/>
            <p:cNvSpPr/>
            <p:nvPr/>
          </p:nvSpPr>
          <p:spPr>
            <a:xfrm>
              <a:off x="8217902" y="2338724"/>
              <a:ext cx="53975" cy="18415"/>
            </a:xfrm>
            <a:custGeom>
              <a:avLst/>
              <a:gdLst/>
              <a:ahLst/>
              <a:cxnLst/>
              <a:rect l="l" t="t" r="r" b="b"/>
              <a:pathLst>
                <a:path w="53975" h="18414">
                  <a:moveTo>
                    <a:pt x="53562" y="0"/>
                  </a:moveTo>
                  <a:lnTo>
                    <a:pt x="0" y="18397"/>
                  </a:lnTo>
                </a:path>
              </a:pathLst>
            </a:custGeom>
            <a:ln w="17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3531" y="2329928"/>
              <a:ext cx="89605" cy="89401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3531" y="2580365"/>
            <a:ext cx="89605" cy="894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83529" y="2831097"/>
            <a:ext cx="89610" cy="1069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3531" y="3349630"/>
            <a:ext cx="89605" cy="89401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933559" y="257165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90428" y="2571655"/>
            <a:ext cx="53975" cy="17780"/>
          </a:xfrm>
          <a:custGeom>
            <a:avLst/>
            <a:gdLst/>
            <a:ahLst/>
            <a:cxnLst/>
            <a:rect l="l" t="t" r="r" b="b"/>
            <a:pathLst>
              <a:path w="53975" h="17780">
                <a:moveTo>
                  <a:pt x="53562" y="0"/>
                </a:moveTo>
                <a:lnTo>
                  <a:pt x="0" y="17506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47296" y="2589162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04165" y="2589162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0"/>
                </a:moveTo>
                <a:lnTo>
                  <a:pt x="0" y="18397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61034" y="260755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17903" y="2607559"/>
            <a:ext cx="53975" cy="17780"/>
          </a:xfrm>
          <a:custGeom>
            <a:avLst/>
            <a:gdLst/>
            <a:ahLst/>
            <a:cxnLst/>
            <a:rect l="l" t="t" r="r" b="b"/>
            <a:pathLst>
              <a:path w="53975" h="17780">
                <a:moveTo>
                  <a:pt x="53562" y="0"/>
                </a:moveTo>
                <a:lnTo>
                  <a:pt x="0" y="17506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90428" y="283989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647296" y="2839896"/>
            <a:ext cx="53975" cy="17780"/>
          </a:xfrm>
          <a:custGeom>
            <a:avLst/>
            <a:gdLst/>
            <a:ahLst/>
            <a:cxnLst/>
            <a:rect l="l" t="t" r="r" b="b"/>
            <a:pathLst>
              <a:path w="53975" h="17780">
                <a:moveTo>
                  <a:pt x="53562" y="0"/>
                </a:moveTo>
                <a:lnTo>
                  <a:pt x="0" y="17506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04165" y="2857403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61034" y="287580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17903" y="2875800"/>
            <a:ext cx="53975" cy="17780"/>
          </a:xfrm>
          <a:custGeom>
            <a:avLst/>
            <a:gdLst/>
            <a:ahLst/>
            <a:cxnLst/>
            <a:rect l="l" t="t" r="r" b="b"/>
            <a:pathLst>
              <a:path w="53975" h="17780">
                <a:moveTo>
                  <a:pt x="53562" y="0"/>
                </a:moveTo>
                <a:lnTo>
                  <a:pt x="0" y="17506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9050346" y="2025791"/>
            <a:ext cx="232410" cy="107314"/>
            <a:chOff x="9050346" y="2025791"/>
            <a:chExt cx="232410" cy="107314"/>
          </a:xfrm>
        </p:grpSpPr>
        <p:sp>
          <p:nvSpPr>
            <p:cNvPr id="35" name="object 35"/>
            <p:cNvSpPr/>
            <p:nvPr/>
          </p:nvSpPr>
          <p:spPr>
            <a:xfrm>
              <a:off x="9076690" y="2034579"/>
              <a:ext cx="196850" cy="54610"/>
            </a:xfrm>
            <a:custGeom>
              <a:avLst/>
              <a:gdLst/>
              <a:ahLst/>
              <a:cxnLst/>
              <a:rect l="l" t="t" r="r" b="b"/>
              <a:pathLst>
                <a:path w="196850" h="54610">
                  <a:moveTo>
                    <a:pt x="196693" y="0"/>
                  </a:moveTo>
                  <a:lnTo>
                    <a:pt x="143131" y="18397"/>
                  </a:lnTo>
                </a:path>
                <a:path w="196850" h="54610">
                  <a:moveTo>
                    <a:pt x="53562" y="35903"/>
                  </a:moveTo>
                  <a:lnTo>
                    <a:pt x="0" y="54301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059134" y="2034579"/>
              <a:ext cx="214629" cy="89535"/>
            </a:xfrm>
            <a:custGeom>
              <a:avLst/>
              <a:gdLst/>
              <a:ahLst/>
              <a:cxnLst/>
              <a:rect l="l" t="t" r="r" b="b"/>
              <a:pathLst>
                <a:path w="214629" h="89535">
                  <a:moveTo>
                    <a:pt x="214250" y="0"/>
                  </a:moveTo>
                  <a:lnTo>
                    <a:pt x="0" y="18397"/>
                  </a:lnTo>
                  <a:lnTo>
                    <a:pt x="35113" y="54301"/>
                  </a:lnTo>
                  <a:lnTo>
                    <a:pt x="17556" y="89314"/>
                  </a:lnTo>
                  <a:lnTo>
                    <a:pt x="214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059134" y="2034579"/>
              <a:ext cx="214629" cy="89535"/>
            </a:xfrm>
            <a:custGeom>
              <a:avLst/>
              <a:gdLst/>
              <a:ahLst/>
              <a:cxnLst/>
              <a:rect l="l" t="t" r="r" b="b"/>
              <a:pathLst>
                <a:path w="214629" h="89535">
                  <a:moveTo>
                    <a:pt x="0" y="18397"/>
                  </a:moveTo>
                  <a:lnTo>
                    <a:pt x="35113" y="54301"/>
                  </a:lnTo>
                  <a:lnTo>
                    <a:pt x="17556" y="89314"/>
                  </a:lnTo>
                  <a:lnTo>
                    <a:pt x="214250" y="0"/>
                  </a:lnTo>
                  <a:lnTo>
                    <a:pt x="0" y="18397"/>
                  </a:lnTo>
                  <a:close/>
                </a:path>
              </a:pathLst>
            </a:custGeom>
            <a:ln w="17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031897" y="2509457"/>
            <a:ext cx="250825" cy="107314"/>
            <a:chOff x="9031897" y="2509457"/>
            <a:chExt cx="250825" cy="107314"/>
          </a:xfrm>
        </p:grpSpPr>
        <p:sp>
          <p:nvSpPr>
            <p:cNvPr id="39" name="object 39"/>
            <p:cNvSpPr/>
            <p:nvPr/>
          </p:nvSpPr>
          <p:spPr>
            <a:xfrm>
              <a:off x="9076691" y="2553258"/>
              <a:ext cx="196850" cy="18415"/>
            </a:xfrm>
            <a:custGeom>
              <a:avLst/>
              <a:gdLst/>
              <a:ahLst/>
              <a:cxnLst/>
              <a:rect l="l" t="t" r="r" b="b"/>
              <a:pathLst>
                <a:path w="196850" h="18414">
                  <a:moveTo>
                    <a:pt x="196693" y="0"/>
                  </a:moveTo>
                  <a:lnTo>
                    <a:pt x="143131" y="0"/>
                  </a:lnTo>
                </a:path>
                <a:path w="196850" h="18414">
                  <a:moveTo>
                    <a:pt x="53562" y="0"/>
                  </a:moveTo>
                  <a:lnTo>
                    <a:pt x="0" y="18397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040685" y="2518244"/>
              <a:ext cx="233045" cy="89535"/>
            </a:xfrm>
            <a:custGeom>
              <a:avLst/>
              <a:gdLst/>
              <a:ahLst/>
              <a:cxnLst/>
              <a:rect l="l" t="t" r="r" b="b"/>
              <a:pathLst>
                <a:path w="233045" h="89535">
                  <a:moveTo>
                    <a:pt x="0" y="0"/>
                  </a:moveTo>
                  <a:lnTo>
                    <a:pt x="53562" y="35013"/>
                  </a:lnTo>
                  <a:lnTo>
                    <a:pt x="18449" y="89314"/>
                  </a:lnTo>
                  <a:lnTo>
                    <a:pt x="232699" y="17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040685" y="2518244"/>
              <a:ext cx="233045" cy="89535"/>
            </a:xfrm>
            <a:custGeom>
              <a:avLst/>
              <a:gdLst/>
              <a:ahLst/>
              <a:cxnLst/>
              <a:rect l="l" t="t" r="r" b="b"/>
              <a:pathLst>
                <a:path w="233045" h="89535">
                  <a:moveTo>
                    <a:pt x="0" y="0"/>
                  </a:moveTo>
                  <a:lnTo>
                    <a:pt x="53562" y="35013"/>
                  </a:lnTo>
                  <a:lnTo>
                    <a:pt x="18449" y="89314"/>
                  </a:lnTo>
                  <a:lnTo>
                    <a:pt x="232699" y="17506"/>
                  </a:lnTo>
                  <a:lnTo>
                    <a:pt x="0" y="0"/>
                  </a:lnTo>
                  <a:close/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924773" y="2759300"/>
            <a:ext cx="348615" cy="107314"/>
            <a:chOff x="8924773" y="2759300"/>
            <a:chExt cx="348615" cy="107314"/>
          </a:xfrm>
        </p:grpSpPr>
        <p:sp>
          <p:nvSpPr>
            <p:cNvPr id="43" name="object 43"/>
            <p:cNvSpPr/>
            <p:nvPr/>
          </p:nvSpPr>
          <p:spPr>
            <a:xfrm>
              <a:off x="9076691" y="2803992"/>
              <a:ext cx="196850" cy="18415"/>
            </a:xfrm>
            <a:custGeom>
              <a:avLst/>
              <a:gdLst/>
              <a:ahLst/>
              <a:cxnLst/>
              <a:rect l="l" t="t" r="r" b="b"/>
              <a:pathLst>
                <a:path w="196850" h="18414">
                  <a:moveTo>
                    <a:pt x="196693" y="0"/>
                  </a:moveTo>
                  <a:lnTo>
                    <a:pt x="143131" y="0"/>
                  </a:lnTo>
                </a:path>
                <a:path w="196850" h="18414">
                  <a:moveTo>
                    <a:pt x="53562" y="18100"/>
                  </a:moveTo>
                  <a:lnTo>
                    <a:pt x="0" y="18100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040685" y="2768088"/>
              <a:ext cx="215265" cy="89535"/>
            </a:xfrm>
            <a:custGeom>
              <a:avLst/>
              <a:gdLst/>
              <a:ahLst/>
              <a:cxnLst/>
              <a:rect l="l" t="t" r="r" b="b"/>
              <a:pathLst>
                <a:path w="215265" h="89535">
                  <a:moveTo>
                    <a:pt x="0" y="0"/>
                  </a:moveTo>
                  <a:lnTo>
                    <a:pt x="36006" y="54004"/>
                  </a:lnTo>
                  <a:lnTo>
                    <a:pt x="0" y="89314"/>
                  </a:lnTo>
                  <a:lnTo>
                    <a:pt x="215143" y="35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933559" y="2822093"/>
              <a:ext cx="53975" cy="18415"/>
            </a:xfrm>
            <a:custGeom>
              <a:avLst/>
              <a:gdLst/>
              <a:ahLst/>
              <a:cxnLst/>
              <a:rect l="l" t="t" r="r" b="b"/>
              <a:pathLst>
                <a:path w="53975" h="18414">
                  <a:moveTo>
                    <a:pt x="53562" y="0"/>
                  </a:moveTo>
                  <a:lnTo>
                    <a:pt x="0" y="17803"/>
                  </a:lnTo>
                </a:path>
              </a:pathLst>
            </a:custGeom>
            <a:ln w="17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040685" y="2768088"/>
              <a:ext cx="215265" cy="89535"/>
            </a:xfrm>
            <a:custGeom>
              <a:avLst/>
              <a:gdLst/>
              <a:ahLst/>
              <a:cxnLst/>
              <a:rect l="l" t="t" r="r" b="b"/>
              <a:pathLst>
                <a:path w="215265" h="89535">
                  <a:moveTo>
                    <a:pt x="0" y="0"/>
                  </a:moveTo>
                  <a:lnTo>
                    <a:pt x="36006" y="54004"/>
                  </a:lnTo>
                  <a:lnTo>
                    <a:pt x="0" y="89314"/>
                  </a:lnTo>
                  <a:lnTo>
                    <a:pt x="215143" y="35903"/>
                  </a:lnTo>
                  <a:lnTo>
                    <a:pt x="0" y="0"/>
                  </a:lnTo>
                  <a:close/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8790428" y="334086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647296" y="3340860"/>
            <a:ext cx="53975" cy="17780"/>
          </a:xfrm>
          <a:custGeom>
            <a:avLst/>
            <a:gdLst/>
            <a:ahLst/>
            <a:cxnLst/>
            <a:rect l="l" t="t" r="r" b="b"/>
            <a:pathLst>
              <a:path w="53975" h="17779">
                <a:moveTo>
                  <a:pt x="53562" y="0"/>
                </a:moveTo>
                <a:lnTo>
                  <a:pt x="0" y="17566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504165" y="3358427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61034" y="3376023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217903" y="3376023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0"/>
                </a:moveTo>
                <a:lnTo>
                  <a:pt x="0" y="18308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8924773" y="3277862"/>
            <a:ext cx="357505" cy="89535"/>
            <a:chOff x="8924773" y="3277862"/>
            <a:chExt cx="357505" cy="89535"/>
          </a:xfrm>
        </p:grpSpPr>
        <p:sp>
          <p:nvSpPr>
            <p:cNvPr id="53" name="object 53"/>
            <p:cNvSpPr/>
            <p:nvPr/>
          </p:nvSpPr>
          <p:spPr>
            <a:xfrm>
              <a:off x="9076691" y="3304956"/>
              <a:ext cx="196850" cy="17780"/>
            </a:xfrm>
            <a:custGeom>
              <a:avLst/>
              <a:gdLst/>
              <a:ahLst/>
              <a:cxnLst/>
              <a:rect l="l" t="t" r="r" b="b"/>
              <a:pathLst>
                <a:path w="196850" h="17779">
                  <a:moveTo>
                    <a:pt x="196693" y="0"/>
                  </a:moveTo>
                  <a:lnTo>
                    <a:pt x="143131" y="0"/>
                  </a:lnTo>
                </a:path>
                <a:path w="196850" h="17779">
                  <a:moveTo>
                    <a:pt x="53562" y="17595"/>
                  </a:moveTo>
                  <a:lnTo>
                    <a:pt x="0" y="17595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040685" y="3286648"/>
              <a:ext cx="233045" cy="72390"/>
            </a:xfrm>
            <a:custGeom>
              <a:avLst/>
              <a:gdLst/>
              <a:ahLst/>
              <a:cxnLst/>
              <a:rect l="l" t="t" r="r" b="b"/>
              <a:pathLst>
                <a:path w="233045" h="72389">
                  <a:moveTo>
                    <a:pt x="0" y="0"/>
                  </a:moveTo>
                  <a:lnTo>
                    <a:pt x="53562" y="35903"/>
                  </a:lnTo>
                  <a:lnTo>
                    <a:pt x="18449" y="71778"/>
                  </a:lnTo>
                  <a:lnTo>
                    <a:pt x="232699" y="18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933560" y="3322552"/>
              <a:ext cx="53975" cy="18415"/>
            </a:xfrm>
            <a:custGeom>
              <a:avLst/>
              <a:gdLst/>
              <a:ahLst/>
              <a:cxnLst/>
              <a:rect l="l" t="t" r="r" b="b"/>
              <a:pathLst>
                <a:path w="53975" h="18414">
                  <a:moveTo>
                    <a:pt x="53562" y="0"/>
                  </a:moveTo>
                  <a:lnTo>
                    <a:pt x="0" y="18308"/>
                  </a:lnTo>
                </a:path>
              </a:pathLst>
            </a:custGeom>
            <a:ln w="17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040685" y="3286648"/>
              <a:ext cx="233045" cy="72390"/>
            </a:xfrm>
            <a:custGeom>
              <a:avLst/>
              <a:gdLst/>
              <a:ahLst/>
              <a:cxnLst/>
              <a:rect l="l" t="t" r="r" b="b"/>
              <a:pathLst>
                <a:path w="233045" h="72389">
                  <a:moveTo>
                    <a:pt x="0" y="0"/>
                  </a:moveTo>
                  <a:lnTo>
                    <a:pt x="53562" y="35903"/>
                  </a:lnTo>
                  <a:lnTo>
                    <a:pt x="18449" y="71778"/>
                  </a:lnTo>
                  <a:lnTo>
                    <a:pt x="232699" y="18308"/>
                  </a:lnTo>
                  <a:lnTo>
                    <a:pt x="0" y="0"/>
                  </a:lnTo>
                  <a:close/>
                </a:path>
              </a:pathLst>
            </a:custGeom>
            <a:ln w="17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3531" y="4529832"/>
            <a:ext cx="89605" cy="8940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83531" y="5030914"/>
            <a:ext cx="89605" cy="88659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8933559" y="4753281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18308"/>
                </a:moveTo>
                <a:lnTo>
                  <a:pt x="0" y="0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90428" y="4717377"/>
            <a:ext cx="53975" cy="18415"/>
          </a:xfrm>
          <a:custGeom>
            <a:avLst/>
            <a:gdLst/>
            <a:ahLst/>
            <a:cxnLst/>
            <a:rect l="l" t="t" r="r" b="b"/>
            <a:pathLst>
              <a:path w="53975" h="18414">
                <a:moveTo>
                  <a:pt x="53562" y="18308"/>
                </a:moveTo>
                <a:lnTo>
                  <a:pt x="0" y="0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933559" y="507561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90428" y="507561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47296" y="507561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504165" y="507561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53562" y="0"/>
                </a:moveTo>
                <a:lnTo>
                  <a:pt x="0" y="0"/>
                </a:lnTo>
              </a:path>
            </a:pathLst>
          </a:custGeom>
          <a:ln w="17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64340" y="4789184"/>
            <a:ext cx="53975" cy="17780"/>
          </a:xfrm>
          <a:custGeom>
            <a:avLst/>
            <a:gdLst/>
            <a:ahLst/>
            <a:cxnLst/>
            <a:rect l="l" t="t" r="r" b="b"/>
            <a:pathLst>
              <a:path w="53975" h="17779">
                <a:moveTo>
                  <a:pt x="53562" y="0"/>
                </a:moveTo>
                <a:lnTo>
                  <a:pt x="0" y="17566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43991" y="4485158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5" h="53975">
                <a:moveTo>
                  <a:pt x="36006" y="0"/>
                </a:moveTo>
                <a:lnTo>
                  <a:pt x="0" y="17566"/>
                </a:lnTo>
              </a:path>
              <a:path w="36195" h="53975">
                <a:moveTo>
                  <a:pt x="36006" y="17566"/>
                </a:moveTo>
                <a:lnTo>
                  <a:pt x="0" y="53470"/>
                </a:lnTo>
              </a:path>
            </a:pathLst>
          </a:custGeom>
          <a:ln w="17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7" name="object 67"/>
          <p:cNvGrpSpPr/>
          <p:nvPr/>
        </p:nvGrpSpPr>
        <p:grpSpPr>
          <a:xfrm>
            <a:off x="7072555" y="4198709"/>
            <a:ext cx="1727200" cy="1270635"/>
            <a:chOff x="7072555" y="4198709"/>
            <a:chExt cx="1727200" cy="1270635"/>
          </a:xfrm>
        </p:grpSpPr>
        <p:sp>
          <p:nvSpPr>
            <p:cNvPr id="68" name="object 68"/>
            <p:cNvSpPr/>
            <p:nvPr/>
          </p:nvSpPr>
          <p:spPr>
            <a:xfrm>
              <a:off x="7072554" y="4198721"/>
              <a:ext cx="1181735" cy="1270635"/>
            </a:xfrm>
            <a:custGeom>
              <a:avLst/>
              <a:gdLst/>
              <a:ahLst/>
              <a:cxnLst/>
              <a:rect l="l" t="t" r="r" b="b"/>
              <a:pathLst>
                <a:path w="1181734" h="1270635">
                  <a:moveTo>
                    <a:pt x="1181176" y="1001445"/>
                  </a:moveTo>
                  <a:lnTo>
                    <a:pt x="0" y="1001445"/>
                  </a:lnTo>
                  <a:lnTo>
                    <a:pt x="0" y="1270304"/>
                  </a:lnTo>
                  <a:lnTo>
                    <a:pt x="1181176" y="1270304"/>
                  </a:lnTo>
                  <a:lnTo>
                    <a:pt x="1181176" y="1001445"/>
                  </a:lnTo>
                  <a:close/>
                </a:path>
                <a:path w="1181734" h="1270635">
                  <a:moveTo>
                    <a:pt x="1181176" y="0"/>
                  </a:moveTo>
                  <a:lnTo>
                    <a:pt x="0" y="0"/>
                  </a:lnTo>
                  <a:lnTo>
                    <a:pt x="0" y="250545"/>
                  </a:lnTo>
                  <a:lnTo>
                    <a:pt x="0" y="501078"/>
                  </a:lnTo>
                  <a:lnTo>
                    <a:pt x="0" y="751624"/>
                  </a:lnTo>
                  <a:lnTo>
                    <a:pt x="0" y="1001433"/>
                  </a:lnTo>
                  <a:lnTo>
                    <a:pt x="1181176" y="1001433"/>
                  </a:lnTo>
                  <a:lnTo>
                    <a:pt x="1181176" y="751624"/>
                  </a:lnTo>
                  <a:lnTo>
                    <a:pt x="1181176" y="501091"/>
                  </a:lnTo>
                  <a:lnTo>
                    <a:pt x="1181176" y="250545"/>
                  </a:lnTo>
                  <a:lnTo>
                    <a:pt x="1181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092328" y="478918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53562" y="0"/>
                  </a:moveTo>
                  <a:lnTo>
                    <a:pt x="18151" y="0"/>
                  </a:lnTo>
                  <a:lnTo>
                    <a:pt x="0" y="35874"/>
                  </a:lnTo>
                  <a:lnTo>
                    <a:pt x="18151" y="71778"/>
                  </a:lnTo>
                  <a:lnTo>
                    <a:pt x="53562" y="71778"/>
                  </a:lnTo>
                  <a:lnTo>
                    <a:pt x="72012" y="35874"/>
                  </a:lnTo>
                  <a:lnTo>
                    <a:pt x="53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092328" y="478918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35874"/>
                  </a:moveTo>
                  <a:lnTo>
                    <a:pt x="18151" y="0"/>
                  </a:lnTo>
                  <a:lnTo>
                    <a:pt x="53562" y="0"/>
                  </a:lnTo>
                  <a:lnTo>
                    <a:pt x="72012" y="35874"/>
                  </a:lnTo>
                  <a:lnTo>
                    <a:pt x="53562" y="71778"/>
                  </a:lnTo>
                  <a:lnTo>
                    <a:pt x="18151" y="71778"/>
                  </a:lnTo>
                  <a:lnTo>
                    <a:pt x="0" y="35874"/>
                  </a:lnTo>
                  <a:close/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092328" y="5289525"/>
              <a:ext cx="72390" cy="90170"/>
            </a:xfrm>
            <a:custGeom>
              <a:avLst/>
              <a:gdLst/>
              <a:ahLst/>
              <a:cxnLst/>
              <a:rect l="l" t="t" r="r" b="b"/>
              <a:pathLst>
                <a:path w="72390" h="90170">
                  <a:moveTo>
                    <a:pt x="53562" y="0"/>
                  </a:moveTo>
                  <a:lnTo>
                    <a:pt x="18151" y="0"/>
                  </a:lnTo>
                  <a:lnTo>
                    <a:pt x="0" y="54212"/>
                  </a:lnTo>
                  <a:lnTo>
                    <a:pt x="18151" y="90115"/>
                  </a:lnTo>
                  <a:lnTo>
                    <a:pt x="53562" y="90115"/>
                  </a:lnTo>
                  <a:lnTo>
                    <a:pt x="72012" y="54212"/>
                  </a:lnTo>
                  <a:lnTo>
                    <a:pt x="53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092328" y="5289525"/>
              <a:ext cx="72390" cy="90170"/>
            </a:xfrm>
            <a:custGeom>
              <a:avLst/>
              <a:gdLst/>
              <a:ahLst/>
              <a:cxnLst/>
              <a:rect l="l" t="t" r="r" b="b"/>
              <a:pathLst>
                <a:path w="72390" h="90170">
                  <a:moveTo>
                    <a:pt x="0" y="54212"/>
                  </a:moveTo>
                  <a:lnTo>
                    <a:pt x="18151" y="0"/>
                  </a:lnTo>
                  <a:lnTo>
                    <a:pt x="53562" y="0"/>
                  </a:lnTo>
                  <a:lnTo>
                    <a:pt x="72012" y="54212"/>
                  </a:lnTo>
                  <a:lnTo>
                    <a:pt x="53562" y="90115"/>
                  </a:lnTo>
                  <a:lnTo>
                    <a:pt x="18151" y="90115"/>
                  </a:lnTo>
                  <a:lnTo>
                    <a:pt x="0" y="54212"/>
                  </a:lnTo>
                  <a:close/>
                </a:path>
              </a:pathLst>
            </a:custGeom>
            <a:ln w="17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217903" y="4556936"/>
              <a:ext cx="572770" cy="626110"/>
            </a:xfrm>
            <a:custGeom>
              <a:avLst/>
              <a:gdLst/>
              <a:ahLst/>
              <a:cxnLst/>
              <a:rect l="l" t="t" r="r" b="b"/>
              <a:pathLst>
                <a:path w="572770" h="626110">
                  <a:moveTo>
                    <a:pt x="53562" y="53499"/>
                  </a:moveTo>
                  <a:lnTo>
                    <a:pt x="0" y="35162"/>
                  </a:lnTo>
                </a:path>
                <a:path w="572770" h="626110">
                  <a:moveTo>
                    <a:pt x="53562" y="518678"/>
                  </a:moveTo>
                  <a:lnTo>
                    <a:pt x="0" y="518678"/>
                  </a:lnTo>
                </a:path>
                <a:path w="572770" h="626110">
                  <a:moveTo>
                    <a:pt x="482956" y="142874"/>
                  </a:moveTo>
                  <a:lnTo>
                    <a:pt x="429393" y="124536"/>
                  </a:lnTo>
                </a:path>
                <a:path w="572770" h="626110">
                  <a:moveTo>
                    <a:pt x="339825" y="106970"/>
                  </a:moveTo>
                  <a:lnTo>
                    <a:pt x="286262" y="89374"/>
                  </a:lnTo>
                </a:path>
                <a:path w="572770" h="626110">
                  <a:moveTo>
                    <a:pt x="393387" y="53499"/>
                  </a:moveTo>
                  <a:lnTo>
                    <a:pt x="339825" y="89374"/>
                  </a:lnTo>
                </a:path>
                <a:path w="572770" h="626110">
                  <a:moveTo>
                    <a:pt x="196693" y="89374"/>
                  </a:moveTo>
                  <a:lnTo>
                    <a:pt x="143131" y="71066"/>
                  </a:lnTo>
                </a:path>
                <a:path w="572770" h="626110">
                  <a:moveTo>
                    <a:pt x="250256" y="124536"/>
                  </a:moveTo>
                  <a:lnTo>
                    <a:pt x="196693" y="142873"/>
                  </a:lnTo>
                </a:path>
                <a:path w="572770" h="626110">
                  <a:moveTo>
                    <a:pt x="124681" y="178748"/>
                  </a:moveTo>
                  <a:lnTo>
                    <a:pt x="71119" y="196344"/>
                  </a:lnTo>
                </a:path>
                <a:path w="572770" h="626110">
                  <a:moveTo>
                    <a:pt x="536519" y="0"/>
                  </a:moveTo>
                  <a:lnTo>
                    <a:pt x="482956" y="17595"/>
                  </a:lnTo>
                </a:path>
                <a:path w="572770" h="626110">
                  <a:moveTo>
                    <a:pt x="572525" y="53499"/>
                  </a:moveTo>
                  <a:lnTo>
                    <a:pt x="536519" y="89374"/>
                  </a:lnTo>
                </a:path>
                <a:path w="572770" h="626110">
                  <a:moveTo>
                    <a:pt x="465399" y="160440"/>
                  </a:moveTo>
                  <a:lnTo>
                    <a:pt x="429393" y="196344"/>
                  </a:lnTo>
                </a:path>
                <a:path w="572770" h="626110">
                  <a:moveTo>
                    <a:pt x="375831" y="268122"/>
                  </a:moveTo>
                  <a:lnTo>
                    <a:pt x="339825" y="304026"/>
                  </a:lnTo>
                </a:path>
                <a:path w="572770" h="626110">
                  <a:moveTo>
                    <a:pt x="286262" y="375092"/>
                  </a:moveTo>
                  <a:lnTo>
                    <a:pt x="250256" y="410996"/>
                  </a:lnTo>
                </a:path>
                <a:path w="572770" h="626110">
                  <a:moveTo>
                    <a:pt x="196693" y="518678"/>
                  </a:moveTo>
                  <a:lnTo>
                    <a:pt x="143131" y="518678"/>
                  </a:lnTo>
                </a:path>
                <a:path w="572770" h="626110">
                  <a:moveTo>
                    <a:pt x="179137" y="482774"/>
                  </a:moveTo>
                  <a:lnTo>
                    <a:pt x="160687" y="518678"/>
                  </a:lnTo>
                </a:path>
                <a:path w="572770" h="626110">
                  <a:moveTo>
                    <a:pt x="89568" y="589744"/>
                  </a:moveTo>
                  <a:lnTo>
                    <a:pt x="53562" y="625648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/>
          <p:nvPr/>
        </p:nvSpPr>
        <p:spPr>
          <a:xfrm>
            <a:off x="8164340" y="525436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113" y="0"/>
                </a:moveTo>
                <a:lnTo>
                  <a:pt x="0" y="35162"/>
                </a:lnTo>
              </a:path>
            </a:pathLst>
          </a:custGeom>
          <a:ln w="17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5" name="object 75"/>
          <p:cNvGrpSpPr/>
          <p:nvPr/>
        </p:nvGrpSpPr>
        <p:grpSpPr>
          <a:xfrm>
            <a:off x="8942319" y="4064651"/>
            <a:ext cx="340360" cy="412115"/>
            <a:chOff x="8942319" y="4064651"/>
            <a:chExt cx="340360" cy="412115"/>
          </a:xfrm>
        </p:grpSpPr>
        <p:sp>
          <p:nvSpPr>
            <p:cNvPr id="76" name="object 76"/>
            <p:cNvSpPr/>
            <p:nvPr/>
          </p:nvSpPr>
          <p:spPr>
            <a:xfrm>
              <a:off x="8951116" y="4073449"/>
              <a:ext cx="322580" cy="375920"/>
            </a:xfrm>
            <a:custGeom>
              <a:avLst/>
              <a:gdLst/>
              <a:ahLst/>
              <a:cxnLst/>
              <a:rect l="l" t="t" r="r" b="b"/>
              <a:pathLst>
                <a:path w="322579" h="375920">
                  <a:moveTo>
                    <a:pt x="322268" y="250526"/>
                  </a:moveTo>
                  <a:lnTo>
                    <a:pt x="268705" y="286430"/>
                  </a:lnTo>
                </a:path>
                <a:path w="322579" h="375920">
                  <a:moveTo>
                    <a:pt x="179137" y="304026"/>
                  </a:moveTo>
                  <a:lnTo>
                    <a:pt x="143131" y="322334"/>
                  </a:lnTo>
                </a:path>
                <a:path w="322579" h="375920">
                  <a:moveTo>
                    <a:pt x="125574" y="214652"/>
                  </a:moveTo>
                  <a:lnTo>
                    <a:pt x="89568" y="250526"/>
                  </a:lnTo>
                </a:path>
                <a:path w="322579" h="375920">
                  <a:moveTo>
                    <a:pt x="53562" y="358238"/>
                  </a:moveTo>
                  <a:lnTo>
                    <a:pt x="18449" y="375804"/>
                  </a:lnTo>
                </a:path>
                <a:path w="322579" h="375920">
                  <a:moveTo>
                    <a:pt x="36006" y="322334"/>
                  </a:moveTo>
                  <a:lnTo>
                    <a:pt x="0" y="358238"/>
                  </a:lnTo>
                </a:path>
                <a:path w="322579" h="375920">
                  <a:moveTo>
                    <a:pt x="322268" y="0"/>
                  </a:moveTo>
                  <a:lnTo>
                    <a:pt x="286262" y="35874"/>
                  </a:lnTo>
                </a:path>
                <a:path w="322579" h="375920">
                  <a:moveTo>
                    <a:pt x="215143" y="107682"/>
                  </a:moveTo>
                  <a:lnTo>
                    <a:pt x="197586" y="143586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076690" y="4073449"/>
              <a:ext cx="179705" cy="197485"/>
            </a:xfrm>
            <a:custGeom>
              <a:avLst/>
              <a:gdLst/>
              <a:ahLst/>
              <a:cxnLst/>
              <a:rect l="l" t="t" r="r" b="b"/>
              <a:pathLst>
                <a:path w="179704" h="197485">
                  <a:moveTo>
                    <a:pt x="179137" y="0"/>
                  </a:moveTo>
                  <a:lnTo>
                    <a:pt x="0" y="125248"/>
                  </a:lnTo>
                  <a:lnTo>
                    <a:pt x="53562" y="125248"/>
                  </a:lnTo>
                  <a:lnTo>
                    <a:pt x="53562" y="197056"/>
                  </a:lnTo>
                  <a:lnTo>
                    <a:pt x="179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076690" y="4073449"/>
              <a:ext cx="179705" cy="197485"/>
            </a:xfrm>
            <a:custGeom>
              <a:avLst/>
              <a:gdLst/>
              <a:ahLst/>
              <a:cxnLst/>
              <a:rect l="l" t="t" r="r" b="b"/>
              <a:pathLst>
                <a:path w="179704" h="197485">
                  <a:moveTo>
                    <a:pt x="0" y="125248"/>
                  </a:moveTo>
                  <a:lnTo>
                    <a:pt x="53562" y="125248"/>
                  </a:lnTo>
                  <a:lnTo>
                    <a:pt x="53562" y="197056"/>
                  </a:lnTo>
                  <a:lnTo>
                    <a:pt x="179137" y="0"/>
                  </a:lnTo>
                  <a:lnTo>
                    <a:pt x="0" y="125248"/>
                  </a:lnTo>
                  <a:close/>
                </a:path>
              </a:pathLst>
            </a:custGeom>
            <a:ln w="17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059134" y="4323976"/>
              <a:ext cx="214629" cy="144145"/>
            </a:xfrm>
            <a:custGeom>
              <a:avLst/>
              <a:gdLst/>
              <a:ahLst/>
              <a:cxnLst/>
              <a:rect l="l" t="t" r="r" b="b"/>
              <a:pathLst>
                <a:path w="214629" h="144145">
                  <a:moveTo>
                    <a:pt x="214250" y="0"/>
                  </a:moveTo>
                  <a:lnTo>
                    <a:pt x="0" y="53499"/>
                  </a:lnTo>
                  <a:lnTo>
                    <a:pt x="53562" y="89374"/>
                  </a:lnTo>
                  <a:lnTo>
                    <a:pt x="35113" y="143586"/>
                  </a:lnTo>
                  <a:lnTo>
                    <a:pt x="214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059134" y="4323976"/>
              <a:ext cx="214629" cy="144145"/>
            </a:xfrm>
            <a:custGeom>
              <a:avLst/>
              <a:gdLst/>
              <a:ahLst/>
              <a:cxnLst/>
              <a:rect l="l" t="t" r="r" b="b"/>
              <a:pathLst>
                <a:path w="214629" h="144145">
                  <a:moveTo>
                    <a:pt x="0" y="53499"/>
                  </a:moveTo>
                  <a:lnTo>
                    <a:pt x="53562" y="89374"/>
                  </a:lnTo>
                  <a:lnTo>
                    <a:pt x="35113" y="143586"/>
                  </a:lnTo>
                  <a:lnTo>
                    <a:pt x="214250" y="0"/>
                  </a:lnTo>
                  <a:lnTo>
                    <a:pt x="0" y="53499"/>
                  </a:lnTo>
                  <a:close/>
                </a:path>
              </a:pathLst>
            </a:custGeom>
            <a:ln w="17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9050345" y="4726895"/>
            <a:ext cx="232410" cy="125095"/>
            <a:chOff x="9050345" y="4726895"/>
            <a:chExt cx="232410" cy="125095"/>
          </a:xfrm>
        </p:grpSpPr>
        <p:sp>
          <p:nvSpPr>
            <p:cNvPr id="82" name="object 82"/>
            <p:cNvSpPr/>
            <p:nvPr/>
          </p:nvSpPr>
          <p:spPr>
            <a:xfrm>
              <a:off x="9076691" y="4771589"/>
              <a:ext cx="196850" cy="53975"/>
            </a:xfrm>
            <a:custGeom>
              <a:avLst/>
              <a:gdLst/>
              <a:ahLst/>
              <a:cxnLst/>
              <a:rect l="l" t="t" r="r" b="b"/>
              <a:pathLst>
                <a:path w="196850" h="53975">
                  <a:moveTo>
                    <a:pt x="196693" y="53470"/>
                  </a:moveTo>
                  <a:lnTo>
                    <a:pt x="143131" y="35162"/>
                  </a:lnTo>
                </a:path>
                <a:path w="196850" h="53975">
                  <a:moveTo>
                    <a:pt x="53562" y="17595"/>
                  </a:moveTo>
                  <a:lnTo>
                    <a:pt x="0" y="0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059134" y="4735685"/>
              <a:ext cx="214629" cy="107314"/>
            </a:xfrm>
            <a:custGeom>
              <a:avLst/>
              <a:gdLst/>
              <a:ahLst/>
              <a:cxnLst/>
              <a:rect l="l" t="t" r="r" b="b"/>
              <a:pathLst>
                <a:path w="214629" h="107314">
                  <a:moveTo>
                    <a:pt x="17556" y="0"/>
                  </a:moveTo>
                  <a:lnTo>
                    <a:pt x="53562" y="53499"/>
                  </a:lnTo>
                  <a:lnTo>
                    <a:pt x="0" y="89374"/>
                  </a:lnTo>
                  <a:lnTo>
                    <a:pt x="214250" y="106970"/>
                  </a:lnTo>
                  <a:lnTo>
                    <a:pt x="17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059134" y="4735685"/>
              <a:ext cx="214629" cy="107314"/>
            </a:xfrm>
            <a:custGeom>
              <a:avLst/>
              <a:gdLst/>
              <a:ahLst/>
              <a:cxnLst/>
              <a:rect l="l" t="t" r="r" b="b"/>
              <a:pathLst>
                <a:path w="214629" h="107314">
                  <a:moveTo>
                    <a:pt x="17556" y="0"/>
                  </a:moveTo>
                  <a:lnTo>
                    <a:pt x="53562" y="53499"/>
                  </a:lnTo>
                  <a:lnTo>
                    <a:pt x="0" y="89374"/>
                  </a:lnTo>
                  <a:lnTo>
                    <a:pt x="214250" y="106970"/>
                  </a:lnTo>
                  <a:lnTo>
                    <a:pt x="17556" y="0"/>
                  </a:lnTo>
                  <a:close/>
                </a:path>
              </a:pathLst>
            </a:custGeom>
            <a:ln w="17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/>
          <p:cNvGrpSpPr/>
          <p:nvPr/>
        </p:nvGrpSpPr>
        <p:grpSpPr>
          <a:xfrm>
            <a:off x="9031896" y="5030923"/>
            <a:ext cx="241935" cy="107314"/>
            <a:chOff x="9031896" y="5030923"/>
            <a:chExt cx="241935" cy="107314"/>
          </a:xfrm>
        </p:grpSpPr>
        <p:sp>
          <p:nvSpPr>
            <p:cNvPr id="86" name="object 86"/>
            <p:cNvSpPr/>
            <p:nvPr/>
          </p:nvSpPr>
          <p:spPr>
            <a:xfrm>
              <a:off x="9076690" y="5075615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 h="0">
                  <a:moveTo>
                    <a:pt x="196693" y="0"/>
                  </a:moveTo>
                  <a:lnTo>
                    <a:pt x="143131" y="0"/>
                  </a:lnTo>
                </a:path>
                <a:path w="196850" h="0">
                  <a:moveTo>
                    <a:pt x="53562" y="0"/>
                  </a:moveTo>
                  <a:lnTo>
                    <a:pt x="0" y="0"/>
                  </a:lnTo>
                </a:path>
              </a:pathLst>
            </a:custGeom>
            <a:ln w="1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040684" y="5039711"/>
              <a:ext cx="215265" cy="89535"/>
            </a:xfrm>
            <a:custGeom>
              <a:avLst/>
              <a:gdLst/>
              <a:ahLst/>
              <a:cxnLst/>
              <a:rect l="l" t="t" r="r" b="b"/>
              <a:pathLst>
                <a:path w="215265" h="89535">
                  <a:moveTo>
                    <a:pt x="0" y="0"/>
                  </a:moveTo>
                  <a:lnTo>
                    <a:pt x="36006" y="35903"/>
                  </a:lnTo>
                  <a:lnTo>
                    <a:pt x="0" y="89374"/>
                  </a:lnTo>
                  <a:lnTo>
                    <a:pt x="215143" y="35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040684" y="5039711"/>
              <a:ext cx="215265" cy="89535"/>
            </a:xfrm>
            <a:custGeom>
              <a:avLst/>
              <a:gdLst/>
              <a:ahLst/>
              <a:cxnLst/>
              <a:rect l="l" t="t" r="r" b="b"/>
              <a:pathLst>
                <a:path w="215265" h="89535">
                  <a:moveTo>
                    <a:pt x="0" y="0"/>
                  </a:moveTo>
                  <a:lnTo>
                    <a:pt x="36006" y="35903"/>
                  </a:lnTo>
                  <a:lnTo>
                    <a:pt x="0" y="89374"/>
                  </a:lnTo>
                  <a:lnTo>
                    <a:pt x="215143" y="35903"/>
                  </a:lnTo>
                  <a:lnTo>
                    <a:pt x="0" y="0"/>
                  </a:lnTo>
                  <a:close/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9607651" y="5695682"/>
            <a:ext cx="52641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65">
                <a:latin typeface="SimSun"/>
                <a:cs typeface="SimSun"/>
              </a:rPr>
              <a:t>主存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564697" y="5445150"/>
            <a:ext cx="52641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65">
                <a:latin typeface="SimSun"/>
                <a:cs typeface="SimSun"/>
              </a:rPr>
              <a:t>页表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978849" y="1990749"/>
          <a:ext cx="3749040" cy="289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5"/>
                <a:gridCol w="501650"/>
                <a:gridCol w="161290"/>
                <a:gridCol w="1021080"/>
                <a:gridCol w="179705"/>
                <a:gridCol w="161289"/>
                <a:gridCol w="1021079"/>
              </a:tblGrid>
              <a:tr h="160262">
                <a:tc gridSpan="2" rowSpan="2">
                  <a:txBody>
                    <a:bodyPr/>
                    <a:lstStyle/>
                    <a:p>
                      <a:pPr marL="113030">
                        <a:lnSpc>
                          <a:spcPts val="2100"/>
                        </a:lnSpc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段表大小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113030">
                        <a:lnSpc>
                          <a:spcPts val="2100"/>
                        </a:lnSpc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段表始址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926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3975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4004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2332">
                <a:tc>
                  <a:txBody>
                    <a:bodyPr/>
                    <a:lstStyle/>
                    <a:p>
                      <a:pPr algn="ctr" marL="12065">
                        <a:lnSpc>
                          <a:spcPts val="2100"/>
                        </a:lnSpc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段号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2100"/>
                        </a:lnSpc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状态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3664">
                        <a:lnSpc>
                          <a:spcPts val="2100"/>
                        </a:lnSpc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页表大小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3030">
                        <a:lnSpc>
                          <a:spcPts val="2100"/>
                        </a:lnSpc>
                      </a:pPr>
                      <a:r>
                        <a:rPr dirty="0" sz="1800" spc="135">
                          <a:latin typeface="SimSun"/>
                          <a:cs typeface="SimSun"/>
                        </a:rPr>
                        <a:t>页表始址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125">
                <a:tc>
                  <a:txBody>
                    <a:bodyPr/>
                    <a:lstStyle/>
                    <a:p>
                      <a:pPr algn="ctr" marR="5715">
                        <a:lnSpc>
                          <a:spcPts val="195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23495">
                        <a:lnSpc>
                          <a:spcPts val="195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9804">
                <a:tc>
                  <a:txBody>
                    <a:bodyPr/>
                    <a:lstStyle/>
                    <a:p>
                      <a:pPr algn="ctr" marR="5715">
                        <a:lnSpc>
                          <a:spcPts val="181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23495">
                        <a:lnSpc>
                          <a:spcPts val="1814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0541">
                <a:tc>
                  <a:txBody>
                    <a:bodyPr/>
                    <a:lstStyle/>
                    <a:p>
                      <a:pPr algn="ctr" marR="5715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23495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0556">
                <a:tc>
                  <a:txBody>
                    <a:bodyPr/>
                    <a:lstStyle/>
                    <a:p>
                      <a:pPr algn="ctr" marR="5715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23495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0548">
                <a:tc>
                  <a:txBody>
                    <a:bodyPr/>
                    <a:lstStyle/>
                    <a:p>
                      <a:pPr algn="ctr" marR="5715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23495">
                        <a:lnSpc>
                          <a:spcPts val="182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2" name="object 92"/>
          <p:cNvSpPr txBox="1"/>
          <p:nvPr/>
        </p:nvSpPr>
        <p:spPr>
          <a:xfrm>
            <a:off x="2502238" y="4944037"/>
            <a:ext cx="52641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65">
                <a:latin typeface="SimSun"/>
                <a:cs typeface="SimSun"/>
              </a:rPr>
              <a:t>段表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93" name="object 9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2875" y="2777381"/>
            <a:ext cx="88822" cy="249951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41162" y="2115106"/>
            <a:ext cx="231826" cy="107781"/>
          </a:xfrm>
          <a:prstGeom prst="rect">
            <a:avLst/>
          </a:prstGeom>
        </p:spPr>
      </p:pic>
      <p:sp>
        <p:nvSpPr>
          <p:cNvPr id="95" name="object 95"/>
          <p:cNvSpPr txBox="1"/>
          <p:nvPr/>
        </p:nvSpPr>
        <p:spPr>
          <a:xfrm>
            <a:off x="1553792" y="1635828"/>
            <a:ext cx="127762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65">
                <a:latin typeface="SimSun"/>
                <a:cs typeface="SimSun"/>
              </a:rPr>
              <a:t>段表寄存器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段页式系统中的地址变换机构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58794" y="1605295"/>
            <a:ext cx="134874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80">
                <a:latin typeface="SimSun"/>
                <a:cs typeface="SimSun"/>
              </a:rPr>
              <a:t>段表寄存器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04" y="2082782"/>
            <a:ext cx="1530985" cy="359410"/>
          </a:xfrm>
          <a:prstGeom prst="rect">
            <a:avLst/>
          </a:prstGeom>
          <a:ln w="1857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095">
              <a:lnSpc>
                <a:spcPts val="2215"/>
              </a:lnSpc>
            </a:pPr>
            <a:r>
              <a:rPr dirty="0" sz="1900" spc="180">
                <a:latin typeface="SimSun"/>
                <a:cs typeface="SimSun"/>
              </a:rPr>
              <a:t>段表始址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340" y="2082782"/>
            <a:ext cx="1417320" cy="359410"/>
          </a:xfrm>
          <a:prstGeom prst="rect">
            <a:avLst/>
          </a:prstGeom>
          <a:ln w="1857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5580">
              <a:lnSpc>
                <a:spcPts val="2215"/>
              </a:lnSpc>
            </a:pPr>
            <a:r>
              <a:rPr dirty="0" sz="1900" spc="180">
                <a:latin typeface="SimSun"/>
                <a:cs typeface="SimSun"/>
              </a:rPr>
              <a:t>段表长度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1804" y="2082782"/>
            <a:ext cx="340995" cy="339725"/>
          </a:xfrm>
          <a:custGeom>
            <a:avLst/>
            <a:gdLst/>
            <a:ahLst/>
            <a:cxnLst/>
            <a:rect l="l" t="t" r="r" b="b"/>
            <a:pathLst>
              <a:path w="340995" h="339725">
                <a:moveTo>
                  <a:pt x="0" y="170292"/>
                </a:moveTo>
                <a:lnTo>
                  <a:pt x="19499" y="75894"/>
                </a:lnTo>
                <a:lnTo>
                  <a:pt x="113223" y="0"/>
                </a:lnTo>
                <a:lnTo>
                  <a:pt x="227391" y="0"/>
                </a:lnTo>
                <a:lnTo>
                  <a:pt x="321429" y="75894"/>
                </a:lnTo>
                <a:lnTo>
                  <a:pt x="340614" y="170292"/>
                </a:lnTo>
                <a:lnTo>
                  <a:pt x="321429" y="283194"/>
                </a:lnTo>
                <a:lnTo>
                  <a:pt x="227391" y="339644"/>
                </a:lnTo>
                <a:lnTo>
                  <a:pt x="113223" y="339644"/>
                </a:lnTo>
                <a:lnTo>
                  <a:pt x="19499" y="283194"/>
                </a:lnTo>
                <a:lnTo>
                  <a:pt x="0" y="170292"/>
                </a:lnTo>
                <a:close/>
              </a:path>
            </a:pathLst>
          </a:custGeom>
          <a:ln w="185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85209" y="2058155"/>
            <a:ext cx="27178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35">
                <a:latin typeface="SimSun"/>
                <a:cs typeface="SimSun"/>
              </a:rPr>
              <a:t>＞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8106" y="2082782"/>
            <a:ext cx="6160135" cy="1057910"/>
          </a:xfrm>
          <a:custGeom>
            <a:avLst/>
            <a:gdLst/>
            <a:ahLst/>
            <a:cxnLst/>
            <a:rect l="l" t="t" r="r" b="b"/>
            <a:pathLst>
              <a:path w="6160134" h="1057910">
                <a:moveTo>
                  <a:pt x="4364243" y="359088"/>
                </a:moveTo>
                <a:lnTo>
                  <a:pt x="5252735" y="359088"/>
                </a:lnTo>
                <a:lnTo>
                  <a:pt x="5252735" y="0"/>
                </a:lnTo>
                <a:lnTo>
                  <a:pt x="4364243" y="0"/>
                </a:lnTo>
                <a:lnTo>
                  <a:pt x="4364243" y="359088"/>
                </a:lnTo>
              </a:path>
              <a:path w="6160134" h="1057910">
                <a:moveTo>
                  <a:pt x="5252735" y="359088"/>
                </a:moveTo>
                <a:lnTo>
                  <a:pt x="6159783" y="359088"/>
                </a:lnTo>
                <a:lnTo>
                  <a:pt x="6159783" y="0"/>
                </a:lnTo>
                <a:lnTo>
                  <a:pt x="5252735" y="0"/>
                </a:lnTo>
                <a:lnTo>
                  <a:pt x="5252735" y="359088"/>
                </a:lnTo>
              </a:path>
              <a:path w="6160134" h="1057910">
                <a:moveTo>
                  <a:pt x="0" y="887843"/>
                </a:moveTo>
                <a:lnTo>
                  <a:pt x="19373" y="774314"/>
                </a:lnTo>
                <a:lnTo>
                  <a:pt x="113286" y="717550"/>
                </a:lnTo>
                <a:lnTo>
                  <a:pt x="226541" y="717550"/>
                </a:lnTo>
                <a:lnTo>
                  <a:pt x="321209" y="774314"/>
                </a:lnTo>
                <a:lnTo>
                  <a:pt x="359233" y="887843"/>
                </a:lnTo>
                <a:lnTo>
                  <a:pt x="321209" y="982555"/>
                </a:lnTo>
                <a:lnTo>
                  <a:pt x="226541" y="1057540"/>
                </a:lnTo>
                <a:lnTo>
                  <a:pt x="113286" y="1057540"/>
                </a:lnTo>
                <a:lnTo>
                  <a:pt x="19373" y="982555"/>
                </a:lnTo>
                <a:lnTo>
                  <a:pt x="0" y="887843"/>
                </a:lnTo>
                <a:close/>
              </a:path>
            </a:pathLst>
          </a:custGeom>
          <a:ln w="18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61385" y="2776019"/>
            <a:ext cx="27178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35">
                <a:latin typeface="SimSun"/>
                <a:cs typeface="SimSun"/>
              </a:rPr>
              <a:t>＋</a:t>
            </a:r>
            <a:endParaRPr sz="19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71460" y="2205602"/>
            <a:ext cx="4704715" cy="2191385"/>
            <a:chOff x="1671460" y="2205602"/>
            <a:chExt cx="4704715" cy="2191385"/>
          </a:xfrm>
        </p:grpSpPr>
        <p:sp>
          <p:nvSpPr>
            <p:cNvPr id="11" name="object 11"/>
            <p:cNvSpPr/>
            <p:nvPr/>
          </p:nvSpPr>
          <p:spPr>
            <a:xfrm>
              <a:off x="1718005" y="2441871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w="0" h="340360">
                  <a:moveTo>
                    <a:pt x="0" y="0"/>
                  </a:moveTo>
                  <a:lnTo>
                    <a:pt x="0" y="339958"/>
                  </a:lnTo>
                </a:path>
              </a:pathLst>
            </a:custGeom>
            <a:ln w="18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460" y="2545779"/>
              <a:ext cx="112495" cy="2453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07340" y="2441871"/>
              <a:ext cx="4459605" cy="528955"/>
            </a:xfrm>
            <a:custGeom>
              <a:avLst/>
              <a:gdLst/>
              <a:ahLst/>
              <a:cxnLst/>
              <a:rect l="l" t="t" r="r" b="b"/>
              <a:pathLst>
                <a:path w="4459605" h="528955">
                  <a:moveTo>
                    <a:pt x="4459162" y="0"/>
                  </a:moveTo>
                  <a:lnTo>
                    <a:pt x="4459162" y="528754"/>
                  </a:lnTo>
                  <a:lnTo>
                    <a:pt x="0" y="528754"/>
                  </a:lnTo>
                </a:path>
              </a:pathLst>
            </a:custGeom>
            <a:ln w="1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8053" y="2923391"/>
              <a:ext cx="245115" cy="93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42584" y="2441871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w="0" h="528955">
                  <a:moveTo>
                    <a:pt x="0" y="0"/>
                  </a:moveTo>
                  <a:lnTo>
                    <a:pt x="0" y="528754"/>
                  </a:lnTo>
                </a:path>
              </a:pathLst>
            </a:custGeom>
            <a:ln w="18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5230" y="2923380"/>
              <a:ext cx="93763" cy="938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5220" y="2432563"/>
              <a:ext cx="93784" cy="2447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4350" y="2215127"/>
              <a:ext cx="246379" cy="75565"/>
            </a:xfrm>
            <a:custGeom>
              <a:avLst/>
              <a:gdLst/>
              <a:ahLst/>
              <a:cxnLst/>
              <a:rect l="l" t="t" r="r" b="b"/>
              <a:pathLst>
                <a:path w="246379" h="75564">
                  <a:moveTo>
                    <a:pt x="0" y="0"/>
                  </a:moveTo>
                  <a:lnTo>
                    <a:pt x="56611" y="37947"/>
                  </a:lnTo>
                  <a:lnTo>
                    <a:pt x="0" y="74953"/>
                  </a:lnTo>
                  <a:lnTo>
                    <a:pt x="245947" y="37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24116" y="2215127"/>
              <a:ext cx="1436370" cy="2172335"/>
            </a:xfrm>
            <a:custGeom>
              <a:avLst/>
              <a:gdLst/>
              <a:ahLst/>
              <a:cxnLst/>
              <a:rect l="l" t="t" r="r" b="b"/>
              <a:pathLst>
                <a:path w="1436370" h="2172335">
                  <a:moveTo>
                    <a:pt x="1190233" y="74953"/>
                  </a:moveTo>
                  <a:lnTo>
                    <a:pt x="1246845" y="37947"/>
                  </a:lnTo>
                  <a:lnTo>
                    <a:pt x="1190233" y="0"/>
                  </a:lnTo>
                  <a:lnTo>
                    <a:pt x="1436181" y="37947"/>
                  </a:lnTo>
                  <a:lnTo>
                    <a:pt x="1190233" y="74953"/>
                  </a:lnTo>
                  <a:close/>
                </a:path>
                <a:path w="1436370" h="2172335">
                  <a:moveTo>
                    <a:pt x="0" y="1831886"/>
                  </a:moveTo>
                  <a:lnTo>
                    <a:pt x="1436181" y="1831886"/>
                  </a:lnTo>
                  <a:lnTo>
                    <a:pt x="1436181" y="1473393"/>
                  </a:lnTo>
                  <a:lnTo>
                    <a:pt x="0" y="1473393"/>
                  </a:lnTo>
                  <a:lnTo>
                    <a:pt x="0" y="1831886"/>
                  </a:lnTo>
                </a:path>
                <a:path w="1436370" h="2172335">
                  <a:moveTo>
                    <a:pt x="0" y="2171782"/>
                  </a:moveTo>
                  <a:lnTo>
                    <a:pt x="1436181" y="2171782"/>
                  </a:lnTo>
                  <a:lnTo>
                    <a:pt x="1436181" y="1831886"/>
                  </a:lnTo>
                  <a:lnTo>
                    <a:pt x="0" y="1831886"/>
                  </a:lnTo>
                  <a:lnTo>
                    <a:pt x="0" y="2171782"/>
                  </a:lnTo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77317" y="3304742"/>
            <a:ext cx="55499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80">
                <a:latin typeface="SimSun"/>
                <a:cs typeface="SimSun"/>
              </a:rPr>
              <a:t>段表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8160" y="3599834"/>
            <a:ext cx="148590" cy="110172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900" spc="1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900" spc="1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900" spc="1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8160" y="4910607"/>
            <a:ext cx="14859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08480" y="2243550"/>
            <a:ext cx="5555615" cy="2870835"/>
            <a:chOff x="1708480" y="2243550"/>
            <a:chExt cx="5555615" cy="2870835"/>
          </a:xfrm>
        </p:grpSpPr>
        <p:sp>
          <p:nvSpPr>
            <p:cNvPr id="24" name="object 24"/>
            <p:cNvSpPr/>
            <p:nvPr/>
          </p:nvSpPr>
          <p:spPr>
            <a:xfrm>
              <a:off x="1718005" y="3140322"/>
              <a:ext cx="1606550" cy="1795145"/>
            </a:xfrm>
            <a:custGeom>
              <a:avLst/>
              <a:gdLst/>
              <a:ahLst/>
              <a:cxnLst/>
              <a:rect l="l" t="t" r="r" b="b"/>
              <a:pathLst>
                <a:path w="1606550" h="1795145">
                  <a:moveTo>
                    <a:pt x="0" y="1794786"/>
                  </a:moveTo>
                  <a:lnTo>
                    <a:pt x="1606111" y="1794786"/>
                  </a:lnTo>
                </a:path>
                <a:path w="1606550" h="1795145">
                  <a:moveTo>
                    <a:pt x="0" y="0"/>
                  </a:moveTo>
                  <a:lnTo>
                    <a:pt x="0" y="1794786"/>
                  </a:lnTo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8254" y="4869307"/>
              <a:ext cx="245149" cy="1130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24116" y="2253075"/>
              <a:ext cx="3930015" cy="2851785"/>
            </a:xfrm>
            <a:custGeom>
              <a:avLst/>
              <a:gdLst/>
              <a:ahLst/>
              <a:cxnLst/>
              <a:rect l="l" t="t" r="r" b="b"/>
              <a:pathLst>
                <a:path w="3930015" h="2851785">
                  <a:moveTo>
                    <a:pt x="3929935" y="188796"/>
                  </a:moveTo>
                  <a:lnTo>
                    <a:pt x="3929935" y="887247"/>
                  </a:lnTo>
                </a:path>
                <a:path w="3930015" h="2851785">
                  <a:moveTo>
                    <a:pt x="547688" y="0"/>
                  </a:moveTo>
                  <a:lnTo>
                    <a:pt x="0" y="0"/>
                  </a:lnTo>
                </a:path>
                <a:path w="3930015" h="2851785">
                  <a:moveTo>
                    <a:pt x="1436181" y="0"/>
                  </a:moveTo>
                  <a:lnTo>
                    <a:pt x="888303" y="0"/>
                  </a:lnTo>
                </a:path>
                <a:path w="3930015" h="2851785">
                  <a:moveTo>
                    <a:pt x="0" y="2493112"/>
                  </a:moveTo>
                  <a:lnTo>
                    <a:pt x="1436181" y="2493112"/>
                  </a:lnTo>
                  <a:lnTo>
                    <a:pt x="1436181" y="2133835"/>
                  </a:lnTo>
                  <a:lnTo>
                    <a:pt x="0" y="2133835"/>
                  </a:lnTo>
                  <a:lnTo>
                    <a:pt x="0" y="2493112"/>
                  </a:lnTo>
                </a:path>
                <a:path w="3930015" h="2851785">
                  <a:moveTo>
                    <a:pt x="0" y="2851605"/>
                  </a:moveTo>
                  <a:lnTo>
                    <a:pt x="453964" y="2851605"/>
                  </a:lnTo>
                  <a:lnTo>
                    <a:pt x="453964" y="2493112"/>
                  </a:lnTo>
                  <a:lnTo>
                    <a:pt x="0" y="2493112"/>
                  </a:lnTo>
                  <a:lnTo>
                    <a:pt x="0" y="2851605"/>
                  </a:lnTo>
                </a:path>
                <a:path w="3930015" h="2851785">
                  <a:moveTo>
                    <a:pt x="453964" y="2851605"/>
                  </a:moveTo>
                  <a:lnTo>
                    <a:pt x="888303" y="2851605"/>
                  </a:lnTo>
                  <a:lnTo>
                    <a:pt x="888303" y="2493112"/>
                  </a:lnTo>
                  <a:lnTo>
                    <a:pt x="453964" y="2493112"/>
                  </a:lnTo>
                  <a:lnTo>
                    <a:pt x="453964" y="2851605"/>
                  </a:lnTo>
                </a:path>
                <a:path w="3930015" h="2851785">
                  <a:moveTo>
                    <a:pt x="2059226" y="2682033"/>
                  </a:moveTo>
                  <a:lnTo>
                    <a:pt x="2097282" y="2568222"/>
                  </a:lnTo>
                  <a:lnTo>
                    <a:pt x="2173393" y="2511678"/>
                  </a:lnTo>
                  <a:lnTo>
                    <a:pt x="2286617" y="2511678"/>
                  </a:lnTo>
                  <a:lnTo>
                    <a:pt x="2380341" y="2568222"/>
                  </a:lnTo>
                  <a:lnTo>
                    <a:pt x="2418397" y="2682033"/>
                  </a:lnTo>
                  <a:lnTo>
                    <a:pt x="2380341" y="2776494"/>
                  </a:lnTo>
                  <a:lnTo>
                    <a:pt x="2286617" y="2851605"/>
                  </a:lnTo>
                  <a:lnTo>
                    <a:pt x="2173393" y="2851605"/>
                  </a:lnTo>
                  <a:lnTo>
                    <a:pt x="2097282" y="2776494"/>
                  </a:lnTo>
                  <a:lnTo>
                    <a:pt x="2059226" y="2682033"/>
                  </a:lnTo>
                  <a:close/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415932" y="4740251"/>
            <a:ext cx="27178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35">
                <a:latin typeface="SimSun"/>
                <a:cs typeface="SimSun"/>
              </a:rPr>
              <a:t>＋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07889" y="2082782"/>
            <a:ext cx="1247140" cy="359410"/>
          </a:xfrm>
          <a:custGeom>
            <a:avLst/>
            <a:gdLst/>
            <a:ahLst/>
            <a:cxnLst/>
            <a:rect l="l" t="t" r="r" b="b"/>
            <a:pathLst>
              <a:path w="1247140" h="359410">
                <a:moveTo>
                  <a:pt x="0" y="359088"/>
                </a:moveTo>
                <a:lnTo>
                  <a:pt x="1246719" y="359088"/>
                </a:lnTo>
                <a:lnTo>
                  <a:pt x="1246719" y="0"/>
                </a:lnTo>
                <a:lnTo>
                  <a:pt x="0" y="0"/>
                </a:lnTo>
                <a:lnTo>
                  <a:pt x="0" y="359088"/>
                </a:lnTo>
              </a:path>
            </a:pathLst>
          </a:custGeom>
          <a:ln w="1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86925" y="2058155"/>
            <a:ext cx="4011929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45540" algn="l"/>
                <a:tab pos="2033270" algn="l"/>
                <a:tab pos="2940685" algn="l"/>
              </a:tabLst>
            </a:pPr>
            <a:r>
              <a:rPr dirty="0" sz="1900" spc="180">
                <a:latin typeface="SimSun"/>
                <a:cs typeface="SimSun"/>
              </a:rPr>
              <a:t>段超</a:t>
            </a:r>
            <a:r>
              <a:rPr dirty="0" sz="1900" spc="35">
                <a:latin typeface="SimSun"/>
                <a:cs typeface="SimSun"/>
              </a:rPr>
              <a:t>长</a:t>
            </a:r>
            <a:r>
              <a:rPr dirty="0" sz="1900">
                <a:latin typeface="SimSun"/>
                <a:cs typeface="SimSun"/>
              </a:rPr>
              <a:t>	</a:t>
            </a:r>
            <a:r>
              <a:rPr dirty="0" sz="1900" spc="180">
                <a:latin typeface="SimSun"/>
                <a:cs typeface="SimSun"/>
              </a:rPr>
              <a:t>段</a:t>
            </a:r>
            <a:r>
              <a:rPr dirty="0" sz="1900" spc="-120">
                <a:latin typeface="SimSun"/>
                <a:cs typeface="SimSun"/>
              </a:rPr>
              <a:t>号</a:t>
            </a:r>
            <a:r>
              <a:rPr dirty="0" sz="1900" spc="20">
                <a:latin typeface="Times New Roman"/>
                <a:cs typeface="Times New Roman"/>
              </a:rPr>
              <a:t>S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180">
                <a:latin typeface="SimSun"/>
                <a:cs typeface="SimSun"/>
              </a:rPr>
              <a:t>页</a:t>
            </a:r>
            <a:r>
              <a:rPr dirty="0" sz="1900" spc="-120">
                <a:latin typeface="SimSun"/>
                <a:cs typeface="SimSun"/>
              </a:rPr>
              <a:t>号</a:t>
            </a:r>
            <a:r>
              <a:rPr dirty="0" sz="1900" spc="20">
                <a:latin typeface="Times New Roman"/>
                <a:cs typeface="Times New Roman"/>
              </a:rPr>
              <a:t>P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180">
                <a:latin typeface="SimSun"/>
                <a:cs typeface="SimSun"/>
              </a:rPr>
              <a:t>页内地址</a:t>
            </a:r>
            <a:endParaRPr sz="190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14591" y="3678996"/>
            <a:ext cx="4403090" cy="1983739"/>
            <a:chOff x="3314591" y="3678996"/>
            <a:chExt cx="4403090" cy="1983739"/>
          </a:xfrm>
        </p:grpSpPr>
        <p:sp>
          <p:nvSpPr>
            <p:cNvPr id="31" name="object 31"/>
            <p:cNvSpPr/>
            <p:nvPr/>
          </p:nvSpPr>
          <p:spPr>
            <a:xfrm>
              <a:off x="3324116" y="4746187"/>
              <a:ext cx="2059305" cy="906780"/>
            </a:xfrm>
            <a:custGeom>
              <a:avLst/>
              <a:gdLst/>
              <a:ahLst/>
              <a:cxnLst/>
              <a:rect l="l" t="t" r="r" b="b"/>
              <a:pathLst>
                <a:path w="2059304" h="906779">
                  <a:moveTo>
                    <a:pt x="888303" y="358493"/>
                  </a:moveTo>
                  <a:lnTo>
                    <a:pt x="1436181" y="358493"/>
                  </a:lnTo>
                  <a:lnTo>
                    <a:pt x="1436181" y="0"/>
                  </a:lnTo>
                  <a:lnTo>
                    <a:pt x="888303" y="0"/>
                  </a:lnTo>
                  <a:lnTo>
                    <a:pt x="888303" y="358493"/>
                  </a:lnTo>
                </a:path>
                <a:path w="2059304" h="906779">
                  <a:moveTo>
                    <a:pt x="0" y="906691"/>
                  </a:moveTo>
                  <a:lnTo>
                    <a:pt x="1436181" y="906691"/>
                  </a:lnTo>
                  <a:lnTo>
                    <a:pt x="1436181" y="358493"/>
                  </a:lnTo>
                  <a:lnTo>
                    <a:pt x="0" y="358493"/>
                  </a:lnTo>
                  <a:lnTo>
                    <a:pt x="0" y="906691"/>
                  </a:lnTo>
                </a:path>
                <a:path w="2059304" h="906779">
                  <a:moveTo>
                    <a:pt x="1436181" y="188921"/>
                  </a:moveTo>
                  <a:lnTo>
                    <a:pt x="2059226" y="188921"/>
                  </a:lnTo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7606" y="4869307"/>
              <a:ext cx="245024" cy="1130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742513" y="4935108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89" h="0">
                  <a:moveTo>
                    <a:pt x="0" y="0"/>
                  </a:moveTo>
                  <a:lnTo>
                    <a:pt x="529321" y="0"/>
                  </a:lnTo>
                </a:path>
              </a:pathLst>
            </a:custGeom>
            <a:ln w="1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5784" y="4869307"/>
              <a:ext cx="245338" cy="11303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71835" y="3688521"/>
              <a:ext cx="1436370" cy="698500"/>
            </a:xfrm>
            <a:custGeom>
              <a:avLst/>
              <a:gdLst/>
              <a:ahLst/>
              <a:cxnLst/>
              <a:rect l="l" t="t" r="r" b="b"/>
              <a:pathLst>
                <a:path w="1436370" h="698500">
                  <a:moveTo>
                    <a:pt x="0" y="358493"/>
                  </a:moveTo>
                  <a:lnTo>
                    <a:pt x="1436055" y="358493"/>
                  </a:lnTo>
                  <a:lnTo>
                    <a:pt x="1436055" y="0"/>
                  </a:lnTo>
                  <a:lnTo>
                    <a:pt x="0" y="0"/>
                  </a:lnTo>
                  <a:lnTo>
                    <a:pt x="0" y="358493"/>
                  </a:lnTo>
                </a:path>
                <a:path w="1436370" h="698500">
                  <a:moveTo>
                    <a:pt x="0" y="698388"/>
                  </a:moveTo>
                  <a:lnTo>
                    <a:pt x="1436055" y="698388"/>
                  </a:lnTo>
                  <a:lnTo>
                    <a:pt x="1436055" y="358493"/>
                  </a:lnTo>
                  <a:lnTo>
                    <a:pt x="0" y="358493"/>
                  </a:lnTo>
                  <a:lnTo>
                    <a:pt x="0" y="698388"/>
                  </a:lnTo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624911" y="3304742"/>
            <a:ext cx="55499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80">
                <a:latin typeface="SimSun"/>
                <a:cs typeface="SimSun"/>
              </a:rPr>
              <a:t>页表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25753" y="3599834"/>
            <a:ext cx="148590" cy="110172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900" spc="1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900" spc="1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900" spc="1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25753" y="4910607"/>
            <a:ext cx="14859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71835" y="4386910"/>
            <a:ext cx="1436370" cy="718185"/>
          </a:xfrm>
          <a:custGeom>
            <a:avLst/>
            <a:gdLst/>
            <a:ahLst/>
            <a:cxnLst/>
            <a:rect l="l" t="t" r="r" b="b"/>
            <a:pathLst>
              <a:path w="1436370" h="718185">
                <a:moveTo>
                  <a:pt x="0" y="359277"/>
                </a:moveTo>
                <a:lnTo>
                  <a:pt x="1436055" y="359277"/>
                </a:lnTo>
                <a:lnTo>
                  <a:pt x="1436055" y="0"/>
                </a:lnTo>
                <a:lnTo>
                  <a:pt x="0" y="0"/>
                </a:lnTo>
                <a:lnTo>
                  <a:pt x="0" y="359277"/>
                </a:lnTo>
              </a:path>
              <a:path w="1436370" h="718185">
                <a:moveTo>
                  <a:pt x="0" y="717770"/>
                </a:moveTo>
                <a:lnTo>
                  <a:pt x="1436055" y="717770"/>
                </a:lnTo>
                <a:lnTo>
                  <a:pt x="1436055" y="359277"/>
                </a:lnTo>
                <a:lnTo>
                  <a:pt x="0" y="359277"/>
                </a:lnTo>
                <a:lnTo>
                  <a:pt x="0" y="717770"/>
                </a:lnTo>
              </a:path>
            </a:pathLst>
          </a:custGeom>
          <a:ln w="18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889414" y="4740251"/>
            <a:ext cx="14859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06759" y="3130797"/>
            <a:ext cx="4704715" cy="2531745"/>
            <a:chOff x="5506759" y="3130797"/>
            <a:chExt cx="4704715" cy="2531745"/>
          </a:xfrm>
        </p:grpSpPr>
        <p:sp>
          <p:nvSpPr>
            <p:cNvPr id="42" name="object 42"/>
            <p:cNvSpPr/>
            <p:nvPr/>
          </p:nvSpPr>
          <p:spPr>
            <a:xfrm>
              <a:off x="5554121" y="3140322"/>
              <a:ext cx="2153920" cy="2512695"/>
            </a:xfrm>
            <a:custGeom>
              <a:avLst/>
              <a:gdLst/>
              <a:ahLst/>
              <a:cxnLst/>
              <a:rect l="l" t="t" r="r" b="b"/>
              <a:pathLst>
                <a:path w="2153920" h="2512695">
                  <a:moveTo>
                    <a:pt x="717713" y="2512556"/>
                  </a:moveTo>
                  <a:lnTo>
                    <a:pt x="2153768" y="2512556"/>
                  </a:lnTo>
                  <a:lnTo>
                    <a:pt x="2153768" y="1964357"/>
                  </a:lnTo>
                  <a:lnTo>
                    <a:pt x="717713" y="1964357"/>
                  </a:lnTo>
                  <a:lnTo>
                    <a:pt x="717713" y="2512556"/>
                  </a:lnTo>
                </a:path>
                <a:path w="2153920" h="2512695">
                  <a:moveTo>
                    <a:pt x="0" y="0"/>
                  </a:moveTo>
                  <a:lnTo>
                    <a:pt x="0" y="1605864"/>
                  </a:lnTo>
                </a:path>
                <a:path w="2153920" h="2512695">
                  <a:moveTo>
                    <a:pt x="0" y="0"/>
                  </a:moveTo>
                  <a:lnTo>
                    <a:pt x="1699929" y="0"/>
                  </a:lnTo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6759" y="4472064"/>
              <a:ext cx="113281" cy="24548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518554" y="4935108"/>
              <a:ext cx="548005" cy="0"/>
            </a:xfrm>
            <a:custGeom>
              <a:avLst/>
              <a:gdLst/>
              <a:ahLst/>
              <a:cxnLst/>
              <a:rect l="l" t="t" r="r" b="b"/>
              <a:pathLst>
                <a:path w="548004" h="0">
                  <a:moveTo>
                    <a:pt x="0" y="0"/>
                  </a:moveTo>
                  <a:lnTo>
                    <a:pt x="547877" y="0"/>
                  </a:lnTo>
                </a:path>
              </a:pathLst>
            </a:custGeom>
            <a:ln w="1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821114" y="4878595"/>
              <a:ext cx="245745" cy="94615"/>
            </a:xfrm>
            <a:custGeom>
              <a:avLst/>
              <a:gdLst/>
              <a:ahLst/>
              <a:cxnLst/>
              <a:rect l="l" t="t" r="r" b="b"/>
              <a:pathLst>
                <a:path w="245745" h="94614">
                  <a:moveTo>
                    <a:pt x="0" y="0"/>
                  </a:moveTo>
                  <a:lnTo>
                    <a:pt x="56611" y="56513"/>
                  </a:lnTo>
                  <a:lnTo>
                    <a:pt x="0" y="94460"/>
                  </a:lnTo>
                  <a:lnTo>
                    <a:pt x="245318" y="56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821114" y="4878595"/>
              <a:ext cx="245745" cy="94615"/>
            </a:xfrm>
            <a:custGeom>
              <a:avLst/>
              <a:gdLst/>
              <a:ahLst/>
              <a:cxnLst/>
              <a:rect l="l" t="t" r="r" b="b"/>
              <a:pathLst>
                <a:path w="245745" h="94614">
                  <a:moveTo>
                    <a:pt x="0" y="94460"/>
                  </a:moveTo>
                  <a:lnTo>
                    <a:pt x="56611" y="56513"/>
                  </a:lnTo>
                  <a:lnTo>
                    <a:pt x="0" y="0"/>
                  </a:lnTo>
                  <a:lnTo>
                    <a:pt x="245318" y="56513"/>
                  </a:lnTo>
                  <a:lnTo>
                    <a:pt x="0" y="94460"/>
                  </a:lnTo>
                  <a:close/>
                </a:path>
              </a:pathLst>
            </a:custGeom>
            <a:ln w="1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71204" y="4887866"/>
              <a:ext cx="113257" cy="944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066432" y="4746187"/>
              <a:ext cx="2135505" cy="358775"/>
            </a:xfrm>
            <a:custGeom>
              <a:avLst/>
              <a:gdLst/>
              <a:ahLst/>
              <a:cxnLst/>
              <a:rect l="l" t="t" r="r" b="b"/>
              <a:pathLst>
                <a:path w="2135504" h="358775">
                  <a:moveTo>
                    <a:pt x="0" y="358493"/>
                  </a:moveTo>
                  <a:lnTo>
                    <a:pt x="888177" y="358493"/>
                  </a:lnTo>
                  <a:lnTo>
                    <a:pt x="888177" y="0"/>
                  </a:lnTo>
                  <a:lnTo>
                    <a:pt x="0" y="0"/>
                  </a:lnTo>
                  <a:lnTo>
                    <a:pt x="0" y="358493"/>
                  </a:lnTo>
                </a:path>
                <a:path w="2135504" h="358775">
                  <a:moveTo>
                    <a:pt x="888177" y="358493"/>
                  </a:moveTo>
                  <a:lnTo>
                    <a:pt x="2135212" y="358493"/>
                  </a:lnTo>
                  <a:lnTo>
                    <a:pt x="2135212" y="0"/>
                  </a:lnTo>
                  <a:lnTo>
                    <a:pt x="888177" y="0"/>
                  </a:lnTo>
                  <a:lnTo>
                    <a:pt x="888177" y="358493"/>
                  </a:lnTo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8136448" y="4740251"/>
            <a:ext cx="200977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37894" algn="l"/>
              </a:tabLst>
            </a:pPr>
            <a:r>
              <a:rPr dirty="0" sz="1900" spc="180">
                <a:latin typeface="SimSun"/>
                <a:cs typeface="SimSun"/>
              </a:rPr>
              <a:t>块</a:t>
            </a:r>
            <a:r>
              <a:rPr dirty="0" sz="1900" spc="325">
                <a:latin typeface="SimSun"/>
                <a:cs typeface="SimSun"/>
              </a:rPr>
              <a:t>号</a:t>
            </a:r>
            <a:r>
              <a:rPr dirty="0" sz="1900" spc="15">
                <a:latin typeface="SimSun"/>
                <a:cs typeface="SimSun"/>
              </a:rPr>
              <a:t>b</a:t>
            </a:r>
            <a:r>
              <a:rPr dirty="0" sz="1900">
                <a:latin typeface="SimSun"/>
                <a:cs typeface="SimSun"/>
              </a:rPr>
              <a:t>	</a:t>
            </a:r>
            <a:r>
              <a:rPr dirty="0" sz="1900" spc="180">
                <a:latin typeface="SimSun"/>
                <a:cs typeface="SimSun"/>
              </a:rPr>
              <a:t>块内地址</a:t>
            </a:r>
            <a:endParaRPr sz="1900">
              <a:latin typeface="SimSun"/>
              <a:cs typeface="SimSu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56112" y="2243550"/>
            <a:ext cx="6669405" cy="3589020"/>
            <a:chOff x="2956112" y="2243550"/>
            <a:chExt cx="6669405" cy="3589020"/>
          </a:xfrm>
        </p:grpSpPr>
        <p:sp>
          <p:nvSpPr>
            <p:cNvPr id="51" name="object 51"/>
            <p:cNvSpPr/>
            <p:nvPr/>
          </p:nvSpPr>
          <p:spPr>
            <a:xfrm>
              <a:off x="8954610" y="2253075"/>
              <a:ext cx="623570" cy="2493645"/>
            </a:xfrm>
            <a:custGeom>
              <a:avLst/>
              <a:gdLst/>
              <a:ahLst/>
              <a:cxnLst/>
              <a:rect l="l" t="t" r="r" b="b"/>
              <a:pathLst>
                <a:path w="623570" h="2493645">
                  <a:moveTo>
                    <a:pt x="0" y="0"/>
                  </a:moveTo>
                  <a:lnTo>
                    <a:pt x="623045" y="0"/>
                  </a:lnTo>
                  <a:lnTo>
                    <a:pt x="623045" y="2493112"/>
                  </a:lnTo>
                </a:path>
              </a:pathLst>
            </a:custGeom>
            <a:ln w="18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1235" y="4510010"/>
              <a:ext cx="93784" cy="24548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65637" y="4935109"/>
              <a:ext cx="2059305" cy="887730"/>
            </a:xfrm>
            <a:custGeom>
              <a:avLst/>
              <a:gdLst/>
              <a:ahLst/>
              <a:cxnLst/>
              <a:rect l="l" t="t" r="r" b="b"/>
              <a:pathLst>
                <a:path w="2059304" h="887729">
                  <a:moveTo>
                    <a:pt x="2059163" y="887310"/>
                  </a:moveTo>
                  <a:lnTo>
                    <a:pt x="1530156" y="0"/>
                  </a:lnTo>
                </a:path>
                <a:path w="2059304" h="887729">
                  <a:moveTo>
                    <a:pt x="0" y="887310"/>
                  </a:moveTo>
                  <a:lnTo>
                    <a:pt x="982279" y="0"/>
                  </a:lnTo>
                </a:path>
              </a:pathLst>
            </a:custGeom>
            <a:ln w="1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546310" y="5798698"/>
            <a:ext cx="108394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80">
                <a:latin typeface="SimSun"/>
                <a:cs typeface="SimSun"/>
              </a:rPr>
              <a:t>页表始址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81688" y="5798698"/>
            <a:ext cx="108394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80">
                <a:latin typeface="SimSun"/>
                <a:cs typeface="SimSun"/>
              </a:rPr>
              <a:t>页表长度</a:t>
            </a:r>
            <a:endParaRPr sz="1900">
              <a:latin typeface="SimSun"/>
              <a:cs typeface="SimSu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617514" y="2205841"/>
            <a:ext cx="264160" cy="93980"/>
            <a:chOff x="3617514" y="2205841"/>
            <a:chExt cx="264160" cy="93980"/>
          </a:xfrm>
        </p:grpSpPr>
        <p:sp>
          <p:nvSpPr>
            <p:cNvPr id="57" name="object 57"/>
            <p:cNvSpPr/>
            <p:nvPr/>
          </p:nvSpPr>
          <p:spPr>
            <a:xfrm>
              <a:off x="3626800" y="2215127"/>
              <a:ext cx="245110" cy="75565"/>
            </a:xfrm>
            <a:custGeom>
              <a:avLst/>
              <a:gdLst/>
              <a:ahLst/>
              <a:cxnLst/>
              <a:rect l="l" t="t" r="r" b="b"/>
              <a:pathLst>
                <a:path w="245110" h="75564">
                  <a:moveTo>
                    <a:pt x="0" y="0"/>
                  </a:moveTo>
                  <a:lnTo>
                    <a:pt x="38055" y="37947"/>
                  </a:lnTo>
                  <a:lnTo>
                    <a:pt x="0" y="74953"/>
                  </a:lnTo>
                  <a:lnTo>
                    <a:pt x="245003" y="37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626800" y="2215127"/>
              <a:ext cx="245110" cy="75565"/>
            </a:xfrm>
            <a:custGeom>
              <a:avLst/>
              <a:gdLst/>
              <a:ahLst/>
              <a:cxnLst/>
              <a:rect l="l" t="t" r="r" b="b"/>
              <a:pathLst>
                <a:path w="245110" h="75564">
                  <a:moveTo>
                    <a:pt x="0" y="74953"/>
                  </a:moveTo>
                  <a:lnTo>
                    <a:pt x="38055" y="37947"/>
                  </a:lnTo>
                  <a:lnTo>
                    <a:pt x="0" y="0"/>
                  </a:lnTo>
                  <a:lnTo>
                    <a:pt x="245003" y="37947"/>
                  </a:lnTo>
                  <a:lnTo>
                    <a:pt x="0" y="74953"/>
                  </a:lnTo>
                  <a:close/>
                </a:path>
              </a:pathLst>
            </a:custGeom>
            <a:ln w="18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龙羿 夏</dc:creator>
  <dc:title>第四章</dc:title>
  <dcterms:created xsi:type="dcterms:W3CDTF">2022-11-06T08:39:34Z</dcterms:created>
  <dcterms:modified xsi:type="dcterms:W3CDTF">2022-11-06T08:39:34Z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