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402841" y="1718310"/>
            <a:ext cx="3625850" cy="467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879549"/>
            <a:ext cx="10679379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63344" y="588340"/>
            <a:ext cx="594169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2375" algn="l"/>
              </a:tabLst>
            </a:pPr>
            <a:r>
              <a:rPr dirty="0" sz="5400" spc="5"/>
              <a:t>第五</a:t>
            </a:r>
            <a:r>
              <a:rPr dirty="0" sz="5400"/>
              <a:t>章</a:t>
            </a:r>
            <a:r>
              <a:rPr dirty="0" sz="5400"/>
              <a:t>	</a:t>
            </a:r>
            <a:r>
              <a:rPr dirty="0" sz="5400"/>
              <a:t>虚</a:t>
            </a:r>
            <a:r>
              <a:rPr dirty="0" sz="5400" spc="15"/>
              <a:t>拟</a:t>
            </a:r>
            <a:r>
              <a:rPr dirty="0" sz="5400"/>
              <a:t>存</a:t>
            </a:r>
            <a:r>
              <a:rPr dirty="0" sz="5400" spc="25"/>
              <a:t>储</a:t>
            </a:r>
            <a:r>
              <a:rPr dirty="0" sz="5400"/>
              <a:t>器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1030935" y="2123947"/>
            <a:ext cx="7382509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6235" algn="l"/>
              </a:tabLst>
            </a:pPr>
            <a:r>
              <a:rPr dirty="0" sz="2400">
                <a:latin typeface="SimSun"/>
                <a:cs typeface="SimSun"/>
              </a:rPr>
              <a:t>虚拟存储器（Virtual</a:t>
            </a:r>
            <a:r>
              <a:rPr dirty="0" sz="2400" spc="-9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Memory）</a:t>
            </a:r>
            <a:r>
              <a:rPr dirty="0" sz="2400">
                <a:latin typeface="SimSun"/>
                <a:cs typeface="SimSun"/>
              </a:rPr>
              <a:t>作为现代操作系统中</a:t>
            </a:r>
            <a:endParaRPr sz="2400">
              <a:latin typeface="SimSun"/>
              <a:cs typeface="SimSun"/>
            </a:endParaRPr>
          </a:p>
          <a:p>
            <a:pPr algn="just" marL="355600" marR="8255">
              <a:lnSpc>
                <a:spcPct val="200000"/>
              </a:lnSpc>
            </a:pPr>
            <a:r>
              <a:rPr dirty="0" sz="2400">
                <a:latin typeface="SimSun"/>
                <a:cs typeface="SimSun"/>
              </a:rPr>
              <a:t>存储器管理的一项重要技术，从逻辑上实现了对内存 容量的扩充，让用户所感觉到的内存容量比实际内存 容量大得多。这样既满足了用户的需求，又改善了系 </a:t>
            </a:r>
            <a:r>
              <a:rPr dirty="0" sz="2400" spc="-5">
                <a:latin typeface="SimSun"/>
                <a:cs typeface="SimSun"/>
              </a:rPr>
              <a:t>统的性能。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虚拟存储器的特征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82" y="1552194"/>
            <a:ext cx="901700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①</a:t>
            </a:r>
            <a:r>
              <a:rPr dirty="0" sz="2400" spc="-65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离散性：程序在内存中离散（不连续）存放。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②</a:t>
            </a:r>
            <a:r>
              <a:rPr dirty="0" sz="2400" spc="-65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多次性：一个作业被分成多次多次调入内存运行。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③</a:t>
            </a:r>
            <a:r>
              <a:rPr dirty="0" sz="2400" spc="-105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对换性（交换性）：允许在作业的运行过程中进行换进、换出。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④</a:t>
            </a:r>
            <a:r>
              <a:rPr dirty="0" sz="2400" spc="-40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虚拟性：能够从逻辑上扩充内存容量，使用户所看到的内存容量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远远大于实际内存容量。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6746" y="5100065"/>
            <a:ext cx="8008620" cy="1114425"/>
          </a:xfrm>
          <a:custGeom>
            <a:avLst/>
            <a:gdLst/>
            <a:ahLst/>
            <a:cxnLst/>
            <a:rect l="l" t="t" r="r" b="b"/>
            <a:pathLst>
              <a:path w="8008620" h="1114425">
                <a:moveTo>
                  <a:pt x="8008620" y="0"/>
                </a:moveTo>
                <a:lnTo>
                  <a:pt x="0" y="0"/>
                </a:lnTo>
                <a:lnTo>
                  <a:pt x="0" y="1114044"/>
                </a:lnTo>
                <a:lnTo>
                  <a:pt x="8008620" y="1114044"/>
                </a:lnTo>
                <a:lnTo>
                  <a:pt x="8008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6746" y="5100065"/>
            <a:ext cx="8008620" cy="1114425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1440" marR="288925">
              <a:lnSpc>
                <a:spcPts val="4320"/>
              </a:lnSpc>
              <a:spcBef>
                <a:spcPts val="130"/>
              </a:spcBef>
            </a:pPr>
            <a:r>
              <a:rPr dirty="0" sz="2400">
                <a:latin typeface="SimSun"/>
                <a:cs typeface="SimSun"/>
              </a:rPr>
              <a:t>虚拟性以多次性和对换性为基础；多次性和对换性又必须 </a:t>
            </a:r>
            <a:r>
              <a:rPr dirty="0" sz="2400" spc="-5">
                <a:latin typeface="SimSun"/>
                <a:cs typeface="SimSun"/>
              </a:rPr>
              <a:t>建立在离散存储的基础上。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虚拟存储器的实现方法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82" y="1879549"/>
            <a:ext cx="840740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AutoNum type="arabicPeriod"/>
              <a:tabLst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分页请求系统：页式虚拟存储系统、请求分页存储管理方式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SimSun"/>
              <a:buAutoNum type="arabicPeriod"/>
            </a:pPr>
            <a:endParaRPr sz="2250">
              <a:latin typeface="SimSun"/>
              <a:cs typeface="SimSu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分页系统+请求调页功</a:t>
            </a:r>
            <a:r>
              <a:rPr dirty="0" sz="2400" spc="-10">
                <a:latin typeface="SimSun"/>
                <a:cs typeface="SimSun"/>
              </a:rPr>
              <a:t>能</a:t>
            </a:r>
            <a:r>
              <a:rPr dirty="0" sz="2400">
                <a:latin typeface="SimSun"/>
                <a:cs typeface="SimSun"/>
              </a:rPr>
              <a:t>+页面置换功能</a:t>
            </a:r>
            <a:endParaRPr sz="2400">
              <a:latin typeface="SimSun"/>
              <a:cs typeface="SimSun"/>
            </a:endParaRPr>
          </a:p>
          <a:p>
            <a:pPr marL="469265" marR="5080" indent="-457200">
              <a:lnSpc>
                <a:spcPct val="200000"/>
              </a:lnSpc>
              <a:buClr>
                <a:srgbClr val="92D050"/>
              </a:buClr>
              <a:buAutoNum type="arabicPeriod" startAt="2"/>
              <a:tabLst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请求分段系统：段式虚拟存储系统、请求分段存储管理方式 </a:t>
            </a:r>
            <a:r>
              <a:rPr dirty="0" sz="2400">
                <a:latin typeface="SimSun"/>
                <a:cs typeface="SimSun"/>
              </a:rPr>
              <a:t>分段系统+请求调段功</a:t>
            </a:r>
            <a:r>
              <a:rPr dirty="0" sz="2400" spc="-10">
                <a:latin typeface="SimSun"/>
                <a:cs typeface="SimSun"/>
              </a:rPr>
              <a:t>能</a:t>
            </a:r>
            <a:r>
              <a:rPr dirty="0" sz="2400">
                <a:latin typeface="SimSun"/>
                <a:cs typeface="SimSun"/>
              </a:rPr>
              <a:t>+分段置换功能</a:t>
            </a:r>
            <a:endParaRPr sz="2400">
              <a:latin typeface="SimSun"/>
              <a:cs typeface="SimSun"/>
            </a:endParaRPr>
          </a:p>
          <a:p>
            <a:pPr marL="469265" marR="1376045" indent="-457200">
              <a:lnSpc>
                <a:spcPct val="200000"/>
              </a:lnSpc>
              <a:spcBef>
                <a:spcPts val="5"/>
              </a:spcBef>
              <a:buClr>
                <a:srgbClr val="92D050"/>
              </a:buClr>
              <a:buAutoNum type="arabicPeriod" startAt="2"/>
              <a:tabLst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段页式虚拟存储系统：</a:t>
            </a:r>
            <a:r>
              <a:rPr dirty="0" sz="2400" spc="-10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请求段页式存储管理方式 </a:t>
            </a:r>
            <a:r>
              <a:rPr dirty="0" sz="2400" spc="-5">
                <a:latin typeface="SimSun"/>
                <a:cs typeface="SimSun"/>
              </a:rPr>
              <a:t>段页式系</a:t>
            </a:r>
            <a:r>
              <a:rPr dirty="0" sz="2400">
                <a:latin typeface="SimSun"/>
                <a:cs typeface="SimSun"/>
              </a:rPr>
              <a:t>统</a:t>
            </a:r>
            <a:r>
              <a:rPr dirty="0" sz="2400" spc="-5">
                <a:latin typeface="SimSun"/>
                <a:cs typeface="SimSun"/>
              </a:rPr>
              <a:t>+请求调页功能+</a:t>
            </a:r>
            <a:r>
              <a:rPr dirty="0" sz="2400">
                <a:latin typeface="SimSun"/>
                <a:cs typeface="SimSun"/>
              </a:rPr>
              <a:t>页面置换功能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94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Trebuchet MS"/>
                <a:cs typeface="Trebuchet MS"/>
              </a:rPr>
              <a:t>5.2	</a:t>
            </a:r>
            <a:r>
              <a:rPr dirty="0" spc="10"/>
              <a:t>请求分页存储管理方式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1475" y="4902708"/>
            <a:ext cx="8790940" cy="821690"/>
            <a:chOff x="1141475" y="4902708"/>
            <a:chExt cx="8790940" cy="821690"/>
          </a:xfrm>
        </p:grpSpPr>
        <p:sp>
          <p:nvSpPr>
            <p:cNvPr id="4" name="object 4"/>
            <p:cNvSpPr/>
            <p:nvPr/>
          </p:nvSpPr>
          <p:spPr>
            <a:xfrm>
              <a:off x="1160525" y="4921758"/>
              <a:ext cx="8752840" cy="783590"/>
            </a:xfrm>
            <a:custGeom>
              <a:avLst/>
              <a:gdLst/>
              <a:ahLst/>
              <a:cxnLst/>
              <a:rect l="l" t="t" r="r" b="b"/>
              <a:pathLst>
                <a:path w="8752840" h="783589">
                  <a:moveTo>
                    <a:pt x="8621776" y="0"/>
                  </a:moveTo>
                  <a:lnTo>
                    <a:pt x="130556" y="0"/>
                  </a:lnTo>
                  <a:lnTo>
                    <a:pt x="79740" y="10255"/>
                  </a:lnTo>
                  <a:lnTo>
                    <a:pt x="38241" y="38227"/>
                  </a:lnTo>
                  <a:lnTo>
                    <a:pt x="10260" y="79724"/>
                  </a:lnTo>
                  <a:lnTo>
                    <a:pt x="0" y="130556"/>
                  </a:lnTo>
                  <a:lnTo>
                    <a:pt x="0" y="652780"/>
                  </a:lnTo>
                  <a:lnTo>
                    <a:pt x="10260" y="703595"/>
                  </a:lnTo>
                  <a:lnTo>
                    <a:pt x="38241" y="745094"/>
                  </a:lnTo>
                  <a:lnTo>
                    <a:pt x="79740" y="773075"/>
                  </a:lnTo>
                  <a:lnTo>
                    <a:pt x="130556" y="783336"/>
                  </a:lnTo>
                  <a:lnTo>
                    <a:pt x="8621776" y="783336"/>
                  </a:lnTo>
                  <a:lnTo>
                    <a:pt x="8672607" y="773075"/>
                  </a:lnTo>
                  <a:lnTo>
                    <a:pt x="8714105" y="745094"/>
                  </a:lnTo>
                  <a:lnTo>
                    <a:pt x="8742076" y="703595"/>
                  </a:lnTo>
                  <a:lnTo>
                    <a:pt x="8752332" y="652780"/>
                  </a:lnTo>
                  <a:lnTo>
                    <a:pt x="8752332" y="130556"/>
                  </a:lnTo>
                  <a:lnTo>
                    <a:pt x="8742076" y="79724"/>
                  </a:lnTo>
                  <a:lnTo>
                    <a:pt x="8714105" y="38227"/>
                  </a:lnTo>
                  <a:lnTo>
                    <a:pt x="8672607" y="10255"/>
                  </a:lnTo>
                  <a:lnTo>
                    <a:pt x="8621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60525" y="4921758"/>
              <a:ext cx="8752840" cy="783590"/>
            </a:xfrm>
            <a:custGeom>
              <a:avLst/>
              <a:gdLst/>
              <a:ahLst/>
              <a:cxnLst/>
              <a:rect l="l" t="t" r="r" b="b"/>
              <a:pathLst>
                <a:path w="8752840" h="783589">
                  <a:moveTo>
                    <a:pt x="0" y="130556"/>
                  </a:moveTo>
                  <a:lnTo>
                    <a:pt x="10260" y="79724"/>
                  </a:lnTo>
                  <a:lnTo>
                    <a:pt x="38241" y="38227"/>
                  </a:lnTo>
                  <a:lnTo>
                    <a:pt x="79740" y="10255"/>
                  </a:lnTo>
                  <a:lnTo>
                    <a:pt x="130556" y="0"/>
                  </a:lnTo>
                  <a:lnTo>
                    <a:pt x="8621776" y="0"/>
                  </a:lnTo>
                  <a:lnTo>
                    <a:pt x="8672607" y="10255"/>
                  </a:lnTo>
                  <a:lnTo>
                    <a:pt x="8714105" y="38227"/>
                  </a:lnTo>
                  <a:lnTo>
                    <a:pt x="8742076" y="79724"/>
                  </a:lnTo>
                  <a:lnTo>
                    <a:pt x="8752332" y="130556"/>
                  </a:lnTo>
                  <a:lnTo>
                    <a:pt x="8752332" y="652780"/>
                  </a:lnTo>
                  <a:lnTo>
                    <a:pt x="8742076" y="703595"/>
                  </a:lnTo>
                  <a:lnTo>
                    <a:pt x="8714105" y="745094"/>
                  </a:lnTo>
                  <a:lnTo>
                    <a:pt x="8672607" y="773075"/>
                  </a:lnTo>
                  <a:lnTo>
                    <a:pt x="8621776" y="783336"/>
                  </a:lnTo>
                  <a:lnTo>
                    <a:pt x="130556" y="783336"/>
                  </a:lnTo>
                  <a:lnTo>
                    <a:pt x="79740" y="773075"/>
                  </a:lnTo>
                  <a:lnTo>
                    <a:pt x="38241" y="745094"/>
                  </a:lnTo>
                  <a:lnTo>
                    <a:pt x="10260" y="703595"/>
                  </a:lnTo>
                  <a:lnTo>
                    <a:pt x="0" y="652780"/>
                  </a:lnTo>
                  <a:lnTo>
                    <a:pt x="0" y="130556"/>
                  </a:lnTo>
                  <a:close/>
                </a:path>
              </a:pathLst>
            </a:custGeom>
            <a:ln w="38100">
              <a:solidFill>
                <a:srgbClr val="E766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1821307"/>
            <a:ext cx="8902700" cy="3697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引入：基本分页存储管理方式虽然解决了内存中的碎片问题，但</a:t>
            </a:r>
            <a:endParaRPr sz="2400">
              <a:latin typeface="SimSun"/>
              <a:cs typeface="SimSun"/>
            </a:endParaRPr>
          </a:p>
          <a:p>
            <a:pPr algn="just" marL="355600" marR="5080">
              <a:lnSpc>
                <a:spcPct val="2001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它要求将作业的所有页面一次调入内存。当内存可用空间不足或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作业太大时，就会限制一些作业进入内存运行。为此，提出了请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求分页管理方式。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SimSun"/>
              <a:cs typeface="SimSun"/>
            </a:endParaRPr>
          </a:p>
          <a:p>
            <a:pPr marL="89281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请求分页系统=基本分页系统+请求调页功能+页面置换功能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请求分页存储的基本思想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87453"/>
            <a:ext cx="8902700" cy="4796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90C225"/>
              </a:buClr>
              <a:buSzPct val="791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请求分页存储管理是在基本分页存储管理系统的基础上，增加了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请求调页功能、页面置换功能所形成的一种虚拟存储系统。</a:t>
            </a:r>
            <a:endParaRPr sz="2400">
              <a:latin typeface="SimSun"/>
              <a:cs typeface="SimSun"/>
            </a:endParaRPr>
          </a:p>
          <a:p>
            <a:pPr lvl="1" marL="812165" marR="157480" indent="-441959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作业运行前，只要求将当前需要的一部分页面装入内存，便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可启动作业运行。</a:t>
            </a:r>
            <a:endParaRPr sz="2400">
              <a:latin typeface="SimSun"/>
              <a:cs typeface="SimSun"/>
            </a:endParaRPr>
          </a:p>
          <a:p>
            <a:pPr lvl="1" marL="812165" marR="157480" indent="-441959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作业执行过程中，当所要访问的页面不在内存时再通过调页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功能将其调入。</a:t>
            </a:r>
            <a:endParaRPr sz="2400">
              <a:latin typeface="SimSun"/>
              <a:cs typeface="SimSun"/>
            </a:endParaRPr>
          </a:p>
          <a:p>
            <a:pPr lvl="1" marL="812165" marR="157480" indent="-441959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可以通过置换功能将暂时不用的页面换出到外存，以便腾出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内存空间。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请求分页中的硬件支</a:t>
            </a:r>
            <a:r>
              <a:rPr dirty="0" spc="15"/>
              <a:t>持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请求页表机制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1307"/>
            <a:ext cx="89027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请求页表：主要作用是将用户地址空间中的逻辑地址映射为内存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空间中的物理地址。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3043427"/>
            <a:ext cx="8290559" cy="28285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请求分页中的硬件支</a:t>
            </a:r>
            <a:r>
              <a:rPr dirty="0" spc="15"/>
              <a:t>持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缺页中断机制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79549"/>
            <a:ext cx="9027795" cy="5288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请求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统中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每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要访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面不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时，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便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产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缺页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断，</a:t>
            </a: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585"/>
              </a:spcBef>
            </a:pP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将所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调入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存。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页中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理过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750" spc="1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页的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阻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塞，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保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留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文；</a:t>
            </a:r>
            <a:endParaRPr sz="2200">
              <a:latin typeface="SimSun"/>
              <a:cs typeface="SimSun"/>
            </a:endParaRPr>
          </a:p>
          <a:p>
            <a:pPr marL="731520" marR="44450" indent="-361315">
              <a:lnSpc>
                <a:spcPct val="160000"/>
              </a:lnSpc>
              <a:spcBef>
                <a:spcPts val="994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750" spc="1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内存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闲块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配一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启</a:t>
            </a:r>
            <a:r>
              <a:rPr dirty="0" sz="2200" spc="30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入所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，并修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页表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相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应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项；</a:t>
            </a:r>
            <a:endParaRPr sz="2200">
              <a:latin typeface="SimSun"/>
              <a:cs typeface="SimSun"/>
            </a:endParaRPr>
          </a:p>
          <a:p>
            <a:pPr marL="731520" marR="187325" indent="-361315">
              <a:lnSpc>
                <a:spcPct val="160000"/>
              </a:lnSpc>
              <a:spcBef>
                <a:spcPts val="1000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750" spc="1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内存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空闲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淘汰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若被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在内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间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被修改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，则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写回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外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存。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750" spc="14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改页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缺页中断处理过程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6483" y="1293494"/>
            <a:ext cx="10559415" cy="5358130"/>
            <a:chOff x="816483" y="1293494"/>
            <a:chExt cx="10559415" cy="535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08" y="1303019"/>
              <a:ext cx="10539984" cy="53385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1245" y="1298257"/>
              <a:ext cx="10549890" cy="5348605"/>
            </a:xfrm>
            <a:custGeom>
              <a:avLst/>
              <a:gdLst/>
              <a:ahLst/>
              <a:cxnLst/>
              <a:rect l="l" t="t" r="r" b="b"/>
              <a:pathLst>
                <a:path w="10549890" h="5348605">
                  <a:moveTo>
                    <a:pt x="0" y="5348097"/>
                  </a:moveTo>
                  <a:lnTo>
                    <a:pt x="10549509" y="5348097"/>
                  </a:lnTo>
                  <a:lnTo>
                    <a:pt x="10549509" y="0"/>
                  </a:lnTo>
                  <a:lnTo>
                    <a:pt x="0" y="0"/>
                  </a:lnTo>
                  <a:lnTo>
                    <a:pt x="0" y="5348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缺页中断与一般中断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1307"/>
            <a:ext cx="9055735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相同点：需要经历保护CPU现场、分析中断原因、转缺页中断处理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程序进行处理、恢复CPU现场等步骤。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缺页中断是一种特殊的中断，它与一般中断的主要区别是：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9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在指令执行期间产生和处理中断信号；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9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一条指令在执行期间可能产生多次缺页中断。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49235"/>
            <a:ext cx="11973560" cy="5608955"/>
            <a:chOff x="0" y="1249235"/>
            <a:chExt cx="11973560" cy="5608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456" y="1258823"/>
              <a:ext cx="6771132" cy="35539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4693" y="1253997"/>
              <a:ext cx="6781165" cy="3563620"/>
            </a:xfrm>
            <a:custGeom>
              <a:avLst/>
              <a:gdLst/>
              <a:ahLst/>
              <a:cxnLst/>
              <a:rect l="l" t="t" r="r" b="b"/>
              <a:pathLst>
                <a:path w="6781165" h="3563620">
                  <a:moveTo>
                    <a:pt x="0" y="3563493"/>
                  </a:moveTo>
                  <a:lnTo>
                    <a:pt x="6780657" y="3563493"/>
                  </a:lnTo>
                  <a:lnTo>
                    <a:pt x="6780657" y="0"/>
                  </a:lnTo>
                  <a:lnTo>
                    <a:pt x="0" y="0"/>
                  </a:lnTo>
                  <a:lnTo>
                    <a:pt x="0" y="35634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0218" y="4953762"/>
              <a:ext cx="11753215" cy="1667510"/>
            </a:xfrm>
            <a:custGeom>
              <a:avLst/>
              <a:gdLst/>
              <a:ahLst/>
              <a:cxnLst/>
              <a:rect l="l" t="t" r="r" b="b"/>
              <a:pathLst>
                <a:path w="11753215" h="1667509">
                  <a:moveTo>
                    <a:pt x="11753088" y="0"/>
                  </a:moveTo>
                  <a:lnTo>
                    <a:pt x="0" y="0"/>
                  </a:lnTo>
                  <a:lnTo>
                    <a:pt x="0" y="1667256"/>
                  </a:lnTo>
                  <a:lnTo>
                    <a:pt x="11753088" y="1667256"/>
                  </a:lnTo>
                  <a:lnTo>
                    <a:pt x="1175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263397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缺页中断的断点</a:t>
            </a:r>
          </a:p>
        </p:txBody>
      </p:sp>
      <p:sp>
        <p:nvSpPr>
          <p:cNvPr id="7" name="object 7"/>
          <p:cNvSpPr/>
          <p:nvPr/>
        </p:nvSpPr>
        <p:spPr>
          <a:xfrm>
            <a:off x="7408926" y="1776222"/>
            <a:ext cx="4564380" cy="1873250"/>
          </a:xfrm>
          <a:custGeom>
            <a:avLst/>
            <a:gdLst/>
            <a:ahLst/>
            <a:cxnLst/>
            <a:rect l="l" t="t" r="r" b="b"/>
            <a:pathLst>
              <a:path w="4564380" h="1873250">
                <a:moveTo>
                  <a:pt x="4564380" y="0"/>
                </a:moveTo>
                <a:lnTo>
                  <a:pt x="0" y="0"/>
                </a:lnTo>
                <a:lnTo>
                  <a:pt x="0" y="1872995"/>
                </a:lnTo>
                <a:lnTo>
                  <a:pt x="4564380" y="1872995"/>
                </a:lnTo>
                <a:lnTo>
                  <a:pt x="4564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08926" y="1776222"/>
            <a:ext cx="4564380" cy="1873250"/>
          </a:xfrm>
          <a:prstGeom prst="rect">
            <a:avLst/>
          </a:prstGeom>
          <a:ln w="38100">
            <a:solidFill>
              <a:srgbClr val="E76617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just" marL="90805" marR="198120">
              <a:lnSpc>
                <a:spcPts val="4320"/>
              </a:lnSpc>
              <a:spcBef>
                <a:spcPts val="13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缺页中断是指令执行过程中产生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的中断，而非（一般的中断）在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一条指令执行完成后产生的。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218" y="4953761"/>
            <a:ext cx="11753215" cy="1667510"/>
          </a:xfrm>
          <a:prstGeom prst="rect">
            <a:avLst/>
          </a:prstGeom>
          <a:ln w="38100">
            <a:solidFill>
              <a:srgbClr val="E76617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0805" marR="223520">
              <a:lnSpc>
                <a:spcPts val="4320"/>
              </a:lnSpc>
              <a:spcBef>
                <a:spcPts val="145"/>
              </a:spcBef>
            </a:pPr>
            <a:r>
              <a:rPr dirty="0" sz="2400">
                <a:latin typeface="SimSun"/>
                <a:cs typeface="SimSun"/>
              </a:rPr>
              <a:t>当CPU执行指令希望访问一个不在内存的页面时，将产生缺页中断，系统开始运行中断 </a:t>
            </a:r>
            <a:r>
              <a:rPr dirty="0" sz="2400">
                <a:latin typeface="SimSun"/>
                <a:cs typeface="SimSun"/>
              </a:rPr>
              <a:t>处理程序。此时指令计数</a:t>
            </a:r>
            <a:r>
              <a:rPr dirty="0" sz="2400" spc="-10">
                <a:latin typeface="SimSun"/>
                <a:cs typeface="SimSun"/>
              </a:rPr>
              <a:t>（PC）</a:t>
            </a:r>
            <a:r>
              <a:rPr dirty="0" sz="2400">
                <a:latin typeface="SimSun"/>
                <a:cs typeface="SimSun"/>
              </a:rPr>
              <a:t>的值尚未来得及增加就被压入堆栈，因此压入的断点 必然是本次被中断的指令地址，而非下一条指令的地址。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741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一条指令在执行期间可能产生多次缺页中断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9" y="1617065"/>
            <a:ext cx="3640657" cy="4670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75834" y="2207463"/>
            <a:ext cx="47504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例如，在执行指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令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copy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A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to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时，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可能要产生6次缺页中断。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主存扩充技术类别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930907"/>
            <a:ext cx="8202168" cy="35524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请求分页中的硬件支</a:t>
            </a:r>
            <a:r>
              <a:rPr dirty="0" spc="15"/>
              <a:t>持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地址变换机构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1307"/>
            <a:ext cx="8203565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两种情况：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  <a:tabLst>
                <a:tab pos="8121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要访问的页在内存中；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tabLst>
                <a:tab pos="8121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要访问的页不在内存中，产生缺页中断，需要调入页：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170305" indent="-358775">
              <a:lnSpc>
                <a:spcPct val="100000"/>
              </a:lnSpc>
              <a:buClr>
                <a:srgbClr val="90C225"/>
              </a:buClr>
              <a:buSzPct val="79166"/>
              <a:buAutoNum type="romanUcPeriod"/>
              <a:tabLst>
                <a:tab pos="11709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内存有足够的空闲页面；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romanUcPeriod"/>
            </a:pPr>
            <a:endParaRPr sz="3000">
              <a:latin typeface="SimSun"/>
              <a:cs typeface="SimSun"/>
            </a:endParaRPr>
          </a:p>
          <a:p>
            <a:pPr marL="1179830" indent="-368300">
              <a:lnSpc>
                <a:spcPct val="100000"/>
              </a:lnSpc>
              <a:buClr>
                <a:srgbClr val="90C225"/>
              </a:buClr>
              <a:buSzPct val="79166"/>
              <a:buAutoNum type="romanUcPeriod"/>
              <a:tabLst>
                <a:tab pos="11804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内存没有足够空闲页面，需要淘汰内存中的某些页。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5834" y="836364"/>
            <a:ext cx="1909445" cy="286385"/>
          </a:xfrm>
          <a:custGeom>
            <a:avLst/>
            <a:gdLst/>
            <a:ahLst/>
            <a:cxnLst/>
            <a:rect l="l" t="t" r="r" b="b"/>
            <a:pathLst>
              <a:path w="1909445" h="286384">
                <a:moveTo>
                  <a:pt x="0" y="286282"/>
                </a:moveTo>
                <a:lnTo>
                  <a:pt x="1909088" y="286282"/>
                </a:lnTo>
                <a:lnTo>
                  <a:pt x="1909088" y="0"/>
                </a:lnTo>
                <a:lnTo>
                  <a:pt x="0" y="0"/>
                </a:lnTo>
                <a:lnTo>
                  <a:pt x="0" y="286282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6911" y="852365"/>
            <a:ext cx="95631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保</a:t>
            </a:r>
            <a:r>
              <a:rPr dirty="0" sz="1200" spc="-80">
                <a:latin typeface="SimSun"/>
                <a:cs typeface="SimSun"/>
              </a:rPr>
              <a:t>留</a:t>
            </a:r>
            <a:r>
              <a:rPr dirty="0" sz="1200" spc="40">
                <a:latin typeface="Times New Roman"/>
                <a:cs typeface="Times New Roman"/>
              </a:rPr>
              <a:t>C</a:t>
            </a:r>
            <a:r>
              <a:rPr dirty="0" sz="1200" spc="80">
                <a:latin typeface="Times New Roman"/>
                <a:cs typeface="Times New Roman"/>
              </a:rPr>
              <a:t>P</a:t>
            </a:r>
            <a:r>
              <a:rPr dirty="0" sz="1200" spc="-210">
                <a:latin typeface="Times New Roman"/>
                <a:cs typeface="Times New Roman"/>
              </a:rPr>
              <a:t>U</a:t>
            </a:r>
            <a:r>
              <a:rPr dirty="0" sz="1200" spc="114">
                <a:latin typeface="SimSun"/>
                <a:cs typeface="SimSun"/>
              </a:rPr>
              <a:t>现场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0593" y="615718"/>
            <a:ext cx="1443990" cy="226695"/>
            <a:chOff x="3850593" y="615718"/>
            <a:chExt cx="1443990" cy="226695"/>
          </a:xfrm>
        </p:grpSpPr>
        <p:sp>
          <p:nvSpPr>
            <p:cNvPr id="5" name="object 5"/>
            <p:cNvSpPr/>
            <p:nvPr/>
          </p:nvSpPr>
          <p:spPr>
            <a:xfrm>
              <a:off x="3880596" y="621751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w="0" h="214630">
                  <a:moveTo>
                    <a:pt x="0" y="0"/>
                  </a:moveTo>
                  <a:lnTo>
                    <a:pt x="0" y="214612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56626" y="669662"/>
              <a:ext cx="47625" cy="154940"/>
            </a:xfrm>
            <a:custGeom>
              <a:avLst/>
              <a:gdLst/>
              <a:ahLst/>
              <a:cxnLst/>
              <a:rect l="l" t="t" r="r" b="b"/>
              <a:pathLst>
                <a:path w="47625" h="154940">
                  <a:moveTo>
                    <a:pt x="47444" y="0"/>
                  </a:moveTo>
                  <a:lnTo>
                    <a:pt x="23970" y="23361"/>
                  </a:lnTo>
                  <a:lnTo>
                    <a:pt x="0" y="0"/>
                  </a:lnTo>
                  <a:lnTo>
                    <a:pt x="23970" y="154822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56626" y="621751"/>
              <a:ext cx="1431925" cy="203200"/>
            </a:xfrm>
            <a:custGeom>
              <a:avLst/>
              <a:gdLst/>
              <a:ahLst/>
              <a:cxnLst/>
              <a:rect l="l" t="t" r="r" b="b"/>
              <a:pathLst>
                <a:path w="1431925" h="203200">
                  <a:moveTo>
                    <a:pt x="47444" y="47911"/>
                  </a:moveTo>
                  <a:lnTo>
                    <a:pt x="23970" y="71273"/>
                  </a:lnTo>
                  <a:lnTo>
                    <a:pt x="0" y="47911"/>
                  </a:lnTo>
                  <a:lnTo>
                    <a:pt x="23970" y="202733"/>
                  </a:lnTo>
                  <a:lnTo>
                    <a:pt x="47444" y="47911"/>
                  </a:lnTo>
                  <a:close/>
                </a:path>
                <a:path w="1431925" h="203200">
                  <a:moveTo>
                    <a:pt x="23970" y="0"/>
                  </a:moveTo>
                  <a:lnTo>
                    <a:pt x="1431727" y="0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39635" y="1400776"/>
            <a:ext cx="136398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从外存中找到缺页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5834" y="1671651"/>
            <a:ext cx="1909445" cy="715645"/>
          </a:xfrm>
          <a:custGeom>
            <a:avLst/>
            <a:gdLst/>
            <a:ahLst/>
            <a:cxnLst/>
            <a:rect l="l" t="t" r="r" b="b"/>
            <a:pathLst>
              <a:path w="1909445" h="715644">
                <a:moveTo>
                  <a:pt x="954762" y="0"/>
                </a:moveTo>
                <a:lnTo>
                  <a:pt x="954762" y="262524"/>
                </a:lnTo>
              </a:path>
              <a:path w="1909445" h="715644">
                <a:moveTo>
                  <a:pt x="0" y="488818"/>
                </a:moveTo>
                <a:lnTo>
                  <a:pt x="954762" y="262524"/>
                </a:lnTo>
                <a:lnTo>
                  <a:pt x="1909088" y="488818"/>
                </a:lnTo>
                <a:lnTo>
                  <a:pt x="954762" y="715508"/>
                </a:lnTo>
                <a:lnTo>
                  <a:pt x="0" y="488818"/>
                </a:lnTo>
                <a:close/>
              </a:path>
            </a:pathLst>
          </a:custGeom>
          <a:ln w="11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919801" y="1116614"/>
            <a:ext cx="1921510" cy="5380355"/>
            <a:chOff x="2919801" y="1116614"/>
            <a:chExt cx="1921510" cy="5380355"/>
          </a:xfrm>
        </p:grpSpPr>
        <p:sp>
          <p:nvSpPr>
            <p:cNvPr id="11" name="object 11"/>
            <p:cNvSpPr/>
            <p:nvPr/>
          </p:nvSpPr>
          <p:spPr>
            <a:xfrm>
              <a:off x="3880596" y="1122646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90">
                  <a:moveTo>
                    <a:pt x="0" y="0"/>
                  </a:moveTo>
                  <a:lnTo>
                    <a:pt x="0" y="262524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56626" y="1206393"/>
              <a:ext cx="47625" cy="143510"/>
            </a:xfrm>
            <a:custGeom>
              <a:avLst/>
              <a:gdLst/>
              <a:ahLst/>
              <a:cxnLst/>
              <a:rect l="l" t="t" r="r" b="b"/>
              <a:pathLst>
                <a:path w="47625" h="143509">
                  <a:moveTo>
                    <a:pt x="47444" y="0"/>
                  </a:moveTo>
                  <a:lnTo>
                    <a:pt x="23970" y="23757"/>
                  </a:lnTo>
                  <a:lnTo>
                    <a:pt x="0" y="0"/>
                  </a:lnTo>
                  <a:lnTo>
                    <a:pt x="23970" y="143141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56626" y="1206393"/>
              <a:ext cx="47625" cy="4461510"/>
            </a:xfrm>
            <a:custGeom>
              <a:avLst/>
              <a:gdLst/>
              <a:ahLst/>
              <a:cxnLst/>
              <a:rect l="l" t="t" r="r" b="b"/>
              <a:pathLst>
                <a:path w="47625" h="4461510">
                  <a:moveTo>
                    <a:pt x="47444" y="0"/>
                  </a:moveTo>
                  <a:lnTo>
                    <a:pt x="23970" y="23757"/>
                  </a:lnTo>
                  <a:lnTo>
                    <a:pt x="0" y="0"/>
                  </a:lnTo>
                  <a:lnTo>
                    <a:pt x="23970" y="143141"/>
                  </a:lnTo>
                  <a:lnTo>
                    <a:pt x="47444" y="0"/>
                  </a:lnTo>
                  <a:close/>
                </a:path>
                <a:path w="47625" h="4461510">
                  <a:moveTo>
                    <a:pt x="23970" y="4198652"/>
                  </a:moveTo>
                  <a:lnTo>
                    <a:pt x="23970" y="4461137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56626" y="5524309"/>
              <a:ext cx="47625" cy="143510"/>
            </a:xfrm>
            <a:custGeom>
              <a:avLst/>
              <a:gdLst/>
              <a:ahLst/>
              <a:cxnLst/>
              <a:rect l="l" t="t" r="r" b="b"/>
              <a:pathLst>
                <a:path w="47625" h="143510">
                  <a:moveTo>
                    <a:pt x="47444" y="0"/>
                  </a:moveTo>
                  <a:lnTo>
                    <a:pt x="23970" y="23955"/>
                  </a:lnTo>
                  <a:lnTo>
                    <a:pt x="0" y="0"/>
                  </a:lnTo>
                  <a:lnTo>
                    <a:pt x="23970" y="143220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25834" y="5524309"/>
              <a:ext cx="1909445" cy="680085"/>
            </a:xfrm>
            <a:custGeom>
              <a:avLst/>
              <a:gdLst/>
              <a:ahLst/>
              <a:cxnLst/>
              <a:rect l="l" t="t" r="r" b="b"/>
              <a:pathLst>
                <a:path w="1909445" h="680085">
                  <a:moveTo>
                    <a:pt x="978236" y="0"/>
                  </a:moveTo>
                  <a:lnTo>
                    <a:pt x="954762" y="23955"/>
                  </a:lnTo>
                  <a:lnTo>
                    <a:pt x="930792" y="0"/>
                  </a:lnTo>
                  <a:lnTo>
                    <a:pt x="954762" y="143220"/>
                  </a:lnTo>
                  <a:lnTo>
                    <a:pt x="978236" y="0"/>
                  </a:lnTo>
                  <a:close/>
                </a:path>
                <a:path w="1909445" h="680085">
                  <a:moveTo>
                    <a:pt x="0" y="417445"/>
                  </a:moveTo>
                  <a:lnTo>
                    <a:pt x="1909088" y="417445"/>
                  </a:lnTo>
                  <a:lnTo>
                    <a:pt x="1909088" y="131499"/>
                  </a:lnTo>
                  <a:lnTo>
                    <a:pt x="0" y="131499"/>
                  </a:lnTo>
                  <a:lnTo>
                    <a:pt x="0" y="417445"/>
                  </a:lnTo>
                </a:path>
                <a:path w="1909445" h="680085">
                  <a:moveTo>
                    <a:pt x="954762" y="417445"/>
                  </a:moveTo>
                  <a:lnTo>
                    <a:pt x="954762" y="679930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56626" y="6049280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47444" y="0"/>
                  </a:moveTo>
                  <a:lnTo>
                    <a:pt x="23970" y="35696"/>
                  </a:lnTo>
                  <a:lnTo>
                    <a:pt x="0" y="0"/>
                  </a:lnTo>
                  <a:lnTo>
                    <a:pt x="23970" y="154960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25834" y="6049280"/>
              <a:ext cx="1909445" cy="441959"/>
            </a:xfrm>
            <a:custGeom>
              <a:avLst/>
              <a:gdLst/>
              <a:ahLst/>
              <a:cxnLst/>
              <a:rect l="l" t="t" r="r" b="b"/>
              <a:pathLst>
                <a:path w="1909445" h="441960">
                  <a:moveTo>
                    <a:pt x="978236" y="0"/>
                  </a:moveTo>
                  <a:lnTo>
                    <a:pt x="954762" y="35696"/>
                  </a:lnTo>
                  <a:lnTo>
                    <a:pt x="930792" y="0"/>
                  </a:lnTo>
                  <a:lnTo>
                    <a:pt x="954762" y="154960"/>
                  </a:lnTo>
                  <a:lnTo>
                    <a:pt x="978236" y="0"/>
                  </a:lnTo>
                  <a:close/>
                </a:path>
                <a:path w="1909445" h="441960">
                  <a:moveTo>
                    <a:pt x="0" y="441381"/>
                  </a:moveTo>
                  <a:lnTo>
                    <a:pt x="1909088" y="441381"/>
                  </a:lnTo>
                  <a:lnTo>
                    <a:pt x="1909088" y="154960"/>
                  </a:lnTo>
                  <a:lnTo>
                    <a:pt x="0" y="154960"/>
                  </a:lnTo>
                  <a:lnTo>
                    <a:pt x="0" y="441381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466569" y="2033132"/>
            <a:ext cx="86233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内存满否？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19801" y="1772727"/>
            <a:ext cx="1921510" cy="1157605"/>
            <a:chOff x="2919801" y="1772727"/>
            <a:chExt cx="1921510" cy="1157605"/>
          </a:xfrm>
        </p:grpSpPr>
        <p:sp>
          <p:nvSpPr>
            <p:cNvPr id="20" name="object 20"/>
            <p:cNvSpPr/>
            <p:nvPr/>
          </p:nvSpPr>
          <p:spPr>
            <a:xfrm>
              <a:off x="3856626" y="1778760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47444" y="0"/>
                  </a:moveTo>
                  <a:lnTo>
                    <a:pt x="23970" y="35636"/>
                  </a:lnTo>
                  <a:lnTo>
                    <a:pt x="0" y="0"/>
                  </a:lnTo>
                  <a:lnTo>
                    <a:pt x="23970" y="155416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25833" y="1778760"/>
              <a:ext cx="1909445" cy="1145540"/>
            </a:xfrm>
            <a:custGeom>
              <a:avLst/>
              <a:gdLst/>
              <a:ahLst/>
              <a:cxnLst/>
              <a:rect l="l" t="t" r="r" b="b"/>
              <a:pathLst>
                <a:path w="1909445" h="1145539">
                  <a:moveTo>
                    <a:pt x="978236" y="0"/>
                  </a:moveTo>
                  <a:lnTo>
                    <a:pt x="954762" y="35636"/>
                  </a:lnTo>
                  <a:lnTo>
                    <a:pt x="930792" y="0"/>
                  </a:lnTo>
                  <a:lnTo>
                    <a:pt x="954762" y="155416"/>
                  </a:lnTo>
                  <a:lnTo>
                    <a:pt x="978236" y="0"/>
                  </a:lnTo>
                  <a:close/>
                </a:path>
                <a:path w="1909445" h="1145539">
                  <a:moveTo>
                    <a:pt x="954762" y="608399"/>
                  </a:moveTo>
                  <a:lnTo>
                    <a:pt x="954762" y="870924"/>
                  </a:lnTo>
                </a:path>
                <a:path w="1909445" h="1145539">
                  <a:moveTo>
                    <a:pt x="0" y="1145130"/>
                  </a:moveTo>
                  <a:lnTo>
                    <a:pt x="1909088" y="1145130"/>
                  </a:lnTo>
                  <a:lnTo>
                    <a:pt x="1909088" y="870924"/>
                  </a:lnTo>
                  <a:lnTo>
                    <a:pt x="0" y="870924"/>
                  </a:lnTo>
                  <a:lnTo>
                    <a:pt x="0" y="1145130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394678" y="2653411"/>
            <a:ext cx="102933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选择一页换出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19801" y="2488632"/>
            <a:ext cx="1921510" cy="1157605"/>
            <a:chOff x="2919801" y="2488632"/>
            <a:chExt cx="1921510" cy="1157605"/>
          </a:xfrm>
        </p:grpSpPr>
        <p:sp>
          <p:nvSpPr>
            <p:cNvPr id="24" name="object 24"/>
            <p:cNvSpPr/>
            <p:nvPr/>
          </p:nvSpPr>
          <p:spPr>
            <a:xfrm>
              <a:off x="3856626" y="2494664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47444" y="0"/>
                  </a:moveTo>
                  <a:lnTo>
                    <a:pt x="23970" y="35834"/>
                  </a:lnTo>
                  <a:lnTo>
                    <a:pt x="0" y="0"/>
                  </a:lnTo>
                  <a:lnTo>
                    <a:pt x="23970" y="155020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25833" y="2494664"/>
              <a:ext cx="1909445" cy="1145540"/>
            </a:xfrm>
            <a:custGeom>
              <a:avLst/>
              <a:gdLst/>
              <a:ahLst/>
              <a:cxnLst/>
              <a:rect l="l" t="t" r="r" b="b"/>
              <a:pathLst>
                <a:path w="1909445" h="1145539">
                  <a:moveTo>
                    <a:pt x="978236" y="0"/>
                  </a:moveTo>
                  <a:lnTo>
                    <a:pt x="954762" y="35834"/>
                  </a:lnTo>
                  <a:lnTo>
                    <a:pt x="930792" y="0"/>
                  </a:lnTo>
                  <a:lnTo>
                    <a:pt x="954762" y="155020"/>
                  </a:lnTo>
                  <a:lnTo>
                    <a:pt x="978236" y="0"/>
                  </a:lnTo>
                  <a:close/>
                </a:path>
                <a:path w="1909445" h="1145539">
                  <a:moveTo>
                    <a:pt x="954762" y="429225"/>
                  </a:moveTo>
                  <a:lnTo>
                    <a:pt x="954762" y="691750"/>
                  </a:lnTo>
                </a:path>
                <a:path w="1909445" h="1145539">
                  <a:moveTo>
                    <a:pt x="0" y="918638"/>
                  </a:moveTo>
                  <a:lnTo>
                    <a:pt x="954762" y="691750"/>
                  </a:lnTo>
                  <a:lnTo>
                    <a:pt x="1909088" y="918638"/>
                  </a:lnTo>
                  <a:lnTo>
                    <a:pt x="954762" y="1144932"/>
                  </a:lnTo>
                  <a:lnTo>
                    <a:pt x="0" y="918638"/>
                  </a:lnTo>
                  <a:close/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311030" y="3285569"/>
            <a:ext cx="1196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该页被修改否？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19801" y="2154437"/>
            <a:ext cx="2148205" cy="2183765"/>
            <a:chOff x="2919801" y="2154437"/>
            <a:chExt cx="2148205" cy="2183765"/>
          </a:xfrm>
        </p:grpSpPr>
        <p:sp>
          <p:nvSpPr>
            <p:cNvPr id="28" name="object 28"/>
            <p:cNvSpPr/>
            <p:nvPr/>
          </p:nvSpPr>
          <p:spPr>
            <a:xfrm>
              <a:off x="3856626" y="3019317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47444" y="0"/>
                  </a:moveTo>
                  <a:lnTo>
                    <a:pt x="23970" y="23955"/>
                  </a:lnTo>
                  <a:lnTo>
                    <a:pt x="0" y="0"/>
                  </a:lnTo>
                  <a:lnTo>
                    <a:pt x="23970" y="155416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56626" y="3019317"/>
              <a:ext cx="47625" cy="882650"/>
            </a:xfrm>
            <a:custGeom>
              <a:avLst/>
              <a:gdLst/>
              <a:ahLst/>
              <a:cxnLst/>
              <a:rect l="l" t="t" r="r" b="b"/>
              <a:pathLst>
                <a:path w="47625" h="882650">
                  <a:moveTo>
                    <a:pt x="47444" y="0"/>
                  </a:moveTo>
                  <a:lnTo>
                    <a:pt x="23970" y="23955"/>
                  </a:lnTo>
                  <a:lnTo>
                    <a:pt x="0" y="0"/>
                  </a:lnTo>
                  <a:lnTo>
                    <a:pt x="23970" y="155416"/>
                  </a:lnTo>
                  <a:lnTo>
                    <a:pt x="47444" y="0"/>
                  </a:lnTo>
                  <a:close/>
                </a:path>
                <a:path w="47625" h="882650">
                  <a:moveTo>
                    <a:pt x="23970" y="620278"/>
                  </a:moveTo>
                  <a:lnTo>
                    <a:pt x="23970" y="882605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56626" y="3758782"/>
              <a:ext cx="47625" cy="143510"/>
            </a:xfrm>
            <a:custGeom>
              <a:avLst/>
              <a:gdLst/>
              <a:ahLst/>
              <a:cxnLst/>
              <a:rect l="l" t="t" r="r" b="b"/>
              <a:pathLst>
                <a:path w="47625" h="143510">
                  <a:moveTo>
                    <a:pt x="47444" y="0"/>
                  </a:moveTo>
                  <a:lnTo>
                    <a:pt x="23970" y="23955"/>
                  </a:lnTo>
                  <a:lnTo>
                    <a:pt x="0" y="0"/>
                  </a:lnTo>
                  <a:lnTo>
                    <a:pt x="23970" y="143141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25833" y="2160470"/>
              <a:ext cx="2136140" cy="2171700"/>
            </a:xfrm>
            <a:custGeom>
              <a:avLst/>
              <a:gdLst/>
              <a:ahLst/>
              <a:cxnLst/>
              <a:rect l="l" t="t" r="r" b="b"/>
              <a:pathLst>
                <a:path w="2136140" h="2171700">
                  <a:moveTo>
                    <a:pt x="978236" y="1598311"/>
                  </a:moveTo>
                  <a:lnTo>
                    <a:pt x="954762" y="1622267"/>
                  </a:lnTo>
                  <a:lnTo>
                    <a:pt x="930792" y="1598311"/>
                  </a:lnTo>
                  <a:lnTo>
                    <a:pt x="954762" y="1741453"/>
                  </a:lnTo>
                  <a:lnTo>
                    <a:pt x="978236" y="1598311"/>
                  </a:lnTo>
                  <a:close/>
                </a:path>
                <a:path w="2136140" h="2171700">
                  <a:moveTo>
                    <a:pt x="0" y="2027933"/>
                  </a:moveTo>
                  <a:lnTo>
                    <a:pt x="1909088" y="2027933"/>
                  </a:lnTo>
                  <a:lnTo>
                    <a:pt x="1909088" y="1741453"/>
                  </a:lnTo>
                  <a:lnTo>
                    <a:pt x="0" y="1741453"/>
                  </a:lnTo>
                  <a:lnTo>
                    <a:pt x="0" y="2027933"/>
                  </a:lnTo>
                </a:path>
                <a:path w="2136140" h="2171700">
                  <a:moveTo>
                    <a:pt x="2135902" y="0"/>
                  </a:moveTo>
                  <a:lnTo>
                    <a:pt x="2135902" y="2171272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311030" y="3917924"/>
            <a:ext cx="1196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将该页写回外存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93343" y="4182371"/>
            <a:ext cx="2374900" cy="668020"/>
            <a:chOff x="2693343" y="4182371"/>
            <a:chExt cx="2374900" cy="668020"/>
          </a:xfrm>
        </p:grpSpPr>
        <p:sp>
          <p:nvSpPr>
            <p:cNvPr id="34" name="object 34"/>
            <p:cNvSpPr/>
            <p:nvPr/>
          </p:nvSpPr>
          <p:spPr>
            <a:xfrm>
              <a:off x="2699376" y="4331743"/>
              <a:ext cx="2362835" cy="0"/>
            </a:xfrm>
            <a:custGeom>
              <a:avLst/>
              <a:gdLst/>
              <a:ahLst/>
              <a:cxnLst/>
              <a:rect l="l" t="t" r="r" b="b"/>
              <a:pathLst>
                <a:path w="2362835" h="0">
                  <a:moveTo>
                    <a:pt x="0" y="0"/>
                  </a:moveTo>
                  <a:lnTo>
                    <a:pt x="2362360" y="0"/>
                  </a:lnTo>
                </a:path>
              </a:pathLst>
            </a:custGeom>
            <a:ln w="11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56626" y="4415291"/>
              <a:ext cx="47625" cy="142875"/>
            </a:xfrm>
            <a:custGeom>
              <a:avLst/>
              <a:gdLst/>
              <a:ahLst/>
              <a:cxnLst/>
              <a:rect l="l" t="t" r="r" b="b"/>
              <a:pathLst>
                <a:path w="47625" h="142875">
                  <a:moveTo>
                    <a:pt x="47444" y="0"/>
                  </a:moveTo>
                  <a:lnTo>
                    <a:pt x="23970" y="23361"/>
                  </a:lnTo>
                  <a:lnTo>
                    <a:pt x="0" y="0"/>
                  </a:lnTo>
                  <a:lnTo>
                    <a:pt x="23970" y="142745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25834" y="4188403"/>
              <a:ext cx="1909445" cy="655955"/>
            </a:xfrm>
            <a:custGeom>
              <a:avLst/>
              <a:gdLst/>
              <a:ahLst/>
              <a:cxnLst/>
              <a:rect l="l" t="t" r="r" b="b"/>
              <a:pathLst>
                <a:path w="1909445" h="655954">
                  <a:moveTo>
                    <a:pt x="978236" y="226887"/>
                  </a:moveTo>
                  <a:lnTo>
                    <a:pt x="954762" y="250249"/>
                  </a:lnTo>
                  <a:lnTo>
                    <a:pt x="930792" y="226887"/>
                  </a:lnTo>
                  <a:lnTo>
                    <a:pt x="954762" y="369633"/>
                  </a:lnTo>
                  <a:lnTo>
                    <a:pt x="978236" y="226887"/>
                  </a:lnTo>
                  <a:close/>
                </a:path>
                <a:path w="1909445" h="655954">
                  <a:moveTo>
                    <a:pt x="954762" y="0"/>
                  </a:moveTo>
                  <a:lnTo>
                    <a:pt x="954762" y="369633"/>
                  </a:lnTo>
                </a:path>
                <a:path w="1909445" h="655954">
                  <a:moveTo>
                    <a:pt x="0" y="655915"/>
                  </a:moveTo>
                  <a:lnTo>
                    <a:pt x="1909088" y="655915"/>
                  </a:lnTo>
                  <a:lnTo>
                    <a:pt x="1909088" y="369633"/>
                  </a:lnTo>
                  <a:lnTo>
                    <a:pt x="0" y="369633"/>
                  </a:lnTo>
                  <a:lnTo>
                    <a:pt x="0" y="655915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000945" y="4574038"/>
            <a:ext cx="181673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0">
                <a:latin typeface="Times New Roman"/>
                <a:cs typeface="Times New Roman"/>
              </a:rPr>
              <a:t>OS</a:t>
            </a:r>
            <a:r>
              <a:rPr dirty="0" sz="1200" spc="114">
                <a:latin typeface="SimSun"/>
                <a:cs typeface="SimSun"/>
              </a:rPr>
              <a:t>命</a:t>
            </a:r>
            <a:r>
              <a:rPr dirty="0" sz="1200" spc="-80">
                <a:latin typeface="SimSun"/>
                <a:cs typeface="SimSun"/>
              </a:rPr>
              <a:t>令</a:t>
            </a:r>
            <a:r>
              <a:rPr dirty="0" sz="1200" spc="-30">
                <a:latin typeface="Times New Roman"/>
                <a:cs typeface="Times New Roman"/>
              </a:rPr>
              <a:t>CPU</a:t>
            </a:r>
            <a:r>
              <a:rPr dirty="0" sz="1200" spc="114">
                <a:latin typeface="SimSun"/>
                <a:cs typeface="SimSun"/>
              </a:rPr>
              <a:t>从外存读缺页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50593" y="4838287"/>
            <a:ext cx="59690" cy="286385"/>
            <a:chOff x="3850593" y="4838287"/>
            <a:chExt cx="59690" cy="286385"/>
          </a:xfrm>
        </p:grpSpPr>
        <p:sp>
          <p:nvSpPr>
            <p:cNvPr id="39" name="object 39"/>
            <p:cNvSpPr/>
            <p:nvPr/>
          </p:nvSpPr>
          <p:spPr>
            <a:xfrm>
              <a:off x="3880596" y="4844319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89">
                  <a:moveTo>
                    <a:pt x="0" y="0"/>
                  </a:moveTo>
                  <a:lnTo>
                    <a:pt x="0" y="262564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56626" y="4963663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47444" y="0"/>
                  </a:moveTo>
                  <a:lnTo>
                    <a:pt x="23970" y="23955"/>
                  </a:lnTo>
                  <a:lnTo>
                    <a:pt x="0" y="0"/>
                  </a:lnTo>
                  <a:lnTo>
                    <a:pt x="23970" y="154960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856626" y="4963663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47444" y="0"/>
                  </a:moveTo>
                  <a:lnTo>
                    <a:pt x="23970" y="23955"/>
                  </a:lnTo>
                  <a:lnTo>
                    <a:pt x="0" y="0"/>
                  </a:lnTo>
                  <a:lnTo>
                    <a:pt x="23970" y="154960"/>
                  </a:lnTo>
                  <a:lnTo>
                    <a:pt x="47444" y="0"/>
                  </a:lnTo>
                  <a:close/>
                </a:path>
              </a:pathLst>
            </a:custGeom>
            <a:ln w="117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442618" y="5134625"/>
            <a:ext cx="87312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启</a:t>
            </a:r>
            <a:r>
              <a:rPr dirty="0" sz="1200" spc="-80">
                <a:latin typeface="SimSun"/>
                <a:cs typeface="SimSun"/>
              </a:rPr>
              <a:t>动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 spc="40">
                <a:latin typeface="Times New Roman"/>
                <a:cs typeface="Times New Roman"/>
              </a:rPr>
              <a:t>/</a:t>
            </a:r>
            <a:r>
              <a:rPr dirty="0" sz="1200" spc="-25">
                <a:latin typeface="Times New Roman"/>
                <a:cs typeface="Times New Roman"/>
              </a:rPr>
              <a:t>O</a:t>
            </a:r>
            <a:r>
              <a:rPr dirty="0" sz="1200" spc="114">
                <a:latin typeface="SimSun"/>
                <a:cs typeface="SimSun"/>
              </a:rPr>
              <a:t>硬件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4573" y="5671335"/>
            <a:ext cx="1698625" cy="7600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将一页从外存换入内存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SimSun"/>
              <a:cs typeface="SimSun"/>
            </a:endParaRPr>
          </a:p>
          <a:p>
            <a:pPr marL="477520">
              <a:lnSpc>
                <a:spcPct val="100000"/>
              </a:lnSpc>
            </a:pPr>
            <a:r>
              <a:rPr dirty="0" sz="1200" spc="114">
                <a:latin typeface="SimSun"/>
                <a:cs typeface="SimSun"/>
              </a:rPr>
              <a:t>修改页表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26782" y="1949584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sng" sz="1200" spc="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45602" y="2402765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6010" y="3643323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99376" y="3413302"/>
            <a:ext cx="226695" cy="918844"/>
          </a:xfrm>
          <a:custGeom>
            <a:avLst/>
            <a:gdLst/>
            <a:ahLst/>
            <a:cxnLst/>
            <a:rect l="l" t="t" r="r" b="b"/>
            <a:pathLst>
              <a:path w="226694" h="918845">
                <a:moveTo>
                  <a:pt x="0" y="0"/>
                </a:moveTo>
                <a:lnTo>
                  <a:pt x="0" y="918440"/>
                </a:lnTo>
              </a:path>
              <a:path w="226694" h="918845">
                <a:moveTo>
                  <a:pt x="0" y="0"/>
                </a:moveTo>
                <a:lnTo>
                  <a:pt x="226457" y="0"/>
                </a:lnTo>
              </a:path>
            </a:pathLst>
          </a:custGeom>
          <a:ln w="11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738780" y="3190141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1428" y="4301925"/>
            <a:ext cx="297859" cy="7131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3880596" y="645707"/>
            <a:ext cx="4796790" cy="6059805"/>
          </a:xfrm>
          <a:custGeom>
            <a:avLst/>
            <a:gdLst/>
            <a:ahLst/>
            <a:cxnLst/>
            <a:rect l="l" t="t" r="r" b="b"/>
            <a:pathLst>
              <a:path w="4796790" h="6059805">
                <a:moveTo>
                  <a:pt x="1407756" y="0"/>
                </a:moveTo>
                <a:lnTo>
                  <a:pt x="1407756" y="2767595"/>
                </a:lnTo>
              </a:path>
              <a:path w="4796790" h="6059805">
                <a:moveTo>
                  <a:pt x="0" y="5844954"/>
                </a:moveTo>
                <a:lnTo>
                  <a:pt x="0" y="6059542"/>
                </a:lnTo>
              </a:path>
              <a:path w="4796790" h="6059805">
                <a:moveTo>
                  <a:pt x="0" y="6059542"/>
                </a:moveTo>
                <a:lnTo>
                  <a:pt x="4796294" y="6059542"/>
                </a:lnTo>
              </a:path>
              <a:path w="4796790" h="6059805">
                <a:moveTo>
                  <a:pt x="2422077" y="1550400"/>
                </a:moveTo>
                <a:lnTo>
                  <a:pt x="3388616" y="1324106"/>
                </a:lnTo>
                <a:lnTo>
                  <a:pt x="4342863" y="1550400"/>
                </a:lnTo>
                <a:lnTo>
                  <a:pt x="3388616" y="1777287"/>
                </a:lnTo>
                <a:lnTo>
                  <a:pt x="2422077" y="1550400"/>
                </a:lnTo>
                <a:close/>
              </a:path>
            </a:pathLst>
          </a:custGeom>
          <a:ln w="11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616515" y="2068967"/>
            <a:ext cx="136398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页表项在快表中？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296641" y="1379138"/>
            <a:ext cx="1932939" cy="1276985"/>
            <a:chOff x="6296641" y="1379138"/>
            <a:chExt cx="1932939" cy="1276985"/>
          </a:xfrm>
        </p:grpSpPr>
        <p:sp>
          <p:nvSpPr>
            <p:cNvPr id="53" name="object 53"/>
            <p:cNvSpPr/>
            <p:nvPr/>
          </p:nvSpPr>
          <p:spPr>
            <a:xfrm>
              <a:off x="7269213" y="1671651"/>
              <a:ext cx="0" cy="978535"/>
            </a:xfrm>
            <a:custGeom>
              <a:avLst/>
              <a:gdLst/>
              <a:ahLst/>
              <a:cxnLst/>
              <a:rect l="l" t="t" r="r" b="b"/>
              <a:pathLst>
                <a:path w="0" h="978535">
                  <a:moveTo>
                    <a:pt x="0" y="0"/>
                  </a:moveTo>
                  <a:lnTo>
                    <a:pt x="0" y="298161"/>
                  </a:lnTo>
                </a:path>
                <a:path w="0" h="978535">
                  <a:moveTo>
                    <a:pt x="0" y="751343"/>
                  </a:moveTo>
                  <a:lnTo>
                    <a:pt x="0" y="978033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7657" y="1820803"/>
              <a:ext cx="70819" cy="15487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233525" y="2506543"/>
              <a:ext cx="59690" cy="143510"/>
            </a:xfrm>
            <a:custGeom>
              <a:avLst/>
              <a:gdLst/>
              <a:ahLst/>
              <a:cxnLst/>
              <a:rect l="l" t="t" r="r" b="b"/>
              <a:pathLst>
                <a:path w="59690" h="143510">
                  <a:moveTo>
                    <a:pt x="59082" y="0"/>
                  </a:moveTo>
                  <a:lnTo>
                    <a:pt x="35687" y="23955"/>
                  </a:lnTo>
                  <a:lnTo>
                    <a:pt x="0" y="0"/>
                  </a:lnTo>
                  <a:lnTo>
                    <a:pt x="35687" y="143141"/>
                  </a:lnTo>
                  <a:lnTo>
                    <a:pt x="59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302674" y="1385171"/>
              <a:ext cx="1920875" cy="1264920"/>
            </a:xfrm>
            <a:custGeom>
              <a:avLst/>
              <a:gdLst/>
              <a:ahLst/>
              <a:cxnLst/>
              <a:rect l="l" t="t" r="r" b="b"/>
              <a:pathLst>
                <a:path w="1920875" h="1264920">
                  <a:moveTo>
                    <a:pt x="989934" y="1121372"/>
                  </a:moveTo>
                  <a:lnTo>
                    <a:pt x="966539" y="1145328"/>
                  </a:lnTo>
                  <a:lnTo>
                    <a:pt x="930851" y="1121372"/>
                  </a:lnTo>
                  <a:lnTo>
                    <a:pt x="966539" y="1264513"/>
                  </a:lnTo>
                  <a:lnTo>
                    <a:pt x="989934" y="1121372"/>
                  </a:lnTo>
                  <a:close/>
                </a:path>
                <a:path w="1920875" h="1264920">
                  <a:moveTo>
                    <a:pt x="0" y="286480"/>
                  </a:moveTo>
                  <a:lnTo>
                    <a:pt x="1920786" y="286480"/>
                  </a:lnTo>
                  <a:lnTo>
                    <a:pt x="1920786" y="0"/>
                  </a:lnTo>
                  <a:lnTo>
                    <a:pt x="0" y="0"/>
                  </a:lnTo>
                  <a:lnTo>
                    <a:pt x="0" y="286480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783256" y="1400776"/>
            <a:ext cx="98171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40">
                <a:latin typeface="Times New Roman"/>
                <a:cs typeface="Times New Roman"/>
              </a:rPr>
              <a:t>C</a:t>
            </a:r>
            <a:r>
              <a:rPr dirty="0" sz="1200" spc="80">
                <a:latin typeface="Times New Roman"/>
                <a:cs typeface="Times New Roman"/>
              </a:rPr>
              <a:t>P</a:t>
            </a:r>
            <a:r>
              <a:rPr dirty="0" sz="1200" spc="-204">
                <a:latin typeface="Times New Roman"/>
                <a:cs typeface="Times New Roman"/>
              </a:rPr>
              <a:t>U</a:t>
            </a:r>
            <a:r>
              <a:rPr dirty="0" sz="1200" spc="114">
                <a:latin typeface="SimSun"/>
                <a:cs typeface="SimSun"/>
              </a:rPr>
              <a:t>检索快表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02674" y="2649684"/>
            <a:ext cx="1920875" cy="274320"/>
          </a:xfrm>
          <a:custGeom>
            <a:avLst/>
            <a:gdLst/>
            <a:ahLst/>
            <a:cxnLst/>
            <a:rect l="l" t="t" r="r" b="b"/>
            <a:pathLst>
              <a:path w="1920875" h="274319">
                <a:moveTo>
                  <a:pt x="0" y="274205"/>
                </a:moveTo>
                <a:lnTo>
                  <a:pt x="1920786" y="274205"/>
                </a:lnTo>
                <a:lnTo>
                  <a:pt x="1920786" y="0"/>
                </a:lnTo>
                <a:lnTo>
                  <a:pt x="0" y="0"/>
                </a:lnTo>
                <a:lnTo>
                  <a:pt x="0" y="274205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926601" y="2653411"/>
            <a:ext cx="69469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访问页表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21966" y="2402765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296641" y="2917857"/>
            <a:ext cx="1932939" cy="728345"/>
            <a:chOff x="6296641" y="2917857"/>
            <a:chExt cx="1932939" cy="728345"/>
          </a:xfrm>
        </p:grpSpPr>
        <p:sp>
          <p:nvSpPr>
            <p:cNvPr id="62" name="object 62"/>
            <p:cNvSpPr/>
            <p:nvPr/>
          </p:nvSpPr>
          <p:spPr>
            <a:xfrm>
              <a:off x="7269213" y="2923890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89">
                  <a:moveTo>
                    <a:pt x="0" y="0"/>
                  </a:moveTo>
                  <a:lnTo>
                    <a:pt x="0" y="262524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7657" y="3037405"/>
              <a:ext cx="70819" cy="15487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302674" y="3186415"/>
              <a:ext cx="1920875" cy="453390"/>
            </a:xfrm>
            <a:custGeom>
              <a:avLst/>
              <a:gdLst/>
              <a:ahLst/>
              <a:cxnLst/>
              <a:rect l="l" t="t" r="r" b="b"/>
              <a:pathLst>
                <a:path w="1920875" h="453389">
                  <a:moveTo>
                    <a:pt x="0" y="226887"/>
                  </a:moveTo>
                  <a:lnTo>
                    <a:pt x="966539" y="0"/>
                  </a:lnTo>
                  <a:lnTo>
                    <a:pt x="1920786" y="226887"/>
                  </a:lnTo>
                  <a:lnTo>
                    <a:pt x="966539" y="453181"/>
                  </a:lnTo>
                  <a:lnTo>
                    <a:pt x="0" y="226887"/>
                  </a:lnTo>
                  <a:close/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855226" y="3285569"/>
            <a:ext cx="86233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页在内存？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96641" y="3639596"/>
            <a:ext cx="1932939" cy="1091565"/>
            <a:chOff x="6296641" y="3639596"/>
            <a:chExt cx="1932939" cy="1091565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7657" y="3639596"/>
              <a:ext cx="70819" cy="25651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302674" y="4450928"/>
              <a:ext cx="1920875" cy="274320"/>
            </a:xfrm>
            <a:custGeom>
              <a:avLst/>
              <a:gdLst/>
              <a:ahLst/>
              <a:cxnLst/>
              <a:rect l="l" t="t" r="r" b="b"/>
              <a:pathLst>
                <a:path w="1920875" h="274320">
                  <a:moveTo>
                    <a:pt x="0" y="274205"/>
                  </a:moveTo>
                  <a:lnTo>
                    <a:pt x="1920786" y="274205"/>
                  </a:lnTo>
                  <a:lnTo>
                    <a:pt x="1920786" y="0"/>
                  </a:lnTo>
                  <a:lnTo>
                    <a:pt x="0" y="0"/>
                  </a:lnTo>
                  <a:lnTo>
                    <a:pt x="0" y="274205"/>
                  </a:lnTo>
                </a:path>
              </a:pathLst>
            </a:custGeom>
            <a:ln w="11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6544546" y="4466533"/>
            <a:ext cx="153098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修改访问位和修改位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227657" y="4719101"/>
            <a:ext cx="71120" cy="274955"/>
            <a:chOff x="7227657" y="4719101"/>
            <a:chExt cx="71120" cy="274955"/>
          </a:xfrm>
        </p:grpSpPr>
        <p:sp>
          <p:nvSpPr>
            <p:cNvPr id="71" name="object 71"/>
            <p:cNvSpPr/>
            <p:nvPr/>
          </p:nvSpPr>
          <p:spPr>
            <a:xfrm>
              <a:off x="7269213" y="4725133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89">
                  <a:moveTo>
                    <a:pt x="0" y="0"/>
                  </a:moveTo>
                  <a:lnTo>
                    <a:pt x="0" y="262485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7657" y="4838451"/>
              <a:ext cx="70819" cy="155036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6771558" y="5003145"/>
            <a:ext cx="102933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形成物理地址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666404" y="5268027"/>
            <a:ext cx="1193800" cy="549275"/>
            <a:chOff x="6666404" y="5268027"/>
            <a:chExt cx="1193800" cy="549275"/>
          </a:xfrm>
        </p:grpSpPr>
        <p:sp>
          <p:nvSpPr>
            <p:cNvPr id="75" name="object 75"/>
            <p:cNvSpPr/>
            <p:nvPr/>
          </p:nvSpPr>
          <p:spPr>
            <a:xfrm>
              <a:off x="7269213" y="5274060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89">
                  <a:moveTo>
                    <a:pt x="0" y="0"/>
                  </a:moveTo>
                  <a:lnTo>
                    <a:pt x="0" y="262485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7657" y="5387456"/>
              <a:ext cx="70819" cy="15495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672437" y="5524309"/>
              <a:ext cx="1181735" cy="287020"/>
            </a:xfrm>
            <a:custGeom>
              <a:avLst/>
              <a:gdLst/>
              <a:ahLst/>
              <a:cxnLst/>
              <a:rect l="l" t="t" r="r" b="b"/>
              <a:pathLst>
                <a:path w="1181734" h="287020">
                  <a:moveTo>
                    <a:pt x="143345" y="286440"/>
                  </a:moveTo>
                  <a:lnTo>
                    <a:pt x="1037914" y="286440"/>
                  </a:lnTo>
                  <a:lnTo>
                    <a:pt x="1109884" y="262485"/>
                  </a:lnTo>
                  <a:lnTo>
                    <a:pt x="1169562" y="214593"/>
                  </a:lnTo>
                  <a:lnTo>
                    <a:pt x="1181259" y="143220"/>
                  </a:lnTo>
                  <a:lnTo>
                    <a:pt x="1169562" y="71867"/>
                  </a:lnTo>
                  <a:lnTo>
                    <a:pt x="1109884" y="23955"/>
                  </a:lnTo>
                  <a:lnTo>
                    <a:pt x="1037914" y="0"/>
                  </a:lnTo>
                  <a:lnTo>
                    <a:pt x="143345" y="0"/>
                  </a:lnTo>
                  <a:lnTo>
                    <a:pt x="71375" y="23955"/>
                  </a:lnTo>
                  <a:lnTo>
                    <a:pt x="23989" y="71867"/>
                  </a:lnTo>
                  <a:lnTo>
                    <a:pt x="0" y="143220"/>
                  </a:lnTo>
                  <a:lnTo>
                    <a:pt x="23990" y="214593"/>
                  </a:lnTo>
                  <a:lnTo>
                    <a:pt x="71375" y="262485"/>
                  </a:lnTo>
                  <a:lnTo>
                    <a:pt x="143345" y="28644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6771558" y="5540331"/>
            <a:ext cx="102933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地址变换结束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227657" y="1080977"/>
            <a:ext cx="71120" cy="310515"/>
            <a:chOff x="7227657" y="1080977"/>
            <a:chExt cx="71120" cy="310515"/>
          </a:xfrm>
        </p:grpSpPr>
        <p:sp>
          <p:nvSpPr>
            <p:cNvPr id="80" name="object 80"/>
            <p:cNvSpPr/>
            <p:nvPr/>
          </p:nvSpPr>
          <p:spPr>
            <a:xfrm>
              <a:off x="7269213" y="1087009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w="0" h="298450">
                  <a:moveTo>
                    <a:pt x="0" y="0"/>
                  </a:moveTo>
                  <a:lnTo>
                    <a:pt x="0" y="298161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7657" y="1224282"/>
              <a:ext cx="70819" cy="16675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7021966" y="1102615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302674" y="621751"/>
            <a:ext cx="1920875" cy="441325"/>
          </a:xfrm>
          <a:custGeom>
            <a:avLst/>
            <a:gdLst/>
            <a:ahLst/>
            <a:cxnLst/>
            <a:rect l="l" t="t" r="r" b="b"/>
            <a:pathLst>
              <a:path w="1920875" h="441325">
                <a:moveTo>
                  <a:pt x="0" y="214612"/>
                </a:moveTo>
                <a:lnTo>
                  <a:pt x="966539" y="0"/>
                </a:lnTo>
                <a:lnTo>
                  <a:pt x="1920786" y="214612"/>
                </a:lnTo>
                <a:lnTo>
                  <a:pt x="966539" y="441302"/>
                </a:lnTo>
                <a:lnTo>
                  <a:pt x="0" y="214612"/>
                </a:lnTo>
                <a:close/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652203" y="709026"/>
            <a:ext cx="128651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0">
                <a:latin typeface="SimSun"/>
                <a:cs typeface="SimSun"/>
              </a:rPr>
              <a:t>页号＞页表长度?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628490" y="162536"/>
            <a:ext cx="1670050" cy="465455"/>
            <a:chOff x="5628490" y="162536"/>
            <a:chExt cx="1670050" cy="465455"/>
          </a:xfrm>
        </p:grpSpPr>
        <p:sp>
          <p:nvSpPr>
            <p:cNvPr id="86" name="object 86"/>
            <p:cNvSpPr/>
            <p:nvPr/>
          </p:nvSpPr>
          <p:spPr>
            <a:xfrm>
              <a:off x="7269213" y="311710"/>
              <a:ext cx="0" cy="310515"/>
            </a:xfrm>
            <a:custGeom>
              <a:avLst/>
              <a:gdLst/>
              <a:ahLst/>
              <a:cxnLst/>
              <a:rect l="l" t="t" r="r" b="b"/>
              <a:pathLst>
                <a:path w="0" h="310515">
                  <a:moveTo>
                    <a:pt x="0" y="0"/>
                  </a:moveTo>
                  <a:lnTo>
                    <a:pt x="0" y="310040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7657" y="460862"/>
              <a:ext cx="70819" cy="16675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634523" y="168569"/>
              <a:ext cx="1635125" cy="274320"/>
            </a:xfrm>
            <a:custGeom>
              <a:avLst/>
              <a:gdLst/>
              <a:ahLst/>
              <a:cxnLst/>
              <a:rect l="l" t="t" r="r" b="b"/>
              <a:pathLst>
                <a:path w="1635125" h="274320">
                  <a:moveTo>
                    <a:pt x="584483" y="274205"/>
                  </a:moveTo>
                  <a:lnTo>
                    <a:pt x="1097592" y="274205"/>
                  </a:lnTo>
                  <a:lnTo>
                    <a:pt x="1168967" y="262524"/>
                  </a:lnTo>
                  <a:lnTo>
                    <a:pt x="1216947" y="202931"/>
                  </a:lnTo>
                  <a:lnTo>
                    <a:pt x="1228644" y="143141"/>
                  </a:lnTo>
                  <a:lnTo>
                    <a:pt x="1216947" y="71471"/>
                  </a:lnTo>
                  <a:lnTo>
                    <a:pt x="1168967" y="11680"/>
                  </a:lnTo>
                  <a:lnTo>
                    <a:pt x="1097592" y="0"/>
                  </a:lnTo>
                  <a:lnTo>
                    <a:pt x="584483" y="0"/>
                  </a:lnTo>
                  <a:lnTo>
                    <a:pt x="513108" y="11680"/>
                  </a:lnTo>
                  <a:lnTo>
                    <a:pt x="465128" y="71471"/>
                  </a:lnTo>
                  <a:lnTo>
                    <a:pt x="441138" y="143141"/>
                  </a:lnTo>
                  <a:lnTo>
                    <a:pt x="465128" y="202931"/>
                  </a:lnTo>
                  <a:lnTo>
                    <a:pt x="513108" y="262524"/>
                  </a:lnTo>
                  <a:lnTo>
                    <a:pt x="584483" y="274205"/>
                  </a:lnTo>
                </a:path>
                <a:path w="1635125" h="274320">
                  <a:moveTo>
                    <a:pt x="1228644" y="143141"/>
                  </a:moveTo>
                  <a:lnTo>
                    <a:pt x="1634690" y="143141"/>
                  </a:lnTo>
                </a:path>
                <a:path w="1635125" h="274320">
                  <a:moveTo>
                    <a:pt x="0" y="143141"/>
                  </a:moveTo>
                  <a:lnTo>
                    <a:pt x="441138" y="143141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6652" y="269815"/>
              <a:ext cx="154871" cy="71317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3454356" y="40835"/>
            <a:ext cx="3199765" cy="5461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12545">
              <a:lnSpc>
                <a:spcPts val="1285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程序请求访问一页</a:t>
            </a:r>
            <a:endParaRPr sz="1200">
              <a:latin typeface="SimSun"/>
              <a:cs typeface="SimSun"/>
            </a:endParaRPr>
          </a:p>
          <a:p>
            <a:pPr marL="2852420">
              <a:lnSpc>
                <a:spcPts val="1285"/>
              </a:lnSpc>
            </a:pPr>
            <a:r>
              <a:rPr dirty="0" sz="1200" spc="114">
                <a:latin typeface="SimSun"/>
                <a:cs typeface="SimSun"/>
              </a:rPr>
              <a:t>开始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14">
                <a:latin typeface="SimSun"/>
                <a:cs typeface="SimSun"/>
              </a:rPr>
              <a:t>缺页中断处理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676891" y="1182437"/>
            <a:ext cx="0" cy="5523230"/>
          </a:xfrm>
          <a:custGeom>
            <a:avLst/>
            <a:gdLst/>
            <a:ahLst/>
            <a:cxnLst/>
            <a:rect l="l" t="t" r="r" b="b"/>
            <a:pathLst>
              <a:path w="0" h="5523230">
                <a:moveTo>
                  <a:pt x="0" y="5522811"/>
                </a:moveTo>
                <a:lnTo>
                  <a:pt x="0" y="0"/>
                </a:lnTo>
              </a:path>
            </a:pathLst>
          </a:custGeom>
          <a:ln w="11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387276" y="3190141"/>
            <a:ext cx="86233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产生缺页中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387276" y="3417029"/>
            <a:ext cx="86233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断请求调页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302674" y="2196107"/>
            <a:ext cx="2148205" cy="2028189"/>
          </a:xfrm>
          <a:custGeom>
            <a:avLst/>
            <a:gdLst/>
            <a:ahLst/>
            <a:cxnLst/>
            <a:rect l="l" t="t" r="r" b="b"/>
            <a:pathLst>
              <a:path w="2148204" h="2028189">
                <a:moveTo>
                  <a:pt x="2147798" y="2027933"/>
                </a:moveTo>
                <a:lnTo>
                  <a:pt x="2147798" y="0"/>
                </a:lnTo>
              </a:path>
              <a:path w="2148204" h="2028189">
                <a:moveTo>
                  <a:pt x="0" y="1968340"/>
                </a:moveTo>
                <a:lnTo>
                  <a:pt x="1920786" y="1968340"/>
                </a:lnTo>
                <a:lnTo>
                  <a:pt x="1920786" y="1694135"/>
                </a:lnTo>
                <a:lnTo>
                  <a:pt x="0" y="1694135"/>
                </a:lnTo>
                <a:lnTo>
                  <a:pt x="0" y="1968340"/>
                </a:lnTo>
              </a:path>
            </a:pathLst>
          </a:custGeom>
          <a:ln w="11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926601" y="3894166"/>
            <a:ext cx="69469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修改快表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288353" y="699437"/>
            <a:ext cx="4182110" cy="3757929"/>
            <a:chOff x="5288353" y="699437"/>
            <a:chExt cx="4182110" cy="3757929"/>
          </a:xfrm>
        </p:grpSpPr>
        <p:sp>
          <p:nvSpPr>
            <p:cNvPr id="97" name="object 97"/>
            <p:cNvSpPr/>
            <p:nvPr/>
          </p:nvSpPr>
          <p:spPr>
            <a:xfrm>
              <a:off x="7269213" y="4164447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w="0" h="287020">
                  <a:moveTo>
                    <a:pt x="0" y="0"/>
                  </a:moveTo>
                  <a:lnTo>
                    <a:pt x="0" y="286480"/>
                  </a:lnTo>
                </a:path>
              </a:pathLst>
            </a:custGeom>
            <a:ln w="11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7657" y="4290039"/>
              <a:ext cx="70819" cy="16675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5288353" y="3413302"/>
              <a:ext cx="3162300" cy="810895"/>
            </a:xfrm>
            <a:custGeom>
              <a:avLst/>
              <a:gdLst/>
              <a:ahLst/>
              <a:cxnLst/>
              <a:rect l="l" t="t" r="r" b="b"/>
              <a:pathLst>
                <a:path w="3162300" h="810895">
                  <a:moveTo>
                    <a:pt x="0" y="0"/>
                  </a:moveTo>
                  <a:lnTo>
                    <a:pt x="1014320" y="0"/>
                  </a:lnTo>
                </a:path>
                <a:path w="3162300" h="810895">
                  <a:moveTo>
                    <a:pt x="1980860" y="810737"/>
                  </a:moveTo>
                  <a:lnTo>
                    <a:pt x="3162119" y="810737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269213" y="4200084"/>
              <a:ext cx="142875" cy="48260"/>
            </a:xfrm>
            <a:custGeom>
              <a:avLst/>
              <a:gdLst/>
              <a:ahLst/>
              <a:cxnLst/>
              <a:rect l="l" t="t" r="r" b="b"/>
              <a:pathLst>
                <a:path w="142875" h="48260">
                  <a:moveTo>
                    <a:pt x="142750" y="0"/>
                  </a:moveTo>
                  <a:lnTo>
                    <a:pt x="0" y="23955"/>
                  </a:lnTo>
                  <a:lnTo>
                    <a:pt x="142750" y="47911"/>
                  </a:lnTo>
                  <a:lnTo>
                    <a:pt x="119355" y="23955"/>
                  </a:lnTo>
                  <a:lnTo>
                    <a:pt x="142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269213" y="1182437"/>
              <a:ext cx="1407795" cy="3065780"/>
            </a:xfrm>
            <a:custGeom>
              <a:avLst/>
              <a:gdLst/>
              <a:ahLst/>
              <a:cxnLst/>
              <a:rect l="l" t="t" r="r" b="b"/>
              <a:pathLst>
                <a:path w="1407795" h="3065779">
                  <a:moveTo>
                    <a:pt x="142750" y="3065559"/>
                  </a:moveTo>
                  <a:lnTo>
                    <a:pt x="119355" y="3041603"/>
                  </a:lnTo>
                  <a:lnTo>
                    <a:pt x="142750" y="3017647"/>
                  </a:lnTo>
                  <a:lnTo>
                    <a:pt x="0" y="3041603"/>
                  </a:lnTo>
                  <a:lnTo>
                    <a:pt x="142750" y="3065559"/>
                  </a:lnTo>
                  <a:close/>
                </a:path>
                <a:path w="1407795" h="3065779">
                  <a:moveTo>
                    <a:pt x="954246" y="1013669"/>
                  </a:moveTo>
                  <a:lnTo>
                    <a:pt x="1181259" y="1013669"/>
                  </a:lnTo>
                </a:path>
                <a:path w="1407795" h="3065779">
                  <a:moveTo>
                    <a:pt x="0" y="0"/>
                  </a:moveTo>
                  <a:lnTo>
                    <a:pt x="1407677" y="0"/>
                  </a:lnTo>
                </a:path>
              </a:pathLst>
            </a:custGeom>
            <a:ln w="11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3351" y="1140740"/>
              <a:ext cx="154475" cy="7151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8223460" y="836364"/>
              <a:ext cx="334645" cy="0"/>
            </a:xfrm>
            <a:custGeom>
              <a:avLst/>
              <a:gdLst/>
              <a:ahLst/>
              <a:cxnLst/>
              <a:rect l="l" t="t" r="r" b="b"/>
              <a:pathLst>
                <a:path w="334645" h="0">
                  <a:moveTo>
                    <a:pt x="0" y="0"/>
                  </a:moveTo>
                  <a:lnTo>
                    <a:pt x="334075" y="0"/>
                  </a:lnTo>
                </a:path>
              </a:pathLst>
            </a:custGeom>
            <a:ln w="11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15986" y="806942"/>
              <a:ext cx="166767" cy="7131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8676890" y="705299"/>
              <a:ext cx="788035" cy="274320"/>
            </a:xfrm>
            <a:custGeom>
              <a:avLst/>
              <a:gdLst/>
              <a:ahLst/>
              <a:cxnLst/>
              <a:rect l="l" t="t" r="r" b="b"/>
              <a:pathLst>
                <a:path w="788034" h="274319">
                  <a:moveTo>
                    <a:pt x="131449" y="274205"/>
                  </a:moveTo>
                  <a:lnTo>
                    <a:pt x="644557" y="274205"/>
                  </a:lnTo>
                  <a:lnTo>
                    <a:pt x="715932" y="262524"/>
                  </a:lnTo>
                  <a:lnTo>
                    <a:pt x="763912" y="202733"/>
                  </a:lnTo>
                  <a:lnTo>
                    <a:pt x="787506" y="131064"/>
                  </a:lnTo>
                  <a:lnTo>
                    <a:pt x="763912" y="71273"/>
                  </a:lnTo>
                  <a:lnTo>
                    <a:pt x="715932" y="11680"/>
                  </a:lnTo>
                  <a:lnTo>
                    <a:pt x="644557" y="0"/>
                  </a:lnTo>
                  <a:lnTo>
                    <a:pt x="131449" y="0"/>
                  </a:lnTo>
                  <a:lnTo>
                    <a:pt x="71771" y="11680"/>
                  </a:lnTo>
                  <a:lnTo>
                    <a:pt x="12094" y="71273"/>
                  </a:lnTo>
                  <a:lnTo>
                    <a:pt x="0" y="131064"/>
                  </a:lnTo>
                  <a:lnTo>
                    <a:pt x="12094" y="202733"/>
                  </a:lnTo>
                  <a:lnTo>
                    <a:pt x="71771" y="262524"/>
                  </a:lnTo>
                  <a:lnTo>
                    <a:pt x="131449" y="274205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6997976" y="3643323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740126" y="709026"/>
            <a:ext cx="69469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14">
                <a:latin typeface="SimSun"/>
                <a:cs typeface="SimSun"/>
              </a:rPr>
              <a:t>越界中断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262904" y="1949584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286894" y="625478"/>
            <a:ext cx="1809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307719" y="920877"/>
            <a:ext cx="330200" cy="4585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ts val="3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请 求 分 页 中 的 地 址 变 换 过 程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655" y="609600"/>
            <a:ext cx="9904730" cy="1321435"/>
          </a:xfrm>
          <a:custGeom>
            <a:avLst/>
            <a:gdLst/>
            <a:ahLst/>
            <a:cxnLst/>
            <a:rect l="l" t="t" r="r" b="b"/>
            <a:pathLst>
              <a:path w="9904730" h="1321435">
                <a:moveTo>
                  <a:pt x="9904476" y="0"/>
                </a:moveTo>
                <a:lnTo>
                  <a:pt x="0" y="0"/>
                </a:lnTo>
                <a:lnTo>
                  <a:pt x="0" y="1321308"/>
                </a:lnTo>
                <a:lnTo>
                  <a:pt x="9904476" y="1321308"/>
                </a:lnTo>
                <a:lnTo>
                  <a:pt x="9904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412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最小物理块数的确定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207463"/>
            <a:ext cx="8902700" cy="271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是指能保证进程正常运行所需的最小物理块数。当系统为进程分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配的物理块数少于此值时，进程将无法运行。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进程应获得的最少物理块数与计算机的硬件结构有关，取决于指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令的格式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功能和寻址方式。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655" y="609600"/>
            <a:ext cx="9904730" cy="1321435"/>
          </a:xfrm>
          <a:custGeom>
            <a:avLst/>
            <a:gdLst/>
            <a:ahLst/>
            <a:cxnLst/>
            <a:rect l="l" t="t" r="r" b="b"/>
            <a:pathLst>
              <a:path w="9904730" h="1321435">
                <a:moveTo>
                  <a:pt x="9904476" y="0"/>
                </a:moveTo>
                <a:lnTo>
                  <a:pt x="0" y="0"/>
                </a:lnTo>
                <a:lnTo>
                  <a:pt x="0" y="1321308"/>
                </a:lnTo>
                <a:lnTo>
                  <a:pt x="9904476" y="1321308"/>
                </a:lnTo>
                <a:lnTo>
                  <a:pt x="9904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412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最小物理块数的确定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077339"/>
            <a:ext cx="90557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55372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Madnic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k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曾经描述了一个真正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System	360系统中的程序缺页中断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曲线（称为下降曲线），如图所示。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264" y="3297935"/>
            <a:ext cx="7840980" cy="35600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655" y="609600"/>
            <a:ext cx="9904730" cy="1321435"/>
          </a:xfrm>
          <a:custGeom>
            <a:avLst/>
            <a:gdLst/>
            <a:ahLst/>
            <a:cxnLst/>
            <a:rect l="l" t="t" r="r" b="b"/>
            <a:pathLst>
              <a:path w="9904730" h="1321435">
                <a:moveTo>
                  <a:pt x="9904476" y="0"/>
                </a:moveTo>
                <a:lnTo>
                  <a:pt x="0" y="0"/>
                </a:lnTo>
                <a:lnTo>
                  <a:pt x="0" y="1321308"/>
                </a:lnTo>
                <a:lnTo>
                  <a:pt x="9904476" y="1321308"/>
                </a:lnTo>
                <a:lnTo>
                  <a:pt x="9904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412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最小物理块数的确定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8368" y="1847088"/>
            <a:ext cx="9942830" cy="1536700"/>
            <a:chOff x="658368" y="1847088"/>
            <a:chExt cx="9942830" cy="1536700"/>
          </a:xfrm>
        </p:grpSpPr>
        <p:sp>
          <p:nvSpPr>
            <p:cNvPr id="5" name="object 5"/>
            <p:cNvSpPr/>
            <p:nvPr/>
          </p:nvSpPr>
          <p:spPr>
            <a:xfrm>
              <a:off x="677418" y="1866138"/>
              <a:ext cx="9904730" cy="1498600"/>
            </a:xfrm>
            <a:custGeom>
              <a:avLst/>
              <a:gdLst/>
              <a:ahLst/>
              <a:cxnLst/>
              <a:rect l="l" t="t" r="r" b="b"/>
              <a:pathLst>
                <a:path w="9904730" h="1498600">
                  <a:moveTo>
                    <a:pt x="9904476" y="0"/>
                  </a:moveTo>
                  <a:lnTo>
                    <a:pt x="0" y="0"/>
                  </a:lnTo>
                  <a:lnTo>
                    <a:pt x="0" y="1498091"/>
                  </a:lnTo>
                  <a:lnTo>
                    <a:pt x="9904476" y="1498091"/>
                  </a:lnTo>
                  <a:lnTo>
                    <a:pt x="9904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7418" y="1866138"/>
              <a:ext cx="9904730" cy="1498600"/>
            </a:xfrm>
            <a:custGeom>
              <a:avLst/>
              <a:gdLst/>
              <a:ahLst/>
              <a:cxnLst/>
              <a:rect l="l" t="t" r="r" b="b"/>
              <a:pathLst>
                <a:path w="9904730" h="1498600">
                  <a:moveTo>
                    <a:pt x="0" y="1498091"/>
                  </a:moveTo>
                  <a:lnTo>
                    <a:pt x="9904476" y="1498091"/>
                  </a:lnTo>
                  <a:lnTo>
                    <a:pt x="9904476" y="0"/>
                  </a:lnTo>
                  <a:lnTo>
                    <a:pt x="0" y="0"/>
                  </a:lnTo>
                  <a:lnTo>
                    <a:pt x="0" y="1498091"/>
                  </a:lnTo>
                  <a:close/>
                </a:path>
              </a:pathLst>
            </a:custGeom>
            <a:ln w="38099">
              <a:solidFill>
                <a:srgbClr val="E766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56310" y="2142490"/>
            <a:ext cx="947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实践证明，如果一个进程在内存中分配的帧数比较少，尽管有局部性原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2874390"/>
            <a:ext cx="368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理，缺页率仍然相对较高。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8368" y="2506091"/>
            <a:ext cx="9942830" cy="4045585"/>
            <a:chOff x="658368" y="2506091"/>
            <a:chExt cx="9942830" cy="4045585"/>
          </a:xfrm>
        </p:grpSpPr>
        <p:sp>
          <p:nvSpPr>
            <p:cNvPr id="10" name="object 10"/>
            <p:cNvSpPr/>
            <p:nvPr/>
          </p:nvSpPr>
          <p:spPr>
            <a:xfrm>
              <a:off x="7005065" y="2518791"/>
              <a:ext cx="3234055" cy="1066800"/>
            </a:xfrm>
            <a:custGeom>
              <a:avLst/>
              <a:gdLst/>
              <a:ahLst/>
              <a:cxnLst/>
              <a:rect l="l" t="t" r="r" b="b"/>
              <a:pathLst>
                <a:path w="3234054" h="1066800">
                  <a:moveTo>
                    <a:pt x="3108959" y="316611"/>
                  </a:moveTo>
                  <a:lnTo>
                    <a:pt x="124967" y="316611"/>
                  </a:lnTo>
                  <a:lnTo>
                    <a:pt x="76348" y="326439"/>
                  </a:lnTo>
                  <a:lnTo>
                    <a:pt x="36623" y="353234"/>
                  </a:lnTo>
                  <a:lnTo>
                    <a:pt x="9828" y="392959"/>
                  </a:lnTo>
                  <a:lnTo>
                    <a:pt x="0" y="441579"/>
                  </a:lnTo>
                  <a:lnTo>
                    <a:pt x="0" y="941451"/>
                  </a:lnTo>
                  <a:lnTo>
                    <a:pt x="9828" y="990070"/>
                  </a:lnTo>
                  <a:lnTo>
                    <a:pt x="36623" y="1029795"/>
                  </a:lnTo>
                  <a:lnTo>
                    <a:pt x="76348" y="1056590"/>
                  </a:lnTo>
                  <a:lnTo>
                    <a:pt x="124967" y="1066419"/>
                  </a:lnTo>
                  <a:lnTo>
                    <a:pt x="3108959" y="1066419"/>
                  </a:lnTo>
                  <a:lnTo>
                    <a:pt x="3157579" y="1056590"/>
                  </a:lnTo>
                  <a:lnTo>
                    <a:pt x="3197304" y="1029795"/>
                  </a:lnTo>
                  <a:lnTo>
                    <a:pt x="3224099" y="990070"/>
                  </a:lnTo>
                  <a:lnTo>
                    <a:pt x="3233928" y="941451"/>
                  </a:lnTo>
                  <a:lnTo>
                    <a:pt x="3233928" y="441579"/>
                  </a:lnTo>
                  <a:lnTo>
                    <a:pt x="3224099" y="392959"/>
                  </a:lnTo>
                  <a:lnTo>
                    <a:pt x="3197304" y="353234"/>
                  </a:lnTo>
                  <a:lnTo>
                    <a:pt x="3157579" y="326439"/>
                  </a:lnTo>
                  <a:lnTo>
                    <a:pt x="3108959" y="316611"/>
                  </a:lnTo>
                  <a:close/>
                </a:path>
                <a:path w="3234054" h="1066800">
                  <a:moveTo>
                    <a:pt x="132841" y="0"/>
                  </a:moveTo>
                  <a:lnTo>
                    <a:pt x="538987" y="316611"/>
                  </a:lnTo>
                  <a:lnTo>
                    <a:pt x="1347469" y="316611"/>
                  </a:lnTo>
                  <a:lnTo>
                    <a:pt x="132841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05065" y="2518791"/>
              <a:ext cx="3234055" cy="1066800"/>
            </a:xfrm>
            <a:custGeom>
              <a:avLst/>
              <a:gdLst/>
              <a:ahLst/>
              <a:cxnLst/>
              <a:rect l="l" t="t" r="r" b="b"/>
              <a:pathLst>
                <a:path w="3234054" h="1066800">
                  <a:moveTo>
                    <a:pt x="0" y="441579"/>
                  </a:moveTo>
                  <a:lnTo>
                    <a:pt x="9828" y="392959"/>
                  </a:lnTo>
                  <a:lnTo>
                    <a:pt x="36623" y="353234"/>
                  </a:lnTo>
                  <a:lnTo>
                    <a:pt x="76348" y="326439"/>
                  </a:lnTo>
                  <a:lnTo>
                    <a:pt x="124967" y="316611"/>
                  </a:lnTo>
                  <a:lnTo>
                    <a:pt x="538987" y="316611"/>
                  </a:lnTo>
                  <a:lnTo>
                    <a:pt x="132841" y="0"/>
                  </a:lnTo>
                  <a:lnTo>
                    <a:pt x="1347469" y="316611"/>
                  </a:lnTo>
                  <a:lnTo>
                    <a:pt x="3108959" y="316611"/>
                  </a:lnTo>
                  <a:lnTo>
                    <a:pt x="3157579" y="326439"/>
                  </a:lnTo>
                  <a:lnTo>
                    <a:pt x="3197304" y="353234"/>
                  </a:lnTo>
                  <a:lnTo>
                    <a:pt x="3224099" y="392959"/>
                  </a:lnTo>
                  <a:lnTo>
                    <a:pt x="3233928" y="441579"/>
                  </a:lnTo>
                  <a:lnTo>
                    <a:pt x="3233928" y="629031"/>
                  </a:lnTo>
                  <a:lnTo>
                    <a:pt x="3233928" y="941451"/>
                  </a:lnTo>
                  <a:lnTo>
                    <a:pt x="3224099" y="990070"/>
                  </a:lnTo>
                  <a:lnTo>
                    <a:pt x="3197304" y="1029795"/>
                  </a:lnTo>
                  <a:lnTo>
                    <a:pt x="3157579" y="1056590"/>
                  </a:lnTo>
                  <a:lnTo>
                    <a:pt x="3108959" y="1066419"/>
                  </a:lnTo>
                  <a:lnTo>
                    <a:pt x="1347469" y="1066419"/>
                  </a:lnTo>
                  <a:lnTo>
                    <a:pt x="538987" y="1066419"/>
                  </a:lnTo>
                  <a:lnTo>
                    <a:pt x="124967" y="1066419"/>
                  </a:lnTo>
                  <a:lnTo>
                    <a:pt x="76348" y="1056590"/>
                  </a:lnTo>
                  <a:lnTo>
                    <a:pt x="36623" y="1029795"/>
                  </a:lnTo>
                  <a:lnTo>
                    <a:pt x="9828" y="990070"/>
                  </a:lnTo>
                  <a:lnTo>
                    <a:pt x="0" y="941451"/>
                  </a:lnTo>
                  <a:lnTo>
                    <a:pt x="0" y="629031"/>
                  </a:lnTo>
                  <a:lnTo>
                    <a:pt x="0" y="4415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7418" y="4488942"/>
              <a:ext cx="9904730" cy="2044064"/>
            </a:xfrm>
            <a:custGeom>
              <a:avLst/>
              <a:gdLst/>
              <a:ahLst/>
              <a:cxnLst/>
              <a:rect l="l" t="t" r="r" b="b"/>
              <a:pathLst>
                <a:path w="9904730" h="2044065">
                  <a:moveTo>
                    <a:pt x="9904476" y="0"/>
                  </a:moveTo>
                  <a:lnTo>
                    <a:pt x="0" y="0"/>
                  </a:lnTo>
                  <a:lnTo>
                    <a:pt x="0" y="2043683"/>
                  </a:lnTo>
                  <a:lnTo>
                    <a:pt x="9904476" y="2043683"/>
                  </a:lnTo>
                  <a:lnTo>
                    <a:pt x="9904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7418" y="4488942"/>
              <a:ext cx="9904730" cy="2044064"/>
            </a:xfrm>
            <a:custGeom>
              <a:avLst/>
              <a:gdLst/>
              <a:ahLst/>
              <a:cxnLst/>
              <a:rect l="l" t="t" r="r" b="b"/>
              <a:pathLst>
                <a:path w="9904730" h="2044065">
                  <a:moveTo>
                    <a:pt x="0" y="2043683"/>
                  </a:moveTo>
                  <a:lnTo>
                    <a:pt x="9904476" y="2043683"/>
                  </a:lnTo>
                  <a:lnTo>
                    <a:pt x="9904476" y="0"/>
                  </a:lnTo>
                  <a:lnTo>
                    <a:pt x="0" y="0"/>
                  </a:lnTo>
                  <a:lnTo>
                    <a:pt x="0" y="2043683"/>
                  </a:lnTo>
                  <a:close/>
                </a:path>
              </a:pathLst>
            </a:custGeom>
            <a:ln w="38100">
              <a:solidFill>
                <a:srgbClr val="E766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31126" y="3023438"/>
            <a:ext cx="27825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FFFFFF"/>
                </a:solidFill>
                <a:latin typeface="Microsoft YaHei UI"/>
                <a:cs typeface="Microsoft YaHei UI"/>
              </a:rPr>
              <a:t>分配帧数太少不合适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60830" y="3538982"/>
            <a:ext cx="3259454" cy="1163320"/>
            <a:chOff x="1560830" y="3538982"/>
            <a:chExt cx="3259454" cy="1163320"/>
          </a:xfrm>
        </p:grpSpPr>
        <p:sp>
          <p:nvSpPr>
            <p:cNvPr id="16" name="object 16"/>
            <p:cNvSpPr/>
            <p:nvPr/>
          </p:nvSpPr>
          <p:spPr>
            <a:xfrm>
              <a:off x="1573530" y="3551682"/>
              <a:ext cx="3234055" cy="1137920"/>
            </a:xfrm>
            <a:custGeom>
              <a:avLst/>
              <a:gdLst/>
              <a:ahLst/>
              <a:cxnLst/>
              <a:rect l="l" t="t" r="r" b="b"/>
              <a:pathLst>
                <a:path w="3234054" h="1137920">
                  <a:moveTo>
                    <a:pt x="2694940" y="749807"/>
                  </a:moveTo>
                  <a:lnTo>
                    <a:pt x="1886458" y="749807"/>
                  </a:lnTo>
                  <a:lnTo>
                    <a:pt x="2991104" y="1137665"/>
                  </a:lnTo>
                  <a:lnTo>
                    <a:pt x="2694940" y="749807"/>
                  </a:lnTo>
                  <a:close/>
                </a:path>
                <a:path w="3234054" h="1137920">
                  <a:moveTo>
                    <a:pt x="3108960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7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7"/>
                  </a:lnTo>
                  <a:lnTo>
                    <a:pt x="3108960" y="749807"/>
                  </a:lnTo>
                  <a:lnTo>
                    <a:pt x="3157579" y="739979"/>
                  </a:lnTo>
                  <a:lnTo>
                    <a:pt x="3197304" y="713184"/>
                  </a:lnTo>
                  <a:lnTo>
                    <a:pt x="3224099" y="673459"/>
                  </a:lnTo>
                  <a:lnTo>
                    <a:pt x="3233928" y="624839"/>
                  </a:lnTo>
                  <a:lnTo>
                    <a:pt x="3233928" y="124967"/>
                  </a:lnTo>
                  <a:lnTo>
                    <a:pt x="3224099" y="76348"/>
                  </a:lnTo>
                  <a:lnTo>
                    <a:pt x="3197304" y="36623"/>
                  </a:lnTo>
                  <a:lnTo>
                    <a:pt x="3157579" y="9828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3530" y="3551682"/>
              <a:ext cx="3234055" cy="1137920"/>
            </a:xfrm>
            <a:custGeom>
              <a:avLst/>
              <a:gdLst/>
              <a:ahLst/>
              <a:cxnLst/>
              <a:rect l="l" t="t" r="r" b="b"/>
              <a:pathLst>
                <a:path w="3234054" h="1137920">
                  <a:moveTo>
                    <a:pt x="0" y="124967"/>
                  </a:move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lnTo>
                    <a:pt x="1886458" y="0"/>
                  </a:lnTo>
                  <a:lnTo>
                    <a:pt x="2694940" y="0"/>
                  </a:lnTo>
                  <a:lnTo>
                    <a:pt x="3108960" y="0"/>
                  </a:lnTo>
                  <a:lnTo>
                    <a:pt x="3157579" y="9828"/>
                  </a:lnTo>
                  <a:lnTo>
                    <a:pt x="3197304" y="36623"/>
                  </a:lnTo>
                  <a:lnTo>
                    <a:pt x="3224099" y="76348"/>
                  </a:lnTo>
                  <a:lnTo>
                    <a:pt x="3233928" y="124967"/>
                  </a:lnTo>
                  <a:lnTo>
                    <a:pt x="3233928" y="437387"/>
                  </a:lnTo>
                  <a:lnTo>
                    <a:pt x="3233928" y="624839"/>
                  </a:lnTo>
                  <a:lnTo>
                    <a:pt x="3224099" y="673459"/>
                  </a:lnTo>
                  <a:lnTo>
                    <a:pt x="3197304" y="713184"/>
                  </a:lnTo>
                  <a:lnTo>
                    <a:pt x="3157579" y="739979"/>
                  </a:lnTo>
                  <a:lnTo>
                    <a:pt x="3108960" y="749807"/>
                  </a:lnTo>
                  <a:lnTo>
                    <a:pt x="2694940" y="749807"/>
                  </a:lnTo>
                  <a:lnTo>
                    <a:pt x="2991104" y="1137665"/>
                  </a:lnTo>
                  <a:lnTo>
                    <a:pt x="1886458" y="749807"/>
                  </a:lnTo>
                  <a:lnTo>
                    <a:pt x="124968" y="749807"/>
                  </a:lnTo>
                  <a:lnTo>
                    <a:pt x="76348" y="739979"/>
                  </a:lnTo>
                  <a:lnTo>
                    <a:pt x="36623" y="713184"/>
                  </a:lnTo>
                  <a:lnTo>
                    <a:pt x="9828" y="673459"/>
                  </a:lnTo>
                  <a:lnTo>
                    <a:pt x="0" y="624839"/>
                  </a:lnTo>
                  <a:lnTo>
                    <a:pt x="0" y="437387"/>
                  </a:lnTo>
                  <a:lnTo>
                    <a:pt x="0" y="1249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56310" y="3740657"/>
            <a:ext cx="9474200" cy="237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4735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FFFFFF"/>
                </a:solidFill>
                <a:latin typeface="Microsoft YaHei UI"/>
                <a:cs typeface="Microsoft YaHei UI"/>
              </a:rPr>
              <a:t>分配帧数太多不合适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Microsoft YaHei UI"/>
              <a:cs typeface="Microsoft YaHei UI"/>
            </a:endParaRPr>
          </a:p>
          <a:p>
            <a:pPr algn="just" marL="12700" marR="5080">
              <a:lnSpc>
                <a:spcPct val="15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分配给一个进程的帧数越多，由于局部性原理，该进程的缺页率没有明 显的变化，但在任何时候驻留在内存中的进程数就越少，从而降低了操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作系统至少找到一个就绪进程的可能性，降低了CPU的利用率。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655" y="609600"/>
            <a:ext cx="9904730" cy="1321435"/>
          </a:xfrm>
          <a:custGeom>
            <a:avLst/>
            <a:gdLst/>
            <a:ahLst/>
            <a:cxnLst/>
            <a:rect l="l" t="t" r="r" b="b"/>
            <a:pathLst>
              <a:path w="9904730" h="1321435">
                <a:moveTo>
                  <a:pt x="9904476" y="0"/>
                </a:moveTo>
                <a:lnTo>
                  <a:pt x="0" y="0"/>
                </a:lnTo>
                <a:lnTo>
                  <a:pt x="0" y="1321308"/>
                </a:lnTo>
                <a:lnTo>
                  <a:pt x="9904476" y="1321308"/>
                </a:lnTo>
                <a:lnTo>
                  <a:pt x="9904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9412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最小物理块数的确定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3803903"/>
            <a:ext cx="7824978" cy="811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310" y="1763395"/>
            <a:ext cx="8561070" cy="258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目前流行的支持多字节指令的计算机系统中，一条指令需要对源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操作数和目的操作数进行处理（通常是二地址指令），那么一个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进程的运行空间最好不小于6个页面。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SimSun"/>
              <a:cs typeface="SimSun"/>
            </a:endParaRPr>
          </a:p>
          <a:p>
            <a:pPr marL="1195705">
              <a:lnSpc>
                <a:spcPct val="100000"/>
              </a:lnSpc>
              <a:spcBef>
                <a:spcPts val="5"/>
              </a:spcBef>
            </a:pPr>
            <a:r>
              <a:rPr dirty="0" sz="2400" spc="10" b="1">
                <a:solidFill>
                  <a:srgbClr val="FFFFFF"/>
                </a:solidFill>
                <a:latin typeface="Microsoft YaHei UI"/>
                <a:cs typeface="Microsoft YaHei UI"/>
              </a:rPr>
              <a:t>请求分页系统中的页面分配应当以减少缺页率为目标。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9661" y="5218938"/>
            <a:ext cx="2289175" cy="986155"/>
          </a:xfrm>
          <a:custGeom>
            <a:avLst/>
            <a:gdLst/>
            <a:ahLst/>
            <a:cxnLst/>
            <a:rect l="l" t="t" r="r" b="b"/>
            <a:pathLst>
              <a:path w="2289175" h="986154">
                <a:moveTo>
                  <a:pt x="1909826" y="0"/>
                </a:moveTo>
                <a:lnTo>
                  <a:pt x="164337" y="0"/>
                </a:lnTo>
                <a:lnTo>
                  <a:pt x="120635" y="5867"/>
                </a:lnTo>
                <a:lnTo>
                  <a:pt x="81374" y="22427"/>
                </a:lnTo>
                <a:lnTo>
                  <a:pt x="48117" y="48117"/>
                </a:lnTo>
                <a:lnTo>
                  <a:pt x="22427" y="81374"/>
                </a:lnTo>
                <a:lnTo>
                  <a:pt x="5867" y="120635"/>
                </a:lnTo>
                <a:lnTo>
                  <a:pt x="0" y="164337"/>
                </a:lnTo>
                <a:lnTo>
                  <a:pt x="0" y="821690"/>
                </a:lnTo>
                <a:lnTo>
                  <a:pt x="5867" y="865375"/>
                </a:lnTo>
                <a:lnTo>
                  <a:pt x="22427" y="904631"/>
                </a:lnTo>
                <a:lnTo>
                  <a:pt x="48117" y="937891"/>
                </a:lnTo>
                <a:lnTo>
                  <a:pt x="81374" y="963589"/>
                </a:lnTo>
                <a:lnTo>
                  <a:pt x="120635" y="980157"/>
                </a:lnTo>
                <a:lnTo>
                  <a:pt x="164337" y="986028"/>
                </a:lnTo>
                <a:lnTo>
                  <a:pt x="1909826" y="986028"/>
                </a:lnTo>
                <a:lnTo>
                  <a:pt x="1953528" y="980157"/>
                </a:lnTo>
                <a:lnTo>
                  <a:pt x="1992789" y="963589"/>
                </a:lnTo>
                <a:lnTo>
                  <a:pt x="2026046" y="937891"/>
                </a:lnTo>
                <a:lnTo>
                  <a:pt x="2051736" y="904631"/>
                </a:lnTo>
                <a:lnTo>
                  <a:pt x="2068296" y="865375"/>
                </a:lnTo>
                <a:lnTo>
                  <a:pt x="2074164" y="821690"/>
                </a:lnTo>
                <a:lnTo>
                  <a:pt x="2279779" y="821690"/>
                </a:lnTo>
                <a:lnTo>
                  <a:pt x="2074164" y="575183"/>
                </a:lnTo>
                <a:lnTo>
                  <a:pt x="2074164" y="164337"/>
                </a:lnTo>
                <a:lnTo>
                  <a:pt x="2068296" y="120635"/>
                </a:lnTo>
                <a:lnTo>
                  <a:pt x="2051736" y="81374"/>
                </a:lnTo>
                <a:lnTo>
                  <a:pt x="2026046" y="48117"/>
                </a:lnTo>
                <a:lnTo>
                  <a:pt x="1992789" y="22427"/>
                </a:lnTo>
                <a:lnTo>
                  <a:pt x="1953528" y="5867"/>
                </a:lnTo>
                <a:lnTo>
                  <a:pt x="1909826" y="0"/>
                </a:lnTo>
                <a:close/>
              </a:path>
              <a:path w="2289175" h="986154">
                <a:moveTo>
                  <a:pt x="2279779" y="821690"/>
                </a:moveTo>
                <a:lnTo>
                  <a:pt x="2074164" y="821690"/>
                </a:lnTo>
                <a:lnTo>
                  <a:pt x="2288793" y="832497"/>
                </a:lnTo>
                <a:lnTo>
                  <a:pt x="2279779" y="82169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34182" y="5526430"/>
            <a:ext cx="1865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FFFFFF"/>
                </a:solidFill>
                <a:latin typeface="Microsoft YaHei UI"/>
                <a:cs typeface="Microsoft YaHei UI"/>
              </a:rPr>
              <a:t>需考虑因素：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7551" y="4558639"/>
            <a:ext cx="307657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指令格式、寻址方式、 程序长度、页面走向、 </a:t>
            </a:r>
            <a:r>
              <a:rPr dirty="0" sz="2400">
                <a:latin typeface="SimSun"/>
                <a:cs typeface="SimSun"/>
              </a:rPr>
              <a:t>程序的工作集尺寸、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多道并发度等。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2509" y="4947665"/>
            <a:ext cx="376555" cy="1701164"/>
          </a:xfrm>
          <a:custGeom>
            <a:avLst/>
            <a:gdLst/>
            <a:ahLst/>
            <a:cxnLst/>
            <a:rect l="l" t="t" r="r" b="b"/>
            <a:pathLst>
              <a:path w="376554" h="1701165">
                <a:moveTo>
                  <a:pt x="376427" y="1700783"/>
                </a:moveTo>
                <a:lnTo>
                  <a:pt x="303192" y="1698318"/>
                </a:lnTo>
                <a:lnTo>
                  <a:pt x="243363" y="1691595"/>
                </a:lnTo>
                <a:lnTo>
                  <a:pt x="203013" y="1681624"/>
                </a:lnTo>
                <a:lnTo>
                  <a:pt x="188213" y="1669414"/>
                </a:lnTo>
                <a:lnTo>
                  <a:pt x="188213" y="881760"/>
                </a:lnTo>
                <a:lnTo>
                  <a:pt x="173414" y="869551"/>
                </a:lnTo>
                <a:lnTo>
                  <a:pt x="133064" y="859580"/>
                </a:lnTo>
                <a:lnTo>
                  <a:pt x="73235" y="852857"/>
                </a:lnTo>
                <a:lnTo>
                  <a:pt x="0" y="850391"/>
                </a:lnTo>
                <a:lnTo>
                  <a:pt x="73235" y="847926"/>
                </a:lnTo>
                <a:lnTo>
                  <a:pt x="133064" y="841203"/>
                </a:lnTo>
                <a:lnTo>
                  <a:pt x="173414" y="831232"/>
                </a:lnTo>
                <a:lnTo>
                  <a:pt x="188213" y="819022"/>
                </a:lnTo>
                <a:lnTo>
                  <a:pt x="188213" y="31368"/>
                </a:lnTo>
                <a:lnTo>
                  <a:pt x="203013" y="19180"/>
                </a:lnTo>
                <a:lnTo>
                  <a:pt x="243363" y="9207"/>
                </a:lnTo>
                <a:lnTo>
                  <a:pt x="303192" y="2472"/>
                </a:lnTo>
                <a:lnTo>
                  <a:pt x="376427" y="0"/>
                </a:lnTo>
              </a:path>
            </a:pathLst>
          </a:custGeom>
          <a:ln w="381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内存分配策略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46884"/>
            <a:ext cx="10050145" cy="459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在请求分页系统中，可采取两种内存分配策略，即固定和可变分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400" spc="75">
                <a:solidFill>
                  <a:srgbClr val="404040"/>
                </a:solidFill>
                <a:latin typeface="SimSun"/>
                <a:cs typeface="SimSun"/>
              </a:rPr>
              <a:t>策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 marL="355600" marR="306705">
              <a:lnSpc>
                <a:spcPct val="200000"/>
              </a:lnSpc>
            </a:pP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在进行置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换</a:t>
            </a:r>
            <a:r>
              <a:rPr dirty="0" sz="2400" spc="3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-5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也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可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采取两种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策</a:t>
            </a:r>
            <a:r>
              <a:rPr dirty="0" sz="2400" spc="40">
                <a:solidFill>
                  <a:srgbClr val="404040"/>
                </a:solidFill>
                <a:latin typeface="SimSun"/>
                <a:cs typeface="SimSun"/>
              </a:rPr>
              <a:t>略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，即全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局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置换和局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部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置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换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。于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组合出以下三种适用的策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略。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tabLst>
                <a:tab pos="911225" algn="l"/>
                <a:tab pos="4417060" algn="l"/>
                <a:tab pos="6245860" algn="l"/>
                <a:tab pos="7160259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固定分配局部置换(Fixed	Allocation,	Local	Replacement)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tabLst>
                <a:tab pos="911225" algn="l"/>
                <a:tab pos="4874260" algn="l"/>
                <a:tab pos="6703059" algn="l"/>
                <a:tab pos="7769859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可变分配全局置换(Variable	Allocation,	Global	Replacement)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tabLst>
                <a:tab pos="911225" algn="l"/>
                <a:tab pos="4874260" algn="l"/>
                <a:tab pos="6703059" algn="l"/>
                <a:tab pos="7617459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可变分配局部置换(Variable	Allocation,	Local	Replacemen)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物理块分配算法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45055"/>
            <a:ext cx="89376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1.	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平均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分配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算法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：系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统的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可用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空间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平均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分配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给所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有进</a:t>
            </a:r>
            <a:r>
              <a:rPr dirty="0" sz="2400" spc="13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 spc="7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让它们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都占有相等数量的帧。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297" y="3792473"/>
            <a:ext cx="8524240" cy="180593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3600" spc="10" b="1">
                <a:latin typeface="Microsoft YaHei UI"/>
                <a:cs typeface="Microsoft YaHei UI"/>
              </a:rPr>
              <a:t>问题</a:t>
            </a:r>
            <a:r>
              <a:rPr dirty="0" sz="2400">
                <a:latin typeface="SimSun"/>
                <a:cs typeface="SimSun"/>
              </a:rPr>
              <a:t>：这样分配对短作业来说是很有利的，但内存空间可能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有浪费。而对于一些较大的进程，缺页率必然居高不下。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物理块分配算法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77059"/>
            <a:ext cx="7799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2.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按比例分配算法：根据进程的大小按比例分配物理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3303778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程页面数的总和为：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2681427"/>
            <a:ext cx="892683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如果系统中共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n个进程，每个进程的页面数为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，则系统中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endParaRPr sz="2400">
              <a:latin typeface="SimSun"/>
              <a:cs typeface="SimSun"/>
            </a:endParaRPr>
          </a:p>
          <a:p>
            <a:pPr algn="ctr" marR="1452880">
              <a:lnSpc>
                <a:spcPts val="1855"/>
              </a:lnSpc>
            </a:pPr>
            <a:r>
              <a:rPr dirty="0" sz="1650" spc="2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4730622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块数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bi，将有：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10" y="5535574"/>
            <a:ext cx="5360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b应该取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整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，它必须大于最小物理块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4419" y="3050879"/>
            <a:ext cx="1348740" cy="685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latin typeface="Times New Roman"/>
                <a:cs typeface="Times New Roman"/>
              </a:rPr>
              <a:t>S</a:t>
            </a:r>
            <a:r>
              <a:rPr dirty="0" sz="2850" spc="180" i="1">
                <a:latin typeface="Times New Roman"/>
                <a:cs typeface="Times New Roman"/>
              </a:rPr>
              <a:t> </a:t>
            </a:r>
            <a:r>
              <a:rPr dirty="0" sz="2850" spc="20">
                <a:latin typeface="Symbol"/>
                <a:cs typeface="Symbol"/>
              </a:rPr>
              <a:t></a:t>
            </a:r>
            <a:r>
              <a:rPr dirty="0" sz="2850" spc="-10">
                <a:latin typeface="Times New Roman"/>
                <a:cs typeface="Times New Roman"/>
              </a:rPr>
              <a:t> </a:t>
            </a:r>
            <a:r>
              <a:rPr dirty="0" baseline="-8397" sz="6450" spc="569">
                <a:latin typeface="Symbol"/>
                <a:cs typeface="Symbol"/>
              </a:rPr>
              <a:t></a:t>
            </a:r>
            <a:r>
              <a:rPr dirty="0" sz="2850" spc="30" i="1">
                <a:latin typeface="Times New Roman"/>
                <a:cs typeface="Times New Roman"/>
              </a:rPr>
              <a:t>S</a:t>
            </a:r>
            <a:r>
              <a:rPr dirty="0" baseline="-23569" sz="2475" spc="15" i="1">
                <a:latin typeface="Times New Roman"/>
                <a:cs typeface="Times New Roman"/>
              </a:rPr>
              <a:t>i</a:t>
            </a:r>
            <a:endParaRPr baseline="-23569" sz="24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310" y="3660410"/>
            <a:ext cx="8928100" cy="839469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ctr" marR="1437005">
              <a:lnSpc>
                <a:spcPct val="100000"/>
              </a:lnSpc>
              <a:spcBef>
                <a:spcPts val="755"/>
              </a:spcBef>
            </a:pPr>
            <a:r>
              <a:rPr dirty="0" sz="1650" spc="25" i="1">
                <a:latin typeface="Times New Roman"/>
                <a:cs typeface="Times New Roman"/>
              </a:rPr>
              <a:t>i</a:t>
            </a:r>
            <a:r>
              <a:rPr dirty="0" sz="1650" spc="25">
                <a:latin typeface="Symbol"/>
                <a:cs typeface="Symbol"/>
              </a:rPr>
              <a:t></a:t>
            </a:r>
            <a:r>
              <a:rPr dirty="0" sz="1650" spc="2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又假定系统中可用的物理块总数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m，则每个进程所能分到的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物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1186" y="5035462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0" y="0"/>
                </a:moveTo>
                <a:lnTo>
                  <a:pt x="332589" y="0"/>
                </a:lnTo>
              </a:path>
            </a:pathLst>
          </a:custGeom>
          <a:ln w="155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29239" y="4752429"/>
            <a:ext cx="53975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0"/>
              </a:spcBef>
              <a:buFont typeface="Symbol"/>
              <a:buChar char=""/>
              <a:tabLst>
                <a:tab pos="267335" algn="l"/>
              </a:tabLst>
            </a:pPr>
            <a:r>
              <a:rPr dirty="0" sz="2850" spc="-15" i="1"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5899" y="5032686"/>
            <a:ext cx="20574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 i="1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8844" y="4526420"/>
            <a:ext cx="20574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 i="1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4026" y="4766455"/>
            <a:ext cx="8445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999" y="4992441"/>
            <a:ext cx="8445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6214" y="4752429"/>
            <a:ext cx="56769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dirty="0" sz="2850" spc="-10" i="1">
                <a:latin typeface="Times New Roman"/>
                <a:cs typeface="Times New Roman"/>
              </a:rPr>
              <a:t>b</a:t>
            </a:r>
            <a:r>
              <a:rPr dirty="0" sz="2850" spc="-10" i="1">
                <a:latin typeface="Times New Roman"/>
                <a:cs typeface="Times New Roman"/>
              </a:rPr>
              <a:t>	</a:t>
            </a:r>
            <a:r>
              <a:rPr dirty="0" sz="2850" spc="-1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49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请求分页中的内存分</a:t>
            </a:r>
            <a:r>
              <a:rPr dirty="0" spc="15"/>
              <a:t>配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物理块分配算法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77059"/>
            <a:ext cx="892873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3.	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考虑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优先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权的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分配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算法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：考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虑进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程的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优先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运行</a:t>
            </a:r>
            <a:r>
              <a:rPr dirty="0" sz="2400" spc="110">
                <a:solidFill>
                  <a:srgbClr val="404040"/>
                </a:solidFill>
                <a:latin typeface="SimSun"/>
                <a:cs typeface="SimSun"/>
              </a:rPr>
              <a:t>权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给高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优先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endParaRPr sz="24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进程分配较多的帧，使它的缺页率相对少一些。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297" y="3792473"/>
            <a:ext cx="8524240" cy="143764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这里，我们可把优先权理解为高响应比、高优先级、最短剩余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时间优先等。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主存扩充技术实质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784604"/>
            <a:ext cx="8744712" cy="314248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页面调入策略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25166"/>
            <a:ext cx="2921635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何时调入页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面？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SimSun"/>
              <a:buAutoNum type="arabicPeriod"/>
            </a:pPr>
            <a:endParaRPr sz="27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从何处调入页面？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SimSun"/>
              <a:buAutoNum type="arabicPeriod"/>
            </a:pPr>
            <a:endParaRPr sz="27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如何调入页面？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页面调入策略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何时调页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7463"/>
            <a:ext cx="892873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AutoNum type="arabicPeriod"/>
              <a:tabLst>
                <a:tab pos="469900" algn="l"/>
              </a:tabLst>
            </a:pP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预调页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策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略：使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 spc="75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1页，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生缺页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断，在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1页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连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SimSun"/>
              <a:buAutoNum type="arabicPeriod"/>
            </a:pPr>
            <a:endParaRPr sz="225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第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2、3……页一起调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 marL="469900" marR="5080" indent="-457200">
              <a:lnSpc>
                <a:spcPct val="200000"/>
              </a:lnSpc>
              <a:spcBef>
                <a:spcPts val="1445"/>
              </a:spcBef>
              <a:buClr>
                <a:srgbClr val="92D05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请求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调页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策略</a:t>
            </a:r>
            <a:r>
              <a:rPr dirty="0" sz="2400" spc="8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 spc="70">
                <a:solidFill>
                  <a:srgbClr val="404040"/>
                </a:solidFill>
                <a:latin typeface="SimSun"/>
                <a:cs typeface="SimSun"/>
              </a:rPr>
              <a:t>“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随用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随</a:t>
            </a:r>
            <a:r>
              <a:rPr dirty="0" sz="2400" spc="75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”，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发生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缺页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中断</a:t>
            </a:r>
            <a:r>
              <a:rPr dirty="0" sz="2400" spc="7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缺哪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页便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调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入哪页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页面调入策略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何处调页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63039"/>
            <a:ext cx="4940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进程的页面有可能处在什么位置？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743200"/>
            <a:ext cx="6838188" cy="34488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页面调入策略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何处调页</a:t>
            </a:r>
          </a:p>
        </p:txBody>
      </p:sp>
      <p:sp>
        <p:nvSpPr>
          <p:cNvPr id="3" name="object 3"/>
          <p:cNvSpPr/>
          <p:nvPr/>
        </p:nvSpPr>
        <p:spPr>
          <a:xfrm>
            <a:off x="1780794" y="2743961"/>
            <a:ext cx="5024755" cy="832485"/>
          </a:xfrm>
          <a:custGeom>
            <a:avLst/>
            <a:gdLst/>
            <a:ahLst/>
            <a:cxnLst/>
            <a:rect l="l" t="t" r="r" b="b"/>
            <a:pathLst>
              <a:path w="5024755" h="832485">
                <a:moveTo>
                  <a:pt x="808355" y="0"/>
                </a:moveTo>
                <a:lnTo>
                  <a:pt x="4216273" y="0"/>
                </a:lnTo>
                <a:lnTo>
                  <a:pt x="4279440" y="1251"/>
                </a:lnTo>
                <a:lnTo>
                  <a:pt x="4341279" y="4946"/>
                </a:lnTo>
                <a:lnTo>
                  <a:pt x="4401609" y="10990"/>
                </a:lnTo>
                <a:lnTo>
                  <a:pt x="4460251" y="19291"/>
                </a:lnTo>
                <a:lnTo>
                  <a:pt x="4517025" y="29756"/>
                </a:lnTo>
                <a:lnTo>
                  <a:pt x="4571750" y="42294"/>
                </a:lnTo>
                <a:lnTo>
                  <a:pt x="4624248" y="56811"/>
                </a:lnTo>
                <a:lnTo>
                  <a:pt x="4674339" y="73215"/>
                </a:lnTo>
                <a:lnTo>
                  <a:pt x="4721842" y="91413"/>
                </a:lnTo>
                <a:lnTo>
                  <a:pt x="4766578" y="111313"/>
                </a:lnTo>
                <a:lnTo>
                  <a:pt x="4808367" y="132822"/>
                </a:lnTo>
                <a:lnTo>
                  <a:pt x="4847029" y="155847"/>
                </a:lnTo>
                <a:lnTo>
                  <a:pt x="4882385" y="180297"/>
                </a:lnTo>
                <a:lnTo>
                  <a:pt x="4914255" y="206078"/>
                </a:lnTo>
                <a:lnTo>
                  <a:pt x="4942459" y="233098"/>
                </a:lnTo>
                <a:lnTo>
                  <a:pt x="4987149" y="290485"/>
                </a:lnTo>
                <a:lnTo>
                  <a:pt x="5015018" y="351716"/>
                </a:lnTo>
                <a:lnTo>
                  <a:pt x="5024628" y="416051"/>
                </a:lnTo>
                <a:lnTo>
                  <a:pt x="5022195" y="448561"/>
                </a:lnTo>
                <a:lnTo>
                  <a:pt x="5003276" y="511437"/>
                </a:lnTo>
                <a:lnTo>
                  <a:pt x="4966817" y="570838"/>
                </a:lnTo>
                <a:lnTo>
                  <a:pt x="4914255" y="626025"/>
                </a:lnTo>
                <a:lnTo>
                  <a:pt x="4882385" y="651806"/>
                </a:lnTo>
                <a:lnTo>
                  <a:pt x="4847029" y="676256"/>
                </a:lnTo>
                <a:lnTo>
                  <a:pt x="4808367" y="699281"/>
                </a:lnTo>
                <a:lnTo>
                  <a:pt x="4766578" y="720790"/>
                </a:lnTo>
                <a:lnTo>
                  <a:pt x="4721842" y="740690"/>
                </a:lnTo>
                <a:lnTo>
                  <a:pt x="4674339" y="758888"/>
                </a:lnTo>
                <a:lnTo>
                  <a:pt x="4624248" y="775292"/>
                </a:lnTo>
                <a:lnTo>
                  <a:pt x="4571750" y="789809"/>
                </a:lnTo>
                <a:lnTo>
                  <a:pt x="4517025" y="802347"/>
                </a:lnTo>
                <a:lnTo>
                  <a:pt x="4460251" y="812812"/>
                </a:lnTo>
                <a:lnTo>
                  <a:pt x="4401609" y="821113"/>
                </a:lnTo>
                <a:lnTo>
                  <a:pt x="4341279" y="827157"/>
                </a:lnTo>
                <a:lnTo>
                  <a:pt x="4279440" y="830852"/>
                </a:lnTo>
                <a:lnTo>
                  <a:pt x="4216273" y="832103"/>
                </a:lnTo>
                <a:lnTo>
                  <a:pt x="808355" y="832103"/>
                </a:lnTo>
                <a:lnTo>
                  <a:pt x="745187" y="830852"/>
                </a:lnTo>
                <a:lnTo>
                  <a:pt x="683348" y="827157"/>
                </a:lnTo>
                <a:lnTo>
                  <a:pt x="623018" y="821113"/>
                </a:lnTo>
                <a:lnTo>
                  <a:pt x="564376" y="812812"/>
                </a:lnTo>
                <a:lnTo>
                  <a:pt x="507602" y="802347"/>
                </a:lnTo>
                <a:lnTo>
                  <a:pt x="452877" y="789809"/>
                </a:lnTo>
                <a:lnTo>
                  <a:pt x="400379" y="775292"/>
                </a:lnTo>
                <a:lnTo>
                  <a:pt x="350288" y="758888"/>
                </a:lnTo>
                <a:lnTo>
                  <a:pt x="302785" y="740690"/>
                </a:lnTo>
                <a:lnTo>
                  <a:pt x="258049" y="720790"/>
                </a:lnTo>
                <a:lnTo>
                  <a:pt x="216260" y="699281"/>
                </a:lnTo>
                <a:lnTo>
                  <a:pt x="177598" y="676256"/>
                </a:lnTo>
                <a:lnTo>
                  <a:pt x="142242" y="651806"/>
                </a:lnTo>
                <a:lnTo>
                  <a:pt x="110372" y="626025"/>
                </a:lnTo>
                <a:lnTo>
                  <a:pt x="82168" y="599005"/>
                </a:lnTo>
                <a:lnTo>
                  <a:pt x="37478" y="541618"/>
                </a:lnTo>
                <a:lnTo>
                  <a:pt x="9609" y="480387"/>
                </a:lnTo>
                <a:lnTo>
                  <a:pt x="0" y="416051"/>
                </a:lnTo>
                <a:lnTo>
                  <a:pt x="2432" y="383542"/>
                </a:lnTo>
                <a:lnTo>
                  <a:pt x="21351" y="320666"/>
                </a:lnTo>
                <a:lnTo>
                  <a:pt x="57810" y="261265"/>
                </a:lnTo>
                <a:lnTo>
                  <a:pt x="110372" y="206078"/>
                </a:lnTo>
                <a:lnTo>
                  <a:pt x="142242" y="180297"/>
                </a:lnTo>
                <a:lnTo>
                  <a:pt x="177598" y="155847"/>
                </a:lnTo>
                <a:lnTo>
                  <a:pt x="216260" y="132822"/>
                </a:lnTo>
                <a:lnTo>
                  <a:pt x="258049" y="111313"/>
                </a:lnTo>
                <a:lnTo>
                  <a:pt x="302785" y="91413"/>
                </a:lnTo>
                <a:lnTo>
                  <a:pt x="350288" y="73215"/>
                </a:lnTo>
                <a:lnTo>
                  <a:pt x="400379" y="56811"/>
                </a:lnTo>
                <a:lnTo>
                  <a:pt x="452877" y="42294"/>
                </a:lnTo>
                <a:lnTo>
                  <a:pt x="507602" y="29756"/>
                </a:lnTo>
                <a:lnTo>
                  <a:pt x="564376" y="19291"/>
                </a:lnTo>
                <a:lnTo>
                  <a:pt x="623018" y="10990"/>
                </a:lnTo>
                <a:lnTo>
                  <a:pt x="683348" y="4946"/>
                </a:lnTo>
                <a:lnTo>
                  <a:pt x="745187" y="1251"/>
                </a:lnTo>
                <a:lnTo>
                  <a:pt x="808355" y="0"/>
                </a:lnTo>
                <a:close/>
              </a:path>
            </a:pathLst>
          </a:custGeom>
          <a:ln w="3810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689860" y="3954779"/>
            <a:ext cx="5062855" cy="870585"/>
            <a:chOff x="2689860" y="3954779"/>
            <a:chExt cx="5062855" cy="870585"/>
          </a:xfrm>
        </p:grpSpPr>
        <p:sp>
          <p:nvSpPr>
            <p:cNvPr id="5" name="object 5"/>
            <p:cNvSpPr/>
            <p:nvPr/>
          </p:nvSpPr>
          <p:spPr>
            <a:xfrm>
              <a:off x="2708910" y="3973829"/>
              <a:ext cx="5024755" cy="832485"/>
            </a:xfrm>
            <a:custGeom>
              <a:avLst/>
              <a:gdLst/>
              <a:ahLst/>
              <a:cxnLst/>
              <a:rect l="l" t="t" r="r" b="b"/>
              <a:pathLst>
                <a:path w="5024755" h="832485">
                  <a:moveTo>
                    <a:pt x="4216272" y="0"/>
                  </a:moveTo>
                  <a:lnTo>
                    <a:pt x="808354" y="0"/>
                  </a:lnTo>
                  <a:lnTo>
                    <a:pt x="745187" y="1251"/>
                  </a:lnTo>
                  <a:lnTo>
                    <a:pt x="683348" y="4946"/>
                  </a:lnTo>
                  <a:lnTo>
                    <a:pt x="623018" y="10990"/>
                  </a:lnTo>
                  <a:lnTo>
                    <a:pt x="564376" y="19291"/>
                  </a:lnTo>
                  <a:lnTo>
                    <a:pt x="507602" y="29756"/>
                  </a:lnTo>
                  <a:lnTo>
                    <a:pt x="452877" y="42294"/>
                  </a:lnTo>
                  <a:lnTo>
                    <a:pt x="400379" y="56811"/>
                  </a:lnTo>
                  <a:lnTo>
                    <a:pt x="350288" y="73215"/>
                  </a:lnTo>
                  <a:lnTo>
                    <a:pt x="302785" y="91413"/>
                  </a:lnTo>
                  <a:lnTo>
                    <a:pt x="258049" y="111313"/>
                  </a:lnTo>
                  <a:lnTo>
                    <a:pt x="216260" y="132822"/>
                  </a:lnTo>
                  <a:lnTo>
                    <a:pt x="177598" y="155847"/>
                  </a:lnTo>
                  <a:lnTo>
                    <a:pt x="142242" y="180297"/>
                  </a:lnTo>
                  <a:lnTo>
                    <a:pt x="110372" y="206078"/>
                  </a:lnTo>
                  <a:lnTo>
                    <a:pt x="82168" y="233098"/>
                  </a:lnTo>
                  <a:lnTo>
                    <a:pt x="37478" y="290485"/>
                  </a:lnTo>
                  <a:lnTo>
                    <a:pt x="9609" y="351716"/>
                  </a:lnTo>
                  <a:lnTo>
                    <a:pt x="0" y="416052"/>
                  </a:lnTo>
                  <a:lnTo>
                    <a:pt x="2432" y="448561"/>
                  </a:lnTo>
                  <a:lnTo>
                    <a:pt x="21351" y="511437"/>
                  </a:lnTo>
                  <a:lnTo>
                    <a:pt x="57810" y="570838"/>
                  </a:lnTo>
                  <a:lnTo>
                    <a:pt x="110372" y="626025"/>
                  </a:lnTo>
                  <a:lnTo>
                    <a:pt x="142242" y="651806"/>
                  </a:lnTo>
                  <a:lnTo>
                    <a:pt x="177598" y="676256"/>
                  </a:lnTo>
                  <a:lnTo>
                    <a:pt x="216260" y="699281"/>
                  </a:lnTo>
                  <a:lnTo>
                    <a:pt x="258049" y="720790"/>
                  </a:lnTo>
                  <a:lnTo>
                    <a:pt x="302785" y="740690"/>
                  </a:lnTo>
                  <a:lnTo>
                    <a:pt x="350288" y="758888"/>
                  </a:lnTo>
                  <a:lnTo>
                    <a:pt x="400379" y="775292"/>
                  </a:lnTo>
                  <a:lnTo>
                    <a:pt x="452877" y="789809"/>
                  </a:lnTo>
                  <a:lnTo>
                    <a:pt x="507602" y="802347"/>
                  </a:lnTo>
                  <a:lnTo>
                    <a:pt x="564376" y="812812"/>
                  </a:lnTo>
                  <a:lnTo>
                    <a:pt x="623018" y="821113"/>
                  </a:lnTo>
                  <a:lnTo>
                    <a:pt x="683348" y="827157"/>
                  </a:lnTo>
                  <a:lnTo>
                    <a:pt x="745187" y="830852"/>
                  </a:lnTo>
                  <a:lnTo>
                    <a:pt x="808354" y="832104"/>
                  </a:lnTo>
                  <a:lnTo>
                    <a:pt x="4216272" y="832104"/>
                  </a:lnTo>
                  <a:lnTo>
                    <a:pt x="4279440" y="830852"/>
                  </a:lnTo>
                  <a:lnTo>
                    <a:pt x="4341279" y="827157"/>
                  </a:lnTo>
                  <a:lnTo>
                    <a:pt x="4401609" y="821113"/>
                  </a:lnTo>
                  <a:lnTo>
                    <a:pt x="4460251" y="812812"/>
                  </a:lnTo>
                  <a:lnTo>
                    <a:pt x="4517025" y="802347"/>
                  </a:lnTo>
                  <a:lnTo>
                    <a:pt x="4571750" y="789809"/>
                  </a:lnTo>
                  <a:lnTo>
                    <a:pt x="4624248" y="775292"/>
                  </a:lnTo>
                  <a:lnTo>
                    <a:pt x="4674339" y="758888"/>
                  </a:lnTo>
                  <a:lnTo>
                    <a:pt x="4721842" y="740690"/>
                  </a:lnTo>
                  <a:lnTo>
                    <a:pt x="4766578" y="720790"/>
                  </a:lnTo>
                  <a:lnTo>
                    <a:pt x="4808367" y="699281"/>
                  </a:lnTo>
                  <a:lnTo>
                    <a:pt x="4847029" y="676256"/>
                  </a:lnTo>
                  <a:lnTo>
                    <a:pt x="4882385" y="651806"/>
                  </a:lnTo>
                  <a:lnTo>
                    <a:pt x="4914255" y="626025"/>
                  </a:lnTo>
                  <a:lnTo>
                    <a:pt x="4942459" y="599005"/>
                  </a:lnTo>
                  <a:lnTo>
                    <a:pt x="4987149" y="541618"/>
                  </a:lnTo>
                  <a:lnTo>
                    <a:pt x="5015018" y="480387"/>
                  </a:lnTo>
                  <a:lnTo>
                    <a:pt x="5024628" y="416052"/>
                  </a:lnTo>
                  <a:lnTo>
                    <a:pt x="5022195" y="383542"/>
                  </a:lnTo>
                  <a:lnTo>
                    <a:pt x="5003276" y="320666"/>
                  </a:lnTo>
                  <a:lnTo>
                    <a:pt x="4966817" y="261265"/>
                  </a:lnTo>
                  <a:lnTo>
                    <a:pt x="4914255" y="206078"/>
                  </a:lnTo>
                  <a:lnTo>
                    <a:pt x="4882385" y="180297"/>
                  </a:lnTo>
                  <a:lnTo>
                    <a:pt x="4847029" y="155847"/>
                  </a:lnTo>
                  <a:lnTo>
                    <a:pt x="4808367" y="132822"/>
                  </a:lnTo>
                  <a:lnTo>
                    <a:pt x="4766578" y="111313"/>
                  </a:lnTo>
                  <a:lnTo>
                    <a:pt x="4721842" y="91413"/>
                  </a:lnTo>
                  <a:lnTo>
                    <a:pt x="4674339" y="73215"/>
                  </a:lnTo>
                  <a:lnTo>
                    <a:pt x="4624248" y="56811"/>
                  </a:lnTo>
                  <a:lnTo>
                    <a:pt x="4571750" y="42294"/>
                  </a:lnTo>
                  <a:lnTo>
                    <a:pt x="4517025" y="29756"/>
                  </a:lnTo>
                  <a:lnTo>
                    <a:pt x="4460251" y="19291"/>
                  </a:lnTo>
                  <a:lnTo>
                    <a:pt x="4401609" y="10990"/>
                  </a:lnTo>
                  <a:lnTo>
                    <a:pt x="4341279" y="4946"/>
                  </a:lnTo>
                  <a:lnTo>
                    <a:pt x="4279440" y="1251"/>
                  </a:lnTo>
                  <a:lnTo>
                    <a:pt x="4216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8910" y="3973829"/>
              <a:ext cx="5024755" cy="832485"/>
            </a:xfrm>
            <a:custGeom>
              <a:avLst/>
              <a:gdLst/>
              <a:ahLst/>
              <a:cxnLst/>
              <a:rect l="l" t="t" r="r" b="b"/>
              <a:pathLst>
                <a:path w="5024755" h="832485">
                  <a:moveTo>
                    <a:pt x="808354" y="0"/>
                  </a:moveTo>
                  <a:lnTo>
                    <a:pt x="4216272" y="0"/>
                  </a:lnTo>
                  <a:lnTo>
                    <a:pt x="4279440" y="1251"/>
                  </a:lnTo>
                  <a:lnTo>
                    <a:pt x="4341279" y="4946"/>
                  </a:lnTo>
                  <a:lnTo>
                    <a:pt x="4401609" y="10990"/>
                  </a:lnTo>
                  <a:lnTo>
                    <a:pt x="4460251" y="19291"/>
                  </a:lnTo>
                  <a:lnTo>
                    <a:pt x="4517025" y="29756"/>
                  </a:lnTo>
                  <a:lnTo>
                    <a:pt x="4571750" y="42294"/>
                  </a:lnTo>
                  <a:lnTo>
                    <a:pt x="4624248" y="56811"/>
                  </a:lnTo>
                  <a:lnTo>
                    <a:pt x="4674339" y="73215"/>
                  </a:lnTo>
                  <a:lnTo>
                    <a:pt x="4721842" y="91413"/>
                  </a:lnTo>
                  <a:lnTo>
                    <a:pt x="4766578" y="111313"/>
                  </a:lnTo>
                  <a:lnTo>
                    <a:pt x="4808367" y="132822"/>
                  </a:lnTo>
                  <a:lnTo>
                    <a:pt x="4847029" y="155847"/>
                  </a:lnTo>
                  <a:lnTo>
                    <a:pt x="4882385" y="180297"/>
                  </a:lnTo>
                  <a:lnTo>
                    <a:pt x="4914255" y="206078"/>
                  </a:lnTo>
                  <a:lnTo>
                    <a:pt x="4942459" y="233098"/>
                  </a:lnTo>
                  <a:lnTo>
                    <a:pt x="4987149" y="290485"/>
                  </a:lnTo>
                  <a:lnTo>
                    <a:pt x="5015018" y="351716"/>
                  </a:lnTo>
                  <a:lnTo>
                    <a:pt x="5024628" y="416052"/>
                  </a:lnTo>
                  <a:lnTo>
                    <a:pt x="5022195" y="448561"/>
                  </a:lnTo>
                  <a:lnTo>
                    <a:pt x="5003276" y="511437"/>
                  </a:lnTo>
                  <a:lnTo>
                    <a:pt x="4966817" y="570838"/>
                  </a:lnTo>
                  <a:lnTo>
                    <a:pt x="4914255" y="626025"/>
                  </a:lnTo>
                  <a:lnTo>
                    <a:pt x="4882385" y="651806"/>
                  </a:lnTo>
                  <a:lnTo>
                    <a:pt x="4847029" y="676256"/>
                  </a:lnTo>
                  <a:lnTo>
                    <a:pt x="4808367" y="699281"/>
                  </a:lnTo>
                  <a:lnTo>
                    <a:pt x="4766578" y="720790"/>
                  </a:lnTo>
                  <a:lnTo>
                    <a:pt x="4721842" y="740690"/>
                  </a:lnTo>
                  <a:lnTo>
                    <a:pt x="4674339" y="758888"/>
                  </a:lnTo>
                  <a:lnTo>
                    <a:pt x="4624248" y="775292"/>
                  </a:lnTo>
                  <a:lnTo>
                    <a:pt x="4571750" y="789809"/>
                  </a:lnTo>
                  <a:lnTo>
                    <a:pt x="4517025" y="802347"/>
                  </a:lnTo>
                  <a:lnTo>
                    <a:pt x="4460251" y="812812"/>
                  </a:lnTo>
                  <a:lnTo>
                    <a:pt x="4401609" y="821113"/>
                  </a:lnTo>
                  <a:lnTo>
                    <a:pt x="4341279" y="827157"/>
                  </a:lnTo>
                  <a:lnTo>
                    <a:pt x="4279440" y="830852"/>
                  </a:lnTo>
                  <a:lnTo>
                    <a:pt x="4216272" y="832104"/>
                  </a:lnTo>
                  <a:lnTo>
                    <a:pt x="808354" y="832104"/>
                  </a:lnTo>
                  <a:lnTo>
                    <a:pt x="745187" y="830852"/>
                  </a:lnTo>
                  <a:lnTo>
                    <a:pt x="683348" y="827157"/>
                  </a:lnTo>
                  <a:lnTo>
                    <a:pt x="623018" y="821113"/>
                  </a:lnTo>
                  <a:lnTo>
                    <a:pt x="564376" y="812812"/>
                  </a:lnTo>
                  <a:lnTo>
                    <a:pt x="507602" y="802347"/>
                  </a:lnTo>
                  <a:lnTo>
                    <a:pt x="452877" y="789809"/>
                  </a:lnTo>
                  <a:lnTo>
                    <a:pt x="400379" y="775292"/>
                  </a:lnTo>
                  <a:lnTo>
                    <a:pt x="350288" y="758888"/>
                  </a:lnTo>
                  <a:lnTo>
                    <a:pt x="302785" y="740690"/>
                  </a:lnTo>
                  <a:lnTo>
                    <a:pt x="258049" y="720790"/>
                  </a:lnTo>
                  <a:lnTo>
                    <a:pt x="216260" y="699281"/>
                  </a:lnTo>
                  <a:lnTo>
                    <a:pt x="177598" y="676256"/>
                  </a:lnTo>
                  <a:lnTo>
                    <a:pt x="142242" y="651806"/>
                  </a:lnTo>
                  <a:lnTo>
                    <a:pt x="110372" y="626025"/>
                  </a:lnTo>
                  <a:lnTo>
                    <a:pt x="82168" y="599005"/>
                  </a:lnTo>
                  <a:lnTo>
                    <a:pt x="37478" y="541618"/>
                  </a:lnTo>
                  <a:lnTo>
                    <a:pt x="9609" y="480387"/>
                  </a:lnTo>
                  <a:lnTo>
                    <a:pt x="0" y="416052"/>
                  </a:lnTo>
                  <a:lnTo>
                    <a:pt x="2432" y="383542"/>
                  </a:lnTo>
                  <a:lnTo>
                    <a:pt x="21351" y="320666"/>
                  </a:lnTo>
                  <a:lnTo>
                    <a:pt x="57810" y="261265"/>
                  </a:lnTo>
                  <a:lnTo>
                    <a:pt x="110372" y="206078"/>
                  </a:lnTo>
                  <a:lnTo>
                    <a:pt x="142242" y="180297"/>
                  </a:lnTo>
                  <a:lnTo>
                    <a:pt x="177598" y="155847"/>
                  </a:lnTo>
                  <a:lnTo>
                    <a:pt x="216260" y="132822"/>
                  </a:lnTo>
                  <a:lnTo>
                    <a:pt x="258049" y="111313"/>
                  </a:lnTo>
                  <a:lnTo>
                    <a:pt x="302785" y="91413"/>
                  </a:lnTo>
                  <a:lnTo>
                    <a:pt x="350288" y="73215"/>
                  </a:lnTo>
                  <a:lnTo>
                    <a:pt x="400379" y="56811"/>
                  </a:lnTo>
                  <a:lnTo>
                    <a:pt x="452877" y="42294"/>
                  </a:lnTo>
                  <a:lnTo>
                    <a:pt x="507602" y="29756"/>
                  </a:lnTo>
                  <a:lnTo>
                    <a:pt x="564376" y="19291"/>
                  </a:lnTo>
                  <a:lnTo>
                    <a:pt x="623018" y="10990"/>
                  </a:lnTo>
                  <a:lnTo>
                    <a:pt x="683348" y="4946"/>
                  </a:lnTo>
                  <a:lnTo>
                    <a:pt x="745187" y="1251"/>
                  </a:lnTo>
                  <a:lnTo>
                    <a:pt x="808354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80794" y="5202173"/>
            <a:ext cx="5024755" cy="833755"/>
          </a:xfrm>
          <a:custGeom>
            <a:avLst/>
            <a:gdLst/>
            <a:ahLst/>
            <a:cxnLst/>
            <a:rect l="l" t="t" r="r" b="b"/>
            <a:pathLst>
              <a:path w="5024755" h="833754">
                <a:moveTo>
                  <a:pt x="808355" y="0"/>
                </a:moveTo>
                <a:lnTo>
                  <a:pt x="4216273" y="0"/>
                </a:lnTo>
                <a:lnTo>
                  <a:pt x="4279440" y="1253"/>
                </a:lnTo>
                <a:lnTo>
                  <a:pt x="4341279" y="4953"/>
                </a:lnTo>
                <a:lnTo>
                  <a:pt x="4401609" y="11005"/>
                </a:lnTo>
                <a:lnTo>
                  <a:pt x="4460251" y="19318"/>
                </a:lnTo>
                <a:lnTo>
                  <a:pt x="4517025" y="29799"/>
                </a:lnTo>
                <a:lnTo>
                  <a:pt x="4571750" y="42356"/>
                </a:lnTo>
                <a:lnTo>
                  <a:pt x="4624248" y="56895"/>
                </a:lnTo>
                <a:lnTo>
                  <a:pt x="4674339" y="73325"/>
                </a:lnTo>
                <a:lnTo>
                  <a:pt x="4721842" y="91553"/>
                </a:lnTo>
                <a:lnTo>
                  <a:pt x="4766578" y="111486"/>
                </a:lnTo>
                <a:lnTo>
                  <a:pt x="4808367" y="133031"/>
                </a:lnTo>
                <a:lnTo>
                  <a:pt x="4847029" y="156096"/>
                </a:lnTo>
                <a:lnTo>
                  <a:pt x="4882385" y="180589"/>
                </a:lnTo>
                <a:lnTo>
                  <a:pt x="4914255" y="206417"/>
                </a:lnTo>
                <a:lnTo>
                  <a:pt x="4942459" y="233487"/>
                </a:lnTo>
                <a:lnTo>
                  <a:pt x="4987149" y="290984"/>
                </a:lnTo>
                <a:lnTo>
                  <a:pt x="5015018" y="352340"/>
                </a:lnTo>
                <a:lnTo>
                  <a:pt x="5024628" y="416813"/>
                </a:lnTo>
                <a:lnTo>
                  <a:pt x="5022195" y="449387"/>
                </a:lnTo>
                <a:lnTo>
                  <a:pt x="5003276" y="512385"/>
                </a:lnTo>
                <a:lnTo>
                  <a:pt x="4966817" y="571899"/>
                </a:lnTo>
                <a:lnTo>
                  <a:pt x="4914255" y="627188"/>
                </a:lnTo>
                <a:lnTo>
                  <a:pt x="4882385" y="653016"/>
                </a:lnTo>
                <a:lnTo>
                  <a:pt x="4847029" y="677509"/>
                </a:lnTo>
                <a:lnTo>
                  <a:pt x="4808367" y="700576"/>
                </a:lnTo>
                <a:lnTo>
                  <a:pt x="4766578" y="722123"/>
                </a:lnTo>
                <a:lnTo>
                  <a:pt x="4721842" y="742058"/>
                </a:lnTo>
                <a:lnTo>
                  <a:pt x="4674339" y="760288"/>
                </a:lnTo>
                <a:lnTo>
                  <a:pt x="4624248" y="776720"/>
                </a:lnTo>
                <a:lnTo>
                  <a:pt x="4571750" y="791262"/>
                </a:lnTo>
                <a:lnTo>
                  <a:pt x="4517025" y="803821"/>
                </a:lnTo>
                <a:lnTo>
                  <a:pt x="4460251" y="814304"/>
                </a:lnTo>
                <a:lnTo>
                  <a:pt x="4401609" y="822619"/>
                </a:lnTo>
                <a:lnTo>
                  <a:pt x="4341279" y="828673"/>
                </a:lnTo>
                <a:lnTo>
                  <a:pt x="4279440" y="832373"/>
                </a:lnTo>
                <a:lnTo>
                  <a:pt x="4216273" y="833628"/>
                </a:lnTo>
                <a:lnTo>
                  <a:pt x="808355" y="833628"/>
                </a:lnTo>
                <a:lnTo>
                  <a:pt x="745187" y="832373"/>
                </a:lnTo>
                <a:lnTo>
                  <a:pt x="683348" y="828673"/>
                </a:lnTo>
                <a:lnTo>
                  <a:pt x="623018" y="822619"/>
                </a:lnTo>
                <a:lnTo>
                  <a:pt x="564376" y="814304"/>
                </a:lnTo>
                <a:lnTo>
                  <a:pt x="507602" y="803821"/>
                </a:lnTo>
                <a:lnTo>
                  <a:pt x="452877" y="791262"/>
                </a:lnTo>
                <a:lnTo>
                  <a:pt x="400379" y="776720"/>
                </a:lnTo>
                <a:lnTo>
                  <a:pt x="350288" y="760288"/>
                </a:lnTo>
                <a:lnTo>
                  <a:pt x="302785" y="742058"/>
                </a:lnTo>
                <a:lnTo>
                  <a:pt x="258049" y="722123"/>
                </a:lnTo>
                <a:lnTo>
                  <a:pt x="216260" y="700576"/>
                </a:lnTo>
                <a:lnTo>
                  <a:pt x="177598" y="677509"/>
                </a:lnTo>
                <a:lnTo>
                  <a:pt x="142242" y="653016"/>
                </a:lnTo>
                <a:lnTo>
                  <a:pt x="110372" y="627188"/>
                </a:lnTo>
                <a:lnTo>
                  <a:pt x="82168" y="600118"/>
                </a:lnTo>
                <a:lnTo>
                  <a:pt x="37478" y="542624"/>
                </a:lnTo>
                <a:lnTo>
                  <a:pt x="9609" y="481275"/>
                </a:lnTo>
                <a:lnTo>
                  <a:pt x="0" y="416813"/>
                </a:lnTo>
                <a:lnTo>
                  <a:pt x="2432" y="384233"/>
                </a:lnTo>
                <a:lnTo>
                  <a:pt x="21351" y="321226"/>
                </a:lnTo>
                <a:lnTo>
                  <a:pt x="57810" y="261707"/>
                </a:lnTo>
                <a:lnTo>
                  <a:pt x="110372" y="206417"/>
                </a:lnTo>
                <a:lnTo>
                  <a:pt x="142242" y="180589"/>
                </a:lnTo>
                <a:lnTo>
                  <a:pt x="177598" y="156096"/>
                </a:lnTo>
                <a:lnTo>
                  <a:pt x="216260" y="133031"/>
                </a:lnTo>
                <a:lnTo>
                  <a:pt x="258049" y="111486"/>
                </a:lnTo>
                <a:lnTo>
                  <a:pt x="302785" y="91553"/>
                </a:lnTo>
                <a:lnTo>
                  <a:pt x="350288" y="73325"/>
                </a:lnTo>
                <a:lnTo>
                  <a:pt x="400379" y="56896"/>
                </a:lnTo>
                <a:lnTo>
                  <a:pt x="452877" y="42356"/>
                </a:lnTo>
                <a:lnTo>
                  <a:pt x="507602" y="29799"/>
                </a:lnTo>
                <a:lnTo>
                  <a:pt x="564376" y="19318"/>
                </a:lnTo>
                <a:lnTo>
                  <a:pt x="623018" y="11005"/>
                </a:lnTo>
                <a:lnTo>
                  <a:pt x="683348" y="4953"/>
                </a:lnTo>
                <a:lnTo>
                  <a:pt x="745187" y="1253"/>
                </a:lnTo>
                <a:lnTo>
                  <a:pt x="808355" y="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6310" y="1963039"/>
            <a:ext cx="6162675" cy="386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缺页从哪儿调入？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600">
              <a:latin typeface="SimSun"/>
              <a:cs typeface="SimSun"/>
            </a:endParaRPr>
          </a:p>
          <a:p>
            <a:pPr marL="1850389">
              <a:lnSpc>
                <a:spcPct val="100000"/>
              </a:lnSpc>
              <a:spcBef>
                <a:spcPts val="1750"/>
              </a:spcBef>
            </a:pPr>
            <a:r>
              <a:rPr dirty="0" sz="2400" spc="10" b="1">
                <a:latin typeface="Microsoft YaHei UI"/>
                <a:cs typeface="Microsoft YaHei UI"/>
              </a:rPr>
              <a:t>从磁盘交换区中调入缺页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Microsoft YaHei UI"/>
              <a:cs typeface="Microsoft YaHei UI"/>
            </a:endParaRPr>
          </a:p>
          <a:p>
            <a:pPr marL="2779395">
              <a:lnSpc>
                <a:spcPct val="100000"/>
              </a:lnSpc>
              <a:spcBef>
                <a:spcPts val="5"/>
              </a:spcBef>
            </a:pPr>
            <a:r>
              <a:rPr dirty="0" sz="2400" spc="5" b="1">
                <a:latin typeface="Microsoft YaHei UI"/>
                <a:cs typeface="Microsoft YaHei UI"/>
              </a:rPr>
              <a:t>从磁盘文件区中调入缺页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icrosoft YaHei UI"/>
              <a:cs typeface="Microsoft YaHei UI"/>
            </a:endParaRPr>
          </a:p>
          <a:p>
            <a:pPr marL="1850389">
              <a:lnSpc>
                <a:spcPct val="100000"/>
              </a:lnSpc>
            </a:pPr>
            <a:r>
              <a:rPr dirty="0" sz="2400" spc="10" b="1">
                <a:latin typeface="Microsoft YaHei UI"/>
                <a:cs typeface="Microsoft YaHei UI"/>
              </a:rPr>
              <a:t>从磁盘缓冲区中调入缺页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1647" y="161544"/>
            <a:ext cx="3121660" cy="1906905"/>
          </a:xfrm>
          <a:custGeom>
            <a:avLst/>
            <a:gdLst/>
            <a:ahLst/>
            <a:cxnLst/>
            <a:rect l="l" t="t" r="r" b="b"/>
            <a:pathLst>
              <a:path w="3121659" h="1906905">
                <a:moveTo>
                  <a:pt x="3121152" y="0"/>
                </a:moveTo>
                <a:lnTo>
                  <a:pt x="0" y="0"/>
                </a:lnTo>
                <a:lnTo>
                  <a:pt x="0" y="1906523"/>
                </a:lnTo>
                <a:lnTo>
                  <a:pt x="3121152" y="1906523"/>
                </a:lnTo>
                <a:lnTo>
                  <a:pt x="3121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51647" y="161544"/>
            <a:ext cx="3121660" cy="1906905"/>
          </a:xfrm>
          <a:prstGeom prst="rect">
            <a:avLst/>
          </a:prstGeom>
          <a:ln w="9525">
            <a:solidFill>
              <a:srgbClr val="92D050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620"/>
              </a:spcBef>
            </a:pP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页面调入策略</a:t>
            </a:r>
            <a:endParaRPr sz="3600">
              <a:latin typeface="Microsoft YaHei UI"/>
              <a:cs typeface="Microsoft YaHei UI"/>
            </a:endParaRPr>
          </a:p>
          <a:p>
            <a:pPr marL="92075">
              <a:lnSpc>
                <a:spcPct val="100000"/>
              </a:lnSpc>
              <a:spcBef>
                <a:spcPts val="2165"/>
              </a:spcBef>
            </a:pP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——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如何调页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203" y="435240"/>
            <a:ext cx="101917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缺页中断处理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123" y="891794"/>
            <a:ext cx="1890395" cy="28384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488315">
              <a:lnSpc>
                <a:spcPct val="100000"/>
              </a:lnSpc>
              <a:spcBef>
                <a:spcPts val="229"/>
              </a:spcBef>
            </a:pPr>
            <a:r>
              <a:rPr dirty="0" sz="1200" spc="100">
                <a:latin typeface="SimSun"/>
                <a:cs typeface="SimSun"/>
              </a:rPr>
              <a:t>保</a:t>
            </a:r>
            <a:r>
              <a:rPr dirty="0" sz="1200" spc="-95">
                <a:latin typeface="SimSun"/>
                <a:cs typeface="SimSun"/>
              </a:rPr>
              <a:t>留</a:t>
            </a:r>
            <a:r>
              <a:rPr dirty="0" sz="1200" spc="-40">
                <a:latin typeface="Times New Roman"/>
                <a:cs typeface="Times New Roman"/>
              </a:rPr>
              <a:t>CPU</a:t>
            </a:r>
            <a:r>
              <a:rPr dirty="0" sz="1200" spc="100">
                <a:latin typeface="SimSun"/>
                <a:cs typeface="SimSun"/>
              </a:rPr>
              <a:t>现场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61523" y="673341"/>
            <a:ext cx="1430020" cy="224790"/>
            <a:chOff x="1761523" y="673341"/>
            <a:chExt cx="1430020" cy="224790"/>
          </a:xfrm>
        </p:grpSpPr>
        <p:sp>
          <p:nvSpPr>
            <p:cNvPr id="7" name="object 7"/>
            <p:cNvSpPr/>
            <p:nvPr/>
          </p:nvSpPr>
          <p:spPr>
            <a:xfrm>
              <a:off x="1791285" y="679374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w="0" h="212725">
                  <a:moveTo>
                    <a:pt x="0" y="0"/>
                  </a:moveTo>
                  <a:lnTo>
                    <a:pt x="0" y="212420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67556" y="726796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69">
                  <a:moveTo>
                    <a:pt x="46967" y="0"/>
                  </a:moveTo>
                  <a:lnTo>
                    <a:pt x="23729" y="23123"/>
                  </a:lnTo>
                  <a:lnTo>
                    <a:pt x="0" y="0"/>
                  </a:lnTo>
                  <a:lnTo>
                    <a:pt x="23729" y="153240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67556" y="679374"/>
              <a:ext cx="1417955" cy="200660"/>
            </a:xfrm>
            <a:custGeom>
              <a:avLst/>
              <a:gdLst/>
              <a:ahLst/>
              <a:cxnLst/>
              <a:rect l="l" t="t" r="r" b="b"/>
              <a:pathLst>
                <a:path w="1417955" h="200659">
                  <a:moveTo>
                    <a:pt x="46967" y="47422"/>
                  </a:moveTo>
                  <a:lnTo>
                    <a:pt x="23729" y="70545"/>
                  </a:lnTo>
                  <a:lnTo>
                    <a:pt x="0" y="47422"/>
                  </a:lnTo>
                  <a:lnTo>
                    <a:pt x="23729" y="200662"/>
                  </a:lnTo>
                  <a:lnTo>
                    <a:pt x="46967" y="47422"/>
                  </a:lnTo>
                  <a:close/>
                </a:path>
                <a:path w="1417955" h="200659">
                  <a:moveTo>
                    <a:pt x="23729" y="0"/>
                  </a:moveTo>
                  <a:lnTo>
                    <a:pt x="1417330" y="0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6123" y="1434994"/>
            <a:ext cx="1890395" cy="28384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225"/>
              </a:spcBef>
            </a:pPr>
            <a:r>
              <a:rPr dirty="0" sz="1200" spc="100">
                <a:latin typeface="SimSun"/>
                <a:cs typeface="SimSun"/>
              </a:rPr>
              <a:t>从外存中找到缺页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61746" y="1175152"/>
            <a:ext cx="59055" cy="260350"/>
            <a:chOff x="1761746" y="1175152"/>
            <a:chExt cx="59055" cy="260350"/>
          </a:xfrm>
        </p:grpSpPr>
        <p:sp>
          <p:nvSpPr>
            <p:cNvPr id="12" name="object 12"/>
            <p:cNvSpPr/>
            <p:nvPr/>
          </p:nvSpPr>
          <p:spPr>
            <a:xfrm>
              <a:off x="1791285" y="1175152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42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67556" y="1258042"/>
              <a:ext cx="46990" cy="142240"/>
            </a:xfrm>
            <a:custGeom>
              <a:avLst/>
              <a:gdLst/>
              <a:ahLst/>
              <a:cxnLst/>
              <a:rect l="l" t="t" r="r" b="b"/>
              <a:pathLst>
                <a:path w="46989" h="142240">
                  <a:moveTo>
                    <a:pt x="46967" y="0"/>
                  </a:moveTo>
                  <a:lnTo>
                    <a:pt x="23729" y="23515"/>
                  </a:lnTo>
                  <a:lnTo>
                    <a:pt x="0" y="0"/>
                  </a:lnTo>
                  <a:lnTo>
                    <a:pt x="23729" y="141678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67556" y="1258042"/>
              <a:ext cx="46990" cy="142240"/>
            </a:xfrm>
            <a:custGeom>
              <a:avLst/>
              <a:gdLst/>
              <a:ahLst/>
              <a:cxnLst/>
              <a:rect l="l" t="t" r="r" b="b"/>
              <a:pathLst>
                <a:path w="46989" h="142240">
                  <a:moveTo>
                    <a:pt x="46967" y="0"/>
                  </a:moveTo>
                  <a:lnTo>
                    <a:pt x="23729" y="23515"/>
                  </a:lnTo>
                  <a:lnTo>
                    <a:pt x="0" y="0"/>
                  </a:lnTo>
                  <a:lnTo>
                    <a:pt x="23729" y="141678"/>
                  </a:lnTo>
                  <a:lnTo>
                    <a:pt x="46967" y="0"/>
                  </a:lnTo>
                  <a:close/>
                </a:path>
              </a:pathLst>
            </a:custGeom>
            <a:ln w="11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846123" y="1718547"/>
            <a:ext cx="1890395" cy="708660"/>
          </a:xfrm>
          <a:custGeom>
            <a:avLst/>
            <a:gdLst/>
            <a:ahLst/>
            <a:cxnLst/>
            <a:rect l="l" t="t" r="r" b="b"/>
            <a:pathLst>
              <a:path w="1890395" h="708660">
                <a:moveTo>
                  <a:pt x="945161" y="0"/>
                </a:moveTo>
                <a:lnTo>
                  <a:pt x="945161" y="259842"/>
                </a:lnTo>
              </a:path>
              <a:path w="1890395" h="708660">
                <a:moveTo>
                  <a:pt x="0" y="483824"/>
                </a:moveTo>
                <a:lnTo>
                  <a:pt x="945161" y="259842"/>
                </a:lnTo>
                <a:lnTo>
                  <a:pt x="1889891" y="483824"/>
                </a:lnTo>
                <a:lnTo>
                  <a:pt x="945161" y="708197"/>
                </a:lnTo>
                <a:lnTo>
                  <a:pt x="0" y="483824"/>
                </a:lnTo>
                <a:close/>
              </a:path>
            </a:pathLst>
          </a:custGeom>
          <a:ln w="11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81293" y="2076205"/>
            <a:ext cx="85344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内存满否？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61523" y="1818529"/>
            <a:ext cx="59055" cy="874394"/>
            <a:chOff x="1761523" y="1818529"/>
            <a:chExt cx="59055" cy="874394"/>
          </a:xfrm>
        </p:grpSpPr>
        <p:sp>
          <p:nvSpPr>
            <p:cNvPr id="18" name="object 18"/>
            <p:cNvSpPr/>
            <p:nvPr/>
          </p:nvSpPr>
          <p:spPr>
            <a:xfrm>
              <a:off x="1767556" y="1824561"/>
              <a:ext cx="46990" cy="154305"/>
            </a:xfrm>
            <a:custGeom>
              <a:avLst/>
              <a:gdLst/>
              <a:ahLst/>
              <a:cxnLst/>
              <a:rect l="l" t="t" r="r" b="b"/>
              <a:pathLst>
                <a:path w="46989" h="154305">
                  <a:moveTo>
                    <a:pt x="46967" y="0"/>
                  </a:moveTo>
                  <a:lnTo>
                    <a:pt x="23729" y="35272"/>
                  </a:lnTo>
                  <a:lnTo>
                    <a:pt x="0" y="0"/>
                  </a:lnTo>
                  <a:lnTo>
                    <a:pt x="23729" y="153828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67556" y="1824561"/>
              <a:ext cx="46990" cy="862330"/>
            </a:xfrm>
            <a:custGeom>
              <a:avLst/>
              <a:gdLst/>
              <a:ahLst/>
              <a:cxnLst/>
              <a:rect l="l" t="t" r="r" b="b"/>
              <a:pathLst>
                <a:path w="46989" h="862330">
                  <a:moveTo>
                    <a:pt x="46967" y="0"/>
                  </a:moveTo>
                  <a:lnTo>
                    <a:pt x="23729" y="35272"/>
                  </a:lnTo>
                  <a:lnTo>
                    <a:pt x="0" y="0"/>
                  </a:lnTo>
                  <a:lnTo>
                    <a:pt x="23729" y="153828"/>
                  </a:lnTo>
                  <a:lnTo>
                    <a:pt x="46967" y="0"/>
                  </a:lnTo>
                  <a:close/>
                </a:path>
                <a:path w="46989" h="862330">
                  <a:moveTo>
                    <a:pt x="23729" y="602183"/>
                  </a:moveTo>
                  <a:lnTo>
                    <a:pt x="23729" y="862025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46123" y="2686587"/>
            <a:ext cx="1890395" cy="271780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476250">
              <a:lnSpc>
                <a:spcPct val="100000"/>
              </a:lnSpc>
              <a:spcBef>
                <a:spcPts val="135"/>
              </a:spcBef>
            </a:pPr>
            <a:r>
              <a:rPr dirty="0" sz="1200" spc="100">
                <a:latin typeface="SimSun"/>
                <a:cs typeface="SimSun"/>
              </a:rPr>
              <a:t>选择一页换出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1746" y="2527341"/>
            <a:ext cx="59055" cy="165100"/>
            <a:chOff x="1761746" y="2527341"/>
            <a:chExt cx="59055" cy="165100"/>
          </a:xfrm>
        </p:grpSpPr>
        <p:sp>
          <p:nvSpPr>
            <p:cNvPr id="22" name="object 22"/>
            <p:cNvSpPr/>
            <p:nvPr/>
          </p:nvSpPr>
          <p:spPr>
            <a:xfrm>
              <a:off x="1767556" y="2533151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69">
                  <a:moveTo>
                    <a:pt x="46967" y="0"/>
                  </a:moveTo>
                  <a:lnTo>
                    <a:pt x="23729" y="35468"/>
                  </a:lnTo>
                  <a:lnTo>
                    <a:pt x="0" y="0"/>
                  </a:lnTo>
                  <a:lnTo>
                    <a:pt x="23729" y="153436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67556" y="2533151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69">
                  <a:moveTo>
                    <a:pt x="46967" y="0"/>
                  </a:moveTo>
                  <a:lnTo>
                    <a:pt x="23729" y="35468"/>
                  </a:lnTo>
                  <a:lnTo>
                    <a:pt x="0" y="0"/>
                  </a:lnTo>
                  <a:lnTo>
                    <a:pt x="23729" y="153436"/>
                  </a:lnTo>
                  <a:lnTo>
                    <a:pt x="46967" y="0"/>
                  </a:lnTo>
                  <a:close/>
                </a:path>
              </a:pathLst>
            </a:custGeom>
            <a:ln w="11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846123" y="2957991"/>
            <a:ext cx="1890395" cy="708660"/>
          </a:xfrm>
          <a:custGeom>
            <a:avLst/>
            <a:gdLst/>
            <a:ahLst/>
            <a:cxnLst/>
            <a:rect l="l" t="t" r="r" b="b"/>
            <a:pathLst>
              <a:path w="1890395" h="708660">
                <a:moveTo>
                  <a:pt x="945161" y="0"/>
                </a:moveTo>
                <a:lnTo>
                  <a:pt x="945161" y="259842"/>
                </a:lnTo>
              </a:path>
              <a:path w="1890395" h="708660">
                <a:moveTo>
                  <a:pt x="0" y="484411"/>
                </a:moveTo>
                <a:lnTo>
                  <a:pt x="945161" y="259842"/>
                </a:lnTo>
                <a:lnTo>
                  <a:pt x="1889891" y="484411"/>
                </a:lnTo>
                <a:lnTo>
                  <a:pt x="945161" y="708393"/>
                </a:lnTo>
                <a:lnTo>
                  <a:pt x="0" y="484411"/>
                </a:lnTo>
                <a:close/>
              </a:path>
            </a:pathLst>
          </a:custGeom>
          <a:ln w="11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27319" y="3315845"/>
            <a:ext cx="118491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该页被修改否？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61523" y="2196339"/>
            <a:ext cx="1205230" cy="2161540"/>
            <a:chOff x="1761523" y="2196339"/>
            <a:chExt cx="1205230" cy="2161540"/>
          </a:xfrm>
        </p:grpSpPr>
        <p:sp>
          <p:nvSpPr>
            <p:cNvPr id="27" name="object 27"/>
            <p:cNvSpPr/>
            <p:nvPr/>
          </p:nvSpPr>
          <p:spPr>
            <a:xfrm>
              <a:off x="1767556" y="3052444"/>
              <a:ext cx="46990" cy="154305"/>
            </a:xfrm>
            <a:custGeom>
              <a:avLst/>
              <a:gdLst/>
              <a:ahLst/>
              <a:cxnLst/>
              <a:rect l="l" t="t" r="r" b="b"/>
              <a:pathLst>
                <a:path w="46989" h="154305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53828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767556" y="3052444"/>
              <a:ext cx="46990" cy="873760"/>
            </a:xfrm>
            <a:custGeom>
              <a:avLst/>
              <a:gdLst/>
              <a:ahLst/>
              <a:cxnLst/>
              <a:rect l="l" t="t" r="r" b="b"/>
              <a:pathLst>
                <a:path w="46989" h="873760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53828"/>
                  </a:lnTo>
                  <a:lnTo>
                    <a:pt x="46967" y="0"/>
                  </a:lnTo>
                  <a:close/>
                </a:path>
                <a:path w="46989" h="873760">
                  <a:moveTo>
                    <a:pt x="23729" y="613941"/>
                  </a:moveTo>
                  <a:lnTo>
                    <a:pt x="23729" y="873587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67556" y="3784352"/>
              <a:ext cx="46990" cy="142240"/>
            </a:xfrm>
            <a:custGeom>
              <a:avLst/>
              <a:gdLst/>
              <a:ahLst/>
              <a:cxnLst/>
              <a:rect l="l" t="t" r="r" b="b"/>
              <a:pathLst>
                <a:path w="46989" h="142239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41678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67556" y="2202371"/>
              <a:ext cx="1193165" cy="2149475"/>
            </a:xfrm>
            <a:custGeom>
              <a:avLst/>
              <a:gdLst/>
              <a:ahLst/>
              <a:cxnLst/>
              <a:rect l="l" t="t" r="r" b="b"/>
              <a:pathLst>
                <a:path w="1193164" h="2149475">
                  <a:moveTo>
                    <a:pt x="46967" y="1581981"/>
                  </a:moveTo>
                  <a:lnTo>
                    <a:pt x="23729" y="1605692"/>
                  </a:lnTo>
                  <a:lnTo>
                    <a:pt x="0" y="1581981"/>
                  </a:lnTo>
                  <a:lnTo>
                    <a:pt x="23729" y="1723659"/>
                  </a:lnTo>
                  <a:lnTo>
                    <a:pt x="46967" y="1581981"/>
                  </a:lnTo>
                  <a:close/>
                </a:path>
                <a:path w="1193164" h="2149475">
                  <a:moveTo>
                    <a:pt x="1192992" y="0"/>
                  </a:moveTo>
                  <a:lnTo>
                    <a:pt x="1192992" y="2149087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46123" y="3920250"/>
            <a:ext cx="1890395" cy="27749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275"/>
              </a:spcBef>
            </a:pPr>
            <a:r>
              <a:rPr dirty="0" sz="1200" spc="100">
                <a:latin typeface="SimSun"/>
                <a:cs typeface="SimSun"/>
              </a:rPr>
              <a:t>将该页写回外存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5910" y="4203552"/>
            <a:ext cx="2350770" cy="378460"/>
            <a:chOff x="615910" y="4203552"/>
            <a:chExt cx="2350770" cy="378460"/>
          </a:xfrm>
        </p:grpSpPr>
        <p:sp>
          <p:nvSpPr>
            <p:cNvPr id="33" name="object 33"/>
            <p:cNvSpPr/>
            <p:nvPr/>
          </p:nvSpPr>
          <p:spPr>
            <a:xfrm>
              <a:off x="621943" y="4351459"/>
              <a:ext cx="2338705" cy="0"/>
            </a:xfrm>
            <a:custGeom>
              <a:avLst/>
              <a:gdLst/>
              <a:ahLst/>
              <a:cxnLst/>
              <a:rect l="l" t="t" r="r" b="b"/>
              <a:pathLst>
                <a:path w="2338705" h="0">
                  <a:moveTo>
                    <a:pt x="0" y="0"/>
                  </a:moveTo>
                  <a:lnTo>
                    <a:pt x="2338606" y="0"/>
                  </a:lnTo>
                </a:path>
              </a:pathLst>
            </a:custGeom>
            <a:ln w="11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7556" y="4434154"/>
              <a:ext cx="46990" cy="141605"/>
            </a:xfrm>
            <a:custGeom>
              <a:avLst/>
              <a:gdLst/>
              <a:ahLst/>
              <a:cxnLst/>
              <a:rect l="l" t="t" r="r" b="b"/>
              <a:pathLst>
                <a:path w="46989" h="141604">
                  <a:moveTo>
                    <a:pt x="46967" y="0"/>
                  </a:moveTo>
                  <a:lnTo>
                    <a:pt x="23729" y="23123"/>
                  </a:lnTo>
                  <a:lnTo>
                    <a:pt x="0" y="0"/>
                  </a:lnTo>
                  <a:lnTo>
                    <a:pt x="23729" y="141286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67556" y="4209584"/>
              <a:ext cx="46990" cy="366395"/>
            </a:xfrm>
            <a:custGeom>
              <a:avLst/>
              <a:gdLst/>
              <a:ahLst/>
              <a:cxnLst/>
              <a:rect l="l" t="t" r="r" b="b"/>
              <a:pathLst>
                <a:path w="46989" h="366395">
                  <a:moveTo>
                    <a:pt x="46967" y="224569"/>
                  </a:moveTo>
                  <a:lnTo>
                    <a:pt x="23729" y="247692"/>
                  </a:lnTo>
                  <a:lnTo>
                    <a:pt x="0" y="224569"/>
                  </a:lnTo>
                  <a:lnTo>
                    <a:pt x="23729" y="365856"/>
                  </a:lnTo>
                  <a:lnTo>
                    <a:pt x="46967" y="224569"/>
                  </a:lnTo>
                  <a:close/>
                </a:path>
                <a:path w="46989" h="366395">
                  <a:moveTo>
                    <a:pt x="23729" y="0"/>
                  </a:moveTo>
                  <a:lnTo>
                    <a:pt x="23729" y="365856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46123" y="4575441"/>
            <a:ext cx="1890395" cy="28384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29"/>
              </a:spcBef>
            </a:pPr>
            <a:r>
              <a:rPr dirty="0" sz="1200" spc="-25">
                <a:latin typeface="Times New Roman"/>
                <a:cs typeface="Times New Roman"/>
              </a:rPr>
              <a:t>OS</a:t>
            </a:r>
            <a:r>
              <a:rPr dirty="0" sz="1200" spc="100">
                <a:latin typeface="SimSun"/>
                <a:cs typeface="SimSun"/>
              </a:rPr>
              <a:t>命</a:t>
            </a:r>
            <a:r>
              <a:rPr dirty="0" sz="1200" spc="-95">
                <a:latin typeface="SimSun"/>
                <a:cs typeface="SimSun"/>
              </a:rPr>
              <a:t>令</a:t>
            </a:r>
            <a:r>
              <a:rPr dirty="0" sz="1200" spc="-40">
                <a:latin typeface="Times New Roman"/>
                <a:cs typeface="Times New Roman"/>
              </a:rPr>
              <a:t>CPU</a:t>
            </a:r>
            <a:r>
              <a:rPr dirty="0" sz="1200" spc="100">
                <a:latin typeface="SimSun"/>
                <a:cs typeface="SimSun"/>
              </a:rPr>
              <a:t>从外存读缺页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761746" y="4858798"/>
            <a:ext cx="59055" cy="277495"/>
            <a:chOff x="1761746" y="4858798"/>
            <a:chExt cx="59055" cy="277495"/>
          </a:xfrm>
        </p:grpSpPr>
        <p:sp>
          <p:nvSpPr>
            <p:cNvPr id="38" name="object 38"/>
            <p:cNvSpPr/>
            <p:nvPr/>
          </p:nvSpPr>
          <p:spPr>
            <a:xfrm>
              <a:off x="1791285" y="4858798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81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67556" y="4976923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70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53377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767556" y="4976923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70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53377"/>
                  </a:lnTo>
                  <a:lnTo>
                    <a:pt x="46967" y="0"/>
                  </a:lnTo>
                  <a:close/>
                </a:path>
              </a:pathLst>
            </a:custGeom>
            <a:ln w="11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46123" y="5130300"/>
            <a:ext cx="1890395" cy="28384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229"/>
              </a:spcBef>
            </a:pPr>
            <a:r>
              <a:rPr dirty="0" sz="1200" spc="100">
                <a:latin typeface="SimSun"/>
                <a:cs typeface="SimSun"/>
              </a:rPr>
              <a:t>启</a:t>
            </a:r>
            <a:r>
              <a:rPr dirty="0" sz="1200" spc="-95">
                <a:latin typeface="SimSun"/>
                <a:cs typeface="SimSun"/>
              </a:rPr>
              <a:t>动</a:t>
            </a:r>
            <a:r>
              <a:rPr dirty="0" sz="1200" spc="-10">
                <a:latin typeface="Times New Roman"/>
                <a:cs typeface="Times New Roman"/>
              </a:rPr>
              <a:t>I/O</a:t>
            </a:r>
            <a:r>
              <a:rPr dirty="0" sz="1200" spc="100">
                <a:latin typeface="SimSun"/>
                <a:cs typeface="SimSun"/>
              </a:rPr>
              <a:t>硬件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761746" y="5413795"/>
            <a:ext cx="59055" cy="266065"/>
            <a:chOff x="1761746" y="5413795"/>
            <a:chExt cx="59055" cy="266065"/>
          </a:xfrm>
        </p:grpSpPr>
        <p:sp>
          <p:nvSpPr>
            <p:cNvPr id="43" name="object 43"/>
            <p:cNvSpPr/>
            <p:nvPr/>
          </p:nvSpPr>
          <p:spPr>
            <a:xfrm>
              <a:off x="1791285" y="5413795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03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67556" y="5531841"/>
              <a:ext cx="46990" cy="142240"/>
            </a:xfrm>
            <a:custGeom>
              <a:avLst/>
              <a:gdLst/>
              <a:ahLst/>
              <a:cxnLst/>
              <a:rect l="l" t="t" r="r" b="b"/>
              <a:pathLst>
                <a:path w="46989" h="142239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41757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67556" y="5531841"/>
              <a:ext cx="46990" cy="142240"/>
            </a:xfrm>
            <a:custGeom>
              <a:avLst/>
              <a:gdLst/>
              <a:ahLst/>
              <a:cxnLst/>
              <a:rect l="l" t="t" r="r" b="b"/>
              <a:pathLst>
                <a:path w="46989" h="142239">
                  <a:moveTo>
                    <a:pt x="46967" y="0"/>
                  </a:moveTo>
                  <a:lnTo>
                    <a:pt x="23729" y="23711"/>
                  </a:lnTo>
                  <a:lnTo>
                    <a:pt x="0" y="0"/>
                  </a:lnTo>
                  <a:lnTo>
                    <a:pt x="23729" y="141757"/>
                  </a:lnTo>
                  <a:lnTo>
                    <a:pt x="46967" y="0"/>
                  </a:lnTo>
                  <a:close/>
                </a:path>
              </a:pathLst>
            </a:custGeom>
            <a:ln w="11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46123" y="5661997"/>
            <a:ext cx="1890395" cy="283210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225"/>
              </a:spcBef>
            </a:pPr>
            <a:r>
              <a:rPr dirty="0" sz="1200" spc="100">
                <a:latin typeface="SimSun"/>
                <a:cs typeface="SimSun"/>
              </a:rPr>
              <a:t>将一页从外存换入内存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61746" y="5945021"/>
            <a:ext cx="59055" cy="266065"/>
            <a:chOff x="1761746" y="5945021"/>
            <a:chExt cx="59055" cy="266065"/>
          </a:xfrm>
        </p:grpSpPr>
        <p:sp>
          <p:nvSpPr>
            <p:cNvPr id="48" name="object 48"/>
            <p:cNvSpPr/>
            <p:nvPr/>
          </p:nvSpPr>
          <p:spPr>
            <a:xfrm>
              <a:off x="1791285" y="5945021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03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767556" y="6051447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70">
                  <a:moveTo>
                    <a:pt x="46967" y="0"/>
                  </a:moveTo>
                  <a:lnTo>
                    <a:pt x="23729" y="35331"/>
                  </a:lnTo>
                  <a:lnTo>
                    <a:pt x="0" y="0"/>
                  </a:lnTo>
                  <a:lnTo>
                    <a:pt x="23729" y="153377"/>
                  </a:lnTo>
                  <a:lnTo>
                    <a:pt x="4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767556" y="6051447"/>
              <a:ext cx="46990" cy="153670"/>
            </a:xfrm>
            <a:custGeom>
              <a:avLst/>
              <a:gdLst/>
              <a:ahLst/>
              <a:cxnLst/>
              <a:rect l="l" t="t" r="r" b="b"/>
              <a:pathLst>
                <a:path w="46989" h="153670">
                  <a:moveTo>
                    <a:pt x="46967" y="0"/>
                  </a:moveTo>
                  <a:lnTo>
                    <a:pt x="23729" y="35331"/>
                  </a:lnTo>
                  <a:lnTo>
                    <a:pt x="0" y="0"/>
                  </a:lnTo>
                  <a:lnTo>
                    <a:pt x="23729" y="153377"/>
                  </a:lnTo>
                  <a:lnTo>
                    <a:pt x="46967" y="0"/>
                  </a:lnTo>
                  <a:close/>
                </a:path>
              </a:pathLst>
            </a:custGeom>
            <a:ln w="11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846123" y="6204824"/>
            <a:ext cx="1890395" cy="28384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629920">
              <a:lnSpc>
                <a:spcPct val="100000"/>
              </a:lnSpc>
              <a:spcBef>
                <a:spcPts val="229"/>
              </a:spcBef>
            </a:pPr>
            <a:r>
              <a:rPr dirty="0" sz="1200" spc="100">
                <a:latin typeface="SimSun"/>
                <a:cs typeface="SimSun"/>
              </a:rPr>
              <a:t>修改页表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27829" y="1993510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200" spc="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58526" y="2442061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06416" y="3669944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1942" y="3442403"/>
            <a:ext cx="224790" cy="909319"/>
          </a:xfrm>
          <a:custGeom>
            <a:avLst/>
            <a:gdLst/>
            <a:ahLst/>
            <a:cxnLst/>
            <a:rect l="l" t="t" r="r" b="b"/>
            <a:pathLst>
              <a:path w="224790" h="909320">
                <a:moveTo>
                  <a:pt x="0" y="0"/>
                </a:moveTo>
                <a:lnTo>
                  <a:pt x="0" y="909056"/>
                </a:lnTo>
              </a:path>
              <a:path w="224790" h="909320">
                <a:moveTo>
                  <a:pt x="0" y="0"/>
                </a:moveTo>
                <a:lnTo>
                  <a:pt x="224180" y="0"/>
                </a:lnTo>
              </a:path>
            </a:pathLst>
          </a:custGeom>
          <a:ln w="11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60822" y="3221392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618" y="4321945"/>
            <a:ext cx="294863" cy="70588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791285" y="703085"/>
            <a:ext cx="4748530" cy="5998210"/>
          </a:xfrm>
          <a:custGeom>
            <a:avLst/>
            <a:gdLst/>
            <a:ahLst/>
            <a:cxnLst/>
            <a:rect l="l" t="t" r="r" b="b"/>
            <a:pathLst>
              <a:path w="4748530" h="5998209">
                <a:moveTo>
                  <a:pt x="1393601" y="0"/>
                </a:moveTo>
                <a:lnTo>
                  <a:pt x="1393601" y="2739317"/>
                </a:lnTo>
              </a:path>
              <a:path w="4748530" h="5998209">
                <a:moveTo>
                  <a:pt x="0" y="5785233"/>
                </a:moveTo>
                <a:lnTo>
                  <a:pt x="0" y="5997628"/>
                </a:lnTo>
              </a:path>
              <a:path w="4748530" h="5998209">
                <a:moveTo>
                  <a:pt x="0" y="5997628"/>
                </a:moveTo>
                <a:lnTo>
                  <a:pt x="4748066" y="5997628"/>
                </a:lnTo>
              </a:path>
              <a:path w="4748530" h="5998209">
                <a:moveTo>
                  <a:pt x="2397722" y="1534558"/>
                </a:moveTo>
                <a:lnTo>
                  <a:pt x="3354543" y="1310577"/>
                </a:lnTo>
                <a:lnTo>
                  <a:pt x="4299194" y="1534558"/>
                </a:lnTo>
                <a:lnTo>
                  <a:pt x="3354543" y="1759128"/>
                </a:lnTo>
                <a:lnTo>
                  <a:pt x="2397722" y="1534558"/>
                </a:lnTo>
                <a:close/>
              </a:path>
            </a:pathLst>
          </a:custGeom>
          <a:ln w="11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499566" y="2111674"/>
            <a:ext cx="135064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页表项在快表中？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04467" y="1712515"/>
            <a:ext cx="71120" cy="980440"/>
            <a:chOff x="5104467" y="1712515"/>
            <a:chExt cx="71120" cy="980440"/>
          </a:xfrm>
        </p:grpSpPr>
        <p:sp>
          <p:nvSpPr>
            <p:cNvPr id="61" name="object 61"/>
            <p:cNvSpPr/>
            <p:nvPr/>
          </p:nvSpPr>
          <p:spPr>
            <a:xfrm>
              <a:off x="5145828" y="171854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w="0" h="968375">
                  <a:moveTo>
                    <a:pt x="0" y="0"/>
                  </a:moveTo>
                  <a:lnTo>
                    <a:pt x="0" y="295115"/>
                  </a:lnTo>
                </a:path>
                <a:path w="0" h="968375">
                  <a:moveTo>
                    <a:pt x="0" y="743666"/>
                  </a:moveTo>
                  <a:lnTo>
                    <a:pt x="0" y="968039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4690" y="1866174"/>
              <a:ext cx="70106" cy="15329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110499" y="2544908"/>
              <a:ext cx="59055" cy="142240"/>
            </a:xfrm>
            <a:custGeom>
              <a:avLst/>
              <a:gdLst/>
              <a:ahLst/>
              <a:cxnLst/>
              <a:rect l="l" t="t" r="r" b="b"/>
              <a:pathLst>
                <a:path w="59054" h="142239">
                  <a:moveTo>
                    <a:pt x="58488" y="0"/>
                  </a:moveTo>
                  <a:lnTo>
                    <a:pt x="35328" y="23711"/>
                  </a:lnTo>
                  <a:lnTo>
                    <a:pt x="0" y="0"/>
                  </a:lnTo>
                  <a:lnTo>
                    <a:pt x="35328" y="141678"/>
                  </a:lnTo>
                  <a:lnTo>
                    <a:pt x="58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110499" y="2544908"/>
              <a:ext cx="59055" cy="142240"/>
            </a:xfrm>
            <a:custGeom>
              <a:avLst/>
              <a:gdLst/>
              <a:ahLst/>
              <a:cxnLst/>
              <a:rect l="l" t="t" r="r" b="b"/>
              <a:pathLst>
                <a:path w="59054" h="142239">
                  <a:moveTo>
                    <a:pt x="58488" y="0"/>
                  </a:moveTo>
                  <a:lnTo>
                    <a:pt x="35328" y="23711"/>
                  </a:lnTo>
                  <a:lnTo>
                    <a:pt x="0" y="0"/>
                  </a:lnTo>
                  <a:lnTo>
                    <a:pt x="35328" y="141678"/>
                  </a:lnTo>
                  <a:lnTo>
                    <a:pt x="58488" y="0"/>
                  </a:lnTo>
                  <a:close/>
                </a:path>
              </a:pathLst>
            </a:custGeom>
            <a:ln w="11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4189008" y="1434994"/>
            <a:ext cx="1901825" cy="28384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8315">
              <a:lnSpc>
                <a:spcPct val="100000"/>
              </a:lnSpc>
              <a:spcBef>
                <a:spcPts val="225"/>
              </a:spcBef>
            </a:pPr>
            <a:r>
              <a:rPr dirty="0" sz="1200" spc="-40">
                <a:latin typeface="Times New Roman"/>
                <a:cs typeface="Times New Roman"/>
              </a:rPr>
              <a:t>CPU</a:t>
            </a:r>
            <a:r>
              <a:rPr dirty="0" sz="1200" spc="100">
                <a:latin typeface="SimSun"/>
                <a:cs typeface="SimSun"/>
              </a:rPr>
              <a:t>检索快表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89008" y="2686587"/>
            <a:ext cx="1901825" cy="271780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29920">
              <a:lnSpc>
                <a:spcPct val="100000"/>
              </a:lnSpc>
              <a:spcBef>
                <a:spcPts val="135"/>
              </a:spcBef>
            </a:pPr>
            <a:r>
              <a:rPr dirty="0" sz="1200" spc="100">
                <a:latin typeface="SimSun"/>
                <a:cs typeface="SimSun"/>
              </a:rPr>
              <a:t>访问页表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00940" y="2442061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82975" y="2951958"/>
            <a:ext cx="1913889" cy="720725"/>
            <a:chOff x="4182975" y="2951958"/>
            <a:chExt cx="1913889" cy="720725"/>
          </a:xfrm>
        </p:grpSpPr>
        <p:sp>
          <p:nvSpPr>
            <p:cNvPr id="69" name="object 69"/>
            <p:cNvSpPr/>
            <p:nvPr/>
          </p:nvSpPr>
          <p:spPr>
            <a:xfrm>
              <a:off x="5145828" y="2957991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42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4690" y="3070345"/>
              <a:ext cx="70106" cy="15329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189008" y="3217833"/>
              <a:ext cx="1901825" cy="448945"/>
            </a:xfrm>
            <a:custGeom>
              <a:avLst/>
              <a:gdLst/>
              <a:ahLst/>
              <a:cxnLst/>
              <a:rect l="l" t="t" r="r" b="b"/>
              <a:pathLst>
                <a:path w="1901825" h="448945">
                  <a:moveTo>
                    <a:pt x="0" y="224569"/>
                  </a:moveTo>
                  <a:lnTo>
                    <a:pt x="956820" y="0"/>
                  </a:lnTo>
                  <a:lnTo>
                    <a:pt x="1901471" y="224569"/>
                  </a:lnTo>
                  <a:lnTo>
                    <a:pt x="956820" y="448551"/>
                  </a:lnTo>
                  <a:lnTo>
                    <a:pt x="0" y="224569"/>
                  </a:lnTo>
                  <a:close/>
                </a:path>
              </a:pathLst>
            </a:custGeom>
            <a:ln w="11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4735876" y="3315845"/>
            <a:ext cx="85344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页在内存？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82975" y="3666385"/>
            <a:ext cx="1913889" cy="1080770"/>
            <a:chOff x="4182975" y="3666385"/>
            <a:chExt cx="1913889" cy="1080770"/>
          </a:xfrm>
        </p:grpSpPr>
        <p:sp>
          <p:nvSpPr>
            <p:cNvPr id="74" name="object 74"/>
            <p:cNvSpPr/>
            <p:nvPr/>
          </p:nvSpPr>
          <p:spPr>
            <a:xfrm>
              <a:off x="4189008" y="4469427"/>
              <a:ext cx="1901825" cy="271780"/>
            </a:xfrm>
            <a:custGeom>
              <a:avLst/>
              <a:gdLst/>
              <a:ahLst/>
              <a:cxnLst/>
              <a:rect l="l" t="t" r="r" b="b"/>
              <a:pathLst>
                <a:path w="1901825" h="271779">
                  <a:moveTo>
                    <a:pt x="0" y="271403"/>
                  </a:moveTo>
                  <a:lnTo>
                    <a:pt x="1901471" y="271403"/>
                  </a:lnTo>
                  <a:lnTo>
                    <a:pt x="1901471" y="0"/>
                  </a:lnTo>
                  <a:lnTo>
                    <a:pt x="0" y="0"/>
                  </a:lnTo>
                  <a:lnTo>
                    <a:pt x="0" y="271403"/>
                  </a:lnTo>
                </a:path>
              </a:pathLst>
            </a:custGeom>
            <a:ln w="11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4690" y="3666385"/>
              <a:ext cx="70107" cy="253893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4428320" y="4484743"/>
            <a:ext cx="15163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修改访问位和修改位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182975" y="4734798"/>
            <a:ext cx="1913889" cy="555625"/>
            <a:chOff x="4182975" y="4734798"/>
            <a:chExt cx="1913889" cy="555625"/>
          </a:xfrm>
        </p:grpSpPr>
        <p:sp>
          <p:nvSpPr>
            <p:cNvPr id="78" name="object 78"/>
            <p:cNvSpPr/>
            <p:nvPr/>
          </p:nvSpPr>
          <p:spPr>
            <a:xfrm>
              <a:off x="5145828" y="4740831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03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4690" y="4852989"/>
              <a:ext cx="70106" cy="15345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189008" y="5000634"/>
              <a:ext cx="1901825" cy="283845"/>
            </a:xfrm>
            <a:custGeom>
              <a:avLst/>
              <a:gdLst/>
              <a:ahLst/>
              <a:cxnLst/>
              <a:rect l="l" t="t" r="r" b="b"/>
              <a:pathLst>
                <a:path w="1901825" h="283845">
                  <a:moveTo>
                    <a:pt x="0" y="283514"/>
                  </a:moveTo>
                  <a:lnTo>
                    <a:pt x="1901471" y="283514"/>
                  </a:lnTo>
                  <a:lnTo>
                    <a:pt x="1901471" y="0"/>
                  </a:lnTo>
                  <a:lnTo>
                    <a:pt x="0" y="0"/>
                  </a:lnTo>
                  <a:lnTo>
                    <a:pt x="0" y="283514"/>
                  </a:lnTo>
                </a:path>
              </a:pathLst>
            </a:custGeom>
            <a:ln w="11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4653050" y="5015872"/>
            <a:ext cx="101917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形成物理地址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549020" y="5278115"/>
            <a:ext cx="1181735" cy="543560"/>
            <a:chOff x="4549020" y="5278115"/>
            <a:chExt cx="1181735" cy="543560"/>
          </a:xfrm>
        </p:grpSpPr>
        <p:sp>
          <p:nvSpPr>
            <p:cNvPr id="83" name="object 83"/>
            <p:cNvSpPr/>
            <p:nvPr/>
          </p:nvSpPr>
          <p:spPr>
            <a:xfrm>
              <a:off x="5145828" y="5284148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803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4690" y="5396385"/>
              <a:ext cx="70106" cy="153375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555053" y="5531841"/>
              <a:ext cx="1169670" cy="283845"/>
            </a:xfrm>
            <a:custGeom>
              <a:avLst/>
              <a:gdLst/>
              <a:ahLst/>
              <a:cxnLst/>
              <a:rect l="l" t="t" r="r" b="b"/>
              <a:pathLst>
                <a:path w="1169670" h="283845">
                  <a:moveTo>
                    <a:pt x="141903" y="283514"/>
                  </a:moveTo>
                  <a:lnTo>
                    <a:pt x="1027477" y="283514"/>
                  </a:lnTo>
                  <a:lnTo>
                    <a:pt x="1098724" y="259803"/>
                  </a:lnTo>
                  <a:lnTo>
                    <a:pt x="1157801" y="212400"/>
                  </a:lnTo>
                  <a:lnTo>
                    <a:pt x="1169381" y="141757"/>
                  </a:lnTo>
                  <a:lnTo>
                    <a:pt x="1157801" y="71133"/>
                  </a:lnTo>
                  <a:lnTo>
                    <a:pt x="1098724" y="23711"/>
                  </a:lnTo>
                  <a:lnTo>
                    <a:pt x="1027477" y="0"/>
                  </a:lnTo>
                  <a:lnTo>
                    <a:pt x="141903" y="0"/>
                  </a:lnTo>
                  <a:lnTo>
                    <a:pt x="70657" y="23711"/>
                  </a:lnTo>
                  <a:lnTo>
                    <a:pt x="23748" y="71133"/>
                  </a:lnTo>
                  <a:lnTo>
                    <a:pt x="0" y="141757"/>
                  </a:lnTo>
                  <a:lnTo>
                    <a:pt x="23748" y="212400"/>
                  </a:lnTo>
                  <a:lnTo>
                    <a:pt x="70657" y="259803"/>
                  </a:lnTo>
                  <a:lnTo>
                    <a:pt x="141903" y="283514"/>
                  </a:lnTo>
                </a:path>
              </a:pathLst>
            </a:custGeom>
            <a:ln w="11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4653050" y="5547569"/>
            <a:ext cx="101917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地址变换结束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104690" y="1133846"/>
            <a:ext cx="70485" cy="307340"/>
            <a:chOff x="5104690" y="1133846"/>
            <a:chExt cx="70485" cy="307340"/>
          </a:xfrm>
        </p:grpSpPr>
        <p:sp>
          <p:nvSpPr>
            <p:cNvPr id="88" name="object 88"/>
            <p:cNvSpPr/>
            <p:nvPr/>
          </p:nvSpPr>
          <p:spPr>
            <a:xfrm>
              <a:off x="5145828" y="1139879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0"/>
                  </a:moveTo>
                  <a:lnTo>
                    <a:pt x="0" y="295115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4690" y="1275748"/>
              <a:ext cx="70107" cy="165054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4900940" y="1155196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否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189008" y="679374"/>
            <a:ext cx="1901825" cy="436880"/>
          </a:xfrm>
          <a:custGeom>
            <a:avLst/>
            <a:gdLst/>
            <a:ahLst/>
            <a:cxnLst/>
            <a:rect l="l" t="t" r="r" b="b"/>
            <a:pathLst>
              <a:path w="1901825" h="436880">
                <a:moveTo>
                  <a:pt x="0" y="212420"/>
                </a:moveTo>
                <a:lnTo>
                  <a:pt x="956820" y="0"/>
                </a:lnTo>
                <a:lnTo>
                  <a:pt x="1901471" y="212420"/>
                </a:lnTo>
                <a:lnTo>
                  <a:pt x="956820" y="436793"/>
                </a:lnTo>
                <a:lnTo>
                  <a:pt x="0" y="212420"/>
                </a:lnTo>
                <a:close/>
              </a:path>
            </a:pathLst>
          </a:custGeom>
          <a:ln w="116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534895" y="765628"/>
            <a:ext cx="127381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页号＞页表长度?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958245" y="224790"/>
            <a:ext cx="1216660" cy="461009"/>
            <a:chOff x="3958245" y="224790"/>
            <a:chExt cx="1216660" cy="461009"/>
          </a:xfrm>
        </p:grpSpPr>
        <p:sp>
          <p:nvSpPr>
            <p:cNvPr id="94" name="object 94"/>
            <p:cNvSpPr/>
            <p:nvPr/>
          </p:nvSpPr>
          <p:spPr>
            <a:xfrm>
              <a:off x="5145828" y="372501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w="0" h="307340">
                  <a:moveTo>
                    <a:pt x="0" y="0"/>
                  </a:moveTo>
                  <a:lnTo>
                    <a:pt x="0" y="306872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4690" y="520128"/>
              <a:ext cx="70107" cy="16505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964278" y="230823"/>
              <a:ext cx="779780" cy="271780"/>
            </a:xfrm>
            <a:custGeom>
              <a:avLst/>
              <a:gdLst/>
              <a:ahLst/>
              <a:cxnLst/>
              <a:rect l="l" t="t" r="r" b="b"/>
              <a:pathLst>
                <a:path w="779779" h="271780">
                  <a:moveTo>
                    <a:pt x="141903" y="271403"/>
                  </a:moveTo>
                  <a:lnTo>
                    <a:pt x="649852" y="271403"/>
                  </a:lnTo>
                  <a:lnTo>
                    <a:pt x="720510" y="259842"/>
                  </a:lnTo>
                  <a:lnTo>
                    <a:pt x="768007" y="200858"/>
                  </a:lnTo>
                  <a:lnTo>
                    <a:pt x="779587" y="141678"/>
                  </a:lnTo>
                  <a:lnTo>
                    <a:pt x="768007" y="70741"/>
                  </a:lnTo>
                  <a:lnTo>
                    <a:pt x="720510" y="11561"/>
                  </a:lnTo>
                  <a:lnTo>
                    <a:pt x="649852" y="0"/>
                  </a:lnTo>
                  <a:lnTo>
                    <a:pt x="141903" y="0"/>
                  </a:lnTo>
                  <a:lnTo>
                    <a:pt x="71246" y="11561"/>
                  </a:lnTo>
                  <a:lnTo>
                    <a:pt x="23748" y="70741"/>
                  </a:lnTo>
                  <a:lnTo>
                    <a:pt x="0" y="141678"/>
                  </a:lnTo>
                  <a:lnTo>
                    <a:pt x="23748" y="200858"/>
                  </a:lnTo>
                  <a:lnTo>
                    <a:pt x="71246" y="259842"/>
                  </a:lnTo>
                  <a:lnTo>
                    <a:pt x="141903" y="271403"/>
                  </a:lnTo>
                </a:path>
              </a:pathLst>
            </a:custGeom>
            <a:ln w="11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4180430" y="246139"/>
            <a:ext cx="3568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开始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521543" y="331034"/>
            <a:ext cx="1630680" cy="71120"/>
            <a:chOff x="3521543" y="331034"/>
            <a:chExt cx="1630680" cy="71120"/>
          </a:xfrm>
        </p:grpSpPr>
        <p:sp>
          <p:nvSpPr>
            <p:cNvPr id="99" name="object 99"/>
            <p:cNvSpPr/>
            <p:nvPr/>
          </p:nvSpPr>
          <p:spPr>
            <a:xfrm>
              <a:off x="3527575" y="372501"/>
              <a:ext cx="1618615" cy="0"/>
            </a:xfrm>
            <a:custGeom>
              <a:avLst/>
              <a:gdLst/>
              <a:ahLst/>
              <a:cxnLst/>
              <a:rect l="l" t="t" r="r" b="b"/>
              <a:pathLst>
                <a:path w="1618614" h="0">
                  <a:moveTo>
                    <a:pt x="1216290" y="0"/>
                  </a:moveTo>
                  <a:lnTo>
                    <a:pt x="1618252" y="0"/>
                  </a:lnTo>
                </a:path>
                <a:path w="1618614" h="0">
                  <a:moveTo>
                    <a:pt x="0" y="0"/>
                  </a:moveTo>
                  <a:lnTo>
                    <a:pt x="436702" y="0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6768" y="331034"/>
              <a:ext cx="153312" cy="70588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2656583" y="104265"/>
            <a:ext cx="135064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程序请求访问一页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39351" y="1234331"/>
            <a:ext cx="0" cy="5466715"/>
          </a:xfrm>
          <a:custGeom>
            <a:avLst/>
            <a:gdLst/>
            <a:ahLst/>
            <a:cxnLst/>
            <a:rect l="l" t="t" r="r" b="b"/>
            <a:pathLst>
              <a:path w="0" h="5466715">
                <a:moveTo>
                  <a:pt x="0" y="5466382"/>
                </a:moveTo>
                <a:lnTo>
                  <a:pt x="0" y="0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282687" y="3221392"/>
            <a:ext cx="85344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产生缺页中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82687" y="3445962"/>
            <a:ext cx="85344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断请求调页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315210" y="2237644"/>
            <a:ext cx="0" cy="2007235"/>
          </a:xfrm>
          <a:custGeom>
            <a:avLst/>
            <a:gdLst/>
            <a:ahLst/>
            <a:cxnLst/>
            <a:rect l="l" t="t" r="r" b="b"/>
            <a:pathLst>
              <a:path w="0" h="2007235">
                <a:moveTo>
                  <a:pt x="0" y="2007213"/>
                </a:moveTo>
                <a:lnTo>
                  <a:pt x="0" y="0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189008" y="3920250"/>
            <a:ext cx="1901825" cy="277495"/>
          </a:xfrm>
          <a:prstGeom prst="rect">
            <a:avLst/>
          </a:prstGeom>
          <a:ln w="11602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629920">
              <a:lnSpc>
                <a:spcPct val="100000"/>
              </a:lnSpc>
              <a:spcBef>
                <a:spcPts val="90"/>
              </a:spcBef>
            </a:pPr>
            <a:r>
              <a:rPr dirty="0" sz="1200" spc="100">
                <a:latin typeface="SimSun"/>
                <a:cs typeface="SimSun"/>
              </a:rPr>
              <a:t>修改快表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184886" y="756267"/>
            <a:ext cx="4140200" cy="3719195"/>
            <a:chOff x="3184886" y="756267"/>
            <a:chExt cx="4140200" cy="3719195"/>
          </a:xfrm>
        </p:grpSpPr>
        <p:sp>
          <p:nvSpPr>
            <p:cNvPr id="108" name="object 108"/>
            <p:cNvSpPr/>
            <p:nvPr/>
          </p:nvSpPr>
          <p:spPr>
            <a:xfrm>
              <a:off x="5145828" y="4185873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w="0" h="283845">
                  <a:moveTo>
                    <a:pt x="0" y="0"/>
                  </a:moveTo>
                  <a:lnTo>
                    <a:pt x="0" y="283553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4690" y="4310181"/>
              <a:ext cx="70107" cy="16505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184886" y="3442403"/>
              <a:ext cx="3130550" cy="802640"/>
            </a:xfrm>
            <a:custGeom>
              <a:avLst/>
              <a:gdLst/>
              <a:ahLst/>
              <a:cxnLst/>
              <a:rect l="l" t="t" r="r" b="b"/>
              <a:pathLst>
                <a:path w="3130550" h="802639">
                  <a:moveTo>
                    <a:pt x="0" y="0"/>
                  </a:moveTo>
                  <a:lnTo>
                    <a:pt x="1004121" y="0"/>
                  </a:lnTo>
                </a:path>
                <a:path w="3130550" h="802639">
                  <a:moveTo>
                    <a:pt x="1960941" y="802454"/>
                  </a:moveTo>
                  <a:lnTo>
                    <a:pt x="3130323" y="802454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145828" y="4221146"/>
              <a:ext cx="141605" cy="47625"/>
            </a:xfrm>
            <a:custGeom>
              <a:avLst/>
              <a:gdLst/>
              <a:ahLst/>
              <a:cxnLst/>
              <a:rect l="l" t="t" r="r" b="b"/>
              <a:pathLst>
                <a:path w="141604" h="47625">
                  <a:moveTo>
                    <a:pt x="141314" y="0"/>
                  </a:moveTo>
                  <a:lnTo>
                    <a:pt x="0" y="23711"/>
                  </a:lnTo>
                  <a:lnTo>
                    <a:pt x="141314" y="47422"/>
                  </a:lnTo>
                  <a:lnTo>
                    <a:pt x="118155" y="23711"/>
                  </a:lnTo>
                  <a:lnTo>
                    <a:pt x="141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145828" y="1234331"/>
              <a:ext cx="1393825" cy="3034665"/>
            </a:xfrm>
            <a:custGeom>
              <a:avLst/>
              <a:gdLst/>
              <a:ahLst/>
              <a:cxnLst/>
              <a:rect l="l" t="t" r="r" b="b"/>
              <a:pathLst>
                <a:path w="1393825" h="3034665">
                  <a:moveTo>
                    <a:pt x="141314" y="3034236"/>
                  </a:moveTo>
                  <a:lnTo>
                    <a:pt x="118155" y="3010525"/>
                  </a:lnTo>
                  <a:lnTo>
                    <a:pt x="141314" y="2986814"/>
                  </a:lnTo>
                  <a:lnTo>
                    <a:pt x="0" y="3010525"/>
                  </a:lnTo>
                  <a:lnTo>
                    <a:pt x="141314" y="3034236"/>
                  </a:lnTo>
                  <a:close/>
                </a:path>
                <a:path w="1393825" h="3034665">
                  <a:moveTo>
                    <a:pt x="944651" y="1003312"/>
                  </a:moveTo>
                  <a:lnTo>
                    <a:pt x="1169381" y="1003312"/>
                  </a:lnTo>
                </a:path>
                <a:path w="1393825" h="3034665">
                  <a:moveTo>
                    <a:pt x="0" y="0"/>
                  </a:moveTo>
                  <a:lnTo>
                    <a:pt x="1393522" y="0"/>
                  </a:lnTo>
                </a:path>
              </a:pathLst>
            </a:custGeom>
            <a:ln w="11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40026" y="1193060"/>
              <a:ext cx="152920" cy="70784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0065" y="862673"/>
              <a:ext cx="165088" cy="7058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539351" y="762069"/>
              <a:ext cx="779780" cy="271780"/>
            </a:xfrm>
            <a:custGeom>
              <a:avLst/>
              <a:gdLst/>
              <a:ahLst/>
              <a:cxnLst/>
              <a:rect l="l" t="t" r="r" b="b"/>
              <a:pathLst>
                <a:path w="779779" h="271780">
                  <a:moveTo>
                    <a:pt x="130127" y="271403"/>
                  </a:moveTo>
                  <a:lnTo>
                    <a:pt x="638076" y="271403"/>
                  </a:lnTo>
                  <a:lnTo>
                    <a:pt x="708733" y="259842"/>
                  </a:lnTo>
                  <a:lnTo>
                    <a:pt x="756231" y="200662"/>
                  </a:lnTo>
                  <a:lnTo>
                    <a:pt x="779587" y="129725"/>
                  </a:lnTo>
                  <a:lnTo>
                    <a:pt x="756231" y="70545"/>
                  </a:lnTo>
                  <a:lnTo>
                    <a:pt x="708733" y="11561"/>
                  </a:lnTo>
                  <a:lnTo>
                    <a:pt x="638076" y="0"/>
                  </a:lnTo>
                  <a:lnTo>
                    <a:pt x="130127" y="0"/>
                  </a:lnTo>
                  <a:lnTo>
                    <a:pt x="71050" y="11561"/>
                  </a:lnTo>
                  <a:lnTo>
                    <a:pt x="11972" y="70545"/>
                  </a:lnTo>
                  <a:lnTo>
                    <a:pt x="0" y="129725"/>
                  </a:lnTo>
                  <a:lnTo>
                    <a:pt x="11972" y="200662"/>
                  </a:lnTo>
                  <a:lnTo>
                    <a:pt x="71050" y="259842"/>
                  </a:lnTo>
                  <a:lnTo>
                    <a:pt x="130127" y="271403"/>
                  </a:lnTo>
                </a:path>
              </a:pathLst>
            </a:custGeom>
            <a:ln w="11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4877191" y="3669944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601823" y="765628"/>
            <a:ext cx="68834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100">
                <a:latin typeface="SimSun"/>
                <a:cs typeface="SimSun"/>
              </a:rPr>
              <a:t>越界中断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129399" y="1993510"/>
            <a:ext cx="1790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SimSun"/>
                <a:cs typeface="SimSun"/>
              </a:rPr>
              <a:t>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077780" y="682933"/>
            <a:ext cx="35623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是</a:t>
            </a:r>
            <a:r>
              <a:rPr dirty="0" u="sng" sz="1200" spc="2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825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页面调入策略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缺页率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90776"/>
            <a:ext cx="8935720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假设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程的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逻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辑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空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间</a:t>
            </a:r>
            <a:r>
              <a:rPr dirty="0" sz="2400" spc="3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n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系统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其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配的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物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理块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400" spc="4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m</a:t>
            </a:r>
            <a:endParaRPr sz="2400">
              <a:latin typeface="SimSun"/>
              <a:cs typeface="SimSun"/>
            </a:endParaRPr>
          </a:p>
          <a:p>
            <a:pPr marL="12700" marR="5080">
              <a:lnSpc>
                <a:spcPct val="190000"/>
              </a:lnSpc>
              <a:spcBef>
                <a:spcPts val="5"/>
              </a:spcBef>
            </a:pP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m≤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n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r>
              <a:rPr dirty="0" sz="2400" spc="7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如果在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程运行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 spc="8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访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问页面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成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功的次</a:t>
            </a:r>
            <a:r>
              <a:rPr dirty="0" sz="2400" spc="6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S，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访 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问页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面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失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败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的次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400" spc="4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F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该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总的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面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访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问次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400" spc="5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=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S+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F，则其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3876547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缺页率为：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1970" y="4444746"/>
            <a:ext cx="1780539" cy="99695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2400" spc="-210" b="1">
                <a:solidFill>
                  <a:srgbClr val="FF0000"/>
                </a:solidFill>
                <a:latin typeface="Microsoft YaHei UI"/>
                <a:cs typeface="Microsoft YaHei UI"/>
              </a:rPr>
              <a:t>f=F/A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14770" y="3629914"/>
            <a:ext cx="3878579" cy="2625090"/>
            <a:chOff x="6414770" y="3629914"/>
            <a:chExt cx="3878579" cy="26250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1120" y="3636264"/>
              <a:ext cx="3865879" cy="26121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21120" y="3636264"/>
              <a:ext cx="3865879" cy="2612390"/>
            </a:xfrm>
            <a:custGeom>
              <a:avLst/>
              <a:gdLst/>
              <a:ahLst/>
              <a:cxnLst/>
              <a:rect l="l" t="t" r="r" b="b"/>
              <a:pathLst>
                <a:path w="3865879" h="2612390">
                  <a:moveTo>
                    <a:pt x="598424" y="435356"/>
                  </a:moveTo>
                  <a:lnTo>
                    <a:pt x="600978" y="387924"/>
                  </a:lnTo>
                  <a:lnTo>
                    <a:pt x="608466" y="341970"/>
                  </a:lnTo>
                  <a:lnTo>
                    <a:pt x="620621" y="297761"/>
                  </a:lnTo>
                  <a:lnTo>
                    <a:pt x="637177" y="255561"/>
                  </a:lnTo>
                  <a:lnTo>
                    <a:pt x="657869" y="215636"/>
                  </a:lnTo>
                  <a:lnTo>
                    <a:pt x="682430" y="178253"/>
                  </a:lnTo>
                  <a:lnTo>
                    <a:pt x="710596" y="143676"/>
                  </a:lnTo>
                  <a:lnTo>
                    <a:pt x="742100" y="112172"/>
                  </a:lnTo>
                  <a:lnTo>
                    <a:pt x="776677" y="84006"/>
                  </a:lnTo>
                  <a:lnTo>
                    <a:pt x="814060" y="59445"/>
                  </a:lnTo>
                  <a:lnTo>
                    <a:pt x="853985" y="38753"/>
                  </a:lnTo>
                  <a:lnTo>
                    <a:pt x="896185" y="22197"/>
                  </a:lnTo>
                  <a:lnTo>
                    <a:pt x="940394" y="10042"/>
                  </a:lnTo>
                  <a:lnTo>
                    <a:pt x="986348" y="2554"/>
                  </a:lnTo>
                  <a:lnTo>
                    <a:pt x="1033779" y="0"/>
                  </a:lnTo>
                  <a:lnTo>
                    <a:pt x="1143000" y="0"/>
                  </a:lnTo>
                  <a:lnTo>
                    <a:pt x="1959863" y="0"/>
                  </a:lnTo>
                  <a:lnTo>
                    <a:pt x="3430524" y="0"/>
                  </a:lnTo>
                  <a:lnTo>
                    <a:pt x="3477955" y="2554"/>
                  </a:lnTo>
                  <a:lnTo>
                    <a:pt x="3523909" y="10042"/>
                  </a:lnTo>
                  <a:lnTo>
                    <a:pt x="3568118" y="22197"/>
                  </a:lnTo>
                  <a:lnTo>
                    <a:pt x="3610318" y="38753"/>
                  </a:lnTo>
                  <a:lnTo>
                    <a:pt x="3650243" y="59445"/>
                  </a:lnTo>
                  <a:lnTo>
                    <a:pt x="3687626" y="84006"/>
                  </a:lnTo>
                  <a:lnTo>
                    <a:pt x="3722203" y="112172"/>
                  </a:lnTo>
                  <a:lnTo>
                    <a:pt x="3753707" y="143676"/>
                  </a:lnTo>
                  <a:lnTo>
                    <a:pt x="3781873" y="178253"/>
                  </a:lnTo>
                  <a:lnTo>
                    <a:pt x="3806434" y="215636"/>
                  </a:lnTo>
                  <a:lnTo>
                    <a:pt x="3827126" y="255561"/>
                  </a:lnTo>
                  <a:lnTo>
                    <a:pt x="3843682" y="297761"/>
                  </a:lnTo>
                  <a:lnTo>
                    <a:pt x="3855837" y="341970"/>
                  </a:lnTo>
                  <a:lnTo>
                    <a:pt x="3863325" y="387924"/>
                  </a:lnTo>
                  <a:lnTo>
                    <a:pt x="3865879" y="435356"/>
                  </a:lnTo>
                  <a:lnTo>
                    <a:pt x="3865879" y="1088390"/>
                  </a:lnTo>
                  <a:lnTo>
                    <a:pt x="3865879" y="2176767"/>
                  </a:lnTo>
                  <a:lnTo>
                    <a:pt x="3863325" y="2224205"/>
                  </a:lnTo>
                  <a:lnTo>
                    <a:pt x="3855837" y="2270164"/>
                  </a:lnTo>
                  <a:lnTo>
                    <a:pt x="3843682" y="2314378"/>
                  </a:lnTo>
                  <a:lnTo>
                    <a:pt x="3827126" y="2356580"/>
                  </a:lnTo>
                  <a:lnTo>
                    <a:pt x="3806434" y="2396506"/>
                  </a:lnTo>
                  <a:lnTo>
                    <a:pt x="3781873" y="2433891"/>
                  </a:lnTo>
                  <a:lnTo>
                    <a:pt x="3753707" y="2468467"/>
                  </a:lnTo>
                  <a:lnTo>
                    <a:pt x="3722203" y="2499970"/>
                  </a:lnTo>
                  <a:lnTo>
                    <a:pt x="3687626" y="2528135"/>
                  </a:lnTo>
                  <a:lnTo>
                    <a:pt x="3650243" y="2552695"/>
                  </a:lnTo>
                  <a:lnTo>
                    <a:pt x="3610318" y="2573386"/>
                  </a:lnTo>
                  <a:lnTo>
                    <a:pt x="3568118" y="2589940"/>
                  </a:lnTo>
                  <a:lnTo>
                    <a:pt x="3523909" y="2602094"/>
                  </a:lnTo>
                  <a:lnTo>
                    <a:pt x="3477955" y="2609581"/>
                  </a:lnTo>
                  <a:lnTo>
                    <a:pt x="3430524" y="2612136"/>
                  </a:lnTo>
                  <a:lnTo>
                    <a:pt x="1959863" y="2612136"/>
                  </a:lnTo>
                  <a:lnTo>
                    <a:pt x="1143000" y="2612136"/>
                  </a:lnTo>
                  <a:lnTo>
                    <a:pt x="1033779" y="2612136"/>
                  </a:lnTo>
                  <a:lnTo>
                    <a:pt x="986348" y="2609581"/>
                  </a:lnTo>
                  <a:lnTo>
                    <a:pt x="940394" y="2602094"/>
                  </a:lnTo>
                  <a:lnTo>
                    <a:pt x="896185" y="2589940"/>
                  </a:lnTo>
                  <a:lnTo>
                    <a:pt x="853985" y="2573386"/>
                  </a:lnTo>
                  <a:lnTo>
                    <a:pt x="814060" y="2552695"/>
                  </a:lnTo>
                  <a:lnTo>
                    <a:pt x="776677" y="2528135"/>
                  </a:lnTo>
                  <a:lnTo>
                    <a:pt x="742100" y="2499970"/>
                  </a:lnTo>
                  <a:lnTo>
                    <a:pt x="710596" y="2468467"/>
                  </a:lnTo>
                  <a:lnTo>
                    <a:pt x="682430" y="2433891"/>
                  </a:lnTo>
                  <a:lnTo>
                    <a:pt x="657869" y="2396506"/>
                  </a:lnTo>
                  <a:lnTo>
                    <a:pt x="637177" y="2356580"/>
                  </a:lnTo>
                  <a:lnTo>
                    <a:pt x="620621" y="2314378"/>
                  </a:lnTo>
                  <a:lnTo>
                    <a:pt x="608466" y="2270164"/>
                  </a:lnTo>
                  <a:lnTo>
                    <a:pt x="600978" y="2224205"/>
                  </a:lnTo>
                  <a:lnTo>
                    <a:pt x="598424" y="2176767"/>
                  </a:lnTo>
                  <a:lnTo>
                    <a:pt x="598424" y="1088390"/>
                  </a:lnTo>
                  <a:lnTo>
                    <a:pt x="0" y="1154430"/>
                  </a:lnTo>
                  <a:lnTo>
                    <a:pt x="598424" y="435356"/>
                  </a:lnTo>
                  <a:close/>
                </a:path>
              </a:pathLst>
            </a:custGeom>
            <a:ln w="12699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226554" y="3968318"/>
            <a:ext cx="2821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SimSun"/>
                <a:cs typeface="SimSun"/>
              </a:rPr>
              <a:t>影响</a:t>
            </a:r>
            <a:r>
              <a:rPr dirty="0" sz="2000" spc="-5">
                <a:latin typeface="SimSun"/>
                <a:cs typeface="SimSun"/>
              </a:rPr>
              <a:t>缺</a:t>
            </a:r>
            <a:r>
              <a:rPr dirty="0" sz="2000" spc="-10">
                <a:latin typeface="SimSun"/>
                <a:cs typeface="SimSun"/>
              </a:rPr>
              <a:t>页</a:t>
            </a:r>
            <a:r>
              <a:rPr dirty="0" sz="2000" spc="5">
                <a:latin typeface="SimSun"/>
                <a:cs typeface="SimSun"/>
              </a:rPr>
              <a:t>率</a:t>
            </a:r>
            <a:r>
              <a:rPr dirty="0" sz="2000" spc="-15">
                <a:latin typeface="SimSun"/>
                <a:cs typeface="SimSun"/>
              </a:rPr>
              <a:t>的</a:t>
            </a:r>
            <a:r>
              <a:rPr dirty="0" sz="2000" spc="5">
                <a:latin typeface="SimSun"/>
                <a:cs typeface="SimSun"/>
              </a:rPr>
              <a:t>因素</a:t>
            </a:r>
            <a:r>
              <a:rPr dirty="0" sz="2000" spc="-5">
                <a:latin typeface="SimSun"/>
                <a:cs typeface="SimSun"/>
              </a:rPr>
              <a:t>：</a:t>
            </a:r>
            <a:r>
              <a:rPr dirty="0" sz="2000" spc="-10">
                <a:latin typeface="SimSun"/>
                <a:cs typeface="SimSun"/>
              </a:rPr>
              <a:t>页</a:t>
            </a:r>
            <a:r>
              <a:rPr dirty="0" sz="2000" spc="5">
                <a:latin typeface="SimSun"/>
                <a:cs typeface="SimSun"/>
              </a:rPr>
              <a:t>面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6554" y="4578477"/>
            <a:ext cx="2820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大小、</a:t>
            </a:r>
            <a:r>
              <a:rPr dirty="0" sz="2000" spc="-15">
                <a:latin typeface="SimSun"/>
                <a:cs typeface="SimSun"/>
              </a:rPr>
              <a:t>进</a:t>
            </a:r>
            <a:r>
              <a:rPr dirty="0" sz="2000">
                <a:latin typeface="SimSun"/>
                <a:cs typeface="SimSun"/>
              </a:rPr>
              <a:t>程</a:t>
            </a:r>
            <a:r>
              <a:rPr dirty="0" sz="2000" spc="-15">
                <a:latin typeface="SimSun"/>
                <a:cs typeface="SimSun"/>
              </a:rPr>
              <a:t>分</a:t>
            </a:r>
            <a:r>
              <a:rPr dirty="0" sz="2000">
                <a:latin typeface="SimSun"/>
                <a:cs typeface="SimSun"/>
              </a:rPr>
              <a:t>配到的</a:t>
            </a:r>
            <a:r>
              <a:rPr dirty="0" sz="2000" spc="-15">
                <a:latin typeface="SimSun"/>
                <a:cs typeface="SimSun"/>
              </a:rPr>
              <a:t>物</a:t>
            </a:r>
            <a:r>
              <a:rPr dirty="0" sz="2000">
                <a:latin typeface="SimSun"/>
                <a:cs typeface="SimSun"/>
              </a:rPr>
              <a:t>理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6554" y="5187772"/>
            <a:ext cx="2821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SimSun"/>
                <a:cs typeface="SimSun"/>
              </a:rPr>
              <a:t>块数</a:t>
            </a:r>
            <a:r>
              <a:rPr dirty="0" sz="2000" spc="-5">
                <a:latin typeface="SimSun"/>
                <a:cs typeface="SimSun"/>
              </a:rPr>
              <a:t>、</a:t>
            </a:r>
            <a:r>
              <a:rPr dirty="0" sz="2000" spc="-10">
                <a:latin typeface="SimSun"/>
                <a:cs typeface="SimSun"/>
              </a:rPr>
              <a:t>页</a:t>
            </a:r>
            <a:r>
              <a:rPr dirty="0" sz="2000" spc="5">
                <a:latin typeface="SimSun"/>
                <a:cs typeface="SimSun"/>
              </a:rPr>
              <a:t>面</a:t>
            </a:r>
            <a:r>
              <a:rPr dirty="0" sz="2000" spc="-15">
                <a:latin typeface="SimSun"/>
                <a:cs typeface="SimSun"/>
              </a:rPr>
              <a:t>置</a:t>
            </a:r>
            <a:r>
              <a:rPr dirty="0" sz="2000" spc="5">
                <a:latin typeface="SimSun"/>
                <a:cs typeface="SimSun"/>
              </a:rPr>
              <a:t>换算</a:t>
            </a:r>
            <a:r>
              <a:rPr dirty="0" sz="2000" spc="-5">
                <a:latin typeface="SimSun"/>
                <a:cs typeface="SimSun"/>
              </a:rPr>
              <a:t>法</a:t>
            </a:r>
            <a:r>
              <a:rPr dirty="0" sz="2000" spc="-10">
                <a:latin typeface="SimSun"/>
                <a:cs typeface="SimSun"/>
              </a:rPr>
              <a:t>、</a:t>
            </a:r>
            <a:r>
              <a:rPr dirty="0" sz="2000" spc="5">
                <a:latin typeface="SimSun"/>
                <a:cs typeface="SimSun"/>
              </a:rPr>
              <a:t>程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6554" y="5798007"/>
            <a:ext cx="1551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序固有</a:t>
            </a:r>
            <a:r>
              <a:rPr dirty="0" sz="2000" spc="-15">
                <a:latin typeface="SimSun"/>
                <a:cs typeface="SimSun"/>
              </a:rPr>
              <a:t>特</a:t>
            </a:r>
            <a:r>
              <a:rPr dirty="0" sz="2000">
                <a:latin typeface="SimSun"/>
                <a:cs typeface="SimSun"/>
              </a:rPr>
              <a:t>性。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759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Trebuchet MS"/>
                <a:cs typeface="Trebuchet MS"/>
              </a:rPr>
              <a:t>5.3	</a:t>
            </a:r>
            <a:r>
              <a:rPr dirty="0" spc="10"/>
              <a:t>页面置换算法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7463"/>
            <a:ext cx="4902835" cy="313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最佳置换算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法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（OPT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SimSun"/>
              <a:buAutoNum type="arabicPeriod"/>
            </a:pPr>
            <a:endParaRPr sz="335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先进先出置换算法（FIFO）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SimSun"/>
              <a:buAutoNum type="arabicPeriod"/>
            </a:pPr>
            <a:endParaRPr sz="335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最近最久未使用置换算法（LRU）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SimSun"/>
              <a:buAutoNum type="arabicPeriod"/>
            </a:pPr>
            <a:endParaRPr sz="335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2D05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Clock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置换算法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374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最佳（</a:t>
            </a:r>
            <a:r>
              <a:rPr dirty="0" spc="-5">
                <a:latin typeface="Trebuchet MS"/>
                <a:cs typeface="Trebuchet MS"/>
              </a:rPr>
              <a:t>Opt</a:t>
            </a:r>
            <a:r>
              <a:rPr dirty="0" spc="5">
                <a:latin typeface="Trebuchet MS"/>
                <a:cs typeface="Trebuchet MS"/>
              </a:rPr>
              <a:t>i</a:t>
            </a:r>
            <a:r>
              <a:rPr dirty="0" spc="-5">
                <a:latin typeface="Trebuchet MS"/>
                <a:cs typeface="Trebuchet MS"/>
              </a:rPr>
              <a:t>ma</a:t>
            </a:r>
            <a:r>
              <a:rPr dirty="0" spc="5">
                <a:latin typeface="Trebuchet MS"/>
                <a:cs typeface="Trebuchet MS"/>
              </a:rPr>
              <a:t>l</a:t>
            </a:r>
            <a:r>
              <a:rPr dirty="0" spc="10"/>
              <a:t>）置换算法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7463"/>
            <a:ext cx="892810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基本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思想：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选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择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以后不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再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 spc="2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或者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要隔最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长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间才能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"/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页面予以淘汰。</a:t>
            </a:r>
            <a:endParaRPr sz="2400">
              <a:latin typeface="SimSun"/>
              <a:cs typeface="SimSun"/>
            </a:endParaRPr>
          </a:p>
          <a:p>
            <a:pPr marL="355600" marR="8890" indent="-342900">
              <a:lnSpc>
                <a:spcPct val="200000"/>
              </a:lnSpc>
              <a:spcBef>
                <a:spcPts val="1445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OP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T算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法尽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量避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免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刚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出去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又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立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即调</a:t>
            </a:r>
            <a:r>
              <a:rPr dirty="0" sz="2400" spc="10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一种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想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化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面置换算法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374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最佳（</a:t>
            </a:r>
            <a:r>
              <a:rPr dirty="0" spc="-5">
                <a:latin typeface="Trebuchet MS"/>
                <a:cs typeface="Trebuchet MS"/>
              </a:rPr>
              <a:t>Opt</a:t>
            </a:r>
            <a:r>
              <a:rPr dirty="0" spc="5">
                <a:latin typeface="Trebuchet MS"/>
                <a:cs typeface="Trebuchet MS"/>
              </a:rPr>
              <a:t>i</a:t>
            </a:r>
            <a:r>
              <a:rPr dirty="0" spc="-5">
                <a:latin typeface="Trebuchet MS"/>
                <a:cs typeface="Trebuchet MS"/>
              </a:rPr>
              <a:t>ma</a:t>
            </a:r>
            <a:r>
              <a:rPr dirty="0" spc="5">
                <a:latin typeface="Trebuchet MS"/>
                <a:cs typeface="Trebuchet MS"/>
              </a:rPr>
              <a:t>l</a:t>
            </a:r>
            <a:r>
              <a:rPr dirty="0" spc="10"/>
              <a:t>）置换算法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676655" y="3820667"/>
            <a:ext cx="9144000" cy="2581910"/>
          </a:xfrm>
          <a:custGeom>
            <a:avLst/>
            <a:gdLst/>
            <a:ahLst/>
            <a:cxnLst/>
            <a:rect l="l" t="t" r="r" b="b"/>
            <a:pathLst>
              <a:path w="9144000" h="2581910">
                <a:moveTo>
                  <a:pt x="9144000" y="0"/>
                </a:moveTo>
                <a:lnTo>
                  <a:pt x="0" y="0"/>
                </a:lnTo>
                <a:lnTo>
                  <a:pt x="0" y="2581655"/>
                </a:lnTo>
                <a:lnTo>
                  <a:pt x="9144000" y="258165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9969" y="4498475"/>
          <a:ext cx="33083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</a:tblGrid>
              <a:tr h="450096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7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37954" y="4498475"/>
          <a:ext cx="33083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</a:tblGrid>
              <a:tr h="450096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7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0703" y="4498475"/>
          <a:ext cx="33083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</a:tblGrid>
              <a:tr h="450096"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7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42780" y="4498475"/>
          <a:ext cx="33083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</a:tblGrid>
              <a:tr h="450096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63487" y="4498475"/>
          <a:ext cx="33083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</a:tblGrid>
              <a:tr h="450096"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84301" y="4498475"/>
          <a:ext cx="33083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/>
              </a:tblGrid>
              <a:tr h="450096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4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30352" y="4498475"/>
          <a:ext cx="331470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/>
              </a:tblGrid>
              <a:tr h="450096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763805" y="4506420"/>
            <a:ext cx="307340" cy="450215"/>
          </a:xfrm>
          <a:prstGeom prst="rect">
            <a:avLst/>
          </a:prstGeom>
          <a:ln w="15890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545"/>
              </a:spcBef>
            </a:pPr>
            <a:r>
              <a:rPr dirty="0" sz="1650" spc="-5">
                <a:latin typeface="Times New Roman"/>
                <a:cs typeface="Times New Roman"/>
              </a:rPr>
              <a:t>7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805" y="4956516"/>
            <a:ext cx="307340" cy="466725"/>
          </a:xfrm>
          <a:prstGeom prst="rect">
            <a:avLst/>
          </a:prstGeom>
          <a:ln w="15891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675"/>
              </a:spcBef>
            </a:pPr>
            <a:r>
              <a:rPr dirty="0" sz="1650" spc="-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3805" y="5423130"/>
            <a:ext cx="307340" cy="450215"/>
          </a:xfrm>
          <a:prstGeom prst="rect">
            <a:avLst/>
          </a:prstGeom>
          <a:ln w="15890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545"/>
              </a:spcBef>
            </a:pPr>
            <a:r>
              <a:rPr dirty="0" sz="1650" spc="-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310" y="1685290"/>
            <a:ext cx="9201785" cy="278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例如，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假定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系统为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某进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程分配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了三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个物理</a:t>
            </a:r>
            <a:r>
              <a:rPr dirty="0" sz="2400" spc="85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并考虑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以下的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面号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引用串：7，0，1，2，0，3，0，4，2，3，0，3，2，1，2，0，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1，7，0，1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SimSun"/>
              <a:cs typeface="SimSun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dirty="0" sz="1650" spc="125">
                <a:latin typeface="SimSun"/>
                <a:cs typeface="SimSun"/>
              </a:rPr>
              <a:t>引用率</a:t>
            </a:r>
            <a:endParaRPr sz="1650">
              <a:latin typeface="SimSun"/>
              <a:cs typeface="SimSun"/>
            </a:endParaRPr>
          </a:p>
          <a:p>
            <a:pPr marL="97790">
              <a:lnSpc>
                <a:spcPct val="100000"/>
              </a:lnSpc>
              <a:spcBef>
                <a:spcPts val="420"/>
              </a:spcBef>
              <a:tabLst>
                <a:tab pos="549910" algn="l"/>
                <a:tab pos="1002665" algn="l"/>
                <a:tab pos="1471295" algn="l"/>
                <a:tab pos="1923414" algn="l"/>
                <a:tab pos="2374900" algn="l"/>
                <a:tab pos="2844165" algn="l"/>
                <a:tab pos="3295650" algn="l"/>
                <a:tab pos="3748404" algn="l"/>
                <a:tab pos="4217035" algn="l"/>
                <a:tab pos="4669155" algn="l"/>
                <a:tab pos="5121275" algn="l"/>
                <a:tab pos="5589905" algn="l"/>
                <a:tab pos="6042025" algn="l"/>
                <a:tab pos="6494780" algn="l"/>
                <a:tab pos="6962775" algn="l"/>
                <a:tab pos="7415530" algn="l"/>
                <a:tab pos="7867650" algn="l"/>
                <a:tab pos="8336280" algn="l"/>
                <a:tab pos="8788400" algn="l"/>
              </a:tabLst>
            </a:pPr>
            <a:r>
              <a:rPr dirty="0" sz="1650" spc="-5">
                <a:latin typeface="Times New Roman"/>
                <a:cs typeface="Times New Roman"/>
              </a:rPr>
              <a:t>7	0	1	2	0	3	0	4	2	3	0	3	2	1	2	0	1	7	0	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992" y="6011725"/>
            <a:ext cx="146113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120">
                <a:latin typeface="SimSun"/>
                <a:cs typeface="SimSun"/>
              </a:rPr>
              <a:t>页框</a:t>
            </a:r>
            <a:r>
              <a:rPr dirty="0" sz="1650" spc="-70">
                <a:latin typeface="SimSun"/>
                <a:cs typeface="SimSun"/>
              </a:rPr>
              <a:t>(</a:t>
            </a:r>
            <a:r>
              <a:rPr dirty="0" sz="1650" spc="120">
                <a:latin typeface="SimSun"/>
                <a:cs typeface="SimSun"/>
              </a:rPr>
              <a:t>物理块</a:t>
            </a:r>
            <a:r>
              <a:rPr dirty="0" sz="1650" spc="-5">
                <a:latin typeface="SimSun"/>
                <a:cs typeface="SimSun"/>
              </a:rPr>
              <a:t>）</a:t>
            </a:r>
            <a:endParaRPr sz="1650">
              <a:latin typeface="SimSun"/>
              <a:cs typeface="SimSu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104846" y="4498474"/>
          <a:ext cx="314960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30"/>
              </a:tblGrid>
              <a:tr h="450096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2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614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123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3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671893" y="3815905"/>
            <a:ext cx="9153525" cy="2591435"/>
          </a:xfrm>
          <a:custGeom>
            <a:avLst/>
            <a:gdLst/>
            <a:ahLst/>
            <a:cxnLst/>
            <a:rect l="l" t="t" r="r" b="b"/>
            <a:pathLst>
              <a:path w="9153525" h="2591435">
                <a:moveTo>
                  <a:pt x="0" y="2591180"/>
                </a:moveTo>
                <a:lnTo>
                  <a:pt x="9153525" y="2591180"/>
                </a:lnTo>
                <a:lnTo>
                  <a:pt x="9153525" y="0"/>
                </a:lnTo>
                <a:lnTo>
                  <a:pt x="0" y="0"/>
                </a:lnTo>
                <a:lnTo>
                  <a:pt x="0" y="25911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374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最佳（</a:t>
            </a:r>
            <a:r>
              <a:rPr dirty="0" spc="-5">
                <a:latin typeface="Trebuchet MS"/>
                <a:cs typeface="Trebuchet MS"/>
              </a:rPr>
              <a:t>Opt</a:t>
            </a:r>
            <a:r>
              <a:rPr dirty="0" spc="5">
                <a:latin typeface="Trebuchet MS"/>
                <a:cs typeface="Trebuchet MS"/>
              </a:rPr>
              <a:t>i</a:t>
            </a:r>
            <a:r>
              <a:rPr dirty="0" spc="-5">
                <a:latin typeface="Trebuchet MS"/>
                <a:cs typeface="Trebuchet MS"/>
              </a:rPr>
              <a:t>ma</a:t>
            </a:r>
            <a:r>
              <a:rPr dirty="0" spc="5">
                <a:latin typeface="Trebuchet MS"/>
                <a:cs typeface="Trebuchet MS"/>
              </a:rPr>
              <a:t>l</a:t>
            </a:r>
            <a:r>
              <a:rPr dirty="0" spc="10"/>
              <a:t>）置换算法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1620774" y="2433066"/>
            <a:ext cx="7169150" cy="980440"/>
          </a:xfrm>
          <a:custGeom>
            <a:avLst/>
            <a:gdLst/>
            <a:ahLst/>
            <a:cxnLst/>
            <a:rect l="l" t="t" r="r" b="b"/>
            <a:pathLst>
              <a:path w="7169150" h="980439">
                <a:moveTo>
                  <a:pt x="0" y="163322"/>
                </a:moveTo>
                <a:lnTo>
                  <a:pt x="5836" y="119915"/>
                </a:lnTo>
                <a:lnTo>
                  <a:pt x="22304" y="80903"/>
                </a:lnTo>
                <a:lnTo>
                  <a:pt x="47847" y="47847"/>
                </a:lnTo>
                <a:lnTo>
                  <a:pt x="80903" y="22304"/>
                </a:lnTo>
                <a:lnTo>
                  <a:pt x="119915" y="5836"/>
                </a:lnTo>
                <a:lnTo>
                  <a:pt x="163321" y="0"/>
                </a:lnTo>
                <a:lnTo>
                  <a:pt x="7005574" y="0"/>
                </a:lnTo>
                <a:lnTo>
                  <a:pt x="7048980" y="5836"/>
                </a:lnTo>
                <a:lnTo>
                  <a:pt x="7087992" y="22304"/>
                </a:lnTo>
                <a:lnTo>
                  <a:pt x="7121048" y="47847"/>
                </a:lnTo>
                <a:lnTo>
                  <a:pt x="7146591" y="80903"/>
                </a:lnTo>
                <a:lnTo>
                  <a:pt x="7163059" y="119915"/>
                </a:lnTo>
                <a:lnTo>
                  <a:pt x="7168896" y="163322"/>
                </a:lnTo>
                <a:lnTo>
                  <a:pt x="7168896" y="816610"/>
                </a:lnTo>
                <a:lnTo>
                  <a:pt x="7163059" y="860016"/>
                </a:lnTo>
                <a:lnTo>
                  <a:pt x="7146591" y="899028"/>
                </a:lnTo>
                <a:lnTo>
                  <a:pt x="7121048" y="932084"/>
                </a:lnTo>
                <a:lnTo>
                  <a:pt x="7087992" y="957627"/>
                </a:lnTo>
                <a:lnTo>
                  <a:pt x="7048980" y="974095"/>
                </a:lnTo>
                <a:lnTo>
                  <a:pt x="7005574" y="979932"/>
                </a:lnTo>
                <a:lnTo>
                  <a:pt x="163321" y="979932"/>
                </a:lnTo>
                <a:lnTo>
                  <a:pt x="119915" y="974095"/>
                </a:lnTo>
                <a:lnTo>
                  <a:pt x="80903" y="957627"/>
                </a:lnTo>
                <a:lnTo>
                  <a:pt x="47847" y="932084"/>
                </a:lnTo>
                <a:lnTo>
                  <a:pt x="22304" y="899028"/>
                </a:lnTo>
                <a:lnTo>
                  <a:pt x="5836" y="860016"/>
                </a:lnTo>
                <a:lnTo>
                  <a:pt x="0" y="816610"/>
                </a:lnTo>
                <a:lnTo>
                  <a:pt x="0" y="16332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1685290"/>
            <a:ext cx="7773034" cy="150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OPT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应用分析：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SimSun"/>
              <a:cs typeface="SimSun"/>
            </a:endParaRPr>
          </a:p>
          <a:p>
            <a:pPr marL="1130935">
              <a:lnSpc>
                <a:spcPct val="100000"/>
              </a:lnSpc>
            </a:pPr>
            <a:r>
              <a:rPr dirty="0" sz="3200" spc="10" b="1">
                <a:latin typeface="Microsoft YaHei UI"/>
                <a:cs typeface="Microsoft YaHei UI"/>
              </a:rPr>
              <a:t>问题</a:t>
            </a:r>
            <a:r>
              <a:rPr dirty="0" sz="2400" spc="5" b="1">
                <a:latin typeface="Microsoft YaHei UI"/>
                <a:cs typeface="Microsoft YaHei UI"/>
              </a:rPr>
              <a:t>：</a:t>
            </a:r>
            <a:r>
              <a:rPr dirty="0" sz="2400" b="1">
                <a:latin typeface="Microsoft YaHei UI"/>
                <a:cs typeface="Microsoft YaHei UI"/>
              </a:rPr>
              <a:t>实</a:t>
            </a:r>
            <a:r>
              <a:rPr dirty="0" sz="2400" spc="5" b="1">
                <a:latin typeface="Microsoft YaHei UI"/>
                <a:cs typeface="Microsoft YaHei UI"/>
              </a:rPr>
              <a:t>际系统无法预知将来页面的访问情况</a:t>
            </a:r>
            <a:r>
              <a:rPr dirty="0" sz="2400" b="1">
                <a:latin typeface="Microsoft YaHei UI"/>
                <a:cs typeface="Microsoft YaHei UI"/>
              </a:rPr>
              <a:t>。</a:t>
            </a:r>
            <a:endParaRPr sz="2400">
              <a:latin typeface="Microsoft YaHei UI"/>
              <a:cs typeface="Microsoft YaHei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3820667"/>
            <a:ext cx="8115300" cy="21427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218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Trebuchet MS"/>
                <a:cs typeface="Trebuchet MS"/>
              </a:rPr>
              <a:t>5.1	</a:t>
            </a:r>
            <a:r>
              <a:rPr dirty="0" spc="10"/>
              <a:t>虚拟存储器概述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36852"/>
            <a:ext cx="895794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92D050"/>
                </a:solidFill>
                <a:latin typeface="SimSun"/>
                <a:cs typeface="SimSun"/>
              </a:rPr>
              <a:t>一．</a:t>
            </a:r>
            <a:r>
              <a:rPr dirty="0" sz="2400" spc="-5">
                <a:latin typeface="SimSun"/>
                <a:cs typeface="SimSun"/>
              </a:rPr>
              <a:t>虚拟存储器（Virtual</a:t>
            </a:r>
            <a:r>
              <a:rPr dirty="0" sz="2400" spc="-4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Memory）的引入：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1.</a:t>
            </a:r>
            <a:r>
              <a:rPr dirty="0" sz="2400" spc="-760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常规存储器管理方式的特征：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992505">
              <a:lnSpc>
                <a:spcPct val="100000"/>
              </a:lnSpc>
              <a:tabLst>
                <a:tab pos="1629410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①	</a:t>
            </a:r>
            <a:r>
              <a:rPr dirty="0" sz="2400">
                <a:latin typeface="SimSun"/>
                <a:cs typeface="SimSun"/>
              </a:rPr>
              <a:t>一次性：作业必须一次性地全部装入内存后方能运行。</a:t>
            </a:r>
            <a:endParaRPr sz="2400">
              <a:latin typeface="SimSun"/>
              <a:cs typeface="SimSun"/>
            </a:endParaRPr>
          </a:p>
          <a:p>
            <a:pPr marL="992505" marR="5080">
              <a:lnSpc>
                <a:spcPts val="5760"/>
              </a:lnSpc>
              <a:spcBef>
                <a:spcPts val="470"/>
              </a:spcBef>
              <a:tabLst>
                <a:tab pos="1629410" algn="l"/>
              </a:tabLst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驻留性：作业被装入内存后，整个作业一直驻留在内存 </a:t>
            </a:r>
            <a:r>
              <a:rPr dirty="0" sz="2400">
                <a:latin typeface="SimSun"/>
                <a:cs typeface="SimSun"/>
              </a:rPr>
              <a:t>中，直至作业运行结束。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511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先进先出（</a:t>
            </a:r>
            <a:r>
              <a:rPr dirty="0" spc="-5">
                <a:latin typeface="Trebuchet MS"/>
                <a:cs typeface="Trebuchet MS"/>
              </a:rPr>
              <a:t>FIFO</a:t>
            </a:r>
            <a:r>
              <a:rPr dirty="0" spc="10"/>
              <a:t>）页面置换算法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93772"/>
            <a:ext cx="889381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90">
                <a:solidFill>
                  <a:srgbClr val="404040"/>
                </a:solidFill>
                <a:latin typeface="SimSun"/>
                <a:cs typeface="SimSun"/>
              </a:rPr>
              <a:t>基本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思想</a:t>
            </a:r>
            <a:r>
              <a:rPr dirty="0" sz="2400" spc="90">
                <a:solidFill>
                  <a:srgbClr val="404040"/>
                </a:solidFill>
                <a:latin typeface="SimSun"/>
                <a:cs typeface="SimSun"/>
              </a:rPr>
              <a:t>：系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统选</a:t>
            </a:r>
            <a:r>
              <a:rPr dirty="0" sz="2400" spc="90">
                <a:solidFill>
                  <a:srgbClr val="404040"/>
                </a:solidFill>
                <a:latin typeface="SimSun"/>
                <a:cs typeface="SimSun"/>
              </a:rPr>
              <a:t>择驻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留在</a:t>
            </a:r>
            <a:r>
              <a:rPr dirty="0" sz="2400" spc="90">
                <a:solidFill>
                  <a:srgbClr val="404040"/>
                </a:solidFill>
                <a:latin typeface="SimSun"/>
                <a:cs typeface="SimSun"/>
              </a:rPr>
              <a:t>内存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中时</a:t>
            </a:r>
            <a:r>
              <a:rPr dirty="0" sz="2400" spc="90">
                <a:solidFill>
                  <a:srgbClr val="404040"/>
                </a:solidFill>
                <a:latin typeface="SimSun"/>
                <a:cs typeface="SimSun"/>
              </a:rPr>
              <a:t>间最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长的页</a:t>
            </a:r>
            <a:r>
              <a:rPr dirty="0" sz="2400" spc="140">
                <a:solidFill>
                  <a:srgbClr val="404040"/>
                </a:solidFill>
                <a:latin typeface="SimSun"/>
                <a:cs typeface="SimSun"/>
              </a:rPr>
              <a:t>面</a:t>
            </a:r>
            <a:r>
              <a:rPr dirty="0" sz="2400" spc="9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 spc="90">
                <a:solidFill>
                  <a:srgbClr val="404040"/>
                </a:solidFill>
                <a:latin typeface="SimSun"/>
                <a:cs typeface="SimSun"/>
              </a:rPr>
              <a:t>最</a:t>
            </a:r>
            <a:r>
              <a:rPr dirty="0" sz="2400" spc="80">
                <a:solidFill>
                  <a:srgbClr val="404040"/>
                </a:solidFill>
                <a:latin typeface="SimSun"/>
                <a:cs typeface="SimSun"/>
              </a:rPr>
              <a:t>早装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的页面）作为被淘汰的对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象。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9011" y="3621023"/>
            <a:ext cx="8056245" cy="1902460"/>
            <a:chOff x="1239011" y="3621023"/>
            <a:chExt cx="8056245" cy="1902460"/>
          </a:xfrm>
        </p:grpSpPr>
        <p:sp>
          <p:nvSpPr>
            <p:cNvPr id="5" name="object 5"/>
            <p:cNvSpPr/>
            <p:nvPr/>
          </p:nvSpPr>
          <p:spPr>
            <a:xfrm>
              <a:off x="1258061" y="3640073"/>
              <a:ext cx="8018145" cy="1864360"/>
            </a:xfrm>
            <a:custGeom>
              <a:avLst/>
              <a:gdLst/>
              <a:ahLst/>
              <a:cxnLst/>
              <a:rect l="l" t="t" r="r" b="b"/>
              <a:pathLst>
                <a:path w="8018145" h="1864360">
                  <a:moveTo>
                    <a:pt x="7707121" y="0"/>
                  </a:moveTo>
                  <a:lnTo>
                    <a:pt x="310641" y="0"/>
                  </a:lnTo>
                  <a:lnTo>
                    <a:pt x="264734" y="3367"/>
                  </a:lnTo>
                  <a:lnTo>
                    <a:pt x="220919" y="13151"/>
                  </a:lnTo>
                  <a:lnTo>
                    <a:pt x="179677" y="28869"/>
                  </a:lnTo>
                  <a:lnTo>
                    <a:pt x="141487" y="50042"/>
                  </a:lnTo>
                  <a:lnTo>
                    <a:pt x="106832" y="76190"/>
                  </a:lnTo>
                  <a:lnTo>
                    <a:pt x="76190" y="106832"/>
                  </a:lnTo>
                  <a:lnTo>
                    <a:pt x="50042" y="141487"/>
                  </a:lnTo>
                  <a:lnTo>
                    <a:pt x="28869" y="179677"/>
                  </a:lnTo>
                  <a:lnTo>
                    <a:pt x="13151" y="220919"/>
                  </a:lnTo>
                  <a:lnTo>
                    <a:pt x="3367" y="264734"/>
                  </a:lnTo>
                  <a:lnTo>
                    <a:pt x="0" y="310642"/>
                  </a:lnTo>
                  <a:lnTo>
                    <a:pt x="0" y="1553209"/>
                  </a:lnTo>
                  <a:lnTo>
                    <a:pt x="3367" y="1599117"/>
                  </a:lnTo>
                  <a:lnTo>
                    <a:pt x="13151" y="1642932"/>
                  </a:lnTo>
                  <a:lnTo>
                    <a:pt x="28869" y="1684174"/>
                  </a:lnTo>
                  <a:lnTo>
                    <a:pt x="50042" y="1722364"/>
                  </a:lnTo>
                  <a:lnTo>
                    <a:pt x="76190" y="1757019"/>
                  </a:lnTo>
                  <a:lnTo>
                    <a:pt x="106832" y="1787661"/>
                  </a:lnTo>
                  <a:lnTo>
                    <a:pt x="141487" y="1813809"/>
                  </a:lnTo>
                  <a:lnTo>
                    <a:pt x="179677" y="1834982"/>
                  </a:lnTo>
                  <a:lnTo>
                    <a:pt x="220919" y="1850700"/>
                  </a:lnTo>
                  <a:lnTo>
                    <a:pt x="264734" y="1860484"/>
                  </a:lnTo>
                  <a:lnTo>
                    <a:pt x="310641" y="1863852"/>
                  </a:lnTo>
                  <a:lnTo>
                    <a:pt x="7707121" y="1863852"/>
                  </a:lnTo>
                  <a:lnTo>
                    <a:pt x="7753029" y="1860484"/>
                  </a:lnTo>
                  <a:lnTo>
                    <a:pt x="7796844" y="1850700"/>
                  </a:lnTo>
                  <a:lnTo>
                    <a:pt x="7838086" y="1834982"/>
                  </a:lnTo>
                  <a:lnTo>
                    <a:pt x="7876276" y="1813809"/>
                  </a:lnTo>
                  <a:lnTo>
                    <a:pt x="7910931" y="1787661"/>
                  </a:lnTo>
                  <a:lnTo>
                    <a:pt x="7941573" y="1757019"/>
                  </a:lnTo>
                  <a:lnTo>
                    <a:pt x="7967721" y="1722364"/>
                  </a:lnTo>
                  <a:lnTo>
                    <a:pt x="7988894" y="1684174"/>
                  </a:lnTo>
                  <a:lnTo>
                    <a:pt x="8004612" y="1642932"/>
                  </a:lnTo>
                  <a:lnTo>
                    <a:pt x="8014396" y="1599117"/>
                  </a:lnTo>
                  <a:lnTo>
                    <a:pt x="8017763" y="1553209"/>
                  </a:lnTo>
                  <a:lnTo>
                    <a:pt x="8017763" y="310642"/>
                  </a:lnTo>
                  <a:lnTo>
                    <a:pt x="8014396" y="264734"/>
                  </a:lnTo>
                  <a:lnTo>
                    <a:pt x="8004612" y="220919"/>
                  </a:lnTo>
                  <a:lnTo>
                    <a:pt x="7988894" y="179677"/>
                  </a:lnTo>
                  <a:lnTo>
                    <a:pt x="7967721" y="141487"/>
                  </a:lnTo>
                  <a:lnTo>
                    <a:pt x="7941573" y="106832"/>
                  </a:lnTo>
                  <a:lnTo>
                    <a:pt x="7910931" y="76190"/>
                  </a:lnTo>
                  <a:lnTo>
                    <a:pt x="7876276" y="50042"/>
                  </a:lnTo>
                  <a:lnTo>
                    <a:pt x="7838086" y="28869"/>
                  </a:lnTo>
                  <a:lnTo>
                    <a:pt x="7796844" y="13151"/>
                  </a:lnTo>
                  <a:lnTo>
                    <a:pt x="7753029" y="3367"/>
                  </a:lnTo>
                  <a:lnTo>
                    <a:pt x="7707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061" y="3640073"/>
              <a:ext cx="8018145" cy="1864360"/>
            </a:xfrm>
            <a:custGeom>
              <a:avLst/>
              <a:gdLst/>
              <a:ahLst/>
              <a:cxnLst/>
              <a:rect l="l" t="t" r="r" b="b"/>
              <a:pathLst>
                <a:path w="8018145" h="1864360">
                  <a:moveTo>
                    <a:pt x="0" y="310642"/>
                  </a:moveTo>
                  <a:lnTo>
                    <a:pt x="3367" y="264734"/>
                  </a:lnTo>
                  <a:lnTo>
                    <a:pt x="13151" y="220919"/>
                  </a:lnTo>
                  <a:lnTo>
                    <a:pt x="28869" y="179677"/>
                  </a:lnTo>
                  <a:lnTo>
                    <a:pt x="50042" y="141487"/>
                  </a:lnTo>
                  <a:lnTo>
                    <a:pt x="76190" y="106832"/>
                  </a:lnTo>
                  <a:lnTo>
                    <a:pt x="106832" y="76190"/>
                  </a:lnTo>
                  <a:lnTo>
                    <a:pt x="141487" y="50042"/>
                  </a:lnTo>
                  <a:lnTo>
                    <a:pt x="179677" y="28869"/>
                  </a:lnTo>
                  <a:lnTo>
                    <a:pt x="220919" y="13151"/>
                  </a:lnTo>
                  <a:lnTo>
                    <a:pt x="264734" y="3367"/>
                  </a:lnTo>
                  <a:lnTo>
                    <a:pt x="310641" y="0"/>
                  </a:lnTo>
                  <a:lnTo>
                    <a:pt x="7707121" y="0"/>
                  </a:lnTo>
                  <a:lnTo>
                    <a:pt x="7753029" y="3367"/>
                  </a:lnTo>
                  <a:lnTo>
                    <a:pt x="7796844" y="13151"/>
                  </a:lnTo>
                  <a:lnTo>
                    <a:pt x="7838086" y="28869"/>
                  </a:lnTo>
                  <a:lnTo>
                    <a:pt x="7876276" y="50042"/>
                  </a:lnTo>
                  <a:lnTo>
                    <a:pt x="7910931" y="76190"/>
                  </a:lnTo>
                  <a:lnTo>
                    <a:pt x="7941573" y="106832"/>
                  </a:lnTo>
                  <a:lnTo>
                    <a:pt x="7967721" y="141487"/>
                  </a:lnTo>
                  <a:lnTo>
                    <a:pt x="7988894" y="179677"/>
                  </a:lnTo>
                  <a:lnTo>
                    <a:pt x="8004612" y="220919"/>
                  </a:lnTo>
                  <a:lnTo>
                    <a:pt x="8014396" y="264734"/>
                  </a:lnTo>
                  <a:lnTo>
                    <a:pt x="8017763" y="310642"/>
                  </a:lnTo>
                  <a:lnTo>
                    <a:pt x="8017763" y="1553209"/>
                  </a:lnTo>
                  <a:lnTo>
                    <a:pt x="8014396" y="1599117"/>
                  </a:lnTo>
                  <a:lnTo>
                    <a:pt x="8004612" y="1642932"/>
                  </a:lnTo>
                  <a:lnTo>
                    <a:pt x="7988894" y="1684174"/>
                  </a:lnTo>
                  <a:lnTo>
                    <a:pt x="7967721" y="1722364"/>
                  </a:lnTo>
                  <a:lnTo>
                    <a:pt x="7941573" y="1757019"/>
                  </a:lnTo>
                  <a:lnTo>
                    <a:pt x="7910931" y="1787661"/>
                  </a:lnTo>
                  <a:lnTo>
                    <a:pt x="7876276" y="1813809"/>
                  </a:lnTo>
                  <a:lnTo>
                    <a:pt x="7838086" y="1834982"/>
                  </a:lnTo>
                  <a:lnTo>
                    <a:pt x="7796844" y="1850700"/>
                  </a:lnTo>
                  <a:lnTo>
                    <a:pt x="7753029" y="1860484"/>
                  </a:lnTo>
                  <a:lnTo>
                    <a:pt x="7707121" y="1863852"/>
                  </a:lnTo>
                  <a:lnTo>
                    <a:pt x="310641" y="1863852"/>
                  </a:lnTo>
                  <a:lnTo>
                    <a:pt x="264734" y="1860484"/>
                  </a:lnTo>
                  <a:lnTo>
                    <a:pt x="220919" y="1850700"/>
                  </a:lnTo>
                  <a:lnTo>
                    <a:pt x="179677" y="1834982"/>
                  </a:lnTo>
                  <a:lnTo>
                    <a:pt x="141487" y="1813809"/>
                  </a:lnTo>
                  <a:lnTo>
                    <a:pt x="106832" y="1787661"/>
                  </a:lnTo>
                  <a:lnTo>
                    <a:pt x="76190" y="1757019"/>
                  </a:lnTo>
                  <a:lnTo>
                    <a:pt x="50042" y="1722364"/>
                  </a:lnTo>
                  <a:lnTo>
                    <a:pt x="28869" y="1684174"/>
                  </a:lnTo>
                  <a:lnTo>
                    <a:pt x="13151" y="1642932"/>
                  </a:lnTo>
                  <a:lnTo>
                    <a:pt x="3367" y="1599117"/>
                  </a:lnTo>
                  <a:lnTo>
                    <a:pt x="0" y="1553209"/>
                  </a:lnTo>
                  <a:lnTo>
                    <a:pt x="0" y="31064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28901" y="4095953"/>
            <a:ext cx="7266940" cy="1286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latin typeface="Microsoft YaHei UI"/>
                <a:cs typeface="Microsoft YaHei UI"/>
              </a:rPr>
              <a:t>问题</a:t>
            </a:r>
            <a:r>
              <a:rPr dirty="0" sz="2400" spc="5" b="1">
                <a:latin typeface="Microsoft YaHei UI"/>
                <a:cs typeface="Microsoft YaHei UI"/>
              </a:rPr>
              <a:t>：</a:t>
            </a:r>
            <a:r>
              <a:rPr dirty="0" sz="2400" b="1">
                <a:latin typeface="Microsoft YaHei UI"/>
                <a:cs typeface="Microsoft YaHei UI"/>
              </a:rPr>
              <a:t>这种</a:t>
            </a:r>
            <a:r>
              <a:rPr dirty="0" sz="2400" spc="10" b="1">
                <a:latin typeface="Microsoft YaHei UI"/>
                <a:cs typeface="Microsoft YaHei UI"/>
              </a:rPr>
              <a:t>算</a:t>
            </a:r>
            <a:r>
              <a:rPr dirty="0" sz="2400" spc="5" b="1">
                <a:latin typeface="Microsoft YaHei UI"/>
                <a:cs typeface="Microsoft YaHei UI"/>
              </a:rPr>
              <a:t>法的出发点是局部性原理，但是没考</a:t>
            </a:r>
            <a:r>
              <a:rPr dirty="0" sz="2400" b="1">
                <a:latin typeface="Microsoft YaHei UI"/>
                <a:cs typeface="Microsoft YaHei UI"/>
              </a:rPr>
              <a:t>虑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1800">
              <a:latin typeface="Microsoft YaHei UI"/>
              <a:cs typeface="Microsoft YaHei UI"/>
            </a:endParaRPr>
          </a:p>
          <a:p>
            <a:pPr algn="ctr" marL="6350">
              <a:lnSpc>
                <a:spcPct val="100000"/>
              </a:lnSpc>
            </a:pPr>
            <a:r>
              <a:rPr dirty="0" sz="2400" spc="70" b="1">
                <a:latin typeface="Microsoft YaHei UI"/>
                <a:cs typeface="Microsoft YaHei UI"/>
              </a:rPr>
              <a:t>“</a:t>
            </a:r>
            <a:r>
              <a:rPr dirty="0" sz="2400" spc="135" b="1">
                <a:latin typeface="Microsoft YaHei UI"/>
                <a:cs typeface="Microsoft YaHei UI"/>
              </a:rPr>
              <a:t>先装入内存者有可能是主程序常驻模块</a:t>
            </a:r>
            <a:r>
              <a:rPr dirty="0" sz="2400" spc="70" b="1">
                <a:latin typeface="Microsoft YaHei UI"/>
                <a:cs typeface="Microsoft YaHei UI"/>
              </a:rPr>
              <a:t>”</a:t>
            </a:r>
            <a:r>
              <a:rPr dirty="0" sz="2400" spc="135" b="1">
                <a:latin typeface="Microsoft YaHei UI"/>
                <a:cs typeface="Microsoft YaHei UI"/>
              </a:rPr>
              <a:t>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511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先进先出（</a:t>
            </a:r>
            <a:r>
              <a:rPr dirty="0" spc="-5">
                <a:latin typeface="Trebuchet MS"/>
                <a:cs typeface="Trebuchet MS"/>
              </a:rPr>
              <a:t>FIFO</a:t>
            </a:r>
            <a:r>
              <a:rPr dirty="0" spc="10"/>
              <a:t>）页面置换算法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85290"/>
            <a:ext cx="92017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例如，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假定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系统为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某进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程分配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了三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个物理</a:t>
            </a:r>
            <a:r>
              <a:rPr dirty="0" sz="2400" spc="85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并考虑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以下的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面号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引用串：7，0，1，2，0，3，0，4，2，3，0，3，2，1，2，0，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1，7，0，1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655" y="3870959"/>
            <a:ext cx="9144000" cy="2459990"/>
          </a:xfrm>
          <a:custGeom>
            <a:avLst/>
            <a:gdLst/>
            <a:ahLst/>
            <a:cxnLst/>
            <a:rect l="l" t="t" r="r" b="b"/>
            <a:pathLst>
              <a:path w="9144000" h="2459990">
                <a:moveTo>
                  <a:pt x="9144000" y="0"/>
                </a:moveTo>
                <a:lnTo>
                  <a:pt x="0" y="0"/>
                </a:lnTo>
                <a:lnTo>
                  <a:pt x="0" y="2459736"/>
                </a:lnTo>
                <a:lnTo>
                  <a:pt x="9144000" y="24597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7148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83078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492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45266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2586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00007" y="4516735"/>
          <a:ext cx="316230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016654" y="4516735"/>
          <a:ext cx="316230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/>
              </a:tblGrid>
              <a:tr h="428845"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02911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52963" y="5957939"/>
            <a:ext cx="45656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40">
                <a:latin typeface="SimSun"/>
                <a:cs typeface="SimSun"/>
              </a:rPr>
              <a:t>页框</a:t>
            </a:r>
            <a:endParaRPr sz="1550">
              <a:latin typeface="SimSun"/>
              <a:cs typeface="SimSu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69105" y="4516734"/>
          <a:ext cx="30035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/>
              </a:tblGrid>
              <a:tr h="428845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31421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77940" y="4516734"/>
          <a:ext cx="299720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</a:tblGrid>
              <a:tr h="428845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08587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48068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8763706" y="4524306"/>
            <a:ext cx="292735" cy="429259"/>
          </a:xfrm>
          <a:prstGeom prst="rect">
            <a:avLst/>
          </a:prstGeom>
          <a:ln w="15141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545"/>
              </a:spcBef>
            </a:pPr>
            <a:r>
              <a:rPr dirty="0" sz="1550" spc="10">
                <a:latin typeface="Times New Roman"/>
                <a:cs typeface="Times New Roman"/>
              </a:rPr>
              <a:t>7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3706" y="4953151"/>
            <a:ext cx="292735" cy="445134"/>
          </a:xfrm>
          <a:prstGeom prst="rect">
            <a:avLst/>
          </a:prstGeom>
          <a:ln w="15141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65"/>
              </a:spcBef>
            </a:pPr>
            <a:r>
              <a:rPr dirty="0" sz="1550" spc="1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3706" y="5397734"/>
            <a:ext cx="292735" cy="429259"/>
          </a:xfrm>
          <a:prstGeom prst="rect">
            <a:avLst/>
          </a:prstGeom>
          <a:ln w="15141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545"/>
              </a:spcBef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634070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152963" y="3882918"/>
            <a:ext cx="8899525" cy="6076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550" spc="140">
                <a:latin typeface="SimSun"/>
                <a:cs typeface="SimSun"/>
              </a:rPr>
              <a:t>引用率</a:t>
            </a:r>
            <a:endParaRPr sz="1550">
              <a:latin typeface="SimSun"/>
              <a:cs typeface="SimSun"/>
            </a:endParaRPr>
          </a:p>
          <a:p>
            <a:pPr marL="73660">
              <a:lnSpc>
                <a:spcPct val="100000"/>
              </a:lnSpc>
              <a:spcBef>
                <a:spcPts val="430"/>
              </a:spcBef>
              <a:tabLst>
                <a:tab pos="504190" algn="l"/>
                <a:tab pos="935990" algn="l"/>
                <a:tab pos="1382395" algn="l"/>
                <a:tab pos="1812925" algn="l"/>
                <a:tab pos="2244090" algn="l"/>
                <a:tab pos="2690495" algn="l"/>
                <a:tab pos="3121660" algn="l"/>
                <a:tab pos="3552825" algn="l"/>
                <a:tab pos="3999229" algn="l"/>
                <a:tab pos="4429760" algn="l"/>
                <a:tab pos="4860290" algn="l"/>
                <a:tab pos="5307330" algn="l"/>
                <a:tab pos="5738495" algn="l"/>
                <a:tab pos="6169660" algn="l"/>
                <a:tab pos="6616065" algn="l"/>
                <a:tab pos="7046595" algn="l"/>
                <a:tab pos="7477759" algn="l"/>
                <a:tab pos="7924165" algn="l"/>
                <a:tab pos="8355330" algn="l"/>
                <a:tab pos="8786495" algn="l"/>
              </a:tabLst>
            </a:pPr>
            <a:r>
              <a:rPr dirty="0" sz="1550" spc="10">
                <a:latin typeface="Times New Roman"/>
                <a:cs typeface="Times New Roman"/>
              </a:rPr>
              <a:t>7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3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4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3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3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7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2893" y="3866197"/>
            <a:ext cx="9153525" cy="2469515"/>
          </a:xfrm>
          <a:custGeom>
            <a:avLst/>
            <a:gdLst/>
            <a:ahLst/>
            <a:cxnLst/>
            <a:rect l="l" t="t" r="r" b="b"/>
            <a:pathLst>
              <a:path w="9153525" h="2469515">
                <a:moveTo>
                  <a:pt x="0" y="2469261"/>
                </a:moveTo>
                <a:lnTo>
                  <a:pt x="9153525" y="2469261"/>
                </a:lnTo>
                <a:lnTo>
                  <a:pt x="9153525" y="0"/>
                </a:lnTo>
                <a:lnTo>
                  <a:pt x="0" y="0"/>
                </a:lnTo>
                <a:lnTo>
                  <a:pt x="0" y="24692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511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先进先出（</a:t>
            </a:r>
            <a:r>
              <a:rPr dirty="0" spc="-5">
                <a:latin typeface="Trebuchet MS"/>
                <a:cs typeface="Trebuchet MS"/>
              </a:rPr>
              <a:t>FIFO</a:t>
            </a:r>
            <a:r>
              <a:rPr dirty="0" spc="10"/>
              <a:t>）页面置换算法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1644" y="2537460"/>
            <a:ext cx="9214485" cy="1784985"/>
            <a:chOff x="961644" y="2537460"/>
            <a:chExt cx="9214485" cy="1784985"/>
          </a:xfrm>
        </p:grpSpPr>
        <p:sp>
          <p:nvSpPr>
            <p:cNvPr id="4" name="object 4"/>
            <p:cNvSpPr/>
            <p:nvPr/>
          </p:nvSpPr>
          <p:spPr>
            <a:xfrm>
              <a:off x="980694" y="2556510"/>
              <a:ext cx="9176385" cy="1746885"/>
            </a:xfrm>
            <a:custGeom>
              <a:avLst/>
              <a:gdLst/>
              <a:ahLst/>
              <a:cxnLst/>
              <a:rect l="l" t="t" r="r" b="b"/>
              <a:pathLst>
                <a:path w="9176385" h="1746885">
                  <a:moveTo>
                    <a:pt x="8884920" y="0"/>
                  </a:moveTo>
                  <a:lnTo>
                    <a:pt x="291084" y="0"/>
                  </a:lnTo>
                  <a:lnTo>
                    <a:pt x="243869" y="3809"/>
                  </a:lnTo>
                  <a:lnTo>
                    <a:pt x="199080" y="14837"/>
                  </a:lnTo>
                  <a:lnTo>
                    <a:pt x="157316" y="32486"/>
                  </a:lnTo>
                  <a:lnTo>
                    <a:pt x="119175" y="56156"/>
                  </a:lnTo>
                  <a:lnTo>
                    <a:pt x="85258" y="85248"/>
                  </a:lnTo>
                  <a:lnTo>
                    <a:pt x="56163" y="119164"/>
                  </a:lnTo>
                  <a:lnTo>
                    <a:pt x="32491" y="157304"/>
                  </a:lnTo>
                  <a:lnTo>
                    <a:pt x="14840" y="199070"/>
                  </a:lnTo>
                  <a:lnTo>
                    <a:pt x="3809" y="243863"/>
                  </a:lnTo>
                  <a:lnTo>
                    <a:pt x="0" y="291084"/>
                  </a:lnTo>
                  <a:lnTo>
                    <a:pt x="0" y="1455420"/>
                  </a:lnTo>
                  <a:lnTo>
                    <a:pt x="3809" y="1502640"/>
                  </a:lnTo>
                  <a:lnTo>
                    <a:pt x="14840" y="1547433"/>
                  </a:lnTo>
                  <a:lnTo>
                    <a:pt x="32491" y="1589199"/>
                  </a:lnTo>
                  <a:lnTo>
                    <a:pt x="56163" y="1627339"/>
                  </a:lnTo>
                  <a:lnTo>
                    <a:pt x="85258" y="1661255"/>
                  </a:lnTo>
                  <a:lnTo>
                    <a:pt x="119175" y="1690347"/>
                  </a:lnTo>
                  <a:lnTo>
                    <a:pt x="157316" y="1714017"/>
                  </a:lnTo>
                  <a:lnTo>
                    <a:pt x="199080" y="1731666"/>
                  </a:lnTo>
                  <a:lnTo>
                    <a:pt x="243869" y="1742694"/>
                  </a:lnTo>
                  <a:lnTo>
                    <a:pt x="291084" y="1746503"/>
                  </a:lnTo>
                  <a:lnTo>
                    <a:pt x="8884920" y="1746503"/>
                  </a:lnTo>
                  <a:lnTo>
                    <a:pt x="8932140" y="1742694"/>
                  </a:lnTo>
                  <a:lnTo>
                    <a:pt x="8976933" y="1731666"/>
                  </a:lnTo>
                  <a:lnTo>
                    <a:pt x="9018699" y="1714017"/>
                  </a:lnTo>
                  <a:lnTo>
                    <a:pt x="9056839" y="1690347"/>
                  </a:lnTo>
                  <a:lnTo>
                    <a:pt x="9090755" y="1661255"/>
                  </a:lnTo>
                  <a:lnTo>
                    <a:pt x="9119847" y="1627339"/>
                  </a:lnTo>
                  <a:lnTo>
                    <a:pt x="9143517" y="1589199"/>
                  </a:lnTo>
                  <a:lnTo>
                    <a:pt x="9161166" y="1547433"/>
                  </a:lnTo>
                  <a:lnTo>
                    <a:pt x="9172194" y="1502640"/>
                  </a:lnTo>
                  <a:lnTo>
                    <a:pt x="9176004" y="1455420"/>
                  </a:lnTo>
                  <a:lnTo>
                    <a:pt x="9176004" y="291084"/>
                  </a:lnTo>
                  <a:lnTo>
                    <a:pt x="9172194" y="243863"/>
                  </a:lnTo>
                  <a:lnTo>
                    <a:pt x="9161166" y="199070"/>
                  </a:lnTo>
                  <a:lnTo>
                    <a:pt x="9143517" y="157304"/>
                  </a:lnTo>
                  <a:lnTo>
                    <a:pt x="9119847" y="119164"/>
                  </a:lnTo>
                  <a:lnTo>
                    <a:pt x="9090755" y="85248"/>
                  </a:lnTo>
                  <a:lnTo>
                    <a:pt x="9056839" y="56156"/>
                  </a:lnTo>
                  <a:lnTo>
                    <a:pt x="9018699" y="32486"/>
                  </a:lnTo>
                  <a:lnTo>
                    <a:pt x="8976933" y="14837"/>
                  </a:lnTo>
                  <a:lnTo>
                    <a:pt x="8932140" y="3809"/>
                  </a:lnTo>
                  <a:lnTo>
                    <a:pt x="8884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80694" y="2556510"/>
              <a:ext cx="9176385" cy="1746885"/>
            </a:xfrm>
            <a:custGeom>
              <a:avLst/>
              <a:gdLst/>
              <a:ahLst/>
              <a:cxnLst/>
              <a:rect l="l" t="t" r="r" b="b"/>
              <a:pathLst>
                <a:path w="9176385" h="1746885">
                  <a:moveTo>
                    <a:pt x="0" y="291084"/>
                  </a:moveTo>
                  <a:lnTo>
                    <a:pt x="3809" y="243863"/>
                  </a:lnTo>
                  <a:lnTo>
                    <a:pt x="14840" y="199070"/>
                  </a:lnTo>
                  <a:lnTo>
                    <a:pt x="32491" y="157304"/>
                  </a:lnTo>
                  <a:lnTo>
                    <a:pt x="56163" y="119164"/>
                  </a:lnTo>
                  <a:lnTo>
                    <a:pt x="85258" y="85248"/>
                  </a:lnTo>
                  <a:lnTo>
                    <a:pt x="119175" y="56156"/>
                  </a:lnTo>
                  <a:lnTo>
                    <a:pt x="157316" y="32486"/>
                  </a:lnTo>
                  <a:lnTo>
                    <a:pt x="199080" y="14837"/>
                  </a:lnTo>
                  <a:lnTo>
                    <a:pt x="243869" y="3809"/>
                  </a:lnTo>
                  <a:lnTo>
                    <a:pt x="291084" y="0"/>
                  </a:lnTo>
                  <a:lnTo>
                    <a:pt x="8884920" y="0"/>
                  </a:lnTo>
                  <a:lnTo>
                    <a:pt x="8932140" y="3809"/>
                  </a:lnTo>
                  <a:lnTo>
                    <a:pt x="8976933" y="14837"/>
                  </a:lnTo>
                  <a:lnTo>
                    <a:pt x="9018699" y="32486"/>
                  </a:lnTo>
                  <a:lnTo>
                    <a:pt x="9056839" y="56156"/>
                  </a:lnTo>
                  <a:lnTo>
                    <a:pt x="9090755" y="85248"/>
                  </a:lnTo>
                  <a:lnTo>
                    <a:pt x="9119847" y="119164"/>
                  </a:lnTo>
                  <a:lnTo>
                    <a:pt x="9143517" y="157304"/>
                  </a:lnTo>
                  <a:lnTo>
                    <a:pt x="9161166" y="199070"/>
                  </a:lnTo>
                  <a:lnTo>
                    <a:pt x="9172194" y="243863"/>
                  </a:lnTo>
                  <a:lnTo>
                    <a:pt x="9176004" y="291084"/>
                  </a:lnTo>
                  <a:lnTo>
                    <a:pt x="9176004" y="1455420"/>
                  </a:lnTo>
                  <a:lnTo>
                    <a:pt x="9172194" y="1502640"/>
                  </a:lnTo>
                  <a:lnTo>
                    <a:pt x="9161166" y="1547433"/>
                  </a:lnTo>
                  <a:lnTo>
                    <a:pt x="9143517" y="1589199"/>
                  </a:lnTo>
                  <a:lnTo>
                    <a:pt x="9119847" y="1627339"/>
                  </a:lnTo>
                  <a:lnTo>
                    <a:pt x="9090755" y="1661255"/>
                  </a:lnTo>
                  <a:lnTo>
                    <a:pt x="9056839" y="1690347"/>
                  </a:lnTo>
                  <a:lnTo>
                    <a:pt x="9018699" y="1714017"/>
                  </a:lnTo>
                  <a:lnTo>
                    <a:pt x="8976933" y="1731666"/>
                  </a:lnTo>
                  <a:lnTo>
                    <a:pt x="8932140" y="1742694"/>
                  </a:lnTo>
                  <a:lnTo>
                    <a:pt x="8884920" y="1746503"/>
                  </a:lnTo>
                  <a:lnTo>
                    <a:pt x="291084" y="1746503"/>
                  </a:lnTo>
                  <a:lnTo>
                    <a:pt x="243869" y="1742694"/>
                  </a:lnTo>
                  <a:lnTo>
                    <a:pt x="199080" y="1731666"/>
                  </a:lnTo>
                  <a:lnTo>
                    <a:pt x="157316" y="1714017"/>
                  </a:lnTo>
                  <a:lnTo>
                    <a:pt x="119175" y="1690347"/>
                  </a:lnTo>
                  <a:lnTo>
                    <a:pt x="85258" y="1661255"/>
                  </a:lnTo>
                  <a:lnTo>
                    <a:pt x="56163" y="1627339"/>
                  </a:lnTo>
                  <a:lnTo>
                    <a:pt x="32491" y="1589199"/>
                  </a:lnTo>
                  <a:lnTo>
                    <a:pt x="14840" y="1547433"/>
                  </a:lnTo>
                  <a:lnTo>
                    <a:pt x="3809" y="1502640"/>
                  </a:lnTo>
                  <a:lnTo>
                    <a:pt x="0" y="1455420"/>
                  </a:lnTo>
                  <a:lnTo>
                    <a:pt x="0" y="29108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1685290"/>
            <a:ext cx="9043670" cy="255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FIFO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应用分析：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950">
              <a:latin typeface="SimSun"/>
              <a:cs typeface="SimSun"/>
            </a:endParaRPr>
          </a:p>
          <a:p>
            <a:pPr marL="400050">
              <a:lnSpc>
                <a:spcPct val="100000"/>
              </a:lnSpc>
            </a:pPr>
            <a:r>
              <a:rPr dirty="0" sz="3200" spc="10" b="1">
                <a:latin typeface="Microsoft YaHei UI"/>
                <a:cs typeface="Microsoft YaHei UI"/>
              </a:rPr>
              <a:t>问题</a:t>
            </a:r>
            <a:r>
              <a:rPr dirty="0" sz="2400" spc="5" b="1">
                <a:latin typeface="Microsoft YaHei UI"/>
                <a:cs typeface="Microsoft YaHei UI"/>
              </a:rPr>
              <a:t>：</a:t>
            </a:r>
            <a:r>
              <a:rPr dirty="0" sz="2400" b="1">
                <a:latin typeface="Microsoft YaHei UI"/>
                <a:cs typeface="Microsoft YaHei UI"/>
              </a:rPr>
              <a:t>最先</a:t>
            </a:r>
            <a:r>
              <a:rPr dirty="0" sz="2400" spc="10" b="1">
                <a:latin typeface="Microsoft YaHei UI"/>
                <a:cs typeface="Microsoft YaHei UI"/>
              </a:rPr>
              <a:t>装</a:t>
            </a:r>
            <a:r>
              <a:rPr dirty="0" sz="2400" spc="5" b="1">
                <a:latin typeface="Microsoft YaHei UI"/>
                <a:cs typeface="Microsoft YaHei UI"/>
              </a:rPr>
              <a:t>入的不一定是以后不用的。例</a:t>
            </a:r>
            <a:r>
              <a:rPr dirty="0" sz="2400" spc="50" b="1">
                <a:latin typeface="Microsoft YaHei UI"/>
                <a:cs typeface="Microsoft YaHei UI"/>
              </a:rPr>
              <a:t>如</a:t>
            </a:r>
            <a:r>
              <a:rPr dirty="0" sz="2400" spc="-405" b="1">
                <a:latin typeface="Microsoft YaHei UI"/>
                <a:cs typeface="Microsoft YaHei UI"/>
              </a:rPr>
              <a:t>C</a:t>
            </a:r>
            <a:r>
              <a:rPr dirty="0" sz="2400" spc="5" b="1">
                <a:latin typeface="Microsoft YaHei UI"/>
                <a:cs typeface="Microsoft YaHei UI"/>
              </a:rPr>
              <a:t>程序中的</a:t>
            </a:r>
            <a:r>
              <a:rPr dirty="0" sz="2400" spc="-295" b="1">
                <a:latin typeface="Microsoft YaHei UI"/>
                <a:cs typeface="Microsoft YaHei UI"/>
              </a:rPr>
              <a:t>main</a:t>
            </a:r>
            <a:r>
              <a:rPr dirty="0" sz="2400" b="1">
                <a:latin typeface="Microsoft YaHei UI"/>
                <a:cs typeface="Microsoft YaHei UI"/>
              </a:rPr>
              <a:t>函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1800">
              <a:latin typeface="Microsoft YaHei UI"/>
              <a:cs typeface="Microsoft YaHei UI"/>
            </a:endParaRPr>
          </a:p>
          <a:p>
            <a:pPr marL="400050">
              <a:lnSpc>
                <a:spcPct val="100000"/>
              </a:lnSpc>
            </a:pPr>
            <a:r>
              <a:rPr dirty="0" sz="2400" spc="10" b="1">
                <a:latin typeface="Microsoft YaHei UI"/>
                <a:cs typeface="Microsoft YaHei UI"/>
              </a:rPr>
              <a:t>数部分，在整个程序的生命周期中使用频率都很高。</a:t>
            </a:r>
            <a:endParaRPr sz="2400">
              <a:latin typeface="Microsoft YaHei UI"/>
              <a:cs typeface="Microsoft YaHei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4709159"/>
            <a:ext cx="8029956" cy="99974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74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最近最久未使用（</a:t>
            </a:r>
            <a:r>
              <a:rPr dirty="0">
                <a:latin typeface="Trebuchet MS"/>
                <a:cs typeface="Trebuchet MS"/>
              </a:rPr>
              <a:t>LR</a:t>
            </a:r>
            <a:r>
              <a:rPr dirty="0" spc="-5">
                <a:latin typeface="Trebuchet MS"/>
                <a:cs typeface="Trebuchet MS"/>
              </a:rPr>
              <a:t>U</a:t>
            </a:r>
            <a:r>
              <a:rPr dirty="0" spc="10"/>
              <a:t>）页面置换算法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85290"/>
            <a:ext cx="92017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例如，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假定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系统为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某进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程分配</a:t>
            </a:r>
            <a:r>
              <a:rPr dirty="0" sz="2400" spc="55">
                <a:solidFill>
                  <a:srgbClr val="404040"/>
                </a:solidFill>
                <a:latin typeface="SimSun"/>
                <a:cs typeface="SimSun"/>
              </a:rPr>
              <a:t>了三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个物理</a:t>
            </a:r>
            <a:r>
              <a:rPr dirty="0" sz="2400" spc="85">
                <a:solidFill>
                  <a:srgbClr val="404040"/>
                </a:solidFill>
                <a:latin typeface="SimSun"/>
                <a:cs typeface="SimSun"/>
              </a:rPr>
              <a:t>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并考虑</a:t>
            </a:r>
            <a:r>
              <a:rPr dirty="0" sz="2400" spc="6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400" spc="45">
                <a:solidFill>
                  <a:srgbClr val="404040"/>
                </a:solidFill>
                <a:latin typeface="SimSun"/>
                <a:cs typeface="SimSun"/>
              </a:rPr>
              <a:t>以下的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页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面号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引用串：7，0，1，2，0，3，0，4，2，3，0，3，2，1，2，0，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1，7，0，1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655" y="3870959"/>
            <a:ext cx="9144000" cy="2459990"/>
          </a:xfrm>
          <a:custGeom>
            <a:avLst/>
            <a:gdLst/>
            <a:ahLst/>
            <a:cxnLst/>
            <a:rect l="l" t="t" r="r" b="b"/>
            <a:pathLst>
              <a:path w="9144000" h="2459990">
                <a:moveTo>
                  <a:pt x="9144000" y="0"/>
                </a:moveTo>
                <a:lnTo>
                  <a:pt x="0" y="0"/>
                </a:lnTo>
                <a:lnTo>
                  <a:pt x="0" y="2459736"/>
                </a:lnTo>
                <a:lnTo>
                  <a:pt x="9144000" y="24597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7148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83078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492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45266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2586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00007" y="4516735"/>
          <a:ext cx="316230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016654" y="4516735"/>
          <a:ext cx="316230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/>
              </a:tblGrid>
              <a:tr h="428845"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02911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52963" y="5957939"/>
            <a:ext cx="45656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40">
                <a:latin typeface="SimSun"/>
                <a:cs typeface="SimSun"/>
              </a:rPr>
              <a:t>页框</a:t>
            </a:r>
            <a:endParaRPr sz="1550">
              <a:latin typeface="SimSun"/>
              <a:cs typeface="SimSu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69105" y="4516734"/>
          <a:ext cx="30035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/>
              </a:tblGrid>
              <a:tr h="428845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31421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77940" y="4516734"/>
          <a:ext cx="299720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</a:tblGrid>
              <a:tr h="428845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08587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48068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</a:tblGrid>
              <a:tr h="42884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8763706" y="4524306"/>
            <a:ext cx="292735" cy="429259"/>
          </a:xfrm>
          <a:prstGeom prst="rect">
            <a:avLst/>
          </a:prstGeom>
          <a:ln w="15141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545"/>
              </a:spcBef>
            </a:pPr>
            <a:r>
              <a:rPr dirty="0" sz="1550" spc="10">
                <a:latin typeface="Times New Roman"/>
                <a:cs typeface="Times New Roman"/>
              </a:rPr>
              <a:t>7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3706" y="4953151"/>
            <a:ext cx="292735" cy="445134"/>
          </a:xfrm>
          <a:prstGeom prst="rect">
            <a:avLst/>
          </a:prstGeom>
          <a:ln w="15141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65"/>
              </a:spcBef>
            </a:pPr>
            <a:r>
              <a:rPr dirty="0" sz="1550" spc="1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3706" y="5397734"/>
            <a:ext cx="292735" cy="429259"/>
          </a:xfrm>
          <a:prstGeom prst="rect">
            <a:avLst/>
          </a:prstGeom>
          <a:ln w="15141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545"/>
              </a:spcBef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634070" y="4516735"/>
          <a:ext cx="315595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</a:tblGrid>
              <a:tr h="4288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8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8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152963" y="3882918"/>
            <a:ext cx="8899525" cy="6076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550" spc="140">
                <a:latin typeface="SimSun"/>
                <a:cs typeface="SimSun"/>
              </a:rPr>
              <a:t>引用率</a:t>
            </a:r>
            <a:endParaRPr sz="1550">
              <a:latin typeface="SimSun"/>
              <a:cs typeface="SimSun"/>
            </a:endParaRPr>
          </a:p>
          <a:p>
            <a:pPr marL="73660">
              <a:lnSpc>
                <a:spcPct val="100000"/>
              </a:lnSpc>
              <a:spcBef>
                <a:spcPts val="430"/>
              </a:spcBef>
              <a:tabLst>
                <a:tab pos="504190" algn="l"/>
                <a:tab pos="935990" algn="l"/>
                <a:tab pos="1382395" algn="l"/>
                <a:tab pos="1812925" algn="l"/>
                <a:tab pos="2244090" algn="l"/>
                <a:tab pos="2690495" algn="l"/>
                <a:tab pos="3121660" algn="l"/>
                <a:tab pos="3552825" algn="l"/>
                <a:tab pos="3999229" algn="l"/>
                <a:tab pos="4429760" algn="l"/>
                <a:tab pos="4860290" algn="l"/>
                <a:tab pos="5307330" algn="l"/>
                <a:tab pos="5738495" algn="l"/>
                <a:tab pos="6169660" algn="l"/>
                <a:tab pos="6616065" algn="l"/>
                <a:tab pos="7046595" algn="l"/>
                <a:tab pos="7477759" algn="l"/>
                <a:tab pos="7924165" algn="l"/>
                <a:tab pos="8355330" algn="l"/>
                <a:tab pos="8786495" algn="l"/>
              </a:tabLst>
            </a:pPr>
            <a:r>
              <a:rPr dirty="0" sz="1550" spc="10">
                <a:latin typeface="Times New Roman"/>
                <a:cs typeface="Times New Roman"/>
              </a:rPr>
              <a:t>7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3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4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3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3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7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0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2893" y="3866197"/>
            <a:ext cx="9153525" cy="2469515"/>
          </a:xfrm>
          <a:custGeom>
            <a:avLst/>
            <a:gdLst/>
            <a:ahLst/>
            <a:cxnLst/>
            <a:rect l="l" t="t" r="r" b="b"/>
            <a:pathLst>
              <a:path w="9153525" h="2469515">
                <a:moveTo>
                  <a:pt x="0" y="2469261"/>
                </a:moveTo>
                <a:lnTo>
                  <a:pt x="9153525" y="2469261"/>
                </a:lnTo>
                <a:lnTo>
                  <a:pt x="9153525" y="0"/>
                </a:lnTo>
                <a:lnTo>
                  <a:pt x="0" y="0"/>
                </a:lnTo>
                <a:lnTo>
                  <a:pt x="0" y="24692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74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最近最久未使用（</a:t>
            </a:r>
            <a:r>
              <a:rPr dirty="0">
                <a:latin typeface="Trebuchet MS"/>
                <a:cs typeface="Trebuchet MS"/>
              </a:rPr>
              <a:t>LR</a:t>
            </a:r>
            <a:r>
              <a:rPr dirty="0" spc="-5">
                <a:latin typeface="Trebuchet MS"/>
                <a:cs typeface="Trebuchet MS"/>
              </a:rPr>
              <a:t>U</a:t>
            </a:r>
            <a:r>
              <a:rPr dirty="0" spc="10"/>
              <a:t>）页面置换算法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84" y="1575561"/>
            <a:ext cx="7493634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623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LRU置换算法的硬件支持：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①</a:t>
            </a:r>
            <a:r>
              <a:rPr dirty="0" sz="2400" spc="-95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寄存器：为每个在内存中的页面配置一个移位寄存器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897" y="2923794"/>
            <a:ext cx="3576954" cy="751840"/>
          </a:xfrm>
          <a:prstGeom prst="rect">
            <a:avLst/>
          </a:prstGeom>
          <a:ln w="19050">
            <a:solidFill>
              <a:srgbClr val="E76617"/>
            </a:solidFill>
          </a:ln>
        </p:spPr>
        <p:txBody>
          <a:bodyPr wrap="square" lIns="0" tIns="27559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2170"/>
              </a:spcBef>
            </a:pP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baseline="13888" sz="3600" spc="-944" b="1">
                <a:solidFill>
                  <a:srgbClr val="404040"/>
                </a:solidFill>
                <a:latin typeface="Microsoft YaHei UI"/>
                <a:cs typeface="Microsoft YaHei UI"/>
              </a:rPr>
              <a:t>=</a:t>
            </a:r>
            <a:r>
              <a:rPr dirty="0" baseline="13888" sz="3600" spc="37" b="1">
                <a:solidFill>
                  <a:srgbClr val="404040"/>
                </a:solidFill>
                <a:latin typeface="Microsoft YaHei UI"/>
                <a:cs typeface="Microsoft YaHei UI"/>
              </a:rPr>
              <a:t> </a:t>
            </a: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n-1</a:t>
            </a: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n-3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baseline="13888" sz="3600">
                <a:solidFill>
                  <a:srgbClr val="404040"/>
                </a:solidFill>
                <a:latin typeface="Trebuchet MS"/>
                <a:cs typeface="Trebuchet MS"/>
              </a:rPr>
              <a:t>…</a:t>
            </a:r>
            <a:r>
              <a:rPr dirty="0" baseline="13888" sz="3600" spc="7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baseline="13888" sz="3600" spc="-7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148" y="3879926"/>
            <a:ext cx="9109075" cy="192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 indent="-18034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Arial MT"/>
              <a:buChar char="•"/>
              <a:tabLst>
                <a:tab pos="2438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当进程访问某物理块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时，</a:t>
            </a:r>
            <a:r>
              <a:rPr dirty="0" sz="2400" spc="-484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baseline="-20833" sz="2400" spc="-7">
                <a:solidFill>
                  <a:srgbClr val="404040"/>
                </a:solidFill>
                <a:latin typeface="Trebuchet MS"/>
                <a:cs typeface="Trebuchet MS"/>
              </a:rPr>
              <a:t>n-1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位置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Arial MT"/>
              <a:buChar char="•"/>
            </a:pPr>
            <a:endParaRPr sz="2450">
              <a:latin typeface="SimSun"/>
              <a:cs typeface="SimSun"/>
            </a:endParaRPr>
          </a:p>
          <a:p>
            <a:pPr marL="243204" indent="-180340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2438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定时信号每隔一定时间将寄存器右移一位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Arial MT"/>
              <a:buChar char="•"/>
            </a:pPr>
            <a:endParaRPr sz="2450">
              <a:latin typeface="SimSun"/>
              <a:cs typeface="SimSun"/>
            </a:endParaRPr>
          </a:p>
          <a:p>
            <a:pPr marL="243204" indent="-180340">
              <a:lnSpc>
                <a:spcPct val="100000"/>
              </a:lnSpc>
              <a:spcBef>
                <a:spcPts val="5"/>
              </a:spcBef>
              <a:buClr>
                <a:srgbClr val="92D050"/>
              </a:buClr>
              <a:buFont typeface="Arial MT"/>
              <a:buChar char="•"/>
              <a:tabLst>
                <a:tab pos="2438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具有最小数值的寄存器所对应的页面，就是最近最久未使用页面。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1864" y="2717292"/>
            <a:ext cx="5346191" cy="27157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74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最近最久未使用（</a:t>
            </a:r>
            <a:r>
              <a:rPr dirty="0">
                <a:latin typeface="Trebuchet MS"/>
                <a:cs typeface="Trebuchet MS"/>
              </a:rPr>
              <a:t>LR</a:t>
            </a:r>
            <a:r>
              <a:rPr dirty="0" spc="-5">
                <a:latin typeface="Trebuchet MS"/>
                <a:cs typeface="Trebuchet MS"/>
              </a:rPr>
              <a:t>U</a:t>
            </a:r>
            <a:r>
              <a:rPr dirty="0" spc="10"/>
              <a:t>）页面置换算法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3286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marL="12192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52673" y="4727176"/>
          <a:ext cx="393700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10287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marL="10287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82824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0287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10287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marL="10287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12975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R="24765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algn="ctr" marR="24765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algn="ctr" marR="24765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23501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r" marR="10795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algn="r" marR="10795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algn="r" marR="10795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53652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2192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12192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marL="12192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182911" y="4727176"/>
          <a:ext cx="393700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</a:tblGrid>
              <a:tr h="3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03505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103505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marL="103505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13126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R="2286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algn="ctr" marR="2286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algn="ctr" marR="2286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43341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marL="102235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marL="102235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marL="102235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53803" y="4727176"/>
          <a:ext cx="393065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</a:tblGrid>
              <a:tr h="365176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L="635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algn="ctr" marL="635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algn="ctr" marL="635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83061" y="4727176"/>
          <a:ext cx="393700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</a:tblGrid>
              <a:tr h="365176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176">
                <a:tc>
                  <a:txBody>
                    <a:bodyPr/>
                    <a:lstStyle/>
                    <a:p>
                      <a:pPr algn="ctr" marL="762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926">
                <a:tc>
                  <a:txBody>
                    <a:bodyPr/>
                    <a:lstStyle/>
                    <a:p>
                      <a:pPr algn="ctr" marL="7620">
                        <a:lnSpc>
                          <a:spcPts val="2265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171">
                <a:tc>
                  <a:txBody>
                    <a:bodyPr/>
                    <a:lstStyle/>
                    <a:p>
                      <a:pPr algn="ctr" marL="7620">
                        <a:lnSpc>
                          <a:spcPts val="2260"/>
                        </a:lnSpc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2074" y="1575308"/>
            <a:ext cx="11316970" cy="311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LRU置换算法的硬件支持：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D050"/>
              </a:buClr>
              <a:buFont typeface="Wingdings"/>
              <a:buChar char=""/>
            </a:pPr>
            <a:endParaRPr sz="24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92D050"/>
                </a:solidFill>
                <a:latin typeface="SimSun"/>
                <a:cs typeface="SimSun"/>
              </a:rPr>
              <a:t>②</a:t>
            </a:r>
            <a:r>
              <a:rPr dirty="0" sz="2400" spc="-30">
                <a:solidFill>
                  <a:srgbClr val="92D05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栈：利用一个特殊的栈保存当前使用的各个页面的页面号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SimSun"/>
              <a:cs typeface="SimSun"/>
            </a:endParaRPr>
          </a:p>
          <a:p>
            <a:pPr lvl="1" marL="634365" indent="-180340">
              <a:lnSpc>
                <a:spcPct val="100000"/>
              </a:lnSpc>
              <a:spcBef>
                <a:spcPts val="5"/>
              </a:spcBef>
              <a:buClr>
                <a:srgbClr val="92D050"/>
              </a:buClr>
              <a:buFont typeface="Arial MT"/>
              <a:buChar char="•"/>
              <a:tabLst>
                <a:tab pos="635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每当进程访问某页面时，便将该页面的页面号从栈中移出，再将其压入栈顶。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Arial MT"/>
              <a:buChar char="•"/>
            </a:pPr>
            <a:endParaRPr sz="2450">
              <a:latin typeface="SimSun"/>
              <a:cs typeface="SimSun"/>
            </a:endParaRPr>
          </a:p>
          <a:p>
            <a:pPr lvl="1" marL="634365" indent="-180340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635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栈顶始终是最新被访问页面的页面号，栈底则是最近最久未使用页面的页面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号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 marL="1562735">
              <a:lnSpc>
                <a:spcPct val="100000"/>
              </a:lnSpc>
              <a:spcBef>
                <a:spcPts val="960"/>
              </a:spcBef>
              <a:tabLst>
                <a:tab pos="2272665" algn="l"/>
                <a:tab pos="3002915" algn="l"/>
                <a:tab pos="3732529" algn="l"/>
                <a:tab pos="4462780" algn="l"/>
                <a:tab pos="5193030" algn="l"/>
                <a:tab pos="5903595" algn="l"/>
                <a:tab pos="6633845" algn="l"/>
                <a:tab pos="7362825" algn="l"/>
                <a:tab pos="8093075" algn="l"/>
                <a:tab pos="8823325" algn="l"/>
              </a:tabLst>
            </a:pPr>
            <a:r>
              <a:rPr dirty="0" sz="1950" spc="20">
                <a:latin typeface="Times New Roman"/>
                <a:cs typeface="Times New Roman"/>
              </a:rPr>
              <a:t>4	7	0	7	1	0	1	2	1	2	6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05" y="384809"/>
            <a:ext cx="774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最近最久未使用（</a:t>
            </a:r>
            <a:r>
              <a:rPr dirty="0">
                <a:latin typeface="Trebuchet MS"/>
                <a:cs typeface="Trebuchet MS"/>
              </a:rPr>
              <a:t>LR</a:t>
            </a:r>
            <a:r>
              <a:rPr dirty="0" spc="-5">
                <a:latin typeface="Trebuchet MS"/>
                <a:cs typeface="Trebuchet MS"/>
              </a:rPr>
              <a:t>U</a:t>
            </a:r>
            <a:r>
              <a:rPr dirty="0" spc="10"/>
              <a:t>）页面置换算法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4990"/>
            <a:ext cx="2349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LR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应用分析：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7982" y="2971545"/>
            <a:ext cx="6674484" cy="1116330"/>
            <a:chOff x="1887982" y="2971545"/>
            <a:chExt cx="6674484" cy="1116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332" y="2977895"/>
              <a:ext cx="6661404" cy="11033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4332" y="2977895"/>
              <a:ext cx="6661784" cy="1103630"/>
            </a:xfrm>
            <a:custGeom>
              <a:avLst/>
              <a:gdLst/>
              <a:ahLst/>
              <a:cxnLst/>
              <a:rect l="l" t="t" r="r" b="b"/>
              <a:pathLst>
                <a:path w="6661784" h="1103629">
                  <a:moveTo>
                    <a:pt x="0" y="0"/>
                  </a:moveTo>
                  <a:lnTo>
                    <a:pt x="6109716" y="0"/>
                  </a:lnTo>
                  <a:lnTo>
                    <a:pt x="6661404" y="551688"/>
                  </a:lnTo>
                  <a:lnTo>
                    <a:pt x="6109716" y="1103376"/>
                  </a:lnTo>
                  <a:lnTo>
                    <a:pt x="0" y="11033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758185" y="4620514"/>
            <a:ext cx="6675755" cy="1117600"/>
            <a:chOff x="2758185" y="4620514"/>
            <a:chExt cx="6675755" cy="1117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4535" y="4626864"/>
              <a:ext cx="6662928" cy="1104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64535" y="4626864"/>
              <a:ext cx="6663055" cy="1104900"/>
            </a:xfrm>
            <a:custGeom>
              <a:avLst/>
              <a:gdLst/>
              <a:ahLst/>
              <a:cxnLst/>
              <a:rect l="l" t="t" r="r" b="b"/>
              <a:pathLst>
                <a:path w="6663055" h="1104900">
                  <a:moveTo>
                    <a:pt x="0" y="0"/>
                  </a:moveTo>
                  <a:lnTo>
                    <a:pt x="6110478" y="0"/>
                  </a:lnTo>
                  <a:lnTo>
                    <a:pt x="6662928" y="552450"/>
                  </a:lnTo>
                  <a:lnTo>
                    <a:pt x="6110478" y="1104900"/>
                  </a:lnTo>
                  <a:lnTo>
                    <a:pt x="0" y="1104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73072" y="3344113"/>
            <a:ext cx="7023100" cy="236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FF0000"/>
                </a:solidFill>
                <a:latin typeface="Microsoft YaHei UI"/>
                <a:cs typeface="Microsoft YaHei UI"/>
              </a:rPr>
              <a:t>优点</a:t>
            </a:r>
            <a:r>
              <a:rPr dirty="0" sz="2400" spc="10" b="1">
                <a:latin typeface="Microsoft YaHei UI"/>
                <a:cs typeface="Microsoft YaHei UI"/>
              </a:rPr>
              <a:t>：缺页中断率接</a:t>
            </a:r>
            <a:r>
              <a:rPr dirty="0" sz="2400" spc="-5" b="1">
                <a:latin typeface="Microsoft YaHei UI"/>
                <a:cs typeface="Microsoft YaHei UI"/>
              </a:rPr>
              <a:t>近</a:t>
            </a:r>
            <a:r>
              <a:rPr dirty="0" sz="2400" spc="-470" b="1">
                <a:latin typeface="Microsoft YaHei UI"/>
                <a:cs typeface="Microsoft YaHei UI"/>
              </a:rPr>
              <a:t>OPT</a:t>
            </a:r>
            <a:r>
              <a:rPr dirty="0" sz="2400" b="1">
                <a:latin typeface="Microsoft YaHei UI"/>
                <a:cs typeface="Microsoft YaHei UI"/>
              </a:rPr>
              <a:t>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icrosoft YaHei UI"/>
              <a:cs typeface="Microsoft YaHei UI"/>
            </a:endParaRPr>
          </a:p>
          <a:p>
            <a:pPr marL="1782445" marR="5080" indent="-899160">
              <a:lnSpc>
                <a:spcPct val="150000"/>
              </a:lnSpc>
            </a:pPr>
            <a:r>
              <a:rPr dirty="0" sz="2400" spc="10" b="1">
                <a:solidFill>
                  <a:srgbClr val="FF0000"/>
                </a:solidFill>
                <a:latin typeface="Microsoft YaHei UI"/>
                <a:cs typeface="Microsoft YaHei UI"/>
              </a:rPr>
              <a:t>缺点</a:t>
            </a:r>
            <a:r>
              <a:rPr dirty="0" sz="2400" spc="10" b="1">
                <a:latin typeface="Microsoft YaHei UI"/>
                <a:cs typeface="Microsoft YaHei UI"/>
              </a:rPr>
              <a:t>：几乎每一次页面访问都要调整寄存器或 </a:t>
            </a:r>
            <a:r>
              <a:rPr dirty="0" sz="2400" spc="10" b="1">
                <a:latin typeface="Microsoft YaHei UI"/>
                <a:cs typeface="Microsoft YaHei UI"/>
              </a:rPr>
              <a:t>栈，系统开销大。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018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Clock</a:t>
            </a:r>
            <a:r>
              <a:rPr dirty="0" spc="10"/>
              <a:t>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34160"/>
            <a:ext cx="9110980" cy="503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基本思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想：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这是一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个建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立在循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环检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测基础上</a:t>
            </a:r>
            <a:r>
              <a:rPr dirty="0" sz="2400" spc="7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LR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U近似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算</a:t>
            </a:r>
            <a:r>
              <a:rPr dirty="0" sz="2400" spc="15">
                <a:solidFill>
                  <a:srgbClr val="404040"/>
                </a:solidFill>
                <a:latin typeface="SimSun"/>
                <a:cs typeface="SimSun"/>
              </a:rPr>
              <a:t>法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，试图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以较小的开销获得接近LRU的性能。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D050"/>
              </a:buClr>
              <a:buFont typeface="Wingdings"/>
              <a:buChar char=""/>
            </a:pPr>
            <a:endParaRPr sz="2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实现：将驻留页组织成一个循环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队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，并设一个循环移动指针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/>
              <a:buChar char=""/>
            </a:pPr>
            <a:endParaRPr sz="2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实施步骤：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/>
              <a:buChar char=""/>
            </a:pPr>
            <a:endParaRPr sz="2000">
              <a:latin typeface="SimSun"/>
              <a:cs typeface="SimSun"/>
            </a:endParaRPr>
          </a:p>
          <a:p>
            <a:pPr lvl="1" marL="634365" indent="-264795">
              <a:lnSpc>
                <a:spcPct val="100000"/>
              </a:lnSpc>
              <a:buClr>
                <a:srgbClr val="92D050"/>
              </a:buClr>
              <a:buFont typeface="Wingdings"/>
              <a:buChar char=""/>
              <a:tabLst>
                <a:tab pos="635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初始时，该指针指向循环队的头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/>
              <a:buChar char=""/>
            </a:pPr>
            <a:endParaRPr sz="2000">
              <a:latin typeface="SimSun"/>
              <a:cs typeface="SimSun"/>
            </a:endParaRPr>
          </a:p>
          <a:p>
            <a:pPr lvl="1" marL="634365" indent="-264795">
              <a:lnSpc>
                <a:spcPct val="100000"/>
              </a:lnSpc>
              <a:buClr>
                <a:srgbClr val="92D050"/>
              </a:buClr>
              <a:buFont typeface="Wingdings"/>
              <a:buChar char=""/>
              <a:tabLst>
                <a:tab pos="635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指针顺序搜索各页面，若页面访问位为1，则将之改为0；</a:t>
            </a:r>
            <a:endParaRPr sz="2400">
              <a:latin typeface="SimSun"/>
              <a:cs typeface="SimSun"/>
            </a:endParaRPr>
          </a:p>
          <a:p>
            <a:pPr lvl="1" marL="634365" marR="5080" indent="-264160">
              <a:lnSpc>
                <a:spcPct val="140000"/>
              </a:lnSpc>
              <a:spcBef>
                <a:spcPts val="1445"/>
              </a:spcBef>
              <a:buClr>
                <a:srgbClr val="92D050"/>
              </a:buClr>
              <a:buFont typeface="Wingdings"/>
              <a:buChar char=""/>
              <a:tabLst>
                <a:tab pos="635000" algn="l"/>
              </a:tabLst>
            </a:pP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找到的第一个访问位</a:t>
            </a:r>
            <a:r>
              <a:rPr dirty="0" sz="2400" spc="2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0的页</a:t>
            </a:r>
            <a:r>
              <a:rPr dirty="0" sz="2400" spc="25">
                <a:solidFill>
                  <a:srgbClr val="404040"/>
                </a:solidFill>
                <a:latin typeface="SimSun"/>
                <a:cs typeface="SimSun"/>
              </a:rPr>
              <a:t>面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，淘汰；新换入的页面访问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位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置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为1。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65376"/>
            <a:ext cx="12031345" cy="4993005"/>
            <a:chOff x="0" y="1865376"/>
            <a:chExt cx="12031345" cy="4993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1865376"/>
              <a:ext cx="4305300" cy="40843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67" y="2002536"/>
              <a:ext cx="7514844" cy="3810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01769" y="1997773"/>
              <a:ext cx="7524750" cy="3819525"/>
            </a:xfrm>
            <a:custGeom>
              <a:avLst/>
              <a:gdLst/>
              <a:ahLst/>
              <a:cxnLst/>
              <a:rect l="l" t="t" r="r" b="b"/>
              <a:pathLst>
                <a:path w="7524750" h="3819525">
                  <a:moveTo>
                    <a:pt x="0" y="3819525"/>
                  </a:moveTo>
                  <a:lnTo>
                    <a:pt x="7524369" y="3819525"/>
                  </a:lnTo>
                  <a:lnTo>
                    <a:pt x="7524369" y="0"/>
                  </a:lnTo>
                  <a:lnTo>
                    <a:pt x="0" y="0"/>
                  </a:lnTo>
                  <a:lnTo>
                    <a:pt x="0" y="381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018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Clock</a:t>
            </a:r>
            <a:r>
              <a:rPr dirty="0" spc="10"/>
              <a:t>置换算法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018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Clock</a:t>
            </a:r>
            <a:r>
              <a:rPr dirty="0" spc="10"/>
              <a:t>置换算法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2603" y="4165091"/>
            <a:ext cx="9214485" cy="1784985"/>
            <a:chOff x="1022603" y="4165091"/>
            <a:chExt cx="9214485" cy="1784985"/>
          </a:xfrm>
        </p:grpSpPr>
        <p:sp>
          <p:nvSpPr>
            <p:cNvPr id="4" name="object 4"/>
            <p:cNvSpPr/>
            <p:nvPr/>
          </p:nvSpPr>
          <p:spPr>
            <a:xfrm>
              <a:off x="1041653" y="4184141"/>
              <a:ext cx="9176385" cy="1746885"/>
            </a:xfrm>
            <a:custGeom>
              <a:avLst/>
              <a:gdLst/>
              <a:ahLst/>
              <a:cxnLst/>
              <a:rect l="l" t="t" r="r" b="b"/>
              <a:pathLst>
                <a:path w="9176385" h="1746885">
                  <a:moveTo>
                    <a:pt x="8884920" y="0"/>
                  </a:moveTo>
                  <a:lnTo>
                    <a:pt x="291084" y="0"/>
                  </a:lnTo>
                  <a:lnTo>
                    <a:pt x="243869" y="3809"/>
                  </a:lnTo>
                  <a:lnTo>
                    <a:pt x="199080" y="14837"/>
                  </a:lnTo>
                  <a:lnTo>
                    <a:pt x="157316" y="32486"/>
                  </a:lnTo>
                  <a:lnTo>
                    <a:pt x="119175" y="56156"/>
                  </a:lnTo>
                  <a:lnTo>
                    <a:pt x="85258" y="85248"/>
                  </a:lnTo>
                  <a:lnTo>
                    <a:pt x="56163" y="119164"/>
                  </a:lnTo>
                  <a:lnTo>
                    <a:pt x="32491" y="157304"/>
                  </a:lnTo>
                  <a:lnTo>
                    <a:pt x="14840" y="199070"/>
                  </a:lnTo>
                  <a:lnTo>
                    <a:pt x="3809" y="243863"/>
                  </a:lnTo>
                  <a:lnTo>
                    <a:pt x="0" y="291083"/>
                  </a:lnTo>
                  <a:lnTo>
                    <a:pt x="0" y="1455419"/>
                  </a:lnTo>
                  <a:lnTo>
                    <a:pt x="3809" y="1502634"/>
                  </a:lnTo>
                  <a:lnTo>
                    <a:pt x="14840" y="1547423"/>
                  </a:lnTo>
                  <a:lnTo>
                    <a:pt x="32491" y="1589187"/>
                  </a:lnTo>
                  <a:lnTo>
                    <a:pt x="56163" y="1627328"/>
                  </a:lnTo>
                  <a:lnTo>
                    <a:pt x="85258" y="1661245"/>
                  </a:lnTo>
                  <a:lnTo>
                    <a:pt x="119175" y="1690340"/>
                  </a:lnTo>
                  <a:lnTo>
                    <a:pt x="157316" y="1714012"/>
                  </a:lnTo>
                  <a:lnTo>
                    <a:pt x="199080" y="1731663"/>
                  </a:lnTo>
                  <a:lnTo>
                    <a:pt x="243869" y="1742694"/>
                  </a:lnTo>
                  <a:lnTo>
                    <a:pt x="291084" y="1746503"/>
                  </a:lnTo>
                  <a:lnTo>
                    <a:pt x="8884920" y="1746503"/>
                  </a:lnTo>
                  <a:lnTo>
                    <a:pt x="8932140" y="1742694"/>
                  </a:lnTo>
                  <a:lnTo>
                    <a:pt x="8976933" y="1731663"/>
                  </a:lnTo>
                  <a:lnTo>
                    <a:pt x="9018699" y="1714012"/>
                  </a:lnTo>
                  <a:lnTo>
                    <a:pt x="9056839" y="1690340"/>
                  </a:lnTo>
                  <a:lnTo>
                    <a:pt x="9090755" y="1661245"/>
                  </a:lnTo>
                  <a:lnTo>
                    <a:pt x="9119847" y="1627328"/>
                  </a:lnTo>
                  <a:lnTo>
                    <a:pt x="9143517" y="1589187"/>
                  </a:lnTo>
                  <a:lnTo>
                    <a:pt x="9161166" y="1547423"/>
                  </a:lnTo>
                  <a:lnTo>
                    <a:pt x="9172194" y="1502634"/>
                  </a:lnTo>
                  <a:lnTo>
                    <a:pt x="9176004" y="1455419"/>
                  </a:lnTo>
                  <a:lnTo>
                    <a:pt x="9176004" y="291083"/>
                  </a:lnTo>
                  <a:lnTo>
                    <a:pt x="9172194" y="243863"/>
                  </a:lnTo>
                  <a:lnTo>
                    <a:pt x="9161166" y="199070"/>
                  </a:lnTo>
                  <a:lnTo>
                    <a:pt x="9143517" y="157304"/>
                  </a:lnTo>
                  <a:lnTo>
                    <a:pt x="9119847" y="119164"/>
                  </a:lnTo>
                  <a:lnTo>
                    <a:pt x="9090755" y="85248"/>
                  </a:lnTo>
                  <a:lnTo>
                    <a:pt x="9056839" y="56156"/>
                  </a:lnTo>
                  <a:lnTo>
                    <a:pt x="9018699" y="32486"/>
                  </a:lnTo>
                  <a:lnTo>
                    <a:pt x="8976933" y="14837"/>
                  </a:lnTo>
                  <a:lnTo>
                    <a:pt x="8932140" y="3809"/>
                  </a:lnTo>
                  <a:lnTo>
                    <a:pt x="8884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653" y="4184141"/>
              <a:ext cx="9176385" cy="1746885"/>
            </a:xfrm>
            <a:custGeom>
              <a:avLst/>
              <a:gdLst/>
              <a:ahLst/>
              <a:cxnLst/>
              <a:rect l="l" t="t" r="r" b="b"/>
              <a:pathLst>
                <a:path w="9176385" h="1746885">
                  <a:moveTo>
                    <a:pt x="0" y="291083"/>
                  </a:moveTo>
                  <a:lnTo>
                    <a:pt x="3809" y="243863"/>
                  </a:lnTo>
                  <a:lnTo>
                    <a:pt x="14840" y="199070"/>
                  </a:lnTo>
                  <a:lnTo>
                    <a:pt x="32491" y="157304"/>
                  </a:lnTo>
                  <a:lnTo>
                    <a:pt x="56163" y="119164"/>
                  </a:lnTo>
                  <a:lnTo>
                    <a:pt x="85258" y="85248"/>
                  </a:lnTo>
                  <a:lnTo>
                    <a:pt x="119175" y="56156"/>
                  </a:lnTo>
                  <a:lnTo>
                    <a:pt x="157316" y="32486"/>
                  </a:lnTo>
                  <a:lnTo>
                    <a:pt x="199080" y="14837"/>
                  </a:lnTo>
                  <a:lnTo>
                    <a:pt x="243869" y="3809"/>
                  </a:lnTo>
                  <a:lnTo>
                    <a:pt x="291084" y="0"/>
                  </a:lnTo>
                  <a:lnTo>
                    <a:pt x="8884920" y="0"/>
                  </a:lnTo>
                  <a:lnTo>
                    <a:pt x="8932140" y="3809"/>
                  </a:lnTo>
                  <a:lnTo>
                    <a:pt x="8976933" y="14837"/>
                  </a:lnTo>
                  <a:lnTo>
                    <a:pt x="9018699" y="32486"/>
                  </a:lnTo>
                  <a:lnTo>
                    <a:pt x="9056839" y="56156"/>
                  </a:lnTo>
                  <a:lnTo>
                    <a:pt x="9090755" y="85248"/>
                  </a:lnTo>
                  <a:lnTo>
                    <a:pt x="9119847" y="119164"/>
                  </a:lnTo>
                  <a:lnTo>
                    <a:pt x="9143517" y="157304"/>
                  </a:lnTo>
                  <a:lnTo>
                    <a:pt x="9161166" y="199070"/>
                  </a:lnTo>
                  <a:lnTo>
                    <a:pt x="9172194" y="243863"/>
                  </a:lnTo>
                  <a:lnTo>
                    <a:pt x="9176004" y="291083"/>
                  </a:lnTo>
                  <a:lnTo>
                    <a:pt x="9176004" y="1455419"/>
                  </a:lnTo>
                  <a:lnTo>
                    <a:pt x="9172194" y="1502634"/>
                  </a:lnTo>
                  <a:lnTo>
                    <a:pt x="9161166" y="1547423"/>
                  </a:lnTo>
                  <a:lnTo>
                    <a:pt x="9143517" y="1589187"/>
                  </a:lnTo>
                  <a:lnTo>
                    <a:pt x="9119847" y="1627328"/>
                  </a:lnTo>
                  <a:lnTo>
                    <a:pt x="9090755" y="1661245"/>
                  </a:lnTo>
                  <a:lnTo>
                    <a:pt x="9056839" y="1690340"/>
                  </a:lnTo>
                  <a:lnTo>
                    <a:pt x="9018699" y="1714012"/>
                  </a:lnTo>
                  <a:lnTo>
                    <a:pt x="8976933" y="1731663"/>
                  </a:lnTo>
                  <a:lnTo>
                    <a:pt x="8932140" y="1742694"/>
                  </a:lnTo>
                  <a:lnTo>
                    <a:pt x="8884920" y="1746503"/>
                  </a:lnTo>
                  <a:lnTo>
                    <a:pt x="291084" y="1746503"/>
                  </a:lnTo>
                  <a:lnTo>
                    <a:pt x="243869" y="1742694"/>
                  </a:lnTo>
                  <a:lnTo>
                    <a:pt x="199080" y="1731663"/>
                  </a:lnTo>
                  <a:lnTo>
                    <a:pt x="157316" y="1714012"/>
                  </a:lnTo>
                  <a:lnTo>
                    <a:pt x="119175" y="1690340"/>
                  </a:lnTo>
                  <a:lnTo>
                    <a:pt x="85258" y="1661245"/>
                  </a:lnTo>
                  <a:lnTo>
                    <a:pt x="56163" y="1627328"/>
                  </a:lnTo>
                  <a:lnTo>
                    <a:pt x="32491" y="1589187"/>
                  </a:lnTo>
                  <a:lnTo>
                    <a:pt x="14840" y="1547423"/>
                  </a:lnTo>
                  <a:lnTo>
                    <a:pt x="3809" y="1502634"/>
                  </a:lnTo>
                  <a:lnTo>
                    <a:pt x="0" y="1455419"/>
                  </a:lnTo>
                  <a:lnTo>
                    <a:pt x="0" y="2910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1845055"/>
            <a:ext cx="9253220" cy="402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Clock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应用分析：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Clock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是近似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LRU，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理论上的缺页中断率肯定高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于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LRU，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但实际系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统应用起来系统开销少，效果要好于LRU。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imSun"/>
              <a:cs typeface="SimSun"/>
            </a:endParaRPr>
          </a:p>
          <a:p>
            <a:pPr marL="461009">
              <a:lnSpc>
                <a:spcPct val="100000"/>
              </a:lnSpc>
            </a:pPr>
            <a:r>
              <a:rPr dirty="0" sz="3200" spc="10" b="1">
                <a:latin typeface="Microsoft YaHei UI"/>
                <a:cs typeface="Microsoft YaHei UI"/>
              </a:rPr>
              <a:t>问题</a:t>
            </a:r>
            <a:r>
              <a:rPr dirty="0" sz="2400" spc="10" b="1">
                <a:latin typeface="Microsoft YaHei UI"/>
                <a:cs typeface="Microsoft YaHei UI"/>
              </a:rPr>
              <a:t>：</a:t>
            </a:r>
            <a:r>
              <a:rPr dirty="0" sz="2400" b="1">
                <a:latin typeface="Microsoft YaHei UI"/>
                <a:cs typeface="Microsoft YaHei UI"/>
              </a:rPr>
              <a:t>驻</a:t>
            </a:r>
            <a:r>
              <a:rPr dirty="0" sz="2400" spc="10" b="1">
                <a:latin typeface="Microsoft YaHei UI"/>
                <a:cs typeface="Microsoft YaHei UI"/>
              </a:rPr>
              <a:t>留页有被修改过的，也有未被修改过的，这两种页面</a:t>
            </a:r>
            <a:r>
              <a:rPr dirty="0" sz="2400" b="1">
                <a:latin typeface="Microsoft YaHei UI"/>
                <a:cs typeface="Microsoft YaHei UI"/>
              </a:rPr>
              <a:t>被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1800">
              <a:latin typeface="Microsoft YaHei UI"/>
              <a:cs typeface="Microsoft YaHei UI"/>
            </a:endParaRPr>
          </a:p>
          <a:p>
            <a:pPr marL="461009">
              <a:lnSpc>
                <a:spcPct val="100000"/>
              </a:lnSpc>
            </a:pPr>
            <a:r>
              <a:rPr dirty="0" sz="2400" spc="10" b="1">
                <a:latin typeface="Microsoft YaHei UI"/>
                <a:cs typeface="Microsoft YaHei UI"/>
              </a:rPr>
              <a:t>换出时的操作开销大为不同。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进程运行时仅部分装入，可行吗？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418" y="1660398"/>
            <a:ext cx="7566025" cy="111442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ts val="4320"/>
              </a:lnSpc>
              <a:spcBef>
                <a:spcPts val="130"/>
              </a:spcBef>
            </a:pPr>
            <a:r>
              <a:rPr dirty="0" sz="2400">
                <a:latin typeface="SimSun"/>
                <a:cs typeface="SimSun"/>
              </a:rPr>
              <a:t>196</a:t>
            </a:r>
            <a:r>
              <a:rPr dirty="0" sz="2400" spc="-5">
                <a:latin typeface="SimSun"/>
                <a:cs typeface="SimSun"/>
              </a:rPr>
              <a:t>8</a:t>
            </a:r>
            <a:r>
              <a:rPr dirty="0" sz="2400">
                <a:latin typeface="SimSun"/>
                <a:cs typeface="SimSun"/>
              </a:rPr>
              <a:t>年，P.Denning提出了一个著名的“局部性原理”， </a:t>
            </a:r>
            <a:r>
              <a:rPr dirty="0" sz="2400">
                <a:latin typeface="SimSun"/>
                <a:cs typeface="SimSun"/>
              </a:rPr>
              <a:t>并通过一幅运行图予以说明。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3386328"/>
            <a:ext cx="734060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该图记录了分页管理系统中程序执行过程访问各个页面 的情况。它说明进程对代码和数据的引用带有簇聚性。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368" y="5303520"/>
            <a:ext cx="9423400" cy="1152525"/>
            <a:chOff x="658368" y="5303520"/>
            <a:chExt cx="9423400" cy="1152525"/>
          </a:xfrm>
        </p:grpSpPr>
        <p:sp>
          <p:nvSpPr>
            <p:cNvPr id="6" name="object 6"/>
            <p:cNvSpPr/>
            <p:nvPr/>
          </p:nvSpPr>
          <p:spPr>
            <a:xfrm>
              <a:off x="677418" y="5322570"/>
              <a:ext cx="9385300" cy="1114425"/>
            </a:xfrm>
            <a:custGeom>
              <a:avLst/>
              <a:gdLst/>
              <a:ahLst/>
              <a:cxnLst/>
              <a:rect l="l" t="t" r="r" b="b"/>
              <a:pathLst>
                <a:path w="9385300" h="1114425">
                  <a:moveTo>
                    <a:pt x="9384792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9384792" y="1114043"/>
                  </a:lnTo>
                  <a:lnTo>
                    <a:pt x="9384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418" y="5322570"/>
              <a:ext cx="9385300" cy="1114425"/>
            </a:xfrm>
            <a:custGeom>
              <a:avLst/>
              <a:gdLst/>
              <a:ahLst/>
              <a:cxnLst/>
              <a:rect l="l" t="t" r="r" b="b"/>
              <a:pathLst>
                <a:path w="9385300" h="1114425">
                  <a:moveTo>
                    <a:pt x="0" y="1114043"/>
                  </a:moveTo>
                  <a:lnTo>
                    <a:pt x="9384792" y="1114043"/>
                  </a:lnTo>
                  <a:lnTo>
                    <a:pt x="9384792" y="0"/>
                  </a:lnTo>
                  <a:lnTo>
                    <a:pt x="0" y="0"/>
                  </a:lnTo>
                  <a:lnTo>
                    <a:pt x="0" y="1114043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6310" y="5280334"/>
            <a:ext cx="9474200" cy="1122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latin typeface="SimSun"/>
                <a:cs typeface="SimSun"/>
              </a:rPr>
              <a:t>一段程序访问的操作数往往局部于某个数据块中。因此在一个较短的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时间内，程序执行中对内存地址的访问往往局限于一个较小的空间上。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27859" y="1284287"/>
            <a:ext cx="3434715" cy="3961765"/>
            <a:chOff x="8527859" y="1284287"/>
            <a:chExt cx="3434715" cy="39617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7447" y="1293875"/>
              <a:ext cx="3415284" cy="39425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32621" y="1289050"/>
              <a:ext cx="3425190" cy="3952240"/>
            </a:xfrm>
            <a:custGeom>
              <a:avLst/>
              <a:gdLst/>
              <a:ahLst/>
              <a:cxnLst/>
              <a:rect l="l" t="t" r="r" b="b"/>
              <a:pathLst>
                <a:path w="3425190" h="3952240">
                  <a:moveTo>
                    <a:pt x="0" y="3952113"/>
                  </a:moveTo>
                  <a:lnTo>
                    <a:pt x="3424808" y="3952113"/>
                  </a:lnTo>
                  <a:lnTo>
                    <a:pt x="3424808" y="0"/>
                  </a:lnTo>
                  <a:lnTo>
                    <a:pt x="0" y="0"/>
                  </a:lnTo>
                  <a:lnTo>
                    <a:pt x="0" y="395211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95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改进型</a:t>
            </a:r>
            <a:r>
              <a:rPr dirty="0">
                <a:latin typeface="Trebuchet MS"/>
                <a:cs typeface="Trebuchet MS"/>
              </a:rPr>
              <a:t>Clock</a:t>
            </a:r>
            <a:r>
              <a:rPr dirty="0" spc="10"/>
              <a:t>置换算法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2841" y="1718310"/>
            <a:ext cx="3625850" cy="4672965"/>
          </a:xfrm>
          <a:prstGeom prst="rect">
            <a:avLst/>
          </a:prstGeom>
          <a:ln w="19050">
            <a:solidFill>
              <a:srgbClr val="539F2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algn="just" marL="434340" marR="37465" indent="-342900">
              <a:lnSpc>
                <a:spcPct val="200000"/>
              </a:lnSpc>
              <a:buClr>
                <a:srgbClr val="92D050"/>
              </a:buClr>
              <a:buFont typeface="Wingdings"/>
              <a:buChar char=""/>
              <a:tabLst>
                <a:tab pos="434975" algn="l"/>
              </a:tabLst>
            </a:pPr>
            <a:r>
              <a:rPr dirty="0" sz="2400" spc="225">
                <a:latin typeface="SimSun"/>
                <a:cs typeface="SimSun"/>
              </a:rPr>
              <a:t>一个提</a:t>
            </a:r>
            <a:r>
              <a:rPr dirty="0" sz="2400" spc="229">
                <a:latin typeface="SimSun"/>
                <a:cs typeface="SimSun"/>
              </a:rPr>
              <a:t>高</a:t>
            </a:r>
            <a:r>
              <a:rPr dirty="0" sz="2400">
                <a:latin typeface="SimSun"/>
                <a:cs typeface="SimSun"/>
              </a:rPr>
              <a:t>Clock</a:t>
            </a:r>
            <a:r>
              <a:rPr dirty="0" sz="2400" spc="-975">
                <a:latin typeface="SimSun"/>
                <a:cs typeface="SimSun"/>
              </a:rPr>
              <a:t> </a:t>
            </a:r>
            <a:r>
              <a:rPr dirty="0" sz="2400" spc="225">
                <a:latin typeface="SimSun"/>
                <a:cs typeface="SimSun"/>
              </a:rPr>
              <a:t>算法效 </a:t>
            </a:r>
            <a:r>
              <a:rPr dirty="0" sz="2400" spc="45">
                <a:latin typeface="SimSun"/>
                <a:cs typeface="SimSun"/>
              </a:rPr>
              <a:t>率的方法</a:t>
            </a:r>
            <a:r>
              <a:rPr dirty="0" sz="2400" spc="30">
                <a:latin typeface="SimSun"/>
                <a:cs typeface="SimSun"/>
              </a:rPr>
              <a:t>是</a:t>
            </a:r>
            <a:r>
              <a:rPr dirty="0" sz="2400" spc="45">
                <a:latin typeface="SimSun"/>
                <a:cs typeface="SimSun"/>
              </a:rPr>
              <a:t>：除了访</a:t>
            </a:r>
            <a:r>
              <a:rPr dirty="0" sz="2400">
                <a:latin typeface="SimSun"/>
                <a:cs typeface="SimSun"/>
              </a:rPr>
              <a:t>问 </a:t>
            </a:r>
            <a:r>
              <a:rPr dirty="0" sz="2400" spc="180">
                <a:latin typeface="SimSun"/>
                <a:cs typeface="SimSun"/>
              </a:rPr>
              <a:t>位A之外</a:t>
            </a:r>
            <a:r>
              <a:rPr dirty="0" sz="2400" spc="165">
                <a:latin typeface="SimSun"/>
                <a:cs typeface="SimSun"/>
              </a:rPr>
              <a:t>，</a:t>
            </a:r>
            <a:r>
              <a:rPr dirty="0" sz="2400" spc="175">
                <a:latin typeface="SimSun"/>
                <a:cs typeface="SimSun"/>
              </a:rPr>
              <a:t>为每个</a:t>
            </a:r>
            <a:r>
              <a:rPr dirty="0" sz="2400" spc="165">
                <a:latin typeface="SimSun"/>
                <a:cs typeface="SimSun"/>
              </a:rPr>
              <a:t>帧</a:t>
            </a:r>
            <a:r>
              <a:rPr dirty="0" sz="2400">
                <a:latin typeface="SimSun"/>
                <a:cs typeface="SimSun"/>
              </a:rPr>
              <a:t>增 </a:t>
            </a:r>
            <a:r>
              <a:rPr dirty="0" sz="2400" spc="340">
                <a:latin typeface="SimSun"/>
                <a:cs typeface="SimSun"/>
              </a:rPr>
              <a:t>设一个</a:t>
            </a:r>
            <a:r>
              <a:rPr dirty="0" sz="2400" spc="355">
                <a:latin typeface="SimSun"/>
                <a:cs typeface="SimSun"/>
              </a:rPr>
              <a:t>关</a:t>
            </a:r>
            <a:r>
              <a:rPr dirty="0" sz="2400" spc="340">
                <a:latin typeface="SimSun"/>
                <a:cs typeface="SimSun"/>
              </a:rPr>
              <a:t>联</a:t>
            </a:r>
            <a:r>
              <a:rPr dirty="0" sz="2400" spc="355">
                <a:latin typeface="SimSun"/>
                <a:cs typeface="SimSun"/>
              </a:rPr>
              <a:t>的</a:t>
            </a:r>
            <a:r>
              <a:rPr dirty="0" sz="2400">
                <a:latin typeface="SimSun"/>
                <a:cs typeface="SimSun"/>
              </a:rPr>
              <a:t>“</a:t>
            </a:r>
            <a:r>
              <a:rPr dirty="0" sz="2400" spc="-855">
                <a:latin typeface="SimSun"/>
                <a:cs typeface="SimSun"/>
              </a:rPr>
              <a:t> </a:t>
            </a:r>
            <a:r>
              <a:rPr dirty="0" sz="2400" spc="355">
                <a:latin typeface="SimSun"/>
                <a:cs typeface="SimSun"/>
              </a:rPr>
              <a:t>修改 </a:t>
            </a:r>
            <a:r>
              <a:rPr dirty="0" sz="2400">
                <a:latin typeface="SimSun"/>
                <a:cs typeface="SimSun"/>
              </a:rPr>
              <a:t>位”，记作M。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3861" y="1718310"/>
            <a:ext cx="3625850" cy="2200910"/>
          </a:xfrm>
          <a:custGeom>
            <a:avLst/>
            <a:gdLst/>
            <a:ahLst/>
            <a:cxnLst/>
            <a:rect l="l" t="t" r="r" b="b"/>
            <a:pathLst>
              <a:path w="3625850" h="2200910">
                <a:moveTo>
                  <a:pt x="3625595" y="0"/>
                </a:moveTo>
                <a:lnTo>
                  <a:pt x="0" y="0"/>
                </a:lnTo>
                <a:lnTo>
                  <a:pt x="0" y="2200656"/>
                </a:lnTo>
                <a:lnTo>
                  <a:pt x="3625595" y="2200656"/>
                </a:lnTo>
                <a:lnTo>
                  <a:pt x="3625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53861" y="1718310"/>
            <a:ext cx="3625850" cy="2200910"/>
          </a:xfrm>
          <a:prstGeom prst="rect">
            <a:avLst/>
          </a:prstGeom>
          <a:ln w="19050">
            <a:solidFill>
              <a:srgbClr val="E6B81E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91440" marR="84455">
              <a:lnSpc>
                <a:spcPts val="5760"/>
              </a:lnSpc>
              <a:spcBef>
                <a:spcPts val="75"/>
              </a:spcBef>
            </a:pPr>
            <a:r>
              <a:rPr dirty="0" sz="2400" spc="215">
                <a:latin typeface="SimSun"/>
                <a:cs typeface="SimSun"/>
              </a:rPr>
              <a:t>如果</a:t>
            </a:r>
            <a:r>
              <a:rPr dirty="0" sz="2400">
                <a:latin typeface="SimSun"/>
                <a:cs typeface="SimSun"/>
              </a:rPr>
              <a:t>M=</a:t>
            </a:r>
            <a:r>
              <a:rPr dirty="0" sz="2400" spc="200">
                <a:latin typeface="SimSun"/>
                <a:cs typeface="SimSun"/>
              </a:rPr>
              <a:t>1表</a:t>
            </a:r>
            <a:r>
              <a:rPr dirty="0" sz="2400" spc="210">
                <a:latin typeface="SimSun"/>
                <a:cs typeface="SimSun"/>
              </a:rPr>
              <a:t>示该</a:t>
            </a:r>
            <a:r>
              <a:rPr dirty="0" sz="2400" spc="200">
                <a:latin typeface="SimSun"/>
                <a:cs typeface="SimSun"/>
              </a:rPr>
              <a:t>帧中</a:t>
            </a:r>
            <a:r>
              <a:rPr dirty="0" sz="2400" spc="210">
                <a:latin typeface="SimSun"/>
                <a:cs typeface="SimSun"/>
              </a:rPr>
              <a:t>的</a:t>
            </a:r>
            <a:r>
              <a:rPr dirty="0" sz="2400">
                <a:latin typeface="SimSun"/>
                <a:cs typeface="SimSun"/>
              </a:rPr>
              <a:t>页 </a:t>
            </a:r>
            <a:r>
              <a:rPr dirty="0" sz="2400" spc="65">
                <a:latin typeface="SimSun"/>
                <a:cs typeface="SimSun"/>
              </a:rPr>
              <a:t>面被修</a:t>
            </a:r>
            <a:r>
              <a:rPr dirty="0" sz="2400" spc="55">
                <a:latin typeface="SimSun"/>
                <a:cs typeface="SimSun"/>
              </a:rPr>
              <a:t>改</a:t>
            </a:r>
            <a:r>
              <a:rPr dirty="0" sz="2400" spc="75">
                <a:latin typeface="SimSun"/>
                <a:cs typeface="SimSun"/>
              </a:rPr>
              <a:t>了</a:t>
            </a:r>
            <a:r>
              <a:rPr dirty="0" sz="2400" spc="65">
                <a:latin typeface="SimSun"/>
                <a:cs typeface="SimSun"/>
              </a:rPr>
              <a:t>，淘</a:t>
            </a:r>
            <a:r>
              <a:rPr dirty="0" sz="2400" spc="55">
                <a:latin typeface="SimSun"/>
                <a:cs typeface="SimSun"/>
              </a:rPr>
              <a:t>汰</a:t>
            </a:r>
            <a:r>
              <a:rPr dirty="0" sz="2400" spc="65">
                <a:latin typeface="SimSun"/>
                <a:cs typeface="SimSun"/>
              </a:rPr>
              <a:t>它意</a:t>
            </a:r>
            <a:r>
              <a:rPr dirty="0" sz="2400">
                <a:latin typeface="SimSun"/>
                <a:cs typeface="SimSun"/>
              </a:rPr>
              <a:t>味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着必须将之写到外存。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3861" y="4190238"/>
            <a:ext cx="3625850" cy="2200910"/>
          </a:xfrm>
          <a:custGeom>
            <a:avLst/>
            <a:gdLst/>
            <a:ahLst/>
            <a:cxnLst/>
            <a:rect l="l" t="t" r="r" b="b"/>
            <a:pathLst>
              <a:path w="3625850" h="2200910">
                <a:moveTo>
                  <a:pt x="3625595" y="0"/>
                </a:moveTo>
                <a:lnTo>
                  <a:pt x="0" y="0"/>
                </a:lnTo>
                <a:lnTo>
                  <a:pt x="0" y="2200656"/>
                </a:lnTo>
                <a:lnTo>
                  <a:pt x="3625595" y="2200656"/>
                </a:lnTo>
                <a:lnTo>
                  <a:pt x="3625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53861" y="4190238"/>
            <a:ext cx="3625850" cy="2200910"/>
          </a:xfrm>
          <a:prstGeom prst="rect">
            <a:avLst/>
          </a:prstGeom>
          <a:ln w="19050">
            <a:solidFill>
              <a:srgbClr val="E6B81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400" spc="215">
                <a:latin typeface="SimSun"/>
                <a:cs typeface="SimSun"/>
              </a:rPr>
              <a:t>如果</a:t>
            </a:r>
            <a:r>
              <a:rPr dirty="0" sz="2400">
                <a:latin typeface="SimSun"/>
                <a:cs typeface="SimSun"/>
              </a:rPr>
              <a:t>M=</a:t>
            </a:r>
            <a:r>
              <a:rPr dirty="0" sz="2400" spc="200">
                <a:latin typeface="SimSun"/>
                <a:cs typeface="SimSun"/>
              </a:rPr>
              <a:t>0表</a:t>
            </a:r>
            <a:r>
              <a:rPr dirty="0" sz="2400" spc="210">
                <a:latin typeface="SimSun"/>
                <a:cs typeface="SimSun"/>
              </a:rPr>
              <a:t>示该</a:t>
            </a:r>
            <a:r>
              <a:rPr dirty="0" sz="2400" spc="200">
                <a:latin typeface="SimSun"/>
                <a:cs typeface="SimSun"/>
              </a:rPr>
              <a:t>帧中</a:t>
            </a:r>
            <a:r>
              <a:rPr dirty="0" sz="2400" spc="210">
                <a:latin typeface="SimSun"/>
                <a:cs typeface="SimSun"/>
              </a:rPr>
              <a:t>的</a:t>
            </a:r>
            <a:r>
              <a:rPr dirty="0" sz="2400">
                <a:latin typeface="SimSun"/>
                <a:cs typeface="SimSun"/>
              </a:rPr>
              <a:t>页</a:t>
            </a:r>
            <a:endParaRPr sz="2400">
              <a:latin typeface="SimSun"/>
              <a:cs typeface="SimSun"/>
            </a:endParaRPr>
          </a:p>
          <a:p>
            <a:pPr marL="91440" marR="85090">
              <a:lnSpc>
                <a:spcPct val="200000"/>
              </a:lnSpc>
              <a:spcBef>
                <a:spcPts val="5"/>
              </a:spcBef>
            </a:pPr>
            <a:r>
              <a:rPr dirty="0" sz="2400" spc="65">
                <a:latin typeface="SimSun"/>
                <a:cs typeface="SimSun"/>
              </a:rPr>
              <a:t>面没被</a:t>
            </a:r>
            <a:r>
              <a:rPr dirty="0" sz="2400" spc="55">
                <a:latin typeface="SimSun"/>
                <a:cs typeface="SimSun"/>
              </a:rPr>
              <a:t>修</a:t>
            </a:r>
            <a:r>
              <a:rPr dirty="0" sz="2400" spc="80">
                <a:latin typeface="SimSun"/>
                <a:cs typeface="SimSun"/>
              </a:rPr>
              <a:t>改</a:t>
            </a:r>
            <a:r>
              <a:rPr dirty="0" sz="2400" spc="70">
                <a:latin typeface="SimSun"/>
                <a:cs typeface="SimSun"/>
              </a:rPr>
              <a:t>，淘</a:t>
            </a:r>
            <a:r>
              <a:rPr dirty="0" sz="2400" spc="60">
                <a:latin typeface="SimSun"/>
                <a:cs typeface="SimSun"/>
              </a:rPr>
              <a:t>汰</a:t>
            </a:r>
            <a:r>
              <a:rPr dirty="0" sz="2400" spc="70">
                <a:latin typeface="SimSun"/>
                <a:cs typeface="SimSun"/>
              </a:rPr>
              <a:t>它意</a:t>
            </a:r>
            <a:r>
              <a:rPr dirty="0" sz="2400">
                <a:latin typeface="SimSun"/>
                <a:cs typeface="SimSun"/>
              </a:rPr>
              <a:t>味 </a:t>
            </a:r>
            <a:r>
              <a:rPr dirty="0" sz="2400">
                <a:latin typeface="SimSun"/>
                <a:cs typeface="SimSun"/>
              </a:rPr>
              <a:t>着什么都不用做。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1568196"/>
            <a:ext cx="11756390" cy="4930140"/>
          </a:xfrm>
          <a:custGeom>
            <a:avLst/>
            <a:gdLst/>
            <a:ahLst/>
            <a:cxnLst/>
            <a:rect l="l" t="t" r="r" b="b"/>
            <a:pathLst>
              <a:path w="11756390" h="4930140">
                <a:moveTo>
                  <a:pt x="11756136" y="0"/>
                </a:moveTo>
                <a:lnTo>
                  <a:pt x="0" y="0"/>
                </a:lnTo>
                <a:lnTo>
                  <a:pt x="0" y="4930140"/>
                </a:lnTo>
                <a:lnTo>
                  <a:pt x="11756136" y="4930140"/>
                </a:lnTo>
                <a:lnTo>
                  <a:pt x="11756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95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改进型</a:t>
            </a:r>
            <a:r>
              <a:rPr dirty="0">
                <a:latin typeface="Trebuchet MS"/>
                <a:cs typeface="Trebuchet MS"/>
              </a:rPr>
              <a:t>Clock</a:t>
            </a:r>
            <a:r>
              <a:rPr dirty="0" spc="10"/>
              <a:t>置换算法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412" y="1845055"/>
            <a:ext cx="1134300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驻留页的四类页面：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1类(A=0,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M=0): 表示该页最近既未被访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问，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又未被修改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 是最佳淘汰页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Arial MT"/>
              <a:buChar char="•"/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354965" algn="l"/>
                <a:tab pos="355600" algn="l"/>
                <a:tab pos="1727200" algn="l"/>
                <a:tab pos="27940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2类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(A=0,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M=1)：	表示该页最近未被访问，</a:t>
            </a:r>
            <a:r>
              <a:rPr dirty="0" sz="2400" spc="-5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但已被修改，</a:t>
            </a:r>
            <a:r>
              <a:rPr dirty="0" sz="2400" spc="-5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并不是很好的淘汰页。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Arial MT"/>
              <a:buChar char="•"/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354965" algn="l"/>
                <a:tab pos="355600" algn="l"/>
                <a:tab pos="1727200" algn="l"/>
                <a:tab pos="2794000" algn="l"/>
                <a:tab pos="5080000" algn="l"/>
                <a:tab pos="7061834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3类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(A=1,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M=0)：	最近已被访问，	但未被修改，	该页有可能再被访问。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Arial MT"/>
              <a:buChar char="•"/>
            </a:pPr>
            <a:endParaRPr sz="33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354965" algn="l"/>
                <a:tab pos="355600" algn="l"/>
                <a:tab pos="1727200" algn="l"/>
                <a:tab pos="2641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4类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(A=1,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M=1):	最近已被访问且被修改，</a:t>
            </a:r>
            <a:r>
              <a:rPr dirty="0" sz="2400" spc="-6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该页可能再被访问。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689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改进型</a:t>
            </a:r>
            <a:r>
              <a:rPr dirty="0">
                <a:latin typeface="Trebuchet MS"/>
                <a:cs typeface="Trebuchet MS"/>
              </a:rPr>
              <a:t>Clock</a:t>
            </a:r>
            <a:r>
              <a:rPr dirty="0" spc="10"/>
              <a:t>置换算法的处理过程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227" y="1404424"/>
            <a:ext cx="5530349" cy="10803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745" y="2687302"/>
            <a:ext cx="5467588" cy="15043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8472" y="4385257"/>
            <a:ext cx="5437507" cy="94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9850" y="5463343"/>
            <a:ext cx="5442942" cy="11837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577" y="58369"/>
            <a:ext cx="53130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改进</a:t>
            </a:r>
            <a:r>
              <a:rPr dirty="0" spc="5"/>
              <a:t>型</a:t>
            </a:r>
            <a:r>
              <a:rPr dirty="0">
                <a:latin typeface="Trebuchet MS"/>
                <a:cs typeface="Trebuchet MS"/>
              </a:rPr>
              <a:t>Cloc</a:t>
            </a:r>
            <a:r>
              <a:rPr dirty="0" spc="-5">
                <a:latin typeface="Trebuchet MS"/>
                <a:cs typeface="Trebuchet MS"/>
              </a:rPr>
              <a:t>k</a:t>
            </a:r>
            <a:r>
              <a:rPr dirty="0" spc="5"/>
              <a:t>置换算法举例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855" y="641604"/>
            <a:ext cx="9349740" cy="6078220"/>
            <a:chOff x="752855" y="641604"/>
            <a:chExt cx="9349740" cy="6078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855" y="756095"/>
              <a:ext cx="2514599" cy="2862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9584" y="641604"/>
              <a:ext cx="2763012" cy="30007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1719" y="3642359"/>
              <a:ext cx="6605016" cy="307695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8596" y="727720"/>
            <a:ext cx="2514242" cy="279879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几种置换算法的性能比较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28953"/>
            <a:ext cx="8865235" cy="1671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95"/>
              </a:spcBef>
            </a:pPr>
            <a:r>
              <a:rPr dirty="0" sz="2400">
                <a:latin typeface="SimSun"/>
                <a:cs typeface="SimSun"/>
              </a:rPr>
              <a:t>置换算法的选择，将直接影响到内存的利用率和系统效率。对于上 述四种算法，计算机学者Baer曾于己于1980年做过一个实验，选取 </a:t>
            </a:r>
            <a:r>
              <a:rPr dirty="0" sz="2400">
                <a:latin typeface="SimSun"/>
                <a:cs typeface="SimSun"/>
              </a:rPr>
              <a:t>的页面尺寸</a:t>
            </a:r>
            <a:r>
              <a:rPr dirty="0" sz="2400" spc="-5">
                <a:latin typeface="SimSun"/>
                <a:cs typeface="SimSun"/>
              </a:rPr>
              <a:t>为</a:t>
            </a:r>
            <a:r>
              <a:rPr dirty="0" sz="2400">
                <a:latin typeface="SimSun"/>
                <a:cs typeface="SimSun"/>
              </a:rPr>
              <a:t>256个字，分别实验了6、8、10、12、14帧的情况。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825" y="3583685"/>
            <a:ext cx="3266440" cy="2775585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latin typeface="SimSun"/>
                <a:cs typeface="SimSun"/>
              </a:rPr>
              <a:t>当分配的帧数较多时，</a:t>
            </a:r>
            <a:endParaRPr sz="2400">
              <a:latin typeface="SimSun"/>
              <a:cs typeface="SimSun"/>
            </a:endParaRPr>
          </a:p>
          <a:p>
            <a:pPr algn="just" marL="90170" marR="119380">
              <a:lnSpc>
                <a:spcPct val="150000"/>
              </a:lnSpc>
            </a:pPr>
            <a:r>
              <a:rPr dirty="0" sz="2400">
                <a:latin typeface="SimSun"/>
                <a:cs typeface="SimSun"/>
              </a:rPr>
              <a:t>四种算法的区别不太明 显；而当分配的比较少 时，它们的区别就相当 </a:t>
            </a:r>
            <a:r>
              <a:rPr dirty="0" sz="2400">
                <a:latin typeface="SimSun"/>
                <a:cs typeface="SimSun"/>
              </a:rPr>
              <a:t>显著了。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228" y="3573779"/>
            <a:ext cx="4085844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731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dirty="0">
                <a:latin typeface="Trebuchet MS"/>
                <a:cs typeface="Trebuchet MS"/>
              </a:rPr>
              <a:t>5.5	</a:t>
            </a:r>
            <a:r>
              <a:rPr dirty="0" spc="10"/>
              <a:t>请求分段存储管理方式</a:t>
            </a:r>
          </a:p>
        </p:txBody>
      </p:sp>
      <p:sp>
        <p:nvSpPr>
          <p:cNvPr id="3" name="object 3"/>
          <p:cNvSpPr/>
          <p:nvPr/>
        </p:nvSpPr>
        <p:spPr>
          <a:xfrm>
            <a:off x="677418" y="1681733"/>
            <a:ext cx="9370060" cy="698500"/>
          </a:xfrm>
          <a:custGeom>
            <a:avLst/>
            <a:gdLst/>
            <a:ahLst/>
            <a:cxnLst/>
            <a:rect l="l" t="t" r="r" b="b"/>
            <a:pathLst>
              <a:path w="9370060" h="698500">
                <a:moveTo>
                  <a:pt x="9369552" y="0"/>
                </a:moveTo>
                <a:lnTo>
                  <a:pt x="0" y="0"/>
                </a:lnTo>
                <a:lnTo>
                  <a:pt x="0" y="697991"/>
                </a:lnTo>
                <a:lnTo>
                  <a:pt x="9369552" y="697991"/>
                </a:lnTo>
                <a:lnTo>
                  <a:pt x="936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418" y="1681733"/>
            <a:ext cx="9370060" cy="69850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请求分段存储管理方式=基本分段系统+请求调段功能+分段置换功能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3665" y="3022854"/>
            <a:ext cx="3878579" cy="29140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请求分段中的硬件支持：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853440" indent="-306070">
              <a:lnSpc>
                <a:spcPct val="100000"/>
              </a:lnSpc>
              <a:buClr>
                <a:srgbClr val="92D050"/>
              </a:buClr>
              <a:buSzPct val="95833"/>
              <a:buAutoNum type="arabicPeriod"/>
              <a:tabLst>
                <a:tab pos="854075" algn="l"/>
              </a:tabLst>
            </a:pPr>
            <a:r>
              <a:rPr dirty="0" sz="2400">
                <a:latin typeface="SimSun"/>
                <a:cs typeface="SimSun"/>
              </a:rPr>
              <a:t>请求段表机制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SimSun"/>
              <a:buAutoNum type="arabicPeriod"/>
            </a:pPr>
            <a:endParaRPr sz="2250">
              <a:latin typeface="SimSun"/>
              <a:cs typeface="SimSun"/>
            </a:endParaRPr>
          </a:p>
          <a:p>
            <a:pPr marL="853440" indent="-306070">
              <a:lnSpc>
                <a:spcPct val="100000"/>
              </a:lnSpc>
              <a:buClr>
                <a:srgbClr val="92D050"/>
              </a:buClr>
              <a:buSzPct val="95833"/>
              <a:buAutoNum type="arabicPeriod"/>
              <a:tabLst>
                <a:tab pos="854075" algn="l"/>
              </a:tabLst>
            </a:pPr>
            <a:r>
              <a:rPr dirty="0" sz="2400">
                <a:latin typeface="SimSun"/>
                <a:cs typeface="SimSun"/>
              </a:rPr>
              <a:t>缺段中断机构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SimSun"/>
              <a:buAutoNum type="arabicPeriod"/>
            </a:pPr>
            <a:endParaRPr sz="2200">
              <a:latin typeface="SimSun"/>
              <a:cs typeface="SimSun"/>
            </a:endParaRPr>
          </a:p>
          <a:p>
            <a:pPr marL="853440" indent="-306070">
              <a:lnSpc>
                <a:spcPct val="100000"/>
              </a:lnSpc>
              <a:buClr>
                <a:srgbClr val="92D050"/>
              </a:buClr>
              <a:buSzPct val="95833"/>
              <a:buAutoNum type="arabicPeriod"/>
              <a:tabLst>
                <a:tab pos="854075" algn="l"/>
              </a:tabLst>
            </a:pPr>
            <a:r>
              <a:rPr dirty="0" sz="2400" spc="-5">
                <a:latin typeface="SimSun"/>
                <a:cs typeface="SimSun"/>
              </a:rPr>
              <a:t>地址变换机构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请求分段中的硬件支</a:t>
            </a:r>
            <a:r>
              <a:rPr dirty="0" spc="15"/>
              <a:t>持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请求段表机制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896361"/>
            <a:ext cx="7340600" cy="33178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1540"/>
              </a:spcBef>
              <a:buAutoNum type="arabicParenBoth"/>
              <a:tabLst>
                <a:tab pos="622300" algn="l"/>
              </a:tabLst>
            </a:pPr>
            <a:r>
              <a:rPr dirty="0" sz="2400">
                <a:latin typeface="SimSun"/>
                <a:cs typeface="SimSun"/>
              </a:rPr>
              <a:t>存取方式：存取权限保护</a:t>
            </a:r>
            <a:endParaRPr sz="2400">
              <a:latin typeface="SimSun"/>
              <a:cs typeface="SimSun"/>
            </a:endParaRPr>
          </a:p>
          <a:p>
            <a:pPr marL="621665" indent="-609600">
              <a:lnSpc>
                <a:spcPct val="100000"/>
              </a:lnSpc>
              <a:spcBef>
                <a:spcPts val="1440"/>
              </a:spcBef>
              <a:buAutoNum type="arabicParenBoth"/>
              <a:tabLst>
                <a:tab pos="622300" algn="l"/>
              </a:tabLst>
            </a:pPr>
            <a:r>
              <a:rPr dirty="0" sz="2400">
                <a:latin typeface="SimSun"/>
                <a:cs typeface="SimSun"/>
              </a:rPr>
              <a:t>访问字段A：记录该段被访问的频度</a:t>
            </a:r>
            <a:endParaRPr sz="2400">
              <a:latin typeface="SimSun"/>
              <a:cs typeface="SimSun"/>
            </a:endParaRPr>
          </a:p>
          <a:p>
            <a:pPr marL="621665" indent="-609600">
              <a:lnSpc>
                <a:spcPct val="100000"/>
              </a:lnSpc>
              <a:spcBef>
                <a:spcPts val="1440"/>
              </a:spcBef>
              <a:buAutoNum type="arabicParenBoth"/>
              <a:tabLst>
                <a:tab pos="622300" algn="l"/>
              </a:tabLst>
            </a:pPr>
            <a:r>
              <a:rPr dirty="0" sz="2400">
                <a:latin typeface="SimSun"/>
                <a:cs typeface="SimSun"/>
              </a:rPr>
              <a:t>修改位M：表示该段进入内存后是否被修改过</a:t>
            </a:r>
            <a:endParaRPr sz="2400">
              <a:latin typeface="SimSun"/>
              <a:cs typeface="SimSun"/>
            </a:endParaRPr>
          </a:p>
          <a:p>
            <a:pPr marL="621665" indent="-609600">
              <a:lnSpc>
                <a:spcPct val="100000"/>
              </a:lnSpc>
              <a:spcBef>
                <a:spcPts val="1440"/>
              </a:spcBef>
              <a:buAutoNum type="arabicParenBoth"/>
              <a:tabLst>
                <a:tab pos="622300" algn="l"/>
              </a:tabLst>
            </a:pPr>
            <a:r>
              <a:rPr dirty="0" sz="2400">
                <a:latin typeface="SimSun"/>
                <a:cs typeface="SimSun"/>
              </a:rPr>
              <a:t>存在位P：指示该段是否在内存</a:t>
            </a:r>
            <a:endParaRPr sz="2400">
              <a:latin typeface="SimSun"/>
              <a:cs typeface="SimSun"/>
            </a:endParaRPr>
          </a:p>
          <a:p>
            <a:pPr marL="621665" indent="-609600">
              <a:lnSpc>
                <a:spcPct val="100000"/>
              </a:lnSpc>
              <a:spcBef>
                <a:spcPts val="1440"/>
              </a:spcBef>
              <a:buAutoNum type="arabicParenBoth"/>
              <a:tabLst>
                <a:tab pos="622300" algn="l"/>
              </a:tabLst>
            </a:pPr>
            <a:r>
              <a:rPr dirty="0" sz="2400" spc="-5">
                <a:latin typeface="SimSun"/>
                <a:cs typeface="SimSun"/>
              </a:rPr>
              <a:t>增补位：表示该段在运行过程中是否做过动态增长</a:t>
            </a:r>
            <a:endParaRPr sz="2400">
              <a:latin typeface="SimSun"/>
              <a:cs typeface="SimSun"/>
            </a:endParaRPr>
          </a:p>
          <a:p>
            <a:pPr marL="621665" indent="-609600">
              <a:lnSpc>
                <a:spcPct val="100000"/>
              </a:lnSpc>
              <a:spcBef>
                <a:spcPts val="1445"/>
              </a:spcBef>
              <a:buAutoNum type="arabicParenBoth"/>
              <a:tabLst>
                <a:tab pos="622300" algn="l"/>
              </a:tabLst>
            </a:pPr>
            <a:r>
              <a:rPr dirty="0" sz="2400">
                <a:latin typeface="SimSun"/>
                <a:cs typeface="SimSun"/>
              </a:rPr>
              <a:t>外存始址：指示该段在外存的起始地址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7228" y="1930399"/>
            <a:ext cx="3902710" cy="701675"/>
          </a:xfrm>
          <a:custGeom>
            <a:avLst/>
            <a:gdLst/>
            <a:ahLst/>
            <a:cxnLst/>
            <a:rect l="l" t="t" r="r" b="b"/>
            <a:pathLst>
              <a:path w="3902709" h="701675">
                <a:moveTo>
                  <a:pt x="1300848" y="0"/>
                </a:moveTo>
                <a:lnTo>
                  <a:pt x="0" y="0"/>
                </a:lnTo>
                <a:lnTo>
                  <a:pt x="0" y="701675"/>
                </a:lnTo>
                <a:lnTo>
                  <a:pt x="1300848" y="701675"/>
                </a:lnTo>
                <a:lnTo>
                  <a:pt x="1300848" y="0"/>
                </a:lnTo>
                <a:close/>
              </a:path>
              <a:path w="3902709" h="701675">
                <a:moveTo>
                  <a:pt x="3902583" y="0"/>
                </a:moveTo>
                <a:lnTo>
                  <a:pt x="2601722" y="0"/>
                </a:lnTo>
                <a:lnTo>
                  <a:pt x="1300861" y="0"/>
                </a:lnTo>
                <a:lnTo>
                  <a:pt x="1300861" y="701675"/>
                </a:lnTo>
                <a:lnTo>
                  <a:pt x="2601722" y="701675"/>
                </a:lnTo>
                <a:lnTo>
                  <a:pt x="3902583" y="701675"/>
                </a:lnTo>
                <a:lnTo>
                  <a:pt x="3902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7914" y="1916112"/>
          <a:ext cx="11750675" cy="73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115"/>
                <a:gridCol w="1301115"/>
                <a:gridCol w="1301115"/>
                <a:gridCol w="1301114"/>
                <a:gridCol w="1301114"/>
                <a:gridCol w="1301115"/>
                <a:gridCol w="1301115"/>
                <a:gridCol w="1301115"/>
                <a:gridCol w="1301115"/>
              </a:tblGrid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段名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段长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段的基址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存取方式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访问字段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修改位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存在位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增补位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外存始址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请求分段中的硬件支</a:t>
            </a:r>
            <a:r>
              <a:rPr dirty="0" spc="15"/>
              <a:t>持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缺段中断机构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7463"/>
            <a:ext cx="1012190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与缺页中断类似，缺段中断也是指令执行过程中产生的中断，也可能产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"/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生多次缺段中断。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00000"/>
              </a:lnSpc>
              <a:spcBef>
                <a:spcPts val="5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进程执行一条指令产生缺段中断时，压入堆栈的断点是当前指令的地址。 </a:t>
            </a:r>
            <a:r>
              <a:rPr dirty="0" sz="2400">
                <a:latin typeface="SimSun"/>
                <a:cs typeface="SimSun"/>
              </a:rPr>
              <a:t>当缺段被装入内存后，该段变成了“实段”。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"/>
            </a:pPr>
            <a:endParaRPr sz="2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进程再次恢复运行时，CPU将重新执行这条指令。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65913"/>
            <a:ext cx="8036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请求分段中的硬件支</a:t>
            </a:r>
            <a:r>
              <a:rPr dirty="0" spc="15"/>
              <a:t>持</a:t>
            </a:r>
            <a:r>
              <a:rPr dirty="0" spc="-5">
                <a:latin typeface="Trebuchet MS"/>
                <a:cs typeface="Trebuchet MS"/>
              </a:rPr>
              <a:t>——</a:t>
            </a:r>
            <a:r>
              <a:rPr dirty="0" spc="10"/>
              <a:t>缺段中断机构</a:t>
            </a:r>
          </a:p>
        </p:txBody>
      </p:sp>
      <p:sp>
        <p:nvSpPr>
          <p:cNvPr id="3" name="object 3"/>
          <p:cNvSpPr/>
          <p:nvPr/>
        </p:nvSpPr>
        <p:spPr>
          <a:xfrm>
            <a:off x="1602385" y="780369"/>
            <a:ext cx="1916430" cy="403225"/>
          </a:xfrm>
          <a:custGeom>
            <a:avLst/>
            <a:gdLst/>
            <a:ahLst/>
            <a:cxnLst/>
            <a:rect l="l" t="t" r="r" b="b"/>
            <a:pathLst>
              <a:path w="1916429" h="403225">
                <a:moveTo>
                  <a:pt x="201623" y="403227"/>
                </a:moveTo>
                <a:lnTo>
                  <a:pt x="1714419" y="403227"/>
                </a:lnTo>
                <a:lnTo>
                  <a:pt x="1815203" y="369462"/>
                </a:lnTo>
                <a:lnTo>
                  <a:pt x="1882177" y="301932"/>
                </a:lnTo>
                <a:lnTo>
                  <a:pt x="1916015" y="201195"/>
                </a:lnTo>
                <a:lnTo>
                  <a:pt x="1882177" y="100737"/>
                </a:lnTo>
                <a:lnTo>
                  <a:pt x="1815203" y="33206"/>
                </a:lnTo>
                <a:lnTo>
                  <a:pt x="1714419" y="0"/>
                </a:lnTo>
                <a:lnTo>
                  <a:pt x="201623" y="0"/>
                </a:lnTo>
                <a:lnTo>
                  <a:pt x="100811" y="33206"/>
                </a:lnTo>
                <a:lnTo>
                  <a:pt x="33837" y="100737"/>
                </a:lnTo>
                <a:lnTo>
                  <a:pt x="0" y="201195"/>
                </a:lnTo>
                <a:lnTo>
                  <a:pt x="33837" y="301932"/>
                </a:lnTo>
                <a:lnTo>
                  <a:pt x="100811" y="369462"/>
                </a:lnTo>
                <a:lnTo>
                  <a:pt x="201623" y="403227"/>
                </a:lnTo>
                <a:close/>
              </a:path>
            </a:pathLst>
          </a:custGeom>
          <a:ln w="16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14427" y="807565"/>
            <a:ext cx="152209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150">
                <a:latin typeface="SimSun"/>
                <a:cs typeface="SimSun"/>
              </a:rPr>
              <a:t>虚</a:t>
            </a:r>
            <a:r>
              <a:rPr dirty="0" sz="1700" spc="-120">
                <a:latin typeface="SimSun"/>
                <a:cs typeface="SimSun"/>
              </a:rPr>
              <a:t>段</a:t>
            </a:r>
            <a:r>
              <a:rPr dirty="0" sz="1700" spc="-25">
                <a:latin typeface="Times New Roman"/>
                <a:cs typeface="Times New Roman"/>
              </a:rPr>
              <a:t>S</a:t>
            </a:r>
            <a:r>
              <a:rPr dirty="0" sz="1700" spc="150">
                <a:latin typeface="SimSun"/>
                <a:cs typeface="SimSun"/>
              </a:rPr>
              <a:t>不在内存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720" y="1569161"/>
            <a:ext cx="2538095" cy="403225"/>
          </a:xfrm>
          <a:prstGeom prst="rect">
            <a:avLst/>
          </a:prstGeom>
          <a:ln w="16523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610870">
              <a:lnSpc>
                <a:spcPct val="100000"/>
              </a:lnSpc>
              <a:spcBef>
                <a:spcPts val="330"/>
              </a:spcBef>
            </a:pPr>
            <a:r>
              <a:rPr dirty="0" sz="1700" spc="150">
                <a:latin typeface="SimSun"/>
                <a:cs typeface="SimSun"/>
              </a:rPr>
              <a:t>阻塞请求进程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720" y="2358957"/>
            <a:ext cx="2538730" cy="1108710"/>
          </a:xfrm>
          <a:custGeom>
            <a:avLst/>
            <a:gdLst/>
            <a:ahLst/>
            <a:cxnLst/>
            <a:rect l="l" t="t" r="r" b="b"/>
            <a:pathLst>
              <a:path w="2538729" h="1108710">
                <a:moveTo>
                  <a:pt x="0" y="553635"/>
                </a:moveTo>
                <a:lnTo>
                  <a:pt x="1277322" y="0"/>
                </a:lnTo>
                <a:lnTo>
                  <a:pt x="2538116" y="553635"/>
                </a:lnTo>
                <a:lnTo>
                  <a:pt x="1277322" y="1108387"/>
                </a:lnTo>
                <a:lnTo>
                  <a:pt x="0" y="553635"/>
                </a:lnTo>
                <a:close/>
              </a:path>
            </a:pathLst>
          </a:custGeom>
          <a:ln w="16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81402" y="2604370"/>
            <a:ext cx="1438275" cy="556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40"/>
              </a:spcBef>
            </a:pPr>
            <a:r>
              <a:rPr dirty="0" sz="1700" spc="150">
                <a:latin typeface="SimSun"/>
                <a:cs typeface="SimSun"/>
              </a:rPr>
              <a:t>内存中有合适 的空闲区吗？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720" y="3869945"/>
            <a:ext cx="2538095" cy="386715"/>
          </a:xfrm>
          <a:prstGeom prst="rect">
            <a:avLst/>
          </a:prstGeom>
          <a:ln w="16523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44195">
              <a:lnSpc>
                <a:spcPct val="100000"/>
              </a:lnSpc>
              <a:spcBef>
                <a:spcPts val="200"/>
              </a:spcBef>
            </a:pPr>
            <a:r>
              <a:rPr dirty="0" sz="1700" spc="150">
                <a:latin typeface="SimSun"/>
                <a:cs typeface="SimSun"/>
              </a:rPr>
              <a:t>从外存读入</a:t>
            </a:r>
            <a:r>
              <a:rPr dirty="0" sz="1700" spc="-655">
                <a:latin typeface="SimSun"/>
                <a:cs typeface="SimSun"/>
              </a:rPr>
              <a:t>段</a:t>
            </a:r>
            <a:r>
              <a:rPr dirty="0" sz="1700" spc="1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2720" y="4642677"/>
            <a:ext cx="2538095" cy="403225"/>
          </a:xfrm>
          <a:prstGeom prst="rect">
            <a:avLst/>
          </a:prstGeom>
          <a:ln w="16523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330"/>
              </a:spcBef>
            </a:pPr>
            <a:r>
              <a:rPr dirty="0" sz="1700" spc="150">
                <a:latin typeface="SimSun"/>
                <a:cs typeface="SimSun"/>
              </a:rPr>
              <a:t>修改段表及内存空区链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20" y="5452861"/>
            <a:ext cx="2538095" cy="382905"/>
          </a:xfrm>
          <a:prstGeom prst="rect">
            <a:avLst/>
          </a:prstGeom>
          <a:ln w="16523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610870">
              <a:lnSpc>
                <a:spcPct val="100000"/>
              </a:lnSpc>
              <a:spcBef>
                <a:spcPts val="165"/>
              </a:spcBef>
            </a:pPr>
            <a:r>
              <a:rPr dirty="0" sz="1700" spc="150">
                <a:latin typeface="SimSun"/>
                <a:cs typeface="SimSun"/>
              </a:rPr>
              <a:t>唤醒请求进程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2385" y="6221041"/>
            <a:ext cx="1916430" cy="403225"/>
          </a:xfrm>
          <a:custGeom>
            <a:avLst/>
            <a:gdLst/>
            <a:ahLst/>
            <a:cxnLst/>
            <a:rect l="l" t="t" r="r" b="b"/>
            <a:pathLst>
              <a:path w="1916429" h="403225">
                <a:moveTo>
                  <a:pt x="201623" y="403026"/>
                </a:moveTo>
                <a:lnTo>
                  <a:pt x="1714419" y="403026"/>
                </a:lnTo>
                <a:lnTo>
                  <a:pt x="1815203" y="369267"/>
                </a:lnTo>
                <a:lnTo>
                  <a:pt x="1882177" y="302440"/>
                </a:lnTo>
                <a:lnTo>
                  <a:pt x="1916015" y="201853"/>
                </a:lnTo>
                <a:lnTo>
                  <a:pt x="1882177" y="100569"/>
                </a:lnTo>
                <a:lnTo>
                  <a:pt x="1815203" y="17217"/>
                </a:lnTo>
                <a:lnTo>
                  <a:pt x="1714419" y="0"/>
                </a:lnTo>
                <a:lnTo>
                  <a:pt x="201623" y="0"/>
                </a:lnTo>
                <a:lnTo>
                  <a:pt x="100811" y="17217"/>
                </a:lnTo>
                <a:lnTo>
                  <a:pt x="33837" y="100569"/>
                </a:lnTo>
                <a:lnTo>
                  <a:pt x="0" y="201853"/>
                </a:lnTo>
                <a:lnTo>
                  <a:pt x="33837" y="302440"/>
                </a:lnTo>
                <a:lnTo>
                  <a:pt x="100811" y="369267"/>
                </a:lnTo>
                <a:lnTo>
                  <a:pt x="201623" y="403026"/>
                </a:lnTo>
                <a:close/>
              </a:path>
            </a:pathLst>
          </a:custGeom>
          <a:ln w="16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18459" y="6248120"/>
            <a:ext cx="49657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150">
                <a:latin typeface="SimSun"/>
                <a:cs typeface="SimSun"/>
              </a:rPr>
              <a:t>返回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18623" y="5835226"/>
            <a:ext cx="83820" cy="386080"/>
            <a:chOff x="2518623" y="5835226"/>
            <a:chExt cx="83820" cy="386080"/>
          </a:xfrm>
        </p:grpSpPr>
        <p:sp>
          <p:nvSpPr>
            <p:cNvPr id="14" name="object 14"/>
            <p:cNvSpPr/>
            <p:nvPr/>
          </p:nvSpPr>
          <p:spPr>
            <a:xfrm>
              <a:off x="2560043" y="5835226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79">
                  <a:moveTo>
                    <a:pt x="0" y="0"/>
                  </a:moveTo>
                  <a:lnTo>
                    <a:pt x="0" y="385814"/>
                  </a:lnTo>
                </a:path>
              </a:pathLst>
            </a:custGeom>
            <a:ln w="16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623" y="5994345"/>
              <a:ext cx="83540" cy="2184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518622" y="5045709"/>
            <a:ext cx="83820" cy="386715"/>
            <a:chOff x="2518622" y="5045709"/>
            <a:chExt cx="83820" cy="386715"/>
          </a:xfrm>
        </p:grpSpPr>
        <p:sp>
          <p:nvSpPr>
            <p:cNvPr id="17" name="object 17"/>
            <p:cNvSpPr/>
            <p:nvPr/>
          </p:nvSpPr>
          <p:spPr>
            <a:xfrm>
              <a:off x="2560043" y="5045709"/>
              <a:ext cx="0" cy="386715"/>
            </a:xfrm>
            <a:custGeom>
              <a:avLst/>
              <a:gdLst/>
              <a:ahLst/>
              <a:cxnLst/>
              <a:rect l="l" t="t" r="r" b="b"/>
              <a:pathLst>
                <a:path w="0" h="386714">
                  <a:moveTo>
                    <a:pt x="0" y="0"/>
                  </a:moveTo>
                  <a:lnTo>
                    <a:pt x="0" y="386484"/>
                  </a:lnTo>
                </a:path>
              </a:pathLst>
            </a:custGeom>
            <a:ln w="16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8622" y="5188280"/>
              <a:ext cx="83541" cy="23497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518623" y="4256164"/>
            <a:ext cx="83820" cy="386715"/>
            <a:chOff x="2518623" y="4256164"/>
            <a:chExt cx="83820" cy="386715"/>
          </a:xfrm>
        </p:grpSpPr>
        <p:sp>
          <p:nvSpPr>
            <p:cNvPr id="20" name="object 20"/>
            <p:cNvSpPr/>
            <p:nvPr/>
          </p:nvSpPr>
          <p:spPr>
            <a:xfrm>
              <a:off x="2560043" y="4256164"/>
              <a:ext cx="0" cy="386715"/>
            </a:xfrm>
            <a:custGeom>
              <a:avLst/>
              <a:gdLst/>
              <a:ahLst/>
              <a:cxnLst/>
              <a:rect l="l" t="t" r="r" b="b"/>
              <a:pathLst>
                <a:path w="0" h="386714">
                  <a:moveTo>
                    <a:pt x="0" y="0"/>
                  </a:moveTo>
                  <a:lnTo>
                    <a:pt x="0" y="386512"/>
                  </a:lnTo>
                </a:path>
              </a:pathLst>
            </a:custGeom>
            <a:ln w="16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8623" y="4399461"/>
              <a:ext cx="83540" cy="21773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518622" y="1183597"/>
            <a:ext cx="83820" cy="386080"/>
            <a:chOff x="2518622" y="1183597"/>
            <a:chExt cx="83820" cy="386080"/>
          </a:xfrm>
        </p:grpSpPr>
        <p:sp>
          <p:nvSpPr>
            <p:cNvPr id="23" name="object 23"/>
            <p:cNvSpPr/>
            <p:nvPr/>
          </p:nvSpPr>
          <p:spPr>
            <a:xfrm>
              <a:off x="2560043" y="1183597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0"/>
                  </a:moveTo>
                  <a:lnTo>
                    <a:pt x="0" y="385647"/>
                  </a:lnTo>
                </a:path>
              </a:pathLst>
            </a:custGeom>
            <a:ln w="16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8622" y="1326001"/>
              <a:ext cx="83541" cy="23506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518622" y="1963621"/>
            <a:ext cx="4488180" cy="2402840"/>
            <a:chOff x="2518622" y="1963621"/>
            <a:chExt cx="4488180" cy="2402840"/>
          </a:xfrm>
        </p:grpSpPr>
        <p:sp>
          <p:nvSpPr>
            <p:cNvPr id="26" name="object 26"/>
            <p:cNvSpPr/>
            <p:nvPr/>
          </p:nvSpPr>
          <p:spPr>
            <a:xfrm>
              <a:off x="2560043" y="1972193"/>
              <a:ext cx="0" cy="1881505"/>
            </a:xfrm>
            <a:custGeom>
              <a:avLst/>
              <a:gdLst/>
              <a:ahLst/>
              <a:cxnLst/>
              <a:rect l="l" t="t" r="r" b="b"/>
              <a:pathLst>
                <a:path w="0" h="1881504">
                  <a:moveTo>
                    <a:pt x="0" y="0"/>
                  </a:moveTo>
                  <a:lnTo>
                    <a:pt x="0" y="386763"/>
                  </a:lnTo>
                </a:path>
                <a:path w="0" h="1881504">
                  <a:moveTo>
                    <a:pt x="0" y="1495151"/>
                  </a:moveTo>
                  <a:lnTo>
                    <a:pt x="0" y="1881078"/>
                  </a:lnTo>
                </a:path>
              </a:pathLst>
            </a:custGeom>
            <a:ln w="16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8622" y="3626492"/>
              <a:ext cx="83541" cy="2350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8623" y="2132177"/>
              <a:ext cx="83540" cy="2177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27948" y="3399815"/>
              <a:ext cx="2369820" cy="958215"/>
            </a:xfrm>
            <a:custGeom>
              <a:avLst/>
              <a:gdLst/>
              <a:ahLst/>
              <a:cxnLst/>
              <a:rect l="l" t="t" r="r" b="b"/>
              <a:pathLst>
                <a:path w="2369820" h="958214">
                  <a:moveTo>
                    <a:pt x="0" y="486942"/>
                  </a:moveTo>
                  <a:lnTo>
                    <a:pt x="1193118" y="0"/>
                  </a:lnTo>
                  <a:lnTo>
                    <a:pt x="2369724" y="486942"/>
                  </a:lnTo>
                  <a:lnTo>
                    <a:pt x="1193118" y="957616"/>
                  </a:lnTo>
                  <a:lnTo>
                    <a:pt x="0" y="486942"/>
                  </a:lnTo>
                  <a:close/>
                </a:path>
              </a:pathLst>
            </a:custGeom>
            <a:ln w="16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243294" y="3578535"/>
            <a:ext cx="120269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150">
                <a:latin typeface="SimSun"/>
                <a:cs typeface="SimSun"/>
              </a:rPr>
              <a:t>空区容量总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5185" y="3847148"/>
            <a:ext cx="14382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150">
                <a:latin typeface="SimSun"/>
                <a:cs typeface="SimSun"/>
              </a:rPr>
              <a:t>和能否满足？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7948" y="4827296"/>
            <a:ext cx="2369820" cy="626110"/>
          </a:xfrm>
          <a:prstGeom prst="rect">
            <a:avLst/>
          </a:prstGeom>
          <a:ln w="16525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408940" marR="186690" indent="-118110">
              <a:lnSpc>
                <a:spcPct val="103699"/>
              </a:lnSpc>
              <a:spcBef>
                <a:spcPts val="125"/>
              </a:spcBef>
            </a:pPr>
            <a:r>
              <a:rPr dirty="0" sz="1700" spc="150">
                <a:latin typeface="SimSun"/>
                <a:cs typeface="SimSun"/>
              </a:rPr>
              <a:t>空区拼接，以形成 </a:t>
            </a:r>
            <a:r>
              <a:rPr dirty="0" sz="1700" spc="150">
                <a:latin typeface="SimSun"/>
                <a:cs typeface="SimSun"/>
              </a:rPr>
              <a:t>一个合适的空区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6454" y="4827296"/>
            <a:ext cx="2386965" cy="638175"/>
          </a:xfrm>
          <a:custGeom>
            <a:avLst/>
            <a:gdLst/>
            <a:ahLst/>
            <a:cxnLst/>
            <a:rect l="l" t="t" r="r" b="b"/>
            <a:pathLst>
              <a:path w="2386965" h="638175">
                <a:moveTo>
                  <a:pt x="2386881" y="0"/>
                </a:moveTo>
                <a:lnTo>
                  <a:pt x="0" y="0"/>
                </a:lnTo>
                <a:lnTo>
                  <a:pt x="0" y="637964"/>
                </a:lnTo>
                <a:lnTo>
                  <a:pt x="2386881" y="637964"/>
                </a:lnTo>
                <a:lnTo>
                  <a:pt x="2386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316454" y="4827296"/>
            <a:ext cx="2463165" cy="626110"/>
          </a:xfrm>
          <a:prstGeom prst="rect">
            <a:avLst/>
          </a:prstGeom>
          <a:ln w="16525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207645" indent="-118110">
              <a:lnSpc>
                <a:spcPct val="103699"/>
              </a:lnSpc>
              <a:spcBef>
                <a:spcPts val="125"/>
              </a:spcBef>
            </a:pPr>
            <a:r>
              <a:rPr dirty="0" sz="1700" spc="150">
                <a:latin typeface="SimSun"/>
                <a:cs typeface="SimSun"/>
              </a:rPr>
              <a:t>淘汰一个或几个实段， </a:t>
            </a:r>
            <a:r>
              <a:rPr dirty="0" sz="1700" spc="150">
                <a:latin typeface="SimSun"/>
                <a:cs typeface="SimSun"/>
              </a:rPr>
              <a:t>以形成一个合适空区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51779" y="2921633"/>
            <a:ext cx="6017895" cy="3190875"/>
            <a:chOff x="2551779" y="2921633"/>
            <a:chExt cx="6017895" cy="3190875"/>
          </a:xfrm>
        </p:grpSpPr>
        <p:sp>
          <p:nvSpPr>
            <p:cNvPr id="36" name="object 36"/>
            <p:cNvSpPr/>
            <p:nvPr/>
          </p:nvSpPr>
          <p:spPr>
            <a:xfrm>
              <a:off x="3820837" y="2929894"/>
              <a:ext cx="2000250" cy="470534"/>
            </a:xfrm>
            <a:custGeom>
              <a:avLst/>
              <a:gdLst/>
              <a:ahLst/>
              <a:cxnLst/>
              <a:rect l="l" t="t" r="r" b="b"/>
              <a:pathLst>
                <a:path w="2000250" h="470535">
                  <a:moveTo>
                    <a:pt x="2000230" y="0"/>
                  </a:moveTo>
                  <a:lnTo>
                    <a:pt x="2000230" y="469920"/>
                  </a:lnTo>
                </a:path>
                <a:path w="2000250" h="470535">
                  <a:moveTo>
                    <a:pt x="0" y="0"/>
                  </a:moveTo>
                  <a:lnTo>
                    <a:pt x="2000230" y="0"/>
                  </a:lnTo>
                </a:path>
              </a:pathLst>
            </a:custGeom>
            <a:ln w="16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2407" y="3190337"/>
              <a:ext cx="100806" cy="21775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821067" y="4357431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w="0" h="469900">
                  <a:moveTo>
                    <a:pt x="0" y="0"/>
                  </a:moveTo>
                  <a:lnTo>
                    <a:pt x="0" y="469864"/>
                  </a:lnTo>
                </a:path>
              </a:pathLst>
            </a:custGeom>
            <a:ln w="16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2407" y="4617847"/>
              <a:ext cx="100806" cy="2177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97673" y="3886757"/>
              <a:ext cx="1513205" cy="941069"/>
            </a:xfrm>
            <a:custGeom>
              <a:avLst/>
              <a:gdLst/>
              <a:ahLst/>
              <a:cxnLst/>
              <a:rect l="l" t="t" r="r" b="b"/>
              <a:pathLst>
                <a:path w="1513204" h="941070">
                  <a:moveTo>
                    <a:pt x="0" y="0"/>
                  </a:moveTo>
                  <a:lnTo>
                    <a:pt x="1512739" y="0"/>
                  </a:lnTo>
                </a:path>
                <a:path w="1513204" h="941070">
                  <a:moveTo>
                    <a:pt x="1512739" y="0"/>
                  </a:moveTo>
                  <a:lnTo>
                    <a:pt x="1512739" y="940539"/>
                  </a:lnTo>
                </a:path>
              </a:pathLst>
            </a:custGeom>
            <a:ln w="16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8265" y="4617847"/>
              <a:ext cx="100806" cy="2177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560043" y="3567803"/>
              <a:ext cx="5950585" cy="2536190"/>
            </a:xfrm>
            <a:custGeom>
              <a:avLst/>
              <a:gdLst/>
              <a:ahLst/>
              <a:cxnLst/>
              <a:rect l="l" t="t" r="r" b="b"/>
              <a:pathLst>
                <a:path w="5950584" h="2536190">
                  <a:moveTo>
                    <a:pt x="5950368" y="1897458"/>
                  </a:moveTo>
                  <a:lnTo>
                    <a:pt x="5950368" y="2536120"/>
                  </a:lnTo>
                </a:path>
                <a:path w="5950584" h="2536190">
                  <a:moveTo>
                    <a:pt x="1580357" y="2536120"/>
                  </a:moveTo>
                  <a:lnTo>
                    <a:pt x="5950368" y="2536120"/>
                  </a:lnTo>
                </a:path>
                <a:path w="5950584" h="2536190">
                  <a:moveTo>
                    <a:pt x="3261023" y="1897458"/>
                  </a:moveTo>
                  <a:lnTo>
                    <a:pt x="3261023" y="2536120"/>
                  </a:lnTo>
                </a:path>
                <a:path w="5950584" h="2536190">
                  <a:moveTo>
                    <a:pt x="1580357" y="0"/>
                  </a:moveTo>
                  <a:lnTo>
                    <a:pt x="1580357" y="2536120"/>
                  </a:lnTo>
                </a:path>
                <a:path w="5950584" h="2536190">
                  <a:moveTo>
                    <a:pt x="0" y="0"/>
                  </a:moveTo>
                  <a:lnTo>
                    <a:pt x="1580357" y="0"/>
                  </a:lnTo>
                </a:path>
              </a:pathLst>
            </a:custGeom>
            <a:ln w="16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1779" y="3509309"/>
              <a:ext cx="218852" cy="1005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2407" y="5877229"/>
              <a:ext cx="100806" cy="21773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932066" y="2520376"/>
            <a:ext cx="2444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20">
                <a:latin typeface="SimSun"/>
                <a:cs typeface="SimSun"/>
              </a:rPr>
              <a:t>否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8959" y="3460775"/>
            <a:ext cx="2444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20">
                <a:latin typeface="SimSun"/>
                <a:cs typeface="SimSun"/>
              </a:rPr>
              <a:t>否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44806" y="4417611"/>
            <a:ext cx="2444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20">
                <a:latin typeface="SimSun"/>
                <a:cs typeface="SimSun"/>
              </a:rPr>
              <a:t>是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83838" y="3460775"/>
            <a:ext cx="2444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20">
                <a:latin typeface="SimSun"/>
                <a:cs typeface="SimSun"/>
              </a:rPr>
              <a:t>是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请求分段中的硬件支持</a:t>
            </a:r>
          </a:p>
          <a:p>
            <a:pPr marL="12700">
              <a:lnSpc>
                <a:spcPct val="100000"/>
              </a:lnSpc>
            </a:pPr>
            <a:r>
              <a:rPr dirty="0" spc="-10">
                <a:latin typeface="Trebuchet MS"/>
                <a:cs typeface="Trebuchet MS"/>
              </a:rPr>
              <a:t>——</a:t>
            </a:r>
            <a:r>
              <a:rPr dirty="0" spc="5"/>
              <a:t>地址变换机构</a:t>
            </a:r>
          </a:p>
        </p:txBody>
      </p:sp>
      <p:sp>
        <p:nvSpPr>
          <p:cNvPr id="3" name="object 3"/>
          <p:cNvSpPr/>
          <p:nvPr/>
        </p:nvSpPr>
        <p:spPr>
          <a:xfrm>
            <a:off x="6077665" y="304167"/>
            <a:ext cx="1311275" cy="387985"/>
          </a:xfrm>
          <a:custGeom>
            <a:avLst/>
            <a:gdLst/>
            <a:ahLst/>
            <a:cxnLst/>
            <a:rect l="l" t="t" r="r" b="b"/>
            <a:pathLst>
              <a:path w="1311275" h="387984">
                <a:moveTo>
                  <a:pt x="194526" y="387766"/>
                </a:moveTo>
                <a:lnTo>
                  <a:pt x="1116869" y="387766"/>
                </a:lnTo>
                <a:lnTo>
                  <a:pt x="1213475" y="355228"/>
                </a:lnTo>
                <a:lnTo>
                  <a:pt x="1278326" y="290959"/>
                </a:lnTo>
                <a:lnTo>
                  <a:pt x="1310725" y="193883"/>
                </a:lnTo>
                <a:lnTo>
                  <a:pt x="1278326" y="97076"/>
                </a:lnTo>
                <a:lnTo>
                  <a:pt x="1213475" y="32537"/>
                </a:lnTo>
                <a:lnTo>
                  <a:pt x="1116869" y="0"/>
                </a:lnTo>
                <a:lnTo>
                  <a:pt x="194526" y="0"/>
                </a:lnTo>
                <a:lnTo>
                  <a:pt x="97276" y="32537"/>
                </a:lnTo>
                <a:lnTo>
                  <a:pt x="32425" y="97076"/>
                </a:lnTo>
                <a:lnTo>
                  <a:pt x="0" y="193883"/>
                </a:lnTo>
                <a:lnTo>
                  <a:pt x="32425" y="290959"/>
                </a:lnTo>
                <a:lnTo>
                  <a:pt x="97276" y="355228"/>
                </a:lnTo>
                <a:lnTo>
                  <a:pt x="194526" y="387766"/>
                </a:lnTo>
                <a:close/>
              </a:path>
            </a:pathLst>
          </a:custGeom>
          <a:ln w="15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9246" y="329768"/>
            <a:ext cx="9207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30">
                <a:latin typeface="SimSun"/>
                <a:cs typeface="SimSun"/>
              </a:rPr>
              <a:t>访</a:t>
            </a:r>
            <a:r>
              <a:rPr dirty="0" sz="1650" spc="-120">
                <a:latin typeface="SimSun"/>
                <a:cs typeface="SimSun"/>
              </a:rPr>
              <a:t>问</a:t>
            </a:r>
            <a:r>
              <a:rPr dirty="0" sz="1650" spc="-45">
                <a:latin typeface="Times New Roman"/>
                <a:cs typeface="Times New Roman"/>
              </a:rPr>
              <a:t>[</a:t>
            </a:r>
            <a:r>
              <a:rPr dirty="0" sz="1650" spc="-10">
                <a:latin typeface="Times New Roman"/>
                <a:cs typeface="Times New Roman"/>
              </a:rPr>
              <a:t>s</a:t>
            </a:r>
            <a:r>
              <a:rPr dirty="0" sz="1650" spc="-50">
                <a:latin typeface="Times New Roman"/>
                <a:cs typeface="Times New Roman"/>
              </a:rPr>
              <a:t>]</a:t>
            </a:r>
            <a:r>
              <a:rPr dirty="0" sz="1650" spc="-45">
                <a:latin typeface="Times New Roman"/>
                <a:cs typeface="Times New Roman"/>
              </a:rPr>
              <a:t>[</a:t>
            </a:r>
            <a:r>
              <a:rPr dirty="0" sz="1650" spc="-175">
                <a:latin typeface="Times New Roman"/>
                <a:cs typeface="Times New Roman"/>
              </a:rPr>
              <a:t>w</a:t>
            </a:r>
            <a:r>
              <a:rPr dirty="0" sz="1650" spc="-5">
                <a:latin typeface="Times New Roman"/>
                <a:cs typeface="Times New Roman"/>
              </a:rPr>
              <a:t>]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5831" y="1014625"/>
            <a:ext cx="2038985" cy="613410"/>
          </a:xfrm>
          <a:custGeom>
            <a:avLst/>
            <a:gdLst/>
            <a:ahLst/>
            <a:cxnLst/>
            <a:rect l="l" t="t" r="r" b="b"/>
            <a:pathLst>
              <a:path w="2038984" h="613410">
                <a:moveTo>
                  <a:pt x="0" y="306825"/>
                </a:moveTo>
                <a:lnTo>
                  <a:pt x="1018949" y="0"/>
                </a:lnTo>
                <a:lnTo>
                  <a:pt x="2038542" y="306825"/>
                </a:lnTo>
                <a:lnTo>
                  <a:pt x="1018949" y="613381"/>
                </a:lnTo>
                <a:lnTo>
                  <a:pt x="0" y="306825"/>
                </a:lnTo>
                <a:close/>
              </a:path>
            </a:pathLst>
          </a:custGeom>
          <a:ln w="15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97550" y="1153167"/>
            <a:ext cx="89090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0">
                <a:latin typeface="Times New Roman"/>
                <a:cs typeface="Times New Roman"/>
              </a:rPr>
              <a:t>w</a:t>
            </a:r>
            <a:r>
              <a:rPr dirty="0" sz="1650" spc="-5">
                <a:latin typeface="Times New Roman"/>
                <a:cs typeface="Times New Roman"/>
              </a:rPr>
              <a:t>≤</a:t>
            </a:r>
            <a:r>
              <a:rPr dirty="0" sz="1650" spc="-170">
                <a:latin typeface="Times New Roman"/>
                <a:cs typeface="Times New Roman"/>
              </a:rPr>
              <a:t> </a:t>
            </a:r>
            <a:r>
              <a:rPr dirty="0" sz="1650" spc="130">
                <a:latin typeface="SimSun"/>
                <a:cs typeface="SimSun"/>
              </a:rPr>
              <a:t>段长?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5831" y="1966563"/>
            <a:ext cx="2038985" cy="597535"/>
          </a:xfrm>
          <a:custGeom>
            <a:avLst/>
            <a:gdLst/>
            <a:ahLst/>
            <a:cxnLst/>
            <a:rect l="l" t="t" r="r" b="b"/>
            <a:pathLst>
              <a:path w="2038984" h="597535">
                <a:moveTo>
                  <a:pt x="0" y="306825"/>
                </a:moveTo>
                <a:lnTo>
                  <a:pt x="1018949" y="0"/>
                </a:lnTo>
                <a:lnTo>
                  <a:pt x="2038542" y="306825"/>
                </a:lnTo>
                <a:lnTo>
                  <a:pt x="1018949" y="597515"/>
                </a:lnTo>
                <a:lnTo>
                  <a:pt x="0" y="306825"/>
                </a:lnTo>
                <a:close/>
              </a:path>
            </a:pathLst>
          </a:custGeom>
          <a:ln w="15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22295" y="2105105"/>
            <a:ext cx="15049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30">
                <a:latin typeface="SimSun"/>
                <a:cs typeface="SimSun"/>
              </a:rPr>
              <a:t>符合存取方式?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05832" y="2902635"/>
            <a:ext cx="2038985" cy="614045"/>
          </a:xfrm>
          <a:custGeom>
            <a:avLst/>
            <a:gdLst/>
            <a:ahLst/>
            <a:cxnLst/>
            <a:rect l="l" t="t" r="r" b="b"/>
            <a:pathLst>
              <a:path w="2038984" h="614045">
                <a:moveTo>
                  <a:pt x="0" y="306825"/>
                </a:moveTo>
                <a:lnTo>
                  <a:pt x="1018949" y="0"/>
                </a:lnTo>
                <a:lnTo>
                  <a:pt x="2038542" y="306825"/>
                </a:lnTo>
                <a:lnTo>
                  <a:pt x="1018949" y="613650"/>
                </a:lnTo>
                <a:lnTo>
                  <a:pt x="0" y="306825"/>
                </a:lnTo>
                <a:close/>
              </a:path>
            </a:pathLst>
          </a:custGeom>
          <a:ln w="15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67874" y="3041984"/>
            <a:ext cx="11506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SimSun"/>
                <a:cs typeface="SimSun"/>
              </a:rPr>
              <a:t>段</a:t>
            </a:r>
            <a:r>
              <a:rPr dirty="0" sz="1650" spc="-25">
                <a:latin typeface="Times New Roman"/>
                <a:cs typeface="Times New Roman"/>
              </a:rPr>
              <a:t>S</a:t>
            </a:r>
            <a:r>
              <a:rPr dirty="0" sz="1650" spc="130">
                <a:latin typeface="SimSun"/>
                <a:cs typeface="SimSun"/>
              </a:rPr>
              <a:t>在主存?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77666" y="6179802"/>
            <a:ext cx="1311275" cy="387350"/>
          </a:xfrm>
          <a:custGeom>
            <a:avLst/>
            <a:gdLst/>
            <a:ahLst/>
            <a:cxnLst/>
            <a:rect l="l" t="t" r="r" b="b"/>
            <a:pathLst>
              <a:path w="1311275" h="387350">
                <a:moveTo>
                  <a:pt x="194526" y="387046"/>
                </a:moveTo>
                <a:lnTo>
                  <a:pt x="1116869" y="387046"/>
                </a:lnTo>
                <a:lnTo>
                  <a:pt x="1213475" y="354513"/>
                </a:lnTo>
                <a:lnTo>
                  <a:pt x="1278326" y="290115"/>
                </a:lnTo>
                <a:lnTo>
                  <a:pt x="1310725" y="193184"/>
                </a:lnTo>
                <a:lnTo>
                  <a:pt x="1278326" y="96242"/>
                </a:lnTo>
                <a:lnTo>
                  <a:pt x="1213475" y="31865"/>
                </a:lnTo>
                <a:lnTo>
                  <a:pt x="1116869" y="0"/>
                </a:lnTo>
                <a:lnTo>
                  <a:pt x="194526" y="0"/>
                </a:lnTo>
                <a:lnTo>
                  <a:pt x="97276" y="31865"/>
                </a:lnTo>
                <a:lnTo>
                  <a:pt x="32425" y="96242"/>
                </a:lnTo>
                <a:lnTo>
                  <a:pt x="0" y="193184"/>
                </a:lnTo>
                <a:lnTo>
                  <a:pt x="32425" y="290115"/>
                </a:lnTo>
                <a:lnTo>
                  <a:pt x="97276" y="354513"/>
                </a:lnTo>
                <a:lnTo>
                  <a:pt x="194526" y="387046"/>
                </a:lnTo>
                <a:close/>
              </a:path>
            </a:pathLst>
          </a:custGeom>
          <a:ln w="159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705832" y="3637688"/>
            <a:ext cx="2038985" cy="960119"/>
            <a:chOff x="5705832" y="3637688"/>
            <a:chExt cx="2038985" cy="960119"/>
          </a:xfrm>
        </p:grpSpPr>
        <p:sp>
          <p:nvSpPr>
            <p:cNvPr id="13" name="object 13"/>
            <p:cNvSpPr/>
            <p:nvPr/>
          </p:nvSpPr>
          <p:spPr>
            <a:xfrm>
              <a:off x="5705832" y="3838868"/>
              <a:ext cx="2038985" cy="759460"/>
            </a:xfrm>
            <a:custGeom>
              <a:avLst/>
              <a:gdLst/>
              <a:ahLst/>
              <a:cxnLst/>
              <a:rect l="l" t="t" r="r" b="b"/>
              <a:pathLst>
                <a:path w="2038984" h="759460">
                  <a:moveTo>
                    <a:pt x="2038542" y="0"/>
                  </a:moveTo>
                  <a:lnTo>
                    <a:pt x="0" y="0"/>
                  </a:lnTo>
                  <a:lnTo>
                    <a:pt x="0" y="758834"/>
                  </a:lnTo>
                  <a:lnTo>
                    <a:pt x="2038542" y="758834"/>
                  </a:lnTo>
                  <a:lnTo>
                    <a:pt x="203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5056" y="3637688"/>
              <a:ext cx="96614" cy="20923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705832" y="4751078"/>
            <a:ext cx="2038985" cy="1105535"/>
            <a:chOff x="5705832" y="4751078"/>
            <a:chExt cx="2038985" cy="1105535"/>
          </a:xfrm>
        </p:grpSpPr>
        <p:sp>
          <p:nvSpPr>
            <p:cNvPr id="16" name="object 16"/>
            <p:cNvSpPr/>
            <p:nvPr/>
          </p:nvSpPr>
          <p:spPr>
            <a:xfrm>
              <a:off x="5705832" y="4936958"/>
              <a:ext cx="2038985" cy="920115"/>
            </a:xfrm>
            <a:custGeom>
              <a:avLst/>
              <a:gdLst/>
              <a:ahLst/>
              <a:cxnLst/>
              <a:rect l="l" t="t" r="r" b="b"/>
              <a:pathLst>
                <a:path w="2038984" h="920114">
                  <a:moveTo>
                    <a:pt x="2038542" y="0"/>
                  </a:moveTo>
                  <a:lnTo>
                    <a:pt x="0" y="0"/>
                  </a:lnTo>
                  <a:lnTo>
                    <a:pt x="0" y="919507"/>
                  </a:lnTo>
                  <a:lnTo>
                    <a:pt x="2038542" y="919507"/>
                  </a:lnTo>
                  <a:lnTo>
                    <a:pt x="203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5056" y="4751078"/>
              <a:ext cx="96614" cy="20976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92076" y="6204762"/>
            <a:ext cx="4781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30">
                <a:latin typeface="SimSun"/>
                <a:cs typeface="SimSun"/>
              </a:rPr>
              <a:t>返回</a:t>
            </a:r>
            <a:endParaRPr sz="1650">
              <a:latin typeface="SimSun"/>
              <a:cs typeface="SimSu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5057" y="5977975"/>
            <a:ext cx="96614" cy="20976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685057" y="683997"/>
            <a:ext cx="2644775" cy="2226945"/>
            <a:chOff x="6685057" y="683997"/>
            <a:chExt cx="2644775" cy="2226945"/>
          </a:xfrm>
        </p:grpSpPr>
        <p:sp>
          <p:nvSpPr>
            <p:cNvPr id="21" name="object 21"/>
            <p:cNvSpPr/>
            <p:nvPr/>
          </p:nvSpPr>
          <p:spPr>
            <a:xfrm>
              <a:off x="6724781" y="691934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w="0" h="323215">
                  <a:moveTo>
                    <a:pt x="0" y="0"/>
                  </a:moveTo>
                  <a:lnTo>
                    <a:pt x="0" y="322690"/>
                  </a:lnTo>
                </a:path>
              </a:pathLst>
            </a:custGeom>
            <a:ln w="15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5057" y="796933"/>
              <a:ext cx="96614" cy="2097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24781" y="1628006"/>
              <a:ext cx="0" cy="339090"/>
            </a:xfrm>
            <a:custGeom>
              <a:avLst/>
              <a:gdLst/>
              <a:ahLst/>
              <a:cxnLst/>
              <a:rect l="l" t="t" r="r" b="b"/>
              <a:pathLst>
                <a:path w="0" h="339089">
                  <a:moveTo>
                    <a:pt x="0" y="0"/>
                  </a:moveTo>
                  <a:lnTo>
                    <a:pt x="0" y="338556"/>
                  </a:lnTo>
                </a:path>
              </a:pathLst>
            </a:custGeom>
            <a:ln w="15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5057" y="1748871"/>
              <a:ext cx="96614" cy="20976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24781" y="2564078"/>
              <a:ext cx="0" cy="339090"/>
            </a:xfrm>
            <a:custGeom>
              <a:avLst/>
              <a:gdLst/>
              <a:ahLst/>
              <a:cxnLst/>
              <a:rect l="l" t="t" r="r" b="b"/>
              <a:pathLst>
                <a:path w="0" h="339089">
                  <a:moveTo>
                    <a:pt x="0" y="0"/>
                  </a:moveTo>
                  <a:lnTo>
                    <a:pt x="0" y="338556"/>
                  </a:lnTo>
                </a:path>
              </a:pathLst>
            </a:custGeom>
            <a:ln w="15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5057" y="2669077"/>
              <a:ext cx="96614" cy="2097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44374" y="1321450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 h="0">
                  <a:moveTo>
                    <a:pt x="0" y="0"/>
                  </a:moveTo>
                  <a:lnTo>
                    <a:pt x="518057" y="0"/>
                  </a:lnTo>
                </a:path>
              </a:pathLst>
            </a:custGeom>
            <a:ln w="15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9948" y="1280954"/>
              <a:ext cx="210441" cy="9685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262432" y="950221"/>
              <a:ext cx="1067435" cy="758190"/>
            </a:xfrm>
            <a:custGeom>
              <a:avLst/>
              <a:gdLst/>
              <a:ahLst/>
              <a:cxnLst/>
              <a:rect l="l" t="t" r="r" b="b"/>
              <a:pathLst>
                <a:path w="1067434" h="758189">
                  <a:moveTo>
                    <a:pt x="1067225" y="0"/>
                  </a:moveTo>
                  <a:lnTo>
                    <a:pt x="0" y="0"/>
                  </a:lnTo>
                  <a:lnTo>
                    <a:pt x="0" y="758188"/>
                  </a:lnTo>
                  <a:lnTo>
                    <a:pt x="1067225" y="758188"/>
                  </a:lnTo>
                  <a:lnTo>
                    <a:pt x="106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262432" y="950221"/>
            <a:ext cx="1067435" cy="758190"/>
          </a:xfrm>
          <a:prstGeom prst="rect">
            <a:avLst/>
          </a:prstGeom>
          <a:ln w="15907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102870" marR="51435">
              <a:lnSpc>
                <a:spcPct val="102699"/>
              </a:lnSpc>
              <a:spcBef>
                <a:spcPts val="630"/>
              </a:spcBef>
            </a:pPr>
            <a:r>
              <a:rPr dirty="0" sz="1650" spc="130">
                <a:latin typeface="SimSun"/>
                <a:cs typeface="SimSun"/>
              </a:rPr>
              <a:t>分段越界 中断处理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36119" y="1886293"/>
            <a:ext cx="1593850" cy="758190"/>
            <a:chOff x="7736119" y="1886293"/>
            <a:chExt cx="1593850" cy="758190"/>
          </a:xfrm>
        </p:grpSpPr>
        <p:sp>
          <p:nvSpPr>
            <p:cNvPr id="32" name="object 32"/>
            <p:cNvSpPr/>
            <p:nvPr/>
          </p:nvSpPr>
          <p:spPr>
            <a:xfrm>
              <a:off x="7744374" y="2273388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 h="0">
                  <a:moveTo>
                    <a:pt x="0" y="0"/>
                  </a:moveTo>
                  <a:lnTo>
                    <a:pt x="501509" y="0"/>
                  </a:lnTo>
                </a:path>
              </a:pathLst>
            </a:custGeom>
            <a:ln w="15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9947" y="2217027"/>
              <a:ext cx="210441" cy="9685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262431" y="1886293"/>
              <a:ext cx="1067435" cy="758190"/>
            </a:xfrm>
            <a:custGeom>
              <a:avLst/>
              <a:gdLst/>
              <a:ahLst/>
              <a:cxnLst/>
              <a:rect l="l" t="t" r="r" b="b"/>
              <a:pathLst>
                <a:path w="1067434" h="758189">
                  <a:moveTo>
                    <a:pt x="1067225" y="0"/>
                  </a:moveTo>
                  <a:lnTo>
                    <a:pt x="0" y="0"/>
                  </a:lnTo>
                  <a:lnTo>
                    <a:pt x="0" y="758188"/>
                  </a:lnTo>
                  <a:lnTo>
                    <a:pt x="1067225" y="758188"/>
                  </a:lnTo>
                  <a:lnTo>
                    <a:pt x="106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262432" y="1886293"/>
            <a:ext cx="1067435" cy="758190"/>
          </a:xfrm>
          <a:prstGeom prst="rect">
            <a:avLst/>
          </a:prstGeom>
          <a:ln w="15907">
            <a:solidFill>
              <a:srgbClr val="000000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102870" marR="51435">
              <a:lnSpc>
                <a:spcPct val="102800"/>
              </a:lnSpc>
              <a:spcBef>
                <a:spcPts val="750"/>
              </a:spcBef>
            </a:pPr>
            <a:r>
              <a:rPr dirty="0" sz="1650" spc="130">
                <a:latin typeface="SimSun"/>
                <a:cs typeface="SimSun"/>
              </a:rPr>
              <a:t>分段保护 中断处理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44374" y="2822366"/>
            <a:ext cx="1585595" cy="758190"/>
            <a:chOff x="7744374" y="2822366"/>
            <a:chExt cx="1585595" cy="758190"/>
          </a:xfrm>
        </p:grpSpPr>
        <p:sp>
          <p:nvSpPr>
            <p:cNvPr id="37" name="object 37"/>
            <p:cNvSpPr/>
            <p:nvPr/>
          </p:nvSpPr>
          <p:spPr>
            <a:xfrm>
              <a:off x="7744374" y="320946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 h="0">
                  <a:moveTo>
                    <a:pt x="0" y="0"/>
                  </a:moveTo>
                  <a:lnTo>
                    <a:pt x="501509" y="0"/>
                  </a:lnTo>
                </a:path>
              </a:pathLst>
            </a:custGeom>
            <a:ln w="15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9947" y="3153099"/>
              <a:ext cx="210441" cy="9685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262431" y="2822366"/>
              <a:ext cx="1067435" cy="758190"/>
            </a:xfrm>
            <a:custGeom>
              <a:avLst/>
              <a:gdLst/>
              <a:ahLst/>
              <a:cxnLst/>
              <a:rect l="l" t="t" r="r" b="b"/>
              <a:pathLst>
                <a:path w="1067434" h="758189">
                  <a:moveTo>
                    <a:pt x="1067225" y="0"/>
                  </a:moveTo>
                  <a:lnTo>
                    <a:pt x="0" y="0"/>
                  </a:lnTo>
                  <a:lnTo>
                    <a:pt x="0" y="758188"/>
                  </a:lnTo>
                  <a:lnTo>
                    <a:pt x="1067225" y="758188"/>
                  </a:lnTo>
                  <a:lnTo>
                    <a:pt x="106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262432" y="2822366"/>
            <a:ext cx="1067435" cy="758190"/>
          </a:xfrm>
          <a:prstGeom prst="rect">
            <a:avLst/>
          </a:prstGeom>
          <a:ln w="15907">
            <a:solidFill>
              <a:srgbClr val="000000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199390" marR="180975">
              <a:lnSpc>
                <a:spcPct val="102800"/>
              </a:lnSpc>
              <a:spcBef>
                <a:spcPts val="750"/>
              </a:spcBef>
            </a:pPr>
            <a:r>
              <a:rPr dirty="0" sz="1650" spc="130">
                <a:latin typeface="SimSun"/>
                <a:cs typeface="SimSun"/>
              </a:rPr>
              <a:t>缺段中 断处理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10677" y="1621069"/>
            <a:ext cx="2349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SimSun"/>
                <a:cs typeface="SimSun"/>
              </a:rPr>
              <a:t>是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10677" y="2541275"/>
            <a:ext cx="2349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SimSun"/>
                <a:cs typeface="SimSun"/>
              </a:rPr>
              <a:t>是</a:t>
            </a:r>
            <a:endParaRPr sz="1650">
              <a:latin typeface="SimSun"/>
              <a:cs typeface="SimSu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697873" y="3516285"/>
          <a:ext cx="2062480" cy="267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19810"/>
              </a:tblGrid>
              <a:tr h="322583">
                <a:tc>
                  <a:txBody>
                    <a:bodyPr/>
                    <a:lstStyle/>
                    <a:p>
                      <a:pPr algn="r" marR="84455">
                        <a:lnSpc>
                          <a:spcPts val="1650"/>
                        </a:lnSpc>
                      </a:pPr>
                      <a:r>
                        <a:rPr dirty="0" sz="1650">
                          <a:latin typeface="SimSun"/>
                          <a:cs typeface="SimSun"/>
                        </a:rPr>
                        <a:t>是</a:t>
                      </a:r>
                      <a:endParaRPr sz="165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8834">
                <a:tc gridSpan="2">
                  <a:txBody>
                    <a:bodyPr/>
                    <a:lstStyle/>
                    <a:p>
                      <a:pPr marL="200025" marR="7620" indent="-81915">
                        <a:lnSpc>
                          <a:spcPct val="102699"/>
                        </a:lnSpc>
                        <a:spcBef>
                          <a:spcPts val="760"/>
                        </a:spcBef>
                      </a:pPr>
                      <a:r>
                        <a:rPr dirty="0" sz="1650" spc="130">
                          <a:latin typeface="SimSun"/>
                          <a:cs typeface="SimSun"/>
                        </a:rPr>
                        <a:t>修改访问字段</a:t>
                      </a:r>
                      <a:r>
                        <a:rPr dirty="0" sz="1650" spc="65">
                          <a:latin typeface="SimSun"/>
                          <a:cs typeface="SimSun"/>
                        </a:rPr>
                        <a:t>,</a:t>
                      </a:r>
                      <a:r>
                        <a:rPr dirty="0" sz="1650" spc="130">
                          <a:latin typeface="SimSun"/>
                          <a:cs typeface="SimSun"/>
                        </a:rPr>
                        <a:t>如</a:t>
                      </a:r>
                      <a:r>
                        <a:rPr dirty="0" sz="1650">
                          <a:latin typeface="SimSun"/>
                          <a:cs typeface="SimSun"/>
                        </a:rPr>
                        <a:t>写 </a:t>
                      </a:r>
                      <a:r>
                        <a:rPr dirty="0" sz="1650" spc="130">
                          <a:latin typeface="SimSun"/>
                          <a:cs typeface="SimSun"/>
                        </a:rPr>
                        <a:t>访问</a:t>
                      </a:r>
                      <a:r>
                        <a:rPr dirty="0" sz="1650" spc="-60">
                          <a:latin typeface="SimSun"/>
                          <a:cs typeface="SimSun"/>
                        </a:rPr>
                        <a:t>,</a:t>
                      </a:r>
                      <a:r>
                        <a:rPr dirty="0" sz="1650" spc="130">
                          <a:latin typeface="SimSun"/>
                          <a:cs typeface="SimSun"/>
                        </a:rPr>
                        <a:t>置修改</a:t>
                      </a:r>
                      <a:r>
                        <a:rPr dirty="0" sz="1650" spc="-484">
                          <a:latin typeface="SimSun"/>
                          <a:cs typeface="SimSun"/>
                        </a:rPr>
                        <a:t>位</a:t>
                      </a:r>
                      <a:r>
                        <a:rPr dirty="0" sz="1650">
                          <a:latin typeface="SimSun"/>
                          <a:cs typeface="SimSun"/>
                        </a:rPr>
                        <a:t>＝</a:t>
                      </a:r>
                      <a:r>
                        <a:rPr dirty="0" sz="1650" spc="-9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9507">
                <a:tc gridSpan="2">
                  <a:txBody>
                    <a:bodyPr/>
                    <a:lstStyle/>
                    <a:p>
                      <a:pPr algn="ctr" marL="1066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50" spc="135">
                          <a:latin typeface="SimSun"/>
                          <a:cs typeface="SimSun"/>
                        </a:rPr>
                        <a:t>形成访问主存地址</a:t>
                      </a:r>
                      <a:endParaRPr sz="1650">
                        <a:latin typeface="SimSun"/>
                        <a:cs typeface="SimSu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50" spc="-170">
                          <a:latin typeface="Times New Roman"/>
                          <a:cs typeface="Times New Roman"/>
                        </a:rPr>
                        <a:t>(A)</a:t>
                      </a:r>
                      <a:r>
                        <a:rPr dirty="0" sz="1650">
                          <a:latin typeface="SimSun"/>
                          <a:cs typeface="SimSun"/>
                        </a:rPr>
                        <a:t>＝</a:t>
                      </a:r>
                      <a:r>
                        <a:rPr dirty="0" sz="1650" spc="-34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650" spc="-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50" spc="135">
                          <a:latin typeface="SimSun"/>
                          <a:cs typeface="SimSun"/>
                        </a:rPr>
                        <a:t>主存始</a:t>
                      </a:r>
                      <a:r>
                        <a:rPr dirty="0" sz="1650" spc="-365">
                          <a:latin typeface="SimSun"/>
                          <a:cs typeface="SimSun"/>
                        </a:rPr>
                        <a:t>址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50" spc="-275">
                          <a:latin typeface="SimSun"/>
                          <a:cs typeface="SimSun"/>
                        </a:rPr>
                        <a:t>＋</a:t>
                      </a:r>
                      <a:r>
                        <a:rPr dirty="0" sz="1650" spc="-27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50" spc="130">
                          <a:latin typeface="SimSun"/>
                          <a:cs typeface="SimSun"/>
                        </a:rPr>
                        <a:t>位移</a:t>
                      </a:r>
                      <a:r>
                        <a:rPr dirty="0" sz="1650" spc="-250">
                          <a:latin typeface="SimSun"/>
                          <a:cs typeface="SimSun"/>
                        </a:rPr>
                        <a:t>量</a:t>
                      </a:r>
                      <a:r>
                        <a:rPr dirty="0" sz="1650" spc="-50">
                          <a:latin typeface="Times New Roman"/>
                          <a:cs typeface="Times New Roman"/>
                        </a:rPr>
                        <a:t>w)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7818678" y="975956"/>
            <a:ext cx="2349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SimSun"/>
                <a:cs typeface="SimSun"/>
              </a:rPr>
              <a:t>否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18679" y="1927894"/>
            <a:ext cx="2349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SimSun"/>
                <a:cs typeface="SimSun"/>
              </a:rPr>
              <a:t>否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18679" y="2848101"/>
            <a:ext cx="2349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SimSun"/>
                <a:cs typeface="SimSun"/>
              </a:rPr>
              <a:t>否</a:t>
            </a:r>
            <a:endParaRPr sz="16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局部性原理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82" y="1849628"/>
            <a:ext cx="89027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时间局部性：最近访问过的程序代码和数据很快又被访问。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00000"/>
              </a:lnSpc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空间局部性：某存储单元被使用之后，其相邻的存储单元也很快 </a:t>
            </a:r>
            <a:r>
              <a:rPr dirty="0" sz="2400">
                <a:latin typeface="SimSun"/>
                <a:cs typeface="SimSun"/>
              </a:rPr>
              <a:t>被使用。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005" y="4062221"/>
            <a:ext cx="9119870" cy="143764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 marR="137160">
              <a:lnSpc>
                <a:spcPts val="5760"/>
              </a:lnSpc>
            </a:pPr>
            <a:r>
              <a:rPr dirty="0" sz="2400" spc="10" b="1">
                <a:latin typeface="Microsoft YaHei UI"/>
                <a:cs typeface="Microsoft YaHei UI"/>
              </a:rPr>
              <a:t>程序在执行过程中的一个较短时间内，所执行的指令地址或操作数 </a:t>
            </a:r>
            <a:r>
              <a:rPr dirty="0" sz="2400" spc="5" b="1">
                <a:latin typeface="Microsoft YaHei UI"/>
                <a:cs typeface="Microsoft YaHei UI"/>
              </a:rPr>
              <a:t>地址分别局限于一定的存储区域中。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分段的共享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13890"/>
            <a:ext cx="85979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共享段表：在系统中配置一张共享段表，所有各共享段都在共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SimSun"/>
                <a:cs typeface="SimSun"/>
              </a:rPr>
              <a:t>享段表中占有一表项。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511" y="3363467"/>
            <a:ext cx="7636764" cy="312724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分段的共享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93849"/>
            <a:ext cx="8572500" cy="386715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共享段的分配：</a:t>
            </a:r>
            <a:endParaRPr sz="2400">
              <a:latin typeface="SimSun"/>
              <a:cs typeface="SimSun"/>
            </a:endParaRPr>
          </a:p>
          <a:p>
            <a:pPr lvl="1" marL="634365" marR="5080" indent="-264160">
              <a:lnSpc>
                <a:spcPts val="4320"/>
              </a:lnSpc>
              <a:spcBef>
                <a:spcPts val="384"/>
              </a:spcBef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latin typeface="SimSun"/>
                <a:cs typeface="SimSun"/>
              </a:rPr>
              <a:t>为第一个请求使用该共享段的进程分配内存，内存起始地址 </a:t>
            </a:r>
            <a:r>
              <a:rPr dirty="0" sz="2400">
                <a:latin typeface="SimSun"/>
                <a:cs typeface="SimSun"/>
              </a:rPr>
              <a:t>填入该进程的段表中。</a:t>
            </a:r>
            <a:endParaRPr sz="2400">
              <a:latin typeface="SimSun"/>
              <a:cs typeface="SimSun"/>
            </a:endParaRPr>
          </a:p>
          <a:p>
            <a:pPr lvl="1" marL="634365" indent="-264795">
              <a:lnSpc>
                <a:spcPct val="100000"/>
              </a:lnSpc>
              <a:spcBef>
                <a:spcPts val="1055"/>
              </a:spcBef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latin typeface="SimSun"/>
                <a:cs typeface="SimSun"/>
              </a:rPr>
              <a:t>共享段表增加一表项，把count置为1。</a:t>
            </a:r>
            <a:endParaRPr sz="2400">
              <a:latin typeface="SimSun"/>
              <a:cs typeface="SimSun"/>
            </a:endParaRPr>
          </a:p>
          <a:p>
            <a:pPr lvl="1" marL="634365" marR="5080" indent="-264160">
              <a:lnSpc>
                <a:spcPct val="150000"/>
              </a:lnSpc>
              <a:spcBef>
                <a:spcPts val="5"/>
              </a:spcBef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latin typeface="SimSun"/>
                <a:cs typeface="SimSun"/>
              </a:rPr>
              <a:t>其他访问者只需在本进程的段表中增加一表项，填写该共享 </a:t>
            </a:r>
            <a:r>
              <a:rPr dirty="0" sz="2400">
                <a:latin typeface="SimSun"/>
                <a:cs typeface="SimSun"/>
              </a:rPr>
              <a:t>段的物理地址。</a:t>
            </a:r>
            <a:endParaRPr sz="2400">
              <a:latin typeface="SimSun"/>
              <a:cs typeface="SimSun"/>
            </a:endParaRPr>
          </a:p>
          <a:p>
            <a:pPr lvl="1" marL="634365" indent="-264795">
              <a:lnSpc>
                <a:spcPct val="100000"/>
              </a:lnSpc>
              <a:spcBef>
                <a:spcPts val="1440"/>
              </a:spcBef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 spc="-5">
                <a:latin typeface="SimSun"/>
                <a:cs typeface="SimSun"/>
              </a:rPr>
              <a:t>共享段表中添加共享进程的信息，再执</a:t>
            </a:r>
            <a:r>
              <a:rPr dirty="0" sz="2400">
                <a:latin typeface="SimSun"/>
                <a:cs typeface="SimSun"/>
              </a:rPr>
              <a:t>行</a:t>
            </a:r>
            <a:r>
              <a:rPr dirty="0" sz="2400" spc="-5">
                <a:latin typeface="SimSun"/>
                <a:cs typeface="SimSun"/>
              </a:rPr>
              <a:t>count=count+</a:t>
            </a:r>
            <a:r>
              <a:rPr dirty="0" sz="2400">
                <a:latin typeface="SimSun"/>
                <a:cs typeface="SimSun"/>
              </a:rPr>
              <a:t>1。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分段的共享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13890"/>
            <a:ext cx="934148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共享段的回收：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"/>
            </a:pPr>
            <a:endParaRPr sz="2200">
              <a:latin typeface="SimSun"/>
              <a:cs typeface="SimSun"/>
            </a:endParaRPr>
          </a:p>
          <a:p>
            <a:pPr lvl="1" marL="634365" indent="-264795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 spc="-5">
                <a:latin typeface="SimSun"/>
                <a:cs typeface="SimSun"/>
              </a:rPr>
              <a:t>撤销进程段表中共享段所对应的表项，执</a:t>
            </a:r>
            <a:r>
              <a:rPr dirty="0" sz="2400">
                <a:latin typeface="SimSun"/>
                <a:cs typeface="SimSun"/>
              </a:rPr>
              <a:t>行</a:t>
            </a:r>
            <a:r>
              <a:rPr dirty="0" sz="2400" spc="-5">
                <a:latin typeface="SimSun"/>
                <a:cs typeface="SimSun"/>
              </a:rPr>
              <a:t>count=coun</a:t>
            </a:r>
            <a:r>
              <a:rPr dirty="0" sz="2400">
                <a:latin typeface="SimSun"/>
                <a:cs typeface="SimSun"/>
              </a:rPr>
              <a:t>t</a:t>
            </a:r>
            <a:r>
              <a:rPr dirty="0" sz="2400" spc="-5">
                <a:latin typeface="SimSun"/>
                <a:cs typeface="SimSun"/>
              </a:rPr>
              <a:t>-1操作。</a:t>
            </a:r>
            <a:endParaRPr sz="2400">
              <a:latin typeface="SimSun"/>
              <a:cs typeface="SimSun"/>
            </a:endParaRPr>
          </a:p>
          <a:p>
            <a:pPr lvl="1" marL="634365" marR="5080" indent="-264160">
              <a:lnSpc>
                <a:spcPct val="200100"/>
              </a:lnSpc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latin typeface="SimSun"/>
                <a:cs typeface="SimSun"/>
              </a:rPr>
              <a:t>若count=0，表明此时已没有进程使用该段，则由系统回收该共享 </a:t>
            </a:r>
            <a:r>
              <a:rPr dirty="0" sz="2400">
                <a:latin typeface="SimSun"/>
                <a:cs typeface="SimSun"/>
              </a:rPr>
              <a:t>段的物理内存，取消在共享段表中该段所对应的表项</a:t>
            </a:r>
            <a:r>
              <a:rPr dirty="0" sz="2400" spc="-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lvl="1" marL="634365" marR="11430" indent="-264160">
              <a:lnSpc>
                <a:spcPts val="5760"/>
              </a:lnSpc>
              <a:spcBef>
                <a:spcPts val="470"/>
              </a:spcBef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  <a:tab pos="3834765" algn="l"/>
              </a:tabLst>
            </a:pPr>
            <a:r>
              <a:rPr dirty="0" sz="2400">
                <a:latin typeface="SimSun"/>
                <a:cs typeface="SimSun"/>
              </a:rPr>
              <a:t>否则(减1结果不</a:t>
            </a:r>
            <a:r>
              <a:rPr dirty="0" sz="2400" spc="-5">
                <a:latin typeface="SimSun"/>
                <a:cs typeface="SimSun"/>
              </a:rPr>
              <a:t>为</a:t>
            </a:r>
            <a:r>
              <a:rPr dirty="0" sz="2400">
                <a:latin typeface="SimSun"/>
                <a:cs typeface="SimSun"/>
              </a:rPr>
              <a:t>0)，	则只是取消调用者进程在共享段表中的有 </a:t>
            </a:r>
            <a:r>
              <a:rPr dirty="0" sz="2400">
                <a:latin typeface="SimSun"/>
                <a:cs typeface="SimSun"/>
              </a:rPr>
              <a:t>关记录。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分段保护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82931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越界检查：利用地址变换机构来完成（两次检查）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"/>
            </a:pPr>
            <a:endParaRPr sz="225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存取控制检查：以段为单位，“存取控制”字段，基于硬件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"/>
            </a:pPr>
            <a:endParaRPr sz="2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环保护机构：低编号的环具有高优先权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2566" y="3639513"/>
            <a:ext cx="2973070" cy="2397760"/>
          </a:xfrm>
          <a:custGeom>
            <a:avLst/>
            <a:gdLst/>
            <a:ahLst/>
            <a:cxnLst/>
            <a:rect l="l" t="t" r="r" b="b"/>
            <a:pathLst>
              <a:path w="2973070" h="2397760">
                <a:moveTo>
                  <a:pt x="0" y="1821785"/>
                </a:moveTo>
                <a:lnTo>
                  <a:pt x="260505" y="2013591"/>
                </a:lnTo>
                <a:lnTo>
                  <a:pt x="547989" y="2177831"/>
                </a:lnTo>
                <a:lnTo>
                  <a:pt x="849544" y="2301016"/>
                </a:lnTo>
                <a:lnTo>
                  <a:pt x="1164599" y="2369637"/>
                </a:lnTo>
                <a:lnTo>
                  <a:pt x="1493156" y="2397204"/>
                </a:lnTo>
                <a:lnTo>
                  <a:pt x="1822282" y="2369637"/>
                </a:lnTo>
                <a:lnTo>
                  <a:pt x="2137383" y="2301016"/>
                </a:lnTo>
                <a:lnTo>
                  <a:pt x="2438870" y="2177831"/>
                </a:lnTo>
                <a:lnTo>
                  <a:pt x="2726445" y="2013591"/>
                </a:lnTo>
                <a:lnTo>
                  <a:pt x="2972743" y="1821785"/>
                </a:lnTo>
              </a:path>
              <a:path w="2973070" h="2397760">
                <a:moveTo>
                  <a:pt x="1493156" y="0"/>
                </a:moveTo>
                <a:lnTo>
                  <a:pt x="2972743" y="1821785"/>
                </a:lnTo>
              </a:path>
              <a:path w="2973070" h="2397760">
                <a:moveTo>
                  <a:pt x="1493156" y="0"/>
                </a:moveTo>
                <a:lnTo>
                  <a:pt x="0" y="1821785"/>
                </a:lnTo>
              </a:path>
              <a:path w="2973070" h="2397760">
                <a:moveTo>
                  <a:pt x="397200" y="1356064"/>
                </a:moveTo>
                <a:lnTo>
                  <a:pt x="603109" y="1534360"/>
                </a:lnTo>
                <a:lnTo>
                  <a:pt x="836043" y="1671055"/>
                </a:lnTo>
                <a:lnTo>
                  <a:pt x="1082454" y="1767243"/>
                </a:lnTo>
                <a:lnTo>
                  <a:pt x="1356438" y="1808298"/>
                </a:lnTo>
                <a:lnTo>
                  <a:pt x="1630444" y="1808298"/>
                </a:lnTo>
                <a:lnTo>
                  <a:pt x="1890926" y="1767243"/>
                </a:lnTo>
                <a:lnTo>
                  <a:pt x="2150838" y="1671055"/>
                </a:lnTo>
                <a:lnTo>
                  <a:pt x="2383681" y="1534360"/>
                </a:lnTo>
                <a:lnTo>
                  <a:pt x="2589157" y="1356064"/>
                </a:lnTo>
              </a:path>
              <a:path w="2973070" h="2397760">
                <a:moveTo>
                  <a:pt x="712256" y="945453"/>
                </a:moveTo>
                <a:lnTo>
                  <a:pt x="959237" y="1068639"/>
                </a:lnTo>
                <a:lnTo>
                  <a:pt x="1219172" y="1136690"/>
                </a:lnTo>
                <a:lnTo>
                  <a:pt x="1493156" y="1164257"/>
                </a:lnTo>
                <a:lnTo>
                  <a:pt x="1767139" y="1136690"/>
                </a:lnTo>
                <a:lnTo>
                  <a:pt x="2027690" y="1068639"/>
                </a:lnTo>
                <a:lnTo>
                  <a:pt x="2273987" y="945453"/>
                </a:lnTo>
              </a:path>
            </a:pathLst>
          </a:custGeom>
          <a:ln w="13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13893" y="4344320"/>
            <a:ext cx="409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调用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6149" y="4344320"/>
            <a:ext cx="409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返回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2019" y="4399922"/>
            <a:ext cx="274955" cy="931544"/>
            <a:chOff x="3512019" y="4399922"/>
            <a:chExt cx="274955" cy="93154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0900" y="4399922"/>
              <a:ext cx="177785" cy="1777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19004" y="4899956"/>
              <a:ext cx="260985" cy="95885"/>
            </a:xfrm>
            <a:custGeom>
              <a:avLst/>
              <a:gdLst/>
              <a:ahLst/>
              <a:cxnLst/>
              <a:rect l="l" t="t" r="r" b="b"/>
              <a:pathLst>
                <a:path w="260985" h="95885">
                  <a:moveTo>
                    <a:pt x="260482" y="0"/>
                  </a:moveTo>
                  <a:lnTo>
                    <a:pt x="0" y="0"/>
                  </a:lnTo>
                  <a:lnTo>
                    <a:pt x="0" y="95620"/>
                  </a:lnTo>
                  <a:lnTo>
                    <a:pt x="260482" y="95620"/>
                  </a:lnTo>
                  <a:lnTo>
                    <a:pt x="260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19004" y="4899956"/>
              <a:ext cx="260985" cy="95885"/>
            </a:xfrm>
            <a:custGeom>
              <a:avLst/>
              <a:gdLst/>
              <a:ahLst/>
              <a:cxnLst/>
              <a:rect l="l" t="t" r="r" b="b"/>
              <a:pathLst>
                <a:path w="260985" h="95885">
                  <a:moveTo>
                    <a:pt x="0" y="95620"/>
                  </a:moveTo>
                  <a:lnTo>
                    <a:pt x="260482" y="95620"/>
                  </a:lnTo>
                  <a:lnTo>
                    <a:pt x="260482" y="0"/>
                  </a:lnTo>
                  <a:lnTo>
                    <a:pt x="0" y="0"/>
                  </a:lnTo>
                  <a:lnTo>
                    <a:pt x="0" y="95620"/>
                  </a:lnTo>
                  <a:close/>
                </a:path>
              </a:pathLst>
            </a:custGeom>
            <a:ln w="13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19004" y="5064195"/>
              <a:ext cx="260985" cy="95885"/>
            </a:xfrm>
            <a:custGeom>
              <a:avLst/>
              <a:gdLst/>
              <a:ahLst/>
              <a:cxnLst/>
              <a:rect l="l" t="t" r="r" b="b"/>
              <a:pathLst>
                <a:path w="260985" h="95885">
                  <a:moveTo>
                    <a:pt x="260482" y="0"/>
                  </a:moveTo>
                  <a:lnTo>
                    <a:pt x="0" y="0"/>
                  </a:lnTo>
                  <a:lnTo>
                    <a:pt x="0" y="95620"/>
                  </a:lnTo>
                  <a:lnTo>
                    <a:pt x="260482" y="95620"/>
                  </a:lnTo>
                  <a:lnTo>
                    <a:pt x="260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19004" y="5064195"/>
              <a:ext cx="260985" cy="95885"/>
            </a:xfrm>
            <a:custGeom>
              <a:avLst/>
              <a:gdLst/>
              <a:ahLst/>
              <a:cxnLst/>
              <a:rect l="l" t="t" r="r" b="b"/>
              <a:pathLst>
                <a:path w="260985" h="95885">
                  <a:moveTo>
                    <a:pt x="0" y="95620"/>
                  </a:moveTo>
                  <a:lnTo>
                    <a:pt x="260482" y="95620"/>
                  </a:lnTo>
                  <a:lnTo>
                    <a:pt x="260482" y="0"/>
                  </a:lnTo>
                  <a:lnTo>
                    <a:pt x="0" y="0"/>
                  </a:lnTo>
                  <a:lnTo>
                    <a:pt x="0" y="95620"/>
                  </a:lnTo>
                  <a:close/>
                </a:path>
              </a:pathLst>
            </a:custGeom>
            <a:ln w="13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19004" y="5228435"/>
              <a:ext cx="260985" cy="95885"/>
            </a:xfrm>
            <a:custGeom>
              <a:avLst/>
              <a:gdLst/>
              <a:ahLst/>
              <a:cxnLst/>
              <a:rect l="l" t="t" r="r" b="b"/>
              <a:pathLst>
                <a:path w="260985" h="95885">
                  <a:moveTo>
                    <a:pt x="260482" y="0"/>
                  </a:moveTo>
                  <a:lnTo>
                    <a:pt x="0" y="0"/>
                  </a:lnTo>
                  <a:lnTo>
                    <a:pt x="0" y="95620"/>
                  </a:lnTo>
                  <a:lnTo>
                    <a:pt x="260482" y="95620"/>
                  </a:lnTo>
                  <a:lnTo>
                    <a:pt x="260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19004" y="5228435"/>
              <a:ext cx="260985" cy="95885"/>
            </a:xfrm>
            <a:custGeom>
              <a:avLst/>
              <a:gdLst/>
              <a:ahLst/>
              <a:cxnLst/>
              <a:rect l="l" t="t" r="r" b="b"/>
              <a:pathLst>
                <a:path w="260985" h="95885">
                  <a:moveTo>
                    <a:pt x="0" y="95620"/>
                  </a:moveTo>
                  <a:lnTo>
                    <a:pt x="260482" y="95620"/>
                  </a:lnTo>
                  <a:lnTo>
                    <a:pt x="260482" y="0"/>
                  </a:lnTo>
                  <a:lnTo>
                    <a:pt x="0" y="0"/>
                  </a:lnTo>
                  <a:lnTo>
                    <a:pt x="0" y="95620"/>
                  </a:lnTo>
                  <a:close/>
                </a:path>
              </a:pathLst>
            </a:custGeom>
            <a:ln w="13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53720" y="4795984"/>
            <a:ext cx="409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调用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9921" y="4988829"/>
            <a:ext cx="619125" cy="464184"/>
            <a:chOff x="3879921" y="4988829"/>
            <a:chExt cx="619125" cy="464184"/>
          </a:xfrm>
        </p:grpSpPr>
        <p:sp>
          <p:nvSpPr>
            <p:cNvPr id="17" name="object 17"/>
            <p:cNvSpPr/>
            <p:nvPr/>
          </p:nvSpPr>
          <p:spPr>
            <a:xfrm>
              <a:off x="3916204" y="5064198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 h="0">
                  <a:moveTo>
                    <a:pt x="0" y="0"/>
                  </a:moveTo>
                  <a:lnTo>
                    <a:pt x="315101" y="0"/>
                  </a:lnTo>
                </a:path>
              </a:pathLst>
            </a:custGeom>
            <a:ln w="13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8777" y="4988829"/>
              <a:ext cx="369712" cy="1777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16204" y="5200870"/>
              <a:ext cx="384175" cy="0"/>
            </a:xfrm>
            <a:custGeom>
              <a:avLst/>
              <a:gdLst/>
              <a:ahLst/>
              <a:cxnLst/>
              <a:rect l="l" t="t" r="r" b="b"/>
              <a:pathLst>
                <a:path w="384175" h="0">
                  <a:moveTo>
                    <a:pt x="0" y="0"/>
                  </a:moveTo>
                  <a:lnTo>
                    <a:pt x="383745" y="0"/>
                  </a:lnTo>
                </a:path>
              </a:pathLst>
            </a:custGeom>
            <a:ln w="13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459" y="5153071"/>
              <a:ext cx="177780" cy="821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79921" y="5247292"/>
              <a:ext cx="480059" cy="205740"/>
            </a:xfrm>
            <a:custGeom>
              <a:avLst/>
              <a:gdLst/>
              <a:ahLst/>
              <a:cxnLst/>
              <a:rect l="l" t="t" r="r" b="b"/>
              <a:pathLst>
                <a:path w="480060" h="205739">
                  <a:moveTo>
                    <a:pt x="479892" y="0"/>
                  </a:moveTo>
                  <a:lnTo>
                    <a:pt x="0" y="0"/>
                  </a:lnTo>
                  <a:lnTo>
                    <a:pt x="0" y="205302"/>
                  </a:lnTo>
                  <a:lnTo>
                    <a:pt x="479892" y="205302"/>
                  </a:lnTo>
                  <a:lnTo>
                    <a:pt x="47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22364" y="5207164"/>
            <a:ext cx="409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返回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12254" y="4550650"/>
            <a:ext cx="370205" cy="1273810"/>
            <a:chOff x="3512254" y="4550650"/>
            <a:chExt cx="370205" cy="127381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7618" y="5646356"/>
              <a:ext cx="164262" cy="1777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19004" y="4584967"/>
              <a:ext cx="95885" cy="219075"/>
            </a:xfrm>
            <a:custGeom>
              <a:avLst/>
              <a:gdLst/>
              <a:ahLst/>
              <a:cxnLst/>
              <a:rect l="l" t="t" r="r" b="b"/>
              <a:pathLst>
                <a:path w="95885" h="219075">
                  <a:moveTo>
                    <a:pt x="0" y="218803"/>
                  </a:moveTo>
                  <a:lnTo>
                    <a:pt x="95645" y="0"/>
                  </a:lnTo>
                </a:path>
              </a:pathLst>
            </a:custGeom>
            <a:ln w="1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7616" y="4578216"/>
              <a:ext cx="109692" cy="23230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32505" y="4557400"/>
              <a:ext cx="109855" cy="164465"/>
            </a:xfrm>
            <a:custGeom>
              <a:avLst/>
              <a:gdLst/>
              <a:ahLst/>
              <a:cxnLst/>
              <a:rect l="l" t="t" r="r" b="b"/>
              <a:pathLst>
                <a:path w="109854" h="164464">
                  <a:moveTo>
                    <a:pt x="109716" y="0"/>
                  </a:moveTo>
                  <a:lnTo>
                    <a:pt x="0" y="136695"/>
                  </a:lnTo>
                  <a:lnTo>
                    <a:pt x="41072" y="123185"/>
                  </a:lnTo>
                  <a:lnTo>
                    <a:pt x="68644" y="164262"/>
                  </a:lnTo>
                  <a:lnTo>
                    <a:pt x="109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32505" y="4557400"/>
              <a:ext cx="315595" cy="1123315"/>
            </a:xfrm>
            <a:custGeom>
              <a:avLst/>
              <a:gdLst/>
              <a:ahLst/>
              <a:cxnLst/>
              <a:rect l="l" t="t" r="r" b="b"/>
              <a:pathLst>
                <a:path w="315595" h="1123314">
                  <a:moveTo>
                    <a:pt x="68644" y="164262"/>
                  </a:moveTo>
                  <a:lnTo>
                    <a:pt x="41072" y="123185"/>
                  </a:lnTo>
                  <a:lnTo>
                    <a:pt x="0" y="136695"/>
                  </a:lnTo>
                  <a:lnTo>
                    <a:pt x="109716" y="0"/>
                  </a:lnTo>
                  <a:lnTo>
                    <a:pt x="68644" y="164262"/>
                  </a:lnTo>
                  <a:close/>
                </a:path>
                <a:path w="315595" h="1123314">
                  <a:moveTo>
                    <a:pt x="191861" y="1123271"/>
                  </a:moveTo>
                  <a:lnTo>
                    <a:pt x="27571" y="794223"/>
                  </a:lnTo>
                </a:path>
                <a:path w="315595" h="1123314">
                  <a:moveTo>
                    <a:pt x="315078" y="1095704"/>
                  </a:moveTo>
                  <a:lnTo>
                    <a:pt x="191861" y="794223"/>
                  </a:lnTo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7900" y="5344873"/>
              <a:ext cx="205360" cy="34254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812338" y="4015249"/>
            <a:ext cx="29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SimSun"/>
                <a:cs typeface="SimSun"/>
              </a:rPr>
              <a:t>环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74065" y="4535557"/>
            <a:ext cx="29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环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90379" y="5056412"/>
            <a:ext cx="29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环</a:t>
            </a:r>
            <a:r>
              <a:rPr dirty="0" sz="140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35555" y="6220745"/>
            <a:ext cx="1807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imes New Roman"/>
                <a:cs typeface="Times New Roman"/>
              </a:rPr>
              <a:t>(</a:t>
            </a:r>
            <a:r>
              <a:rPr dirty="0" sz="1400" spc="50" i="1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5">
                <a:latin typeface="SimSun"/>
                <a:cs typeface="SimSun"/>
              </a:rPr>
              <a:t>程序间的控制传输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53451" y="3639513"/>
            <a:ext cx="2973070" cy="2397760"/>
          </a:xfrm>
          <a:custGeom>
            <a:avLst/>
            <a:gdLst/>
            <a:ahLst/>
            <a:cxnLst/>
            <a:rect l="l" t="t" r="r" b="b"/>
            <a:pathLst>
              <a:path w="2973070" h="2397760">
                <a:moveTo>
                  <a:pt x="0" y="1821785"/>
                </a:moveTo>
                <a:lnTo>
                  <a:pt x="246525" y="2013591"/>
                </a:lnTo>
                <a:lnTo>
                  <a:pt x="534556" y="2177831"/>
                </a:lnTo>
                <a:lnTo>
                  <a:pt x="835587" y="2301016"/>
                </a:lnTo>
                <a:lnTo>
                  <a:pt x="1164668" y="2369637"/>
                </a:lnTo>
                <a:lnTo>
                  <a:pt x="1479837" y="2397204"/>
                </a:lnTo>
                <a:lnTo>
                  <a:pt x="1808234" y="2369637"/>
                </a:lnTo>
                <a:lnTo>
                  <a:pt x="2123404" y="2301016"/>
                </a:lnTo>
                <a:lnTo>
                  <a:pt x="2438345" y="2177831"/>
                </a:lnTo>
                <a:lnTo>
                  <a:pt x="2712465" y="2013591"/>
                </a:lnTo>
                <a:lnTo>
                  <a:pt x="2972902" y="1821785"/>
                </a:lnTo>
              </a:path>
              <a:path w="2973070" h="2397760">
                <a:moveTo>
                  <a:pt x="1479837" y="0"/>
                </a:moveTo>
                <a:lnTo>
                  <a:pt x="2972902" y="1821785"/>
                </a:lnTo>
              </a:path>
              <a:path w="2973070" h="2397760">
                <a:moveTo>
                  <a:pt x="1479837" y="0"/>
                </a:moveTo>
                <a:lnTo>
                  <a:pt x="0" y="1821785"/>
                </a:lnTo>
              </a:path>
              <a:path w="2973070" h="2397760">
                <a:moveTo>
                  <a:pt x="383813" y="1356064"/>
                </a:moveTo>
                <a:lnTo>
                  <a:pt x="589061" y="1534360"/>
                </a:lnTo>
                <a:lnTo>
                  <a:pt x="822132" y="1671055"/>
                </a:lnTo>
                <a:lnTo>
                  <a:pt x="1082568" y="1767243"/>
                </a:lnTo>
                <a:lnTo>
                  <a:pt x="1342549" y="1808298"/>
                </a:lnTo>
                <a:lnTo>
                  <a:pt x="1616441" y="1808298"/>
                </a:lnTo>
                <a:lnTo>
                  <a:pt x="1890333" y="1767243"/>
                </a:lnTo>
                <a:lnTo>
                  <a:pt x="2137315" y="1671055"/>
                </a:lnTo>
                <a:lnTo>
                  <a:pt x="2370385" y="1534360"/>
                </a:lnTo>
                <a:lnTo>
                  <a:pt x="2589088" y="1356064"/>
                </a:lnTo>
              </a:path>
              <a:path w="2973070" h="2397760">
                <a:moveTo>
                  <a:pt x="712438" y="945453"/>
                </a:moveTo>
                <a:lnTo>
                  <a:pt x="945280" y="1068639"/>
                </a:lnTo>
                <a:lnTo>
                  <a:pt x="1205717" y="1136690"/>
                </a:lnTo>
                <a:lnTo>
                  <a:pt x="1479837" y="1164257"/>
                </a:lnTo>
                <a:lnTo>
                  <a:pt x="1753729" y="1136690"/>
                </a:lnTo>
                <a:lnTo>
                  <a:pt x="2013710" y="1068639"/>
                </a:lnTo>
                <a:lnTo>
                  <a:pt x="2260692" y="945453"/>
                </a:lnTo>
              </a:path>
            </a:pathLst>
          </a:custGeom>
          <a:ln w="13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607692" y="4795984"/>
            <a:ext cx="7931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数据访问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211374" y="4797022"/>
            <a:ext cx="1233170" cy="958850"/>
            <a:chOff x="7211374" y="4797022"/>
            <a:chExt cx="1233170" cy="958850"/>
          </a:xfrm>
        </p:grpSpPr>
        <p:sp>
          <p:nvSpPr>
            <p:cNvPr id="37" name="object 37"/>
            <p:cNvSpPr/>
            <p:nvPr/>
          </p:nvSpPr>
          <p:spPr>
            <a:xfrm>
              <a:off x="7218119" y="5132816"/>
              <a:ext cx="260350" cy="95885"/>
            </a:xfrm>
            <a:custGeom>
              <a:avLst/>
              <a:gdLst/>
              <a:ahLst/>
              <a:cxnLst/>
              <a:rect l="l" t="t" r="r" b="b"/>
              <a:pathLst>
                <a:path w="260350" h="95885">
                  <a:moveTo>
                    <a:pt x="259912" y="0"/>
                  </a:moveTo>
                  <a:lnTo>
                    <a:pt x="0" y="0"/>
                  </a:lnTo>
                  <a:lnTo>
                    <a:pt x="0" y="95620"/>
                  </a:lnTo>
                  <a:lnTo>
                    <a:pt x="259912" y="95620"/>
                  </a:lnTo>
                  <a:lnTo>
                    <a:pt x="259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18119" y="5132816"/>
              <a:ext cx="972819" cy="123189"/>
            </a:xfrm>
            <a:custGeom>
              <a:avLst/>
              <a:gdLst/>
              <a:ahLst/>
              <a:cxnLst/>
              <a:rect l="l" t="t" r="r" b="b"/>
              <a:pathLst>
                <a:path w="972820" h="123189">
                  <a:moveTo>
                    <a:pt x="0" y="95620"/>
                  </a:moveTo>
                  <a:lnTo>
                    <a:pt x="259912" y="95620"/>
                  </a:lnTo>
                  <a:lnTo>
                    <a:pt x="259912" y="0"/>
                  </a:lnTo>
                  <a:lnTo>
                    <a:pt x="0" y="0"/>
                  </a:lnTo>
                  <a:lnTo>
                    <a:pt x="0" y="95620"/>
                  </a:lnTo>
                  <a:close/>
                </a:path>
                <a:path w="972820" h="123189">
                  <a:moveTo>
                    <a:pt x="712210" y="123187"/>
                  </a:moveTo>
                  <a:lnTo>
                    <a:pt x="972692" y="123187"/>
                  </a:lnTo>
                  <a:lnTo>
                    <a:pt x="972692" y="27004"/>
                  </a:lnTo>
                  <a:lnTo>
                    <a:pt x="712210" y="27004"/>
                  </a:lnTo>
                  <a:lnTo>
                    <a:pt x="712210" y="123187"/>
                  </a:lnTo>
                  <a:close/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1463" y="4797022"/>
              <a:ext cx="164239" cy="17773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9801" y="5577735"/>
              <a:ext cx="164239" cy="17773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41268" y="4885901"/>
              <a:ext cx="1027430" cy="699135"/>
            </a:xfrm>
            <a:custGeom>
              <a:avLst/>
              <a:gdLst/>
              <a:ahLst/>
              <a:cxnLst/>
              <a:rect l="l" t="t" r="r" b="b"/>
              <a:pathLst>
                <a:path w="1027429" h="699135">
                  <a:moveTo>
                    <a:pt x="0" y="246917"/>
                  </a:moveTo>
                  <a:lnTo>
                    <a:pt x="766943" y="0"/>
                  </a:lnTo>
                </a:path>
                <a:path w="1027429" h="699135">
                  <a:moveTo>
                    <a:pt x="1027380" y="698581"/>
                  </a:moveTo>
                  <a:lnTo>
                    <a:pt x="712210" y="370102"/>
                  </a:lnTo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11157" y="5441063"/>
              <a:ext cx="164238" cy="1501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37039" y="4879155"/>
              <a:ext cx="177918" cy="956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689791" y="4015249"/>
            <a:ext cx="292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SimSun"/>
                <a:cs typeface="SimSun"/>
              </a:rPr>
              <a:t>环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64928" y="4535557"/>
            <a:ext cx="292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SimSun"/>
                <a:cs typeface="SimSun"/>
              </a:rPr>
              <a:t>环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81342" y="5056412"/>
            <a:ext cx="29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SimSun"/>
                <a:cs typeface="SimSun"/>
              </a:rPr>
              <a:t>环</a:t>
            </a:r>
            <a:r>
              <a:rPr dirty="0" sz="140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08722" y="6220745"/>
            <a:ext cx="10401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imes New Roman"/>
                <a:cs typeface="Times New Roman"/>
              </a:rPr>
              <a:t>(</a:t>
            </a:r>
            <a:r>
              <a:rPr dirty="0" sz="1400" spc="50" i="1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5">
                <a:latin typeface="SimSun"/>
                <a:cs typeface="SimSun"/>
              </a:rPr>
              <a:t>数据访问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47497" y="5631262"/>
            <a:ext cx="7931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数据访问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052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Trebuchet MS"/>
                <a:cs typeface="Trebuchet MS"/>
              </a:rPr>
              <a:t>5.6	</a:t>
            </a:r>
            <a:r>
              <a:rPr dirty="0" spc="10"/>
              <a:t>请求段页式存储管理方式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79549"/>
            <a:ext cx="906462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基本原理：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"/>
            </a:pPr>
            <a:endParaRPr sz="2250">
              <a:latin typeface="SimSun"/>
              <a:cs typeface="SimSun"/>
            </a:endParaRPr>
          </a:p>
          <a:p>
            <a:pPr lvl="1" marL="821690" indent="-189865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822325" algn="l"/>
              </a:tabLst>
            </a:pPr>
            <a:r>
              <a:rPr dirty="0" sz="2400">
                <a:latin typeface="SimSun"/>
                <a:cs typeface="SimSun"/>
              </a:rPr>
              <a:t>请求分段加请求分页。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92D050"/>
              </a:buClr>
              <a:buFont typeface="Arial MT"/>
              <a:buChar char="•"/>
            </a:pPr>
            <a:endParaRPr sz="2250">
              <a:latin typeface="SimSun"/>
              <a:cs typeface="SimSun"/>
            </a:endParaRPr>
          </a:p>
          <a:p>
            <a:pPr lvl="1" marL="821690" indent="-189865">
              <a:lnSpc>
                <a:spcPct val="100000"/>
              </a:lnSpc>
              <a:buClr>
                <a:srgbClr val="92D050"/>
              </a:buClr>
              <a:buFont typeface="Arial MT"/>
              <a:buChar char="•"/>
              <a:tabLst>
                <a:tab pos="822325" algn="l"/>
              </a:tabLst>
            </a:pPr>
            <a:r>
              <a:rPr dirty="0" sz="2400">
                <a:latin typeface="SimSun"/>
                <a:cs typeface="SimSun"/>
              </a:rPr>
              <a:t>把段划分为若干个页面进行离散存储。</a:t>
            </a:r>
            <a:endParaRPr sz="2400">
              <a:latin typeface="SimSun"/>
              <a:cs typeface="SimSun"/>
            </a:endParaRPr>
          </a:p>
          <a:p>
            <a:pPr lvl="1" marL="821690" marR="5080" indent="-189230">
              <a:lnSpc>
                <a:spcPts val="5760"/>
              </a:lnSpc>
              <a:spcBef>
                <a:spcPts val="470"/>
              </a:spcBef>
              <a:buClr>
                <a:srgbClr val="92D050"/>
              </a:buClr>
              <a:buFont typeface="Arial MT"/>
              <a:buChar char="•"/>
              <a:tabLst>
                <a:tab pos="822325" algn="l"/>
              </a:tabLst>
            </a:pPr>
            <a:r>
              <a:rPr dirty="0" sz="2400">
                <a:latin typeface="SimSun"/>
                <a:cs typeface="SimSun"/>
              </a:rPr>
              <a:t>系统将一个段的当前页面调入内存，其余的仍驻留在外存上， </a:t>
            </a:r>
            <a:r>
              <a:rPr dirty="0" sz="2400">
                <a:latin typeface="SimSun"/>
                <a:cs typeface="SimSun"/>
              </a:rPr>
              <a:t>随时需要随时通过缺页中断装入。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052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Trebuchet MS"/>
                <a:cs typeface="Trebuchet MS"/>
              </a:rPr>
              <a:t>5.6	</a:t>
            </a:r>
            <a:r>
              <a:rPr dirty="0" spc="10"/>
              <a:t>请求段页式存储管理方式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920750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硬件支持：</a:t>
            </a:r>
            <a:endParaRPr sz="2400">
              <a:latin typeface="SimSun"/>
              <a:cs typeface="SimSun"/>
            </a:endParaRPr>
          </a:p>
          <a:p>
            <a:pPr lvl="1" marL="634365" marR="335280" indent="-257810">
              <a:lnSpc>
                <a:spcPct val="200000"/>
              </a:lnSpc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latin typeface="SimSun"/>
                <a:cs typeface="SimSun"/>
              </a:rPr>
              <a:t>处理机中设有段表控制寄存器参与地址映射，存放的内容是段 </a:t>
            </a:r>
            <a:r>
              <a:rPr dirty="0" sz="2400" spc="-5">
                <a:latin typeface="SimSun"/>
                <a:cs typeface="SimSun"/>
              </a:rPr>
              <a:t>表起始地址和段表长度。</a:t>
            </a:r>
            <a:endParaRPr sz="2400">
              <a:latin typeface="SimSun"/>
              <a:cs typeface="SimSun"/>
            </a:endParaRPr>
          </a:p>
          <a:p>
            <a:pPr lvl="1" marL="634365" marR="335280" indent="-257810">
              <a:lnSpc>
                <a:spcPct val="200100"/>
              </a:lnSpc>
              <a:buClr>
                <a:srgbClr val="92D050"/>
              </a:buClr>
              <a:buFont typeface="Arial MT"/>
              <a:buChar char="•"/>
              <a:tabLst>
                <a:tab pos="634365" algn="l"/>
                <a:tab pos="635000" algn="l"/>
              </a:tabLst>
            </a:pPr>
            <a:r>
              <a:rPr dirty="0" sz="2400">
                <a:latin typeface="SimSun"/>
                <a:cs typeface="SimSun"/>
              </a:rPr>
              <a:t>在地址结构方面，页面长度和分段长度由系统对控制寄存器的 </a:t>
            </a:r>
            <a:r>
              <a:rPr dirty="0" sz="2400">
                <a:latin typeface="SimSun"/>
                <a:cs typeface="SimSun"/>
              </a:rPr>
              <a:t>安排来决定。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Arial MT"/>
              <a:buChar char="•"/>
            </a:pPr>
            <a:endParaRPr sz="2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软件支持：缺页置换算法与请求分页管理机制中采用的算法相同。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" y="1351788"/>
            <a:ext cx="11263884" cy="52242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请求段页地址重定位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请求段页式存储管理的特点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79549"/>
            <a:ext cx="890270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优点</a:t>
            </a:r>
            <a:r>
              <a:rPr dirty="0" sz="2400">
                <a:latin typeface="SimSun"/>
                <a:cs typeface="SimSun"/>
              </a:rPr>
              <a:t>：</a:t>
            </a:r>
            <a:r>
              <a:rPr dirty="0" sz="2400" spc="-4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请求段页式管理具有虚拟存储器的功能，并保持了段页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200100"/>
              </a:lnSpc>
            </a:pPr>
            <a:r>
              <a:rPr dirty="0" sz="2400">
                <a:latin typeface="SimSun"/>
                <a:cs typeface="SimSun"/>
              </a:rPr>
              <a:t>式管理的优点：既体现段的独立性，又纳入了页的离散分配，使 </a:t>
            </a:r>
            <a:r>
              <a:rPr dirty="0" sz="2400">
                <a:latin typeface="SimSun"/>
                <a:cs typeface="SimSun"/>
              </a:rPr>
              <a:t>系统更加灵活。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ts val="5760"/>
              </a:lnSpc>
              <a:spcBef>
                <a:spcPts val="47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缺点：增加了硬件的成本，系统复杂性提高，而且段表和页表的 </a:t>
            </a:r>
            <a:r>
              <a:rPr dirty="0" sz="2400">
                <a:latin typeface="SimSun"/>
                <a:cs typeface="SimSun"/>
              </a:rPr>
              <a:t>存储与检索问题突出，对处理机的运行速度影响较大。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365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进程运行时仅部分装入，是可行的！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82" y="1849628"/>
            <a:ext cx="76835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实际上，在许多情况下不需要将整个程序放到内存中。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例如：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269" y="3429761"/>
            <a:ext cx="7452359" cy="69850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2400" spc="5" b="1">
                <a:latin typeface="Microsoft YaHei UI"/>
                <a:cs typeface="Microsoft YaHei UI"/>
              </a:rPr>
              <a:t>处理异常错误条件的代码（几乎不执行）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269" y="4802885"/>
            <a:ext cx="7452359" cy="6997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2400" spc="10" b="1">
                <a:latin typeface="Microsoft YaHei UI"/>
                <a:cs typeface="Microsoft YaHei UI"/>
              </a:rPr>
              <a:t>主程序先后调用的多个子程序也不需同时装入内存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虚拟存储器的定义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4054602"/>
            <a:ext cx="60077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程序不再受现有的物理内存空间限制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"/>
            </a:pPr>
            <a:endParaRPr sz="2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更多程序可同时执行，CP</a:t>
            </a:r>
            <a:r>
              <a:rPr dirty="0" sz="2400">
                <a:latin typeface="SimSun"/>
                <a:cs typeface="SimSun"/>
              </a:rPr>
              <a:t>U</a:t>
            </a:r>
            <a:r>
              <a:rPr dirty="0" sz="2400" spc="-5">
                <a:latin typeface="SimSun"/>
                <a:cs typeface="SimSun"/>
              </a:rPr>
              <a:t>利用率相应增加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418" y="1931670"/>
            <a:ext cx="8008620" cy="145415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 marR="135890">
              <a:lnSpc>
                <a:spcPts val="5760"/>
              </a:lnSpc>
            </a:pPr>
            <a:r>
              <a:rPr dirty="0" sz="2400">
                <a:latin typeface="SimSun"/>
                <a:cs typeface="SimSun"/>
              </a:rPr>
              <a:t>所谓虚拟存储器，是指具有请求调入功能和置换功能</a:t>
            </a:r>
            <a:r>
              <a:rPr dirty="0" sz="2400" spc="-9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，能 从逻辑上对内存容量加以扩充的一种存储器系统。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虚拟存储器的实质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82" y="1552194"/>
            <a:ext cx="901700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虚拟存储器的实质是让程序存在的地址空间与运行时用于存放程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"/>
            </a:pPr>
            <a:endParaRPr sz="2200">
              <a:latin typeface="SimSun"/>
              <a:cs typeface="SimSu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序的存储空间区分开。</a:t>
            </a:r>
            <a:endParaRPr sz="2400">
              <a:latin typeface="SimSun"/>
              <a:cs typeface="SimSun"/>
            </a:endParaRPr>
          </a:p>
          <a:p>
            <a:pPr marL="469265" marR="5080" indent="-457200">
              <a:lnSpc>
                <a:spcPct val="200000"/>
              </a:lnSpc>
              <a:buClr>
                <a:srgbClr val="92D05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程序员可以在地址空间内编写程序，而完全不用考虑实际内存的 </a:t>
            </a:r>
            <a:r>
              <a:rPr dirty="0" sz="2400" spc="-5">
                <a:latin typeface="SimSun"/>
                <a:cs typeface="SimSun"/>
              </a:rPr>
              <a:t>大小。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"/>
            </a:pPr>
            <a:endParaRPr sz="2250">
              <a:latin typeface="SimSun"/>
              <a:cs typeface="SimSun"/>
            </a:endParaRPr>
          </a:p>
          <a:p>
            <a:pPr marL="469265" indent="-4572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在多道程序环境下，可以为每个用户程序建立一个虚拟存储器。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92D050"/>
              </a:buClr>
              <a:buFont typeface="Wingdings"/>
              <a:buChar char=""/>
            </a:pPr>
            <a:endParaRPr sz="2200">
              <a:latin typeface="SimSun"/>
              <a:cs typeface="SimSun"/>
            </a:endParaRPr>
          </a:p>
          <a:p>
            <a:pPr marL="469265" indent="-457200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虚拟存储器的容量也不是无限的，它的最大容量由计算机的地址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469265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结构决定。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龙羿 夏</dc:creator>
  <dc:title>第五章  虚拟存储器</dc:title>
  <dcterms:created xsi:type="dcterms:W3CDTF">2022-11-06T08:45:10Z</dcterms:created>
  <dcterms:modified xsi:type="dcterms:W3CDTF">2022-11-06T08:45:10Z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