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Default Extension="jpg" ContentType="image/jpg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3525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6310" y="1513078"/>
            <a:ext cx="4598035" cy="4685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3525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214" y="1663446"/>
            <a:ext cx="7683500" cy="382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165" y="0"/>
            <a:ext cx="4773295" cy="6868159"/>
            <a:chOff x="7420165" y="0"/>
            <a:chExt cx="4773295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76957" y="885266"/>
            <a:ext cx="6630034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2375" algn="l"/>
              </a:tabLst>
            </a:pPr>
            <a:r>
              <a:rPr dirty="0" sz="5400" spc="5">
                <a:latin typeface="Microsoft YaHei UI"/>
                <a:cs typeface="Microsoft YaHei UI"/>
              </a:rPr>
              <a:t>第六</a:t>
            </a:r>
            <a:r>
              <a:rPr dirty="0" sz="5400">
                <a:latin typeface="Microsoft YaHei UI"/>
                <a:cs typeface="Microsoft YaHei UI"/>
              </a:rPr>
              <a:t>章</a:t>
            </a:r>
            <a:r>
              <a:rPr dirty="0" sz="5400">
                <a:latin typeface="Microsoft YaHei UI"/>
                <a:cs typeface="Microsoft YaHei UI"/>
              </a:rPr>
              <a:t>	</a:t>
            </a:r>
            <a:r>
              <a:rPr dirty="0" sz="5400">
                <a:latin typeface="Microsoft YaHei UI"/>
                <a:cs typeface="Microsoft YaHei UI"/>
              </a:rPr>
              <a:t>输</a:t>
            </a:r>
            <a:r>
              <a:rPr dirty="0" sz="5400" spc="15">
                <a:latin typeface="Microsoft YaHei UI"/>
                <a:cs typeface="Microsoft YaHei UI"/>
              </a:rPr>
              <a:t>入</a:t>
            </a:r>
            <a:r>
              <a:rPr dirty="0" sz="5400">
                <a:latin typeface="Microsoft YaHei UI"/>
                <a:cs typeface="Microsoft YaHei UI"/>
              </a:rPr>
              <a:t>输</a:t>
            </a:r>
            <a:r>
              <a:rPr dirty="0" sz="5400" spc="25">
                <a:latin typeface="Microsoft YaHei UI"/>
                <a:cs typeface="Microsoft YaHei UI"/>
              </a:rPr>
              <a:t>出</a:t>
            </a:r>
            <a:r>
              <a:rPr dirty="0" sz="5400" spc="15">
                <a:latin typeface="Microsoft YaHei UI"/>
                <a:cs typeface="Microsoft YaHei UI"/>
              </a:rPr>
              <a:t>系</a:t>
            </a:r>
            <a:r>
              <a:rPr dirty="0" sz="5400">
                <a:latin typeface="Microsoft YaHei UI"/>
                <a:cs typeface="Microsoft YaHei UI"/>
              </a:rPr>
              <a:t>统</a:t>
            </a:r>
            <a:endParaRPr sz="54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4666" y="2180971"/>
            <a:ext cx="8902700" cy="3719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输入输出系统是计算机系统中的主机与外部进行通信的系统。</a:t>
            </a:r>
            <a:endParaRPr sz="2400">
              <a:latin typeface="SimSun"/>
              <a:cs typeface="SimSun"/>
            </a:endParaRPr>
          </a:p>
          <a:p>
            <a:pPr marL="355600" marR="157480" indent="-342900">
              <a:lnSpc>
                <a:spcPct val="21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I/O系统由外围设备和输入输出控制系统两部分组成，是计算机 </a:t>
            </a:r>
            <a:r>
              <a:rPr dirty="0" sz="2400" spc="-5">
                <a:latin typeface="SimSun"/>
                <a:cs typeface="SimSun"/>
              </a:rPr>
              <a:t>系统的重要组成部分。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2101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400">
                <a:latin typeface="SimSun"/>
                <a:cs typeface="SimSun"/>
              </a:rPr>
              <a:t>外围设备包括输入设备、输出设备和磁盘存储器、磁带存储器、 </a:t>
            </a:r>
            <a:r>
              <a:rPr dirty="0" sz="2400">
                <a:latin typeface="SimSun"/>
                <a:cs typeface="SimSun"/>
              </a:rPr>
              <a:t>光盘存储器等存储设备。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设备与控制器之间的接口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02714"/>
            <a:ext cx="753173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设备并不是直接与CPU进行通信，而是与控制器通信。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数据信号线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022" y="3366007"/>
            <a:ext cx="1994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控制信号线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022" y="4097223"/>
            <a:ext cx="19945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状态信号线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32276" y="3249167"/>
            <a:ext cx="6483350" cy="2188845"/>
            <a:chOff x="3732276" y="3249167"/>
            <a:chExt cx="6483350" cy="2188845"/>
          </a:xfrm>
        </p:grpSpPr>
        <p:sp>
          <p:nvSpPr>
            <p:cNvPr id="7" name="object 7"/>
            <p:cNvSpPr/>
            <p:nvPr/>
          </p:nvSpPr>
          <p:spPr>
            <a:xfrm>
              <a:off x="3732276" y="3249167"/>
              <a:ext cx="6483350" cy="2188845"/>
            </a:xfrm>
            <a:custGeom>
              <a:avLst/>
              <a:gdLst/>
              <a:ahLst/>
              <a:cxnLst/>
              <a:rect l="l" t="t" r="r" b="b"/>
              <a:pathLst>
                <a:path w="6483350" h="2188845">
                  <a:moveTo>
                    <a:pt x="6483096" y="0"/>
                  </a:moveTo>
                  <a:lnTo>
                    <a:pt x="0" y="0"/>
                  </a:lnTo>
                  <a:lnTo>
                    <a:pt x="0" y="2188463"/>
                  </a:lnTo>
                  <a:lnTo>
                    <a:pt x="6483096" y="2188463"/>
                  </a:lnTo>
                  <a:lnTo>
                    <a:pt x="6483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82862" y="3880454"/>
              <a:ext cx="1945005" cy="431165"/>
            </a:xfrm>
            <a:custGeom>
              <a:avLst/>
              <a:gdLst/>
              <a:ahLst/>
              <a:cxnLst/>
              <a:rect l="l" t="t" r="r" b="b"/>
              <a:pathLst>
                <a:path w="1945004" h="431164">
                  <a:moveTo>
                    <a:pt x="0" y="431128"/>
                  </a:moveTo>
                  <a:lnTo>
                    <a:pt x="980820" y="431128"/>
                  </a:lnTo>
                  <a:lnTo>
                    <a:pt x="980820" y="0"/>
                  </a:lnTo>
                  <a:lnTo>
                    <a:pt x="0" y="0"/>
                  </a:lnTo>
                  <a:lnTo>
                    <a:pt x="0" y="431128"/>
                  </a:lnTo>
                  <a:close/>
                </a:path>
                <a:path w="1945004" h="431164">
                  <a:moveTo>
                    <a:pt x="980791" y="431128"/>
                  </a:moveTo>
                  <a:lnTo>
                    <a:pt x="1944715" y="431128"/>
                  </a:lnTo>
                  <a:lnTo>
                    <a:pt x="1944715" y="0"/>
                  </a:lnTo>
                  <a:lnTo>
                    <a:pt x="980791" y="0"/>
                  </a:lnTo>
                  <a:lnTo>
                    <a:pt x="980791" y="431128"/>
                  </a:lnTo>
                  <a:close/>
                </a:path>
              </a:pathLst>
            </a:custGeom>
            <a:ln w="17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830428" y="3894132"/>
            <a:ext cx="159575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859790" algn="l"/>
              </a:tabLst>
            </a:pPr>
            <a:r>
              <a:rPr dirty="0" sz="1900" spc="-10">
                <a:latin typeface="SimSun"/>
                <a:cs typeface="SimSun"/>
              </a:rPr>
              <a:t>缓</a:t>
            </a:r>
            <a:r>
              <a:rPr dirty="0" sz="1900" spc="-125">
                <a:latin typeface="SimSun"/>
                <a:cs typeface="SimSun"/>
              </a:rPr>
              <a:t>冲</a:t>
            </a:r>
            <a:r>
              <a:rPr dirty="0" sz="1900">
                <a:latin typeface="SimSun"/>
                <a:cs typeface="SimSun"/>
              </a:rPr>
              <a:t>	</a:t>
            </a:r>
            <a:r>
              <a:rPr dirty="0" sz="1900" spc="-10">
                <a:latin typeface="SimSun"/>
                <a:cs typeface="SimSun"/>
              </a:rPr>
              <a:t>转换器</a:t>
            </a:r>
            <a:endParaRPr sz="19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46942" y="3683767"/>
            <a:ext cx="3270885" cy="1613535"/>
            <a:chOff x="6246942" y="3683767"/>
            <a:chExt cx="3270885" cy="1613535"/>
          </a:xfrm>
        </p:grpSpPr>
        <p:sp>
          <p:nvSpPr>
            <p:cNvPr id="11" name="object 11"/>
            <p:cNvSpPr/>
            <p:nvPr/>
          </p:nvSpPr>
          <p:spPr>
            <a:xfrm>
              <a:off x="6256150" y="3692974"/>
              <a:ext cx="3252470" cy="1595120"/>
            </a:xfrm>
            <a:custGeom>
              <a:avLst/>
              <a:gdLst/>
              <a:ahLst/>
              <a:cxnLst/>
              <a:rect l="l" t="t" r="r" b="b"/>
              <a:pathLst>
                <a:path w="3252470" h="1595120">
                  <a:moveTo>
                    <a:pt x="326711" y="1425463"/>
                  </a:moveTo>
                  <a:lnTo>
                    <a:pt x="2271455" y="1425463"/>
                  </a:lnTo>
                  <a:lnTo>
                    <a:pt x="2271455" y="975365"/>
                  </a:lnTo>
                  <a:lnTo>
                    <a:pt x="326711" y="975365"/>
                  </a:lnTo>
                  <a:lnTo>
                    <a:pt x="326711" y="1425463"/>
                  </a:lnTo>
                  <a:close/>
                </a:path>
                <a:path w="3252470" h="1595120">
                  <a:moveTo>
                    <a:pt x="0" y="1594739"/>
                  </a:moveTo>
                  <a:lnTo>
                    <a:pt x="2598995" y="1594739"/>
                  </a:lnTo>
                  <a:lnTo>
                    <a:pt x="2598995" y="0"/>
                  </a:lnTo>
                  <a:lnTo>
                    <a:pt x="0" y="0"/>
                  </a:lnTo>
                  <a:lnTo>
                    <a:pt x="0" y="1594739"/>
                  </a:lnTo>
                </a:path>
                <a:path w="3252470" h="1595120">
                  <a:moveTo>
                    <a:pt x="2271341" y="393927"/>
                  </a:moveTo>
                  <a:lnTo>
                    <a:pt x="3252304" y="393927"/>
                  </a:lnTo>
                </a:path>
              </a:pathLst>
            </a:custGeom>
            <a:ln w="17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3099" y="4039961"/>
              <a:ext cx="224358" cy="1121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8476" y="4039948"/>
              <a:ext cx="242079" cy="1121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600928" y="3705885"/>
            <a:ext cx="494665" cy="61849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R="5080">
              <a:lnSpc>
                <a:spcPct val="103800"/>
              </a:lnSpc>
              <a:spcBef>
                <a:spcPts val="30"/>
              </a:spcBef>
            </a:pPr>
            <a:r>
              <a:rPr dirty="0" sz="1900" spc="5">
                <a:latin typeface="SimSun"/>
                <a:cs typeface="SimSun"/>
              </a:rPr>
              <a:t>信号 数据</a:t>
            </a:r>
            <a:endParaRPr sz="190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98086" y="4039948"/>
            <a:ext cx="1894205" cy="112395"/>
            <a:chOff x="4698086" y="4039948"/>
            <a:chExt cx="1894205" cy="112395"/>
          </a:xfrm>
        </p:grpSpPr>
        <p:sp>
          <p:nvSpPr>
            <p:cNvPr id="16" name="object 16"/>
            <p:cNvSpPr/>
            <p:nvPr/>
          </p:nvSpPr>
          <p:spPr>
            <a:xfrm>
              <a:off x="4878920" y="4086902"/>
              <a:ext cx="1704339" cy="0"/>
            </a:xfrm>
            <a:custGeom>
              <a:avLst/>
              <a:gdLst/>
              <a:ahLst/>
              <a:cxnLst/>
              <a:rect l="l" t="t" r="r" b="b"/>
              <a:pathLst>
                <a:path w="1704340" h="0">
                  <a:moveTo>
                    <a:pt x="0" y="0"/>
                  </a:moveTo>
                  <a:lnTo>
                    <a:pt x="1703941" y="0"/>
                  </a:lnTo>
                </a:path>
              </a:pathLst>
            </a:custGeom>
            <a:ln w="18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086" y="4039948"/>
              <a:ext cx="241936" cy="11213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988404" y="3687653"/>
            <a:ext cx="121729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900" spc="-10">
                <a:latin typeface="SimSun"/>
                <a:cs typeface="SimSun"/>
              </a:rPr>
              <a:t>数据信号线</a:t>
            </a:r>
            <a:endParaRPr sz="190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97895" y="4715466"/>
            <a:ext cx="1894205" cy="319405"/>
            <a:chOff x="4697895" y="4715466"/>
            <a:chExt cx="1894205" cy="319405"/>
          </a:xfrm>
        </p:grpSpPr>
        <p:sp>
          <p:nvSpPr>
            <p:cNvPr id="20" name="object 20"/>
            <p:cNvSpPr/>
            <p:nvPr/>
          </p:nvSpPr>
          <p:spPr>
            <a:xfrm>
              <a:off x="4707102" y="4762449"/>
              <a:ext cx="1875789" cy="262890"/>
            </a:xfrm>
            <a:custGeom>
              <a:avLst/>
              <a:gdLst/>
              <a:ahLst/>
              <a:cxnLst/>
              <a:rect l="l" t="t" r="r" b="b"/>
              <a:pathLst>
                <a:path w="1875790" h="262889">
                  <a:moveTo>
                    <a:pt x="85909" y="0"/>
                  </a:moveTo>
                  <a:lnTo>
                    <a:pt x="1875759" y="0"/>
                  </a:lnTo>
                </a:path>
                <a:path w="1875790" h="262889">
                  <a:moveTo>
                    <a:pt x="0" y="262649"/>
                  </a:moveTo>
                  <a:lnTo>
                    <a:pt x="1875759" y="262649"/>
                  </a:lnTo>
                </a:path>
              </a:pathLst>
            </a:custGeom>
            <a:ln w="17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8058" y="4715466"/>
              <a:ext cx="241993" cy="9322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988404" y="4354032"/>
            <a:ext cx="3075940" cy="6648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1900" spc="-10">
                <a:latin typeface="SimSun"/>
                <a:cs typeface="SimSun"/>
              </a:rPr>
              <a:t>状态信号线</a:t>
            </a:r>
            <a:endParaRPr sz="1900">
              <a:latin typeface="SimSun"/>
              <a:cs typeface="SimSun"/>
            </a:endParaRPr>
          </a:p>
          <a:p>
            <a:pPr marL="2099310">
              <a:lnSpc>
                <a:spcPct val="100000"/>
              </a:lnSpc>
              <a:spcBef>
                <a:spcPts val="235"/>
              </a:spcBef>
            </a:pPr>
            <a:r>
              <a:rPr dirty="0" sz="1900" spc="-10">
                <a:latin typeface="SimSun"/>
                <a:cs typeface="SimSun"/>
              </a:rPr>
              <a:t>控制逻辑</a:t>
            </a:r>
            <a:endParaRPr sz="1900">
              <a:latin typeface="SimSun"/>
              <a:cs typeface="SimSu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67502" y="4978094"/>
            <a:ext cx="224394" cy="9320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988405" y="5000811"/>
            <a:ext cx="121729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900" spc="-10">
                <a:latin typeface="SimSun"/>
                <a:cs typeface="SimSun"/>
              </a:rPr>
              <a:t>控制信号线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1681" y="3799993"/>
            <a:ext cx="735330" cy="61849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R="5080">
              <a:lnSpc>
                <a:spcPct val="103800"/>
              </a:lnSpc>
              <a:spcBef>
                <a:spcPts val="30"/>
              </a:spcBef>
            </a:pPr>
            <a:r>
              <a:rPr dirty="0" sz="1900">
                <a:latin typeface="SimSun"/>
                <a:cs typeface="SimSun"/>
              </a:rPr>
              <a:t>至设备 控制器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50059" y="3330926"/>
            <a:ext cx="78676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900" spc="-95">
                <a:latin typeface="Times New Roman"/>
                <a:cs typeface="Times New Roman"/>
              </a:rPr>
              <a:t>I</a:t>
            </a:r>
            <a:r>
              <a:rPr dirty="0" sz="1900" spc="10">
                <a:latin typeface="Times New Roman"/>
                <a:cs typeface="Times New Roman"/>
              </a:rPr>
              <a:t>/</a:t>
            </a:r>
            <a:r>
              <a:rPr dirty="0" sz="1900" spc="-160">
                <a:latin typeface="Times New Roman"/>
                <a:cs typeface="Times New Roman"/>
              </a:rPr>
              <a:t>O</a:t>
            </a:r>
            <a:r>
              <a:rPr dirty="0" sz="1900" spc="-10">
                <a:latin typeface="SimSun"/>
                <a:cs typeface="SimSun"/>
              </a:rPr>
              <a:t>设备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27577" y="3244342"/>
            <a:ext cx="6492875" cy="2198370"/>
          </a:xfrm>
          <a:custGeom>
            <a:avLst/>
            <a:gdLst/>
            <a:ahLst/>
            <a:cxnLst/>
            <a:rect l="l" t="t" r="r" b="b"/>
            <a:pathLst>
              <a:path w="6492875" h="2198370">
                <a:moveTo>
                  <a:pt x="0" y="2197988"/>
                </a:moveTo>
                <a:lnTo>
                  <a:pt x="6492621" y="2197988"/>
                </a:lnTo>
                <a:lnTo>
                  <a:pt x="6492621" y="0"/>
                </a:lnTo>
                <a:lnTo>
                  <a:pt x="0" y="0"/>
                </a:lnTo>
                <a:lnTo>
                  <a:pt x="0" y="21979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设备控制器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75282"/>
            <a:ext cx="9363710" cy="3552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设备控制器的主要功能：控制一个或多个I/O设备，以实现设备和计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算机之间的数据交换。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是CPU和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设备之间的接口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是一个可编址的设备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分成两类：控制字符设备的控制器、控制块设备的控制器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设备控制器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51559"/>
            <a:ext cx="3721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设备控制器的基本功能：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022" y="2263521"/>
            <a:ext cx="2695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接收和识别命令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022" y="2976753"/>
            <a:ext cx="1781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数据交换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022" y="3688842"/>
            <a:ext cx="3305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标识和报告设备状态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9022" y="4400245"/>
            <a:ext cx="17811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地址识别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022" y="5114035"/>
            <a:ext cx="2085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⑤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数据缓冲区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9022" y="5826048"/>
            <a:ext cx="1781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⑥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差错控制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0065" y="2323338"/>
            <a:ext cx="2955290" cy="46228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寄存器和命令译码器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0065" y="3007614"/>
            <a:ext cx="2955290" cy="46228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5"/>
              </a:spcBef>
            </a:pP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数据寄存器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0065" y="3690365"/>
            <a:ext cx="2955290" cy="462280"/>
          </a:xfrm>
          <a:custGeom>
            <a:avLst/>
            <a:gdLst/>
            <a:ahLst/>
            <a:cxnLst/>
            <a:rect l="l" t="t" r="r" b="b"/>
            <a:pathLst>
              <a:path w="2955290" h="462279">
                <a:moveTo>
                  <a:pt x="2955036" y="0"/>
                </a:moveTo>
                <a:lnTo>
                  <a:pt x="0" y="0"/>
                </a:lnTo>
                <a:lnTo>
                  <a:pt x="0" y="461772"/>
                </a:lnTo>
                <a:lnTo>
                  <a:pt x="2955036" y="461772"/>
                </a:lnTo>
                <a:lnTo>
                  <a:pt x="2955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100065" y="3690365"/>
            <a:ext cx="2955290" cy="46228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状态寄存器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0065" y="4373117"/>
            <a:ext cx="2955290" cy="462280"/>
          </a:xfrm>
          <a:custGeom>
            <a:avLst/>
            <a:gdLst/>
            <a:ahLst/>
            <a:cxnLst/>
            <a:rect l="l" t="t" r="r" b="b"/>
            <a:pathLst>
              <a:path w="2955290" h="462279">
                <a:moveTo>
                  <a:pt x="2955036" y="0"/>
                </a:moveTo>
                <a:lnTo>
                  <a:pt x="0" y="0"/>
                </a:lnTo>
                <a:lnTo>
                  <a:pt x="0" y="461772"/>
                </a:lnTo>
                <a:lnTo>
                  <a:pt x="2955036" y="461772"/>
                </a:lnTo>
                <a:lnTo>
                  <a:pt x="2955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00065" y="4373117"/>
            <a:ext cx="2955290" cy="46228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地址译码器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设备控制器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47240"/>
            <a:ext cx="8239759" cy="124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设备控制器的组成：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设备控制器与处理机的接口：数据线、地址线、控制线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022" y="3265423"/>
            <a:ext cx="3914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设备控制器与设备的接口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022" y="4123131"/>
            <a:ext cx="25431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I/O逻辑：译码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50535" y="3087623"/>
            <a:ext cx="7042784" cy="3220720"/>
            <a:chOff x="5050535" y="3087623"/>
            <a:chExt cx="7042784" cy="3220720"/>
          </a:xfrm>
        </p:grpSpPr>
        <p:sp>
          <p:nvSpPr>
            <p:cNvPr id="7" name="object 7"/>
            <p:cNvSpPr/>
            <p:nvPr/>
          </p:nvSpPr>
          <p:spPr>
            <a:xfrm>
              <a:off x="5050535" y="3087623"/>
              <a:ext cx="7042784" cy="3220720"/>
            </a:xfrm>
            <a:custGeom>
              <a:avLst/>
              <a:gdLst/>
              <a:ahLst/>
              <a:cxnLst/>
              <a:rect l="l" t="t" r="r" b="b"/>
              <a:pathLst>
                <a:path w="7042784" h="3220720">
                  <a:moveTo>
                    <a:pt x="7042404" y="0"/>
                  </a:moveTo>
                  <a:lnTo>
                    <a:pt x="0" y="0"/>
                  </a:lnTo>
                  <a:lnTo>
                    <a:pt x="0" y="3220212"/>
                  </a:lnTo>
                  <a:lnTo>
                    <a:pt x="7042404" y="3220212"/>
                  </a:lnTo>
                  <a:lnTo>
                    <a:pt x="7042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83603" y="3931194"/>
              <a:ext cx="1163955" cy="383540"/>
            </a:xfrm>
            <a:custGeom>
              <a:avLst/>
              <a:gdLst/>
              <a:ahLst/>
              <a:cxnLst/>
              <a:rect l="l" t="t" r="r" b="b"/>
              <a:pathLst>
                <a:path w="1163954" h="383539">
                  <a:moveTo>
                    <a:pt x="0" y="383027"/>
                  </a:moveTo>
                  <a:lnTo>
                    <a:pt x="1163372" y="383027"/>
                  </a:lnTo>
                  <a:lnTo>
                    <a:pt x="1163372" y="0"/>
                  </a:lnTo>
                  <a:lnTo>
                    <a:pt x="0" y="0"/>
                  </a:lnTo>
                  <a:lnTo>
                    <a:pt x="0" y="383027"/>
                  </a:lnTo>
                </a:path>
              </a:pathLst>
            </a:custGeom>
            <a:ln w="13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611522" y="3978527"/>
            <a:ext cx="971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数据寄存器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2399" y="3808385"/>
            <a:ext cx="2588895" cy="2326640"/>
          </a:xfrm>
          <a:custGeom>
            <a:avLst/>
            <a:gdLst/>
            <a:ahLst/>
            <a:cxnLst/>
            <a:rect l="l" t="t" r="r" b="b"/>
            <a:pathLst>
              <a:path w="2588895" h="2326640">
                <a:moveTo>
                  <a:pt x="1301203" y="1162773"/>
                </a:moveTo>
                <a:lnTo>
                  <a:pt x="2464575" y="1162773"/>
                </a:lnTo>
                <a:lnTo>
                  <a:pt x="2464575" y="642836"/>
                </a:lnTo>
                <a:lnTo>
                  <a:pt x="1301203" y="642836"/>
                </a:lnTo>
                <a:lnTo>
                  <a:pt x="1301203" y="1162773"/>
                </a:lnTo>
              </a:path>
              <a:path w="2588895" h="2326640">
                <a:moveTo>
                  <a:pt x="1164008" y="2326173"/>
                </a:moveTo>
                <a:lnTo>
                  <a:pt x="2588346" y="2326173"/>
                </a:lnTo>
                <a:lnTo>
                  <a:pt x="2588346" y="0"/>
                </a:lnTo>
                <a:lnTo>
                  <a:pt x="1164007" y="0"/>
                </a:lnTo>
                <a:lnTo>
                  <a:pt x="1164008" y="2326173"/>
                </a:lnTo>
              </a:path>
              <a:path w="2588895" h="2326640">
                <a:moveTo>
                  <a:pt x="0" y="314368"/>
                </a:moveTo>
                <a:lnTo>
                  <a:pt x="1301203" y="314368"/>
                </a:lnTo>
              </a:path>
            </a:pathLst>
          </a:custGeom>
          <a:ln w="134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20547" y="3855013"/>
            <a:ext cx="5880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数据线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39991" y="4088523"/>
            <a:ext cx="1561465" cy="1916430"/>
            <a:chOff x="7639991" y="4088523"/>
            <a:chExt cx="1561465" cy="1916430"/>
          </a:xfrm>
        </p:grpSpPr>
        <p:sp>
          <p:nvSpPr>
            <p:cNvPr id="13" name="object 13"/>
            <p:cNvSpPr/>
            <p:nvPr/>
          </p:nvSpPr>
          <p:spPr>
            <a:xfrm>
              <a:off x="7646976" y="4122753"/>
              <a:ext cx="1424940" cy="0"/>
            </a:xfrm>
            <a:custGeom>
              <a:avLst/>
              <a:gdLst/>
              <a:ahLst/>
              <a:cxnLst/>
              <a:rect l="l" t="t" r="r" b="b"/>
              <a:pathLst>
                <a:path w="1424940" h="0">
                  <a:moveTo>
                    <a:pt x="0" y="0"/>
                  </a:moveTo>
                  <a:lnTo>
                    <a:pt x="1424383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0241" y="4088523"/>
              <a:ext cx="178268" cy="8196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46976" y="4711190"/>
              <a:ext cx="904240" cy="0"/>
            </a:xfrm>
            <a:custGeom>
              <a:avLst/>
              <a:gdLst/>
              <a:ahLst/>
              <a:cxnLst/>
              <a:rect l="l" t="t" r="r" b="b"/>
              <a:pathLst>
                <a:path w="904240" h="0">
                  <a:moveTo>
                    <a:pt x="0" y="0"/>
                  </a:moveTo>
                  <a:lnTo>
                    <a:pt x="904229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0241" y="4663474"/>
              <a:ext cx="178268" cy="8196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427435" y="5094696"/>
              <a:ext cx="767080" cy="902969"/>
            </a:xfrm>
            <a:custGeom>
              <a:avLst/>
              <a:gdLst/>
              <a:ahLst/>
              <a:cxnLst/>
              <a:rect l="l" t="t" r="r" b="b"/>
              <a:pathLst>
                <a:path w="767079" h="902970">
                  <a:moveTo>
                    <a:pt x="0" y="902850"/>
                  </a:moveTo>
                  <a:lnTo>
                    <a:pt x="767011" y="902850"/>
                  </a:lnTo>
                  <a:lnTo>
                    <a:pt x="767010" y="0"/>
                  </a:lnTo>
                  <a:lnTo>
                    <a:pt x="0" y="0"/>
                  </a:lnTo>
                  <a:lnTo>
                    <a:pt x="0" y="902850"/>
                  </a:lnTo>
                </a:path>
              </a:pathLst>
            </a:custGeom>
            <a:ln w="134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501515" y="5401883"/>
            <a:ext cx="629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40">
                <a:latin typeface="Times New Roman"/>
                <a:cs typeface="Times New Roman"/>
              </a:rPr>
              <a:t>I</a:t>
            </a:r>
            <a:r>
              <a:rPr dirty="0" sz="1400" spc="35">
                <a:latin typeface="Times New Roman"/>
                <a:cs typeface="Times New Roman"/>
              </a:rPr>
              <a:t>/</a:t>
            </a:r>
            <a:r>
              <a:rPr dirty="0" sz="1400" spc="-40">
                <a:latin typeface="Times New Roman"/>
                <a:cs typeface="Times New Roman"/>
              </a:rPr>
              <a:t>O</a:t>
            </a:r>
            <a:r>
              <a:rPr dirty="0" sz="1400" spc="105">
                <a:latin typeface="SimSun"/>
                <a:cs typeface="SimSun"/>
              </a:rPr>
              <a:t>逻辑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75415" y="4115768"/>
            <a:ext cx="4423410" cy="1793239"/>
            <a:chOff x="5175415" y="4115768"/>
            <a:chExt cx="4423410" cy="1793239"/>
          </a:xfrm>
        </p:grpSpPr>
        <p:sp>
          <p:nvSpPr>
            <p:cNvPr id="20" name="object 20"/>
            <p:cNvSpPr/>
            <p:nvPr/>
          </p:nvSpPr>
          <p:spPr>
            <a:xfrm>
              <a:off x="7770746" y="4122753"/>
              <a:ext cx="1301115" cy="1095375"/>
            </a:xfrm>
            <a:custGeom>
              <a:avLst/>
              <a:gdLst/>
              <a:ahLst/>
              <a:cxnLst/>
              <a:rect l="l" t="t" r="r" b="b"/>
              <a:pathLst>
                <a:path w="1301115" h="1095375">
                  <a:moveTo>
                    <a:pt x="780459" y="971942"/>
                  </a:moveTo>
                  <a:lnTo>
                    <a:pt x="780459" y="588437"/>
                  </a:lnTo>
                </a:path>
                <a:path w="1301115" h="1095375">
                  <a:moveTo>
                    <a:pt x="1300613" y="971942"/>
                  </a:moveTo>
                  <a:lnTo>
                    <a:pt x="1300613" y="0"/>
                  </a:lnTo>
                </a:path>
                <a:path w="1301115" h="1095375">
                  <a:moveTo>
                    <a:pt x="0" y="1094910"/>
                  </a:moveTo>
                  <a:lnTo>
                    <a:pt x="656688" y="1094910"/>
                  </a:lnTo>
                </a:path>
              </a:pathLst>
            </a:custGeom>
            <a:ln w="13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688" y="5183411"/>
              <a:ext cx="191032" cy="819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46408" y="5217664"/>
              <a:ext cx="1355725" cy="0"/>
            </a:xfrm>
            <a:custGeom>
              <a:avLst/>
              <a:gdLst/>
              <a:ahLst/>
              <a:cxnLst/>
              <a:rect l="l" t="t" r="r" b="b"/>
              <a:pathLst>
                <a:path w="1355725" h="0">
                  <a:moveTo>
                    <a:pt x="0" y="0"/>
                  </a:moveTo>
                  <a:lnTo>
                    <a:pt x="41028" y="0"/>
                  </a:lnTo>
                </a:path>
                <a:path w="1355725" h="0">
                  <a:moveTo>
                    <a:pt x="109638" y="0"/>
                  </a:moveTo>
                  <a:lnTo>
                    <a:pt x="150689" y="0"/>
                  </a:lnTo>
                </a:path>
                <a:path w="1355725" h="0">
                  <a:moveTo>
                    <a:pt x="219299" y="0"/>
                  </a:moveTo>
                  <a:lnTo>
                    <a:pt x="260350" y="0"/>
                  </a:lnTo>
                </a:path>
                <a:path w="1355725" h="0">
                  <a:moveTo>
                    <a:pt x="328937" y="0"/>
                  </a:moveTo>
                  <a:lnTo>
                    <a:pt x="369988" y="0"/>
                  </a:lnTo>
                </a:path>
                <a:path w="1355725" h="0">
                  <a:moveTo>
                    <a:pt x="438028" y="0"/>
                  </a:moveTo>
                  <a:lnTo>
                    <a:pt x="479079" y="0"/>
                  </a:lnTo>
                </a:path>
                <a:path w="1355725" h="0">
                  <a:moveTo>
                    <a:pt x="547689" y="0"/>
                  </a:moveTo>
                  <a:lnTo>
                    <a:pt x="588740" y="0"/>
                  </a:lnTo>
                </a:path>
                <a:path w="1355725" h="0">
                  <a:moveTo>
                    <a:pt x="657350" y="0"/>
                  </a:moveTo>
                  <a:lnTo>
                    <a:pt x="698378" y="0"/>
                  </a:lnTo>
                </a:path>
                <a:path w="1355725" h="0">
                  <a:moveTo>
                    <a:pt x="766988" y="0"/>
                  </a:moveTo>
                  <a:lnTo>
                    <a:pt x="808039" y="0"/>
                  </a:lnTo>
                </a:path>
                <a:path w="1355725" h="0">
                  <a:moveTo>
                    <a:pt x="876649" y="0"/>
                  </a:moveTo>
                  <a:lnTo>
                    <a:pt x="917700" y="0"/>
                  </a:lnTo>
                </a:path>
                <a:path w="1355725" h="0">
                  <a:moveTo>
                    <a:pt x="985785" y="0"/>
                  </a:moveTo>
                  <a:lnTo>
                    <a:pt x="1026814" y="0"/>
                  </a:lnTo>
                </a:path>
                <a:path w="1355725" h="0">
                  <a:moveTo>
                    <a:pt x="1095423" y="0"/>
                  </a:moveTo>
                  <a:lnTo>
                    <a:pt x="1136452" y="0"/>
                  </a:lnTo>
                </a:path>
                <a:path w="1355725" h="0">
                  <a:moveTo>
                    <a:pt x="1205061" y="0"/>
                  </a:moveTo>
                  <a:lnTo>
                    <a:pt x="1246090" y="0"/>
                  </a:lnTo>
                </a:path>
                <a:path w="1355725" h="0">
                  <a:moveTo>
                    <a:pt x="1314700" y="0"/>
                  </a:moveTo>
                  <a:lnTo>
                    <a:pt x="1355728" y="0"/>
                  </a:lnTo>
                </a:path>
              </a:pathLst>
            </a:custGeom>
            <a:ln w="13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82400" y="5217664"/>
              <a:ext cx="1164590" cy="0"/>
            </a:xfrm>
            <a:custGeom>
              <a:avLst/>
              <a:gdLst/>
              <a:ahLst/>
              <a:cxnLst/>
              <a:rect l="l" t="t" r="r" b="b"/>
              <a:pathLst>
                <a:path w="1164589" h="0">
                  <a:moveTo>
                    <a:pt x="0" y="0"/>
                  </a:moveTo>
                  <a:lnTo>
                    <a:pt x="1164008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5466" y="5183410"/>
              <a:ext cx="177676" cy="8196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82400" y="5874601"/>
              <a:ext cx="3245485" cy="0"/>
            </a:xfrm>
            <a:custGeom>
              <a:avLst/>
              <a:gdLst/>
              <a:ahLst/>
              <a:cxnLst/>
              <a:rect l="l" t="t" r="r" b="b"/>
              <a:pathLst>
                <a:path w="3245484" h="0">
                  <a:moveTo>
                    <a:pt x="0" y="0"/>
                  </a:moveTo>
                  <a:lnTo>
                    <a:pt x="3245035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3137" y="5826862"/>
              <a:ext cx="191032" cy="8196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194446" y="5217664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09" h="0">
                  <a:moveTo>
                    <a:pt x="0" y="0"/>
                  </a:moveTo>
                  <a:lnTo>
                    <a:pt x="397067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7711" y="5183411"/>
              <a:ext cx="191716" cy="8196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285236" y="5429272"/>
            <a:ext cx="203835" cy="2038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SimSun"/>
                <a:cs typeface="SimSun"/>
              </a:rPr>
              <a:t>…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187461" y="3801400"/>
            <a:ext cx="1575435" cy="2107565"/>
            <a:chOff x="9187461" y="3801400"/>
            <a:chExt cx="1575435" cy="2107565"/>
          </a:xfrm>
        </p:grpSpPr>
        <p:sp>
          <p:nvSpPr>
            <p:cNvPr id="31" name="object 31"/>
            <p:cNvSpPr/>
            <p:nvPr/>
          </p:nvSpPr>
          <p:spPr>
            <a:xfrm>
              <a:off x="9194446" y="5874601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 h="0">
                  <a:moveTo>
                    <a:pt x="0" y="0"/>
                  </a:moveTo>
                  <a:lnTo>
                    <a:pt x="780687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87712" y="5826861"/>
              <a:ext cx="191716" cy="8196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591514" y="4191253"/>
              <a:ext cx="384175" cy="1026794"/>
            </a:xfrm>
            <a:custGeom>
              <a:avLst/>
              <a:gdLst/>
              <a:ahLst/>
              <a:cxnLst/>
              <a:rect l="l" t="t" r="r" b="b"/>
              <a:pathLst>
                <a:path w="384175" h="1026795">
                  <a:moveTo>
                    <a:pt x="0" y="1026410"/>
                  </a:moveTo>
                  <a:lnTo>
                    <a:pt x="0" y="0"/>
                  </a:lnTo>
                </a:path>
                <a:path w="384175" h="1026795">
                  <a:moveTo>
                    <a:pt x="0" y="0"/>
                  </a:moveTo>
                  <a:lnTo>
                    <a:pt x="383619" y="0"/>
                  </a:lnTo>
                </a:path>
              </a:pathLst>
            </a:custGeom>
            <a:ln w="13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04056" y="4157023"/>
              <a:ext cx="177811" cy="684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5133" y="3808385"/>
              <a:ext cx="781050" cy="766445"/>
            </a:xfrm>
            <a:custGeom>
              <a:avLst/>
              <a:gdLst/>
              <a:ahLst/>
              <a:cxnLst/>
              <a:rect l="l" t="t" r="r" b="b"/>
              <a:pathLst>
                <a:path w="781050" h="766445">
                  <a:moveTo>
                    <a:pt x="0" y="766373"/>
                  </a:moveTo>
                  <a:lnTo>
                    <a:pt x="780459" y="766373"/>
                  </a:lnTo>
                  <a:lnTo>
                    <a:pt x="780459" y="0"/>
                  </a:lnTo>
                  <a:lnTo>
                    <a:pt x="0" y="0"/>
                  </a:lnTo>
                  <a:lnTo>
                    <a:pt x="0" y="766373"/>
                  </a:lnTo>
                </a:path>
              </a:pathLst>
            </a:custGeom>
            <a:ln w="13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0089557" y="3827972"/>
            <a:ext cx="588010" cy="6769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R="5080">
              <a:lnSpc>
                <a:spcPct val="102699"/>
              </a:lnSpc>
              <a:spcBef>
                <a:spcPts val="55"/>
              </a:spcBef>
            </a:pPr>
            <a:r>
              <a:rPr dirty="0" sz="1400" spc="105">
                <a:latin typeface="SimSun"/>
                <a:cs typeface="SimSun"/>
              </a:rPr>
              <a:t>控制器 与设备 </a:t>
            </a:r>
            <a:r>
              <a:rPr dirty="0" sz="1400" spc="105">
                <a:latin typeface="SimSun"/>
                <a:cs typeface="SimSun"/>
              </a:rPr>
              <a:t>接口1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968148" y="3896941"/>
            <a:ext cx="1561465" cy="2108200"/>
            <a:chOff x="9968148" y="3896941"/>
            <a:chExt cx="1561465" cy="2108200"/>
          </a:xfrm>
        </p:grpSpPr>
        <p:sp>
          <p:nvSpPr>
            <p:cNvPr id="38" name="object 38"/>
            <p:cNvSpPr/>
            <p:nvPr/>
          </p:nvSpPr>
          <p:spPr>
            <a:xfrm>
              <a:off x="10755592" y="3931194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79" h="0">
                  <a:moveTo>
                    <a:pt x="0" y="0"/>
                  </a:moveTo>
                  <a:lnTo>
                    <a:pt x="767010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48858" y="3896941"/>
              <a:ext cx="177583" cy="6850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755592" y="4191253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79" h="0">
                  <a:moveTo>
                    <a:pt x="0" y="0"/>
                  </a:moveTo>
                  <a:lnTo>
                    <a:pt x="767010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48858" y="4157023"/>
              <a:ext cx="177583" cy="6848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755592" y="4451222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79" h="0">
                  <a:moveTo>
                    <a:pt x="0" y="0"/>
                  </a:moveTo>
                  <a:lnTo>
                    <a:pt x="767010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51525" y="4403505"/>
              <a:ext cx="177813" cy="8196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975133" y="5217663"/>
              <a:ext cx="781050" cy="780415"/>
            </a:xfrm>
            <a:custGeom>
              <a:avLst/>
              <a:gdLst/>
              <a:ahLst/>
              <a:cxnLst/>
              <a:rect l="l" t="t" r="r" b="b"/>
              <a:pathLst>
                <a:path w="781050" h="780414">
                  <a:moveTo>
                    <a:pt x="0" y="779882"/>
                  </a:moveTo>
                  <a:lnTo>
                    <a:pt x="780459" y="779882"/>
                  </a:lnTo>
                  <a:lnTo>
                    <a:pt x="780459" y="0"/>
                  </a:lnTo>
                  <a:lnTo>
                    <a:pt x="0" y="0"/>
                  </a:lnTo>
                  <a:lnTo>
                    <a:pt x="0" y="779882"/>
                  </a:lnTo>
                </a:path>
              </a:pathLst>
            </a:custGeom>
            <a:ln w="13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0089558" y="5251420"/>
            <a:ext cx="588010" cy="6762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R="5080">
              <a:lnSpc>
                <a:spcPct val="102499"/>
              </a:lnSpc>
              <a:spcBef>
                <a:spcPts val="55"/>
              </a:spcBef>
            </a:pPr>
            <a:r>
              <a:rPr dirty="0" sz="1400" spc="105">
                <a:latin typeface="SimSun"/>
                <a:cs typeface="SimSun"/>
              </a:rPr>
              <a:t>控制器 与设备 </a:t>
            </a:r>
            <a:r>
              <a:rPr dirty="0" sz="1400" spc="105">
                <a:latin typeface="SimSun"/>
                <a:cs typeface="SimSun"/>
              </a:rPr>
              <a:t>接</a:t>
            </a:r>
            <a:r>
              <a:rPr dirty="0" sz="1400" spc="-114">
                <a:latin typeface="SimSun"/>
                <a:cs typeface="SimSun"/>
              </a:rPr>
              <a:t>口</a:t>
            </a:r>
            <a:r>
              <a:rPr dirty="0" sz="140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748607" y="5320412"/>
            <a:ext cx="781050" cy="588645"/>
            <a:chOff x="10748607" y="5320412"/>
            <a:chExt cx="781050" cy="588645"/>
          </a:xfrm>
        </p:grpSpPr>
        <p:sp>
          <p:nvSpPr>
            <p:cNvPr id="47" name="object 47"/>
            <p:cNvSpPr/>
            <p:nvPr/>
          </p:nvSpPr>
          <p:spPr>
            <a:xfrm>
              <a:off x="10755592" y="5354664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79" h="0">
                  <a:moveTo>
                    <a:pt x="0" y="0"/>
                  </a:moveTo>
                  <a:lnTo>
                    <a:pt x="767010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48858" y="5320412"/>
              <a:ext cx="177583" cy="6848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755592" y="5614633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79" h="0">
                  <a:moveTo>
                    <a:pt x="0" y="0"/>
                  </a:moveTo>
                  <a:lnTo>
                    <a:pt x="767010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48857" y="5566893"/>
              <a:ext cx="177585" cy="8196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755592" y="5874601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79" h="0">
                  <a:moveTo>
                    <a:pt x="0" y="0"/>
                  </a:moveTo>
                  <a:lnTo>
                    <a:pt x="767010" y="0"/>
                  </a:lnTo>
                </a:path>
              </a:pathLst>
            </a:custGeom>
            <a:ln w="134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51525" y="5826862"/>
              <a:ext cx="177813" cy="8196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1595999" y="5163323"/>
            <a:ext cx="396240" cy="806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>
              <a:lnSpc>
                <a:spcPct val="122000"/>
              </a:lnSpc>
              <a:spcBef>
                <a:spcPts val="95"/>
              </a:spcBef>
            </a:pPr>
            <a:r>
              <a:rPr dirty="0" sz="1400" spc="105">
                <a:latin typeface="SimSun"/>
                <a:cs typeface="SimSun"/>
              </a:rPr>
              <a:t>数据 状态 控制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595999" y="3739558"/>
            <a:ext cx="39624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22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数据 状态 控制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086034" y="3671248"/>
            <a:ext cx="5176520" cy="2586990"/>
          </a:xfrm>
          <a:custGeom>
            <a:avLst/>
            <a:gdLst/>
            <a:ahLst/>
            <a:cxnLst/>
            <a:rect l="l" t="t" r="r" b="b"/>
            <a:pathLst>
              <a:path w="5176520" h="2586990">
                <a:moveTo>
                  <a:pt x="0" y="2586835"/>
                </a:moveTo>
                <a:lnTo>
                  <a:pt x="5176036" y="2586835"/>
                </a:lnTo>
                <a:lnTo>
                  <a:pt x="5176035" y="0"/>
                </a:lnTo>
                <a:lnTo>
                  <a:pt x="0" y="0"/>
                </a:lnTo>
                <a:lnTo>
                  <a:pt x="0" y="2586835"/>
                </a:lnTo>
              </a:path>
            </a:pathLst>
          </a:custGeom>
          <a:ln w="134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0257618" y="4785798"/>
            <a:ext cx="203835" cy="2038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585"/>
              </a:lnSpc>
            </a:pPr>
            <a:r>
              <a:rPr dirty="0" sz="1400">
                <a:latin typeface="SimSun"/>
                <a:cs typeface="SimSun"/>
              </a:rPr>
              <a:t>…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20547" y="4457482"/>
            <a:ext cx="2080260" cy="7315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369060" marR="5080" indent="-137795">
              <a:lnSpc>
                <a:spcPct val="102600"/>
              </a:lnSpc>
              <a:spcBef>
                <a:spcPts val="55"/>
              </a:spcBef>
            </a:pPr>
            <a:r>
              <a:rPr dirty="0" sz="1400" spc="105">
                <a:latin typeface="SimSun"/>
                <a:cs typeface="SimSun"/>
              </a:rPr>
              <a:t>控制</a:t>
            </a:r>
            <a:r>
              <a:rPr dirty="0" sz="1400" spc="-55">
                <a:latin typeface="SimSun"/>
                <a:cs typeface="SimSun"/>
              </a:rPr>
              <a:t>/</a:t>
            </a:r>
            <a:r>
              <a:rPr dirty="0" sz="1400" spc="105">
                <a:latin typeface="SimSun"/>
                <a:cs typeface="SimSun"/>
              </a:rPr>
              <a:t>状</a:t>
            </a:r>
            <a:r>
              <a:rPr dirty="0" sz="1400">
                <a:latin typeface="SimSun"/>
                <a:cs typeface="SimSun"/>
              </a:rPr>
              <a:t>态 </a:t>
            </a:r>
            <a:r>
              <a:rPr dirty="0" sz="1400" spc="105">
                <a:latin typeface="SimSun"/>
                <a:cs typeface="SimSun"/>
              </a:rPr>
              <a:t>寄存器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400" spc="105">
                <a:latin typeface="SimSun"/>
                <a:cs typeface="SimSun"/>
              </a:rPr>
              <a:t>地址线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20547" y="5593351"/>
            <a:ext cx="5880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SimSun"/>
                <a:cs typeface="SimSun"/>
              </a:rPr>
              <a:t>控制线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28040" y="3198007"/>
            <a:ext cx="14922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Times New Roman"/>
                <a:cs typeface="Times New Roman"/>
              </a:rPr>
              <a:t>CPU</a:t>
            </a:r>
            <a:r>
              <a:rPr dirty="0" sz="1400" spc="105">
                <a:latin typeface="SimSun"/>
                <a:cs typeface="SimSun"/>
              </a:rPr>
              <a:t>与控制器接口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925215" y="3198007"/>
            <a:ext cx="16040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400">
                <a:latin typeface="SimSun"/>
                <a:cs typeface="SimSun"/>
              </a:rPr>
              <a:t>控</a:t>
            </a:r>
            <a:r>
              <a:rPr dirty="0" sz="1400" spc="-90">
                <a:latin typeface="SimSun"/>
                <a:cs typeface="SimSun"/>
              </a:rPr>
              <a:t> </a:t>
            </a:r>
            <a:r>
              <a:rPr dirty="0" sz="1400" spc="-400">
                <a:latin typeface="SimSun"/>
                <a:cs typeface="SimSun"/>
              </a:rPr>
              <a:t>制</a:t>
            </a:r>
            <a:r>
              <a:rPr dirty="0" sz="1400" spc="20">
                <a:latin typeface="SimSun"/>
                <a:cs typeface="SimSun"/>
              </a:rPr>
              <a:t> </a:t>
            </a:r>
            <a:r>
              <a:rPr dirty="0" sz="1400" spc="-400">
                <a:latin typeface="SimSun"/>
                <a:cs typeface="SimSun"/>
              </a:rPr>
              <a:t>器</a:t>
            </a:r>
            <a:r>
              <a:rPr dirty="0" sz="1400" spc="-90">
                <a:latin typeface="SimSun"/>
                <a:cs typeface="SimSun"/>
              </a:rPr>
              <a:t> </a:t>
            </a:r>
            <a:r>
              <a:rPr dirty="0" sz="1400" spc="-400">
                <a:latin typeface="SimSun"/>
                <a:cs typeface="SimSun"/>
              </a:rPr>
              <a:t>与</a:t>
            </a:r>
            <a:r>
              <a:rPr dirty="0" sz="1400" spc="-90">
                <a:latin typeface="SimSun"/>
                <a:cs typeface="SimSun"/>
              </a:rPr>
              <a:t> </a:t>
            </a:r>
            <a:r>
              <a:rPr dirty="0" sz="1400" spc="-400">
                <a:latin typeface="SimSun"/>
                <a:cs typeface="SimSun"/>
              </a:rPr>
              <a:t>设</a:t>
            </a:r>
            <a:r>
              <a:rPr dirty="0" sz="1400" spc="20">
                <a:latin typeface="SimSun"/>
                <a:cs typeface="SimSun"/>
              </a:rPr>
              <a:t> </a:t>
            </a:r>
            <a:r>
              <a:rPr dirty="0" sz="1400" spc="-400">
                <a:latin typeface="SimSun"/>
                <a:cs typeface="SimSun"/>
              </a:rPr>
              <a:t>备</a:t>
            </a:r>
            <a:r>
              <a:rPr dirty="0" sz="1400" spc="-90">
                <a:latin typeface="SimSun"/>
                <a:cs typeface="SimSun"/>
              </a:rPr>
              <a:t> </a:t>
            </a:r>
            <a:r>
              <a:rPr dirty="0" sz="1400" spc="-400">
                <a:latin typeface="SimSun"/>
                <a:cs typeface="SimSun"/>
              </a:rPr>
              <a:t>接</a:t>
            </a:r>
            <a:r>
              <a:rPr dirty="0" sz="1400" spc="-90">
                <a:latin typeface="SimSun"/>
                <a:cs typeface="SimSun"/>
              </a:rPr>
              <a:t> </a:t>
            </a:r>
            <a:r>
              <a:rPr dirty="0" sz="1400" spc="-400">
                <a:latin typeface="SimSun"/>
                <a:cs typeface="SimSun"/>
              </a:rPr>
              <a:t>口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040947" y="3078098"/>
            <a:ext cx="7061834" cy="3239770"/>
            <a:chOff x="5040947" y="3078098"/>
            <a:chExt cx="7061834" cy="3239770"/>
          </a:xfrm>
        </p:grpSpPr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12115" y="4088523"/>
              <a:ext cx="178223" cy="8196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45709" y="3082861"/>
              <a:ext cx="7052309" cy="3230245"/>
            </a:xfrm>
            <a:custGeom>
              <a:avLst/>
              <a:gdLst/>
              <a:ahLst/>
              <a:cxnLst/>
              <a:rect l="l" t="t" r="r" b="b"/>
              <a:pathLst>
                <a:path w="7052309" h="3230245">
                  <a:moveTo>
                    <a:pt x="0" y="3229737"/>
                  </a:moveTo>
                  <a:lnTo>
                    <a:pt x="7051929" y="3229737"/>
                  </a:lnTo>
                  <a:lnTo>
                    <a:pt x="7051929" y="0"/>
                  </a:lnTo>
                  <a:lnTo>
                    <a:pt x="0" y="0"/>
                  </a:lnTo>
                  <a:lnTo>
                    <a:pt x="0" y="3229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486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四、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通道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39873"/>
            <a:ext cx="9513570" cy="326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引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I/O通道的目的：减少CPU对I/O任务的干预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25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通道的定义：通道是一个独立于CPU的专管输入/输出控制的处理机，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它控制设备与内存直接进行数据交换，它有自己的通道指令，这些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 通道指令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CPU启动，并在操作结束时向CPU发中断信号。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626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四</a:t>
            </a:r>
            <a:r>
              <a:rPr dirty="0">
                <a:latin typeface="Microsoft YaHei UI"/>
                <a:cs typeface="Microsoft YaHei UI"/>
              </a:rPr>
              <a:t>、</a:t>
            </a:r>
            <a:r>
              <a:rPr dirty="0" spc="-60">
                <a:latin typeface="Microsoft YaHei UI"/>
                <a:cs typeface="Microsoft YaHei UI"/>
              </a:rPr>
              <a:t> 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通道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39873"/>
            <a:ext cx="5253355" cy="2475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通道与一般处理机的区别：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7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指令类型单一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没有自己的内存，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与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CPU共享内存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626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四</a:t>
            </a:r>
            <a:r>
              <a:rPr dirty="0">
                <a:latin typeface="Microsoft YaHei UI"/>
                <a:cs typeface="Microsoft YaHei UI"/>
              </a:rPr>
              <a:t>、</a:t>
            </a:r>
            <a:r>
              <a:rPr dirty="0" spc="-60">
                <a:latin typeface="Microsoft YaHei UI"/>
                <a:cs typeface="Microsoft YaHei UI"/>
              </a:rPr>
              <a:t> 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通道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42668"/>
            <a:ext cx="9547225" cy="438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道的类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imSun"/>
              <a:cs typeface="SimSun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  <a:tabLst>
                <a:tab pos="728345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200">
                <a:latin typeface="SimSun"/>
                <a:cs typeface="SimSun"/>
              </a:rPr>
              <a:t>字</a:t>
            </a:r>
            <a:r>
              <a:rPr dirty="0" sz="2200" spc="-5">
                <a:latin typeface="SimSun"/>
                <a:cs typeface="SimSun"/>
              </a:rPr>
              <a:t>节多路通</a:t>
            </a:r>
            <a:r>
              <a:rPr dirty="0" sz="2200">
                <a:latin typeface="SimSun"/>
                <a:cs typeface="SimSun"/>
              </a:rPr>
              <a:t>道</a:t>
            </a:r>
            <a:r>
              <a:rPr dirty="0" sz="2200" spc="-5">
                <a:latin typeface="SimSun"/>
                <a:cs typeface="SimSun"/>
              </a:rPr>
              <a:t>：以字节</a:t>
            </a:r>
            <a:r>
              <a:rPr dirty="0" sz="2200">
                <a:latin typeface="SimSun"/>
                <a:cs typeface="SimSun"/>
              </a:rPr>
              <a:t>为</a:t>
            </a:r>
            <a:r>
              <a:rPr dirty="0" sz="2200" spc="-5">
                <a:latin typeface="SimSun"/>
                <a:cs typeface="SimSun"/>
              </a:rPr>
              <a:t>单位传送</a:t>
            </a:r>
            <a:r>
              <a:rPr dirty="0" sz="2200">
                <a:latin typeface="SimSun"/>
                <a:cs typeface="SimSun"/>
              </a:rPr>
              <a:t>数</a:t>
            </a:r>
            <a:r>
              <a:rPr dirty="0" sz="2200" spc="-5">
                <a:latin typeface="SimSun"/>
                <a:cs typeface="SimSun"/>
              </a:rPr>
              <a:t>据；以分</a:t>
            </a:r>
            <a:r>
              <a:rPr dirty="0" sz="2200">
                <a:latin typeface="SimSun"/>
                <a:cs typeface="SimSun"/>
              </a:rPr>
              <a:t>时</a:t>
            </a:r>
            <a:r>
              <a:rPr dirty="0" sz="2200" spc="-5">
                <a:latin typeface="SimSun"/>
                <a:cs typeface="SimSun"/>
              </a:rPr>
              <a:t>方式同时</a:t>
            </a:r>
            <a:r>
              <a:rPr dirty="0" sz="2200">
                <a:latin typeface="SimSun"/>
                <a:cs typeface="SimSun"/>
              </a:rPr>
              <a:t>执</a:t>
            </a:r>
            <a:r>
              <a:rPr dirty="0" sz="2200" spc="-5">
                <a:latin typeface="SimSun"/>
                <a:cs typeface="SimSun"/>
              </a:rPr>
              <a:t>行多条通道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SimSun"/>
              <a:cs typeface="SimSun"/>
            </a:endParaRPr>
          </a:p>
          <a:p>
            <a:pPr marL="728345">
              <a:lnSpc>
                <a:spcPct val="100000"/>
              </a:lnSpc>
            </a:pPr>
            <a:r>
              <a:rPr dirty="0" sz="2200">
                <a:latin typeface="SimSun"/>
                <a:cs typeface="SimSun"/>
              </a:rPr>
              <a:t>指</a:t>
            </a:r>
            <a:r>
              <a:rPr dirty="0" sz="2200" spc="-5">
                <a:latin typeface="SimSun"/>
                <a:cs typeface="SimSun"/>
              </a:rPr>
              <a:t>令程</a:t>
            </a:r>
            <a:r>
              <a:rPr dirty="0" sz="2200">
                <a:latin typeface="SimSun"/>
                <a:cs typeface="SimSun"/>
              </a:rPr>
              <a:t>序</a:t>
            </a:r>
            <a:r>
              <a:rPr dirty="0" sz="2200" spc="-5">
                <a:latin typeface="SimSun"/>
                <a:cs typeface="SimSun"/>
              </a:rPr>
              <a:t>；</a:t>
            </a:r>
            <a:r>
              <a:rPr dirty="0" sz="2200">
                <a:latin typeface="SimSun"/>
                <a:cs typeface="SimSun"/>
              </a:rPr>
              <a:t>用</a:t>
            </a:r>
            <a:r>
              <a:rPr dirty="0" sz="2200" spc="-5">
                <a:latin typeface="SimSun"/>
                <a:cs typeface="SimSun"/>
              </a:rPr>
              <a:t>于连</a:t>
            </a:r>
            <a:r>
              <a:rPr dirty="0" sz="2200">
                <a:latin typeface="SimSun"/>
                <a:cs typeface="SimSun"/>
              </a:rPr>
              <a:t>接</a:t>
            </a:r>
            <a:r>
              <a:rPr dirty="0" sz="2200" spc="-5">
                <a:latin typeface="SimSun"/>
                <a:cs typeface="SimSun"/>
              </a:rPr>
              <a:t>大</a:t>
            </a:r>
            <a:r>
              <a:rPr dirty="0" sz="2200">
                <a:latin typeface="SimSun"/>
                <a:cs typeface="SimSun"/>
              </a:rPr>
              <a:t>量</a:t>
            </a:r>
            <a:r>
              <a:rPr dirty="0" sz="2200" spc="-5">
                <a:latin typeface="SimSun"/>
                <a:cs typeface="SimSun"/>
              </a:rPr>
              <a:t>低速</a:t>
            </a:r>
            <a:r>
              <a:rPr dirty="0" sz="2200">
                <a:latin typeface="SimSun"/>
                <a:cs typeface="SimSun"/>
              </a:rPr>
              <a:t>设</a:t>
            </a:r>
            <a:r>
              <a:rPr dirty="0" sz="2200" spc="-5">
                <a:latin typeface="SimSun"/>
                <a:cs typeface="SimSun"/>
              </a:rPr>
              <a:t>备。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imSun"/>
              <a:cs typeface="SimSun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  <a:tabLst>
                <a:tab pos="728345" algn="l"/>
              </a:tabLst>
            </a:pPr>
            <a:r>
              <a:rPr dirty="0" sz="1750" spc="15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200">
                <a:latin typeface="SimSun"/>
                <a:cs typeface="SimSun"/>
              </a:rPr>
              <a:t>数</a:t>
            </a:r>
            <a:r>
              <a:rPr dirty="0" sz="2200" spc="-5">
                <a:latin typeface="SimSun"/>
                <a:cs typeface="SimSun"/>
              </a:rPr>
              <a:t>组选择通</a:t>
            </a:r>
            <a:r>
              <a:rPr dirty="0" sz="2200">
                <a:latin typeface="SimSun"/>
                <a:cs typeface="SimSun"/>
              </a:rPr>
              <a:t>道</a:t>
            </a:r>
            <a:r>
              <a:rPr dirty="0" sz="2200" spc="-5">
                <a:latin typeface="SimSun"/>
                <a:cs typeface="SimSun"/>
              </a:rPr>
              <a:t>：一次只</a:t>
            </a:r>
            <a:r>
              <a:rPr dirty="0" sz="2200">
                <a:latin typeface="SimSun"/>
                <a:cs typeface="SimSun"/>
              </a:rPr>
              <a:t>能</a:t>
            </a:r>
            <a:r>
              <a:rPr dirty="0" sz="2200" spc="-5">
                <a:latin typeface="SimSun"/>
                <a:cs typeface="SimSun"/>
              </a:rPr>
              <a:t>控制一台</a:t>
            </a:r>
            <a:r>
              <a:rPr dirty="0" sz="2200">
                <a:latin typeface="SimSun"/>
                <a:cs typeface="SimSun"/>
              </a:rPr>
              <a:t>设</a:t>
            </a:r>
            <a:r>
              <a:rPr dirty="0" sz="2200" spc="-5">
                <a:latin typeface="SimSun"/>
                <a:cs typeface="SimSun"/>
              </a:rPr>
              <a:t>备进</a:t>
            </a:r>
            <a:r>
              <a:rPr dirty="0" sz="2200" spc="15">
                <a:latin typeface="SimSun"/>
                <a:cs typeface="SimSun"/>
              </a:rPr>
              <a:t>行</a:t>
            </a:r>
            <a:r>
              <a:rPr dirty="0" sz="2200" spc="-5">
                <a:latin typeface="SimSun"/>
                <a:cs typeface="SimSun"/>
              </a:rPr>
              <a:t>I/O</a:t>
            </a:r>
            <a:r>
              <a:rPr dirty="0" sz="2200">
                <a:latin typeface="SimSun"/>
                <a:cs typeface="SimSun"/>
              </a:rPr>
              <a:t>操</a:t>
            </a:r>
            <a:r>
              <a:rPr dirty="0" sz="2200" spc="-5">
                <a:latin typeface="SimSun"/>
                <a:cs typeface="SimSun"/>
              </a:rPr>
              <a:t>作；</a:t>
            </a:r>
            <a:r>
              <a:rPr dirty="0" sz="2200">
                <a:latin typeface="SimSun"/>
                <a:cs typeface="SimSun"/>
              </a:rPr>
              <a:t>一</a:t>
            </a:r>
            <a:r>
              <a:rPr dirty="0" sz="2200" spc="-5">
                <a:latin typeface="SimSun"/>
                <a:cs typeface="SimSun"/>
              </a:rPr>
              <a:t>次</a:t>
            </a:r>
            <a:r>
              <a:rPr dirty="0" sz="2200">
                <a:latin typeface="SimSun"/>
                <a:cs typeface="SimSun"/>
              </a:rPr>
              <a:t>只</a:t>
            </a:r>
            <a:r>
              <a:rPr dirty="0" sz="2200" spc="-5">
                <a:latin typeface="SimSun"/>
                <a:cs typeface="SimSun"/>
              </a:rPr>
              <a:t>能执</a:t>
            </a:r>
            <a:r>
              <a:rPr dirty="0" sz="2200">
                <a:latin typeface="SimSun"/>
                <a:cs typeface="SimSun"/>
              </a:rPr>
              <a:t>行</a:t>
            </a:r>
            <a:r>
              <a:rPr dirty="0" sz="2200" spc="-5">
                <a:latin typeface="SimSun"/>
                <a:cs typeface="SimSun"/>
              </a:rPr>
              <a:t>一条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imSun"/>
              <a:cs typeface="SimSun"/>
            </a:endParaRPr>
          </a:p>
          <a:p>
            <a:pPr marL="72834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SimSun"/>
                <a:cs typeface="SimSun"/>
              </a:rPr>
              <a:t>通</a:t>
            </a:r>
            <a:r>
              <a:rPr dirty="0" sz="2200" spc="-5">
                <a:latin typeface="SimSun"/>
                <a:cs typeface="SimSun"/>
              </a:rPr>
              <a:t>道指</a:t>
            </a:r>
            <a:r>
              <a:rPr dirty="0" sz="2200">
                <a:latin typeface="SimSun"/>
                <a:cs typeface="SimSun"/>
              </a:rPr>
              <a:t>令</a:t>
            </a:r>
            <a:r>
              <a:rPr dirty="0" sz="2200" spc="-5">
                <a:latin typeface="SimSun"/>
                <a:cs typeface="SimSun"/>
              </a:rPr>
              <a:t>；</a:t>
            </a:r>
            <a:r>
              <a:rPr dirty="0" sz="2200">
                <a:latin typeface="SimSun"/>
                <a:cs typeface="SimSun"/>
              </a:rPr>
              <a:t>以</a:t>
            </a:r>
            <a:r>
              <a:rPr dirty="0" sz="2200" spc="-5">
                <a:latin typeface="SimSun"/>
                <a:cs typeface="SimSun"/>
              </a:rPr>
              <a:t>块为</a:t>
            </a:r>
            <a:r>
              <a:rPr dirty="0" sz="2200">
                <a:latin typeface="SimSun"/>
                <a:cs typeface="SimSun"/>
              </a:rPr>
              <a:t>单</a:t>
            </a:r>
            <a:r>
              <a:rPr dirty="0" sz="2200" spc="-5">
                <a:latin typeface="SimSun"/>
                <a:cs typeface="SimSun"/>
              </a:rPr>
              <a:t>位</a:t>
            </a:r>
            <a:r>
              <a:rPr dirty="0" sz="2200">
                <a:latin typeface="SimSun"/>
                <a:cs typeface="SimSun"/>
              </a:rPr>
              <a:t>高</a:t>
            </a:r>
            <a:r>
              <a:rPr dirty="0" sz="2200" spc="-5">
                <a:latin typeface="SimSun"/>
                <a:cs typeface="SimSun"/>
              </a:rPr>
              <a:t>速成</a:t>
            </a:r>
            <a:r>
              <a:rPr dirty="0" sz="2200">
                <a:latin typeface="SimSun"/>
                <a:cs typeface="SimSun"/>
              </a:rPr>
              <a:t>批</a:t>
            </a:r>
            <a:r>
              <a:rPr dirty="0" sz="2200" spc="-5">
                <a:latin typeface="SimSun"/>
                <a:cs typeface="SimSun"/>
              </a:rPr>
              <a:t>传</a:t>
            </a:r>
            <a:r>
              <a:rPr dirty="0" sz="2200">
                <a:latin typeface="SimSun"/>
                <a:cs typeface="SimSun"/>
              </a:rPr>
              <a:t>送</a:t>
            </a:r>
            <a:r>
              <a:rPr dirty="0" sz="2200" spc="-5">
                <a:latin typeface="SimSun"/>
                <a:cs typeface="SimSun"/>
              </a:rPr>
              <a:t>数据</a:t>
            </a:r>
            <a:r>
              <a:rPr dirty="0" sz="2200">
                <a:latin typeface="SimSun"/>
                <a:cs typeface="SimSun"/>
              </a:rPr>
              <a:t>；</a:t>
            </a:r>
            <a:r>
              <a:rPr dirty="0" sz="2200" spc="-5">
                <a:latin typeface="SimSun"/>
                <a:cs typeface="SimSun"/>
              </a:rPr>
              <a:t>用</a:t>
            </a:r>
            <a:r>
              <a:rPr dirty="0" sz="2200">
                <a:latin typeface="SimSun"/>
                <a:cs typeface="SimSun"/>
              </a:rPr>
              <a:t>于</a:t>
            </a:r>
            <a:r>
              <a:rPr dirty="0" sz="2200" spc="-5">
                <a:latin typeface="SimSun"/>
                <a:cs typeface="SimSun"/>
              </a:rPr>
              <a:t>连接</a:t>
            </a:r>
            <a:r>
              <a:rPr dirty="0" sz="2200">
                <a:latin typeface="SimSun"/>
                <a:cs typeface="SimSun"/>
              </a:rPr>
              <a:t>高</a:t>
            </a:r>
            <a:r>
              <a:rPr dirty="0" sz="2200" spc="-5">
                <a:latin typeface="SimSun"/>
                <a:cs typeface="SimSun"/>
              </a:rPr>
              <a:t>速</a:t>
            </a:r>
            <a:r>
              <a:rPr dirty="0" sz="2200">
                <a:latin typeface="SimSun"/>
                <a:cs typeface="SimSun"/>
              </a:rPr>
              <a:t>外</a:t>
            </a:r>
            <a:r>
              <a:rPr dirty="0" sz="2200" spc="-5">
                <a:latin typeface="SimSun"/>
                <a:cs typeface="SimSun"/>
              </a:rPr>
              <a:t>部设</a:t>
            </a:r>
            <a:r>
              <a:rPr dirty="0" sz="2200">
                <a:latin typeface="SimSun"/>
                <a:cs typeface="SimSun"/>
              </a:rPr>
              <a:t>备</a:t>
            </a:r>
            <a:r>
              <a:rPr dirty="0" sz="2200" spc="-5"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imSun"/>
              <a:cs typeface="SimSun"/>
            </a:endParaRPr>
          </a:p>
          <a:p>
            <a:pPr marL="283845">
              <a:lnSpc>
                <a:spcPct val="100000"/>
              </a:lnSpc>
              <a:tabLst>
                <a:tab pos="728345" algn="l"/>
              </a:tabLst>
            </a:pPr>
            <a:r>
              <a:rPr dirty="0" sz="1750" spc="15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200">
                <a:latin typeface="SimSun"/>
                <a:cs typeface="SimSun"/>
              </a:rPr>
              <a:t>数</a:t>
            </a:r>
            <a:r>
              <a:rPr dirty="0" sz="2200" spc="-5">
                <a:latin typeface="SimSun"/>
                <a:cs typeface="SimSun"/>
              </a:rPr>
              <a:t>组多路通</a:t>
            </a:r>
            <a:r>
              <a:rPr dirty="0" sz="2200">
                <a:latin typeface="SimSun"/>
                <a:cs typeface="SimSun"/>
              </a:rPr>
              <a:t>道</a:t>
            </a:r>
            <a:r>
              <a:rPr dirty="0" sz="2200" spc="-5">
                <a:latin typeface="SimSun"/>
                <a:cs typeface="SimSun"/>
              </a:rPr>
              <a:t>：传输速</a:t>
            </a:r>
            <a:r>
              <a:rPr dirty="0" sz="2200">
                <a:latin typeface="SimSun"/>
                <a:cs typeface="SimSun"/>
              </a:rPr>
              <a:t>率</a:t>
            </a:r>
            <a:r>
              <a:rPr dirty="0" sz="2200" spc="-5">
                <a:latin typeface="SimSun"/>
                <a:cs typeface="SimSun"/>
              </a:rPr>
              <a:t>高；可控</a:t>
            </a:r>
            <a:r>
              <a:rPr dirty="0" sz="2200">
                <a:latin typeface="SimSun"/>
                <a:cs typeface="SimSun"/>
              </a:rPr>
              <a:t>制</a:t>
            </a:r>
            <a:r>
              <a:rPr dirty="0" sz="2200" spc="-5">
                <a:latin typeface="SimSun"/>
                <a:cs typeface="SimSun"/>
              </a:rPr>
              <a:t>多个设备</a:t>
            </a:r>
            <a:r>
              <a:rPr dirty="0" sz="2200">
                <a:latin typeface="SimSun"/>
                <a:cs typeface="SimSun"/>
              </a:rPr>
              <a:t>；</a:t>
            </a:r>
            <a:r>
              <a:rPr dirty="0" sz="2200" spc="-5">
                <a:latin typeface="SimSun"/>
                <a:cs typeface="SimSun"/>
              </a:rPr>
              <a:t>可分时执</a:t>
            </a:r>
            <a:r>
              <a:rPr dirty="0" sz="2200">
                <a:latin typeface="SimSun"/>
                <a:cs typeface="SimSun"/>
              </a:rPr>
              <a:t>行</a:t>
            </a:r>
            <a:r>
              <a:rPr dirty="0" sz="2200" spc="-5">
                <a:latin typeface="SimSun"/>
                <a:cs typeface="SimSun"/>
              </a:rPr>
              <a:t>多条通道指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SimSun"/>
              <a:cs typeface="SimSun"/>
            </a:endParaRPr>
          </a:p>
          <a:p>
            <a:pPr marL="72834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SimSun"/>
                <a:cs typeface="SimSun"/>
              </a:rPr>
              <a:t>令</a:t>
            </a:r>
            <a:r>
              <a:rPr dirty="0" sz="2200" spc="-5">
                <a:latin typeface="SimSun"/>
                <a:cs typeface="SimSun"/>
              </a:rPr>
              <a:t>程序。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2850" y="5589270"/>
            <a:ext cx="3007360" cy="39941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25"/>
              </a:spcBef>
            </a:pPr>
            <a:r>
              <a:rPr dirty="0" sz="2000">
                <a:latin typeface="SimSun"/>
                <a:cs typeface="SimSun"/>
              </a:rPr>
              <a:t>字节多</a:t>
            </a:r>
            <a:r>
              <a:rPr dirty="0" sz="2000" spc="-15">
                <a:latin typeface="SimSun"/>
                <a:cs typeface="SimSun"/>
              </a:rPr>
              <a:t>路</a:t>
            </a:r>
            <a:r>
              <a:rPr dirty="0" sz="2000">
                <a:latin typeface="SimSun"/>
                <a:cs typeface="SimSun"/>
              </a:rPr>
              <a:t>通</a:t>
            </a:r>
            <a:r>
              <a:rPr dirty="0" sz="2000" spc="-15">
                <a:latin typeface="SimSun"/>
                <a:cs typeface="SimSun"/>
              </a:rPr>
              <a:t>道</a:t>
            </a:r>
            <a:r>
              <a:rPr dirty="0" sz="2000">
                <a:latin typeface="SimSun"/>
                <a:cs typeface="SimSun"/>
              </a:rPr>
              <a:t>的工作</a:t>
            </a:r>
            <a:r>
              <a:rPr dirty="0" sz="2000" spc="-15">
                <a:latin typeface="SimSun"/>
                <a:cs typeface="SimSun"/>
              </a:rPr>
              <a:t>原</a:t>
            </a:r>
            <a:r>
              <a:rPr dirty="0" sz="2000">
                <a:latin typeface="SimSun"/>
                <a:cs typeface="SimSun"/>
              </a:rPr>
              <a:t>理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81708" y="1490852"/>
            <a:ext cx="6930390" cy="3445510"/>
            <a:chOff x="1481708" y="1490852"/>
            <a:chExt cx="6930390" cy="3445510"/>
          </a:xfrm>
        </p:grpSpPr>
        <p:sp>
          <p:nvSpPr>
            <p:cNvPr id="4" name="object 4"/>
            <p:cNvSpPr/>
            <p:nvPr/>
          </p:nvSpPr>
          <p:spPr>
            <a:xfrm>
              <a:off x="1491233" y="1500377"/>
              <a:ext cx="3007360" cy="3426460"/>
            </a:xfrm>
            <a:custGeom>
              <a:avLst/>
              <a:gdLst/>
              <a:ahLst/>
              <a:cxnLst/>
              <a:rect l="l" t="t" r="r" b="b"/>
              <a:pathLst>
                <a:path w="3007360" h="3426460">
                  <a:moveTo>
                    <a:pt x="0" y="3425952"/>
                  </a:moveTo>
                  <a:lnTo>
                    <a:pt x="3006852" y="3425952"/>
                  </a:lnTo>
                  <a:lnTo>
                    <a:pt x="3006852" y="0"/>
                  </a:lnTo>
                  <a:lnTo>
                    <a:pt x="0" y="0"/>
                  </a:lnTo>
                  <a:lnTo>
                    <a:pt x="0" y="3425952"/>
                  </a:lnTo>
                  <a:close/>
                </a:path>
                <a:path w="3007360" h="3426460">
                  <a:moveTo>
                    <a:pt x="1722120" y="341375"/>
                  </a:moveTo>
                  <a:lnTo>
                    <a:pt x="1731817" y="299847"/>
                  </a:lnTo>
                  <a:lnTo>
                    <a:pt x="1758267" y="265938"/>
                  </a:lnTo>
                  <a:lnTo>
                    <a:pt x="1797504" y="243077"/>
                  </a:lnTo>
                  <a:lnTo>
                    <a:pt x="1845564" y="234696"/>
                  </a:lnTo>
                  <a:lnTo>
                    <a:pt x="1893623" y="243078"/>
                  </a:lnTo>
                  <a:lnTo>
                    <a:pt x="1932860" y="265938"/>
                  </a:lnTo>
                  <a:lnTo>
                    <a:pt x="1959310" y="299847"/>
                  </a:lnTo>
                  <a:lnTo>
                    <a:pt x="1969007" y="341375"/>
                  </a:lnTo>
                  <a:lnTo>
                    <a:pt x="1959310" y="382905"/>
                  </a:lnTo>
                  <a:lnTo>
                    <a:pt x="1932860" y="416814"/>
                  </a:lnTo>
                  <a:lnTo>
                    <a:pt x="1893623" y="439674"/>
                  </a:lnTo>
                  <a:lnTo>
                    <a:pt x="1845564" y="448056"/>
                  </a:lnTo>
                  <a:lnTo>
                    <a:pt x="1797504" y="439674"/>
                  </a:lnTo>
                  <a:lnTo>
                    <a:pt x="1758267" y="416813"/>
                  </a:lnTo>
                  <a:lnTo>
                    <a:pt x="1731817" y="382904"/>
                  </a:lnTo>
                  <a:lnTo>
                    <a:pt x="1722120" y="341375"/>
                  </a:lnTo>
                  <a:close/>
                </a:path>
                <a:path w="3007360" h="3426460">
                  <a:moveTo>
                    <a:pt x="2191512" y="1023366"/>
                  </a:moveTo>
                  <a:lnTo>
                    <a:pt x="2201209" y="981557"/>
                  </a:lnTo>
                  <a:lnTo>
                    <a:pt x="2227659" y="947404"/>
                  </a:lnTo>
                  <a:lnTo>
                    <a:pt x="2266896" y="924371"/>
                  </a:lnTo>
                  <a:lnTo>
                    <a:pt x="2314955" y="915924"/>
                  </a:lnTo>
                  <a:lnTo>
                    <a:pt x="2363015" y="924371"/>
                  </a:lnTo>
                  <a:lnTo>
                    <a:pt x="2402252" y="947404"/>
                  </a:lnTo>
                  <a:lnTo>
                    <a:pt x="2428702" y="981557"/>
                  </a:lnTo>
                  <a:lnTo>
                    <a:pt x="2438400" y="1023366"/>
                  </a:lnTo>
                  <a:lnTo>
                    <a:pt x="2428702" y="1065174"/>
                  </a:lnTo>
                  <a:lnTo>
                    <a:pt x="2402252" y="1099327"/>
                  </a:lnTo>
                  <a:lnTo>
                    <a:pt x="2363015" y="1122360"/>
                  </a:lnTo>
                  <a:lnTo>
                    <a:pt x="2314955" y="1130808"/>
                  </a:lnTo>
                  <a:lnTo>
                    <a:pt x="2266896" y="1122360"/>
                  </a:lnTo>
                  <a:lnTo>
                    <a:pt x="2227659" y="1099327"/>
                  </a:lnTo>
                  <a:lnTo>
                    <a:pt x="2201209" y="1065174"/>
                  </a:lnTo>
                  <a:lnTo>
                    <a:pt x="2191512" y="1023366"/>
                  </a:lnTo>
                  <a:close/>
                </a:path>
                <a:path w="3007360" h="3426460">
                  <a:moveTo>
                    <a:pt x="2484119" y="1712976"/>
                  </a:moveTo>
                  <a:lnTo>
                    <a:pt x="2493817" y="1671447"/>
                  </a:lnTo>
                  <a:lnTo>
                    <a:pt x="2520267" y="1637538"/>
                  </a:lnTo>
                  <a:lnTo>
                    <a:pt x="2559504" y="1614677"/>
                  </a:lnTo>
                  <a:lnTo>
                    <a:pt x="2607564" y="1606296"/>
                  </a:lnTo>
                  <a:lnTo>
                    <a:pt x="2655623" y="1614678"/>
                  </a:lnTo>
                  <a:lnTo>
                    <a:pt x="2694860" y="1637538"/>
                  </a:lnTo>
                  <a:lnTo>
                    <a:pt x="2721310" y="1671447"/>
                  </a:lnTo>
                  <a:lnTo>
                    <a:pt x="2731007" y="1712976"/>
                  </a:lnTo>
                  <a:lnTo>
                    <a:pt x="2721310" y="1754505"/>
                  </a:lnTo>
                  <a:lnTo>
                    <a:pt x="2694860" y="1788414"/>
                  </a:lnTo>
                  <a:lnTo>
                    <a:pt x="2655623" y="1811274"/>
                  </a:lnTo>
                  <a:lnTo>
                    <a:pt x="2607564" y="1819656"/>
                  </a:lnTo>
                  <a:lnTo>
                    <a:pt x="2559504" y="1811274"/>
                  </a:lnTo>
                  <a:lnTo>
                    <a:pt x="2520267" y="1788414"/>
                  </a:lnTo>
                  <a:lnTo>
                    <a:pt x="2493817" y="1754504"/>
                  </a:lnTo>
                  <a:lnTo>
                    <a:pt x="2484119" y="1712976"/>
                  </a:lnTo>
                  <a:close/>
                </a:path>
                <a:path w="3007360" h="3426460">
                  <a:moveTo>
                    <a:pt x="2203704" y="2368296"/>
                  </a:moveTo>
                  <a:lnTo>
                    <a:pt x="2213401" y="2326767"/>
                  </a:lnTo>
                  <a:lnTo>
                    <a:pt x="2239851" y="2292858"/>
                  </a:lnTo>
                  <a:lnTo>
                    <a:pt x="2279088" y="2269998"/>
                  </a:lnTo>
                  <a:lnTo>
                    <a:pt x="2327148" y="2261616"/>
                  </a:lnTo>
                  <a:lnTo>
                    <a:pt x="2375207" y="2269998"/>
                  </a:lnTo>
                  <a:lnTo>
                    <a:pt x="2414444" y="2292858"/>
                  </a:lnTo>
                  <a:lnTo>
                    <a:pt x="2440894" y="2326767"/>
                  </a:lnTo>
                  <a:lnTo>
                    <a:pt x="2450591" y="2368296"/>
                  </a:lnTo>
                  <a:lnTo>
                    <a:pt x="2440894" y="2409825"/>
                  </a:lnTo>
                  <a:lnTo>
                    <a:pt x="2414444" y="2443734"/>
                  </a:lnTo>
                  <a:lnTo>
                    <a:pt x="2375207" y="2466594"/>
                  </a:lnTo>
                  <a:lnTo>
                    <a:pt x="2327148" y="2474976"/>
                  </a:lnTo>
                  <a:lnTo>
                    <a:pt x="2279088" y="2466594"/>
                  </a:lnTo>
                  <a:lnTo>
                    <a:pt x="2239851" y="2443734"/>
                  </a:lnTo>
                  <a:lnTo>
                    <a:pt x="2213401" y="2409825"/>
                  </a:lnTo>
                  <a:lnTo>
                    <a:pt x="2203704" y="2368296"/>
                  </a:lnTo>
                  <a:close/>
                </a:path>
                <a:path w="3007360" h="3426460">
                  <a:moveTo>
                    <a:pt x="1722120" y="2951226"/>
                  </a:moveTo>
                  <a:lnTo>
                    <a:pt x="1731817" y="2909417"/>
                  </a:lnTo>
                  <a:lnTo>
                    <a:pt x="1758267" y="2875264"/>
                  </a:lnTo>
                  <a:lnTo>
                    <a:pt x="1797504" y="2852231"/>
                  </a:lnTo>
                  <a:lnTo>
                    <a:pt x="1845564" y="2843784"/>
                  </a:lnTo>
                  <a:lnTo>
                    <a:pt x="1893623" y="2852231"/>
                  </a:lnTo>
                  <a:lnTo>
                    <a:pt x="1932860" y="2875264"/>
                  </a:lnTo>
                  <a:lnTo>
                    <a:pt x="1959310" y="2909417"/>
                  </a:lnTo>
                  <a:lnTo>
                    <a:pt x="1969007" y="2951226"/>
                  </a:lnTo>
                  <a:lnTo>
                    <a:pt x="1959310" y="2993034"/>
                  </a:lnTo>
                  <a:lnTo>
                    <a:pt x="1932860" y="3027187"/>
                  </a:lnTo>
                  <a:lnTo>
                    <a:pt x="1893623" y="3050220"/>
                  </a:lnTo>
                  <a:lnTo>
                    <a:pt x="1845564" y="3058668"/>
                  </a:lnTo>
                  <a:lnTo>
                    <a:pt x="1797504" y="3050220"/>
                  </a:lnTo>
                  <a:lnTo>
                    <a:pt x="1758267" y="3027187"/>
                  </a:lnTo>
                  <a:lnTo>
                    <a:pt x="1731817" y="2993034"/>
                  </a:lnTo>
                  <a:lnTo>
                    <a:pt x="1722120" y="2951226"/>
                  </a:lnTo>
                  <a:close/>
                </a:path>
                <a:path w="3007360" h="3426460">
                  <a:moveTo>
                    <a:pt x="539496" y="1712976"/>
                  </a:moveTo>
                  <a:lnTo>
                    <a:pt x="549259" y="1671447"/>
                  </a:lnTo>
                  <a:lnTo>
                    <a:pt x="575881" y="1637538"/>
                  </a:lnTo>
                  <a:lnTo>
                    <a:pt x="615362" y="1614677"/>
                  </a:lnTo>
                  <a:lnTo>
                    <a:pt x="663702" y="1606296"/>
                  </a:lnTo>
                  <a:lnTo>
                    <a:pt x="712041" y="1614678"/>
                  </a:lnTo>
                  <a:lnTo>
                    <a:pt x="751522" y="1637538"/>
                  </a:lnTo>
                  <a:lnTo>
                    <a:pt x="778144" y="1671447"/>
                  </a:lnTo>
                  <a:lnTo>
                    <a:pt x="787908" y="1712976"/>
                  </a:lnTo>
                  <a:lnTo>
                    <a:pt x="778144" y="1754505"/>
                  </a:lnTo>
                  <a:lnTo>
                    <a:pt x="751522" y="1788414"/>
                  </a:lnTo>
                  <a:lnTo>
                    <a:pt x="712041" y="1811274"/>
                  </a:lnTo>
                  <a:lnTo>
                    <a:pt x="663702" y="1819656"/>
                  </a:lnTo>
                  <a:lnTo>
                    <a:pt x="615362" y="1811274"/>
                  </a:lnTo>
                  <a:lnTo>
                    <a:pt x="575881" y="1788414"/>
                  </a:lnTo>
                  <a:lnTo>
                    <a:pt x="549259" y="1754504"/>
                  </a:lnTo>
                  <a:lnTo>
                    <a:pt x="539496" y="171297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59479" y="1840991"/>
              <a:ext cx="3592195" cy="0"/>
            </a:xfrm>
            <a:custGeom>
              <a:avLst/>
              <a:gdLst/>
              <a:ahLst/>
              <a:cxnLst/>
              <a:rect l="l" t="t" r="r" b="b"/>
              <a:pathLst>
                <a:path w="3592195" h="0">
                  <a:moveTo>
                    <a:pt x="0" y="0"/>
                  </a:moveTo>
                  <a:lnTo>
                    <a:pt x="35916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35545" y="1671065"/>
              <a:ext cx="1376680" cy="341630"/>
            </a:xfrm>
            <a:custGeom>
              <a:avLst/>
              <a:gdLst/>
              <a:ahLst/>
              <a:cxnLst/>
              <a:rect l="l" t="t" r="r" b="b"/>
              <a:pathLst>
                <a:path w="1376679" h="341630">
                  <a:moveTo>
                    <a:pt x="1376172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1376172" y="341375"/>
                  </a:lnTo>
                  <a:lnTo>
                    <a:pt x="137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035545" y="1671066"/>
            <a:ext cx="1376680" cy="3416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SimSun"/>
                <a:cs typeface="SimSun"/>
              </a:rPr>
              <a:t>控制器</a:t>
            </a:r>
            <a:r>
              <a:rPr dirty="0" sz="140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06011" y="1612772"/>
            <a:ext cx="5635625" cy="916305"/>
            <a:chOff x="3906011" y="1612772"/>
            <a:chExt cx="5635625" cy="916305"/>
          </a:xfrm>
        </p:grpSpPr>
        <p:sp>
          <p:nvSpPr>
            <p:cNvPr id="9" name="object 9"/>
            <p:cNvSpPr/>
            <p:nvPr/>
          </p:nvSpPr>
          <p:spPr>
            <a:xfrm>
              <a:off x="8410955" y="1840991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 h="0">
                  <a:moveTo>
                    <a:pt x="0" y="0"/>
                  </a:moveTo>
                  <a:lnTo>
                    <a:pt x="69202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03614" y="1622297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19">
                  <a:moveTo>
                    <a:pt x="214121" y="0"/>
                  </a:moveTo>
                  <a:lnTo>
                    <a:pt x="165031" y="5798"/>
                  </a:lnTo>
                  <a:lnTo>
                    <a:pt x="119965" y="22313"/>
                  </a:lnTo>
                  <a:lnTo>
                    <a:pt x="80207" y="48225"/>
                  </a:lnTo>
                  <a:lnTo>
                    <a:pt x="47046" y="82216"/>
                  </a:lnTo>
                  <a:lnTo>
                    <a:pt x="21766" y="122964"/>
                  </a:lnTo>
                  <a:lnTo>
                    <a:pt x="5656" y="169150"/>
                  </a:lnTo>
                  <a:lnTo>
                    <a:pt x="0" y="219455"/>
                  </a:lnTo>
                  <a:lnTo>
                    <a:pt x="5656" y="269761"/>
                  </a:lnTo>
                  <a:lnTo>
                    <a:pt x="21766" y="315947"/>
                  </a:lnTo>
                  <a:lnTo>
                    <a:pt x="47046" y="356695"/>
                  </a:lnTo>
                  <a:lnTo>
                    <a:pt x="80207" y="390686"/>
                  </a:lnTo>
                  <a:lnTo>
                    <a:pt x="119965" y="416598"/>
                  </a:lnTo>
                  <a:lnTo>
                    <a:pt x="165031" y="433113"/>
                  </a:lnTo>
                  <a:lnTo>
                    <a:pt x="214121" y="438912"/>
                  </a:lnTo>
                  <a:lnTo>
                    <a:pt x="263212" y="433113"/>
                  </a:lnTo>
                  <a:lnTo>
                    <a:pt x="308278" y="416598"/>
                  </a:lnTo>
                  <a:lnTo>
                    <a:pt x="348036" y="390686"/>
                  </a:lnTo>
                  <a:lnTo>
                    <a:pt x="381197" y="356695"/>
                  </a:lnTo>
                  <a:lnTo>
                    <a:pt x="406477" y="315947"/>
                  </a:lnTo>
                  <a:lnTo>
                    <a:pt x="422587" y="269761"/>
                  </a:lnTo>
                  <a:lnTo>
                    <a:pt x="428243" y="219455"/>
                  </a:lnTo>
                  <a:lnTo>
                    <a:pt x="422587" y="169150"/>
                  </a:lnTo>
                  <a:lnTo>
                    <a:pt x="406477" y="122964"/>
                  </a:lnTo>
                  <a:lnTo>
                    <a:pt x="381197" y="82216"/>
                  </a:lnTo>
                  <a:lnTo>
                    <a:pt x="348036" y="48225"/>
                  </a:lnTo>
                  <a:lnTo>
                    <a:pt x="308278" y="22313"/>
                  </a:lnTo>
                  <a:lnTo>
                    <a:pt x="263212" y="5798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03614" y="1622297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19">
                  <a:moveTo>
                    <a:pt x="0" y="219455"/>
                  </a:moveTo>
                  <a:lnTo>
                    <a:pt x="5656" y="169150"/>
                  </a:lnTo>
                  <a:lnTo>
                    <a:pt x="21766" y="122964"/>
                  </a:lnTo>
                  <a:lnTo>
                    <a:pt x="47046" y="82216"/>
                  </a:lnTo>
                  <a:lnTo>
                    <a:pt x="80207" y="48225"/>
                  </a:lnTo>
                  <a:lnTo>
                    <a:pt x="119965" y="22313"/>
                  </a:lnTo>
                  <a:lnTo>
                    <a:pt x="165031" y="5798"/>
                  </a:lnTo>
                  <a:lnTo>
                    <a:pt x="214121" y="0"/>
                  </a:lnTo>
                  <a:lnTo>
                    <a:pt x="263212" y="5798"/>
                  </a:lnTo>
                  <a:lnTo>
                    <a:pt x="308278" y="22313"/>
                  </a:lnTo>
                  <a:lnTo>
                    <a:pt x="348036" y="48225"/>
                  </a:lnTo>
                  <a:lnTo>
                    <a:pt x="381197" y="82216"/>
                  </a:lnTo>
                  <a:lnTo>
                    <a:pt x="406477" y="122964"/>
                  </a:lnTo>
                  <a:lnTo>
                    <a:pt x="422587" y="169150"/>
                  </a:lnTo>
                  <a:lnTo>
                    <a:pt x="428243" y="219455"/>
                  </a:lnTo>
                  <a:lnTo>
                    <a:pt x="422587" y="269761"/>
                  </a:lnTo>
                  <a:lnTo>
                    <a:pt x="406477" y="315947"/>
                  </a:lnTo>
                  <a:lnTo>
                    <a:pt x="381197" y="356695"/>
                  </a:lnTo>
                  <a:lnTo>
                    <a:pt x="348036" y="390686"/>
                  </a:lnTo>
                  <a:lnTo>
                    <a:pt x="308278" y="416598"/>
                  </a:lnTo>
                  <a:lnTo>
                    <a:pt x="263212" y="433113"/>
                  </a:lnTo>
                  <a:lnTo>
                    <a:pt x="214121" y="438912"/>
                  </a:lnTo>
                  <a:lnTo>
                    <a:pt x="165031" y="433113"/>
                  </a:lnTo>
                  <a:lnTo>
                    <a:pt x="119965" y="416598"/>
                  </a:lnTo>
                  <a:lnTo>
                    <a:pt x="80207" y="390686"/>
                  </a:lnTo>
                  <a:lnTo>
                    <a:pt x="47046" y="356695"/>
                  </a:lnTo>
                  <a:lnTo>
                    <a:pt x="21766" y="315947"/>
                  </a:lnTo>
                  <a:lnTo>
                    <a:pt x="5656" y="269761"/>
                  </a:lnTo>
                  <a:lnTo>
                    <a:pt x="0" y="21945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22521" y="2512440"/>
              <a:ext cx="3113405" cy="0"/>
            </a:xfrm>
            <a:custGeom>
              <a:avLst/>
              <a:gdLst/>
              <a:ahLst/>
              <a:cxnLst/>
              <a:rect l="l" t="t" r="r" b="b"/>
              <a:pathLst>
                <a:path w="3113404" h="0">
                  <a:moveTo>
                    <a:pt x="0" y="0"/>
                  </a:moveTo>
                  <a:lnTo>
                    <a:pt x="3113024" y="0"/>
                  </a:lnTo>
                </a:path>
              </a:pathLst>
            </a:custGeom>
            <a:ln w="32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035545" y="2332482"/>
            <a:ext cx="1376680" cy="3416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36957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SimSun"/>
                <a:cs typeface="SimSun"/>
              </a:rPr>
              <a:t>控制器</a:t>
            </a:r>
            <a:r>
              <a:rPr dirty="0" sz="1400"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95762" y="2274189"/>
            <a:ext cx="5346065" cy="944880"/>
            <a:chOff x="4195762" y="2274189"/>
            <a:chExt cx="5346065" cy="944880"/>
          </a:xfrm>
        </p:grpSpPr>
        <p:sp>
          <p:nvSpPr>
            <p:cNvPr id="15" name="object 15"/>
            <p:cNvSpPr/>
            <p:nvPr/>
          </p:nvSpPr>
          <p:spPr>
            <a:xfrm>
              <a:off x="8410955" y="2502408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 h="0">
                  <a:moveTo>
                    <a:pt x="0" y="0"/>
                  </a:moveTo>
                  <a:lnTo>
                    <a:pt x="69202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103614" y="2283714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19">
                  <a:moveTo>
                    <a:pt x="214121" y="0"/>
                  </a:moveTo>
                  <a:lnTo>
                    <a:pt x="165031" y="5798"/>
                  </a:lnTo>
                  <a:lnTo>
                    <a:pt x="119965" y="22313"/>
                  </a:lnTo>
                  <a:lnTo>
                    <a:pt x="80207" y="48225"/>
                  </a:lnTo>
                  <a:lnTo>
                    <a:pt x="47046" y="82216"/>
                  </a:lnTo>
                  <a:lnTo>
                    <a:pt x="21766" y="122964"/>
                  </a:lnTo>
                  <a:lnTo>
                    <a:pt x="5656" y="169150"/>
                  </a:lnTo>
                  <a:lnTo>
                    <a:pt x="0" y="219456"/>
                  </a:lnTo>
                  <a:lnTo>
                    <a:pt x="5656" y="269761"/>
                  </a:lnTo>
                  <a:lnTo>
                    <a:pt x="21766" y="315947"/>
                  </a:lnTo>
                  <a:lnTo>
                    <a:pt x="47046" y="356695"/>
                  </a:lnTo>
                  <a:lnTo>
                    <a:pt x="80207" y="390686"/>
                  </a:lnTo>
                  <a:lnTo>
                    <a:pt x="119965" y="416598"/>
                  </a:lnTo>
                  <a:lnTo>
                    <a:pt x="165031" y="433113"/>
                  </a:lnTo>
                  <a:lnTo>
                    <a:pt x="214121" y="438912"/>
                  </a:lnTo>
                  <a:lnTo>
                    <a:pt x="263212" y="433113"/>
                  </a:lnTo>
                  <a:lnTo>
                    <a:pt x="308278" y="416598"/>
                  </a:lnTo>
                  <a:lnTo>
                    <a:pt x="348036" y="390686"/>
                  </a:lnTo>
                  <a:lnTo>
                    <a:pt x="381197" y="356695"/>
                  </a:lnTo>
                  <a:lnTo>
                    <a:pt x="406477" y="315947"/>
                  </a:lnTo>
                  <a:lnTo>
                    <a:pt x="422587" y="269761"/>
                  </a:lnTo>
                  <a:lnTo>
                    <a:pt x="428243" y="219456"/>
                  </a:lnTo>
                  <a:lnTo>
                    <a:pt x="422587" y="169150"/>
                  </a:lnTo>
                  <a:lnTo>
                    <a:pt x="406477" y="122964"/>
                  </a:lnTo>
                  <a:lnTo>
                    <a:pt x="381197" y="82216"/>
                  </a:lnTo>
                  <a:lnTo>
                    <a:pt x="348036" y="48225"/>
                  </a:lnTo>
                  <a:lnTo>
                    <a:pt x="308278" y="22313"/>
                  </a:lnTo>
                  <a:lnTo>
                    <a:pt x="263212" y="5798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103614" y="2283714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19">
                  <a:moveTo>
                    <a:pt x="0" y="219456"/>
                  </a:moveTo>
                  <a:lnTo>
                    <a:pt x="5656" y="169150"/>
                  </a:lnTo>
                  <a:lnTo>
                    <a:pt x="21766" y="122964"/>
                  </a:lnTo>
                  <a:lnTo>
                    <a:pt x="47046" y="82216"/>
                  </a:lnTo>
                  <a:lnTo>
                    <a:pt x="80207" y="48225"/>
                  </a:lnTo>
                  <a:lnTo>
                    <a:pt x="119965" y="22313"/>
                  </a:lnTo>
                  <a:lnTo>
                    <a:pt x="165031" y="5798"/>
                  </a:lnTo>
                  <a:lnTo>
                    <a:pt x="214121" y="0"/>
                  </a:lnTo>
                  <a:lnTo>
                    <a:pt x="263212" y="5798"/>
                  </a:lnTo>
                  <a:lnTo>
                    <a:pt x="308278" y="22313"/>
                  </a:lnTo>
                  <a:lnTo>
                    <a:pt x="348036" y="48225"/>
                  </a:lnTo>
                  <a:lnTo>
                    <a:pt x="381197" y="82216"/>
                  </a:lnTo>
                  <a:lnTo>
                    <a:pt x="406477" y="122964"/>
                  </a:lnTo>
                  <a:lnTo>
                    <a:pt x="422587" y="169150"/>
                  </a:lnTo>
                  <a:lnTo>
                    <a:pt x="428243" y="219456"/>
                  </a:lnTo>
                  <a:lnTo>
                    <a:pt x="422587" y="269761"/>
                  </a:lnTo>
                  <a:lnTo>
                    <a:pt x="406477" y="315947"/>
                  </a:lnTo>
                  <a:lnTo>
                    <a:pt x="381197" y="356695"/>
                  </a:lnTo>
                  <a:lnTo>
                    <a:pt x="348036" y="390686"/>
                  </a:lnTo>
                  <a:lnTo>
                    <a:pt x="308278" y="416598"/>
                  </a:lnTo>
                  <a:lnTo>
                    <a:pt x="263212" y="433113"/>
                  </a:lnTo>
                  <a:lnTo>
                    <a:pt x="214121" y="438912"/>
                  </a:lnTo>
                  <a:lnTo>
                    <a:pt x="165031" y="433113"/>
                  </a:lnTo>
                  <a:lnTo>
                    <a:pt x="119965" y="416598"/>
                  </a:lnTo>
                  <a:lnTo>
                    <a:pt x="80207" y="390686"/>
                  </a:lnTo>
                  <a:lnTo>
                    <a:pt x="47046" y="356695"/>
                  </a:lnTo>
                  <a:lnTo>
                    <a:pt x="21766" y="315947"/>
                  </a:lnTo>
                  <a:lnTo>
                    <a:pt x="5656" y="269761"/>
                  </a:lnTo>
                  <a:lnTo>
                    <a:pt x="0" y="2194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15129" y="3199574"/>
              <a:ext cx="2820670" cy="0"/>
            </a:xfrm>
            <a:custGeom>
              <a:avLst/>
              <a:gdLst/>
              <a:ahLst/>
              <a:cxnLst/>
              <a:rect l="l" t="t" r="r" b="b"/>
              <a:pathLst>
                <a:path w="2820670" h="0">
                  <a:moveTo>
                    <a:pt x="0" y="0"/>
                  </a:moveTo>
                  <a:lnTo>
                    <a:pt x="2820416" y="0"/>
                  </a:lnTo>
                </a:path>
              </a:pathLst>
            </a:custGeom>
            <a:ln w="38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035545" y="3016757"/>
            <a:ext cx="1376680" cy="3416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366395">
              <a:lnSpc>
                <a:spcPct val="100000"/>
              </a:lnSpc>
              <a:spcBef>
                <a:spcPts val="415"/>
              </a:spcBef>
            </a:pPr>
            <a:r>
              <a:rPr dirty="0" sz="1400">
                <a:latin typeface="SimSun"/>
                <a:cs typeface="SimSun"/>
              </a:rPr>
              <a:t>控制器</a:t>
            </a:r>
            <a:r>
              <a:rPr dirty="0" sz="1400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21378" y="2958464"/>
            <a:ext cx="5620385" cy="1067435"/>
            <a:chOff x="3921378" y="2958464"/>
            <a:chExt cx="5620385" cy="1067435"/>
          </a:xfrm>
        </p:grpSpPr>
        <p:sp>
          <p:nvSpPr>
            <p:cNvPr id="21" name="object 21"/>
            <p:cNvSpPr/>
            <p:nvPr/>
          </p:nvSpPr>
          <p:spPr>
            <a:xfrm>
              <a:off x="8410955" y="3186683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 h="0">
                  <a:moveTo>
                    <a:pt x="0" y="0"/>
                  </a:moveTo>
                  <a:lnTo>
                    <a:pt x="69202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03613" y="2967989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20">
                  <a:moveTo>
                    <a:pt x="214121" y="0"/>
                  </a:moveTo>
                  <a:lnTo>
                    <a:pt x="165031" y="5798"/>
                  </a:lnTo>
                  <a:lnTo>
                    <a:pt x="119965" y="22313"/>
                  </a:lnTo>
                  <a:lnTo>
                    <a:pt x="80207" y="48225"/>
                  </a:lnTo>
                  <a:lnTo>
                    <a:pt x="47046" y="82216"/>
                  </a:lnTo>
                  <a:lnTo>
                    <a:pt x="21766" y="122964"/>
                  </a:lnTo>
                  <a:lnTo>
                    <a:pt x="5656" y="169150"/>
                  </a:lnTo>
                  <a:lnTo>
                    <a:pt x="0" y="219456"/>
                  </a:lnTo>
                  <a:lnTo>
                    <a:pt x="5656" y="269761"/>
                  </a:lnTo>
                  <a:lnTo>
                    <a:pt x="21766" y="315947"/>
                  </a:lnTo>
                  <a:lnTo>
                    <a:pt x="47046" y="356695"/>
                  </a:lnTo>
                  <a:lnTo>
                    <a:pt x="80207" y="390686"/>
                  </a:lnTo>
                  <a:lnTo>
                    <a:pt x="119965" y="416598"/>
                  </a:lnTo>
                  <a:lnTo>
                    <a:pt x="165031" y="433113"/>
                  </a:lnTo>
                  <a:lnTo>
                    <a:pt x="214121" y="438912"/>
                  </a:lnTo>
                  <a:lnTo>
                    <a:pt x="263212" y="433113"/>
                  </a:lnTo>
                  <a:lnTo>
                    <a:pt x="308278" y="416598"/>
                  </a:lnTo>
                  <a:lnTo>
                    <a:pt x="348036" y="390686"/>
                  </a:lnTo>
                  <a:lnTo>
                    <a:pt x="381197" y="356695"/>
                  </a:lnTo>
                  <a:lnTo>
                    <a:pt x="406477" y="315947"/>
                  </a:lnTo>
                  <a:lnTo>
                    <a:pt x="422587" y="269761"/>
                  </a:lnTo>
                  <a:lnTo>
                    <a:pt x="428243" y="219456"/>
                  </a:lnTo>
                  <a:lnTo>
                    <a:pt x="422587" y="169150"/>
                  </a:lnTo>
                  <a:lnTo>
                    <a:pt x="406477" y="122964"/>
                  </a:lnTo>
                  <a:lnTo>
                    <a:pt x="381197" y="82216"/>
                  </a:lnTo>
                  <a:lnTo>
                    <a:pt x="348036" y="48225"/>
                  </a:lnTo>
                  <a:lnTo>
                    <a:pt x="308278" y="22313"/>
                  </a:lnTo>
                  <a:lnTo>
                    <a:pt x="263212" y="5798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103613" y="2967989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20">
                  <a:moveTo>
                    <a:pt x="0" y="219456"/>
                  </a:moveTo>
                  <a:lnTo>
                    <a:pt x="5656" y="169150"/>
                  </a:lnTo>
                  <a:lnTo>
                    <a:pt x="21766" y="122964"/>
                  </a:lnTo>
                  <a:lnTo>
                    <a:pt x="47046" y="82216"/>
                  </a:lnTo>
                  <a:lnTo>
                    <a:pt x="80207" y="48225"/>
                  </a:lnTo>
                  <a:lnTo>
                    <a:pt x="119965" y="22313"/>
                  </a:lnTo>
                  <a:lnTo>
                    <a:pt x="165031" y="5798"/>
                  </a:lnTo>
                  <a:lnTo>
                    <a:pt x="214121" y="0"/>
                  </a:lnTo>
                  <a:lnTo>
                    <a:pt x="263212" y="5798"/>
                  </a:lnTo>
                  <a:lnTo>
                    <a:pt x="308278" y="22313"/>
                  </a:lnTo>
                  <a:lnTo>
                    <a:pt x="348036" y="48225"/>
                  </a:lnTo>
                  <a:lnTo>
                    <a:pt x="381197" y="82216"/>
                  </a:lnTo>
                  <a:lnTo>
                    <a:pt x="406477" y="122964"/>
                  </a:lnTo>
                  <a:lnTo>
                    <a:pt x="422587" y="169150"/>
                  </a:lnTo>
                  <a:lnTo>
                    <a:pt x="428243" y="219456"/>
                  </a:lnTo>
                  <a:lnTo>
                    <a:pt x="422587" y="269761"/>
                  </a:lnTo>
                  <a:lnTo>
                    <a:pt x="406477" y="315947"/>
                  </a:lnTo>
                  <a:lnTo>
                    <a:pt x="381197" y="356695"/>
                  </a:lnTo>
                  <a:lnTo>
                    <a:pt x="348036" y="390686"/>
                  </a:lnTo>
                  <a:lnTo>
                    <a:pt x="308278" y="416598"/>
                  </a:lnTo>
                  <a:lnTo>
                    <a:pt x="263212" y="433113"/>
                  </a:lnTo>
                  <a:lnTo>
                    <a:pt x="214121" y="438912"/>
                  </a:lnTo>
                  <a:lnTo>
                    <a:pt x="165031" y="433113"/>
                  </a:lnTo>
                  <a:lnTo>
                    <a:pt x="119965" y="416598"/>
                  </a:lnTo>
                  <a:lnTo>
                    <a:pt x="80207" y="390686"/>
                  </a:lnTo>
                  <a:lnTo>
                    <a:pt x="47046" y="356695"/>
                  </a:lnTo>
                  <a:lnTo>
                    <a:pt x="21766" y="315947"/>
                  </a:lnTo>
                  <a:lnTo>
                    <a:pt x="5656" y="269761"/>
                  </a:lnTo>
                  <a:lnTo>
                    <a:pt x="0" y="2194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34713" y="3861117"/>
              <a:ext cx="3101340" cy="0"/>
            </a:xfrm>
            <a:custGeom>
              <a:avLst/>
              <a:gdLst/>
              <a:ahLst/>
              <a:cxnLst/>
              <a:rect l="l" t="t" r="r" b="b"/>
              <a:pathLst>
                <a:path w="3101340" h="0">
                  <a:moveTo>
                    <a:pt x="0" y="0"/>
                  </a:moveTo>
                  <a:lnTo>
                    <a:pt x="3100832" y="0"/>
                  </a:lnTo>
                </a:path>
              </a:pathLst>
            </a:custGeom>
            <a:ln w="26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35545" y="3684269"/>
              <a:ext cx="1376680" cy="341630"/>
            </a:xfrm>
            <a:custGeom>
              <a:avLst/>
              <a:gdLst/>
              <a:ahLst/>
              <a:cxnLst/>
              <a:rect l="l" t="t" r="r" b="b"/>
              <a:pathLst>
                <a:path w="1376679" h="341629">
                  <a:moveTo>
                    <a:pt x="1376172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1376172" y="341375"/>
                  </a:lnTo>
                  <a:lnTo>
                    <a:pt x="137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035545" y="3684270"/>
            <a:ext cx="1376680" cy="3416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36449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latin typeface="SimSun"/>
                <a:cs typeface="SimSun"/>
              </a:rPr>
              <a:t>控制器</a:t>
            </a:r>
            <a:r>
              <a:rPr dirty="0" sz="1400"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3129" y="3625977"/>
            <a:ext cx="6088380" cy="995680"/>
            <a:chOff x="3453129" y="3625977"/>
            <a:chExt cx="6088380" cy="995680"/>
          </a:xfrm>
        </p:grpSpPr>
        <p:sp>
          <p:nvSpPr>
            <p:cNvPr id="28" name="object 28"/>
            <p:cNvSpPr/>
            <p:nvPr/>
          </p:nvSpPr>
          <p:spPr>
            <a:xfrm>
              <a:off x="8410955" y="3854196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 h="0">
                  <a:moveTo>
                    <a:pt x="0" y="0"/>
                  </a:moveTo>
                  <a:lnTo>
                    <a:pt x="69202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103614" y="3635502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20">
                  <a:moveTo>
                    <a:pt x="214121" y="0"/>
                  </a:moveTo>
                  <a:lnTo>
                    <a:pt x="165031" y="5798"/>
                  </a:lnTo>
                  <a:lnTo>
                    <a:pt x="119965" y="22313"/>
                  </a:lnTo>
                  <a:lnTo>
                    <a:pt x="80207" y="48225"/>
                  </a:lnTo>
                  <a:lnTo>
                    <a:pt x="47046" y="82216"/>
                  </a:lnTo>
                  <a:lnTo>
                    <a:pt x="21766" y="122964"/>
                  </a:lnTo>
                  <a:lnTo>
                    <a:pt x="5656" y="169150"/>
                  </a:lnTo>
                  <a:lnTo>
                    <a:pt x="0" y="219456"/>
                  </a:lnTo>
                  <a:lnTo>
                    <a:pt x="5656" y="269761"/>
                  </a:lnTo>
                  <a:lnTo>
                    <a:pt x="21766" y="315947"/>
                  </a:lnTo>
                  <a:lnTo>
                    <a:pt x="47046" y="356695"/>
                  </a:lnTo>
                  <a:lnTo>
                    <a:pt x="80207" y="390686"/>
                  </a:lnTo>
                  <a:lnTo>
                    <a:pt x="119965" y="416598"/>
                  </a:lnTo>
                  <a:lnTo>
                    <a:pt x="165031" y="433113"/>
                  </a:lnTo>
                  <a:lnTo>
                    <a:pt x="214121" y="438912"/>
                  </a:lnTo>
                  <a:lnTo>
                    <a:pt x="263212" y="433113"/>
                  </a:lnTo>
                  <a:lnTo>
                    <a:pt x="308278" y="416598"/>
                  </a:lnTo>
                  <a:lnTo>
                    <a:pt x="348036" y="390686"/>
                  </a:lnTo>
                  <a:lnTo>
                    <a:pt x="381197" y="356695"/>
                  </a:lnTo>
                  <a:lnTo>
                    <a:pt x="406477" y="315947"/>
                  </a:lnTo>
                  <a:lnTo>
                    <a:pt x="422587" y="269761"/>
                  </a:lnTo>
                  <a:lnTo>
                    <a:pt x="428243" y="219456"/>
                  </a:lnTo>
                  <a:lnTo>
                    <a:pt x="422587" y="169150"/>
                  </a:lnTo>
                  <a:lnTo>
                    <a:pt x="406477" y="122964"/>
                  </a:lnTo>
                  <a:lnTo>
                    <a:pt x="381197" y="82216"/>
                  </a:lnTo>
                  <a:lnTo>
                    <a:pt x="348036" y="48225"/>
                  </a:lnTo>
                  <a:lnTo>
                    <a:pt x="308278" y="22313"/>
                  </a:lnTo>
                  <a:lnTo>
                    <a:pt x="263212" y="5798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103614" y="3635502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20">
                  <a:moveTo>
                    <a:pt x="0" y="219456"/>
                  </a:moveTo>
                  <a:lnTo>
                    <a:pt x="5656" y="169150"/>
                  </a:lnTo>
                  <a:lnTo>
                    <a:pt x="21766" y="122964"/>
                  </a:lnTo>
                  <a:lnTo>
                    <a:pt x="47046" y="82216"/>
                  </a:lnTo>
                  <a:lnTo>
                    <a:pt x="80207" y="48225"/>
                  </a:lnTo>
                  <a:lnTo>
                    <a:pt x="119965" y="22313"/>
                  </a:lnTo>
                  <a:lnTo>
                    <a:pt x="165031" y="5798"/>
                  </a:lnTo>
                  <a:lnTo>
                    <a:pt x="214121" y="0"/>
                  </a:lnTo>
                  <a:lnTo>
                    <a:pt x="263212" y="5798"/>
                  </a:lnTo>
                  <a:lnTo>
                    <a:pt x="308278" y="22313"/>
                  </a:lnTo>
                  <a:lnTo>
                    <a:pt x="348036" y="48225"/>
                  </a:lnTo>
                  <a:lnTo>
                    <a:pt x="381197" y="82216"/>
                  </a:lnTo>
                  <a:lnTo>
                    <a:pt x="406477" y="122964"/>
                  </a:lnTo>
                  <a:lnTo>
                    <a:pt x="422587" y="169150"/>
                  </a:lnTo>
                  <a:lnTo>
                    <a:pt x="428243" y="219456"/>
                  </a:lnTo>
                  <a:lnTo>
                    <a:pt x="422587" y="269761"/>
                  </a:lnTo>
                  <a:lnTo>
                    <a:pt x="406477" y="315947"/>
                  </a:lnTo>
                  <a:lnTo>
                    <a:pt x="381197" y="356695"/>
                  </a:lnTo>
                  <a:lnTo>
                    <a:pt x="348036" y="390686"/>
                  </a:lnTo>
                  <a:lnTo>
                    <a:pt x="308278" y="416598"/>
                  </a:lnTo>
                  <a:lnTo>
                    <a:pt x="263212" y="433113"/>
                  </a:lnTo>
                  <a:lnTo>
                    <a:pt x="214121" y="438912"/>
                  </a:lnTo>
                  <a:lnTo>
                    <a:pt x="165031" y="433113"/>
                  </a:lnTo>
                  <a:lnTo>
                    <a:pt x="119965" y="416598"/>
                  </a:lnTo>
                  <a:lnTo>
                    <a:pt x="80207" y="390686"/>
                  </a:lnTo>
                  <a:lnTo>
                    <a:pt x="47046" y="356695"/>
                  </a:lnTo>
                  <a:lnTo>
                    <a:pt x="21766" y="315947"/>
                  </a:lnTo>
                  <a:lnTo>
                    <a:pt x="5656" y="269761"/>
                  </a:lnTo>
                  <a:lnTo>
                    <a:pt x="0" y="2194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459479" y="4450080"/>
              <a:ext cx="3592195" cy="0"/>
            </a:xfrm>
            <a:custGeom>
              <a:avLst/>
              <a:gdLst/>
              <a:ahLst/>
              <a:cxnLst/>
              <a:rect l="l" t="t" r="r" b="b"/>
              <a:pathLst>
                <a:path w="3592195" h="0">
                  <a:moveTo>
                    <a:pt x="0" y="0"/>
                  </a:moveTo>
                  <a:lnTo>
                    <a:pt x="359168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35545" y="4280154"/>
              <a:ext cx="1376680" cy="341630"/>
            </a:xfrm>
            <a:custGeom>
              <a:avLst/>
              <a:gdLst/>
              <a:ahLst/>
              <a:cxnLst/>
              <a:rect l="l" t="t" r="r" b="b"/>
              <a:pathLst>
                <a:path w="1376679" h="341629">
                  <a:moveTo>
                    <a:pt x="1376172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1376172" y="341376"/>
                  </a:lnTo>
                  <a:lnTo>
                    <a:pt x="137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035545" y="4280153"/>
            <a:ext cx="1376680" cy="3416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415"/>
              </a:spcBef>
            </a:pPr>
            <a:r>
              <a:rPr dirty="0" sz="1400">
                <a:latin typeface="SimSun"/>
                <a:cs typeface="SimSun"/>
              </a:rPr>
              <a:t>控制器</a:t>
            </a:r>
            <a:r>
              <a:rPr dirty="0" sz="1400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3088" y="1917192"/>
            <a:ext cx="9218295" cy="2762885"/>
            <a:chOff x="323088" y="1917192"/>
            <a:chExt cx="9218295" cy="2762885"/>
          </a:xfrm>
        </p:grpSpPr>
        <p:sp>
          <p:nvSpPr>
            <p:cNvPr id="35" name="object 35"/>
            <p:cNvSpPr/>
            <p:nvPr/>
          </p:nvSpPr>
          <p:spPr>
            <a:xfrm>
              <a:off x="8410956" y="4450080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 h="0">
                  <a:moveTo>
                    <a:pt x="0" y="0"/>
                  </a:moveTo>
                  <a:lnTo>
                    <a:pt x="69202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103614" y="4231386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20">
                  <a:moveTo>
                    <a:pt x="214121" y="0"/>
                  </a:moveTo>
                  <a:lnTo>
                    <a:pt x="165031" y="5798"/>
                  </a:lnTo>
                  <a:lnTo>
                    <a:pt x="119965" y="22313"/>
                  </a:lnTo>
                  <a:lnTo>
                    <a:pt x="80207" y="48225"/>
                  </a:lnTo>
                  <a:lnTo>
                    <a:pt x="47046" y="82216"/>
                  </a:lnTo>
                  <a:lnTo>
                    <a:pt x="21766" y="122964"/>
                  </a:lnTo>
                  <a:lnTo>
                    <a:pt x="5656" y="169150"/>
                  </a:lnTo>
                  <a:lnTo>
                    <a:pt x="0" y="219456"/>
                  </a:lnTo>
                  <a:lnTo>
                    <a:pt x="5656" y="269761"/>
                  </a:lnTo>
                  <a:lnTo>
                    <a:pt x="21766" y="315947"/>
                  </a:lnTo>
                  <a:lnTo>
                    <a:pt x="47046" y="356695"/>
                  </a:lnTo>
                  <a:lnTo>
                    <a:pt x="80207" y="390686"/>
                  </a:lnTo>
                  <a:lnTo>
                    <a:pt x="119965" y="416598"/>
                  </a:lnTo>
                  <a:lnTo>
                    <a:pt x="165031" y="433113"/>
                  </a:lnTo>
                  <a:lnTo>
                    <a:pt x="214121" y="438912"/>
                  </a:lnTo>
                  <a:lnTo>
                    <a:pt x="263212" y="433113"/>
                  </a:lnTo>
                  <a:lnTo>
                    <a:pt x="308278" y="416598"/>
                  </a:lnTo>
                  <a:lnTo>
                    <a:pt x="348036" y="390686"/>
                  </a:lnTo>
                  <a:lnTo>
                    <a:pt x="381197" y="356695"/>
                  </a:lnTo>
                  <a:lnTo>
                    <a:pt x="406477" y="315947"/>
                  </a:lnTo>
                  <a:lnTo>
                    <a:pt x="422587" y="269761"/>
                  </a:lnTo>
                  <a:lnTo>
                    <a:pt x="428243" y="219456"/>
                  </a:lnTo>
                  <a:lnTo>
                    <a:pt x="422587" y="169150"/>
                  </a:lnTo>
                  <a:lnTo>
                    <a:pt x="406477" y="122964"/>
                  </a:lnTo>
                  <a:lnTo>
                    <a:pt x="381197" y="82216"/>
                  </a:lnTo>
                  <a:lnTo>
                    <a:pt x="348036" y="48225"/>
                  </a:lnTo>
                  <a:lnTo>
                    <a:pt x="308278" y="22313"/>
                  </a:lnTo>
                  <a:lnTo>
                    <a:pt x="263212" y="5798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103614" y="4231386"/>
              <a:ext cx="428625" cy="439420"/>
            </a:xfrm>
            <a:custGeom>
              <a:avLst/>
              <a:gdLst/>
              <a:ahLst/>
              <a:cxnLst/>
              <a:rect l="l" t="t" r="r" b="b"/>
              <a:pathLst>
                <a:path w="428625" h="439420">
                  <a:moveTo>
                    <a:pt x="0" y="219456"/>
                  </a:moveTo>
                  <a:lnTo>
                    <a:pt x="5656" y="169150"/>
                  </a:lnTo>
                  <a:lnTo>
                    <a:pt x="21766" y="122964"/>
                  </a:lnTo>
                  <a:lnTo>
                    <a:pt x="47046" y="82216"/>
                  </a:lnTo>
                  <a:lnTo>
                    <a:pt x="80207" y="48225"/>
                  </a:lnTo>
                  <a:lnTo>
                    <a:pt x="119965" y="22313"/>
                  </a:lnTo>
                  <a:lnTo>
                    <a:pt x="165031" y="5798"/>
                  </a:lnTo>
                  <a:lnTo>
                    <a:pt x="214121" y="0"/>
                  </a:lnTo>
                  <a:lnTo>
                    <a:pt x="263212" y="5798"/>
                  </a:lnTo>
                  <a:lnTo>
                    <a:pt x="308278" y="22313"/>
                  </a:lnTo>
                  <a:lnTo>
                    <a:pt x="348036" y="48225"/>
                  </a:lnTo>
                  <a:lnTo>
                    <a:pt x="381197" y="82216"/>
                  </a:lnTo>
                  <a:lnTo>
                    <a:pt x="406477" y="122964"/>
                  </a:lnTo>
                  <a:lnTo>
                    <a:pt x="422587" y="169150"/>
                  </a:lnTo>
                  <a:lnTo>
                    <a:pt x="428243" y="219456"/>
                  </a:lnTo>
                  <a:lnTo>
                    <a:pt x="422587" y="269761"/>
                  </a:lnTo>
                  <a:lnTo>
                    <a:pt x="406477" y="315947"/>
                  </a:lnTo>
                  <a:lnTo>
                    <a:pt x="381197" y="356695"/>
                  </a:lnTo>
                  <a:lnTo>
                    <a:pt x="348036" y="390686"/>
                  </a:lnTo>
                  <a:lnTo>
                    <a:pt x="308278" y="416598"/>
                  </a:lnTo>
                  <a:lnTo>
                    <a:pt x="263212" y="433113"/>
                  </a:lnTo>
                  <a:lnTo>
                    <a:pt x="214121" y="438912"/>
                  </a:lnTo>
                  <a:lnTo>
                    <a:pt x="165031" y="433113"/>
                  </a:lnTo>
                  <a:lnTo>
                    <a:pt x="119965" y="416598"/>
                  </a:lnTo>
                  <a:lnTo>
                    <a:pt x="80207" y="390686"/>
                  </a:lnTo>
                  <a:lnTo>
                    <a:pt x="47046" y="356695"/>
                  </a:lnTo>
                  <a:lnTo>
                    <a:pt x="21766" y="315947"/>
                  </a:lnTo>
                  <a:lnTo>
                    <a:pt x="5656" y="269761"/>
                  </a:lnTo>
                  <a:lnTo>
                    <a:pt x="0" y="2194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271140" y="1917192"/>
              <a:ext cx="978535" cy="1303020"/>
            </a:xfrm>
            <a:custGeom>
              <a:avLst/>
              <a:gdLst/>
              <a:ahLst/>
              <a:cxnLst/>
              <a:rect l="l" t="t" r="r" b="b"/>
              <a:pathLst>
                <a:path w="978535" h="1303020">
                  <a:moveTo>
                    <a:pt x="927611" y="57152"/>
                  </a:moveTo>
                  <a:lnTo>
                    <a:pt x="2158" y="1292098"/>
                  </a:lnTo>
                  <a:lnTo>
                    <a:pt x="0" y="1294892"/>
                  </a:lnTo>
                  <a:lnTo>
                    <a:pt x="634" y="1298829"/>
                  </a:lnTo>
                  <a:lnTo>
                    <a:pt x="3428" y="1300988"/>
                  </a:lnTo>
                  <a:lnTo>
                    <a:pt x="6222" y="1303020"/>
                  </a:lnTo>
                  <a:lnTo>
                    <a:pt x="10159" y="1302512"/>
                  </a:lnTo>
                  <a:lnTo>
                    <a:pt x="12318" y="1299718"/>
                  </a:lnTo>
                  <a:lnTo>
                    <a:pt x="937771" y="64772"/>
                  </a:lnTo>
                  <a:lnTo>
                    <a:pt x="927611" y="57152"/>
                  </a:lnTo>
                  <a:close/>
                </a:path>
                <a:path w="978535" h="1303020">
                  <a:moveTo>
                    <a:pt x="970464" y="43687"/>
                  </a:moveTo>
                  <a:lnTo>
                    <a:pt x="941323" y="43687"/>
                  </a:lnTo>
                  <a:lnTo>
                    <a:pt x="944117" y="45720"/>
                  </a:lnTo>
                  <a:lnTo>
                    <a:pt x="946911" y="47879"/>
                  </a:lnTo>
                  <a:lnTo>
                    <a:pt x="947546" y="51816"/>
                  </a:lnTo>
                  <a:lnTo>
                    <a:pt x="945388" y="54610"/>
                  </a:lnTo>
                  <a:lnTo>
                    <a:pt x="937771" y="64772"/>
                  </a:lnTo>
                  <a:lnTo>
                    <a:pt x="963167" y="83820"/>
                  </a:lnTo>
                  <a:lnTo>
                    <a:pt x="970464" y="43687"/>
                  </a:lnTo>
                  <a:close/>
                </a:path>
                <a:path w="978535" h="1303020">
                  <a:moveTo>
                    <a:pt x="941323" y="43687"/>
                  </a:moveTo>
                  <a:lnTo>
                    <a:pt x="937386" y="44196"/>
                  </a:lnTo>
                  <a:lnTo>
                    <a:pt x="935227" y="46990"/>
                  </a:lnTo>
                  <a:lnTo>
                    <a:pt x="927611" y="57152"/>
                  </a:lnTo>
                  <a:lnTo>
                    <a:pt x="937771" y="64772"/>
                  </a:lnTo>
                  <a:lnTo>
                    <a:pt x="945388" y="54610"/>
                  </a:lnTo>
                  <a:lnTo>
                    <a:pt x="947546" y="51816"/>
                  </a:lnTo>
                  <a:lnTo>
                    <a:pt x="946911" y="47879"/>
                  </a:lnTo>
                  <a:lnTo>
                    <a:pt x="944117" y="45720"/>
                  </a:lnTo>
                  <a:lnTo>
                    <a:pt x="941323" y="43687"/>
                  </a:lnTo>
                  <a:close/>
                </a:path>
                <a:path w="978535" h="1303020">
                  <a:moveTo>
                    <a:pt x="978407" y="0"/>
                  </a:moveTo>
                  <a:lnTo>
                    <a:pt x="902207" y="38100"/>
                  </a:lnTo>
                  <a:lnTo>
                    <a:pt x="927611" y="57152"/>
                  </a:lnTo>
                  <a:lnTo>
                    <a:pt x="935227" y="46990"/>
                  </a:lnTo>
                  <a:lnTo>
                    <a:pt x="937386" y="44196"/>
                  </a:lnTo>
                  <a:lnTo>
                    <a:pt x="941323" y="43687"/>
                  </a:lnTo>
                  <a:lnTo>
                    <a:pt x="970464" y="43687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3984" y="3200400"/>
              <a:ext cx="1396365" cy="13335"/>
            </a:xfrm>
            <a:custGeom>
              <a:avLst/>
              <a:gdLst/>
              <a:ahLst/>
              <a:cxnLst/>
              <a:rect l="l" t="t" r="r" b="b"/>
              <a:pathLst>
                <a:path w="1396364" h="13335">
                  <a:moveTo>
                    <a:pt x="0" y="0"/>
                  </a:moveTo>
                  <a:lnTo>
                    <a:pt x="1396365" y="128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23088" y="2845308"/>
              <a:ext cx="1644650" cy="307975"/>
            </a:xfrm>
            <a:custGeom>
              <a:avLst/>
              <a:gdLst/>
              <a:ahLst/>
              <a:cxnLst/>
              <a:rect l="l" t="t" r="r" b="b"/>
              <a:pathLst>
                <a:path w="1644650" h="307975">
                  <a:moveTo>
                    <a:pt x="1644395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644395" y="307848"/>
                  </a:lnTo>
                  <a:lnTo>
                    <a:pt x="1644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9125204" y="1306449"/>
            <a:ext cx="3822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SimSun"/>
                <a:cs typeface="SimSun"/>
              </a:rPr>
              <a:t>设备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132" y="2872181"/>
            <a:ext cx="14712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rebuchet MS"/>
                <a:cs typeface="Trebuchet MS"/>
              </a:rPr>
              <a:t>A1B1C1…A2B2C2…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26663" y="3978402"/>
            <a:ext cx="156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32070" y="1558874"/>
            <a:ext cx="11931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rebuchet MS"/>
                <a:cs typeface="Trebuchet MS"/>
              </a:rPr>
              <a:t>A1A2…</a:t>
            </a:r>
            <a:r>
              <a:rPr dirty="0" sz="1400">
                <a:latin typeface="SimSun"/>
                <a:cs typeface="SimSun"/>
              </a:rPr>
              <a:t>子通道</a:t>
            </a:r>
            <a:r>
              <a:rPr dirty="0" sz="140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32070" y="2225167"/>
            <a:ext cx="11798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rebuchet MS"/>
                <a:cs typeface="Trebuchet MS"/>
              </a:rPr>
              <a:t>B1B2…</a:t>
            </a:r>
            <a:r>
              <a:rPr dirty="0" sz="1400">
                <a:latin typeface="SimSun"/>
                <a:cs typeface="SimSun"/>
              </a:rPr>
              <a:t>子通道</a:t>
            </a:r>
            <a:r>
              <a:rPr dirty="0" sz="1400"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32070" y="2898139"/>
            <a:ext cx="11976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rebuchet MS"/>
                <a:cs typeface="Trebuchet MS"/>
              </a:rPr>
              <a:t>C1C2…</a:t>
            </a:r>
            <a:r>
              <a:rPr dirty="0" sz="1400">
                <a:latin typeface="SimSun"/>
                <a:cs typeface="SimSun"/>
              </a:rPr>
              <a:t>子通道</a:t>
            </a:r>
            <a:r>
              <a:rPr dirty="0" sz="1400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32070" y="3566540"/>
            <a:ext cx="1206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rebuchet MS"/>
                <a:cs typeface="Trebuchet MS"/>
              </a:rPr>
              <a:t>D1D2…</a:t>
            </a:r>
            <a:r>
              <a:rPr dirty="0" sz="1400">
                <a:latin typeface="SimSun"/>
                <a:cs typeface="SimSun"/>
              </a:rPr>
              <a:t>子通道</a:t>
            </a:r>
            <a:r>
              <a:rPr dirty="0" sz="1400"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46294" y="4146041"/>
            <a:ext cx="1165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E1E2</a:t>
            </a:r>
            <a:r>
              <a:rPr dirty="0" sz="1400" spc="-5">
                <a:latin typeface="Trebuchet MS"/>
                <a:cs typeface="Trebuchet MS"/>
              </a:rPr>
              <a:t>…</a:t>
            </a:r>
            <a:r>
              <a:rPr dirty="0" sz="1400">
                <a:latin typeface="SimSun"/>
                <a:cs typeface="SimSun"/>
              </a:rPr>
              <a:t>子通道</a:t>
            </a:r>
            <a:r>
              <a:rPr dirty="0" sz="1400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4733" y="265938"/>
            <a:ext cx="939165" cy="5461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360"/>
              </a:spcBef>
            </a:pPr>
            <a:r>
              <a:rPr dirty="0" sz="2800" spc="-5">
                <a:latin typeface="Times New Roman"/>
                <a:cs typeface="Times New Roman"/>
              </a:rPr>
              <a:t>CPU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6321" y="265938"/>
            <a:ext cx="1010919" cy="5461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0"/>
              </a:spcBef>
            </a:pPr>
            <a:r>
              <a:rPr dirty="0" sz="2800" spc="-5">
                <a:latin typeface="SimSun"/>
                <a:cs typeface="SimSun"/>
              </a:rPr>
              <a:t>内</a:t>
            </a:r>
            <a:r>
              <a:rPr dirty="0" sz="2800" spc="-695">
                <a:latin typeface="SimSun"/>
                <a:cs typeface="SimSun"/>
              </a:rPr>
              <a:t> </a:t>
            </a:r>
            <a:r>
              <a:rPr dirty="0" sz="2800" spc="-5">
                <a:latin typeface="SimSun"/>
                <a:cs typeface="SimSun"/>
              </a:rPr>
              <a:t>存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3517" y="425958"/>
            <a:ext cx="2623185" cy="213360"/>
          </a:xfrm>
          <a:custGeom>
            <a:avLst/>
            <a:gdLst/>
            <a:ahLst/>
            <a:cxnLst/>
            <a:rect l="l" t="t" r="r" b="b"/>
            <a:pathLst>
              <a:path w="2623185" h="213359">
                <a:moveTo>
                  <a:pt x="0" y="106679"/>
                </a:moveTo>
                <a:lnTo>
                  <a:pt x="512064" y="0"/>
                </a:lnTo>
                <a:lnTo>
                  <a:pt x="512064" y="53339"/>
                </a:lnTo>
                <a:lnTo>
                  <a:pt x="2110740" y="53339"/>
                </a:lnTo>
                <a:lnTo>
                  <a:pt x="2110740" y="0"/>
                </a:lnTo>
                <a:lnTo>
                  <a:pt x="2622804" y="106679"/>
                </a:lnTo>
                <a:lnTo>
                  <a:pt x="2110740" y="213359"/>
                </a:lnTo>
                <a:lnTo>
                  <a:pt x="2110740" y="160019"/>
                </a:lnTo>
                <a:lnTo>
                  <a:pt x="512064" y="160019"/>
                </a:lnTo>
                <a:lnTo>
                  <a:pt x="512064" y="213359"/>
                </a:lnTo>
                <a:lnTo>
                  <a:pt x="0" y="10667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044321" y="840105"/>
            <a:ext cx="8111490" cy="665480"/>
            <a:chOff x="1044321" y="840105"/>
            <a:chExt cx="8111490" cy="665480"/>
          </a:xfrm>
        </p:grpSpPr>
        <p:sp>
          <p:nvSpPr>
            <p:cNvPr id="6" name="object 6"/>
            <p:cNvSpPr/>
            <p:nvPr/>
          </p:nvSpPr>
          <p:spPr>
            <a:xfrm>
              <a:off x="3219450" y="849630"/>
              <a:ext cx="3773804" cy="428625"/>
            </a:xfrm>
            <a:custGeom>
              <a:avLst/>
              <a:gdLst/>
              <a:ahLst/>
              <a:cxnLst/>
              <a:rect l="l" t="t" r="r" b="b"/>
              <a:pathLst>
                <a:path w="3773804" h="428625">
                  <a:moveTo>
                    <a:pt x="0" y="88646"/>
                  </a:moveTo>
                  <a:lnTo>
                    <a:pt x="73913" y="0"/>
                  </a:lnTo>
                  <a:lnTo>
                    <a:pt x="147827" y="88646"/>
                  </a:lnTo>
                  <a:lnTo>
                    <a:pt x="110871" y="88646"/>
                  </a:lnTo>
                  <a:lnTo>
                    <a:pt x="110871" y="339598"/>
                  </a:lnTo>
                  <a:lnTo>
                    <a:pt x="147827" y="339598"/>
                  </a:lnTo>
                  <a:lnTo>
                    <a:pt x="73913" y="428244"/>
                  </a:lnTo>
                  <a:lnTo>
                    <a:pt x="0" y="339598"/>
                  </a:lnTo>
                  <a:lnTo>
                    <a:pt x="36957" y="339598"/>
                  </a:lnTo>
                  <a:lnTo>
                    <a:pt x="36957" y="88646"/>
                  </a:lnTo>
                  <a:lnTo>
                    <a:pt x="0" y="88646"/>
                  </a:lnTo>
                  <a:close/>
                </a:path>
                <a:path w="3773804" h="428625">
                  <a:moveTo>
                    <a:pt x="3625596" y="88646"/>
                  </a:moveTo>
                  <a:lnTo>
                    <a:pt x="3699509" y="0"/>
                  </a:lnTo>
                  <a:lnTo>
                    <a:pt x="3773424" y="88646"/>
                  </a:lnTo>
                  <a:lnTo>
                    <a:pt x="3736467" y="88646"/>
                  </a:lnTo>
                  <a:lnTo>
                    <a:pt x="3736467" y="339598"/>
                  </a:lnTo>
                  <a:lnTo>
                    <a:pt x="3773424" y="339598"/>
                  </a:lnTo>
                  <a:lnTo>
                    <a:pt x="3699509" y="428244"/>
                  </a:lnTo>
                  <a:lnTo>
                    <a:pt x="3625596" y="339598"/>
                  </a:lnTo>
                  <a:lnTo>
                    <a:pt x="3662553" y="339598"/>
                  </a:lnTo>
                  <a:lnTo>
                    <a:pt x="3662553" y="88646"/>
                  </a:lnTo>
                  <a:lnTo>
                    <a:pt x="3625596" y="8864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3846" y="1210818"/>
              <a:ext cx="8092440" cy="285115"/>
            </a:xfrm>
            <a:custGeom>
              <a:avLst/>
              <a:gdLst/>
              <a:ahLst/>
              <a:cxnLst/>
              <a:rect l="l" t="t" r="r" b="b"/>
              <a:pathLst>
                <a:path w="8092440" h="285115">
                  <a:moveTo>
                    <a:pt x="6539230" y="0"/>
                  </a:moveTo>
                  <a:lnTo>
                    <a:pt x="6539230" y="71247"/>
                  </a:lnTo>
                  <a:lnTo>
                    <a:pt x="1553210" y="71247"/>
                  </a:lnTo>
                  <a:lnTo>
                    <a:pt x="1553210" y="0"/>
                  </a:lnTo>
                  <a:lnTo>
                    <a:pt x="0" y="142494"/>
                  </a:lnTo>
                  <a:lnTo>
                    <a:pt x="1553210" y="284988"/>
                  </a:lnTo>
                  <a:lnTo>
                    <a:pt x="1553210" y="213741"/>
                  </a:lnTo>
                  <a:lnTo>
                    <a:pt x="6539230" y="213741"/>
                  </a:lnTo>
                  <a:lnTo>
                    <a:pt x="6539230" y="284988"/>
                  </a:lnTo>
                  <a:lnTo>
                    <a:pt x="8092439" y="142494"/>
                  </a:lnTo>
                  <a:lnTo>
                    <a:pt x="6539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3846" y="1210818"/>
              <a:ext cx="8092440" cy="285115"/>
            </a:xfrm>
            <a:custGeom>
              <a:avLst/>
              <a:gdLst/>
              <a:ahLst/>
              <a:cxnLst/>
              <a:rect l="l" t="t" r="r" b="b"/>
              <a:pathLst>
                <a:path w="8092440" h="285115">
                  <a:moveTo>
                    <a:pt x="0" y="142494"/>
                  </a:moveTo>
                  <a:lnTo>
                    <a:pt x="1553210" y="0"/>
                  </a:lnTo>
                  <a:lnTo>
                    <a:pt x="1553210" y="71247"/>
                  </a:lnTo>
                  <a:lnTo>
                    <a:pt x="6539230" y="71247"/>
                  </a:lnTo>
                  <a:lnTo>
                    <a:pt x="6539230" y="0"/>
                  </a:lnTo>
                  <a:lnTo>
                    <a:pt x="8092439" y="142494"/>
                  </a:lnTo>
                  <a:lnTo>
                    <a:pt x="6539230" y="284988"/>
                  </a:lnTo>
                  <a:lnTo>
                    <a:pt x="6539230" y="213741"/>
                  </a:lnTo>
                  <a:lnTo>
                    <a:pt x="1553210" y="213741"/>
                  </a:lnTo>
                  <a:lnTo>
                    <a:pt x="1553210" y="284988"/>
                  </a:lnTo>
                  <a:lnTo>
                    <a:pt x="0" y="14249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530601" y="2088642"/>
            <a:ext cx="1127760" cy="6680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105410" marR="99695" indent="2286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SimSun"/>
                <a:cs typeface="SimSun"/>
              </a:rPr>
              <a:t>字节 </a:t>
            </a:r>
            <a:r>
              <a:rPr dirty="0" sz="1800" spc="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多路通道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90538" y="2116073"/>
            <a:ext cx="1010919" cy="666115"/>
          </a:xfrm>
          <a:custGeom>
            <a:avLst/>
            <a:gdLst/>
            <a:ahLst/>
            <a:cxnLst/>
            <a:rect l="l" t="t" r="r" b="b"/>
            <a:pathLst>
              <a:path w="1010920" h="666114">
                <a:moveTo>
                  <a:pt x="0" y="665988"/>
                </a:moveTo>
                <a:lnTo>
                  <a:pt x="1010411" y="665988"/>
                </a:lnTo>
                <a:lnTo>
                  <a:pt x="1010411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95820" y="2157221"/>
            <a:ext cx="812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dirty="0" sz="1800">
                <a:latin typeface="SimSun"/>
                <a:cs typeface="SimSun"/>
              </a:rPr>
              <a:t>选	择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tabLst>
                <a:tab pos="570865" algn="l"/>
              </a:tabLst>
            </a:pPr>
            <a:r>
              <a:rPr dirty="0" sz="1800">
                <a:latin typeface="SimSun"/>
                <a:cs typeface="SimSun"/>
              </a:rPr>
              <a:t>通	道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81705" y="2756154"/>
            <a:ext cx="1905" cy="3014980"/>
          </a:xfrm>
          <a:custGeom>
            <a:avLst/>
            <a:gdLst/>
            <a:ahLst/>
            <a:cxnLst/>
            <a:rect l="l" t="t" r="r" b="b"/>
            <a:pathLst>
              <a:path w="1905" h="3014979">
                <a:moveTo>
                  <a:pt x="0" y="0"/>
                </a:moveTo>
                <a:lnTo>
                  <a:pt x="1524" y="30144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39406" y="2777489"/>
            <a:ext cx="147955" cy="2993390"/>
          </a:xfrm>
          <a:custGeom>
            <a:avLst/>
            <a:gdLst/>
            <a:ahLst/>
            <a:cxnLst/>
            <a:rect l="l" t="t" r="r" b="b"/>
            <a:pathLst>
              <a:path w="147954" h="2993390">
                <a:moveTo>
                  <a:pt x="143255" y="0"/>
                </a:moveTo>
                <a:lnTo>
                  <a:pt x="147827" y="2993136"/>
                </a:lnTo>
              </a:path>
              <a:path w="147954" h="2993390">
                <a:moveTo>
                  <a:pt x="0" y="0"/>
                </a:moveTo>
                <a:lnTo>
                  <a:pt x="0" y="29931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478661" y="2676525"/>
            <a:ext cx="1372870" cy="3107055"/>
            <a:chOff x="1478661" y="2676525"/>
            <a:chExt cx="1372870" cy="3107055"/>
          </a:xfrm>
        </p:grpSpPr>
        <p:sp>
          <p:nvSpPr>
            <p:cNvPr id="15" name="object 15"/>
            <p:cNvSpPr/>
            <p:nvPr/>
          </p:nvSpPr>
          <p:spPr>
            <a:xfrm>
              <a:off x="2390394" y="2756153"/>
              <a:ext cx="448309" cy="3014980"/>
            </a:xfrm>
            <a:custGeom>
              <a:avLst/>
              <a:gdLst/>
              <a:ahLst/>
              <a:cxnLst/>
              <a:rect l="l" t="t" r="r" b="b"/>
              <a:pathLst>
                <a:path w="448310" h="3014979">
                  <a:moveTo>
                    <a:pt x="448056" y="0"/>
                  </a:moveTo>
                  <a:lnTo>
                    <a:pt x="445007" y="3014472"/>
                  </a:lnTo>
                </a:path>
                <a:path w="448310" h="3014979">
                  <a:moveTo>
                    <a:pt x="445007" y="306324"/>
                  </a:moveTo>
                  <a:lnTo>
                    <a:pt x="0" y="3063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88186" y="2686050"/>
              <a:ext cx="897890" cy="666115"/>
            </a:xfrm>
            <a:custGeom>
              <a:avLst/>
              <a:gdLst/>
              <a:ahLst/>
              <a:cxnLst/>
              <a:rect l="l" t="t" r="r" b="b"/>
              <a:pathLst>
                <a:path w="897889" h="666114">
                  <a:moveTo>
                    <a:pt x="0" y="665988"/>
                  </a:moveTo>
                  <a:lnTo>
                    <a:pt x="897636" y="665988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6659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593469" y="2724403"/>
            <a:ext cx="69850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SimSun"/>
                <a:cs typeface="SimSun"/>
              </a:rPr>
              <a:t>控制器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7491" y="2807334"/>
            <a:ext cx="658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160" algn="l"/>
              </a:tabLst>
            </a:pPr>
            <a:r>
              <a:rPr dirty="0" sz="1800" spc="415">
                <a:latin typeface="SimSun"/>
                <a:cs typeface="SimSun"/>
              </a:rPr>
              <a:t>终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端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78661" y="3531489"/>
            <a:ext cx="1369695" cy="685165"/>
            <a:chOff x="1478661" y="3531489"/>
            <a:chExt cx="1369695" cy="685165"/>
          </a:xfrm>
        </p:grpSpPr>
        <p:sp>
          <p:nvSpPr>
            <p:cNvPr id="20" name="object 20"/>
            <p:cNvSpPr/>
            <p:nvPr/>
          </p:nvSpPr>
          <p:spPr>
            <a:xfrm>
              <a:off x="2390394" y="3917442"/>
              <a:ext cx="445134" cy="0"/>
            </a:xfrm>
            <a:custGeom>
              <a:avLst/>
              <a:gdLst/>
              <a:ahLst/>
              <a:cxnLst/>
              <a:rect l="l" t="t" r="r" b="b"/>
              <a:pathLst>
                <a:path w="445135" h="0">
                  <a:moveTo>
                    <a:pt x="44500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88186" y="3541014"/>
              <a:ext cx="897890" cy="666115"/>
            </a:xfrm>
            <a:custGeom>
              <a:avLst/>
              <a:gdLst/>
              <a:ahLst/>
              <a:cxnLst/>
              <a:rect l="l" t="t" r="r" b="b"/>
              <a:pathLst>
                <a:path w="897889" h="666114">
                  <a:moveTo>
                    <a:pt x="0" y="665988"/>
                  </a:moveTo>
                  <a:lnTo>
                    <a:pt x="897636" y="665988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6659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593469" y="3579367"/>
            <a:ext cx="69850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20"/>
              </a:spcBef>
            </a:pPr>
            <a:r>
              <a:rPr dirty="0" sz="1800" spc="-5">
                <a:latin typeface="SimSun"/>
                <a:cs typeface="SimSun"/>
              </a:rPr>
              <a:t>控制器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7491" y="3662553"/>
            <a:ext cx="658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160" algn="l"/>
              </a:tabLst>
            </a:pPr>
            <a:r>
              <a:rPr dirty="0" sz="1800" spc="415">
                <a:latin typeface="SimSun"/>
                <a:cs typeface="SimSun"/>
              </a:rPr>
              <a:t>终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端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78661" y="5069204"/>
            <a:ext cx="1356995" cy="685165"/>
            <a:chOff x="1478661" y="5069204"/>
            <a:chExt cx="1356995" cy="685165"/>
          </a:xfrm>
        </p:grpSpPr>
        <p:sp>
          <p:nvSpPr>
            <p:cNvPr id="25" name="object 25"/>
            <p:cNvSpPr/>
            <p:nvPr/>
          </p:nvSpPr>
          <p:spPr>
            <a:xfrm>
              <a:off x="2390394" y="5455157"/>
              <a:ext cx="445134" cy="0"/>
            </a:xfrm>
            <a:custGeom>
              <a:avLst/>
              <a:gdLst/>
              <a:ahLst/>
              <a:cxnLst/>
              <a:rect l="l" t="t" r="r" b="b"/>
              <a:pathLst>
                <a:path w="445135" h="0">
                  <a:moveTo>
                    <a:pt x="44500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88186" y="5078729"/>
              <a:ext cx="897890" cy="666115"/>
            </a:xfrm>
            <a:custGeom>
              <a:avLst/>
              <a:gdLst/>
              <a:ahLst/>
              <a:cxnLst/>
              <a:rect l="l" t="t" r="r" b="b"/>
              <a:pathLst>
                <a:path w="897889" h="666114">
                  <a:moveTo>
                    <a:pt x="0" y="665988"/>
                  </a:moveTo>
                  <a:lnTo>
                    <a:pt x="897636" y="665988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6659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593469" y="5117033"/>
            <a:ext cx="69850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SimSun"/>
                <a:cs typeface="SimSun"/>
              </a:rPr>
              <a:t>控制器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7491" y="5200650"/>
            <a:ext cx="658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160" algn="l"/>
              </a:tabLst>
            </a:pPr>
            <a:r>
              <a:rPr dirty="0" sz="1800" spc="415">
                <a:latin typeface="SimSun"/>
                <a:cs typeface="SimSun"/>
              </a:rPr>
              <a:t>终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端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1599" y="4407789"/>
            <a:ext cx="278765" cy="4826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2978" y="5016500"/>
            <a:ext cx="789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175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磁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28409" y="529082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带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56429" y="2106548"/>
          <a:ext cx="1360805" cy="368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"/>
                <a:gridCol w="283845"/>
                <a:gridCol w="683260"/>
                <a:gridCol w="215265"/>
              </a:tblGrid>
              <a:tr h="665988">
                <a:tc gridSpan="3">
                  <a:txBody>
                    <a:bodyPr/>
                    <a:lstStyle/>
                    <a:p>
                      <a:pPr marL="83820" marR="100330" indent="2286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数组 </a:t>
                      </a:r>
                      <a:r>
                        <a:rPr dirty="0" sz="1800" spc="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800">
                          <a:latin typeface="SimSun"/>
                          <a:cs typeface="SimSun"/>
                        </a:rPr>
                        <a:t>多路通道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33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60604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642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I/O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控制器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08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9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5729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642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I/O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控制器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08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9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3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5792978" y="3163570"/>
            <a:ext cx="789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175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磁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28409" y="343789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带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48421" y="3042666"/>
            <a:ext cx="1136015" cy="666115"/>
            <a:chOff x="7948421" y="3042666"/>
            <a:chExt cx="1136015" cy="666115"/>
          </a:xfrm>
        </p:grpSpPr>
        <p:sp>
          <p:nvSpPr>
            <p:cNvPr id="36" name="object 36"/>
            <p:cNvSpPr/>
            <p:nvPr/>
          </p:nvSpPr>
          <p:spPr>
            <a:xfrm>
              <a:off x="8849105" y="3419094"/>
              <a:ext cx="222885" cy="0"/>
            </a:xfrm>
            <a:custGeom>
              <a:avLst/>
              <a:gdLst/>
              <a:ahLst/>
              <a:cxnLst/>
              <a:rect l="l" t="t" r="r" b="b"/>
              <a:pathLst>
                <a:path w="222884" h="0">
                  <a:moveTo>
                    <a:pt x="22250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48421" y="3042666"/>
              <a:ext cx="896619" cy="666115"/>
            </a:xfrm>
            <a:custGeom>
              <a:avLst/>
              <a:gdLst/>
              <a:ahLst/>
              <a:cxnLst/>
              <a:rect l="l" t="t" r="r" b="b"/>
              <a:pathLst>
                <a:path w="896620" h="666114">
                  <a:moveTo>
                    <a:pt x="896112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896112" y="665987"/>
                  </a:lnTo>
                  <a:lnTo>
                    <a:pt x="896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948421" y="3042666"/>
            <a:ext cx="896619" cy="66611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400"/>
              </a:spcBef>
            </a:pPr>
            <a:r>
              <a:rPr dirty="0" sz="1800" spc="-5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SimSun"/>
                <a:cs typeface="SimSun"/>
              </a:rPr>
              <a:t>控制器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87233" y="3419094"/>
            <a:ext cx="1484630" cy="2036445"/>
          </a:xfrm>
          <a:custGeom>
            <a:avLst/>
            <a:gdLst/>
            <a:ahLst/>
            <a:cxnLst/>
            <a:rect l="l" t="t" r="r" b="b"/>
            <a:pathLst>
              <a:path w="1484629" h="2036445">
                <a:moveTo>
                  <a:pt x="371856" y="0"/>
                </a:moveTo>
                <a:lnTo>
                  <a:pt x="0" y="0"/>
                </a:lnTo>
              </a:path>
              <a:path w="1484629" h="2036445">
                <a:moveTo>
                  <a:pt x="1484376" y="2036064"/>
                </a:moveTo>
                <a:lnTo>
                  <a:pt x="1261872" y="203606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195054" y="3163570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磁 盘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48421" y="5078729"/>
            <a:ext cx="896619" cy="66611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05"/>
              </a:spcBef>
            </a:pPr>
            <a:r>
              <a:rPr dirty="0" sz="1800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SimSun"/>
                <a:cs typeface="SimSun"/>
              </a:rPr>
              <a:t>控制器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48380" y="1414652"/>
            <a:ext cx="4911090" cy="4053204"/>
            <a:chOff x="3048380" y="1414652"/>
            <a:chExt cx="4911090" cy="4053204"/>
          </a:xfrm>
        </p:grpSpPr>
        <p:sp>
          <p:nvSpPr>
            <p:cNvPr id="43" name="object 43"/>
            <p:cNvSpPr/>
            <p:nvPr/>
          </p:nvSpPr>
          <p:spPr>
            <a:xfrm>
              <a:off x="3057905" y="1424177"/>
              <a:ext cx="149860" cy="641985"/>
            </a:xfrm>
            <a:custGeom>
              <a:avLst/>
              <a:gdLst/>
              <a:ahLst/>
              <a:cxnLst/>
              <a:rect l="l" t="t" r="r" b="b"/>
              <a:pathLst>
                <a:path w="149860" h="641985">
                  <a:moveTo>
                    <a:pt x="74675" y="0"/>
                  </a:moveTo>
                  <a:lnTo>
                    <a:pt x="0" y="134366"/>
                  </a:lnTo>
                  <a:lnTo>
                    <a:pt x="37337" y="134366"/>
                  </a:lnTo>
                  <a:lnTo>
                    <a:pt x="37337" y="507238"/>
                  </a:lnTo>
                  <a:lnTo>
                    <a:pt x="0" y="507238"/>
                  </a:lnTo>
                  <a:lnTo>
                    <a:pt x="74675" y="641604"/>
                  </a:lnTo>
                  <a:lnTo>
                    <a:pt x="149351" y="507238"/>
                  </a:lnTo>
                  <a:lnTo>
                    <a:pt x="112013" y="507238"/>
                  </a:lnTo>
                  <a:lnTo>
                    <a:pt x="112013" y="134366"/>
                  </a:lnTo>
                  <a:lnTo>
                    <a:pt x="149351" y="134366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057905" y="1424177"/>
              <a:ext cx="149860" cy="641985"/>
            </a:xfrm>
            <a:custGeom>
              <a:avLst/>
              <a:gdLst/>
              <a:ahLst/>
              <a:cxnLst/>
              <a:rect l="l" t="t" r="r" b="b"/>
              <a:pathLst>
                <a:path w="149860" h="641985">
                  <a:moveTo>
                    <a:pt x="0" y="134366"/>
                  </a:moveTo>
                  <a:lnTo>
                    <a:pt x="74675" y="0"/>
                  </a:lnTo>
                  <a:lnTo>
                    <a:pt x="149351" y="134366"/>
                  </a:lnTo>
                  <a:lnTo>
                    <a:pt x="112013" y="134366"/>
                  </a:lnTo>
                  <a:lnTo>
                    <a:pt x="112013" y="507238"/>
                  </a:lnTo>
                  <a:lnTo>
                    <a:pt x="149351" y="507238"/>
                  </a:lnTo>
                  <a:lnTo>
                    <a:pt x="74675" y="641604"/>
                  </a:lnTo>
                  <a:lnTo>
                    <a:pt x="0" y="507238"/>
                  </a:lnTo>
                  <a:lnTo>
                    <a:pt x="37337" y="507238"/>
                  </a:lnTo>
                  <a:lnTo>
                    <a:pt x="37337" y="134366"/>
                  </a:lnTo>
                  <a:lnTo>
                    <a:pt x="0" y="134366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914138" y="1453133"/>
              <a:ext cx="149860" cy="641985"/>
            </a:xfrm>
            <a:custGeom>
              <a:avLst/>
              <a:gdLst/>
              <a:ahLst/>
              <a:cxnLst/>
              <a:rect l="l" t="t" r="r" b="b"/>
              <a:pathLst>
                <a:path w="149860" h="641985">
                  <a:moveTo>
                    <a:pt x="74675" y="0"/>
                  </a:moveTo>
                  <a:lnTo>
                    <a:pt x="0" y="134365"/>
                  </a:lnTo>
                  <a:lnTo>
                    <a:pt x="37337" y="134365"/>
                  </a:lnTo>
                  <a:lnTo>
                    <a:pt x="37337" y="507238"/>
                  </a:lnTo>
                  <a:lnTo>
                    <a:pt x="0" y="507238"/>
                  </a:lnTo>
                  <a:lnTo>
                    <a:pt x="74675" y="641603"/>
                  </a:lnTo>
                  <a:lnTo>
                    <a:pt x="149351" y="507238"/>
                  </a:lnTo>
                  <a:lnTo>
                    <a:pt x="112013" y="507238"/>
                  </a:lnTo>
                  <a:lnTo>
                    <a:pt x="112013" y="134365"/>
                  </a:lnTo>
                  <a:lnTo>
                    <a:pt x="149351" y="134365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914138" y="1453133"/>
              <a:ext cx="149860" cy="641985"/>
            </a:xfrm>
            <a:custGeom>
              <a:avLst/>
              <a:gdLst/>
              <a:ahLst/>
              <a:cxnLst/>
              <a:rect l="l" t="t" r="r" b="b"/>
              <a:pathLst>
                <a:path w="149860" h="641985">
                  <a:moveTo>
                    <a:pt x="0" y="134365"/>
                  </a:moveTo>
                  <a:lnTo>
                    <a:pt x="74675" y="0"/>
                  </a:lnTo>
                  <a:lnTo>
                    <a:pt x="149351" y="134365"/>
                  </a:lnTo>
                  <a:lnTo>
                    <a:pt x="112013" y="134365"/>
                  </a:lnTo>
                  <a:lnTo>
                    <a:pt x="112013" y="507238"/>
                  </a:lnTo>
                  <a:lnTo>
                    <a:pt x="149351" y="507238"/>
                  </a:lnTo>
                  <a:lnTo>
                    <a:pt x="74675" y="641603"/>
                  </a:lnTo>
                  <a:lnTo>
                    <a:pt x="0" y="507238"/>
                  </a:lnTo>
                  <a:lnTo>
                    <a:pt x="37337" y="507238"/>
                  </a:lnTo>
                  <a:lnTo>
                    <a:pt x="37337" y="134365"/>
                  </a:lnTo>
                  <a:lnTo>
                    <a:pt x="0" y="13436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587234" y="5455157"/>
              <a:ext cx="372110" cy="0"/>
            </a:xfrm>
            <a:custGeom>
              <a:avLst/>
              <a:gdLst/>
              <a:ahLst/>
              <a:cxnLst/>
              <a:rect l="l" t="t" r="r" b="b"/>
              <a:pathLst>
                <a:path w="372109" h="0">
                  <a:moveTo>
                    <a:pt x="37185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992873" y="1451609"/>
              <a:ext cx="149860" cy="641985"/>
            </a:xfrm>
            <a:custGeom>
              <a:avLst/>
              <a:gdLst/>
              <a:ahLst/>
              <a:cxnLst/>
              <a:rect l="l" t="t" r="r" b="b"/>
              <a:pathLst>
                <a:path w="149859" h="641985">
                  <a:moveTo>
                    <a:pt x="74675" y="0"/>
                  </a:moveTo>
                  <a:lnTo>
                    <a:pt x="0" y="134365"/>
                  </a:lnTo>
                  <a:lnTo>
                    <a:pt x="37337" y="134365"/>
                  </a:lnTo>
                  <a:lnTo>
                    <a:pt x="37337" y="507238"/>
                  </a:lnTo>
                  <a:lnTo>
                    <a:pt x="0" y="507238"/>
                  </a:lnTo>
                  <a:lnTo>
                    <a:pt x="74675" y="641603"/>
                  </a:lnTo>
                  <a:lnTo>
                    <a:pt x="149351" y="507238"/>
                  </a:lnTo>
                  <a:lnTo>
                    <a:pt x="112014" y="507238"/>
                  </a:lnTo>
                  <a:lnTo>
                    <a:pt x="112014" y="134365"/>
                  </a:lnTo>
                  <a:lnTo>
                    <a:pt x="149351" y="134365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992873" y="1451609"/>
              <a:ext cx="149860" cy="641985"/>
            </a:xfrm>
            <a:custGeom>
              <a:avLst/>
              <a:gdLst/>
              <a:ahLst/>
              <a:cxnLst/>
              <a:rect l="l" t="t" r="r" b="b"/>
              <a:pathLst>
                <a:path w="149859" h="641985">
                  <a:moveTo>
                    <a:pt x="0" y="134365"/>
                  </a:moveTo>
                  <a:lnTo>
                    <a:pt x="74675" y="0"/>
                  </a:lnTo>
                  <a:lnTo>
                    <a:pt x="149351" y="134365"/>
                  </a:lnTo>
                  <a:lnTo>
                    <a:pt x="112014" y="134365"/>
                  </a:lnTo>
                  <a:lnTo>
                    <a:pt x="112014" y="507238"/>
                  </a:lnTo>
                  <a:lnTo>
                    <a:pt x="149351" y="507238"/>
                  </a:lnTo>
                  <a:lnTo>
                    <a:pt x="74675" y="641603"/>
                  </a:lnTo>
                  <a:lnTo>
                    <a:pt x="0" y="507238"/>
                  </a:lnTo>
                  <a:lnTo>
                    <a:pt x="37337" y="507238"/>
                  </a:lnTo>
                  <a:lnTo>
                    <a:pt x="37337" y="134365"/>
                  </a:lnTo>
                  <a:lnTo>
                    <a:pt x="0" y="13436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9195054" y="5200650"/>
            <a:ext cx="254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磁 盘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47518" y="4122801"/>
            <a:ext cx="278765" cy="4826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84215" y="4165853"/>
            <a:ext cx="278765" cy="4826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67841" y="974801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总线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75709" y="6054090"/>
            <a:ext cx="3020695" cy="40259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440"/>
              </a:spcBef>
            </a:pPr>
            <a:r>
              <a:rPr dirty="0" sz="2000">
                <a:latin typeface="SimSun"/>
                <a:cs typeface="SimSun"/>
              </a:rPr>
              <a:t>通道</a:t>
            </a:r>
            <a:r>
              <a:rPr dirty="0" sz="2000" spc="5">
                <a:latin typeface="SimSun"/>
                <a:cs typeface="SimSun"/>
              </a:rPr>
              <a:t>方</a:t>
            </a:r>
            <a:r>
              <a:rPr dirty="0" sz="2000" spc="-10">
                <a:latin typeface="SimSun"/>
                <a:cs typeface="SimSun"/>
              </a:rPr>
              <a:t>式</a:t>
            </a:r>
            <a:r>
              <a:rPr dirty="0" sz="2000">
                <a:latin typeface="SimSun"/>
                <a:cs typeface="SimSun"/>
              </a:rPr>
              <a:t>的</a:t>
            </a:r>
            <a:r>
              <a:rPr dirty="0" sz="2000" spc="-10">
                <a:latin typeface="SimSun"/>
                <a:cs typeface="SimSun"/>
              </a:rPr>
              <a:t>数</a:t>
            </a:r>
            <a:r>
              <a:rPr dirty="0" sz="2000">
                <a:latin typeface="SimSun"/>
                <a:cs typeface="SimSun"/>
              </a:rPr>
              <a:t>据传</a:t>
            </a:r>
            <a:r>
              <a:rPr dirty="0" sz="2000" spc="5">
                <a:latin typeface="SimSun"/>
                <a:cs typeface="SimSun"/>
              </a:rPr>
              <a:t>送</a:t>
            </a:r>
            <a:r>
              <a:rPr dirty="0" sz="2000" spc="-10">
                <a:latin typeface="SimSun"/>
                <a:cs typeface="SimSun"/>
              </a:rPr>
              <a:t>结</a:t>
            </a:r>
            <a:r>
              <a:rPr dirty="0" sz="2000">
                <a:latin typeface="SimSun"/>
                <a:cs typeface="SimSun"/>
              </a:rPr>
              <a:t>构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626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四</a:t>
            </a:r>
            <a:r>
              <a:rPr dirty="0">
                <a:latin typeface="Microsoft YaHei UI"/>
                <a:cs typeface="Microsoft YaHei UI"/>
              </a:rPr>
              <a:t>、</a:t>
            </a:r>
            <a:r>
              <a:rPr dirty="0" spc="-60">
                <a:latin typeface="Microsoft YaHei UI"/>
                <a:cs typeface="Microsoft YaHei UI"/>
              </a:rPr>
              <a:t> 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通道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85315"/>
            <a:ext cx="790575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“瓶颈”问题：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283845">
              <a:lnSpc>
                <a:spcPct val="100000"/>
              </a:lnSpc>
              <a:tabLst>
                <a:tab pos="72834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latin typeface="SimSun"/>
                <a:cs typeface="SimSun"/>
              </a:rPr>
              <a:t>问题描述：因为通道数量有限，使它成</a:t>
            </a:r>
            <a:r>
              <a:rPr dirty="0" sz="2400" spc="5">
                <a:latin typeface="SimSun"/>
                <a:cs typeface="SimSun"/>
              </a:rPr>
              <a:t>为</a:t>
            </a:r>
            <a:r>
              <a:rPr dirty="0" sz="2400">
                <a:latin typeface="SimSun"/>
                <a:cs typeface="SimSun"/>
              </a:rPr>
              <a:t>I/O的瓶颈。</a:t>
            </a:r>
            <a:endParaRPr sz="2400">
              <a:latin typeface="SimSun"/>
              <a:cs typeface="SimSun"/>
            </a:endParaRPr>
          </a:p>
          <a:p>
            <a:pPr marL="283845" marR="2596515">
              <a:lnSpc>
                <a:spcPct val="200000"/>
              </a:lnSpc>
              <a:tabLst>
                <a:tab pos="72834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latin typeface="SimSun"/>
                <a:cs typeface="SimSun"/>
              </a:rPr>
              <a:t>解决：增加设备到主机间的通路。 </a:t>
            </a:r>
            <a:r>
              <a:rPr dirty="0" sz="2400" spc="-5">
                <a:latin typeface="SimSun"/>
                <a:cs typeface="SimSun"/>
              </a:rPr>
              <a:t>见书P202，</a:t>
            </a:r>
            <a:r>
              <a:rPr dirty="0" sz="2400">
                <a:latin typeface="SimSun"/>
                <a:cs typeface="SimSun"/>
              </a:rPr>
              <a:t>图</a:t>
            </a:r>
            <a:r>
              <a:rPr dirty="0" sz="2400" spc="-5">
                <a:latin typeface="SimSun"/>
                <a:cs typeface="SimSun"/>
              </a:rPr>
              <a:t>6-7、图6-8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165" y="0"/>
            <a:ext cx="4773295" cy="6868159"/>
            <a:chOff x="7420165" y="0"/>
            <a:chExt cx="4773295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76957" y="885266"/>
            <a:ext cx="6630034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2375" algn="l"/>
              </a:tabLst>
            </a:pPr>
            <a:r>
              <a:rPr dirty="0" sz="5400" spc="5">
                <a:latin typeface="Microsoft YaHei UI"/>
                <a:cs typeface="Microsoft YaHei UI"/>
              </a:rPr>
              <a:t>第六</a:t>
            </a:r>
            <a:r>
              <a:rPr dirty="0" sz="5400">
                <a:latin typeface="Microsoft YaHei UI"/>
                <a:cs typeface="Microsoft YaHei UI"/>
              </a:rPr>
              <a:t>章</a:t>
            </a:r>
            <a:r>
              <a:rPr dirty="0" sz="5400">
                <a:latin typeface="Microsoft YaHei UI"/>
                <a:cs typeface="Microsoft YaHei UI"/>
              </a:rPr>
              <a:t>	</a:t>
            </a:r>
            <a:r>
              <a:rPr dirty="0" sz="5400">
                <a:latin typeface="Microsoft YaHei UI"/>
                <a:cs typeface="Microsoft YaHei UI"/>
              </a:rPr>
              <a:t>输</a:t>
            </a:r>
            <a:r>
              <a:rPr dirty="0" sz="5400" spc="15">
                <a:latin typeface="Microsoft YaHei UI"/>
                <a:cs typeface="Microsoft YaHei UI"/>
              </a:rPr>
              <a:t>入</a:t>
            </a:r>
            <a:r>
              <a:rPr dirty="0" sz="5400">
                <a:latin typeface="Microsoft YaHei UI"/>
                <a:cs typeface="Microsoft YaHei UI"/>
              </a:rPr>
              <a:t>输</a:t>
            </a:r>
            <a:r>
              <a:rPr dirty="0" sz="5400" spc="25">
                <a:latin typeface="Microsoft YaHei UI"/>
                <a:cs typeface="Microsoft YaHei UI"/>
              </a:rPr>
              <a:t>出</a:t>
            </a:r>
            <a:r>
              <a:rPr dirty="0" sz="5400" spc="15">
                <a:latin typeface="Microsoft YaHei UI"/>
                <a:cs typeface="Microsoft YaHei UI"/>
              </a:rPr>
              <a:t>系</a:t>
            </a:r>
            <a:r>
              <a:rPr dirty="0" sz="5400">
                <a:latin typeface="Microsoft YaHei UI"/>
                <a:cs typeface="Microsoft YaHei UI"/>
              </a:rPr>
              <a:t>统</a:t>
            </a:r>
            <a:endParaRPr sz="54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4666" y="2112644"/>
            <a:ext cx="4334510" cy="34766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  <a:tab pos="964565" algn="l"/>
              </a:tabLst>
            </a:pPr>
            <a:r>
              <a:rPr dirty="0" sz="2400">
                <a:latin typeface="SimSun"/>
                <a:cs typeface="SimSun"/>
              </a:rPr>
              <a:t>6.1	I/O系统概述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  <a:tab pos="964565" algn="l"/>
              </a:tabLst>
            </a:pPr>
            <a:r>
              <a:rPr dirty="0" sz="2400">
                <a:latin typeface="SimSun"/>
                <a:cs typeface="SimSun"/>
              </a:rPr>
              <a:t>6.2	中断机构和中断处理程序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400" spc="-5">
                <a:latin typeface="SimSun"/>
                <a:cs typeface="SimSun"/>
              </a:rPr>
              <a:t>6.3</a:t>
            </a:r>
            <a:r>
              <a:rPr dirty="0" sz="2400" spc="-5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设备驱动程序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  <a:tab pos="964565" algn="l"/>
              </a:tabLst>
            </a:pPr>
            <a:r>
              <a:rPr dirty="0" sz="2400">
                <a:latin typeface="SimSun"/>
                <a:cs typeface="SimSun"/>
              </a:rPr>
              <a:t>6.4	与设备无关</a:t>
            </a:r>
            <a:r>
              <a:rPr dirty="0" sz="2400" spc="-10">
                <a:latin typeface="SimSun"/>
                <a:cs typeface="SimSun"/>
              </a:rPr>
              <a:t>的</a:t>
            </a:r>
            <a:r>
              <a:rPr dirty="0" sz="2400">
                <a:latin typeface="SimSun"/>
                <a:cs typeface="SimSun"/>
              </a:rPr>
              <a:t>I/O软件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  <a:tab pos="964565" algn="l"/>
              </a:tabLst>
            </a:pPr>
            <a:r>
              <a:rPr dirty="0" sz="2400">
                <a:latin typeface="SimSun"/>
                <a:cs typeface="SimSun"/>
              </a:rPr>
              <a:t>6.5	用户层</a:t>
            </a:r>
            <a:r>
              <a:rPr dirty="0" sz="2400" spc="-5">
                <a:latin typeface="SimSun"/>
                <a:cs typeface="SimSun"/>
              </a:rPr>
              <a:t>的</a:t>
            </a:r>
            <a:r>
              <a:rPr dirty="0" sz="2400">
                <a:latin typeface="SimSun"/>
                <a:cs typeface="SimSun"/>
              </a:rPr>
              <a:t>I/O软件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  <a:tab pos="964565" algn="l"/>
              </a:tabLst>
            </a:pPr>
            <a:r>
              <a:rPr dirty="0" sz="2400">
                <a:latin typeface="SimSun"/>
                <a:cs typeface="SimSun"/>
              </a:rPr>
              <a:t>6.6	缓冲区管理</a:t>
            </a:r>
            <a:endParaRPr sz="24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"/>
              <a:tabLst>
                <a:tab pos="354965" algn="l"/>
                <a:tab pos="355600" algn="l"/>
                <a:tab pos="964565" algn="l"/>
              </a:tabLst>
            </a:pPr>
            <a:r>
              <a:rPr dirty="0" sz="2400">
                <a:latin typeface="SimSun"/>
                <a:cs typeface="SimSun"/>
              </a:rPr>
              <a:t>6.7	磁盘存储器的性能和调度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0528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/>
              <a:t>6.2	</a:t>
            </a:r>
            <a:r>
              <a:rPr dirty="0" spc="10">
                <a:latin typeface="Microsoft YaHei UI"/>
                <a:cs typeface="Microsoft YaHei UI"/>
              </a:rPr>
              <a:t>中断机构和中断处理程序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65782"/>
            <a:ext cx="8240395" cy="3573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中断在OS中有着特殊重要的地位：</a:t>
            </a:r>
            <a:endParaRPr sz="2400">
              <a:latin typeface="SimSun"/>
              <a:cs typeface="SimSun"/>
            </a:endParaRPr>
          </a:p>
          <a:p>
            <a:pPr marL="911225" marR="6350" indent="-536575">
              <a:lnSpc>
                <a:spcPct val="200100"/>
              </a:lnSpc>
              <a:spcBef>
                <a:spcPts val="994"/>
              </a:spcBef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是多道程序得以实现的基础，进程之间的切换通过中断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完成；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是设备管理的基础，CPU与I/O设备的并行工作必需有中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91122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断的支持。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中断简介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43303"/>
            <a:ext cx="9365615" cy="494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中断的概念：计算机在执行期间，系统内发生任何非寻常的或非预</a:t>
            </a:r>
            <a:endParaRPr sz="2400">
              <a:latin typeface="SimSun"/>
              <a:cs typeface="SimSun"/>
            </a:endParaRPr>
          </a:p>
          <a:p>
            <a:pPr marL="355600" marR="5080">
              <a:lnSpc>
                <a:spcPct val="190000"/>
              </a:lnSpc>
            </a:pPr>
            <a:r>
              <a:rPr dirty="0" sz="2400" spc="-5">
                <a:latin typeface="SimSun"/>
                <a:cs typeface="SimSun"/>
              </a:rPr>
              <a:t>期的急需处理事件，使</a:t>
            </a:r>
            <a:r>
              <a:rPr dirty="0" sz="2400">
                <a:latin typeface="SimSun"/>
                <a:cs typeface="SimSun"/>
              </a:rPr>
              <a:t>得</a:t>
            </a:r>
            <a:r>
              <a:rPr dirty="0" sz="2400" spc="-5">
                <a:latin typeface="SimSun"/>
                <a:cs typeface="SimSun"/>
              </a:rPr>
              <a:t>CPU</a:t>
            </a:r>
            <a:r>
              <a:rPr dirty="0" sz="2400">
                <a:latin typeface="SimSun"/>
                <a:cs typeface="SimSun"/>
              </a:rPr>
              <a:t>暂时中断当前正在执行的程序而转去执 行相应的事件处理程序，待处理完毕后又返回原来被中断处继续执 </a:t>
            </a:r>
            <a:r>
              <a:rPr dirty="0" sz="2400" spc="-5">
                <a:latin typeface="SimSun"/>
                <a:cs typeface="SimSun"/>
              </a:rPr>
              <a:t>行或调度新的进程执行的过程。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283845">
              <a:lnSpc>
                <a:spcPct val="100000"/>
              </a:lnSpc>
            </a:pPr>
            <a:r>
              <a:rPr dirty="0" sz="1800">
                <a:solidFill>
                  <a:srgbClr val="539F20"/>
                </a:solidFill>
                <a:latin typeface="SimSun"/>
                <a:cs typeface="SimSun"/>
              </a:rPr>
              <a:t>①</a:t>
            </a:r>
            <a:r>
              <a:rPr dirty="0" sz="1800" spc="-100">
                <a:solidFill>
                  <a:srgbClr val="539F20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引起中断发生的事件称为中断源。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SimSun"/>
              <a:cs typeface="SimSun"/>
            </a:endParaRPr>
          </a:p>
          <a:p>
            <a:pPr marL="283845">
              <a:lnSpc>
                <a:spcPct val="100000"/>
              </a:lnSpc>
            </a:pPr>
            <a:r>
              <a:rPr dirty="0" sz="1800">
                <a:solidFill>
                  <a:srgbClr val="539F20"/>
                </a:solidFill>
                <a:latin typeface="SimSun"/>
                <a:cs typeface="SimSun"/>
              </a:rPr>
              <a:t>②</a:t>
            </a:r>
            <a:r>
              <a:rPr dirty="0" sz="1800" spc="-100">
                <a:solidFill>
                  <a:srgbClr val="539F20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中断源向CPU发出的请求中断处理信号称为中断请求。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283845">
              <a:lnSpc>
                <a:spcPct val="100000"/>
              </a:lnSpc>
            </a:pPr>
            <a:r>
              <a:rPr dirty="0" sz="1800">
                <a:solidFill>
                  <a:srgbClr val="539F20"/>
                </a:solidFill>
                <a:latin typeface="SimSun"/>
                <a:cs typeface="SimSun"/>
              </a:rPr>
              <a:t>③</a:t>
            </a:r>
            <a:r>
              <a:rPr dirty="0" sz="1800" spc="-65">
                <a:solidFill>
                  <a:srgbClr val="539F2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CPU收到中断请求后转相应的事件处理程序称为中断响应。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中断简介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77517"/>
            <a:ext cx="10121900" cy="5257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中断的分类：根据中断源的不同分类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229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外中断</a:t>
            </a:r>
            <a:r>
              <a:rPr dirty="0" sz="2400" spc="-5">
                <a:latin typeface="SimSun"/>
                <a:cs typeface="SimSun"/>
              </a:rPr>
              <a:t>：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来自处理机和内存外部的中断，在狭义上一般被称为中断。</a:t>
            </a:r>
            <a:endParaRPr sz="2400">
              <a:latin typeface="SimSun"/>
              <a:cs typeface="SimSun"/>
            </a:endParaRPr>
          </a:p>
          <a:p>
            <a:pPr marL="355600" marR="42545" indent="-342900">
              <a:lnSpc>
                <a:spcPct val="19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如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I/O设备发出的I/O中断、外部信号中断、各种定时器引起的时钟中断、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调试程序中设置的断点引起的调试中断等。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SimSun"/>
              <a:cs typeface="SimSun"/>
            </a:endParaRPr>
          </a:p>
          <a:p>
            <a:pPr algn="just" marL="12700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229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内中断</a:t>
            </a:r>
            <a:r>
              <a:rPr dirty="0" sz="2400" spc="-5">
                <a:latin typeface="SimSun"/>
                <a:cs typeface="SimSun"/>
              </a:rPr>
              <a:t>：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在处理机和内存内部产生的中断，又称为陷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trap或异常。</a:t>
            </a:r>
            <a:endParaRPr sz="2400">
              <a:latin typeface="SimSun"/>
              <a:cs typeface="SimSun"/>
            </a:endParaRPr>
          </a:p>
          <a:p>
            <a:pPr algn="just" marL="355600" marR="5080" indent="-342900">
              <a:lnSpc>
                <a:spcPct val="19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如：程序运算引起的各种错误，如地址非法、校验错、页面失效、存取访问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控制错、算术操作一处、数据格式非法、除数为零、非法指令、用户程序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执行特权指令、分时系统中的时间片中断、从用户态到核心态的切换等。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中断简介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04950"/>
            <a:ext cx="5854700" cy="439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中断向量表：中断类型号与相应中断源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SimSun"/>
                <a:cs typeface="SimSun"/>
              </a:rPr>
              <a:t>的中断处理程序入口地址之间的连接表。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SimSun"/>
              <a:cs typeface="SimSun"/>
            </a:endParaRPr>
          </a:p>
          <a:p>
            <a:pPr algn="just" marL="355600" marR="309245" indent="-342900">
              <a:lnSpc>
                <a:spcPct val="200100"/>
              </a:lnSpc>
              <a:spcBef>
                <a:spcPts val="5"/>
              </a:spcBef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9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latin typeface="SimSun"/>
                <a:cs typeface="SimSun"/>
              </a:rPr>
              <a:t>中断优先级：</a:t>
            </a:r>
            <a:r>
              <a:rPr dirty="0" sz="2400">
                <a:solidFill>
                  <a:srgbClr val="333333"/>
                </a:solidFill>
                <a:latin typeface="SimSun"/>
                <a:cs typeface="SimSun"/>
              </a:rPr>
              <a:t>为使系统能及时响应并处 </a:t>
            </a:r>
            <a:r>
              <a:rPr dirty="0" sz="2400" spc="-5">
                <a:solidFill>
                  <a:srgbClr val="333333"/>
                </a:solidFill>
                <a:latin typeface="SimSun"/>
                <a:cs typeface="SimSun"/>
              </a:rPr>
              <a:t>理发生的所有中断，系统根据引起中断 </a:t>
            </a:r>
            <a:r>
              <a:rPr dirty="0" sz="2400">
                <a:solidFill>
                  <a:srgbClr val="333333"/>
                </a:solidFill>
                <a:latin typeface="SimSun"/>
                <a:cs typeface="SimSun"/>
              </a:rPr>
              <a:t>事件的重要性和紧迫程度，硬件将</a:t>
            </a:r>
            <a:r>
              <a:rPr dirty="0" sz="2400">
                <a:latin typeface="SimSun"/>
                <a:cs typeface="SimSun"/>
              </a:rPr>
              <a:t>中断 </a:t>
            </a:r>
            <a:r>
              <a:rPr dirty="0" sz="2400" spc="-5">
                <a:latin typeface="SimSun"/>
                <a:cs typeface="SimSun"/>
              </a:rPr>
              <a:t>源</a:t>
            </a:r>
            <a:r>
              <a:rPr dirty="0" sz="2400">
                <a:solidFill>
                  <a:srgbClr val="333333"/>
                </a:solidFill>
                <a:latin typeface="SimSun"/>
                <a:cs typeface="SimSun"/>
              </a:rPr>
              <a:t>分为若干个级别，称作中断优先级。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4640" y="1967483"/>
            <a:ext cx="5530850" cy="3434079"/>
            <a:chOff x="6644640" y="1967483"/>
            <a:chExt cx="5530850" cy="34340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4640" y="1967483"/>
              <a:ext cx="5530596" cy="34335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264" y="2007107"/>
              <a:ext cx="5402579" cy="33055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77914" y="2000757"/>
              <a:ext cx="5415280" cy="3318510"/>
            </a:xfrm>
            <a:custGeom>
              <a:avLst/>
              <a:gdLst/>
              <a:ahLst/>
              <a:cxnLst/>
              <a:rect l="l" t="t" r="r" b="b"/>
              <a:pathLst>
                <a:path w="5415280" h="3318510">
                  <a:moveTo>
                    <a:pt x="0" y="3318255"/>
                  </a:moveTo>
                  <a:lnTo>
                    <a:pt x="5415280" y="3318255"/>
                  </a:lnTo>
                  <a:lnTo>
                    <a:pt x="5415280" y="0"/>
                  </a:lnTo>
                  <a:lnTo>
                    <a:pt x="0" y="0"/>
                  </a:lnTo>
                  <a:lnTo>
                    <a:pt x="0" y="33182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中断简介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98701"/>
            <a:ext cx="9310370" cy="3968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latin typeface="SimSun"/>
                <a:cs typeface="SimSun"/>
              </a:rPr>
              <a:t>对</a:t>
            </a:r>
            <a:r>
              <a:rPr dirty="0" sz="2200" spc="-5">
                <a:latin typeface="SimSun"/>
                <a:cs typeface="SimSun"/>
              </a:rPr>
              <a:t>多中断源</a:t>
            </a:r>
            <a:r>
              <a:rPr dirty="0" sz="2200">
                <a:latin typeface="SimSun"/>
                <a:cs typeface="SimSun"/>
              </a:rPr>
              <a:t>的</a:t>
            </a:r>
            <a:r>
              <a:rPr dirty="0" sz="2200" spc="-5">
                <a:latin typeface="SimSun"/>
                <a:cs typeface="SimSun"/>
              </a:rPr>
              <a:t>处理方式</a:t>
            </a:r>
            <a:r>
              <a:rPr dirty="0" sz="2200">
                <a:latin typeface="SimSun"/>
                <a:cs typeface="SimSun"/>
              </a:rPr>
              <a:t>：</a:t>
            </a:r>
            <a:r>
              <a:rPr dirty="0" sz="2200" spc="-5">
                <a:latin typeface="SimSun"/>
                <a:cs typeface="SimSun"/>
              </a:rPr>
              <a:t>当处理机</a:t>
            </a:r>
            <a:r>
              <a:rPr dirty="0" sz="2200">
                <a:latin typeface="SimSun"/>
                <a:cs typeface="SimSun"/>
              </a:rPr>
              <a:t>正</a:t>
            </a:r>
            <a:r>
              <a:rPr dirty="0" sz="2200" spc="-5">
                <a:latin typeface="SimSun"/>
                <a:cs typeface="SimSun"/>
              </a:rPr>
              <a:t>在处理一</a:t>
            </a:r>
            <a:r>
              <a:rPr dirty="0" sz="2200">
                <a:latin typeface="SimSun"/>
                <a:cs typeface="SimSun"/>
              </a:rPr>
              <a:t>个</a:t>
            </a:r>
            <a:r>
              <a:rPr dirty="0" sz="2200" spc="-5">
                <a:latin typeface="SimSun"/>
                <a:cs typeface="SimSun"/>
              </a:rPr>
              <a:t>中断时，</a:t>
            </a:r>
            <a:r>
              <a:rPr dirty="0" sz="2200">
                <a:latin typeface="SimSun"/>
                <a:cs typeface="SimSun"/>
              </a:rPr>
              <a:t>又</a:t>
            </a:r>
            <a:r>
              <a:rPr dirty="0" sz="2200" spc="-5">
                <a:latin typeface="SimSun"/>
                <a:cs typeface="SimSun"/>
              </a:rPr>
              <a:t>来了一个</a:t>
            </a:r>
            <a:r>
              <a:rPr dirty="0" sz="2200">
                <a:latin typeface="SimSun"/>
                <a:cs typeface="SimSun"/>
              </a:rPr>
              <a:t>新</a:t>
            </a:r>
            <a:r>
              <a:rPr dirty="0" sz="2200" spc="-5">
                <a:latin typeface="SimSun"/>
                <a:cs typeface="SimSun"/>
              </a:rPr>
              <a:t>的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SimSun"/>
                <a:cs typeface="SimSun"/>
              </a:rPr>
              <a:t>中</a:t>
            </a:r>
            <a:r>
              <a:rPr dirty="0" sz="2200" spc="-5">
                <a:latin typeface="SimSun"/>
                <a:cs typeface="SimSun"/>
              </a:rPr>
              <a:t>断请求</a:t>
            </a:r>
            <a:endParaRPr sz="2200">
              <a:latin typeface="SimSun"/>
              <a:cs typeface="SimSun"/>
            </a:endParaRPr>
          </a:p>
          <a:p>
            <a:pPr marL="819785" marR="101600" indent="-445134">
              <a:lnSpc>
                <a:spcPct val="200000"/>
              </a:lnSpc>
              <a:spcBef>
                <a:spcPts val="994"/>
              </a:spcBef>
              <a:tabLst>
                <a:tab pos="819785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200">
                <a:latin typeface="SimSun"/>
                <a:cs typeface="SimSun"/>
              </a:rPr>
              <a:t>屏</a:t>
            </a:r>
            <a:r>
              <a:rPr dirty="0" sz="2200" spc="-5">
                <a:latin typeface="SimSun"/>
                <a:cs typeface="SimSun"/>
              </a:rPr>
              <a:t>蔽（</a:t>
            </a:r>
            <a:r>
              <a:rPr dirty="0" sz="2200">
                <a:latin typeface="SimSun"/>
                <a:cs typeface="SimSun"/>
              </a:rPr>
              <a:t>禁</a:t>
            </a:r>
            <a:r>
              <a:rPr dirty="0" sz="2200" spc="-5">
                <a:latin typeface="SimSun"/>
                <a:cs typeface="SimSun"/>
              </a:rPr>
              <a:t>止</a:t>
            </a:r>
            <a:r>
              <a:rPr dirty="0" sz="2200">
                <a:latin typeface="SimSun"/>
                <a:cs typeface="SimSun"/>
              </a:rPr>
              <a:t>）</a:t>
            </a:r>
            <a:r>
              <a:rPr dirty="0" sz="2200" spc="-5">
                <a:latin typeface="SimSun"/>
                <a:cs typeface="SimSun"/>
              </a:rPr>
              <a:t>中断</a:t>
            </a:r>
            <a:r>
              <a:rPr dirty="0" sz="2200">
                <a:latin typeface="SimSun"/>
                <a:cs typeface="SimSun"/>
              </a:rPr>
              <a:t>：</a:t>
            </a:r>
            <a:r>
              <a:rPr dirty="0" sz="2200" spc="-5">
                <a:latin typeface="SimSun"/>
                <a:cs typeface="SimSun"/>
              </a:rPr>
              <a:t>当</a:t>
            </a:r>
            <a:r>
              <a:rPr dirty="0" sz="2200">
                <a:latin typeface="SimSun"/>
                <a:cs typeface="SimSun"/>
              </a:rPr>
              <a:t>处</a:t>
            </a:r>
            <a:r>
              <a:rPr dirty="0" sz="2200" spc="-5">
                <a:latin typeface="SimSun"/>
                <a:cs typeface="SimSun"/>
              </a:rPr>
              <a:t>理机</a:t>
            </a:r>
            <a:r>
              <a:rPr dirty="0" sz="2200">
                <a:latin typeface="SimSun"/>
                <a:cs typeface="SimSun"/>
              </a:rPr>
              <a:t>在</a:t>
            </a:r>
            <a:r>
              <a:rPr dirty="0" sz="2200" spc="-5">
                <a:latin typeface="SimSun"/>
                <a:cs typeface="SimSun"/>
              </a:rPr>
              <a:t>处</a:t>
            </a:r>
            <a:r>
              <a:rPr dirty="0" sz="2200">
                <a:latin typeface="SimSun"/>
                <a:cs typeface="SimSun"/>
              </a:rPr>
              <a:t>理</a:t>
            </a:r>
            <a:r>
              <a:rPr dirty="0" sz="2200" spc="-5">
                <a:latin typeface="SimSun"/>
                <a:cs typeface="SimSun"/>
              </a:rPr>
              <a:t>一个</a:t>
            </a:r>
            <a:r>
              <a:rPr dirty="0" sz="2200">
                <a:latin typeface="SimSun"/>
                <a:cs typeface="SimSun"/>
              </a:rPr>
              <a:t>中</a:t>
            </a:r>
            <a:r>
              <a:rPr dirty="0" sz="2200" spc="-5">
                <a:latin typeface="SimSun"/>
                <a:cs typeface="SimSun"/>
              </a:rPr>
              <a:t>断</a:t>
            </a:r>
            <a:r>
              <a:rPr dirty="0" sz="2200">
                <a:latin typeface="SimSun"/>
                <a:cs typeface="SimSun"/>
              </a:rPr>
              <a:t>时</a:t>
            </a:r>
            <a:r>
              <a:rPr dirty="0" sz="2200" spc="-5">
                <a:latin typeface="SimSun"/>
                <a:cs typeface="SimSun"/>
              </a:rPr>
              <a:t>，将</a:t>
            </a:r>
            <a:r>
              <a:rPr dirty="0" sz="2200">
                <a:latin typeface="SimSun"/>
                <a:cs typeface="SimSun"/>
              </a:rPr>
              <a:t>屏</a:t>
            </a:r>
            <a:r>
              <a:rPr dirty="0" sz="2200" spc="-5">
                <a:latin typeface="SimSun"/>
                <a:cs typeface="SimSun"/>
              </a:rPr>
              <a:t>蔽</a:t>
            </a:r>
            <a:r>
              <a:rPr dirty="0" sz="2200">
                <a:latin typeface="SimSun"/>
                <a:cs typeface="SimSun"/>
              </a:rPr>
              <a:t>掉</a:t>
            </a:r>
            <a:r>
              <a:rPr dirty="0" sz="2200" spc="-5">
                <a:latin typeface="SimSun"/>
                <a:cs typeface="SimSun"/>
              </a:rPr>
              <a:t>所有</a:t>
            </a:r>
            <a:r>
              <a:rPr dirty="0" sz="2200">
                <a:latin typeface="SimSun"/>
                <a:cs typeface="SimSun"/>
              </a:rPr>
              <a:t>的</a:t>
            </a:r>
            <a:r>
              <a:rPr dirty="0" sz="2200" spc="-5">
                <a:latin typeface="SimSun"/>
                <a:cs typeface="SimSun"/>
              </a:rPr>
              <a:t>中 </a:t>
            </a:r>
            <a:r>
              <a:rPr dirty="0" sz="2200">
                <a:latin typeface="SimSun"/>
                <a:cs typeface="SimSun"/>
              </a:rPr>
              <a:t>断</a:t>
            </a:r>
            <a:r>
              <a:rPr dirty="0" sz="2200" spc="-5">
                <a:latin typeface="SimSun"/>
                <a:cs typeface="SimSun"/>
              </a:rPr>
              <a:t>；所</a:t>
            </a:r>
            <a:r>
              <a:rPr dirty="0" sz="2200">
                <a:latin typeface="SimSun"/>
                <a:cs typeface="SimSun"/>
              </a:rPr>
              <a:t>有</a:t>
            </a:r>
            <a:r>
              <a:rPr dirty="0" sz="2200" spc="-5">
                <a:latin typeface="SimSun"/>
                <a:cs typeface="SimSun"/>
              </a:rPr>
              <a:t>中</a:t>
            </a:r>
            <a:r>
              <a:rPr dirty="0" sz="2200">
                <a:latin typeface="SimSun"/>
                <a:cs typeface="SimSun"/>
              </a:rPr>
              <a:t>断</a:t>
            </a:r>
            <a:r>
              <a:rPr dirty="0" sz="2200" spc="-5">
                <a:latin typeface="SimSun"/>
                <a:cs typeface="SimSun"/>
              </a:rPr>
              <a:t>按顺</a:t>
            </a:r>
            <a:r>
              <a:rPr dirty="0" sz="2200">
                <a:latin typeface="SimSun"/>
                <a:cs typeface="SimSun"/>
              </a:rPr>
              <a:t>序</a:t>
            </a:r>
            <a:r>
              <a:rPr dirty="0" sz="2200" spc="-5">
                <a:latin typeface="SimSun"/>
                <a:cs typeface="SimSun"/>
              </a:rPr>
              <a:t>依</a:t>
            </a:r>
            <a:r>
              <a:rPr dirty="0" sz="2200">
                <a:latin typeface="SimSun"/>
                <a:cs typeface="SimSun"/>
              </a:rPr>
              <a:t>次</a:t>
            </a:r>
            <a:r>
              <a:rPr dirty="0" sz="2200" spc="-5">
                <a:latin typeface="SimSun"/>
                <a:cs typeface="SimSun"/>
              </a:rPr>
              <a:t>处理。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嵌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套中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断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：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按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优先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级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高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低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处理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断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请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求；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高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优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先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级的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断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请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求可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以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抢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SimSun"/>
              <a:cs typeface="SimSun"/>
            </a:endParaRPr>
          </a:p>
          <a:p>
            <a:pPr marL="819785">
              <a:lnSpc>
                <a:spcPct val="100000"/>
              </a:lnSpc>
            </a:pP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占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正在运行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低优先级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断的处理</a:t>
            </a:r>
            <a:r>
              <a:rPr dirty="0" sz="2200">
                <a:solidFill>
                  <a:srgbClr val="333333"/>
                </a:solidFill>
                <a:latin typeface="SimSun"/>
                <a:cs typeface="SimSun"/>
              </a:rPr>
              <a:t>机</a:t>
            </a:r>
            <a:r>
              <a:rPr dirty="0" sz="2200" spc="-5">
                <a:solidFill>
                  <a:srgbClr val="333333"/>
                </a:solidFill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8928" y="9683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8928" y="122821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8928" y="148818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78928" y="174802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8928" y="200799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8928" y="2267839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8928" y="252780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8928" y="27876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8928" y="3047619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78928" y="330746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8928" y="3567429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78928" y="382727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78928" y="408724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78928" y="4347083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78928" y="460705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78928" y="4866894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78928" y="5126863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78928" y="5386704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78928" y="564663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5129" y="702055"/>
            <a:ext cx="0" cy="5211445"/>
          </a:xfrm>
          <a:custGeom>
            <a:avLst/>
            <a:gdLst/>
            <a:ahLst/>
            <a:cxnLst/>
            <a:rect l="l" t="t" r="r" b="b"/>
            <a:pathLst>
              <a:path w="0" h="5211445">
                <a:moveTo>
                  <a:pt x="0" y="0"/>
                </a:moveTo>
                <a:lnTo>
                  <a:pt x="0" y="52108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8779" y="702055"/>
            <a:ext cx="1284605" cy="5211445"/>
          </a:xfrm>
          <a:custGeom>
            <a:avLst/>
            <a:gdLst/>
            <a:ahLst/>
            <a:cxnLst/>
            <a:rect l="l" t="t" r="r" b="b"/>
            <a:pathLst>
              <a:path w="1284605" h="5211445">
                <a:moveTo>
                  <a:pt x="1277759" y="0"/>
                </a:moveTo>
                <a:lnTo>
                  <a:pt x="1277759" y="5210822"/>
                </a:lnTo>
              </a:path>
              <a:path w="1284605" h="5211445">
                <a:moveTo>
                  <a:pt x="0" y="6350"/>
                </a:moveTo>
                <a:lnTo>
                  <a:pt x="1284109" y="6350"/>
                </a:lnTo>
              </a:path>
              <a:path w="1284605" h="5211445">
                <a:moveTo>
                  <a:pt x="0" y="5204472"/>
                </a:moveTo>
                <a:lnTo>
                  <a:pt x="1284109" y="52044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18534" y="9683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18534" y="122821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18534" y="148818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18534" y="174802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18534" y="200799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18534" y="2267839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18534" y="252780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18534" y="27876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94735" y="702055"/>
            <a:ext cx="0" cy="2352040"/>
          </a:xfrm>
          <a:custGeom>
            <a:avLst/>
            <a:gdLst/>
            <a:ahLst/>
            <a:cxnLst/>
            <a:rect l="l" t="t" r="r" b="b"/>
            <a:pathLst>
              <a:path w="0" h="2352040">
                <a:moveTo>
                  <a:pt x="0" y="0"/>
                </a:moveTo>
                <a:lnTo>
                  <a:pt x="0" y="23519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88385" y="702055"/>
            <a:ext cx="1283970" cy="2352040"/>
          </a:xfrm>
          <a:custGeom>
            <a:avLst/>
            <a:gdLst/>
            <a:ahLst/>
            <a:cxnLst/>
            <a:rect l="l" t="t" r="r" b="b"/>
            <a:pathLst>
              <a:path w="1283970" h="2352040">
                <a:moveTo>
                  <a:pt x="1277619" y="0"/>
                </a:moveTo>
                <a:lnTo>
                  <a:pt x="1277619" y="2351913"/>
                </a:lnTo>
              </a:path>
              <a:path w="1283970" h="2352040">
                <a:moveTo>
                  <a:pt x="0" y="6350"/>
                </a:moveTo>
                <a:lnTo>
                  <a:pt x="1283969" y="6350"/>
                </a:lnTo>
              </a:path>
              <a:path w="1283970" h="2352040">
                <a:moveTo>
                  <a:pt x="0" y="2345563"/>
                </a:moveTo>
                <a:lnTo>
                  <a:pt x="1283969" y="23455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18408" y="368884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18408" y="394881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18408" y="4208653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18408" y="446862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18408" y="4728464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18408" y="4988433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18408" y="52482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18408" y="5508244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94735" y="3422650"/>
            <a:ext cx="0" cy="2352040"/>
          </a:xfrm>
          <a:custGeom>
            <a:avLst/>
            <a:gdLst/>
            <a:ahLst/>
            <a:cxnLst/>
            <a:rect l="l" t="t" r="r" b="b"/>
            <a:pathLst>
              <a:path w="0" h="2352040">
                <a:moveTo>
                  <a:pt x="0" y="0"/>
                </a:moveTo>
                <a:lnTo>
                  <a:pt x="0" y="23518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88385" y="3422650"/>
            <a:ext cx="1283970" cy="2352040"/>
          </a:xfrm>
          <a:custGeom>
            <a:avLst/>
            <a:gdLst/>
            <a:ahLst/>
            <a:cxnLst/>
            <a:rect l="l" t="t" r="r" b="b"/>
            <a:pathLst>
              <a:path w="1283970" h="2352040">
                <a:moveTo>
                  <a:pt x="1277619" y="0"/>
                </a:moveTo>
                <a:lnTo>
                  <a:pt x="1277619" y="2351836"/>
                </a:lnTo>
              </a:path>
              <a:path w="1283970" h="2352040">
                <a:moveTo>
                  <a:pt x="0" y="6350"/>
                </a:moveTo>
                <a:lnTo>
                  <a:pt x="1283969" y="6350"/>
                </a:lnTo>
              </a:path>
              <a:path w="1283970" h="2352040">
                <a:moveTo>
                  <a:pt x="0" y="2345486"/>
                </a:moveTo>
                <a:lnTo>
                  <a:pt x="1283969" y="23454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99997" y="976375"/>
            <a:ext cx="2009139" cy="908685"/>
          </a:xfrm>
          <a:custGeom>
            <a:avLst/>
            <a:gdLst/>
            <a:ahLst/>
            <a:cxnLst/>
            <a:rect l="l" t="t" r="r" b="b"/>
            <a:pathLst>
              <a:path w="2009139" h="908685">
                <a:moveTo>
                  <a:pt x="1936901" y="28977"/>
                </a:moveTo>
                <a:lnTo>
                  <a:pt x="4699" y="895476"/>
                </a:lnTo>
                <a:lnTo>
                  <a:pt x="1396" y="896874"/>
                </a:lnTo>
                <a:lnTo>
                  <a:pt x="0" y="900684"/>
                </a:lnTo>
                <a:lnTo>
                  <a:pt x="1396" y="903859"/>
                </a:lnTo>
                <a:lnTo>
                  <a:pt x="2921" y="907034"/>
                </a:lnTo>
                <a:lnTo>
                  <a:pt x="6603" y="908558"/>
                </a:lnTo>
                <a:lnTo>
                  <a:pt x="9778" y="907034"/>
                </a:lnTo>
                <a:lnTo>
                  <a:pt x="1942062" y="40498"/>
                </a:lnTo>
                <a:lnTo>
                  <a:pt x="1936901" y="28977"/>
                </a:lnTo>
                <a:close/>
              </a:path>
              <a:path w="2009139" h="908685">
                <a:moveTo>
                  <a:pt x="1993621" y="22351"/>
                </a:moveTo>
                <a:lnTo>
                  <a:pt x="1951736" y="22351"/>
                </a:lnTo>
                <a:lnTo>
                  <a:pt x="1955418" y="23749"/>
                </a:lnTo>
                <a:lnTo>
                  <a:pt x="1956942" y="26924"/>
                </a:lnTo>
                <a:lnTo>
                  <a:pt x="1958339" y="30099"/>
                </a:lnTo>
                <a:lnTo>
                  <a:pt x="1956942" y="33909"/>
                </a:lnTo>
                <a:lnTo>
                  <a:pt x="1953640" y="35306"/>
                </a:lnTo>
                <a:lnTo>
                  <a:pt x="1942062" y="40498"/>
                </a:lnTo>
                <a:lnTo>
                  <a:pt x="1955038" y="69469"/>
                </a:lnTo>
                <a:lnTo>
                  <a:pt x="1993621" y="22351"/>
                </a:lnTo>
                <a:close/>
              </a:path>
              <a:path w="2009139" h="908685">
                <a:moveTo>
                  <a:pt x="1951736" y="22351"/>
                </a:moveTo>
                <a:lnTo>
                  <a:pt x="1936901" y="28977"/>
                </a:lnTo>
                <a:lnTo>
                  <a:pt x="1942062" y="40498"/>
                </a:lnTo>
                <a:lnTo>
                  <a:pt x="1953640" y="35306"/>
                </a:lnTo>
                <a:lnTo>
                  <a:pt x="1956942" y="33909"/>
                </a:lnTo>
                <a:lnTo>
                  <a:pt x="1958339" y="30099"/>
                </a:lnTo>
                <a:lnTo>
                  <a:pt x="1956942" y="26924"/>
                </a:lnTo>
                <a:lnTo>
                  <a:pt x="1955418" y="23749"/>
                </a:lnTo>
                <a:lnTo>
                  <a:pt x="1951736" y="22351"/>
                </a:lnTo>
                <a:close/>
              </a:path>
              <a:path w="2009139" h="908685">
                <a:moveTo>
                  <a:pt x="1923923" y="0"/>
                </a:moveTo>
                <a:lnTo>
                  <a:pt x="1936901" y="28977"/>
                </a:lnTo>
                <a:lnTo>
                  <a:pt x="1951736" y="22351"/>
                </a:lnTo>
                <a:lnTo>
                  <a:pt x="1993621" y="22351"/>
                </a:lnTo>
                <a:lnTo>
                  <a:pt x="2009013" y="3556"/>
                </a:lnTo>
                <a:lnTo>
                  <a:pt x="1923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58036" y="1931288"/>
            <a:ext cx="1958975" cy="3543300"/>
          </a:xfrm>
          <a:custGeom>
            <a:avLst/>
            <a:gdLst/>
            <a:ahLst/>
            <a:cxnLst/>
            <a:rect l="l" t="t" r="r" b="b"/>
            <a:pathLst>
              <a:path w="1958975" h="3543300">
                <a:moveTo>
                  <a:pt x="1958467" y="3535807"/>
                </a:moveTo>
                <a:lnTo>
                  <a:pt x="1956689" y="3532886"/>
                </a:lnTo>
                <a:lnTo>
                  <a:pt x="51130" y="281597"/>
                </a:lnTo>
                <a:lnTo>
                  <a:pt x="76746" y="266573"/>
                </a:lnTo>
                <a:lnTo>
                  <a:pt x="78155" y="265747"/>
                </a:lnTo>
                <a:lnTo>
                  <a:pt x="1887220" y="1676209"/>
                </a:lnTo>
                <a:lnTo>
                  <a:pt x="1867662" y="1701292"/>
                </a:lnTo>
                <a:lnTo>
                  <a:pt x="1951228" y="1718056"/>
                </a:lnTo>
                <a:lnTo>
                  <a:pt x="1936000" y="1686179"/>
                </a:lnTo>
                <a:lnTo>
                  <a:pt x="1914525" y="1641221"/>
                </a:lnTo>
                <a:lnTo>
                  <a:pt x="1895068" y="1666163"/>
                </a:lnTo>
                <a:lnTo>
                  <a:pt x="8255" y="195199"/>
                </a:lnTo>
                <a:lnTo>
                  <a:pt x="4318" y="195580"/>
                </a:lnTo>
                <a:lnTo>
                  <a:pt x="0" y="201168"/>
                </a:lnTo>
                <a:lnTo>
                  <a:pt x="381" y="205105"/>
                </a:lnTo>
                <a:lnTo>
                  <a:pt x="75018" y="263309"/>
                </a:lnTo>
                <a:lnTo>
                  <a:pt x="7112" y="219075"/>
                </a:lnTo>
                <a:lnTo>
                  <a:pt x="12827" y="304038"/>
                </a:lnTo>
                <a:lnTo>
                  <a:pt x="40170" y="288010"/>
                </a:lnTo>
                <a:lnTo>
                  <a:pt x="1947545" y="3542284"/>
                </a:lnTo>
                <a:lnTo>
                  <a:pt x="1951482" y="3543300"/>
                </a:lnTo>
                <a:lnTo>
                  <a:pt x="1954403" y="3541522"/>
                </a:lnTo>
                <a:lnTo>
                  <a:pt x="1957451" y="3539744"/>
                </a:lnTo>
                <a:lnTo>
                  <a:pt x="1958467" y="3535807"/>
                </a:lnTo>
                <a:close/>
              </a:path>
              <a:path w="1958975" h="3543300">
                <a:moveTo>
                  <a:pt x="1958467" y="860298"/>
                </a:moveTo>
                <a:lnTo>
                  <a:pt x="1957070" y="856488"/>
                </a:lnTo>
                <a:lnTo>
                  <a:pt x="1953768" y="855091"/>
                </a:lnTo>
                <a:lnTo>
                  <a:pt x="79375" y="29108"/>
                </a:lnTo>
                <a:lnTo>
                  <a:pt x="82232" y="22606"/>
                </a:lnTo>
                <a:lnTo>
                  <a:pt x="92202" y="0"/>
                </a:lnTo>
                <a:lnTo>
                  <a:pt x="7112" y="4191"/>
                </a:lnTo>
                <a:lnTo>
                  <a:pt x="61468" y="69723"/>
                </a:lnTo>
                <a:lnTo>
                  <a:pt x="74256" y="40703"/>
                </a:lnTo>
                <a:lnTo>
                  <a:pt x="1951863" y="868172"/>
                </a:lnTo>
                <a:lnTo>
                  <a:pt x="1955673" y="866648"/>
                </a:lnTo>
                <a:lnTo>
                  <a:pt x="1958467" y="860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66927" y="363473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用户程序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47441" y="380822"/>
            <a:ext cx="1151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SimSun"/>
                <a:cs typeface="SimSun"/>
              </a:rPr>
              <a:t>中断处理器</a:t>
            </a:r>
            <a:r>
              <a:rPr dirty="0" sz="1600" spc="-5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20898" y="3113023"/>
            <a:ext cx="1155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中断处理器</a:t>
            </a:r>
            <a:r>
              <a:rPr dirty="0" sz="1600" spc="-5"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509640" y="702055"/>
            <a:ext cx="5963285" cy="5211445"/>
            <a:chOff x="5509640" y="702055"/>
            <a:chExt cx="5963285" cy="5211445"/>
          </a:xfrm>
        </p:grpSpPr>
        <p:sp>
          <p:nvSpPr>
            <p:cNvPr id="49" name="object 49"/>
            <p:cNvSpPr/>
            <p:nvPr/>
          </p:nvSpPr>
          <p:spPr>
            <a:xfrm>
              <a:off x="5509640" y="702055"/>
              <a:ext cx="3623945" cy="5211445"/>
            </a:xfrm>
            <a:custGeom>
              <a:avLst/>
              <a:gdLst/>
              <a:ahLst/>
              <a:cxnLst/>
              <a:rect l="l" t="t" r="r" b="b"/>
              <a:pathLst>
                <a:path w="3623945" h="5211445">
                  <a:moveTo>
                    <a:pt x="430149" y="266319"/>
                  </a:moveTo>
                  <a:lnTo>
                    <a:pt x="853948" y="266319"/>
                  </a:lnTo>
                </a:path>
                <a:path w="3623945" h="5211445">
                  <a:moveTo>
                    <a:pt x="430149" y="526161"/>
                  </a:moveTo>
                  <a:lnTo>
                    <a:pt x="853948" y="526161"/>
                  </a:lnTo>
                </a:path>
                <a:path w="3623945" h="5211445">
                  <a:moveTo>
                    <a:pt x="430149" y="786130"/>
                  </a:moveTo>
                  <a:lnTo>
                    <a:pt x="853948" y="786130"/>
                  </a:lnTo>
                </a:path>
                <a:path w="3623945" h="5211445">
                  <a:moveTo>
                    <a:pt x="430149" y="1045972"/>
                  </a:moveTo>
                  <a:lnTo>
                    <a:pt x="853948" y="1045972"/>
                  </a:lnTo>
                </a:path>
                <a:path w="3623945" h="5211445">
                  <a:moveTo>
                    <a:pt x="6350" y="0"/>
                  </a:moveTo>
                  <a:lnTo>
                    <a:pt x="6350" y="5210822"/>
                  </a:lnTo>
                </a:path>
                <a:path w="3623945" h="5211445">
                  <a:moveTo>
                    <a:pt x="1277747" y="0"/>
                  </a:moveTo>
                  <a:lnTo>
                    <a:pt x="1277747" y="5210822"/>
                  </a:lnTo>
                </a:path>
                <a:path w="3623945" h="5211445">
                  <a:moveTo>
                    <a:pt x="0" y="6350"/>
                  </a:moveTo>
                  <a:lnTo>
                    <a:pt x="1284097" y="6350"/>
                  </a:lnTo>
                </a:path>
                <a:path w="3623945" h="5211445">
                  <a:moveTo>
                    <a:pt x="0" y="5204472"/>
                  </a:moveTo>
                  <a:lnTo>
                    <a:pt x="1284097" y="5204472"/>
                  </a:lnTo>
                </a:path>
                <a:path w="3623945" h="5211445">
                  <a:moveTo>
                    <a:pt x="2769616" y="266319"/>
                  </a:moveTo>
                  <a:lnTo>
                    <a:pt x="3193415" y="266319"/>
                  </a:lnTo>
                </a:path>
                <a:path w="3623945" h="5211445">
                  <a:moveTo>
                    <a:pt x="2769616" y="526161"/>
                  </a:moveTo>
                  <a:lnTo>
                    <a:pt x="3193415" y="526161"/>
                  </a:lnTo>
                </a:path>
                <a:path w="3623945" h="5211445">
                  <a:moveTo>
                    <a:pt x="2769616" y="786130"/>
                  </a:moveTo>
                  <a:lnTo>
                    <a:pt x="3193415" y="786130"/>
                  </a:lnTo>
                </a:path>
                <a:path w="3623945" h="5211445">
                  <a:moveTo>
                    <a:pt x="2769616" y="1045972"/>
                  </a:moveTo>
                  <a:lnTo>
                    <a:pt x="3193415" y="1045972"/>
                  </a:lnTo>
                </a:path>
                <a:path w="3623945" h="5211445">
                  <a:moveTo>
                    <a:pt x="2345943" y="0"/>
                  </a:moveTo>
                  <a:lnTo>
                    <a:pt x="2345943" y="2351913"/>
                  </a:lnTo>
                </a:path>
                <a:path w="3623945" h="5211445">
                  <a:moveTo>
                    <a:pt x="3617214" y="0"/>
                  </a:moveTo>
                  <a:lnTo>
                    <a:pt x="3617214" y="2351913"/>
                  </a:lnTo>
                </a:path>
                <a:path w="3623945" h="5211445">
                  <a:moveTo>
                    <a:pt x="2339593" y="6350"/>
                  </a:moveTo>
                  <a:lnTo>
                    <a:pt x="3623564" y="6350"/>
                  </a:lnTo>
                </a:path>
                <a:path w="3623945" h="5211445">
                  <a:moveTo>
                    <a:pt x="2339593" y="2345563"/>
                  </a:moveTo>
                  <a:lnTo>
                    <a:pt x="3623564" y="23455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260972" y="976375"/>
              <a:ext cx="2009139" cy="908685"/>
            </a:xfrm>
            <a:custGeom>
              <a:avLst/>
              <a:gdLst/>
              <a:ahLst/>
              <a:cxnLst/>
              <a:rect l="l" t="t" r="r" b="b"/>
              <a:pathLst>
                <a:path w="2009140" h="908685">
                  <a:moveTo>
                    <a:pt x="1936880" y="28930"/>
                  </a:moveTo>
                  <a:lnTo>
                    <a:pt x="4699" y="895476"/>
                  </a:lnTo>
                  <a:lnTo>
                    <a:pt x="1397" y="896874"/>
                  </a:lnTo>
                  <a:lnTo>
                    <a:pt x="0" y="900684"/>
                  </a:lnTo>
                  <a:lnTo>
                    <a:pt x="1397" y="903859"/>
                  </a:lnTo>
                  <a:lnTo>
                    <a:pt x="2921" y="907034"/>
                  </a:lnTo>
                  <a:lnTo>
                    <a:pt x="6603" y="908558"/>
                  </a:lnTo>
                  <a:lnTo>
                    <a:pt x="9778" y="907034"/>
                  </a:lnTo>
                  <a:lnTo>
                    <a:pt x="1942062" y="40498"/>
                  </a:lnTo>
                  <a:lnTo>
                    <a:pt x="1936880" y="28930"/>
                  </a:lnTo>
                  <a:close/>
                </a:path>
                <a:path w="2009140" h="908685">
                  <a:moveTo>
                    <a:pt x="1993621" y="22351"/>
                  </a:moveTo>
                  <a:lnTo>
                    <a:pt x="1951735" y="22351"/>
                  </a:lnTo>
                  <a:lnTo>
                    <a:pt x="1955419" y="23749"/>
                  </a:lnTo>
                  <a:lnTo>
                    <a:pt x="1956943" y="26924"/>
                  </a:lnTo>
                  <a:lnTo>
                    <a:pt x="1958340" y="30099"/>
                  </a:lnTo>
                  <a:lnTo>
                    <a:pt x="1956943" y="33909"/>
                  </a:lnTo>
                  <a:lnTo>
                    <a:pt x="1953641" y="35306"/>
                  </a:lnTo>
                  <a:lnTo>
                    <a:pt x="1942062" y="40498"/>
                  </a:lnTo>
                  <a:lnTo>
                    <a:pt x="1955037" y="69469"/>
                  </a:lnTo>
                  <a:lnTo>
                    <a:pt x="1993621" y="22351"/>
                  </a:lnTo>
                  <a:close/>
                </a:path>
                <a:path w="2009140" h="908685">
                  <a:moveTo>
                    <a:pt x="1951735" y="22351"/>
                  </a:moveTo>
                  <a:lnTo>
                    <a:pt x="1948433" y="23749"/>
                  </a:lnTo>
                  <a:lnTo>
                    <a:pt x="1936880" y="28930"/>
                  </a:lnTo>
                  <a:lnTo>
                    <a:pt x="1942062" y="40498"/>
                  </a:lnTo>
                  <a:lnTo>
                    <a:pt x="1953641" y="35306"/>
                  </a:lnTo>
                  <a:lnTo>
                    <a:pt x="1956943" y="33909"/>
                  </a:lnTo>
                  <a:lnTo>
                    <a:pt x="1958340" y="30099"/>
                  </a:lnTo>
                  <a:lnTo>
                    <a:pt x="1956943" y="26924"/>
                  </a:lnTo>
                  <a:lnTo>
                    <a:pt x="1955419" y="23749"/>
                  </a:lnTo>
                  <a:lnTo>
                    <a:pt x="1951735" y="22351"/>
                  </a:lnTo>
                  <a:close/>
                </a:path>
                <a:path w="2009140" h="908685">
                  <a:moveTo>
                    <a:pt x="1923923" y="0"/>
                  </a:moveTo>
                  <a:lnTo>
                    <a:pt x="1936880" y="28930"/>
                  </a:lnTo>
                  <a:lnTo>
                    <a:pt x="1948433" y="23749"/>
                  </a:lnTo>
                  <a:lnTo>
                    <a:pt x="1951735" y="22351"/>
                  </a:lnTo>
                  <a:lnTo>
                    <a:pt x="1993621" y="22351"/>
                  </a:lnTo>
                  <a:lnTo>
                    <a:pt x="2009012" y="3556"/>
                  </a:lnTo>
                  <a:lnTo>
                    <a:pt x="1923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939789" y="2007997"/>
              <a:ext cx="2763520" cy="779780"/>
            </a:xfrm>
            <a:custGeom>
              <a:avLst/>
              <a:gdLst/>
              <a:ahLst/>
              <a:cxnLst/>
              <a:rect l="l" t="t" r="r" b="b"/>
              <a:pathLst>
                <a:path w="2763520" h="779780">
                  <a:moveTo>
                    <a:pt x="0" y="0"/>
                  </a:moveTo>
                  <a:lnTo>
                    <a:pt x="423799" y="0"/>
                  </a:lnTo>
                </a:path>
                <a:path w="2763520" h="779780">
                  <a:moveTo>
                    <a:pt x="0" y="259841"/>
                  </a:moveTo>
                  <a:lnTo>
                    <a:pt x="423799" y="259841"/>
                  </a:lnTo>
                </a:path>
                <a:path w="2763520" h="779780">
                  <a:moveTo>
                    <a:pt x="0" y="519811"/>
                  </a:moveTo>
                  <a:lnTo>
                    <a:pt x="423799" y="519811"/>
                  </a:lnTo>
                </a:path>
                <a:path w="2763520" h="779780">
                  <a:moveTo>
                    <a:pt x="0" y="779652"/>
                  </a:moveTo>
                  <a:lnTo>
                    <a:pt x="423799" y="779652"/>
                  </a:lnTo>
                </a:path>
                <a:path w="2763520" h="779780">
                  <a:moveTo>
                    <a:pt x="2339466" y="0"/>
                  </a:moveTo>
                  <a:lnTo>
                    <a:pt x="2763266" y="0"/>
                  </a:lnTo>
                </a:path>
                <a:path w="2763520" h="779780">
                  <a:moveTo>
                    <a:pt x="2339466" y="259841"/>
                  </a:moveTo>
                  <a:lnTo>
                    <a:pt x="2763266" y="259841"/>
                  </a:lnTo>
                </a:path>
                <a:path w="2763520" h="779780">
                  <a:moveTo>
                    <a:pt x="2339466" y="519811"/>
                  </a:moveTo>
                  <a:lnTo>
                    <a:pt x="2763266" y="519811"/>
                  </a:lnTo>
                </a:path>
                <a:path w="2763520" h="779780">
                  <a:moveTo>
                    <a:pt x="2339466" y="779652"/>
                  </a:moveTo>
                  <a:lnTo>
                    <a:pt x="2763266" y="7796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326123" y="1931288"/>
              <a:ext cx="1951355" cy="868680"/>
            </a:xfrm>
            <a:custGeom>
              <a:avLst/>
              <a:gdLst/>
              <a:ahLst/>
              <a:cxnLst/>
              <a:rect l="l" t="t" r="r" b="b"/>
              <a:pathLst>
                <a:path w="1951354" h="868680">
                  <a:moveTo>
                    <a:pt x="72264" y="29096"/>
                  </a:moveTo>
                  <a:lnTo>
                    <a:pt x="67150" y="40697"/>
                  </a:lnTo>
                  <a:lnTo>
                    <a:pt x="1944751" y="868172"/>
                  </a:lnTo>
                  <a:lnTo>
                    <a:pt x="1948560" y="866648"/>
                  </a:lnTo>
                  <a:lnTo>
                    <a:pt x="1951354" y="860298"/>
                  </a:lnTo>
                  <a:lnTo>
                    <a:pt x="1949957" y="856488"/>
                  </a:lnTo>
                  <a:lnTo>
                    <a:pt x="1946655" y="855090"/>
                  </a:lnTo>
                  <a:lnTo>
                    <a:pt x="72264" y="29096"/>
                  </a:lnTo>
                  <a:close/>
                </a:path>
                <a:path w="1951354" h="868680">
                  <a:moveTo>
                    <a:pt x="85089" y="0"/>
                  </a:moveTo>
                  <a:lnTo>
                    <a:pt x="0" y="4190"/>
                  </a:lnTo>
                  <a:lnTo>
                    <a:pt x="54355" y="69723"/>
                  </a:lnTo>
                  <a:lnTo>
                    <a:pt x="67150" y="40697"/>
                  </a:lnTo>
                  <a:lnTo>
                    <a:pt x="52324" y="34162"/>
                  </a:lnTo>
                  <a:lnTo>
                    <a:pt x="50926" y="30480"/>
                  </a:lnTo>
                  <a:lnTo>
                    <a:pt x="52324" y="27177"/>
                  </a:lnTo>
                  <a:lnTo>
                    <a:pt x="53721" y="24002"/>
                  </a:lnTo>
                  <a:lnTo>
                    <a:pt x="57403" y="22606"/>
                  </a:lnTo>
                  <a:lnTo>
                    <a:pt x="75125" y="22606"/>
                  </a:lnTo>
                  <a:lnTo>
                    <a:pt x="85089" y="0"/>
                  </a:lnTo>
                  <a:close/>
                </a:path>
                <a:path w="1951354" h="868680">
                  <a:moveTo>
                    <a:pt x="57403" y="22606"/>
                  </a:moveTo>
                  <a:lnTo>
                    <a:pt x="53721" y="24002"/>
                  </a:lnTo>
                  <a:lnTo>
                    <a:pt x="52324" y="27177"/>
                  </a:lnTo>
                  <a:lnTo>
                    <a:pt x="50926" y="30480"/>
                  </a:lnTo>
                  <a:lnTo>
                    <a:pt x="52324" y="34162"/>
                  </a:lnTo>
                  <a:lnTo>
                    <a:pt x="67150" y="40697"/>
                  </a:lnTo>
                  <a:lnTo>
                    <a:pt x="72264" y="29096"/>
                  </a:lnTo>
                  <a:lnTo>
                    <a:pt x="60705" y="24002"/>
                  </a:lnTo>
                  <a:lnTo>
                    <a:pt x="57403" y="22606"/>
                  </a:lnTo>
                  <a:close/>
                </a:path>
                <a:path w="1951354" h="868680">
                  <a:moveTo>
                    <a:pt x="75125" y="22606"/>
                  </a:moveTo>
                  <a:lnTo>
                    <a:pt x="57403" y="22606"/>
                  </a:lnTo>
                  <a:lnTo>
                    <a:pt x="60705" y="24002"/>
                  </a:lnTo>
                  <a:lnTo>
                    <a:pt x="72264" y="29096"/>
                  </a:lnTo>
                  <a:lnTo>
                    <a:pt x="75125" y="226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188701" y="2924682"/>
              <a:ext cx="1284605" cy="2352040"/>
            </a:xfrm>
            <a:custGeom>
              <a:avLst/>
              <a:gdLst/>
              <a:ahLst/>
              <a:cxnLst/>
              <a:rect l="l" t="t" r="r" b="b"/>
              <a:pathLst>
                <a:path w="1284604" h="2352040">
                  <a:moveTo>
                    <a:pt x="430149" y="266191"/>
                  </a:moveTo>
                  <a:lnTo>
                    <a:pt x="853948" y="266191"/>
                  </a:lnTo>
                </a:path>
                <a:path w="1284604" h="2352040">
                  <a:moveTo>
                    <a:pt x="6350" y="0"/>
                  </a:moveTo>
                  <a:lnTo>
                    <a:pt x="6350" y="2351785"/>
                  </a:lnTo>
                </a:path>
                <a:path w="1284604" h="2352040">
                  <a:moveTo>
                    <a:pt x="1277747" y="0"/>
                  </a:moveTo>
                  <a:lnTo>
                    <a:pt x="1277747" y="2351785"/>
                  </a:lnTo>
                </a:path>
                <a:path w="1284604" h="2352040">
                  <a:moveTo>
                    <a:pt x="0" y="6350"/>
                  </a:moveTo>
                  <a:lnTo>
                    <a:pt x="1284097" y="6350"/>
                  </a:lnTo>
                </a:path>
                <a:path w="1284604" h="2352040">
                  <a:moveTo>
                    <a:pt x="0" y="2345435"/>
                  </a:moveTo>
                  <a:lnTo>
                    <a:pt x="1284097" y="234543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655176" y="1794128"/>
              <a:ext cx="1922145" cy="1392555"/>
            </a:xfrm>
            <a:custGeom>
              <a:avLst/>
              <a:gdLst/>
              <a:ahLst/>
              <a:cxnLst/>
              <a:rect l="l" t="t" r="r" b="b"/>
              <a:pathLst>
                <a:path w="1922145" h="1392555">
                  <a:moveTo>
                    <a:pt x="1856511" y="1352495"/>
                  </a:moveTo>
                  <a:lnTo>
                    <a:pt x="1837944" y="1378204"/>
                  </a:lnTo>
                  <a:lnTo>
                    <a:pt x="1922018" y="1392047"/>
                  </a:lnTo>
                  <a:lnTo>
                    <a:pt x="1906351" y="1362075"/>
                  </a:lnTo>
                  <a:lnTo>
                    <a:pt x="1869694" y="1362075"/>
                  </a:lnTo>
                  <a:lnTo>
                    <a:pt x="1866773" y="1359916"/>
                  </a:lnTo>
                  <a:lnTo>
                    <a:pt x="1856511" y="1352495"/>
                  </a:lnTo>
                  <a:close/>
                </a:path>
                <a:path w="1922145" h="1392555">
                  <a:moveTo>
                    <a:pt x="1863957" y="1342185"/>
                  </a:moveTo>
                  <a:lnTo>
                    <a:pt x="1856511" y="1352495"/>
                  </a:lnTo>
                  <a:lnTo>
                    <a:pt x="1866773" y="1359916"/>
                  </a:lnTo>
                  <a:lnTo>
                    <a:pt x="1869694" y="1362075"/>
                  </a:lnTo>
                  <a:lnTo>
                    <a:pt x="1873630" y="1361313"/>
                  </a:lnTo>
                  <a:lnTo>
                    <a:pt x="1877695" y="1355725"/>
                  </a:lnTo>
                  <a:lnTo>
                    <a:pt x="1877059" y="1351661"/>
                  </a:lnTo>
                  <a:lnTo>
                    <a:pt x="1863957" y="1342185"/>
                  </a:lnTo>
                  <a:close/>
                </a:path>
                <a:path w="1922145" h="1392555">
                  <a:moveTo>
                    <a:pt x="1882521" y="1316482"/>
                  </a:moveTo>
                  <a:lnTo>
                    <a:pt x="1863957" y="1342185"/>
                  </a:lnTo>
                  <a:lnTo>
                    <a:pt x="1877059" y="1351661"/>
                  </a:lnTo>
                  <a:lnTo>
                    <a:pt x="1877695" y="1355725"/>
                  </a:lnTo>
                  <a:lnTo>
                    <a:pt x="1873630" y="1361313"/>
                  </a:lnTo>
                  <a:lnTo>
                    <a:pt x="1869694" y="1362075"/>
                  </a:lnTo>
                  <a:lnTo>
                    <a:pt x="1906351" y="1362075"/>
                  </a:lnTo>
                  <a:lnTo>
                    <a:pt x="1882521" y="1316482"/>
                  </a:lnTo>
                  <a:close/>
                </a:path>
                <a:path w="1922145" h="1392555">
                  <a:moveTo>
                    <a:pt x="8127" y="0"/>
                  </a:moveTo>
                  <a:lnTo>
                    <a:pt x="4191" y="635"/>
                  </a:lnTo>
                  <a:lnTo>
                    <a:pt x="2031" y="3556"/>
                  </a:lnTo>
                  <a:lnTo>
                    <a:pt x="0" y="6350"/>
                  </a:lnTo>
                  <a:lnTo>
                    <a:pt x="634" y="10287"/>
                  </a:lnTo>
                  <a:lnTo>
                    <a:pt x="3555" y="12446"/>
                  </a:lnTo>
                  <a:lnTo>
                    <a:pt x="1856511" y="1352495"/>
                  </a:lnTo>
                  <a:lnTo>
                    <a:pt x="1863957" y="1342185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618850" y="3450844"/>
              <a:ext cx="424180" cy="1559560"/>
            </a:xfrm>
            <a:custGeom>
              <a:avLst/>
              <a:gdLst/>
              <a:ahLst/>
              <a:cxnLst/>
              <a:rect l="l" t="t" r="r" b="b"/>
              <a:pathLst>
                <a:path w="424179" h="1559560">
                  <a:moveTo>
                    <a:pt x="0" y="0"/>
                  </a:moveTo>
                  <a:lnTo>
                    <a:pt x="423799" y="0"/>
                  </a:lnTo>
                </a:path>
                <a:path w="424179" h="1559560">
                  <a:moveTo>
                    <a:pt x="0" y="259841"/>
                  </a:moveTo>
                  <a:lnTo>
                    <a:pt x="423799" y="259841"/>
                  </a:lnTo>
                </a:path>
                <a:path w="424179" h="1559560">
                  <a:moveTo>
                    <a:pt x="0" y="519810"/>
                  </a:moveTo>
                  <a:lnTo>
                    <a:pt x="423799" y="519810"/>
                  </a:lnTo>
                </a:path>
                <a:path w="424179" h="1559560">
                  <a:moveTo>
                    <a:pt x="0" y="779652"/>
                  </a:moveTo>
                  <a:lnTo>
                    <a:pt x="423799" y="779652"/>
                  </a:lnTo>
                </a:path>
                <a:path w="424179" h="1559560">
                  <a:moveTo>
                    <a:pt x="0" y="1039621"/>
                  </a:moveTo>
                  <a:lnTo>
                    <a:pt x="423799" y="1039621"/>
                  </a:lnTo>
                </a:path>
                <a:path w="424179" h="1559560">
                  <a:moveTo>
                    <a:pt x="0" y="1299463"/>
                  </a:moveTo>
                  <a:lnTo>
                    <a:pt x="423799" y="1299463"/>
                  </a:lnTo>
                </a:path>
                <a:path w="424179" h="1559560">
                  <a:moveTo>
                    <a:pt x="0" y="1559432"/>
                  </a:moveTo>
                  <a:lnTo>
                    <a:pt x="423799" y="15594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662415" y="1877567"/>
              <a:ext cx="1922145" cy="3171825"/>
            </a:xfrm>
            <a:custGeom>
              <a:avLst/>
              <a:gdLst/>
              <a:ahLst/>
              <a:cxnLst/>
              <a:rect l="l" t="t" r="r" b="b"/>
              <a:pathLst>
                <a:path w="1922145" h="3171825">
                  <a:moveTo>
                    <a:pt x="44912" y="61892"/>
                  </a:moveTo>
                  <a:lnTo>
                    <a:pt x="33998" y="68509"/>
                  </a:lnTo>
                  <a:lnTo>
                    <a:pt x="1909317" y="3167380"/>
                  </a:lnTo>
                  <a:lnTo>
                    <a:pt x="1911095" y="3170428"/>
                  </a:lnTo>
                  <a:lnTo>
                    <a:pt x="1915032" y="3171444"/>
                  </a:lnTo>
                  <a:lnTo>
                    <a:pt x="1918080" y="3169539"/>
                  </a:lnTo>
                  <a:lnTo>
                    <a:pt x="1921002" y="3167761"/>
                  </a:lnTo>
                  <a:lnTo>
                    <a:pt x="1922017" y="3163824"/>
                  </a:lnTo>
                  <a:lnTo>
                    <a:pt x="44912" y="61892"/>
                  </a:lnTo>
                  <a:close/>
                </a:path>
                <a:path w="1922145" h="3171825">
                  <a:moveTo>
                    <a:pt x="0" y="0"/>
                  </a:moveTo>
                  <a:lnTo>
                    <a:pt x="6857" y="84962"/>
                  </a:lnTo>
                  <a:lnTo>
                    <a:pt x="33998" y="68509"/>
                  </a:lnTo>
                  <a:lnTo>
                    <a:pt x="27431" y="57658"/>
                  </a:lnTo>
                  <a:lnTo>
                    <a:pt x="25653" y="54610"/>
                  </a:lnTo>
                  <a:lnTo>
                    <a:pt x="26542" y="50673"/>
                  </a:lnTo>
                  <a:lnTo>
                    <a:pt x="32638" y="47117"/>
                  </a:lnTo>
                  <a:lnTo>
                    <a:pt x="69285" y="47117"/>
                  </a:lnTo>
                  <a:lnTo>
                    <a:pt x="72008" y="45466"/>
                  </a:lnTo>
                  <a:lnTo>
                    <a:pt x="0" y="0"/>
                  </a:lnTo>
                  <a:close/>
                </a:path>
                <a:path w="1922145" h="3171825">
                  <a:moveTo>
                    <a:pt x="32638" y="47117"/>
                  </a:moveTo>
                  <a:lnTo>
                    <a:pt x="26542" y="50673"/>
                  </a:lnTo>
                  <a:lnTo>
                    <a:pt x="25653" y="54610"/>
                  </a:lnTo>
                  <a:lnTo>
                    <a:pt x="27431" y="57658"/>
                  </a:lnTo>
                  <a:lnTo>
                    <a:pt x="33998" y="68509"/>
                  </a:lnTo>
                  <a:lnTo>
                    <a:pt x="44912" y="61892"/>
                  </a:lnTo>
                  <a:lnTo>
                    <a:pt x="38353" y="51054"/>
                  </a:lnTo>
                  <a:lnTo>
                    <a:pt x="36449" y="48006"/>
                  </a:lnTo>
                  <a:lnTo>
                    <a:pt x="32638" y="47117"/>
                  </a:lnTo>
                  <a:close/>
                </a:path>
                <a:path w="1922145" h="3171825">
                  <a:moveTo>
                    <a:pt x="69285" y="47117"/>
                  </a:moveTo>
                  <a:lnTo>
                    <a:pt x="32638" y="47117"/>
                  </a:lnTo>
                  <a:lnTo>
                    <a:pt x="36449" y="48006"/>
                  </a:lnTo>
                  <a:lnTo>
                    <a:pt x="38353" y="51054"/>
                  </a:lnTo>
                  <a:lnTo>
                    <a:pt x="44912" y="61892"/>
                  </a:lnTo>
                  <a:lnTo>
                    <a:pt x="69285" y="47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/>
          <p:nvPr/>
        </p:nvSpPr>
        <p:spPr>
          <a:xfrm>
            <a:off x="5939790" y="3047619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39790" y="330746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39790" y="3567429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39790" y="382727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39790" y="408724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39790" y="4347083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39790" y="460705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39790" y="4866894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39790" y="5126863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39790" y="5386704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39790" y="564663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728461" y="363473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用户程序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08797" y="380822"/>
            <a:ext cx="1152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SimSun"/>
                <a:cs typeface="SimSun"/>
              </a:rPr>
              <a:t>中断处理器</a:t>
            </a:r>
            <a:r>
              <a:rPr dirty="0" sz="1600" spc="-5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222230" y="2614929"/>
            <a:ext cx="1155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中断处理器</a:t>
            </a:r>
            <a:r>
              <a:rPr dirty="0" sz="1600" spc="-5"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53361" y="6150102"/>
            <a:ext cx="1569720" cy="36893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SimSun"/>
                <a:cs typeface="SimSun"/>
              </a:rPr>
              <a:t>顺序中断处理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878318" y="6150102"/>
            <a:ext cx="1569720" cy="368935"/>
          </a:xfrm>
          <a:custGeom>
            <a:avLst/>
            <a:gdLst/>
            <a:ahLst/>
            <a:cxnLst/>
            <a:rect l="l" t="t" r="r" b="b"/>
            <a:pathLst>
              <a:path w="1569720" h="368934">
                <a:moveTo>
                  <a:pt x="1569720" y="0"/>
                </a:moveTo>
                <a:lnTo>
                  <a:pt x="0" y="0"/>
                </a:lnTo>
                <a:lnTo>
                  <a:pt x="0" y="368808"/>
                </a:lnTo>
                <a:lnTo>
                  <a:pt x="1569720" y="368808"/>
                </a:lnTo>
                <a:lnTo>
                  <a:pt x="1569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7878318" y="6150102"/>
            <a:ext cx="1569720" cy="36893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SimSun"/>
                <a:cs typeface="SimSun"/>
              </a:rPr>
              <a:t>嵌套中断处理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994147" y="65531"/>
            <a:ext cx="0" cy="6713855"/>
          </a:xfrm>
          <a:custGeom>
            <a:avLst/>
            <a:gdLst/>
            <a:ahLst/>
            <a:cxnLst/>
            <a:rect l="l" t="t" r="r" b="b"/>
            <a:pathLst>
              <a:path w="0" h="6713855">
                <a:moveTo>
                  <a:pt x="0" y="0"/>
                </a:moveTo>
                <a:lnTo>
                  <a:pt x="0" y="6713837"/>
                </a:lnTo>
              </a:path>
            </a:pathLst>
          </a:custGeom>
          <a:ln w="76200">
            <a:solidFill>
              <a:srgbClr val="C00000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中断处理程序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46733"/>
            <a:ext cx="64643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中断处理程序的处理过程分成以下几个步骤：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022" y="2305303"/>
            <a:ext cx="4432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测定是否有未响应的中断信号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022" y="3165094"/>
            <a:ext cx="3976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保护被中断进程的CPU环境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022" y="4022801"/>
            <a:ext cx="38233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转入相应的设备处理程序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9022" y="4881498"/>
            <a:ext cx="1689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中断处理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022" y="5741314"/>
            <a:ext cx="367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⑤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恢复CPU现场并退出中断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602" y="828294"/>
            <a:ext cx="2135505" cy="603885"/>
          </a:xfrm>
          <a:custGeom>
            <a:avLst/>
            <a:gdLst/>
            <a:ahLst/>
            <a:cxnLst/>
            <a:rect l="l" t="t" r="r" b="b"/>
            <a:pathLst>
              <a:path w="2135504" h="603885">
                <a:moveTo>
                  <a:pt x="2135124" y="0"/>
                </a:moveTo>
                <a:lnTo>
                  <a:pt x="0" y="0"/>
                </a:lnTo>
                <a:lnTo>
                  <a:pt x="0" y="603503"/>
                </a:lnTo>
                <a:lnTo>
                  <a:pt x="2135124" y="603503"/>
                </a:lnTo>
                <a:lnTo>
                  <a:pt x="2135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64602" y="828294"/>
            <a:ext cx="2135505" cy="60388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763270" marR="147320" indent="-608330">
              <a:lnSpc>
                <a:spcPts val="1820"/>
              </a:lnSpc>
              <a:spcBef>
                <a:spcPts val="655"/>
              </a:spcBef>
            </a:pPr>
            <a:r>
              <a:rPr dirty="0" sz="1600" spc="-5">
                <a:latin typeface="SimSun"/>
                <a:cs typeface="SimSun"/>
              </a:rPr>
              <a:t>唤醒被阻塞的驱动程 </a:t>
            </a:r>
            <a:r>
              <a:rPr dirty="0" sz="1600" spc="-5">
                <a:latin typeface="SimSun"/>
                <a:cs typeface="SimSun"/>
              </a:rPr>
              <a:t>序进程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64602" y="1768601"/>
            <a:ext cx="2135505" cy="605155"/>
          </a:xfrm>
          <a:custGeom>
            <a:avLst/>
            <a:gdLst/>
            <a:ahLst/>
            <a:cxnLst/>
            <a:rect l="l" t="t" r="r" b="b"/>
            <a:pathLst>
              <a:path w="2135504" h="605155">
                <a:moveTo>
                  <a:pt x="2135124" y="0"/>
                </a:moveTo>
                <a:lnTo>
                  <a:pt x="0" y="0"/>
                </a:lnTo>
                <a:lnTo>
                  <a:pt x="0" y="605027"/>
                </a:lnTo>
                <a:lnTo>
                  <a:pt x="2135124" y="605027"/>
                </a:lnTo>
                <a:lnTo>
                  <a:pt x="2135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64602" y="1768601"/>
            <a:ext cx="2135505" cy="6051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600" spc="-5">
                <a:latin typeface="SimSun"/>
                <a:cs typeface="SimSun"/>
              </a:rPr>
              <a:t>对被中断进程的</a:t>
            </a:r>
            <a:r>
              <a:rPr dirty="0" sz="1600" spc="-5">
                <a:latin typeface="Times New Roman"/>
                <a:cs typeface="Times New Roman"/>
              </a:rPr>
              <a:t>CPU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10">
                <a:latin typeface="SimSun"/>
                <a:cs typeface="SimSun"/>
              </a:rPr>
              <a:t>环境进行保护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58253" y="2766441"/>
            <a:ext cx="3149600" cy="756920"/>
            <a:chOff x="7358253" y="2766441"/>
            <a:chExt cx="3149600" cy="756920"/>
          </a:xfrm>
        </p:grpSpPr>
        <p:sp>
          <p:nvSpPr>
            <p:cNvPr id="14" name="object 14"/>
            <p:cNvSpPr/>
            <p:nvPr/>
          </p:nvSpPr>
          <p:spPr>
            <a:xfrm>
              <a:off x="7367778" y="2775966"/>
              <a:ext cx="3130550" cy="737870"/>
            </a:xfrm>
            <a:custGeom>
              <a:avLst/>
              <a:gdLst/>
              <a:ahLst/>
              <a:cxnLst/>
              <a:rect l="l" t="t" r="r" b="b"/>
              <a:pathLst>
                <a:path w="3130550" h="737870">
                  <a:moveTo>
                    <a:pt x="2391155" y="0"/>
                  </a:moveTo>
                  <a:lnTo>
                    <a:pt x="739140" y="0"/>
                  </a:lnTo>
                  <a:lnTo>
                    <a:pt x="0" y="368808"/>
                  </a:lnTo>
                  <a:lnTo>
                    <a:pt x="739140" y="737616"/>
                  </a:lnTo>
                  <a:lnTo>
                    <a:pt x="2391155" y="737616"/>
                  </a:lnTo>
                  <a:lnTo>
                    <a:pt x="3130296" y="368808"/>
                  </a:lnTo>
                  <a:lnTo>
                    <a:pt x="2391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67778" y="2775966"/>
              <a:ext cx="3130550" cy="737870"/>
            </a:xfrm>
            <a:custGeom>
              <a:avLst/>
              <a:gdLst/>
              <a:ahLst/>
              <a:cxnLst/>
              <a:rect l="l" t="t" r="r" b="b"/>
              <a:pathLst>
                <a:path w="3130550" h="737870">
                  <a:moveTo>
                    <a:pt x="0" y="368808"/>
                  </a:moveTo>
                  <a:lnTo>
                    <a:pt x="739140" y="0"/>
                  </a:lnTo>
                  <a:lnTo>
                    <a:pt x="2391155" y="0"/>
                  </a:lnTo>
                  <a:lnTo>
                    <a:pt x="3130296" y="368808"/>
                  </a:lnTo>
                  <a:lnTo>
                    <a:pt x="2391155" y="737616"/>
                  </a:lnTo>
                  <a:lnTo>
                    <a:pt x="739140" y="737616"/>
                  </a:lnTo>
                  <a:lnTo>
                    <a:pt x="0" y="3688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007857" y="2895726"/>
            <a:ext cx="1849755" cy="5003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240"/>
              </a:spcBef>
            </a:pPr>
            <a:r>
              <a:rPr dirty="0" sz="1600" spc="-5">
                <a:latin typeface="SimSun"/>
                <a:cs typeface="SimSun"/>
              </a:rPr>
              <a:t>分析中断原因，转入 相应的中断处理程序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64602" y="4926329"/>
            <a:ext cx="2135505" cy="605155"/>
          </a:xfrm>
          <a:custGeom>
            <a:avLst/>
            <a:gdLst/>
            <a:ahLst/>
            <a:cxnLst/>
            <a:rect l="l" t="t" r="r" b="b"/>
            <a:pathLst>
              <a:path w="2135504" h="605154">
                <a:moveTo>
                  <a:pt x="2135124" y="0"/>
                </a:moveTo>
                <a:lnTo>
                  <a:pt x="0" y="0"/>
                </a:lnTo>
                <a:lnTo>
                  <a:pt x="0" y="605028"/>
                </a:lnTo>
                <a:lnTo>
                  <a:pt x="2135124" y="605028"/>
                </a:lnTo>
                <a:lnTo>
                  <a:pt x="2135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64602" y="4926329"/>
            <a:ext cx="2135505" cy="6051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520"/>
              </a:spcBef>
            </a:pPr>
            <a:r>
              <a:rPr dirty="0" sz="1600" spc="-5">
                <a:latin typeface="SimSun"/>
                <a:cs typeface="SimSun"/>
              </a:rPr>
              <a:t>恢复被中断进程的</a:t>
            </a:r>
            <a:endParaRPr sz="1600">
              <a:latin typeface="SimSun"/>
              <a:cs typeface="SimSun"/>
            </a:endParaRPr>
          </a:p>
          <a:p>
            <a:pPr algn="ctr">
              <a:lnSpc>
                <a:spcPts val="1870"/>
              </a:lnSpc>
            </a:pPr>
            <a:r>
              <a:rPr dirty="0" sz="1600" spc="-5">
                <a:latin typeface="Times New Roman"/>
                <a:cs typeface="Times New Roman"/>
              </a:rPr>
              <a:t>CPU</a:t>
            </a:r>
            <a:r>
              <a:rPr dirty="0" sz="1600" spc="-5">
                <a:latin typeface="SimSun"/>
                <a:cs typeface="SimSun"/>
              </a:rPr>
              <a:t>现场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55077" y="5948553"/>
            <a:ext cx="2152650" cy="532765"/>
            <a:chOff x="7855077" y="5948553"/>
            <a:chExt cx="2152650" cy="532765"/>
          </a:xfrm>
        </p:grpSpPr>
        <p:sp>
          <p:nvSpPr>
            <p:cNvPr id="20" name="object 20"/>
            <p:cNvSpPr/>
            <p:nvPr/>
          </p:nvSpPr>
          <p:spPr>
            <a:xfrm>
              <a:off x="7864602" y="5958078"/>
              <a:ext cx="2133600" cy="513715"/>
            </a:xfrm>
            <a:custGeom>
              <a:avLst/>
              <a:gdLst/>
              <a:ahLst/>
              <a:cxnLst/>
              <a:rect l="l" t="t" r="r" b="b"/>
              <a:pathLst>
                <a:path w="2133600" h="513714">
                  <a:moveTo>
                    <a:pt x="2048002" y="0"/>
                  </a:moveTo>
                  <a:lnTo>
                    <a:pt x="85598" y="0"/>
                  </a:lnTo>
                  <a:lnTo>
                    <a:pt x="52292" y="6727"/>
                  </a:lnTo>
                  <a:lnTo>
                    <a:pt x="25082" y="25072"/>
                  </a:lnTo>
                  <a:lnTo>
                    <a:pt x="6730" y="52281"/>
                  </a:lnTo>
                  <a:lnTo>
                    <a:pt x="0" y="85598"/>
                  </a:lnTo>
                  <a:lnTo>
                    <a:pt x="0" y="427990"/>
                  </a:lnTo>
                  <a:lnTo>
                    <a:pt x="6730" y="461306"/>
                  </a:lnTo>
                  <a:lnTo>
                    <a:pt x="25082" y="488515"/>
                  </a:lnTo>
                  <a:lnTo>
                    <a:pt x="52292" y="506860"/>
                  </a:lnTo>
                  <a:lnTo>
                    <a:pt x="85598" y="513588"/>
                  </a:lnTo>
                  <a:lnTo>
                    <a:pt x="2048002" y="513588"/>
                  </a:lnTo>
                  <a:lnTo>
                    <a:pt x="2081307" y="506860"/>
                  </a:lnTo>
                  <a:lnTo>
                    <a:pt x="2108517" y="488515"/>
                  </a:lnTo>
                  <a:lnTo>
                    <a:pt x="2126869" y="461306"/>
                  </a:lnTo>
                  <a:lnTo>
                    <a:pt x="2133600" y="427990"/>
                  </a:lnTo>
                  <a:lnTo>
                    <a:pt x="2133600" y="85598"/>
                  </a:lnTo>
                  <a:lnTo>
                    <a:pt x="2126869" y="52281"/>
                  </a:lnTo>
                  <a:lnTo>
                    <a:pt x="2108517" y="25072"/>
                  </a:lnTo>
                  <a:lnTo>
                    <a:pt x="2081307" y="6727"/>
                  </a:lnTo>
                  <a:lnTo>
                    <a:pt x="2048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64602" y="5958078"/>
              <a:ext cx="2133600" cy="513715"/>
            </a:xfrm>
            <a:custGeom>
              <a:avLst/>
              <a:gdLst/>
              <a:ahLst/>
              <a:cxnLst/>
              <a:rect l="l" t="t" r="r" b="b"/>
              <a:pathLst>
                <a:path w="2133600" h="513714">
                  <a:moveTo>
                    <a:pt x="0" y="85598"/>
                  </a:moveTo>
                  <a:lnTo>
                    <a:pt x="6730" y="52281"/>
                  </a:lnTo>
                  <a:lnTo>
                    <a:pt x="25082" y="25072"/>
                  </a:lnTo>
                  <a:lnTo>
                    <a:pt x="52292" y="6727"/>
                  </a:lnTo>
                  <a:lnTo>
                    <a:pt x="85598" y="0"/>
                  </a:lnTo>
                  <a:lnTo>
                    <a:pt x="2048002" y="0"/>
                  </a:lnTo>
                  <a:lnTo>
                    <a:pt x="2081307" y="6727"/>
                  </a:lnTo>
                  <a:lnTo>
                    <a:pt x="2108517" y="25072"/>
                  </a:lnTo>
                  <a:lnTo>
                    <a:pt x="2126869" y="52281"/>
                  </a:lnTo>
                  <a:lnTo>
                    <a:pt x="2133600" y="85598"/>
                  </a:lnTo>
                  <a:lnTo>
                    <a:pt x="2133600" y="427990"/>
                  </a:lnTo>
                  <a:lnTo>
                    <a:pt x="2126869" y="461306"/>
                  </a:lnTo>
                  <a:lnTo>
                    <a:pt x="2108517" y="488515"/>
                  </a:lnTo>
                  <a:lnTo>
                    <a:pt x="2081307" y="506860"/>
                  </a:lnTo>
                  <a:lnTo>
                    <a:pt x="2048002" y="513588"/>
                  </a:lnTo>
                  <a:lnTo>
                    <a:pt x="85598" y="513588"/>
                  </a:lnTo>
                  <a:lnTo>
                    <a:pt x="52292" y="506860"/>
                  </a:lnTo>
                  <a:lnTo>
                    <a:pt x="25082" y="488515"/>
                  </a:lnTo>
                  <a:lnTo>
                    <a:pt x="6730" y="461306"/>
                  </a:lnTo>
                  <a:lnTo>
                    <a:pt x="0" y="427990"/>
                  </a:lnTo>
                  <a:lnTo>
                    <a:pt x="0" y="8559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006333" y="5966866"/>
            <a:ext cx="1849755" cy="500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返回被中断的进程，</a:t>
            </a:r>
            <a:endParaRPr sz="1600">
              <a:latin typeface="SimSun"/>
              <a:cs typeface="SimSun"/>
            </a:endParaRPr>
          </a:p>
          <a:p>
            <a:pPr algn="ctr" marL="1270">
              <a:lnSpc>
                <a:spcPts val="1870"/>
              </a:lnSpc>
            </a:pPr>
            <a:r>
              <a:rPr dirty="0" sz="1600" spc="-10">
                <a:latin typeface="SimSun"/>
                <a:cs typeface="SimSun"/>
              </a:rPr>
              <a:t>继续执行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97929" y="3918965"/>
            <a:ext cx="1211580" cy="605155"/>
          </a:xfrm>
          <a:custGeom>
            <a:avLst/>
            <a:gdLst/>
            <a:ahLst/>
            <a:cxnLst/>
            <a:rect l="l" t="t" r="r" b="b"/>
            <a:pathLst>
              <a:path w="1211579" h="605154">
                <a:moveTo>
                  <a:pt x="1211579" y="0"/>
                </a:moveTo>
                <a:lnTo>
                  <a:pt x="0" y="0"/>
                </a:lnTo>
                <a:lnTo>
                  <a:pt x="0" y="605028"/>
                </a:lnTo>
                <a:lnTo>
                  <a:pt x="1211579" y="605028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97929" y="3918965"/>
            <a:ext cx="1211580" cy="6051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300990" marR="91440" indent="-203200">
              <a:lnSpc>
                <a:spcPts val="1820"/>
              </a:lnSpc>
              <a:spcBef>
                <a:spcPts val="660"/>
              </a:spcBef>
            </a:pPr>
            <a:r>
              <a:rPr dirty="0" sz="1600" spc="-5">
                <a:latin typeface="SimSun"/>
                <a:cs typeface="SimSun"/>
              </a:rPr>
              <a:t>终端中断处 </a:t>
            </a:r>
            <a:r>
              <a:rPr dirty="0" sz="1600" spc="-5">
                <a:latin typeface="SimSun"/>
                <a:cs typeface="SimSun"/>
              </a:rPr>
              <a:t>理程序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81666" y="3918965"/>
            <a:ext cx="1210310" cy="60515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300355" marR="88900" indent="-203200">
              <a:lnSpc>
                <a:spcPts val="1820"/>
              </a:lnSpc>
              <a:spcBef>
                <a:spcPts val="660"/>
              </a:spcBef>
            </a:pPr>
            <a:r>
              <a:rPr dirty="0" sz="1600" spc="-5">
                <a:latin typeface="SimSun"/>
                <a:cs typeface="SimSun"/>
              </a:rPr>
              <a:t>磁盘中断处 </a:t>
            </a:r>
            <a:r>
              <a:rPr dirty="0" sz="1600" spc="-5">
                <a:latin typeface="SimSun"/>
                <a:cs typeface="SimSun"/>
              </a:rPr>
              <a:t>理程序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40010" y="402894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5523" y="4431791"/>
            <a:ext cx="480059" cy="426720"/>
          </a:xfrm>
          <a:custGeom>
            <a:avLst/>
            <a:gdLst/>
            <a:ahLst/>
            <a:cxnLst/>
            <a:rect l="l" t="t" r="r" b="b"/>
            <a:pathLst>
              <a:path w="480059" h="426720">
                <a:moveTo>
                  <a:pt x="480059" y="0"/>
                </a:moveTo>
                <a:lnTo>
                  <a:pt x="0" y="0"/>
                </a:lnTo>
                <a:lnTo>
                  <a:pt x="0" y="426719"/>
                </a:lnTo>
                <a:lnTo>
                  <a:pt x="480059" y="426719"/>
                </a:lnTo>
                <a:lnTo>
                  <a:pt x="4800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145523" y="4457192"/>
            <a:ext cx="4800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928993" y="416433"/>
            <a:ext cx="4006850" cy="5517515"/>
            <a:chOff x="6928993" y="416433"/>
            <a:chExt cx="4006850" cy="5517515"/>
          </a:xfrm>
        </p:grpSpPr>
        <p:sp>
          <p:nvSpPr>
            <p:cNvPr id="30" name="object 30"/>
            <p:cNvSpPr/>
            <p:nvPr/>
          </p:nvSpPr>
          <p:spPr>
            <a:xfrm>
              <a:off x="6928993" y="416432"/>
              <a:ext cx="4006850" cy="5517515"/>
            </a:xfrm>
            <a:custGeom>
              <a:avLst/>
              <a:gdLst/>
              <a:ahLst/>
              <a:cxnLst/>
              <a:rect l="l" t="t" r="r" b="b"/>
              <a:pathLst>
                <a:path w="4006850" h="5517515">
                  <a:moveTo>
                    <a:pt x="1505585" y="4509897"/>
                  </a:moveTo>
                  <a:lnTo>
                    <a:pt x="1498879" y="4503928"/>
                  </a:lnTo>
                  <a:lnTo>
                    <a:pt x="1441958" y="4453255"/>
                  </a:lnTo>
                  <a:lnTo>
                    <a:pt x="1434503" y="4480941"/>
                  </a:lnTo>
                  <a:lnTo>
                    <a:pt x="7874" y="4097020"/>
                  </a:lnTo>
                  <a:lnTo>
                    <a:pt x="2667" y="4100068"/>
                  </a:lnTo>
                  <a:lnTo>
                    <a:pt x="1397" y="4105148"/>
                  </a:lnTo>
                  <a:lnTo>
                    <a:pt x="0" y="4110101"/>
                  </a:lnTo>
                  <a:lnTo>
                    <a:pt x="2921" y="4115435"/>
                  </a:lnTo>
                  <a:lnTo>
                    <a:pt x="8001" y="4116705"/>
                  </a:lnTo>
                  <a:lnTo>
                    <a:pt x="1429588" y="4499241"/>
                  </a:lnTo>
                  <a:lnTo>
                    <a:pt x="1422146" y="4526915"/>
                  </a:lnTo>
                  <a:lnTo>
                    <a:pt x="1505585" y="4509897"/>
                  </a:lnTo>
                  <a:close/>
                </a:path>
                <a:path w="4006850" h="5517515">
                  <a:moveTo>
                    <a:pt x="1516126" y="3101213"/>
                  </a:moveTo>
                  <a:lnTo>
                    <a:pt x="1514729" y="3096133"/>
                  </a:lnTo>
                  <a:lnTo>
                    <a:pt x="1513459" y="3091053"/>
                  </a:lnTo>
                  <a:lnTo>
                    <a:pt x="1508125" y="3088132"/>
                  </a:lnTo>
                  <a:lnTo>
                    <a:pt x="81584" y="3473450"/>
                  </a:lnTo>
                  <a:lnTo>
                    <a:pt x="74168" y="3445891"/>
                  </a:lnTo>
                  <a:lnTo>
                    <a:pt x="10541" y="3502533"/>
                  </a:lnTo>
                  <a:lnTo>
                    <a:pt x="93980" y="3519424"/>
                  </a:lnTo>
                  <a:lnTo>
                    <a:pt x="87820" y="3496564"/>
                  </a:lnTo>
                  <a:lnTo>
                    <a:pt x="86550" y="3491865"/>
                  </a:lnTo>
                  <a:lnTo>
                    <a:pt x="1508125" y="3107817"/>
                  </a:lnTo>
                  <a:lnTo>
                    <a:pt x="1513205" y="3106547"/>
                  </a:lnTo>
                  <a:lnTo>
                    <a:pt x="1516126" y="3101213"/>
                  </a:lnTo>
                  <a:close/>
                </a:path>
                <a:path w="4006850" h="5517515">
                  <a:moveTo>
                    <a:pt x="2042033" y="5441061"/>
                  </a:moveTo>
                  <a:lnTo>
                    <a:pt x="2013458" y="5441061"/>
                  </a:lnTo>
                  <a:lnTo>
                    <a:pt x="2013458" y="5109718"/>
                  </a:lnTo>
                  <a:lnTo>
                    <a:pt x="2009140" y="5105400"/>
                  </a:lnTo>
                  <a:lnTo>
                    <a:pt x="1998726" y="5105400"/>
                  </a:lnTo>
                  <a:lnTo>
                    <a:pt x="1994408" y="5109718"/>
                  </a:lnTo>
                  <a:lnTo>
                    <a:pt x="1994408" y="5441061"/>
                  </a:lnTo>
                  <a:lnTo>
                    <a:pt x="1965833" y="5441061"/>
                  </a:lnTo>
                  <a:lnTo>
                    <a:pt x="2003933" y="5517261"/>
                  </a:lnTo>
                  <a:lnTo>
                    <a:pt x="2030920" y="5463286"/>
                  </a:lnTo>
                  <a:lnTo>
                    <a:pt x="2042033" y="5441061"/>
                  </a:lnTo>
                  <a:close/>
                </a:path>
                <a:path w="4006850" h="5517515">
                  <a:moveTo>
                    <a:pt x="2042033" y="4433697"/>
                  </a:moveTo>
                  <a:lnTo>
                    <a:pt x="2013458" y="4433697"/>
                  </a:lnTo>
                  <a:lnTo>
                    <a:pt x="2013458" y="4102354"/>
                  </a:lnTo>
                  <a:lnTo>
                    <a:pt x="2009140" y="4098036"/>
                  </a:lnTo>
                  <a:lnTo>
                    <a:pt x="1998726" y="4098036"/>
                  </a:lnTo>
                  <a:lnTo>
                    <a:pt x="1994408" y="4102354"/>
                  </a:lnTo>
                  <a:lnTo>
                    <a:pt x="1994408" y="4433697"/>
                  </a:lnTo>
                  <a:lnTo>
                    <a:pt x="1965833" y="4433697"/>
                  </a:lnTo>
                  <a:lnTo>
                    <a:pt x="2003933" y="4509897"/>
                  </a:lnTo>
                  <a:lnTo>
                    <a:pt x="2030920" y="4455922"/>
                  </a:lnTo>
                  <a:lnTo>
                    <a:pt x="2042033" y="4433697"/>
                  </a:lnTo>
                  <a:close/>
                </a:path>
                <a:path w="4006850" h="5517515">
                  <a:moveTo>
                    <a:pt x="2042033" y="3424809"/>
                  </a:moveTo>
                  <a:lnTo>
                    <a:pt x="2013458" y="3424809"/>
                  </a:lnTo>
                  <a:lnTo>
                    <a:pt x="2013458" y="3093466"/>
                  </a:lnTo>
                  <a:lnTo>
                    <a:pt x="2009140" y="3089148"/>
                  </a:lnTo>
                  <a:lnTo>
                    <a:pt x="1998726" y="3089148"/>
                  </a:lnTo>
                  <a:lnTo>
                    <a:pt x="1994408" y="3093466"/>
                  </a:lnTo>
                  <a:lnTo>
                    <a:pt x="1994408" y="3424809"/>
                  </a:lnTo>
                  <a:lnTo>
                    <a:pt x="1965833" y="3424809"/>
                  </a:lnTo>
                  <a:lnTo>
                    <a:pt x="2003933" y="3501009"/>
                  </a:lnTo>
                  <a:lnTo>
                    <a:pt x="2030920" y="3447034"/>
                  </a:lnTo>
                  <a:lnTo>
                    <a:pt x="2042033" y="3424809"/>
                  </a:lnTo>
                  <a:close/>
                </a:path>
                <a:path w="4006850" h="5517515">
                  <a:moveTo>
                    <a:pt x="2042033" y="2283333"/>
                  </a:moveTo>
                  <a:lnTo>
                    <a:pt x="2013458" y="2283333"/>
                  </a:lnTo>
                  <a:lnTo>
                    <a:pt x="2013458" y="1951990"/>
                  </a:lnTo>
                  <a:lnTo>
                    <a:pt x="2009140" y="1947672"/>
                  </a:lnTo>
                  <a:lnTo>
                    <a:pt x="1998726" y="1947672"/>
                  </a:lnTo>
                  <a:lnTo>
                    <a:pt x="1994408" y="1951990"/>
                  </a:lnTo>
                  <a:lnTo>
                    <a:pt x="1994408" y="2283333"/>
                  </a:lnTo>
                  <a:lnTo>
                    <a:pt x="1965833" y="2283333"/>
                  </a:lnTo>
                  <a:lnTo>
                    <a:pt x="2003933" y="2359533"/>
                  </a:lnTo>
                  <a:lnTo>
                    <a:pt x="2030920" y="2305558"/>
                  </a:lnTo>
                  <a:lnTo>
                    <a:pt x="2042033" y="2283333"/>
                  </a:lnTo>
                  <a:close/>
                </a:path>
                <a:path w="4006850" h="5517515">
                  <a:moveTo>
                    <a:pt x="2042033" y="1275969"/>
                  </a:moveTo>
                  <a:lnTo>
                    <a:pt x="2013458" y="1275969"/>
                  </a:lnTo>
                  <a:lnTo>
                    <a:pt x="2013458" y="1010158"/>
                  </a:lnTo>
                  <a:lnTo>
                    <a:pt x="2009140" y="1005840"/>
                  </a:lnTo>
                  <a:lnTo>
                    <a:pt x="1998726" y="1005840"/>
                  </a:lnTo>
                  <a:lnTo>
                    <a:pt x="1994408" y="1010158"/>
                  </a:lnTo>
                  <a:lnTo>
                    <a:pt x="1994408" y="1275969"/>
                  </a:lnTo>
                  <a:lnTo>
                    <a:pt x="1965833" y="1275969"/>
                  </a:lnTo>
                  <a:lnTo>
                    <a:pt x="2003933" y="1352169"/>
                  </a:lnTo>
                  <a:lnTo>
                    <a:pt x="2030920" y="1298194"/>
                  </a:lnTo>
                  <a:lnTo>
                    <a:pt x="2042033" y="1275969"/>
                  </a:lnTo>
                  <a:close/>
                </a:path>
                <a:path w="4006850" h="5517515">
                  <a:moveTo>
                    <a:pt x="2042033" y="335661"/>
                  </a:moveTo>
                  <a:lnTo>
                    <a:pt x="2013458" y="335661"/>
                  </a:lnTo>
                  <a:lnTo>
                    <a:pt x="2013458" y="4318"/>
                  </a:lnTo>
                  <a:lnTo>
                    <a:pt x="2009140" y="0"/>
                  </a:lnTo>
                  <a:lnTo>
                    <a:pt x="1998726" y="0"/>
                  </a:lnTo>
                  <a:lnTo>
                    <a:pt x="1994408" y="4318"/>
                  </a:lnTo>
                  <a:lnTo>
                    <a:pt x="1994408" y="335661"/>
                  </a:lnTo>
                  <a:lnTo>
                    <a:pt x="1965833" y="335661"/>
                  </a:lnTo>
                  <a:lnTo>
                    <a:pt x="2003933" y="411861"/>
                  </a:lnTo>
                  <a:lnTo>
                    <a:pt x="2030920" y="357886"/>
                  </a:lnTo>
                  <a:lnTo>
                    <a:pt x="2042033" y="335661"/>
                  </a:lnTo>
                  <a:close/>
                </a:path>
                <a:path w="4006850" h="5517515">
                  <a:moveTo>
                    <a:pt x="3150362" y="138430"/>
                  </a:moveTo>
                  <a:lnTo>
                    <a:pt x="3146044" y="134112"/>
                  </a:lnTo>
                  <a:lnTo>
                    <a:pt x="2435225" y="134112"/>
                  </a:lnTo>
                  <a:lnTo>
                    <a:pt x="2435225" y="105537"/>
                  </a:lnTo>
                  <a:lnTo>
                    <a:pt x="2359025" y="143637"/>
                  </a:lnTo>
                  <a:lnTo>
                    <a:pt x="2435225" y="181737"/>
                  </a:lnTo>
                  <a:lnTo>
                    <a:pt x="2435225" y="153162"/>
                  </a:lnTo>
                  <a:lnTo>
                    <a:pt x="3146044" y="153162"/>
                  </a:lnTo>
                  <a:lnTo>
                    <a:pt x="3150362" y="148844"/>
                  </a:lnTo>
                  <a:lnTo>
                    <a:pt x="3150362" y="138430"/>
                  </a:lnTo>
                  <a:close/>
                </a:path>
                <a:path w="4006850" h="5517515">
                  <a:moveTo>
                    <a:pt x="3995801" y="3502533"/>
                  </a:moveTo>
                  <a:lnTo>
                    <a:pt x="3989667" y="3497199"/>
                  </a:lnTo>
                  <a:lnTo>
                    <a:pt x="3931539" y="3446653"/>
                  </a:lnTo>
                  <a:lnTo>
                    <a:pt x="3924414" y="3474212"/>
                  </a:lnTo>
                  <a:lnTo>
                    <a:pt x="2427986" y="3088132"/>
                  </a:lnTo>
                  <a:lnTo>
                    <a:pt x="2422779" y="3091180"/>
                  </a:lnTo>
                  <a:lnTo>
                    <a:pt x="2421382" y="3096260"/>
                  </a:lnTo>
                  <a:lnTo>
                    <a:pt x="2420112" y="3101340"/>
                  </a:lnTo>
                  <a:lnTo>
                    <a:pt x="2423160" y="3106547"/>
                  </a:lnTo>
                  <a:lnTo>
                    <a:pt x="2428240" y="3107944"/>
                  </a:lnTo>
                  <a:lnTo>
                    <a:pt x="3919626" y="3492766"/>
                  </a:lnTo>
                  <a:lnTo>
                    <a:pt x="3912489" y="3520440"/>
                  </a:lnTo>
                  <a:lnTo>
                    <a:pt x="3995801" y="3502533"/>
                  </a:lnTo>
                  <a:close/>
                </a:path>
                <a:path w="4006850" h="5517515">
                  <a:moveTo>
                    <a:pt x="4006342" y="4109974"/>
                  </a:moveTo>
                  <a:lnTo>
                    <a:pt x="4004945" y="4105021"/>
                  </a:lnTo>
                  <a:lnTo>
                    <a:pt x="4003548" y="4099941"/>
                  </a:lnTo>
                  <a:lnTo>
                    <a:pt x="3998214" y="4097020"/>
                  </a:lnTo>
                  <a:lnTo>
                    <a:pt x="2641612" y="4480039"/>
                  </a:lnTo>
                  <a:lnTo>
                    <a:pt x="2633853" y="4452493"/>
                  </a:lnTo>
                  <a:lnTo>
                    <a:pt x="2570861" y="4509897"/>
                  </a:lnTo>
                  <a:lnTo>
                    <a:pt x="2654554" y="4525899"/>
                  </a:lnTo>
                  <a:lnTo>
                    <a:pt x="2648178" y="4503293"/>
                  </a:lnTo>
                  <a:lnTo>
                    <a:pt x="2646769" y="4498340"/>
                  </a:lnTo>
                  <a:lnTo>
                    <a:pt x="4003421" y="4115308"/>
                  </a:lnTo>
                  <a:lnTo>
                    <a:pt x="4006342" y="4109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221218" y="3918966"/>
              <a:ext cx="1351915" cy="605155"/>
            </a:xfrm>
            <a:custGeom>
              <a:avLst/>
              <a:gdLst/>
              <a:ahLst/>
              <a:cxnLst/>
              <a:rect l="l" t="t" r="r" b="b"/>
              <a:pathLst>
                <a:path w="1351915" h="605154">
                  <a:moveTo>
                    <a:pt x="1351787" y="0"/>
                  </a:moveTo>
                  <a:lnTo>
                    <a:pt x="0" y="0"/>
                  </a:lnTo>
                  <a:lnTo>
                    <a:pt x="0" y="605028"/>
                  </a:lnTo>
                  <a:lnTo>
                    <a:pt x="1351787" y="605028"/>
                  </a:lnTo>
                  <a:lnTo>
                    <a:pt x="1351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221218" y="3918966"/>
              <a:ext cx="1351915" cy="605155"/>
            </a:xfrm>
            <a:custGeom>
              <a:avLst/>
              <a:gdLst/>
              <a:ahLst/>
              <a:cxnLst/>
              <a:rect l="l" t="t" r="r" b="b"/>
              <a:pathLst>
                <a:path w="1351915" h="605154">
                  <a:moveTo>
                    <a:pt x="0" y="605028"/>
                  </a:moveTo>
                  <a:lnTo>
                    <a:pt x="1351787" y="605028"/>
                  </a:lnTo>
                  <a:lnTo>
                    <a:pt x="1351787" y="0"/>
                  </a:lnTo>
                  <a:lnTo>
                    <a:pt x="0" y="0"/>
                  </a:lnTo>
                  <a:lnTo>
                    <a:pt x="0" y="60502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0123169" y="387858"/>
            <a:ext cx="1393190" cy="3143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25"/>
              </a:spcBef>
            </a:pPr>
            <a:r>
              <a:rPr dirty="0" sz="1600" spc="-5">
                <a:latin typeface="SimSun"/>
                <a:cs typeface="SimSun"/>
              </a:rPr>
              <a:t>中断请求信号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30743" y="3972814"/>
            <a:ext cx="1332865" cy="5003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60350" marR="151765" indent="-100965">
              <a:lnSpc>
                <a:spcPts val="1820"/>
              </a:lnSpc>
              <a:spcBef>
                <a:spcPts val="240"/>
              </a:spcBef>
            </a:pPr>
            <a:r>
              <a:rPr dirty="0" sz="1600" spc="-5">
                <a:latin typeface="SimSun"/>
                <a:cs typeface="SimSun"/>
              </a:rPr>
              <a:t>打印机中断 </a:t>
            </a:r>
            <a:r>
              <a:rPr dirty="0" sz="1600" spc="-5">
                <a:latin typeface="SimSun"/>
                <a:cs typeface="SimSun"/>
              </a:rPr>
              <a:t>处理程序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759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/>
              <a:t>6.3	</a:t>
            </a:r>
            <a:r>
              <a:rPr dirty="0" spc="10">
                <a:latin typeface="Microsoft YaHei UI"/>
                <a:cs typeface="Microsoft YaHei UI"/>
              </a:rPr>
              <a:t>设备驱动程序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16684"/>
            <a:ext cx="8971280" cy="3573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设备驱动程序（设备处理程序）：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15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是I/O系统的高层与设备控制器之间的通信程序</a:t>
            </a:r>
            <a:endParaRPr sz="2400">
              <a:latin typeface="SimSun"/>
              <a:cs typeface="SimSun"/>
            </a:endParaRPr>
          </a:p>
          <a:p>
            <a:pPr marL="728345" marR="5080" indent="-353695">
              <a:lnSpc>
                <a:spcPct val="200000"/>
              </a:lnSpc>
              <a:spcBef>
                <a:spcPts val="101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1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主要任务是：接收上层软件发来的抽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象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I/O要求，转换成具体 要求后发生给设备控制器，启动设备去执行；反之，也将由设 备控制器发来的信号传送给上层软件。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设备驱动程序概述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49399"/>
            <a:ext cx="9824085" cy="4892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备驱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的功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能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200">
              <a:latin typeface="SimSun"/>
              <a:cs typeface="SimSun"/>
            </a:endParaRPr>
          </a:p>
          <a:p>
            <a:pPr marL="728345" marR="147955" indent="-353695">
              <a:lnSpc>
                <a:spcPct val="150000"/>
              </a:lnSpc>
              <a:spcBef>
                <a:spcPts val="1000"/>
              </a:spcBef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750" spc="8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收由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与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无关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软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发来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命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令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和参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将命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令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抽象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转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换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设备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相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关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低层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作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列。</a:t>
            </a:r>
            <a:endParaRPr sz="2200">
              <a:latin typeface="SimSun"/>
              <a:cs typeface="SimSun"/>
            </a:endParaRPr>
          </a:p>
          <a:p>
            <a:pPr marL="728345" marR="5080" indent="-353695">
              <a:lnSpc>
                <a:spcPct val="150000"/>
              </a:lnSpc>
              <a:spcBef>
                <a:spcPts val="994"/>
              </a:spcBef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750" spc="10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查用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户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请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求的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合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法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性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，了</a:t>
            </a:r>
            <a:r>
              <a:rPr dirty="0" sz="2200" spc="15">
                <a:solidFill>
                  <a:srgbClr val="404040"/>
                </a:solidFill>
                <a:latin typeface="SimSun"/>
                <a:cs typeface="SimSun"/>
              </a:rPr>
              <a:t>解</a:t>
            </a:r>
            <a:r>
              <a:rPr dirty="0" sz="2200" spc="-10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作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态，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递</a:t>
            </a:r>
            <a:r>
              <a:rPr dirty="0" sz="2200" spc="20">
                <a:solidFill>
                  <a:srgbClr val="404040"/>
                </a:solidFill>
                <a:latin typeface="SimSun"/>
                <a:cs typeface="SimSun"/>
              </a:rPr>
              <a:t>与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I/O设备操作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关的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设置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工作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式。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</a:pPr>
            <a:r>
              <a:rPr dirty="0" sz="1750" spc="15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750" spc="1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发</a:t>
            </a:r>
            <a:r>
              <a:rPr dirty="0" sz="2200" spc="-10">
                <a:solidFill>
                  <a:srgbClr val="404040"/>
                </a:solidFill>
                <a:latin typeface="SimSun"/>
                <a:cs typeface="SimSun"/>
              </a:rPr>
              <a:t>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I/O命令，如果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备空闲，便立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即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启</a:t>
            </a:r>
            <a:r>
              <a:rPr dirty="0" sz="2200" spc="15">
                <a:solidFill>
                  <a:srgbClr val="404040"/>
                </a:solidFill>
                <a:latin typeface="SimSun"/>
                <a:cs typeface="SimSun"/>
              </a:rPr>
              <a:t>动</a:t>
            </a:r>
            <a:r>
              <a:rPr dirty="0" sz="2200" spc="-10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；否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则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则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将请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者的</a:t>
            </a:r>
            <a:endParaRPr sz="2200">
              <a:latin typeface="SimSun"/>
              <a:cs typeface="SimSun"/>
            </a:endParaRPr>
          </a:p>
          <a:p>
            <a:pPr marL="728345">
              <a:lnSpc>
                <a:spcPct val="100000"/>
              </a:lnSpc>
              <a:spcBef>
                <a:spcPts val="1320"/>
              </a:spcBef>
            </a:pP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请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求块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备队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列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等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待。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</a:pPr>
            <a:r>
              <a:rPr dirty="0" sz="1750" spc="15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750" spc="1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及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时响应由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备控制器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发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来的中断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请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求，并根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其中断类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，调用相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应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endParaRPr sz="2200">
              <a:latin typeface="SimSun"/>
              <a:cs typeface="SimSun"/>
            </a:endParaRPr>
          </a:p>
          <a:p>
            <a:pPr marL="728345">
              <a:lnSpc>
                <a:spcPct val="100000"/>
              </a:lnSpc>
              <a:spcBef>
                <a:spcPts val="1325"/>
              </a:spcBef>
            </a:pP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断处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理。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设备驱动程序概述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1884"/>
            <a:ext cx="9580880" cy="4758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设备驱动程序的特点：</a:t>
            </a:r>
            <a:endParaRPr sz="2400">
              <a:latin typeface="SimSun"/>
              <a:cs typeface="SimSun"/>
            </a:endParaRPr>
          </a:p>
          <a:p>
            <a:pPr marL="728345" marR="5080" indent="-353695">
              <a:lnSpc>
                <a:spcPct val="170000"/>
              </a:lnSpc>
              <a:spcBef>
                <a:spcPts val="994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19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驱动程序是实现在与设备无关的软件和设备控制器之间通信和转换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的程序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15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与设备控制器和I/O设备的硬件特性紧密相关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-15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与I/O设备所采用的I/O控制方式紧密相关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900" spc="-15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一部分用汇编语言编写，基本部分固化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ROM中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⑤</a:t>
            </a:r>
            <a:r>
              <a:rPr dirty="0" sz="1900" spc="-15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允许可重入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4683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2505" algn="l"/>
              </a:tabLst>
            </a:pPr>
            <a:r>
              <a:rPr dirty="0"/>
              <a:t>6.1	</a:t>
            </a:r>
            <a:r>
              <a:rPr dirty="0" spc="-5"/>
              <a:t>I/</a:t>
            </a:r>
            <a:r>
              <a:rPr dirty="0" spc="5"/>
              <a:t>O</a:t>
            </a:r>
            <a:r>
              <a:rPr dirty="0" spc="10">
                <a:latin typeface="Microsoft YaHei UI"/>
                <a:cs typeface="Microsoft YaHei UI"/>
              </a:rPr>
              <a:t>系统概述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314143"/>
            <a:ext cx="8445500" cy="271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I/O系统管理的主要对象是：外部设备和相应的设备控制器。</a:t>
            </a:r>
            <a:endParaRPr sz="2400">
              <a:latin typeface="SimSun"/>
              <a:cs typeface="SimSun"/>
            </a:endParaRPr>
          </a:p>
          <a:p>
            <a:pPr marL="355600" marR="156845" indent="-342900">
              <a:lnSpc>
                <a:spcPct val="2001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系统的主要任务是：完成用户提出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I/O请求，提高I/O </a:t>
            </a:r>
            <a:r>
              <a:rPr dirty="0" sz="2400" spc="-118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速率，提高设备的利用率，为高层进程方便使用设备提供手 段。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设备驱动程序概述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1884"/>
            <a:ext cx="9739630" cy="388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设备处理方式：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15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为每一类设备设置一个进程，专门用于执行这类设备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I/O操作。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114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在整个系统中设置一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个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进程，专门用于执行系统中所有各类设备</a:t>
            </a:r>
            <a:endParaRPr sz="2400">
              <a:latin typeface="SimSun"/>
              <a:cs typeface="SimSun"/>
            </a:endParaRPr>
          </a:p>
          <a:p>
            <a:pPr marL="728345">
              <a:lnSpc>
                <a:spcPct val="100000"/>
              </a:lnSpc>
              <a:spcBef>
                <a:spcPts val="202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的I/O操作。</a:t>
            </a:r>
            <a:endParaRPr sz="2400">
              <a:latin typeface="SimSun"/>
              <a:cs typeface="SimSun"/>
            </a:endParaRPr>
          </a:p>
          <a:p>
            <a:pPr marL="728345" marR="163195" indent="-353695">
              <a:lnSpc>
                <a:spcPct val="170000"/>
              </a:lnSpc>
              <a:spcBef>
                <a:spcPts val="994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-19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不设置专门的设备处理进程，而只为各类设备设置相应的设备驱动 程序，供用户或系统进程调用。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设备驱动程序的处理过程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8513"/>
            <a:ext cx="4140200" cy="3826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将抽象要求转换为具体要求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对服务请求进行校验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检查设备的状态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传送必要的参数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启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I/O设备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3218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对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设备的控制方式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8513"/>
            <a:ext cx="2654935" cy="296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"/>
              <a:tabLst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程序I/O方式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"/>
            </a:pPr>
            <a:endParaRPr sz="30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中断驱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"/>
            </a:pPr>
            <a:endParaRPr sz="30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"/>
              <a:tabLst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DMA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"/>
            </a:pPr>
            <a:endParaRPr sz="30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"/>
              <a:tabLst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I/O通道控制方式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486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程序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60880"/>
            <a:ext cx="875157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基本思想：CPU对I/O设备的控制采取轮询的可编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I/O方式，即</a:t>
            </a:r>
            <a:endParaRPr sz="2400">
              <a:latin typeface="SimSun"/>
              <a:cs typeface="SimSun"/>
            </a:endParaRPr>
          </a:p>
          <a:p>
            <a:pPr marL="355600" marR="5080">
              <a:lnSpc>
                <a:spcPct val="200000"/>
              </a:lnSpc>
              <a:spcBef>
                <a:spcPts val="5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CPU向控制器发出一条I/O指令，启动I/O设备后时，把状态寄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存器中的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忙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/闲标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busy置为1，然后不断循环测试busy（轮 </a:t>
            </a:r>
            <a:r>
              <a:rPr dirty="0" sz="2400" spc="3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询）。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当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busy=1时，表示I/O尚未完成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，CPU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继续对该标志进行 测试，直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至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busy=0，表示I/O完成。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7361" y="1600961"/>
            <a:ext cx="2057400" cy="381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405765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latin typeface="SimSun"/>
                <a:cs typeface="SimSun"/>
              </a:rPr>
              <a:t>发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>
                <a:latin typeface="SimSun"/>
                <a:cs typeface="SimSun"/>
              </a:rPr>
              <a:t>命令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20636" y="2505836"/>
            <a:ext cx="3067050" cy="704850"/>
            <a:chOff x="6620636" y="2505836"/>
            <a:chExt cx="3067050" cy="704850"/>
          </a:xfrm>
        </p:grpSpPr>
        <p:sp>
          <p:nvSpPr>
            <p:cNvPr id="4" name="object 4"/>
            <p:cNvSpPr/>
            <p:nvPr/>
          </p:nvSpPr>
          <p:spPr>
            <a:xfrm>
              <a:off x="6630161" y="2515361"/>
              <a:ext cx="3048000" cy="685800"/>
            </a:xfrm>
            <a:custGeom>
              <a:avLst/>
              <a:gdLst/>
              <a:ahLst/>
              <a:cxnLst/>
              <a:rect l="l" t="t" r="r" b="b"/>
              <a:pathLst>
                <a:path w="3048000" h="685800">
                  <a:moveTo>
                    <a:pt x="1524000" y="0"/>
                  </a:moveTo>
                  <a:lnTo>
                    <a:pt x="0" y="342900"/>
                  </a:lnTo>
                  <a:lnTo>
                    <a:pt x="1524000" y="685800"/>
                  </a:lnTo>
                  <a:lnTo>
                    <a:pt x="3048000" y="3429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30161" y="2515361"/>
              <a:ext cx="3048000" cy="685800"/>
            </a:xfrm>
            <a:custGeom>
              <a:avLst/>
              <a:gdLst/>
              <a:ahLst/>
              <a:cxnLst/>
              <a:rect l="l" t="t" r="r" b="b"/>
              <a:pathLst>
                <a:path w="3048000" h="685800">
                  <a:moveTo>
                    <a:pt x="0" y="342900"/>
                  </a:moveTo>
                  <a:lnTo>
                    <a:pt x="1524000" y="0"/>
                  </a:lnTo>
                  <a:lnTo>
                    <a:pt x="3048000" y="342900"/>
                  </a:lnTo>
                  <a:lnTo>
                    <a:pt x="1524000" y="685800"/>
                  </a:lnTo>
                  <a:lnTo>
                    <a:pt x="0" y="3429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81392" y="2686634"/>
            <a:ext cx="11449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SimSun"/>
                <a:cs typeface="SimSun"/>
              </a:rPr>
              <a:t>＝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5">
                <a:latin typeface="SimSun"/>
                <a:cs typeface="SimSun"/>
              </a:rPr>
              <a:t>？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961" y="3810761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1600200" y="0"/>
                </a:moveTo>
                <a:lnTo>
                  <a:pt x="0" y="0"/>
                </a:lnTo>
                <a:lnTo>
                  <a:pt x="0" y="381000"/>
                </a:lnTo>
                <a:lnTo>
                  <a:pt x="1600200" y="381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15961" y="3810761"/>
            <a:ext cx="1600200" cy="381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417830">
              <a:lnSpc>
                <a:spcPct val="100000"/>
              </a:lnSpc>
              <a:spcBef>
                <a:spcPts val="254"/>
              </a:spcBef>
              <a:tabLst>
                <a:tab pos="925830" algn="l"/>
              </a:tabLst>
            </a:pPr>
            <a:r>
              <a:rPr dirty="0" sz="2000" spc="5">
                <a:latin typeface="SimSun"/>
                <a:cs typeface="SimSun"/>
              </a:rPr>
              <a:t>等	待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3561" y="4801361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2057400" y="0"/>
                </a:moveTo>
                <a:lnTo>
                  <a:pt x="0" y="0"/>
                </a:lnTo>
                <a:lnTo>
                  <a:pt x="0" y="762000"/>
                </a:lnTo>
                <a:lnTo>
                  <a:pt x="2057400" y="7620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163561" y="4801361"/>
            <a:ext cx="2057400" cy="762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latin typeface="SimSun"/>
                <a:cs typeface="SimSun"/>
              </a:rPr>
              <a:t>执行下条指令</a:t>
            </a:r>
            <a:endParaRPr sz="2000">
              <a:latin typeface="SimSun"/>
              <a:cs typeface="SimSun"/>
            </a:endParaRPr>
          </a:p>
          <a:p>
            <a:pPr marL="264160">
              <a:lnSpc>
                <a:spcPct val="100000"/>
              </a:lnSpc>
            </a:pPr>
            <a:r>
              <a:rPr dirty="0" sz="2000">
                <a:latin typeface="SimSun"/>
                <a:cs typeface="SimSun"/>
              </a:rPr>
              <a:t>开始传送数据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83830" y="610362"/>
            <a:ext cx="683260" cy="990600"/>
            <a:chOff x="7783830" y="610362"/>
            <a:chExt cx="683260" cy="990600"/>
          </a:xfrm>
        </p:grpSpPr>
        <p:sp>
          <p:nvSpPr>
            <p:cNvPr id="12" name="object 12"/>
            <p:cNvSpPr/>
            <p:nvPr/>
          </p:nvSpPr>
          <p:spPr>
            <a:xfrm>
              <a:off x="8116062" y="981837"/>
              <a:ext cx="76200" cy="619125"/>
            </a:xfrm>
            <a:custGeom>
              <a:avLst/>
              <a:gdLst/>
              <a:ahLst/>
              <a:cxnLst/>
              <a:rect l="l" t="t" r="r" b="b"/>
              <a:pathLst>
                <a:path w="76200" h="619125">
                  <a:moveTo>
                    <a:pt x="28575" y="542925"/>
                  </a:moveTo>
                  <a:lnTo>
                    <a:pt x="0" y="542925"/>
                  </a:lnTo>
                  <a:lnTo>
                    <a:pt x="38100" y="619125"/>
                  </a:lnTo>
                  <a:lnTo>
                    <a:pt x="65087" y="565150"/>
                  </a:lnTo>
                  <a:lnTo>
                    <a:pt x="32893" y="565150"/>
                  </a:lnTo>
                  <a:lnTo>
                    <a:pt x="28575" y="560832"/>
                  </a:lnTo>
                  <a:lnTo>
                    <a:pt x="28575" y="542925"/>
                  </a:lnTo>
                  <a:close/>
                </a:path>
                <a:path w="76200" h="619125">
                  <a:moveTo>
                    <a:pt x="43307" y="0"/>
                  </a:moveTo>
                  <a:lnTo>
                    <a:pt x="32893" y="0"/>
                  </a:lnTo>
                  <a:lnTo>
                    <a:pt x="28575" y="4317"/>
                  </a:lnTo>
                  <a:lnTo>
                    <a:pt x="28575" y="560832"/>
                  </a:lnTo>
                  <a:lnTo>
                    <a:pt x="32893" y="565150"/>
                  </a:lnTo>
                  <a:lnTo>
                    <a:pt x="43307" y="565150"/>
                  </a:lnTo>
                  <a:lnTo>
                    <a:pt x="47625" y="560832"/>
                  </a:lnTo>
                  <a:lnTo>
                    <a:pt x="47625" y="4317"/>
                  </a:lnTo>
                  <a:lnTo>
                    <a:pt x="43307" y="0"/>
                  </a:lnTo>
                  <a:close/>
                </a:path>
                <a:path w="76200" h="619125">
                  <a:moveTo>
                    <a:pt x="76200" y="542925"/>
                  </a:moveTo>
                  <a:lnTo>
                    <a:pt x="47625" y="542925"/>
                  </a:lnTo>
                  <a:lnTo>
                    <a:pt x="47625" y="560832"/>
                  </a:lnTo>
                  <a:lnTo>
                    <a:pt x="43307" y="565150"/>
                  </a:lnTo>
                  <a:lnTo>
                    <a:pt x="65087" y="565150"/>
                  </a:lnTo>
                  <a:lnTo>
                    <a:pt x="76200" y="542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83830" y="610362"/>
              <a:ext cx="683260" cy="402590"/>
            </a:xfrm>
            <a:custGeom>
              <a:avLst/>
              <a:gdLst/>
              <a:ahLst/>
              <a:cxnLst/>
              <a:rect l="l" t="t" r="r" b="b"/>
              <a:pathLst>
                <a:path w="683259" h="402590">
                  <a:moveTo>
                    <a:pt x="682751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682751" y="402336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011036" y="1972436"/>
            <a:ext cx="4286250" cy="2828925"/>
            <a:chOff x="6011036" y="1972436"/>
            <a:chExt cx="4286250" cy="2828925"/>
          </a:xfrm>
        </p:grpSpPr>
        <p:sp>
          <p:nvSpPr>
            <p:cNvPr id="15" name="object 15"/>
            <p:cNvSpPr/>
            <p:nvPr/>
          </p:nvSpPr>
          <p:spPr>
            <a:xfrm>
              <a:off x="8116062" y="1972436"/>
              <a:ext cx="76200" cy="1838325"/>
            </a:xfrm>
            <a:custGeom>
              <a:avLst/>
              <a:gdLst/>
              <a:ahLst/>
              <a:cxnLst/>
              <a:rect l="l" t="t" r="r" b="b"/>
              <a:pathLst>
                <a:path w="76200" h="1838325">
                  <a:moveTo>
                    <a:pt x="76200" y="1762125"/>
                  </a:moveTo>
                  <a:lnTo>
                    <a:pt x="47625" y="1762125"/>
                  </a:lnTo>
                  <a:lnTo>
                    <a:pt x="47625" y="1223518"/>
                  </a:lnTo>
                  <a:lnTo>
                    <a:pt x="43307" y="1219200"/>
                  </a:lnTo>
                  <a:lnTo>
                    <a:pt x="32893" y="1219200"/>
                  </a:lnTo>
                  <a:lnTo>
                    <a:pt x="28575" y="1223518"/>
                  </a:lnTo>
                  <a:lnTo>
                    <a:pt x="28575" y="1762125"/>
                  </a:lnTo>
                  <a:lnTo>
                    <a:pt x="0" y="1762125"/>
                  </a:lnTo>
                  <a:lnTo>
                    <a:pt x="38100" y="1838325"/>
                  </a:lnTo>
                  <a:lnTo>
                    <a:pt x="65087" y="1784350"/>
                  </a:lnTo>
                  <a:lnTo>
                    <a:pt x="76200" y="1762125"/>
                  </a:lnTo>
                  <a:close/>
                </a:path>
                <a:path w="76200" h="1838325">
                  <a:moveTo>
                    <a:pt x="76200" y="466725"/>
                  </a:moveTo>
                  <a:lnTo>
                    <a:pt x="47625" y="466725"/>
                  </a:lnTo>
                  <a:lnTo>
                    <a:pt x="47625" y="4318"/>
                  </a:lnTo>
                  <a:lnTo>
                    <a:pt x="43307" y="0"/>
                  </a:lnTo>
                  <a:lnTo>
                    <a:pt x="32893" y="0"/>
                  </a:lnTo>
                  <a:lnTo>
                    <a:pt x="28575" y="4318"/>
                  </a:lnTo>
                  <a:lnTo>
                    <a:pt x="28575" y="466725"/>
                  </a:lnTo>
                  <a:lnTo>
                    <a:pt x="0" y="466725"/>
                  </a:lnTo>
                  <a:lnTo>
                    <a:pt x="38100" y="542925"/>
                  </a:lnTo>
                  <a:lnTo>
                    <a:pt x="65087" y="488950"/>
                  </a:lnTo>
                  <a:lnTo>
                    <a:pt x="76200" y="466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916161" y="2210561"/>
              <a:ext cx="1371600" cy="1752600"/>
            </a:xfrm>
            <a:custGeom>
              <a:avLst/>
              <a:gdLst/>
              <a:ahLst/>
              <a:cxnLst/>
              <a:rect l="l" t="t" r="r" b="b"/>
              <a:pathLst>
                <a:path w="1371600" h="1752600">
                  <a:moveTo>
                    <a:pt x="0" y="1752600"/>
                  </a:moveTo>
                  <a:lnTo>
                    <a:pt x="1371600" y="1752600"/>
                  </a:lnTo>
                </a:path>
                <a:path w="1371600" h="1752600">
                  <a:moveTo>
                    <a:pt x="1371600" y="1752600"/>
                  </a:moveTo>
                  <a:lnTo>
                    <a:pt x="13716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54161" y="2172461"/>
              <a:ext cx="2143125" cy="76200"/>
            </a:xfrm>
            <a:custGeom>
              <a:avLst/>
              <a:gdLst/>
              <a:ahLst/>
              <a:cxnLst/>
              <a:rect l="l" t="t" r="r" b="b"/>
              <a:pathLst>
                <a:path w="21431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58293" y="47625"/>
                  </a:lnTo>
                  <a:lnTo>
                    <a:pt x="53975" y="43307"/>
                  </a:lnTo>
                  <a:lnTo>
                    <a:pt x="53975" y="32892"/>
                  </a:lnTo>
                  <a:lnTo>
                    <a:pt x="58293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2143125" h="76200">
                  <a:moveTo>
                    <a:pt x="76200" y="28575"/>
                  </a:moveTo>
                  <a:lnTo>
                    <a:pt x="58293" y="28575"/>
                  </a:lnTo>
                  <a:lnTo>
                    <a:pt x="53975" y="32892"/>
                  </a:lnTo>
                  <a:lnTo>
                    <a:pt x="53975" y="43307"/>
                  </a:lnTo>
                  <a:lnTo>
                    <a:pt x="58293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2143125" h="76200">
                  <a:moveTo>
                    <a:pt x="2138807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2138807" y="47625"/>
                  </a:lnTo>
                  <a:lnTo>
                    <a:pt x="2143125" y="43307"/>
                  </a:lnTo>
                  <a:lnTo>
                    <a:pt x="2143125" y="32892"/>
                  </a:lnTo>
                  <a:lnTo>
                    <a:pt x="213880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20561" y="2896361"/>
              <a:ext cx="609600" cy="1524000"/>
            </a:xfrm>
            <a:custGeom>
              <a:avLst/>
              <a:gdLst/>
              <a:ahLst/>
              <a:cxnLst/>
              <a:rect l="l" t="t" r="r" b="b"/>
              <a:pathLst>
                <a:path w="609600" h="1524000">
                  <a:moveTo>
                    <a:pt x="609599" y="0"/>
                  </a:moveTo>
                  <a:lnTo>
                    <a:pt x="0" y="0"/>
                  </a:lnTo>
                </a:path>
                <a:path w="609600" h="1524000">
                  <a:moveTo>
                    <a:pt x="0" y="0"/>
                  </a:moveTo>
                  <a:lnTo>
                    <a:pt x="0" y="15240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16061" y="4410836"/>
              <a:ext cx="76200" cy="390525"/>
            </a:xfrm>
            <a:custGeom>
              <a:avLst/>
              <a:gdLst/>
              <a:ahLst/>
              <a:cxnLst/>
              <a:rect l="l" t="t" r="r" b="b"/>
              <a:pathLst>
                <a:path w="76200" h="390525">
                  <a:moveTo>
                    <a:pt x="28575" y="314325"/>
                  </a:moveTo>
                  <a:lnTo>
                    <a:pt x="0" y="314325"/>
                  </a:lnTo>
                  <a:lnTo>
                    <a:pt x="38100" y="390525"/>
                  </a:lnTo>
                  <a:lnTo>
                    <a:pt x="65087" y="336550"/>
                  </a:lnTo>
                  <a:lnTo>
                    <a:pt x="32893" y="336550"/>
                  </a:lnTo>
                  <a:lnTo>
                    <a:pt x="28575" y="332231"/>
                  </a:lnTo>
                  <a:lnTo>
                    <a:pt x="28575" y="314325"/>
                  </a:lnTo>
                  <a:close/>
                </a:path>
                <a:path w="76200" h="390525">
                  <a:moveTo>
                    <a:pt x="43307" y="0"/>
                  </a:moveTo>
                  <a:lnTo>
                    <a:pt x="32893" y="0"/>
                  </a:lnTo>
                  <a:lnTo>
                    <a:pt x="28575" y="4318"/>
                  </a:lnTo>
                  <a:lnTo>
                    <a:pt x="28575" y="332231"/>
                  </a:lnTo>
                  <a:lnTo>
                    <a:pt x="32893" y="336550"/>
                  </a:lnTo>
                  <a:lnTo>
                    <a:pt x="43307" y="336550"/>
                  </a:lnTo>
                  <a:lnTo>
                    <a:pt x="47625" y="332231"/>
                  </a:lnTo>
                  <a:lnTo>
                    <a:pt x="47625" y="4318"/>
                  </a:lnTo>
                  <a:lnTo>
                    <a:pt x="43307" y="0"/>
                  </a:lnTo>
                  <a:close/>
                </a:path>
                <a:path w="76200" h="390525">
                  <a:moveTo>
                    <a:pt x="76200" y="314325"/>
                  </a:moveTo>
                  <a:lnTo>
                    <a:pt x="47625" y="314325"/>
                  </a:lnTo>
                  <a:lnTo>
                    <a:pt x="47625" y="332231"/>
                  </a:lnTo>
                  <a:lnTo>
                    <a:pt x="43307" y="336550"/>
                  </a:lnTo>
                  <a:lnTo>
                    <a:pt x="65087" y="336550"/>
                  </a:lnTo>
                  <a:lnTo>
                    <a:pt x="76200" y="314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20561" y="4420361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 h="0">
                  <a:moveTo>
                    <a:pt x="0" y="0"/>
                  </a:moveTo>
                  <a:lnTo>
                    <a:pt x="213359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246363" y="3290315"/>
              <a:ext cx="439420" cy="402590"/>
            </a:xfrm>
            <a:custGeom>
              <a:avLst/>
              <a:gdLst/>
              <a:ahLst/>
              <a:cxnLst/>
              <a:rect l="l" t="t" r="r" b="b"/>
              <a:pathLst>
                <a:path w="439420" h="402589">
                  <a:moveTo>
                    <a:pt x="438912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438912" y="402336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783830" y="610362"/>
            <a:ext cx="683260" cy="40259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7517" y="3319348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SimSun"/>
                <a:cs typeface="SimSun"/>
              </a:rPr>
              <a:t>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4485" y="2467101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6061" y="5553836"/>
            <a:ext cx="76200" cy="466725"/>
          </a:xfrm>
          <a:custGeom>
            <a:avLst/>
            <a:gdLst/>
            <a:ahLst/>
            <a:cxnLst/>
            <a:rect l="l" t="t" r="r" b="b"/>
            <a:pathLst>
              <a:path w="76200" h="466725">
                <a:moveTo>
                  <a:pt x="28575" y="390525"/>
                </a:moveTo>
                <a:lnTo>
                  <a:pt x="0" y="390525"/>
                </a:lnTo>
                <a:lnTo>
                  <a:pt x="38100" y="466725"/>
                </a:lnTo>
                <a:lnTo>
                  <a:pt x="65087" y="412750"/>
                </a:lnTo>
                <a:lnTo>
                  <a:pt x="32893" y="412750"/>
                </a:lnTo>
                <a:lnTo>
                  <a:pt x="28575" y="408482"/>
                </a:lnTo>
                <a:lnTo>
                  <a:pt x="28575" y="390525"/>
                </a:lnTo>
                <a:close/>
              </a:path>
              <a:path w="76200" h="466725">
                <a:moveTo>
                  <a:pt x="43307" y="0"/>
                </a:moveTo>
                <a:lnTo>
                  <a:pt x="32893" y="0"/>
                </a:lnTo>
                <a:lnTo>
                  <a:pt x="28575" y="4318"/>
                </a:lnTo>
                <a:lnTo>
                  <a:pt x="28575" y="408482"/>
                </a:lnTo>
                <a:lnTo>
                  <a:pt x="32893" y="412750"/>
                </a:lnTo>
                <a:lnTo>
                  <a:pt x="43307" y="412750"/>
                </a:lnTo>
                <a:lnTo>
                  <a:pt x="47625" y="408482"/>
                </a:lnTo>
                <a:lnTo>
                  <a:pt x="47625" y="4318"/>
                </a:lnTo>
                <a:lnTo>
                  <a:pt x="43307" y="0"/>
                </a:lnTo>
                <a:close/>
              </a:path>
              <a:path w="76200" h="466725">
                <a:moveTo>
                  <a:pt x="76200" y="390525"/>
                </a:moveTo>
                <a:lnTo>
                  <a:pt x="47625" y="390525"/>
                </a:lnTo>
                <a:lnTo>
                  <a:pt x="47625" y="408482"/>
                </a:lnTo>
                <a:lnTo>
                  <a:pt x="43307" y="412750"/>
                </a:lnTo>
                <a:lnTo>
                  <a:pt x="65087" y="412750"/>
                </a:lnTo>
                <a:lnTo>
                  <a:pt x="76200" y="390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818638" y="1523238"/>
            <a:ext cx="2286000" cy="38290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264795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latin typeface="SimSun"/>
                <a:cs typeface="SimSun"/>
              </a:rPr>
              <a:t>接收到</a:t>
            </a:r>
            <a:r>
              <a:rPr dirty="0" sz="2000">
                <a:latin typeface="Times New Roman"/>
                <a:cs typeface="Times New Roman"/>
              </a:rPr>
              <a:t>Star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r>
              <a:rPr dirty="0" sz="2000">
                <a:latin typeface="SimSun"/>
                <a:cs typeface="SimSun"/>
              </a:rPr>
              <a:t>命令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5361" y="2286761"/>
            <a:ext cx="3048000" cy="381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latin typeface="SimSun"/>
                <a:cs typeface="SimSun"/>
              </a:rPr>
              <a:t>做接收或发送数据的准备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6361" y="4267961"/>
            <a:ext cx="2362200" cy="381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latin typeface="SimSun"/>
                <a:cs typeface="SimSun"/>
              </a:rPr>
              <a:t>将</a:t>
            </a:r>
            <a:r>
              <a:rPr dirty="0" sz="2000">
                <a:latin typeface="Times New Roman"/>
                <a:cs typeface="Times New Roman"/>
              </a:rPr>
              <a:t>busy</a:t>
            </a:r>
            <a:r>
              <a:rPr dirty="0" sz="2000">
                <a:latin typeface="SimSun"/>
                <a:cs typeface="SimSun"/>
              </a:rPr>
              <a:t>置为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15361" y="5182361"/>
            <a:ext cx="3048000" cy="381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latin typeface="SimSun"/>
                <a:cs typeface="SimSun"/>
              </a:rPr>
              <a:t>等待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SimSun"/>
                <a:cs typeface="SimSun"/>
              </a:rPr>
              <a:t>来的下条指令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6761" y="3124961"/>
            <a:ext cx="3429000" cy="685800"/>
          </a:xfrm>
          <a:custGeom>
            <a:avLst/>
            <a:gdLst/>
            <a:ahLst/>
            <a:cxnLst/>
            <a:rect l="l" t="t" r="r" b="b"/>
            <a:pathLst>
              <a:path w="3429000" h="685800">
                <a:moveTo>
                  <a:pt x="0" y="342900"/>
                </a:moveTo>
                <a:lnTo>
                  <a:pt x="1714500" y="0"/>
                </a:lnTo>
                <a:lnTo>
                  <a:pt x="3429000" y="342900"/>
                </a:lnTo>
                <a:lnTo>
                  <a:pt x="1714500" y="685800"/>
                </a:lnTo>
                <a:lnTo>
                  <a:pt x="0" y="3429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421126" y="3296792"/>
            <a:ext cx="11569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准备完毕</a:t>
            </a:r>
            <a:r>
              <a:rPr dirty="0" sz="200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25061" y="4639436"/>
            <a:ext cx="76200" cy="542925"/>
          </a:xfrm>
          <a:custGeom>
            <a:avLst/>
            <a:gdLst/>
            <a:ahLst/>
            <a:cxnLst/>
            <a:rect l="l" t="t" r="r" b="b"/>
            <a:pathLst>
              <a:path w="76200" h="542925">
                <a:moveTo>
                  <a:pt x="28575" y="466725"/>
                </a:moveTo>
                <a:lnTo>
                  <a:pt x="0" y="466725"/>
                </a:lnTo>
                <a:lnTo>
                  <a:pt x="38100" y="542925"/>
                </a:lnTo>
                <a:lnTo>
                  <a:pt x="65087" y="488950"/>
                </a:lnTo>
                <a:lnTo>
                  <a:pt x="32892" y="488950"/>
                </a:lnTo>
                <a:lnTo>
                  <a:pt x="28575" y="484631"/>
                </a:lnTo>
                <a:lnTo>
                  <a:pt x="28575" y="466725"/>
                </a:lnTo>
                <a:close/>
              </a:path>
              <a:path w="76200" h="542925">
                <a:moveTo>
                  <a:pt x="43307" y="0"/>
                </a:moveTo>
                <a:lnTo>
                  <a:pt x="32892" y="0"/>
                </a:lnTo>
                <a:lnTo>
                  <a:pt x="28575" y="4318"/>
                </a:lnTo>
                <a:lnTo>
                  <a:pt x="28575" y="484631"/>
                </a:lnTo>
                <a:lnTo>
                  <a:pt x="32892" y="488950"/>
                </a:lnTo>
                <a:lnTo>
                  <a:pt x="43307" y="488950"/>
                </a:lnTo>
                <a:lnTo>
                  <a:pt x="47625" y="484631"/>
                </a:lnTo>
                <a:lnTo>
                  <a:pt x="47625" y="4318"/>
                </a:lnTo>
                <a:lnTo>
                  <a:pt x="43307" y="0"/>
                </a:lnTo>
                <a:close/>
              </a:path>
              <a:path w="76200" h="542925">
                <a:moveTo>
                  <a:pt x="76200" y="466725"/>
                </a:moveTo>
                <a:lnTo>
                  <a:pt x="47625" y="466725"/>
                </a:lnTo>
                <a:lnTo>
                  <a:pt x="47625" y="484631"/>
                </a:lnTo>
                <a:lnTo>
                  <a:pt x="43307" y="488950"/>
                </a:lnTo>
                <a:lnTo>
                  <a:pt x="65087" y="488950"/>
                </a:lnTo>
                <a:lnTo>
                  <a:pt x="76200" y="466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25061" y="5553836"/>
            <a:ext cx="76200" cy="390525"/>
          </a:xfrm>
          <a:custGeom>
            <a:avLst/>
            <a:gdLst/>
            <a:ahLst/>
            <a:cxnLst/>
            <a:rect l="l" t="t" r="r" b="b"/>
            <a:pathLst>
              <a:path w="76200" h="390525">
                <a:moveTo>
                  <a:pt x="28575" y="314325"/>
                </a:moveTo>
                <a:lnTo>
                  <a:pt x="0" y="314325"/>
                </a:lnTo>
                <a:lnTo>
                  <a:pt x="38100" y="390525"/>
                </a:lnTo>
                <a:lnTo>
                  <a:pt x="65087" y="336550"/>
                </a:lnTo>
                <a:lnTo>
                  <a:pt x="32892" y="336550"/>
                </a:lnTo>
                <a:lnTo>
                  <a:pt x="28575" y="332282"/>
                </a:lnTo>
                <a:lnTo>
                  <a:pt x="28575" y="314325"/>
                </a:lnTo>
                <a:close/>
              </a:path>
              <a:path w="76200" h="390525">
                <a:moveTo>
                  <a:pt x="43307" y="0"/>
                </a:moveTo>
                <a:lnTo>
                  <a:pt x="32892" y="0"/>
                </a:lnTo>
                <a:lnTo>
                  <a:pt x="28575" y="4318"/>
                </a:lnTo>
                <a:lnTo>
                  <a:pt x="28575" y="332282"/>
                </a:lnTo>
                <a:lnTo>
                  <a:pt x="32892" y="336550"/>
                </a:lnTo>
                <a:lnTo>
                  <a:pt x="43307" y="336550"/>
                </a:lnTo>
                <a:lnTo>
                  <a:pt x="47625" y="332282"/>
                </a:lnTo>
                <a:lnTo>
                  <a:pt x="47625" y="4318"/>
                </a:lnTo>
                <a:lnTo>
                  <a:pt x="43307" y="0"/>
                </a:lnTo>
                <a:close/>
              </a:path>
              <a:path w="76200" h="390525">
                <a:moveTo>
                  <a:pt x="76200" y="314325"/>
                </a:moveTo>
                <a:lnTo>
                  <a:pt x="47625" y="314325"/>
                </a:lnTo>
                <a:lnTo>
                  <a:pt x="47625" y="332282"/>
                </a:lnTo>
                <a:lnTo>
                  <a:pt x="43307" y="336550"/>
                </a:lnTo>
                <a:lnTo>
                  <a:pt x="65087" y="336550"/>
                </a:lnTo>
                <a:lnTo>
                  <a:pt x="76200" y="314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3352038" y="686562"/>
            <a:ext cx="1209040" cy="838200"/>
            <a:chOff x="3352038" y="686562"/>
            <a:chExt cx="1209040" cy="838200"/>
          </a:xfrm>
        </p:grpSpPr>
        <p:sp>
          <p:nvSpPr>
            <p:cNvPr id="35" name="object 35"/>
            <p:cNvSpPr/>
            <p:nvPr/>
          </p:nvSpPr>
          <p:spPr>
            <a:xfrm>
              <a:off x="3925062" y="1058037"/>
              <a:ext cx="76200" cy="466725"/>
            </a:xfrm>
            <a:custGeom>
              <a:avLst/>
              <a:gdLst/>
              <a:ahLst/>
              <a:cxnLst/>
              <a:rect l="l" t="t" r="r" b="b"/>
              <a:pathLst>
                <a:path w="76200" h="466725">
                  <a:moveTo>
                    <a:pt x="28575" y="390525"/>
                  </a:moveTo>
                  <a:lnTo>
                    <a:pt x="0" y="390525"/>
                  </a:lnTo>
                  <a:lnTo>
                    <a:pt x="38100" y="466725"/>
                  </a:lnTo>
                  <a:lnTo>
                    <a:pt x="65087" y="412750"/>
                  </a:lnTo>
                  <a:lnTo>
                    <a:pt x="32892" y="412750"/>
                  </a:lnTo>
                  <a:lnTo>
                    <a:pt x="28575" y="408432"/>
                  </a:lnTo>
                  <a:lnTo>
                    <a:pt x="28575" y="390525"/>
                  </a:lnTo>
                  <a:close/>
                </a:path>
                <a:path w="76200" h="466725">
                  <a:moveTo>
                    <a:pt x="43307" y="0"/>
                  </a:moveTo>
                  <a:lnTo>
                    <a:pt x="32892" y="0"/>
                  </a:lnTo>
                  <a:lnTo>
                    <a:pt x="28575" y="4317"/>
                  </a:lnTo>
                  <a:lnTo>
                    <a:pt x="28575" y="408432"/>
                  </a:lnTo>
                  <a:lnTo>
                    <a:pt x="32892" y="412750"/>
                  </a:lnTo>
                  <a:lnTo>
                    <a:pt x="43307" y="412750"/>
                  </a:lnTo>
                  <a:lnTo>
                    <a:pt x="47625" y="408432"/>
                  </a:lnTo>
                  <a:lnTo>
                    <a:pt x="47625" y="4317"/>
                  </a:lnTo>
                  <a:lnTo>
                    <a:pt x="43307" y="0"/>
                  </a:lnTo>
                  <a:close/>
                </a:path>
                <a:path w="76200" h="466725">
                  <a:moveTo>
                    <a:pt x="76200" y="390525"/>
                  </a:moveTo>
                  <a:lnTo>
                    <a:pt x="47625" y="390525"/>
                  </a:lnTo>
                  <a:lnTo>
                    <a:pt x="47625" y="408432"/>
                  </a:lnTo>
                  <a:lnTo>
                    <a:pt x="43307" y="412750"/>
                  </a:lnTo>
                  <a:lnTo>
                    <a:pt x="65087" y="412750"/>
                  </a:lnTo>
                  <a:lnTo>
                    <a:pt x="76200" y="390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352038" y="686562"/>
              <a:ext cx="1209040" cy="402590"/>
            </a:xfrm>
            <a:custGeom>
              <a:avLst/>
              <a:gdLst/>
              <a:ahLst/>
              <a:cxnLst/>
              <a:rect l="l" t="t" r="r" b="b"/>
              <a:pathLst>
                <a:path w="1209039" h="402590">
                  <a:moveTo>
                    <a:pt x="1208532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1208532" y="402336"/>
                  </a:lnTo>
                  <a:lnTo>
                    <a:pt x="1208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1896236" y="1896236"/>
            <a:ext cx="2105025" cy="2371725"/>
            <a:chOff x="1896236" y="1896236"/>
            <a:chExt cx="2105025" cy="2371725"/>
          </a:xfrm>
        </p:grpSpPr>
        <p:sp>
          <p:nvSpPr>
            <p:cNvPr id="38" name="object 38"/>
            <p:cNvSpPr/>
            <p:nvPr/>
          </p:nvSpPr>
          <p:spPr>
            <a:xfrm>
              <a:off x="3925062" y="2658236"/>
              <a:ext cx="76200" cy="1609725"/>
            </a:xfrm>
            <a:custGeom>
              <a:avLst/>
              <a:gdLst/>
              <a:ahLst/>
              <a:cxnLst/>
              <a:rect l="l" t="t" r="r" b="b"/>
              <a:pathLst>
                <a:path w="76200" h="1609725">
                  <a:moveTo>
                    <a:pt x="76200" y="1533525"/>
                  </a:moveTo>
                  <a:lnTo>
                    <a:pt x="47625" y="1533525"/>
                  </a:lnTo>
                  <a:lnTo>
                    <a:pt x="47625" y="1147318"/>
                  </a:lnTo>
                  <a:lnTo>
                    <a:pt x="43307" y="1143000"/>
                  </a:lnTo>
                  <a:lnTo>
                    <a:pt x="32893" y="1143000"/>
                  </a:lnTo>
                  <a:lnTo>
                    <a:pt x="28575" y="1147318"/>
                  </a:lnTo>
                  <a:lnTo>
                    <a:pt x="28575" y="1533525"/>
                  </a:lnTo>
                  <a:lnTo>
                    <a:pt x="0" y="1533525"/>
                  </a:lnTo>
                  <a:lnTo>
                    <a:pt x="38100" y="1609725"/>
                  </a:lnTo>
                  <a:lnTo>
                    <a:pt x="65087" y="1555750"/>
                  </a:lnTo>
                  <a:lnTo>
                    <a:pt x="76200" y="1533525"/>
                  </a:lnTo>
                  <a:close/>
                </a:path>
                <a:path w="76200" h="1609725">
                  <a:moveTo>
                    <a:pt x="76200" y="390525"/>
                  </a:moveTo>
                  <a:lnTo>
                    <a:pt x="47625" y="390525"/>
                  </a:lnTo>
                  <a:lnTo>
                    <a:pt x="47625" y="4318"/>
                  </a:lnTo>
                  <a:lnTo>
                    <a:pt x="43307" y="0"/>
                  </a:lnTo>
                  <a:lnTo>
                    <a:pt x="32893" y="0"/>
                  </a:lnTo>
                  <a:lnTo>
                    <a:pt x="28575" y="4318"/>
                  </a:lnTo>
                  <a:lnTo>
                    <a:pt x="28575" y="390525"/>
                  </a:lnTo>
                  <a:lnTo>
                    <a:pt x="0" y="390525"/>
                  </a:lnTo>
                  <a:lnTo>
                    <a:pt x="38100" y="466725"/>
                  </a:lnTo>
                  <a:lnTo>
                    <a:pt x="65087" y="412750"/>
                  </a:lnTo>
                  <a:lnTo>
                    <a:pt x="76200" y="390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05761" y="2058161"/>
              <a:ext cx="381000" cy="1447800"/>
            </a:xfrm>
            <a:custGeom>
              <a:avLst/>
              <a:gdLst/>
              <a:ahLst/>
              <a:cxnLst/>
              <a:rect l="l" t="t" r="r" b="b"/>
              <a:pathLst>
                <a:path w="381000" h="1447800">
                  <a:moveTo>
                    <a:pt x="381000" y="1447800"/>
                  </a:moveTo>
                  <a:lnTo>
                    <a:pt x="0" y="1447800"/>
                  </a:lnTo>
                </a:path>
                <a:path w="381000" h="1447800">
                  <a:moveTo>
                    <a:pt x="0" y="14478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896237" y="1896236"/>
              <a:ext cx="2105025" cy="390525"/>
            </a:xfrm>
            <a:custGeom>
              <a:avLst/>
              <a:gdLst/>
              <a:ahLst/>
              <a:cxnLst/>
              <a:rect l="l" t="t" r="r" b="b"/>
              <a:pathLst>
                <a:path w="2105025" h="390525">
                  <a:moveTo>
                    <a:pt x="2105025" y="314325"/>
                  </a:moveTo>
                  <a:lnTo>
                    <a:pt x="2076450" y="314325"/>
                  </a:lnTo>
                  <a:lnTo>
                    <a:pt x="2076450" y="4318"/>
                  </a:lnTo>
                  <a:lnTo>
                    <a:pt x="2072132" y="0"/>
                  </a:lnTo>
                  <a:lnTo>
                    <a:pt x="2061718" y="0"/>
                  </a:lnTo>
                  <a:lnTo>
                    <a:pt x="2057400" y="4318"/>
                  </a:lnTo>
                  <a:lnTo>
                    <a:pt x="2057400" y="157162"/>
                  </a:lnTo>
                  <a:lnTo>
                    <a:pt x="2047875" y="152400"/>
                  </a:lnTo>
                  <a:lnTo>
                    <a:pt x="1990725" y="123825"/>
                  </a:lnTo>
                  <a:lnTo>
                    <a:pt x="1990725" y="152400"/>
                  </a:lnTo>
                  <a:lnTo>
                    <a:pt x="4318" y="152400"/>
                  </a:lnTo>
                  <a:lnTo>
                    <a:pt x="0" y="156718"/>
                  </a:lnTo>
                  <a:lnTo>
                    <a:pt x="0" y="167132"/>
                  </a:lnTo>
                  <a:lnTo>
                    <a:pt x="4318" y="171450"/>
                  </a:lnTo>
                  <a:lnTo>
                    <a:pt x="1990725" y="171450"/>
                  </a:lnTo>
                  <a:lnTo>
                    <a:pt x="1990725" y="200025"/>
                  </a:lnTo>
                  <a:lnTo>
                    <a:pt x="2047875" y="171450"/>
                  </a:lnTo>
                  <a:lnTo>
                    <a:pt x="2057400" y="166687"/>
                  </a:lnTo>
                  <a:lnTo>
                    <a:pt x="2057400" y="314325"/>
                  </a:lnTo>
                  <a:lnTo>
                    <a:pt x="2028825" y="314325"/>
                  </a:lnTo>
                  <a:lnTo>
                    <a:pt x="2066925" y="390525"/>
                  </a:lnTo>
                  <a:lnTo>
                    <a:pt x="2093912" y="336550"/>
                  </a:lnTo>
                  <a:lnTo>
                    <a:pt x="2105025" y="314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981199" y="2999231"/>
              <a:ext cx="439420" cy="401320"/>
            </a:xfrm>
            <a:custGeom>
              <a:avLst/>
              <a:gdLst/>
              <a:ahLst/>
              <a:cxnLst/>
              <a:rect l="l" t="t" r="r" b="b"/>
              <a:pathLst>
                <a:path w="439419" h="401320">
                  <a:moveTo>
                    <a:pt x="438912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438912" y="400812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352038" y="686562"/>
            <a:ext cx="1209040" cy="40259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320"/>
              </a:spcBef>
            </a:pPr>
            <a:r>
              <a:rPr dirty="0" sz="2000">
                <a:latin typeface="SimSun"/>
                <a:cs typeface="SimSun"/>
              </a:rPr>
              <a:t>外围设备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28008" y="3865575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SimSun"/>
                <a:cs typeface="SimSun"/>
              </a:rPr>
              <a:t>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60829" y="3027680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否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486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程序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17726"/>
            <a:ext cx="7633334" cy="512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优点：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193675">
              <a:lnSpc>
                <a:spcPct val="100000"/>
              </a:lnSpc>
              <a:tabLst>
                <a:tab pos="6216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控制简单；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93675">
              <a:lnSpc>
                <a:spcPct val="100000"/>
              </a:lnSpc>
              <a:tabLst>
                <a:tab pos="6216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不需太多硬件支持。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73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缺点：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9367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3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CPU和外围设备只能串行工作；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9367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3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设备之间不能并行工作；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19367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31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无法发现和处理由于设备或其它硬件所产生的错误。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073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适用：CPU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执行速度较慢，外围设备较少的系统。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404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中断驱动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983" y="1543303"/>
            <a:ext cx="5722620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基本思想：用中断方式来控制外围设备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SimSun"/>
              <a:cs typeface="SimSu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和内存与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U之间的数据传送。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传送结构：</a:t>
            </a:r>
            <a:endParaRPr sz="2400">
              <a:latin typeface="SimSun"/>
              <a:cs typeface="SimSun"/>
            </a:endParaRPr>
          </a:p>
          <a:p>
            <a:pPr marL="832485" marR="156845" indent="-457200">
              <a:lnSpc>
                <a:spcPct val="190000"/>
              </a:lnSpc>
              <a:spcBef>
                <a:spcPts val="5"/>
              </a:spcBef>
              <a:tabLst>
                <a:tab pos="8324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CPU与设备（或控制器）之间有相应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的中断请求线；</a:t>
            </a:r>
            <a:endParaRPr sz="2400">
              <a:latin typeface="SimSun"/>
              <a:cs typeface="SimSun"/>
            </a:endParaRPr>
          </a:p>
          <a:p>
            <a:pPr marL="832485" marR="5080" indent="-457200">
              <a:lnSpc>
                <a:spcPct val="190000"/>
              </a:lnSpc>
              <a:tabLst>
                <a:tab pos="8324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设备控制器的控制状态寄存器设置相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应的中断允许位。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5367" y="1284350"/>
            <a:ext cx="5740400" cy="4855210"/>
            <a:chOff x="6115367" y="1284350"/>
            <a:chExt cx="5740400" cy="4855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5" y="1293875"/>
              <a:ext cx="5721096" cy="48356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20129" y="1289113"/>
              <a:ext cx="5730875" cy="4845685"/>
            </a:xfrm>
            <a:custGeom>
              <a:avLst/>
              <a:gdLst/>
              <a:ahLst/>
              <a:cxnLst/>
              <a:rect l="l" t="t" r="r" b="b"/>
              <a:pathLst>
                <a:path w="5730875" h="4845685">
                  <a:moveTo>
                    <a:pt x="0" y="4845177"/>
                  </a:moveTo>
                  <a:lnTo>
                    <a:pt x="5730621" y="4845177"/>
                  </a:lnTo>
                  <a:lnTo>
                    <a:pt x="5730621" y="0"/>
                  </a:lnTo>
                  <a:lnTo>
                    <a:pt x="0" y="0"/>
                  </a:lnTo>
                  <a:lnTo>
                    <a:pt x="0" y="48451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404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中断驱动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64741"/>
            <a:ext cx="11157585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处理过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000">
              <a:latin typeface="SimSun"/>
              <a:cs typeface="SimSun"/>
            </a:endParaRPr>
          </a:p>
          <a:p>
            <a:pPr marL="728345" marR="5080" indent="-353695">
              <a:lnSpc>
                <a:spcPct val="200000"/>
              </a:lnSpc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600" spc="44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首先，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需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要数据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过CPU发出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“Start”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指令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启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动外围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准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备数据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该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令同时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还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将 控制状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态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器中的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允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许位打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开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以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便在需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要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中断程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可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以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被调用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执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行。</a:t>
            </a:r>
            <a:endParaRPr sz="2000">
              <a:latin typeface="SimSun"/>
              <a:cs typeface="SimSun"/>
            </a:endParaRPr>
          </a:p>
          <a:p>
            <a:pPr marL="728345" marR="5715" indent="-353695">
              <a:lnSpc>
                <a:spcPct val="200000"/>
              </a:lnSpc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600" spc="4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在进程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发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出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指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令启动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后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，该进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放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弃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处理机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等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待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输入完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成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从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而，进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度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程序调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度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其 它就绪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占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据处理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机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 marL="728345" marR="129539" indent="-353695">
              <a:lnSpc>
                <a:spcPct val="200000"/>
              </a:lnSpc>
              <a:spcBef>
                <a:spcPts val="5"/>
              </a:spcBef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600" spc="4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当输入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成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，I/O控制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通过中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请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线向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CPU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发出中断信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号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CPU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在接收到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断信号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后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，转 向预先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计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好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的中断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序对数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传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送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工作进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相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应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的处理。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600" spc="35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在以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后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某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个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时刻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度程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序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选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提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出请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并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得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到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了数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，该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从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约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定的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内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特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SimSun"/>
              <a:cs typeface="SimSun"/>
            </a:endParaRPr>
          </a:p>
          <a:p>
            <a:pPr marL="728345">
              <a:lnSpc>
                <a:spcPct val="100000"/>
              </a:lnSpc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定单元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取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出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数据继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续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工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作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9473" y="877061"/>
            <a:ext cx="2545080" cy="727075"/>
          </a:xfrm>
          <a:custGeom>
            <a:avLst/>
            <a:gdLst/>
            <a:ahLst/>
            <a:cxnLst/>
            <a:rect l="l" t="t" r="r" b="b"/>
            <a:pathLst>
              <a:path w="2545079" h="727075">
                <a:moveTo>
                  <a:pt x="0" y="726948"/>
                </a:moveTo>
                <a:lnTo>
                  <a:pt x="2545079" y="726948"/>
                </a:lnTo>
                <a:lnTo>
                  <a:pt x="2545079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89521" y="916686"/>
            <a:ext cx="228790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325" marR="5080" indent="-17526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向设备发</a:t>
            </a:r>
            <a:r>
              <a:rPr dirty="0" sz="2000">
                <a:latin typeface="Times New Roman"/>
                <a:cs typeface="Times New Roman"/>
              </a:rPr>
              <a:t>Star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r>
              <a:rPr dirty="0" sz="2000">
                <a:latin typeface="SimSun"/>
                <a:cs typeface="SimSun"/>
              </a:rPr>
              <a:t>指令， </a:t>
            </a:r>
            <a:r>
              <a:rPr dirty="0" sz="2000">
                <a:latin typeface="SimSun"/>
                <a:cs typeface="SimSun"/>
              </a:rPr>
              <a:t>将中断允许位置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4273" y="2096261"/>
            <a:ext cx="1740535" cy="727075"/>
          </a:xfrm>
          <a:custGeom>
            <a:avLst/>
            <a:gdLst/>
            <a:ahLst/>
            <a:cxnLst/>
            <a:rect l="l" t="t" r="r" b="b"/>
            <a:pathLst>
              <a:path w="1740534" h="727075">
                <a:moveTo>
                  <a:pt x="0" y="726948"/>
                </a:moveTo>
                <a:lnTo>
                  <a:pt x="1740407" y="726948"/>
                </a:lnTo>
                <a:lnTo>
                  <a:pt x="1740407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57745" y="2136139"/>
            <a:ext cx="155257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调度程序调度 </a:t>
            </a:r>
            <a:r>
              <a:rPr dirty="0" sz="2000">
                <a:latin typeface="SimSun"/>
                <a:cs typeface="SimSun"/>
              </a:rPr>
              <a:t>其它进程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64273" y="3239261"/>
            <a:ext cx="1740535" cy="422275"/>
          </a:xfrm>
          <a:custGeom>
            <a:avLst/>
            <a:gdLst/>
            <a:ahLst/>
            <a:cxnLst/>
            <a:rect l="l" t="t" r="r" b="b"/>
            <a:pathLst>
              <a:path w="1740534" h="422275">
                <a:moveTo>
                  <a:pt x="0" y="422148"/>
                </a:moveTo>
                <a:lnTo>
                  <a:pt x="1740407" y="422148"/>
                </a:lnTo>
                <a:lnTo>
                  <a:pt x="1740407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7745" y="3279394"/>
            <a:ext cx="15525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其它进程执行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83148" y="3991736"/>
            <a:ext cx="4434205" cy="1584325"/>
            <a:chOff x="5383148" y="3991736"/>
            <a:chExt cx="4434205" cy="1584325"/>
          </a:xfrm>
        </p:grpSpPr>
        <p:sp>
          <p:nvSpPr>
            <p:cNvPr id="9" name="object 9"/>
            <p:cNvSpPr/>
            <p:nvPr/>
          </p:nvSpPr>
          <p:spPr>
            <a:xfrm>
              <a:off x="5392673" y="4001261"/>
              <a:ext cx="4415155" cy="727075"/>
            </a:xfrm>
            <a:custGeom>
              <a:avLst/>
              <a:gdLst/>
              <a:ahLst/>
              <a:cxnLst/>
              <a:rect l="l" t="t" r="r" b="b"/>
              <a:pathLst>
                <a:path w="4415155" h="727075">
                  <a:moveTo>
                    <a:pt x="2207514" y="0"/>
                  </a:moveTo>
                  <a:lnTo>
                    <a:pt x="0" y="363474"/>
                  </a:lnTo>
                  <a:lnTo>
                    <a:pt x="2207514" y="726948"/>
                  </a:lnTo>
                  <a:lnTo>
                    <a:pt x="4415028" y="363474"/>
                  </a:lnTo>
                  <a:lnTo>
                    <a:pt x="22075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92673" y="4001261"/>
              <a:ext cx="4415155" cy="727075"/>
            </a:xfrm>
            <a:custGeom>
              <a:avLst/>
              <a:gdLst/>
              <a:ahLst/>
              <a:cxnLst/>
              <a:rect l="l" t="t" r="r" b="b"/>
              <a:pathLst>
                <a:path w="4415155" h="727075">
                  <a:moveTo>
                    <a:pt x="0" y="363474"/>
                  </a:moveTo>
                  <a:lnTo>
                    <a:pt x="2207514" y="0"/>
                  </a:lnTo>
                  <a:lnTo>
                    <a:pt x="4415028" y="363474"/>
                  </a:lnTo>
                  <a:lnTo>
                    <a:pt x="2207514" y="726948"/>
                  </a:lnTo>
                  <a:lnTo>
                    <a:pt x="0" y="36347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92873" y="5144261"/>
              <a:ext cx="1229995" cy="422275"/>
            </a:xfrm>
            <a:custGeom>
              <a:avLst/>
              <a:gdLst/>
              <a:ahLst/>
              <a:cxnLst/>
              <a:rect l="l" t="t" r="r" b="b"/>
              <a:pathLst>
                <a:path w="1229995" h="422275">
                  <a:moveTo>
                    <a:pt x="1229868" y="0"/>
                  </a:moveTo>
                  <a:lnTo>
                    <a:pt x="0" y="0"/>
                  </a:lnTo>
                  <a:lnTo>
                    <a:pt x="0" y="422147"/>
                  </a:lnTo>
                  <a:lnTo>
                    <a:pt x="1229868" y="422147"/>
                  </a:lnTo>
                  <a:lnTo>
                    <a:pt x="1229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92873" y="5144261"/>
              <a:ext cx="1229995" cy="422275"/>
            </a:xfrm>
            <a:custGeom>
              <a:avLst/>
              <a:gdLst/>
              <a:ahLst/>
              <a:cxnLst/>
              <a:rect l="l" t="t" r="r" b="b"/>
              <a:pathLst>
                <a:path w="1229995" h="422275">
                  <a:moveTo>
                    <a:pt x="0" y="422147"/>
                  </a:moveTo>
                  <a:lnTo>
                    <a:pt x="1229868" y="422147"/>
                  </a:lnTo>
                  <a:lnTo>
                    <a:pt x="1229868" y="0"/>
                  </a:lnTo>
                  <a:lnTo>
                    <a:pt x="0" y="0"/>
                  </a:lnTo>
                  <a:lnTo>
                    <a:pt x="0" y="42214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086345" y="5184775"/>
            <a:ext cx="1043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中断处理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11873" y="5906261"/>
            <a:ext cx="1996439" cy="422275"/>
          </a:xfrm>
          <a:custGeom>
            <a:avLst/>
            <a:gdLst/>
            <a:ahLst/>
            <a:cxnLst/>
            <a:rect l="l" t="t" r="r" b="b"/>
            <a:pathLst>
              <a:path w="1996440" h="422275">
                <a:moveTo>
                  <a:pt x="1996439" y="0"/>
                </a:moveTo>
                <a:lnTo>
                  <a:pt x="0" y="0"/>
                </a:lnTo>
                <a:lnTo>
                  <a:pt x="0" y="422147"/>
                </a:lnTo>
                <a:lnTo>
                  <a:pt x="1996439" y="422147"/>
                </a:lnTo>
                <a:lnTo>
                  <a:pt x="1996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11873" y="5906261"/>
            <a:ext cx="1996439" cy="4222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425"/>
              </a:spcBef>
            </a:pPr>
            <a:r>
              <a:rPr dirty="0" sz="2000">
                <a:latin typeface="SimSun"/>
                <a:cs typeface="SimSun"/>
              </a:rPr>
              <a:t>被中断进程执行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64373" y="496062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540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5400" y="317500"/>
                </a:lnTo>
                <a:lnTo>
                  <a:pt x="25400" y="304800"/>
                </a:lnTo>
                <a:close/>
              </a:path>
              <a:path w="76200" h="381000">
                <a:moveTo>
                  <a:pt x="50800" y="0"/>
                </a:moveTo>
                <a:lnTo>
                  <a:pt x="25400" y="0"/>
                </a:lnTo>
                <a:lnTo>
                  <a:pt x="25400" y="317500"/>
                </a:lnTo>
                <a:lnTo>
                  <a:pt x="50800" y="317500"/>
                </a:lnTo>
                <a:lnTo>
                  <a:pt x="5080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50800" y="304800"/>
                </a:lnTo>
                <a:lnTo>
                  <a:pt x="5080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313421" y="139445"/>
            <a:ext cx="520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75173" y="1562861"/>
            <a:ext cx="2565400" cy="5181600"/>
            <a:chOff x="5075173" y="1562861"/>
            <a:chExt cx="2565400" cy="5181600"/>
          </a:xfrm>
        </p:grpSpPr>
        <p:sp>
          <p:nvSpPr>
            <p:cNvPr id="19" name="object 19"/>
            <p:cNvSpPr/>
            <p:nvPr/>
          </p:nvSpPr>
          <p:spPr>
            <a:xfrm>
              <a:off x="7564374" y="1562861"/>
              <a:ext cx="76200" cy="5181600"/>
            </a:xfrm>
            <a:custGeom>
              <a:avLst/>
              <a:gdLst/>
              <a:ahLst/>
              <a:cxnLst/>
              <a:rect l="l" t="t" r="r" b="b"/>
              <a:pathLst>
                <a:path w="76200" h="5181600">
                  <a:moveTo>
                    <a:pt x="76200" y="5105412"/>
                  </a:moveTo>
                  <a:lnTo>
                    <a:pt x="50800" y="5105412"/>
                  </a:lnTo>
                  <a:lnTo>
                    <a:pt x="50800" y="4800600"/>
                  </a:lnTo>
                  <a:lnTo>
                    <a:pt x="25400" y="4800600"/>
                  </a:lnTo>
                  <a:lnTo>
                    <a:pt x="25400" y="5105412"/>
                  </a:lnTo>
                  <a:lnTo>
                    <a:pt x="0" y="5105412"/>
                  </a:lnTo>
                  <a:lnTo>
                    <a:pt x="38100" y="5181600"/>
                  </a:lnTo>
                  <a:lnTo>
                    <a:pt x="69837" y="5118100"/>
                  </a:lnTo>
                  <a:lnTo>
                    <a:pt x="76200" y="5105412"/>
                  </a:lnTo>
                  <a:close/>
                </a:path>
                <a:path w="76200" h="5181600">
                  <a:moveTo>
                    <a:pt x="76200" y="4267200"/>
                  </a:moveTo>
                  <a:lnTo>
                    <a:pt x="50800" y="4267200"/>
                  </a:lnTo>
                  <a:lnTo>
                    <a:pt x="50800" y="3962400"/>
                  </a:lnTo>
                  <a:lnTo>
                    <a:pt x="25400" y="3962400"/>
                  </a:lnTo>
                  <a:lnTo>
                    <a:pt x="25400" y="4267200"/>
                  </a:lnTo>
                  <a:lnTo>
                    <a:pt x="0" y="4267200"/>
                  </a:lnTo>
                  <a:lnTo>
                    <a:pt x="38100" y="4343400"/>
                  </a:lnTo>
                  <a:lnTo>
                    <a:pt x="69850" y="4279900"/>
                  </a:lnTo>
                  <a:lnTo>
                    <a:pt x="76200" y="4267200"/>
                  </a:lnTo>
                  <a:close/>
                </a:path>
                <a:path w="76200" h="5181600">
                  <a:moveTo>
                    <a:pt x="76200" y="3505200"/>
                  </a:moveTo>
                  <a:lnTo>
                    <a:pt x="50800" y="3505200"/>
                  </a:lnTo>
                  <a:lnTo>
                    <a:pt x="50800" y="3200400"/>
                  </a:lnTo>
                  <a:lnTo>
                    <a:pt x="25400" y="3200400"/>
                  </a:lnTo>
                  <a:lnTo>
                    <a:pt x="25400" y="3505200"/>
                  </a:lnTo>
                  <a:lnTo>
                    <a:pt x="0" y="3505200"/>
                  </a:lnTo>
                  <a:lnTo>
                    <a:pt x="38100" y="3581400"/>
                  </a:lnTo>
                  <a:lnTo>
                    <a:pt x="69850" y="3517900"/>
                  </a:lnTo>
                  <a:lnTo>
                    <a:pt x="76200" y="3505200"/>
                  </a:lnTo>
                  <a:close/>
                </a:path>
                <a:path w="76200" h="5181600">
                  <a:moveTo>
                    <a:pt x="76200" y="2362200"/>
                  </a:moveTo>
                  <a:lnTo>
                    <a:pt x="50800" y="2362200"/>
                  </a:lnTo>
                  <a:lnTo>
                    <a:pt x="50800" y="2057400"/>
                  </a:lnTo>
                  <a:lnTo>
                    <a:pt x="25400" y="2057400"/>
                  </a:lnTo>
                  <a:lnTo>
                    <a:pt x="25400" y="2362200"/>
                  </a:lnTo>
                  <a:lnTo>
                    <a:pt x="0" y="2362200"/>
                  </a:lnTo>
                  <a:lnTo>
                    <a:pt x="38100" y="2438400"/>
                  </a:lnTo>
                  <a:lnTo>
                    <a:pt x="69850" y="2374900"/>
                  </a:lnTo>
                  <a:lnTo>
                    <a:pt x="76200" y="2362200"/>
                  </a:lnTo>
                  <a:close/>
                </a:path>
                <a:path w="76200" h="5181600">
                  <a:moveTo>
                    <a:pt x="76200" y="1600200"/>
                  </a:moveTo>
                  <a:lnTo>
                    <a:pt x="50800" y="1600200"/>
                  </a:lnTo>
                  <a:lnTo>
                    <a:pt x="50800" y="1219200"/>
                  </a:lnTo>
                  <a:lnTo>
                    <a:pt x="25400" y="1219200"/>
                  </a:lnTo>
                  <a:lnTo>
                    <a:pt x="25400" y="1600200"/>
                  </a:lnTo>
                  <a:lnTo>
                    <a:pt x="0" y="1600200"/>
                  </a:lnTo>
                  <a:lnTo>
                    <a:pt x="38100" y="1676400"/>
                  </a:lnTo>
                  <a:lnTo>
                    <a:pt x="69850" y="1612900"/>
                  </a:lnTo>
                  <a:lnTo>
                    <a:pt x="76200" y="1600200"/>
                  </a:lnTo>
                  <a:close/>
                </a:path>
                <a:path w="76200" h="5181600">
                  <a:moveTo>
                    <a:pt x="76200" y="457200"/>
                  </a:moveTo>
                  <a:lnTo>
                    <a:pt x="50800" y="457200"/>
                  </a:lnTo>
                  <a:lnTo>
                    <a:pt x="50800" y="0"/>
                  </a:lnTo>
                  <a:lnTo>
                    <a:pt x="25400" y="0"/>
                  </a:lnTo>
                  <a:lnTo>
                    <a:pt x="25400" y="457200"/>
                  </a:ln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87873" y="3010661"/>
              <a:ext cx="228600" cy="1371600"/>
            </a:xfrm>
            <a:custGeom>
              <a:avLst/>
              <a:gdLst/>
              <a:ahLst/>
              <a:cxnLst/>
              <a:rect l="l" t="t" r="r" b="b"/>
              <a:pathLst>
                <a:path w="228600" h="1371600">
                  <a:moveTo>
                    <a:pt x="228600" y="1371600"/>
                  </a:moveTo>
                  <a:lnTo>
                    <a:pt x="0" y="1371600"/>
                  </a:lnTo>
                </a:path>
                <a:path w="228600" h="1371600">
                  <a:moveTo>
                    <a:pt x="0" y="13716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87873" y="2972561"/>
              <a:ext cx="2514600" cy="76200"/>
            </a:xfrm>
            <a:custGeom>
              <a:avLst/>
              <a:gdLst/>
              <a:ahLst/>
              <a:cxnLst/>
              <a:rect l="l" t="t" r="r" b="b"/>
              <a:pathLst>
                <a:path w="2514600" h="76200">
                  <a:moveTo>
                    <a:pt x="2438400" y="0"/>
                  </a:moveTo>
                  <a:lnTo>
                    <a:pt x="2438400" y="76200"/>
                  </a:lnTo>
                  <a:lnTo>
                    <a:pt x="2489200" y="50800"/>
                  </a:lnTo>
                  <a:lnTo>
                    <a:pt x="2451100" y="50800"/>
                  </a:lnTo>
                  <a:lnTo>
                    <a:pt x="2451100" y="25400"/>
                  </a:lnTo>
                  <a:lnTo>
                    <a:pt x="2489200" y="25400"/>
                  </a:lnTo>
                  <a:lnTo>
                    <a:pt x="2438400" y="0"/>
                  </a:lnTo>
                  <a:close/>
                </a:path>
                <a:path w="2514600" h="76200">
                  <a:moveTo>
                    <a:pt x="243840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438400" y="50800"/>
                  </a:lnTo>
                  <a:lnTo>
                    <a:pt x="2438400" y="25400"/>
                  </a:lnTo>
                  <a:close/>
                </a:path>
                <a:path w="2514600" h="76200">
                  <a:moveTo>
                    <a:pt x="2489200" y="25400"/>
                  </a:moveTo>
                  <a:lnTo>
                    <a:pt x="2451100" y="25400"/>
                  </a:lnTo>
                  <a:lnTo>
                    <a:pt x="2451100" y="50800"/>
                  </a:lnTo>
                  <a:lnTo>
                    <a:pt x="2489200" y="50800"/>
                  </a:lnTo>
                  <a:lnTo>
                    <a:pt x="2514600" y="38100"/>
                  </a:lnTo>
                  <a:lnTo>
                    <a:pt x="248920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696202" y="4055109"/>
            <a:ext cx="1807210" cy="98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345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收到中断信号了</a:t>
            </a:r>
            <a:endParaRPr sz="2000">
              <a:latin typeface="SimSun"/>
              <a:cs typeface="SimSun"/>
            </a:endParaRPr>
          </a:p>
          <a:p>
            <a:pPr algn="ctr" marL="1270">
              <a:lnSpc>
                <a:spcPts val="2345"/>
              </a:lnSpc>
            </a:pPr>
            <a:r>
              <a:rPr dirty="0" sz="2000">
                <a:latin typeface="SimSun"/>
                <a:cs typeface="SimSun"/>
              </a:rPr>
              <a:t>吗？</a:t>
            </a:r>
            <a:endParaRPr sz="2000">
              <a:latin typeface="SimSun"/>
              <a:cs typeface="SimSun"/>
            </a:endParaRPr>
          </a:p>
          <a:p>
            <a:pPr algn="ctr" marL="464184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SimSun"/>
                <a:cs typeface="SimSun"/>
              </a:rPr>
              <a:t>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5747" y="4029583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否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9022" y="1334261"/>
            <a:ext cx="2209800" cy="7270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481330" marR="213995" indent="-262255">
              <a:lnSpc>
                <a:spcPct val="100000"/>
              </a:lnSpc>
              <a:spcBef>
                <a:spcPts val="415"/>
              </a:spcBef>
            </a:pPr>
            <a:r>
              <a:rPr dirty="0" sz="2000">
                <a:latin typeface="SimSun"/>
                <a:cs typeface="SimSun"/>
              </a:rPr>
              <a:t>接收到</a:t>
            </a:r>
            <a:r>
              <a:rPr dirty="0" sz="2000">
                <a:latin typeface="Times New Roman"/>
                <a:cs typeface="Times New Roman"/>
              </a:rPr>
              <a:t>CPU</a:t>
            </a:r>
            <a:r>
              <a:rPr dirty="0" sz="2000">
                <a:latin typeface="SimSun"/>
                <a:cs typeface="SimSun"/>
              </a:rPr>
              <a:t>发来 </a:t>
            </a:r>
            <a:r>
              <a:rPr dirty="0" sz="2000">
                <a:latin typeface="SimSun"/>
                <a:cs typeface="SimSun"/>
              </a:rPr>
              <a:t>的</a:t>
            </a: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>
                <a:latin typeface="SimSun"/>
                <a:cs typeface="SimSun"/>
              </a:rPr>
              <a:t>指令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19022" y="2705861"/>
            <a:ext cx="2209800" cy="727075"/>
          </a:xfrm>
          <a:custGeom>
            <a:avLst/>
            <a:gdLst/>
            <a:ahLst/>
            <a:cxnLst/>
            <a:rect l="l" t="t" r="r" b="b"/>
            <a:pathLst>
              <a:path w="2209800" h="727075">
                <a:moveTo>
                  <a:pt x="0" y="726948"/>
                </a:moveTo>
                <a:lnTo>
                  <a:pt x="2209800" y="726948"/>
                </a:lnTo>
                <a:lnTo>
                  <a:pt x="2209800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19555" y="2745739"/>
            <a:ext cx="180721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准备数据并将其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SimSun"/>
                <a:cs typeface="SimSun"/>
              </a:rPr>
              <a:t>置入缓冲寄存器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7022" y="4077461"/>
            <a:ext cx="3807460" cy="727075"/>
          </a:xfrm>
          <a:custGeom>
            <a:avLst/>
            <a:gdLst/>
            <a:ahLst/>
            <a:cxnLst/>
            <a:rect l="l" t="t" r="r" b="b"/>
            <a:pathLst>
              <a:path w="3807460" h="727075">
                <a:moveTo>
                  <a:pt x="0" y="363474"/>
                </a:moveTo>
                <a:lnTo>
                  <a:pt x="1903476" y="0"/>
                </a:lnTo>
                <a:lnTo>
                  <a:pt x="3806952" y="363474"/>
                </a:lnTo>
                <a:lnTo>
                  <a:pt x="1903476" y="726948"/>
                </a:lnTo>
                <a:lnTo>
                  <a:pt x="0" y="3634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683257" y="4131309"/>
            <a:ext cx="1554480" cy="6223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521334" marR="5080" indent="-509270">
              <a:lnSpc>
                <a:spcPts val="2290"/>
              </a:lnSpc>
              <a:spcBef>
                <a:spcPts val="270"/>
              </a:spcBef>
            </a:pPr>
            <a:r>
              <a:rPr dirty="0" sz="2000">
                <a:latin typeface="SimSun"/>
                <a:cs typeface="SimSun"/>
              </a:rPr>
              <a:t>缓冲寄存器满 </a:t>
            </a:r>
            <a:r>
              <a:rPr dirty="0" sz="2000">
                <a:latin typeface="SimSun"/>
                <a:cs typeface="SimSun"/>
              </a:rPr>
              <a:t>吗？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9022" y="5525261"/>
            <a:ext cx="2251075" cy="4222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420"/>
              </a:spcBef>
            </a:pPr>
            <a:r>
              <a:rPr dirty="0" sz="2000">
                <a:latin typeface="SimSun"/>
                <a:cs typeface="SimSun"/>
              </a:rPr>
              <a:t>控制器发中断信号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47722" y="87706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254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57200">
                <a:moveTo>
                  <a:pt x="50800" y="0"/>
                </a:moveTo>
                <a:lnTo>
                  <a:pt x="25400" y="0"/>
                </a:lnTo>
                <a:lnTo>
                  <a:pt x="25400" y="393700"/>
                </a:lnTo>
                <a:lnTo>
                  <a:pt x="50800" y="393700"/>
                </a:lnTo>
                <a:lnTo>
                  <a:pt x="5080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50800" y="381000"/>
                </a:lnTo>
                <a:lnTo>
                  <a:pt x="5080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81529" y="523494"/>
            <a:ext cx="534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设备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47722" y="2096261"/>
            <a:ext cx="2336800" cy="3429000"/>
            <a:chOff x="2347722" y="2096261"/>
            <a:chExt cx="2336800" cy="3429000"/>
          </a:xfrm>
        </p:grpSpPr>
        <p:sp>
          <p:nvSpPr>
            <p:cNvPr id="33" name="object 33"/>
            <p:cNvSpPr/>
            <p:nvPr/>
          </p:nvSpPr>
          <p:spPr>
            <a:xfrm>
              <a:off x="2347722" y="2096261"/>
              <a:ext cx="152400" cy="3429000"/>
            </a:xfrm>
            <a:custGeom>
              <a:avLst/>
              <a:gdLst/>
              <a:ahLst/>
              <a:cxnLst/>
              <a:rect l="l" t="t" r="r" b="b"/>
              <a:pathLst>
                <a:path w="152400" h="3429000">
                  <a:moveTo>
                    <a:pt x="76200" y="533400"/>
                  </a:moveTo>
                  <a:lnTo>
                    <a:pt x="50800" y="533400"/>
                  </a:lnTo>
                  <a:lnTo>
                    <a:pt x="50800" y="0"/>
                  </a:lnTo>
                  <a:lnTo>
                    <a:pt x="25400" y="0"/>
                  </a:lnTo>
                  <a:lnTo>
                    <a:pt x="25400" y="533400"/>
                  </a:lnTo>
                  <a:lnTo>
                    <a:pt x="0" y="533400"/>
                  </a:lnTo>
                  <a:lnTo>
                    <a:pt x="38100" y="609600"/>
                  </a:lnTo>
                  <a:lnTo>
                    <a:pt x="69850" y="546100"/>
                  </a:lnTo>
                  <a:lnTo>
                    <a:pt x="76200" y="533400"/>
                  </a:lnTo>
                  <a:close/>
                </a:path>
                <a:path w="152400" h="3429000">
                  <a:moveTo>
                    <a:pt x="152400" y="3352800"/>
                  </a:moveTo>
                  <a:lnTo>
                    <a:pt x="127000" y="3352800"/>
                  </a:lnTo>
                  <a:lnTo>
                    <a:pt x="127000" y="2743200"/>
                  </a:lnTo>
                  <a:lnTo>
                    <a:pt x="101600" y="2743200"/>
                  </a:lnTo>
                  <a:lnTo>
                    <a:pt x="101600" y="3352800"/>
                  </a:lnTo>
                  <a:lnTo>
                    <a:pt x="76200" y="3352800"/>
                  </a:lnTo>
                  <a:lnTo>
                    <a:pt x="114300" y="3429000"/>
                  </a:lnTo>
                  <a:lnTo>
                    <a:pt x="146050" y="3365500"/>
                  </a:lnTo>
                  <a:lnTo>
                    <a:pt x="152400" y="3352800"/>
                  </a:lnTo>
                  <a:close/>
                </a:path>
                <a:path w="152400" h="3429000">
                  <a:moveTo>
                    <a:pt x="152400" y="1905000"/>
                  </a:moveTo>
                  <a:lnTo>
                    <a:pt x="127000" y="1905000"/>
                  </a:lnTo>
                  <a:lnTo>
                    <a:pt x="127000" y="1295400"/>
                  </a:lnTo>
                  <a:lnTo>
                    <a:pt x="101600" y="1295400"/>
                  </a:lnTo>
                  <a:lnTo>
                    <a:pt x="101600" y="1905000"/>
                  </a:lnTo>
                  <a:lnTo>
                    <a:pt x="76200" y="1905000"/>
                  </a:lnTo>
                  <a:lnTo>
                    <a:pt x="114300" y="1981200"/>
                  </a:lnTo>
                  <a:lnTo>
                    <a:pt x="146050" y="1917700"/>
                  </a:lnTo>
                  <a:lnTo>
                    <a:pt x="152400" y="1905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367022" y="2324861"/>
              <a:ext cx="304800" cy="2133600"/>
            </a:xfrm>
            <a:custGeom>
              <a:avLst/>
              <a:gdLst/>
              <a:ahLst/>
              <a:cxnLst/>
              <a:rect l="l" t="t" r="r" b="b"/>
              <a:pathLst>
                <a:path w="304800" h="2133600">
                  <a:moveTo>
                    <a:pt x="0" y="2133600"/>
                  </a:moveTo>
                  <a:lnTo>
                    <a:pt x="304800" y="2133600"/>
                  </a:lnTo>
                </a:path>
                <a:path w="304800" h="2133600">
                  <a:moveTo>
                    <a:pt x="304800" y="2133600"/>
                  </a:moveTo>
                  <a:lnTo>
                    <a:pt x="3048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85822" y="2286761"/>
              <a:ext cx="2286000" cy="76200"/>
            </a:xfrm>
            <a:custGeom>
              <a:avLst/>
              <a:gdLst/>
              <a:ahLst/>
              <a:cxnLst/>
              <a:rect l="l" t="t" r="r" b="b"/>
              <a:pathLst>
                <a:path w="2286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28600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2286000" h="76200">
                  <a:moveTo>
                    <a:pt x="2286000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2286000" y="50800"/>
                  </a:lnTo>
                  <a:lnTo>
                    <a:pt x="228600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/>
          <p:nvPr/>
        </p:nvSpPr>
        <p:spPr>
          <a:xfrm>
            <a:off x="2423922" y="598246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254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57200">
                <a:moveTo>
                  <a:pt x="50800" y="0"/>
                </a:moveTo>
                <a:lnTo>
                  <a:pt x="25400" y="0"/>
                </a:lnTo>
                <a:lnTo>
                  <a:pt x="25400" y="393700"/>
                </a:lnTo>
                <a:lnTo>
                  <a:pt x="50800" y="393700"/>
                </a:lnTo>
                <a:lnTo>
                  <a:pt x="5080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50800" y="381000"/>
                </a:lnTo>
                <a:lnTo>
                  <a:pt x="5080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38729" y="5020436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是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91710" y="4105783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否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404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中断驱动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78458"/>
            <a:ext cx="9824720" cy="5383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优点：与程序I/O控制方式相比，CPU的利用率大大提高，并且能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支持多道程序和设备的并行操作。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缺点：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在一次数据传送过程中，发生中断次数较多；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9721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多个外围设备通过中断方式进行并行操作时，由于中断次数的急剧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SimSun"/>
              <a:cs typeface="SimSun"/>
            </a:endParaRPr>
          </a:p>
          <a:p>
            <a:pPr marL="81978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增加而造成CPU无法响应中断和出现数据丢失现象；</a:t>
            </a:r>
            <a:endParaRPr sz="2400">
              <a:latin typeface="SimSun"/>
              <a:cs typeface="SimSun"/>
            </a:endParaRPr>
          </a:p>
          <a:p>
            <a:pPr marL="819785" marR="5080" indent="-445134">
              <a:lnSpc>
                <a:spcPct val="190000"/>
              </a:lnSpc>
              <a:tabLst>
                <a:tab pos="9721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如果外围设备的速度非常高，则可能造成数据缓冲寄存器的数据由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于CPU来不及取走而丢失。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7802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一、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系统的基本功能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隐藏物理设备的细节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SimSun"/>
              <a:buAutoNum type="arabicPeriod"/>
            </a:pPr>
            <a:endParaRPr sz="3000"/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pc="-5"/>
              <a:t>与设备的无关性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SimSun"/>
              <a:buAutoNum type="arabicPeriod"/>
            </a:pPr>
            <a:endParaRPr sz="3000"/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提高处理机和I/O设备的利用率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SimSun"/>
              <a:buAutoNum type="arabicPeriod"/>
            </a:pPr>
            <a:endParaRPr sz="3000"/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pc="-5"/>
              <a:t>对</a:t>
            </a:r>
            <a:r>
              <a:rPr dirty="0"/>
              <a:t>I/O设备进行控制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/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pc="-5"/>
              <a:t>确保对设备的正确共享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SimSun"/>
              <a:buAutoNum type="arabicPeriod"/>
            </a:pPr>
            <a:endParaRPr sz="3000"/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错误处理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612785" y="1664166"/>
            <a:ext cx="370840" cy="974090"/>
            <a:chOff x="5612785" y="1664166"/>
            <a:chExt cx="370840" cy="974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2785" y="1664166"/>
              <a:ext cx="370544" cy="9739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56326" y="1681734"/>
              <a:ext cx="288290" cy="893444"/>
            </a:xfrm>
            <a:custGeom>
              <a:avLst/>
              <a:gdLst/>
              <a:ahLst/>
              <a:cxnLst/>
              <a:rect l="l" t="t" r="r" b="b"/>
              <a:pathLst>
                <a:path w="288289" h="893444">
                  <a:moveTo>
                    <a:pt x="0" y="0"/>
                  </a:moveTo>
                  <a:lnTo>
                    <a:pt x="56042" y="1893"/>
                  </a:lnTo>
                  <a:lnTo>
                    <a:pt x="101822" y="7048"/>
                  </a:lnTo>
                  <a:lnTo>
                    <a:pt x="132695" y="14680"/>
                  </a:lnTo>
                  <a:lnTo>
                    <a:pt x="144018" y="24002"/>
                  </a:lnTo>
                  <a:lnTo>
                    <a:pt x="144018" y="422528"/>
                  </a:lnTo>
                  <a:lnTo>
                    <a:pt x="155340" y="431851"/>
                  </a:lnTo>
                  <a:lnTo>
                    <a:pt x="186213" y="439483"/>
                  </a:lnTo>
                  <a:lnTo>
                    <a:pt x="231993" y="444638"/>
                  </a:lnTo>
                  <a:lnTo>
                    <a:pt x="288036" y="446531"/>
                  </a:lnTo>
                  <a:lnTo>
                    <a:pt x="231993" y="448425"/>
                  </a:lnTo>
                  <a:lnTo>
                    <a:pt x="186213" y="453580"/>
                  </a:lnTo>
                  <a:lnTo>
                    <a:pt x="155340" y="461212"/>
                  </a:lnTo>
                  <a:lnTo>
                    <a:pt x="144018" y="470535"/>
                  </a:lnTo>
                  <a:lnTo>
                    <a:pt x="144018" y="869061"/>
                  </a:lnTo>
                  <a:lnTo>
                    <a:pt x="132695" y="878383"/>
                  </a:lnTo>
                  <a:lnTo>
                    <a:pt x="101822" y="886015"/>
                  </a:lnTo>
                  <a:lnTo>
                    <a:pt x="56042" y="891170"/>
                  </a:lnTo>
                  <a:lnTo>
                    <a:pt x="0" y="893063"/>
                  </a:lnTo>
                </a:path>
              </a:pathLst>
            </a:custGeom>
            <a:ln w="2540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23228" y="1908759"/>
            <a:ext cx="29152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  <a:latin typeface="SimSun"/>
                <a:cs typeface="SimSun"/>
              </a:rPr>
              <a:t>方便用户使</a:t>
            </a: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用</a:t>
            </a:r>
            <a:r>
              <a:rPr dirty="0" sz="2400" spc="-5">
                <a:solidFill>
                  <a:srgbClr val="C00000"/>
                </a:solidFill>
                <a:latin typeface="Trebuchet MS"/>
                <a:cs typeface="Trebuchet MS"/>
              </a:rPr>
              <a:t>I/</a:t>
            </a:r>
            <a:r>
              <a:rPr dirty="0" sz="2400" spc="5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dirty="0" sz="2400" spc="-5">
                <a:solidFill>
                  <a:srgbClr val="C00000"/>
                </a:solidFill>
                <a:latin typeface="SimSun"/>
                <a:cs typeface="SimSun"/>
              </a:rPr>
              <a:t>设备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12785" y="3390831"/>
            <a:ext cx="370840" cy="972819"/>
            <a:chOff x="5612785" y="3390831"/>
            <a:chExt cx="370840" cy="97281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2785" y="3390831"/>
              <a:ext cx="370544" cy="9724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56326" y="3408425"/>
              <a:ext cx="288290" cy="891540"/>
            </a:xfrm>
            <a:custGeom>
              <a:avLst/>
              <a:gdLst/>
              <a:ahLst/>
              <a:cxnLst/>
              <a:rect l="l" t="t" r="r" b="b"/>
              <a:pathLst>
                <a:path w="288289" h="891539">
                  <a:moveTo>
                    <a:pt x="0" y="0"/>
                  </a:moveTo>
                  <a:lnTo>
                    <a:pt x="56042" y="1893"/>
                  </a:lnTo>
                  <a:lnTo>
                    <a:pt x="101822" y="7048"/>
                  </a:lnTo>
                  <a:lnTo>
                    <a:pt x="132695" y="14680"/>
                  </a:lnTo>
                  <a:lnTo>
                    <a:pt x="144018" y="24002"/>
                  </a:lnTo>
                  <a:lnTo>
                    <a:pt x="144018" y="421767"/>
                  </a:lnTo>
                  <a:lnTo>
                    <a:pt x="155340" y="431089"/>
                  </a:lnTo>
                  <a:lnTo>
                    <a:pt x="186213" y="438721"/>
                  </a:lnTo>
                  <a:lnTo>
                    <a:pt x="231993" y="443876"/>
                  </a:lnTo>
                  <a:lnTo>
                    <a:pt x="288036" y="445769"/>
                  </a:lnTo>
                  <a:lnTo>
                    <a:pt x="231993" y="447663"/>
                  </a:lnTo>
                  <a:lnTo>
                    <a:pt x="186213" y="452818"/>
                  </a:lnTo>
                  <a:lnTo>
                    <a:pt x="155340" y="460450"/>
                  </a:lnTo>
                  <a:lnTo>
                    <a:pt x="144018" y="469773"/>
                  </a:lnTo>
                  <a:lnTo>
                    <a:pt x="144018" y="867537"/>
                  </a:lnTo>
                  <a:lnTo>
                    <a:pt x="132695" y="876859"/>
                  </a:lnTo>
                  <a:lnTo>
                    <a:pt x="101822" y="884491"/>
                  </a:lnTo>
                  <a:lnTo>
                    <a:pt x="56042" y="889646"/>
                  </a:lnTo>
                  <a:lnTo>
                    <a:pt x="0" y="891540"/>
                  </a:lnTo>
                </a:path>
              </a:pathLst>
            </a:custGeom>
            <a:ln w="2540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023228" y="3635120"/>
            <a:ext cx="3771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提高</a:t>
            </a:r>
            <a:r>
              <a:rPr dirty="0" sz="2400">
                <a:solidFill>
                  <a:srgbClr val="C00000"/>
                </a:solidFill>
                <a:latin typeface="Trebuchet MS"/>
                <a:cs typeface="Trebuchet MS"/>
              </a:rPr>
              <a:t>CP</a:t>
            </a:r>
            <a:r>
              <a:rPr dirty="0" sz="2400" spc="5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和</a:t>
            </a:r>
            <a:r>
              <a:rPr dirty="0" sz="2400" spc="-5">
                <a:solidFill>
                  <a:srgbClr val="C00000"/>
                </a:solidFill>
                <a:latin typeface="Trebuchet MS"/>
                <a:cs typeface="Trebuchet MS"/>
              </a:rPr>
              <a:t>I/</a:t>
            </a:r>
            <a:r>
              <a:rPr dirty="0" sz="2400" spc="1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设备的利用率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12785" y="5116012"/>
            <a:ext cx="370840" cy="972819"/>
            <a:chOff x="5612785" y="5116012"/>
            <a:chExt cx="370840" cy="972819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2785" y="5116012"/>
              <a:ext cx="370544" cy="9724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56326" y="5133593"/>
              <a:ext cx="288290" cy="891540"/>
            </a:xfrm>
            <a:custGeom>
              <a:avLst/>
              <a:gdLst/>
              <a:ahLst/>
              <a:cxnLst/>
              <a:rect l="l" t="t" r="r" b="b"/>
              <a:pathLst>
                <a:path w="288289" h="891539">
                  <a:moveTo>
                    <a:pt x="0" y="0"/>
                  </a:moveTo>
                  <a:lnTo>
                    <a:pt x="56042" y="1893"/>
                  </a:lnTo>
                  <a:lnTo>
                    <a:pt x="101822" y="7048"/>
                  </a:lnTo>
                  <a:lnTo>
                    <a:pt x="132695" y="14680"/>
                  </a:lnTo>
                  <a:lnTo>
                    <a:pt x="144018" y="24002"/>
                  </a:lnTo>
                  <a:lnTo>
                    <a:pt x="144018" y="421766"/>
                  </a:lnTo>
                  <a:lnTo>
                    <a:pt x="155340" y="431089"/>
                  </a:lnTo>
                  <a:lnTo>
                    <a:pt x="186213" y="438721"/>
                  </a:lnTo>
                  <a:lnTo>
                    <a:pt x="231993" y="443876"/>
                  </a:lnTo>
                  <a:lnTo>
                    <a:pt x="288036" y="445769"/>
                  </a:lnTo>
                  <a:lnTo>
                    <a:pt x="231993" y="447655"/>
                  </a:lnTo>
                  <a:lnTo>
                    <a:pt x="186213" y="452799"/>
                  </a:lnTo>
                  <a:lnTo>
                    <a:pt x="155340" y="460428"/>
                  </a:lnTo>
                  <a:lnTo>
                    <a:pt x="144018" y="469772"/>
                  </a:lnTo>
                  <a:lnTo>
                    <a:pt x="144018" y="867536"/>
                  </a:lnTo>
                  <a:lnTo>
                    <a:pt x="132695" y="876881"/>
                  </a:lnTo>
                  <a:lnTo>
                    <a:pt x="101822" y="884510"/>
                  </a:lnTo>
                  <a:lnTo>
                    <a:pt x="56042" y="889654"/>
                  </a:lnTo>
                  <a:lnTo>
                    <a:pt x="0" y="891539"/>
                  </a:lnTo>
                </a:path>
              </a:pathLst>
            </a:custGeom>
            <a:ln w="2540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023228" y="5360923"/>
            <a:ext cx="459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方便用户共享设备，及时修正错误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873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8645" algn="l"/>
              </a:tabLst>
            </a:pPr>
            <a:r>
              <a:rPr dirty="0" spc="10">
                <a:latin typeface="Microsoft YaHei UI"/>
                <a:cs typeface="Microsoft YaHei UI"/>
              </a:rPr>
              <a:t>直接存储器访问</a:t>
            </a:r>
            <a:r>
              <a:rPr dirty="0"/>
              <a:t>DMA	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控制方式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20139"/>
            <a:ext cx="9207500" cy="490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基本思想：在外围设备和内存之间开辟直接的数据交换通路，通过</a:t>
            </a:r>
            <a:endParaRPr sz="2400">
              <a:latin typeface="SimSun"/>
              <a:cs typeface="SimSun"/>
            </a:endParaRPr>
          </a:p>
          <a:p>
            <a:pPr marL="355600" marR="156845">
              <a:lnSpc>
                <a:spcPct val="2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窃取或挪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CPU的一个工作周期把数据缓冲寄存器中的数据直接送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到内存地址寄存器所指向的内存区域中。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DMA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控制器：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主机与DMA控制器的接❑：DR、MAR、CR、DC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I/O控制逻辑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DMA控制器与块设备的接❑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873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8645" algn="l"/>
              </a:tabLst>
            </a:pPr>
            <a:r>
              <a:rPr dirty="0" spc="10">
                <a:latin typeface="Microsoft YaHei UI"/>
                <a:cs typeface="Microsoft YaHei UI"/>
              </a:rPr>
              <a:t>直接存储器访问</a:t>
            </a:r>
            <a:r>
              <a:rPr dirty="0"/>
              <a:t>DMA	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控制方式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07597"/>
            <a:ext cx="11218545" cy="505587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理过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200">
              <a:latin typeface="SimSun"/>
              <a:cs typeface="SimSun"/>
            </a:endParaRPr>
          </a:p>
          <a:p>
            <a:pPr marL="728345" marR="144780" indent="-353695">
              <a:lnSpc>
                <a:spcPct val="150000"/>
              </a:lnSpc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750" spc="1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当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进程要求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备输入数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，CPU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把准备存放输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数据的内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始址以及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传送的字节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分别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送入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DMA控制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MAR和DC；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另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外，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控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制状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器中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允许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和启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位置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200" spc="-10">
                <a:solidFill>
                  <a:srgbClr val="404040"/>
                </a:solidFill>
                <a:latin typeface="SimSun"/>
                <a:cs typeface="SimSun"/>
              </a:rPr>
              <a:t>1；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从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而启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开始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据输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spcBef>
                <a:spcPts val="1320"/>
              </a:spcBef>
            </a:pPr>
            <a:r>
              <a:rPr dirty="0" sz="1750" spc="15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750" spc="1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发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出数据要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的进程进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等待状态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进程调度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序调度其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它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进程占</a:t>
            </a:r>
            <a:r>
              <a:rPr dirty="0" sz="2200" spc="25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CPU。</a:t>
            </a:r>
            <a:endParaRPr sz="22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spcBef>
                <a:spcPts val="1325"/>
              </a:spcBef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750" spc="11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输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入设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不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挪</a:t>
            </a:r>
            <a:r>
              <a:rPr dirty="0" sz="2200" spc="1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 spc="-10">
                <a:solidFill>
                  <a:srgbClr val="404040"/>
                </a:solidFill>
                <a:latin typeface="SimSun"/>
                <a:cs typeface="SimSun"/>
              </a:rPr>
              <a:t>CPU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工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作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周期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DR中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数据源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不断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写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内存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直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所要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endParaRPr sz="2200">
              <a:latin typeface="SimSun"/>
              <a:cs typeface="SimSun"/>
            </a:endParaRPr>
          </a:p>
          <a:p>
            <a:pPr marL="728345">
              <a:lnSpc>
                <a:spcPct val="100000"/>
              </a:lnSpc>
              <a:spcBef>
                <a:spcPts val="1320"/>
              </a:spcBef>
            </a:pP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字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节全部传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完毕。</a:t>
            </a:r>
            <a:endParaRPr sz="2200">
              <a:latin typeface="SimSun"/>
              <a:cs typeface="SimSun"/>
            </a:endParaRPr>
          </a:p>
          <a:p>
            <a:pPr marL="728345" marR="142240" indent="-353695">
              <a:lnSpc>
                <a:spcPct val="150000"/>
              </a:lnSpc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750" spc="9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DMA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控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制器在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送字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成时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过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断请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线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发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出中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信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号</a:t>
            </a:r>
            <a:r>
              <a:rPr dirty="0" sz="2200" spc="5">
                <a:solidFill>
                  <a:srgbClr val="404040"/>
                </a:solidFill>
                <a:latin typeface="SimSun"/>
                <a:cs typeface="SimSun"/>
              </a:rPr>
              <a:t>，CPU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在接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到中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信号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后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转中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程序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后处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spcBef>
                <a:spcPts val="1325"/>
              </a:spcBef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⑤</a:t>
            </a:r>
            <a:r>
              <a:rPr dirty="0" sz="1750" spc="8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断处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，CPU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返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回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被中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处执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或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被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调度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上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环境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执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961" y="951738"/>
            <a:ext cx="2863850" cy="37211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515"/>
              </a:spcBef>
            </a:pPr>
            <a:r>
              <a:rPr dirty="0" sz="1600" spc="-5">
                <a:latin typeface="Times New Roman"/>
                <a:cs typeface="Times New Roman"/>
              </a:rPr>
              <a:t>DMA</a:t>
            </a:r>
            <a:r>
              <a:rPr dirty="0" sz="1600" spc="-5">
                <a:latin typeface="SimSun"/>
                <a:cs typeface="SimSun"/>
              </a:rPr>
              <a:t>控制器接收到</a:t>
            </a:r>
            <a:r>
              <a:rPr dirty="0" sz="1600" spc="-5">
                <a:latin typeface="Times New Roman"/>
                <a:cs typeface="Times New Roman"/>
              </a:rPr>
              <a:t>Start</a:t>
            </a:r>
            <a:r>
              <a:rPr dirty="0" sz="1600" spc="5">
                <a:latin typeface="SimSun"/>
                <a:cs typeface="SimSun"/>
              </a:rPr>
              <a:t>指令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7029" y="1715261"/>
            <a:ext cx="1823085" cy="34163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340"/>
              </a:spcBef>
            </a:pPr>
            <a:r>
              <a:rPr dirty="0" sz="1600" spc="-5">
                <a:latin typeface="SimSun"/>
                <a:cs typeface="SimSun"/>
              </a:rPr>
              <a:t>启动设备准备数据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8429" y="2477261"/>
            <a:ext cx="2234565" cy="34163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340"/>
              </a:spcBef>
            </a:pPr>
            <a:r>
              <a:rPr dirty="0" sz="1600" spc="-5">
                <a:latin typeface="SimSun"/>
                <a:cs typeface="SimSun"/>
              </a:rPr>
              <a:t>数据入数据缓冲寄存器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0705" y="3239261"/>
            <a:ext cx="2438400" cy="34163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345"/>
              </a:spcBef>
            </a:pPr>
            <a:r>
              <a:rPr dirty="0" sz="1600" spc="-5">
                <a:latin typeface="SimSun"/>
                <a:cs typeface="SimSun"/>
              </a:rPr>
              <a:t>缓冲寄存器的内容入内存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345" y="4001261"/>
            <a:ext cx="2162810" cy="34163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345"/>
              </a:spcBef>
            </a:pPr>
            <a:r>
              <a:rPr dirty="0" sz="1600" spc="-10">
                <a:latin typeface="SimSun"/>
                <a:cs typeface="SimSun"/>
              </a:rPr>
              <a:t>修</a:t>
            </a:r>
            <a:r>
              <a:rPr dirty="0" sz="1600" spc="-5">
                <a:latin typeface="SimSun"/>
                <a:cs typeface="SimSun"/>
              </a:rPr>
              <a:t>改</a:t>
            </a:r>
            <a:r>
              <a:rPr dirty="0" sz="1600" spc="-5">
                <a:latin typeface="Times New Roman"/>
                <a:cs typeface="Times New Roman"/>
              </a:rPr>
              <a:t>MAR</a:t>
            </a:r>
            <a:r>
              <a:rPr dirty="0" sz="1600" spc="-10">
                <a:latin typeface="SimSun"/>
                <a:cs typeface="SimSun"/>
              </a:rPr>
              <a:t>和</a:t>
            </a:r>
            <a:r>
              <a:rPr dirty="0" sz="1600" spc="-5">
                <a:latin typeface="Times New Roman"/>
                <a:cs typeface="Times New Roman"/>
              </a:rPr>
              <a:t>DC</a:t>
            </a:r>
            <a:r>
              <a:rPr dirty="0" sz="1600" spc="-10">
                <a:latin typeface="SimSun"/>
                <a:cs typeface="SimSun"/>
              </a:rPr>
              <a:t>的内容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51557" y="4704841"/>
            <a:ext cx="3444240" cy="702310"/>
            <a:chOff x="2051557" y="4704841"/>
            <a:chExt cx="3444240" cy="702310"/>
          </a:xfrm>
        </p:grpSpPr>
        <p:sp>
          <p:nvSpPr>
            <p:cNvPr id="8" name="object 8"/>
            <p:cNvSpPr/>
            <p:nvPr/>
          </p:nvSpPr>
          <p:spPr>
            <a:xfrm>
              <a:off x="2064257" y="4717541"/>
              <a:ext cx="3418840" cy="676910"/>
            </a:xfrm>
            <a:custGeom>
              <a:avLst/>
              <a:gdLst/>
              <a:ahLst/>
              <a:cxnLst/>
              <a:rect l="l" t="t" r="r" b="b"/>
              <a:pathLst>
                <a:path w="3418840" h="676910">
                  <a:moveTo>
                    <a:pt x="1709166" y="0"/>
                  </a:moveTo>
                  <a:lnTo>
                    <a:pt x="0" y="338327"/>
                  </a:lnTo>
                  <a:lnTo>
                    <a:pt x="1709166" y="676655"/>
                  </a:lnTo>
                  <a:lnTo>
                    <a:pt x="3418331" y="338327"/>
                  </a:lnTo>
                  <a:lnTo>
                    <a:pt x="1709166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64257" y="4717541"/>
              <a:ext cx="3418840" cy="676910"/>
            </a:xfrm>
            <a:custGeom>
              <a:avLst/>
              <a:gdLst/>
              <a:ahLst/>
              <a:cxnLst/>
              <a:rect l="l" t="t" r="r" b="b"/>
              <a:pathLst>
                <a:path w="3418840" h="676910">
                  <a:moveTo>
                    <a:pt x="0" y="338327"/>
                  </a:moveTo>
                  <a:lnTo>
                    <a:pt x="1709166" y="0"/>
                  </a:lnTo>
                  <a:lnTo>
                    <a:pt x="3418331" y="338327"/>
                  </a:lnTo>
                  <a:lnTo>
                    <a:pt x="1709166" y="676655"/>
                  </a:lnTo>
                  <a:lnTo>
                    <a:pt x="0" y="33832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998977" y="4916246"/>
            <a:ext cx="1547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SimSun"/>
                <a:cs typeface="SimSun"/>
              </a:rPr>
              <a:t>传送字节数</a:t>
            </a:r>
            <a:r>
              <a:rPr dirty="0" sz="1600" spc="-5">
                <a:latin typeface="SimSun"/>
                <a:cs typeface="SimSun"/>
              </a:rPr>
              <a:t>＝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r>
              <a:rPr dirty="0" sz="1600" spc="-5">
                <a:latin typeface="SimSun"/>
                <a:cs typeface="SimSun"/>
              </a:rPr>
              <a:t>？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2898" y="5753861"/>
            <a:ext cx="2506980" cy="34163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350"/>
              </a:spcBef>
            </a:pPr>
            <a:r>
              <a:rPr dirty="0" sz="1600" spc="-5">
                <a:latin typeface="SimSun"/>
                <a:cs typeface="SimSun"/>
              </a:rPr>
              <a:t>发中断信号，停止</a:t>
            </a:r>
            <a:r>
              <a:rPr dirty="0" sz="1600" spc="-5">
                <a:latin typeface="Times New Roman"/>
                <a:cs typeface="Times New Roman"/>
              </a:rPr>
              <a:t>I/</a:t>
            </a:r>
            <a:r>
              <a:rPr dirty="0" sz="1600" spc="-1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SimSun"/>
                <a:cs typeface="SimSun"/>
              </a:rPr>
              <a:t>操作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6461" y="637794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2540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25400" y="241300"/>
                </a:lnTo>
                <a:lnTo>
                  <a:pt x="25400" y="228600"/>
                </a:lnTo>
                <a:close/>
              </a:path>
              <a:path w="76200" h="304800">
                <a:moveTo>
                  <a:pt x="50800" y="0"/>
                </a:moveTo>
                <a:lnTo>
                  <a:pt x="25400" y="0"/>
                </a:lnTo>
                <a:lnTo>
                  <a:pt x="25400" y="241300"/>
                </a:lnTo>
                <a:lnTo>
                  <a:pt x="50800" y="241300"/>
                </a:lnTo>
                <a:lnTo>
                  <a:pt x="5080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50800" y="228600"/>
                </a:lnTo>
                <a:lnTo>
                  <a:pt x="5080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96461" y="2085594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540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5400" y="317500"/>
                </a:lnTo>
                <a:lnTo>
                  <a:pt x="25400" y="304800"/>
                </a:lnTo>
                <a:close/>
              </a:path>
              <a:path w="76200" h="381000">
                <a:moveTo>
                  <a:pt x="50800" y="0"/>
                </a:moveTo>
                <a:lnTo>
                  <a:pt x="25400" y="0"/>
                </a:lnTo>
                <a:lnTo>
                  <a:pt x="25400" y="317500"/>
                </a:lnTo>
                <a:lnTo>
                  <a:pt x="50800" y="317500"/>
                </a:lnTo>
                <a:lnTo>
                  <a:pt x="5080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50800" y="304800"/>
                </a:lnTo>
                <a:lnTo>
                  <a:pt x="5080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96461" y="2847594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540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25400" y="317500"/>
                </a:lnTo>
                <a:lnTo>
                  <a:pt x="25400" y="304800"/>
                </a:lnTo>
                <a:close/>
              </a:path>
              <a:path w="76200" h="381000">
                <a:moveTo>
                  <a:pt x="50800" y="0"/>
                </a:moveTo>
                <a:lnTo>
                  <a:pt x="25400" y="0"/>
                </a:lnTo>
                <a:lnTo>
                  <a:pt x="25400" y="317500"/>
                </a:lnTo>
                <a:lnTo>
                  <a:pt x="50800" y="317500"/>
                </a:lnTo>
                <a:lnTo>
                  <a:pt x="5080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50800" y="304800"/>
                </a:lnTo>
                <a:lnTo>
                  <a:pt x="5080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96461" y="3609594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25400" y="304799"/>
                </a:moveTo>
                <a:lnTo>
                  <a:pt x="0" y="304799"/>
                </a:lnTo>
                <a:lnTo>
                  <a:pt x="38100" y="380999"/>
                </a:lnTo>
                <a:lnTo>
                  <a:pt x="69850" y="317499"/>
                </a:lnTo>
                <a:lnTo>
                  <a:pt x="25400" y="317499"/>
                </a:lnTo>
                <a:lnTo>
                  <a:pt x="25400" y="304799"/>
                </a:lnTo>
                <a:close/>
              </a:path>
              <a:path w="76200" h="381000">
                <a:moveTo>
                  <a:pt x="50800" y="0"/>
                </a:moveTo>
                <a:lnTo>
                  <a:pt x="25400" y="0"/>
                </a:lnTo>
                <a:lnTo>
                  <a:pt x="25400" y="317499"/>
                </a:lnTo>
                <a:lnTo>
                  <a:pt x="50800" y="317499"/>
                </a:lnTo>
                <a:lnTo>
                  <a:pt x="50800" y="0"/>
                </a:lnTo>
                <a:close/>
              </a:path>
              <a:path w="76200" h="381000">
                <a:moveTo>
                  <a:pt x="76200" y="304799"/>
                </a:moveTo>
                <a:lnTo>
                  <a:pt x="50800" y="304799"/>
                </a:lnTo>
                <a:lnTo>
                  <a:pt x="50800" y="317499"/>
                </a:lnTo>
                <a:lnTo>
                  <a:pt x="69850" y="317499"/>
                </a:lnTo>
                <a:lnTo>
                  <a:pt x="76200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3696461" y="1323594"/>
            <a:ext cx="2032000" cy="4419600"/>
            <a:chOff x="3696461" y="1323594"/>
            <a:chExt cx="2032000" cy="4419600"/>
          </a:xfrm>
        </p:grpSpPr>
        <p:sp>
          <p:nvSpPr>
            <p:cNvPr id="17" name="object 17"/>
            <p:cNvSpPr/>
            <p:nvPr/>
          </p:nvSpPr>
          <p:spPr>
            <a:xfrm>
              <a:off x="3696462" y="4371593"/>
              <a:ext cx="152400" cy="1371600"/>
            </a:xfrm>
            <a:custGeom>
              <a:avLst/>
              <a:gdLst/>
              <a:ahLst/>
              <a:cxnLst/>
              <a:rect l="l" t="t" r="r" b="b"/>
              <a:pathLst>
                <a:path w="152400" h="1371600">
                  <a:moveTo>
                    <a:pt x="76200" y="304800"/>
                  </a:moveTo>
                  <a:lnTo>
                    <a:pt x="50800" y="304800"/>
                  </a:lnTo>
                  <a:lnTo>
                    <a:pt x="50800" y="0"/>
                  </a:lnTo>
                  <a:lnTo>
                    <a:pt x="25400" y="0"/>
                  </a:lnTo>
                  <a:lnTo>
                    <a:pt x="25400" y="304800"/>
                  </a:ln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  <a:path w="152400" h="1371600">
                  <a:moveTo>
                    <a:pt x="152400" y="1295400"/>
                  </a:moveTo>
                  <a:lnTo>
                    <a:pt x="127000" y="1295400"/>
                  </a:lnTo>
                  <a:lnTo>
                    <a:pt x="127000" y="990600"/>
                  </a:lnTo>
                  <a:lnTo>
                    <a:pt x="101600" y="990600"/>
                  </a:lnTo>
                  <a:lnTo>
                    <a:pt x="101600" y="1295400"/>
                  </a:lnTo>
                  <a:lnTo>
                    <a:pt x="76200" y="1295400"/>
                  </a:lnTo>
                  <a:lnTo>
                    <a:pt x="114300" y="1371600"/>
                  </a:lnTo>
                  <a:lnTo>
                    <a:pt x="146050" y="1308100"/>
                  </a:lnTo>
                  <a:lnTo>
                    <a:pt x="152400" y="129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10961" y="1475994"/>
              <a:ext cx="304800" cy="3581400"/>
            </a:xfrm>
            <a:custGeom>
              <a:avLst/>
              <a:gdLst/>
              <a:ahLst/>
              <a:cxnLst/>
              <a:rect l="l" t="t" r="r" b="b"/>
              <a:pathLst>
                <a:path w="304800" h="3581400">
                  <a:moveTo>
                    <a:pt x="0" y="3581400"/>
                  </a:moveTo>
                  <a:lnTo>
                    <a:pt x="304800" y="3581400"/>
                  </a:lnTo>
                </a:path>
                <a:path w="304800" h="3581400">
                  <a:moveTo>
                    <a:pt x="304800" y="3581400"/>
                  </a:moveTo>
                  <a:lnTo>
                    <a:pt x="3048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696461" y="1323594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2540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25400" y="317500"/>
                  </a:lnTo>
                  <a:lnTo>
                    <a:pt x="25400" y="304800"/>
                  </a:lnTo>
                  <a:close/>
                </a:path>
                <a:path w="76200" h="381000">
                  <a:moveTo>
                    <a:pt x="50800" y="0"/>
                  </a:moveTo>
                  <a:lnTo>
                    <a:pt x="25400" y="0"/>
                  </a:lnTo>
                  <a:lnTo>
                    <a:pt x="25400" y="317500"/>
                  </a:lnTo>
                  <a:lnTo>
                    <a:pt x="50800" y="317500"/>
                  </a:lnTo>
                  <a:lnTo>
                    <a:pt x="5080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50800" y="304800"/>
                  </a:lnTo>
                  <a:lnTo>
                    <a:pt x="5080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34561" y="1437894"/>
              <a:ext cx="1981200" cy="76200"/>
            </a:xfrm>
            <a:custGeom>
              <a:avLst/>
              <a:gdLst/>
              <a:ahLst/>
              <a:cxnLst/>
              <a:rect l="l" t="t" r="r" b="b"/>
              <a:pathLst>
                <a:path w="1981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98120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1981200" h="76200">
                  <a:moveTo>
                    <a:pt x="1981200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1981200" y="50800"/>
                  </a:lnTo>
                  <a:lnTo>
                    <a:pt x="198120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3772661" y="6124194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25400" y="228599"/>
                </a:moveTo>
                <a:lnTo>
                  <a:pt x="0" y="228599"/>
                </a:lnTo>
                <a:lnTo>
                  <a:pt x="38100" y="304799"/>
                </a:lnTo>
                <a:lnTo>
                  <a:pt x="69850" y="241299"/>
                </a:lnTo>
                <a:lnTo>
                  <a:pt x="25400" y="241299"/>
                </a:lnTo>
                <a:lnTo>
                  <a:pt x="25400" y="228599"/>
                </a:lnTo>
                <a:close/>
              </a:path>
              <a:path w="76200" h="304800">
                <a:moveTo>
                  <a:pt x="50800" y="0"/>
                </a:moveTo>
                <a:lnTo>
                  <a:pt x="25400" y="0"/>
                </a:lnTo>
                <a:lnTo>
                  <a:pt x="25400" y="241299"/>
                </a:lnTo>
                <a:lnTo>
                  <a:pt x="50800" y="241299"/>
                </a:lnTo>
                <a:lnTo>
                  <a:pt x="50800" y="0"/>
                </a:lnTo>
                <a:close/>
              </a:path>
              <a:path w="76200" h="304800">
                <a:moveTo>
                  <a:pt x="76200" y="228599"/>
                </a:moveTo>
                <a:lnTo>
                  <a:pt x="50800" y="228599"/>
                </a:lnTo>
                <a:lnTo>
                  <a:pt x="50800" y="241299"/>
                </a:lnTo>
                <a:lnTo>
                  <a:pt x="69850" y="241299"/>
                </a:lnTo>
                <a:lnTo>
                  <a:pt x="76200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92500" y="334517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设备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2104" y="4782058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否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7851" y="5392013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是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63561" y="1029461"/>
            <a:ext cx="2356485" cy="109601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401320" marR="395605" indent="280035">
              <a:lnSpc>
                <a:spcPct val="100000"/>
              </a:lnSpc>
              <a:spcBef>
                <a:spcPts val="430"/>
              </a:spcBef>
            </a:pPr>
            <a:r>
              <a:rPr dirty="0" sz="1600" spc="-5">
                <a:latin typeface="SimSun"/>
                <a:cs typeface="SimSun"/>
              </a:rPr>
              <a:t>发</a:t>
            </a:r>
            <a:r>
              <a:rPr dirty="0" sz="1600" spc="-5">
                <a:latin typeface="Times New Roman"/>
                <a:cs typeface="Times New Roman"/>
              </a:rPr>
              <a:t>Start</a:t>
            </a:r>
            <a:r>
              <a:rPr dirty="0" sz="1600" spc="-5">
                <a:latin typeface="SimSun"/>
                <a:cs typeface="SimSun"/>
              </a:rPr>
              <a:t>指令 </a:t>
            </a:r>
            <a:r>
              <a:rPr dirty="0" sz="1600">
                <a:latin typeface="SimSun"/>
                <a:cs typeface="SimSun"/>
              </a:rPr>
              <a:t> </a:t>
            </a:r>
            <a:r>
              <a:rPr dirty="0" sz="1600" spc="-5">
                <a:latin typeface="SimSun"/>
                <a:cs typeface="SimSun"/>
              </a:rPr>
              <a:t>内存始址→</a:t>
            </a:r>
            <a:r>
              <a:rPr dirty="0" sz="1600" spc="-380">
                <a:latin typeface="SimSun"/>
                <a:cs typeface="SimSu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MAR </a:t>
            </a:r>
            <a:r>
              <a:rPr dirty="0" sz="1600" spc="-10">
                <a:latin typeface="SimSun"/>
                <a:cs typeface="SimSun"/>
              </a:rPr>
              <a:t>传送字节数</a:t>
            </a:r>
            <a:r>
              <a:rPr dirty="0" sz="1600" spc="-5">
                <a:latin typeface="SimSun"/>
                <a:cs typeface="SimSun"/>
              </a:rPr>
              <a:t>→</a:t>
            </a:r>
            <a:r>
              <a:rPr dirty="0" sz="1600" spc="-385">
                <a:latin typeface="SimSun"/>
                <a:cs typeface="SimSu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DC</a:t>
            </a:r>
            <a:endParaRPr sz="16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dirty="0" sz="1600" spc="-5">
                <a:latin typeface="SimSun"/>
                <a:cs typeface="SimSun"/>
              </a:rPr>
              <a:t>允许中断位与启动位置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63561" y="2553461"/>
            <a:ext cx="2459990" cy="60706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621030" marR="107314" indent="-506095">
              <a:lnSpc>
                <a:spcPct val="100000"/>
              </a:lnSpc>
              <a:spcBef>
                <a:spcPts val="425"/>
              </a:spcBef>
            </a:pPr>
            <a:r>
              <a:rPr dirty="0" sz="1600" spc="-5">
                <a:latin typeface="SimSun"/>
                <a:cs typeface="SimSun"/>
              </a:rPr>
              <a:t>当前进程等待，调度程序 </a:t>
            </a:r>
            <a:r>
              <a:rPr dirty="0" sz="1600" spc="-5">
                <a:latin typeface="SimSun"/>
                <a:cs typeface="SimSun"/>
              </a:rPr>
              <a:t>调度其它进程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55230" y="3630929"/>
            <a:ext cx="1618615" cy="341630"/>
          </a:xfrm>
          <a:custGeom>
            <a:avLst/>
            <a:gdLst/>
            <a:ahLst/>
            <a:cxnLst/>
            <a:rect l="l" t="t" r="r" b="b"/>
            <a:pathLst>
              <a:path w="1618615" h="341629">
                <a:moveTo>
                  <a:pt x="1618487" y="0"/>
                </a:moveTo>
                <a:lnTo>
                  <a:pt x="0" y="0"/>
                </a:lnTo>
                <a:lnTo>
                  <a:pt x="0" y="341376"/>
                </a:lnTo>
                <a:lnTo>
                  <a:pt x="1618487" y="341376"/>
                </a:lnTo>
                <a:lnTo>
                  <a:pt x="161848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555230" y="3630929"/>
            <a:ext cx="1618615" cy="3416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350"/>
              </a:spcBef>
            </a:pPr>
            <a:r>
              <a:rPr dirty="0" sz="1600" spc="-5">
                <a:latin typeface="SimSun"/>
                <a:cs typeface="SimSun"/>
              </a:rPr>
              <a:t>被调度进程执行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079233" y="4258309"/>
            <a:ext cx="2424430" cy="1191260"/>
            <a:chOff x="7079233" y="4258309"/>
            <a:chExt cx="2424430" cy="1191260"/>
          </a:xfrm>
        </p:grpSpPr>
        <p:sp>
          <p:nvSpPr>
            <p:cNvPr id="30" name="object 30"/>
            <p:cNvSpPr/>
            <p:nvPr/>
          </p:nvSpPr>
          <p:spPr>
            <a:xfrm>
              <a:off x="7091933" y="4271009"/>
              <a:ext cx="2399030" cy="1165860"/>
            </a:xfrm>
            <a:custGeom>
              <a:avLst/>
              <a:gdLst/>
              <a:ahLst/>
              <a:cxnLst/>
              <a:rect l="l" t="t" r="r" b="b"/>
              <a:pathLst>
                <a:path w="2399029" h="1165860">
                  <a:moveTo>
                    <a:pt x="1199388" y="0"/>
                  </a:moveTo>
                  <a:lnTo>
                    <a:pt x="0" y="582929"/>
                  </a:lnTo>
                  <a:lnTo>
                    <a:pt x="1199388" y="1165859"/>
                  </a:lnTo>
                  <a:lnTo>
                    <a:pt x="2398776" y="582929"/>
                  </a:lnTo>
                  <a:lnTo>
                    <a:pt x="119938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91933" y="4271009"/>
              <a:ext cx="2399030" cy="1165860"/>
            </a:xfrm>
            <a:custGeom>
              <a:avLst/>
              <a:gdLst/>
              <a:ahLst/>
              <a:cxnLst/>
              <a:rect l="l" t="t" r="r" b="b"/>
              <a:pathLst>
                <a:path w="2399029" h="1165860">
                  <a:moveTo>
                    <a:pt x="0" y="582929"/>
                  </a:moveTo>
                  <a:lnTo>
                    <a:pt x="1199388" y="0"/>
                  </a:lnTo>
                  <a:lnTo>
                    <a:pt x="2398776" y="582929"/>
                  </a:lnTo>
                  <a:lnTo>
                    <a:pt x="1199388" y="1165859"/>
                  </a:lnTo>
                  <a:lnTo>
                    <a:pt x="0" y="58292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772527" y="4593082"/>
            <a:ext cx="10388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接收到中 </a:t>
            </a:r>
            <a:r>
              <a:rPr dirty="0" sz="1600" spc="-5">
                <a:latin typeface="SimSun"/>
                <a:cs typeface="SimSun"/>
              </a:rPr>
              <a:t>断信号吗？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07630" y="5764529"/>
            <a:ext cx="1209040" cy="341630"/>
          </a:xfrm>
          <a:prstGeom prst="rect">
            <a:avLst/>
          </a:prstGeom>
          <a:solidFill>
            <a:srgbClr val="90C225"/>
          </a:solidFill>
          <a:ln w="254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dirty="0" sz="1600" spc="-5">
                <a:latin typeface="SimSun"/>
                <a:cs typeface="SimSun"/>
              </a:rPr>
              <a:t>转中断处理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68461" y="57226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254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57200">
                <a:moveTo>
                  <a:pt x="50800" y="0"/>
                </a:moveTo>
                <a:lnTo>
                  <a:pt x="25400" y="0"/>
                </a:lnTo>
                <a:lnTo>
                  <a:pt x="25400" y="393700"/>
                </a:lnTo>
                <a:lnTo>
                  <a:pt x="50800" y="393700"/>
                </a:lnTo>
                <a:lnTo>
                  <a:pt x="5080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50800" y="381000"/>
                </a:lnTo>
                <a:lnTo>
                  <a:pt x="5080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68461" y="209626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254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25400" y="393700"/>
                </a:lnTo>
                <a:lnTo>
                  <a:pt x="25400" y="381000"/>
                </a:lnTo>
                <a:close/>
              </a:path>
              <a:path w="76200" h="457200">
                <a:moveTo>
                  <a:pt x="50800" y="0"/>
                </a:moveTo>
                <a:lnTo>
                  <a:pt x="25400" y="0"/>
                </a:lnTo>
                <a:lnTo>
                  <a:pt x="25400" y="393700"/>
                </a:lnTo>
                <a:lnTo>
                  <a:pt x="50800" y="393700"/>
                </a:lnTo>
                <a:lnTo>
                  <a:pt x="5080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50800" y="381000"/>
                </a:lnTo>
                <a:lnTo>
                  <a:pt x="5080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268461" y="613486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2540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25400" y="241300"/>
                </a:lnTo>
                <a:lnTo>
                  <a:pt x="25400" y="228600"/>
                </a:lnTo>
                <a:close/>
              </a:path>
              <a:path w="76200" h="304800">
                <a:moveTo>
                  <a:pt x="50800" y="0"/>
                </a:moveTo>
                <a:lnTo>
                  <a:pt x="25400" y="0"/>
                </a:lnTo>
                <a:lnTo>
                  <a:pt x="25400" y="241300"/>
                </a:lnTo>
                <a:lnTo>
                  <a:pt x="50800" y="241300"/>
                </a:lnTo>
                <a:lnTo>
                  <a:pt x="5080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50800" y="228600"/>
                </a:lnTo>
                <a:lnTo>
                  <a:pt x="5080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8268461" y="3163061"/>
            <a:ext cx="1498600" cy="2590800"/>
            <a:chOff x="8268461" y="3163061"/>
            <a:chExt cx="1498600" cy="2590800"/>
          </a:xfrm>
        </p:grpSpPr>
        <p:sp>
          <p:nvSpPr>
            <p:cNvPr id="38" name="object 38"/>
            <p:cNvSpPr/>
            <p:nvPr/>
          </p:nvSpPr>
          <p:spPr>
            <a:xfrm>
              <a:off x="8268462" y="3163061"/>
              <a:ext cx="76200" cy="2590800"/>
            </a:xfrm>
            <a:custGeom>
              <a:avLst/>
              <a:gdLst/>
              <a:ahLst/>
              <a:cxnLst/>
              <a:rect l="l" t="t" r="r" b="b"/>
              <a:pathLst>
                <a:path w="76200" h="2590800">
                  <a:moveTo>
                    <a:pt x="76200" y="2514600"/>
                  </a:moveTo>
                  <a:lnTo>
                    <a:pt x="50800" y="2514600"/>
                  </a:lnTo>
                  <a:lnTo>
                    <a:pt x="50800" y="2209800"/>
                  </a:lnTo>
                  <a:lnTo>
                    <a:pt x="25400" y="2209800"/>
                  </a:lnTo>
                  <a:lnTo>
                    <a:pt x="25400" y="2514600"/>
                  </a:lnTo>
                  <a:lnTo>
                    <a:pt x="0" y="2514600"/>
                  </a:lnTo>
                  <a:lnTo>
                    <a:pt x="38100" y="2590800"/>
                  </a:lnTo>
                  <a:lnTo>
                    <a:pt x="69850" y="2527300"/>
                  </a:lnTo>
                  <a:lnTo>
                    <a:pt x="76200" y="2514600"/>
                  </a:lnTo>
                  <a:close/>
                </a:path>
                <a:path w="76200" h="2590800">
                  <a:moveTo>
                    <a:pt x="76200" y="1066800"/>
                  </a:moveTo>
                  <a:lnTo>
                    <a:pt x="50800" y="1066800"/>
                  </a:lnTo>
                  <a:lnTo>
                    <a:pt x="50800" y="762000"/>
                  </a:lnTo>
                  <a:lnTo>
                    <a:pt x="25400" y="762000"/>
                  </a:lnTo>
                  <a:lnTo>
                    <a:pt x="25400" y="1066800"/>
                  </a:lnTo>
                  <a:lnTo>
                    <a:pt x="0" y="1066800"/>
                  </a:lnTo>
                  <a:lnTo>
                    <a:pt x="38100" y="1143000"/>
                  </a:lnTo>
                  <a:lnTo>
                    <a:pt x="69850" y="1079500"/>
                  </a:lnTo>
                  <a:lnTo>
                    <a:pt x="76200" y="1066800"/>
                  </a:lnTo>
                  <a:close/>
                </a:path>
                <a:path w="76200" h="2590800">
                  <a:moveTo>
                    <a:pt x="76200" y="381000"/>
                  </a:moveTo>
                  <a:lnTo>
                    <a:pt x="50800" y="381000"/>
                  </a:lnTo>
                  <a:lnTo>
                    <a:pt x="50800" y="0"/>
                  </a:lnTo>
                  <a:lnTo>
                    <a:pt x="25400" y="0"/>
                  </a:lnTo>
                  <a:lnTo>
                    <a:pt x="25400" y="381000"/>
                  </a:ln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49561" y="3391661"/>
              <a:ext cx="304800" cy="1447800"/>
            </a:xfrm>
            <a:custGeom>
              <a:avLst/>
              <a:gdLst/>
              <a:ahLst/>
              <a:cxnLst/>
              <a:rect l="l" t="t" r="r" b="b"/>
              <a:pathLst>
                <a:path w="304800" h="1447800">
                  <a:moveTo>
                    <a:pt x="0" y="1447800"/>
                  </a:moveTo>
                  <a:lnTo>
                    <a:pt x="304800" y="1447800"/>
                  </a:lnTo>
                </a:path>
                <a:path w="304800" h="1447800">
                  <a:moveTo>
                    <a:pt x="304800" y="1447800"/>
                  </a:moveTo>
                  <a:lnTo>
                    <a:pt x="3048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306561" y="3353561"/>
              <a:ext cx="1447800" cy="76200"/>
            </a:xfrm>
            <a:custGeom>
              <a:avLst/>
              <a:gdLst/>
              <a:ahLst/>
              <a:cxnLst/>
              <a:rect l="l" t="t" r="r" b="b"/>
              <a:pathLst>
                <a:path w="1447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44780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1447800" h="76200">
                  <a:moveTo>
                    <a:pt x="1447800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1447800" y="50800"/>
                  </a:lnTo>
                  <a:lnTo>
                    <a:pt x="144780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8384285" y="5402986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是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451340" y="4488002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imSun"/>
                <a:cs typeface="SimSun"/>
              </a:rPr>
              <a:t>否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65134" y="331470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873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8645" algn="l"/>
              </a:tabLst>
            </a:pPr>
            <a:r>
              <a:rPr dirty="0" spc="10">
                <a:latin typeface="Microsoft YaHei UI"/>
                <a:cs typeface="Microsoft YaHei UI"/>
              </a:rPr>
              <a:t>直接存储器访问</a:t>
            </a:r>
            <a:r>
              <a:rPr dirty="0"/>
              <a:t>DMA	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控制方式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20139"/>
            <a:ext cx="1043559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116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DMA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控制方式与中断驱动控制方式的区别：</a:t>
            </a:r>
            <a:endParaRPr sz="2400">
              <a:latin typeface="SimSun"/>
              <a:cs typeface="SimSun"/>
            </a:endParaRPr>
          </a:p>
          <a:p>
            <a:pPr marL="819785" marR="5080" indent="-445134">
              <a:lnSpc>
                <a:spcPct val="2001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中断方式是在DR满之后发中断请求CPU进行中断处理，而DMA方式则是在 所要求传送的数据块全部传送完毕时才要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CPU进行中断处理，这就大大 减少了CPU进行中断处理的次数。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9721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中断方式的数据传送是在中断处理时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由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CPU控制完成的，而DMA方式则是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81978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在DMA控制器的控制下不经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过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CPU控制完成的。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873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8645" algn="l"/>
              </a:tabLst>
            </a:pPr>
            <a:r>
              <a:rPr dirty="0" spc="10">
                <a:latin typeface="Microsoft YaHei UI"/>
                <a:cs typeface="Microsoft YaHei UI"/>
              </a:rPr>
              <a:t>直接存储器访问</a:t>
            </a:r>
            <a:r>
              <a:rPr dirty="0"/>
              <a:t>DMA	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控制方式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57298"/>
            <a:ext cx="1044321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116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DMA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控制方式的局限性：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对外围设备的管理和某些操作仍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由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CPU控制。</a:t>
            </a:r>
            <a:endParaRPr sz="2400">
              <a:latin typeface="SimSun"/>
              <a:cs typeface="SimSun"/>
            </a:endParaRPr>
          </a:p>
          <a:p>
            <a:pPr marL="819785" marR="5080" indent="-445134">
              <a:lnSpc>
                <a:spcPct val="25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多个DMA控制器的同时使用会引起内存地址的冲突，并使得控制过程进一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步复杂化。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多个DMA控制器的同时使用不经济。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404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通道控制方式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82141"/>
            <a:ext cx="9367520" cy="505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63195" indent="-342900">
              <a:lnSpc>
                <a:spcPct val="150100"/>
              </a:lnSpc>
              <a:spcBef>
                <a:spcPts val="100"/>
              </a:spcBef>
              <a:tabLst>
                <a:tab pos="354965" algn="l"/>
                <a:tab pos="858583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基本思想：数据的输入输出工作由专管输入/输出的硬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——	通道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来进行控制。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通道指令：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操作码、内存地址、计数、通道程序结束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位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P、记录结束标志R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通道指令一般存放于内存中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通道指令在进程要求数据时由系统自动生成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一个通道可以以分时的方式同时执行几个通道指令程序（如字节</a:t>
            </a:r>
            <a:endParaRPr sz="2400">
              <a:latin typeface="SimSun"/>
              <a:cs typeface="SimSun"/>
            </a:endParaRPr>
          </a:p>
          <a:p>
            <a:pPr marL="81978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多路通道、数组多路通道）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54051"/>
            <a:ext cx="3863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通道控制的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过程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8655" y="1200530"/>
            <a:ext cx="10854690" cy="5177790"/>
            <a:chOff x="668655" y="1200530"/>
            <a:chExt cx="10854690" cy="517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1210055"/>
              <a:ext cx="10835640" cy="51587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3417" y="1205293"/>
              <a:ext cx="10845165" cy="5168265"/>
            </a:xfrm>
            <a:custGeom>
              <a:avLst/>
              <a:gdLst/>
              <a:ahLst/>
              <a:cxnLst/>
              <a:rect l="l" t="t" r="r" b="b"/>
              <a:pathLst>
                <a:path w="10845165" h="5168265">
                  <a:moveTo>
                    <a:pt x="0" y="5168265"/>
                  </a:moveTo>
                  <a:lnTo>
                    <a:pt x="10845165" y="5168265"/>
                  </a:lnTo>
                  <a:lnTo>
                    <a:pt x="10845165" y="0"/>
                  </a:lnTo>
                  <a:lnTo>
                    <a:pt x="0" y="0"/>
                  </a:lnTo>
                  <a:lnTo>
                    <a:pt x="0" y="51682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54051"/>
            <a:ext cx="3863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通道控制的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过程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430" y="888109"/>
            <a:ext cx="9867265" cy="5851525"/>
            <a:chOff x="1162430" y="888109"/>
            <a:chExt cx="9867265" cy="585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955" y="897636"/>
              <a:ext cx="9848088" cy="58323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67193" y="892872"/>
              <a:ext cx="9857740" cy="5842000"/>
            </a:xfrm>
            <a:custGeom>
              <a:avLst/>
              <a:gdLst/>
              <a:ahLst/>
              <a:cxnLst/>
              <a:rect l="l" t="t" r="r" b="b"/>
              <a:pathLst>
                <a:path w="9857740" h="5842000">
                  <a:moveTo>
                    <a:pt x="0" y="5841873"/>
                  </a:moveTo>
                  <a:lnTo>
                    <a:pt x="9857613" y="5841873"/>
                  </a:lnTo>
                  <a:lnTo>
                    <a:pt x="9857613" y="0"/>
                  </a:lnTo>
                  <a:lnTo>
                    <a:pt x="0" y="0"/>
                  </a:lnTo>
                  <a:lnTo>
                    <a:pt x="0" y="58418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404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通道控制方式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37842"/>
            <a:ext cx="10587990" cy="512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处理过程：以数据输入为例</a:t>
            </a:r>
            <a:endParaRPr sz="2400">
              <a:latin typeface="SimSun"/>
              <a:cs typeface="SimSun"/>
            </a:endParaRPr>
          </a:p>
          <a:p>
            <a:pPr marL="819785" marR="157480" indent="-445134">
              <a:lnSpc>
                <a:spcPct val="140000"/>
              </a:lnSpc>
              <a:spcBef>
                <a:spcPts val="994"/>
              </a:spcBef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当进程要求设备输入数据时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CPU发Start指令指</a:t>
            </a:r>
            <a:r>
              <a:rPr dirty="0" sz="2400" spc="-10">
                <a:solidFill>
                  <a:srgbClr val="404040"/>
                </a:solidFill>
                <a:latin typeface="SimSun"/>
                <a:cs typeface="SimSun"/>
              </a:rPr>
              <a:t>明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I/O操作、设备号和对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应通道。</a:t>
            </a:r>
            <a:endParaRPr sz="2400">
              <a:latin typeface="SimSun"/>
              <a:cs typeface="SimSun"/>
            </a:endParaRPr>
          </a:p>
          <a:p>
            <a:pPr marL="819785" marR="6350" indent="-445134">
              <a:lnSpc>
                <a:spcPct val="140000"/>
              </a:lnSpc>
              <a:spcBef>
                <a:spcPts val="1015"/>
              </a:spcBef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对应通道收到CPU发来的启动指令Start后，把存放在内存中的通道指令程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序读出，设置对应设备的I/O控制器中的控制状态寄存器。</a:t>
            </a:r>
            <a:endParaRPr sz="24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spcBef>
                <a:spcPts val="2150"/>
              </a:spcBef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设备根据通道指令的要求，把数据送往内存中指定区域。</a:t>
            </a:r>
            <a:endParaRPr sz="2400">
              <a:latin typeface="SimSun"/>
              <a:cs typeface="SimSun"/>
            </a:endParaRPr>
          </a:p>
          <a:p>
            <a:pPr marL="819785" marR="5080" indent="-445134">
              <a:lnSpc>
                <a:spcPct val="140100"/>
              </a:lnSpc>
              <a:spcBef>
                <a:spcPts val="990"/>
              </a:spcBef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若数据传送结束，I/O控制器通过中断请求线发中断信号请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CPU做中断处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理。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⑤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中断处理结束后CPU返回被中断进程处继续执行。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404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通道控制方式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16363"/>
            <a:ext cx="7254240" cy="4982845"/>
          </a:xfrm>
          <a:prstGeom prst="rect">
            <a:avLst/>
          </a:prstGeom>
        </p:spPr>
        <p:txBody>
          <a:bodyPr wrap="square" lIns="0" tIns="206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过程描述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：CPU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执行的角度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930275" algn="l"/>
                <a:tab pos="176657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Channel	control	procedure</a:t>
            </a:r>
            <a:r>
              <a:rPr dirty="0" sz="16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1600">
              <a:latin typeface="SimSun"/>
              <a:cs typeface="SimSun"/>
            </a:endParaRPr>
          </a:p>
          <a:p>
            <a:pPr marL="321945">
              <a:lnSpc>
                <a:spcPct val="100000"/>
              </a:lnSpc>
              <a:spcBef>
                <a:spcPts val="965"/>
              </a:spcBef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repeat</a:t>
            </a:r>
            <a:endParaRPr sz="1600">
              <a:latin typeface="Trebuchet MS"/>
              <a:cs typeface="Trebuchet MS"/>
            </a:endParaRPr>
          </a:p>
          <a:p>
            <a:pPr marL="570230">
              <a:lnSpc>
                <a:spcPct val="100000"/>
              </a:lnSpc>
              <a:spcBef>
                <a:spcPts val="960"/>
              </a:spcBef>
            </a:pP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IR</a:t>
            </a:r>
            <a:r>
              <a:rPr dirty="0" sz="1600" spc="-5">
                <a:latin typeface="SimSun"/>
                <a:cs typeface="SimSun"/>
              </a:rPr>
              <a:t>←</a:t>
            </a:r>
            <a:r>
              <a:rPr dirty="0" sz="1600" spc="-300">
                <a:latin typeface="SimSun"/>
                <a:cs typeface="SimSun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[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]</a:t>
            </a:r>
            <a:endParaRPr sz="1600">
              <a:latin typeface="Trebuchet MS"/>
              <a:cs typeface="Trebuchet MS"/>
            </a:endParaRPr>
          </a:p>
          <a:p>
            <a:pPr marL="570230">
              <a:lnSpc>
                <a:spcPct val="100000"/>
              </a:lnSpc>
              <a:spcBef>
                <a:spcPts val="960"/>
              </a:spcBef>
            </a:pP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600" spc="-5">
                <a:latin typeface="SimSun"/>
                <a:cs typeface="SimSun"/>
              </a:rPr>
              <a:t>←</a:t>
            </a:r>
            <a:r>
              <a:rPr dirty="0" sz="1600" spc="-325">
                <a:latin typeface="SimSun"/>
                <a:cs typeface="SimSu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600" spc="-10">
                <a:solidFill>
                  <a:srgbClr val="404040"/>
                </a:solidFill>
                <a:latin typeface="SimSun"/>
                <a:cs typeface="SimSun"/>
              </a:rPr>
              <a:t>＋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L="57023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execute</a:t>
            </a:r>
            <a:r>
              <a:rPr dirty="0" sz="1600" spc="-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IR</a:t>
            </a:r>
            <a:r>
              <a:rPr dirty="0" sz="1600" spc="-5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endParaRPr sz="1600">
              <a:latin typeface="SimSun"/>
              <a:cs typeface="SimSun"/>
            </a:endParaRPr>
          </a:p>
          <a:p>
            <a:pPr marL="57023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dirty="0" sz="1600" spc="4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require</a:t>
            </a:r>
            <a:r>
              <a:rPr dirty="0" sz="1600" spc="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accessing</a:t>
            </a:r>
            <a:r>
              <a:rPr dirty="0" sz="1600" spc="4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600" spc="4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I/O</a:t>
            </a:r>
            <a:r>
              <a:rPr dirty="0" sz="1600" spc="48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Device</a:t>
            </a:r>
            <a:endParaRPr sz="1600">
              <a:latin typeface="Trebuchet MS"/>
              <a:cs typeface="Trebuchet MS"/>
            </a:endParaRPr>
          </a:p>
          <a:p>
            <a:pPr marL="570230" marR="5080">
              <a:lnSpc>
                <a:spcPts val="2880"/>
              </a:lnSpc>
              <a:spcBef>
                <a:spcPts val="259"/>
              </a:spcBef>
              <a:tabLst>
                <a:tab pos="1830070" algn="l"/>
                <a:tab pos="45415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dirty="0" sz="1600" spc="50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Command</a:t>
            </a:r>
            <a:r>
              <a:rPr dirty="0" sz="1600" spc="-10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I/O</a:t>
            </a:r>
            <a:r>
              <a:rPr dirty="0" sz="1600" spc="5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operation</a:t>
            </a:r>
            <a:r>
              <a:rPr dirty="0" sz="16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Address	of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I/O</a:t>
            </a:r>
            <a:r>
              <a:rPr dirty="0" sz="1600" spc="48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device</a:t>
            </a:r>
            <a:r>
              <a:rPr dirty="0" sz="16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channel</a:t>
            </a:r>
            <a:r>
              <a:rPr dirty="0" sz="1600" spc="-5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r>
              <a:rPr dirty="0" sz="1600" spc="17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fi </a:t>
            </a:r>
            <a:r>
              <a:rPr dirty="0" sz="1600" spc="-4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dirty="0" sz="1600" spc="48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I/O</a:t>
            </a:r>
            <a:r>
              <a:rPr dirty="0" sz="1600" spc="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Done	Interrupt</a:t>
            </a:r>
            <a:endParaRPr sz="1600">
              <a:latin typeface="Trebuchet MS"/>
              <a:cs typeface="Trebuchet MS"/>
            </a:endParaRPr>
          </a:p>
          <a:p>
            <a:pPr marL="259079" marR="2739390" indent="310515">
              <a:lnSpc>
                <a:spcPts val="2880"/>
              </a:lnSpc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Call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Interrupt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 </a:t>
            </a:r>
            <a:r>
              <a:rPr dirty="0" sz="1600" spc="-4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until</a:t>
            </a:r>
            <a:r>
              <a:rPr dirty="0" sz="1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halt</a:t>
            </a:r>
            <a:endParaRPr sz="1600">
              <a:latin typeface="Trebuchet MS"/>
              <a:cs typeface="Trebuchet MS"/>
            </a:endParaRPr>
          </a:p>
          <a:p>
            <a:pPr marL="259079">
              <a:lnSpc>
                <a:spcPct val="100000"/>
              </a:lnSpc>
              <a:spcBef>
                <a:spcPts val="705"/>
              </a:spcBef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Interrupt</a:t>
            </a:r>
            <a:r>
              <a:rPr dirty="0" sz="1600" spc="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r>
              <a:rPr dirty="0" sz="1600" spc="50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dirty="0" sz="1600" spc="5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procedure</a:t>
            </a:r>
            <a:endParaRPr sz="1600">
              <a:latin typeface="Trebuchet MS"/>
              <a:cs typeface="Trebuchet MS"/>
            </a:endParaRPr>
          </a:p>
          <a:p>
            <a:pPr algn="ctr" marR="9779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……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65734"/>
            <a:ext cx="4690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一、</a:t>
            </a:r>
            <a:r>
              <a:rPr dirty="0" spc="-340">
                <a:latin typeface="Microsoft JhengHei"/>
                <a:cs typeface="Microsoft JhengHei"/>
              </a:rPr>
              <a:t>I/</a:t>
            </a:r>
            <a:r>
              <a:rPr dirty="0" spc="-745">
                <a:latin typeface="Microsoft JhengHei"/>
                <a:cs typeface="Microsoft JhengHei"/>
              </a:rPr>
              <a:t>O</a:t>
            </a:r>
            <a:r>
              <a:rPr dirty="0" spc="10">
                <a:latin typeface="Microsoft YaHei UI"/>
                <a:cs typeface="Microsoft YaHei UI"/>
              </a:rPr>
              <a:t>系统的基本功能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13078"/>
            <a:ext cx="3225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1.</a:t>
            </a: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隐藏物理设备的细节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2370785"/>
            <a:ext cx="26162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2.</a:t>
            </a: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与设备的无关性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3231007"/>
            <a:ext cx="4598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3.</a:t>
            </a: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提高处理机和I/O设备的利用率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4089272"/>
            <a:ext cx="307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4.</a:t>
            </a: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对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I/O设备进行控制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310" y="4946980"/>
            <a:ext cx="35306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5">
                <a:solidFill>
                  <a:srgbClr val="90C225"/>
                </a:solidFill>
                <a:latin typeface="SimSun"/>
                <a:cs typeface="SimSun"/>
              </a:rPr>
              <a:t>5.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确保对设备的正确共享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310" y="5807151"/>
            <a:ext cx="170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6.</a:t>
            </a: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错误处理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3494" y="1530858"/>
            <a:ext cx="3987165" cy="40132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20"/>
              </a:spcBef>
            </a:pP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对设备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加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以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抽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象，提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供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读</a:t>
            </a:r>
            <a:r>
              <a:rPr dirty="0" sz="2000" spc="-10">
                <a:solidFill>
                  <a:srgbClr val="C00000"/>
                </a:solidFill>
                <a:latin typeface="SimSun"/>
                <a:cs typeface="SimSun"/>
              </a:rPr>
              <a:t>/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写命令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3494" y="2356866"/>
            <a:ext cx="2809240" cy="40132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25"/>
              </a:spcBef>
            </a:pP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使用抽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象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的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逻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辑设备名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06034" y="3236214"/>
            <a:ext cx="6487795" cy="399415"/>
          </a:xfrm>
          <a:custGeom>
            <a:avLst/>
            <a:gdLst/>
            <a:ahLst/>
            <a:cxnLst/>
            <a:rect l="l" t="t" r="r" b="b"/>
            <a:pathLst>
              <a:path w="6487795" h="399414">
                <a:moveTo>
                  <a:pt x="6487668" y="0"/>
                </a:moveTo>
                <a:lnTo>
                  <a:pt x="0" y="0"/>
                </a:lnTo>
                <a:lnTo>
                  <a:pt x="0" y="399288"/>
                </a:lnTo>
                <a:lnTo>
                  <a:pt x="6487668" y="399288"/>
                </a:lnTo>
                <a:lnTo>
                  <a:pt x="6487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06034" y="3236214"/>
            <a:ext cx="6487795" cy="39941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20"/>
              </a:spcBef>
            </a:pP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尽可能</a:t>
            </a:r>
            <a:r>
              <a:rPr dirty="0" sz="2000" spc="-10">
                <a:solidFill>
                  <a:srgbClr val="C00000"/>
                </a:solidFill>
                <a:latin typeface="SimSun"/>
                <a:cs typeface="SimSun"/>
              </a:rPr>
              <a:t>让CPU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和</a:t>
            </a:r>
            <a:r>
              <a:rPr dirty="0" sz="2000" spc="-5">
                <a:solidFill>
                  <a:srgbClr val="C00000"/>
                </a:solidFill>
                <a:latin typeface="SimSun"/>
                <a:cs typeface="SimSun"/>
              </a:rPr>
              <a:t>I/O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设备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并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行工作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快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速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响应和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减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少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干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预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3494" y="4114038"/>
            <a:ext cx="3246120" cy="401320"/>
          </a:xfrm>
          <a:custGeom>
            <a:avLst/>
            <a:gdLst/>
            <a:ahLst/>
            <a:cxnLst/>
            <a:rect l="l" t="t" r="r" b="b"/>
            <a:pathLst>
              <a:path w="3246120" h="401320">
                <a:moveTo>
                  <a:pt x="3246120" y="0"/>
                </a:moveTo>
                <a:lnTo>
                  <a:pt x="0" y="0"/>
                </a:lnTo>
                <a:lnTo>
                  <a:pt x="0" y="400812"/>
                </a:lnTo>
                <a:lnTo>
                  <a:pt x="3246120" y="400812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33494" y="4114038"/>
            <a:ext cx="3246120" cy="40132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驱动程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序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；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四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种控制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方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式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33494" y="4997958"/>
            <a:ext cx="3815079" cy="399415"/>
          </a:xfrm>
          <a:custGeom>
            <a:avLst/>
            <a:gdLst/>
            <a:ahLst/>
            <a:cxnLst/>
            <a:rect l="l" t="t" r="r" b="b"/>
            <a:pathLst>
              <a:path w="3815079" h="399414">
                <a:moveTo>
                  <a:pt x="3814572" y="0"/>
                </a:moveTo>
                <a:lnTo>
                  <a:pt x="0" y="0"/>
                </a:lnTo>
                <a:lnTo>
                  <a:pt x="0" y="399288"/>
                </a:lnTo>
                <a:lnTo>
                  <a:pt x="3814572" y="399288"/>
                </a:lnTo>
                <a:lnTo>
                  <a:pt x="3814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33494" y="4997958"/>
            <a:ext cx="3815079" cy="39941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25"/>
              </a:spcBef>
            </a:pP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独占设</a:t>
            </a:r>
            <a:r>
              <a:rPr dirty="0" sz="2000" spc="-10">
                <a:solidFill>
                  <a:srgbClr val="C00000"/>
                </a:solidFill>
                <a:latin typeface="SimSun"/>
                <a:cs typeface="SimSun"/>
              </a:rPr>
              <a:t>备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—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互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斥访问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；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共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享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设备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3494" y="5823965"/>
            <a:ext cx="2941320" cy="40132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临时错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误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，</a:t>
            </a:r>
            <a:r>
              <a:rPr dirty="0" sz="2000" spc="-15">
                <a:solidFill>
                  <a:srgbClr val="C00000"/>
                </a:solidFill>
                <a:latin typeface="SimSun"/>
                <a:cs typeface="SimSun"/>
              </a:rPr>
              <a:t>持</a:t>
            </a:r>
            <a:r>
              <a:rPr dirty="0" sz="2000">
                <a:solidFill>
                  <a:srgbClr val="C00000"/>
                </a:solidFill>
                <a:latin typeface="SimSun"/>
                <a:cs typeface="SimSun"/>
              </a:rPr>
              <a:t>久性错误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404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通道控制方式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02130"/>
            <a:ext cx="10525760" cy="4177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通道方式与DMA方式的区别：</a:t>
            </a:r>
            <a:endParaRPr sz="2400">
              <a:latin typeface="SimSun"/>
              <a:cs typeface="SimSun"/>
            </a:endParaRPr>
          </a:p>
          <a:p>
            <a:pPr marL="911225" marR="5080" indent="-536575">
              <a:lnSpc>
                <a:spcPct val="2001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DMA方式中，数据的传送方向、存放数据的内存地址以及传送的数据块长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度等都由CPU控制，而在通道方式中，这些都由通道来进行控制。</a:t>
            </a:r>
            <a:endParaRPr sz="2400">
              <a:latin typeface="SimSun"/>
              <a:cs typeface="SimSun"/>
            </a:endParaRPr>
          </a:p>
          <a:p>
            <a:pPr marL="911225" marR="156845" indent="-536575">
              <a:lnSpc>
                <a:spcPts val="5760"/>
              </a:lnSpc>
              <a:spcBef>
                <a:spcPts val="670"/>
              </a:spcBef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DMA方式时每台设备至少一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个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DMA控制器，而通道控制方式可以做到一个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通道控制多台设备与内存进行数据交换。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优点：进一步减轻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了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CPU的工作负担，增加了计算机系统的并行工作程度。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7802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几种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控制方式的总结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763" y="1269491"/>
            <a:ext cx="7632192" cy="524560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3041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/>
              <a:t>6.4	</a:t>
            </a:r>
            <a:r>
              <a:rPr dirty="0" spc="10">
                <a:latin typeface="Microsoft YaHei UI"/>
                <a:cs typeface="Microsoft YaHei UI"/>
              </a:rPr>
              <a:t>与设备无关</a:t>
            </a:r>
            <a:r>
              <a:rPr dirty="0" spc="15">
                <a:latin typeface="Microsoft YaHei UI"/>
                <a:cs typeface="Microsoft YaHei UI"/>
              </a:rPr>
              <a:t>的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软件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63446"/>
            <a:ext cx="5854700" cy="490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设备无关性，也称为设备独立性，其基本</a:t>
            </a:r>
            <a:endParaRPr sz="2400">
              <a:latin typeface="SimSun"/>
              <a:cs typeface="SimSun"/>
            </a:endParaRPr>
          </a:p>
          <a:p>
            <a:pPr algn="just" marL="355600" marR="5080">
              <a:lnSpc>
                <a:spcPct val="2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含义是：应用程序中所用的设备，不局限 于使用某个具体的物理设备，即应用程序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独立于具体使用的物理设备。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2001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为了实现设备独立性，在设备驱动程序之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上设置一层软件，称为与设备无关的I/O </a:t>
            </a:r>
            <a:r>
              <a:rPr dirty="0" sz="2400" spc="-118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软件，或设备独立性软件。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6140" y="1725167"/>
            <a:ext cx="3072383" cy="340766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相关概念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pc="-170"/>
              <a:t>以物理设备名使用设备：应用程序与物理设备直接相关</a:t>
            </a:r>
            <a:endParaRPr sz="1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引入逻辑设备名</a:t>
            </a:r>
            <a:endParaRPr sz="1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/>
          </a:p>
          <a:p>
            <a:pPr marL="375285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</a:rPr>
              <a:t>①	</a:t>
            </a:r>
            <a:r>
              <a:rPr dirty="0" spc="-5"/>
              <a:t>应用进程与具体物理设备无关</a:t>
            </a:r>
            <a:endParaRPr sz="19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/>
          </a:p>
          <a:p>
            <a:pPr marL="375285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</a:rPr>
              <a:t>②	</a:t>
            </a:r>
            <a:r>
              <a:rPr dirty="0"/>
              <a:t>可实现I/O重定向</a:t>
            </a:r>
            <a:endParaRPr sz="19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逻辑设备名到物理设备名的转换：逻辑设备表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3770" y="2267978"/>
            <a:ext cx="4696460" cy="1752600"/>
          </a:xfrm>
          <a:custGeom>
            <a:avLst/>
            <a:gdLst/>
            <a:ahLst/>
            <a:cxnLst/>
            <a:rect l="l" t="t" r="r" b="b"/>
            <a:pathLst>
              <a:path w="4696459" h="1752600">
                <a:moveTo>
                  <a:pt x="4696079" y="1381760"/>
                </a:moveTo>
                <a:lnTo>
                  <a:pt x="3130804" y="1381760"/>
                </a:lnTo>
                <a:lnTo>
                  <a:pt x="3130677" y="1381760"/>
                </a:lnTo>
                <a:lnTo>
                  <a:pt x="1565402" y="1381760"/>
                </a:lnTo>
                <a:lnTo>
                  <a:pt x="0" y="1381760"/>
                </a:lnTo>
                <a:lnTo>
                  <a:pt x="0" y="1752587"/>
                </a:lnTo>
                <a:lnTo>
                  <a:pt x="1565402" y="1752587"/>
                </a:lnTo>
                <a:lnTo>
                  <a:pt x="3130677" y="1752587"/>
                </a:lnTo>
                <a:lnTo>
                  <a:pt x="3130804" y="1752587"/>
                </a:lnTo>
                <a:lnTo>
                  <a:pt x="4696079" y="1752587"/>
                </a:lnTo>
                <a:lnTo>
                  <a:pt x="4696079" y="1381760"/>
                </a:lnTo>
                <a:close/>
              </a:path>
              <a:path w="4696459" h="1752600">
                <a:moveTo>
                  <a:pt x="4696079" y="0"/>
                </a:moveTo>
                <a:lnTo>
                  <a:pt x="3130804" y="0"/>
                </a:lnTo>
                <a:lnTo>
                  <a:pt x="3130677" y="0"/>
                </a:lnTo>
                <a:lnTo>
                  <a:pt x="1565402" y="0"/>
                </a:lnTo>
                <a:lnTo>
                  <a:pt x="1565402" y="640067"/>
                </a:lnTo>
                <a:lnTo>
                  <a:pt x="1565402" y="1010907"/>
                </a:lnTo>
                <a:lnTo>
                  <a:pt x="1565402" y="1381747"/>
                </a:lnTo>
                <a:lnTo>
                  <a:pt x="3130677" y="1381747"/>
                </a:lnTo>
                <a:lnTo>
                  <a:pt x="3130804" y="1381747"/>
                </a:lnTo>
                <a:lnTo>
                  <a:pt x="4696079" y="1381747"/>
                </a:lnTo>
                <a:lnTo>
                  <a:pt x="4696079" y="1010907"/>
                </a:lnTo>
                <a:lnTo>
                  <a:pt x="4696079" y="640067"/>
                </a:lnTo>
                <a:lnTo>
                  <a:pt x="4696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97419" y="2261616"/>
          <a:ext cx="4715510" cy="176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275"/>
                <a:gridCol w="1565275"/>
                <a:gridCol w="1565275"/>
              </a:tblGrid>
              <a:tr h="64008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逻辑设备名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物理设备名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 marR="3162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驱动程序 入口地址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/dev/tty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1024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/dev/printer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2046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……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……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……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303770" y="4555883"/>
            <a:ext cx="3743325" cy="1483995"/>
          </a:xfrm>
          <a:custGeom>
            <a:avLst/>
            <a:gdLst/>
            <a:ahLst/>
            <a:cxnLst/>
            <a:rect l="l" t="t" r="r" b="b"/>
            <a:pathLst>
              <a:path w="3743325" h="1483995">
                <a:moveTo>
                  <a:pt x="3743198" y="741680"/>
                </a:moveTo>
                <a:lnTo>
                  <a:pt x="1871599" y="741680"/>
                </a:lnTo>
                <a:lnTo>
                  <a:pt x="0" y="741680"/>
                </a:lnTo>
                <a:lnTo>
                  <a:pt x="0" y="1112520"/>
                </a:lnTo>
                <a:lnTo>
                  <a:pt x="0" y="1483372"/>
                </a:lnTo>
                <a:lnTo>
                  <a:pt x="1871599" y="1483372"/>
                </a:lnTo>
                <a:lnTo>
                  <a:pt x="3743198" y="1483372"/>
                </a:lnTo>
                <a:lnTo>
                  <a:pt x="3743198" y="1112520"/>
                </a:lnTo>
                <a:lnTo>
                  <a:pt x="3743198" y="741680"/>
                </a:lnTo>
                <a:close/>
              </a:path>
              <a:path w="3743325" h="1483995">
                <a:moveTo>
                  <a:pt x="3743198" y="0"/>
                </a:moveTo>
                <a:lnTo>
                  <a:pt x="1871599" y="0"/>
                </a:lnTo>
                <a:lnTo>
                  <a:pt x="0" y="0"/>
                </a:lnTo>
                <a:lnTo>
                  <a:pt x="0" y="370827"/>
                </a:lnTo>
                <a:lnTo>
                  <a:pt x="0" y="741667"/>
                </a:lnTo>
                <a:lnTo>
                  <a:pt x="1871599" y="741667"/>
                </a:lnTo>
                <a:lnTo>
                  <a:pt x="3743198" y="741667"/>
                </a:lnTo>
                <a:lnTo>
                  <a:pt x="3743198" y="370827"/>
                </a:lnTo>
                <a:lnTo>
                  <a:pt x="3743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97419" y="4549521"/>
          <a:ext cx="376237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345"/>
                <a:gridCol w="187134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逻辑设备名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SimSun"/>
                          <a:cs typeface="SimSun"/>
                        </a:rPr>
                        <a:t>系统设备表指针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/dev/tty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/dev/printer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……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……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与设备无关的软件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872" y="1170432"/>
            <a:ext cx="7798308" cy="528675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设备分配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63446"/>
            <a:ext cx="10502265" cy="124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设备分配中的数据结构：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  <a:tabLst>
                <a:tab pos="73469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设备控制表DCT：系统为每一个设备配置一张DCT，用于记录设备的情况。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100" y="3166872"/>
            <a:ext cx="6949440" cy="334060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设备分配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43633"/>
            <a:ext cx="9133205" cy="18281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备分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数据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结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构：</a:t>
            </a:r>
            <a:endParaRPr sz="2200">
              <a:latin typeface="SimSun"/>
              <a:cs typeface="SimSun"/>
            </a:endParaRPr>
          </a:p>
          <a:p>
            <a:pPr marL="734695" marR="5080" indent="-539750">
              <a:lnSpc>
                <a:spcPct val="200000"/>
              </a:lnSpc>
              <a:spcBef>
                <a:spcPts val="994"/>
              </a:spcBef>
              <a:tabLst>
                <a:tab pos="734695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控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制器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控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制</a:t>
            </a:r>
            <a:r>
              <a:rPr dirty="0" sz="2200" spc="15">
                <a:solidFill>
                  <a:srgbClr val="404040"/>
                </a:solidFill>
                <a:latin typeface="SimSun"/>
                <a:cs typeface="SimSun"/>
              </a:rPr>
              <a:t>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COCT：系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为每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个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控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制器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置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 spc="15">
                <a:solidFill>
                  <a:srgbClr val="404040"/>
                </a:solidFill>
                <a:latin typeface="SimSun"/>
                <a:cs typeface="SimSun"/>
              </a:rPr>
              <a:t>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COCT，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于记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录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控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器的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况。</a:t>
            </a:r>
            <a:endParaRPr sz="22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188" y="3759708"/>
            <a:ext cx="3297936" cy="254812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设备分配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43633"/>
            <a:ext cx="9128760" cy="18281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备分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数据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结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构：</a:t>
            </a:r>
            <a:endParaRPr sz="2200">
              <a:latin typeface="SimSun"/>
              <a:cs typeface="SimSun"/>
            </a:endParaRPr>
          </a:p>
          <a:p>
            <a:pPr marL="734695" marR="5080" indent="-539750">
              <a:lnSpc>
                <a:spcPct val="200000"/>
              </a:lnSpc>
              <a:spcBef>
                <a:spcPts val="994"/>
              </a:spcBef>
              <a:tabLst>
                <a:tab pos="734695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道控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制表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CHCT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系统为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每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一个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置一</a:t>
            </a:r>
            <a:r>
              <a:rPr dirty="0" sz="2200" spc="20">
                <a:solidFill>
                  <a:srgbClr val="404040"/>
                </a:solidFill>
                <a:latin typeface="SimSun"/>
                <a:cs typeface="SimSun"/>
              </a:rPr>
              <a:t>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CHCT，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于记录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通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道的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况。</a:t>
            </a:r>
            <a:endParaRPr sz="22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1628" y="3558540"/>
            <a:ext cx="3115055" cy="259689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设备分配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43633"/>
            <a:ext cx="9268460" cy="1157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备分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数据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结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构：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SimSun"/>
              <a:cs typeface="SimSun"/>
            </a:endParaRPr>
          </a:p>
          <a:p>
            <a:pPr marL="194945">
              <a:lnSpc>
                <a:spcPct val="100000"/>
              </a:lnSpc>
              <a:tabLst>
                <a:tab pos="734695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统设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备表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SDT：记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录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中全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的情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况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每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个设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占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个表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目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7996" y="3561588"/>
            <a:ext cx="3663696" cy="220065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设备分配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800605"/>
            <a:ext cx="8148320" cy="3516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设备分配时应考虑的问题：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750">
              <a:latin typeface="SimSun"/>
              <a:cs typeface="SimSun"/>
            </a:endParaRPr>
          </a:p>
          <a:p>
            <a:pPr marL="36766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设备的固有属性：独占设备、共享设备、虚拟设备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SimSun"/>
              <a:cs typeface="SimSun"/>
            </a:endParaRPr>
          </a:p>
          <a:p>
            <a:pPr marL="36766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设备分配算法：先来先服务、优先级高者优先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SimSun"/>
              <a:cs typeface="SimSun"/>
            </a:endParaRPr>
          </a:p>
          <a:p>
            <a:pPr marL="36766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设备分配中的安全性：安全分配方式、不安全分配方式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156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二、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系统的层次结构和模型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1061" y="5413959"/>
            <a:ext cx="1244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SimSun"/>
                <a:cs typeface="SimSun"/>
              </a:rPr>
              <a:t>执行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dirty="0" sz="1800" spc="-5">
                <a:solidFill>
                  <a:srgbClr val="C00000"/>
                </a:solidFill>
                <a:latin typeface="SimSun"/>
                <a:cs typeface="SimSun"/>
              </a:rPr>
              <a:t>操作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2175" y="5397195"/>
            <a:ext cx="2588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硬件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2175" y="4661357"/>
            <a:ext cx="25888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022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中断处理程序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3777" y="2271776"/>
            <a:ext cx="3518535" cy="21361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solidFill>
                  <a:srgbClr val="C00000"/>
                </a:solidFill>
                <a:latin typeface="SimSun"/>
                <a:cs typeface="SimSun"/>
              </a:rPr>
              <a:t>产生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dirty="0" sz="1800" spc="-5">
                <a:solidFill>
                  <a:srgbClr val="C00000"/>
                </a:solidFill>
                <a:latin typeface="SimSun"/>
                <a:cs typeface="SimSun"/>
              </a:rPr>
              <a:t>请求、格式化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dirty="0" sz="1800" spc="-5">
                <a:solidFill>
                  <a:srgbClr val="C00000"/>
                </a:solidFill>
                <a:latin typeface="SimSun"/>
                <a:cs typeface="SimSun"/>
              </a:rPr>
              <a:t>、</a:t>
            </a:r>
            <a:r>
              <a:rPr dirty="0" sz="1800" spc="-5">
                <a:solidFill>
                  <a:srgbClr val="C00000"/>
                </a:solidFill>
                <a:latin typeface="Times New Roman"/>
                <a:cs typeface="Times New Roman"/>
              </a:rPr>
              <a:t>Spooling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C00000"/>
                </a:solidFill>
                <a:latin typeface="SimSun"/>
                <a:cs typeface="SimSun"/>
              </a:rPr>
              <a:t>（与用户交互的接口）</a:t>
            </a:r>
            <a:endParaRPr sz="18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800">
                <a:solidFill>
                  <a:srgbClr val="C00000"/>
                </a:solidFill>
                <a:latin typeface="SimSun"/>
                <a:cs typeface="SimSun"/>
              </a:rPr>
              <a:t>映射、保护、分块、缓冲、分配</a:t>
            </a:r>
            <a:endParaRPr sz="18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C00000"/>
                </a:solidFill>
                <a:latin typeface="SimSun"/>
                <a:cs typeface="SimSun"/>
              </a:rPr>
              <a:t>（用户程序与设备驱动器的接口）</a:t>
            </a:r>
            <a:endParaRPr sz="18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800">
                <a:solidFill>
                  <a:srgbClr val="C00000"/>
                </a:solidFill>
                <a:latin typeface="SimSun"/>
                <a:cs typeface="SimSun"/>
              </a:rPr>
              <a:t>设置设备寄存器，检查寄存器状态</a:t>
            </a:r>
            <a:endParaRPr sz="18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C00000"/>
                </a:solidFill>
                <a:latin typeface="SimSun"/>
                <a:cs typeface="SimSun"/>
              </a:rPr>
              <a:t>（与硬件直接相关）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2175" y="3926585"/>
            <a:ext cx="2588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22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设备驱动程序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2175" y="3200526"/>
            <a:ext cx="2588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19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设备独立性软件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2175" y="2474468"/>
            <a:ext cx="2588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5659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用户层软件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43125" y="1860042"/>
            <a:ext cx="2626995" cy="4080510"/>
            <a:chOff x="2143125" y="1860042"/>
            <a:chExt cx="2626995" cy="4080510"/>
          </a:xfrm>
        </p:grpSpPr>
        <p:sp>
          <p:nvSpPr>
            <p:cNvPr id="11" name="object 11"/>
            <p:cNvSpPr/>
            <p:nvPr/>
          </p:nvSpPr>
          <p:spPr>
            <a:xfrm>
              <a:off x="2152650" y="2282190"/>
              <a:ext cx="2607945" cy="0"/>
            </a:xfrm>
            <a:custGeom>
              <a:avLst/>
              <a:gdLst/>
              <a:ahLst/>
              <a:cxnLst/>
              <a:rect l="l" t="t" r="r" b="b"/>
              <a:pathLst>
                <a:path w="2607945" h="0">
                  <a:moveTo>
                    <a:pt x="0" y="0"/>
                  </a:moveTo>
                  <a:lnTo>
                    <a:pt x="260756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51887" y="3008376"/>
              <a:ext cx="2607945" cy="2196465"/>
            </a:xfrm>
            <a:custGeom>
              <a:avLst/>
              <a:gdLst/>
              <a:ahLst/>
              <a:cxnLst/>
              <a:rect l="l" t="t" r="r" b="b"/>
              <a:pathLst>
                <a:path w="2607945" h="2196465">
                  <a:moveTo>
                    <a:pt x="0" y="0"/>
                  </a:moveTo>
                  <a:lnTo>
                    <a:pt x="2607564" y="0"/>
                  </a:lnTo>
                </a:path>
                <a:path w="2607945" h="2196465">
                  <a:moveTo>
                    <a:pt x="0" y="725424"/>
                  </a:moveTo>
                  <a:lnTo>
                    <a:pt x="2607564" y="725424"/>
                  </a:lnTo>
                </a:path>
                <a:path w="2607945" h="2196465">
                  <a:moveTo>
                    <a:pt x="0" y="1450848"/>
                  </a:moveTo>
                  <a:lnTo>
                    <a:pt x="2607564" y="1450848"/>
                  </a:lnTo>
                </a:path>
                <a:path w="2607945" h="2196465">
                  <a:moveTo>
                    <a:pt x="0" y="2196084"/>
                  </a:moveTo>
                  <a:lnTo>
                    <a:pt x="2607564" y="21960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52650" y="2282190"/>
              <a:ext cx="2607945" cy="3648710"/>
            </a:xfrm>
            <a:custGeom>
              <a:avLst/>
              <a:gdLst/>
              <a:ahLst/>
              <a:cxnLst/>
              <a:rect l="l" t="t" r="r" b="b"/>
              <a:pathLst>
                <a:path w="2607945" h="3648710">
                  <a:moveTo>
                    <a:pt x="0" y="3648456"/>
                  </a:moveTo>
                  <a:lnTo>
                    <a:pt x="2607564" y="3648456"/>
                  </a:lnTo>
                </a:path>
                <a:path w="2607945" h="3648710">
                  <a:moveTo>
                    <a:pt x="0" y="0"/>
                  </a:moveTo>
                  <a:lnTo>
                    <a:pt x="0" y="364845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60214" y="2282190"/>
              <a:ext cx="0" cy="3648710"/>
            </a:xfrm>
            <a:custGeom>
              <a:avLst/>
              <a:gdLst/>
              <a:ahLst/>
              <a:cxnLst/>
              <a:rect l="l" t="t" r="r" b="b"/>
              <a:pathLst>
                <a:path w="0" h="3648710">
                  <a:moveTo>
                    <a:pt x="0" y="0"/>
                  </a:moveTo>
                  <a:lnTo>
                    <a:pt x="0" y="364845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73046" y="1860041"/>
              <a:ext cx="2319655" cy="3665220"/>
            </a:xfrm>
            <a:custGeom>
              <a:avLst/>
              <a:gdLst/>
              <a:ahLst/>
              <a:cxnLst/>
              <a:rect l="l" t="t" r="r" b="b"/>
              <a:pathLst>
                <a:path w="2319654" h="3665220">
                  <a:moveTo>
                    <a:pt x="76200" y="3589020"/>
                  </a:moveTo>
                  <a:lnTo>
                    <a:pt x="50800" y="3589020"/>
                  </a:lnTo>
                  <a:lnTo>
                    <a:pt x="50800" y="3086100"/>
                  </a:lnTo>
                  <a:lnTo>
                    <a:pt x="25400" y="3086100"/>
                  </a:lnTo>
                  <a:lnTo>
                    <a:pt x="25400" y="3589020"/>
                  </a:lnTo>
                  <a:lnTo>
                    <a:pt x="0" y="3589020"/>
                  </a:lnTo>
                  <a:lnTo>
                    <a:pt x="38100" y="3665220"/>
                  </a:lnTo>
                  <a:lnTo>
                    <a:pt x="69850" y="3601720"/>
                  </a:lnTo>
                  <a:lnTo>
                    <a:pt x="76200" y="3589020"/>
                  </a:lnTo>
                  <a:close/>
                </a:path>
                <a:path w="2319654" h="3665220">
                  <a:moveTo>
                    <a:pt x="76200" y="2817876"/>
                  </a:moveTo>
                  <a:lnTo>
                    <a:pt x="50800" y="2817876"/>
                  </a:lnTo>
                  <a:lnTo>
                    <a:pt x="50800" y="2314956"/>
                  </a:lnTo>
                  <a:lnTo>
                    <a:pt x="25400" y="2314956"/>
                  </a:lnTo>
                  <a:lnTo>
                    <a:pt x="25400" y="2817876"/>
                  </a:lnTo>
                  <a:lnTo>
                    <a:pt x="0" y="2817876"/>
                  </a:lnTo>
                  <a:lnTo>
                    <a:pt x="38100" y="2894076"/>
                  </a:lnTo>
                  <a:lnTo>
                    <a:pt x="69850" y="2830576"/>
                  </a:lnTo>
                  <a:lnTo>
                    <a:pt x="76200" y="2817876"/>
                  </a:lnTo>
                  <a:close/>
                </a:path>
                <a:path w="2319654" h="3665220">
                  <a:moveTo>
                    <a:pt x="76200" y="2110740"/>
                  </a:moveTo>
                  <a:lnTo>
                    <a:pt x="50800" y="2110740"/>
                  </a:lnTo>
                  <a:lnTo>
                    <a:pt x="50800" y="1607820"/>
                  </a:lnTo>
                  <a:lnTo>
                    <a:pt x="25400" y="1607820"/>
                  </a:lnTo>
                  <a:lnTo>
                    <a:pt x="25400" y="2110740"/>
                  </a:lnTo>
                  <a:lnTo>
                    <a:pt x="0" y="2110740"/>
                  </a:lnTo>
                  <a:lnTo>
                    <a:pt x="38100" y="2186940"/>
                  </a:lnTo>
                  <a:lnTo>
                    <a:pt x="69850" y="2123440"/>
                  </a:lnTo>
                  <a:lnTo>
                    <a:pt x="76200" y="2110740"/>
                  </a:lnTo>
                  <a:close/>
                </a:path>
                <a:path w="2319654" h="3665220">
                  <a:moveTo>
                    <a:pt x="76200" y="1402080"/>
                  </a:moveTo>
                  <a:lnTo>
                    <a:pt x="50800" y="1402080"/>
                  </a:lnTo>
                  <a:lnTo>
                    <a:pt x="50800" y="900684"/>
                  </a:lnTo>
                  <a:lnTo>
                    <a:pt x="25400" y="900684"/>
                  </a:lnTo>
                  <a:lnTo>
                    <a:pt x="25400" y="1402080"/>
                  </a:lnTo>
                  <a:lnTo>
                    <a:pt x="0" y="1402080"/>
                  </a:lnTo>
                  <a:lnTo>
                    <a:pt x="38100" y="1478280"/>
                  </a:lnTo>
                  <a:lnTo>
                    <a:pt x="69850" y="1414780"/>
                  </a:lnTo>
                  <a:lnTo>
                    <a:pt x="76200" y="1402080"/>
                  </a:lnTo>
                  <a:close/>
                </a:path>
                <a:path w="2319654" h="3665220">
                  <a:moveTo>
                    <a:pt x="76200" y="502920"/>
                  </a:moveTo>
                  <a:lnTo>
                    <a:pt x="50800" y="502920"/>
                  </a:lnTo>
                  <a:lnTo>
                    <a:pt x="50800" y="0"/>
                  </a:lnTo>
                  <a:lnTo>
                    <a:pt x="25400" y="0"/>
                  </a:lnTo>
                  <a:lnTo>
                    <a:pt x="25400" y="502920"/>
                  </a:lnTo>
                  <a:lnTo>
                    <a:pt x="0" y="502920"/>
                  </a:lnTo>
                  <a:lnTo>
                    <a:pt x="38100" y="579120"/>
                  </a:lnTo>
                  <a:lnTo>
                    <a:pt x="69850" y="515620"/>
                  </a:lnTo>
                  <a:lnTo>
                    <a:pt x="76200" y="502920"/>
                  </a:lnTo>
                  <a:close/>
                </a:path>
                <a:path w="2319654" h="3665220">
                  <a:moveTo>
                    <a:pt x="2319528" y="3162300"/>
                  </a:moveTo>
                  <a:lnTo>
                    <a:pt x="2313178" y="3149600"/>
                  </a:lnTo>
                  <a:lnTo>
                    <a:pt x="2281428" y="3086100"/>
                  </a:lnTo>
                  <a:lnTo>
                    <a:pt x="2243328" y="3162300"/>
                  </a:lnTo>
                  <a:lnTo>
                    <a:pt x="2268728" y="3162300"/>
                  </a:lnTo>
                  <a:lnTo>
                    <a:pt x="2268728" y="3665220"/>
                  </a:lnTo>
                  <a:lnTo>
                    <a:pt x="2294128" y="3665220"/>
                  </a:lnTo>
                  <a:lnTo>
                    <a:pt x="2294128" y="3162300"/>
                  </a:lnTo>
                  <a:lnTo>
                    <a:pt x="2319528" y="3162300"/>
                  </a:lnTo>
                  <a:close/>
                </a:path>
                <a:path w="2319654" h="3665220">
                  <a:moveTo>
                    <a:pt x="2319528" y="2391156"/>
                  </a:moveTo>
                  <a:lnTo>
                    <a:pt x="2313178" y="2378456"/>
                  </a:lnTo>
                  <a:lnTo>
                    <a:pt x="2281428" y="2314956"/>
                  </a:lnTo>
                  <a:lnTo>
                    <a:pt x="2243328" y="2391156"/>
                  </a:lnTo>
                  <a:lnTo>
                    <a:pt x="2268728" y="2391156"/>
                  </a:lnTo>
                  <a:lnTo>
                    <a:pt x="2268728" y="2894076"/>
                  </a:lnTo>
                  <a:lnTo>
                    <a:pt x="2294128" y="2894076"/>
                  </a:lnTo>
                  <a:lnTo>
                    <a:pt x="2294128" y="2391156"/>
                  </a:lnTo>
                  <a:lnTo>
                    <a:pt x="2319528" y="2391156"/>
                  </a:lnTo>
                  <a:close/>
                </a:path>
                <a:path w="2319654" h="3665220">
                  <a:moveTo>
                    <a:pt x="2319528" y="1620012"/>
                  </a:moveTo>
                  <a:lnTo>
                    <a:pt x="2313178" y="1607312"/>
                  </a:lnTo>
                  <a:lnTo>
                    <a:pt x="2281428" y="1543812"/>
                  </a:lnTo>
                  <a:lnTo>
                    <a:pt x="2243328" y="1620012"/>
                  </a:lnTo>
                  <a:lnTo>
                    <a:pt x="2268728" y="1620012"/>
                  </a:lnTo>
                  <a:lnTo>
                    <a:pt x="2268728" y="2122932"/>
                  </a:lnTo>
                  <a:lnTo>
                    <a:pt x="2294128" y="2122932"/>
                  </a:lnTo>
                  <a:lnTo>
                    <a:pt x="2294128" y="1620012"/>
                  </a:lnTo>
                  <a:lnTo>
                    <a:pt x="2319528" y="1620012"/>
                  </a:lnTo>
                  <a:close/>
                </a:path>
                <a:path w="2319654" h="3665220">
                  <a:moveTo>
                    <a:pt x="2319528" y="912876"/>
                  </a:moveTo>
                  <a:lnTo>
                    <a:pt x="2313178" y="900176"/>
                  </a:lnTo>
                  <a:lnTo>
                    <a:pt x="2281428" y="836676"/>
                  </a:lnTo>
                  <a:lnTo>
                    <a:pt x="2243328" y="912876"/>
                  </a:lnTo>
                  <a:lnTo>
                    <a:pt x="2268728" y="912876"/>
                  </a:lnTo>
                  <a:lnTo>
                    <a:pt x="2268728" y="1415796"/>
                  </a:lnTo>
                  <a:lnTo>
                    <a:pt x="2294128" y="1415796"/>
                  </a:lnTo>
                  <a:lnTo>
                    <a:pt x="2294128" y="912876"/>
                  </a:lnTo>
                  <a:lnTo>
                    <a:pt x="2319528" y="912876"/>
                  </a:lnTo>
                  <a:close/>
                </a:path>
                <a:path w="2319654" h="3665220">
                  <a:moveTo>
                    <a:pt x="2319528" y="76200"/>
                  </a:moveTo>
                  <a:lnTo>
                    <a:pt x="2313178" y="63500"/>
                  </a:lnTo>
                  <a:lnTo>
                    <a:pt x="2281428" y="0"/>
                  </a:lnTo>
                  <a:lnTo>
                    <a:pt x="2243328" y="76200"/>
                  </a:lnTo>
                  <a:lnTo>
                    <a:pt x="2268728" y="76200"/>
                  </a:lnTo>
                  <a:lnTo>
                    <a:pt x="2268728" y="579120"/>
                  </a:lnTo>
                  <a:lnTo>
                    <a:pt x="2294128" y="579120"/>
                  </a:lnTo>
                  <a:lnTo>
                    <a:pt x="2294128" y="76200"/>
                  </a:lnTo>
                  <a:lnTo>
                    <a:pt x="231952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156328" y="1469212"/>
            <a:ext cx="87439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I/O</a:t>
            </a:r>
            <a:r>
              <a:rPr dirty="0" sz="2000">
                <a:latin typeface="SimSun"/>
                <a:cs typeface="SimSun"/>
              </a:rPr>
              <a:t>应答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9053" y="6075984"/>
            <a:ext cx="24117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rebuchet MS"/>
                <a:cs typeface="Trebuchet MS"/>
              </a:rPr>
              <a:t>I/O</a:t>
            </a:r>
            <a:r>
              <a:rPr dirty="0" sz="2000" spc="10" b="1">
                <a:latin typeface="Microsoft YaHei UI"/>
                <a:cs typeface="Microsoft YaHei UI"/>
              </a:rPr>
              <a:t>系统的</a:t>
            </a:r>
            <a:r>
              <a:rPr dirty="0" sz="2000" b="1">
                <a:latin typeface="Microsoft YaHei UI"/>
                <a:cs typeface="Microsoft YaHei UI"/>
              </a:rPr>
              <a:t>层次</a:t>
            </a:r>
            <a:r>
              <a:rPr dirty="0" sz="2000" spc="-15" b="1">
                <a:latin typeface="Microsoft YaHei UI"/>
                <a:cs typeface="Microsoft YaHei UI"/>
              </a:rPr>
              <a:t>结</a:t>
            </a:r>
            <a:r>
              <a:rPr dirty="0" sz="2000" b="1">
                <a:latin typeface="Microsoft YaHei UI"/>
                <a:cs typeface="Microsoft YaHei UI"/>
              </a:rPr>
              <a:t>构图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设备分配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63446"/>
            <a:ext cx="9207500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设备分配过程：一个进程只有获得了通道、控制器和所需设备三者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之后，才具备了进行I/O操作的物理条件。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464820">
              <a:lnSpc>
                <a:spcPct val="100000"/>
              </a:lnSpc>
              <a:tabLst>
                <a:tab pos="9086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分配设备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464820">
              <a:lnSpc>
                <a:spcPct val="100000"/>
              </a:lnSpc>
              <a:tabLst>
                <a:tab pos="9086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分配控制器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464820">
              <a:lnSpc>
                <a:spcPct val="100000"/>
              </a:lnSpc>
              <a:tabLst>
                <a:tab pos="9086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分配通道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608" y="316990"/>
            <a:ext cx="9150096" cy="654100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3859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/>
              <a:t>6.5	</a:t>
            </a:r>
            <a:r>
              <a:rPr dirty="0" spc="10">
                <a:latin typeface="Microsoft YaHei UI"/>
                <a:cs typeface="Microsoft YaHei UI"/>
              </a:rPr>
              <a:t>用户层</a:t>
            </a:r>
            <a:r>
              <a:rPr dirty="0" spc="15">
                <a:latin typeface="Microsoft YaHei UI"/>
                <a:cs typeface="Microsoft YaHei UI"/>
              </a:rPr>
              <a:t>的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软件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63446"/>
            <a:ext cx="9062720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层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I/O软件的功能：实现与用户交互的接❑，用户可直接调用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该层所提供的、与IO操作有关的库函数对设备进行操作。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小部分I/O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系统软件放在了用户应用层上：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与用户程序链接在一起的库函数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假脱机系统（虚拟设备）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系统调用与库函数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63446"/>
            <a:ext cx="280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系统调用的引入：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926" y="2521711"/>
            <a:ext cx="4646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18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应用进程取得OS所提供的服务；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926" y="3380943"/>
            <a:ext cx="46462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15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安全性：不允许运行在用户态的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6469" y="4113021"/>
            <a:ext cx="429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应用进程直接调用运行在核心态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6469" y="4844922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的OS过程。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214" y="5702909"/>
            <a:ext cx="4940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系统调用的执行过程：（如右图）</a:t>
            </a:r>
            <a:endParaRPr sz="2400">
              <a:latin typeface="SimSun"/>
              <a:cs typeface="SimSu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63080" y="2851785"/>
          <a:ext cx="1242060" cy="265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0"/>
              </a:tblGrid>
              <a:tr h="877824">
                <a:tc>
                  <a:txBody>
                    <a:bodyPr/>
                    <a:lstStyle/>
                    <a:p>
                      <a:pPr marL="377190" marR="142240" indent="-22860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系统调用 </a:t>
                      </a:r>
                      <a:r>
                        <a:rPr dirty="0" sz="1800">
                          <a:latin typeface="SimSun"/>
                          <a:cs typeface="SimSun"/>
                        </a:rPr>
                        <a:t>命令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511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7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3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372606" y="2861309"/>
            <a:ext cx="1213485" cy="1755775"/>
          </a:xfrm>
          <a:custGeom>
            <a:avLst/>
            <a:gdLst/>
            <a:ahLst/>
            <a:cxnLst/>
            <a:rect l="l" t="t" r="r" b="b"/>
            <a:pathLst>
              <a:path w="1213484" h="1755775">
                <a:moveTo>
                  <a:pt x="1213104" y="0"/>
                </a:moveTo>
                <a:lnTo>
                  <a:pt x="0" y="0"/>
                </a:lnTo>
                <a:lnTo>
                  <a:pt x="0" y="873252"/>
                </a:lnTo>
                <a:lnTo>
                  <a:pt x="0" y="882396"/>
                </a:lnTo>
                <a:lnTo>
                  <a:pt x="0" y="1755648"/>
                </a:lnTo>
                <a:lnTo>
                  <a:pt x="1213104" y="1755648"/>
                </a:lnTo>
                <a:lnTo>
                  <a:pt x="1213104" y="882396"/>
                </a:lnTo>
                <a:lnTo>
                  <a:pt x="1213104" y="873252"/>
                </a:lnTo>
                <a:lnTo>
                  <a:pt x="1213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6372605" y="1765554"/>
            <a:ext cx="4630420" cy="4404995"/>
            <a:chOff x="6372605" y="1765554"/>
            <a:chExt cx="4630420" cy="4404995"/>
          </a:xfrm>
        </p:grpSpPr>
        <p:sp>
          <p:nvSpPr>
            <p:cNvPr id="12" name="object 12"/>
            <p:cNvSpPr/>
            <p:nvPr/>
          </p:nvSpPr>
          <p:spPr>
            <a:xfrm>
              <a:off x="6372606" y="3566921"/>
              <a:ext cx="4620895" cy="1932939"/>
            </a:xfrm>
            <a:custGeom>
              <a:avLst/>
              <a:gdLst/>
              <a:ahLst/>
              <a:cxnLst/>
              <a:rect l="l" t="t" r="r" b="b"/>
              <a:pathLst>
                <a:path w="4620895" h="1932939">
                  <a:moveTo>
                    <a:pt x="1213104" y="1050036"/>
                  </a:moveTo>
                  <a:lnTo>
                    <a:pt x="0" y="1050036"/>
                  </a:lnTo>
                  <a:lnTo>
                    <a:pt x="0" y="1932432"/>
                  </a:lnTo>
                  <a:lnTo>
                    <a:pt x="1213104" y="1932432"/>
                  </a:lnTo>
                  <a:lnTo>
                    <a:pt x="1213104" y="1050036"/>
                  </a:lnTo>
                  <a:close/>
                </a:path>
                <a:path w="4620895" h="1932939">
                  <a:moveTo>
                    <a:pt x="4620768" y="0"/>
                  </a:moveTo>
                  <a:lnTo>
                    <a:pt x="3407664" y="0"/>
                  </a:lnTo>
                  <a:lnTo>
                    <a:pt x="3407664" y="1217676"/>
                  </a:lnTo>
                  <a:lnTo>
                    <a:pt x="4620768" y="1217676"/>
                  </a:lnTo>
                  <a:lnTo>
                    <a:pt x="4620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80270" y="3566922"/>
              <a:ext cx="1213485" cy="1217930"/>
            </a:xfrm>
            <a:custGeom>
              <a:avLst/>
              <a:gdLst/>
              <a:ahLst/>
              <a:cxnLst/>
              <a:rect l="l" t="t" r="r" b="b"/>
              <a:pathLst>
                <a:path w="1213484" h="1217929">
                  <a:moveTo>
                    <a:pt x="0" y="1217676"/>
                  </a:moveTo>
                  <a:lnTo>
                    <a:pt x="1213103" y="1217676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121767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811005" y="1765554"/>
              <a:ext cx="0" cy="4404995"/>
            </a:xfrm>
            <a:custGeom>
              <a:avLst/>
              <a:gdLst/>
              <a:ahLst/>
              <a:cxnLst/>
              <a:rect l="l" t="t" r="r" b="b"/>
              <a:pathLst>
                <a:path w="0" h="4404995">
                  <a:moveTo>
                    <a:pt x="0" y="0"/>
                  </a:moveTo>
                  <a:lnTo>
                    <a:pt x="0" y="4404436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84948" y="3518915"/>
              <a:ext cx="2196465" cy="1275715"/>
            </a:xfrm>
            <a:custGeom>
              <a:avLst/>
              <a:gdLst/>
              <a:ahLst/>
              <a:cxnLst/>
              <a:rect l="l" t="t" r="r" b="b"/>
              <a:pathLst>
                <a:path w="2196465" h="1275714">
                  <a:moveTo>
                    <a:pt x="2195449" y="48006"/>
                  </a:moveTo>
                  <a:lnTo>
                    <a:pt x="2178926" y="40017"/>
                  </a:lnTo>
                  <a:lnTo>
                    <a:pt x="2101342" y="2413"/>
                  </a:lnTo>
                  <a:lnTo>
                    <a:pt x="2096643" y="0"/>
                  </a:lnTo>
                  <a:lnTo>
                    <a:pt x="2090928" y="2032"/>
                  </a:lnTo>
                  <a:lnTo>
                    <a:pt x="2088642" y="6731"/>
                  </a:lnTo>
                  <a:lnTo>
                    <a:pt x="2086356" y="11557"/>
                  </a:lnTo>
                  <a:lnTo>
                    <a:pt x="2088261" y="17145"/>
                  </a:lnTo>
                  <a:lnTo>
                    <a:pt x="2140762" y="42697"/>
                  </a:lnTo>
                  <a:lnTo>
                    <a:pt x="0" y="206121"/>
                  </a:lnTo>
                  <a:lnTo>
                    <a:pt x="1524" y="225171"/>
                  </a:lnTo>
                  <a:lnTo>
                    <a:pt x="2142134" y="61620"/>
                  </a:lnTo>
                  <a:lnTo>
                    <a:pt x="2098548" y="91694"/>
                  </a:lnTo>
                  <a:lnTo>
                    <a:pt x="2094230" y="94742"/>
                  </a:lnTo>
                  <a:lnTo>
                    <a:pt x="2093087" y="100711"/>
                  </a:lnTo>
                  <a:lnTo>
                    <a:pt x="2096135" y="105029"/>
                  </a:lnTo>
                  <a:lnTo>
                    <a:pt x="2099056" y="109347"/>
                  </a:lnTo>
                  <a:lnTo>
                    <a:pt x="2105025" y="110363"/>
                  </a:lnTo>
                  <a:lnTo>
                    <a:pt x="2109343" y="107442"/>
                  </a:lnTo>
                  <a:lnTo>
                    <a:pt x="2195449" y="48006"/>
                  </a:lnTo>
                  <a:close/>
                </a:path>
                <a:path w="2196465" h="1275714">
                  <a:moveTo>
                    <a:pt x="2196084" y="1256157"/>
                  </a:moveTo>
                  <a:lnTo>
                    <a:pt x="55321" y="1092720"/>
                  </a:lnTo>
                  <a:lnTo>
                    <a:pt x="60820" y="1090041"/>
                  </a:lnTo>
                  <a:lnTo>
                    <a:pt x="107823" y="1067181"/>
                  </a:lnTo>
                  <a:lnTo>
                    <a:pt x="109855" y="1061593"/>
                  </a:lnTo>
                  <a:lnTo>
                    <a:pt x="107442" y="1056767"/>
                  </a:lnTo>
                  <a:lnTo>
                    <a:pt x="105156" y="1052068"/>
                  </a:lnTo>
                  <a:lnTo>
                    <a:pt x="99441" y="1050036"/>
                  </a:lnTo>
                  <a:lnTo>
                    <a:pt x="94742" y="1052449"/>
                  </a:lnTo>
                  <a:lnTo>
                    <a:pt x="762" y="1098042"/>
                  </a:lnTo>
                  <a:lnTo>
                    <a:pt x="86741" y="1157478"/>
                  </a:lnTo>
                  <a:lnTo>
                    <a:pt x="91059" y="1160399"/>
                  </a:lnTo>
                  <a:lnTo>
                    <a:pt x="97028" y="1159383"/>
                  </a:lnTo>
                  <a:lnTo>
                    <a:pt x="99949" y="1155065"/>
                  </a:lnTo>
                  <a:lnTo>
                    <a:pt x="102997" y="1150747"/>
                  </a:lnTo>
                  <a:lnTo>
                    <a:pt x="101854" y="1144778"/>
                  </a:lnTo>
                  <a:lnTo>
                    <a:pt x="97536" y="1141730"/>
                  </a:lnTo>
                  <a:lnTo>
                    <a:pt x="53936" y="1111656"/>
                  </a:lnTo>
                  <a:lnTo>
                    <a:pt x="2194560" y="1275207"/>
                  </a:lnTo>
                  <a:lnTo>
                    <a:pt x="2196084" y="1256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592569" y="2500121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用户程序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20508" y="1721865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用户态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90964" y="1721865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内核态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09686" y="331355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调用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7030" y="471957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返回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系统调用与库函数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36014"/>
            <a:ext cx="9818370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用户进程通过系统调用获取O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提供的所有功能，系统调用是应用程序取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得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OS所有服务的唯一途径。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19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系统调用是指面向硬件的一个调用，是内核提供的、功能十分强大的一 系列的函数。这些系统调用是在内核中实现的，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OS为用户态运行的进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程和硬件设备（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如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CPU、磁盘、打印机等）进行交互提供的一组接❑，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 即是设置在应用程序和硬件设备之间的一个接❑层，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OS留给用户程序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的一个接❑。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系统调用与库函数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543049"/>
            <a:ext cx="9869805" cy="4779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95"/>
              </a:spcBef>
              <a:tabLst>
                <a:tab pos="3422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库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函数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函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，是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把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些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常用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函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数编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一个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，供别</a:t>
            </a:r>
            <a:endParaRPr sz="220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  <a:spcBef>
                <a:spcPts val="1585"/>
              </a:spcBef>
            </a:pP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用。别人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的时候把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在的文件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名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#include&lt;&gt;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到里</a:t>
            </a:r>
            <a:r>
              <a:rPr dirty="0" sz="2200" spc="-15">
                <a:solidFill>
                  <a:srgbClr val="404040"/>
                </a:solidFill>
                <a:latin typeface="SimSun"/>
                <a:cs typeface="SimSun"/>
              </a:rPr>
              <a:t>面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就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可以了，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般放</a:t>
            </a: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1585"/>
              </a:spcBef>
            </a:pPr>
            <a:r>
              <a:rPr dirty="0" sz="2200" spc="5">
                <a:solidFill>
                  <a:srgbClr val="404040"/>
                </a:solidFill>
                <a:latin typeface="SimSun"/>
                <a:cs typeface="SimSun"/>
              </a:rPr>
              <a:t>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lib文件里。</a:t>
            </a:r>
            <a:endParaRPr sz="2200">
              <a:latin typeface="SimSun"/>
              <a:cs typeface="SimSun"/>
            </a:endParaRPr>
          </a:p>
          <a:p>
            <a:pPr marL="355600" marR="5715" indent="-342900">
              <a:lnSpc>
                <a:spcPct val="16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统调用提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供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给用户的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直接而纯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碎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的高级服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务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，如果想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更加人性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化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，具有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更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符合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定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况的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能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那么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就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要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我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们用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户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自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己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定义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因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此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衍生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函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数，它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把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部分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用包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起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。比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我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们要</a:t>
            </a:r>
            <a:r>
              <a:rPr dirty="0" sz="2200" spc="3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 spc="-15">
                <a:solidFill>
                  <a:srgbClr val="404040"/>
                </a:solidFill>
                <a:latin typeface="SimSun"/>
                <a:cs typeface="SimSun"/>
              </a:rPr>
              <a:t>C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打印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句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话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候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果没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用到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库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函</a:t>
            </a:r>
            <a:r>
              <a:rPr dirty="0" sz="2200" spc="1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printf，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那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么我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们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就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要自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己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实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，需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200" spc="3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putc()和write()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等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这样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些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统函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得比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较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烦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，所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调用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方便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使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作系统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接❑，而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库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函数则是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了人们编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的方便。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2717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假脱机（</a:t>
            </a:r>
            <a:r>
              <a:rPr dirty="0" spc="-5"/>
              <a:t>SPOOL</a:t>
            </a:r>
            <a:r>
              <a:rPr dirty="0" spc="10"/>
              <a:t>i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10">
                <a:latin typeface="Microsoft YaHei UI"/>
                <a:cs typeface="Microsoft YaHei UI"/>
              </a:rPr>
              <a:t>）系统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663446"/>
            <a:ext cx="9824720" cy="490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虚拟性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OS的四大特性之一。如果说可以通过多道程序技术将一台物理</a:t>
            </a:r>
            <a:endParaRPr sz="2400">
              <a:latin typeface="SimSun"/>
              <a:cs typeface="SimSun"/>
            </a:endParaRPr>
          </a:p>
          <a:p>
            <a:pPr algn="just" marL="355600" marR="11430">
              <a:lnSpc>
                <a:spcPct val="2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U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虚拟为多台逻辑CPU，从而允许多个用户共享一台主机，那么，通过  SPOOLin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g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技术便可将一台物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理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I/O设备虚拟为多台逻辑I/O设备，同样允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许多个用户共享一台物理I/O设备。</a:t>
            </a:r>
            <a:endParaRPr sz="2400">
              <a:latin typeface="SimSun"/>
              <a:cs typeface="SimSun"/>
            </a:endParaRPr>
          </a:p>
          <a:p>
            <a:pPr algn="just" marL="355600" marR="5080" indent="-342900">
              <a:lnSpc>
                <a:spcPct val="200100"/>
              </a:lnSpc>
              <a:spcBef>
                <a:spcPts val="994"/>
              </a:spcBef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2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SPOOLing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（即外围设备联机并行操作），</a:t>
            </a:r>
            <a:r>
              <a:rPr dirty="0" sz="2400" spc="-35">
                <a:solidFill>
                  <a:srgbClr val="404040"/>
                </a:solidFill>
                <a:latin typeface="SimSun"/>
                <a:cs typeface="SimSun"/>
              </a:rPr>
              <a:t>即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Simultaneous Peripheral </a:t>
            </a:r>
            <a:r>
              <a:rPr dirty="0" sz="2400" spc="-118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Operations</a:t>
            </a:r>
            <a:r>
              <a:rPr dirty="0" sz="2400" spc="-9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On-Line的缩写，它是关于慢速字符设备如何与计算机主机 交换信息的一种技术，通常称为“假脱机技术”。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49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假脱机</a:t>
            </a:r>
            <a:r>
              <a:rPr dirty="0">
                <a:latin typeface="Microsoft YaHei UI"/>
                <a:cs typeface="Microsoft YaHei UI"/>
              </a:rPr>
              <a:t>（</a:t>
            </a:r>
            <a:r>
              <a:rPr dirty="0" spc="-10">
                <a:latin typeface="Microsoft YaHei UI"/>
                <a:cs typeface="Microsoft YaHei UI"/>
              </a:rPr>
              <a:t> </a:t>
            </a:r>
            <a:r>
              <a:rPr dirty="0" spc="-5"/>
              <a:t>SPOOLing</a:t>
            </a:r>
            <a:r>
              <a:rPr dirty="0" spc="-30"/>
              <a:t> </a:t>
            </a:r>
            <a:r>
              <a:rPr dirty="0" spc="10">
                <a:latin typeface="Microsoft YaHei UI"/>
                <a:cs typeface="Microsoft YaHei UI"/>
              </a:rPr>
              <a:t>）系统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008073"/>
            <a:ext cx="29597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SPOOLing</a:t>
            </a:r>
            <a:r>
              <a:rPr dirty="0" sz="2400" spc="-7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的组成：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2683890"/>
            <a:ext cx="2604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输入井和输出井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916" y="3360801"/>
            <a:ext cx="3823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输入缓冲区和输出缓冲区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916" y="4035932"/>
            <a:ext cx="3213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输入进程和输出进程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916" y="4711445"/>
            <a:ext cx="1994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井管理程序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71968" y="1970913"/>
            <a:ext cx="1864995" cy="502284"/>
            <a:chOff x="7371968" y="1970913"/>
            <a:chExt cx="1864995" cy="502284"/>
          </a:xfrm>
        </p:grpSpPr>
        <p:sp>
          <p:nvSpPr>
            <p:cNvPr id="9" name="object 9"/>
            <p:cNvSpPr/>
            <p:nvPr/>
          </p:nvSpPr>
          <p:spPr>
            <a:xfrm>
              <a:off x="7381493" y="1980438"/>
              <a:ext cx="1845945" cy="483234"/>
            </a:xfrm>
            <a:custGeom>
              <a:avLst/>
              <a:gdLst/>
              <a:ahLst/>
              <a:cxnLst/>
              <a:rect l="l" t="t" r="r" b="b"/>
              <a:pathLst>
                <a:path w="1845945" h="483235">
                  <a:moveTo>
                    <a:pt x="922781" y="0"/>
                  </a:moveTo>
                  <a:lnTo>
                    <a:pt x="850665" y="727"/>
                  </a:lnTo>
                  <a:lnTo>
                    <a:pt x="780067" y="2872"/>
                  </a:lnTo>
                  <a:lnTo>
                    <a:pt x="711192" y="6382"/>
                  </a:lnTo>
                  <a:lnTo>
                    <a:pt x="644246" y="11203"/>
                  </a:lnTo>
                  <a:lnTo>
                    <a:pt x="579433" y="17280"/>
                  </a:lnTo>
                  <a:lnTo>
                    <a:pt x="516960" y="24561"/>
                  </a:lnTo>
                  <a:lnTo>
                    <a:pt x="457030" y="32991"/>
                  </a:lnTo>
                  <a:lnTo>
                    <a:pt x="399850" y="42517"/>
                  </a:lnTo>
                  <a:lnTo>
                    <a:pt x="345623" y="53084"/>
                  </a:lnTo>
                  <a:lnTo>
                    <a:pt x="294556" y="64639"/>
                  </a:lnTo>
                  <a:lnTo>
                    <a:pt x="246853" y="77128"/>
                  </a:lnTo>
                  <a:lnTo>
                    <a:pt x="202720" y="90498"/>
                  </a:lnTo>
                  <a:lnTo>
                    <a:pt x="162362" y="104693"/>
                  </a:lnTo>
                  <a:lnTo>
                    <a:pt x="125984" y="119662"/>
                  </a:lnTo>
                  <a:lnTo>
                    <a:pt x="65986" y="151701"/>
                  </a:lnTo>
                  <a:lnTo>
                    <a:pt x="24370" y="186185"/>
                  </a:lnTo>
                  <a:lnTo>
                    <a:pt x="2776" y="222684"/>
                  </a:lnTo>
                  <a:lnTo>
                    <a:pt x="0" y="241553"/>
                  </a:lnTo>
                  <a:lnTo>
                    <a:pt x="2776" y="260423"/>
                  </a:lnTo>
                  <a:lnTo>
                    <a:pt x="24370" y="296922"/>
                  </a:lnTo>
                  <a:lnTo>
                    <a:pt x="65986" y="331406"/>
                  </a:lnTo>
                  <a:lnTo>
                    <a:pt x="125983" y="363445"/>
                  </a:lnTo>
                  <a:lnTo>
                    <a:pt x="162362" y="378414"/>
                  </a:lnTo>
                  <a:lnTo>
                    <a:pt x="202720" y="392609"/>
                  </a:lnTo>
                  <a:lnTo>
                    <a:pt x="246853" y="405979"/>
                  </a:lnTo>
                  <a:lnTo>
                    <a:pt x="294556" y="418468"/>
                  </a:lnTo>
                  <a:lnTo>
                    <a:pt x="345623" y="430023"/>
                  </a:lnTo>
                  <a:lnTo>
                    <a:pt x="399850" y="440590"/>
                  </a:lnTo>
                  <a:lnTo>
                    <a:pt x="457030" y="450116"/>
                  </a:lnTo>
                  <a:lnTo>
                    <a:pt x="516960" y="458546"/>
                  </a:lnTo>
                  <a:lnTo>
                    <a:pt x="579433" y="465827"/>
                  </a:lnTo>
                  <a:lnTo>
                    <a:pt x="644246" y="471904"/>
                  </a:lnTo>
                  <a:lnTo>
                    <a:pt x="711192" y="476725"/>
                  </a:lnTo>
                  <a:lnTo>
                    <a:pt x="780067" y="480235"/>
                  </a:lnTo>
                  <a:lnTo>
                    <a:pt x="850665" y="482380"/>
                  </a:lnTo>
                  <a:lnTo>
                    <a:pt x="922781" y="483108"/>
                  </a:lnTo>
                  <a:lnTo>
                    <a:pt x="994898" y="482380"/>
                  </a:lnTo>
                  <a:lnTo>
                    <a:pt x="1065496" y="480235"/>
                  </a:lnTo>
                  <a:lnTo>
                    <a:pt x="1134371" y="476725"/>
                  </a:lnTo>
                  <a:lnTo>
                    <a:pt x="1201317" y="471904"/>
                  </a:lnTo>
                  <a:lnTo>
                    <a:pt x="1266130" y="465827"/>
                  </a:lnTo>
                  <a:lnTo>
                    <a:pt x="1328603" y="458546"/>
                  </a:lnTo>
                  <a:lnTo>
                    <a:pt x="1388533" y="450116"/>
                  </a:lnTo>
                  <a:lnTo>
                    <a:pt x="1445713" y="440590"/>
                  </a:lnTo>
                  <a:lnTo>
                    <a:pt x="1499940" y="430023"/>
                  </a:lnTo>
                  <a:lnTo>
                    <a:pt x="1551007" y="418468"/>
                  </a:lnTo>
                  <a:lnTo>
                    <a:pt x="1598710" y="405979"/>
                  </a:lnTo>
                  <a:lnTo>
                    <a:pt x="1642843" y="392609"/>
                  </a:lnTo>
                  <a:lnTo>
                    <a:pt x="1683201" y="378414"/>
                  </a:lnTo>
                  <a:lnTo>
                    <a:pt x="1719579" y="363445"/>
                  </a:lnTo>
                  <a:lnTo>
                    <a:pt x="1779577" y="331406"/>
                  </a:lnTo>
                  <a:lnTo>
                    <a:pt x="1821193" y="296922"/>
                  </a:lnTo>
                  <a:lnTo>
                    <a:pt x="1842787" y="260423"/>
                  </a:lnTo>
                  <a:lnTo>
                    <a:pt x="1845563" y="241553"/>
                  </a:lnTo>
                  <a:lnTo>
                    <a:pt x="1842787" y="222684"/>
                  </a:lnTo>
                  <a:lnTo>
                    <a:pt x="1821193" y="186185"/>
                  </a:lnTo>
                  <a:lnTo>
                    <a:pt x="1779577" y="151701"/>
                  </a:lnTo>
                  <a:lnTo>
                    <a:pt x="1719579" y="119662"/>
                  </a:lnTo>
                  <a:lnTo>
                    <a:pt x="1683201" y="104693"/>
                  </a:lnTo>
                  <a:lnTo>
                    <a:pt x="1642843" y="90498"/>
                  </a:lnTo>
                  <a:lnTo>
                    <a:pt x="1598710" y="77128"/>
                  </a:lnTo>
                  <a:lnTo>
                    <a:pt x="1551007" y="64639"/>
                  </a:lnTo>
                  <a:lnTo>
                    <a:pt x="1499940" y="53084"/>
                  </a:lnTo>
                  <a:lnTo>
                    <a:pt x="1445713" y="42517"/>
                  </a:lnTo>
                  <a:lnTo>
                    <a:pt x="1388533" y="32991"/>
                  </a:lnTo>
                  <a:lnTo>
                    <a:pt x="1328603" y="24561"/>
                  </a:lnTo>
                  <a:lnTo>
                    <a:pt x="1266130" y="17280"/>
                  </a:lnTo>
                  <a:lnTo>
                    <a:pt x="1201317" y="11203"/>
                  </a:lnTo>
                  <a:lnTo>
                    <a:pt x="1134371" y="6382"/>
                  </a:lnTo>
                  <a:lnTo>
                    <a:pt x="1065496" y="2872"/>
                  </a:lnTo>
                  <a:lnTo>
                    <a:pt x="994898" y="727"/>
                  </a:lnTo>
                  <a:lnTo>
                    <a:pt x="922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81493" y="1980438"/>
              <a:ext cx="1845945" cy="483234"/>
            </a:xfrm>
            <a:custGeom>
              <a:avLst/>
              <a:gdLst/>
              <a:ahLst/>
              <a:cxnLst/>
              <a:rect l="l" t="t" r="r" b="b"/>
              <a:pathLst>
                <a:path w="1845945" h="483235">
                  <a:moveTo>
                    <a:pt x="0" y="241553"/>
                  </a:moveTo>
                  <a:lnTo>
                    <a:pt x="10968" y="204209"/>
                  </a:lnTo>
                  <a:lnTo>
                    <a:pt x="42778" y="168664"/>
                  </a:lnTo>
                  <a:lnTo>
                    <a:pt x="93790" y="135349"/>
                  </a:lnTo>
                  <a:lnTo>
                    <a:pt x="162362" y="104693"/>
                  </a:lnTo>
                  <a:lnTo>
                    <a:pt x="202720" y="90498"/>
                  </a:lnTo>
                  <a:lnTo>
                    <a:pt x="246853" y="77128"/>
                  </a:lnTo>
                  <a:lnTo>
                    <a:pt x="294556" y="64639"/>
                  </a:lnTo>
                  <a:lnTo>
                    <a:pt x="345623" y="53084"/>
                  </a:lnTo>
                  <a:lnTo>
                    <a:pt x="399850" y="42517"/>
                  </a:lnTo>
                  <a:lnTo>
                    <a:pt x="457030" y="32991"/>
                  </a:lnTo>
                  <a:lnTo>
                    <a:pt x="516960" y="24561"/>
                  </a:lnTo>
                  <a:lnTo>
                    <a:pt x="579433" y="17280"/>
                  </a:lnTo>
                  <a:lnTo>
                    <a:pt x="644246" y="11203"/>
                  </a:lnTo>
                  <a:lnTo>
                    <a:pt x="711192" y="6382"/>
                  </a:lnTo>
                  <a:lnTo>
                    <a:pt x="780067" y="2872"/>
                  </a:lnTo>
                  <a:lnTo>
                    <a:pt x="850665" y="727"/>
                  </a:lnTo>
                  <a:lnTo>
                    <a:pt x="922781" y="0"/>
                  </a:lnTo>
                  <a:lnTo>
                    <a:pt x="994898" y="727"/>
                  </a:lnTo>
                  <a:lnTo>
                    <a:pt x="1065496" y="2872"/>
                  </a:lnTo>
                  <a:lnTo>
                    <a:pt x="1134371" y="6382"/>
                  </a:lnTo>
                  <a:lnTo>
                    <a:pt x="1201317" y="11203"/>
                  </a:lnTo>
                  <a:lnTo>
                    <a:pt x="1266130" y="17280"/>
                  </a:lnTo>
                  <a:lnTo>
                    <a:pt x="1328603" y="24561"/>
                  </a:lnTo>
                  <a:lnTo>
                    <a:pt x="1388533" y="32991"/>
                  </a:lnTo>
                  <a:lnTo>
                    <a:pt x="1445713" y="42517"/>
                  </a:lnTo>
                  <a:lnTo>
                    <a:pt x="1499940" y="53084"/>
                  </a:lnTo>
                  <a:lnTo>
                    <a:pt x="1551007" y="64639"/>
                  </a:lnTo>
                  <a:lnTo>
                    <a:pt x="1598710" y="77128"/>
                  </a:lnTo>
                  <a:lnTo>
                    <a:pt x="1642843" y="90498"/>
                  </a:lnTo>
                  <a:lnTo>
                    <a:pt x="1683201" y="104693"/>
                  </a:lnTo>
                  <a:lnTo>
                    <a:pt x="1719579" y="119662"/>
                  </a:lnTo>
                  <a:lnTo>
                    <a:pt x="1779577" y="151701"/>
                  </a:lnTo>
                  <a:lnTo>
                    <a:pt x="1821193" y="186185"/>
                  </a:lnTo>
                  <a:lnTo>
                    <a:pt x="1842787" y="222684"/>
                  </a:lnTo>
                  <a:lnTo>
                    <a:pt x="1845563" y="241553"/>
                  </a:lnTo>
                  <a:lnTo>
                    <a:pt x="1842787" y="260423"/>
                  </a:lnTo>
                  <a:lnTo>
                    <a:pt x="1821193" y="296922"/>
                  </a:lnTo>
                  <a:lnTo>
                    <a:pt x="1779577" y="331406"/>
                  </a:lnTo>
                  <a:lnTo>
                    <a:pt x="1719579" y="363445"/>
                  </a:lnTo>
                  <a:lnTo>
                    <a:pt x="1683201" y="378414"/>
                  </a:lnTo>
                  <a:lnTo>
                    <a:pt x="1642843" y="392609"/>
                  </a:lnTo>
                  <a:lnTo>
                    <a:pt x="1598710" y="405979"/>
                  </a:lnTo>
                  <a:lnTo>
                    <a:pt x="1551007" y="418468"/>
                  </a:lnTo>
                  <a:lnTo>
                    <a:pt x="1499940" y="430023"/>
                  </a:lnTo>
                  <a:lnTo>
                    <a:pt x="1445713" y="440590"/>
                  </a:lnTo>
                  <a:lnTo>
                    <a:pt x="1388533" y="450116"/>
                  </a:lnTo>
                  <a:lnTo>
                    <a:pt x="1328603" y="458546"/>
                  </a:lnTo>
                  <a:lnTo>
                    <a:pt x="1266130" y="465827"/>
                  </a:lnTo>
                  <a:lnTo>
                    <a:pt x="1201317" y="471904"/>
                  </a:lnTo>
                  <a:lnTo>
                    <a:pt x="1134371" y="476725"/>
                  </a:lnTo>
                  <a:lnTo>
                    <a:pt x="1065496" y="480235"/>
                  </a:lnTo>
                  <a:lnTo>
                    <a:pt x="994898" y="482380"/>
                  </a:lnTo>
                  <a:lnTo>
                    <a:pt x="922781" y="483108"/>
                  </a:lnTo>
                  <a:lnTo>
                    <a:pt x="850665" y="482380"/>
                  </a:lnTo>
                  <a:lnTo>
                    <a:pt x="780067" y="480235"/>
                  </a:lnTo>
                  <a:lnTo>
                    <a:pt x="711192" y="476725"/>
                  </a:lnTo>
                  <a:lnTo>
                    <a:pt x="644246" y="471904"/>
                  </a:lnTo>
                  <a:lnTo>
                    <a:pt x="579433" y="465827"/>
                  </a:lnTo>
                  <a:lnTo>
                    <a:pt x="516960" y="458546"/>
                  </a:lnTo>
                  <a:lnTo>
                    <a:pt x="457030" y="450116"/>
                  </a:lnTo>
                  <a:lnTo>
                    <a:pt x="399850" y="440590"/>
                  </a:lnTo>
                  <a:lnTo>
                    <a:pt x="345623" y="430023"/>
                  </a:lnTo>
                  <a:lnTo>
                    <a:pt x="294556" y="418468"/>
                  </a:lnTo>
                  <a:lnTo>
                    <a:pt x="246853" y="405979"/>
                  </a:lnTo>
                  <a:lnTo>
                    <a:pt x="202720" y="392609"/>
                  </a:lnTo>
                  <a:lnTo>
                    <a:pt x="162362" y="378414"/>
                  </a:lnTo>
                  <a:lnTo>
                    <a:pt x="125983" y="363445"/>
                  </a:lnTo>
                  <a:lnTo>
                    <a:pt x="65986" y="331406"/>
                  </a:lnTo>
                  <a:lnTo>
                    <a:pt x="24370" y="296922"/>
                  </a:lnTo>
                  <a:lnTo>
                    <a:pt x="2776" y="260423"/>
                  </a:lnTo>
                  <a:lnTo>
                    <a:pt x="0" y="24155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371968" y="2807589"/>
            <a:ext cx="1864995" cy="502284"/>
            <a:chOff x="7371968" y="2807589"/>
            <a:chExt cx="1864995" cy="502284"/>
          </a:xfrm>
        </p:grpSpPr>
        <p:sp>
          <p:nvSpPr>
            <p:cNvPr id="12" name="object 12"/>
            <p:cNvSpPr/>
            <p:nvPr/>
          </p:nvSpPr>
          <p:spPr>
            <a:xfrm>
              <a:off x="7381493" y="2817114"/>
              <a:ext cx="1845945" cy="483234"/>
            </a:xfrm>
            <a:custGeom>
              <a:avLst/>
              <a:gdLst/>
              <a:ahLst/>
              <a:cxnLst/>
              <a:rect l="l" t="t" r="r" b="b"/>
              <a:pathLst>
                <a:path w="1845945" h="483235">
                  <a:moveTo>
                    <a:pt x="922781" y="0"/>
                  </a:moveTo>
                  <a:lnTo>
                    <a:pt x="850665" y="727"/>
                  </a:lnTo>
                  <a:lnTo>
                    <a:pt x="780067" y="2872"/>
                  </a:lnTo>
                  <a:lnTo>
                    <a:pt x="711192" y="6382"/>
                  </a:lnTo>
                  <a:lnTo>
                    <a:pt x="644246" y="11203"/>
                  </a:lnTo>
                  <a:lnTo>
                    <a:pt x="579433" y="17280"/>
                  </a:lnTo>
                  <a:lnTo>
                    <a:pt x="516960" y="24561"/>
                  </a:lnTo>
                  <a:lnTo>
                    <a:pt x="457030" y="32991"/>
                  </a:lnTo>
                  <a:lnTo>
                    <a:pt x="399850" y="42517"/>
                  </a:lnTo>
                  <a:lnTo>
                    <a:pt x="345623" y="53084"/>
                  </a:lnTo>
                  <a:lnTo>
                    <a:pt x="294556" y="64639"/>
                  </a:lnTo>
                  <a:lnTo>
                    <a:pt x="246853" y="77128"/>
                  </a:lnTo>
                  <a:lnTo>
                    <a:pt x="202720" y="90498"/>
                  </a:lnTo>
                  <a:lnTo>
                    <a:pt x="162362" y="104693"/>
                  </a:lnTo>
                  <a:lnTo>
                    <a:pt x="125984" y="119662"/>
                  </a:lnTo>
                  <a:lnTo>
                    <a:pt x="65986" y="151701"/>
                  </a:lnTo>
                  <a:lnTo>
                    <a:pt x="24370" y="186185"/>
                  </a:lnTo>
                  <a:lnTo>
                    <a:pt x="2776" y="222684"/>
                  </a:lnTo>
                  <a:lnTo>
                    <a:pt x="0" y="241553"/>
                  </a:lnTo>
                  <a:lnTo>
                    <a:pt x="2776" y="260423"/>
                  </a:lnTo>
                  <a:lnTo>
                    <a:pt x="24370" y="296922"/>
                  </a:lnTo>
                  <a:lnTo>
                    <a:pt x="65986" y="331406"/>
                  </a:lnTo>
                  <a:lnTo>
                    <a:pt x="125983" y="363445"/>
                  </a:lnTo>
                  <a:lnTo>
                    <a:pt x="162362" y="378414"/>
                  </a:lnTo>
                  <a:lnTo>
                    <a:pt x="202720" y="392609"/>
                  </a:lnTo>
                  <a:lnTo>
                    <a:pt x="246853" y="405979"/>
                  </a:lnTo>
                  <a:lnTo>
                    <a:pt x="294556" y="418468"/>
                  </a:lnTo>
                  <a:lnTo>
                    <a:pt x="345623" y="430023"/>
                  </a:lnTo>
                  <a:lnTo>
                    <a:pt x="399850" y="440590"/>
                  </a:lnTo>
                  <a:lnTo>
                    <a:pt x="457030" y="450116"/>
                  </a:lnTo>
                  <a:lnTo>
                    <a:pt x="516960" y="458546"/>
                  </a:lnTo>
                  <a:lnTo>
                    <a:pt x="579433" y="465827"/>
                  </a:lnTo>
                  <a:lnTo>
                    <a:pt x="644246" y="471904"/>
                  </a:lnTo>
                  <a:lnTo>
                    <a:pt x="711192" y="476725"/>
                  </a:lnTo>
                  <a:lnTo>
                    <a:pt x="780067" y="480235"/>
                  </a:lnTo>
                  <a:lnTo>
                    <a:pt x="850665" y="482380"/>
                  </a:lnTo>
                  <a:lnTo>
                    <a:pt x="922781" y="483108"/>
                  </a:lnTo>
                  <a:lnTo>
                    <a:pt x="994898" y="482380"/>
                  </a:lnTo>
                  <a:lnTo>
                    <a:pt x="1065496" y="480235"/>
                  </a:lnTo>
                  <a:lnTo>
                    <a:pt x="1134371" y="476725"/>
                  </a:lnTo>
                  <a:lnTo>
                    <a:pt x="1201317" y="471904"/>
                  </a:lnTo>
                  <a:lnTo>
                    <a:pt x="1266130" y="465827"/>
                  </a:lnTo>
                  <a:lnTo>
                    <a:pt x="1328603" y="458546"/>
                  </a:lnTo>
                  <a:lnTo>
                    <a:pt x="1388533" y="450116"/>
                  </a:lnTo>
                  <a:lnTo>
                    <a:pt x="1445713" y="440590"/>
                  </a:lnTo>
                  <a:lnTo>
                    <a:pt x="1499940" y="430023"/>
                  </a:lnTo>
                  <a:lnTo>
                    <a:pt x="1551007" y="418468"/>
                  </a:lnTo>
                  <a:lnTo>
                    <a:pt x="1598710" y="405979"/>
                  </a:lnTo>
                  <a:lnTo>
                    <a:pt x="1642843" y="392609"/>
                  </a:lnTo>
                  <a:lnTo>
                    <a:pt x="1683201" y="378414"/>
                  </a:lnTo>
                  <a:lnTo>
                    <a:pt x="1719579" y="363445"/>
                  </a:lnTo>
                  <a:lnTo>
                    <a:pt x="1779577" y="331406"/>
                  </a:lnTo>
                  <a:lnTo>
                    <a:pt x="1821193" y="296922"/>
                  </a:lnTo>
                  <a:lnTo>
                    <a:pt x="1842787" y="260423"/>
                  </a:lnTo>
                  <a:lnTo>
                    <a:pt x="1845563" y="241553"/>
                  </a:lnTo>
                  <a:lnTo>
                    <a:pt x="1842787" y="222684"/>
                  </a:lnTo>
                  <a:lnTo>
                    <a:pt x="1821193" y="186185"/>
                  </a:lnTo>
                  <a:lnTo>
                    <a:pt x="1779577" y="151701"/>
                  </a:lnTo>
                  <a:lnTo>
                    <a:pt x="1719579" y="119662"/>
                  </a:lnTo>
                  <a:lnTo>
                    <a:pt x="1683201" y="104693"/>
                  </a:lnTo>
                  <a:lnTo>
                    <a:pt x="1642843" y="90498"/>
                  </a:lnTo>
                  <a:lnTo>
                    <a:pt x="1598710" y="77128"/>
                  </a:lnTo>
                  <a:lnTo>
                    <a:pt x="1551007" y="64639"/>
                  </a:lnTo>
                  <a:lnTo>
                    <a:pt x="1499940" y="53084"/>
                  </a:lnTo>
                  <a:lnTo>
                    <a:pt x="1445713" y="42517"/>
                  </a:lnTo>
                  <a:lnTo>
                    <a:pt x="1388533" y="32991"/>
                  </a:lnTo>
                  <a:lnTo>
                    <a:pt x="1328603" y="24561"/>
                  </a:lnTo>
                  <a:lnTo>
                    <a:pt x="1266130" y="17280"/>
                  </a:lnTo>
                  <a:lnTo>
                    <a:pt x="1201317" y="11203"/>
                  </a:lnTo>
                  <a:lnTo>
                    <a:pt x="1134371" y="6382"/>
                  </a:lnTo>
                  <a:lnTo>
                    <a:pt x="1065496" y="2872"/>
                  </a:lnTo>
                  <a:lnTo>
                    <a:pt x="994898" y="727"/>
                  </a:lnTo>
                  <a:lnTo>
                    <a:pt x="922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81493" y="2817114"/>
              <a:ext cx="1845945" cy="483234"/>
            </a:xfrm>
            <a:custGeom>
              <a:avLst/>
              <a:gdLst/>
              <a:ahLst/>
              <a:cxnLst/>
              <a:rect l="l" t="t" r="r" b="b"/>
              <a:pathLst>
                <a:path w="1845945" h="483235">
                  <a:moveTo>
                    <a:pt x="0" y="241553"/>
                  </a:moveTo>
                  <a:lnTo>
                    <a:pt x="10968" y="204209"/>
                  </a:lnTo>
                  <a:lnTo>
                    <a:pt x="42778" y="168664"/>
                  </a:lnTo>
                  <a:lnTo>
                    <a:pt x="93790" y="135349"/>
                  </a:lnTo>
                  <a:lnTo>
                    <a:pt x="162362" y="104693"/>
                  </a:lnTo>
                  <a:lnTo>
                    <a:pt x="202720" y="90498"/>
                  </a:lnTo>
                  <a:lnTo>
                    <a:pt x="246853" y="77128"/>
                  </a:lnTo>
                  <a:lnTo>
                    <a:pt x="294556" y="64639"/>
                  </a:lnTo>
                  <a:lnTo>
                    <a:pt x="345623" y="53084"/>
                  </a:lnTo>
                  <a:lnTo>
                    <a:pt x="399850" y="42517"/>
                  </a:lnTo>
                  <a:lnTo>
                    <a:pt x="457030" y="32991"/>
                  </a:lnTo>
                  <a:lnTo>
                    <a:pt x="516960" y="24561"/>
                  </a:lnTo>
                  <a:lnTo>
                    <a:pt x="579433" y="17280"/>
                  </a:lnTo>
                  <a:lnTo>
                    <a:pt x="644246" y="11203"/>
                  </a:lnTo>
                  <a:lnTo>
                    <a:pt x="711192" y="6382"/>
                  </a:lnTo>
                  <a:lnTo>
                    <a:pt x="780067" y="2872"/>
                  </a:lnTo>
                  <a:lnTo>
                    <a:pt x="850665" y="727"/>
                  </a:lnTo>
                  <a:lnTo>
                    <a:pt x="922781" y="0"/>
                  </a:lnTo>
                  <a:lnTo>
                    <a:pt x="994898" y="727"/>
                  </a:lnTo>
                  <a:lnTo>
                    <a:pt x="1065496" y="2872"/>
                  </a:lnTo>
                  <a:lnTo>
                    <a:pt x="1134371" y="6382"/>
                  </a:lnTo>
                  <a:lnTo>
                    <a:pt x="1201317" y="11203"/>
                  </a:lnTo>
                  <a:lnTo>
                    <a:pt x="1266130" y="17280"/>
                  </a:lnTo>
                  <a:lnTo>
                    <a:pt x="1328603" y="24561"/>
                  </a:lnTo>
                  <a:lnTo>
                    <a:pt x="1388533" y="32991"/>
                  </a:lnTo>
                  <a:lnTo>
                    <a:pt x="1445713" y="42517"/>
                  </a:lnTo>
                  <a:lnTo>
                    <a:pt x="1499940" y="53084"/>
                  </a:lnTo>
                  <a:lnTo>
                    <a:pt x="1551007" y="64639"/>
                  </a:lnTo>
                  <a:lnTo>
                    <a:pt x="1598710" y="77128"/>
                  </a:lnTo>
                  <a:lnTo>
                    <a:pt x="1642843" y="90498"/>
                  </a:lnTo>
                  <a:lnTo>
                    <a:pt x="1683201" y="104693"/>
                  </a:lnTo>
                  <a:lnTo>
                    <a:pt x="1719579" y="119662"/>
                  </a:lnTo>
                  <a:lnTo>
                    <a:pt x="1779577" y="151701"/>
                  </a:lnTo>
                  <a:lnTo>
                    <a:pt x="1821193" y="186185"/>
                  </a:lnTo>
                  <a:lnTo>
                    <a:pt x="1842787" y="222684"/>
                  </a:lnTo>
                  <a:lnTo>
                    <a:pt x="1845563" y="241553"/>
                  </a:lnTo>
                  <a:lnTo>
                    <a:pt x="1842787" y="260423"/>
                  </a:lnTo>
                  <a:lnTo>
                    <a:pt x="1821193" y="296922"/>
                  </a:lnTo>
                  <a:lnTo>
                    <a:pt x="1779577" y="331406"/>
                  </a:lnTo>
                  <a:lnTo>
                    <a:pt x="1719579" y="363445"/>
                  </a:lnTo>
                  <a:lnTo>
                    <a:pt x="1683201" y="378414"/>
                  </a:lnTo>
                  <a:lnTo>
                    <a:pt x="1642843" y="392609"/>
                  </a:lnTo>
                  <a:lnTo>
                    <a:pt x="1598710" y="405979"/>
                  </a:lnTo>
                  <a:lnTo>
                    <a:pt x="1551007" y="418468"/>
                  </a:lnTo>
                  <a:lnTo>
                    <a:pt x="1499940" y="430023"/>
                  </a:lnTo>
                  <a:lnTo>
                    <a:pt x="1445713" y="440590"/>
                  </a:lnTo>
                  <a:lnTo>
                    <a:pt x="1388533" y="450116"/>
                  </a:lnTo>
                  <a:lnTo>
                    <a:pt x="1328603" y="458546"/>
                  </a:lnTo>
                  <a:lnTo>
                    <a:pt x="1266130" y="465827"/>
                  </a:lnTo>
                  <a:lnTo>
                    <a:pt x="1201317" y="471904"/>
                  </a:lnTo>
                  <a:lnTo>
                    <a:pt x="1134371" y="476725"/>
                  </a:lnTo>
                  <a:lnTo>
                    <a:pt x="1065496" y="480235"/>
                  </a:lnTo>
                  <a:lnTo>
                    <a:pt x="994898" y="482380"/>
                  </a:lnTo>
                  <a:lnTo>
                    <a:pt x="922781" y="483108"/>
                  </a:lnTo>
                  <a:lnTo>
                    <a:pt x="850665" y="482380"/>
                  </a:lnTo>
                  <a:lnTo>
                    <a:pt x="780067" y="480235"/>
                  </a:lnTo>
                  <a:lnTo>
                    <a:pt x="711192" y="476725"/>
                  </a:lnTo>
                  <a:lnTo>
                    <a:pt x="644246" y="471904"/>
                  </a:lnTo>
                  <a:lnTo>
                    <a:pt x="579433" y="465827"/>
                  </a:lnTo>
                  <a:lnTo>
                    <a:pt x="516960" y="458546"/>
                  </a:lnTo>
                  <a:lnTo>
                    <a:pt x="457030" y="450116"/>
                  </a:lnTo>
                  <a:lnTo>
                    <a:pt x="399850" y="440590"/>
                  </a:lnTo>
                  <a:lnTo>
                    <a:pt x="345623" y="430023"/>
                  </a:lnTo>
                  <a:lnTo>
                    <a:pt x="294556" y="418468"/>
                  </a:lnTo>
                  <a:lnTo>
                    <a:pt x="246853" y="405979"/>
                  </a:lnTo>
                  <a:lnTo>
                    <a:pt x="202720" y="392609"/>
                  </a:lnTo>
                  <a:lnTo>
                    <a:pt x="162362" y="378414"/>
                  </a:lnTo>
                  <a:lnTo>
                    <a:pt x="125983" y="363445"/>
                  </a:lnTo>
                  <a:lnTo>
                    <a:pt x="65986" y="331406"/>
                  </a:lnTo>
                  <a:lnTo>
                    <a:pt x="24370" y="296922"/>
                  </a:lnTo>
                  <a:lnTo>
                    <a:pt x="2776" y="260423"/>
                  </a:lnTo>
                  <a:lnTo>
                    <a:pt x="0" y="24155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371968" y="3403472"/>
            <a:ext cx="1864995" cy="502284"/>
            <a:chOff x="7371968" y="3403472"/>
            <a:chExt cx="1864995" cy="502284"/>
          </a:xfrm>
        </p:grpSpPr>
        <p:sp>
          <p:nvSpPr>
            <p:cNvPr id="15" name="object 15"/>
            <p:cNvSpPr/>
            <p:nvPr/>
          </p:nvSpPr>
          <p:spPr>
            <a:xfrm>
              <a:off x="7381493" y="3412997"/>
              <a:ext cx="1845945" cy="483234"/>
            </a:xfrm>
            <a:custGeom>
              <a:avLst/>
              <a:gdLst/>
              <a:ahLst/>
              <a:cxnLst/>
              <a:rect l="l" t="t" r="r" b="b"/>
              <a:pathLst>
                <a:path w="1845945" h="483235">
                  <a:moveTo>
                    <a:pt x="922781" y="0"/>
                  </a:moveTo>
                  <a:lnTo>
                    <a:pt x="850665" y="727"/>
                  </a:lnTo>
                  <a:lnTo>
                    <a:pt x="780067" y="2872"/>
                  </a:lnTo>
                  <a:lnTo>
                    <a:pt x="711192" y="6382"/>
                  </a:lnTo>
                  <a:lnTo>
                    <a:pt x="644246" y="11203"/>
                  </a:lnTo>
                  <a:lnTo>
                    <a:pt x="579433" y="17280"/>
                  </a:lnTo>
                  <a:lnTo>
                    <a:pt x="516960" y="24561"/>
                  </a:lnTo>
                  <a:lnTo>
                    <a:pt x="457030" y="32991"/>
                  </a:lnTo>
                  <a:lnTo>
                    <a:pt x="399850" y="42517"/>
                  </a:lnTo>
                  <a:lnTo>
                    <a:pt x="345623" y="53084"/>
                  </a:lnTo>
                  <a:lnTo>
                    <a:pt x="294556" y="64639"/>
                  </a:lnTo>
                  <a:lnTo>
                    <a:pt x="246853" y="77128"/>
                  </a:lnTo>
                  <a:lnTo>
                    <a:pt x="202720" y="90498"/>
                  </a:lnTo>
                  <a:lnTo>
                    <a:pt x="162362" y="104693"/>
                  </a:lnTo>
                  <a:lnTo>
                    <a:pt x="125984" y="119662"/>
                  </a:lnTo>
                  <a:lnTo>
                    <a:pt x="65986" y="151701"/>
                  </a:lnTo>
                  <a:lnTo>
                    <a:pt x="24370" y="186185"/>
                  </a:lnTo>
                  <a:lnTo>
                    <a:pt x="2776" y="222684"/>
                  </a:lnTo>
                  <a:lnTo>
                    <a:pt x="0" y="241553"/>
                  </a:lnTo>
                  <a:lnTo>
                    <a:pt x="2776" y="260423"/>
                  </a:lnTo>
                  <a:lnTo>
                    <a:pt x="24370" y="296922"/>
                  </a:lnTo>
                  <a:lnTo>
                    <a:pt x="65986" y="331406"/>
                  </a:lnTo>
                  <a:lnTo>
                    <a:pt x="125983" y="363445"/>
                  </a:lnTo>
                  <a:lnTo>
                    <a:pt x="162362" y="378414"/>
                  </a:lnTo>
                  <a:lnTo>
                    <a:pt x="202720" y="392609"/>
                  </a:lnTo>
                  <a:lnTo>
                    <a:pt x="246853" y="405979"/>
                  </a:lnTo>
                  <a:lnTo>
                    <a:pt x="294556" y="418468"/>
                  </a:lnTo>
                  <a:lnTo>
                    <a:pt x="345623" y="430023"/>
                  </a:lnTo>
                  <a:lnTo>
                    <a:pt x="399850" y="440590"/>
                  </a:lnTo>
                  <a:lnTo>
                    <a:pt x="457030" y="450116"/>
                  </a:lnTo>
                  <a:lnTo>
                    <a:pt x="516960" y="458546"/>
                  </a:lnTo>
                  <a:lnTo>
                    <a:pt x="579433" y="465827"/>
                  </a:lnTo>
                  <a:lnTo>
                    <a:pt x="644246" y="471904"/>
                  </a:lnTo>
                  <a:lnTo>
                    <a:pt x="711192" y="476725"/>
                  </a:lnTo>
                  <a:lnTo>
                    <a:pt x="780067" y="480235"/>
                  </a:lnTo>
                  <a:lnTo>
                    <a:pt x="850665" y="482380"/>
                  </a:lnTo>
                  <a:lnTo>
                    <a:pt x="922781" y="483107"/>
                  </a:lnTo>
                  <a:lnTo>
                    <a:pt x="994898" y="482380"/>
                  </a:lnTo>
                  <a:lnTo>
                    <a:pt x="1065496" y="480235"/>
                  </a:lnTo>
                  <a:lnTo>
                    <a:pt x="1134371" y="476725"/>
                  </a:lnTo>
                  <a:lnTo>
                    <a:pt x="1201317" y="471904"/>
                  </a:lnTo>
                  <a:lnTo>
                    <a:pt x="1266130" y="465827"/>
                  </a:lnTo>
                  <a:lnTo>
                    <a:pt x="1328603" y="458546"/>
                  </a:lnTo>
                  <a:lnTo>
                    <a:pt x="1388533" y="450116"/>
                  </a:lnTo>
                  <a:lnTo>
                    <a:pt x="1445713" y="440590"/>
                  </a:lnTo>
                  <a:lnTo>
                    <a:pt x="1499940" y="430023"/>
                  </a:lnTo>
                  <a:lnTo>
                    <a:pt x="1551007" y="418468"/>
                  </a:lnTo>
                  <a:lnTo>
                    <a:pt x="1598710" y="405979"/>
                  </a:lnTo>
                  <a:lnTo>
                    <a:pt x="1642843" y="392609"/>
                  </a:lnTo>
                  <a:lnTo>
                    <a:pt x="1683201" y="378414"/>
                  </a:lnTo>
                  <a:lnTo>
                    <a:pt x="1719579" y="363445"/>
                  </a:lnTo>
                  <a:lnTo>
                    <a:pt x="1779577" y="331406"/>
                  </a:lnTo>
                  <a:lnTo>
                    <a:pt x="1821193" y="296922"/>
                  </a:lnTo>
                  <a:lnTo>
                    <a:pt x="1842787" y="260423"/>
                  </a:lnTo>
                  <a:lnTo>
                    <a:pt x="1845563" y="241553"/>
                  </a:lnTo>
                  <a:lnTo>
                    <a:pt x="1842787" y="222684"/>
                  </a:lnTo>
                  <a:lnTo>
                    <a:pt x="1821193" y="186185"/>
                  </a:lnTo>
                  <a:lnTo>
                    <a:pt x="1779577" y="151701"/>
                  </a:lnTo>
                  <a:lnTo>
                    <a:pt x="1719579" y="119662"/>
                  </a:lnTo>
                  <a:lnTo>
                    <a:pt x="1683201" y="104693"/>
                  </a:lnTo>
                  <a:lnTo>
                    <a:pt x="1642843" y="90498"/>
                  </a:lnTo>
                  <a:lnTo>
                    <a:pt x="1598710" y="77128"/>
                  </a:lnTo>
                  <a:lnTo>
                    <a:pt x="1551007" y="64639"/>
                  </a:lnTo>
                  <a:lnTo>
                    <a:pt x="1499940" y="53084"/>
                  </a:lnTo>
                  <a:lnTo>
                    <a:pt x="1445713" y="42517"/>
                  </a:lnTo>
                  <a:lnTo>
                    <a:pt x="1388533" y="32991"/>
                  </a:lnTo>
                  <a:lnTo>
                    <a:pt x="1328603" y="24561"/>
                  </a:lnTo>
                  <a:lnTo>
                    <a:pt x="1266130" y="17280"/>
                  </a:lnTo>
                  <a:lnTo>
                    <a:pt x="1201317" y="11203"/>
                  </a:lnTo>
                  <a:lnTo>
                    <a:pt x="1134371" y="6382"/>
                  </a:lnTo>
                  <a:lnTo>
                    <a:pt x="1065496" y="2872"/>
                  </a:lnTo>
                  <a:lnTo>
                    <a:pt x="994898" y="727"/>
                  </a:lnTo>
                  <a:lnTo>
                    <a:pt x="922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81493" y="3412997"/>
              <a:ext cx="1845945" cy="483234"/>
            </a:xfrm>
            <a:custGeom>
              <a:avLst/>
              <a:gdLst/>
              <a:ahLst/>
              <a:cxnLst/>
              <a:rect l="l" t="t" r="r" b="b"/>
              <a:pathLst>
                <a:path w="1845945" h="483235">
                  <a:moveTo>
                    <a:pt x="0" y="241553"/>
                  </a:moveTo>
                  <a:lnTo>
                    <a:pt x="10968" y="204209"/>
                  </a:lnTo>
                  <a:lnTo>
                    <a:pt x="42778" y="168664"/>
                  </a:lnTo>
                  <a:lnTo>
                    <a:pt x="93790" y="135349"/>
                  </a:lnTo>
                  <a:lnTo>
                    <a:pt x="162362" y="104693"/>
                  </a:lnTo>
                  <a:lnTo>
                    <a:pt x="202720" y="90498"/>
                  </a:lnTo>
                  <a:lnTo>
                    <a:pt x="246853" y="77128"/>
                  </a:lnTo>
                  <a:lnTo>
                    <a:pt x="294556" y="64639"/>
                  </a:lnTo>
                  <a:lnTo>
                    <a:pt x="345623" y="53084"/>
                  </a:lnTo>
                  <a:lnTo>
                    <a:pt x="399850" y="42517"/>
                  </a:lnTo>
                  <a:lnTo>
                    <a:pt x="457030" y="32991"/>
                  </a:lnTo>
                  <a:lnTo>
                    <a:pt x="516960" y="24561"/>
                  </a:lnTo>
                  <a:lnTo>
                    <a:pt x="579433" y="17280"/>
                  </a:lnTo>
                  <a:lnTo>
                    <a:pt x="644246" y="11203"/>
                  </a:lnTo>
                  <a:lnTo>
                    <a:pt x="711192" y="6382"/>
                  </a:lnTo>
                  <a:lnTo>
                    <a:pt x="780067" y="2872"/>
                  </a:lnTo>
                  <a:lnTo>
                    <a:pt x="850665" y="727"/>
                  </a:lnTo>
                  <a:lnTo>
                    <a:pt x="922781" y="0"/>
                  </a:lnTo>
                  <a:lnTo>
                    <a:pt x="994898" y="727"/>
                  </a:lnTo>
                  <a:lnTo>
                    <a:pt x="1065496" y="2872"/>
                  </a:lnTo>
                  <a:lnTo>
                    <a:pt x="1134371" y="6382"/>
                  </a:lnTo>
                  <a:lnTo>
                    <a:pt x="1201317" y="11203"/>
                  </a:lnTo>
                  <a:lnTo>
                    <a:pt x="1266130" y="17280"/>
                  </a:lnTo>
                  <a:lnTo>
                    <a:pt x="1328603" y="24561"/>
                  </a:lnTo>
                  <a:lnTo>
                    <a:pt x="1388533" y="32991"/>
                  </a:lnTo>
                  <a:lnTo>
                    <a:pt x="1445713" y="42517"/>
                  </a:lnTo>
                  <a:lnTo>
                    <a:pt x="1499940" y="53084"/>
                  </a:lnTo>
                  <a:lnTo>
                    <a:pt x="1551007" y="64639"/>
                  </a:lnTo>
                  <a:lnTo>
                    <a:pt x="1598710" y="77128"/>
                  </a:lnTo>
                  <a:lnTo>
                    <a:pt x="1642843" y="90498"/>
                  </a:lnTo>
                  <a:lnTo>
                    <a:pt x="1683201" y="104693"/>
                  </a:lnTo>
                  <a:lnTo>
                    <a:pt x="1719579" y="119662"/>
                  </a:lnTo>
                  <a:lnTo>
                    <a:pt x="1779577" y="151701"/>
                  </a:lnTo>
                  <a:lnTo>
                    <a:pt x="1821193" y="186185"/>
                  </a:lnTo>
                  <a:lnTo>
                    <a:pt x="1842787" y="222684"/>
                  </a:lnTo>
                  <a:lnTo>
                    <a:pt x="1845563" y="241553"/>
                  </a:lnTo>
                  <a:lnTo>
                    <a:pt x="1842787" y="260423"/>
                  </a:lnTo>
                  <a:lnTo>
                    <a:pt x="1821193" y="296922"/>
                  </a:lnTo>
                  <a:lnTo>
                    <a:pt x="1779577" y="331406"/>
                  </a:lnTo>
                  <a:lnTo>
                    <a:pt x="1719579" y="363445"/>
                  </a:lnTo>
                  <a:lnTo>
                    <a:pt x="1683201" y="378414"/>
                  </a:lnTo>
                  <a:lnTo>
                    <a:pt x="1642843" y="392609"/>
                  </a:lnTo>
                  <a:lnTo>
                    <a:pt x="1598710" y="405979"/>
                  </a:lnTo>
                  <a:lnTo>
                    <a:pt x="1551007" y="418468"/>
                  </a:lnTo>
                  <a:lnTo>
                    <a:pt x="1499940" y="430023"/>
                  </a:lnTo>
                  <a:lnTo>
                    <a:pt x="1445713" y="440590"/>
                  </a:lnTo>
                  <a:lnTo>
                    <a:pt x="1388533" y="450116"/>
                  </a:lnTo>
                  <a:lnTo>
                    <a:pt x="1328603" y="458546"/>
                  </a:lnTo>
                  <a:lnTo>
                    <a:pt x="1266130" y="465827"/>
                  </a:lnTo>
                  <a:lnTo>
                    <a:pt x="1201317" y="471904"/>
                  </a:lnTo>
                  <a:lnTo>
                    <a:pt x="1134371" y="476725"/>
                  </a:lnTo>
                  <a:lnTo>
                    <a:pt x="1065496" y="480235"/>
                  </a:lnTo>
                  <a:lnTo>
                    <a:pt x="994898" y="482380"/>
                  </a:lnTo>
                  <a:lnTo>
                    <a:pt x="922781" y="483107"/>
                  </a:lnTo>
                  <a:lnTo>
                    <a:pt x="850665" y="482380"/>
                  </a:lnTo>
                  <a:lnTo>
                    <a:pt x="780067" y="480235"/>
                  </a:lnTo>
                  <a:lnTo>
                    <a:pt x="711192" y="476725"/>
                  </a:lnTo>
                  <a:lnTo>
                    <a:pt x="644246" y="471904"/>
                  </a:lnTo>
                  <a:lnTo>
                    <a:pt x="579433" y="465827"/>
                  </a:lnTo>
                  <a:lnTo>
                    <a:pt x="516960" y="458546"/>
                  </a:lnTo>
                  <a:lnTo>
                    <a:pt x="457030" y="450116"/>
                  </a:lnTo>
                  <a:lnTo>
                    <a:pt x="399850" y="440590"/>
                  </a:lnTo>
                  <a:lnTo>
                    <a:pt x="345623" y="430023"/>
                  </a:lnTo>
                  <a:lnTo>
                    <a:pt x="294556" y="418468"/>
                  </a:lnTo>
                  <a:lnTo>
                    <a:pt x="246853" y="405979"/>
                  </a:lnTo>
                  <a:lnTo>
                    <a:pt x="202720" y="392609"/>
                  </a:lnTo>
                  <a:lnTo>
                    <a:pt x="162362" y="378414"/>
                  </a:lnTo>
                  <a:lnTo>
                    <a:pt x="125983" y="363445"/>
                  </a:lnTo>
                  <a:lnTo>
                    <a:pt x="65986" y="331406"/>
                  </a:lnTo>
                  <a:lnTo>
                    <a:pt x="24370" y="296922"/>
                  </a:lnTo>
                  <a:lnTo>
                    <a:pt x="2776" y="260423"/>
                  </a:lnTo>
                  <a:lnTo>
                    <a:pt x="0" y="24155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371968" y="4256913"/>
            <a:ext cx="1864995" cy="1123950"/>
            <a:chOff x="7371968" y="4256913"/>
            <a:chExt cx="1864995" cy="1123950"/>
          </a:xfrm>
        </p:grpSpPr>
        <p:sp>
          <p:nvSpPr>
            <p:cNvPr id="18" name="object 18"/>
            <p:cNvSpPr/>
            <p:nvPr/>
          </p:nvSpPr>
          <p:spPr>
            <a:xfrm>
              <a:off x="7381493" y="4266438"/>
              <a:ext cx="1845945" cy="483234"/>
            </a:xfrm>
            <a:custGeom>
              <a:avLst/>
              <a:gdLst/>
              <a:ahLst/>
              <a:cxnLst/>
              <a:rect l="l" t="t" r="r" b="b"/>
              <a:pathLst>
                <a:path w="1845945" h="483235">
                  <a:moveTo>
                    <a:pt x="922781" y="0"/>
                  </a:moveTo>
                  <a:lnTo>
                    <a:pt x="850665" y="727"/>
                  </a:lnTo>
                  <a:lnTo>
                    <a:pt x="780067" y="2872"/>
                  </a:lnTo>
                  <a:lnTo>
                    <a:pt x="711192" y="6382"/>
                  </a:lnTo>
                  <a:lnTo>
                    <a:pt x="644246" y="11203"/>
                  </a:lnTo>
                  <a:lnTo>
                    <a:pt x="579433" y="17280"/>
                  </a:lnTo>
                  <a:lnTo>
                    <a:pt x="516960" y="24561"/>
                  </a:lnTo>
                  <a:lnTo>
                    <a:pt x="457030" y="32991"/>
                  </a:lnTo>
                  <a:lnTo>
                    <a:pt x="399850" y="42517"/>
                  </a:lnTo>
                  <a:lnTo>
                    <a:pt x="345623" y="53084"/>
                  </a:lnTo>
                  <a:lnTo>
                    <a:pt x="294556" y="64639"/>
                  </a:lnTo>
                  <a:lnTo>
                    <a:pt x="246853" y="77128"/>
                  </a:lnTo>
                  <a:lnTo>
                    <a:pt x="202720" y="90498"/>
                  </a:lnTo>
                  <a:lnTo>
                    <a:pt x="162362" y="104693"/>
                  </a:lnTo>
                  <a:lnTo>
                    <a:pt x="125984" y="119662"/>
                  </a:lnTo>
                  <a:lnTo>
                    <a:pt x="65986" y="151701"/>
                  </a:lnTo>
                  <a:lnTo>
                    <a:pt x="24370" y="186185"/>
                  </a:lnTo>
                  <a:lnTo>
                    <a:pt x="2776" y="222684"/>
                  </a:lnTo>
                  <a:lnTo>
                    <a:pt x="0" y="241554"/>
                  </a:lnTo>
                  <a:lnTo>
                    <a:pt x="2776" y="260423"/>
                  </a:lnTo>
                  <a:lnTo>
                    <a:pt x="24370" y="296922"/>
                  </a:lnTo>
                  <a:lnTo>
                    <a:pt x="65986" y="331406"/>
                  </a:lnTo>
                  <a:lnTo>
                    <a:pt x="125983" y="363445"/>
                  </a:lnTo>
                  <a:lnTo>
                    <a:pt x="162362" y="378414"/>
                  </a:lnTo>
                  <a:lnTo>
                    <a:pt x="202720" y="392609"/>
                  </a:lnTo>
                  <a:lnTo>
                    <a:pt x="246853" y="405979"/>
                  </a:lnTo>
                  <a:lnTo>
                    <a:pt x="294556" y="418468"/>
                  </a:lnTo>
                  <a:lnTo>
                    <a:pt x="345623" y="430023"/>
                  </a:lnTo>
                  <a:lnTo>
                    <a:pt x="399850" y="440590"/>
                  </a:lnTo>
                  <a:lnTo>
                    <a:pt x="457030" y="450116"/>
                  </a:lnTo>
                  <a:lnTo>
                    <a:pt x="516960" y="458546"/>
                  </a:lnTo>
                  <a:lnTo>
                    <a:pt x="579433" y="465827"/>
                  </a:lnTo>
                  <a:lnTo>
                    <a:pt x="644246" y="471904"/>
                  </a:lnTo>
                  <a:lnTo>
                    <a:pt x="711192" y="476725"/>
                  </a:lnTo>
                  <a:lnTo>
                    <a:pt x="780067" y="480235"/>
                  </a:lnTo>
                  <a:lnTo>
                    <a:pt x="850665" y="482380"/>
                  </a:lnTo>
                  <a:lnTo>
                    <a:pt x="922781" y="483107"/>
                  </a:lnTo>
                  <a:lnTo>
                    <a:pt x="994898" y="482380"/>
                  </a:lnTo>
                  <a:lnTo>
                    <a:pt x="1065496" y="480235"/>
                  </a:lnTo>
                  <a:lnTo>
                    <a:pt x="1134371" y="476725"/>
                  </a:lnTo>
                  <a:lnTo>
                    <a:pt x="1201317" y="471904"/>
                  </a:lnTo>
                  <a:lnTo>
                    <a:pt x="1266130" y="465827"/>
                  </a:lnTo>
                  <a:lnTo>
                    <a:pt x="1328603" y="458546"/>
                  </a:lnTo>
                  <a:lnTo>
                    <a:pt x="1388533" y="450116"/>
                  </a:lnTo>
                  <a:lnTo>
                    <a:pt x="1445713" y="440590"/>
                  </a:lnTo>
                  <a:lnTo>
                    <a:pt x="1499940" y="430023"/>
                  </a:lnTo>
                  <a:lnTo>
                    <a:pt x="1551007" y="418468"/>
                  </a:lnTo>
                  <a:lnTo>
                    <a:pt x="1598710" y="405979"/>
                  </a:lnTo>
                  <a:lnTo>
                    <a:pt x="1642843" y="392609"/>
                  </a:lnTo>
                  <a:lnTo>
                    <a:pt x="1683201" y="378414"/>
                  </a:lnTo>
                  <a:lnTo>
                    <a:pt x="1719579" y="363445"/>
                  </a:lnTo>
                  <a:lnTo>
                    <a:pt x="1779577" y="331406"/>
                  </a:lnTo>
                  <a:lnTo>
                    <a:pt x="1821193" y="296922"/>
                  </a:lnTo>
                  <a:lnTo>
                    <a:pt x="1842787" y="260423"/>
                  </a:lnTo>
                  <a:lnTo>
                    <a:pt x="1845563" y="241554"/>
                  </a:lnTo>
                  <a:lnTo>
                    <a:pt x="1842787" y="222684"/>
                  </a:lnTo>
                  <a:lnTo>
                    <a:pt x="1821193" y="186185"/>
                  </a:lnTo>
                  <a:lnTo>
                    <a:pt x="1779577" y="151701"/>
                  </a:lnTo>
                  <a:lnTo>
                    <a:pt x="1719579" y="119662"/>
                  </a:lnTo>
                  <a:lnTo>
                    <a:pt x="1683201" y="104693"/>
                  </a:lnTo>
                  <a:lnTo>
                    <a:pt x="1642843" y="90498"/>
                  </a:lnTo>
                  <a:lnTo>
                    <a:pt x="1598710" y="77128"/>
                  </a:lnTo>
                  <a:lnTo>
                    <a:pt x="1551007" y="64639"/>
                  </a:lnTo>
                  <a:lnTo>
                    <a:pt x="1499940" y="53084"/>
                  </a:lnTo>
                  <a:lnTo>
                    <a:pt x="1445713" y="42517"/>
                  </a:lnTo>
                  <a:lnTo>
                    <a:pt x="1388533" y="32991"/>
                  </a:lnTo>
                  <a:lnTo>
                    <a:pt x="1328603" y="24561"/>
                  </a:lnTo>
                  <a:lnTo>
                    <a:pt x="1266130" y="17280"/>
                  </a:lnTo>
                  <a:lnTo>
                    <a:pt x="1201317" y="11203"/>
                  </a:lnTo>
                  <a:lnTo>
                    <a:pt x="1134371" y="6382"/>
                  </a:lnTo>
                  <a:lnTo>
                    <a:pt x="1065496" y="2872"/>
                  </a:lnTo>
                  <a:lnTo>
                    <a:pt x="994898" y="727"/>
                  </a:lnTo>
                  <a:lnTo>
                    <a:pt x="922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81493" y="4266438"/>
              <a:ext cx="1845945" cy="483234"/>
            </a:xfrm>
            <a:custGeom>
              <a:avLst/>
              <a:gdLst/>
              <a:ahLst/>
              <a:cxnLst/>
              <a:rect l="l" t="t" r="r" b="b"/>
              <a:pathLst>
                <a:path w="1845945" h="483235">
                  <a:moveTo>
                    <a:pt x="0" y="241554"/>
                  </a:moveTo>
                  <a:lnTo>
                    <a:pt x="10968" y="204209"/>
                  </a:lnTo>
                  <a:lnTo>
                    <a:pt x="42778" y="168664"/>
                  </a:lnTo>
                  <a:lnTo>
                    <a:pt x="93790" y="135349"/>
                  </a:lnTo>
                  <a:lnTo>
                    <a:pt x="162362" y="104693"/>
                  </a:lnTo>
                  <a:lnTo>
                    <a:pt x="202720" y="90498"/>
                  </a:lnTo>
                  <a:lnTo>
                    <a:pt x="246853" y="77128"/>
                  </a:lnTo>
                  <a:lnTo>
                    <a:pt x="294556" y="64639"/>
                  </a:lnTo>
                  <a:lnTo>
                    <a:pt x="345623" y="53084"/>
                  </a:lnTo>
                  <a:lnTo>
                    <a:pt x="399850" y="42517"/>
                  </a:lnTo>
                  <a:lnTo>
                    <a:pt x="457030" y="32991"/>
                  </a:lnTo>
                  <a:lnTo>
                    <a:pt x="516960" y="24561"/>
                  </a:lnTo>
                  <a:lnTo>
                    <a:pt x="579433" y="17280"/>
                  </a:lnTo>
                  <a:lnTo>
                    <a:pt x="644246" y="11203"/>
                  </a:lnTo>
                  <a:lnTo>
                    <a:pt x="711192" y="6382"/>
                  </a:lnTo>
                  <a:lnTo>
                    <a:pt x="780067" y="2872"/>
                  </a:lnTo>
                  <a:lnTo>
                    <a:pt x="850665" y="727"/>
                  </a:lnTo>
                  <a:lnTo>
                    <a:pt x="922781" y="0"/>
                  </a:lnTo>
                  <a:lnTo>
                    <a:pt x="994898" y="727"/>
                  </a:lnTo>
                  <a:lnTo>
                    <a:pt x="1065496" y="2872"/>
                  </a:lnTo>
                  <a:lnTo>
                    <a:pt x="1134371" y="6382"/>
                  </a:lnTo>
                  <a:lnTo>
                    <a:pt x="1201317" y="11203"/>
                  </a:lnTo>
                  <a:lnTo>
                    <a:pt x="1266130" y="17280"/>
                  </a:lnTo>
                  <a:lnTo>
                    <a:pt x="1328603" y="24561"/>
                  </a:lnTo>
                  <a:lnTo>
                    <a:pt x="1388533" y="32991"/>
                  </a:lnTo>
                  <a:lnTo>
                    <a:pt x="1445713" y="42517"/>
                  </a:lnTo>
                  <a:lnTo>
                    <a:pt x="1499940" y="53084"/>
                  </a:lnTo>
                  <a:lnTo>
                    <a:pt x="1551007" y="64639"/>
                  </a:lnTo>
                  <a:lnTo>
                    <a:pt x="1598710" y="77128"/>
                  </a:lnTo>
                  <a:lnTo>
                    <a:pt x="1642843" y="90498"/>
                  </a:lnTo>
                  <a:lnTo>
                    <a:pt x="1683201" y="104693"/>
                  </a:lnTo>
                  <a:lnTo>
                    <a:pt x="1719579" y="119662"/>
                  </a:lnTo>
                  <a:lnTo>
                    <a:pt x="1779577" y="151701"/>
                  </a:lnTo>
                  <a:lnTo>
                    <a:pt x="1821193" y="186185"/>
                  </a:lnTo>
                  <a:lnTo>
                    <a:pt x="1842787" y="222684"/>
                  </a:lnTo>
                  <a:lnTo>
                    <a:pt x="1845563" y="241554"/>
                  </a:lnTo>
                  <a:lnTo>
                    <a:pt x="1842787" y="260423"/>
                  </a:lnTo>
                  <a:lnTo>
                    <a:pt x="1821193" y="296922"/>
                  </a:lnTo>
                  <a:lnTo>
                    <a:pt x="1779577" y="331406"/>
                  </a:lnTo>
                  <a:lnTo>
                    <a:pt x="1719579" y="363445"/>
                  </a:lnTo>
                  <a:lnTo>
                    <a:pt x="1683201" y="378414"/>
                  </a:lnTo>
                  <a:lnTo>
                    <a:pt x="1642843" y="392609"/>
                  </a:lnTo>
                  <a:lnTo>
                    <a:pt x="1598710" y="405979"/>
                  </a:lnTo>
                  <a:lnTo>
                    <a:pt x="1551007" y="418468"/>
                  </a:lnTo>
                  <a:lnTo>
                    <a:pt x="1499940" y="430023"/>
                  </a:lnTo>
                  <a:lnTo>
                    <a:pt x="1445713" y="440590"/>
                  </a:lnTo>
                  <a:lnTo>
                    <a:pt x="1388533" y="450116"/>
                  </a:lnTo>
                  <a:lnTo>
                    <a:pt x="1328603" y="458546"/>
                  </a:lnTo>
                  <a:lnTo>
                    <a:pt x="1266130" y="465827"/>
                  </a:lnTo>
                  <a:lnTo>
                    <a:pt x="1201317" y="471904"/>
                  </a:lnTo>
                  <a:lnTo>
                    <a:pt x="1134371" y="476725"/>
                  </a:lnTo>
                  <a:lnTo>
                    <a:pt x="1065496" y="480235"/>
                  </a:lnTo>
                  <a:lnTo>
                    <a:pt x="994898" y="482380"/>
                  </a:lnTo>
                  <a:lnTo>
                    <a:pt x="922781" y="483107"/>
                  </a:lnTo>
                  <a:lnTo>
                    <a:pt x="850665" y="482380"/>
                  </a:lnTo>
                  <a:lnTo>
                    <a:pt x="780067" y="480235"/>
                  </a:lnTo>
                  <a:lnTo>
                    <a:pt x="711192" y="476725"/>
                  </a:lnTo>
                  <a:lnTo>
                    <a:pt x="644246" y="471904"/>
                  </a:lnTo>
                  <a:lnTo>
                    <a:pt x="579433" y="465827"/>
                  </a:lnTo>
                  <a:lnTo>
                    <a:pt x="516960" y="458546"/>
                  </a:lnTo>
                  <a:lnTo>
                    <a:pt x="457030" y="450116"/>
                  </a:lnTo>
                  <a:lnTo>
                    <a:pt x="399850" y="440590"/>
                  </a:lnTo>
                  <a:lnTo>
                    <a:pt x="345623" y="430023"/>
                  </a:lnTo>
                  <a:lnTo>
                    <a:pt x="294556" y="418468"/>
                  </a:lnTo>
                  <a:lnTo>
                    <a:pt x="246853" y="405979"/>
                  </a:lnTo>
                  <a:lnTo>
                    <a:pt x="202720" y="392609"/>
                  </a:lnTo>
                  <a:lnTo>
                    <a:pt x="162362" y="378414"/>
                  </a:lnTo>
                  <a:lnTo>
                    <a:pt x="125983" y="363445"/>
                  </a:lnTo>
                  <a:lnTo>
                    <a:pt x="65986" y="331406"/>
                  </a:lnTo>
                  <a:lnTo>
                    <a:pt x="24370" y="296922"/>
                  </a:lnTo>
                  <a:lnTo>
                    <a:pt x="2776" y="260423"/>
                  </a:lnTo>
                  <a:lnTo>
                    <a:pt x="0" y="24155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8743" y="4749419"/>
              <a:ext cx="132587" cy="2349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669529" y="4984242"/>
              <a:ext cx="1270000" cy="387350"/>
            </a:xfrm>
            <a:custGeom>
              <a:avLst/>
              <a:gdLst/>
              <a:ahLst/>
              <a:cxnLst/>
              <a:rect l="l" t="t" r="r" b="b"/>
              <a:pathLst>
                <a:path w="1270000" h="387350">
                  <a:moveTo>
                    <a:pt x="0" y="64515"/>
                  </a:move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6" y="0"/>
                  </a:lnTo>
                  <a:lnTo>
                    <a:pt x="1204976" y="0"/>
                  </a:lnTo>
                  <a:lnTo>
                    <a:pt x="1230112" y="5062"/>
                  </a:lnTo>
                  <a:lnTo>
                    <a:pt x="1250616" y="18875"/>
                  </a:lnTo>
                  <a:lnTo>
                    <a:pt x="1264429" y="39379"/>
                  </a:lnTo>
                  <a:lnTo>
                    <a:pt x="1269492" y="64515"/>
                  </a:lnTo>
                  <a:lnTo>
                    <a:pt x="1269492" y="322579"/>
                  </a:lnTo>
                  <a:lnTo>
                    <a:pt x="1264429" y="347716"/>
                  </a:lnTo>
                  <a:lnTo>
                    <a:pt x="1250616" y="368220"/>
                  </a:lnTo>
                  <a:lnTo>
                    <a:pt x="1230112" y="382033"/>
                  </a:lnTo>
                  <a:lnTo>
                    <a:pt x="1204976" y="387095"/>
                  </a:lnTo>
                  <a:lnTo>
                    <a:pt x="64516" y="387095"/>
                  </a:lnTo>
                  <a:lnTo>
                    <a:pt x="39379" y="382033"/>
                  </a:lnTo>
                  <a:lnTo>
                    <a:pt x="18875" y="368220"/>
                  </a:lnTo>
                  <a:lnTo>
                    <a:pt x="5062" y="347716"/>
                  </a:lnTo>
                  <a:lnTo>
                    <a:pt x="0" y="322579"/>
                  </a:lnTo>
                  <a:lnTo>
                    <a:pt x="0" y="6451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7380731" y="2220467"/>
            <a:ext cx="0" cy="2286000"/>
          </a:xfrm>
          <a:custGeom>
            <a:avLst/>
            <a:gdLst/>
            <a:ahLst/>
            <a:cxnLst/>
            <a:rect l="l" t="t" r="r" b="b"/>
            <a:pathLst>
              <a:path w="0"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230868" y="2220467"/>
            <a:ext cx="0" cy="2286000"/>
          </a:xfrm>
          <a:custGeom>
            <a:avLst/>
            <a:gdLst/>
            <a:ahLst/>
            <a:cxnLst/>
            <a:rect l="l" t="t" r="r" b="b"/>
            <a:pathLst>
              <a:path w="0"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944993" y="2500121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输入井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44993" y="3914647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输出井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55641" y="2289810"/>
            <a:ext cx="1268095" cy="387350"/>
          </a:xfrm>
          <a:custGeom>
            <a:avLst/>
            <a:gdLst/>
            <a:ahLst/>
            <a:cxnLst/>
            <a:rect l="l" t="t" r="r" b="b"/>
            <a:pathLst>
              <a:path w="1268095" h="387350">
                <a:moveTo>
                  <a:pt x="0" y="64515"/>
                </a:moveTo>
                <a:lnTo>
                  <a:pt x="5062" y="39379"/>
                </a:lnTo>
                <a:lnTo>
                  <a:pt x="18875" y="18875"/>
                </a:lnTo>
                <a:lnTo>
                  <a:pt x="39379" y="5062"/>
                </a:lnTo>
                <a:lnTo>
                  <a:pt x="64516" y="0"/>
                </a:lnTo>
                <a:lnTo>
                  <a:pt x="1203452" y="0"/>
                </a:lnTo>
                <a:lnTo>
                  <a:pt x="1228588" y="5062"/>
                </a:lnTo>
                <a:lnTo>
                  <a:pt x="1249092" y="18875"/>
                </a:lnTo>
                <a:lnTo>
                  <a:pt x="1262905" y="39379"/>
                </a:lnTo>
                <a:lnTo>
                  <a:pt x="1267968" y="64515"/>
                </a:lnTo>
                <a:lnTo>
                  <a:pt x="1267968" y="322579"/>
                </a:lnTo>
                <a:lnTo>
                  <a:pt x="1262905" y="347716"/>
                </a:lnTo>
                <a:lnTo>
                  <a:pt x="1249092" y="368220"/>
                </a:lnTo>
                <a:lnTo>
                  <a:pt x="1228588" y="382033"/>
                </a:lnTo>
                <a:lnTo>
                  <a:pt x="1203452" y="387095"/>
                </a:lnTo>
                <a:lnTo>
                  <a:pt x="64516" y="387095"/>
                </a:lnTo>
                <a:lnTo>
                  <a:pt x="39379" y="382033"/>
                </a:lnTo>
                <a:lnTo>
                  <a:pt x="18875" y="368220"/>
                </a:lnTo>
                <a:lnTo>
                  <a:pt x="5062" y="347716"/>
                </a:lnTo>
                <a:lnTo>
                  <a:pt x="0" y="322579"/>
                </a:lnTo>
                <a:lnTo>
                  <a:pt x="0" y="6451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58639" y="2317445"/>
            <a:ext cx="1060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输入设备</a:t>
            </a:r>
            <a:r>
              <a:rPr dirty="0" sz="180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60214" y="3170682"/>
            <a:ext cx="1268095" cy="387350"/>
          </a:xfrm>
          <a:custGeom>
            <a:avLst/>
            <a:gdLst/>
            <a:ahLst/>
            <a:cxnLst/>
            <a:rect l="l" t="t" r="r" b="b"/>
            <a:pathLst>
              <a:path w="1268095" h="387350">
                <a:moveTo>
                  <a:pt x="0" y="64515"/>
                </a:moveTo>
                <a:lnTo>
                  <a:pt x="5062" y="39379"/>
                </a:lnTo>
                <a:lnTo>
                  <a:pt x="18875" y="18875"/>
                </a:lnTo>
                <a:lnTo>
                  <a:pt x="39379" y="5062"/>
                </a:lnTo>
                <a:lnTo>
                  <a:pt x="64515" y="0"/>
                </a:lnTo>
                <a:lnTo>
                  <a:pt x="1203452" y="0"/>
                </a:lnTo>
                <a:lnTo>
                  <a:pt x="1228588" y="5062"/>
                </a:lnTo>
                <a:lnTo>
                  <a:pt x="1249092" y="18875"/>
                </a:lnTo>
                <a:lnTo>
                  <a:pt x="1262905" y="39379"/>
                </a:lnTo>
                <a:lnTo>
                  <a:pt x="1267968" y="64515"/>
                </a:lnTo>
                <a:lnTo>
                  <a:pt x="1267968" y="322579"/>
                </a:lnTo>
                <a:lnTo>
                  <a:pt x="1262905" y="347716"/>
                </a:lnTo>
                <a:lnTo>
                  <a:pt x="1249092" y="368220"/>
                </a:lnTo>
                <a:lnTo>
                  <a:pt x="1228588" y="382033"/>
                </a:lnTo>
                <a:lnTo>
                  <a:pt x="1203452" y="387095"/>
                </a:lnTo>
                <a:lnTo>
                  <a:pt x="64515" y="387095"/>
                </a:lnTo>
                <a:lnTo>
                  <a:pt x="39379" y="382033"/>
                </a:lnTo>
                <a:lnTo>
                  <a:pt x="18875" y="368220"/>
                </a:lnTo>
                <a:lnTo>
                  <a:pt x="5062" y="347716"/>
                </a:lnTo>
                <a:lnTo>
                  <a:pt x="0" y="322579"/>
                </a:lnTo>
                <a:lnTo>
                  <a:pt x="0" y="6451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62321" y="3199638"/>
            <a:ext cx="1065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输入设备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11290" y="2289810"/>
            <a:ext cx="387350" cy="1268095"/>
          </a:xfrm>
          <a:custGeom>
            <a:avLst/>
            <a:gdLst/>
            <a:ahLst/>
            <a:cxnLst/>
            <a:rect l="l" t="t" r="r" b="b"/>
            <a:pathLst>
              <a:path w="387350" h="1268095">
                <a:moveTo>
                  <a:pt x="322579" y="0"/>
                </a:moveTo>
                <a:lnTo>
                  <a:pt x="347716" y="5062"/>
                </a:lnTo>
                <a:lnTo>
                  <a:pt x="368220" y="18875"/>
                </a:lnTo>
                <a:lnTo>
                  <a:pt x="382033" y="39379"/>
                </a:lnTo>
                <a:lnTo>
                  <a:pt x="387095" y="64515"/>
                </a:lnTo>
                <a:lnTo>
                  <a:pt x="387095" y="1203452"/>
                </a:lnTo>
                <a:lnTo>
                  <a:pt x="382033" y="1228588"/>
                </a:lnTo>
                <a:lnTo>
                  <a:pt x="368220" y="1249092"/>
                </a:lnTo>
                <a:lnTo>
                  <a:pt x="347716" y="1262905"/>
                </a:lnTo>
                <a:lnTo>
                  <a:pt x="322579" y="1267967"/>
                </a:lnTo>
                <a:lnTo>
                  <a:pt x="64515" y="1267967"/>
                </a:lnTo>
                <a:lnTo>
                  <a:pt x="39379" y="1262905"/>
                </a:lnTo>
                <a:lnTo>
                  <a:pt x="18875" y="1249092"/>
                </a:lnTo>
                <a:lnTo>
                  <a:pt x="5062" y="1228588"/>
                </a:lnTo>
                <a:lnTo>
                  <a:pt x="0" y="1203452"/>
                </a:lnTo>
                <a:lnTo>
                  <a:pt x="0" y="64515"/>
                </a:lnTo>
                <a:lnTo>
                  <a:pt x="5062" y="39379"/>
                </a:lnTo>
                <a:lnTo>
                  <a:pt x="18875" y="18875"/>
                </a:lnTo>
                <a:lnTo>
                  <a:pt x="39379" y="5062"/>
                </a:lnTo>
                <a:lnTo>
                  <a:pt x="64515" y="0"/>
                </a:lnTo>
                <a:lnTo>
                  <a:pt x="322579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577965" y="2618613"/>
            <a:ext cx="25400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>
                <a:latin typeface="SimSun"/>
                <a:cs typeface="SimSun"/>
              </a:rPr>
              <a:t>通 道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46077" y="2825623"/>
            <a:ext cx="290830" cy="19367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50"/>
              </a:lnSpc>
            </a:pPr>
            <a:r>
              <a:rPr dirty="0" sz="180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023609" y="2280285"/>
            <a:ext cx="4080510" cy="1287145"/>
            <a:chOff x="6023609" y="2280285"/>
            <a:chExt cx="4080510" cy="1287145"/>
          </a:xfrm>
        </p:grpSpPr>
        <p:sp>
          <p:nvSpPr>
            <p:cNvPr id="34" name="object 34"/>
            <p:cNvSpPr/>
            <p:nvPr/>
          </p:nvSpPr>
          <p:spPr>
            <a:xfrm>
              <a:off x="6023610" y="2415666"/>
              <a:ext cx="1361440" cy="1001394"/>
            </a:xfrm>
            <a:custGeom>
              <a:avLst/>
              <a:gdLst/>
              <a:ahLst/>
              <a:cxnLst/>
              <a:rect l="l" t="t" r="r" b="b"/>
              <a:pathLst>
                <a:path w="1361440" h="1001395">
                  <a:moveTo>
                    <a:pt x="488188" y="934847"/>
                  </a:moveTo>
                  <a:lnTo>
                    <a:pt x="463740" y="920623"/>
                  </a:lnTo>
                  <a:lnTo>
                    <a:pt x="374396" y="868680"/>
                  </a:lnTo>
                  <a:lnTo>
                    <a:pt x="365760" y="870966"/>
                  </a:lnTo>
                  <a:lnTo>
                    <a:pt x="361696" y="877824"/>
                  </a:lnTo>
                  <a:lnTo>
                    <a:pt x="357759" y="884682"/>
                  </a:lnTo>
                  <a:lnTo>
                    <a:pt x="360045" y="893445"/>
                  </a:lnTo>
                  <a:lnTo>
                    <a:pt x="406996" y="920699"/>
                  </a:lnTo>
                  <a:lnTo>
                    <a:pt x="0" y="921258"/>
                  </a:lnTo>
                  <a:lnTo>
                    <a:pt x="0" y="949833"/>
                  </a:lnTo>
                  <a:lnTo>
                    <a:pt x="406984" y="949274"/>
                  </a:lnTo>
                  <a:lnTo>
                    <a:pt x="367030" y="972693"/>
                  </a:lnTo>
                  <a:lnTo>
                    <a:pt x="360172" y="976630"/>
                  </a:lnTo>
                  <a:lnTo>
                    <a:pt x="357886" y="985393"/>
                  </a:lnTo>
                  <a:lnTo>
                    <a:pt x="361950" y="992251"/>
                  </a:lnTo>
                  <a:lnTo>
                    <a:pt x="365887" y="998982"/>
                  </a:lnTo>
                  <a:lnTo>
                    <a:pt x="374650" y="1001268"/>
                  </a:lnTo>
                  <a:lnTo>
                    <a:pt x="381508" y="997331"/>
                  </a:lnTo>
                  <a:lnTo>
                    <a:pt x="488188" y="934847"/>
                  </a:lnTo>
                  <a:close/>
                </a:path>
                <a:path w="1361440" h="1001395">
                  <a:moveTo>
                    <a:pt x="488188" y="66167"/>
                  </a:moveTo>
                  <a:lnTo>
                    <a:pt x="463740" y="51943"/>
                  </a:lnTo>
                  <a:lnTo>
                    <a:pt x="374396" y="0"/>
                  </a:lnTo>
                  <a:lnTo>
                    <a:pt x="365760" y="2286"/>
                  </a:lnTo>
                  <a:lnTo>
                    <a:pt x="361696" y="9144"/>
                  </a:lnTo>
                  <a:lnTo>
                    <a:pt x="357759" y="16002"/>
                  </a:lnTo>
                  <a:lnTo>
                    <a:pt x="360045" y="24765"/>
                  </a:lnTo>
                  <a:lnTo>
                    <a:pt x="406996" y="52019"/>
                  </a:lnTo>
                  <a:lnTo>
                    <a:pt x="0" y="52578"/>
                  </a:lnTo>
                  <a:lnTo>
                    <a:pt x="0" y="81153"/>
                  </a:lnTo>
                  <a:lnTo>
                    <a:pt x="406984" y="80594"/>
                  </a:lnTo>
                  <a:lnTo>
                    <a:pt x="367030" y="104013"/>
                  </a:lnTo>
                  <a:lnTo>
                    <a:pt x="360172" y="107950"/>
                  </a:lnTo>
                  <a:lnTo>
                    <a:pt x="357886" y="116713"/>
                  </a:lnTo>
                  <a:lnTo>
                    <a:pt x="361950" y="123571"/>
                  </a:lnTo>
                  <a:lnTo>
                    <a:pt x="365887" y="130302"/>
                  </a:lnTo>
                  <a:lnTo>
                    <a:pt x="374650" y="132715"/>
                  </a:lnTo>
                  <a:lnTo>
                    <a:pt x="488188" y="66167"/>
                  </a:lnTo>
                  <a:close/>
                </a:path>
                <a:path w="1361440" h="1001395">
                  <a:moveTo>
                    <a:pt x="1361440" y="72263"/>
                  </a:moveTo>
                  <a:lnTo>
                    <a:pt x="1336992" y="58039"/>
                  </a:lnTo>
                  <a:lnTo>
                    <a:pt x="1247648" y="6096"/>
                  </a:lnTo>
                  <a:lnTo>
                    <a:pt x="1239012" y="8382"/>
                  </a:lnTo>
                  <a:lnTo>
                    <a:pt x="1234948" y="15240"/>
                  </a:lnTo>
                  <a:lnTo>
                    <a:pt x="1231011" y="22098"/>
                  </a:lnTo>
                  <a:lnTo>
                    <a:pt x="1233297" y="30861"/>
                  </a:lnTo>
                  <a:lnTo>
                    <a:pt x="1280248" y="58115"/>
                  </a:lnTo>
                  <a:lnTo>
                    <a:pt x="873252" y="58674"/>
                  </a:lnTo>
                  <a:lnTo>
                    <a:pt x="873252" y="87249"/>
                  </a:lnTo>
                  <a:lnTo>
                    <a:pt x="1280236" y="86690"/>
                  </a:lnTo>
                  <a:lnTo>
                    <a:pt x="1240282" y="110109"/>
                  </a:lnTo>
                  <a:lnTo>
                    <a:pt x="1233424" y="114046"/>
                  </a:lnTo>
                  <a:lnTo>
                    <a:pt x="1231138" y="122809"/>
                  </a:lnTo>
                  <a:lnTo>
                    <a:pt x="1235202" y="129667"/>
                  </a:lnTo>
                  <a:lnTo>
                    <a:pt x="1239139" y="136398"/>
                  </a:lnTo>
                  <a:lnTo>
                    <a:pt x="1247902" y="138811"/>
                  </a:lnTo>
                  <a:lnTo>
                    <a:pt x="1361440" y="72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707117" y="2289810"/>
              <a:ext cx="387350" cy="1268095"/>
            </a:xfrm>
            <a:custGeom>
              <a:avLst/>
              <a:gdLst/>
              <a:ahLst/>
              <a:cxnLst/>
              <a:rect l="l" t="t" r="r" b="b"/>
              <a:pathLst>
                <a:path w="387350" h="1268095">
                  <a:moveTo>
                    <a:pt x="322579" y="0"/>
                  </a:moveTo>
                  <a:lnTo>
                    <a:pt x="64515" y="0"/>
                  </a:lnTo>
                  <a:lnTo>
                    <a:pt x="39379" y="5062"/>
                  </a:lnTo>
                  <a:lnTo>
                    <a:pt x="18875" y="18875"/>
                  </a:lnTo>
                  <a:lnTo>
                    <a:pt x="5062" y="39379"/>
                  </a:lnTo>
                  <a:lnTo>
                    <a:pt x="0" y="64515"/>
                  </a:lnTo>
                  <a:lnTo>
                    <a:pt x="0" y="1203452"/>
                  </a:lnTo>
                  <a:lnTo>
                    <a:pt x="5062" y="1228588"/>
                  </a:lnTo>
                  <a:lnTo>
                    <a:pt x="18875" y="1249092"/>
                  </a:lnTo>
                  <a:lnTo>
                    <a:pt x="39379" y="1262905"/>
                  </a:lnTo>
                  <a:lnTo>
                    <a:pt x="64515" y="1267967"/>
                  </a:lnTo>
                  <a:lnTo>
                    <a:pt x="322579" y="1267967"/>
                  </a:lnTo>
                  <a:lnTo>
                    <a:pt x="347716" y="1262905"/>
                  </a:lnTo>
                  <a:lnTo>
                    <a:pt x="368220" y="1249092"/>
                  </a:lnTo>
                  <a:lnTo>
                    <a:pt x="382033" y="1228588"/>
                  </a:lnTo>
                  <a:lnTo>
                    <a:pt x="387096" y="1203452"/>
                  </a:lnTo>
                  <a:lnTo>
                    <a:pt x="387096" y="64515"/>
                  </a:lnTo>
                  <a:lnTo>
                    <a:pt x="382033" y="39379"/>
                  </a:lnTo>
                  <a:lnTo>
                    <a:pt x="368220" y="18875"/>
                  </a:lnTo>
                  <a:lnTo>
                    <a:pt x="347716" y="5062"/>
                  </a:lnTo>
                  <a:lnTo>
                    <a:pt x="322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707117" y="2289810"/>
              <a:ext cx="387350" cy="1268095"/>
            </a:xfrm>
            <a:custGeom>
              <a:avLst/>
              <a:gdLst/>
              <a:ahLst/>
              <a:cxnLst/>
              <a:rect l="l" t="t" r="r" b="b"/>
              <a:pathLst>
                <a:path w="387350" h="1268095">
                  <a:moveTo>
                    <a:pt x="322579" y="0"/>
                  </a:moveTo>
                  <a:lnTo>
                    <a:pt x="347716" y="5062"/>
                  </a:lnTo>
                  <a:lnTo>
                    <a:pt x="368220" y="18875"/>
                  </a:lnTo>
                  <a:lnTo>
                    <a:pt x="382033" y="39379"/>
                  </a:lnTo>
                  <a:lnTo>
                    <a:pt x="387096" y="64515"/>
                  </a:lnTo>
                  <a:lnTo>
                    <a:pt x="387096" y="1203452"/>
                  </a:lnTo>
                  <a:lnTo>
                    <a:pt x="382033" y="1228588"/>
                  </a:lnTo>
                  <a:lnTo>
                    <a:pt x="368220" y="1249092"/>
                  </a:lnTo>
                  <a:lnTo>
                    <a:pt x="347716" y="1262905"/>
                  </a:lnTo>
                  <a:lnTo>
                    <a:pt x="322579" y="1267967"/>
                  </a:lnTo>
                  <a:lnTo>
                    <a:pt x="64515" y="1267967"/>
                  </a:lnTo>
                  <a:lnTo>
                    <a:pt x="39379" y="1262905"/>
                  </a:lnTo>
                  <a:lnTo>
                    <a:pt x="18875" y="1249092"/>
                  </a:lnTo>
                  <a:lnTo>
                    <a:pt x="5062" y="1228588"/>
                  </a:lnTo>
                  <a:lnTo>
                    <a:pt x="0" y="1203452"/>
                  </a:lnTo>
                  <a:lnTo>
                    <a:pt x="0" y="64515"/>
                  </a:ln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5" y="0"/>
                  </a:lnTo>
                  <a:lnTo>
                    <a:pt x="322579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773793" y="2618613"/>
            <a:ext cx="25400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>
                <a:latin typeface="SimSun"/>
                <a:cs typeface="SimSun"/>
              </a:rPr>
              <a:t>通 道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583036" y="2280285"/>
            <a:ext cx="1289050" cy="406400"/>
            <a:chOff x="10583036" y="2280285"/>
            <a:chExt cx="1289050" cy="406400"/>
          </a:xfrm>
        </p:grpSpPr>
        <p:sp>
          <p:nvSpPr>
            <p:cNvPr id="39" name="object 39"/>
            <p:cNvSpPr/>
            <p:nvPr/>
          </p:nvSpPr>
          <p:spPr>
            <a:xfrm>
              <a:off x="10592561" y="2289810"/>
              <a:ext cx="1270000" cy="387350"/>
            </a:xfrm>
            <a:custGeom>
              <a:avLst/>
              <a:gdLst/>
              <a:ahLst/>
              <a:cxnLst/>
              <a:rect l="l" t="t" r="r" b="b"/>
              <a:pathLst>
                <a:path w="1270000" h="387350">
                  <a:moveTo>
                    <a:pt x="1204976" y="0"/>
                  </a:moveTo>
                  <a:lnTo>
                    <a:pt x="64516" y="0"/>
                  </a:lnTo>
                  <a:lnTo>
                    <a:pt x="39379" y="5062"/>
                  </a:lnTo>
                  <a:lnTo>
                    <a:pt x="18875" y="18875"/>
                  </a:lnTo>
                  <a:lnTo>
                    <a:pt x="5062" y="39379"/>
                  </a:lnTo>
                  <a:lnTo>
                    <a:pt x="0" y="64515"/>
                  </a:lnTo>
                  <a:lnTo>
                    <a:pt x="0" y="322579"/>
                  </a:lnTo>
                  <a:lnTo>
                    <a:pt x="5062" y="347716"/>
                  </a:lnTo>
                  <a:lnTo>
                    <a:pt x="18875" y="368220"/>
                  </a:lnTo>
                  <a:lnTo>
                    <a:pt x="39379" y="382033"/>
                  </a:lnTo>
                  <a:lnTo>
                    <a:pt x="64516" y="387095"/>
                  </a:lnTo>
                  <a:lnTo>
                    <a:pt x="1204976" y="387095"/>
                  </a:lnTo>
                  <a:lnTo>
                    <a:pt x="1230112" y="382033"/>
                  </a:lnTo>
                  <a:lnTo>
                    <a:pt x="1250616" y="368220"/>
                  </a:lnTo>
                  <a:lnTo>
                    <a:pt x="1264429" y="347716"/>
                  </a:lnTo>
                  <a:lnTo>
                    <a:pt x="1269492" y="322579"/>
                  </a:lnTo>
                  <a:lnTo>
                    <a:pt x="1269492" y="64515"/>
                  </a:lnTo>
                  <a:lnTo>
                    <a:pt x="1264429" y="39379"/>
                  </a:lnTo>
                  <a:lnTo>
                    <a:pt x="1250616" y="18875"/>
                  </a:lnTo>
                  <a:lnTo>
                    <a:pt x="1230112" y="5062"/>
                  </a:lnTo>
                  <a:lnTo>
                    <a:pt x="1204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592561" y="2289810"/>
              <a:ext cx="1270000" cy="387350"/>
            </a:xfrm>
            <a:custGeom>
              <a:avLst/>
              <a:gdLst/>
              <a:ahLst/>
              <a:cxnLst/>
              <a:rect l="l" t="t" r="r" b="b"/>
              <a:pathLst>
                <a:path w="1270000" h="387350">
                  <a:moveTo>
                    <a:pt x="0" y="64515"/>
                  </a:move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6" y="0"/>
                  </a:lnTo>
                  <a:lnTo>
                    <a:pt x="1204976" y="0"/>
                  </a:lnTo>
                  <a:lnTo>
                    <a:pt x="1230112" y="5062"/>
                  </a:lnTo>
                  <a:lnTo>
                    <a:pt x="1250616" y="18875"/>
                  </a:lnTo>
                  <a:lnTo>
                    <a:pt x="1264429" y="39379"/>
                  </a:lnTo>
                  <a:lnTo>
                    <a:pt x="1269492" y="64515"/>
                  </a:lnTo>
                  <a:lnTo>
                    <a:pt x="1269492" y="322579"/>
                  </a:lnTo>
                  <a:lnTo>
                    <a:pt x="1264429" y="347716"/>
                  </a:lnTo>
                  <a:lnTo>
                    <a:pt x="1250616" y="368220"/>
                  </a:lnTo>
                  <a:lnTo>
                    <a:pt x="1230112" y="382033"/>
                  </a:lnTo>
                  <a:lnTo>
                    <a:pt x="1204976" y="387095"/>
                  </a:lnTo>
                  <a:lnTo>
                    <a:pt x="64516" y="387095"/>
                  </a:lnTo>
                  <a:lnTo>
                    <a:pt x="39379" y="382033"/>
                  </a:lnTo>
                  <a:lnTo>
                    <a:pt x="18875" y="368220"/>
                  </a:lnTo>
                  <a:lnTo>
                    <a:pt x="5062" y="347716"/>
                  </a:lnTo>
                  <a:lnTo>
                    <a:pt x="0" y="322579"/>
                  </a:lnTo>
                  <a:lnTo>
                    <a:pt x="0" y="6451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697336" y="2317445"/>
            <a:ext cx="1060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输出设</a:t>
            </a:r>
            <a:r>
              <a:rPr dirty="0" sz="1800">
                <a:latin typeface="SimSun"/>
                <a:cs typeface="SimSun"/>
              </a:rPr>
              <a:t>备</a:t>
            </a:r>
            <a:r>
              <a:rPr dirty="0" sz="180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589132" y="3161157"/>
            <a:ext cx="1287145" cy="406400"/>
            <a:chOff x="10589132" y="3161157"/>
            <a:chExt cx="1287145" cy="406400"/>
          </a:xfrm>
        </p:grpSpPr>
        <p:sp>
          <p:nvSpPr>
            <p:cNvPr id="43" name="object 43"/>
            <p:cNvSpPr/>
            <p:nvPr/>
          </p:nvSpPr>
          <p:spPr>
            <a:xfrm>
              <a:off x="10598657" y="3170682"/>
              <a:ext cx="1268095" cy="387350"/>
            </a:xfrm>
            <a:custGeom>
              <a:avLst/>
              <a:gdLst/>
              <a:ahLst/>
              <a:cxnLst/>
              <a:rect l="l" t="t" r="r" b="b"/>
              <a:pathLst>
                <a:path w="1268095" h="387350">
                  <a:moveTo>
                    <a:pt x="1203452" y="0"/>
                  </a:moveTo>
                  <a:lnTo>
                    <a:pt x="64516" y="0"/>
                  </a:lnTo>
                  <a:lnTo>
                    <a:pt x="39379" y="5062"/>
                  </a:lnTo>
                  <a:lnTo>
                    <a:pt x="18875" y="18875"/>
                  </a:lnTo>
                  <a:lnTo>
                    <a:pt x="5062" y="39379"/>
                  </a:lnTo>
                  <a:lnTo>
                    <a:pt x="0" y="64515"/>
                  </a:lnTo>
                  <a:lnTo>
                    <a:pt x="0" y="322579"/>
                  </a:lnTo>
                  <a:lnTo>
                    <a:pt x="5062" y="347716"/>
                  </a:lnTo>
                  <a:lnTo>
                    <a:pt x="18875" y="368220"/>
                  </a:lnTo>
                  <a:lnTo>
                    <a:pt x="39379" y="382033"/>
                  </a:lnTo>
                  <a:lnTo>
                    <a:pt x="64516" y="387095"/>
                  </a:lnTo>
                  <a:lnTo>
                    <a:pt x="1203452" y="387095"/>
                  </a:lnTo>
                  <a:lnTo>
                    <a:pt x="1228588" y="382033"/>
                  </a:lnTo>
                  <a:lnTo>
                    <a:pt x="1249092" y="368220"/>
                  </a:lnTo>
                  <a:lnTo>
                    <a:pt x="1262905" y="347716"/>
                  </a:lnTo>
                  <a:lnTo>
                    <a:pt x="1267968" y="322579"/>
                  </a:lnTo>
                  <a:lnTo>
                    <a:pt x="1267968" y="64515"/>
                  </a:lnTo>
                  <a:lnTo>
                    <a:pt x="1262905" y="39379"/>
                  </a:lnTo>
                  <a:lnTo>
                    <a:pt x="1249092" y="18875"/>
                  </a:lnTo>
                  <a:lnTo>
                    <a:pt x="1228588" y="5062"/>
                  </a:lnTo>
                  <a:lnTo>
                    <a:pt x="1203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598657" y="3170682"/>
              <a:ext cx="1268095" cy="387350"/>
            </a:xfrm>
            <a:custGeom>
              <a:avLst/>
              <a:gdLst/>
              <a:ahLst/>
              <a:cxnLst/>
              <a:rect l="l" t="t" r="r" b="b"/>
              <a:pathLst>
                <a:path w="1268095" h="387350">
                  <a:moveTo>
                    <a:pt x="0" y="64515"/>
                  </a:move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6" y="0"/>
                  </a:lnTo>
                  <a:lnTo>
                    <a:pt x="1203452" y="0"/>
                  </a:lnTo>
                  <a:lnTo>
                    <a:pt x="1228588" y="5062"/>
                  </a:lnTo>
                  <a:lnTo>
                    <a:pt x="1249092" y="18875"/>
                  </a:lnTo>
                  <a:lnTo>
                    <a:pt x="1262905" y="39379"/>
                  </a:lnTo>
                  <a:lnTo>
                    <a:pt x="1267968" y="64515"/>
                  </a:lnTo>
                  <a:lnTo>
                    <a:pt x="1267968" y="322579"/>
                  </a:lnTo>
                  <a:lnTo>
                    <a:pt x="1262905" y="347716"/>
                  </a:lnTo>
                  <a:lnTo>
                    <a:pt x="1249092" y="368220"/>
                  </a:lnTo>
                  <a:lnTo>
                    <a:pt x="1228588" y="382033"/>
                  </a:lnTo>
                  <a:lnTo>
                    <a:pt x="1203452" y="387095"/>
                  </a:lnTo>
                  <a:lnTo>
                    <a:pt x="64516" y="387095"/>
                  </a:lnTo>
                  <a:lnTo>
                    <a:pt x="39379" y="382033"/>
                  </a:lnTo>
                  <a:lnTo>
                    <a:pt x="18875" y="368220"/>
                  </a:lnTo>
                  <a:lnTo>
                    <a:pt x="5062" y="347716"/>
                  </a:lnTo>
                  <a:lnTo>
                    <a:pt x="0" y="322579"/>
                  </a:lnTo>
                  <a:lnTo>
                    <a:pt x="0" y="6451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0701019" y="3199638"/>
            <a:ext cx="1065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输出设</a:t>
            </a:r>
            <a:r>
              <a:rPr dirty="0" sz="1800" spc="-10">
                <a:latin typeface="SimSun"/>
                <a:cs typeface="SimSun"/>
              </a:rPr>
              <a:t>备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184902" y="2825623"/>
            <a:ext cx="290830" cy="19367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50"/>
              </a:lnSpc>
            </a:pPr>
            <a:r>
              <a:rPr dirty="0" sz="180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224010" y="2415666"/>
            <a:ext cx="1358900" cy="1015365"/>
          </a:xfrm>
          <a:custGeom>
            <a:avLst/>
            <a:gdLst/>
            <a:ahLst/>
            <a:cxnLst/>
            <a:rect l="l" t="t" r="r" b="b"/>
            <a:pathLst>
              <a:path w="1358900" h="1015364">
                <a:moveTo>
                  <a:pt x="488188" y="67691"/>
                </a:moveTo>
                <a:lnTo>
                  <a:pt x="463740" y="53467"/>
                </a:lnTo>
                <a:lnTo>
                  <a:pt x="374396" y="1524"/>
                </a:lnTo>
                <a:lnTo>
                  <a:pt x="365760" y="3810"/>
                </a:lnTo>
                <a:lnTo>
                  <a:pt x="361696" y="10668"/>
                </a:lnTo>
                <a:lnTo>
                  <a:pt x="357759" y="17526"/>
                </a:lnTo>
                <a:lnTo>
                  <a:pt x="360045" y="26289"/>
                </a:lnTo>
                <a:lnTo>
                  <a:pt x="406996" y="53543"/>
                </a:lnTo>
                <a:lnTo>
                  <a:pt x="0" y="54102"/>
                </a:lnTo>
                <a:lnTo>
                  <a:pt x="0" y="82677"/>
                </a:lnTo>
                <a:lnTo>
                  <a:pt x="406984" y="82118"/>
                </a:lnTo>
                <a:lnTo>
                  <a:pt x="367030" y="105537"/>
                </a:lnTo>
                <a:lnTo>
                  <a:pt x="360172" y="109474"/>
                </a:lnTo>
                <a:lnTo>
                  <a:pt x="357886" y="118237"/>
                </a:lnTo>
                <a:lnTo>
                  <a:pt x="361950" y="125095"/>
                </a:lnTo>
                <a:lnTo>
                  <a:pt x="365887" y="131826"/>
                </a:lnTo>
                <a:lnTo>
                  <a:pt x="374650" y="134239"/>
                </a:lnTo>
                <a:lnTo>
                  <a:pt x="488188" y="67691"/>
                </a:lnTo>
                <a:close/>
              </a:path>
              <a:path w="1358900" h="1015364">
                <a:moveTo>
                  <a:pt x="1358392" y="948563"/>
                </a:moveTo>
                <a:lnTo>
                  <a:pt x="1333944" y="934339"/>
                </a:lnTo>
                <a:lnTo>
                  <a:pt x="1244600" y="882396"/>
                </a:lnTo>
                <a:lnTo>
                  <a:pt x="1235964" y="884682"/>
                </a:lnTo>
                <a:lnTo>
                  <a:pt x="1231900" y="891540"/>
                </a:lnTo>
                <a:lnTo>
                  <a:pt x="1227963" y="898398"/>
                </a:lnTo>
                <a:lnTo>
                  <a:pt x="1230249" y="907161"/>
                </a:lnTo>
                <a:lnTo>
                  <a:pt x="1277200" y="934415"/>
                </a:lnTo>
                <a:lnTo>
                  <a:pt x="870204" y="934974"/>
                </a:lnTo>
                <a:lnTo>
                  <a:pt x="870204" y="963549"/>
                </a:lnTo>
                <a:lnTo>
                  <a:pt x="1277188" y="962990"/>
                </a:lnTo>
                <a:lnTo>
                  <a:pt x="1237234" y="986409"/>
                </a:lnTo>
                <a:lnTo>
                  <a:pt x="1230376" y="990346"/>
                </a:lnTo>
                <a:lnTo>
                  <a:pt x="1228090" y="999109"/>
                </a:lnTo>
                <a:lnTo>
                  <a:pt x="1232154" y="1005967"/>
                </a:lnTo>
                <a:lnTo>
                  <a:pt x="1236091" y="1012698"/>
                </a:lnTo>
                <a:lnTo>
                  <a:pt x="1244854" y="1015111"/>
                </a:lnTo>
                <a:lnTo>
                  <a:pt x="1358392" y="948563"/>
                </a:lnTo>
                <a:close/>
              </a:path>
              <a:path w="1358900" h="1015364">
                <a:moveTo>
                  <a:pt x="1358392" y="66167"/>
                </a:moveTo>
                <a:lnTo>
                  <a:pt x="1333944" y="51943"/>
                </a:lnTo>
                <a:lnTo>
                  <a:pt x="1244600" y="0"/>
                </a:lnTo>
                <a:lnTo>
                  <a:pt x="1235964" y="2286"/>
                </a:lnTo>
                <a:lnTo>
                  <a:pt x="1231900" y="9144"/>
                </a:lnTo>
                <a:lnTo>
                  <a:pt x="1227963" y="16002"/>
                </a:lnTo>
                <a:lnTo>
                  <a:pt x="1230249" y="24765"/>
                </a:lnTo>
                <a:lnTo>
                  <a:pt x="1277200" y="52019"/>
                </a:lnTo>
                <a:lnTo>
                  <a:pt x="870204" y="52578"/>
                </a:lnTo>
                <a:lnTo>
                  <a:pt x="870204" y="81153"/>
                </a:lnTo>
                <a:lnTo>
                  <a:pt x="1277188" y="80594"/>
                </a:lnTo>
                <a:lnTo>
                  <a:pt x="1237234" y="104013"/>
                </a:lnTo>
                <a:lnTo>
                  <a:pt x="1230376" y="107950"/>
                </a:lnTo>
                <a:lnTo>
                  <a:pt x="1228090" y="116713"/>
                </a:lnTo>
                <a:lnTo>
                  <a:pt x="1232154" y="123571"/>
                </a:lnTo>
                <a:lnTo>
                  <a:pt x="1236091" y="130302"/>
                </a:lnTo>
                <a:lnTo>
                  <a:pt x="1244854" y="132715"/>
                </a:lnTo>
                <a:lnTo>
                  <a:pt x="1358392" y="66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063865" y="501319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通道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545073" y="5378577"/>
            <a:ext cx="5518785" cy="868044"/>
            <a:chOff x="5545073" y="5378577"/>
            <a:chExt cx="5518785" cy="868044"/>
          </a:xfrm>
        </p:grpSpPr>
        <p:sp>
          <p:nvSpPr>
            <p:cNvPr id="50" name="object 50"/>
            <p:cNvSpPr/>
            <p:nvPr/>
          </p:nvSpPr>
          <p:spPr>
            <a:xfrm>
              <a:off x="8213597" y="5388102"/>
              <a:ext cx="181610" cy="295910"/>
            </a:xfrm>
            <a:custGeom>
              <a:avLst/>
              <a:gdLst/>
              <a:ahLst/>
              <a:cxnLst/>
              <a:rect l="l" t="t" r="r" b="b"/>
              <a:pathLst>
                <a:path w="181609" h="295910">
                  <a:moveTo>
                    <a:pt x="90677" y="0"/>
                  </a:moveTo>
                  <a:lnTo>
                    <a:pt x="0" y="90678"/>
                  </a:lnTo>
                  <a:lnTo>
                    <a:pt x="45338" y="90678"/>
                  </a:lnTo>
                  <a:lnTo>
                    <a:pt x="45338" y="204978"/>
                  </a:lnTo>
                  <a:lnTo>
                    <a:pt x="0" y="204978"/>
                  </a:lnTo>
                  <a:lnTo>
                    <a:pt x="90677" y="295656"/>
                  </a:lnTo>
                  <a:lnTo>
                    <a:pt x="181355" y="204978"/>
                  </a:lnTo>
                  <a:lnTo>
                    <a:pt x="136017" y="204978"/>
                  </a:lnTo>
                  <a:lnTo>
                    <a:pt x="136017" y="90678"/>
                  </a:lnTo>
                  <a:lnTo>
                    <a:pt x="181355" y="9067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213597" y="5388102"/>
              <a:ext cx="181610" cy="295910"/>
            </a:xfrm>
            <a:custGeom>
              <a:avLst/>
              <a:gdLst/>
              <a:ahLst/>
              <a:cxnLst/>
              <a:rect l="l" t="t" r="r" b="b"/>
              <a:pathLst>
                <a:path w="181609" h="295910">
                  <a:moveTo>
                    <a:pt x="0" y="90678"/>
                  </a:moveTo>
                  <a:lnTo>
                    <a:pt x="90677" y="0"/>
                  </a:lnTo>
                  <a:lnTo>
                    <a:pt x="181355" y="90678"/>
                  </a:lnTo>
                  <a:lnTo>
                    <a:pt x="136017" y="90678"/>
                  </a:lnTo>
                  <a:lnTo>
                    <a:pt x="136017" y="204978"/>
                  </a:lnTo>
                  <a:lnTo>
                    <a:pt x="181355" y="204978"/>
                  </a:lnTo>
                  <a:lnTo>
                    <a:pt x="90677" y="295656"/>
                  </a:lnTo>
                  <a:lnTo>
                    <a:pt x="0" y="204978"/>
                  </a:lnTo>
                  <a:lnTo>
                    <a:pt x="45338" y="204978"/>
                  </a:lnTo>
                  <a:lnTo>
                    <a:pt x="45338" y="90678"/>
                  </a:lnTo>
                  <a:lnTo>
                    <a:pt x="0" y="9067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545073" y="5700522"/>
              <a:ext cx="5518785" cy="546100"/>
            </a:xfrm>
            <a:custGeom>
              <a:avLst/>
              <a:gdLst/>
              <a:ahLst/>
              <a:cxnLst/>
              <a:rect l="l" t="t" r="r" b="b"/>
              <a:pathLst>
                <a:path w="5518784" h="546100">
                  <a:moveTo>
                    <a:pt x="5518404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5518404" y="545591"/>
                  </a:lnTo>
                  <a:lnTo>
                    <a:pt x="5518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13525" y="5779770"/>
              <a:ext cx="1268095" cy="387350"/>
            </a:xfrm>
            <a:custGeom>
              <a:avLst/>
              <a:gdLst/>
              <a:ahLst/>
              <a:cxnLst/>
              <a:rect l="l" t="t" r="r" b="b"/>
              <a:pathLst>
                <a:path w="1268095" h="387350">
                  <a:moveTo>
                    <a:pt x="1203452" y="0"/>
                  </a:moveTo>
                  <a:lnTo>
                    <a:pt x="64515" y="0"/>
                  </a:lnTo>
                  <a:lnTo>
                    <a:pt x="39379" y="5069"/>
                  </a:lnTo>
                  <a:lnTo>
                    <a:pt x="18875" y="18894"/>
                  </a:lnTo>
                  <a:lnTo>
                    <a:pt x="5062" y="39401"/>
                  </a:lnTo>
                  <a:lnTo>
                    <a:pt x="0" y="64515"/>
                  </a:lnTo>
                  <a:lnTo>
                    <a:pt x="0" y="322579"/>
                  </a:lnTo>
                  <a:lnTo>
                    <a:pt x="5062" y="347694"/>
                  </a:lnTo>
                  <a:lnTo>
                    <a:pt x="18875" y="368201"/>
                  </a:lnTo>
                  <a:lnTo>
                    <a:pt x="39379" y="382026"/>
                  </a:lnTo>
                  <a:lnTo>
                    <a:pt x="64515" y="387095"/>
                  </a:lnTo>
                  <a:lnTo>
                    <a:pt x="1203452" y="387095"/>
                  </a:lnTo>
                  <a:lnTo>
                    <a:pt x="1228588" y="382026"/>
                  </a:lnTo>
                  <a:lnTo>
                    <a:pt x="1249092" y="368201"/>
                  </a:lnTo>
                  <a:lnTo>
                    <a:pt x="1262905" y="347694"/>
                  </a:lnTo>
                  <a:lnTo>
                    <a:pt x="1267968" y="322579"/>
                  </a:lnTo>
                  <a:lnTo>
                    <a:pt x="1267968" y="64515"/>
                  </a:lnTo>
                  <a:lnTo>
                    <a:pt x="1262905" y="39401"/>
                  </a:lnTo>
                  <a:lnTo>
                    <a:pt x="1249092" y="18894"/>
                  </a:lnTo>
                  <a:lnTo>
                    <a:pt x="1228588" y="5069"/>
                  </a:lnTo>
                  <a:lnTo>
                    <a:pt x="1203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13525" y="5779770"/>
              <a:ext cx="1268095" cy="387350"/>
            </a:xfrm>
            <a:custGeom>
              <a:avLst/>
              <a:gdLst/>
              <a:ahLst/>
              <a:cxnLst/>
              <a:rect l="l" t="t" r="r" b="b"/>
              <a:pathLst>
                <a:path w="1268095" h="387350">
                  <a:moveTo>
                    <a:pt x="0" y="64515"/>
                  </a:moveTo>
                  <a:lnTo>
                    <a:pt x="5062" y="39401"/>
                  </a:lnTo>
                  <a:lnTo>
                    <a:pt x="18875" y="18894"/>
                  </a:lnTo>
                  <a:lnTo>
                    <a:pt x="39379" y="5069"/>
                  </a:lnTo>
                  <a:lnTo>
                    <a:pt x="64515" y="0"/>
                  </a:lnTo>
                  <a:lnTo>
                    <a:pt x="1203452" y="0"/>
                  </a:lnTo>
                  <a:lnTo>
                    <a:pt x="1228588" y="5069"/>
                  </a:lnTo>
                  <a:lnTo>
                    <a:pt x="1249092" y="18894"/>
                  </a:lnTo>
                  <a:lnTo>
                    <a:pt x="1262905" y="39401"/>
                  </a:lnTo>
                  <a:lnTo>
                    <a:pt x="1267968" y="64515"/>
                  </a:lnTo>
                  <a:lnTo>
                    <a:pt x="1267968" y="322579"/>
                  </a:lnTo>
                  <a:lnTo>
                    <a:pt x="1262905" y="347694"/>
                  </a:lnTo>
                  <a:lnTo>
                    <a:pt x="1249092" y="368201"/>
                  </a:lnTo>
                  <a:lnTo>
                    <a:pt x="1228588" y="382026"/>
                  </a:lnTo>
                  <a:lnTo>
                    <a:pt x="1203452" y="387095"/>
                  </a:lnTo>
                  <a:lnTo>
                    <a:pt x="64515" y="387095"/>
                  </a:lnTo>
                  <a:lnTo>
                    <a:pt x="39379" y="382026"/>
                  </a:lnTo>
                  <a:lnTo>
                    <a:pt x="18875" y="368201"/>
                  </a:lnTo>
                  <a:lnTo>
                    <a:pt x="5062" y="347694"/>
                  </a:lnTo>
                  <a:lnTo>
                    <a:pt x="0" y="322579"/>
                  </a:lnTo>
                  <a:lnTo>
                    <a:pt x="0" y="6451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231629" y="5779770"/>
              <a:ext cx="1268095" cy="387350"/>
            </a:xfrm>
            <a:custGeom>
              <a:avLst/>
              <a:gdLst/>
              <a:ahLst/>
              <a:cxnLst/>
              <a:rect l="l" t="t" r="r" b="b"/>
              <a:pathLst>
                <a:path w="1268095" h="387350">
                  <a:moveTo>
                    <a:pt x="1203452" y="0"/>
                  </a:moveTo>
                  <a:lnTo>
                    <a:pt x="64516" y="0"/>
                  </a:lnTo>
                  <a:lnTo>
                    <a:pt x="39379" y="5069"/>
                  </a:lnTo>
                  <a:lnTo>
                    <a:pt x="18875" y="18894"/>
                  </a:lnTo>
                  <a:lnTo>
                    <a:pt x="5062" y="39401"/>
                  </a:lnTo>
                  <a:lnTo>
                    <a:pt x="0" y="64515"/>
                  </a:lnTo>
                  <a:lnTo>
                    <a:pt x="0" y="322579"/>
                  </a:lnTo>
                  <a:lnTo>
                    <a:pt x="5062" y="347694"/>
                  </a:lnTo>
                  <a:lnTo>
                    <a:pt x="18875" y="368201"/>
                  </a:lnTo>
                  <a:lnTo>
                    <a:pt x="39379" y="382026"/>
                  </a:lnTo>
                  <a:lnTo>
                    <a:pt x="64516" y="387095"/>
                  </a:lnTo>
                  <a:lnTo>
                    <a:pt x="1203452" y="387095"/>
                  </a:lnTo>
                  <a:lnTo>
                    <a:pt x="1228588" y="382026"/>
                  </a:lnTo>
                  <a:lnTo>
                    <a:pt x="1249092" y="368201"/>
                  </a:lnTo>
                  <a:lnTo>
                    <a:pt x="1262905" y="347694"/>
                  </a:lnTo>
                  <a:lnTo>
                    <a:pt x="1267968" y="322579"/>
                  </a:lnTo>
                  <a:lnTo>
                    <a:pt x="1267968" y="64515"/>
                  </a:lnTo>
                  <a:lnTo>
                    <a:pt x="1262905" y="39401"/>
                  </a:lnTo>
                  <a:lnTo>
                    <a:pt x="1249092" y="18894"/>
                  </a:lnTo>
                  <a:lnTo>
                    <a:pt x="1228588" y="5069"/>
                  </a:lnTo>
                  <a:lnTo>
                    <a:pt x="1203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231629" y="5779770"/>
              <a:ext cx="1268095" cy="387350"/>
            </a:xfrm>
            <a:custGeom>
              <a:avLst/>
              <a:gdLst/>
              <a:ahLst/>
              <a:cxnLst/>
              <a:rect l="l" t="t" r="r" b="b"/>
              <a:pathLst>
                <a:path w="1268095" h="387350">
                  <a:moveTo>
                    <a:pt x="0" y="64515"/>
                  </a:moveTo>
                  <a:lnTo>
                    <a:pt x="5062" y="39401"/>
                  </a:lnTo>
                  <a:lnTo>
                    <a:pt x="18875" y="18894"/>
                  </a:lnTo>
                  <a:lnTo>
                    <a:pt x="39379" y="5069"/>
                  </a:lnTo>
                  <a:lnTo>
                    <a:pt x="64516" y="0"/>
                  </a:lnTo>
                  <a:lnTo>
                    <a:pt x="1203452" y="0"/>
                  </a:lnTo>
                  <a:lnTo>
                    <a:pt x="1228588" y="5069"/>
                  </a:lnTo>
                  <a:lnTo>
                    <a:pt x="1249092" y="18894"/>
                  </a:lnTo>
                  <a:lnTo>
                    <a:pt x="1262905" y="39401"/>
                  </a:lnTo>
                  <a:lnTo>
                    <a:pt x="1267968" y="64515"/>
                  </a:lnTo>
                  <a:lnTo>
                    <a:pt x="1267968" y="322579"/>
                  </a:lnTo>
                  <a:lnTo>
                    <a:pt x="1262905" y="347694"/>
                  </a:lnTo>
                  <a:lnTo>
                    <a:pt x="1249092" y="368201"/>
                  </a:lnTo>
                  <a:lnTo>
                    <a:pt x="1228588" y="382026"/>
                  </a:lnTo>
                  <a:lnTo>
                    <a:pt x="1203452" y="387095"/>
                  </a:lnTo>
                  <a:lnTo>
                    <a:pt x="64516" y="387095"/>
                  </a:lnTo>
                  <a:lnTo>
                    <a:pt x="39379" y="382026"/>
                  </a:lnTo>
                  <a:lnTo>
                    <a:pt x="18875" y="368201"/>
                  </a:lnTo>
                  <a:lnTo>
                    <a:pt x="5062" y="347694"/>
                  </a:lnTo>
                  <a:lnTo>
                    <a:pt x="0" y="322579"/>
                  </a:lnTo>
                  <a:lnTo>
                    <a:pt x="0" y="6451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545073" y="5700521"/>
            <a:ext cx="5518785" cy="5461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955"/>
              </a:spcBef>
              <a:tabLst>
                <a:tab pos="1790064" algn="l"/>
                <a:tab pos="3123565" algn="l"/>
              </a:tabLst>
            </a:pPr>
            <a:r>
              <a:rPr dirty="0" sz="1800">
                <a:latin typeface="SimSun"/>
                <a:cs typeface="SimSun"/>
              </a:rPr>
              <a:t>输入进程	主机	输出进程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49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假脱机</a:t>
            </a:r>
            <a:r>
              <a:rPr dirty="0">
                <a:latin typeface="Microsoft YaHei UI"/>
                <a:cs typeface="Microsoft YaHei UI"/>
              </a:rPr>
              <a:t>（</a:t>
            </a:r>
            <a:r>
              <a:rPr dirty="0" spc="-10">
                <a:latin typeface="Microsoft YaHei UI"/>
                <a:cs typeface="Microsoft YaHei UI"/>
              </a:rPr>
              <a:t> </a:t>
            </a:r>
            <a:r>
              <a:rPr dirty="0" spc="-5"/>
              <a:t>SPOOLing</a:t>
            </a:r>
            <a:r>
              <a:rPr dirty="0" spc="-30"/>
              <a:t> </a:t>
            </a:r>
            <a:r>
              <a:rPr dirty="0" spc="10">
                <a:latin typeface="Microsoft YaHei UI"/>
                <a:cs typeface="Microsoft YaHei UI"/>
              </a:rPr>
              <a:t>）系统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893" y="2978276"/>
            <a:ext cx="4542790" cy="2486660"/>
            <a:chOff x="667893" y="2978276"/>
            <a:chExt cx="4542790" cy="2486660"/>
          </a:xfrm>
        </p:grpSpPr>
        <p:sp>
          <p:nvSpPr>
            <p:cNvPr id="4" name="object 4"/>
            <p:cNvSpPr/>
            <p:nvPr/>
          </p:nvSpPr>
          <p:spPr>
            <a:xfrm>
              <a:off x="677418" y="3225545"/>
              <a:ext cx="4523740" cy="1948180"/>
            </a:xfrm>
            <a:custGeom>
              <a:avLst/>
              <a:gdLst/>
              <a:ahLst/>
              <a:cxnLst/>
              <a:rect l="l" t="t" r="r" b="b"/>
              <a:pathLst>
                <a:path w="4523740" h="1948179">
                  <a:moveTo>
                    <a:pt x="0" y="1385061"/>
                  </a:moveTo>
                  <a:lnTo>
                    <a:pt x="8842" y="1341280"/>
                  </a:lnTo>
                  <a:lnTo>
                    <a:pt x="32958" y="1305512"/>
                  </a:lnTo>
                  <a:lnTo>
                    <a:pt x="68724" y="1281388"/>
                  </a:lnTo>
                  <a:lnTo>
                    <a:pt x="112522" y="1272539"/>
                  </a:lnTo>
                  <a:lnTo>
                    <a:pt x="4406137" y="1272539"/>
                  </a:lnTo>
                  <a:lnTo>
                    <a:pt x="4449919" y="1281388"/>
                  </a:lnTo>
                  <a:lnTo>
                    <a:pt x="4485687" y="1305512"/>
                  </a:lnTo>
                  <a:lnTo>
                    <a:pt x="4509811" y="1341280"/>
                  </a:lnTo>
                  <a:lnTo>
                    <a:pt x="4518659" y="1385061"/>
                  </a:lnTo>
                  <a:lnTo>
                    <a:pt x="4518659" y="1835149"/>
                  </a:lnTo>
                  <a:lnTo>
                    <a:pt x="4509811" y="1878931"/>
                  </a:lnTo>
                  <a:lnTo>
                    <a:pt x="4485687" y="1914699"/>
                  </a:lnTo>
                  <a:lnTo>
                    <a:pt x="4449919" y="1938823"/>
                  </a:lnTo>
                  <a:lnTo>
                    <a:pt x="4406137" y="1947671"/>
                  </a:lnTo>
                  <a:lnTo>
                    <a:pt x="112522" y="1947671"/>
                  </a:lnTo>
                  <a:lnTo>
                    <a:pt x="68724" y="1938823"/>
                  </a:lnTo>
                  <a:lnTo>
                    <a:pt x="32958" y="1914699"/>
                  </a:lnTo>
                  <a:lnTo>
                    <a:pt x="8842" y="1878931"/>
                  </a:lnTo>
                  <a:lnTo>
                    <a:pt x="0" y="1835149"/>
                  </a:lnTo>
                  <a:lnTo>
                    <a:pt x="0" y="1385061"/>
                  </a:lnTo>
                  <a:close/>
                </a:path>
                <a:path w="4523740" h="1948179">
                  <a:moveTo>
                    <a:pt x="6095" y="112521"/>
                  </a:moveTo>
                  <a:lnTo>
                    <a:pt x="14938" y="68740"/>
                  </a:lnTo>
                  <a:lnTo>
                    <a:pt x="39054" y="32972"/>
                  </a:lnTo>
                  <a:lnTo>
                    <a:pt x="74820" y="8848"/>
                  </a:lnTo>
                  <a:lnTo>
                    <a:pt x="118617" y="0"/>
                  </a:lnTo>
                  <a:lnTo>
                    <a:pt x="4410709" y="0"/>
                  </a:lnTo>
                  <a:lnTo>
                    <a:pt x="4454491" y="8848"/>
                  </a:lnTo>
                  <a:lnTo>
                    <a:pt x="4490259" y="32972"/>
                  </a:lnTo>
                  <a:lnTo>
                    <a:pt x="4514383" y="68740"/>
                  </a:lnTo>
                  <a:lnTo>
                    <a:pt x="4523232" y="112521"/>
                  </a:lnTo>
                  <a:lnTo>
                    <a:pt x="4523232" y="562609"/>
                  </a:lnTo>
                  <a:lnTo>
                    <a:pt x="4514383" y="606391"/>
                  </a:lnTo>
                  <a:lnTo>
                    <a:pt x="4490259" y="642159"/>
                  </a:lnTo>
                  <a:lnTo>
                    <a:pt x="4454491" y="666283"/>
                  </a:lnTo>
                  <a:lnTo>
                    <a:pt x="4410709" y="675131"/>
                  </a:lnTo>
                  <a:lnTo>
                    <a:pt x="118617" y="675131"/>
                  </a:lnTo>
                  <a:lnTo>
                    <a:pt x="74820" y="666283"/>
                  </a:lnTo>
                  <a:lnTo>
                    <a:pt x="39054" y="642159"/>
                  </a:lnTo>
                  <a:lnTo>
                    <a:pt x="14938" y="606391"/>
                  </a:lnTo>
                  <a:lnTo>
                    <a:pt x="6095" y="562609"/>
                  </a:lnTo>
                  <a:lnTo>
                    <a:pt x="6095" y="11252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9057" y="2987801"/>
              <a:ext cx="1828800" cy="2467610"/>
            </a:xfrm>
            <a:custGeom>
              <a:avLst/>
              <a:gdLst/>
              <a:ahLst/>
              <a:cxnLst/>
              <a:rect l="l" t="t" r="r" b="b"/>
              <a:pathLst>
                <a:path w="1828800" h="2467610">
                  <a:moveTo>
                    <a:pt x="1524000" y="0"/>
                  </a:moveTo>
                  <a:lnTo>
                    <a:pt x="304800" y="0"/>
                  </a:ln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0" y="2162556"/>
                  </a:lnTo>
                  <a:lnTo>
                    <a:pt x="3990" y="2211981"/>
                  </a:lnTo>
                  <a:lnTo>
                    <a:pt x="15544" y="2258872"/>
                  </a:lnTo>
                  <a:lnTo>
                    <a:pt x="34032" y="2302602"/>
                  </a:lnTo>
                  <a:lnTo>
                    <a:pt x="58826" y="2342540"/>
                  </a:lnTo>
                  <a:lnTo>
                    <a:pt x="89296" y="2378059"/>
                  </a:lnTo>
                  <a:lnTo>
                    <a:pt x="124815" y="2408529"/>
                  </a:lnTo>
                  <a:lnTo>
                    <a:pt x="164753" y="2433323"/>
                  </a:lnTo>
                  <a:lnTo>
                    <a:pt x="208483" y="2451811"/>
                  </a:lnTo>
                  <a:lnTo>
                    <a:pt x="255374" y="2463365"/>
                  </a:lnTo>
                  <a:lnTo>
                    <a:pt x="304800" y="2467356"/>
                  </a:lnTo>
                  <a:lnTo>
                    <a:pt x="1524000" y="2467356"/>
                  </a:lnTo>
                  <a:lnTo>
                    <a:pt x="1573425" y="2463365"/>
                  </a:lnTo>
                  <a:lnTo>
                    <a:pt x="1620316" y="2451811"/>
                  </a:lnTo>
                  <a:lnTo>
                    <a:pt x="1664046" y="2433323"/>
                  </a:lnTo>
                  <a:lnTo>
                    <a:pt x="1703984" y="2408529"/>
                  </a:lnTo>
                  <a:lnTo>
                    <a:pt x="1739503" y="2378059"/>
                  </a:lnTo>
                  <a:lnTo>
                    <a:pt x="1769973" y="2342540"/>
                  </a:lnTo>
                  <a:lnTo>
                    <a:pt x="1794767" y="2302602"/>
                  </a:lnTo>
                  <a:lnTo>
                    <a:pt x="1813255" y="2258872"/>
                  </a:lnTo>
                  <a:lnTo>
                    <a:pt x="1824809" y="2211981"/>
                  </a:lnTo>
                  <a:lnTo>
                    <a:pt x="1828800" y="2162556"/>
                  </a:lnTo>
                  <a:lnTo>
                    <a:pt x="1828800" y="304800"/>
                  </a:lnTo>
                  <a:lnTo>
                    <a:pt x="1824809" y="255374"/>
                  </a:lnTo>
                  <a:lnTo>
                    <a:pt x="1813255" y="208483"/>
                  </a:lnTo>
                  <a:lnTo>
                    <a:pt x="1794767" y="164753"/>
                  </a:lnTo>
                  <a:lnTo>
                    <a:pt x="1769973" y="124815"/>
                  </a:lnTo>
                  <a:lnTo>
                    <a:pt x="1739503" y="89296"/>
                  </a:lnTo>
                  <a:lnTo>
                    <a:pt x="1703984" y="58826"/>
                  </a:lnTo>
                  <a:lnTo>
                    <a:pt x="1664046" y="34032"/>
                  </a:lnTo>
                  <a:lnTo>
                    <a:pt x="1620316" y="15544"/>
                  </a:lnTo>
                  <a:lnTo>
                    <a:pt x="1573425" y="399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69057" y="2987801"/>
              <a:ext cx="1828800" cy="2467610"/>
            </a:xfrm>
            <a:custGeom>
              <a:avLst/>
              <a:gdLst/>
              <a:ahLst/>
              <a:cxnLst/>
              <a:rect l="l" t="t" r="r" b="b"/>
              <a:pathLst>
                <a:path w="1828800" h="246761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1524000" y="0"/>
                  </a:lnTo>
                  <a:lnTo>
                    <a:pt x="1573425" y="3990"/>
                  </a:lnTo>
                  <a:lnTo>
                    <a:pt x="1620316" y="15544"/>
                  </a:lnTo>
                  <a:lnTo>
                    <a:pt x="1664046" y="34032"/>
                  </a:lnTo>
                  <a:lnTo>
                    <a:pt x="1703984" y="58826"/>
                  </a:lnTo>
                  <a:lnTo>
                    <a:pt x="1739503" y="89296"/>
                  </a:lnTo>
                  <a:lnTo>
                    <a:pt x="1769973" y="124815"/>
                  </a:lnTo>
                  <a:lnTo>
                    <a:pt x="1794767" y="164753"/>
                  </a:lnTo>
                  <a:lnTo>
                    <a:pt x="1813255" y="208483"/>
                  </a:lnTo>
                  <a:lnTo>
                    <a:pt x="1824809" y="255374"/>
                  </a:lnTo>
                  <a:lnTo>
                    <a:pt x="1828800" y="304800"/>
                  </a:lnTo>
                  <a:lnTo>
                    <a:pt x="1828800" y="2162556"/>
                  </a:lnTo>
                  <a:lnTo>
                    <a:pt x="1824809" y="2211981"/>
                  </a:lnTo>
                  <a:lnTo>
                    <a:pt x="1813255" y="2258872"/>
                  </a:lnTo>
                  <a:lnTo>
                    <a:pt x="1794767" y="2302602"/>
                  </a:lnTo>
                  <a:lnTo>
                    <a:pt x="1769973" y="2342540"/>
                  </a:lnTo>
                  <a:lnTo>
                    <a:pt x="1739503" y="2378059"/>
                  </a:lnTo>
                  <a:lnTo>
                    <a:pt x="1703984" y="2408529"/>
                  </a:lnTo>
                  <a:lnTo>
                    <a:pt x="1664046" y="2433323"/>
                  </a:lnTo>
                  <a:lnTo>
                    <a:pt x="1620316" y="2451811"/>
                  </a:lnTo>
                  <a:lnTo>
                    <a:pt x="1573425" y="2463365"/>
                  </a:lnTo>
                  <a:lnTo>
                    <a:pt x="1524000" y="2467356"/>
                  </a:lnTo>
                  <a:lnTo>
                    <a:pt x="304800" y="2467356"/>
                  </a:lnTo>
                  <a:lnTo>
                    <a:pt x="255374" y="2463365"/>
                  </a:lnTo>
                  <a:lnTo>
                    <a:pt x="208483" y="2451811"/>
                  </a:lnTo>
                  <a:lnTo>
                    <a:pt x="164753" y="2433323"/>
                  </a:lnTo>
                  <a:lnTo>
                    <a:pt x="124815" y="2408529"/>
                  </a:lnTo>
                  <a:lnTo>
                    <a:pt x="89296" y="2378059"/>
                  </a:lnTo>
                  <a:lnTo>
                    <a:pt x="58826" y="2342540"/>
                  </a:lnTo>
                  <a:lnTo>
                    <a:pt x="34032" y="2302602"/>
                  </a:lnTo>
                  <a:lnTo>
                    <a:pt x="15544" y="2258872"/>
                  </a:lnTo>
                  <a:lnTo>
                    <a:pt x="3990" y="2211981"/>
                  </a:lnTo>
                  <a:lnTo>
                    <a:pt x="0" y="2162556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42030" y="4055821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内存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65928" y="2702432"/>
            <a:ext cx="2169795" cy="2782570"/>
            <a:chOff x="4765928" y="2702432"/>
            <a:chExt cx="2169795" cy="2782570"/>
          </a:xfrm>
        </p:grpSpPr>
        <p:sp>
          <p:nvSpPr>
            <p:cNvPr id="9" name="object 9"/>
            <p:cNvSpPr/>
            <p:nvPr/>
          </p:nvSpPr>
          <p:spPr>
            <a:xfrm>
              <a:off x="4775453" y="2711957"/>
              <a:ext cx="2150745" cy="2763520"/>
            </a:xfrm>
            <a:custGeom>
              <a:avLst/>
              <a:gdLst/>
              <a:ahLst/>
              <a:cxnLst/>
              <a:rect l="l" t="t" r="r" b="b"/>
              <a:pathLst>
                <a:path w="2150745" h="2763520">
                  <a:moveTo>
                    <a:pt x="0" y="1389125"/>
                  </a:moveTo>
                  <a:lnTo>
                    <a:pt x="23748" y="1357296"/>
                  </a:lnTo>
                  <a:lnTo>
                    <a:pt x="64452" y="1337312"/>
                  </a:lnTo>
                  <a:lnTo>
                    <a:pt x="123356" y="1318558"/>
                  </a:lnTo>
                  <a:lnTo>
                    <a:pt x="199004" y="1301239"/>
                  </a:lnTo>
                  <a:lnTo>
                    <a:pt x="242653" y="1293182"/>
                  </a:lnTo>
                  <a:lnTo>
                    <a:pt x="289943" y="1285561"/>
                  </a:lnTo>
                  <a:lnTo>
                    <a:pt x="340691" y="1278401"/>
                  </a:lnTo>
                  <a:lnTo>
                    <a:pt x="394716" y="1271730"/>
                  </a:lnTo>
                  <a:lnTo>
                    <a:pt x="451836" y="1265571"/>
                  </a:lnTo>
                  <a:lnTo>
                    <a:pt x="511869" y="1259952"/>
                  </a:lnTo>
                  <a:lnTo>
                    <a:pt x="574634" y="1254897"/>
                  </a:lnTo>
                  <a:lnTo>
                    <a:pt x="639948" y="1250432"/>
                  </a:lnTo>
                  <a:lnTo>
                    <a:pt x="707629" y="1246584"/>
                  </a:lnTo>
                  <a:lnTo>
                    <a:pt x="777496" y="1243378"/>
                  </a:lnTo>
                  <a:lnTo>
                    <a:pt x="849366" y="1240840"/>
                  </a:lnTo>
                  <a:lnTo>
                    <a:pt x="923059" y="1238994"/>
                  </a:lnTo>
                  <a:lnTo>
                    <a:pt x="998391" y="1237869"/>
                  </a:lnTo>
                  <a:lnTo>
                    <a:pt x="1075182" y="1237487"/>
                  </a:lnTo>
                  <a:lnTo>
                    <a:pt x="1151972" y="1237869"/>
                  </a:lnTo>
                  <a:lnTo>
                    <a:pt x="1227304" y="1238994"/>
                  </a:lnTo>
                  <a:lnTo>
                    <a:pt x="1300997" y="1240840"/>
                  </a:lnTo>
                  <a:lnTo>
                    <a:pt x="1372867" y="1243378"/>
                  </a:lnTo>
                  <a:lnTo>
                    <a:pt x="1442734" y="1246584"/>
                  </a:lnTo>
                  <a:lnTo>
                    <a:pt x="1510415" y="1250432"/>
                  </a:lnTo>
                  <a:lnTo>
                    <a:pt x="1575729" y="1254897"/>
                  </a:lnTo>
                  <a:lnTo>
                    <a:pt x="1638494" y="1259952"/>
                  </a:lnTo>
                  <a:lnTo>
                    <a:pt x="1698527" y="1265571"/>
                  </a:lnTo>
                  <a:lnTo>
                    <a:pt x="1755647" y="1271730"/>
                  </a:lnTo>
                  <a:lnTo>
                    <a:pt x="1809672" y="1278401"/>
                  </a:lnTo>
                  <a:lnTo>
                    <a:pt x="1860420" y="1285561"/>
                  </a:lnTo>
                  <a:lnTo>
                    <a:pt x="1907710" y="1293182"/>
                  </a:lnTo>
                  <a:lnTo>
                    <a:pt x="1951359" y="1301239"/>
                  </a:lnTo>
                  <a:lnTo>
                    <a:pt x="1991185" y="1309706"/>
                  </a:lnTo>
                  <a:lnTo>
                    <a:pt x="2058643" y="1327768"/>
                  </a:lnTo>
                  <a:lnTo>
                    <a:pt x="2108629" y="1347163"/>
                  </a:lnTo>
                  <a:lnTo>
                    <a:pt x="2147664" y="1378303"/>
                  </a:lnTo>
                  <a:lnTo>
                    <a:pt x="2150364" y="1389125"/>
                  </a:lnTo>
                  <a:lnTo>
                    <a:pt x="2147664" y="1399948"/>
                  </a:lnTo>
                  <a:lnTo>
                    <a:pt x="2108629" y="1431088"/>
                  </a:lnTo>
                  <a:lnTo>
                    <a:pt x="2058643" y="1450483"/>
                  </a:lnTo>
                  <a:lnTo>
                    <a:pt x="1991185" y="1468545"/>
                  </a:lnTo>
                  <a:lnTo>
                    <a:pt x="1951359" y="1477012"/>
                  </a:lnTo>
                  <a:lnTo>
                    <a:pt x="1907710" y="1485069"/>
                  </a:lnTo>
                  <a:lnTo>
                    <a:pt x="1860420" y="1492690"/>
                  </a:lnTo>
                  <a:lnTo>
                    <a:pt x="1809672" y="1499850"/>
                  </a:lnTo>
                  <a:lnTo>
                    <a:pt x="1755647" y="1506521"/>
                  </a:lnTo>
                  <a:lnTo>
                    <a:pt x="1698527" y="1512680"/>
                  </a:lnTo>
                  <a:lnTo>
                    <a:pt x="1638494" y="1518299"/>
                  </a:lnTo>
                  <a:lnTo>
                    <a:pt x="1575729" y="1523354"/>
                  </a:lnTo>
                  <a:lnTo>
                    <a:pt x="1510415" y="1527819"/>
                  </a:lnTo>
                  <a:lnTo>
                    <a:pt x="1442734" y="1531667"/>
                  </a:lnTo>
                  <a:lnTo>
                    <a:pt x="1372867" y="1534873"/>
                  </a:lnTo>
                  <a:lnTo>
                    <a:pt x="1300997" y="1537411"/>
                  </a:lnTo>
                  <a:lnTo>
                    <a:pt x="1227304" y="1539257"/>
                  </a:lnTo>
                  <a:lnTo>
                    <a:pt x="1151972" y="1540382"/>
                  </a:lnTo>
                  <a:lnTo>
                    <a:pt x="1075182" y="1540764"/>
                  </a:lnTo>
                  <a:lnTo>
                    <a:pt x="998391" y="1540382"/>
                  </a:lnTo>
                  <a:lnTo>
                    <a:pt x="923059" y="1539257"/>
                  </a:lnTo>
                  <a:lnTo>
                    <a:pt x="849366" y="1537411"/>
                  </a:lnTo>
                  <a:lnTo>
                    <a:pt x="777496" y="1534873"/>
                  </a:lnTo>
                  <a:lnTo>
                    <a:pt x="707629" y="1531667"/>
                  </a:lnTo>
                  <a:lnTo>
                    <a:pt x="639948" y="1527819"/>
                  </a:lnTo>
                  <a:lnTo>
                    <a:pt x="574634" y="1523354"/>
                  </a:lnTo>
                  <a:lnTo>
                    <a:pt x="511869" y="1518299"/>
                  </a:lnTo>
                  <a:lnTo>
                    <a:pt x="451836" y="1512680"/>
                  </a:lnTo>
                  <a:lnTo>
                    <a:pt x="394716" y="1506521"/>
                  </a:lnTo>
                  <a:lnTo>
                    <a:pt x="340691" y="1499850"/>
                  </a:lnTo>
                  <a:lnTo>
                    <a:pt x="289943" y="1492690"/>
                  </a:lnTo>
                  <a:lnTo>
                    <a:pt x="242653" y="1485069"/>
                  </a:lnTo>
                  <a:lnTo>
                    <a:pt x="199004" y="1477012"/>
                  </a:lnTo>
                  <a:lnTo>
                    <a:pt x="159178" y="1468545"/>
                  </a:lnTo>
                  <a:lnTo>
                    <a:pt x="91720" y="1450483"/>
                  </a:lnTo>
                  <a:lnTo>
                    <a:pt x="41734" y="1431088"/>
                  </a:lnTo>
                  <a:lnTo>
                    <a:pt x="2699" y="1399948"/>
                  </a:lnTo>
                  <a:lnTo>
                    <a:pt x="0" y="1389125"/>
                  </a:lnTo>
                  <a:close/>
                </a:path>
                <a:path w="2150745" h="2763520">
                  <a:moveTo>
                    <a:pt x="0" y="151637"/>
                  </a:moveTo>
                  <a:lnTo>
                    <a:pt x="23748" y="119808"/>
                  </a:lnTo>
                  <a:lnTo>
                    <a:pt x="64452" y="99824"/>
                  </a:lnTo>
                  <a:lnTo>
                    <a:pt x="123356" y="81070"/>
                  </a:lnTo>
                  <a:lnTo>
                    <a:pt x="199004" y="63751"/>
                  </a:lnTo>
                  <a:lnTo>
                    <a:pt x="242653" y="55694"/>
                  </a:lnTo>
                  <a:lnTo>
                    <a:pt x="289943" y="48073"/>
                  </a:lnTo>
                  <a:lnTo>
                    <a:pt x="340691" y="40913"/>
                  </a:lnTo>
                  <a:lnTo>
                    <a:pt x="394716" y="34242"/>
                  </a:lnTo>
                  <a:lnTo>
                    <a:pt x="451836" y="28083"/>
                  </a:lnTo>
                  <a:lnTo>
                    <a:pt x="511869" y="22464"/>
                  </a:lnTo>
                  <a:lnTo>
                    <a:pt x="574634" y="17409"/>
                  </a:lnTo>
                  <a:lnTo>
                    <a:pt x="639948" y="12944"/>
                  </a:lnTo>
                  <a:lnTo>
                    <a:pt x="707629" y="9096"/>
                  </a:lnTo>
                  <a:lnTo>
                    <a:pt x="777496" y="5890"/>
                  </a:lnTo>
                  <a:lnTo>
                    <a:pt x="849366" y="3352"/>
                  </a:lnTo>
                  <a:lnTo>
                    <a:pt x="923059" y="1506"/>
                  </a:lnTo>
                  <a:lnTo>
                    <a:pt x="998391" y="381"/>
                  </a:lnTo>
                  <a:lnTo>
                    <a:pt x="1075182" y="0"/>
                  </a:lnTo>
                  <a:lnTo>
                    <a:pt x="1151972" y="381"/>
                  </a:lnTo>
                  <a:lnTo>
                    <a:pt x="1227304" y="1506"/>
                  </a:lnTo>
                  <a:lnTo>
                    <a:pt x="1300997" y="3352"/>
                  </a:lnTo>
                  <a:lnTo>
                    <a:pt x="1372867" y="5890"/>
                  </a:lnTo>
                  <a:lnTo>
                    <a:pt x="1442734" y="9096"/>
                  </a:lnTo>
                  <a:lnTo>
                    <a:pt x="1510415" y="12944"/>
                  </a:lnTo>
                  <a:lnTo>
                    <a:pt x="1575729" y="17409"/>
                  </a:lnTo>
                  <a:lnTo>
                    <a:pt x="1638494" y="22464"/>
                  </a:lnTo>
                  <a:lnTo>
                    <a:pt x="1698527" y="28083"/>
                  </a:lnTo>
                  <a:lnTo>
                    <a:pt x="1755647" y="34242"/>
                  </a:lnTo>
                  <a:lnTo>
                    <a:pt x="1809672" y="40913"/>
                  </a:lnTo>
                  <a:lnTo>
                    <a:pt x="1860420" y="48073"/>
                  </a:lnTo>
                  <a:lnTo>
                    <a:pt x="1907710" y="55694"/>
                  </a:lnTo>
                  <a:lnTo>
                    <a:pt x="1951359" y="63751"/>
                  </a:lnTo>
                  <a:lnTo>
                    <a:pt x="1991185" y="72218"/>
                  </a:lnTo>
                  <a:lnTo>
                    <a:pt x="2058643" y="90280"/>
                  </a:lnTo>
                  <a:lnTo>
                    <a:pt x="2108629" y="109675"/>
                  </a:lnTo>
                  <a:lnTo>
                    <a:pt x="2147664" y="140815"/>
                  </a:lnTo>
                  <a:lnTo>
                    <a:pt x="2150364" y="151637"/>
                  </a:lnTo>
                  <a:lnTo>
                    <a:pt x="2147664" y="162460"/>
                  </a:lnTo>
                  <a:lnTo>
                    <a:pt x="2108629" y="193600"/>
                  </a:lnTo>
                  <a:lnTo>
                    <a:pt x="2058643" y="212995"/>
                  </a:lnTo>
                  <a:lnTo>
                    <a:pt x="1991185" y="231057"/>
                  </a:lnTo>
                  <a:lnTo>
                    <a:pt x="1951359" y="239524"/>
                  </a:lnTo>
                  <a:lnTo>
                    <a:pt x="1907710" y="247581"/>
                  </a:lnTo>
                  <a:lnTo>
                    <a:pt x="1860420" y="255202"/>
                  </a:lnTo>
                  <a:lnTo>
                    <a:pt x="1809672" y="262362"/>
                  </a:lnTo>
                  <a:lnTo>
                    <a:pt x="1755647" y="269033"/>
                  </a:lnTo>
                  <a:lnTo>
                    <a:pt x="1698527" y="275192"/>
                  </a:lnTo>
                  <a:lnTo>
                    <a:pt x="1638494" y="280811"/>
                  </a:lnTo>
                  <a:lnTo>
                    <a:pt x="1575729" y="285866"/>
                  </a:lnTo>
                  <a:lnTo>
                    <a:pt x="1510415" y="290331"/>
                  </a:lnTo>
                  <a:lnTo>
                    <a:pt x="1442734" y="294179"/>
                  </a:lnTo>
                  <a:lnTo>
                    <a:pt x="1372867" y="297385"/>
                  </a:lnTo>
                  <a:lnTo>
                    <a:pt x="1300997" y="299923"/>
                  </a:lnTo>
                  <a:lnTo>
                    <a:pt x="1227304" y="301769"/>
                  </a:lnTo>
                  <a:lnTo>
                    <a:pt x="1151972" y="302894"/>
                  </a:lnTo>
                  <a:lnTo>
                    <a:pt x="1075182" y="303275"/>
                  </a:lnTo>
                  <a:lnTo>
                    <a:pt x="998391" y="302894"/>
                  </a:lnTo>
                  <a:lnTo>
                    <a:pt x="923059" y="301769"/>
                  </a:lnTo>
                  <a:lnTo>
                    <a:pt x="849366" y="299923"/>
                  </a:lnTo>
                  <a:lnTo>
                    <a:pt x="777496" y="297385"/>
                  </a:lnTo>
                  <a:lnTo>
                    <a:pt x="707629" y="294179"/>
                  </a:lnTo>
                  <a:lnTo>
                    <a:pt x="639948" y="290331"/>
                  </a:lnTo>
                  <a:lnTo>
                    <a:pt x="574634" y="285866"/>
                  </a:lnTo>
                  <a:lnTo>
                    <a:pt x="511869" y="280811"/>
                  </a:lnTo>
                  <a:lnTo>
                    <a:pt x="451836" y="275192"/>
                  </a:lnTo>
                  <a:lnTo>
                    <a:pt x="394716" y="269033"/>
                  </a:lnTo>
                  <a:lnTo>
                    <a:pt x="340691" y="262362"/>
                  </a:lnTo>
                  <a:lnTo>
                    <a:pt x="289943" y="255202"/>
                  </a:lnTo>
                  <a:lnTo>
                    <a:pt x="242653" y="247581"/>
                  </a:lnTo>
                  <a:lnTo>
                    <a:pt x="199004" y="239524"/>
                  </a:lnTo>
                  <a:lnTo>
                    <a:pt x="159178" y="231057"/>
                  </a:lnTo>
                  <a:lnTo>
                    <a:pt x="91720" y="212995"/>
                  </a:lnTo>
                  <a:lnTo>
                    <a:pt x="41734" y="193600"/>
                  </a:lnTo>
                  <a:lnTo>
                    <a:pt x="2699" y="162460"/>
                  </a:lnTo>
                  <a:lnTo>
                    <a:pt x="0" y="151637"/>
                  </a:lnTo>
                  <a:close/>
                </a:path>
                <a:path w="2150745" h="2763520">
                  <a:moveTo>
                    <a:pt x="0" y="2611373"/>
                  </a:moveTo>
                  <a:lnTo>
                    <a:pt x="23748" y="2579544"/>
                  </a:lnTo>
                  <a:lnTo>
                    <a:pt x="64452" y="2559560"/>
                  </a:lnTo>
                  <a:lnTo>
                    <a:pt x="123356" y="2540806"/>
                  </a:lnTo>
                  <a:lnTo>
                    <a:pt x="199004" y="2523487"/>
                  </a:lnTo>
                  <a:lnTo>
                    <a:pt x="242653" y="2515430"/>
                  </a:lnTo>
                  <a:lnTo>
                    <a:pt x="289943" y="2507809"/>
                  </a:lnTo>
                  <a:lnTo>
                    <a:pt x="340691" y="2500649"/>
                  </a:lnTo>
                  <a:lnTo>
                    <a:pt x="394716" y="2493978"/>
                  </a:lnTo>
                  <a:lnTo>
                    <a:pt x="451836" y="2487819"/>
                  </a:lnTo>
                  <a:lnTo>
                    <a:pt x="511869" y="2482200"/>
                  </a:lnTo>
                  <a:lnTo>
                    <a:pt x="574634" y="2477145"/>
                  </a:lnTo>
                  <a:lnTo>
                    <a:pt x="639948" y="2472680"/>
                  </a:lnTo>
                  <a:lnTo>
                    <a:pt x="707629" y="2468832"/>
                  </a:lnTo>
                  <a:lnTo>
                    <a:pt x="777496" y="2465626"/>
                  </a:lnTo>
                  <a:lnTo>
                    <a:pt x="849366" y="2463088"/>
                  </a:lnTo>
                  <a:lnTo>
                    <a:pt x="923059" y="2461242"/>
                  </a:lnTo>
                  <a:lnTo>
                    <a:pt x="998391" y="2460117"/>
                  </a:lnTo>
                  <a:lnTo>
                    <a:pt x="1075182" y="2459735"/>
                  </a:lnTo>
                  <a:lnTo>
                    <a:pt x="1151972" y="2460117"/>
                  </a:lnTo>
                  <a:lnTo>
                    <a:pt x="1227304" y="2461242"/>
                  </a:lnTo>
                  <a:lnTo>
                    <a:pt x="1300997" y="2463088"/>
                  </a:lnTo>
                  <a:lnTo>
                    <a:pt x="1372867" y="2465626"/>
                  </a:lnTo>
                  <a:lnTo>
                    <a:pt x="1442734" y="2468832"/>
                  </a:lnTo>
                  <a:lnTo>
                    <a:pt x="1510415" y="2472680"/>
                  </a:lnTo>
                  <a:lnTo>
                    <a:pt x="1575729" y="2477145"/>
                  </a:lnTo>
                  <a:lnTo>
                    <a:pt x="1638494" y="2482200"/>
                  </a:lnTo>
                  <a:lnTo>
                    <a:pt x="1698527" y="2487819"/>
                  </a:lnTo>
                  <a:lnTo>
                    <a:pt x="1755647" y="2493978"/>
                  </a:lnTo>
                  <a:lnTo>
                    <a:pt x="1809672" y="2500649"/>
                  </a:lnTo>
                  <a:lnTo>
                    <a:pt x="1860420" y="2507809"/>
                  </a:lnTo>
                  <a:lnTo>
                    <a:pt x="1907710" y="2515430"/>
                  </a:lnTo>
                  <a:lnTo>
                    <a:pt x="1951359" y="2523487"/>
                  </a:lnTo>
                  <a:lnTo>
                    <a:pt x="1991185" y="2531954"/>
                  </a:lnTo>
                  <a:lnTo>
                    <a:pt x="2058643" y="2550016"/>
                  </a:lnTo>
                  <a:lnTo>
                    <a:pt x="2108629" y="2569411"/>
                  </a:lnTo>
                  <a:lnTo>
                    <a:pt x="2147664" y="2600551"/>
                  </a:lnTo>
                  <a:lnTo>
                    <a:pt x="2150364" y="2611373"/>
                  </a:lnTo>
                  <a:lnTo>
                    <a:pt x="2147664" y="2622196"/>
                  </a:lnTo>
                  <a:lnTo>
                    <a:pt x="2108629" y="2653336"/>
                  </a:lnTo>
                  <a:lnTo>
                    <a:pt x="2058643" y="2672731"/>
                  </a:lnTo>
                  <a:lnTo>
                    <a:pt x="1991185" y="2690793"/>
                  </a:lnTo>
                  <a:lnTo>
                    <a:pt x="1951359" y="2699260"/>
                  </a:lnTo>
                  <a:lnTo>
                    <a:pt x="1907710" y="2707317"/>
                  </a:lnTo>
                  <a:lnTo>
                    <a:pt x="1860420" y="2714938"/>
                  </a:lnTo>
                  <a:lnTo>
                    <a:pt x="1809672" y="2722098"/>
                  </a:lnTo>
                  <a:lnTo>
                    <a:pt x="1755647" y="2728769"/>
                  </a:lnTo>
                  <a:lnTo>
                    <a:pt x="1698527" y="2734928"/>
                  </a:lnTo>
                  <a:lnTo>
                    <a:pt x="1638494" y="2740547"/>
                  </a:lnTo>
                  <a:lnTo>
                    <a:pt x="1575729" y="2745602"/>
                  </a:lnTo>
                  <a:lnTo>
                    <a:pt x="1510415" y="2750067"/>
                  </a:lnTo>
                  <a:lnTo>
                    <a:pt x="1442734" y="2753915"/>
                  </a:lnTo>
                  <a:lnTo>
                    <a:pt x="1372867" y="2757121"/>
                  </a:lnTo>
                  <a:lnTo>
                    <a:pt x="1300997" y="2759659"/>
                  </a:lnTo>
                  <a:lnTo>
                    <a:pt x="1227304" y="2761505"/>
                  </a:lnTo>
                  <a:lnTo>
                    <a:pt x="1151972" y="2762630"/>
                  </a:lnTo>
                  <a:lnTo>
                    <a:pt x="1075182" y="2763011"/>
                  </a:lnTo>
                  <a:lnTo>
                    <a:pt x="998391" y="2762630"/>
                  </a:lnTo>
                  <a:lnTo>
                    <a:pt x="923059" y="2761505"/>
                  </a:lnTo>
                  <a:lnTo>
                    <a:pt x="849366" y="2759659"/>
                  </a:lnTo>
                  <a:lnTo>
                    <a:pt x="777496" y="2757121"/>
                  </a:lnTo>
                  <a:lnTo>
                    <a:pt x="707629" y="2753915"/>
                  </a:lnTo>
                  <a:lnTo>
                    <a:pt x="639948" y="2750067"/>
                  </a:lnTo>
                  <a:lnTo>
                    <a:pt x="574634" y="2745602"/>
                  </a:lnTo>
                  <a:lnTo>
                    <a:pt x="511869" y="2740547"/>
                  </a:lnTo>
                  <a:lnTo>
                    <a:pt x="451836" y="2734928"/>
                  </a:lnTo>
                  <a:lnTo>
                    <a:pt x="394716" y="2728769"/>
                  </a:lnTo>
                  <a:lnTo>
                    <a:pt x="340691" y="2722098"/>
                  </a:lnTo>
                  <a:lnTo>
                    <a:pt x="289943" y="2714938"/>
                  </a:lnTo>
                  <a:lnTo>
                    <a:pt x="242653" y="2707317"/>
                  </a:lnTo>
                  <a:lnTo>
                    <a:pt x="199004" y="2699260"/>
                  </a:lnTo>
                  <a:lnTo>
                    <a:pt x="159178" y="2690793"/>
                  </a:lnTo>
                  <a:lnTo>
                    <a:pt x="91720" y="2672731"/>
                  </a:lnTo>
                  <a:lnTo>
                    <a:pt x="41734" y="2653336"/>
                  </a:lnTo>
                  <a:lnTo>
                    <a:pt x="2699" y="2622196"/>
                  </a:lnTo>
                  <a:lnTo>
                    <a:pt x="0" y="261137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75453" y="3873245"/>
              <a:ext cx="2150745" cy="303530"/>
            </a:xfrm>
            <a:custGeom>
              <a:avLst/>
              <a:gdLst/>
              <a:ahLst/>
              <a:cxnLst/>
              <a:rect l="l" t="t" r="r" b="b"/>
              <a:pathLst>
                <a:path w="2150745" h="303529">
                  <a:moveTo>
                    <a:pt x="1075182" y="0"/>
                  </a:moveTo>
                  <a:lnTo>
                    <a:pt x="998391" y="381"/>
                  </a:lnTo>
                  <a:lnTo>
                    <a:pt x="923059" y="1506"/>
                  </a:lnTo>
                  <a:lnTo>
                    <a:pt x="849366" y="3352"/>
                  </a:lnTo>
                  <a:lnTo>
                    <a:pt x="777496" y="5890"/>
                  </a:lnTo>
                  <a:lnTo>
                    <a:pt x="707629" y="9096"/>
                  </a:lnTo>
                  <a:lnTo>
                    <a:pt x="639948" y="12944"/>
                  </a:lnTo>
                  <a:lnTo>
                    <a:pt x="574634" y="17409"/>
                  </a:lnTo>
                  <a:lnTo>
                    <a:pt x="511869" y="22464"/>
                  </a:lnTo>
                  <a:lnTo>
                    <a:pt x="451836" y="28083"/>
                  </a:lnTo>
                  <a:lnTo>
                    <a:pt x="394716" y="34242"/>
                  </a:lnTo>
                  <a:lnTo>
                    <a:pt x="340691" y="40913"/>
                  </a:lnTo>
                  <a:lnTo>
                    <a:pt x="289943" y="48073"/>
                  </a:lnTo>
                  <a:lnTo>
                    <a:pt x="242653" y="55694"/>
                  </a:lnTo>
                  <a:lnTo>
                    <a:pt x="199004" y="63751"/>
                  </a:lnTo>
                  <a:lnTo>
                    <a:pt x="159178" y="72218"/>
                  </a:lnTo>
                  <a:lnTo>
                    <a:pt x="91720" y="90280"/>
                  </a:lnTo>
                  <a:lnTo>
                    <a:pt x="41734" y="109675"/>
                  </a:lnTo>
                  <a:lnTo>
                    <a:pt x="2699" y="140815"/>
                  </a:lnTo>
                  <a:lnTo>
                    <a:pt x="0" y="151637"/>
                  </a:lnTo>
                  <a:lnTo>
                    <a:pt x="2699" y="162460"/>
                  </a:lnTo>
                  <a:lnTo>
                    <a:pt x="41734" y="193600"/>
                  </a:lnTo>
                  <a:lnTo>
                    <a:pt x="91720" y="212995"/>
                  </a:lnTo>
                  <a:lnTo>
                    <a:pt x="159178" y="231057"/>
                  </a:lnTo>
                  <a:lnTo>
                    <a:pt x="199004" y="239524"/>
                  </a:lnTo>
                  <a:lnTo>
                    <a:pt x="242653" y="247581"/>
                  </a:lnTo>
                  <a:lnTo>
                    <a:pt x="289943" y="255202"/>
                  </a:lnTo>
                  <a:lnTo>
                    <a:pt x="340691" y="262362"/>
                  </a:lnTo>
                  <a:lnTo>
                    <a:pt x="394716" y="269033"/>
                  </a:lnTo>
                  <a:lnTo>
                    <a:pt x="451836" y="275192"/>
                  </a:lnTo>
                  <a:lnTo>
                    <a:pt x="511869" y="280811"/>
                  </a:lnTo>
                  <a:lnTo>
                    <a:pt x="574634" y="285866"/>
                  </a:lnTo>
                  <a:lnTo>
                    <a:pt x="639948" y="290331"/>
                  </a:lnTo>
                  <a:lnTo>
                    <a:pt x="707629" y="294179"/>
                  </a:lnTo>
                  <a:lnTo>
                    <a:pt x="777496" y="297385"/>
                  </a:lnTo>
                  <a:lnTo>
                    <a:pt x="849366" y="299923"/>
                  </a:lnTo>
                  <a:lnTo>
                    <a:pt x="923059" y="301769"/>
                  </a:lnTo>
                  <a:lnTo>
                    <a:pt x="998391" y="302894"/>
                  </a:lnTo>
                  <a:lnTo>
                    <a:pt x="1075182" y="303275"/>
                  </a:lnTo>
                  <a:lnTo>
                    <a:pt x="1151972" y="302894"/>
                  </a:lnTo>
                  <a:lnTo>
                    <a:pt x="1227304" y="301769"/>
                  </a:lnTo>
                  <a:lnTo>
                    <a:pt x="1300997" y="299923"/>
                  </a:lnTo>
                  <a:lnTo>
                    <a:pt x="1372867" y="297385"/>
                  </a:lnTo>
                  <a:lnTo>
                    <a:pt x="1442734" y="294179"/>
                  </a:lnTo>
                  <a:lnTo>
                    <a:pt x="1510415" y="290331"/>
                  </a:lnTo>
                  <a:lnTo>
                    <a:pt x="1575729" y="285866"/>
                  </a:lnTo>
                  <a:lnTo>
                    <a:pt x="1638494" y="280811"/>
                  </a:lnTo>
                  <a:lnTo>
                    <a:pt x="1698527" y="275192"/>
                  </a:lnTo>
                  <a:lnTo>
                    <a:pt x="1755647" y="269033"/>
                  </a:lnTo>
                  <a:lnTo>
                    <a:pt x="1809672" y="262362"/>
                  </a:lnTo>
                  <a:lnTo>
                    <a:pt x="1860420" y="255202"/>
                  </a:lnTo>
                  <a:lnTo>
                    <a:pt x="1907710" y="247581"/>
                  </a:lnTo>
                  <a:lnTo>
                    <a:pt x="1951359" y="239524"/>
                  </a:lnTo>
                  <a:lnTo>
                    <a:pt x="1991185" y="231057"/>
                  </a:lnTo>
                  <a:lnTo>
                    <a:pt x="2058643" y="212995"/>
                  </a:lnTo>
                  <a:lnTo>
                    <a:pt x="2108629" y="193600"/>
                  </a:lnTo>
                  <a:lnTo>
                    <a:pt x="2147664" y="162460"/>
                  </a:lnTo>
                  <a:lnTo>
                    <a:pt x="2150364" y="151637"/>
                  </a:lnTo>
                  <a:lnTo>
                    <a:pt x="2147664" y="140815"/>
                  </a:lnTo>
                  <a:lnTo>
                    <a:pt x="2108629" y="109675"/>
                  </a:lnTo>
                  <a:lnTo>
                    <a:pt x="2058643" y="90280"/>
                  </a:lnTo>
                  <a:lnTo>
                    <a:pt x="1991185" y="72218"/>
                  </a:lnTo>
                  <a:lnTo>
                    <a:pt x="1951359" y="63751"/>
                  </a:lnTo>
                  <a:lnTo>
                    <a:pt x="1907710" y="55694"/>
                  </a:lnTo>
                  <a:lnTo>
                    <a:pt x="1860420" y="48073"/>
                  </a:lnTo>
                  <a:lnTo>
                    <a:pt x="1809672" y="40913"/>
                  </a:lnTo>
                  <a:lnTo>
                    <a:pt x="1755647" y="34242"/>
                  </a:lnTo>
                  <a:lnTo>
                    <a:pt x="1698527" y="28083"/>
                  </a:lnTo>
                  <a:lnTo>
                    <a:pt x="1638494" y="22464"/>
                  </a:lnTo>
                  <a:lnTo>
                    <a:pt x="1575729" y="17409"/>
                  </a:lnTo>
                  <a:lnTo>
                    <a:pt x="1510415" y="12944"/>
                  </a:lnTo>
                  <a:lnTo>
                    <a:pt x="1442734" y="9096"/>
                  </a:lnTo>
                  <a:lnTo>
                    <a:pt x="1372867" y="5890"/>
                  </a:lnTo>
                  <a:lnTo>
                    <a:pt x="1300997" y="3352"/>
                  </a:lnTo>
                  <a:lnTo>
                    <a:pt x="1227304" y="1506"/>
                  </a:lnTo>
                  <a:lnTo>
                    <a:pt x="1151972" y="381"/>
                  </a:lnTo>
                  <a:lnTo>
                    <a:pt x="1075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75453" y="3873245"/>
              <a:ext cx="2150745" cy="303530"/>
            </a:xfrm>
            <a:custGeom>
              <a:avLst/>
              <a:gdLst/>
              <a:ahLst/>
              <a:cxnLst/>
              <a:rect l="l" t="t" r="r" b="b"/>
              <a:pathLst>
                <a:path w="2150745" h="303529">
                  <a:moveTo>
                    <a:pt x="0" y="151637"/>
                  </a:moveTo>
                  <a:lnTo>
                    <a:pt x="23748" y="119808"/>
                  </a:lnTo>
                  <a:lnTo>
                    <a:pt x="64452" y="99824"/>
                  </a:lnTo>
                  <a:lnTo>
                    <a:pt x="123356" y="81070"/>
                  </a:lnTo>
                  <a:lnTo>
                    <a:pt x="199004" y="63751"/>
                  </a:lnTo>
                  <a:lnTo>
                    <a:pt x="242653" y="55694"/>
                  </a:lnTo>
                  <a:lnTo>
                    <a:pt x="289943" y="48073"/>
                  </a:lnTo>
                  <a:lnTo>
                    <a:pt x="340691" y="40913"/>
                  </a:lnTo>
                  <a:lnTo>
                    <a:pt x="394716" y="34242"/>
                  </a:lnTo>
                  <a:lnTo>
                    <a:pt x="451836" y="28083"/>
                  </a:lnTo>
                  <a:lnTo>
                    <a:pt x="511869" y="22464"/>
                  </a:lnTo>
                  <a:lnTo>
                    <a:pt x="574634" y="17409"/>
                  </a:lnTo>
                  <a:lnTo>
                    <a:pt x="639948" y="12944"/>
                  </a:lnTo>
                  <a:lnTo>
                    <a:pt x="707629" y="9096"/>
                  </a:lnTo>
                  <a:lnTo>
                    <a:pt x="777496" y="5890"/>
                  </a:lnTo>
                  <a:lnTo>
                    <a:pt x="849366" y="3352"/>
                  </a:lnTo>
                  <a:lnTo>
                    <a:pt x="923059" y="1506"/>
                  </a:lnTo>
                  <a:lnTo>
                    <a:pt x="998391" y="381"/>
                  </a:lnTo>
                  <a:lnTo>
                    <a:pt x="1075182" y="0"/>
                  </a:lnTo>
                  <a:lnTo>
                    <a:pt x="1151972" y="381"/>
                  </a:lnTo>
                  <a:lnTo>
                    <a:pt x="1227304" y="1506"/>
                  </a:lnTo>
                  <a:lnTo>
                    <a:pt x="1300997" y="3352"/>
                  </a:lnTo>
                  <a:lnTo>
                    <a:pt x="1372867" y="5890"/>
                  </a:lnTo>
                  <a:lnTo>
                    <a:pt x="1442734" y="9096"/>
                  </a:lnTo>
                  <a:lnTo>
                    <a:pt x="1510415" y="12944"/>
                  </a:lnTo>
                  <a:lnTo>
                    <a:pt x="1575729" y="17409"/>
                  </a:lnTo>
                  <a:lnTo>
                    <a:pt x="1638494" y="22464"/>
                  </a:lnTo>
                  <a:lnTo>
                    <a:pt x="1698527" y="28083"/>
                  </a:lnTo>
                  <a:lnTo>
                    <a:pt x="1755647" y="34242"/>
                  </a:lnTo>
                  <a:lnTo>
                    <a:pt x="1809672" y="40913"/>
                  </a:lnTo>
                  <a:lnTo>
                    <a:pt x="1860420" y="48073"/>
                  </a:lnTo>
                  <a:lnTo>
                    <a:pt x="1907710" y="55694"/>
                  </a:lnTo>
                  <a:lnTo>
                    <a:pt x="1951359" y="63751"/>
                  </a:lnTo>
                  <a:lnTo>
                    <a:pt x="1991185" y="72218"/>
                  </a:lnTo>
                  <a:lnTo>
                    <a:pt x="2058643" y="90280"/>
                  </a:lnTo>
                  <a:lnTo>
                    <a:pt x="2108629" y="109675"/>
                  </a:lnTo>
                  <a:lnTo>
                    <a:pt x="2147664" y="140815"/>
                  </a:lnTo>
                  <a:lnTo>
                    <a:pt x="2150364" y="151637"/>
                  </a:lnTo>
                  <a:lnTo>
                    <a:pt x="2147664" y="162460"/>
                  </a:lnTo>
                  <a:lnTo>
                    <a:pt x="2108629" y="193600"/>
                  </a:lnTo>
                  <a:lnTo>
                    <a:pt x="2058643" y="212995"/>
                  </a:lnTo>
                  <a:lnTo>
                    <a:pt x="1991185" y="231057"/>
                  </a:lnTo>
                  <a:lnTo>
                    <a:pt x="1951359" y="239524"/>
                  </a:lnTo>
                  <a:lnTo>
                    <a:pt x="1907710" y="247581"/>
                  </a:lnTo>
                  <a:lnTo>
                    <a:pt x="1860420" y="255202"/>
                  </a:lnTo>
                  <a:lnTo>
                    <a:pt x="1809672" y="262362"/>
                  </a:lnTo>
                  <a:lnTo>
                    <a:pt x="1755647" y="269033"/>
                  </a:lnTo>
                  <a:lnTo>
                    <a:pt x="1698527" y="275192"/>
                  </a:lnTo>
                  <a:lnTo>
                    <a:pt x="1638494" y="280811"/>
                  </a:lnTo>
                  <a:lnTo>
                    <a:pt x="1575729" y="285866"/>
                  </a:lnTo>
                  <a:lnTo>
                    <a:pt x="1510415" y="290331"/>
                  </a:lnTo>
                  <a:lnTo>
                    <a:pt x="1442734" y="294179"/>
                  </a:lnTo>
                  <a:lnTo>
                    <a:pt x="1372867" y="297385"/>
                  </a:lnTo>
                  <a:lnTo>
                    <a:pt x="1300997" y="299923"/>
                  </a:lnTo>
                  <a:lnTo>
                    <a:pt x="1227304" y="301769"/>
                  </a:lnTo>
                  <a:lnTo>
                    <a:pt x="1151972" y="302894"/>
                  </a:lnTo>
                  <a:lnTo>
                    <a:pt x="1075182" y="303275"/>
                  </a:lnTo>
                  <a:lnTo>
                    <a:pt x="998391" y="302894"/>
                  </a:lnTo>
                  <a:lnTo>
                    <a:pt x="923059" y="301769"/>
                  </a:lnTo>
                  <a:lnTo>
                    <a:pt x="849366" y="299923"/>
                  </a:lnTo>
                  <a:lnTo>
                    <a:pt x="777496" y="297385"/>
                  </a:lnTo>
                  <a:lnTo>
                    <a:pt x="707629" y="294179"/>
                  </a:lnTo>
                  <a:lnTo>
                    <a:pt x="639948" y="290331"/>
                  </a:lnTo>
                  <a:lnTo>
                    <a:pt x="574634" y="285866"/>
                  </a:lnTo>
                  <a:lnTo>
                    <a:pt x="511869" y="280811"/>
                  </a:lnTo>
                  <a:lnTo>
                    <a:pt x="451836" y="275192"/>
                  </a:lnTo>
                  <a:lnTo>
                    <a:pt x="394716" y="269033"/>
                  </a:lnTo>
                  <a:lnTo>
                    <a:pt x="340691" y="262362"/>
                  </a:lnTo>
                  <a:lnTo>
                    <a:pt x="289943" y="255202"/>
                  </a:lnTo>
                  <a:lnTo>
                    <a:pt x="242653" y="247581"/>
                  </a:lnTo>
                  <a:lnTo>
                    <a:pt x="199004" y="239524"/>
                  </a:lnTo>
                  <a:lnTo>
                    <a:pt x="159178" y="231057"/>
                  </a:lnTo>
                  <a:lnTo>
                    <a:pt x="91720" y="212995"/>
                  </a:lnTo>
                  <a:lnTo>
                    <a:pt x="41734" y="193600"/>
                  </a:lnTo>
                  <a:lnTo>
                    <a:pt x="2699" y="162460"/>
                  </a:lnTo>
                  <a:lnTo>
                    <a:pt x="0" y="1516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97601" y="3094481"/>
              <a:ext cx="1310640" cy="302260"/>
            </a:xfrm>
            <a:custGeom>
              <a:avLst/>
              <a:gdLst/>
              <a:ahLst/>
              <a:cxnLst/>
              <a:rect l="l" t="t" r="r" b="b"/>
              <a:pathLst>
                <a:path w="1310640" h="302260">
                  <a:moveTo>
                    <a:pt x="131064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1310640" y="301751"/>
                  </a:lnTo>
                  <a:lnTo>
                    <a:pt x="1310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97601" y="3094481"/>
              <a:ext cx="1310640" cy="302260"/>
            </a:xfrm>
            <a:custGeom>
              <a:avLst/>
              <a:gdLst/>
              <a:ahLst/>
              <a:cxnLst/>
              <a:rect l="l" t="t" r="r" b="b"/>
              <a:pathLst>
                <a:path w="1310640" h="302260">
                  <a:moveTo>
                    <a:pt x="0" y="301751"/>
                  </a:moveTo>
                  <a:lnTo>
                    <a:pt x="1310640" y="301751"/>
                  </a:lnTo>
                  <a:lnTo>
                    <a:pt x="131064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208503" y="3080384"/>
            <a:ext cx="1289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作业</a:t>
            </a:r>
            <a:r>
              <a:rPr dirty="0" sz="1800">
                <a:latin typeface="Trebuchet MS"/>
                <a:cs typeface="Trebuchet MS"/>
              </a:rPr>
              <a:t>1</a:t>
            </a:r>
            <a:r>
              <a:rPr dirty="0" sz="1800">
                <a:latin typeface="SimSun"/>
                <a:cs typeface="SimSun"/>
              </a:rPr>
              <a:t>输入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85028" y="3386709"/>
            <a:ext cx="1329690" cy="322580"/>
            <a:chOff x="5185028" y="3386709"/>
            <a:chExt cx="1329690" cy="322580"/>
          </a:xfrm>
        </p:grpSpPr>
        <p:sp>
          <p:nvSpPr>
            <p:cNvPr id="16" name="object 16"/>
            <p:cNvSpPr/>
            <p:nvPr/>
          </p:nvSpPr>
          <p:spPr>
            <a:xfrm>
              <a:off x="5194553" y="3396234"/>
              <a:ext cx="1310640" cy="303530"/>
            </a:xfrm>
            <a:custGeom>
              <a:avLst/>
              <a:gdLst/>
              <a:ahLst/>
              <a:cxnLst/>
              <a:rect l="l" t="t" r="r" b="b"/>
              <a:pathLst>
                <a:path w="1310640" h="303529">
                  <a:moveTo>
                    <a:pt x="131064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1310640" y="303275"/>
                  </a:lnTo>
                  <a:lnTo>
                    <a:pt x="1310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94553" y="3396234"/>
              <a:ext cx="1310640" cy="303530"/>
            </a:xfrm>
            <a:custGeom>
              <a:avLst/>
              <a:gdLst/>
              <a:ahLst/>
              <a:cxnLst/>
              <a:rect l="l" t="t" r="r" b="b"/>
              <a:pathLst>
                <a:path w="1310640" h="303529">
                  <a:moveTo>
                    <a:pt x="0" y="303275"/>
                  </a:moveTo>
                  <a:lnTo>
                    <a:pt x="1310640" y="303275"/>
                  </a:lnTo>
                  <a:lnTo>
                    <a:pt x="131064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208503" y="3392804"/>
            <a:ext cx="1289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85028" y="3691509"/>
            <a:ext cx="1329690" cy="322580"/>
            <a:chOff x="5185028" y="3691509"/>
            <a:chExt cx="1329690" cy="322580"/>
          </a:xfrm>
        </p:grpSpPr>
        <p:sp>
          <p:nvSpPr>
            <p:cNvPr id="20" name="object 20"/>
            <p:cNvSpPr/>
            <p:nvPr/>
          </p:nvSpPr>
          <p:spPr>
            <a:xfrm>
              <a:off x="5194553" y="3701034"/>
              <a:ext cx="1310640" cy="303530"/>
            </a:xfrm>
            <a:custGeom>
              <a:avLst/>
              <a:gdLst/>
              <a:ahLst/>
              <a:cxnLst/>
              <a:rect l="l" t="t" r="r" b="b"/>
              <a:pathLst>
                <a:path w="1310640" h="303529">
                  <a:moveTo>
                    <a:pt x="131064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1310640" y="303275"/>
                  </a:lnTo>
                  <a:lnTo>
                    <a:pt x="1310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94553" y="3701034"/>
              <a:ext cx="1310640" cy="303530"/>
            </a:xfrm>
            <a:custGeom>
              <a:avLst/>
              <a:gdLst/>
              <a:ahLst/>
              <a:cxnLst/>
              <a:rect l="l" t="t" r="r" b="b"/>
              <a:pathLst>
                <a:path w="1310640" h="303529">
                  <a:moveTo>
                    <a:pt x="0" y="303275"/>
                  </a:moveTo>
                  <a:lnTo>
                    <a:pt x="1310640" y="303275"/>
                  </a:lnTo>
                  <a:lnTo>
                    <a:pt x="131064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08503" y="3687826"/>
            <a:ext cx="1289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作业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SimSun"/>
                <a:cs typeface="SimSun"/>
              </a:rPr>
              <a:t>输入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97602" y="4409694"/>
            <a:ext cx="1310640" cy="302260"/>
          </a:xfrm>
          <a:custGeom>
            <a:avLst/>
            <a:gdLst/>
            <a:ahLst/>
            <a:cxnLst/>
            <a:rect l="l" t="t" r="r" b="b"/>
            <a:pathLst>
              <a:path w="1310640" h="302260">
                <a:moveTo>
                  <a:pt x="0" y="301751"/>
                </a:moveTo>
                <a:lnTo>
                  <a:pt x="1310640" y="301751"/>
                </a:lnTo>
                <a:lnTo>
                  <a:pt x="1310640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211551" y="4395292"/>
            <a:ext cx="12858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作业</a:t>
            </a:r>
            <a:r>
              <a:rPr dirty="0" sz="1800">
                <a:latin typeface="Trebuchet MS"/>
                <a:cs typeface="Trebuchet MS"/>
              </a:rPr>
              <a:t>1</a:t>
            </a:r>
            <a:r>
              <a:rPr dirty="0" sz="1800" spc="-5">
                <a:latin typeface="SimSun"/>
                <a:cs typeface="SimSun"/>
              </a:rPr>
              <a:t>输出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94553" y="4711446"/>
            <a:ext cx="1310640" cy="303530"/>
          </a:xfrm>
          <a:custGeom>
            <a:avLst/>
            <a:gdLst/>
            <a:ahLst/>
            <a:cxnLst/>
            <a:rect l="l" t="t" r="r" b="b"/>
            <a:pathLst>
              <a:path w="1310640" h="303529">
                <a:moveTo>
                  <a:pt x="0" y="303275"/>
                </a:moveTo>
                <a:lnTo>
                  <a:pt x="1310640" y="303275"/>
                </a:lnTo>
                <a:lnTo>
                  <a:pt x="1310640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210789" y="4708017"/>
            <a:ext cx="1286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27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85028" y="5006721"/>
            <a:ext cx="1329690" cy="322580"/>
            <a:chOff x="5185028" y="5006721"/>
            <a:chExt cx="1329690" cy="322580"/>
          </a:xfrm>
        </p:grpSpPr>
        <p:sp>
          <p:nvSpPr>
            <p:cNvPr id="28" name="object 28"/>
            <p:cNvSpPr/>
            <p:nvPr/>
          </p:nvSpPr>
          <p:spPr>
            <a:xfrm>
              <a:off x="5194553" y="5016246"/>
              <a:ext cx="1310640" cy="303530"/>
            </a:xfrm>
            <a:custGeom>
              <a:avLst/>
              <a:gdLst/>
              <a:ahLst/>
              <a:cxnLst/>
              <a:rect l="l" t="t" r="r" b="b"/>
              <a:pathLst>
                <a:path w="1310640" h="303529">
                  <a:moveTo>
                    <a:pt x="131064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1310640" y="303275"/>
                  </a:lnTo>
                  <a:lnTo>
                    <a:pt x="1310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194553" y="5016246"/>
              <a:ext cx="1310640" cy="303530"/>
            </a:xfrm>
            <a:custGeom>
              <a:avLst/>
              <a:gdLst/>
              <a:ahLst/>
              <a:cxnLst/>
              <a:rect l="l" t="t" r="r" b="b"/>
              <a:pathLst>
                <a:path w="1310640" h="303529">
                  <a:moveTo>
                    <a:pt x="0" y="303275"/>
                  </a:moveTo>
                  <a:lnTo>
                    <a:pt x="1310640" y="303275"/>
                  </a:lnTo>
                  <a:lnTo>
                    <a:pt x="131064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210789" y="5003419"/>
            <a:ext cx="1286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作业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SimSun"/>
                <a:cs typeface="SimSun"/>
              </a:rPr>
              <a:t>输出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39008" y="2853308"/>
            <a:ext cx="4208780" cy="2486660"/>
            <a:chOff x="2739008" y="2853308"/>
            <a:chExt cx="4208780" cy="2486660"/>
          </a:xfrm>
        </p:grpSpPr>
        <p:sp>
          <p:nvSpPr>
            <p:cNvPr id="32" name="object 32"/>
            <p:cNvSpPr/>
            <p:nvPr/>
          </p:nvSpPr>
          <p:spPr>
            <a:xfrm>
              <a:off x="4775454" y="2862833"/>
              <a:ext cx="2162810" cy="2467610"/>
            </a:xfrm>
            <a:custGeom>
              <a:avLst/>
              <a:gdLst/>
              <a:ahLst/>
              <a:cxnLst/>
              <a:rect l="l" t="t" r="r" b="b"/>
              <a:pathLst>
                <a:path w="2162809" h="2467610">
                  <a:moveTo>
                    <a:pt x="0" y="0"/>
                  </a:moveTo>
                  <a:lnTo>
                    <a:pt x="0" y="2459990"/>
                  </a:lnTo>
                </a:path>
                <a:path w="2162809" h="2467610">
                  <a:moveTo>
                    <a:pt x="2162555" y="7619"/>
                  </a:moveTo>
                  <a:lnTo>
                    <a:pt x="2162555" y="246761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48533" y="3297173"/>
              <a:ext cx="1071880" cy="533400"/>
            </a:xfrm>
            <a:custGeom>
              <a:avLst/>
              <a:gdLst/>
              <a:ahLst/>
              <a:cxnLst/>
              <a:rect l="l" t="t" r="r" b="b"/>
              <a:pathLst>
                <a:path w="1071879" h="533400">
                  <a:moveTo>
                    <a:pt x="982471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982471" y="533400"/>
                  </a:lnTo>
                  <a:lnTo>
                    <a:pt x="1017097" y="526420"/>
                  </a:lnTo>
                  <a:lnTo>
                    <a:pt x="1045352" y="507380"/>
                  </a:lnTo>
                  <a:lnTo>
                    <a:pt x="1064392" y="479125"/>
                  </a:lnTo>
                  <a:lnTo>
                    <a:pt x="1071371" y="444500"/>
                  </a:lnTo>
                  <a:lnTo>
                    <a:pt x="1071371" y="88900"/>
                  </a:lnTo>
                  <a:lnTo>
                    <a:pt x="1064392" y="54274"/>
                  </a:lnTo>
                  <a:lnTo>
                    <a:pt x="1045352" y="26019"/>
                  </a:lnTo>
                  <a:lnTo>
                    <a:pt x="1017097" y="6979"/>
                  </a:lnTo>
                  <a:lnTo>
                    <a:pt x="98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748533" y="3297173"/>
              <a:ext cx="1071880" cy="533400"/>
            </a:xfrm>
            <a:custGeom>
              <a:avLst/>
              <a:gdLst/>
              <a:ahLst/>
              <a:cxnLst/>
              <a:rect l="l" t="t" r="r" b="b"/>
              <a:pathLst>
                <a:path w="1071879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982471" y="0"/>
                  </a:lnTo>
                  <a:lnTo>
                    <a:pt x="1017097" y="6979"/>
                  </a:lnTo>
                  <a:lnTo>
                    <a:pt x="1045352" y="26019"/>
                  </a:lnTo>
                  <a:lnTo>
                    <a:pt x="1064392" y="54274"/>
                  </a:lnTo>
                  <a:lnTo>
                    <a:pt x="1071371" y="88900"/>
                  </a:lnTo>
                  <a:lnTo>
                    <a:pt x="1071371" y="444500"/>
                  </a:lnTo>
                  <a:lnTo>
                    <a:pt x="1064392" y="479125"/>
                  </a:lnTo>
                  <a:lnTo>
                    <a:pt x="1045352" y="507380"/>
                  </a:lnTo>
                  <a:lnTo>
                    <a:pt x="1017097" y="526420"/>
                  </a:lnTo>
                  <a:lnTo>
                    <a:pt x="982471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867025" y="3261486"/>
            <a:ext cx="8318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输入</a:t>
            </a:r>
            <a:endParaRPr sz="18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SimSun"/>
                <a:cs typeface="SimSun"/>
              </a:rPr>
              <a:t>缓冲区</a:t>
            </a:r>
            <a:r>
              <a:rPr dirty="0" sz="180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39008" y="4543425"/>
            <a:ext cx="1090930" cy="552450"/>
            <a:chOff x="2739008" y="4543425"/>
            <a:chExt cx="1090930" cy="552450"/>
          </a:xfrm>
        </p:grpSpPr>
        <p:sp>
          <p:nvSpPr>
            <p:cNvPr id="37" name="object 37"/>
            <p:cNvSpPr/>
            <p:nvPr/>
          </p:nvSpPr>
          <p:spPr>
            <a:xfrm>
              <a:off x="2748533" y="4552950"/>
              <a:ext cx="1071880" cy="533400"/>
            </a:xfrm>
            <a:custGeom>
              <a:avLst/>
              <a:gdLst/>
              <a:ahLst/>
              <a:cxnLst/>
              <a:rect l="l" t="t" r="r" b="b"/>
              <a:pathLst>
                <a:path w="1071879" h="533400">
                  <a:moveTo>
                    <a:pt x="982471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982471" y="533400"/>
                  </a:lnTo>
                  <a:lnTo>
                    <a:pt x="1017097" y="526420"/>
                  </a:lnTo>
                  <a:lnTo>
                    <a:pt x="1045352" y="507380"/>
                  </a:lnTo>
                  <a:lnTo>
                    <a:pt x="1064392" y="479125"/>
                  </a:lnTo>
                  <a:lnTo>
                    <a:pt x="1071371" y="444500"/>
                  </a:lnTo>
                  <a:lnTo>
                    <a:pt x="1071371" y="88900"/>
                  </a:lnTo>
                  <a:lnTo>
                    <a:pt x="1064392" y="54274"/>
                  </a:lnTo>
                  <a:lnTo>
                    <a:pt x="1045352" y="26019"/>
                  </a:lnTo>
                  <a:lnTo>
                    <a:pt x="1017097" y="6979"/>
                  </a:lnTo>
                  <a:lnTo>
                    <a:pt x="98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748533" y="4552950"/>
              <a:ext cx="1071880" cy="533400"/>
            </a:xfrm>
            <a:custGeom>
              <a:avLst/>
              <a:gdLst/>
              <a:ahLst/>
              <a:cxnLst/>
              <a:rect l="l" t="t" r="r" b="b"/>
              <a:pathLst>
                <a:path w="1071879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982471" y="0"/>
                  </a:lnTo>
                  <a:lnTo>
                    <a:pt x="1017097" y="6979"/>
                  </a:lnTo>
                  <a:lnTo>
                    <a:pt x="1045352" y="26019"/>
                  </a:lnTo>
                  <a:lnTo>
                    <a:pt x="1064392" y="54274"/>
                  </a:lnTo>
                  <a:lnTo>
                    <a:pt x="1071371" y="88900"/>
                  </a:lnTo>
                  <a:lnTo>
                    <a:pt x="1071371" y="444500"/>
                  </a:lnTo>
                  <a:lnTo>
                    <a:pt x="1064392" y="479125"/>
                  </a:lnTo>
                  <a:lnTo>
                    <a:pt x="1045352" y="507380"/>
                  </a:lnTo>
                  <a:lnTo>
                    <a:pt x="1017097" y="526420"/>
                  </a:lnTo>
                  <a:lnTo>
                    <a:pt x="982471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867025" y="4518405"/>
            <a:ext cx="8312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输出 缓冲区</a:t>
            </a:r>
            <a:r>
              <a:rPr dirty="0" sz="180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5350" y="3409950"/>
            <a:ext cx="1178560" cy="3098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SimSun"/>
                <a:cs typeface="SimSun"/>
              </a:rPr>
              <a:t>输入设备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5350" y="4665726"/>
            <a:ext cx="1178560" cy="3098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SimSun"/>
                <a:cs typeface="SimSun"/>
              </a:rPr>
              <a:t>输处设备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85825" y="2339720"/>
            <a:ext cx="4309745" cy="2846070"/>
            <a:chOff x="885825" y="2339720"/>
            <a:chExt cx="4309745" cy="2846070"/>
          </a:xfrm>
        </p:grpSpPr>
        <p:sp>
          <p:nvSpPr>
            <p:cNvPr id="43" name="object 43"/>
            <p:cNvSpPr/>
            <p:nvPr/>
          </p:nvSpPr>
          <p:spPr>
            <a:xfrm>
              <a:off x="2054987" y="3483609"/>
              <a:ext cx="3140710" cy="1451610"/>
            </a:xfrm>
            <a:custGeom>
              <a:avLst/>
              <a:gdLst/>
              <a:ahLst/>
              <a:cxnLst/>
              <a:rect l="l" t="t" r="r" b="b"/>
              <a:pathLst>
                <a:path w="3140710" h="1451610">
                  <a:moveTo>
                    <a:pt x="681863" y="1324737"/>
                  </a:moveTo>
                  <a:lnTo>
                    <a:pt x="81241" y="1324737"/>
                  </a:lnTo>
                  <a:lnTo>
                    <a:pt x="128143" y="1297432"/>
                  </a:lnTo>
                  <a:lnTo>
                    <a:pt x="130429" y="1288669"/>
                  </a:lnTo>
                  <a:lnTo>
                    <a:pt x="126492" y="1281938"/>
                  </a:lnTo>
                  <a:lnTo>
                    <a:pt x="122555" y="1275080"/>
                  </a:lnTo>
                  <a:lnTo>
                    <a:pt x="113792" y="1272794"/>
                  </a:lnTo>
                  <a:lnTo>
                    <a:pt x="0" y="1339088"/>
                  </a:lnTo>
                  <a:lnTo>
                    <a:pt x="113792" y="1405382"/>
                  </a:lnTo>
                  <a:lnTo>
                    <a:pt x="122555" y="1403096"/>
                  </a:lnTo>
                  <a:lnTo>
                    <a:pt x="126492" y="1396238"/>
                  </a:lnTo>
                  <a:lnTo>
                    <a:pt x="130429" y="1389507"/>
                  </a:lnTo>
                  <a:lnTo>
                    <a:pt x="128143" y="1380744"/>
                  </a:lnTo>
                  <a:lnTo>
                    <a:pt x="81026" y="1353312"/>
                  </a:lnTo>
                  <a:lnTo>
                    <a:pt x="681863" y="1353312"/>
                  </a:lnTo>
                  <a:lnTo>
                    <a:pt x="681863" y="1324737"/>
                  </a:lnTo>
                  <a:close/>
                </a:path>
                <a:path w="3140710" h="1451610">
                  <a:moveTo>
                    <a:pt x="693928" y="80264"/>
                  </a:moveTo>
                  <a:lnTo>
                    <a:pt x="669480" y="66040"/>
                  </a:lnTo>
                  <a:lnTo>
                    <a:pt x="580136" y="14097"/>
                  </a:lnTo>
                  <a:lnTo>
                    <a:pt x="571500" y="16383"/>
                  </a:lnTo>
                  <a:lnTo>
                    <a:pt x="567436" y="23241"/>
                  </a:lnTo>
                  <a:lnTo>
                    <a:pt x="563499" y="30099"/>
                  </a:lnTo>
                  <a:lnTo>
                    <a:pt x="565785" y="38862"/>
                  </a:lnTo>
                  <a:lnTo>
                    <a:pt x="612762" y="66128"/>
                  </a:lnTo>
                  <a:lnTo>
                    <a:pt x="18415" y="67056"/>
                  </a:lnTo>
                  <a:lnTo>
                    <a:pt x="18415" y="95631"/>
                  </a:lnTo>
                  <a:lnTo>
                    <a:pt x="612711" y="94703"/>
                  </a:lnTo>
                  <a:lnTo>
                    <a:pt x="572770" y="118122"/>
                  </a:lnTo>
                  <a:lnTo>
                    <a:pt x="565912" y="122059"/>
                  </a:lnTo>
                  <a:lnTo>
                    <a:pt x="563626" y="130810"/>
                  </a:lnTo>
                  <a:lnTo>
                    <a:pt x="567690" y="137668"/>
                  </a:lnTo>
                  <a:lnTo>
                    <a:pt x="571627" y="144526"/>
                  </a:lnTo>
                  <a:lnTo>
                    <a:pt x="580390" y="146812"/>
                  </a:lnTo>
                  <a:lnTo>
                    <a:pt x="693928" y="80264"/>
                  </a:lnTo>
                  <a:close/>
                </a:path>
                <a:path w="3140710" h="1451610">
                  <a:moveTo>
                    <a:pt x="3140583" y="1394460"/>
                  </a:moveTo>
                  <a:lnTo>
                    <a:pt x="3140456" y="1365885"/>
                  </a:lnTo>
                  <a:lnTo>
                    <a:pt x="1858111" y="1370647"/>
                  </a:lnTo>
                  <a:lnTo>
                    <a:pt x="1898142" y="1347089"/>
                  </a:lnTo>
                  <a:lnTo>
                    <a:pt x="1905000" y="1343152"/>
                  </a:lnTo>
                  <a:lnTo>
                    <a:pt x="1907286" y="1334389"/>
                  </a:lnTo>
                  <a:lnTo>
                    <a:pt x="1903222" y="1327531"/>
                  </a:lnTo>
                  <a:lnTo>
                    <a:pt x="1899285" y="1320800"/>
                  </a:lnTo>
                  <a:lnTo>
                    <a:pt x="1890522" y="1318514"/>
                  </a:lnTo>
                  <a:lnTo>
                    <a:pt x="1883664" y="1322451"/>
                  </a:lnTo>
                  <a:lnTo>
                    <a:pt x="1776984" y="1385189"/>
                  </a:lnTo>
                  <a:lnTo>
                    <a:pt x="1891030" y="1451102"/>
                  </a:lnTo>
                  <a:lnTo>
                    <a:pt x="1899666" y="1448816"/>
                  </a:lnTo>
                  <a:lnTo>
                    <a:pt x="1903730" y="1441958"/>
                  </a:lnTo>
                  <a:lnTo>
                    <a:pt x="1907667" y="1435100"/>
                  </a:lnTo>
                  <a:lnTo>
                    <a:pt x="1905254" y="1426337"/>
                  </a:lnTo>
                  <a:lnTo>
                    <a:pt x="1858721" y="1399413"/>
                  </a:lnTo>
                  <a:lnTo>
                    <a:pt x="1858378" y="1399222"/>
                  </a:lnTo>
                  <a:lnTo>
                    <a:pt x="3140583" y="1394460"/>
                  </a:lnTo>
                  <a:close/>
                </a:path>
                <a:path w="3140710" h="1451610">
                  <a:moveTo>
                    <a:pt x="3140583" y="65036"/>
                  </a:moveTo>
                  <a:lnTo>
                    <a:pt x="3116034" y="51054"/>
                  </a:lnTo>
                  <a:lnTo>
                    <a:pt x="3033014" y="3810"/>
                  </a:lnTo>
                  <a:lnTo>
                    <a:pt x="3026156" y="0"/>
                  </a:lnTo>
                  <a:lnTo>
                    <a:pt x="3017393" y="2413"/>
                  </a:lnTo>
                  <a:lnTo>
                    <a:pt x="3013456" y="9271"/>
                  </a:lnTo>
                  <a:lnTo>
                    <a:pt x="3009646" y="16129"/>
                  </a:lnTo>
                  <a:lnTo>
                    <a:pt x="3011932" y="24765"/>
                  </a:lnTo>
                  <a:lnTo>
                    <a:pt x="3059265" y="51650"/>
                  </a:lnTo>
                  <a:lnTo>
                    <a:pt x="1776984" y="65913"/>
                  </a:lnTo>
                  <a:lnTo>
                    <a:pt x="1777238" y="94488"/>
                  </a:lnTo>
                  <a:lnTo>
                    <a:pt x="3059493" y="80225"/>
                  </a:lnTo>
                  <a:lnTo>
                    <a:pt x="3012948" y="108077"/>
                  </a:lnTo>
                  <a:lnTo>
                    <a:pt x="3010662" y="116840"/>
                  </a:lnTo>
                  <a:lnTo>
                    <a:pt x="3014726" y="123571"/>
                  </a:lnTo>
                  <a:lnTo>
                    <a:pt x="3018790" y="130429"/>
                  </a:lnTo>
                  <a:lnTo>
                    <a:pt x="3027553" y="132588"/>
                  </a:lnTo>
                  <a:lnTo>
                    <a:pt x="3140583" y="65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366010" y="3225545"/>
              <a:ext cx="1831975" cy="1950720"/>
            </a:xfrm>
            <a:custGeom>
              <a:avLst/>
              <a:gdLst/>
              <a:ahLst/>
              <a:cxnLst/>
              <a:rect l="l" t="t" r="r" b="b"/>
              <a:pathLst>
                <a:path w="1831975" h="1950720">
                  <a:moveTo>
                    <a:pt x="3047" y="0"/>
                  </a:moveTo>
                  <a:lnTo>
                    <a:pt x="1831848" y="0"/>
                  </a:lnTo>
                </a:path>
                <a:path w="1831975" h="1950720">
                  <a:moveTo>
                    <a:pt x="0" y="675131"/>
                  </a:moveTo>
                  <a:lnTo>
                    <a:pt x="1828800" y="675131"/>
                  </a:lnTo>
                </a:path>
                <a:path w="1831975" h="1950720">
                  <a:moveTo>
                    <a:pt x="0" y="1272539"/>
                  </a:moveTo>
                  <a:lnTo>
                    <a:pt x="1828800" y="1272539"/>
                  </a:lnTo>
                </a:path>
                <a:path w="1831975" h="1950720">
                  <a:moveTo>
                    <a:pt x="0" y="1950720"/>
                  </a:moveTo>
                  <a:lnTo>
                    <a:pt x="1828800" y="1950720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95350" y="2349245"/>
              <a:ext cx="1160145" cy="321945"/>
            </a:xfrm>
            <a:custGeom>
              <a:avLst/>
              <a:gdLst/>
              <a:ahLst/>
              <a:cxnLst/>
              <a:rect l="l" t="t" r="r" b="b"/>
              <a:pathLst>
                <a:path w="1160145" h="321944">
                  <a:moveTo>
                    <a:pt x="0" y="53593"/>
                  </a:moveTo>
                  <a:lnTo>
                    <a:pt x="4211" y="32736"/>
                  </a:lnTo>
                  <a:lnTo>
                    <a:pt x="15695" y="15700"/>
                  </a:lnTo>
                  <a:lnTo>
                    <a:pt x="32730" y="4212"/>
                  </a:lnTo>
                  <a:lnTo>
                    <a:pt x="53593" y="0"/>
                  </a:lnTo>
                  <a:lnTo>
                    <a:pt x="1106170" y="0"/>
                  </a:lnTo>
                  <a:lnTo>
                    <a:pt x="1127027" y="4212"/>
                  </a:lnTo>
                  <a:lnTo>
                    <a:pt x="1144063" y="15700"/>
                  </a:lnTo>
                  <a:lnTo>
                    <a:pt x="1155551" y="32736"/>
                  </a:lnTo>
                  <a:lnTo>
                    <a:pt x="1159764" y="53593"/>
                  </a:lnTo>
                  <a:lnTo>
                    <a:pt x="1159764" y="267969"/>
                  </a:lnTo>
                  <a:lnTo>
                    <a:pt x="1155551" y="288827"/>
                  </a:lnTo>
                  <a:lnTo>
                    <a:pt x="1144063" y="305863"/>
                  </a:lnTo>
                  <a:lnTo>
                    <a:pt x="1127027" y="317351"/>
                  </a:lnTo>
                  <a:lnTo>
                    <a:pt x="1106170" y="321563"/>
                  </a:lnTo>
                  <a:lnTo>
                    <a:pt x="53593" y="321563"/>
                  </a:lnTo>
                  <a:lnTo>
                    <a:pt x="32730" y="317351"/>
                  </a:lnTo>
                  <a:lnTo>
                    <a:pt x="15695" y="305863"/>
                  </a:lnTo>
                  <a:lnTo>
                    <a:pt x="4211" y="288827"/>
                  </a:lnTo>
                  <a:lnTo>
                    <a:pt x="0" y="267969"/>
                  </a:lnTo>
                  <a:lnTo>
                    <a:pt x="0" y="5359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56310" y="1480769"/>
            <a:ext cx="3568700" cy="1163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SPOOLing</a:t>
            </a:r>
            <a:r>
              <a:rPr dirty="0" sz="2400" spc="-7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的工作原理：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SimSun"/>
              <a:cs typeface="SimSun"/>
            </a:endParaRPr>
          </a:p>
          <a:p>
            <a:pPr marL="260350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输入进程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85825" y="2661285"/>
            <a:ext cx="1179195" cy="3407410"/>
            <a:chOff x="885825" y="2661285"/>
            <a:chExt cx="1179195" cy="3407410"/>
          </a:xfrm>
        </p:grpSpPr>
        <p:sp>
          <p:nvSpPr>
            <p:cNvPr id="48" name="object 48"/>
            <p:cNvSpPr/>
            <p:nvPr/>
          </p:nvSpPr>
          <p:spPr>
            <a:xfrm>
              <a:off x="1360169" y="2670810"/>
              <a:ext cx="247015" cy="551815"/>
            </a:xfrm>
            <a:custGeom>
              <a:avLst/>
              <a:gdLst/>
              <a:ahLst/>
              <a:cxnLst/>
              <a:rect l="l" t="t" r="r" b="b"/>
              <a:pathLst>
                <a:path w="247015" h="551814">
                  <a:moveTo>
                    <a:pt x="0" y="428243"/>
                  </a:moveTo>
                  <a:lnTo>
                    <a:pt x="61721" y="428243"/>
                  </a:lnTo>
                  <a:lnTo>
                    <a:pt x="61721" y="0"/>
                  </a:lnTo>
                  <a:lnTo>
                    <a:pt x="185166" y="0"/>
                  </a:lnTo>
                  <a:lnTo>
                    <a:pt x="185166" y="428243"/>
                  </a:lnTo>
                  <a:lnTo>
                    <a:pt x="246888" y="428243"/>
                  </a:lnTo>
                  <a:lnTo>
                    <a:pt x="123443" y="551688"/>
                  </a:lnTo>
                  <a:lnTo>
                    <a:pt x="0" y="4282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95350" y="5738622"/>
              <a:ext cx="1160145" cy="320040"/>
            </a:xfrm>
            <a:custGeom>
              <a:avLst/>
              <a:gdLst/>
              <a:ahLst/>
              <a:cxnLst/>
              <a:rect l="l" t="t" r="r" b="b"/>
              <a:pathLst>
                <a:path w="1160145" h="320039">
                  <a:moveTo>
                    <a:pt x="0" y="53339"/>
                  </a:moveTo>
                  <a:lnTo>
                    <a:pt x="4190" y="32575"/>
                  </a:lnTo>
                  <a:lnTo>
                    <a:pt x="15621" y="15620"/>
                  </a:lnTo>
                  <a:lnTo>
                    <a:pt x="32575" y="4190"/>
                  </a:lnTo>
                  <a:lnTo>
                    <a:pt x="53340" y="0"/>
                  </a:lnTo>
                  <a:lnTo>
                    <a:pt x="1106424" y="0"/>
                  </a:lnTo>
                  <a:lnTo>
                    <a:pt x="1127188" y="4190"/>
                  </a:lnTo>
                  <a:lnTo>
                    <a:pt x="1144143" y="15620"/>
                  </a:lnTo>
                  <a:lnTo>
                    <a:pt x="1155573" y="32575"/>
                  </a:lnTo>
                  <a:lnTo>
                    <a:pt x="1159764" y="53339"/>
                  </a:lnTo>
                  <a:lnTo>
                    <a:pt x="1159764" y="266699"/>
                  </a:lnTo>
                  <a:lnTo>
                    <a:pt x="1155572" y="287464"/>
                  </a:lnTo>
                  <a:lnTo>
                    <a:pt x="1144142" y="304418"/>
                  </a:lnTo>
                  <a:lnTo>
                    <a:pt x="1127188" y="315848"/>
                  </a:lnTo>
                  <a:lnTo>
                    <a:pt x="1106424" y="320039"/>
                  </a:lnTo>
                  <a:lnTo>
                    <a:pt x="53340" y="320039"/>
                  </a:lnTo>
                  <a:lnTo>
                    <a:pt x="32575" y="315848"/>
                  </a:lnTo>
                  <a:lnTo>
                    <a:pt x="15621" y="304418"/>
                  </a:lnTo>
                  <a:lnTo>
                    <a:pt x="4190" y="287464"/>
                  </a:lnTo>
                  <a:lnTo>
                    <a:pt x="0" y="266699"/>
                  </a:lnTo>
                  <a:lnTo>
                    <a:pt x="0" y="5333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04417" y="5734303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输出进程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41500" y="2956941"/>
            <a:ext cx="8003540" cy="2790190"/>
            <a:chOff x="1341500" y="2956941"/>
            <a:chExt cx="8003540" cy="2790190"/>
          </a:xfrm>
        </p:grpSpPr>
        <p:sp>
          <p:nvSpPr>
            <p:cNvPr id="52" name="object 52"/>
            <p:cNvSpPr/>
            <p:nvPr/>
          </p:nvSpPr>
          <p:spPr>
            <a:xfrm>
              <a:off x="1351025" y="5183886"/>
              <a:ext cx="247015" cy="553720"/>
            </a:xfrm>
            <a:custGeom>
              <a:avLst/>
              <a:gdLst/>
              <a:ahLst/>
              <a:cxnLst/>
              <a:rect l="l" t="t" r="r" b="b"/>
              <a:pathLst>
                <a:path w="247015" h="553720">
                  <a:moveTo>
                    <a:pt x="246887" y="123443"/>
                  </a:moveTo>
                  <a:lnTo>
                    <a:pt x="185165" y="123443"/>
                  </a:lnTo>
                  <a:lnTo>
                    <a:pt x="185165" y="553211"/>
                  </a:lnTo>
                  <a:lnTo>
                    <a:pt x="61721" y="553211"/>
                  </a:lnTo>
                  <a:lnTo>
                    <a:pt x="61721" y="123443"/>
                  </a:lnTo>
                  <a:lnTo>
                    <a:pt x="0" y="123443"/>
                  </a:lnTo>
                  <a:lnTo>
                    <a:pt x="123443" y="0"/>
                  </a:lnTo>
                  <a:lnTo>
                    <a:pt x="246887" y="1234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506461" y="2966466"/>
              <a:ext cx="1828800" cy="2467610"/>
            </a:xfrm>
            <a:custGeom>
              <a:avLst/>
              <a:gdLst/>
              <a:ahLst/>
              <a:cxnLst/>
              <a:rect l="l" t="t" r="r" b="b"/>
              <a:pathLst>
                <a:path w="1828800" h="2467610">
                  <a:moveTo>
                    <a:pt x="1524000" y="0"/>
                  </a:moveTo>
                  <a:lnTo>
                    <a:pt x="304800" y="0"/>
                  </a:ln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0" y="2162556"/>
                  </a:lnTo>
                  <a:lnTo>
                    <a:pt x="3990" y="2211981"/>
                  </a:lnTo>
                  <a:lnTo>
                    <a:pt x="15544" y="2258872"/>
                  </a:lnTo>
                  <a:lnTo>
                    <a:pt x="34032" y="2302602"/>
                  </a:lnTo>
                  <a:lnTo>
                    <a:pt x="58826" y="2342540"/>
                  </a:lnTo>
                  <a:lnTo>
                    <a:pt x="89296" y="2378059"/>
                  </a:lnTo>
                  <a:lnTo>
                    <a:pt x="124815" y="2408529"/>
                  </a:lnTo>
                  <a:lnTo>
                    <a:pt x="164753" y="2433323"/>
                  </a:lnTo>
                  <a:lnTo>
                    <a:pt x="208483" y="2451811"/>
                  </a:lnTo>
                  <a:lnTo>
                    <a:pt x="255374" y="2463365"/>
                  </a:lnTo>
                  <a:lnTo>
                    <a:pt x="304800" y="2467356"/>
                  </a:lnTo>
                  <a:lnTo>
                    <a:pt x="1524000" y="2467356"/>
                  </a:lnTo>
                  <a:lnTo>
                    <a:pt x="1573425" y="2463365"/>
                  </a:lnTo>
                  <a:lnTo>
                    <a:pt x="1620316" y="2451811"/>
                  </a:lnTo>
                  <a:lnTo>
                    <a:pt x="1664046" y="2433323"/>
                  </a:lnTo>
                  <a:lnTo>
                    <a:pt x="1703984" y="2408529"/>
                  </a:lnTo>
                  <a:lnTo>
                    <a:pt x="1739503" y="2378059"/>
                  </a:lnTo>
                  <a:lnTo>
                    <a:pt x="1769973" y="2342540"/>
                  </a:lnTo>
                  <a:lnTo>
                    <a:pt x="1794767" y="2302602"/>
                  </a:lnTo>
                  <a:lnTo>
                    <a:pt x="1813255" y="2258872"/>
                  </a:lnTo>
                  <a:lnTo>
                    <a:pt x="1824809" y="2211981"/>
                  </a:lnTo>
                  <a:lnTo>
                    <a:pt x="1828800" y="2162556"/>
                  </a:lnTo>
                  <a:lnTo>
                    <a:pt x="1828800" y="304800"/>
                  </a:lnTo>
                  <a:lnTo>
                    <a:pt x="1824809" y="255374"/>
                  </a:lnTo>
                  <a:lnTo>
                    <a:pt x="1813255" y="208483"/>
                  </a:lnTo>
                  <a:lnTo>
                    <a:pt x="1794767" y="164753"/>
                  </a:lnTo>
                  <a:lnTo>
                    <a:pt x="1769973" y="124815"/>
                  </a:lnTo>
                  <a:lnTo>
                    <a:pt x="1739503" y="89296"/>
                  </a:lnTo>
                  <a:lnTo>
                    <a:pt x="1703984" y="58826"/>
                  </a:lnTo>
                  <a:lnTo>
                    <a:pt x="1664046" y="34032"/>
                  </a:lnTo>
                  <a:lnTo>
                    <a:pt x="1620316" y="15544"/>
                  </a:lnTo>
                  <a:lnTo>
                    <a:pt x="1573425" y="399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506461" y="2966466"/>
              <a:ext cx="1828800" cy="2467610"/>
            </a:xfrm>
            <a:custGeom>
              <a:avLst/>
              <a:gdLst/>
              <a:ahLst/>
              <a:cxnLst/>
              <a:rect l="l" t="t" r="r" b="b"/>
              <a:pathLst>
                <a:path w="1828800" h="246761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1524000" y="0"/>
                  </a:lnTo>
                  <a:lnTo>
                    <a:pt x="1573425" y="3990"/>
                  </a:lnTo>
                  <a:lnTo>
                    <a:pt x="1620316" y="15544"/>
                  </a:lnTo>
                  <a:lnTo>
                    <a:pt x="1664046" y="34032"/>
                  </a:lnTo>
                  <a:lnTo>
                    <a:pt x="1703984" y="58826"/>
                  </a:lnTo>
                  <a:lnTo>
                    <a:pt x="1739503" y="89296"/>
                  </a:lnTo>
                  <a:lnTo>
                    <a:pt x="1769973" y="124815"/>
                  </a:lnTo>
                  <a:lnTo>
                    <a:pt x="1794767" y="164753"/>
                  </a:lnTo>
                  <a:lnTo>
                    <a:pt x="1813255" y="208483"/>
                  </a:lnTo>
                  <a:lnTo>
                    <a:pt x="1824809" y="255374"/>
                  </a:lnTo>
                  <a:lnTo>
                    <a:pt x="1828800" y="304800"/>
                  </a:lnTo>
                  <a:lnTo>
                    <a:pt x="1828800" y="2162556"/>
                  </a:lnTo>
                  <a:lnTo>
                    <a:pt x="1824809" y="2211981"/>
                  </a:lnTo>
                  <a:lnTo>
                    <a:pt x="1813255" y="2258872"/>
                  </a:lnTo>
                  <a:lnTo>
                    <a:pt x="1794767" y="2302602"/>
                  </a:lnTo>
                  <a:lnTo>
                    <a:pt x="1769973" y="2342540"/>
                  </a:lnTo>
                  <a:lnTo>
                    <a:pt x="1739503" y="2378059"/>
                  </a:lnTo>
                  <a:lnTo>
                    <a:pt x="1703984" y="2408529"/>
                  </a:lnTo>
                  <a:lnTo>
                    <a:pt x="1664046" y="2433323"/>
                  </a:lnTo>
                  <a:lnTo>
                    <a:pt x="1620316" y="2451811"/>
                  </a:lnTo>
                  <a:lnTo>
                    <a:pt x="1573425" y="2463365"/>
                  </a:lnTo>
                  <a:lnTo>
                    <a:pt x="1524000" y="2467356"/>
                  </a:lnTo>
                  <a:lnTo>
                    <a:pt x="304800" y="2467356"/>
                  </a:lnTo>
                  <a:lnTo>
                    <a:pt x="255374" y="2463365"/>
                  </a:lnTo>
                  <a:lnTo>
                    <a:pt x="208483" y="2451811"/>
                  </a:lnTo>
                  <a:lnTo>
                    <a:pt x="164753" y="2433323"/>
                  </a:lnTo>
                  <a:lnTo>
                    <a:pt x="124815" y="2408529"/>
                  </a:lnTo>
                  <a:lnTo>
                    <a:pt x="89296" y="2378059"/>
                  </a:lnTo>
                  <a:lnTo>
                    <a:pt x="58826" y="2342540"/>
                  </a:lnTo>
                  <a:lnTo>
                    <a:pt x="34032" y="2302602"/>
                  </a:lnTo>
                  <a:lnTo>
                    <a:pt x="15544" y="2258872"/>
                  </a:lnTo>
                  <a:lnTo>
                    <a:pt x="3990" y="2211981"/>
                  </a:lnTo>
                  <a:lnTo>
                    <a:pt x="0" y="2162556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8178800" y="4035044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内存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874889" y="3272409"/>
            <a:ext cx="1090930" cy="552450"/>
            <a:chOff x="7874889" y="3272409"/>
            <a:chExt cx="1090930" cy="552450"/>
          </a:xfrm>
        </p:grpSpPr>
        <p:sp>
          <p:nvSpPr>
            <p:cNvPr id="57" name="object 57"/>
            <p:cNvSpPr/>
            <p:nvPr/>
          </p:nvSpPr>
          <p:spPr>
            <a:xfrm>
              <a:off x="7884414" y="3281934"/>
              <a:ext cx="1071880" cy="533400"/>
            </a:xfrm>
            <a:custGeom>
              <a:avLst/>
              <a:gdLst/>
              <a:ahLst/>
              <a:cxnLst/>
              <a:rect l="l" t="t" r="r" b="b"/>
              <a:pathLst>
                <a:path w="1071879" h="533400">
                  <a:moveTo>
                    <a:pt x="982471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499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399"/>
                  </a:lnTo>
                  <a:lnTo>
                    <a:pt x="982471" y="533399"/>
                  </a:lnTo>
                  <a:lnTo>
                    <a:pt x="1017097" y="526420"/>
                  </a:lnTo>
                  <a:lnTo>
                    <a:pt x="1045352" y="507380"/>
                  </a:lnTo>
                  <a:lnTo>
                    <a:pt x="1064392" y="479125"/>
                  </a:lnTo>
                  <a:lnTo>
                    <a:pt x="1071371" y="444499"/>
                  </a:lnTo>
                  <a:lnTo>
                    <a:pt x="1071371" y="88900"/>
                  </a:lnTo>
                  <a:lnTo>
                    <a:pt x="1064392" y="54274"/>
                  </a:lnTo>
                  <a:lnTo>
                    <a:pt x="1045352" y="26019"/>
                  </a:lnTo>
                  <a:lnTo>
                    <a:pt x="1017097" y="6979"/>
                  </a:lnTo>
                  <a:lnTo>
                    <a:pt x="98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884414" y="3281934"/>
              <a:ext cx="1071880" cy="533400"/>
            </a:xfrm>
            <a:custGeom>
              <a:avLst/>
              <a:gdLst/>
              <a:ahLst/>
              <a:cxnLst/>
              <a:rect l="l" t="t" r="r" b="b"/>
              <a:pathLst>
                <a:path w="1071879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982471" y="0"/>
                  </a:lnTo>
                  <a:lnTo>
                    <a:pt x="1017097" y="6979"/>
                  </a:lnTo>
                  <a:lnTo>
                    <a:pt x="1045352" y="26019"/>
                  </a:lnTo>
                  <a:lnTo>
                    <a:pt x="1064392" y="54274"/>
                  </a:lnTo>
                  <a:lnTo>
                    <a:pt x="1071371" y="88900"/>
                  </a:lnTo>
                  <a:lnTo>
                    <a:pt x="1071371" y="444499"/>
                  </a:lnTo>
                  <a:lnTo>
                    <a:pt x="1064392" y="479125"/>
                  </a:lnTo>
                  <a:lnTo>
                    <a:pt x="1045352" y="507380"/>
                  </a:lnTo>
                  <a:lnTo>
                    <a:pt x="1017097" y="526420"/>
                  </a:lnTo>
                  <a:lnTo>
                    <a:pt x="982471" y="533399"/>
                  </a:lnTo>
                  <a:lnTo>
                    <a:pt x="88900" y="533399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499"/>
                  </a:lnTo>
                  <a:lnTo>
                    <a:pt x="0" y="889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8004175" y="3246501"/>
            <a:ext cx="8312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输入 缓冲区</a:t>
            </a:r>
            <a:r>
              <a:rPr dirty="0" sz="180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874889" y="4543425"/>
            <a:ext cx="1090930" cy="552450"/>
            <a:chOff x="7874889" y="4543425"/>
            <a:chExt cx="1090930" cy="552450"/>
          </a:xfrm>
        </p:grpSpPr>
        <p:sp>
          <p:nvSpPr>
            <p:cNvPr id="61" name="object 61"/>
            <p:cNvSpPr/>
            <p:nvPr/>
          </p:nvSpPr>
          <p:spPr>
            <a:xfrm>
              <a:off x="7884414" y="4552950"/>
              <a:ext cx="1071880" cy="533400"/>
            </a:xfrm>
            <a:custGeom>
              <a:avLst/>
              <a:gdLst/>
              <a:ahLst/>
              <a:cxnLst/>
              <a:rect l="l" t="t" r="r" b="b"/>
              <a:pathLst>
                <a:path w="1071879" h="533400">
                  <a:moveTo>
                    <a:pt x="982471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982471" y="533400"/>
                  </a:lnTo>
                  <a:lnTo>
                    <a:pt x="1017097" y="526420"/>
                  </a:lnTo>
                  <a:lnTo>
                    <a:pt x="1045352" y="507380"/>
                  </a:lnTo>
                  <a:lnTo>
                    <a:pt x="1064392" y="479125"/>
                  </a:lnTo>
                  <a:lnTo>
                    <a:pt x="1071371" y="444500"/>
                  </a:lnTo>
                  <a:lnTo>
                    <a:pt x="1071371" y="88900"/>
                  </a:lnTo>
                  <a:lnTo>
                    <a:pt x="1064392" y="54274"/>
                  </a:lnTo>
                  <a:lnTo>
                    <a:pt x="1045352" y="26019"/>
                  </a:lnTo>
                  <a:lnTo>
                    <a:pt x="1017097" y="6979"/>
                  </a:lnTo>
                  <a:lnTo>
                    <a:pt x="98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884414" y="4552950"/>
              <a:ext cx="1071880" cy="533400"/>
            </a:xfrm>
            <a:custGeom>
              <a:avLst/>
              <a:gdLst/>
              <a:ahLst/>
              <a:cxnLst/>
              <a:rect l="l" t="t" r="r" b="b"/>
              <a:pathLst>
                <a:path w="1071879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982471" y="0"/>
                  </a:lnTo>
                  <a:lnTo>
                    <a:pt x="1017097" y="6979"/>
                  </a:lnTo>
                  <a:lnTo>
                    <a:pt x="1045352" y="26019"/>
                  </a:lnTo>
                  <a:lnTo>
                    <a:pt x="1064392" y="54274"/>
                  </a:lnTo>
                  <a:lnTo>
                    <a:pt x="1071371" y="88900"/>
                  </a:lnTo>
                  <a:lnTo>
                    <a:pt x="1071371" y="444500"/>
                  </a:lnTo>
                  <a:lnTo>
                    <a:pt x="1064392" y="479125"/>
                  </a:lnTo>
                  <a:lnTo>
                    <a:pt x="1045352" y="507380"/>
                  </a:lnTo>
                  <a:lnTo>
                    <a:pt x="1017097" y="526420"/>
                  </a:lnTo>
                  <a:lnTo>
                    <a:pt x="982471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8004175" y="4518405"/>
            <a:ext cx="8312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输出 缓冲区</a:t>
            </a:r>
            <a:r>
              <a:rPr dirty="0" sz="180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505067" y="3469894"/>
            <a:ext cx="4483100" cy="1460500"/>
            <a:chOff x="6505067" y="3469894"/>
            <a:chExt cx="4483100" cy="1460500"/>
          </a:xfrm>
        </p:grpSpPr>
        <p:sp>
          <p:nvSpPr>
            <p:cNvPr id="65" name="object 65"/>
            <p:cNvSpPr/>
            <p:nvPr/>
          </p:nvSpPr>
          <p:spPr>
            <a:xfrm>
              <a:off x="6505067" y="3469893"/>
              <a:ext cx="1363980" cy="1460500"/>
            </a:xfrm>
            <a:custGeom>
              <a:avLst/>
              <a:gdLst/>
              <a:ahLst/>
              <a:cxnLst/>
              <a:rect l="l" t="t" r="r" b="b"/>
              <a:pathLst>
                <a:path w="1363979" h="1460500">
                  <a:moveTo>
                    <a:pt x="1363599" y="1403604"/>
                  </a:moveTo>
                  <a:lnTo>
                    <a:pt x="1363484" y="1379791"/>
                  </a:lnTo>
                  <a:lnTo>
                    <a:pt x="1363472" y="1375029"/>
                  </a:lnTo>
                  <a:lnTo>
                    <a:pt x="81127" y="1379791"/>
                  </a:lnTo>
                  <a:lnTo>
                    <a:pt x="121158" y="1356233"/>
                  </a:lnTo>
                  <a:lnTo>
                    <a:pt x="128003" y="1352296"/>
                  </a:lnTo>
                  <a:lnTo>
                    <a:pt x="130302" y="1343533"/>
                  </a:lnTo>
                  <a:lnTo>
                    <a:pt x="126238" y="1336675"/>
                  </a:lnTo>
                  <a:lnTo>
                    <a:pt x="122301" y="1329944"/>
                  </a:lnTo>
                  <a:lnTo>
                    <a:pt x="113538" y="1327658"/>
                  </a:lnTo>
                  <a:lnTo>
                    <a:pt x="106680" y="1331595"/>
                  </a:lnTo>
                  <a:lnTo>
                    <a:pt x="0" y="1394333"/>
                  </a:lnTo>
                  <a:lnTo>
                    <a:pt x="114046" y="1460246"/>
                  </a:lnTo>
                  <a:lnTo>
                    <a:pt x="122682" y="1457960"/>
                  </a:lnTo>
                  <a:lnTo>
                    <a:pt x="126746" y="1451102"/>
                  </a:lnTo>
                  <a:lnTo>
                    <a:pt x="130683" y="1444244"/>
                  </a:lnTo>
                  <a:lnTo>
                    <a:pt x="128257" y="1435481"/>
                  </a:lnTo>
                  <a:lnTo>
                    <a:pt x="81737" y="1408557"/>
                  </a:lnTo>
                  <a:lnTo>
                    <a:pt x="81394" y="1408366"/>
                  </a:lnTo>
                  <a:lnTo>
                    <a:pt x="1363599" y="1403604"/>
                  </a:lnTo>
                  <a:close/>
                </a:path>
                <a:path w="1363979" h="1460500">
                  <a:moveTo>
                    <a:pt x="1363599" y="65024"/>
                  </a:moveTo>
                  <a:lnTo>
                    <a:pt x="1339049" y="51054"/>
                  </a:lnTo>
                  <a:lnTo>
                    <a:pt x="1256030" y="3810"/>
                  </a:lnTo>
                  <a:lnTo>
                    <a:pt x="1249172" y="0"/>
                  </a:lnTo>
                  <a:lnTo>
                    <a:pt x="1240409" y="2413"/>
                  </a:lnTo>
                  <a:lnTo>
                    <a:pt x="1236472" y="9271"/>
                  </a:lnTo>
                  <a:lnTo>
                    <a:pt x="1232662" y="16129"/>
                  </a:lnTo>
                  <a:lnTo>
                    <a:pt x="1234948" y="24765"/>
                  </a:lnTo>
                  <a:lnTo>
                    <a:pt x="1282217" y="51650"/>
                  </a:lnTo>
                  <a:lnTo>
                    <a:pt x="0" y="65925"/>
                  </a:lnTo>
                  <a:lnTo>
                    <a:pt x="254" y="94500"/>
                  </a:lnTo>
                  <a:lnTo>
                    <a:pt x="1282509" y="80225"/>
                  </a:lnTo>
                  <a:lnTo>
                    <a:pt x="1235964" y="108089"/>
                  </a:lnTo>
                  <a:lnTo>
                    <a:pt x="1233678" y="116852"/>
                  </a:lnTo>
                  <a:lnTo>
                    <a:pt x="1237742" y="123571"/>
                  </a:lnTo>
                  <a:lnTo>
                    <a:pt x="1241806" y="130429"/>
                  </a:lnTo>
                  <a:lnTo>
                    <a:pt x="1250569" y="132600"/>
                  </a:lnTo>
                  <a:lnTo>
                    <a:pt x="1363599" y="65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030206" y="3778758"/>
              <a:ext cx="948055" cy="797560"/>
            </a:xfrm>
            <a:custGeom>
              <a:avLst/>
              <a:gdLst/>
              <a:ahLst/>
              <a:cxnLst/>
              <a:rect l="l" t="t" r="r" b="b"/>
              <a:pathLst>
                <a:path w="948054" h="797560">
                  <a:moveTo>
                    <a:pt x="815086" y="0"/>
                  </a:moveTo>
                  <a:lnTo>
                    <a:pt x="132842" y="0"/>
                  </a:lnTo>
                  <a:lnTo>
                    <a:pt x="90838" y="6768"/>
                  </a:lnTo>
                  <a:lnTo>
                    <a:pt x="54370" y="25619"/>
                  </a:lnTo>
                  <a:lnTo>
                    <a:pt x="25619" y="54370"/>
                  </a:lnTo>
                  <a:lnTo>
                    <a:pt x="6768" y="90838"/>
                  </a:lnTo>
                  <a:lnTo>
                    <a:pt x="0" y="132842"/>
                  </a:lnTo>
                  <a:lnTo>
                    <a:pt x="0" y="664210"/>
                  </a:lnTo>
                  <a:lnTo>
                    <a:pt x="6768" y="706213"/>
                  </a:lnTo>
                  <a:lnTo>
                    <a:pt x="25619" y="742681"/>
                  </a:lnTo>
                  <a:lnTo>
                    <a:pt x="54370" y="771432"/>
                  </a:lnTo>
                  <a:lnTo>
                    <a:pt x="90838" y="790283"/>
                  </a:lnTo>
                  <a:lnTo>
                    <a:pt x="132842" y="797052"/>
                  </a:lnTo>
                  <a:lnTo>
                    <a:pt x="815086" y="797052"/>
                  </a:lnTo>
                  <a:lnTo>
                    <a:pt x="857089" y="790283"/>
                  </a:lnTo>
                  <a:lnTo>
                    <a:pt x="893557" y="771432"/>
                  </a:lnTo>
                  <a:lnTo>
                    <a:pt x="922308" y="742681"/>
                  </a:lnTo>
                  <a:lnTo>
                    <a:pt x="941159" y="706213"/>
                  </a:lnTo>
                  <a:lnTo>
                    <a:pt x="947927" y="664210"/>
                  </a:lnTo>
                  <a:lnTo>
                    <a:pt x="947927" y="132842"/>
                  </a:lnTo>
                  <a:lnTo>
                    <a:pt x="941159" y="90838"/>
                  </a:lnTo>
                  <a:lnTo>
                    <a:pt x="922308" y="54370"/>
                  </a:lnTo>
                  <a:lnTo>
                    <a:pt x="893557" y="25619"/>
                  </a:lnTo>
                  <a:lnTo>
                    <a:pt x="857089" y="6768"/>
                  </a:lnTo>
                  <a:lnTo>
                    <a:pt x="815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0030206" y="3778758"/>
              <a:ext cx="948055" cy="797560"/>
            </a:xfrm>
            <a:custGeom>
              <a:avLst/>
              <a:gdLst/>
              <a:ahLst/>
              <a:cxnLst/>
              <a:rect l="l" t="t" r="r" b="b"/>
              <a:pathLst>
                <a:path w="948054" h="797560">
                  <a:moveTo>
                    <a:pt x="0" y="132842"/>
                  </a:moveTo>
                  <a:lnTo>
                    <a:pt x="6768" y="90838"/>
                  </a:lnTo>
                  <a:lnTo>
                    <a:pt x="25619" y="54370"/>
                  </a:lnTo>
                  <a:lnTo>
                    <a:pt x="54370" y="25619"/>
                  </a:lnTo>
                  <a:lnTo>
                    <a:pt x="90838" y="6768"/>
                  </a:lnTo>
                  <a:lnTo>
                    <a:pt x="132842" y="0"/>
                  </a:lnTo>
                  <a:lnTo>
                    <a:pt x="815086" y="0"/>
                  </a:lnTo>
                  <a:lnTo>
                    <a:pt x="857089" y="6768"/>
                  </a:lnTo>
                  <a:lnTo>
                    <a:pt x="893557" y="25619"/>
                  </a:lnTo>
                  <a:lnTo>
                    <a:pt x="922308" y="54370"/>
                  </a:lnTo>
                  <a:lnTo>
                    <a:pt x="941159" y="90838"/>
                  </a:lnTo>
                  <a:lnTo>
                    <a:pt x="947927" y="132842"/>
                  </a:lnTo>
                  <a:lnTo>
                    <a:pt x="947927" y="664210"/>
                  </a:lnTo>
                  <a:lnTo>
                    <a:pt x="941159" y="706213"/>
                  </a:lnTo>
                  <a:lnTo>
                    <a:pt x="922308" y="742681"/>
                  </a:lnTo>
                  <a:lnTo>
                    <a:pt x="893557" y="771432"/>
                  </a:lnTo>
                  <a:lnTo>
                    <a:pt x="857089" y="790283"/>
                  </a:lnTo>
                  <a:lnTo>
                    <a:pt x="815086" y="797052"/>
                  </a:lnTo>
                  <a:lnTo>
                    <a:pt x="132842" y="797052"/>
                  </a:lnTo>
                  <a:lnTo>
                    <a:pt x="90838" y="790283"/>
                  </a:lnTo>
                  <a:lnTo>
                    <a:pt x="54370" y="771432"/>
                  </a:lnTo>
                  <a:lnTo>
                    <a:pt x="25619" y="742681"/>
                  </a:lnTo>
                  <a:lnTo>
                    <a:pt x="6768" y="706213"/>
                  </a:lnTo>
                  <a:lnTo>
                    <a:pt x="0" y="664210"/>
                  </a:lnTo>
                  <a:lnTo>
                    <a:pt x="0" y="13284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0149331" y="3875023"/>
            <a:ext cx="711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井管理 </a:t>
            </a:r>
            <a:r>
              <a:rPr dirty="0" sz="1800">
                <a:latin typeface="SimSun"/>
                <a:cs typeface="SimSun"/>
              </a:rPr>
              <a:t>程序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951976" y="3521202"/>
            <a:ext cx="2339340" cy="2140585"/>
            <a:chOff x="8951976" y="3521202"/>
            <a:chExt cx="2339340" cy="2140585"/>
          </a:xfrm>
        </p:grpSpPr>
        <p:sp>
          <p:nvSpPr>
            <p:cNvPr id="70" name="object 70"/>
            <p:cNvSpPr/>
            <p:nvPr/>
          </p:nvSpPr>
          <p:spPr>
            <a:xfrm>
              <a:off x="8951976" y="3521201"/>
              <a:ext cx="1083310" cy="1330325"/>
            </a:xfrm>
            <a:custGeom>
              <a:avLst/>
              <a:gdLst/>
              <a:ahLst/>
              <a:cxnLst/>
              <a:rect l="l" t="t" r="r" b="b"/>
              <a:pathLst>
                <a:path w="1083309" h="1330325">
                  <a:moveTo>
                    <a:pt x="1079246" y="308864"/>
                  </a:moveTo>
                  <a:lnTo>
                    <a:pt x="987171" y="214884"/>
                  </a:lnTo>
                  <a:lnTo>
                    <a:pt x="978027" y="214757"/>
                  </a:lnTo>
                  <a:lnTo>
                    <a:pt x="972439" y="220218"/>
                  </a:lnTo>
                  <a:lnTo>
                    <a:pt x="966851" y="225806"/>
                  </a:lnTo>
                  <a:lnTo>
                    <a:pt x="966724" y="234823"/>
                  </a:lnTo>
                  <a:lnTo>
                    <a:pt x="1004747" y="273697"/>
                  </a:lnTo>
                  <a:lnTo>
                    <a:pt x="7620" y="0"/>
                  </a:lnTo>
                  <a:lnTo>
                    <a:pt x="0" y="27444"/>
                  </a:lnTo>
                  <a:lnTo>
                    <a:pt x="996937" y="301167"/>
                  </a:lnTo>
                  <a:lnTo>
                    <a:pt x="944626" y="315087"/>
                  </a:lnTo>
                  <a:lnTo>
                    <a:pt x="940181" y="322961"/>
                  </a:lnTo>
                  <a:lnTo>
                    <a:pt x="944245" y="338201"/>
                  </a:lnTo>
                  <a:lnTo>
                    <a:pt x="951992" y="342773"/>
                  </a:lnTo>
                  <a:lnTo>
                    <a:pt x="1055408" y="315214"/>
                  </a:lnTo>
                  <a:lnTo>
                    <a:pt x="1079246" y="308864"/>
                  </a:lnTo>
                  <a:close/>
                </a:path>
                <a:path w="1083309" h="1330325">
                  <a:moveTo>
                    <a:pt x="1082929" y="990600"/>
                  </a:moveTo>
                  <a:lnTo>
                    <a:pt x="1074801" y="963168"/>
                  </a:lnTo>
                  <a:lnTo>
                    <a:pt x="77533" y="1262278"/>
                  </a:lnTo>
                  <a:lnTo>
                    <a:pt x="109093" y="1228471"/>
                  </a:lnTo>
                  <a:lnTo>
                    <a:pt x="114427" y="1222629"/>
                  </a:lnTo>
                  <a:lnTo>
                    <a:pt x="114173" y="1213612"/>
                  </a:lnTo>
                  <a:lnTo>
                    <a:pt x="102616" y="1202817"/>
                  </a:lnTo>
                  <a:lnTo>
                    <a:pt x="93599" y="1203198"/>
                  </a:lnTo>
                  <a:lnTo>
                    <a:pt x="3810" y="1299337"/>
                  </a:lnTo>
                  <a:lnTo>
                    <a:pt x="131699" y="1330198"/>
                  </a:lnTo>
                  <a:lnTo>
                    <a:pt x="139446" y="1325499"/>
                  </a:lnTo>
                  <a:lnTo>
                    <a:pt x="141224" y="1317879"/>
                  </a:lnTo>
                  <a:lnTo>
                    <a:pt x="143129" y="1310132"/>
                  </a:lnTo>
                  <a:lnTo>
                    <a:pt x="139915" y="1304925"/>
                  </a:lnTo>
                  <a:lnTo>
                    <a:pt x="138430" y="1302512"/>
                  </a:lnTo>
                  <a:lnTo>
                    <a:pt x="85636" y="1289748"/>
                  </a:lnTo>
                  <a:lnTo>
                    <a:pt x="1082929" y="990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7584" y="4485119"/>
              <a:ext cx="228688" cy="9708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0466070" y="4575810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384"/>
                  </a:moveTo>
                  <a:lnTo>
                    <a:pt x="0" y="667384"/>
                  </a:lnTo>
                  <a:lnTo>
                    <a:pt x="38100" y="743584"/>
                  </a:lnTo>
                  <a:lnTo>
                    <a:pt x="63500" y="692784"/>
                  </a:lnTo>
                  <a:lnTo>
                    <a:pt x="31114" y="692784"/>
                  </a:lnTo>
                  <a:lnTo>
                    <a:pt x="25400" y="687069"/>
                  </a:lnTo>
                  <a:lnTo>
                    <a:pt x="25400" y="667384"/>
                  </a:lnTo>
                  <a:close/>
                </a:path>
                <a:path w="76200" h="743585">
                  <a:moveTo>
                    <a:pt x="45084" y="50800"/>
                  </a:moveTo>
                  <a:lnTo>
                    <a:pt x="31114" y="50800"/>
                  </a:lnTo>
                  <a:lnTo>
                    <a:pt x="25400" y="56514"/>
                  </a:lnTo>
                  <a:lnTo>
                    <a:pt x="25400" y="687069"/>
                  </a:lnTo>
                  <a:lnTo>
                    <a:pt x="31114" y="692784"/>
                  </a:lnTo>
                  <a:lnTo>
                    <a:pt x="45084" y="692784"/>
                  </a:lnTo>
                  <a:lnTo>
                    <a:pt x="50800" y="687069"/>
                  </a:lnTo>
                  <a:lnTo>
                    <a:pt x="50800" y="56514"/>
                  </a:lnTo>
                  <a:lnTo>
                    <a:pt x="45084" y="50800"/>
                  </a:lnTo>
                  <a:close/>
                </a:path>
                <a:path w="76200" h="743585">
                  <a:moveTo>
                    <a:pt x="76200" y="667384"/>
                  </a:moveTo>
                  <a:lnTo>
                    <a:pt x="50800" y="667384"/>
                  </a:lnTo>
                  <a:lnTo>
                    <a:pt x="50800" y="687069"/>
                  </a:lnTo>
                  <a:lnTo>
                    <a:pt x="45084" y="692784"/>
                  </a:lnTo>
                  <a:lnTo>
                    <a:pt x="63500" y="692784"/>
                  </a:lnTo>
                  <a:lnTo>
                    <a:pt x="76200" y="667384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56514"/>
                  </a:lnTo>
                  <a:lnTo>
                    <a:pt x="31114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3500" y="50800"/>
                  </a:moveTo>
                  <a:lnTo>
                    <a:pt x="45084" y="50800"/>
                  </a:lnTo>
                  <a:lnTo>
                    <a:pt x="50800" y="56514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728454" y="5330190"/>
              <a:ext cx="1553210" cy="321945"/>
            </a:xfrm>
            <a:custGeom>
              <a:avLst/>
              <a:gdLst/>
              <a:ahLst/>
              <a:cxnLst/>
              <a:rect l="l" t="t" r="r" b="b"/>
              <a:pathLst>
                <a:path w="1553209" h="321945">
                  <a:moveTo>
                    <a:pt x="1499362" y="0"/>
                  </a:moveTo>
                  <a:lnTo>
                    <a:pt x="53594" y="0"/>
                  </a:lnTo>
                  <a:lnTo>
                    <a:pt x="32736" y="4212"/>
                  </a:lnTo>
                  <a:lnTo>
                    <a:pt x="15700" y="15700"/>
                  </a:lnTo>
                  <a:lnTo>
                    <a:pt x="4212" y="32736"/>
                  </a:lnTo>
                  <a:lnTo>
                    <a:pt x="0" y="53594"/>
                  </a:lnTo>
                  <a:lnTo>
                    <a:pt x="0" y="267970"/>
                  </a:lnTo>
                  <a:lnTo>
                    <a:pt x="4212" y="288833"/>
                  </a:lnTo>
                  <a:lnTo>
                    <a:pt x="15700" y="305868"/>
                  </a:lnTo>
                  <a:lnTo>
                    <a:pt x="32736" y="317352"/>
                  </a:lnTo>
                  <a:lnTo>
                    <a:pt x="53594" y="321564"/>
                  </a:lnTo>
                  <a:lnTo>
                    <a:pt x="1499362" y="321564"/>
                  </a:lnTo>
                  <a:lnTo>
                    <a:pt x="1520219" y="317352"/>
                  </a:lnTo>
                  <a:lnTo>
                    <a:pt x="1537255" y="305868"/>
                  </a:lnTo>
                  <a:lnTo>
                    <a:pt x="1548743" y="288833"/>
                  </a:lnTo>
                  <a:lnTo>
                    <a:pt x="1552955" y="267970"/>
                  </a:lnTo>
                  <a:lnTo>
                    <a:pt x="1552955" y="53594"/>
                  </a:lnTo>
                  <a:lnTo>
                    <a:pt x="1548743" y="32736"/>
                  </a:lnTo>
                  <a:lnTo>
                    <a:pt x="1537255" y="15700"/>
                  </a:lnTo>
                  <a:lnTo>
                    <a:pt x="1520219" y="4212"/>
                  </a:lnTo>
                  <a:lnTo>
                    <a:pt x="1499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728454" y="5330190"/>
              <a:ext cx="1553210" cy="321945"/>
            </a:xfrm>
            <a:custGeom>
              <a:avLst/>
              <a:gdLst/>
              <a:ahLst/>
              <a:cxnLst/>
              <a:rect l="l" t="t" r="r" b="b"/>
              <a:pathLst>
                <a:path w="1553209" h="321945">
                  <a:moveTo>
                    <a:pt x="0" y="53594"/>
                  </a:moveTo>
                  <a:lnTo>
                    <a:pt x="4212" y="32736"/>
                  </a:lnTo>
                  <a:lnTo>
                    <a:pt x="15700" y="15700"/>
                  </a:lnTo>
                  <a:lnTo>
                    <a:pt x="32736" y="4212"/>
                  </a:lnTo>
                  <a:lnTo>
                    <a:pt x="53594" y="0"/>
                  </a:lnTo>
                  <a:lnTo>
                    <a:pt x="1499362" y="0"/>
                  </a:lnTo>
                  <a:lnTo>
                    <a:pt x="1520219" y="4212"/>
                  </a:lnTo>
                  <a:lnTo>
                    <a:pt x="1537255" y="15700"/>
                  </a:lnTo>
                  <a:lnTo>
                    <a:pt x="1548743" y="32736"/>
                  </a:lnTo>
                  <a:lnTo>
                    <a:pt x="1552955" y="53594"/>
                  </a:lnTo>
                  <a:lnTo>
                    <a:pt x="1552955" y="267970"/>
                  </a:lnTo>
                  <a:lnTo>
                    <a:pt x="1548743" y="288833"/>
                  </a:lnTo>
                  <a:lnTo>
                    <a:pt x="1537255" y="305868"/>
                  </a:lnTo>
                  <a:lnTo>
                    <a:pt x="1520219" y="317352"/>
                  </a:lnTo>
                  <a:lnTo>
                    <a:pt x="1499362" y="321564"/>
                  </a:lnTo>
                  <a:lnTo>
                    <a:pt x="53594" y="321564"/>
                  </a:lnTo>
                  <a:lnTo>
                    <a:pt x="32736" y="317352"/>
                  </a:lnTo>
                  <a:lnTo>
                    <a:pt x="15700" y="305868"/>
                  </a:lnTo>
                  <a:lnTo>
                    <a:pt x="4212" y="288833"/>
                  </a:lnTo>
                  <a:lnTo>
                    <a:pt x="0" y="267970"/>
                  </a:lnTo>
                  <a:lnTo>
                    <a:pt x="0" y="5359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9920731" y="5326760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运行的作业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77914" y="2981833"/>
            <a:ext cx="177800" cy="5257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just" marL="12700" marR="5080">
              <a:lnSpc>
                <a:spcPts val="1250"/>
              </a:lnSpc>
              <a:spcBef>
                <a:spcPts val="300"/>
              </a:spcBef>
            </a:pPr>
            <a:r>
              <a:rPr dirty="0" sz="1200">
                <a:latin typeface="SimSun"/>
                <a:cs typeface="SimSun"/>
              </a:rPr>
              <a:t>输 入 井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48450" y="4212844"/>
            <a:ext cx="177800" cy="5257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just" marL="12700" marR="5080">
              <a:lnSpc>
                <a:spcPts val="1250"/>
              </a:lnSpc>
              <a:spcBef>
                <a:spcPts val="300"/>
              </a:spcBef>
            </a:pPr>
            <a:r>
              <a:rPr dirty="0" sz="1200">
                <a:latin typeface="SimSun"/>
                <a:cs typeface="SimSun"/>
              </a:rPr>
              <a:t>输 出 井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49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假脱机</a:t>
            </a:r>
            <a:r>
              <a:rPr dirty="0">
                <a:latin typeface="Microsoft YaHei UI"/>
                <a:cs typeface="Microsoft YaHei UI"/>
              </a:rPr>
              <a:t>（</a:t>
            </a:r>
            <a:r>
              <a:rPr dirty="0" spc="-10">
                <a:latin typeface="Microsoft YaHei UI"/>
                <a:cs typeface="Microsoft YaHei UI"/>
              </a:rPr>
              <a:t> </a:t>
            </a:r>
            <a:r>
              <a:rPr dirty="0" spc="-5"/>
              <a:t>SPOOLing</a:t>
            </a:r>
            <a:r>
              <a:rPr dirty="0" spc="-30"/>
              <a:t> </a:t>
            </a:r>
            <a:r>
              <a:rPr dirty="0" spc="10">
                <a:latin typeface="Microsoft YaHei UI"/>
                <a:cs typeface="Microsoft YaHei UI"/>
              </a:rPr>
              <a:t>）系统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48129"/>
            <a:ext cx="10055860" cy="4966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SPOOLing</a:t>
            </a:r>
            <a:r>
              <a:rPr dirty="0" sz="2200" spc="-4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的特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200">
              <a:latin typeface="SimSun"/>
              <a:cs typeface="SimSun"/>
            </a:endParaRPr>
          </a:p>
          <a:p>
            <a:pPr algn="just" marL="819785" marR="5080" indent="-445134">
              <a:lnSpc>
                <a:spcPct val="140000"/>
              </a:lnSpc>
              <a:spcBef>
                <a:spcPts val="1000"/>
              </a:spcBef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750" spc="83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提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高</a:t>
            </a:r>
            <a:r>
              <a:rPr dirty="0" sz="2200" spc="10">
                <a:solidFill>
                  <a:srgbClr val="FF0000"/>
                </a:solidFill>
                <a:latin typeface="SimSun"/>
                <a:cs typeface="SimSun"/>
              </a:rPr>
              <a:t>了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I/O的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速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度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执行</a:t>
            </a:r>
            <a:r>
              <a:rPr dirty="0" sz="2200" spc="1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10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作，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已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从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低</a:t>
            </a:r>
            <a:r>
              <a:rPr dirty="0" sz="2200" spc="15">
                <a:solidFill>
                  <a:srgbClr val="404040"/>
                </a:solidFill>
                <a:latin typeface="SimSun"/>
                <a:cs typeface="SimSun"/>
              </a:rPr>
              <a:t>速</a:t>
            </a:r>
            <a:r>
              <a:rPr dirty="0" sz="2200" spc="-10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执行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10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操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作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演变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对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盘缓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冲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数据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存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取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，提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高</a:t>
            </a:r>
            <a:r>
              <a:rPr dirty="0" sz="2200" spc="25">
                <a:solidFill>
                  <a:srgbClr val="404040"/>
                </a:solidFill>
                <a:latin typeface="SimSun"/>
                <a:cs typeface="SimSun"/>
              </a:rPr>
              <a:t>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I/O速度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和了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CPU和低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 I/Os设备之间速度的不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配的矛盾。</a:t>
            </a:r>
            <a:endParaRPr sz="2200">
              <a:latin typeface="SimSun"/>
              <a:cs typeface="SimSun"/>
            </a:endParaRPr>
          </a:p>
          <a:p>
            <a:pPr marL="819785" marR="6350" indent="-445134">
              <a:lnSpc>
                <a:spcPct val="140100"/>
              </a:lnSpc>
              <a:spcBef>
                <a:spcPts val="1005"/>
              </a:spcBef>
              <a:tabLst>
                <a:tab pos="819785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将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独占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备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改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造成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了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共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享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设</a:t>
            </a:r>
            <a:r>
              <a:rPr dirty="0" sz="2200" spc="25">
                <a:solidFill>
                  <a:srgbClr val="FF0000"/>
                </a:solidFill>
                <a:latin typeface="SimSun"/>
                <a:cs typeface="SimSun"/>
              </a:rPr>
              <a:t>备</a:t>
            </a:r>
            <a:r>
              <a:rPr dirty="0" sz="2200" spc="-15">
                <a:solidFill>
                  <a:srgbClr val="404040"/>
                </a:solidFill>
                <a:latin typeface="SimSun"/>
                <a:cs typeface="SimSun"/>
              </a:rPr>
              <a:t>: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因为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假脱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打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机系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实际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上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并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没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有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任何进程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配设备，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只是在磁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缓冲区中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进程分配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一个空闲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盘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块和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立了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I/O请求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  <a:p>
            <a:pPr marL="819785" marR="9525" indent="-445134">
              <a:lnSpc>
                <a:spcPct val="140000"/>
              </a:lnSpc>
              <a:spcBef>
                <a:spcPts val="994"/>
              </a:spcBef>
              <a:tabLst>
                <a:tab pos="819785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实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现了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虚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拟</a:t>
            </a:r>
            <a:r>
              <a:rPr dirty="0" sz="2200">
                <a:solidFill>
                  <a:srgbClr val="FF000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FF0000"/>
                </a:solidFill>
                <a:latin typeface="SimSun"/>
                <a:cs typeface="SimSun"/>
              </a:rPr>
              <a:t>备功</a:t>
            </a:r>
            <a:r>
              <a:rPr dirty="0" sz="2200" spc="15">
                <a:solidFill>
                  <a:srgbClr val="FF0000"/>
                </a:solidFill>
                <a:latin typeface="SimSun"/>
                <a:cs typeface="SimSun"/>
              </a:rPr>
              <a:t>能</a:t>
            </a:r>
            <a:r>
              <a:rPr dirty="0" sz="2200" spc="-15">
                <a:solidFill>
                  <a:srgbClr val="404040"/>
                </a:solidFill>
                <a:latin typeface="SimSun"/>
                <a:cs typeface="SimSun"/>
              </a:rPr>
              <a:t>: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宏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上，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于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每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一个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言，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它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们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认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为是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自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己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独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占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了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一个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实际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上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是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多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个进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时使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独占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也可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说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假脱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系统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实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了将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独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占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备变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换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干台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对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应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逻辑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备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功能。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093" y="287274"/>
            <a:ext cx="7941945" cy="41655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1600" spc="-5">
                <a:latin typeface="SimSun"/>
                <a:cs typeface="SimSun"/>
              </a:rPr>
              <a:t>应用程序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741" y="1111758"/>
            <a:ext cx="699770" cy="457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170180" marR="164465">
              <a:lnSpc>
                <a:spcPts val="1689"/>
              </a:lnSpc>
              <a:spcBef>
                <a:spcPts val="55"/>
              </a:spcBef>
            </a:pPr>
            <a:r>
              <a:rPr dirty="0" sz="1400">
                <a:latin typeface="SimSun"/>
                <a:cs typeface="SimSun"/>
              </a:rPr>
              <a:t>文件 系统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8394" y="1111758"/>
            <a:ext cx="927100" cy="457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284480" marR="98425" indent="-179070">
              <a:lnSpc>
                <a:spcPts val="1689"/>
              </a:lnSpc>
              <a:spcBef>
                <a:spcPts val="55"/>
              </a:spcBef>
            </a:pPr>
            <a:r>
              <a:rPr dirty="0" sz="1400">
                <a:latin typeface="SimSun"/>
                <a:cs typeface="SimSun"/>
              </a:rPr>
              <a:t>虚拟内存 </a:t>
            </a:r>
            <a:r>
              <a:rPr dirty="0" sz="1400">
                <a:latin typeface="SimSun"/>
                <a:cs typeface="SimSun"/>
              </a:rPr>
              <a:t>管理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093" y="2914650"/>
            <a:ext cx="2595880" cy="2152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0265">
              <a:lnSpc>
                <a:spcPts val="1595"/>
              </a:lnSpc>
            </a:pPr>
            <a:r>
              <a:rPr dirty="0" sz="1400">
                <a:latin typeface="SimSun"/>
                <a:cs typeface="SimSun"/>
              </a:rPr>
              <a:t>块设备管理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093" y="3310890"/>
            <a:ext cx="125730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310515">
              <a:lnSpc>
                <a:spcPts val="1655"/>
              </a:lnSpc>
              <a:spcBef>
                <a:spcPts val="185"/>
              </a:spcBef>
            </a:pPr>
            <a:r>
              <a:rPr dirty="0" sz="1400">
                <a:latin typeface="Trebuchet MS"/>
                <a:cs typeface="Trebuchet MS"/>
              </a:rPr>
              <a:t>CD-ROM</a:t>
            </a:r>
            <a:endParaRPr sz="1400">
              <a:latin typeface="Trebuchet MS"/>
              <a:cs typeface="Trebuchet MS"/>
            </a:endParaRPr>
          </a:p>
          <a:p>
            <a:pPr marL="270510">
              <a:lnSpc>
                <a:spcPts val="1655"/>
              </a:lnSpc>
            </a:pPr>
            <a:r>
              <a:rPr dirty="0" sz="1400">
                <a:latin typeface="SimSun"/>
                <a:cs typeface="SimSun"/>
              </a:rPr>
              <a:t>驱动程序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093" y="3973829"/>
            <a:ext cx="1257300" cy="486409"/>
          </a:xfrm>
          <a:custGeom>
            <a:avLst/>
            <a:gdLst/>
            <a:ahLst/>
            <a:cxnLst/>
            <a:rect l="l" t="t" r="r" b="b"/>
            <a:pathLst>
              <a:path w="1257300" h="486410">
                <a:moveTo>
                  <a:pt x="1257300" y="0"/>
                </a:moveTo>
                <a:lnTo>
                  <a:pt x="0" y="0"/>
                </a:lnTo>
                <a:lnTo>
                  <a:pt x="0" y="486156"/>
                </a:lnTo>
                <a:lnTo>
                  <a:pt x="1257300" y="486156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1093" y="3973829"/>
            <a:ext cx="125730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ts val="1655"/>
              </a:lnSpc>
              <a:spcBef>
                <a:spcPts val="190"/>
              </a:spcBef>
            </a:pPr>
            <a:r>
              <a:rPr dirty="0" sz="1400">
                <a:latin typeface="Trebuchet MS"/>
                <a:cs typeface="Trebuchet MS"/>
              </a:rPr>
              <a:t>CD-ROM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655"/>
              </a:lnSpc>
            </a:pPr>
            <a:r>
              <a:rPr dirty="0" sz="1400">
                <a:latin typeface="SimSun"/>
                <a:cs typeface="SimSun"/>
              </a:rPr>
              <a:t>中断处理程序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093" y="4908041"/>
            <a:ext cx="1257300" cy="486409"/>
          </a:xfrm>
          <a:custGeom>
            <a:avLst/>
            <a:gdLst/>
            <a:ahLst/>
            <a:cxnLst/>
            <a:rect l="l" t="t" r="r" b="b"/>
            <a:pathLst>
              <a:path w="1257300" h="486410">
                <a:moveTo>
                  <a:pt x="1257300" y="0"/>
                </a:moveTo>
                <a:lnTo>
                  <a:pt x="0" y="0"/>
                </a:lnTo>
                <a:lnTo>
                  <a:pt x="0" y="486156"/>
                </a:lnTo>
                <a:lnTo>
                  <a:pt x="1257300" y="486156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1093" y="4908041"/>
            <a:ext cx="125730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310515">
              <a:lnSpc>
                <a:spcPts val="1655"/>
              </a:lnSpc>
              <a:spcBef>
                <a:spcPts val="200"/>
              </a:spcBef>
            </a:pPr>
            <a:r>
              <a:rPr dirty="0" sz="1400">
                <a:latin typeface="Trebuchet MS"/>
                <a:cs typeface="Trebuchet MS"/>
              </a:rPr>
              <a:t>CD-ROM</a:t>
            </a:r>
            <a:endParaRPr sz="1400">
              <a:latin typeface="Trebuchet MS"/>
              <a:cs typeface="Trebuchet MS"/>
            </a:endParaRPr>
          </a:p>
          <a:p>
            <a:pPr marL="359410">
              <a:lnSpc>
                <a:spcPts val="1655"/>
              </a:lnSpc>
            </a:pPr>
            <a:r>
              <a:rPr dirty="0" sz="1400">
                <a:latin typeface="SimSun"/>
                <a:cs typeface="SimSun"/>
              </a:rPr>
              <a:t>控制器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0689" y="3310890"/>
            <a:ext cx="125603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270510" marR="264160" indent="177800">
              <a:lnSpc>
                <a:spcPct val="100000"/>
              </a:lnSpc>
              <a:spcBef>
                <a:spcPts val="140"/>
              </a:spcBef>
            </a:pPr>
            <a:r>
              <a:rPr dirty="0" sz="1400">
                <a:latin typeface="SimSun"/>
                <a:cs typeface="SimSun"/>
              </a:rPr>
              <a:t>硬盘 </a:t>
            </a:r>
            <a:r>
              <a:rPr dirty="0" sz="1400" spc="5">
                <a:latin typeface="SimSun"/>
                <a:cs typeface="SimSun"/>
              </a:rPr>
              <a:t> </a:t>
            </a:r>
            <a:r>
              <a:rPr dirty="0" sz="1400">
                <a:latin typeface="SimSun"/>
                <a:cs typeface="SimSun"/>
              </a:rPr>
              <a:t>驱动程序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0689" y="3973829"/>
            <a:ext cx="125603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400">
                <a:latin typeface="SimSun"/>
                <a:cs typeface="SimSun"/>
              </a:rPr>
              <a:t>硬盘</a:t>
            </a:r>
            <a:endParaRPr sz="14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SimSun"/>
                <a:cs typeface="SimSun"/>
              </a:rPr>
              <a:t>中断处理程序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6785" y="4904994"/>
            <a:ext cx="125603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358775" marR="354965" indent="89535">
              <a:lnSpc>
                <a:spcPct val="100000"/>
              </a:lnSpc>
              <a:spcBef>
                <a:spcPts val="140"/>
              </a:spcBef>
            </a:pPr>
            <a:r>
              <a:rPr dirty="0" sz="1400">
                <a:latin typeface="SimSun"/>
                <a:cs typeface="SimSun"/>
              </a:rPr>
              <a:t>硬盘 </a:t>
            </a:r>
            <a:r>
              <a:rPr dirty="0" sz="1400">
                <a:latin typeface="SimSun"/>
                <a:cs typeface="SimSun"/>
              </a:rPr>
              <a:t>控制器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638" y="3120008"/>
            <a:ext cx="76200" cy="1866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0477" y="3120008"/>
            <a:ext cx="76200" cy="1866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0477" y="3787521"/>
            <a:ext cx="76200" cy="18669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61568" y="3787521"/>
            <a:ext cx="7960995" cy="2337435"/>
            <a:chOff x="361568" y="3787521"/>
            <a:chExt cx="7960995" cy="233743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638" y="3787521"/>
              <a:ext cx="76200" cy="1866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638" y="4450461"/>
              <a:ext cx="76200" cy="1866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0477" y="4450461"/>
              <a:ext cx="76200" cy="18668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1093" y="4661154"/>
              <a:ext cx="7941945" cy="58419"/>
            </a:xfrm>
            <a:custGeom>
              <a:avLst/>
              <a:gdLst/>
              <a:ahLst/>
              <a:cxnLst/>
              <a:rect l="l" t="t" r="r" b="b"/>
              <a:pathLst>
                <a:path w="7941945" h="58420">
                  <a:moveTo>
                    <a:pt x="794156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7941564" y="57912"/>
                  </a:lnTo>
                  <a:lnTo>
                    <a:pt x="7941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1093" y="4661154"/>
              <a:ext cx="7941945" cy="58419"/>
            </a:xfrm>
            <a:custGeom>
              <a:avLst/>
              <a:gdLst/>
              <a:ahLst/>
              <a:cxnLst/>
              <a:rect l="l" t="t" r="r" b="b"/>
              <a:pathLst>
                <a:path w="7941945" h="58420">
                  <a:moveTo>
                    <a:pt x="0" y="57912"/>
                  </a:moveTo>
                  <a:lnTo>
                    <a:pt x="7941564" y="57912"/>
                  </a:lnTo>
                  <a:lnTo>
                    <a:pt x="7941564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638" y="4718685"/>
              <a:ext cx="76200" cy="18668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0477" y="4718685"/>
              <a:ext cx="76200" cy="18668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638" y="5381625"/>
              <a:ext cx="76200" cy="1866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0477" y="5381625"/>
              <a:ext cx="76200" cy="1866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9005" y="5563362"/>
              <a:ext cx="1047115" cy="551815"/>
            </a:xfrm>
            <a:custGeom>
              <a:avLst/>
              <a:gdLst/>
              <a:ahLst/>
              <a:cxnLst/>
              <a:rect l="l" t="t" r="r" b="b"/>
              <a:pathLst>
                <a:path w="1047115" h="551814">
                  <a:moveTo>
                    <a:pt x="523494" y="0"/>
                  </a:moveTo>
                  <a:lnTo>
                    <a:pt x="462443" y="1855"/>
                  </a:lnTo>
                  <a:lnTo>
                    <a:pt x="403462" y="7284"/>
                  </a:lnTo>
                  <a:lnTo>
                    <a:pt x="346941" y="16080"/>
                  </a:lnTo>
                  <a:lnTo>
                    <a:pt x="293275" y="28036"/>
                  </a:lnTo>
                  <a:lnTo>
                    <a:pt x="242856" y="42944"/>
                  </a:lnTo>
                  <a:lnTo>
                    <a:pt x="196076" y="60598"/>
                  </a:lnTo>
                  <a:lnTo>
                    <a:pt x="153328" y="80791"/>
                  </a:lnTo>
                  <a:lnTo>
                    <a:pt x="115006" y="103315"/>
                  </a:lnTo>
                  <a:lnTo>
                    <a:pt x="81502" y="127965"/>
                  </a:lnTo>
                  <a:lnTo>
                    <a:pt x="53208" y="154532"/>
                  </a:lnTo>
                  <a:lnTo>
                    <a:pt x="13825" y="212594"/>
                  </a:lnTo>
                  <a:lnTo>
                    <a:pt x="0" y="275844"/>
                  </a:lnTo>
                  <a:lnTo>
                    <a:pt x="3521" y="308014"/>
                  </a:lnTo>
                  <a:lnTo>
                    <a:pt x="30519" y="368876"/>
                  </a:lnTo>
                  <a:lnTo>
                    <a:pt x="81502" y="423722"/>
                  </a:lnTo>
                  <a:lnTo>
                    <a:pt x="115006" y="448372"/>
                  </a:lnTo>
                  <a:lnTo>
                    <a:pt x="153328" y="470896"/>
                  </a:lnTo>
                  <a:lnTo>
                    <a:pt x="196076" y="491089"/>
                  </a:lnTo>
                  <a:lnTo>
                    <a:pt x="242856" y="508743"/>
                  </a:lnTo>
                  <a:lnTo>
                    <a:pt x="293275" y="523651"/>
                  </a:lnTo>
                  <a:lnTo>
                    <a:pt x="346941" y="535607"/>
                  </a:lnTo>
                  <a:lnTo>
                    <a:pt x="403462" y="544403"/>
                  </a:lnTo>
                  <a:lnTo>
                    <a:pt x="462443" y="549832"/>
                  </a:lnTo>
                  <a:lnTo>
                    <a:pt x="523494" y="551688"/>
                  </a:lnTo>
                  <a:lnTo>
                    <a:pt x="584544" y="549832"/>
                  </a:lnTo>
                  <a:lnTo>
                    <a:pt x="643525" y="544403"/>
                  </a:lnTo>
                  <a:lnTo>
                    <a:pt x="700046" y="535607"/>
                  </a:lnTo>
                  <a:lnTo>
                    <a:pt x="753712" y="523651"/>
                  </a:lnTo>
                  <a:lnTo>
                    <a:pt x="804131" y="508743"/>
                  </a:lnTo>
                  <a:lnTo>
                    <a:pt x="850911" y="491089"/>
                  </a:lnTo>
                  <a:lnTo>
                    <a:pt x="893659" y="470896"/>
                  </a:lnTo>
                  <a:lnTo>
                    <a:pt x="931981" y="448372"/>
                  </a:lnTo>
                  <a:lnTo>
                    <a:pt x="965485" y="423722"/>
                  </a:lnTo>
                  <a:lnTo>
                    <a:pt x="993779" y="397155"/>
                  </a:lnTo>
                  <a:lnTo>
                    <a:pt x="1033162" y="339093"/>
                  </a:lnTo>
                  <a:lnTo>
                    <a:pt x="1046988" y="275844"/>
                  </a:lnTo>
                  <a:lnTo>
                    <a:pt x="1043466" y="243673"/>
                  </a:lnTo>
                  <a:lnTo>
                    <a:pt x="1016468" y="182811"/>
                  </a:lnTo>
                  <a:lnTo>
                    <a:pt x="965485" y="127965"/>
                  </a:lnTo>
                  <a:lnTo>
                    <a:pt x="931981" y="103315"/>
                  </a:lnTo>
                  <a:lnTo>
                    <a:pt x="893659" y="80791"/>
                  </a:lnTo>
                  <a:lnTo>
                    <a:pt x="850911" y="60598"/>
                  </a:lnTo>
                  <a:lnTo>
                    <a:pt x="804131" y="42944"/>
                  </a:lnTo>
                  <a:lnTo>
                    <a:pt x="753712" y="28036"/>
                  </a:lnTo>
                  <a:lnTo>
                    <a:pt x="700046" y="16080"/>
                  </a:lnTo>
                  <a:lnTo>
                    <a:pt x="643525" y="7284"/>
                  </a:lnTo>
                  <a:lnTo>
                    <a:pt x="584544" y="1855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9005" y="5563362"/>
              <a:ext cx="1047115" cy="551815"/>
            </a:xfrm>
            <a:custGeom>
              <a:avLst/>
              <a:gdLst/>
              <a:ahLst/>
              <a:cxnLst/>
              <a:rect l="l" t="t" r="r" b="b"/>
              <a:pathLst>
                <a:path w="1047115" h="551814">
                  <a:moveTo>
                    <a:pt x="0" y="275844"/>
                  </a:moveTo>
                  <a:lnTo>
                    <a:pt x="13825" y="212594"/>
                  </a:lnTo>
                  <a:lnTo>
                    <a:pt x="53208" y="154532"/>
                  </a:lnTo>
                  <a:lnTo>
                    <a:pt x="81502" y="127965"/>
                  </a:lnTo>
                  <a:lnTo>
                    <a:pt x="115006" y="103315"/>
                  </a:lnTo>
                  <a:lnTo>
                    <a:pt x="153328" y="80791"/>
                  </a:lnTo>
                  <a:lnTo>
                    <a:pt x="196076" y="60598"/>
                  </a:lnTo>
                  <a:lnTo>
                    <a:pt x="242856" y="42944"/>
                  </a:lnTo>
                  <a:lnTo>
                    <a:pt x="293275" y="28036"/>
                  </a:lnTo>
                  <a:lnTo>
                    <a:pt x="346941" y="16080"/>
                  </a:lnTo>
                  <a:lnTo>
                    <a:pt x="403462" y="7284"/>
                  </a:lnTo>
                  <a:lnTo>
                    <a:pt x="462443" y="1855"/>
                  </a:lnTo>
                  <a:lnTo>
                    <a:pt x="523494" y="0"/>
                  </a:lnTo>
                  <a:lnTo>
                    <a:pt x="584544" y="1855"/>
                  </a:lnTo>
                  <a:lnTo>
                    <a:pt x="643525" y="7284"/>
                  </a:lnTo>
                  <a:lnTo>
                    <a:pt x="700046" y="16080"/>
                  </a:lnTo>
                  <a:lnTo>
                    <a:pt x="753712" y="28036"/>
                  </a:lnTo>
                  <a:lnTo>
                    <a:pt x="804131" y="42944"/>
                  </a:lnTo>
                  <a:lnTo>
                    <a:pt x="850911" y="60598"/>
                  </a:lnTo>
                  <a:lnTo>
                    <a:pt x="893659" y="80791"/>
                  </a:lnTo>
                  <a:lnTo>
                    <a:pt x="931981" y="103315"/>
                  </a:lnTo>
                  <a:lnTo>
                    <a:pt x="965485" y="127965"/>
                  </a:lnTo>
                  <a:lnTo>
                    <a:pt x="993779" y="154532"/>
                  </a:lnTo>
                  <a:lnTo>
                    <a:pt x="1033162" y="212594"/>
                  </a:lnTo>
                  <a:lnTo>
                    <a:pt x="1046988" y="275844"/>
                  </a:lnTo>
                  <a:lnTo>
                    <a:pt x="1043466" y="308014"/>
                  </a:lnTo>
                  <a:lnTo>
                    <a:pt x="1016468" y="368876"/>
                  </a:lnTo>
                  <a:lnTo>
                    <a:pt x="965485" y="423722"/>
                  </a:lnTo>
                  <a:lnTo>
                    <a:pt x="931981" y="448372"/>
                  </a:lnTo>
                  <a:lnTo>
                    <a:pt x="893659" y="470896"/>
                  </a:lnTo>
                  <a:lnTo>
                    <a:pt x="850911" y="491089"/>
                  </a:lnTo>
                  <a:lnTo>
                    <a:pt x="804131" y="508743"/>
                  </a:lnTo>
                  <a:lnTo>
                    <a:pt x="753712" y="523651"/>
                  </a:lnTo>
                  <a:lnTo>
                    <a:pt x="700046" y="535607"/>
                  </a:lnTo>
                  <a:lnTo>
                    <a:pt x="643525" y="544403"/>
                  </a:lnTo>
                  <a:lnTo>
                    <a:pt x="584544" y="549832"/>
                  </a:lnTo>
                  <a:lnTo>
                    <a:pt x="523494" y="551688"/>
                  </a:lnTo>
                  <a:lnTo>
                    <a:pt x="462443" y="549832"/>
                  </a:lnTo>
                  <a:lnTo>
                    <a:pt x="403462" y="544403"/>
                  </a:lnTo>
                  <a:lnTo>
                    <a:pt x="346941" y="535607"/>
                  </a:lnTo>
                  <a:lnTo>
                    <a:pt x="293275" y="523651"/>
                  </a:lnTo>
                  <a:lnTo>
                    <a:pt x="242856" y="508743"/>
                  </a:lnTo>
                  <a:lnTo>
                    <a:pt x="196076" y="491089"/>
                  </a:lnTo>
                  <a:lnTo>
                    <a:pt x="153328" y="470896"/>
                  </a:lnTo>
                  <a:lnTo>
                    <a:pt x="115006" y="448372"/>
                  </a:lnTo>
                  <a:lnTo>
                    <a:pt x="81502" y="423722"/>
                  </a:lnTo>
                  <a:lnTo>
                    <a:pt x="53208" y="397155"/>
                  </a:lnTo>
                  <a:lnTo>
                    <a:pt x="13825" y="339093"/>
                  </a:lnTo>
                  <a:lnTo>
                    <a:pt x="0" y="2758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71880" y="5602020"/>
            <a:ext cx="5607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imSun"/>
                <a:cs typeface="SimSun"/>
              </a:rPr>
              <a:t>光盘 </a:t>
            </a:r>
            <a:r>
              <a:rPr dirty="0" sz="1400">
                <a:latin typeface="SimSun"/>
                <a:cs typeface="SimSun"/>
              </a:rPr>
              <a:t>驱动器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15845" y="5575553"/>
            <a:ext cx="1045844" cy="551815"/>
          </a:xfrm>
          <a:custGeom>
            <a:avLst/>
            <a:gdLst/>
            <a:ahLst/>
            <a:cxnLst/>
            <a:rect l="l" t="t" r="r" b="b"/>
            <a:pathLst>
              <a:path w="1045844" h="551814">
                <a:moveTo>
                  <a:pt x="0" y="275844"/>
                </a:moveTo>
                <a:lnTo>
                  <a:pt x="13807" y="212594"/>
                </a:lnTo>
                <a:lnTo>
                  <a:pt x="53135" y="154532"/>
                </a:lnTo>
                <a:lnTo>
                  <a:pt x="81389" y="127965"/>
                </a:lnTo>
                <a:lnTo>
                  <a:pt x="114846" y="103315"/>
                </a:lnTo>
                <a:lnTo>
                  <a:pt x="153114" y="80791"/>
                </a:lnTo>
                <a:lnTo>
                  <a:pt x="195800" y="60598"/>
                </a:lnTo>
                <a:lnTo>
                  <a:pt x="242513" y="42944"/>
                </a:lnTo>
                <a:lnTo>
                  <a:pt x="292859" y="28036"/>
                </a:lnTo>
                <a:lnTo>
                  <a:pt x="346446" y="16080"/>
                </a:lnTo>
                <a:lnTo>
                  <a:pt x="402882" y="7284"/>
                </a:lnTo>
                <a:lnTo>
                  <a:pt x="461775" y="1855"/>
                </a:lnTo>
                <a:lnTo>
                  <a:pt x="522731" y="0"/>
                </a:lnTo>
                <a:lnTo>
                  <a:pt x="583688" y="1855"/>
                </a:lnTo>
                <a:lnTo>
                  <a:pt x="642581" y="7284"/>
                </a:lnTo>
                <a:lnTo>
                  <a:pt x="699017" y="16080"/>
                </a:lnTo>
                <a:lnTo>
                  <a:pt x="752604" y="28036"/>
                </a:lnTo>
                <a:lnTo>
                  <a:pt x="802950" y="42944"/>
                </a:lnTo>
                <a:lnTo>
                  <a:pt x="849663" y="60598"/>
                </a:lnTo>
                <a:lnTo>
                  <a:pt x="892349" y="80791"/>
                </a:lnTo>
                <a:lnTo>
                  <a:pt x="930617" y="103315"/>
                </a:lnTo>
                <a:lnTo>
                  <a:pt x="964074" y="127965"/>
                </a:lnTo>
                <a:lnTo>
                  <a:pt x="992328" y="154532"/>
                </a:lnTo>
                <a:lnTo>
                  <a:pt x="1031656" y="212594"/>
                </a:lnTo>
                <a:lnTo>
                  <a:pt x="1045464" y="275844"/>
                </a:lnTo>
                <a:lnTo>
                  <a:pt x="1041946" y="308014"/>
                </a:lnTo>
                <a:lnTo>
                  <a:pt x="1014986" y="368876"/>
                </a:lnTo>
                <a:lnTo>
                  <a:pt x="964074" y="423722"/>
                </a:lnTo>
                <a:lnTo>
                  <a:pt x="930617" y="448372"/>
                </a:lnTo>
                <a:lnTo>
                  <a:pt x="892349" y="470896"/>
                </a:lnTo>
                <a:lnTo>
                  <a:pt x="849663" y="491089"/>
                </a:lnTo>
                <a:lnTo>
                  <a:pt x="802950" y="508743"/>
                </a:lnTo>
                <a:lnTo>
                  <a:pt x="752604" y="523651"/>
                </a:lnTo>
                <a:lnTo>
                  <a:pt x="699017" y="535607"/>
                </a:lnTo>
                <a:lnTo>
                  <a:pt x="642581" y="544403"/>
                </a:lnTo>
                <a:lnTo>
                  <a:pt x="583688" y="549832"/>
                </a:lnTo>
                <a:lnTo>
                  <a:pt x="522731" y="551688"/>
                </a:lnTo>
                <a:lnTo>
                  <a:pt x="461775" y="549832"/>
                </a:lnTo>
                <a:lnTo>
                  <a:pt x="402882" y="544403"/>
                </a:lnTo>
                <a:lnTo>
                  <a:pt x="346446" y="535607"/>
                </a:lnTo>
                <a:lnTo>
                  <a:pt x="292859" y="523651"/>
                </a:lnTo>
                <a:lnTo>
                  <a:pt x="242513" y="508743"/>
                </a:lnTo>
                <a:lnTo>
                  <a:pt x="195800" y="491089"/>
                </a:lnTo>
                <a:lnTo>
                  <a:pt x="153114" y="470896"/>
                </a:lnTo>
                <a:lnTo>
                  <a:pt x="114846" y="448372"/>
                </a:lnTo>
                <a:lnTo>
                  <a:pt x="81389" y="423722"/>
                </a:lnTo>
                <a:lnTo>
                  <a:pt x="53135" y="397155"/>
                </a:lnTo>
                <a:lnTo>
                  <a:pt x="13807" y="339093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58161" y="5613908"/>
            <a:ext cx="5607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SimSun"/>
                <a:cs typeface="SimSun"/>
              </a:rPr>
              <a:t>硬盘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SimSun"/>
                <a:cs typeface="SimSun"/>
              </a:rPr>
              <a:t>驱动器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2434" y="2914650"/>
            <a:ext cx="2595880" cy="2152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0900">
              <a:lnSpc>
                <a:spcPts val="1595"/>
              </a:lnSpc>
            </a:pPr>
            <a:r>
              <a:rPr dirty="0" sz="1400">
                <a:latin typeface="SimSun"/>
                <a:cs typeface="SimSun"/>
              </a:rPr>
              <a:t>流设备管理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434" y="3310890"/>
            <a:ext cx="125730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271145" marR="264160" indent="177800">
              <a:lnSpc>
                <a:spcPct val="100000"/>
              </a:lnSpc>
              <a:spcBef>
                <a:spcPts val="140"/>
              </a:spcBef>
            </a:pPr>
            <a:r>
              <a:rPr dirty="0" sz="1400">
                <a:latin typeface="SimSun"/>
                <a:cs typeface="SimSun"/>
              </a:rPr>
              <a:t>键盘 </a:t>
            </a:r>
            <a:r>
              <a:rPr dirty="0" sz="1400" spc="5">
                <a:latin typeface="SimSun"/>
                <a:cs typeface="SimSun"/>
              </a:rPr>
              <a:t> </a:t>
            </a:r>
            <a:r>
              <a:rPr dirty="0" sz="1400">
                <a:latin typeface="SimSun"/>
                <a:cs typeface="SimSun"/>
              </a:rPr>
              <a:t>驱动程序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72434" y="3973829"/>
            <a:ext cx="125730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400">
                <a:latin typeface="SimSun"/>
                <a:cs typeface="SimSun"/>
              </a:rPr>
              <a:t>键盘</a:t>
            </a:r>
            <a:endParaRPr sz="14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SimSun"/>
                <a:cs typeface="SimSun"/>
              </a:rPr>
              <a:t>中断处理程序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434" y="4908041"/>
            <a:ext cx="125730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360045" marR="354330" indent="89535">
              <a:lnSpc>
                <a:spcPct val="100000"/>
              </a:lnSpc>
              <a:spcBef>
                <a:spcPts val="150"/>
              </a:spcBef>
            </a:pPr>
            <a:r>
              <a:rPr dirty="0" sz="1400">
                <a:latin typeface="SimSun"/>
                <a:cs typeface="SimSun"/>
              </a:rPr>
              <a:t>键盘 </a:t>
            </a:r>
            <a:r>
              <a:rPr dirty="0" sz="1400">
                <a:latin typeface="SimSun"/>
                <a:cs typeface="SimSun"/>
              </a:rPr>
              <a:t>控制器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12029" y="3310890"/>
            <a:ext cx="125603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271145" marR="263525" indent="88265">
              <a:lnSpc>
                <a:spcPct val="100000"/>
              </a:lnSpc>
              <a:spcBef>
                <a:spcPts val="140"/>
              </a:spcBef>
            </a:pPr>
            <a:r>
              <a:rPr dirty="0" sz="1400">
                <a:latin typeface="SimSun"/>
                <a:cs typeface="SimSun"/>
              </a:rPr>
              <a:t>打印机 </a:t>
            </a:r>
            <a:r>
              <a:rPr dirty="0" sz="1400">
                <a:latin typeface="SimSun"/>
                <a:cs typeface="SimSun"/>
              </a:rPr>
              <a:t>驱动程序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12029" y="3973829"/>
            <a:ext cx="125603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400">
                <a:latin typeface="SimSun"/>
                <a:cs typeface="SimSun"/>
              </a:rPr>
              <a:t>打印机</a:t>
            </a:r>
            <a:endParaRPr sz="14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SimSun"/>
                <a:cs typeface="SimSun"/>
              </a:rPr>
              <a:t>中断处理程序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8126" y="4904994"/>
            <a:ext cx="125603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359410" marR="354330">
              <a:lnSpc>
                <a:spcPct val="100000"/>
              </a:lnSpc>
              <a:spcBef>
                <a:spcPts val="140"/>
              </a:spcBef>
            </a:pPr>
            <a:r>
              <a:rPr dirty="0" sz="1400">
                <a:latin typeface="SimSun"/>
                <a:cs typeface="SimSun"/>
              </a:rPr>
              <a:t>打印机 控制器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16502" y="3120008"/>
            <a:ext cx="76200" cy="18668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01817" y="3120008"/>
            <a:ext cx="76200" cy="186689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3520821" y="3787521"/>
            <a:ext cx="1957705" cy="2337435"/>
            <a:chOff x="3520821" y="3787521"/>
            <a:chExt cx="1957705" cy="2337435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6502" y="3787521"/>
              <a:ext cx="76200" cy="18669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1818" y="3787521"/>
              <a:ext cx="76200" cy="18669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6502" y="4450461"/>
              <a:ext cx="76200" cy="18668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1818" y="4450461"/>
              <a:ext cx="76200" cy="18668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6502" y="4718685"/>
              <a:ext cx="76200" cy="1866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1818" y="4718685"/>
              <a:ext cx="76200" cy="18668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6502" y="5381625"/>
              <a:ext cx="76200" cy="18669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1818" y="5381625"/>
              <a:ext cx="76200" cy="18669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30346" y="5563362"/>
              <a:ext cx="1047115" cy="551815"/>
            </a:xfrm>
            <a:custGeom>
              <a:avLst/>
              <a:gdLst/>
              <a:ahLst/>
              <a:cxnLst/>
              <a:rect l="l" t="t" r="r" b="b"/>
              <a:pathLst>
                <a:path w="1047114" h="551814">
                  <a:moveTo>
                    <a:pt x="0" y="275844"/>
                  </a:moveTo>
                  <a:lnTo>
                    <a:pt x="13822" y="212594"/>
                  </a:lnTo>
                  <a:lnTo>
                    <a:pt x="53197" y="154532"/>
                  </a:lnTo>
                  <a:lnTo>
                    <a:pt x="81486" y="127965"/>
                  </a:lnTo>
                  <a:lnTo>
                    <a:pt x="114986" y="103315"/>
                  </a:lnTo>
                  <a:lnTo>
                    <a:pt x="153304" y="80791"/>
                  </a:lnTo>
                  <a:lnTo>
                    <a:pt x="196049" y="60598"/>
                  </a:lnTo>
                  <a:lnTo>
                    <a:pt x="242827" y="42944"/>
                  </a:lnTo>
                  <a:lnTo>
                    <a:pt x="293247" y="28036"/>
                  </a:lnTo>
                  <a:lnTo>
                    <a:pt x="346916" y="16080"/>
                  </a:lnTo>
                  <a:lnTo>
                    <a:pt x="403442" y="7284"/>
                  </a:lnTo>
                  <a:lnTo>
                    <a:pt x="462432" y="1855"/>
                  </a:lnTo>
                  <a:lnTo>
                    <a:pt x="523493" y="0"/>
                  </a:lnTo>
                  <a:lnTo>
                    <a:pt x="584555" y="1855"/>
                  </a:lnTo>
                  <a:lnTo>
                    <a:pt x="643545" y="7284"/>
                  </a:lnTo>
                  <a:lnTo>
                    <a:pt x="700071" y="16080"/>
                  </a:lnTo>
                  <a:lnTo>
                    <a:pt x="753740" y="28036"/>
                  </a:lnTo>
                  <a:lnTo>
                    <a:pt x="804160" y="42944"/>
                  </a:lnTo>
                  <a:lnTo>
                    <a:pt x="850938" y="60598"/>
                  </a:lnTo>
                  <a:lnTo>
                    <a:pt x="893683" y="80791"/>
                  </a:lnTo>
                  <a:lnTo>
                    <a:pt x="932001" y="103315"/>
                  </a:lnTo>
                  <a:lnTo>
                    <a:pt x="965501" y="127965"/>
                  </a:lnTo>
                  <a:lnTo>
                    <a:pt x="993790" y="154532"/>
                  </a:lnTo>
                  <a:lnTo>
                    <a:pt x="1033165" y="212594"/>
                  </a:lnTo>
                  <a:lnTo>
                    <a:pt x="1046988" y="275844"/>
                  </a:lnTo>
                  <a:lnTo>
                    <a:pt x="1043466" y="308014"/>
                  </a:lnTo>
                  <a:lnTo>
                    <a:pt x="1016475" y="368876"/>
                  </a:lnTo>
                  <a:lnTo>
                    <a:pt x="965501" y="423722"/>
                  </a:lnTo>
                  <a:lnTo>
                    <a:pt x="932001" y="448372"/>
                  </a:lnTo>
                  <a:lnTo>
                    <a:pt x="893683" y="470896"/>
                  </a:lnTo>
                  <a:lnTo>
                    <a:pt x="850938" y="491089"/>
                  </a:lnTo>
                  <a:lnTo>
                    <a:pt x="804160" y="508743"/>
                  </a:lnTo>
                  <a:lnTo>
                    <a:pt x="753740" y="523651"/>
                  </a:lnTo>
                  <a:lnTo>
                    <a:pt x="700071" y="535607"/>
                  </a:lnTo>
                  <a:lnTo>
                    <a:pt x="643545" y="544403"/>
                  </a:lnTo>
                  <a:lnTo>
                    <a:pt x="584555" y="549832"/>
                  </a:lnTo>
                  <a:lnTo>
                    <a:pt x="523493" y="551688"/>
                  </a:lnTo>
                  <a:lnTo>
                    <a:pt x="462432" y="549832"/>
                  </a:lnTo>
                  <a:lnTo>
                    <a:pt x="403442" y="544403"/>
                  </a:lnTo>
                  <a:lnTo>
                    <a:pt x="346916" y="535607"/>
                  </a:lnTo>
                  <a:lnTo>
                    <a:pt x="293247" y="523651"/>
                  </a:lnTo>
                  <a:lnTo>
                    <a:pt x="242827" y="508743"/>
                  </a:lnTo>
                  <a:lnTo>
                    <a:pt x="196049" y="491089"/>
                  </a:lnTo>
                  <a:lnTo>
                    <a:pt x="153304" y="470896"/>
                  </a:lnTo>
                  <a:lnTo>
                    <a:pt x="114986" y="448372"/>
                  </a:lnTo>
                  <a:lnTo>
                    <a:pt x="81486" y="423722"/>
                  </a:lnTo>
                  <a:lnTo>
                    <a:pt x="53197" y="397155"/>
                  </a:lnTo>
                  <a:lnTo>
                    <a:pt x="13822" y="339093"/>
                  </a:lnTo>
                  <a:lnTo>
                    <a:pt x="0" y="2758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3862196" y="5708700"/>
            <a:ext cx="3822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imSun"/>
                <a:cs typeface="SimSun"/>
              </a:rPr>
              <a:t>键盘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17185" y="5575553"/>
            <a:ext cx="1045844" cy="551815"/>
          </a:xfrm>
          <a:custGeom>
            <a:avLst/>
            <a:gdLst/>
            <a:ahLst/>
            <a:cxnLst/>
            <a:rect l="l" t="t" r="r" b="b"/>
            <a:pathLst>
              <a:path w="1045845" h="551814">
                <a:moveTo>
                  <a:pt x="0" y="275844"/>
                </a:moveTo>
                <a:lnTo>
                  <a:pt x="13807" y="212594"/>
                </a:lnTo>
                <a:lnTo>
                  <a:pt x="53135" y="154532"/>
                </a:lnTo>
                <a:lnTo>
                  <a:pt x="81389" y="127965"/>
                </a:lnTo>
                <a:lnTo>
                  <a:pt x="114846" y="103315"/>
                </a:lnTo>
                <a:lnTo>
                  <a:pt x="153114" y="80791"/>
                </a:lnTo>
                <a:lnTo>
                  <a:pt x="195800" y="60598"/>
                </a:lnTo>
                <a:lnTo>
                  <a:pt x="242513" y="42944"/>
                </a:lnTo>
                <a:lnTo>
                  <a:pt x="292859" y="28036"/>
                </a:lnTo>
                <a:lnTo>
                  <a:pt x="346446" y="16080"/>
                </a:lnTo>
                <a:lnTo>
                  <a:pt x="402882" y="7284"/>
                </a:lnTo>
                <a:lnTo>
                  <a:pt x="461775" y="1855"/>
                </a:lnTo>
                <a:lnTo>
                  <a:pt x="522731" y="0"/>
                </a:lnTo>
                <a:lnTo>
                  <a:pt x="583688" y="1855"/>
                </a:lnTo>
                <a:lnTo>
                  <a:pt x="642581" y="7284"/>
                </a:lnTo>
                <a:lnTo>
                  <a:pt x="699017" y="16080"/>
                </a:lnTo>
                <a:lnTo>
                  <a:pt x="752604" y="28036"/>
                </a:lnTo>
                <a:lnTo>
                  <a:pt x="802950" y="42944"/>
                </a:lnTo>
                <a:lnTo>
                  <a:pt x="849663" y="60598"/>
                </a:lnTo>
                <a:lnTo>
                  <a:pt x="892349" y="80791"/>
                </a:lnTo>
                <a:lnTo>
                  <a:pt x="930617" y="103315"/>
                </a:lnTo>
                <a:lnTo>
                  <a:pt x="964074" y="127965"/>
                </a:lnTo>
                <a:lnTo>
                  <a:pt x="992328" y="154532"/>
                </a:lnTo>
                <a:lnTo>
                  <a:pt x="1031656" y="212594"/>
                </a:lnTo>
                <a:lnTo>
                  <a:pt x="1045463" y="275844"/>
                </a:lnTo>
                <a:lnTo>
                  <a:pt x="1041946" y="308014"/>
                </a:lnTo>
                <a:lnTo>
                  <a:pt x="1014986" y="368876"/>
                </a:lnTo>
                <a:lnTo>
                  <a:pt x="964074" y="423722"/>
                </a:lnTo>
                <a:lnTo>
                  <a:pt x="930617" y="448372"/>
                </a:lnTo>
                <a:lnTo>
                  <a:pt x="892349" y="470896"/>
                </a:lnTo>
                <a:lnTo>
                  <a:pt x="849663" y="491089"/>
                </a:lnTo>
                <a:lnTo>
                  <a:pt x="802950" y="508743"/>
                </a:lnTo>
                <a:lnTo>
                  <a:pt x="752604" y="523651"/>
                </a:lnTo>
                <a:lnTo>
                  <a:pt x="699017" y="535607"/>
                </a:lnTo>
                <a:lnTo>
                  <a:pt x="642581" y="544403"/>
                </a:lnTo>
                <a:lnTo>
                  <a:pt x="583688" y="549832"/>
                </a:lnTo>
                <a:lnTo>
                  <a:pt x="522731" y="551688"/>
                </a:lnTo>
                <a:lnTo>
                  <a:pt x="461775" y="549832"/>
                </a:lnTo>
                <a:lnTo>
                  <a:pt x="402882" y="544403"/>
                </a:lnTo>
                <a:lnTo>
                  <a:pt x="346446" y="535607"/>
                </a:lnTo>
                <a:lnTo>
                  <a:pt x="292859" y="523651"/>
                </a:lnTo>
                <a:lnTo>
                  <a:pt x="242513" y="508743"/>
                </a:lnTo>
                <a:lnTo>
                  <a:pt x="195800" y="491089"/>
                </a:lnTo>
                <a:lnTo>
                  <a:pt x="153114" y="470896"/>
                </a:lnTo>
                <a:lnTo>
                  <a:pt x="114846" y="448372"/>
                </a:lnTo>
                <a:lnTo>
                  <a:pt x="81389" y="423722"/>
                </a:lnTo>
                <a:lnTo>
                  <a:pt x="53135" y="397155"/>
                </a:lnTo>
                <a:lnTo>
                  <a:pt x="13807" y="339093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160009" y="5721197"/>
            <a:ext cx="5607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imSun"/>
                <a:cs typeface="SimSun"/>
              </a:rPr>
              <a:t>打印机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26530" y="3301746"/>
            <a:ext cx="1257300" cy="486409"/>
          </a:xfrm>
          <a:custGeom>
            <a:avLst/>
            <a:gdLst/>
            <a:ahLst/>
            <a:cxnLst/>
            <a:rect l="l" t="t" r="r" b="b"/>
            <a:pathLst>
              <a:path w="1257300" h="486410">
                <a:moveTo>
                  <a:pt x="1257300" y="0"/>
                </a:moveTo>
                <a:lnTo>
                  <a:pt x="0" y="0"/>
                </a:lnTo>
                <a:lnTo>
                  <a:pt x="0" y="486155"/>
                </a:lnTo>
                <a:lnTo>
                  <a:pt x="1257300" y="486155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526530" y="3301746"/>
            <a:ext cx="125730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271780" marR="264795" indent="177800">
              <a:lnSpc>
                <a:spcPct val="100000"/>
              </a:lnSpc>
              <a:spcBef>
                <a:spcPts val="145"/>
              </a:spcBef>
            </a:pPr>
            <a:r>
              <a:rPr dirty="0" sz="1400">
                <a:latin typeface="SimSun"/>
                <a:cs typeface="SimSun"/>
              </a:rPr>
              <a:t>网络 </a:t>
            </a:r>
            <a:r>
              <a:rPr dirty="0" sz="1400" spc="5">
                <a:latin typeface="SimSun"/>
                <a:cs typeface="SimSun"/>
              </a:rPr>
              <a:t> </a:t>
            </a:r>
            <a:r>
              <a:rPr dirty="0" sz="1400">
                <a:latin typeface="SimSun"/>
                <a:cs typeface="SimSun"/>
              </a:rPr>
              <a:t>驱动程序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26530" y="3966209"/>
            <a:ext cx="1257300" cy="485140"/>
          </a:xfrm>
          <a:custGeom>
            <a:avLst/>
            <a:gdLst/>
            <a:ahLst/>
            <a:cxnLst/>
            <a:rect l="l" t="t" r="r" b="b"/>
            <a:pathLst>
              <a:path w="1257300" h="485139">
                <a:moveTo>
                  <a:pt x="1257300" y="0"/>
                </a:moveTo>
                <a:lnTo>
                  <a:pt x="0" y="0"/>
                </a:lnTo>
                <a:lnTo>
                  <a:pt x="0" y="484631"/>
                </a:lnTo>
                <a:lnTo>
                  <a:pt x="1257300" y="48463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526530" y="3966209"/>
            <a:ext cx="1257300" cy="48514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latin typeface="SimSun"/>
                <a:cs typeface="SimSun"/>
              </a:rPr>
              <a:t>网络</a:t>
            </a:r>
            <a:endParaRPr sz="14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SimSun"/>
                <a:cs typeface="SimSun"/>
              </a:rPr>
              <a:t>中断处理程序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526530" y="4900421"/>
            <a:ext cx="1257300" cy="486409"/>
          </a:xfrm>
          <a:custGeom>
            <a:avLst/>
            <a:gdLst/>
            <a:ahLst/>
            <a:cxnLst/>
            <a:rect l="l" t="t" r="r" b="b"/>
            <a:pathLst>
              <a:path w="1257300" h="486410">
                <a:moveTo>
                  <a:pt x="1257300" y="0"/>
                </a:moveTo>
                <a:lnTo>
                  <a:pt x="0" y="0"/>
                </a:lnTo>
                <a:lnTo>
                  <a:pt x="0" y="486155"/>
                </a:lnTo>
                <a:lnTo>
                  <a:pt x="1257300" y="486155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526530" y="4900421"/>
            <a:ext cx="1257300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360045" marR="353695" indent="89535">
              <a:lnSpc>
                <a:spcPct val="100000"/>
              </a:lnSpc>
              <a:spcBef>
                <a:spcPts val="145"/>
              </a:spcBef>
            </a:pPr>
            <a:r>
              <a:rPr dirty="0" sz="1400">
                <a:latin typeface="SimSun"/>
                <a:cs typeface="SimSun"/>
              </a:rPr>
              <a:t>网络 </a:t>
            </a:r>
            <a:r>
              <a:rPr dirty="0" sz="1400">
                <a:latin typeface="SimSun"/>
                <a:cs typeface="SimSun"/>
              </a:rPr>
              <a:t>控制器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574917" y="3110864"/>
            <a:ext cx="1066165" cy="3006090"/>
            <a:chOff x="6574917" y="3110864"/>
            <a:chExt cx="1066165" cy="3006090"/>
          </a:xfrm>
        </p:grpSpPr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0598" y="3110864"/>
              <a:ext cx="76200" cy="18668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0598" y="3778376"/>
              <a:ext cx="76200" cy="18669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0598" y="4441316"/>
              <a:ext cx="76200" cy="18668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0598" y="4709540"/>
              <a:ext cx="76200" cy="18668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0598" y="5372480"/>
              <a:ext cx="76200" cy="18669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584442" y="5555741"/>
              <a:ext cx="1047115" cy="551815"/>
            </a:xfrm>
            <a:custGeom>
              <a:avLst/>
              <a:gdLst/>
              <a:ahLst/>
              <a:cxnLst/>
              <a:rect l="l" t="t" r="r" b="b"/>
              <a:pathLst>
                <a:path w="1047115" h="551814">
                  <a:moveTo>
                    <a:pt x="523493" y="0"/>
                  </a:moveTo>
                  <a:lnTo>
                    <a:pt x="462432" y="1855"/>
                  </a:lnTo>
                  <a:lnTo>
                    <a:pt x="403442" y="7284"/>
                  </a:lnTo>
                  <a:lnTo>
                    <a:pt x="346916" y="16080"/>
                  </a:lnTo>
                  <a:lnTo>
                    <a:pt x="293247" y="28036"/>
                  </a:lnTo>
                  <a:lnTo>
                    <a:pt x="242827" y="42944"/>
                  </a:lnTo>
                  <a:lnTo>
                    <a:pt x="196049" y="60598"/>
                  </a:lnTo>
                  <a:lnTo>
                    <a:pt x="153304" y="80791"/>
                  </a:lnTo>
                  <a:lnTo>
                    <a:pt x="114986" y="103315"/>
                  </a:lnTo>
                  <a:lnTo>
                    <a:pt x="81486" y="127965"/>
                  </a:lnTo>
                  <a:lnTo>
                    <a:pt x="53197" y="154532"/>
                  </a:lnTo>
                  <a:lnTo>
                    <a:pt x="13822" y="212594"/>
                  </a:lnTo>
                  <a:lnTo>
                    <a:pt x="0" y="275844"/>
                  </a:lnTo>
                  <a:lnTo>
                    <a:pt x="3521" y="308014"/>
                  </a:lnTo>
                  <a:lnTo>
                    <a:pt x="30512" y="368876"/>
                  </a:lnTo>
                  <a:lnTo>
                    <a:pt x="81486" y="423722"/>
                  </a:lnTo>
                  <a:lnTo>
                    <a:pt x="114986" y="448372"/>
                  </a:lnTo>
                  <a:lnTo>
                    <a:pt x="153304" y="470896"/>
                  </a:lnTo>
                  <a:lnTo>
                    <a:pt x="196049" y="491089"/>
                  </a:lnTo>
                  <a:lnTo>
                    <a:pt x="242827" y="508743"/>
                  </a:lnTo>
                  <a:lnTo>
                    <a:pt x="293247" y="523651"/>
                  </a:lnTo>
                  <a:lnTo>
                    <a:pt x="346916" y="535607"/>
                  </a:lnTo>
                  <a:lnTo>
                    <a:pt x="403442" y="544403"/>
                  </a:lnTo>
                  <a:lnTo>
                    <a:pt x="462432" y="549832"/>
                  </a:lnTo>
                  <a:lnTo>
                    <a:pt x="523493" y="551688"/>
                  </a:lnTo>
                  <a:lnTo>
                    <a:pt x="584555" y="549832"/>
                  </a:lnTo>
                  <a:lnTo>
                    <a:pt x="643545" y="544403"/>
                  </a:lnTo>
                  <a:lnTo>
                    <a:pt x="700071" y="535607"/>
                  </a:lnTo>
                  <a:lnTo>
                    <a:pt x="753740" y="523651"/>
                  </a:lnTo>
                  <a:lnTo>
                    <a:pt x="804160" y="508743"/>
                  </a:lnTo>
                  <a:lnTo>
                    <a:pt x="850938" y="491089"/>
                  </a:lnTo>
                  <a:lnTo>
                    <a:pt x="893683" y="470896"/>
                  </a:lnTo>
                  <a:lnTo>
                    <a:pt x="932001" y="448372"/>
                  </a:lnTo>
                  <a:lnTo>
                    <a:pt x="965501" y="423722"/>
                  </a:lnTo>
                  <a:lnTo>
                    <a:pt x="993790" y="397155"/>
                  </a:lnTo>
                  <a:lnTo>
                    <a:pt x="1033165" y="339093"/>
                  </a:lnTo>
                  <a:lnTo>
                    <a:pt x="1046987" y="275844"/>
                  </a:lnTo>
                  <a:lnTo>
                    <a:pt x="1043466" y="243673"/>
                  </a:lnTo>
                  <a:lnTo>
                    <a:pt x="1016475" y="182811"/>
                  </a:lnTo>
                  <a:lnTo>
                    <a:pt x="965501" y="127965"/>
                  </a:lnTo>
                  <a:lnTo>
                    <a:pt x="932001" y="103315"/>
                  </a:lnTo>
                  <a:lnTo>
                    <a:pt x="893683" y="80791"/>
                  </a:lnTo>
                  <a:lnTo>
                    <a:pt x="850938" y="60598"/>
                  </a:lnTo>
                  <a:lnTo>
                    <a:pt x="804160" y="42944"/>
                  </a:lnTo>
                  <a:lnTo>
                    <a:pt x="753740" y="28036"/>
                  </a:lnTo>
                  <a:lnTo>
                    <a:pt x="700071" y="16080"/>
                  </a:lnTo>
                  <a:lnTo>
                    <a:pt x="643545" y="7284"/>
                  </a:lnTo>
                  <a:lnTo>
                    <a:pt x="584555" y="1855"/>
                  </a:lnTo>
                  <a:lnTo>
                    <a:pt x="5234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584442" y="5555741"/>
              <a:ext cx="1047115" cy="551815"/>
            </a:xfrm>
            <a:custGeom>
              <a:avLst/>
              <a:gdLst/>
              <a:ahLst/>
              <a:cxnLst/>
              <a:rect l="l" t="t" r="r" b="b"/>
              <a:pathLst>
                <a:path w="1047115" h="551814">
                  <a:moveTo>
                    <a:pt x="0" y="275844"/>
                  </a:moveTo>
                  <a:lnTo>
                    <a:pt x="13822" y="212594"/>
                  </a:lnTo>
                  <a:lnTo>
                    <a:pt x="53197" y="154532"/>
                  </a:lnTo>
                  <a:lnTo>
                    <a:pt x="81486" y="127965"/>
                  </a:lnTo>
                  <a:lnTo>
                    <a:pt x="114986" y="103315"/>
                  </a:lnTo>
                  <a:lnTo>
                    <a:pt x="153304" y="80791"/>
                  </a:lnTo>
                  <a:lnTo>
                    <a:pt x="196049" y="60598"/>
                  </a:lnTo>
                  <a:lnTo>
                    <a:pt x="242827" y="42944"/>
                  </a:lnTo>
                  <a:lnTo>
                    <a:pt x="293247" y="28036"/>
                  </a:lnTo>
                  <a:lnTo>
                    <a:pt x="346916" y="16080"/>
                  </a:lnTo>
                  <a:lnTo>
                    <a:pt x="403442" y="7284"/>
                  </a:lnTo>
                  <a:lnTo>
                    <a:pt x="462432" y="1855"/>
                  </a:lnTo>
                  <a:lnTo>
                    <a:pt x="523493" y="0"/>
                  </a:lnTo>
                  <a:lnTo>
                    <a:pt x="584555" y="1855"/>
                  </a:lnTo>
                  <a:lnTo>
                    <a:pt x="643545" y="7284"/>
                  </a:lnTo>
                  <a:lnTo>
                    <a:pt x="700071" y="16080"/>
                  </a:lnTo>
                  <a:lnTo>
                    <a:pt x="753740" y="28036"/>
                  </a:lnTo>
                  <a:lnTo>
                    <a:pt x="804160" y="42944"/>
                  </a:lnTo>
                  <a:lnTo>
                    <a:pt x="850938" y="60598"/>
                  </a:lnTo>
                  <a:lnTo>
                    <a:pt x="893683" y="80791"/>
                  </a:lnTo>
                  <a:lnTo>
                    <a:pt x="932001" y="103315"/>
                  </a:lnTo>
                  <a:lnTo>
                    <a:pt x="965501" y="127965"/>
                  </a:lnTo>
                  <a:lnTo>
                    <a:pt x="993790" y="154532"/>
                  </a:lnTo>
                  <a:lnTo>
                    <a:pt x="1033165" y="212594"/>
                  </a:lnTo>
                  <a:lnTo>
                    <a:pt x="1046987" y="275844"/>
                  </a:lnTo>
                  <a:lnTo>
                    <a:pt x="1043466" y="308014"/>
                  </a:lnTo>
                  <a:lnTo>
                    <a:pt x="1016475" y="368876"/>
                  </a:lnTo>
                  <a:lnTo>
                    <a:pt x="965501" y="423722"/>
                  </a:lnTo>
                  <a:lnTo>
                    <a:pt x="932001" y="448372"/>
                  </a:lnTo>
                  <a:lnTo>
                    <a:pt x="893683" y="470896"/>
                  </a:lnTo>
                  <a:lnTo>
                    <a:pt x="850938" y="491089"/>
                  </a:lnTo>
                  <a:lnTo>
                    <a:pt x="804160" y="508743"/>
                  </a:lnTo>
                  <a:lnTo>
                    <a:pt x="753740" y="523651"/>
                  </a:lnTo>
                  <a:lnTo>
                    <a:pt x="700071" y="535607"/>
                  </a:lnTo>
                  <a:lnTo>
                    <a:pt x="643545" y="544403"/>
                  </a:lnTo>
                  <a:lnTo>
                    <a:pt x="584555" y="549832"/>
                  </a:lnTo>
                  <a:lnTo>
                    <a:pt x="523493" y="551688"/>
                  </a:lnTo>
                  <a:lnTo>
                    <a:pt x="462432" y="549832"/>
                  </a:lnTo>
                  <a:lnTo>
                    <a:pt x="403442" y="544403"/>
                  </a:lnTo>
                  <a:lnTo>
                    <a:pt x="346916" y="535607"/>
                  </a:lnTo>
                  <a:lnTo>
                    <a:pt x="293247" y="523651"/>
                  </a:lnTo>
                  <a:lnTo>
                    <a:pt x="242827" y="508743"/>
                  </a:lnTo>
                  <a:lnTo>
                    <a:pt x="196049" y="491089"/>
                  </a:lnTo>
                  <a:lnTo>
                    <a:pt x="153304" y="470896"/>
                  </a:lnTo>
                  <a:lnTo>
                    <a:pt x="114986" y="448372"/>
                  </a:lnTo>
                  <a:lnTo>
                    <a:pt x="81486" y="423722"/>
                  </a:lnTo>
                  <a:lnTo>
                    <a:pt x="53197" y="397155"/>
                  </a:lnTo>
                  <a:lnTo>
                    <a:pt x="13822" y="339093"/>
                  </a:lnTo>
                  <a:lnTo>
                    <a:pt x="0" y="2758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6916928" y="5700471"/>
            <a:ext cx="3822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imSun"/>
                <a:cs typeface="SimSun"/>
              </a:rPr>
              <a:t>网络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85382" y="2885694"/>
            <a:ext cx="1298575" cy="2152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3664">
              <a:lnSpc>
                <a:spcPts val="1595"/>
              </a:lnSpc>
            </a:pPr>
            <a:r>
              <a:rPr dirty="0" sz="1400">
                <a:latin typeface="SimSun"/>
                <a:cs typeface="SimSun"/>
              </a:rPr>
              <a:t>网络通信软件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475857" y="1932813"/>
            <a:ext cx="1846580" cy="961390"/>
            <a:chOff x="6475857" y="1932813"/>
            <a:chExt cx="1846580" cy="961390"/>
          </a:xfrm>
        </p:grpSpPr>
        <p:sp>
          <p:nvSpPr>
            <p:cNvPr id="71" name="object 71"/>
            <p:cNvSpPr/>
            <p:nvPr/>
          </p:nvSpPr>
          <p:spPr>
            <a:xfrm>
              <a:off x="6485382" y="1942338"/>
              <a:ext cx="1827530" cy="58419"/>
            </a:xfrm>
            <a:custGeom>
              <a:avLst/>
              <a:gdLst/>
              <a:ahLst/>
              <a:cxnLst/>
              <a:rect l="l" t="t" r="r" b="b"/>
              <a:pathLst>
                <a:path w="1827529" h="58419">
                  <a:moveTo>
                    <a:pt x="0" y="57912"/>
                  </a:moveTo>
                  <a:lnTo>
                    <a:pt x="1827275" y="57912"/>
                  </a:lnTo>
                  <a:lnTo>
                    <a:pt x="1827275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198614" y="1999869"/>
              <a:ext cx="76200" cy="894080"/>
            </a:xfrm>
            <a:custGeom>
              <a:avLst/>
              <a:gdLst/>
              <a:ahLst/>
              <a:cxnLst/>
              <a:rect l="l" t="t" r="r" b="b"/>
              <a:pathLst>
                <a:path w="76200" h="894080">
                  <a:moveTo>
                    <a:pt x="28575" y="817879"/>
                  </a:moveTo>
                  <a:lnTo>
                    <a:pt x="0" y="817879"/>
                  </a:lnTo>
                  <a:lnTo>
                    <a:pt x="38100" y="894079"/>
                  </a:lnTo>
                  <a:lnTo>
                    <a:pt x="65087" y="840104"/>
                  </a:lnTo>
                  <a:lnTo>
                    <a:pt x="32892" y="840104"/>
                  </a:lnTo>
                  <a:lnTo>
                    <a:pt x="28575" y="835913"/>
                  </a:lnTo>
                  <a:lnTo>
                    <a:pt x="28575" y="817879"/>
                  </a:lnTo>
                  <a:close/>
                </a:path>
                <a:path w="76200" h="894080">
                  <a:moveTo>
                    <a:pt x="43306" y="0"/>
                  </a:moveTo>
                  <a:lnTo>
                    <a:pt x="32892" y="0"/>
                  </a:lnTo>
                  <a:lnTo>
                    <a:pt x="28575" y="4317"/>
                  </a:lnTo>
                  <a:lnTo>
                    <a:pt x="28575" y="835913"/>
                  </a:lnTo>
                  <a:lnTo>
                    <a:pt x="32892" y="840104"/>
                  </a:lnTo>
                  <a:lnTo>
                    <a:pt x="43306" y="840104"/>
                  </a:lnTo>
                  <a:lnTo>
                    <a:pt x="47625" y="835913"/>
                  </a:lnTo>
                  <a:lnTo>
                    <a:pt x="47625" y="4317"/>
                  </a:lnTo>
                  <a:lnTo>
                    <a:pt x="43306" y="0"/>
                  </a:lnTo>
                  <a:close/>
                </a:path>
                <a:path w="76200" h="894080">
                  <a:moveTo>
                    <a:pt x="76200" y="817879"/>
                  </a:moveTo>
                  <a:lnTo>
                    <a:pt x="47625" y="817879"/>
                  </a:lnTo>
                  <a:lnTo>
                    <a:pt x="47625" y="835913"/>
                  </a:lnTo>
                  <a:lnTo>
                    <a:pt x="43306" y="840104"/>
                  </a:lnTo>
                  <a:lnTo>
                    <a:pt x="65087" y="840104"/>
                  </a:lnTo>
                  <a:lnTo>
                    <a:pt x="76200" y="817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361568" y="699897"/>
            <a:ext cx="2614930" cy="2216150"/>
            <a:chOff x="361568" y="699897"/>
            <a:chExt cx="2614930" cy="2216150"/>
          </a:xfrm>
        </p:grpSpPr>
        <p:sp>
          <p:nvSpPr>
            <p:cNvPr id="74" name="object 74"/>
            <p:cNvSpPr/>
            <p:nvPr/>
          </p:nvSpPr>
          <p:spPr>
            <a:xfrm>
              <a:off x="371093" y="1945386"/>
              <a:ext cx="2595880" cy="58419"/>
            </a:xfrm>
            <a:custGeom>
              <a:avLst/>
              <a:gdLst/>
              <a:ahLst/>
              <a:cxnLst/>
              <a:rect l="l" t="t" r="r" b="b"/>
              <a:pathLst>
                <a:path w="2595880" h="58419">
                  <a:moveTo>
                    <a:pt x="0" y="57912"/>
                  </a:moveTo>
                  <a:lnTo>
                    <a:pt x="2595372" y="57912"/>
                  </a:lnTo>
                  <a:lnTo>
                    <a:pt x="2595372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13638" y="699896"/>
              <a:ext cx="1877695" cy="2216150"/>
            </a:xfrm>
            <a:custGeom>
              <a:avLst/>
              <a:gdLst/>
              <a:ahLst/>
              <a:cxnLst/>
              <a:rect l="l" t="t" r="r" b="b"/>
              <a:pathLst>
                <a:path w="1877695" h="2216150">
                  <a:moveTo>
                    <a:pt x="76200" y="1179068"/>
                  </a:moveTo>
                  <a:lnTo>
                    <a:pt x="47625" y="1179068"/>
                  </a:lnTo>
                  <a:lnTo>
                    <a:pt x="47625" y="860806"/>
                  </a:lnTo>
                  <a:lnTo>
                    <a:pt x="43357" y="856488"/>
                  </a:lnTo>
                  <a:lnTo>
                    <a:pt x="32842" y="856488"/>
                  </a:lnTo>
                  <a:lnTo>
                    <a:pt x="28575" y="860806"/>
                  </a:lnTo>
                  <a:lnTo>
                    <a:pt x="28575" y="1179068"/>
                  </a:lnTo>
                  <a:lnTo>
                    <a:pt x="0" y="1179068"/>
                  </a:lnTo>
                  <a:lnTo>
                    <a:pt x="38100" y="1255268"/>
                  </a:lnTo>
                  <a:lnTo>
                    <a:pt x="65087" y="1201293"/>
                  </a:lnTo>
                  <a:lnTo>
                    <a:pt x="76200" y="1179068"/>
                  </a:lnTo>
                  <a:close/>
                </a:path>
                <a:path w="1877695" h="2216150">
                  <a:moveTo>
                    <a:pt x="794639" y="2139950"/>
                  </a:moveTo>
                  <a:lnTo>
                    <a:pt x="766165" y="2139721"/>
                  </a:lnTo>
                  <a:lnTo>
                    <a:pt x="773684" y="1303528"/>
                  </a:lnTo>
                  <a:lnTo>
                    <a:pt x="773557" y="1298067"/>
                  </a:lnTo>
                  <a:lnTo>
                    <a:pt x="769493" y="1293876"/>
                  </a:lnTo>
                  <a:lnTo>
                    <a:pt x="758952" y="1293876"/>
                  </a:lnTo>
                  <a:lnTo>
                    <a:pt x="754634" y="1298067"/>
                  </a:lnTo>
                  <a:lnTo>
                    <a:pt x="754621" y="1303528"/>
                  </a:lnTo>
                  <a:lnTo>
                    <a:pt x="747115" y="2139556"/>
                  </a:lnTo>
                  <a:lnTo>
                    <a:pt x="718426" y="2139315"/>
                  </a:lnTo>
                  <a:lnTo>
                    <a:pt x="755904" y="2215769"/>
                  </a:lnTo>
                  <a:lnTo>
                    <a:pt x="783412" y="2161921"/>
                  </a:lnTo>
                  <a:lnTo>
                    <a:pt x="794639" y="2139950"/>
                  </a:lnTo>
                  <a:close/>
                </a:path>
                <a:path w="1877695" h="2216150">
                  <a:moveTo>
                    <a:pt x="1216152" y="1179068"/>
                  </a:moveTo>
                  <a:lnTo>
                    <a:pt x="1187577" y="1179068"/>
                  </a:lnTo>
                  <a:lnTo>
                    <a:pt x="1187577" y="860806"/>
                  </a:lnTo>
                  <a:lnTo>
                    <a:pt x="1183259" y="856488"/>
                  </a:lnTo>
                  <a:lnTo>
                    <a:pt x="1172845" y="856488"/>
                  </a:lnTo>
                  <a:lnTo>
                    <a:pt x="1168527" y="860806"/>
                  </a:lnTo>
                  <a:lnTo>
                    <a:pt x="1168527" y="1179068"/>
                  </a:lnTo>
                  <a:lnTo>
                    <a:pt x="1139952" y="1179068"/>
                  </a:lnTo>
                  <a:lnTo>
                    <a:pt x="1178052" y="1255268"/>
                  </a:lnTo>
                  <a:lnTo>
                    <a:pt x="1205039" y="1201293"/>
                  </a:lnTo>
                  <a:lnTo>
                    <a:pt x="1216152" y="1179068"/>
                  </a:lnTo>
                  <a:close/>
                </a:path>
                <a:path w="1877695" h="2216150">
                  <a:moveTo>
                    <a:pt x="1877568" y="1178306"/>
                  </a:moveTo>
                  <a:lnTo>
                    <a:pt x="1848993" y="1178306"/>
                  </a:lnTo>
                  <a:lnTo>
                    <a:pt x="1848993" y="4318"/>
                  </a:lnTo>
                  <a:lnTo>
                    <a:pt x="1844675" y="0"/>
                  </a:lnTo>
                  <a:lnTo>
                    <a:pt x="1834261" y="0"/>
                  </a:lnTo>
                  <a:lnTo>
                    <a:pt x="1829943" y="4318"/>
                  </a:lnTo>
                  <a:lnTo>
                    <a:pt x="1829943" y="1178306"/>
                  </a:lnTo>
                  <a:lnTo>
                    <a:pt x="1801368" y="1178306"/>
                  </a:lnTo>
                  <a:lnTo>
                    <a:pt x="1839468" y="1254506"/>
                  </a:lnTo>
                  <a:lnTo>
                    <a:pt x="1866455" y="1200531"/>
                  </a:lnTo>
                  <a:lnTo>
                    <a:pt x="1877568" y="1178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3462909" y="696848"/>
            <a:ext cx="2614930" cy="2228215"/>
            <a:chOff x="3462909" y="696848"/>
            <a:chExt cx="2614930" cy="2228215"/>
          </a:xfrm>
        </p:grpSpPr>
        <p:sp>
          <p:nvSpPr>
            <p:cNvPr id="77" name="object 77"/>
            <p:cNvSpPr/>
            <p:nvPr/>
          </p:nvSpPr>
          <p:spPr>
            <a:xfrm>
              <a:off x="3472434" y="1951481"/>
              <a:ext cx="2595880" cy="58419"/>
            </a:xfrm>
            <a:custGeom>
              <a:avLst/>
              <a:gdLst/>
              <a:ahLst/>
              <a:cxnLst/>
              <a:rect l="l" t="t" r="r" b="b"/>
              <a:pathLst>
                <a:path w="2595879" h="58419">
                  <a:moveTo>
                    <a:pt x="0" y="57912"/>
                  </a:moveTo>
                  <a:lnTo>
                    <a:pt x="2595372" y="57912"/>
                  </a:lnTo>
                  <a:lnTo>
                    <a:pt x="2595372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709033" y="696848"/>
              <a:ext cx="83185" cy="2228215"/>
            </a:xfrm>
            <a:custGeom>
              <a:avLst/>
              <a:gdLst/>
              <a:ahLst/>
              <a:cxnLst/>
              <a:rect l="l" t="t" r="r" b="b"/>
              <a:pathLst>
                <a:path w="83185" h="2228215">
                  <a:moveTo>
                    <a:pt x="76200" y="2152142"/>
                  </a:moveTo>
                  <a:lnTo>
                    <a:pt x="47726" y="2151913"/>
                  </a:lnTo>
                  <a:lnTo>
                    <a:pt x="55245" y="1315720"/>
                  </a:lnTo>
                  <a:lnTo>
                    <a:pt x="55118" y="1310259"/>
                  </a:lnTo>
                  <a:lnTo>
                    <a:pt x="51054" y="1306068"/>
                  </a:lnTo>
                  <a:lnTo>
                    <a:pt x="40513" y="1306068"/>
                  </a:lnTo>
                  <a:lnTo>
                    <a:pt x="36195" y="1310259"/>
                  </a:lnTo>
                  <a:lnTo>
                    <a:pt x="36182" y="1315720"/>
                  </a:lnTo>
                  <a:lnTo>
                    <a:pt x="28676" y="2151748"/>
                  </a:lnTo>
                  <a:lnTo>
                    <a:pt x="0" y="2151507"/>
                  </a:lnTo>
                  <a:lnTo>
                    <a:pt x="37465" y="2227961"/>
                  </a:lnTo>
                  <a:lnTo>
                    <a:pt x="64973" y="2174113"/>
                  </a:lnTo>
                  <a:lnTo>
                    <a:pt x="76200" y="2152142"/>
                  </a:lnTo>
                  <a:close/>
                </a:path>
                <a:path w="83185" h="2228215">
                  <a:moveTo>
                    <a:pt x="83185" y="1178306"/>
                  </a:moveTo>
                  <a:lnTo>
                    <a:pt x="54610" y="1178306"/>
                  </a:lnTo>
                  <a:lnTo>
                    <a:pt x="54610" y="4318"/>
                  </a:lnTo>
                  <a:lnTo>
                    <a:pt x="50292" y="0"/>
                  </a:lnTo>
                  <a:lnTo>
                    <a:pt x="39878" y="0"/>
                  </a:lnTo>
                  <a:lnTo>
                    <a:pt x="35560" y="4318"/>
                  </a:lnTo>
                  <a:lnTo>
                    <a:pt x="35560" y="1178306"/>
                  </a:lnTo>
                  <a:lnTo>
                    <a:pt x="6985" y="1178306"/>
                  </a:lnTo>
                  <a:lnTo>
                    <a:pt x="45085" y="1254506"/>
                  </a:lnTo>
                  <a:lnTo>
                    <a:pt x="72072" y="1200531"/>
                  </a:lnTo>
                  <a:lnTo>
                    <a:pt x="83185" y="1178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536549" y="2091308"/>
            <a:ext cx="9169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SimSun"/>
                <a:cs typeface="SimSun"/>
              </a:rPr>
              <a:t>块设备接口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34133" y="2088591"/>
            <a:ext cx="8318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SimSun"/>
                <a:cs typeface="SimSun"/>
              </a:rPr>
              <a:t>打</a:t>
            </a:r>
            <a:r>
              <a:rPr dirty="0" sz="1400">
                <a:latin typeface="SimSun"/>
                <a:cs typeface="SimSun"/>
              </a:rPr>
              <a:t>开</a:t>
            </a:r>
            <a:r>
              <a:rPr dirty="0" sz="1400" spc="-10">
                <a:latin typeface="Trebuchet MS"/>
                <a:cs typeface="Trebuchet MS"/>
              </a:rPr>
              <a:t>/</a:t>
            </a:r>
            <a:r>
              <a:rPr dirty="0" sz="1400">
                <a:latin typeface="SimSun"/>
                <a:cs typeface="SimSun"/>
              </a:rPr>
              <a:t>关闭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SimSun"/>
                <a:cs typeface="SimSun"/>
              </a:rPr>
              <a:t>读</a:t>
            </a:r>
            <a:r>
              <a:rPr dirty="0" sz="1400" spc="-5">
                <a:latin typeface="Trebuchet MS"/>
                <a:cs typeface="Trebuchet MS"/>
              </a:rPr>
              <a:t>/</a:t>
            </a:r>
            <a:r>
              <a:rPr dirty="0" sz="1400">
                <a:latin typeface="SimSun"/>
                <a:cs typeface="SimSun"/>
              </a:rPr>
              <a:t>写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05529" y="2088591"/>
            <a:ext cx="9169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SimSun"/>
                <a:cs typeface="SimSun"/>
              </a:rPr>
              <a:t>流设备接口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886705" y="2091055"/>
            <a:ext cx="833755" cy="6724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>
                <a:latin typeface="SimSun"/>
                <a:cs typeface="SimSun"/>
              </a:rPr>
              <a:t>打开</a:t>
            </a:r>
            <a:r>
              <a:rPr dirty="0" sz="1400" spc="-5">
                <a:latin typeface="Trebuchet MS"/>
                <a:cs typeface="Trebuchet MS"/>
              </a:rPr>
              <a:t>/</a:t>
            </a:r>
            <a:r>
              <a:rPr dirty="0" sz="1400">
                <a:latin typeface="SimSun"/>
                <a:cs typeface="SimSun"/>
              </a:rPr>
              <a:t>关闭 </a:t>
            </a:r>
            <a:r>
              <a:rPr dirty="0" sz="1400">
                <a:latin typeface="SimSun"/>
                <a:cs typeface="SimSun"/>
              </a:rPr>
              <a:t>取</a:t>
            </a:r>
            <a:r>
              <a:rPr dirty="0" sz="1400" spc="-5">
                <a:latin typeface="Trebuchet MS"/>
                <a:cs typeface="Trebuchet MS"/>
              </a:rPr>
              <a:t>/</a:t>
            </a:r>
            <a:r>
              <a:rPr dirty="0" sz="1400">
                <a:latin typeface="SimSun"/>
                <a:cs typeface="SimSun"/>
              </a:rPr>
              <a:t>放 </a:t>
            </a:r>
            <a:r>
              <a:rPr dirty="0" sz="1400" spc="-5">
                <a:latin typeface="Trebuchet MS"/>
                <a:cs typeface="Trebuchet MS"/>
              </a:rPr>
              <a:t>io</a:t>
            </a:r>
            <a:r>
              <a:rPr dirty="0" sz="1400" spc="-10">
                <a:latin typeface="Trebuchet MS"/>
                <a:cs typeface="Trebuchet MS"/>
              </a:rPr>
              <a:t>_</a:t>
            </a:r>
            <a:r>
              <a:rPr dirty="0" sz="1400" spc="-5">
                <a:latin typeface="Trebuchet MS"/>
                <a:cs typeface="Trebuchet MS"/>
              </a:rPr>
              <a:t>co</a:t>
            </a:r>
            <a:r>
              <a:rPr dirty="0" sz="1400">
                <a:latin typeface="Trebuchet MS"/>
                <a:cs typeface="Trebuchet MS"/>
              </a:rPr>
              <a:t>n</a:t>
            </a:r>
            <a:r>
              <a:rPr dirty="0" sz="1400" spc="-5">
                <a:latin typeface="Trebuchet MS"/>
                <a:cs typeface="Trebuchet MS"/>
              </a:rPr>
              <a:t>t</a:t>
            </a:r>
            <a:r>
              <a:rPr dirty="0" sz="1400" spc="-15">
                <a:latin typeface="Trebuchet MS"/>
                <a:cs typeface="Trebuchet MS"/>
              </a:rPr>
              <a:t>r</a:t>
            </a:r>
            <a:r>
              <a:rPr dirty="0" sz="1400">
                <a:latin typeface="Trebuchet MS"/>
                <a:cs typeface="Trebuchet MS"/>
              </a:rPr>
              <a:t>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451219" y="2088591"/>
            <a:ext cx="7391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SimSun"/>
                <a:cs typeface="SimSun"/>
              </a:rPr>
              <a:t>网络接口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315327" y="2088591"/>
            <a:ext cx="83185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SimSun"/>
                <a:cs typeface="SimSun"/>
              </a:rPr>
              <a:t>打开</a:t>
            </a:r>
            <a:r>
              <a:rPr dirty="0" sz="1400" spc="-10">
                <a:latin typeface="Trebuchet MS"/>
                <a:cs typeface="Trebuchet MS"/>
              </a:rPr>
              <a:t>/</a:t>
            </a:r>
            <a:r>
              <a:rPr dirty="0" sz="1400">
                <a:latin typeface="SimSun"/>
                <a:cs typeface="SimSun"/>
              </a:rPr>
              <a:t>关闭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SimSun"/>
                <a:cs typeface="SimSun"/>
              </a:rPr>
              <a:t>读</a:t>
            </a:r>
            <a:r>
              <a:rPr dirty="0" sz="1400" spc="-5">
                <a:latin typeface="Trebuchet MS"/>
                <a:cs typeface="Trebuchet MS"/>
              </a:rPr>
              <a:t>/</a:t>
            </a:r>
            <a:r>
              <a:rPr dirty="0" sz="1400">
                <a:latin typeface="SimSun"/>
                <a:cs typeface="SimSun"/>
              </a:rPr>
              <a:t>写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SimSun"/>
                <a:cs typeface="SimSun"/>
              </a:rPr>
              <a:t>发送</a:t>
            </a:r>
            <a:r>
              <a:rPr dirty="0" sz="1400" spc="-5">
                <a:latin typeface="Trebuchet MS"/>
                <a:cs typeface="Trebuchet MS"/>
              </a:rPr>
              <a:t>/</a:t>
            </a:r>
            <a:r>
              <a:rPr dirty="0" sz="1400">
                <a:latin typeface="SimSun"/>
                <a:cs typeface="SimSun"/>
              </a:rPr>
              <a:t>接收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13638" y="712088"/>
            <a:ext cx="76200" cy="398780"/>
          </a:xfrm>
          <a:custGeom>
            <a:avLst/>
            <a:gdLst/>
            <a:ahLst/>
            <a:cxnLst/>
            <a:rect l="l" t="t" r="r" b="b"/>
            <a:pathLst>
              <a:path w="76200" h="398780">
                <a:moveTo>
                  <a:pt x="28575" y="322580"/>
                </a:moveTo>
                <a:lnTo>
                  <a:pt x="0" y="322580"/>
                </a:lnTo>
                <a:lnTo>
                  <a:pt x="38100" y="398780"/>
                </a:lnTo>
                <a:lnTo>
                  <a:pt x="65087" y="344805"/>
                </a:lnTo>
                <a:lnTo>
                  <a:pt x="32842" y="344805"/>
                </a:lnTo>
                <a:lnTo>
                  <a:pt x="28575" y="340613"/>
                </a:lnTo>
                <a:lnTo>
                  <a:pt x="28575" y="322580"/>
                </a:lnTo>
                <a:close/>
              </a:path>
              <a:path w="76200" h="398780">
                <a:moveTo>
                  <a:pt x="43357" y="0"/>
                </a:moveTo>
                <a:lnTo>
                  <a:pt x="32842" y="0"/>
                </a:lnTo>
                <a:lnTo>
                  <a:pt x="28575" y="4318"/>
                </a:lnTo>
                <a:lnTo>
                  <a:pt x="28575" y="340613"/>
                </a:lnTo>
                <a:lnTo>
                  <a:pt x="32842" y="344805"/>
                </a:lnTo>
                <a:lnTo>
                  <a:pt x="43357" y="344805"/>
                </a:lnTo>
                <a:lnTo>
                  <a:pt x="47625" y="340613"/>
                </a:lnTo>
                <a:lnTo>
                  <a:pt x="47625" y="4318"/>
                </a:lnTo>
                <a:lnTo>
                  <a:pt x="43357" y="0"/>
                </a:lnTo>
                <a:close/>
              </a:path>
              <a:path w="76200" h="398780">
                <a:moveTo>
                  <a:pt x="76200" y="322580"/>
                </a:moveTo>
                <a:lnTo>
                  <a:pt x="47625" y="322580"/>
                </a:lnTo>
                <a:lnTo>
                  <a:pt x="47625" y="340613"/>
                </a:lnTo>
                <a:lnTo>
                  <a:pt x="43357" y="344805"/>
                </a:lnTo>
                <a:lnTo>
                  <a:pt x="65087" y="344805"/>
                </a:lnTo>
                <a:lnTo>
                  <a:pt x="76200" y="322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055114" y="707516"/>
            <a:ext cx="76200" cy="398780"/>
          </a:xfrm>
          <a:custGeom>
            <a:avLst/>
            <a:gdLst/>
            <a:ahLst/>
            <a:cxnLst/>
            <a:rect l="l" t="t" r="r" b="b"/>
            <a:pathLst>
              <a:path w="76200" h="398780">
                <a:moveTo>
                  <a:pt x="28575" y="322580"/>
                </a:moveTo>
                <a:lnTo>
                  <a:pt x="0" y="322580"/>
                </a:lnTo>
                <a:lnTo>
                  <a:pt x="38100" y="398780"/>
                </a:lnTo>
                <a:lnTo>
                  <a:pt x="65087" y="344805"/>
                </a:lnTo>
                <a:lnTo>
                  <a:pt x="32893" y="344805"/>
                </a:lnTo>
                <a:lnTo>
                  <a:pt x="28575" y="340613"/>
                </a:lnTo>
                <a:lnTo>
                  <a:pt x="28575" y="322580"/>
                </a:lnTo>
                <a:close/>
              </a:path>
              <a:path w="76200" h="398780">
                <a:moveTo>
                  <a:pt x="43306" y="0"/>
                </a:moveTo>
                <a:lnTo>
                  <a:pt x="32893" y="0"/>
                </a:lnTo>
                <a:lnTo>
                  <a:pt x="28575" y="4318"/>
                </a:lnTo>
                <a:lnTo>
                  <a:pt x="28575" y="340613"/>
                </a:lnTo>
                <a:lnTo>
                  <a:pt x="32893" y="344805"/>
                </a:lnTo>
                <a:lnTo>
                  <a:pt x="43306" y="344805"/>
                </a:lnTo>
                <a:lnTo>
                  <a:pt x="47625" y="340613"/>
                </a:lnTo>
                <a:lnTo>
                  <a:pt x="47625" y="4318"/>
                </a:lnTo>
                <a:lnTo>
                  <a:pt x="43306" y="0"/>
                </a:lnTo>
                <a:close/>
              </a:path>
              <a:path w="76200" h="398780">
                <a:moveTo>
                  <a:pt x="76200" y="322580"/>
                </a:moveTo>
                <a:lnTo>
                  <a:pt x="47625" y="322580"/>
                </a:lnTo>
                <a:lnTo>
                  <a:pt x="47625" y="340613"/>
                </a:lnTo>
                <a:lnTo>
                  <a:pt x="43306" y="344805"/>
                </a:lnTo>
                <a:lnTo>
                  <a:pt x="65087" y="344805"/>
                </a:lnTo>
                <a:lnTo>
                  <a:pt x="76200" y="322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187945" y="696848"/>
            <a:ext cx="76200" cy="1254760"/>
          </a:xfrm>
          <a:custGeom>
            <a:avLst/>
            <a:gdLst/>
            <a:ahLst/>
            <a:cxnLst/>
            <a:rect l="l" t="t" r="r" b="b"/>
            <a:pathLst>
              <a:path w="76200" h="1254760">
                <a:moveTo>
                  <a:pt x="28575" y="1178305"/>
                </a:moveTo>
                <a:lnTo>
                  <a:pt x="0" y="1178305"/>
                </a:lnTo>
                <a:lnTo>
                  <a:pt x="38100" y="1254505"/>
                </a:lnTo>
                <a:lnTo>
                  <a:pt x="65087" y="1200530"/>
                </a:lnTo>
                <a:lnTo>
                  <a:pt x="32893" y="1200530"/>
                </a:lnTo>
                <a:lnTo>
                  <a:pt x="28575" y="1196213"/>
                </a:lnTo>
                <a:lnTo>
                  <a:pt x="28575" y="1178305"/>
                </a:lnTo>
                <a:close/>
              </a:path>
              <a:path w="76200" h="1254760">
                <a:moveTo>
                  <a:pt x="43306" y="0"/>
                </a:moveTo>
                <a:lnTo>
                  <a:pt x="32893" y="0"/>
                </a:lnTo>
                <a:lnTo>
                  <a:pt x="28575" y="4317"/>
                </a:lnTo>
                <a:lnTo>
                  <a:pt x="28575" y="1196213"/>
                </a:lnTo>
                <a:lnTo>
                  <a:pt x="32893" y="1200530"/>
                </a:lnTo>
                <a:lnTo>
                  <a:pt x="43306" y="1200530"/>
                </a:lnTo>
                <a:lnTo>
                  <a:pt x="47625" y="1196213"/>
                </a:lnTo>
                <a:lnTo>
                  <a:pt x="47625" y="4317"/>
                </a:lnTo>
                <a:lnTo>
                  <a:pt x="43306" y="0"/>
                </a:lnTo>
                <a:close/>
              </a:path>
              <a:path w="76200" h="1254760">
                <a:moveTo>
                  <a:pt x="76200" y="1178305"/>
                </a:moveTo>
                <a:lnTo>
                  <a:pt x="47625" y="1178305"/>
                </a:lnTo>
                <a:lnTo>
                  <a:pt x="47625" y="1196213"/>
                </a:lnTo>
                <a:lnTo>
                  <a:pt x="43306" y="1200530"/>
                </a:lnTo>
                <a:lnTo>
                  <a:pt x="65087" y="1200530"/>
                </a:lnTo>
                <a:lnTo>
                  <a:pt x="76200" y="1178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3127375" y="3391280"/>
            <a:ext cx="1568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27375" y="4040251"/>
            <a:ext cx="156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27375" y="4964938"/>
            <a:ext cx="156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16522" y="3391280"/>
            <a:ext cx="1568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216522" y="4040251"/>
            <a:ext cx="156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216522" y="4964938"/>
            <a:ext cx="156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942326" y="3391280"/>
            <a:ext cx="1568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942326" y="4040251"/>
            <a:ext cx="156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942326" y="4964938"/>
            <a:ext cx="156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410956" y="286511"/>
            <a:ext cx="172720" cy="416559"/>
          </a:xfrm>
          <a:custGeom>
            <a:avLst/>
            <a:gdLst/>
            <a:ahLst/>
            <a:cxnLst/>
            <a:rect l="l" t="t" r="r" b="b"/>
            <a:pathLst>
              <a:path w="172720" h="416559">
                <a:moveTo>
                  <a:pt x="0" y="0"/>
                </a:moveTo>
                <a:lnTo>
                  <a:pt x="33492" y="1135"/>
                </a:lnTo>
                <a:lnTo>
                  <a:pt x="60864" y="4222"/>
                </a:lnTo>
                <a:lnTo>
                  <a:pt x="79331" y="8786"/>
                </a:lnTo>
                <a:lnTo>
                  <a:pt x="86105" y="14351"/>
                </a:lnTo>
                <a:lnTo>
                  <a:pt x="86105" y="193675"/>
                </a:lnTo>
                <a:lnTo>
                  <a:pt x="92880" y="199239"/>
                </a:lnTo>
                <a:lnTo>
                  <a:pt x="111347" y="203803"/>
                </a:lnTo>
                <a:lnTo>
                  <a:pt x="138719" y="206890"/>
                </a:lnTo>
                <a:lnTo>
                  <a:pt x="172212" y="208026"/>
                </a:lnTo>
                <a:lnTo>
                  <a:pt x="138719" y="209161"/>
                </a:lnTo>
                <a:lnTo>
                  <a:pt x="111347" y="212248"/>
                </a:lnTo>
                <a:lnTo>
                  <a:pt x="92880" y="216812"/>
                </a:lnTo>
                <a:lnTo>
                  <a:pt x="86105" y="222377"/>
                </a:lnTo>
                <a:lnTo>
                  <a:pt x="86105" y="401701"/>
                </a:lnTo>
                <a:lnTo>
                  <a:pt x="79331" y="407265"/>
                </a:lnTo>
                <a:lnTo>
                  <a:pt x="60864" y="411829"/>
                </a:lnTo>
                <a:lnTo>
                  <a:pt x="33492" y="414916"/>
                </a:lnTo>
                <a:lnTo>
                  <a:pt x="0" y="41605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8637523" y="361314"/>
            <a:ext cx="9169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SimSun"/>
                <a:cs typeface="SimSun"/>
              </a:rPr>
              <a:t>用户层软件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663685" y="1781301"/>
            <a:ext cx="1003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rebuchet MS"/>
                <a:cs typeface="Trebuchet MS"/>
              </a:rPr>
              <a:t>I/O</a:t>
            </a:r>
            <a:r>
              <a:rPr dirty="0" sz="1400">
                <a:latin typeface="SimSun"/>
                <a:cs typeface="SimSun"/>
              </a:rPr>
              <a:t>系统接口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430768" y="2121407"/>
            <a:ext cx="173990" cy="1675130"/>
          </a:xfrm>
          <a:custGeom>
            <a:avLst/>
            <a:gdLst/>
            <a:ahLst/>
            <a:cxnLst/>
            <a:rect l="l" t="t" r="r" b="b"/>
            <a:pathLst>
              <a:path w="173990" h="1675129">
                <a:moveTo>
                  <a:pt x="0" y="0"/>
                </a:moveTo>
                <a:lnTo>
                  <a:pt x="33825" y="1137"/>
                </a:lnTo>
                <a:lnTo>
                  <a:pt x="61436" y="4238"/>
                </a:lnTo>
                <a:lnTo>
                  <a:pt x="80045" y="8840"/>
                </a:lnTo>
                <a:lnTo>
                  <a:pt x="86867" y="14477"/>
                </a:lnTo>
                <a:lnTo>
                  <a:pt x="86867" y="474725"/>
                </a:lnTo>
                <a:lnTo>
                  <a:pt x="93690" y="480363"/>
                </a:lnTo>
                <a:lnTo>
                  <a:pt x="112299" y="484965"/>
                </a:lnTo>
                <a:lnTo>
                  <a:pt x="139910" y="488066"/>
                </a:lnTo>
                <a:lnTo>
                  <a:pt x="173735" y="489203"/>
                </a:lnTo>
                <a:lnTo>
                  <a:pt x="139910" y="490341"/>
                </a:lnTo>
                <a:lnTo>
                  <a:pt x="112299" y="493442"/>
                </a:lnTo>
                <a:lnTo>
                  <a:pt x="93690" y="498044"/>
                </a:lnTo>
                <a:lnTo>
                  <a:pt x="86867" y="503681"/>
                </a:lnTo>
                <a:lnTo>
                  <a:pt x="86867" y="963929"/>
                </a:lnTo>
                <a:lnTo>
                  <a:pt x="80045" y="969567"/>
                </a:lnTo>
                <a:lnTo>
                  <a:pt x="61436" y="974169"/>
                </a:lnTo>
                <a:lnTo>
                  <a:pt x="33825" y="977270"/>
                </a:lnTo>
                <a:lnTo>
                  <a:pt x="0" y="978407"/>
                </a:lnTo>
              </a:path>
              <a:path w="173990" h="1675129">
                <a:moveTo>
                  <a:pt x="0" y="1018031"/>
                </a:moveTo>
                <a:lnTo>
                  <a:pt x="33825" y="1019169"/>
                </a:lnTo>
                <a:lnTo>
                  <a:pt x="61436" y="1022270"/>
                </a:lnTo>
                <a:lnTo>
                  <a:pt x="80045" y="1026872"/>
                </a:lnTo>
                <a:lnTo>
                  <a:pt x="86867" y="1032509"/>
                </a:lnTo>
                <a:lnTo>
                  <a:pt x="86867" y="1331976"/>
                </a:lnTo>
                <a:lnTo>
                  <a:pt x="93690" y="1337613"/>
                </a:lnTo>
                <a:lnTo>
                  <a:pt x="112299" y="1342215"/>
                </a:lnTo>
                <a:lnTo>
                  <a:pt x="139910" y="1345316"/>
                </a:lnTo>
                <a:lnTo>
                  <a:pt x="173735" y="1346453"/>
                </a:lnTo>
                <a:lnTo>
                  <a:pt x="139910" y="1347591"/>
                </a:lnTo>
                <a:lnTo>
                  <a:pt x="112299" y="1350692"/>
                </a:lnTo>
                <a:lnTo>
                  <a:pt x="93690" y="1355294"/>
                </a:lnTo>
                <a:lnTo>
                  <a:pt x="86867" y="1360931"/>
                </a:lnTo>
                <a:lnTo>
                  <a:pt x="86867" y="1660397"/>
                </a:lnTo>
                <a:lnTo>
                  <a:pt x="80045" y="1666035"/>
                </a:lnTo>
                <a:lnTo>
                  <a:pt x="61436" y="1670637"/>
                </a:lnTo>
                <a:lnTo>
                  <a:pt x="33825" y="1673738"/>
                </a:lnTo>
                <a:lnTo>
                  <a:pt x="0" y="1674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8663685" y="2467737"/>
            <a:ext cx="12738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SimSun"/>
                <a:cs typeface="SimSun"/>
              </a:rPr>
              <a:t>设备独立性软件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684514" y="3335782"/>
            <a:ext cx="1095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SimSun"/>
                <a:cs typeface="SimSun"/>
              </a:rPr>
              <a:t>设备驱动程序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438388" y="3854196"/>
            <a:ext cx="172720" cy="655320"/>
          </a:xfrm>
          <a:custGeom>
            <a:avLst/>
            <a:gdLst/>
            <a:ahLst/>
            <a:cxnLst/>
            <a:rect l="l" t="t" r="r" b="b"/>
            <a:pathLst>
              <a:path w="172720" h="655320">
                <a:moveTo>
                  <a:pt x="0" y="0"/>
                </a:moveTo>
                <a:lnTo>
                  <a:pt x="33492" y="1135"/>
                </a:lnTo>
                <a:lnTo>
                  <a:pt x="60864" y="4222"/>
                </a:lnTo>
                <a:lnTo>
                  <a:pt x="79331" y="8786"/>
                </a:lnTo>
                <a:lnTo>
                  <a:pt x="86105" y="14350"/>
                </a:lnTo>
                <a:lnTo>
                  <a:pt x="86105" y="313308"/>
                </a:lnTo>
                <a:lnTo>
                  <a:pt x="92880" y="318873"/>
                </a:lnTo>
                <a:lnTo>
                  <a:pt x="111347" y="323437"/>
                </a:lnTo>
                <a:lnTo>
                  <a:pt x="138719" y="326524"/>
                </a:lnTo>
                <a:lnTo>
                  <a:pt x="172211" y="327659"/>
                </a:lnTo>
                <a:lnTo>
                  <a:pt x="138719" y="328795"/>
                </a:lnTo>
                <a:lnTo>
                  <a:pt x="111347" y="331882"/>
                </a:lnTo>
                <a:lnTo>
                  <a:pt x="92880" y="336446"/>
                </a:lnTo>
                <a:lnTo>
                  <a:pt x="86105" y="342010"/>
                </a:lnTo>
                <a:lnTo>
                  <a:pt x="86105" y="640968"/>
                </a:lnTo>
                <a:lnTo>
                  <a:pt x="79331" y="646533"/>
                </a:lnTo>
                <a:lnTo>
                  <a:pt x="60864" y="651097"/>
                </a:lnTo>
                <a:lnTo>
                  <a:pt x="33492" y="654184"/>
                </a:lnTo>
                <a:lnTo>
                  <a:pt x="0" y="655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8690609" y="4050029"/>
            <a:ext cx="10953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imSun"/>
                <a:cs typeface="SimSun"/>
              </a:rPr>
              <a:t>中断处理程序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444483" y="4895088"/>
            <a:ext cx="172720" cy="655320"/>
          </a:xfrm>
          <a:custGeom>
            <a:avLst/>
            <a:gdLst/>
            <a:ahLst/>
            <a:cxnLst/>
            <a:rect l="l" t="t" r="r" b="b"/>
            <a:pathLst>
              <a:path w="172720" h="655320">
                <a:moveTo>
                  <a:pt x="0" y="0"/>
                </a:moveTo>
                <a:lnTo>
                  <a:pt x="33492" y="1135"/>
                </a:lnTo>
                <a:lnTo>
                  <a:pt x="60864" y="4222"/>
                </a:lnTo>
                <a:lnTo>
                  <a:pt x="79331" y="8786"/>
                </a:lnTo>
                <a:lnTo>
                  <a:pt x="86106" y="14350"/>
                </a:lnTo>
                <a:lnTo>
                  <a:pt x="86106" y="313309"/>
                </a:lnTo>
                <a:lnTo>
                  <a:pt x="92880" y="318873"/>
                </a:lnTo>
                <a:lnTo>
                  <a:pt x="111347" y="323437"/>
                </a:lnTo>
                <a:lnTo>
                  <a:pt x="138719" y="326524"/>
                </a:lnTo>
                <a:lnTo>
                  <a:pt x="172212" y="327660"/>
                </a:lnTo>
                <a:lnTo>
                  <a:pt x="138719" y="328795"/>
                </a:lnTo>
                <a:lnTo>
                  <a:pt x="111347" y="331882"/>
                </a:lnTo>
                <a:lnTo>
                  <a:pt x="92880" y="336446"/>
                </a:lnTo>
                <a:lnTo>
                  <a:pt x="86106" y="342011"/>
                </a:lnTo>
                <a:lnTo>
                  <a:pt x="86106" y="640969"/>
                </a:lnTo>
                <a:lnTo>
                  <a:pt x="79331" y="646533"/>
                </a:lnTo>
                <a:lnTo>
                  <a:pt x="60864" y="651097"/>
                </a:lnTo>
                <a:lnTo>
                  <a:pt x="33492" y="654184"/>
                </a:lnTo>
                <a:lnTo>
                  <a:pt x="0" y="655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8696706" y="5091176"/>
            <a:ext cx="91884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imSun"/>
                <a:cs typeface="SimSun"/>
              </a:rPr>
              <a:t>设备控制器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684514" y="4540122"/>
            <a:ext cx="9874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Trebuchet MS"/>
                <a:cs typeface="Trebuchet MS"/>
              </a:rPr>
              <a:t>RW/HW</a:t>
            </a:r>
            <a:r>
              <a:rPr dirty="0" sz="1400" spc="-15">
                <a:latin typeface="SimSun"/>
                <a:cs typeface="SimSun"/>
              </a:rPr>
              <a:t>接口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065526" y="6319265"/>
            <a:ext cx="3758565" cy="370840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dirty="0" sz="1800" spc="-30" b="1">
                <a:latin typeface="Microsoft JhengHei"/>
                <a:cs typeface="Microsoft JhengHei"/>
              </a:rPr>
              <a:t>I/O</a:t>
            </a:r>
            <a:r>
              <a:rPr dirty="0" sz="1800" spc="5" b="1">
                <a:latin typeface="Microsoft JhengHei"/>
                <a:cs typeface="Microsoft JhengHei"/>
              </a:rPr>
              <a:t>系统中各种模块之间的层次视图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49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假脱机</a:t>
            </a:r>
            <a:r>
              <a:rPr dirty="0">
                <a:latin typeface="Microsoft YaHei UI"/>
                <a:cs typeface="Microsoft YaHei UI"/>
              </a:rPr>
              <a:t>（</a:t>
            </a:r>
            <a:r>
              <a:rPr dirty="0" spc="-10">
                <a:latin typeface="Microsoft YaHei UI"/>
                <a:cs typeface="Microsoft YaHei UI"/>
              </a:rPr>
              <a:t> </a:t>
            </a:r>
            <a:r>
              <a:rPr dirty="0" spc="-5"/>
              <a:t>SPOOLing</a:t>
            </a:r>
            <a:r>
              <a:rPr dirty="0" spc="-30"/>
              <a:t> </a:t>
            </a:r>
            <a:r>
              <a:rPr dirty="0" spc="10">
                <a:latin typeface="Microsoft YaHei UI"/>
                <a:cs typeface="Microsoft YaHei UI"/>
              </a:rPr>
              <a:t>）系统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83932" y="3209925"/>
            <a:ext cx="2887345" cy="2828290"/>
            <a:chOff x="7083932" y="3209925"/>
            <a:chExt cx="2887345" cy="2828290"/>
          </a:xfrm>
        </p:grpSpPr>
        <p:sp>
          <p:nvSpPr>
            <p:cNvPr id="4" name="object 4"/>
            <p:cNvSpPr/>
            <p:nvPr/>
          </p:nvSpPr>
          <p:spPr>
            <a:xfrm>
              <a:off x="7093457" y="3219450"/>
              <a:ext cx="2868295" cy="2809240"/>
            </a:xfrm>
            <a:custGeom>
              <a:avLst/>
              <a:gdLst/>
              <a:ahLst/>
              <a:cxnLst/>
              <a:rect l="l" t="t" r="r" b="b"/>
              <a:pathLst>
                <a:path w="2868295" h="2809240">
                  <a:moveTo>
                    <a:pt x="1434084" y="0"/>
                  </a:moveTo>
                  <a:lnTo>
                    <a:pt x="1385787" y="781"/>
                  </a:lnTo>
                  <a:lnTo>
                    <a:pt x="1337890" y="3109"/>
                  </a:lnTo>
                  <a:lnTo>
                    <a:pt x="1290417" y="6960"/>
                  </a:lnTo>
                  <a:lnTo>
                    <a:pt x="1243395" y="12308"/>
                  </a:lnTo>
                  <a:lnTo>
                    <a:pt x="1196847" y="19129"/>
                  </a:lnTo>
                  <a:lnTo>
                    <a:pt x="1150800" y="27398"/>
                  </a:lnTo>
                  <a:lnTo>
                    <a:pt x="1105277" y="37091"/>
                  </a:lnTo>
                  <a:lnTo>
                    <a:pt x="1060305" y="48183"/>
                  </a:lnTo>
                  <a:lnTo>
                    <a:pt x="1015908" y="60650"/>
                  </a:lnTo>
                  <a:lnTo>
                    <a:pt x="972111" y="74467"/>
                  </a:lnTo>
                  <a:lnTo>
                    <a:pt x="928940" y="89610"/>
                  </a:lnTo>
                  <a:lnTo>
                    <a:pt x="886420" y="106053"/>
                  </a:lnTo>
                  <a:lnTo>
                    <a:pt x="844576" y="123773"/>
                  </a:lnTo>
                  <a:lnTo>
                    <a:pt x="803432" y="142745"/>
                  </a:lnTo>
                  <a:lnTo>
                    <a:pt x="763014" y="162943"/>
                  </a:lnTo>
                  <a:lnTo>
                    <a:pt x="723347" y="184345"/>
                  </a:lnTo>
                  <a:lnTo>
                    <a:pt x="684457" y="206924"/>
                  </a:lnTo>
                  <a:lnTo>
                    <a:pt x="646368" y="230657"/>
                  </a:lnTo>
                  <a:lnTo>
                    <a:pt x="609105" y="255518"/>
                  </a:lnTo>
                  <a:lnTo>
                    <a:pt x="572693" y="281484"/>
                  </a:lnTo>
                  <a:lnTo>
                    <a:pt x="537158" y="308530"/>
                  </a:lnTo>
                  <a:lnTo>
                    <a:pt x="502525" y="336630"/>
                  </a:lnTo>
                  <a:lnTo>
                    <a:pt x="468819" y="365761"/>
                  </a:lnTo>
                  <a:lnTo>
                    <a:pt x="436064" y="395899"/>
                  </a:lnTo>
                  <a:lnTo>
                    <a:pt x="404287" y="427017"/>
                  </a:lnTo>
                  <a:lnTo>
                    <a:pt x="373512" y="459092"/>
                  </a:lnTo>
                  <a:lnTo>
                    <a:pt x="343763" y="492100"/>
                  </a:lnTo>
                  <a:lnTo>
                    <a:pt x="315068" y="526015"/>
                  </a:lnTo>
                  <a:lnTo>
                    <a:pt x="287449" y="560813"/>
                  </a:lnTo>
                  <a:lnTo>
                    <a:pt x="260933" y="596470"/>
                  </a:lnTo>
                  <a:lnTo>
                    <a:pt x="235545" y="632960"/>
                  </a:lnTo>
                  <a:lnTo>
                    <a:pt x="211309" y="670260"/>
                  </a:lnTo>
                  <a:lnTo>
                    <a:pt x="188252" y="708345"/>
                  </a:lnTo>
                  <a:lnTo>
                    <a:pt x="166397" y="747190"/>
                  </a:lnTo>
                  <a:lnTo>
                    <a:pt x="145770" y="786770"/>
                  </a:lnTo>
                  <a:lnTo>
                    <a:pt x="126397" y="827061"/>
                  </a:lnTo>
                  <a:lnTo>
                    <a:pt x="108301" y="868039"/>
                  </a:lnTo>
                  <a:lnTo>
                    <a:pt x="91509" y="909679"/>
                  </a:lnTo>
                  <a:lnTo>
                    <a:pt x="76046" y="951956"/>
                  </a:lnTo>
                  <a:lnTo>
                    <a:pt x="61936" y="994845"/>
                  </a:lnTo>
                  <a:lnTo>
                    <a:pt x="49205" y="1038323"/>
                  </a:lnTo>
                  <a:lnTo>
                    <a:pt x="37877" y="1082364"/>
                  </a:lnTo>
                  <a:lnTo>
                    <a:pt x="27979" y="1126944"/>
                  </a:lnTo>
                  <a:lnTo>
                    <a:pt x="19534" y="1172038"/>
                  </a:lnTo>
                  <a:lnTo>
                    <a:pt x="12569" y="1217623"/>
                  </a:lnTo>
                  <a:lnTo>
                    <a:pt x="7107" y="1263672"/>
                  </a:lnTo>
                  <a:lnTo>
                    <a:pt x="3175" y="1310162"/>
                  </a:lnTo>
                  <a:lnTo>
                    <a:pt x="798" y="1357068"/>
                  </a:lnTo>
                  <a:lnTo>
                    <a:pt x="0" y="1404366"/>
                  </a:lnTo>
                  <a:lnTo>
                    <a:pt x="798" y="1451663"/>
                  </a:lnTo>
                  <a:lnTo>
                    <a:pt x="3175" y="1498569"/>
                  </a:lnTo>
                  <a:lnTo>
                    <a:pt x="7107" y="1545059"/>
                  </a:lnTo>
                  <a:lnTo>
                    <a:pt x="12569" y="1591108"/>
                  </a:lnTo>
                  <a:lnTo>
                    <a:pt x="19534" y="1636693"/>
                  </a:lnTo>
                  <a:lnTo>
                    <a:pt x="27979" y="1681787"/>
                  </a:lnTo>
                  <a:lnTo>
                    <a:pt x="37877" y="1726367"/>
                  </a:lnTo>
                  <a:lnTo>
                    <a:pt x="49205" y="1770408"/>
                  </a:lnTo>
                  <a:lnTo>
                    <a:pt x="61936" y="1813886"/>
                  </a:lnTo>
                  <a:lnTo>
                    <a:pt x="76046" y="1856775"/>
                  </a:lnTo>
                  <a:lnTo>
                    <a:pt x="91509" y="1899052"/>
                  </a:lnTo>
                  <a:lnTo>
                    <a:pt x="108301" y="1940692"/>
                  </a:lnTo>
                  <a:lnTo>
                    <a:pt x="126397" y="1981670"/>
                  </a:lnTo>
                  <a:lnTo>
                    <a:pt x="145770" y="2021961"/>
                  </a:lnTo>
                  <a:lnTo>
                    <a:pt x="166397" y="2061541"/>
                  </a:lnTo>
                  <a:lnTo>
                    <a:pt x="188252" y="2100386"/>
                  </a:lnTo>
                  <a:lnTo>
                    <a:pt x="211309" y="2138471"/>
                  </a:lnTo>
                  <a:lnTo>
                    <a:pt x="235545" y="2175771"/>
                  </a:lnTo>
                  <a:lnTo>
                    <a:pt x="260933" y="2212261"/>
                  </a:lnTo>
                  <a:lnTo>
                    <a:pt x="287449" y="2247918"/>
                  </a:lnTo>
                  <a:lnTo>
                    <a:pt x="315068" y="2282716"/>
                  </a:lnTo>
                  <a:lnTo>
                    <a:pt x="343763" y="2316631"/>
                  </a:lnTo>
                  <a:lnTo>
                    <a:pt x="373512" y="2349639"/>
                  </a:lnTo>
                  <a:lnTo>
                    <a:pt x="404287" y="2381714"/>
                  </a:lnTo>
                  <a:lnTo>
                    <a:pt x="436064" y="2412832"/>
                  </a:lnTo>
                  <a:lnTo>
                    <a:pt x="468819" y="2442970"/>
                  </a:lnTo>
                  <a:lnTo>
                    <a:pt x="502525" y="2472101"/>
                  </a:lnTo>
                  <a:lnTo>
                    <a:pt x="537158" y="2500201"/>
                  </a:lnTo>
                  <a:lnTo>
                    <a:pt x="572693" y="2527247"/>
                  </a:lnTo>
                  <a:lnTo>
                    <a:pt x="609105" y="2553213"/>
                  </a:lnTo>
                  <a:lnTo>
                    <a:pt x="646368" y="2578074"/>
                  </a:lnTo>
                  <a:lnTo>
                    <a:pt x="684457" y="2601807"/>
                  </a:lnTo>
                  <a:lnTo>
                    <a:pt x="723347" y="2624386"/>
                  </a:lnTo>
                  <a:lnTo>
                    <a:pt x="763014" y="2645788"/>
                  </a:lnTo>
                  <a:lnTo>
                    <a:pt x="803432" y="2665986"/>
                  </a:lnTo>
                  <a:lnTo>
                    <a:pt x="844576" y="2684958"/>
                  </a:lnTo>
                  <a:lnTo>
                    <a:pt x="886420" y="2702678"/>
                  </a:lnTo>
                  <a:lnTo>
                    <a:pt x="928940" y="2719121"/>
                  </a:lnTo>
                  <a:lnTo>
                    <a:pt x="972111" y="2734264"/>
                  </a:lnTo>
                  <a:lnTo>
                    <a:pt x="1015908" y="2748081"/>
                  </a:lnTo>
                  <a:lnTo>
                    <a:pt x="1060305" y="2760548"/>
                  </a:lnTo>
                  <a:lnTo>
                    <a:pt x="1105277" y="2771640"/>
                  </a:lnTo>
                  <a:lnTo>
                    <a:pt x="1150800" y="2781333"/>
                  </a:lnTo>
                  <a:lnTo>
                    <a:pt x="1196847" y="2789602"/>
                  </a:lnTo>
                  <a:lnTo>
                    <a:pt x="1243395" y="2796423"/>
                  </a:lnTo>
                  <a:lnTo>
                    <a:pt x="1290417" y="2801771"/>
                  </a:lnTo>
                  <a:lnTo>
                    <a:pt x="1337890" y="2805622"/>
                  </a:lnTo>
                  <a:lnTo>
                    <a:pt x="1385787" y="2807950"/>
                  </a:lnTo>
                  <a:lnTo>
                    <a:pt x="1434084" y="2808732"/>
                  </a:lnTo>
                  <a:lnTo>
                    <a:pt x="1482380" y="2807950"/>
                  </a:lnTo>
                  <a:lnTo>
                    <a:pt x="1530277" y="2805622"/>
                  </a:lnTo>
                  <a:lnTo>
                    <a:pt x="1577750" y="2801771"/>
                  </a:lnTo>
                  <a:lnTo>
                    <a:pt x="1624772" y="2796423"/>
                  </a:lnTo>
                  <a:lnTo>
                    <a:pt x="1671320" y="2789602"/>
                  </a:lnTo>
                  <a:lnTo>
                    <a:pt x="1717367" y="2781333"/>
                  </a:lnTo>
                  <a:lnTo>
                    <a:pt x="1762890" y="2771640"/>
                  </a:lnTo>
                  <a:lnTo>
                    <a:pt x="1807862" y="2760548"/>
                  </a:lnTo>
                  <a:lnTo>
                    <a:pt x="1852259" y="2748081"/>
                  </a:lnTo>
                  <a:lnTo>
                    <a:pt x="1896056" y="2734264"/>
                  </a:lnTo>
                  <a:lnTo>
                    <a:pt x="1939227" y="2719121"/>
                  </a:lnTo>
                  <a:lnTo>
                    <a:pt x="1981747" y="2702678"/>
                  </a:lnTo>
                  <a:lnTo>
                    <a:pt x="2023591" y="2684958"/>
                  </a:lnTo>
                  <a:lnTo>
                    <a:pt x="2064735" y="2665986"/>
                  </a:lnTo>
                  <a:lnTo>
                    <a:pt x="2105153" y="2645788"/>
                  </a:lnTo>
                  <a:lnTo>
                    <a:pt x="2144820" y="2624386"/>
                  </a:lnTo>
                  <a:lnTo>
                    <a:pt x="2183710" y="2601807"/>
                  </a:lnTo>
                  <a:lnTo>
                    <a:pt x="2221799" y="2578074"/>
                  </a:lnTo>
                  <a:lnTo>
                    <a:pt x="2259062" y="2553213"/>
                  </a:lnTo>
                  <a:lnTo>
                    <a:pt x="2295474" y="2527247"/>
                  </a:lnTo>
                  <a:lnTo>
                    <a:pt x="2331009" y="2500201"/>
                  </a:lnTo>
                  <a:lnTo>
                    <a:pt x="2365642" y="2472101"/>
                  </a:lnTo>
                  <a:lnTo>
                    <a:pt x="2399348" y="2442970"/>
                  </a:lnTo>
                  <a:lnTo>
                    <a:pt x="2432103" y="2412832"/>
                  </a:lnTo>
                  <a:lnTo>
                    <a:pt x="2463880" y="2381714"/>
                  </a:lnTo>
                  <a:lnTo>
                    <a:pt x="2494655" y="2349639"/>
                  </a:lnTo>
                  <a:lnTo>
                    <a:pt x="2524404" y="2316631"/>
                  </a:lnTo>
                  <a:lnTo>
                    <a:pt x="2553099" y="2282716"/>
                  </a:lnTo>
                  <a:lnTo>
                    <a:pt x="2580718" y="2247918"/>
                  </a:lnTo>
                  <a:lnTo>
                    <a:pt x="2607234" y="2212261"/>
                  </a:lnTo>
                  <a:lnTo>
                    <a:pt x="2632622" y="2175771"/>
                  </a:lnTo>
                  <a:lnTo>
                    <a:pt x="2656858" y="2138471"/>
                  </a:lnTo>
                  <a:lnTo>
                    <a:pt x="2679915" y="2100386"/>
                  </a:lnTo>
                  <a:lnTo>
                    <a:pt x="2701770" y="2061541"/>
                  </a:lnTo>
                  <a:lnTo>
                    <a:pt x="2722397" y="2021961"/>
                  </a:lnTo>
                  <a:lnTo>
                    <a:pt x="2741770" y="1981670"/>
                  </a:lnTo>
                  <a:lnTo>
                    <a:pt x="2759866" y="1940692"/>
                  </a:lnTo>
                  <a:lnTo>
                    <a:pt x="2776658" y="1899052"/>
                  </a:lnTo>
                  <a:lnTo>
                    <a:pt x="2792121" y="1856775"/>
                  </a:lnTo>
                  <a:lnTo>
                    <a:pt x="2806231" y="1813886"/>
                  </a:lnTo>
                  <a:lnTo>
                    <a:pt x="2818962" y="1770408"/>
                  </a:lnTo>
                  <a:lnTo>
                    <a:pt x="2830290" y="1726367"/>
                  </a:lnTo>
                  <a:lnTo>
                    <a:pt x="2840188" y="1681787"/>
                  </a:lnTo>
                  <a:lnTo>
                    <a:pt x="2848633" y="1636693"/>
                  </a:lnTo>
                  <a:lnTo>
                    <a:pt x="2855598" y="1591108"/>
                  </a:lnTo>
                  <a:lnTo>
                    <a:pt x="2861060" y="1545059"/>
                  </a:lnTo>
                  <a:lnTo>
                    <a:pt x="2864992" y="1498569"/>
                  </a:lnTo>
                  <a:lnTo>
                    <a:pt x="2867369" y="1451663"/>
                  </a:lnTo>
                  <a:lnTo>
                    <a:pt x="2868168" y="1404366"/>
                  </a:lnTo>
                  <a:lnTo>
                    <a:pt x="2867369" y="1357068"/>
                  </a:lnTo>
                  <a:lnTo>
                    <a:pt x="2864992" y="1310162"/>
                  </a:lnTo>
                  <a:lnTo>
                    <a:pt x="2861060" y="1263672"/>
                  </a:lnTo>
                  <a:lnTo>
                    <a:pt x="2855598" y="1217623"/>
                  </a:lnTo>
                  <a:lnTo>
                    <a:pt x="2848633" y="1172038"/>
                  </a:lnTo>
                  <a:lnTo>
                    <a:pt x="2840188" y="1126944"/>
                  </a:lnTo>
                  <a:lnTo>
                    <a:pt x="2830290" y="1082364"/>
                  </a:lnTo>
                  <a:lnTo>
                    <a:pt x="2818962" y="1038323"/>
                  </a:lnTo>
                  <a:lnTo>
                    <a:pt x="2806231" y="994845"/>
                  </a:lnTo>
                  <a:lnTo>
                    <a:pt x="2792121" y="951956"/>
                  </a:lnTo>
                  <a:lnTo>
                    <a:pt x="2776658" y="909679"/>
                  </a:lnTo>
                  <a:lnTo>
                    <a:pt x="2759866" y="868039"/>
                  </a:lnTo>
                  <a:lnTo>
                    <a:pt x="2741770" y="827061"/>
                  </a:lnTo>
                  <a:lnTo>
                    <a:pt x="2722397" y="786770"/>
                  </a:lnTo>
                  <a:lnTo>
                    <a:pt x="2701770" y="747190"/>
                  </a:lnTo>
                  <a:lnTo>
                    <a:pt x="2679915" y="708345"/>
                  </a:lnTo>
                  <a:lnTo>
                    <a:pt x="2656858" y="670260"/>
                  </a:lnTo>
                  <a:lnTo>
                    <a:pt x="2632622" y="632960"/>
                  </a:lnTo>
                  <a:lnTo>
                    <a:pt x="2607234" y="596470"/>
                  </a:lnTo>
                  <a:lnTo>
                    <a:pt x="2580718" y="560813"/>
                  </a:lnTo>
                  <a:lnTo>
                    <a:pt x="2553099" y="526015"/>
                  </a:lnTo>
                  <a:lnTo>
                    <a:pt x="2524404" y="492100"/>
                  </a:lnTo>
                  <a:lnTo>
                    <a:pt x="2494655" y="459092"/>
                  </a:lnTo>
                  <a:lnTo>
                    <a:pt x="2463880" y="427017"/>
                  </a:lnTo>
                  <a:lnTo>
                    <a:pt x="2432103" y="395899"/>
                  </a:lnTo>
                  <a:lnTo>
                    <a:pt x="2399348" y="365761"/>
                  </a:lnTo>
                  <a:lnTo>
                    <a:pt x="2365642" y="336630"/>
                  </a:lnTo>
                  <a:lnTo>
                    <a:pt x="2331009" y="308530"/>
                  </a:lnTo>
                  <a:lnTo>
                    <a:pt x="2295474" y="281484"/>
                  </a:lnTo>
                  <a:lnTo>
                    <a:pt x="2259062" y="255518"/>
                  </a:lnTo>
                  <a:lnTo>
                    <a:pt x="2221799" y="230657"/>
                  </a:lnTo>
                  <a:lnTo>
                    <a:pt x="2183710" y="206924"/>
                  </a:lnTo>
                  <a:lnTo>
                    <a:pt x="2144820" y="184345"/>
                  </a:lnTo>
                  <a:lnTo>
                    <a:pt x="2105153" y="162943"/>
                  </a:lnTo>
                  <a:lnTo>
                    <a:pt x="2064735" y="142745"/>
                  </a:lnTo>
                  <a:lnTo>
                    <a:pt x="2023591" y="123773"/>
                  </a:lnTo>
                  <a:lnTo>
                    <a:pt x="1981747" y="106053"/>
                  </a:lnTo>
                  <a:lnTo>
                    <a:pt x="1939227" y="89610"/>
                  </a:lnTo>
                  <a:lnTo>
                    <a:pt x="1896056" y="74467"/>
                  </a:lnTo>
                  <a:lnTo>
                    <a:pt x="1852259" y="60650"/>
                  </a:lnTo>
                  <a:lnTo>
                    <a:pt x="1807862" y="48183"/>
                  </a:lnTo>
                  <a:lnTo>
                    <a:pt x="1762890" y="37091"/>
                  </a:lnTo>
                  <a:lnTo>
                    <a:pt x="1717367" y="27398"/>
                  </a:lnTo>
                  <a:lnTo>
                    <a:pt x="1671320" y="19129"/>
                  </a:lnTo>
                  <a:lnTo>
                    <a:pt x="1624772" y="12308"/>
                  </a:lnTo>
                  <a:lnTo>
                    <a:pt x="1577750" y="6960"/>
                  </a:lnTo>
                  <a:lnTo>
                    <a:pt x="1530277" y="3109"/>
                  </a:lnTo>
                  <a:lnTo>
                    <a:pt x="1482380" y="781"/>
                  </a:lnTo>
                  <a:lnTo>
                    <a:pt x="1434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93457" y="3219450"/>
              <a:ext cx="2868295" cy="2809240"/>
            </a:xfrm>
            <a:custGeom>
              <a:avLst/>
              <a:gdLst/>
              <a:ahLst/>
              <a:cxnLst/>
              <a:rect l="l" t="t" r="r" b="b"/>
              <a:pathLst>
                <a:path w="2868295" h="2809240">
                  <a:moveTo>
                    <a:pt x="0" y="1404366"/>
                  </a:moveTo>
                  <a:lnTo>
                    <a:pt x="798" y="1357068"/>
                  </a:lnTo>
                  <a:lnTo>
                    <a:pt x="3175" y="1310162"/>
                  </a:lnTo>
                  <a:lnTo>
                    <a:pt x="7107" y="1263672"/>
                  </a:lnTo>
                  <a:lnTo>
                    <a:pt x="12569" y="1217623"/>
                  </a:lnTo>
                  <a:lnTo>
                    <a:pt x="19534" y="1172038"/>
                  </a:lnTo>
                  <a:lnTo>
                    <a:pt x="27979" y="1126944"/>
                  </a:lnTo>
                  <a:lnTo>
                    <a:pt x="37877" y="1082364"/>
                  </a:lnTo>
                  <a:lnTo>
                    <a:pt x="49205" y="1038323"/>
                  </a:lnTo>
                  <a:lnTo>
                    <a:pt x="61936" y="994845"/>
                  </a:lnTo>
                  <a:lnTo>
                    <a:pt x="76046" y="951956"/>
                  </a:lnTo>
                  <a:lnTo>
                    <a:pt x="91509" y="909679"/>
                  </a:lnTo>
                  <a:lnTo>
                    <a:pt x="108301" y="868039"/>
                  </a:lnTo>
                  <a:lnTo>
                    <a:pt x="126397" y="827061"/>
                  </a:lnTo>
                  <a:lnTo>
                    <a:pt x="145770" y="786770"/>
                  </a:lnTo>
                  <a:lnTo>
                    <a:pt x="166397" y="747190"/>
                  </a:lnTo>
                  <a:lnTo>
                    <a:pt x="188252" y="708345"/>
                  </a:lnTo>
                  <a:lnTo>
                    <a:pt x="211309" y="670260"/>
                  </a:lnTo>
                  <a:lnTo>
                    <a:pt x="235545" y="632960"/>
                  </a:lnTo>
                  <a:lnTo>
                    <a:pt x="260933" y="596470"/>
                  </a:lnTo>
                  <a:lnTo>
                    <a:pt x="287449" y="560813"/>
                  </a:lnTo>
                  <a:lnTo>
                    <a:pt x="315068" y="526015"/>
                  </a:lnTo>
                  <a:lnTo>
                    <a:pt x="343763" y="492100"/>
                  </a:lnTo>
                  <a:lnTo>
                    <a:pt x="373512" y="459092"/>
                  </a:lnTo>
                  <a:lnTo>
                    <a:pt x="404287" y="427017"/>
                  </a:lnTo>
                  <a:lnTo>
                    <a:pt x="436064" y="395899"/>
                  </a:lnTo>
                  <a:lnTo>
                    <a:pt x="468819" y="365761"/>
                  </a:lnTo>
                  <a:lnTo>
                    <a:pt x="502525" y="336630"/>
                  </a:lnTo>
                  <a:lnTo>
                    <a:pt x="537158" y="308530"/>
                  </a:lnTo>
                  <a:lnTo>
                    <a:pt x="572693" y="281484"/>
                  </a:lnTo>
                  <a:lnTo>
                    <a:pt x="609105" y="255518"/>
                  </a:lnTo>
                  <a:lnTo>
                    <a:pt x="646368" y="230657"/>
                  </a:lnTo>
                  <a:lnTo>
                    <a:pt x="684457" y="206924"/>
                  </a:lnTo>
                  <a:lnTo>
                    <a:pt x="723347" y="184345"/>
                  </a:lnTo>
                  <a:lnTo>
                    <a:pt x="763014" y="162943"/>
                  </a:lnTo>
                  <a:lnTo>
                    <a:pt x="803432" y="142745"/>
                  </a:lnTo>
                  <a:lnTo>
                    <a:pt x="844576" y="123773"/>
                  </a:lnTo>
                  <a:lnTo>
                    <a:pt x="886420" y="106053"/>
                  </a:lnTo>
                  <a:lnTo>
                    <a:pt x="928940" y="89610"/>
                  </a:lnTo>
                  <a:lnTo>
                    <a:pt x="972111" y="74467"/>
                  </a:lnTo>
                  <a:lnTo>
                    <a:pt x="1015908" y="60650"/>
                  </a:lnTo>
                  <a:lnTo>
                    <a:pt x="1060305" y="48183"/>
                  </a:lnTo>
                  <a:lnTo>
                    <a:pt x="1105277" y="37091"/>
                  </a:lnTo>
                  <a:lnTo>
                    <a:pt x="1150800" y="27398"/>
                  </a:lnTo>
                  <a:lnTo>
                    <a:pt x="1196847" y="19129"/>
                  </a:lnTo>
                  <a:lnTo>
                    <a:pt x="1243395" y="12308"/>
                  </a:lnTo>
                  <a:lnTo>
                    <a:pt x="1290417" y="6960"/>
                  </a:lnTo>
                  <a:lnTo>
                    <a:pt x="1337890" y="3109"/>
                  </a:lnTo>
                  <a:lnTo>
                    <a:pt x="1385787" y="781"/>
                  </a:lnTo>
                  <a:lnTo>
                    <a:pt x="1434084" y="0"/>
                  </a:lnTo>
                  <a:lnTo>
                    <a:pt x="1482380" y="781"/>
                  </a:lnTo>
                  <a:lnTo>
                    <a:pt x="1530277" y="3109"/>
                  </a:lnTo>
                  <a:lnTo>
                    <a:pt x="1577750" y="6960"/>
                  </a:lnTo>
                  <a:lnTo>
                    <a:pt x="1624772" y="12308"/>
                  </a:lnTo>
                  <a:lnTo>
                    <a:pt x="1671320" y="19129"/>
                  </a:lnTo>
                  <a:lnTo>
                    <a:pt x="1717367" y="27398"/>
                  </a:lnTo>
                  <a:lnTo>
                    <a:pt x="1762890" y="37091"/>
                  </a:lnTo>
                  <a:lnTo>
                    <a:pt x="1807862" y="48183"/>
                  </a:lnTo>
                  <a:lnTo>
                    <a:pt x="1852259" y="60650"/>
                  </a:lnTo>
                  <a:lnTo>
                    <a:pt x="1896056" y="74467"/>
                  </a:lnTo>
                  <a:lnTo>
                    <a:pt x="1939227" y="89610"/>
                  </a:lnTo>
                  <a:lnTo>
                    <a:pt x="1981747" y="106053"/>
                  </a:lnTo>
                  <a:lnTo>
                    <a:pt x="2023591" y="123773"/>
                  </a:lnTo>
                  <a:lnTo>
                    <a:pt x="2064735" y="142745"/>
                  </a:lnTo>
                  <a:lnTo>
                    <a:pt x="2105153" y="162943"/>
                  </a:lnTo>
                  <a:lnTo>
                    <a:pt x="2144820" y="184345"/>
                  </a:lnTo>
                  <a:lnTo>
                    <a:pt x="2183710" y="206924"/>
                  </a:lnTo>
                  <a:lnTo>
                    <a:pt x="2221799" y="230657"/>
                  </a:lnTo>
                  <a:lnTo>
                    <a:pt x="2259062" y="255518"/>
                  </a:lnTo>
                  <a:lnTo>
                    <a:pt x="2295474" y="281484"/>
                  </a:lnTo>
                  <a:lnTo>
                    <a:pt x="2331009" y="308530"/>
                  </a:lnTo>
                  <a:lnTo>
                    <a:pt x="2365642" y="336630"/>
                  </a:lnTo>
                  <a:lnTo>
                    <a:pt x="2399348" y="365761"/>
                  </a:lnTo>
                  <a:lnTo>
                    <a:pt x="2432103" y="395899"/>
                  </a:lnTo>
                  <a:lnTo>
                    <a:pt x="2463880" y="427017"/>
                  </a:lnTo>
                  <a:lnTo>
                    <a:pt x="2494655" y="459092"/>
                  </a:lnTo>
                  <a:lnTo>
                    <a:pt x="2524404" y="492100"/>
                  </a:lnTo>
                  <a:lnTo>
                    <a:pt x="2553099" y="526015"/>
                  </a:lnTo>
                  <a:lnTo>
                    <a:pt x="2580718" y="560813"/>
                  </a:lnTo>
                  <a:lnTo>
                    <a:pt x="2607234" y="596470"/>
                  </a:lnTo>
                  <a:lnTo>
                    <a:pt x="2632622" y="632960"/>
                  </a:lnTo>
                  <a:lnTo>
                    <a:pt x="2656858" y="670260"/>
                  </a:lnTo>
                  <a:lnTo>
                    <a:pt x="2679915" y="708345"/>
                  </a:lnTo>
                  <a:lnTo>
                    <a:pt x="2701770" y="747190"/>
                  </a:lnTo>
                  <a:lnTo>
                    <a:pt x="2722397" y="786770"/>
                  </a:lnTo>
                  <a:lnTo>
                    <a:pt x="2741770" y="827061"/>
                  </a:lnTo>
                  <a:lnTo>
                    <a:pt x="2759866" y="868039"/>
                  </a:lnTo>
                  <a:lnTo>
                    <a:pt x="2776658" y="909679"/>
                  </a:lnTo>
                  <a:lnTo>
                    <a:pt x="2792121" y="951956"/>
                  </a:lnTo>
                  <a:lnTo>
                    <a:pt x="2806231" y="994845"/>
                  </a:lnTo>
                  <a:lnTo>
                    <a:pt x="2818962" y="1038323"/>
                  </a:lnTo>
                  <a:lnTo>
                    <a:pt x="2830290" y="1082364"/>
                  </a:lnTo>
                  <a:lnTo>
                    <a:pt x="2840188" y="1126944"/>
                  </a:lnTo>
                  <a:lnTo>
                    <a:pt x="2848633" y="1172038"/>
                  </a:lnTo>
                  <a:lnTo>
                    <a:pt x="2855598" y="1217623"/>
                  </a:lnTo>
                  <a:lnTo>
                    <a:pt x="2861060" y="1263672"/>
                  </a:lnTo>
                  <a:lnTo>
                    <a:pt x="2864992" y="1310162"/>
                  </a:lnTo>
                  <a:lnTo>
                    <a:pt x="2867369" y="1357068"/>
                  </a:lnTo>
                  <a:lnTo>
                    <a:pt x="2868168" y="1404366"/>
                  </a:lnTo>
                  <a:lnTo>
                    <a:pt x="2867369" y="1451663"/>
                  </a:lnTo>
                  <a:lnTo>
                    <a:pt x="2864992" y="1498569"/>
                  </a:lnTo>
                  <a:lnTo>
                    <a:pt x="2861060" y="1545059"/>
                  </a:lnTo>
                  <a:lnTo>
                    <a:pt x="2855598" y="1591108"/>
                  </a:lnTo>
                  <a:lnTo>
                    <a:pt x="2848633" y="1636693"/>
                  </a:lnTo>
                  <a:lnTo>
                    <a:pt x="2840188" y="1681787"/>
                  </a:lnTo>
                  <a:lnTo>
                    <a:pt x="2830290" y="1726367"/>
                  </a:lnTo>
                  <a:lnTo>
                    <a:pt x="2818962" y="1770408"/>
                  </a:lnTo>
                  <a:lnTo>
                    <a:pt x="2806231" y="1813886"/>
                  </a:lnTo>
                  <a:lnTo>
                    <a:pt x="2792121" y="1856775"/>
                  </a:lnTo>
                  <a:lnTo>
                    <a:pt x="2776658" y="1899052"/>
                  </a:lnTo>
                  <a:lnTo>
                    <a:pt x="2759866" y="1940692"/>
                  </a:lnTo>
                  <a:lnTo>
                    <a:pt x="2741770" y="1981670"/>
                  </a:lnTo>
                  <a:lnTo>
                    <a:pt x="2722397" y="2021961"/>
                  </a:lnTo>
                  <a:lnTo>
                    <a:pt x="2701770" y="2061541"/>
                  </a:lnTo>
                  <a:lnTo>
                    <a:pt x="2679915" y="2100386"/>
                  </a:lnTo>
                  <a:lnTo>
                    <a:pt x="2656858" y="2138471"/>
                  </a:lnTo>
                  <a:lnTo>
                    <a:pt x="2632622" y="2175771"/>
                  </a:lnTo>
                  <a:lnTo>
                    <a:pt x="2607234" y="2212261"/>
                  </a:lnTo>
                  <a:lnTo>
                    <a:pt x="2580718" y="2247918"/>
                  </a:lnTo>
                  <a:lnTo>
                    <a:pt x="2553099" y="2282716"/>
                  </a:lnTo>
                  <a:lnTo>
                    <a:pt x="2524404" y="2316631"/>
                  </a:lnTo>
                  <a:lnTo>
                    <a:pt x="2494655" y="2349639"/>
                  </a:lnTo>
                  <a:lnTo>
                    <a:pt x="2463880" y="2381714"/>
                  </a:lnTo>
                  <a:lnTo>
                    <a:pt x="2432103" y="2412832"/>
                  </a:lnTo>
                  <a:lnTo>
                    <a:pt x="2399348" y="2442970"/>
                  </a:lnTo>
                  <a:lnTo>
                    <a:pt x="2365642" y="2472101"/>
                  </a:lnTo>
                  <a:lnTo>
                    <a:pt x="2331009" y="2500201"/>
                  </a:lnTo>
                  <a:lnTo>
                    <a:pt x="2295474" y="2527247"/>
                  </a:lnTo>
                  <a:lnTo>
                    <a:pt x="2259062" y="2553213"/>
                  </a:lnTo>
                  <a:lnTo>
                    <a:pt x="2221799" y="2578074"/>
                  </a:lnTo>
                  <a:lnTo>
                    <a:pt x="2183710" y="2601807"/>
                  </a:lnTo>
                  <a:lnTo>
                    <a:pt x="2144820" y="2624386"/>
                  </a:lnTo>
                  <a:lnTo>
                    <a:pt x="2105153" y="2645788"/>
                  </a:lnTo>
                  <a:lnTo>
                    <a:pt x="2064735" y="2665986"/>
                  </a:lnTo>
                  <a:lnTo>
                    <a:pt x="2023591" y="2684958"/>
                  </a:lnTo>
                  <a:lnTo>
                    <a:pt x="1981747" y="2702678"/>
                  </a:lnTo>
                  <a:lnTo>
                    <a:pt x="1939227" y="2719121"/>
                  </a:lnTo>
                  <a:lnTo>
                    <a:pt x="1896056" y="2734264"/>
                  </a:lnTo>
                  <a:lnTo>
                    <a:pt x="1852259" y="2748081"/>
                  </a:lnTo>
                  <a:lnTo>
                    <a:pt x="1807862" y="2760548"/>
                  </a:lnTo>
                  <a:lnTo>
                    <a:pt x="1762890" y="2771640"/>
                  </a:lnTo>
                  <a:lnTo>
                    <a:pt x="1717367" y="2781333"/>
                  </a:lnTo>
                  <a:lnTo>
                    <a:pt x="1671320" y="2789602"/>
                  </a:lnTo>
                  <a:lnTo>
                    <a:pt x="1624772" y="2796423"/>
                  </a:lnTo>
                  <a:lnTo>
                    <a:pt x="1577750" y="2801771"/>
                  </a:lnTo>
                  <a:lnTo>
                    <a:pt x="1530277" y="2805622"/>
                  </a:lnTo>
                  <a:lnTo>
                    <a:pt x="1482380" y="2807950"/>
                  </a:lnTo>
                  <a:lnTo>
                    <a:pt x="1434084" y="2808732"/>
                  </a:lnTo>
                  <a:lnTo>
                    <a:pt x="1385787" y="2807950"/>
                  </a:lnTo>
                  <a:lnTo>
                    <a:pt x="1337890" y="2805622"/>
                  </a:lnTo>
                  <a:lnTo>
                    <a:pt x="1290417" y="2801771"/>
                  </a:lnTo>
                  <a:lnTo>
                    <a:pt x="1243395" y="2796423"/>
                  </a:lnTo>
                  <a:lnTo>
                    <a:pt x="1196847" y="2789602"/>
                  </a:lnTo>
                  <a:lnTo>
                    <a:pt x="1150800" y="2781333"/>
                  </a:lnTo>
                  <a:lnTo>
                    <a:pt x="1105277" y="2771640"/>
                  </a:lnTo>
                  <a:lnTo>
                    <a:pt x="1060305" y="2760548"/>
                  </a:lnTo>
                  <a:lnTo>
                    <a:pt x="1015908" y="2748081"/>
                  </a:lnTo>
                  <a:lnTo>
                    <a:pt x="972111" y="2734264"/>
                  </a:lnTo>
                  <a:lnTo>
                    <a:pt x="928940" y="2719121"/>
                  </a:lnTo>
                  <a:lnTo>
                    <a:pt x="886420" y="2702678"/>
                  </a:lnTo>
                  <a:lnTo>
                    <a:pt x="844576" y="2684958"/>
                  </a:lnTo>
                  <a:lnTo>
                    <a:pt x="803432" y="2665986"/>
                  </a:lnTo>
                  <a:lnTo>
                    <a:pt x="763014" y="2645788"/>
                  </a:lnTo>
                  <a:lnTo>
                    <a:pt x="723347" y="2624386"/>
                  </a:lnTo>
                  <a:lnTo>
                    <a:pt x="684457" y="2601807"/>
                  </a:lnTo>
                  <a:lnTo>
                    <a:pt x="646368" y="2578074"/>
                  </a:lnTo>
                  <a:lnTo>
                    <a:pt x="609105" y="2553213"/>
                  </a:lnTo>
                  <a:lnTo>
                    <a:pt x="572693" y="2527247"/>
                  </a:lnTo>
                  <a:lnTo>
                    <a:pt x="537158" y="2500201"/>
                  </a:lnTo>
                  <a:lnTo>
                    <a:pt x="502525" y="2472101"/>
                  </a:lnTo>
                  <a:lnTo>
                    <a:pt x="468819" y="2442970"/>
                  </a:lnTo>
                  <a:lnTo>
                    <a:pt x="436064" y="2412832"/>
                  </a:lnTo>
                  <a:lnTo>
                    <a:pt x="404287" y="2381714"/>
                  </a:lnTo>
                  <a:lnTo>
                    <a:pt x="373512" y="2349639"/>
                  </a:lnTo>
                  <a:lnTo>
                    <a:pt x="343763" y="2316631"/>
                  </a:lnTo>
                  <a:lnTo>
                    <a:pt x="315068" y="2282716"/>
                  </a:lnTo>
                  <a:lnTo>
                    <a:pt x="287449" y="2247918"/>
                  </a:lnTo>
                  <a:lnTo>
                    <a:pt x="260933" y="2212261"/>
                  </a:lnTo>
                  <a:lnTo>
                    <a:pt x="235545" y="2175771"/>
                  </a:lnTo>
                  <a:lnTo>
                    <a:pt x="211309" y="2138471"/>
                  </a:lnTo>
                  <a:lnTo>
                    <a:pt x="188252" y="2100386"/>
                  </a:lnTo>
                  <a:lnTo>
                    <a:pt x="166397" y="2061541"/>
                  </a:lnTo>
                  <a:lnTo>
                    <a:pt x="145770" y="2021961"/>
                  </a:lnTo>
                  <a:lnTo>
                    <a:pt x="126397" y="1981670"/>
                  </a:lnTo>
                  <a:lnTo>
                    <a:pt x="108301" y="1940692"/>
                  </a:lnTo>
                  <a:lnTo>
                    <a:pt x="91509" y="1899052"/>
                  </a:lnTo>
                  <a:lnTo>
                    <a:pt x="76046" y="1856775"/>
                  </a:lnTo>
                  <a:lnTo>
                    <a:pt x="61936" y="1813886"/>
                  </a:lnTo>
                  <a:lnTo>
                    <a:pt x="49205" y="1770408"/>
                  </a:lnTo>
                  <a:lnTo>
                    <a:pt x="37877" y="1726367"/>
                  </a:lnTo>
                  <a:lnTo>
                    <a:pt x="27979" y="1681787"/>
                  </a:lnTo>
                  <a:lnTo>
                    <a:pt x="19534" y="1636693"/>
                  </a:lnTo>
                  <a:lnTo>
                    <a:pt x="12569" y="1591108"/>
                  </a:lnTo>
                  <a:lnTo>
                    <a:pt x="7107" y="1545059"/>
                  </a:lnTo>
                  <a:lnTo>
                    <a:pt x="3175" y="1498569"/>
                  </a:lnTo>
                  <a:lnTo>
                    <a:pt x="798" y="1451663"/>
                  </a:lnTo>
                  <a:lnTo>
                    <a:pt x="0" y="140436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59801" y="4004309"/>
              <a:ext cx="1935480" cy="1256030"/>
            </a:xfrm>
            <a:custGeom>
              <a:avLst/>
              <a:gdLst/>
              <a:ahLst/>
              <a:cxnLst/>
              <a:rect l="l" t="t" r="r" b="b"/>
              <a:pathLst>
                <a:path w="1935479" h="1256029">
                  <a:moveTo>
                    <a:pt x="1935479" y="0"/>
                  </a:moveTo>
                  <a:lnTo>
                    <a:pt x="0" y="0"/>
                  </a:lnTo>
                  <a:lnTo>
                    <a:pt x="0" y="1255776"/>
                  </a:lnTo>
                  <a:lnTo>
                    <a:pt x="1935479" y="1255776"/>
                  </a:lnTo>
                  <a:lnTo>
                    <a:pt x="1935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59801" y="4004309"/>
              <a:ext cx="1935480" cy="1256030"/>
            </a:xfrm>
            <a:custGeom>
              <a:avLst/>
              <a:gdLst/>
              <a:ahLst/>
              <a:cxnLst/>
              <a:rect l="l" t="t" r="r" b="b"/>
              <a:pathLst>
                <a:path w="1935479" h="1256029">
                  <a:moveTo>
                    <a:pt x="0" y="1255776"/>
                  </a:moveTo>
                  <a:lnTo>
                    <a:pt x="1935479" y="1255776"/>
                  </a:lnTo>
                  <a:lnTo>
                    <a:pt x="1935479" y="0"/>
                  </a:lnTo>
                  <a:lnTo>
                    <a:pt x="0" y="0"/>
                  </a:lnTo>
                  <a:lnTo>
                    <a:pt x="0" y="125577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1157" y="4193286"/>
              <a:ext cx="1598930" cy="878205"/>
            </a:xfrm>
            <a:custGeom>
              <a:avLst/>
              <a:gdLst/>
              <a:ahLst/>
              <a:cxnLst/>
              <a:rect l="l" t="t" r="r" b="b"/>
              <a:pathLst>
                <a:path w="1598929" h="878204">
                  <a:moveTo>
                    <a:pt x="0" y="321563"/>
                  </a:moveTo>
                  <a:lnTo>
                    <a:pt x="254507" y="321563"/>
                  </a:lnTo>
                  <a:lnTo>
                    <a:pt x="254507" y="9143"/>
                  </a:lnTo>
                  <a:lnTo>
                    <a:pt x="0" y="9143"/>
                  </a:lnTo>
                  <a:lnTo>
                    <a:pt x="0" y="321563"/>
                  </a:lnTo>
                  <a:close/>
                </a:path>
                <a:path w="1598929" h="878204">
                  <a:moveTo>
                    <a:pt x="448056" y="321563"/>
                  </a:moveTo>
                  <a:lnTo>
                    <a:pt x="702564" y="321563"/>
                  </a:lnTo>
                  <a:lnTo>
                    <a:pt x="702564" y="9143"/>
                  </a:lnTo>
                  <a:lnTo>
                    <a:pt x="448056" y="9143"/>
                  </a:lnTo>
                  <a:lnTo>
                    <a:pt x="448056" y="321563"/>
                  </a:lnTo>
                  <a:close/>
                </a:path>
                <a:path w="1598929" h="878204">
                  <a:moveTo>
                    <a:pt x="896112" y="321563"/>
                  </a:moveTo>
                  <a:lnTo>
                    <a:pt x="1150620" y="321563"/>
                  </a:lnTo>
                  <a:lnTo>
                    <a:pt x="1150620" y="9143"/>
                  </a:lnTo>
                  <a:lnTo>
                    <a:pt x="896112" y="9143"/>
                  </a:lnTo>
                  <a:lnTo>
                    <a:pt x="896112" y="321563"/>
                  </a:lnTo>
                  <a:close/>
                </a:path>
                <a:path w="1598929" h="878204">
                  <a:moveTo>
                    <a:pt x="1344168" y="313944"/>
                  </a:moveTo>
                  <a:lnTo>
                    <a:pt x="1598676" y="313944"/>
                  </a:lnTo>
                  <a:lnTo>
                    <a:pt x="1598676" y="0"/>
                  </a:lnTo>
                  <a:lnTo>
                    <a:pt x="1344168" y="0"/>
                  </a:lnTo>
                  <a:lnTo>
                    <a:pt x="1344168" y="313944"/>
                  </a:lnTo>
                  <a:close/>
                </a:path>
                <a:path w="1598929" h="878204">
                  <a:moveTo>
                    <a:pt x="0" y="877824"/>
                  </a:moveTo>
                  <a:lnTo>
                    <a:pt x="254507" y="877824"/>
                  </a:lnTo>
                  <a:lnTo>
                    <a:pt x="254507" y="565404"/>
                  </a:lnTo>
                  <a:lnTo>
                    <a:pt x="0" y="565404"/>
                  </a:lnTo>
                  <a:lnTo>
                    <a:pt x="0" y="877824"/>
                  </a:lnTo>
                  <a:close/>
                </a:path>
                <a:path w="1598929" h="878204">
                  <a:moveTo>
                    <a:pt x="448056" y="877824"/>
                  </a:moveTo>
                  <a:lnTo>
                    <a:pt x="702564" y="877824"/>
                  </a:lnTo>
                  <a:lnTo>
                    <a:pt x="702564" y="565404"/>
                  </a:lnTo>
                  <a:lnTo>
                    <a:pt x="448056" y="565404"/>
                  </a:lnTo>
                  <a:lnTo>
                    <a:pt x="448056" y="877824"/>
                  </a:lnTo>
                  <a:close/>
                </a:path>
                <a:path w="1598929" h="878204">
                  <a:moveTo>
                    <a:pt x="896112" y="877824"/>
                  </a:moveTo>
                  <a:lnTo>
                    <a:pt x="1150620" y="877824"/>
                  </a:lnTo>
                  <a:lnTo>
                    <a:pt x="1150620" y="565404"/>
                  </a:lnTo>
                  <a:lnTo>
                    <a:pt x="896112" y="565404"/>
                  </a:lnTo>
                  <a:lnTo>
                    <a:pt x="896112" y="877824"/>
                  </a:lnTo>
                  <a:close/>
                </a:path>
                <a:path w="1598929" h="878204">
                  <a:moveTo>
                    <a:pt x="1344168" y="870203"/>
                  </a:moveTo>
                  <a:lnTo>
                    <a:pt x="1598676" y="870203"/>
                  </a:lnTo>
                  <a:lnTo>
                    <a:pt x="1598676" y="556259"/>
                  </a:lnTo>
                  <a:lnTo>
                    <a:pt x="1344168" y="556259"/>
                  </a:lnTo>
                  <a:lnTo>
                    <a:pt x="1344168" y="87020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952613" y="5262498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满盘块队列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8946" y="3388614"/>
            <a:ext cx="2562225" cy="2472055"/>
          </a:xfrm>
          <a:custGeom>
            <a:avLst/>
            <a:gdLst/>
            <a:ahLst/>
            <a:cxnLst/>
            <a:rect l="l" t="t" r="r" b="b"/>
            <a:pathLst>
              <a:path w="2562225" h="2472054">
                <a:moveTo>
                  <a:pt x="0" y="2471928"/>
                </a:moveTo>
                <a:lnTo>
                  <a:pt x="2561844" y="2471928"/>
                </a:lnTo>
                <a:lnTo>
                  <a:pt x="2561844" y="0"/>
                </a:lnTo>
                <a:lnTo>
                  <a:pt x="0" y="0"/>
                </a:lnTo>
                <a:lnTo>
                  <a:pt x="0" y="2471928"/>
                </a:lnTo>
                <a:close/>
              </a:path>
              <a:path w="2562225" h="2472054">
                <a:moveTo>
                  <a:pt x="294131" y="697992"/>
                </a:moveTo>
                <a:lnTo>
                  <a:pt x="550163" y="697992"/>
                </a:lnTo>
                <a:lnTo>
                  <a:pt x="550163" y="385572"/>
                </a:lnTo>
                <a:lnTo>
                  <a:pt x="294131" y="385572"/>
                </a:lnTo>
                <a:lnTo>
                  <a:pt x="294131" y="697992"/>
                </a:lnTo>
                <a:close/>
              </a:path>
              <a:path w="2562225" h="2472054">
                <a:moveTo>
                  <a:pt x="851915" y="697992"/>
                </a:moveTo>
                <a:lnTo>
                  <a:pt x="1107948" y="697992"/>
                </a:lnTo>
                <a:lnTo>
                  <a:pt x="1107948" y="385572"/>
                </a:lnTo>
                <a:lnTo>
                  <a:pt x="851915" y="385572"/>
                </a:lnTo>
                <a:lnTo>
                  <a:pt x="851915" y="697992"/>
                </a:lnTo>
                <a:close/>
              </a:path>
              <a:path w="2562225" h="2472054">
                <a:moveTo>
                  <a:pt x="1405127" y="697992"/>
                </a:moveTo>
                <a:lnTo>
                  <a:pt x="1659636" y="697992"/>
                </a:lnTo>
                <a:lnTo>
                  <a:pt x="1659636" y="385572"/>
                </a:lnTo>
                <a:lnTo>
                  <a:pt x="1405127" y="385572"/>
                </a:lnTo>
                <a:lnTo>
                  <a:pt x="1405127" y="697992"/>
                </a:lnTo>
                <a:close/>
              </a:path>
              <a:path w="2562225" h="2472054">
                <a:moveTo>
                  <a:pt x="1952243" y="697992"/>
                </a:moveTo>
                <a:lnTo>
                  <a:pt x="2208276" y="697992"/>
                </a:lnTo>
                <a:lnTo>
                  <a:pt x="2208276" y="385572"/>
                </a:lnTo>
                <a:lnTo>
                  <a:pt x="1952243" y="385572"/>
                </a:lnTo>
                <a:lnTo>
                  <a:pt x="1952243" y="69799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95394" y="4310634"/>
            <a:ext cx="1367155" cy="3143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SimSun"/>
                <a:cs typeface="SimSun"/>
              </a:rPr>
              <a:t>打印缓冲区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06036" y="4077080"/>
            <a:ext cx="1804035" cy="1148715"/>
            <a:chOff x="4106036" y="4077080"/>
            <a:chExt cx="1804035" cy="1148715"/>
          </a:xfrm>
        </p:grpSpPr>
        <p:sp>
          <p:nvSpPr>
            <p:cNvPr id="13" name="object 13"/>
            <p:cNvSpPr/>
            <p:nvPr/>
          </p:nvSpPr>
          <p:spPr>
            <a:xfrm>
              <a:off x="4132325" y="4077080"/>
              <a:ext cx="76200" cy="794385"/>
            </a:xfrm>
            <a:custGeom>
              <a:avLst/>
              <a:gdLst/>
              <a:ahLst/>
              <a:cxnLst/>
              <a:rect l="l" t="t" r="r" b="b"/>
              <a:pathLst>
                <a:path w="76200" h="794385">
                  <a:moveTo>
                    <a:pt x="28575" y="717931"/>
                  </a:moveTo>
                  <a:lnTo>
                    <a:pt x="0" y="717931"/>
                  </a:lnTo>
                  <a:lnTo>
                    <a:pt x="38100" y="794131"/>
                  </a:lnTo>
                  <a:lnTo>
                    <a:pt x="65087" y="740156"/>
                  </a:lnTo>
                  <a:lnTo>
                    <a:pt x="32893" y="740156"/>
                  </a:lnTo>
                  <a:lnTo>
                    <a:pt x="28575" y="735965"/>
                  </a:lnTo>
                  <a:lnTo>
                    <a:pt x="28575" y="717931"/>
                  </a:lnTo>
                  <a:close/>
                </a:path>
                <a:path w="76200" h="794385">
                  <a:moveTo>
                    <a:pt x="43307" y="0"/>
                  </a:moveTo>
                  <a:lnTo>
                    <a:pt x="32893" y="0"/>
                  </a:lnTo>
                  <a:lnTo>
                    <a:pt x="28575" y="4318"/>
                  </a:lnTo>
                  <a:lnTo>
                    <a:pt x="28575" y="735965"/>
                  </a:lnTo>
                  <a:lnTo>
                    <a:pt x="32893" y="740156"/>
                  </a:lnTo>
                  <a:lnTo>
                    <a:pt x="43307" y="740156"/>
                  </a:lnTo>
                  <a:lnTo>
                    <a:pt x="47625" y="735965"/>
                  </a:lnTo>
                  <a:lnTo>
                    <a:pt x="47625" y="4318"/>
                  </a:lnTo>
                  <a:lnTo>
                    <a:pt x="43307" y="0"/>
                  </a:lnTo>
                  <a:close/>
                </a:path>
                <a:path w="76200" h="794385">
                  <a:moveTo>
                    <a:pt x="76200" y="717931"/>
                  </a:moveTo>
                  <a:lnTo>
                    <a:pt x="47625" y="717931"/>
                  </a:lnTo>
                  <a:lnTo>
                    <a:pt x="47625" y="735965"/>
                  </a:lnTo>
                  <a:lnTo>
                    <a:pt x="43307" y="740156"/>
                  </a:lnTo>
                  <a:lnTo>
                    <a:pt x="65087" y="740156"/>
                  </a:lnTo>
                  <a:lnTo>
                    <a:pt x="76200" y="7179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15561" y="4815077"/>
              <a:ext cx="387350" cy="401320"/>
            </a:xfrm>
            <a:custGeom>
              <a:avLst/>
              <a:gdLst/>
              <a:ahLst/>
              <a:cxnLst/>
              <a:rect l="l" t="t" r="r" b="b"/>
              <a:pathLst>
                <a:path w="387350" h="401320">
                  <a:moveTo>
                    <a:pt x="193548" y="0"/>
                  </a:moveTo>
                  <a:lnTo>
                    <a:pt x="149156" y="5289"/>
                  </a:lnTo>
                  <a:lnTo>
                    <a:pt x="108412" y="20358"/>
                  </a:lnTo>
                  <a:lnTo>
                    <a:pt x="72476" y="44007"/>
                  </a:lnTo>
                  <a:lnTo>
                    <a:pt x="42507" y="75035"/>
                  </a:lnTo>
                  <a:lnTo>
                    <a:pt x="19665" y="112245"/>
                  </a:lnTo>
                  <a:lnTo>
                    <a:pt x="5109" y="154434"/>
                  </a:lnTo>
                  <a:lnTo>
                    <a:pt x="0" y="200406"/>
                  </a:lnTo>
                  <a:lnTo>
                    <a:pt x="5109" y="246377"/>
                  </a:lnTo>
                  <a:lnTo>
                    <a:pt x="19665" y="288566"/>
                  </a:lnTo>
                  <a:lnTo>
                    <a:pt x="42507" y="325776"/>
                  </a:lnTo>
                  <a:lnTo>
                    <a:pt x="72476" y="356804"/>
                  </a:lnTo>
                  <a:lnTo>
                    <a:pt x="108412" y="380453"/>
                  </a:lnTo>
                  <a:lnTo>
                    <a:pt x="149156" y="395522"/>
                  </a:lnTo>
                  <a:lnTo>
                    <a:pt x="193548" y="400812"/>
                  </a:lnTo>
                  <a:lnTo>
                    <a:pt x="237939" y="395522"/>
                  </a:lnTo>
                  <a:lnTo>
                    <a:pt x="278683" y="380453"/>
                  </a:lnTo>
                  <a:lnTo>
                    <a:pt x="314619" y="356804"/>
                  </a:lnTo>
                  <a:lnTo>
                    <a:pt x="344588" y="325776"/>
                  </a:lnTo>
                  <a:lnTo>
                    <a:pt x="367430" y="288566"/>
                  </a:lnTo>
                  <a:lnTo>
                    <a:pt x="381986" y="246377"/>
                  </a:lnTo>
                  <a:lnTo>
                    <a:pt x="387096" y="200406"/>
                  </a:lnTo>
                  <a:lnTo>
                    <a:pt x="381986" y="154434"/>
                  </a:lnTo>
                  <a:lnTo>
                    <a:pt x="367430" y="112245"/>
                  </a:lnTo>
                  <a:lnTo>
                    <a:pt x="344588" y="75035"/>
                  </a:lnTo>
                  <a:lnTo>
                    <a:pt x="314619" y="44007"/>
                  </a:lnTo>
                  <a:lnTo>
                    <a:pt x="278683" y="20358"/>
                  </a:lnTo>
                  <a:lnTo>
                    <a:pt x="237939" y="528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15561" y="4815077"/>
              <a:ext cx="1784985" cy="401320"/>
            </a:xfrm>
            <a:custGeom>
              <a:avLst/>
              <a:gdLst/>
              <a:ahLst/>
              <a:cxnLst/>
              <a:rect l="l" t="t" r="r" b="b"/>
              <a:pathLst>
                <a:path w="1784985" h="401320">
                  <a:moveTo>
                    <a:pt x="0" y="200406"/>
                  </a:moveTo>
                  <a:lnTo>
                    <a:pt x="5109" y="154434"/>
                  </a:lnTo>
                  <a:lnTo>
                    <a:pt x="19665" y="112245"/>
                  </a:lnTo>
                  <a:lnTo>
                    <a:pt x="42507" y="75035"/>
                  </a:lnTo>
                  <a:lnTo>
                    <a:pt x="72476" y="44007"/>
                  </a:lnTo>
                  <a:lnTo>
                    <a:pt x="108412" y="20358"/>
                  </a:lnTo>
                  <a:lnTo>
                    <a:pt x="149156" y="5289"/>
                  </a:lnTo>
                  <a:lnTo>
                    <a:pt x="193548" y="0"/>
                  </a:lnTo>
                  <a:lnTo>
                    <a:pt x="237939" y="5289"/>
                  </a:lnTo>
                  <a:lnTo>
                    <a:pt x="278683" y="20358"/>
                  </a:lnTo>
                  <a:lnTo>
                    <a:pt x="314619" y="44007"/>
                  </a:lnTo>
                  <a:lnTo>
                    <a:pt x="344588" y="75035"/>
                  </a:lnTo>
                  <a:lnTo>
                    <a:pt x="367430" y="112245"/>
                  </a:lnTo>
                  <a:lnTo>
                    <a:pt x="381986" y="154434"/>
                  </a:lnTo>
                  <a:lnTo>
                    <a:pt x="387096" y="200406"/>
                  </a:lnTo>
                  <a:lnTo>
                    <a:pt x="381986" y="246377"/>
                  </a:lnTo>
                  <a:lnTo>
                    <a:pt x="367430" y="288566"/>
                  </a:lnTo>
                  <a:lnTo>
                    <a:pt x="344588" y="325776"/>
                  </a:lnTo>
                  <a:lnTo>
                    <a:pt x="314619" y="356804"/>
                  </a:lnTo>
                  <a:lnTo>
                    <a:pt x="278683" y="380453"/>
                  </a:lnTo>
                  <a:lnTo>
                    <a:pt x="237939" y="395522"/>
                  </a:lnTo>
                  <a:lnTo>
                    <a:pt x="193548" y="400812"/>
                  </a:lnTo>
                  <a:lnTo>
                    <a:pt x="149156" y="395522"/>
                  </a:lnTo>
                  <a:lnTo>
                    <a:pt x="108412" y="380453"/>
                  </a:lnTo>
                  <a:lnTo>
                    <a:pt x="72476" y="356804"/>
                  </a:lnTo>
                  <a:lnTo>
                    <a:pt x="42507" y="325776"/>
                  </a:lnTo>
                  <a:lnTo>
                    <a:pt x="19665" y="288566"/>
                  </a:lnTo>
                  <a:lnTo>
                    <a:pt x="5109" y="246377"/>
                  </a:lnTo>
                  <a:lnTo>
                    <a:pt x="0" y="200406"/>
                  </a:lnTo>
                  <a:close/>
                </a:path>
                <a:path w="1784985" h="401320">
                  <a:moveTo>
                    <a:pt x="1397508" y="200406"/>
                  </a:moveTo>
                  <a:lnTo>
                    <a:pt x="1402617" y="154434"/>
                  </a:lnTo>
                  <a:lnTo>
                    <a:pt x="1417173" y="112245"/>
                  </a:lnTo>
                  <a:lnTo>
                    <a:pt x="1440015" y="75035"/>
                  </a:lnTo>
                  <a:lnTo>
                    <a:pt x="1469984" y="44007"/>
                  </a:lnTo>
                  <a:lnTo>
                    <a:pt x="1505920" y="20358"/>
                  </a:lnTo>
                  <a:lnTo>
                    <a:pt x="1546664" y="5289"/>
                  </a:lnTo>
                  <a:lnTo>
                    <a:pt x="1591055" y="0"/>
                  </a:lnTo>
                  <a:lnTo>
                    <a:pt x="1635447" y="5289"/>
                  </a:lnTo>
                  <a:lnTo>
                    <a:pt x="1676191" y="20358"/>
                  </a:lnTo>
                  <a:lnTo>
                    <a:pt x="1712127" y="44007"/>
                  </a:lnTo>
                  <a:lnTo>
                    <a:pt x="1742096" y="75035"/>
                  </a:lnTo>
                  <a:lnTo>
                    <a:pt x="1764938" y="112245"/>
                  </a:lnTo>
                  <a:lnTo>
                    <a:pt x="1779494" y="154434"/>
                  </a:lnTo>
                  <a:lnTo>
                    <a:pt x="1784603" y="200406"/>
                  </a:lnTo>
                  <a:lnTo>
                    <a:pt x="1779494" y="246377"/>
                  </a:lnTo>
                  <a:lnTo>
                    <a:pt x="1764938" y="288566"/>
                  </a:lnTo>
                  <a:lnTo>
                    <a:pt x="1742096" y="325776"/>
                  </a:lnTo>
                  <a:lnTo>
                    <a:pt x="1712127" y="356804"/>
                  </a:lnTo>
                  <a:lnTo>
                    <a:pt x="1676191" y="380453"/>
                  </a:lnTo>
                  <a:lnTo>
                    <a:pt x="1635447" y="395522"/>
                  </a:lnTo>
                  <a:lnTo>
                    <a:pt x="1591055" y="400812"/>
                  </a:lnTo>
                  <a:lnTo>
                    <a:pt x="1546664" y="395522"/>
                  </a:lnTo>
                  <a:lnTo>
                    <a:pt x="1505920" y="380453"/>
                  </a:lnTo>
                  <a:lnTo>
                    <a:pt x="1469984" y="356804"/>
                  </a:lnTo>
                  <a:lnTo>
                    <a:pt x="1440015" y="325776"/>
                  </a:lnTo>
                  <a:lnTo>
                    <a:pt x="1417173" y="288566"/>
                  </a:lnTo>
                  <a:lnTo>
                    <a:pt x="1402617" y="246377"/>
                  </a:lnTo>
                  <a:lnTo>
                    <a:pt x="1397508" y="20040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15583" y="4086605"/>
              <a:ext cx="76200" cy="797560"/>
            </a:xfrm>
            <a:custGeom>
              <a:avLst/>
              <a:gdLst/>
              <a:ahLst/>
              <a:cxnLst/>
              <a:rect l="l" t="t" r="r" b="b"/>
              <a:pathLst>
                <a:path w="76200" h="797560">
                  <a:moveTo>
                    <a:pt x="28526" y="76072"/>
                  </a:moveTo>
                  <a:lnTo>
                    <a:pt x="18668" y="787400"/>
                  </a:lnTo>
                  <a:lnTo>
                    <a:pt x="18541" y="792734"/>
                  </a:lnTo>
                  <a:lnTo>
                    <a:pt x="22860" y="797052"/>
                  </a:lnTo>
                  <a:lnTo>
                    <a:pt x="28066" y="797052"/>
                  </a:lnTo>
                  <a:lnTo>
                    <a:pt x="33274" y="797179"/>
                  </a:lnTo>
                  <a:lnTo>
                    <a:pt x="37591" y="792988"/>
                  </a:lnTo>
                  <a:lnTo>
                    <a:pt x="37722" y="787400"/>
                  </a:lnTo>
                  <a:lnTo>
                    <a:pt x="47576" y="76326"/>
                  </a:lnTo>
                  <a:lnTo>
                    <a:pt x="28526" y="76072"/>
                  </a:lnTo>
                  <a:close/>
                </a:path>
                <a:path w="76200" h="797560">
                  <a:moveTo>
                    <a:pt x="65148" y="53848"/>
                  </a:moveTo>
                  <a:lnTo>
                    <a:pt x="33146" y="53848"/>
                  </a:lnTo>
                  <a:lnTo>
                    <a:pt x="43687" y="54102"/>
                  </a:lnTo>
                  <a:lnTo>
                    <a:pt x="47878" y="58420"/>
                  </a:lnTo>
                  <a:lnTo>
                    <a:pt x="47751" y="63627"/>
                  </a:lnTo>
                  <a:lnTo>
                    <a:pt x="47576" y="76326"/>
                  </a:lnTo>
                  <a:lnTo>
                    <a:pt x="76200" y="76708"/>
                  </a:lnTo>
                  <a:lnTo>
                    <a:pt x="65148" y="53848"/>
                  </a:lnTo>
                  <a:close/>
                </a:path>
                <a:path w="76200" h="797560">
                  <a:moveTo>
                    <a:pt x="33146" y="53848"/>
                  </a:moveTo>
                  <a:lnTo>
                    <a:pt x="28828" y="58039"/>
                  </a:lnTo>
                  <a:lnTo>
                    <a:pt x="28698" y="63627"/>
                  </a:lnTo>
                  <a:lnTo>
                    <a:pt x="28526" y="76072"/>
                  </a:lnTo>
                  <a:lnTo>
                    <a:pt x="47576" y="76326"/>
                  </a:lnTo>
                  <a:lnTo>
                    <a:pt x="47751" y="63627"/>
                  </a:lnTo>
                  <a:lnTo>
                    <a:pt x="47878" y="58420"/>
                  </a:lnTo>
                  <a:lnTo>
                    <a:pt x="43687" y="54102"/>
                  </a:lnTo>
                  <a:lnTo>
                    <a:pt x="33146" y="53848"/>
                  </a:lnTo>
                  <a:close/>
                </a:path>
                <a:path w="76200" h="797560">
                  <a:moveTo>
                    <a:pt x="39115" y="0"/>
                  </a:moveTo>
                  <a:lnTo>
                    <a:pt x="0" y="75692"/>
                  </a:lnTo>
                  <a:lnTo>
                    <a:pt x="28526" y="76072"/>
                  </a:lnTo>
                  <a:lnTo>
                    <a:pt x="28698" y="63627"/>
                  </a:lnTo>
                  <a:lnTo>
                    <a:pt x="28828" y="58039"/>
                  </a:lnTo>
                  <a:lnTo>
                    <a:pt x="33146" y="53848"/>
                  </a:lnTo>
                  <a:lnTo>
                    <a:pt x="65148" y="53848"/>
                  </a:lnTo>
                  <a:lnTo>
                    <a:pt x="39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734559" y="5340858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内存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1902" y="4155185"/>
            <a:ext cx="1411605" cy="62484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6065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265"/>
              </a:spcBef>
            </a:pPr>
            <a:r>
              <a:rPr dirty="0" sz="1800">
                <a:latin typeface="SimSun"/>
                <a:cs typeface="SimSun"/>
              </a:rPr>
              <a:t>共享打印机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06648" y="4381880"/>
            <a:ext cx="6661150" cy="1739264"/>
            <a:chOff x="2906648" y="4381880"/>
            <a:chExt cx="6661150" cy="1739264"/>
          </a:xfrm>
        </p:grpSpPr>
        <p:sp>
          <p:nvSpPr>
            <p:cNvPr id="20" name="object 20"/>
            <p:cNvSpPr/>
            <p:nvPr/>
          </p:nvSpPr>
          <p:spPr>
            <a:xfrm>
              <a:off x="2916173" y="4391405"/>
              <a:ext cx="4655185" cy="154940"/>
            </a:xfrm>
            <a:custGeom>
              <a:avLst/>
              <a:gdLst/>
              <a:ahLst/>
              <a:cxnLst/>
              <a:rect l="l" t="t" r="r" b="b"/>
              <a:pathLst>
                <a:path w="4655184" h="154939">
                  <a:moveTo>
                    <a:pt x="13715" y="0"/>
                  </a:moveTo>
                  <a:lnTo>
                    <a:pt x="1395984" y="8255"/>
                  </a:lnTo>
                </a:path>
                <a:path w="4655184" h="154939">
                  <a:moveTo>
                    <a:pt x="0" y="137160"/>
                  </a:moveTo>
                  <a:lnTo>
                    <a:pt x="1382267" y="145415"/>
                  </a:lnTo>
                </a:path>
                <a:path w="4655184" h="154939">
                  <a:moveTo>
                    <a:pt x="2735579" y="4572"/>
                  </a:moveTo>
                  <a:lnTo>
                    <a:pt x="4644390" y="26670"/>
                  </a:lnTo>
                </a:path>
                <a:path w="4655184" h="154939">
                  <a:moveTo>
                    <a:pt x="2746248" y="132588"/>
                  </a:moveTo>
                  <a:lnTo>
                    <a:pt x="4655058" y="154686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074658" y="5680760"/>
              <a:ext cx="492759" cy="440690"/>
            </a:xfrm>
            <a:custGeom>
              <a:avLst/>
              <a:gdLst/>
              <a:ahLst/>
              <a:cxnLst/>
              <a:rect l="l" t="t" r="r" b="b"/>
              <a:pathLst>
                <a:path w="492759" h="440689">
                  <a:moveTo>
                    <a:pt x="429452" y="396767"/>
                  </a:moveTo>
                  <a:lnTo>
                    <a:pt x="410464" y="418084"/>
                  </a:lnTo>
                  <a:lnTo>
                    <a:pt x="492760" y="440347"/>
                  </a:lnTo>
                  <a:lnTo>
                    <a:pt x="480119" y="408711"/>
                  </a:lnTo>
                  <a:lnTo>
                    <a:pt x="442849" y="408711"/>
                  </a:lnTo>
                  <a:lnTo>
                    <a:pt x="429452" y="396767"/>
                  </a:lnTo>
                  <a:close/>
                </a:path>
                <a:path w="492759" h="440689">
                  <a:moveTo>
                    <a:pt x="442136" y="382529"/>
                  </a:moveTo>
                  <a:lnTo>
                    <a:pt x="429452" y="396767"/>
                  </a:lnTo>
                  <a:lnTo>
                    <a:pt x="442849" y="408711"/>
                  </a:lnTo>
                  <a:lnTo>
                    <a:pt x="448945" y="408355"/>
                  </a:lnTo>
                  <a:lnTo>
                    <a:pt x="452374" y="404431"/>
                  </a:lnTo>
                  <a:lnTo>
                    <a:pt x="455930" y="400507"/>
                  </a:lnTo>
                  <a:lnTo>
                    <a:pt x="455549" y="394487"/>
                  </a:lnTo>
                  <a:lnTo>
                    <a:pt x="442136" y="382529"/>
                  </a:lnTo>
                  <a:close/>
                </a:path>
                <a:path w="492759" h="440689">
                  <a:moveTo>
                    <a:pt x="461137" y="361200"/>
                  </a:moveTo>
                  <a:lnTo>
                    <a:pt x="442136" y="382529"/>
                  </a:lnTo>
                  <a:lnTo>
                    <a:pt x="455549" y="394487"/>
                  </a:lnTo>
                  <a:lnTo>
                    <a:pt x="455930" y="400507"/>
                  </a:lnTo>
                  <a:lnTo>
                    <a:pt x="452374" y="404431"/>
                  </a:lnTo>
                  <a:lnTo>
                    <a:pt x="448945" y="408355"/>
                  </a:lnTo>
                  <a:lnTo>
                    <a:pt x="442849" y="408711"/>
                  </a:lnTo>
                  <a:lnTo>
                    <a:pt x="480119" y="408711"/>
                  </a:lnTo>
                  <a:lnTo>
                    <a:pt x="461137" y="361200"/>
                  </a:lnTo>
                  <a:close/>
                </a:path>
                <a:path w="492759" h="440689">
                  <a:moveTo>
                    <a:pt x="13081" y="0"/>
                  </a:moveTo>
                  <a:lnTo>
                    <a:pt x="7112" y="355"/>
                  </a:lnTo>
                  <a:lnTo>
                    <a:pt x="0" y="8204"/>
                  </a:lnTo>
                  <a:lnTo>
                    <a:pt x="381" y="14224"/>
                  </a:lnTo>
                  <a:lnTo>
                    <a:pt x="429452" y="396767"/>
                  </a:lnTo>
                  <a:lnTo>
                    <a:pt x="442136" y="382529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590913" y="6001613"/>
            <a:ext cx="482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硬盘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5634" y="5090795"/>
            <a:ext cx="748665" cy="1038860"/>
          </a:xfrm>
          <a:custGeom>
            <a:avLst/>
            <a:gdLst/>
            <a:ahLst/>
            <a:cxnLst/>
            <a:rect l="l" t="t" r="r" b="b"/>
            <a:pathLst>
              <a:path w="748664" h="1038860">
                <a:moveTo>
                  <a:pt x="696051" y="982221"/>
                </a:moveTo>
                <a:lnTo>
                  <a:pt x="672845" y="998854"/>
                </a:lnTo>
                <a:lnTo>
                  <a:pt x="748284" y="1038555"/>
                </a:lnTo>
                <a:lnTo>
                  <a:pt x="741756" y="997762"/>
                </a:lnTo>
                <a:lnTo>
                  <a:pt x="712469" y="997762"/>
                </a:lnTo>
                <a:lnTo>
                  <a:pt x="706501" y="996784"/>
                </a:lnTo>
                <a:lnTo>
                  <a:pt x="696051" y="982221"/>
                </a:lnTo>
                <a:close/>
              </a:path>
              <a:path w="748664" h="1038860">
                <a:moveTo>
                  <a:pt x="711557" y="971106"/>
                </a:moveTo>
                <a:lnTo>
                  <a:pt x="696051" y="982221"/>
                </a:lnTo>
                <a:lnTo>
                  <a:pt x="706501" y="996784"/>
                </a:lnTo>
                <a:lnTo>
                  <a:pt x="712469" y="997762"/>
                </a:lnTo>
                <a:lnTo>
                  <a:pt x="721105" y="991628"/>
                </a:lnTo>
                <a:lnTo>
                  <a:pt x="721994" y="985685"/>
                </a:lnTo>
                <a:lnTo>
                  <a:pt x="718947" y="981405"/>
                </a:lnTo>
                <a:lnTo>
                  <a:pt x="711557" y="971106"/>
                </a:lnTo>
                <a:close/>
              </a:path>
              <a:path w="748664" h="1038860">
                <a:moveTo>
                  <a:pt x="734822" y="954430"/>
                </a:moveTo>
                <a:lnTo>
                  <a:pt x="711557" y="971106"/>
                </a:lnTo>
                <a:lnTo>
                  <a:pt x="718947" y="981405"/>
                </a:lnTo>
                <a:lnTo>
                  <a:pt x="721994" y="985685"/>
                </a:lnTo>
                <a:lnTo>
                  <a:pt x="721105" y="991628"/>
                </a:lnTo>
                <a:lnTo>
                  <a:pt x="712469" y="997762"/>
                </a:lnTo>
                <a:lnTo>
                  <a:pt x="741756" y="997762"/>
                </a:lnTo>
                <a:lnTo>
                  <a:pt x="734822" y="954430"/>
                </a:lnTo>
                <a:close/>
              </a:path>
              <a:path w="748664" h="1038860">
                <a:moveTo>
                  <a:pt x="9525" y="0"/>
                </a:moveTo>
                <a:lnTo>
                  <a:pt x="5206" y="3047"/>
                </a:lnTo>
                <a:lnTo>
                  <a:pt x="1015" y="6095"/>
                </a:lnTo>
                <a:lnTo>
                  <a:pt x="0" y="12064"/>
                </a:lnTo>
                <a:lnTo>
                  <a:pt x="3048" y="16382"/>
                </a:lnTo>
                <a:lnTo>
                  <a:pt x="696051" y="982221"/>
                </a:lnTo>
                <a:lnTo>
                  <a:pt x="711557" y="971106"/>
                </a:lnTo>
                <a:lnTo>
                  <a:pt x="18541" y="5206"/>
                </a:lnTo>
                <a:lnTo>
                  <a:pt x="15493" y="101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478015" y="5955283"/>
            <a:ext cx="939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假脱机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SimSun"/>
                <a:cs typeface="SimSun"/>
              </a:rPr>
              <a:t>管理进程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99638" y="3466845"/>
            <a:ext cx="1061085" cy="2317750"/>
          </a:xfrm>
          <a:custGeom>
            <a:avLst/>
            <a:gdLst/>
            <a:ahLst/>
            <a:cxnLst/>
            <a:rect l="l" t="t" r="r" b="b"/>
            <a:pathLst>
              <a:path w="1061085" h="2317750">
                <a:moveTo>
                  <a:pt x="941324" y="433070"/>
                </a:moveTo>
                <a:lnTo>
                  <a:pt x="939292" y="427355"/>
                </a:lnTo>
                <a:lnTo>
                  <a:pt x="934466" y="425196"/>
                </a:lnTo>
                <a:lnTo>
                  <a:pt x="73152" y="25933"/>
                </a:lnTo>
                <a:lnTo>
                  <a:pt x="76644" y="18415"/>
                </a:lnTo>
                <a:lnTo>
                  <a:pt x="85204" y="0"/>
                </a:lnTo>
                <a:lnTo>
                  <a:pt x="0" y="2540"/>
                </a:lnTo>
                <a:lnTo>
                  <a:pt x="53086" y="69100"/>
                </a:lnTo>
                <a:lnTo>
                  <a:pt x="65125" y="43205"/>
                </a:lnTo>
                <a:lnTo>
                  <a:pt x="931164" y="444627"/>
                </a:lnTo>
                <a:lnTo>
                  <a:pt x="936879" y="442595"/>
                </a:lnTo>
                <a:lnTo>
                  <a:pt x="939038" y="437769"/>
                </a:lnTo>
                <a:lnTo>
                  <a:pt x="941324" y="433070"/>
                </a:lnTo>
                <a:close/>
              </a:path>
              <a:path w="1061085" h="2317750">
                <a:moveTo>
                  <a:pt x="1060831" y="1596517"/>
                </a:moveTo>
                <a:lnTo>
                  <a:pt x="1057656" y="1592326"/>
                </a:lnTo>
                <a:lnTo>
                  <a:pt x="1054354" y="1588135"/>
                </a:lnTo>
                <a:lnTo>
                  <a:pt x="1048385" y="1587373"/>
                </a:lnTo>
                <a:lnTo>
                  <a:pt x="1044194" y="1590675"/>
                </a:lnTo>
                <a:lnTo>
                  <a:pt x="179311" y="2263114"/>
                </a:lnTo>
                <a:lnTo>
                  <a:pt x="161798" y="2240546"/>
                </a:lnTo>
                <a:lnTo>
                  <a:pt x="124955" y="2317394"/>
                </a:lnTo>
                <a:lnTo>
                  <a:pt x="208534" y="2300706"/>
                </a:lnTo>
                <a:lnTo>
                  <a:pt x="199555" y="2289162"/>
                </a:lnTo>
                <a:lnTo>
                  <a:pt x="190995" y="2278151"/>
                </a:lnTo>
                <a:lnTo>
                  <a:pt x="1055878" y="1605661"/>
                </a:lnTo>
                <a:lnTo>
                  <a:pt x="1060069" y="1602486"/>
                </a:lnTo>
                <a:lnTo>
                  <a:pt x="1060831" y="1596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460498" y="5554776"/>
            <a:ext cx="7124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假脱机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60498" y="5829706"/>
            <a:ext cx="9410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打印进程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6310" y="1581353"/>
            <a:ext cx="9977120" cy="237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假脱机打印机系统：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latin typeface="SimSun"/>
                <a:cs typeface="SimSun"/>
              </a:rPr>
              <a:t>组成：磁盘缓冲区、打印缓冲区、假脱机管理进程和假脱机打印进程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SimSun"/>
              <a:cs typeface="SimSun"/>
            </a:endParaRPr>
          </a:p>
          <a:p>
            <a:pPr marL="1499870" marR="7554595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假脱机 </a:t>
            </a:r>
            <a:r>
              <a:rPr dirty="0" sz="1800" spc="5">
                <a:latin typeface="SimSun"/>
                <a:cs typeface="SimSun"/>
              </a:rPr>
              <a:t> </a:t>
            </a:r>
            <a:r>
              <a:rPr dirty="0" sz="1800">
                <a:latin typeface="SimSun"/>
                <a:cs typeface="SimSun"/>
              </a:rPr>
              <a:t>文件队列</a:t>
            </a:r>
            <a:endParaRPr sz="1800">
              <a:latin typeface="SimSun"/>
              <a:cs typeface="SimSun"/>
            </a:endParaRPr>
          </a:p>
          <a:p>
            <a:pPr marL="7193280">
              <a:lnSpc>
                <a:spcPts val="1614"/>
              </a:lnSpc>
            </a:pPr>
            <a:r>
              <a:rPr dirty="0" sz="1800">
                <a:latin typeface="SimSun"/>
                <a:cs typeface="SimSun"/>
              </a:rPr>
              <a:t>空盘块队列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49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假脱机</a:t>
            </a:r>
            <a:r>
              <a:rPr dirty="0">
                <a:latin typeface="Microsoft YaHei UI"/>
                <a:cs typeface="Microsoft YaHei UI"/>
              </a:rPr>
              <a:t>（</a:t>
            </a:r>
            <a:r>
              <a:rPr dirty="0" spc="-10">
                <a:latin typeface="Microsoft YaHei UI"/>
                <a:cs typeface="Microsoft YaHei UI"/>
              </a:rPr>
              <a:t> </a:t>
            </a:r>
            <a:r>
              <a:rPr dirty="0" spc="-5"/>
              <a:t>SPOOLing</a:t>
            </a:r>
            <a:r>
              <a:rPr dirty="0" spc="-30"/>
              <a:t> </a:t>
            </a:r>
            <a:r>
              <a:rPr dirty="0" spc="10">
                <a:latin typeface="Microsoft YaHei UI"/>
                <a:cs typeface="Microsoft YaHei UI"/>
              </a:rPr>
              <a:t>）系统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81353"/>
            <a:ext cx="10294620" cy="3262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假脱机打印机系统：</a:t>
            </a:r>
            <a:endParaRPr sz="2400">
              <a:latin typeface="SimSun"/>
              <a:cs typeface="SimSun"/>
            </a:endParaRPr>
          </a:p>
          <a:p>
            <a:pPr marL="832485" marR="5080" indent="-457200">
              <a:lnSpc>
                <a:spcPct val="150000"/>
              </a:lnSpc>
              <a:spcBef>
                <a:spcPts val="1000"/>
              </a:spcBef>
              <a:tabLst>
                <a:tab pos="8324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latin typeface="SimSun"/>
                <a:cs typeface="SimSun"/>
              </a:rPr>
              <a:t>工作原理：系统对于用户的打印输出，但并不真正把打印机分配给该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 spc="-5">
                <a:latin typeface="SimSun"/>
                <a:cs typeface="SimSun"/>
              </a:rPr>
              <a:t>用户进程，而是先在输出井中申请一个空闲盘块区，并将要打印的数 </a:t>
            </a:r>
            <a:r>
              <a:rPr dirty="0" sz="2400">
                <a:latin typeface="SimSun"/>
                <a:cs typeface="SimSun"/>
              </a:rPr>
              <a:t> 据送入其中；然后为用户申请并填写请求打印表，将该表挂到请求打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印队列上。若打印机空闲，输出程序从请求打印队首取表，将要打印 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的数据从输出井传送到内存缓冲区，再进行打印，直到打印队列为空。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/>
              <a:t>6.6	</a:t>
            </a:r>
            <a:r>
              <a:rPr dirty="0" spc="10">
                <a:latin typeface="Microsoft YaHei UI"/>
                <a:cs typeface="Microsoft YaHei UI"/>
              </a:rPr>
              <a:t>缓冲管理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8513"/>
            <a:ext cx="8148320" cy="296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缓冲的实现：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latin typeface="SimSun"/>
                <a:cs typeface="SimSun"/>
              </a:rPr>
              <a:t>专门的硬件寄存器，如存储器管理中所用的联想寄存器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latin typeface="SimSun"/>
                <a:cs typeface="SimSun"/>
              </a:rPr>
              <a:t>设备控制器中用的数据缓冲区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latin typeface="SimSun"/>
                <a:cs typeface="SimSun"/>
              </a:rPr>
              <a:t>利用内存作为缓冲区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缓冲的引入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18513"/>
            <a:ext cx="7798434" cy="296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缓和CPU与I/</a:t>
            </a:r>
            <a:r>
              <a:rPr dirty="0" sz="2400">
                <a:latin typeface="SimSun"/>
                <a:cs typeface="SimSun"/>
              </a:rPr>
              <a:t>O</a:t>
            </a:r>
            <a:r>
              <a:rPr dirty="0" sz="2400" spc="-5">
                <a:latin typeface="SimSun"/>
                <a:cs typeface="SimSun"/>
              </a:rPr>
              <a:t>设备之间速度不匹配的矛盾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减少</a:t>
            </a:r>
            <a:r>
              <a:rPr dirty="0" sz="2400" spc="-5">
                <a:latin typeface="SimSun"/>
                <a:cs typeface="SimSun"/>
              </a:rPr>
              <a:t>对</a:t>
            </a:r>
            <a:r>
              <a:rPr dirty="0" sz="2400">
                <a:latin typeface="SimSun"/>
                <a:cs typeface="SimSun"/>
              </a:rPr>
              <a:t>CPU的中断频率，放宽</a:t>
            </a:r>
            <a:r>
              <a:rPr dirty="0" sz="2400" spc="-15">
                <a:latin typeface="SimSun"/>
                <a:cs typeface="SimSun"/>
              </a:rPr>
              <a:t>对</a:t>
            </a:r>
            <a:r>
              <a:rPr dirty="0" sz="2400">
                <a:latin typeface="SimSun"/>
                <a:cs typeface="SimSun"/>
              </a:rPr>
              <a:t>CPU中断响应时间的限制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SimSun"/>
                <a:cs typeface="SimSun"/>
              </a:rPr>
              <a:t>解决数据粒度不匹配的问题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SimSun"/>
                <a:cs typeface="SimSun"/>
              </a:rPr>
              <a:t>提供CPU和I/</a:t>
            </a:r>
            <a:r>
              <a:rPr dirty="0" sz="2400">
                <a:latin typeface="SimSun"/>
                <a:cs typeface="SimSun"/>
              </a:rPr>
              <a:t>O</a:t>
            </a:r>
            <a:r>
              <a:rPr dirty="0" sz="2400" spc="-5">
                <a:latin typeface="SimSun"/>
                <a:cs typeface="SimSun"/>
              </a:rPr>
              <a:t>设备之间的并行性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21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单缓冲区</a:t>
            </a:r>
            <a:r>
              <a:rPr dirty="0" spc="-5">
                <a:latin typeface="Microsoft YaHei UI"/>
                <a:cs typeface="Microsoft YaHei UI"/>
              </a:rPr>
              <a:t>（</a:t>
            </a:r>
            <a:r>
              <a:rPr dirty="0" spc="-5"/>
              <a:t>Single</a:t>
            </a:r>
            <a:r>
              <a:rPr dirty="0" spc="-50"/>
              <a:t> </a:t>
            </a:r>
            <a:r>
              <a:rPr dirty="0" spc="-5"/>
              <a:t>Buffer</a:t>
            </a:r>
            <a:r>
              <a:rPr dirty="0" spc="-5">
                <a:latin typeface="Microsoft YaHei UI"/>
                <a:cs typeface="Microsoft YaHei UI"/>
              </a:rPr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1913382" y="2177033"/>
            <a:ext cx="1862455" cy="1137285"/>
          </a:xfrm>
          <a:custGeom>
            <a:avLst/>
            <a:gdLst/>
            <a:ahLst/>
            <a:cxnLst/>
            <a:rect l="l" t="t" r="r" b="b"/>
            <a:pathLst>
              <a:path w="1862454" h="1137285">
                <a:moveTo>
                  <a:pt x="0" y="1136903"/>
                </a:moveTo>
                <a:lnTo>
                  <a:pt x="1862327" y="1136903"/>
                </a:lnTo>
                <a:lnTo>
                  <a:pt x="1862327" y="0"/>
                </a:lnTo>
                <a:lnTo>
                  <a:pt x="0" y="0"/>
                </a:lnTo>
                <a:lnTo>
                  <a:pt x="0" y="113690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95905" y="2635757"/>
            <a:ext cx="1097280" cy="4146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latin typeface="SimSun"/>
                <a:cs typeface="SimSun"/>
              </a:rPr>
              <a:t>工作区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238" y="2635757"/>
            <a:ext cx="1097280" cy="4146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latin typeface="SimSun"/>
                <a:cs typeface="SimSun"/>
              </a:rPr>
              <a:t>缓冲区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6023" y="2686050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/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SimSun"/>
                <a:cs typeface="SimSun"/>
              </a:rPr>
              <a:t>设备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310" y="1260051"/>
            <a:ext cx="7379334" cy="123507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基本思想：在CPU与I/O设备之间只设置一个缓冲区。</a:t>
            </a:r>
            <a:endParaRPr sz="2400">
              <a:latin typeface="SimSun"/>
              <a:cs typeface="SimSun"/>
            </a:endParaRPr>
          </a:p>
          <a:p>
            <a:pPr marL="1624965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SimSun"/>
                <a:cs typeface="SimSun"/>
              </a:rPr>
              <a:t>用户进程</a:t>
            </a:r>
            <a:endParaRPr sz="1800">
              <a:latin typeface="SimSun"/>
              <a:cs typeface="SimSun"/>
            </a:endParaRPr>
          </a:p>
          <a:p>
            <a:pPr marL="1560830">
              <a:lnSpc>
                <a:spcPct val="100000"/>
              </a:lnSpc>
              <a:spcBef>
                <a:spcPts val="1100"/>
              </a:spcBef>
            </a:pPr>
            <a:r>
              <a:rPr dirty="0" sz="1800">
                <a:latin typeface="SimSun"/>
                <a:cs typeface="SimSun"/>
              </a:rPr>
              <a:t>处理（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>
                <a:latin typeface="SimSun"/>
                <a:cs typeface="SimSun"/>
              </a:rPr>
              <a:t>）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0517" y="2805429"/>
            <a:ext cx="1566545" cy="76200"/>
          </a:xfrm>
          <a:custGeom>
            <a:avLst/>
            <a:gdLst/>
            <a:ahLst/>
            <a:cxnLst/>
            <a:rect l="l" t="t" r="r" b="b"/>
            <a:pathLst>
              <a:path w="1566545" h="76200">
                <a:moveTo>
                  <a:pt x="76454" y="0"/>
                </a:moveTo>
                <a:lnTo>
                  <a:pt x="0" y="37592"/>
                </a:lnTo>
                <a:lnTo>
                  <a:pt x="75946" y="76200"/>
                </a:lnTo>
                <a:lnTo>
                  <a:pt x="76136" y="47581"/>
                </a:lnTo>
                <a:lnTo>
                  <a:pt x="58166" y="47498"/>
                </a:lnTo>
                <a:lnTo>
                  <a:pt x="53975" y="43180"/>
                </a:lnTo>
                <a:lnTo>
                  <a:pt x="53975" y="32639"/>
                </a:lnTo>
                <a:lnTo>
                  <a:pt x="58293" y="28448"/>
                </a:lnTo>
                <a:lnTo>
                  <a:pt x="76264" y="28448"/>
                </a:lnTo>
                <a:lnTo>
                  <a:pt x="76454" y="0"/>
                </a:lnTo>
                <a:close/>
              </a:path>
              <a:path w="1566545" h="76200">
                <a:moveTo>
                  <a:pt x="76263" y="28531"/>
                </a:moveTo>
                <a:lnTo>
                  <a:pt x="76136" y="47581"/>
                </a:lnTo>
                <a:lnTo>
                  <a:pt x="1556892" y="57277"/>
                </a:lnTo>
                <a:lnTo>
                  <a:pt x="1562100" y="57277"/>
                </a:lnTo>
                <a:lnTo>
                  <a:pt x="1566417" y="53086"/>
                </a:lnTo>
                <a:lnTo>
                  <a:pt x="1566545" y="47752"/>
                </a:lnTo>
                <a:lnTo>
                  <a:pt x="1566545" y="42545"/>
                </a:lnTo>
                <a:lnTo>
                  <a:pt x="1562227" y="38227"/>
                </a:lnTo>
                <a:lnTo>
                  <a:pt x="1557020" y="38227"/>
                </a:lnTo>
                <a:lnTo>
                  <a:pt x="76263" y="28531"/>
                </a:lnTo>
                <a:close/>
              </a:path>
              <a:path w="1566545" h="76200">
                <a:moveTo>
                  <a:pt x="63500" y="28448"/>
                </a:moveTo>
                <a:lnTo>
                  <a:pt x="58293" y="28448"/>
                </a:lnTo>
                <a:lnTo>
                  <a:pt x="53975" y="32639"/>
                </a:lnTo>
                <a:lnTo>
                  <a:pt x="53975" y="43180"/>
                </a:lnTo>
                <a:lnTo>
                  <a:pt x="58166" y="47498"/>
                </a:lnTo>
                <a:lnTo>
                  <a:pt x="76136" y="47581"/>
                </a:lnTo>
                <a:lnTo>
                  <a:pt x="76263" y="28531"/>
                </a:lnTo>
                <a:lnTo>
                  <a:pt x="63500" y="28448"/>
                </a:lnTo>
                <a:close/>
              </a:path>
              <a:path w="1566545" h="76200">
                <a:moveTo>
                  <a:pt x="76264" y="28448"/>
                </a:moveTo>
                <a:lnTo>
                  <a:pt x="63500" y="28448"/>
                </a:lnTo>
                <a:lnTo>
                  <a:pt x="76263" y="28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93185" y="2804922"/>
            <a:ext cx="1948814" cy="76200"/>
          </a:xfrm>
          <a:custGeom>
            <a:avLst/>
            <a:gdLst/>
            <a:ahLst/>
            <a:cxnLst/>
            <a:rect l="l" t="t" r="r" b="b"/>
            <a:pathLst>
              <a:path w="19488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2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2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948814" h="76200">
                <a:moveTo>
                  <a:pt x="76200" y="28575"/>
                </a:moveTo>
                <a:lnTo>
                  <a:pt x="58292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2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948814" h="76200">
                <a:moveTo>
                  <a:pt x="1944497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944497" y="47625"/>
                </a:lnTo>
                <a:lnTo>
                  <a:pt x="1948688" y="43306"/>
                </a:lnTo>
                <a:lnTo>
                  <a:pt x="1948688" y="32892"/>
                </a:lnTo>
                <a:lnTo>
                  <a:pt x="194449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78604" y="2468626"/>
            <a:ext cx="3758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7480" algn="l"/>
              </a:tabLst>
            </a:pPr>
            <a:r>
              <a:rPr dirty="0" sz="1800">
                <a:latin typeface="SimSun"/>
                <a:cs typeface="SimSun"/>
              </a:rPr>
              <a:t>传送（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>
                <a:latin typeface="SimSun"/>
                <a:cs typeface="SimSun"/>
              </a:rPr>
              <a:t>）	输入</a:t>
            </a:r>
            <a:r>
              <a:rPr dirty="0" sz="1800" spc="-5">
                <a:latin typeface="SimSun"/>
                <a:cs typeface="SimSun"/>
              </a:rPr>
              <a:t>（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SimSun"/>
                <a:cs typeface="SimSun"/>
              </a:rPr>
              <a:t>）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9750" y="6107429"/>
            <a:ext cx="7777480" cy="76200"/>
          </a:xfrm>
          <a:custGeom>
            <a:avLst/>
            <a:gdLst/>
            <a:ahLst/>
            <a:cxnLst/>
            <a:rect l="l" t="t" r="r" b="b"/>
            <a:pathLst>
              <a:path w="7777480" h="76200">
                <a:moveTo>
                  <a:pt x="7700772" y="0"/>
                </a:moveTo>
                <a:lnTo>
                  <a:pt x="7700772" y="76200"/>
                </a:lnTo>
                <a:lnTo>
                  <a:pt x="7751572" y="50800"/>
                </a:lnTo>
                <a:lnTo>
                  <a:pt x="7713472" y="50800"/>
                </a:lnTo>
                <a:lnTo>
                  <a:pt x="7713599" y="25400"/>
                </a:lnTo>
                <a:lnTo>
                  <a:pt x="7751572" y="25400"/>
                </a:lnTo>
                <a:lnTo>
                  <a:pt x="7700772" y="0"/>
                </a:lnTo>
                <a:close/>
              </a:path>
              <a:path w="7777480" h="76200">
                <a:moveTo>
                  <a:pt x="7700772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700772" y="50800"/>
                </a:lnTo>
                <a:lnTo>
                  <a:pt x="7700772" y="25400"/>
                </a:lnTo>
                <a:close/>
              </a:path>
              <a:path w="7777480" h="76200">
                <a:moveTo>
                  <a:pt x="7751572" y="25400"/>
                </a:moveTo>
                <a:lnTo>
                  <a:pt x="7713599" y="25400"/>
                </a:lnTo>
                <a:lnTo>
                  <a:pt x="7713472" y="50800"/>
                </a:lnTo>
                <a:lnTo>
                  <a:pt x="7751572" y="50800"/>
                </a:lnTo>
                <a:lnTo>
                  <a:pt x="7776972" y="38100"/>
                </a:lnTo>
                <a:lnTo>
                  <a:pt x="7751572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954529" y="3898646"/>
            <a:ext cx="5111750" cy="1898650"/>
            <a:chOff x="1954529" y="3898646"/>
            <a:chExt cx="5111750" cy="1898650"/>
          </a:xfrm>
        </p:grpSpPr>
        <p:sp>
          <p:nvSpPr>
            <p:cNvPr id="13" name="object 13"/>
            <p:cNvSpPr/>
            <p:nvPr/>
          </p:nvSpPr>
          <p:spPr>
            <a:xfrm>
              <a:off x="1954529" y="3911346"/>
              <a:ext cx="2016760" cy="937260"/>
            </a:xfrm>
            <a:custGeom>
              <a:avLst/>
              <a:gdLst/>
              <a:ahLst/>
              <a:cxnLst/>
              <a:rect l="l" t="t" r="r" b="b"/>
              <a:pathLst>
                <a:path w="2016760" h="937260">
                  <a:moveTo>
                    <a:pt x="0" y="0"/>
                  </a:moveTo>
                  <a:lnTo>
                    <a:pt x="1007363" y="0"/>
                  </a:lnTo>
                </a:path>
                <a:path w="2016760" h="937260">
                  <a:moveTo>
                    <a:pt x="1007363" y="937259"/>
                  </a:moveTo>
                  <a:lnTo>
                    <a:pt x="2016252" y="93725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61893" y="3911346"/>
              <a:ext cx="0" cy="937260"/>
            </a:xfrm>
            <a:custGeom>
              <a:avLst/>
              <a:gdLst/>
              <a:ahLst/>
              <a:cxnLst/>
              <a:rect l="l" t="t" r="r" b="b"/>
              <a:pathLst>
                <a:path w="0" h="937260">
                  <a:moveTo>
                    <a:pt x="0" y="0"/>
                  </a:moveTo>
                  <a:lnTo>
                    <a:pt x="0" y="937259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70781" y="5784342"/>
              <a:ext cx="1007744" cy="0"/>
            </a:xfrm>
            <a:custGeom>
              <a:avLst/>
              <a:gdLst/>
              <a:ahLst/>
              <a:cxnLst/>
              <a:rect l="l" t="t" r="r" b="b"/>
              <a:pathLst>
                <a:path w="1007745" h="0">
                  <a:moveTo>
                    <a:pt x="0" y="0"/>
                  </a:moveTo>
                  <a:lnTo>
                    <a:pt x="10073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70781" y="4848606"/>
              <a:ext cx="0" cy="935990"/>
            </a:xfrm>
            <a:custGeom>
              <a:avLst/>
              <a:gdLst/>
              <a:ahLst/>
              <a:cxnLst/>
              <a:rect l="l" t="t" r="r" b="b"/>
              <a:pathLst>
                <a:path w="0" h="935989">
                  <a:moveTo>
                    <a:pt x="0" y="0"/>
                  </a:moveTo>
                  <a:lnTo>
                    <a:pt x="0" y="935736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42409" y="3911346"/>
              <a:ext cx="3023870" cy="1873250"/>
            </a:xfrm>
            <a:custGeom>
              <a:avLst/>
              <a:gdLst/>
              <a:ahLst/>
              <a:cxnLst/>
              <a:rect l="l" t="t" r="r" b="b"/>
              <a:pathLst>
                <a:path w="3023870" h="1873250">
                  <a:moveTo>
                    <a:pt x="0" y="0"/>
                  </a:moveTo>
                  <a:lnTo>
                    <a:pt x="1007363" y="0"/>
                  </a:lnTo>
                </a:path>
                <a:path w="3023870" h="1873250">
                  <a:moveTo>
                    <a:pt x="1007363" y="937259"/>
                  </a:moveTo>
                  <a:lnTo>
                    <a:pt x="2016252" y="937259"/>
                  </a:lnTo>
                </a:path>
                <a:path w="3023870" h="1873250">
                  <a:moveTo>
                    <a:pt x="2016252" y="1872995"/>
                  </a:moveTo>
                  <a:lnTo>
                    <a:pt x="3023616" y="1872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49773" y="3911346"/>
              <a:ext cx="1009015" cy="1873250"/>
            </a:xfrm>
            <a:custGeom>
              <a:avLst/>
              <a:gdLst/>
              <a:ahLst/>
              <a:cxnLst/>
              <a:rect l="l" t="t" r="r" b="b"/>
              <a:pathLst>
                <a:path w="1009014" h="1873250">
                  <a:moveTo>
                    <a:pt x="0" y="0"/>
                  </a:moveTo>
                  <a:lnTo>
                    <a:pt x="0" y="937259"/>
                  </a:lnTo>
                </a:path>
                <a:path w="1009014" h="1873250">
                  <a:moveTo>
                    <a:pt x="1008888" y="937259"/>
                  </a:moveTo>
                  <a:lnTo>
                    <a:pt x="1008888" y="1872995"/>
                  </a:lnTo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300985" y="3500120"/>
            <a:ext cx="280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2414" y="4437126"/>
            <a:ext cx="342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M1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3390" y="5379821"/>
            <a:ext cx="2921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C1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8865" y="3500120"/>
            <a:ext cx="280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0294" y="4437126"/>
            <a:ext cx="342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M2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974334" y="3825494"/>
          <a:ext cx="3036570" cy="189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8379"/>
                <a:gridCol w="1007110"/>
              </a:tblGrid>
              <a:tr h="937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6322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357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7655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0543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6333871" y="3427221"/>
            <a:ext cx="280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6932" y="5901334"/>
            <a:ext cx="7452359" cy="73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8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00"/>
              </a:lnSpc>
            </a:pPr>
            <a:r>
              <a:rPr dirty="0" sz="2400">
                <a:latin typeface="SimSun"/>
                <a:cs typeface="SimSun"/>
              </a:rPr>
              <a:t>系统对每一块数据的处理时间为</a:t>
            </a:r>
            <a:r>
              <a:rPr dirty="0" sz="2400" spc="5">
                <a:latin typeface="SimSun"/>
                <a:cs typeface="SimSun"/>
              </a:rPr>
              <a:t>：</a:t>
            </a:r>
            <a:r>
              <a:rPr dirty="0" sz="2400" spc="-5">
                <a:solidFill>
                  <a:srgbClr val="FF3300"/>
                </a:solidFill>
                <a:latin typeface="Trebuchet MS"/>
                <a:cs typeface="Trebuchet MS"/>
              </a:rPr>
              <a:t>Ma</a:t>
            </a:r>
            <a:r>
              <a:rPr dirty="0" sz="2400">
                <a:solidFill>
                  <a:srgbClr val="FF3300"/>
                </a:solidFill>
                <a:latin typeface="Trebuchet MS"/>
                <a:cs typeface="Trebuchet MS"/>
              </a:rPr>
              <a:t>x</a:t>
            </a:r>
            <a:r>
              <a:rPr dirty="0" sz="2400">
                <a:solidFill>
                  <a:srgbClr val="FF330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FF3300"/>
                </a:solidFill>
                <a:latin typeface="Trebuchet MS"/>
                <a:cs typeface="Trebuchet MS"/>
              </a:rPr>
              <a:t>C</a:t>
            </a:r>
            <a:r>
              <a:rPr dirty="0" sz="2400">
                <a:solidFill>
                  <a:srgbClr val="FF3300"/>
                </a:solidFill>
                <a:latin typeface="SimSun"/>
                <a:cs typeface="SimSun"/>
              </a:rPr>
              <a:t>，</a:t>
            </a:r>
            <a:r>
              <a:rPr dirty="0" sz="2400" spc="-5">
                <a:solidFill>
                  <a:srgbClr val="FF3300"/>
                </a:solidFill>
                <a:latin typeface="Trebuchet MS"/>
                <a:cs typeface="Trebuchet MS"/>
              </a:rPr>
              <a:t>T</a:t>
            </a:r>
            <a:r>
              <a:rPr dirty="0" sz="2400">
                <a:solidFill>
                  <a:srgbClr val="FF3300"/>
                </a:solidFill>
                <a:latin typeface="SimSun"/>
                <a:cs typeface="SimSun"/>
              </a:rPr>
              <a:t>）</a:t>
            </a:r>
            <a:r>
              <a:rPr dirty="0" sz="2400">
                <a:solidFill>
                  <a:srgbClr val="FF3300"/>
                </a:solidFill>
                <a:latin typeface="Trebuchet MS"/>
                <a:cs typeface="Trebuchet MS"/>
              </a:rPr>
              <a:t>+M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521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单缓冲区</a:t>
            </a:r>
            <a:r>
              <a:rPr dirty="0" spc="-5">
                <a:latin typeface="Microsoft YaHei UI"/>
                <a:cs typeface="Microsoft YaHei UI"/>
              </a:rPr>
              <a:t>（</a:t>
            </a:r>
            <a:r>
              <a:rPr dirty="0" spc="-5"/>
              <a:t>Single</a:t>
            </a:r>
            <a:r>
              <a:rPr dirty="0" spc="-50"/>
              <a:t> </a:t>
            </a:r>
            <a:r>
              <a:rPr dirty="0" spc="-5"/>
              <a:t>Buffer</a:t>
            </a:r>
            <a:r>
              <a:rPr dirty="0" spc="-5">
                <a:latin typeface="Microsoft YaHei UI"/>
                <a:cs typeface="Microsoft YaHei UI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90446"/>
            <a:ext cx="7378700" cy="124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缓冲区是临界资源，使用缓冲区时必须互斥。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两台机器间通信任何时刻只能进行单向的数据传输。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3492" y="3444240"/>
            <a:ext cx="4364735" cy="270052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739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双缓冲区</a:t>
            </a:r>
            <a:r>
              <a:rPr dirty="0" spc="-5">
                <a:latin typeface="Microsoft YaHei UI"/>
                <a:cs typeface="Microsoft YaHei UI"/>
              </a:rPr>
              <a:t>（</a:t>
            </a:r>
            <a:r>
              <a:rPr dirty="0" spc="-5"/>
              <a:t>Double</a:t>
            </a:r>
            <a:r>
              <a:rPr dirty="0" spc="-50"/>
              <a:t> </a:t>
            </a:r>
            <a:r>
              <a:rPr dirty="0" spc="-5"/>
              <a:t>Buffer</a:t>
            </a:r>
            <a:r>
              <a:rPr dirty="0" spc="-5">
                <a:latin typeface="Microsoft YaHei UI"/>
                <a:cs typeface="Microsoft YaHei UI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79245"/>
            <a:ext cx="463613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0981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缓冲对换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Buffer	Swappin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g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SimSun"/>
              <a:cs typeface="SimSun"/>
            </a:endParaRPr>
          </a:p>
          <a:p>
            <a:pPr marL="970915">
              <a:lnSpc>
                <a:spcPct val="100000"/>
              </a:lnSpc>
            </a:pPr>
            <a:r>
              <a:rPr dirty="0" sz="1800">
                <a:latin typeface="SimSun"/>
                <a:cs typeface="SimSun"/>
              </a:rPr>
              <a:t>用户进程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689" y="2652522"/>
            <a:ext cx="1722120" cy="992505"/>
          </a:xfrm>
          <a:custGeom>
            <a:avLst/>
            <a:gdLst/>
            <a:ahLst/>
            <a:cxnLst/>
            <a:rect l="l" t="t" r="r" b="b"/>
            <a:pathLst>
              <a:path w="1722120" h="992504">
                <a:moveTo>
                  <a:pt x="0" y="992123"/>
                </a:moveTo>
                <a:lnTo>
                  <a:pt x="1722120" y="992123"/>
                </a:lnTo>
                <a:lnTo>
                  <a:pt x="1722120" y="0"/>
                </a:lnTo>
                <a:lnTo>
                  <a:pt x="0" y="0"/>
                </a:lnTo>
                <a:lnTo>
                  <a:pt x="0" y="99212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00022" y="2922270"/>
            <a:ext cx="981710" cy="4527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585"/>
              </a:spcBef>
            </a:pPr>
            <a:r>
              <a:rPr dirty="0" sz="1800">
                <a:latin typeface="SimSun"/>
                <a:cs typeface="SimSun"/>
              </a:rPr>
              <a:t>工作区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4829" y="2561082"/>
            <a:ext cx="1260475" cy="4527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580"/>
              </a:spcBef>
            </a:pPr>
            <a:r>
              <a:rPr dirty="0" sz="1800">
                <a:latin typeface="SimSun"/>
                <a:cs typeface="SimSun"/>
              </a:rPr>
              <a:t>缓冲区</a:t>
            </a:r>
            <a:r>
              <a:rPr dirty="0" sz="180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4829" y="3344417"/>
            <a:ext cx="1260475" cy="4527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585"/>
              </a:spcBef>
            </a:pPr>
            <a:r>
              <a:rPr dirty="0" sz="1800">
                <a:latin typeface="SimSun"/>
                <a:cs typeface="SimSun"/>
              </a:rPr>
              <a:t>缓冲区</a:t>
            </a:r>
            <a:r>
              <a:rPr dirty="0" sz="180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15178" y="2778632"/>
            <a:ext cx="1654810" cy="458470"/>
            <a:chOff x="5615178" y="2778632"/>
            <a:chExt cx="1654810" cy="458470"/>
          </a:xfrm>
        </p:grpSpPr>
        <p:sp>
          <p:nvSpPr>
            <p:cNvPr id="9" name="object 9"/>
            <p:cNvSpPr/>
            <p:nvPr/>
          </p:nvSpPr>
          <p:spPr>
            <a:xfrm>
              <a:off x="5615178" y="2788157"/>
              <a:ext cx="632460" cy="0"/>
            </a:xfrm>
            <a:custGeom>
              <a:avLst/>
              <a:gdLst/>
              <a:ahLst/>
              <a:cxnLst/>
              <a:rect l="l" t="t" r="r" b="b"/>
              <a:pathLst>
                <a:path w="632460" h="0">
                  <a:moveTo>
                    <a:pt x="0" y="0"/>
                  </a:moveTo>
                  <a:lnTo>
                    <a:pt x="63207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8113" y="2778632"/>
              <a:ext cx="403097" cy="4579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37782" y="3198113"/>
              <a:ext cx="632460" cy="0"/>
            </a:xfrm>
            <a:custGeom>
              <a:avLst/>
              <a:gdLst/>
              <a:ahLst/>
              <a:cxnLst/>
              <a:rect l="l" t="t" r="r" b="b"/>
              <a:pathLst>
                <a:path w="632459" h="0">
                  <a:moveTo>
                    <a:pt x="0" y="0"/>
                  </a:moveTo>
                  <a:lnTo>
                    <a:pt x="632078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96862" y="2993897"/>
              <a:ext cx="313055" cy="76200"/>
            </a:xfrm>
            <a:custGeom>
              <a:avLst/>
              <a:gdLst/>
              <a:ahLst/>
              <a:cxnLst/>
              <a:rect l="l" t="t" r="r" b="b"/>
              <a:pathLst>
                <a:path w="31305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58293" y="47625"/>
                  </a:lnTo>
                  <a:lnTo>
                    <a:pt x="53975" y="43306"/>
                  </a:lnTo>
                  <a:lnTo>
                    <a:pt x="53975" y="32892"/>
                  </a:lnTo>
                  <a:lnTo>
                    <a:pt x="58293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313054" h="76200">
                  <a:moveTo>
                    <a:pt x="76200" y="28575"/>
                  </a:moveTo>
                  <a:lnTo>
                    <a:pt x="58293" y="28575"/>
                  </a:lnTo>
                  <a:lnTo>
                    <a:pt x="53975" y="32892"/>
                  </a:lnTo>
                  <a:lnTo>
                    <a:pt x="53975" y="43306"/>
                  </a:lnTo>
                  <a:lnTo>
                    <a:pt x="58293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313054" h="76200">
                  <a:moveTo>
                    <a:pt x="308356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308356" y="47625"/>
                  </a:lnTo>
                  <a:lnTo>
                    <a:pt x="312674" y="43306"/>
                  </a:lnTo>
                  <a:lnTo>
                    <a:pt x="312674" y="32892"/>
                  </a:lnTo>
                  <a:lnTo>
                    <a:pt x="30835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605653" y="3287648"/>
            <a:ext cx="878840" cy="294005"/>
            <a:chOff x="5605653" y="3287648"/>
            <a:chExt cx="878840" cy="294005"/>
          </a:xfrm>
        </p:grpSpPr>
        <p:sp>
          <p:nvSpPr>
            <p:cNvPr id="14" name="object 14"/>
            <p:cNvSpPr/>
            <p:nvPr/>
          </p:nvSpPr>
          <p:spPr>
            <a:xfrm>
              <a:off x="5615178" y="3557777"/>
              <a:ext cx="603885" cy="14604"/>
            </a:xfrm>
            <a:custGeom>
              <a:avLst/>
              <a:gdLst/>
              <a:ahLst/>
              <a:cxnLst/>
              <a:rect l="l" t="t" r="r" b="b"/>
              <a:pathLst>
                <a:path w="603885" h="14604">
                  <a:moveTo>
                    <a:pt x="0" y="14224"/>
                  </a:moveTo>
                  <a:lnTo>
                    <a:pt x="60337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9157" y="3287648"/>
              <a:ext cx="275081" cy="27825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693670" y="2778632"/>
            <a:ext cx="1654810" cy="975994"/>
            <a:chOff x="2693670" y="2778632"/>
            <a:chExt cx="1654810" cy="975994"/>
          </a:xfrm>
        </p:grpSpPr>
        <p:sp>
          <p:nvSpPr>
            <p:cNvPr id="17" name="object 17"/>
            <p:cNvSpPr/>
            <p:nvPr/>
          </p:nvSpPr>
          <p:spPr>
            <a:xfrm>
              <a:off x="3716274" y="3576065"/>
              <a:ext cx="632460" cy="0"/>
            </a:xfrm>
            <a:custGeom>
              <a:avLst/>
              <a:gdLst/>
              <a:ahLst/>
              <a:cxnLst/>
              <a:rect l="l" t="t" r="r" b="b"/>
              <a:pathLst>
                <a:path w="632460" h="0">
                  <a:moveTo>
                    <a:pt x="632078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2701" y="3127628"/>
              <a:ext cx="403606" cy="4585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93670" y="2788157"/>
              <a:ext cx="1637030" cy="378460"/>
            </a:xfrm>
            <a:custGeom>
              <a:avLst/>
              <a:gdLst/>
              <a:ahLst/>
              <a:cxnLst/>
              <a:rect l="l" t="t" r="r" b="b"/>
              <a:pathLst>
                <a:path w="1637029" h="378460">
                  <a:moveTo>
                    <a:pt x="632079" y="377951"/>
                  </a:moveTo>
                  <a:lnTo>
                    <a:pt x="0" y="377951"/>
                  </a:lnTo>
                </a:path>
                <a:path w="1637029" h="378460">
                  <a:moveTo>
                    <a:pt x="1636649" y="0"/>
                  </a:moveTo>
                  <a:lnTo>
                    <a:pt x="1033271" y="142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1385" y="2792348"/>
              <a:ext cx="275463" cy="2796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05150" y="3286505"/>
              <a:ext cx="1105535" cy="467995"/>
            </a:xfrm>
            <a:custGeom>
              <a:avLst/>
              <a:gdLst/>
              <a:ahLst/>
              <a:cxnLst/>
              <a:rect l="l" t="t" r="r" b="b"/>
              <a:pathLst>
                <a:path w="1105535" h="467995">
                  <a:moveTo>
                    <a:pt x="312674" y="32893"/>
                  </a:moveTo>
                  <a:lnTo>
                    <a:pt x="308356" y="28575"/>
                  </a:lnTo>
                  <a:lnTo>
                    <a:pt x="76200" y="28575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308356" y="47625"/>
                  </a:lnTo>
                  <a:lnTo>
                    <a:pt x="312674" y="43307"/>
                  </a:lnTo>
                  <a:lnTo>
                    <a:pt x="312674" y="32893"/>
                  </a:lnTo>
                  <a:close/>
                </a:path>
                <a:path w="1105535" h="467995">
                  <a:moveTo>
                    <a:pt x="1105154" y="424561"/>
                  </a:moveTo>
                  <a:lnTo>
                    <a:pt x="1100836" y="420243"/>
                  </a:lnTo>
                  <a:lnTo>
                    <a:pt x="868680" y="420243"/>
                  </a:lnTo>
                  <a:lnTo>
                    <a:pt x="868680" y="391668"/>
                  </a:lnTo>
                  <a:lnTo>
                    <a:pt x="792480" y="429768"/>
                  </a:lnTo>
                  <a:lnTo>
                    <a:pt x="868680" y="467868"/>
                  </a:lnTo>
                  <a:lnTo>
                    <a:pt x="868680" y="439293"/>
                  </a:lnTo>
                  <a:lnTo>
                    <a:pt x="1100836" y="439293"/>
                  </a:lnTo>
                  <a:lnTo>
                    <a:pt x="1105154" y="434975"/>
                  </a:lnTo>
                  <a:lnTo>
                    <a:pt x="1105154" y="424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54951" y="2981959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/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SimSun"/>
                <a:cs typeface="SimSun"/>
              </a:rPr>
              <a:t>设备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79770" y="2580894"/>
            <a:ext cx="313055" cy="76200"/>
          </a:xfrm>
          <a:custGeom>
            <a:avLst/>
            <a:gdLst/>
            <a:ahLst/>
            <a:cxnLst/>
            <a:rect l="l" t="t" r="r" b="b"/>
            <a:pathLst>
              <a:path w="3130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2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2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313054" h="76200">
                <a:moveTo>
                  <a:pt x="76200" y="28575"/>
                </a:moveTo>
                <a:lnTo>
                  <a:pt x="58292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2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313054" h="76200">
                <a:moveTo>
                  <a:pt x="30835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308355" y="47625"/>
                </a:lnTo>
                <a:lnTo>
                  <a:pt x="312674" y="43306"/>
                </a:lnTo>
                <a:lnTo>
                  <a:pt x="312674" y="32892"/>
                </a:lnTo>
                <a:lnTo>
                  <a:pt x="30835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1288" y="4247982"/>
            <a:ext cx="5374087" cy="194519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952488" y="4466844"/>
            <a:ext cx="4714240" cy="1144905"/>
          </a:xfrm>
          <a:custGeom>
            <a:avLst/>
            <a:gdLst/>
            <a:ahLst/>
            <a:cxnLst/>
            <a:rect l="l" t="t" r="r" b="b"/>
            <a:pathLst>
              <a:path w="4714240" h="1144904">
                <a:moveTo>
                  <a:pt x="4713732" y="0"/>
                </a:moveTo>
                <a:lnTo>
                  <a:pt x="0" y="0"/>
                </a:lnTo>
                <a:lnTo>
                  <a:pt x="0" y="1144523"/>
                </a:lnTo>
                <a:lnTo>
                  <a:pt x="4713732" y="1144523"/>
                </a:lnTo>
                <a:lnTo>
                  <a:pt x="471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52488" y="4466844"/>
            <a:ext cx="4714240" cy="114490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algn="ctr" marL="43180">
              <a:lnSpc>
                <a:spcPct val="100000"/>
              </a:lnSpc>
              <a:spcBef>
                <a:spcPts val="1205"/>
              </a:spcBef>
            </a:pPr>
            <a:r>
              <a:rPr dirty="0" sz="2400" spc="-5">
                <a:latin typeface="SimSun"/>
                <a:cs typeface="SimSun"/>
              </a:rPr>
              <a:t>系统对每一块数据的处理时间为：</a:t>
            </a:r>
            <a:endParaRPr sz="2400">
              <a:latin typeface="SimSun"/>
              <a:cs typeface="SimSun"/>
            </a:endParaRPr>
          </a:p>
          <a:p>
            <a:pPr algn="ctr" marL="127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solidFill>
                  <a:srgbClr val="FF3300"/>
                </a:solidFill>
                <a:latin typeface="SimSun"/>
                <a:cs typeface="SimSun"/>
              </a:rPr>
              <a:t>Max（C，T）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57397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双缓冲区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Double</a:t>
            </a:r>
            <a:r>
              <a:rPr dirty="0" sz="3600" spc="-50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Buffer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79245"/>
            <a:ext cx="6159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两台机器通信可以实现同时双向传送数据。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392" y="2264664"/>
            <a:ext cx="5253228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环形缓冲区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48790"/>
            <a:ext cx="9978390" cy="430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环形缓冲区的组成：以输入为例</a:t>
            </a:r>
            <a:endParaRPr sz="2400">
              <a:latin typeface="SimSun"/>
              <a:cs typeface="SimSun"/>
            </a:endParaRPr>
          </a:p>
          <a:p>
            <a:pPr algn="just" marL="819785" marR="5080" indent="-452755">
              <a:lnSpc>
                <a:spcPct val="200100"/>
              </a:lnSpc>
              <a:spcBef>
                <a:spcPts val="994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59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多个缓冲区：用于装输入数据的空缓冲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R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、已装满数据的缓冲</a:t>
            </a:r>
            <a:r>
              <a:rPr dirty="0" sz="2400" spc="-20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G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 计算进程正在使用的现行工作缓冲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C</a:t>
            </a:r>
            <a:endParaRPr sz="2400">
              <a:latin typeface="SimSun"/>
              <a:cs typeface="SimSun"/>
            </a:endParaRPr>
          </a:p>
          <a:p>
            <a:pPr algn="just" marL="819785" marR="306705" indent="-452755">
              <a:lnSpc>
                <a:spcPct val="200100"/>
              </a:lnSpc>
              <a:spcBef>
                <a:spcPts val="1005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66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多个指针：指示计算进程下一个可用缓冲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G的指针</a:t>
            </a:r>
            <a:r>
              <a:rPr dirty="0" sz="2400" spc="-5">
                <a:solidFill>
                  <a:srgbClr val="FF0000"/>
                </a:solidFill>
                <a:latin typeface="SimSun"/>
                <a:cs typeface="SimSun"/>
              </a:rPr>
              <a:t>Nextg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、指示输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入进程下次可用的空缓冲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R的指针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Nexti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、指示计算进程正在使用 的缓冲区C的指针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Current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环形缓冲区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16" y="1505711"/>
            <a:ext cx="9168384" cy="50779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239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三、</a:t>
            </a: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设备和设备控制器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7001"/>
            <a:ext cx="8141970" cy="271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I/O设备一般由执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I/O操作的机械部分和执行控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制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I/O的电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子部件组成。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执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I/O操作的机械部分就是一般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I/O设备，而执行控制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的电子部件则称为设备控制器或适配器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adapter）。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环形缓冲区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48790"/>
            <a:ext cx="7234555" cy="4525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环形缓冲区的使用：以输入为例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6766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Getbuf过程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36766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latin typeface="SimSun"/>
                <a:cs typeface="SimSun"/>
              </a:rPr>
              <a:t>Releasebuf过程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进程之间的同步问题：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6766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Nexti指针追赶上Nextg指针（系统受计算限制）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36766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Nextg指针追赶上Nexti指针（系统受I/O限制）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803" y="1054608"/>
            <a:ext cx="7283196" cy="4034028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92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缓冲池</a:t>
            </a:r>
            <a:r>
              <a:rPr dirty="0" spc="-5">
                <a:latin typeface="Microsoft YaHei UI"/>
                <a:cs typeface="Microsoft YaHei UI"/>
              </a:rPr>
              <a:t>（</a:t>
            </a:r>
            <a:r>
              <a:rPr dirty="0" spc="-5"/>
              <a:t>Buffer</a:t>
            </a:r>
            <a:r>
              <a:rPr dirty="0" spc="-75"/>
              <a:t> </a:t>
            </a:r>
            <a:r>
              <a:rPr dirty="0" spc="-35"/>
              <a:t>Pool</a:t>
            </a:r>
            <a:r>
              <a:rPr dirty="0" spc="-35">
                <a:latin typeface="Microsoft YaHei UI"/>
                <a:cs typeface="Microsoft YaHei UI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48790"/>
            <a:ext cx="9740265" cy="4431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既可以用于输入，又可以用于输出的公用缓冲池。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latin typeface="SimSun"/>
                <a:cs typeface="SimSun"/>
              </a:rPr>
              <a:t>缓冲池的组成：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36766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三个缓冲队列：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空缓冲队列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emq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、输入队列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inq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、输出队列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outq</a:t>
            </a:r>
            <a:endParaRPr sz="2400">
              <a:latin typeface="SimSun"/>
              <a:cs typeface="SimSun"/>
            </a:endParaRPr>
          </a:p>
          <a:p>
            <a:pPr algn="just" marL="734695" marR="5080" indent="-367665">
              <a:lnSpc>
                <a:spcPct val="200000"/>
              </a:lnSpc>
              <a:spcBef>
                <a:spcPts val="100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8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四个工作缓冲区：用于收容输入数据的收容输入缓冲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hin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、用于提 取输入数据的提取输入缓冲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sin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、用于收容输出数据的收容输出缓 冲区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hout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、用于提取输出数据的提取输出缓冲</a:t>
            </a:r>
            <a:r>
              <a:rPr dirty="0" sz="2400" spc="-35">
                <a:solidFill>
                  <a:srgbClr val="404040"/>
                </a:solidFill>
                <a:latin typeface="SimSun"/>
                <a:cs typeface="SimSun"/>
              </a:rPr>
              <a:t>区</a:t>
            </a: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sout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92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缓冲池</a:t>
            </a:r>
            <a:r>
              <a:rPr dirty="0" spc="-5">
                <a:latin typeface="Microsoft YaHei UI"/>
                <a:cs typeface="Microsoft YaHei UI"/>
              </a:rPr>
              <a:t>（</a:t>
            </a:r>
            <a:r>
              <a:rPr dirty="0" spc="-5"/>
              <a:t>Buffer</a:t>
            </a:r>
            <a:r>
              <a:rPr dirty="0" spc="-75"/>
              <a:t> </a:t>
            </a:r>
            <a:r>
              <a:rPr dirty="0" spc="-35"/>
              <a:t>Pool</a:t>
            </a:r>
            <a:r>
              <a:rPr dirty="0" spc="-35">
                <a:latin typeface="Microsoft YaHei UI"/>
                <a:cs typeface="Microsoft YaHei UI"/>
              </a:rPr>
              <a:t>）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432" y="1744979"/>
            <a:ext cx="832713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92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缓冲池</a:t>
            </a:r>
            <a:r>
              <a:rPr dirty="0" spc="-5">
                <a:latin typeface="Microsoft YaHei UI"/>
                <a:cs typeface="Microsoft YaHei UI"/>
              </a:rPr>
              <a:t>（</a:t>
            </a:r>
            <a:r>
              <a:rPr dirty="0" spc="-5"/>
              <a:t>Buffer</a:t>
            </a:r>
            <a:r>
              <a:rPr dirty="0" spc="-75"/>
              <a:t> </a:t>
            </a:r>
            <a:r>
              <a:rPr dirty="0" spc="-35"/>
              <a:t>Pool</a:t>
            </a:r>
            <a:r>
              <a:rPr dirty="0" spc="-35">
                <a:latin typeface="Microsoft YaHei UI"/>
                <a:cs typeface="Microsoft YaHei UI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325" y="1484198"/>
            <a:ext cx="5405755" cy="4996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Getbuf过程和Putbu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f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过程：</a:t>
            </a:r>
            <a:endParaRPr sz="2400">
              <a:latin typeface="SimSun"/>
              <a:cs typeface="SimSun"/>
            </a:endParaRPr>
          </a:p>
          <a:p>
            <a:pPr marL="820419" marR="156845" indent="-452755">
              <a:lnSpc>
                <a:spcPct val="14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20419" algn="l"/>
                <a:tab pos="82105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Getbu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f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过程调用Takebuf（type）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过程。</a:t>
            </a:r>
            <a:endParaRPr sz="2400">
              <a:latin typeface="SimSun"/>
              <a:cs typeface="SimSun"/>
            </a:endParaRPr>
          </a:p>
          <a:p>
            <a:pPr marL="820419" marR="309245" indent="-452755">
              <a:lnSpc>
                <a:spcPct val="14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20419" algn="l"/>
                <a:tab pos="82105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Putbu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f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过程调用Addbuf（type， 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number）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过程。</a:t>
            </a:r>
            <a:endParaRPr sz="2400">
              <a:latin typeface="SimSun"/>
              <a:cs typeface="SimSun"/>
            </a:endParaRPr>
          </a:p>
          <a:p>
            <a:pPr marL="820419" marR="5080" indent="-452755">
              <a:lnSpc>
                <a:spcPct val="14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20419" algn="l"/>
                <a:tab pos="82105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二者对缓冲队列互斥访问，设置互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斥信号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量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MS（type）。</a:t>
            </a:r>
            <a:endParaRPr sz="2400">
              <a:latin typeface="SimSun"/>
              <a:cs typeface="SimSun"/>
            </a:endParaRPr>
          </a:p>
          <a:p>
            <a:pPr marL="820419" marR="5080" indent="-452755">
              <a:lnSpc>
                <a:spcPct val="14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20419" algn="l"/>
                <a:tab pos="82105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二者之间有同步关系，设置私用信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号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量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RS（type）。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9215" y="1254252"/>
            <a:ext cx="2955036" cy="3867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788" y="2336292"/>
            <a:ext cx="2955036" cy="3912108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92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缓冲池</a:t>
            </a:r>
            <a:r>
              <a:rPr dirty="0" spc="-5">
                <a:latin typeface="Microsoft YaHei UI"/>
                <a:cs typeface="Microsoft YaHei UI"/>
              </a:rPr>
              <a:t>（</a:t>
            </a:r>
            <a:r>
              <a:rPr dirty="0" spc="-5"/>
              <a:t>Buffer</a:t>
            </a:r>
            <a:r>
              <a:rPr dirty="0" spc="-75"/>
              <a:t> </a:t>
            </a:r>
            <a:r>
              <a:rPr dirty="0" spc="-35"/>
              <a:t>Pool</a:t>
            </a:r>
            <a:r>
              <a:rPr dirty="0" spc="-35">
                <a:latin typeface="Microsoft YaHei UI"/>
                <a:cs typeface="Microsoft YaHei UI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48790"/>
            <a:ext cx="8903970" cy="452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缓冲池的工作方式：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2400">
                <a:solidFill>
                  <a:srgbClr val="FF3300"/>
                </a:solidFill>
                <a:latin typeface="SimSun"/>
                <a:cs typeface="SimSun"/>
              </a:rPr>
              <a:t>输入：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①</a:t>
            </a:r>
            <a:r>
              <a:rPr dirty="0" sz="1900" spc="-195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调用Getbuf（emq），将取得的空缓冲区作为hin；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②</a:t>
            </a:r>
            <a:r>
              <a:rPr dirty="0" sz="1900" spc="-229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往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hin中装入输入数据；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③</a:t>
            </a:r>
            <a:r>
              <a:rPr dirty="0" sz="1900" spc="-204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数据装满后，调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Putbuf（inq，hin）；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④</a:t>
            </a:r>
            <a:r>
              <a:rPr dirty="0" sz="1900" spc="-170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Getbuf（inq），将取得的装满输入数据的缓冲区作为sin；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⑤</a:t>
            </a:r>
            <a:r>
              <a:rPr dirty="0" sz="1900" spc="-215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从sin中提取输入数据；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⑥</a:t>
            </a:r>
            <a:r>
              <a:rPr dirty="0" sz="1900" spc="-229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提取完毕后，调用Putbuf（emq，sin）。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92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Microsoft YaHei UI"/>
                <a:cs typeface="Microsoft YaHei UI"/>
              </a:rPr>
              <a:t>缓冲池</a:t>
            </a:r>
            <a:r>
              <a:rPr dirty="0" spc="-5">
                <a:latin typeface="Microsoft YaHei UI"/>
                <a:cs typeface="Microsoft YaHei UI"/>
              </a:rPr>
              <a:t>（</a:t>
            </a:r>
            <a:r>
              <a:rPr dirty="0" spc="-5"/>
              <a:t>Buffer</a:t>
            </a:r>
            <a:r>
              <a:rPr dirty="0" spc="-75"/>
              <a:t> </a:t>
            </a:r>
            <a:r>
              <a:rPr dirty="0" spc="-35"/>
              <a:t>Pool</a:t>
            </a:r>
            <a:r>
              <a:rPr dirty="0" spc="-35">
                <a:latin typeface="Microsoft YaHei UI"/>
                <a:cs typeface="Microsoft YaHei UI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48790"/>
            <a:ext cx="9208770" cy="452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缓冲池的工作方式：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2400">
                <a:solidFill>
                  <a:srgbClr val="FF3300"/>
                </a:solidFill>
                <a:latin typeface="SimSun"/>
                <a:cs typeface="SimSun"/>
              </a:rPr>
              <a:t>输出：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①</a:t>
            </a:r>
            <a:r>
              <a:rPr dirty="0" sz="1900" spc="-195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调用Getbuf（emq），将取得的空缓冲区作为hout；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②</a:t>
            </a:r>
            <a:r>
              <a:rPr dirty="0" sz="1900" spc="-229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往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hout中装入输出数据；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③</a:t>
            </a:r>
            <a:r>
              <a:rPr dirty="0" sz="1900" spc="-185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数据装满后，调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Putbuf（outq，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hout</a:t>
            </a:r>
            <a:r>
              <a:rPr dirty="0" sz="2400" spc="-2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）；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④</a:t>
            </a:r>
            <a:r>
              <a:rPr dirty="0" sz="1900" spc="-170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调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Getbuf（outq），将取得的装满输入数据的缓冲区作为sout；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⑤</a:t>
            </a:r>
            <a:r>
              <a:rPr dirty="0" sz="1900" spc="-215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从sout中提取输入数据；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900" spc="20">
                <a:solidFill>
                  <a:srgbClr val="FF3300"/>
                </a:solidFill>
                <a:latin typeface="SimSun"/>
                <a:cs typeface="SimSun"/>
              </a:rPr>
              <a:t>⑥</a:t>
            </a:r>
            <a:r>
              <a:rPr dirty="0" sz="1900" spc="-229">
                <a:solidFill>
                  <a:srgbClr val="FF330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提取完毕后，调用Putbuf（emq，sout）。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5697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I/O</a:t>
            </a:r>
            <a:r>
              <a:rPr dirty="0" spc="10">
                <a:latin typeface="Microsoft YaHei UI"/>
                <a:cs typeface="Microsoft YaHei UI"/>
              </a:rPr>
              <a:t>设备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02714"/>
            <a:ext cx="1073975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设备的类型：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按使用特性分：外存储设备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I/O设备（输入设备、输出设备、交互设备）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按传输速率分：低速设备、中速设备、高速设备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按信息交换的单位分：块设备、流（字符）设备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  <a:tabLst>
                <a:tab pos="81978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按设备的共享属性分：独占设备、共享设备、虚拟设备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龙羿 夏</dc:creator>
  <dc:title>第六章  输入输出系统</dc:title>
  <dcterms:created xsi:type="dcterms:W3CDTF">2022-11-06T08:47:33Z</dcterms:created>
  <dcterms:modified xsi:type="dcterms:W3CDTF">2022-11-06T08:47:33Z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2022-11-06T00:00:00Z</vt:filetime>
  </property>
</Properties>
</file>