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35253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35253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1852116"/>
            <a:ext cx="7839075" cy="405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375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第七</a:t>
            </a:r>
            <a:r>
              <a:rPr dirty="0">
                <a:latin typeface="Microsoft YaHei UI"/>
                <a:cs typeface="Microsoft YaHei UI"/>
              </a:rPr>
              <a:t>章</a:t>
            </a:r>
            <a:r>
              <a:rPr dirty="0" spc="-70">
                <a:latin typeface="Microsoft YaHei UI"/>
                <a:cs typeface="Microsoft YaHei UI"/>
              </a:rPr>
              <a:t> </a:t>
            </a:r>
            <a:r>
              <a:rPr dirty="0" spc="10">
                <a:latin typeface="Microsoft YaHei UI"/>
                <a:cs typeface="Microsoft YaHei UI"/>
              </a:rPr>
              <a:t>文件管理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69109"/>
            <a:ext cx="3721100" cy="3094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7.1</a:t>
            </a:r>
            <a:r>
              <a:rPr dirty="0" sz="2400" spc="-10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文件与文件管理概述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7.2</a:t>
            </a:r>
            <a:r>
              <a:rPr dirty="0" sz="2400" spc="-7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文件的结构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7.3</a:t>
            </a:r>
            <a:r>
              <a:rPr dirty="0" sz="2400" spc="-10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文件存储空间的管理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7.4</a:t>
            </a:r>
            <a:r>
              <a:rPr dirty="0" sz="2400" spc="-7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文件目录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7.5</a:t>
            </a:r>
            <a:r>
              <a:rPr dirty="0" sz="2400" spc="-7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文件的共享与保护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36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文件的链式存储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58726"/>
            <a:ext cx="8902700" cy="2474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Clr>
                <a:srgbClr val="90C225"/>
              </a:buClr>
              <a:buSzPct val="79166"/>
              <a:buFont typeface="Wingdings"/>
              <a:buChar char=""/>
              <a:tabLst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基本思想：每个文件占用不连续的盘块，文件目录中只登记起始 </a:t>
            </a:r>
            <a:r>
              <a:rPr dirty="0" sz="2400" spc="-5">
                <a:latin typeface="SimSun"/>
                <a:cs typeface="SimSun"/>
              </a:rPr>
              <a:t>盘块和末盘块号，其它盘块号均由链接指针记</a:t>
            </a:r>
            <a:r>
              <a:rPr dirty="0" sz="2400">
                <a:latin typeface="SimSun"/>
                <a:cs typeface="SimSun"/>
              </a:rPr>
              <a:t>录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368935">
              <a:lnSpc>
                <a:spcPct val="100000"/>
              </a:lnSpc>
              <a:spcBef>
                <a:spcPts val="5"/>
              </a:spcBef>
              <a:tabLst>
                <a:tab pos="81534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latin typeface="SimSun"/>
                <a:cs typeface="SimSun"/>
              </a:rPr>
              <a:t>隐式链接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SimSun"/>
              <a:cs typeface="SimSun"/>
            </a:endParaRPr>
          </a:p>
          <a:p>
            <a:pPr marL="368935">
              <a:lnSpc>
                <a:spcPct val="100000"/>
              </a:lnSpc>
              <a:tabLst>
                <a:tab pos="81534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-5">
                <a:latin typeface="SimSun"/>
                <a:cs typeface="SimSun"/>
              </a:rPr>
              <a:t>显式链接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15949"/>
            <a:ext cx="12010390" cy="5742305"/>
            <a:chOff x="0" y="1115949"/>
            <a:chExt cx="12010390" cy="57423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19072"/>
              <a:ext cx="7296911" cy="34198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77278" y="1125474"/>
              <a:ext cx="4823460" cy="4968240"/>
            </a:xfrm>
            <a:custGeom>
              <a:avLst/>
              <a:gdLst/>
              <a:ahLst/>
              <a:cxnLst/>
              <a:rect l="l" t="t" r="r" b="b"/>
              <a:pathLst>
                <a:path w="4823459" h="4968240">
                  <a:moveTo>
                    <a:pt x="4823460" y="0"/>
                  </a:moveTo>
                  <a:lnTo>
                    <a:pt x="0" y="0"/>
                  </a:lnTo>
                  <a:lnTo>
                    <a:pt x="0" y="4968240"/>
                  </a:lnTo>
                  <a:lnTo>
                    <a:pt x="4823460" y="4968240"/>
                  </a:lnTo>
                  <a:lnTo>
                    <a:pt x="4823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77278" y="1125474"/>
              <a:ext cx="4823460" cy="4968240"/>
            </a:xfrm>
            <a:custGeom>
              <a:avLst/>
              <a:gdLst/>
              <a:ahLst/>
              <a:cxnLst/>
              <a:rect l="l" t="t" r="r" b="b"/>
              <a:pathLst>
                <a:path w="4823459" h="4968240">
                  <a:moveTo>
                    <a:pt x="0" y="4968240"/>
                  </a:moveTo>
                  <a:lnTo>
                    <a:pt x="4823460" y="4968240"/>
                  </a:lnTo>
                  <a:lnTo>
                    <a:pt x="4823460" y="0"/>
                  </a:lnTo>
                  <a:lnTo>
                    <a:pt x="0" y="0"/>
                  </a:lnTo>
                  <a:lnTo>
                    <a:pt x="0" y="4968240"/>
                  </a:lnTo>
                  <a:close/>
                </a:path>
              </a:pathLst>
            </a:custGeom>
            <a:ln w="19049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71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文件的隐式链接存储结构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8591" y="1246073"/>
            <a:ext cx="4627880" cy="4421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342265" algn="l"/>
                <a:tab pos="342900" algn="l"/>
              </a:tabLst>
            </a:pPr>
            <a:r>
              <a:rPr dirty="0" sz="2000">
                <a:latin typeface="SimSun"/>
                <a:cs typeface="SimSun"/>
              </a:rPr>
              <a:t>优点：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1700">
              <a:latin typeface="SimSun"/>
              <a:cs typeface="SimSun"/>
            </a:endParaRPr>
          </a:p>
          <a:p>
            <a:pPr marL="356235">
              <a:lnSpc>
                <a:spcPct val="100000"/>
              </a:lnSpc>
              <a:tabLst>
                <a:tab pos="802640" algn="l"/>
              </a:tabLst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000">
                <a:latin typeface="SimSun"/>
                <a:cs typeface="SimSun"/>
              </a:rPr>
              <a:t>采用离</a:t>
            </a:r>
            <a:r>
              <a:rPr dirty="0" sz="2000" spc="-15">
                <a:latin typeface="SimSun"/>
                <a:cs typeface="SimSun"/>
              </a:rPr>
              <a:t>散</a:t>
            </a:r>
            <a:r>
              <a:rPr dirty="0" sz="2000">
                <a:latin typeface="SimSun"/>
                <a:cs typeface="SimSun"/>
              </a:rPr>
              <a:t>分</a:t>
            </a:r>
            <a:r>
              <a:rPr dirty="0" sz="2000" spc="-15">
                <a:latin typeface="SimSun"/>
                <a:cs typeface="SimSun"/>
              </a:rPr>
              <a:t>配</a:t>
            </a:r>
            <a:r>
              <a:rPr dirty="0" sz="2000">
                <a:latin typeface="SimSun"/>
                <a:cs typeface="SimSun"/>
              </a:rPr>
              <a:t>方式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SimSun"/>
              <a:cs typeface="SimSun"/>
            </a:endParaRPr>
          </a:p>
          <a:p>
            <a:pPr marL="356235">
              <a:lnSpc>
                <a:spcPct val="100000"/>
              </a:lnSpc>
              <a:tabLst>
                <a:tab pos="802640" algn="l"/>
              </a:tabLst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000">
                <a:latin typeface="SimSun"/>
                <a:cs typeface="SimSun"/>
              </a:rPr>
              <a:t>易于文</a:t>
            </a:r>
            <a:r>
              <a:rPr dirty="0" sz="2000" spc="-15">
                <a:latin typeface="SimSun"/>
                <a:cs typeface="SimSun"/>
              </a:rPr>
              <a:t>件</a:t>
            </a:r>
            <a:r>
              <a:rPr dirty="0" sz="2000">
                <a:latin typeface="SimSun"/>
                <a:cs typeface="SimSun"/>
              </a:rPr>
              <a:t>增</a:t>
            </a:r>
            <a:r>
              <a:rPr dirty="0" sz="2000" spc="-15">
                <a:latin typeface="SimSun"/>
                <a:cs typeface="SimSun"/>
              </a:rPr>
              <a:t>长</a:t>
            </a:r>
            <a:r>
              <a:rPr dirty="0" sz="2000">
                <a:latin typeface="SimSun"/>
                <a:cs typeface="SimSun"/>
              </a:rPr>
              <a:t>或收缩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SimSun"/>
              <a:cs typeface="SimSun"/>
            </a:endParaRPr>
          </a:p>
          <a:p>
            <a:pPr marL="356235">
              <a:lnSpc>
                <a:spcPct val="100000"/>
              </a:lnSpc>
              <a:tabLst>
                <a:tab pos="802640" algn="l"/>
              </a:tabLst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000">
                <a:latin typeface="SimSun"/>
                <a:cs typeface="SimSun"/>
              </a:rPr>
              <a:t>减少了</a:t>
            </a:r>
            <a:r>
              <a:rPr dirty="0" sz="2000" spc="-15">
                <a:latin typeface="SimSun"/>
                <a:cs typeface="SimSun"/>
              </a:rPr>
              <a:t>外</a:t>
            </a:r>
            <a:r>
              <a:rPr dirty="0" sz="2000">
                <a:latin typeface="SimSun"/>
                <a:cs typeface="SimSun"/>
              </a:rPr>
              <a:t>存</a:t>
            </a:r>
            <a:r>
              <a:rPr dirty="0" sz="2000" spc="-15">
                <a:latin typeface="SimSun"/>
                <a:cs typeface="SimSun"/>
              </a:rPr>
              <a:t>空</a:t>
            </a:r>
            <a:r>
              <a:rPr dirty="0" sz="2000">
                <a:latin typeface="SimSun"/>
                <a:cs typeface="SimSun"/>
              </a:rPr>
              <a:t>间出现</a:t>
            </a:r>
            <a:r>
              <a:rPr dirty="0" sz="2000" spc="-15">
                <a:latin typeface="SimSun"/>
                <a:cs typeface="SimSun"/>
              </a:rPr>
              <a:t>外</a:t>
            </a:r>
            <a:r>
              <a:rPr dirty="0" sz="2000">
                <a:latin typeface="SimSun"/>
                <a:cs typeface="SimSun"/>
              </a:rPr>
              <a:t>碎</a:t>
            </a:r>
            <a:r>
              <a:rPr dirty="0" sz="2000" spc="-15">
                <a:latin typeface="SimSun"/>
                <a:cs typeface="SimSun"/>
              </a:rPr>
              <a:t>片</a:t>
            </a:r>
            <a:r>
              <a:rPr dirty="0" sz="2000">
                <a:latin typeface="SimSun"/>
                <a:cs typeface="SimSun"/>
              </a:rPr>
              <a:t>的现象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SimSun"/>
              <a:cs typeface="SimSun"/>
            </a:endParaRPr>
          </a:p>
          <a:p>
            <a:pPr marL="357505" indent="-35750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dirty="0" sz="2000">
                <a:latin typeface="SimSun"/>
                <a:cs typeface="SimSun"/>
              </a:rPr>
              <a:t>缺点：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SimSun"/>
              <a:cs typeface="SimSun"/>
            </a:endParaRPr>
          </a:p>
          <a:p>
            <a:pPr marL="267970">
              <a:lnSpc>
                <a:spcPct val="100000"/>
              </a:lnSpc>
              <a:tabLst>
                <a:tab pos="802640" algn="l"/>
              </a:tabLst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000">
                <a:latin typeface="SimSun"/>
                <a:cs typeface="SimSun"/>
              </a:rPr>
              <a:t>只能顺</a:t>
            </a:r>
            <a:r>
              <a:rPr dirty="0" sz="2000" spc="-15">
                <a:latin typeface="SimSun"/>
                <a:cs typeface="SimSun"/>
              </a:rPr>
              <a:t>序</a:t>
            </a:r>
            <a:r>
              <a:rPr dirty="0" sz="2000">
                <a:latin typeface="SimSun"/>
                <a:cs typeface="SimSun"/>
              </a:rPr>
              <a:t>存取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SimSun"/>
              <a:cs typeface="SimSun"/>
            </a:endParaRPr>
          </a:p>
          <a:p>
            <a:pPr marL="267970">
              <a:lnSpc>
                <a:spcPct val="100000"/>
              </a:lnSpc>
              <a:tabLst>
                <a:tab pos="802640" algn="l"/>
              </a:tabLst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000">
                <a:latin typeface="SimSun"/>
                <a:cs typeface="SimSun"/>
              </a:rPr>
              <a:t>指针本</a:t>
            </a:r>
            <a:r>
              <a:rPr dirty="0" sz="2000" spc="-15">
                <a:latin typeface="SimSun"/>
                <a:cs typeface="SimSun"/>
              </a:rPr>
              <a:t>身</a:t>
            </a:r>
            <a:r>
              <a:rPr dirty="0" sz="2000">
                <a:latin typeface="SimSun"/>
                <a:cs typeface="SimSun"/>
              </a:rPr>
              <a:t>需</a:t>
            </a:r>
            <a:r>
              <a:rPr dirty="0" sz="2000" spc="-15">
                <a:latin typeface="SimSun"/>
                <a:cs typeface="SimSun"/>
              </a:rPr>
              <a:t>占</a:t>
            </a:r>
            <a:r>
              <a:rPr dirty="0" sz="2000">
                <a:latin typeface="SimSun"/>
                <a:cs typeface="SimSun"/>
              </a:rPr>
              <a:t>用存储</a:t>
            </a:r>
            <a:r>
              <a:rPr dirty="0" sz="2000" spc="-15">
                <a:latin typeface="SimSun"/>
                <a:cs typeface="SimSun"/>
              </a:rPr>
              <a:t>空</a:t>
            </a:r>
            <a:r>
              <a:rPr dirty="0" sz="2000">
                <a:latin typeface="SimSun"/>
                <a:cs typeface="SimSun"/>
              </a:rPr>
              <a:t>间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SimSun"/>
              <a:cs typeface="SimSun"/>
            </a:endParaRPr>
          </a:p>
          <a:p>
            <a:pPr marL="267970">
              <a:lnSpc>
                <a:spcPct val="100000"/>
              </a:lnSpc>
              <a:tabLst>
                <a:tab pos="802640" algn="l"/>
              </a:tabLst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000">
                <a:latin typeface="SimSun"/>
                <a:cs typeface="SimSun"/>
              </a:rPr>
              <a:t>链接指</a:t>
            </a:r>
            <a:r>
              <a:rPr dirty="0" sz="2000" spc="-15">
                <a:latin typeface="SimSun"/>
                <a:cs typeface="SimSun"/>
              </a:rPr>
              <a:t>针</a:t>
            </a:r>
            <a:r>
              <a:rPr dirty="0" sz="2000">
                <a:latin typeface="SimSun"/>
                <a:cs typeface="SimSun"/>
              </a:rPr>
              <a:t>的</a:t>
            </a:r>
            <a:r>
              <a:rPr dirty="0" sz="2000" spc="-15">
                <a:latin typeface="SimSun"/>
                <a:cs typeface="SimSun"/>
              </a:rPr>
              <a:t>可</a:t>
            </a:r>
            <a:r>
              <a:rPr dirty="0" sz="2000">
                <a:latin typeface="SimSun"/>
                <a:cs typeface="SimSun"/>
              </a:rPr>
              <a:t>靠性是</a:t>
            </a:r>
            <a:r>
              <a:rPr dirty="0" sz="2000" spc="-15">
                <a:latin typeface="SimSun"/>
                <a:cs typeface="SimSun"/>
              </a:rPr>
              <a:t>个</a:t>
            </a:r>
            <a:r>
              <a:rPr dirty="0" sz="2000">
                <a:latin typeface="SimSun"/>
                <a:cs typeface="SimSun"/>
              </a:rPr>
              <a:t>问题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1" y="1708404"/>
            <a:ext cx="6262116" cy="38801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71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文件的显式链接存储结构</a:t>
            </a:r>
          </a:p>
        </p:txBody>
      </p:sp>
      <p:sp>
        <p:nvSpPr>
          <p:cNvPr id="4" name="object 4"/>
          <p:cNvSpPr/>
          <p:nvPr/>
        </p:nvSpPr>
        <p:spPr>
          <a:xfrm>
            <a:off x="7177278" y="1125474"/>
            <a:ext cx="4823460" cy="4968240"/>
          </a:xfrm>
          <a:custGeom>
            <a:avLst/>
            <a:gdLst/>
            <a:ahLst/>
            <a:cxnLst/>
            <a:rect l="l" t="t" r="r" b="b"/>
            <a:pathLst>
              <a:path w="4823459" h="4968240">
                <a:moveTo>
                  <a:pt x="4823460" y="0"/>
                </a:moveTo>
                <a:lnTo>
                  <a:pt x="0" y="0"/>
                </a:lnTo>
                <a:lnTo>
                  <a:pt x="0" y="4968240"/>
                </a:lnTo>
                <a:lnTo>
                  <a:pt x="4823460" y="4968240"/>
                </a:lnTo>
                <a:lnTo>
                  <a:pt x="4823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77278" y="1125474"/>
            <a:ext cx="4823460" cy="496824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433705" indent="-34353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433705" algn="l"/>
                <a:tab pos="434340" algn="l"/>
              </a:tabLst>
            </a:pPr>
            <a:r>
              <a:rPr dirty="0" sz="2000" spc="5">
                <a:latin typeface="SimSun"/>
                <a:cs typeface="SimSun"/>
              </a:rPr>
              <a:t>基本</a:t>
            </a:r>
            <a:r>
              <a:rPr dirty="0" sz="2000" spc="-5">
                <a:latin typeface="SimSun"/>
                <a:cs typeface="SimSun"/>
              </a:rPr>
              <a:t>思</a:t>
            </a:r>
            <a:r>
              <a:rPr dirty="0" sz="2000" spc="-10">
                <a:latin typeface="SimSun"/>
                <a:cs typeface="SimSun"/>
              </a:rPr>
              <a:t>想</a:t>
            </a:r>
            <a:r>
              <a:rPr dirty="0" sz="2000" spc="5">
                <a:latin typeface="SimSun"/>
                <a:cs typeface="SimSun"/>
              </a:rPr>
              <a:t>：</a:t>
            </a:r>
            <a:r>
              <a:rPr dirty="0" sz="2000" spc="-15">
                <a:latin typeface="SimSun"/>
                <a:cs typeface="SimSun"/>
              </a:rPr>
              <a:t>将</a:t>
            </a:r>
            <a:r>
              <a:rPr dirty="0" sz="2000" spc="5">
                <a:latin typeface="SimSun"/>
                <a:cs typeface="SimSun"/>
              </a:rPr>
              <a:t>用于</a:t>
            </a:r>
            <a:r>
              <a:rPr dirty="0" sz="2000" spc="-5">
                <a:latin typeface="SimSun"/>
                <a:cs typeface="SimSun"/>
              </a:rPr>
              <a:t>链</a:t>
            </a:r>
            <a:r>
              <a:rPr dirty="0" sz="2000" spc="-10">
                <a:latin typeface="SimSun"/>
                <a:cs typeface="SimSun"/>
              </a:rPr>
              <a:t>接</a:t>
            </a:r>
            <a:r>
              <a:rPr dirty="0" sz="2000" spc="5">
                <a:latin typeface="SimSun"/>
                <a:cs typeface="SimSun"/>
              </a:rPr>
              <a:t>文</a:t>
            </a:r>
            <a:r>
              <a:rPr dirty="0" sz="2000" spc="-15">
                <a:latin typeface="SimSun"/>
                <a:cs typeface="SimSun"/>
              </a:rPr>
              <a:t>件</a:t>
            </a:r>
            <a:r>
              <a:rPr dirty="0" sz="2000" spc="5">
                <a:latin typeface="SimSun"/>
                <a:cs typeface="SimSun"/>
              </a:rPr>
              <a:t>各盘</a:t>
            </a:r>
            <a:r>
              <a:rPr dirty="0" sz="2000" spc="-5">
                <a:latin typeface="SimSun"/>
                <a:cs typeface="SimSun"/>
              </a:rPr>
              <a:t>块</a:t>
            </a:r>
            <a:r>
              <a:rPr dirty="0" sz="2000" spc="5">
                <a:latin typeface="SimSun"/>
                <a:cs typeface="SimSun"/>
              </a:rPr>
              <a:t>的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Wingdings"/>
              <a:buChar char=""/>
            </a:pPr>
            <a:endParaRPr sz="1850">
              <a:latin typeface="SimSun"/>
              <a:cs typeface="SimSun"/>
            </a:endParaRPr>
          </a:p>
          <a:p>
            <a:pPr marL="433705">
              <a:lnSpc>
                <a:spcPct val="100000"/>
              </a:lnSpc>
            </a:pPr>
            <a:r>
              <a:rPr dirty="0" sz="2000">
                <a:latin typeface="SimSun"/>
                <a:cs typeface="SimSun"/>
              </a:rPr>
              <a:t>指针“</a:t>
            </a:r>
            <a:r>
              <a:rPr dirty="0" sz="2000" spc="-15">
                <a:latin typeface="SimSun"/>
                <a:cs typeface="SimSun"/>
              </a:rPr>
              <a:t>显</a:t>
            </a:r>
            <a:r>
              <a:rPr dirty="0" sz="2000">
                <a:latin typeface="SimSun"/>
                <a:cs typeface="SimSun"/>
              </a:rPr>
              <a:t>式</a:t>
            </a:r>
            <a:r>
              <a:rPr dirty="0" sz="2000" spc="-15">
                <a:latin typeface="SimSun"/>
                <a:cs typeface="SimSun"/>
              </a:rPr>
              <a:t>”</a:t>
            </a:r>
            <a:r>
              <a:rPr dirty="0" sz="2000">
                <a:latin typeface="SimSun"/>
                <a:cs typeface="SimSun"/>
              </a:rPr>
              <a:t>地存放</a:t>
            </a:r>
            <a:r>
              <a:rPr dirty="0" sz="2000" spc="-15">
                <a:latin typeface="SimSun"/>
                <a:cs typeface="SimSun"/>
              </a:rPr>
              <a:t>在</a:t>
            </a:r>
            <a:r>
              <a:rPr dirty="0" sz="2000">
                <a:latin typeface="SimSun"/>
                <a:cs typeface="SimSun"/>
              </a:rPr>
              <a:t>外</a:t>
            </a:r>
            <a:r>
              <a:rPr dirty="0" sz="2000" spc="-15">
                <a:latin typeface="SimSun"/>
                <a:cs typeface="SimSun"/>
              </a:rPr>
              <a:t>存</a:t>
            </a:r>
            <a:r>
              <a:rPr dirty="0" sz="2000">
                <a:latin typeface="SimSun"/>
                <a:cs typeface="SimSun"/>
              </a:rPr>
              <a:t>的一张链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SimSun"/>
              <a:cs typeface="SimSun"/>
            </a:endParaRPr>
          </a:p>
          <a:p>
            <a:pPr marL="433705">
              <a:lnSpc>
                <a:spcPct val="100000"/>
              </a:lnSpc>
            </a:pPr>
            <a:r>
              <a:rPr dirty="0" sz="2000" spc="5">
                <a:latin typeface="SimSun"/>
                <a:cs typeface="SimSun"/>
              </a:rPr>
              <a:t>接表</a:t>
            </a:r>
            <a:r>
              <a:rPr dirty="0" sz="2000" spc="-5">
                <a:latin typeface="SimSun"/>
                <a:cs typeface="SimSun"/>
              </a:rPr>
              <a:t>当</a:t>
            </a:r>
            <a:r>
              <a:rPr dirty="0" sz="2000" spc="-10">
                <a:latin typeface="SimSun"/>
                <a:cs typeface="SimSun"/>
              </a:rPr>
              <a:t>中</a:t>
            </a:r>
            <a:r>
              <a:rPr dirty="0" sz="2000" spc="5"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  <a:p>
            <a:pPr marL="433705" marR="315595" indent="-342900">
              <a:lnSpc>
                <a:spcPct val="200000"/>
              </a:lnSpc>
              <a:spcBef>
                <a:spcPts val="1000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433705" algn="l"/>
                <a:tab pos="434340" algn="l"/>
              </a:tabLst>
            </a:pPr>
            <a:r>
              <a:rPr dirty="0" sz="2000">
                <a:latin typeface="SimSun"/>
                <a:cs typeface="SimSun"/>
              </a:rPr>
              <a:t>该表在</a:t>
            </a:r>
            <a:r>
              <a:rPr dirty="0" sz="2000" spc="-15">
                <a:latin typeface="SimSun"/>
                <a:cs typeface="SimSun"/>
              </a:rPr>
              <a:t>整</a:t>
            </a:r>
            <a:r>
              <a:rPr dirty="0" sz="2000">
                <a:latin typeface="SimSun"/>
                <a:cs typeface="SimSun"/>
              </a:rPr>
              <a:t>个</a:t>
            </a:r>
            <a:r>
              <a:rPr dirty="0" sz="2000" spc="-15">
                <a:latin typeface="SimSun"/>
                <a:cs typeface="SimSun"/>
              </a:rPr>
              <a:t>磁</a:t>
            </a:r>
            <a:r>
              <a:rPr dirty="0" sz="2000">
                <a:latin typeface="SimSun"/>
                <a:cs typeface="SimSun"/>
              </a:rPr>
              <a:t>盘仅设</a:t>
            </a:r>
            <a:r>
              <a:rPr dirty="0" sz="2000" spc="-15">
                <a:latin typeface="SimSun"/>
                <a:cs typeface="SimSun"/>
              </a:rPr>
              <a:t>置</a:t>
            </a:r>
            <a:r>
              <a:rPr dirty="0" sz="2000">
                <a:latin typeface="SimSun"/>
                <a:cs typeface="SimSun"/>
              </a:rPr>
              <a:t>一</a:t>
            </a:r>
            <a:r>
              <a:rPr dirty="0" sz="2000" spc="-15">
                <a:latin typeface="SimSun"/>
                <a:cs typeface="SimSun"/>
              </a:rPr>
              <a:t>张</a:t>
            </a:r>
            <a:r>
              <a:rPr dirty="0" sz="2000">
                <a:latin typeface="SimSun"/>
                <a:cs typeface="SimSun"/>
              </a:rPr>
              <a:t>，登记了 分配给</a:t>
            </a:r>
            <a:r>
              <a:rPr dirty="0" sz="2000" spc="-15">
                <a:latin typeface="SimSun"/>
                <a:cs typeface="SimSun"/>
              </a:rPr>
              <a:t>文</a:t>
            </a:r>
            <a:r>
              <a:rPr dirty="0" sz="2000">
                <a:latin typeface="SimSun"/>
                <a:cs typeface="SimSun"/>
              </a:rPr>
              <a:t>件</a:t>
            </a:r>
            <a:r>
              <a:rPr dirty="0" sz="2000" spc="-15">
                <a:latin typeface="SimSun"/>
                <a:cs typeface="SimSun"/>
              </a:rPr>
              <a:t>的</a:t>
            </a:r>
            <a:r>
              <a:rPr dirty="0" sz="2000">
                <a:latin typeface="SimSun"/>
                <a:cs typeface="SimSun"/>
              </a:rPr>
              <a:t>所有盘</a:t>
            </a:r>
            <a:r>
              <a:rPr dirty="0" sz="2000" spc="-15">
                <a:latin typeface="SimSun"/>
                <a:cs typeface="SimSun"/>
              </a:rPr>
              <a:t>块</a:t>
            </a:r>
            <a:r>
              <a:rPr dirty="0" sz="2000">
                <a:latin typeface="SimSun"/>
                <a:cs typeface="SimSun"/>
              </a:rPr>
              <a:t>的</a:t>
            </a:r>
            <a:r>
              <a:rPr dirty="0" sz="2000" spc="-15">
                <a:latin typeface="SimSun"/>
                <a:cs typeface="SimSun"/>
              </a:rPr>
              <a:t>链</a:t>
            </a:r>
            <a:r>
              <a:rPr dirty="0" sz="2000">
                <a:latin typeface="SimSun"/>
                <a:cs typeface="SimSun"/>
              </a:rPr>
              <a:t>接关系， </a:t>
            </a:r>
            <a:r>
              <a:rPr dirty="0" sz="2000">
                <a:latin typeface="SimSun"/>
                <a:cs typeface="SimSun"/>
              </a:rPr>
              <a:t>故将该</a:t>
            </a:r>
            <a:r>
              <a:rPr dirty="0" sz="2000" spc="-15">
                <a:latin typeface="SimSun"/>
                <a:cs typeface="SimSun"/>
              </a:rPr>
              <a:t>表</a:t>
            </a:r>
            <a:r>
              <a:rPr dirty="0" sz="2000">
                <a:latin typeface="SimSun"/>
                <a:cs typeface="SimSun"/>
              </a:rPr>
              <a:t>称</a:t>
            </a:r>
            <a:r>
              <a:rPr dirty="0" sz="2000" spc="-10">
                <a:latin typeface="SimSun"/>
                <a:cs typeface="SimSun"/>
              </a:rPr>
              <a:t>为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文件分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配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表</a:t>
            </a:r>
            <a:r>
              <a:rPr dirty="0" sz="2000" spc="-5">
                <a:solidFill>
                  <a:srgbClr val="FF0000"/>
                </a:solidFill>
                <a:latin typeface="SimSun"/>
                <a:cs typeface="SimSun"/>
              </a:rPr>
              <a:t>FAT（File 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 Allocation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SimSun"/>
                <a:cs typeface="SimSun"/>
              </a:rPr>
              <a:t>Table）</a:t>
            </a:r>
            <a:r>
              <a:rPr dirty="0" sz="2000" spc="5"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1" y="1708404"/>
            <a:ext cx="6262116" cy="38801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71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文件的显式链接存储结构</a:t>
            </a:r>
          </a:p>
        </p:txBody>
      </p:sp>
      <p:sp>
        <p:nvSpPr>
          <p:cNvPr id="4" name="object 4"/>
          <p:cNvSpPr/>
          <p:nvPr/>
        </p:nvSpPr>
        <p:spPr>
          <a:xfrm>
            <a:off x="7177278" y="1125474"/>
            <a:ext cx="4823460" cy="5473065"/>
          </a:xfrm>
          <a:custGeom>
            <a:avLst/>
            <a:gdLst/>
            <a:ahLst/>
            <a:cxnLst/>
            <a:rect l="l" t="t" r="r" b="b"/>
            <a:pathLst>
              <a:path w="4823459" h="5473065">
                <a:moveTo>
                  <a:pt x="4823460" y="0"/>
                </a:moveTo>
                <a:lnTo>
                  <a:pt x="0" y="0"/>
                </a:lnTo>
                <a:lnTo>
                  <a:pt x="0" y="5472684"/>
                </a:lnTo>
                <a:lnTo>
                  <a:pt x="4823460" y="5472684"/>
                </a:lnTo>
                <a:lnTo>
                  <a:pt x="4823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77278" y="1125474"/>
            <a:ext cx="4823460" cy="5473065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133985" rIns="0" bIns="0" rtlCol="0" vert="horz">
            <a:spAutoFit/>
          </a:bodyPr>
          <a:lstStyle/>
          <a:p>
            <a:pPr marL="433705" indent="-343535">
              <a:lnSpc>
                <a:spcPct val="100000"/>
              </a:lnSpc>
              <a:spcBef>
                <a:spcPts val="105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433705" algn="l"/>
                <a:tab pos="434340" algn="l"/>
              </a:tabLst>
            </a:pPr>
            <a:r>
              <a:rPr dirty="0" sz="2000">
                <a:latin typeface="SimSun"/>
                <a:cs typeface="SimSun"/>
              </a:rPr>
              <a:t>优点：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1700">
              <a:latin typeface="SimSun"/>
              <a:cs typeface="SimSun"/>
            </a:endParaRPr>
          </a:p>
          <a:p>
            <a:pPr marL="447675">
              <a:lnSpc>
                <a:spcPct val="100000"/>
              </a:lnSpc>
            </a:pPr>
            <a:r>
              <a:rPr dirty="0" sz="1600" spc="5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2000">
                <a:latin typeface="SimSun"/>
                <a:cs typeface="SimSun"/>
              </a:rPr>
              <a:t>采用离</a:t>
            </a:r>
            <a:r>
              <a:rPr dirty="0" sz="2000" spc="-15">
                <a:latin typeface="SimSun"/>
                <a:cs typeface="SimSun"/>
              </a:rPr>
              <a:t>散</a:t>
            </a:r>
            <a:r>
              <a:rPr dirty="0" sz="2000">
                <a:latin typeface="SimSun"/>
                <a:cs typeface="SimSun"/>
              </a:rPr>
              <a:t>存</a:t>
            </a:r>
            <a:r>
              <a:rPr dirty="0" sz="2000" spc="-15">
                <a:latin typeface="SimSun"/>
                <a:cs typeface="SimSun"/>
              </a:rPr>
              <a:t>储</a:t>
            </a:r>
            <a:r>
              <a:rPr dirty="0" sz="2000">
                <a:latin typeface="SimSun"/>
                <a:cs typeface="SimSun"/>
              </a:rPr>
              <a:t>方式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SimSun"/>
              <a:cs typeface="SimSun"/>
            </a:endParaRPr>
          </a:p>
          <a:p>
            <a:pPr marL="447675">
              <a:lnSpc>
                <a:spcPct val="100000"/>
              </a:lnSpc>
            </a:pPr>
            <a:r>
              <a:rPr dirty="0" sz="1600" spc="5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2000">
                <a:latin typeface="SimSun"/>
                <a:cs typeface="SimSun"/>
              </a:rPr>
              <a:t>易于文</a:t>
            </a:r>
            <a:r>
              <a:rPr dirty="0" sz="2000" spc="-15">
                <a:latin typeface="SimSun"/>
                <a:cs typeface="SimSun"/>
              </a:rPr>
              <a:t>件</a:t>
            </a:r>
            <a:r>
              <a:rPr dirty="0" sz="2000">
                <a:latin typeface="SimSun"/>
                <a:cs typeface="SimSun"/>
              </a:rPr>
              <a:t>增</a:t>
            </a:r>
            <a:r>
              <a:rPr dirty="0" sz="2000" spc="-15">
                <a:latin typeface="SimSun"/>
                <a:cs typeface="SimSun"/>
              </a:rPr>
              <a:t>长</a:t>
            </a:r>
            <a:r>
              <a:rPr dirty="0" sz="2000">
                <a:latin typeface="SimSun"/>
                <a:cs typeface="SimSun"/>
              </a:rPr>
              <a:t>或收缩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SimSun"/>
              <a:cs typeface="SimSun"/>
            </a:endParaRPr>
          </a:p>
          <a:p>
            <a:pPr marL="447675">
              <a:lnSpc>
                <a:spcPct val="100000"/>
              </a:lnSpc>
            </a:pPr>
            <a:r>
              <a:rPr dirty="0" sz="1600" spc="5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2000">
                <a:latin typeface="SimSun"/>
                <a:cs typeface="SimSun"/>
              </a:rPr>
              <a:t>减少了</a:t>
            </a:r>
            <a:r>
              <a:rPr dirty="0" sz="2000" spc="-15">
                <a:latin typeface="SimSun"/>
                <a:cs typeface="SimSun"/>
              </a:rPr>
              <a:t>外</a:t>
            </a:r>
            <a:r>
              <a:rPr dirty="0" sz="2000">
                <a:latin typeface="SimSun"/>
                <a:cs typeface="SimSun"/>
              </a:rPr>
              <a:t>存</a:t>
            </a:r>
            <a:r>
              <a:rPr dirty="0" sz="2000" spc="-15">
                <a:latin typeface="SimSun"/>
                <a:cs typeface="SimSun"/>
              </a:rPr>
              <a:t>空</a:t>
            </a:r>
            <a:r>
              <a:rPr dirty="0" sz="2000">
                <a:latin typeface="SimSun"/>
                <a:cs typeface="SimSun"/>
              </a:rPr>
              <a:t>间出现</a:t>
            </a:r>
            <a:r>
              <a:rPr dirty="0" sz="2000" spc="-15">
                <a:latin typeface="SimSun"/>
                <a:cs typeface="SimSun"/>
              </a:rPr>
              <a:t>外</a:t>
            </a:r>
            <a:r>
              <a:rPr dirty="0" sz="2000">
                <a:latin typeface="SimSun"/>
                <a:cs typeface="SimSun"/>
              </a:rPr>
              <a:t>碎</a:t>
            </a:r>
            <a:r>
              <a:rPr dirty="0" sz="2000" spc="-15">
                <a:latin typeface="SimSun"/>
                <a:cs typeface="SimSun"/>
              </a:rPr>
              <a:t>片</a:t>
            </a:r>
            <a:r>
              <a:rPr dirty="0" sz="2000">
                <a:latin typeface="SimSun"/>
                <a:cs typeface="SimSun"/>
              </a:rPr>
              <a:t>的现象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SimSun"/>
              <a:cs typeface="SimSun"/>
            </a:endParaRPr>
          </a:p>
          <a:p>
            <a:pPr marL="447675">
              <a:lnSpc>
                <a:spcPct val="100000"/>
              </a:lnSpc>
              <a:spcBef>
                <a:spcPts val="5"/>
              </a:spcBef>
            </a:pPr>
            <a:r>
              <a:rPr dirty="0" sz="1600" spc="5">
                <a:solidFill>
                  <a:srgbClr val="90C225"/>
                </a:solidFill>
                <a:latin typeface="SimSun"/>
                <a:cs typeface="SimSun"/>
              </a:rPr>
              <a:t>④</a:t>
            </a:r>
            <a:r>
              <a:rPr dirty="0" sz="2000">
                <a:latin typeface="SimSun"/>
                <a:cs typeface="SimSun"/>
              </a:rPr>
              <a:t>既可以</a:t>
            </a:r>
            <a:r>
              <a:rPr dirty="0" sz="2000" spc="-15">
                <a:latin typeface="SimSun"/>
                <a:cs typeface="SimSun"/>
              </a:rPr>
              <a:t>顺</a:t>
            </a:r>
            <a:r>
              <a:rPr dirty="0" sz="2000">
                <a:latin typeface="SimSun"/>
                <a:cs typeface="SimSun"/>
              </a:rPr>
              <a:t>序</a:t>
            </a:r>
            <a:r>
              <a:rPr dirty="0" sz="2000" spc="-15">
                <a:latin typeface="SimSun"/>
                <a:cs typeface="SimSun"/>
              </a:rPr>
              <a:t>存</a:t>
            </a:r>
            <a:r>
              <a:rPr dirty="0" sz="2000">
                <a:latin typeface="SimSun"/>
                <a:cs typeface="SimSun"/>
              </a:rPr>
              <a:t>取，又</a:t>
            </a:r>
            <a:r>
              <a:rPr dirty="0" sz="2000" spc="-15">
                <a:latin typeface="SimSun"/>
                <a:cs typeface="SimSun"/>
              </a:rPr>
              <a:t>可</a:t>
            </a:r>
            <a:r>
              <a:rPr dirty="0" sz="2000">
                <a:latin typeface="SimSun"/>
                <a:cs typeface="SimSun"/>
              </a:rPr>
              <a:t>以</a:t>
            </a:r>
            <a:r>
              <a:rPr dirty="0" sz="2000" spc="-15">
                <a:latin typeface="SimSun"/>
                <a:cs typeface="SimSun"/>
              </a:rPr>
              <a:t>随</a:t>
            </a:r>
            <a:r>
              <a:rPr dirty="0" sz="2000">
                <a:latin typeface="SimSun"/>
                <a:cs typeface="SimSun"/>
              </a:rPr>
              <a:t>机存取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SimSun"/>
              <a:cs typeface="SimSun"/>
            </a:endParaRPr>
          </a:p>
          <a:p>
            <a:pPr marL="433705" indent="-34353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433705" algn="l"/>
                <a:tab pos="434340" algn="l"/>
              </a:tabLst>
            </a:pPr>
            <a:r>
              <a:rPr dirty="0" sz="2000">
                <a:latin typeface="SimSun"/>
                <a:cs typeface="SimSun"/>
              </a:rPr>
              <a:t>缺点：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SimSun"/>
              <a:cs typeface="SimSun"/>
            </a:endParaRPr>
          </a:p>
          <a:p>
            <a:pPr marL="447675">
              <a:lnSpc>
                <a:spcPct val="100000"/>
              </a:lnSpc>
            </a:pPr>
            <a:r>
              <a:rPr dirty="0" sz="160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2000">
                <a:latin typeface="SimSun"/>
                <a:cs typeface="SimSun"/>
              </a:rPr>
              <a:t>FAT表占用</a:t>
            </a:r>
            <a:r>
              <a:rPr dirty="0" sz="2000" spc="-15">
                <a:latin typeface="SimSun"/>
                <a:cs typeface="SimSun"/>
              </a:rPr>
              <a:t>较</a:t>
            </a:r>
            <a:r>
              <a:rPr dirty="0" sz="2000">
                <a:latin typeface="SimSun"/>
                <a:cs typeface="SimSun"/>
              </a:rPr>
              <a:t>大的存</a:t>
            </a:r>
            <a:r>
              <a:rPr dirty="0" sz="2000" spc="-15">
                <a:latin typeface="SimSun"/>
                <a:cs typeface="SimSun"/>
              </a:rPr>
              <a:t>储</a:t>
            </a:r>
            <a:r>
              <a:rPr dirty="0" sz="2000">
                <a:latin typeface="SimSun"/>
                <a:cs typeface="SimSun"/>
              </a:rPr>
              <a:t>容量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SimSun"/>
              <a:cs typeface="SimSun"/>
            </a:endParaRPr>
          </a:p>
          <a:p>
            <a:pPr marL="447675">
              <a:lnSpc>
                <a:spcPct val="100000"/>
              </a:lnSpc>
            </a:pPr>
            <a:r>
              <a:rPr dirty="0" sz="160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2000">
                <a:latin typeface="SimSun"/>
                <a:cs typeface="SimSun"/>
              </a:rPr>
              <a:t>FAT表使用</a:t>
            </a:r>
            <a:r>
              <a:rPr dirty="0" sz="2000" spc="-15">
                <a:latin typeface="SimSun"/>
                <a:cs typeface="SimSun"/>
              </a:rPr>
              <a:t>时</a:t>
            </a:r>
            <a:r>
              <a:rPr dirty="0" sz="2000">
                <a:latin typeface="SimSun"/>
                <a:cs typeface="SimSun"/>
              </a:rPr>
              <a:t>，占用</a:t>
            </a:r>
            <a:r>
              <a:rPr dirty="0" sz="2000" spc="-15">
                <a:latin typeface="SimSun"/>
                <a:cs typeface="SimSun"/>
              </a:rPr>
              <a:t>较</a:t>
            </a:r>
            <a:r>
              <a:rPr dirty="0" sz="2000">
                <a:latin typeface="SimSun"/>
                <a:cs typeface="SimSun"/>
              </a:rPr>
              <a:t>大</a:t>
            </a:r>
            <a:r>
              <a:rPr dirty="0" sz="2000" spc="-15">
                <a:latin typeface="SimSun"/>
                <a:cs typeface="SimSun"/>
              </a:rPr>
              <a:t>内</a:t>
            </a:r>
            <a:r>
              <a:rPr dirty="0" sz="2000">
                <a:latin typeface="SimSun"/>
                <a:cs typeface="SimSun"/>
              </a:rPr>
              <a:t>存空间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SimSun"/>
              <a:cs typeface="SimSun"/>
            </a:endParaRPr>
          </a:p>
          <a:p>
            <a:pPr marL="447675">
              <a:lnSpc>
                <a:spcPct val="100000"/>
              </a:lnSpc>
            </a:pPr>
            <a:r>
              <a:rPr dirty="0" sz="160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2000">
                <a:latin typeface="SimSun"/>
                <a:cs typeface="SimSun"/>
              </a:rPr>
              <a:t>FAT表的读</a:t>
            </a:r>
            <a:r>
              <a:rPr dirty="0" sz="2000" spc="-15">
                <a:latin typeface="SimSun"/>
                <a:cs typeface="SimSun"/>
              </a:rPr>
              <a:t>取</a:t>
            </a:r>
            <a:r>
              <a:rPr dirty="0" sz="2000">
                <a:latin typeface="SimSun"/>
                <a:cs typeface="SimSun"/>
              </a:rPr>
              <a:t>、维护</a:t>
            </a:r>
            <a:r>
              <a:rPr dirty="0" sz="2000" spc="-15">
                <a:latin typeface="SimSun"/>
                <a:cs typeface="SimSun"/>
              </a:rPr>
              <a:t>加</a:t>
            </a:r>
            <a:r>
              <a:rPr dirty="0" sz="2000">
                <a:latin typeface="SimSun"/>
                <a:cs typeface="SimSun"/>
              </a:rPr>
              <a:t>大</a:t>
            </a:r>
            <a:r>
              <a:rPr dirty="0" sz="2000" spc="-15">
                <a:latin typeface="SimSun"/>
                <a:cs typeface="SimSun"/>
              </a:rPr>
              <a:t>了</a:t>
            </a:r>
            <a:r>
              <a:rPr dirty="0" sz="2000">
                <a:latin typeface="SimSun"/>
                <a:cs typeface="SimSun"/>
              </a:rPr>
              <a:t>系统开销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937004"/>
            <a:ext cx="6981444" cy="29900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文件的索引存储结构</a:t>
            </a:r>
          </a:p>
        </p:txBody>
      </p:sp>
      <p:sp>
        <p:nvSpPr>
          <p:cNvPr id="4" name="object 4"/>
          <p:cNvSpPr/>
          <p:nvPr/>
        </p:nvSpPr>
        <p:spPr>
          <a:xfrm>
            <a:off x="7418069" y="1931670"/>
            <a:ext cx="4582795" cy="2990215"/>
          </a:xfrm>
          <a:custGeom>
            <a:avLst/>
            <a:gdLst/>
            <a:ahLst/>
            <a:cxnLst/>
            <a:rect l="l" t="t" r="r" b="b"/>
            <a:pathLst>
              <a:path w="4582795" h="2990215">
                <a:moveTo>
                  <a:pt x="4582668" y="0"/>
                </a:moveTo>
                <a:lnTo>
                  <a:pt x="0" y="0"/>
                </a:lnTo>
                <a:lnTo>
                  <a:pt x="0" y="2990087"/>
                </a:lnTo>
                <a:lnTo>
                  <a:pt x="4582668" y="2990087"/>
                </a:lnTo>
                <a:lnTo>
                  <a:pt x="4582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18069" y="1931670"/>
            <a:ext cx="4582795" cy="2990215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algn="just" marL="434975" marR="327025" indent="-343535">
              <a:lnSpc>
                <a:spcPts val="4800"/>
              </a:lnSpc>
              <a:spcBef>
                <a:spcPts val="11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435609" algn="l"/>
              </a:tabLst>
            </a:pPr>
            <a:r>
              <a:rPr dirty="0" sz="2000" spc="5">
                <a:latin typeface="SimSun"/>
                <a:cs typeface="SimSun"/>
              </a:rPr>
              <a:t>基本</a:t>
            </a:r>
            <a:r>
              <a:rPr dirty="0" sz="2000" spc="-5">
                <a:latin typeface="SimSun"/>
                <a:cs typeface="SimSun"/>
              </a:rPr>
              <a:t>思</a:t>
            </a:r>
            <a:r>
              <a:rPr dirty="0" sz="2000" spc="-10">
                <a:latin typeface="SimSun"/>
                <a:cs typeface="SimSun"/>
              </a:rPr>
              <a:t>想</a:t>
            </a:r>
            <a:r>
              <a:rPr dirty="0" sz="2000" spc="5">
                <a:latin typeface="SimSun"/>
                <a:cs typeface="SimSun"/>
              </a:rPr>
              <a:t>：</a:t>
            </a:r>
            <a:r>
              <a:rPr dirty="0" sz="2000" spc="-15">
                <a:latin typeface="SimSun"/>
                <a:cs typeface="SimSun"/>
              </a:rPr>
              <a:t>为</a:t>
            </a:r>
            <a:r>
              <a:rPr dirty="0" sz="2000" spc="5">
                <a:latin typeface="SimSun"/>
                <a:cs typeface="SimSun"/>
              </a:rPr>
              <a:t>每个</a:t>
            </a:r>
            <a:r>
              <a:rPr dirty="0" sz="2000" spc="-5">
                <a:latin typeface="SimSun"/>
                <a:cs typeface="SimSun"/>
              </a:rPr>
              <a:t>文</a:t>
            </a:r>
            <a:r>
              <a:rPr dirty="0" sz="2000" spc="-10">
                <a:latin typeface="SimSun"/>
                <a:cs typeface="SimSun"/>
              </a:rPr>
              <a:t>件</a:t>
            </a:r>
            <a:r>
              <a:rPr dirty="0" sz="2000" spc="5">
                <a:latin typeface="SimSun"/>
                <a:cs typeface="SimSun"/>
              </a:rPr>
              <a:t>分</a:t>
            </a:r>
            <a:r>
              <a:rPr dirty="0" sz="2000" spc="-15">
                <a:latin typeface="SimSun"/>
                <a:cs typeface="SimSun"/>
              </a:rPr>
              <a:t>配</a:t>
            </a:r>
            <a:r>
              <a:rPr dirty="0" sz="2000" spc="5">
                <a:latin typeface="SimSun"/>
                <a:cs typeface="SimSun"/>
              </a:rPr>
              <a:t>一个索 </a:t>
            </a:r>
            <a:r>
              <a:rPr dirty="0" sz="2000">
                <a:latin typeface="SimSun"/>
                <a:cs typeface="SimSun"/>
              </a:rPr>
              <a:t>引块，</a:t>
            </a:r>
            <a:r>
              <a:rPr dirty="0" sz="2000" spc="-15">
                <a:latin typeface="SimSun"/>
                <a:cs typeface="SimSun"/>
              </a:rPr>
              <a:t>在</a:t>
            </a:r>
            <a:r>
              <a:rPr dirty="0" sz="2000">
                <a:latin typeface="SimSun"/>
                <a:cs typeface="SimSun"/>
              </a:rPr>
              <a:t>索</a:t>
            </a:r>
            <a:r>
              <a:rPr dirty="0" sz="2000" spc="-15">
                <a:latin typeface="SimSun"/>
                <a:cs typeface="SimSun"/>
              </a:rPr>
              <a:t>引</a:t>
            </a:r>
            <a:r>
              <a:rPr dirty="0" sz="2000">
                <a:latin typeface="SimSun"/>
                <a:cs typeface="SimSun"/>
              </a:rPr>
              <a:t>块中登</a:t>
            </a:r>
            <a:r>
              <a:rPr dirty="0" sz="2000" spc="-15">
                <a:latin typeface="SimSun"/>
                <a:cs typeface="SimSun"/>
              </a:rPr>
              <a:t>记</a:t>
            </a:r>
            <a:r>
              <a:rPr dirty="0" sz="2000">
                <a:latin typeface="SimSun"/>
                <a:cs typeface="SimSun"/>
              </a:rPr>
              <a:t>其</a:t>
            </a:r>
            <a:r>
              <a:rPr dirty="0" sz="2000" spc="-15">
                <a:latin typeface="SimSun"/>
                <a:cs typeface="SimSun"/>
              </a:rPr>
              <a:t>各</a:t>
            </a:r>
            <a:r>
              <a:rPr dirty="0" sz="2000">
                <a:latin typeface="SimSun"/>
                <a:cs typeface="SimSun"/>
              </a:rPr>
              <a:t>逻辑块 与外存</a:t>
            </a:r>
            <a:r>
              <a:rPr dirty="0" sz="2000" spc="-15">
                <a:latin typeface="SimSun"/>
                <a:cs typeface="SimSun"/>
              </a:rPr>
              <a:t>物</a:t>
            </a:r>
            <a:r>
              <a:rPr dirty="0" sz="2000">
                <a:latin typeface="SimSun"/>
                <a:cs typeface="SimSun"/>
              </a:rPr>
              <a:t>理</a:t>
            </a:r>
            <a:r>
              <a:rPr dirty="0" sz="2000" spc="-15">
                <a:latin typeface="SimSun"/>
                <a:cs typeface="SimSun"/>
              </a:rPr>
              <a:t>块</a:t>
            </a:r>
            <a:r>
              <a:rPr dirty="0" sz="2000">
                <a:latin typeface="SimSun"/>
                <a:cs typeface="SimSun"/>
              </a:rPr>
              <a:t>的对应</a:t>
            </a:r>
            <a:r>
              <a:rPr dirty="0" sz="2000" spc="-15">
                <a:latin typeface="SimSun"/>
                <a:cs typeface="SimSun"/>
              </a:rPr>
              <a:t>关</a:t>
            </a:r>
            <a:r>
              <a:rPr dirty="0" sz="2000">
                <a:latin typeface="SimSun"/>
                <a:cs typeface="SimSun"/>
              </a:rPr>
              <a:t>系</a:t>
            </a:r>
            <a:r>
              <a:rPr dirty="0" sz="2000" spc="-15">
                <a:latin typeface="SimSun"/>
                <a:cs typeface="SimSun"/>
              </a:rPr>
              <a:t>，</a:t>
            </a:r>
            <a:r>
              <a:rPr dirty="0" sz="2000">
                <a:latin typeface="SimSun"/>
                <a:cs typeface="SimSun"/>
              </a:rPr>
              <a:t>并在文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SimSun"/>
              <a:cs typeface="SimSun"/>
            </a:endParaRPr>
          </a:p>
          <a:p>
            <a:pPr marL="434975">
              <a:lnSpc>
                <a:spcPct val="100000"/>
              </a:lnSpc>
            </a:pPr>
            <a:r>
              <a:rPr dirty="0" sz="2000">
                <a:latin typeface="SimSun"/>
                <a:cs typeface="SimSun"/>
              </a:rPr>
              <a:t>件FC</a:t>
            </a:r>
            <a:r>
              <a:rPr dirty="0" sz="2000" spc="-10">
                <a:latin typeface="SimSun"/>
                <a:cs typeface="SimSun"/>
              </a:rPr>
              <a:t>B</a:t>
            </a:r>
            <a:r>
              <a:rPr dirty="0" sz="2000">
                <a:latin typeface="SimSun"/>
                <a:cs typeface="SimSun"/>
              </a:rPr>
              <a:t>中登</a:t>
            </a:r>
            <a:r>
              <a:rPr dirty="0" sz="2000" spc="-15">
                <a:latin typeface="SimSun"/>
                <a:cs typeface="SimSun"/>
              </a:rPr>
              <a:t>记</a:t>
            </a:r>
            <a:r>
              <a:rPr dirty="0" sz="2000">
                <a:latin typeface="SimSun"/>
                <a:cs typeface="SimSun"/>
              </a:rPr>
              <a:t>该文件</a:t>
            </a:r>
            <a:r>
              <a:rPr dirty="0" sz="2000" spc="-15">
                <a:latin typeface="SimSun"/>
                <a:cs typeface="SimSun"/>
              </a:rPr>
              <a:t>索</a:t>
            </a:r>
            <a:r>
              <a:rPr dirty="0" sz="2000">
                <a:latin typeface="SimSun"/>
                <a:cs typeface="SimSun"/>
              </a:rPr>
              <a:t>引</a:t>
            </a:r>
            <a:r>
              <a:rPr dirty="0" sz="2000" spc="-15">
                <a:latin typeface="SimSun"/>
                <a:cs typeface="SimSun"/>
              </a:rPr>
              <a:t>块</a:t>
            </a:r>
            <a:r>
              <a:rPr dirty="0" sz="2000">
                <a:latin typeface="SimSun"/>
                <a:cs typeface="SimSun"/>
              </a:rPr>
              <a:t>的地址。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937004"/>
            <a:ext cx="6981444" cy="29900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文件的索引存储结构</a:t>
            </a:r>
          </a:p>
        </p:txBody>
      </p:sp>
      <p:sp>
        <p:nvSpPr>
          <p:cNvPr id="4" name="object 4"/>
          <p:cNvSpPr/>
          <p:nvPr/>
        </p:nvSpPr>
        <p:spPr>
          <a:xfrm>
            <a:off x="7418069" y="1125474"/>
            <a:ext cx="4582795" cy="5544820"/>
          </a:xfrm>
          <a:custGeom>
            <a:avLst/>
            <a:gdLst/>
            <a:ahLst/>
            <a:cxnLst/>
            <a:rect l="l" t="t" r="r" b="b"/>
            <a:pathLst>
              <a:path w="4582795" h="5544820">
                <a:moveTo>
                  <a:pt x="4582668" y="0"/>
                </a:moveTo>
                <a:lnTo>
                  <a:pt x="0" y="0"/>
                </a:lnTo>
                <a:lnTo>
                  <a:pt x="0" y="5544312"/>
                </a:lnTo>
                <a:lnTo>
                  <a:pt x="4582668" y="5544312"/>
                </a:lnTo>
                <a:lnTo>
                  <a:pt x="4582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18069" y="1125474"/>
            <a:ext cx="4582795" cy="554482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133985" rIns="0" bIns="0" rtlCol="0" vert="horz">
            <a:spAutoFit/>
          </a:bodyPr>
          <a:lstStyle/>
          <a:p>
            <a:pPr marL="434975" indent="-344170">
              <a:lnSpc>
                <a:spcPct val="100000"/>
              </a:lnSpc>
              <a:spcBef>
                <a:spcPts val="105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434975" algn="l"/>
                <a:tab pos="435609" algn="l"/>
              </a:tabLst>
            </a:pPr>
            <a:r>
              <a:rPr dirty="0" sz="2000">
                <a:latin typeface="SimSun"/>
                <a:cs typeface="SimSun"/>
              </a:rPr>
              <a:t>优点：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1700">
              <a:latin typeface="SimSun"/>
              <a:cs typeface="SimSun"/>
            </a:endParaRPr>
          </a:p>
          <a:p>
            <a:pPr marL="360045">
              <a:lnSpc>
                <a:spcPct val="100000"/>
              </a:lnSpc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2000">
                <a:latin typeface="SimSun"/>
                <a:cs typeface="SimSun"/>
              </a:rPr>
              <a:t>离散存储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SimSun"/>
              <a:cs typeface="SimSun"/>
            </a:endParaRPr>
          </a:p>
          <a:p>
            <a:pPr marL="360045">
              <a:lnSpc>
                <a:spcPct val="100000"/>
              </a:lnSpc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2000">
                <a:latin typeface="SimSun"/>
                <a:cs typeface="SimSun"/>
              </a:rPr>
              <a:t>既适合</a:t>
            </a:r>
            <a:r>
              <a:rPr dirty="0" sz="2000" spc="-15">
                <a:latin typeface="SimSun"/>
                <a:cs typeface="SimSun"/>
              </a:rPr>
              <a:t>顺</a:t>
            </a:r>
            <a:r>
              <a:rPr dirty="0" sz="2000">
                <a:latin typeface="SimSun"/>
                <a:cs typeface="SimSun"/>
              </a:rPr>
              <a:t>序</a:t>
            </a:r>
            <a:r>
              <a:rPr dirty="0" sz="2000" spc="-15">
                <a:latin typeface="SimSun"/>
                <a:cs typeface="SimSun"/>
              </a:rPr>
              <a:t>存</a:t>
            </a:r>
            <a:r>
              <a:rPr dirty="0" sz="2000">
                <a:latin typeface="SimSun"/>
                <a:cs typeface="SimSun"/>
              </a:rPr>
              <a:t>取，也</a:t>
            </a:r>
            <a:r>
              <a:rPr dirty="0" sz="2000" spc="-15">
                <a:latin typeface="SimSun"/>
                <a:cs typeface="SimSun"/>
              </a:rPr>
              <a:t>方</a:t>
            </a:r>
            <a:r>
              <a:rPr dirty="0" sz="2000">
                <a:latin typeface="SimSun"/>
                <a:cs typeface="SimSun"/>
              </a:rPr>
              <a:t>便</a:t>
            </a:r>
            <a:r>
              <a:rPr dirty="0" sz="2000" spc="-15">
                <a:latin typeface="SimSun"/>
                <a:cs typeface="SimSun"/>
              </a:rPr>
              <a:t>随</a:t>
            </a:r>
            <a:r>
              <a:rPr dirty="0" sz="2000">
                <a:latin typeface="SimSun"/>
                <a:cs typeface="SimSun"/>
              </a:rPr>
              <a:t>机存取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SimSun"/>
              <a:cs typeface="SimSun"/>
            </a:endParaRPr>
          </a:p>
          <a:p>
            <a:pPr marL="360045">
              <a:lnSpc>
                <a:spcPct val="100000"/>
              </a:lnSpc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2000">
                <a:latin typeface="SimSun"/>
                <a:cs typeface="SimSun"/>
              </a:rPr>
              <a:t>索引结</a:t>
            </a:r>
            <a:r>
              <a:rPr dirty="0" sz="2000" spc="-15">
                <a:latin typeface="SimSun"/>
                <a:cs typeface="SimSun"/>
              </a:rPr>
              <a:t>构</a:t>
            </a:r>
            <a:r>
              <a:rPr dirty="0" sz="2000">
                <a:latin typeface="SimSun"/>
                <a:cs typeface="SimSun"/>
              </a:rPr>
              <a:t>容</a:t>
            </a:r>
            <a:r>
              <a:rPr dirty="0" sz="2000" spc="-15">
                <a:latin typeface="SimSun"/>
                <a:cs typeface="SimSun"/>
              </a:rPr>
              <a:t>易</a:t>
            </a:r>
            <a:r>
              <a:rPr dirty="0" sz="2000">
                <a:latin typeface="SimSun"/>
                <a:cs typeface="SimSun"/>
              </a:rPr>
              <a:t>实现记</a:t>
            </a:r>
            <a:r>
              <a:rPr dirty="0" sz="2000" spc="-15">
                <a:latin typeface="SimSun"/>
                <a:cs typeface="SimSun"/>
              </a:rPr>
              <a:t>录</a:t>
            </a:r>
            <a:r>
              <a:rPr dirty="0" sz="2000">
                <a:latin typeface="SimSun"/>
                <a:cs typeface="SimSun"/>
              </a:rPr>
              <a:t>的</a:t>
            </a:r>
            <a:r>
              <a:rPr dirty="0" sz="2000" spc="-15">
                <a:latin typeface="SimSun"/>
                <a:cs typeface="SimSun"/>
              </a:rPr>
              <a:t>增</a:t>
            </a:r>
            <a:r>
              <a:rPr dirty="0" sz="2000">
                <a:latin typeface="SimSun"/>
                <a:cs typeface="SimSun"/>
              </a:rPr>
              <a:t>、删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SimSun"/>
              <a:cs typeface="SimSun"/>
            </a:endParaRPr>
          </a:p>
          <a:p>
            <a:pPr marL="434975" indent="-34417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434975" algn="l"/>
                <a:tab pos="435609" algn="l"/>
              </a:tabLst>
            </a:pPr>
            <a:r>
              <a:rPr dirty="0" sz="2000">
                <a:latin typeface="SimSun"/>
                <a:cs typeface="SimSun"/>
              </a:rPr>
              <a:t>缺点：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SimSun"/>
              <a:cs typeface="SimSun"/>
            </a:endParaRPr>
          </a:p>
          <a:p>
            <a:pPr algn="just" marL="360045">
              <a:lnSpc>
                <a:spcPct val="100000"/>
              </a:lnSpc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600" spc="-30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000">
                <a:latin typeface="SimSun"/>
                <a:cs typeface="SimSun"/>
              </a:rPr>
              <a:t>索引块</a:t>
            </a:r>
            <a:r>
              <a:rPr dirty="0" sz="2000" spc="-15">
                <a:latin typeface="SimSun"/>
                <a:cs typeface="SimSun"/>
              </a:rPr>
              <a:t>实</a:t>
            </a:r>
            <a:r>
              <a:rPr dirty="0" sz="2000">
                <a:latin typeface="SimSun"/>
                <a:cs typeface="SimSun"/>
              </a:rPr>
              <a:t>际</a:t>
            </a:r>
            <a:r>
              <a:rPr dirty="0" sz="2000" spc="-15">
                <a:latin typeface="SimSun"/>
                <a:cs typeface="SimSun"/>
              </a:rPr>
              <a:t>是</a:t>
            </a:r>
            <a:r>
              <a:rPr dirty="0" sz="2000">
                <a:latin typeface="SimSun"/>
                <a:cs typeface="SimSun"/>
              </a:rPr>
              <a:t>存储开销</a:t>
            </a:r>
            <a:endParaRPr sz="2000">
              <a:latin typeface="SimSun"/>
              <a:cs typeface="SimSun"/>
            </a:endParaRPr>
          </a:p>
          <a:p>
            <a:pPr algn="just" marL="626745" marR="135890" indent="-266700">
              <a:lnSpc>
                <a:spcPct val="150000"/>
              </a:lnSpc>
              <a:spcBef>
                <a:spcPts val="994"/>
              </a:spcBef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600" spc="-30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000">
                <a:latin typeface="SimSun"/>
                <a:cs typeface="SimSun"/>
              </a:rPr>
              <a:t>一个索</a:t>
            </a:r>
            <a:r>
              <a:rPr dirty="0" sz="2000" spc="-15">
                <a:latin typeface="SimSun"/>
                <a:cs typeface="SimSun"/>
              </a:rPr>
              <a:t>引</a:t>
            </a:r>
            <a:r>
              <a:rPr dirty="0" sz="2000">
                <a:latin typeface="SimSun"/>
                <a:cs typeface="SimSun"/>
              </a:rPr>
              <a:t>块</a:t>
            </a:r>
            <a:r>
              <a:rPr dirty="0" sz="2000" spc="-15">
                <a:latin typeface="SimSun"/>
                <a:cs typeface="SimSun"/>
              </a:rPr>
              <a:t>能</a:t>
            </a:r>
            <a:r>
              <a:rPr dirty="0" sz="2000">
                <a:latin typeface="SimSun"/>
                <a:cs typeface="SimSun"/>
              </a:rPr>
              <a:t>存放的</a:t>
            </a:r>
            <a:r>
              <a:rPr dirty="0" sz="2000" spc="-15">
                <a:latin typeface="SimSun"/>
                <a:cs typeface="SimSun"/>
              </a:rPr>
              <a:t>盘</a:t>
            </a:r>
            <a:r>
              <a:rPr dirty="0" sz="2000">
                <a:latin typeface="SimSun"/>
                <a:cs typeface="SimSun"/>
              </a:rPr>
              <a:t>块</a:t>
            </a:r>
            <a:r>
              <a:rPr dirty="0" sz="2000" spc="-15">
                <a:latin typeface="SimSun"/>
                <a:cs typeface="SimSun"/>
              </a:rPr>
              <a:t>号</a:t>
            </a:r>
            <a:r>
              <a:rPr dirty="0" sz="2000">
                <a:latin typeface="SimSun"/>
                <a:cs typeface="SimSun"/>
              </a:rPr>
              <a:t>有限， 所以一</a:t>
            </a:r>
            <a:r>
              <a:rPr dirty="0" sz="2000" spc="-15">
                <a:latin typeface="SimSun"/>
                <a:cs typeface="SimSun"/>
              </a:rPr>
              <a:t>级</a:t>
            </a:r>
            <a:r>
              <a:rPr dirty="0" sz="2000">
                <a:latin typeface="SimSun"/>
                <a:cs typeface="SimSun"/>
              </a:rPr>
              <a:t>索</a:t>
            </a:r>
            <a:r>
              <a:rPr dirty="0" sz="2000" spc="-15">
                <a:latin typeface="SimSun"/>
                <a:cs typeface="SimSun"/>
              </a:rPr>
              <a:t>引</a:t>
            </a:r>
            <a:r>
              <a:rPr dirty="0" sz="2000">
                <a:latin typeface="SimSun"/>
                <a:cs typeface="SimSun"/>
              </a:rPr>
              <a:t>存储限</a:t>
            </a:r>
            <a:r>
              <a:rPr dirty="0" sz="2000" spc="-15">
                <a:latin typeface="SimSun"/>
                <a:cs typeface="SimSun"/>
              </a:rPr>
              <a:t>制</a:t>
            </a:r>
            <a:r>
              <a:rPr dirty="0" sz="2000">
                <a:latin typeface="SimSun"/>
                <a:cs typeface="SimSun"/>
              </a:rPr>
              <a:t>了</a:t>
            </a:r>
            <a:r>
              <a:rPr dirty="0" sz="2000" spc="-15">
                <a:latin typeface="SimSun"/>
                <a:cs typeface="SimSun"/>
              </a:rPr>
              <a:t>文</a:t>
            </a:r>
            <a:r>
              <a:rPr dirty="0" sz="2000">
                <a:latin typeface="SimSun"/>
                <a:cs typeface="SimSun"/>
              </a:rPr>
              <a:t>件的容 量，需</a:t>
            </a:r>
            <a:r>
              <a:rPr dirty="0" sz="2000" spc="-15">
                <a:latin typeface="SimSun"/>
                <a:cs typeface="SimSun"/>
              </a:rPr>
              <a:t>要</a:t>
            </a:r>
            <a:r>
              <a:rPr dirty="0" sz="2000">
                <a:latin typeface="SimSun"/>
                <a:cs typeface="SimSun"/>
              </a:rPr>
              <a:t>建</a:t>
            </a:r>
            <a:r>
              <a:rPr dirty="0" sz="2000" spc="-15">
                <a:latin typeface="SimSun"/>
                <a:cs typeface="SimSun"/>
              </a:rPr>
              <a:t>立</a:t>
            </a:r>
            <a:r>
              <a:rPr dirty="0" sz="2000">
                <a:latin typeface="SimSun"/>
                <a:cs typeface="SimSun"/>
              </a:rPr>
              <a:t>二级甚</a:t>
            </a:r>
            <a:r>
              <a:rPr dirty="0" sz="2000" spc="-15">
                <a:latin typeface="SimSun"/>
                <a:cs typeface="SimSun"/>
              </a:rPr>
              <a:t>至</a:t>
            </a:r>
            <a:r>
              <a:rPr dirty="0" sz="2000">
                <a:latin typeface="SimSun"/>
                <a:cs typeface="SimSun"/>
              </a:rPr>
              <a:t>多</a:t>
            </a:r>
            <a:r>
              <a:rPr dirty="0" sz="2000" spc="-15">
                <a:latin typeface="SimSun"/>
                <a:cs typeface="SimSun"/>
              </a:rPr>
              <a:t>级</a:t>
            </a:r>
            <a:r>
              <a:rPr dirty="0" sz="2000">
                <a:latin typeface="SimSun"/>
                <a:cs typeface="SimSun"/>
              </a:rPr>
              <a:t>索引存 </a:t>
            </a:r>
            <a:r>
              <a:rPr dirty="0" sz="2000">
                <a:latin typeface="SimSun"/>
                <a:cs typeface="SimSun"/>
              </a:rPr>
              <a:t>储结构。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9968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7.3</a:t>
            </a:r>
            <a:r>
              <a:rPr dirty="0" spc="-85"/>
              <a:t> </a:t>
            </a:r>
            <a:r>
              <a:rPr dirty="0" spc="10">
                <a:latin typeface="Microsoft YaHei UI"/>
                <a:cs typeface="Microsoft YaHei UI"/>
              </a:rPr>
              <a:t>文件存储空间的管理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14957"/>
            <a:ext cx="10121900" cy="4431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文件存储空间的管理是文件系统的重要任务之一。</a:t>
            </a:r>
            <a:endParaRPr sz="2400">
              <a:latin typeface="SimSun"/>
              <a:cs typeface="SimSun"/>
            </a:endParaRPr>
          </a:p>
          <a:p>
            <a:pPr marL="355600" marR="309880" indent="-342900">
              <a:lnSpc>
                <a:spcPct val="2001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文件存储空间管理的主要任务：保证多个用户共享文件存储设备和实现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文件的按名存取。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文件存储设备分成若干个大小相等的物理块，并以块为单位来交换信息。</a:t>
            </a:r>
            <a:endParaRPr sz="2400">
              <a:latin typeface="SimSun"/>
              <a:cs typeface="SimSun"/>
            </a:endParaRPr>
          </a:p>
          <a:p>
            <a:pPr marL="355600" marR="156210" indent="-342900">
              <a:lnSpc>
                <a:spcPct val="2001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文件存储空间管理的实质：空闲块的组织和管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理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(空闲块的组织、空闲块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的分配与空闲块的回收)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9968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7.3</a:t>
            </a:r>
            <a:r>
              <a:rPr dirty="0" spc="-85"/>
              <a:t> </a:t>
            </a:r>
            <a:r>
              <a:rPr dirty="0" spc="10">
                <a:latin typeface="Microsoft YaHei UI"/>
                <a:cs typeface="Microsoft YaHei UI"/>
              </a:rPr>
              <a:t>文件存储空间的管理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14957"/>
            <a:ext cx="3530600" cy="2110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空闲表法和空闲链表法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位示图法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成组链接法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空闲表法和空闲链表法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14957"/>
            <a:ext cx="87122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900" spc="10">
                <a:solidFill>
                  <a:srgbClr val="90C225"/>
                </a:solidFill>
                <a:latin typeface="SimSun"/>
                <a:cs typeface="SimSun"/>
              </a:rPr>
              <a:t>1.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空闲表法：属于连续分配方式，即为每个文件分配一块连续的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510" y="2447035"/>
            <a:ext cx="154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存储空间。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2753" y="2196564"/>
            <a:ext cx="8159115" cy="2694305"/>
            <a:chOff x="682753" y="2196564"/>
            <a:chExt cx="8159115" cy="26943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3" y="3183636"/>
              <a:ext cx="4927084" cy="17068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47055" y="2206089"/>
              <a:ext cx="3185795" cy="1667510"/>
            </a:xfrm>
            <a:custGeom>
              <a:avLst/>
              <a:gdLst/>
              <a:ahLst/>
              <a:cxnLst/>
              <a:rect l="l" t="t" r="r" b="b"/>
              <a:pathLst>
                <a:path w="3185795" h="1667510">
                  <a:moveTo>
                    <a:pt x="1780824" y="94"/>
                  </a:moveTo>
                  <a:lnTo>
                    <a:pt x="1722464" y="0"/>
                  </a:lnTo>
                  <a:lnTo>
                    <a:pt x="1663678" y="1282"/>
                  </a:lnTo>
                  <a:lnTo>
                    <a:pt x="1604518" y="3964"/>
                  </a:lnTo>
                  <a:lnTo>
                    <a:pt x="1544083" y="8153"/>
                  </a:lnTo>
                  <a:lnTo>
                    <a:pt x="1484535" y="13741"/>
                  </a:lnTo>
                  <a:lnTo>
                    <a:pt x="1425917" y="20697"/>
                  </a:lnTo>
                  <a:lnTo>
                    <a:pt x="1368275" y="28989"/>
                  </a:lnTo>
                  <a:lnTo>
                    <a:pt x="1311654" y="38586"/>
                  </a:lnTo>
                  <a:lnTo>
                    <a:pt x="1256097" y="49457"/>
                  </a:lnTo>
                  <a:lnTo>
                    <a:pt x="1201650" y="61569"/>
                  </a:lnTo>
                  <a:lnTo>
                    <a:pt x="1148358" y="74891"/>
                  </a:lnTo>
                  <a:lnTo>
                    <a:pt x="1096266" y="89391"/>
                  </a:lnTo>
                  <a:lnTo>
                    <a:pt x="1045418" y="105038"/>
                  </a:lnTo>
                  <a:lnTo>
                    <a:pt x="995859" y="121800"/>
                  </a:lnTo>
                  <a:lnTo>
                    <a:pt x="947633" y="139645"/>
                  </a:lnTo>
                  <a:lnTo>
                    <a:pt x="900787" y="158542"/>
                  </a:lnTo>
                  <a:lnTo>
                    <a:pt x="855364" y="178460"/>
                  </a:lnTo>
                  <a:lnTo>
                    <a:pt x="811409" y="199365"/>
                  </a:lnTo>
                  <a:lnTo>
                    <a:pt x="768967" y="221228"/>
                  </a:lnTo>
                  <a:lnTo>
                    <a:pt x="728084" y="244016"/>
                  </a:lnTo>
                  <a:lnTo>
                    <a:pt x="688802" y="267698"/>
                  </a:lnTo>
                  <a:lnTo>
                    <a:pt x="651168" y="292242"/>
                  </a:lnTo>
                  <a:lnTo>
                    <a:pt x="615227" y="317616"/>
                  </a:lnTo>
                  <a:lnTo>
                    <a:pt x="581022" y="343789"/>
                  </a:lnTo>
                  <a:lnTo>
                    <a:pt x="548600" y="370730"/>
                  </a:lnTo>
                  <a:lnTo>
                    <a:pt x="518003" y="398405"/>
                  </a:lnTo>
                  <a:lnTo>
                    <a:pt x="489279" y="426785"/>
                  </a:lnTo>
                  <a:lnTo>
                    <a:pt x="462470" y="455837"/>
                  </a:lnTo>
                  <a:lnTo>
                    <a:pt x="437623" y="485530"/>
                  </a:lnTo>
                  <a:lnTo>
                    <a:pt x="393990" y="546710"/>
                  </a:lnTo>
                  <a:lnTo>
                    <a:pt x="358738" y="610074"/>
                  </a:lnTo>
                  <a:lnTo>
                    <a:pt x="332227" y="675368"/>
                  </a:lnTo>
                  <a:lnTo>
                    <a:pt x="314813" y="742339"/>
                  </a:lnTo>
                  <a:lnTo>
                    <a:pt x="306856" y="810734"/>
                  </a:lnTo>
                  <a:lnTo>
                    <a:pt x="306536" y="845387"/>
                  </a:lnTo>
                  <a:lnTo>
                    <a:pt x="308714" y="880300"/>
                  </a:lnTo>
                  <a:lnTo>
                    <a:pt x="313436" y="915443"/>
                  </a:lnTo>
                  <a:lnTo>
                    <a:pt x="0" y="1135661"/>
                  </a:lnTo>
                  <a:lnTo>
                    <a:pt x="470662" y="1220243"/>
                  </a:lnTo>
                  <a:lnTo>
                    <a:pt x="497891" y="1248976"/>
                  </a:lnTo>
                  <a:lnTo>
                    <a:pt x="526868" y="1276907"/>
                  </a:lnTo>
                  <a:lnTo>
                    <a:pt x="557539" y="1304020"/>
                  </a:lnTo>
                  <a:lnTo>
                    <a:pt x="589850" y="1330298"/>
                  </a:lnTo>
                  <a:lnTo>
                    <a:pt x="623749" y="1355723"/>
                  </a:lnTo>
                  <a:lnTo>
                    <a:pt x="659181" y="1380281"/>
                  </a:lnTo>
                  <a:lnTo>
                    <a:pt x="696093" y="1403953"/>
                  </a:lnTo>
                  <a:lnTo>
                    <a:pt x="734433" y="1426723"/>
                  </a:lnTo>
                  <a:lnTo>
                    <a:pt x="774146" y="1448574"/>
                  </a:lnTo>
                  <a:lnTo>
                    <a:pt x="815178" y="1469491"/>
                  </a:lnTo>
                  <a:lnTo>
                    <a:pt x="857478" y="1489455"/>
                  </a:lnTo>
                  <a:lnTo>
                    <a:pt x="900991" y="1508450"/>
                  </a:lnTo>
                  <a:lnTo>
                    <a:pt x="945663" y="1526460"/>
                  </a:lnTo>
                  <a:lnTo>
                    <a:pt x="991442" y="1543468"/>
                  </a:lnTo>
                  <a:lnTo>
                    <a:pt x="1038275" y="1559457"/>
                  </a:lnTo>
                  <a:lnTo>
                    <a:pt x="1086106" y="1574411"/>
                  </a:lnTo>
                  <a:lnTo>
                    <a:pt x="1134884" y="1588312"/>
                  </a:lnTo>
                  <a:lnTo>
                    <a:pt x="1184555" y="1601145"/>
                  </a:lnTo>
                  <a:lnTo>
                    <a:pt x="1235065" y="1612891"/>
                  </a:lnTo>
                  <a:lnTo>
                    <a:pt x="1286361" y="1623536"/>
                  </a:lnTo>
                  <a:lnTo>
                    <a:pt x="1338390" y="1633061"/>
                  </a:lnTo>
                  <a:lnTo>
                    <a:pt x="1391098" y="1641451"/>
                  </a:lnTo>
                  <a:lnTo>
                    <a:pt x="1444431" y="1648688"/>
                  </a:lnTo>
                  <a:lnTo>
                    <a:pt x="1498337" y="1654756"/>
                  </a:lnTo>
                  <a:lnTo>
                    <a:pt x="1552762" y="1659638"/>
                  </a:lnTo>
                  <a:lnTo>
                    <a:pt x="1607653" y="1663317"/>
                  </a:lnTo>
                  <a:lnTo>
                    <a:pt x="1662956" y="1665778"/>
                  </a:lnTo>
                  <a:lnTo>
                    <a:pt x="1718617" y="1667002"/>
                  </a:lnTo>
                  <a:lnTo>
                    <a:pt x="1774584" y="1666974"/>
                  </a:lnTo>
                  <a:lnTo>
                    <a:pt x="1830802" y="1665676"/>
                  </a:lnTo>
                  <a:lnTo>
                    <a:pt x="1887220" y="1663092"/>
                  </a:lnTo>
                  <a:lnTo>
                    <a:pt x="1947654" y="1658904"/>
                  </a:lnTo>
                  <a:lnTo>
                    <a:pt x="2007202" y="1653316"/>
                  </a:lnTo>
                  <a:lnTo>
                    <a:pt x="2065820" y="1646360"/>
                  </a:lnTo>
                  <a:lnTo>
                    <a:pt x="2123462" y="1638068"/>
                  </a:lnTo>
                  <a:lnTo>
                    <a:pt x="2180083" y="1628471"/>
                  </a:lnTo>
                  <a:lnTo>
                    <a:pt x="2235640" y="1617600"/>
                  </a:lnTo>
                  <a:lnTo>
                    <a:pt x="2290087" y="1605488"/>
                  </a:lnTo>
                  <a:lnTo>
                    <a:pt x="2343379" y="1592166"/>
                  </a:lnTo>
                  <a:lnTo>
                    <a:pt x="2395471" y="1577666"/>
                  </a:lnTo>
                  <a:lnTo>
                    <a:pt x="2446319" y="1562019"/>
                  </a:lnTo>
                  <a:lnTo>
                    <a:pt x="2495878" y="1545257"/>
                  </a:lnTo>
                  <a:lnTo>
                    <a:pt x="2544104" y="1527412"/>
                  </a:lnTo>
                  <a:lnTo>
                    <a:pt x="2590950" y="1508515"/>
                  </a:lnTo>
                  <a:lnTo>
                    <a:pt x="2636373" y="1488597"/>
                  </a:lnTo>
                  <a:lnTo>
                    <a:pt x="2680328" y="1467691"/>
                  </a:lnTo>
                  <a:lnTo>
                    <a:pt x="2722770" y="1445828"/>
                  </a:lnTo>
                  <a:lnTo>
                    <a:pt x="2763653" y="1423040"/>
                  </a:lnTo>
                  <a:lnTo>
                    <a:pt x="2802935" y="1399359"/>
                  </a:lnTo>
                  <a:lnTo>
                    <a:pt x="2840569" y="1374815"/>
                  </a:lnTo>
                  <a:lnTo>
                    <a:pt x="2876510" y="1349440"/>
                  </a:lnTo>
                  <a:lnTo>
                    <a:pt x="2910715" y="1323267"/>
                  </a:lnTo>
                  <a:lnTo>
                    <a:pt x="2943137" y="1296327"/>
                  </a:lnTo>
                  <a:lnTo>
                    <a:pt x="2973734" y="1268651"/>
                  </a:lnTo>
                  <a:lnTo>
                    <a:pt x="3002458" y="1240272"/>
                  </a:lnTo>
                  <a:lnTo>
                    <a:pt x="3029267" y="1211220"/>
                  </a:lnTo>
                  <a:lnTo>
                    <a:pt x="3054114" y="1181527"/>
                  </a:lnTo>
                  <a:lnTo>
                    <a:pt x="3097747" y="1120347"/>
                  </a:lnTo>
                  <a:lnTo>
                    <a:pt x="3132999" y="1056983"/>
                  </a:lnTo>
                  <a:lnTo>
                    <a:pt x="3159510" y="991689"/>
                  </a:lnTo>
                  <a:lnTo>
                    <a:pt x="3176924" y="924718"/>
                  </a:lnTo>
                  <a:lnTo>
                    <a:pt x="3184881" y="856323"/>
                  </a:lnTo>
                  <a:lnTo>
                    <a:pt x="3185201" y="821670"/>
                  </a:lnTo>
                  <a:lnTo>
                    <a:pt x="3183023" y="786757"/>
                  </a:lnTo>
                  <a:lnTo>
                    <a:pt x="3171277" y="717483"/>
                  </a:lnTo>
                  <a:lnTo>
                    <a:pt x="3150384" y="650708"/>
                  </a:lnTo>
                  <a:lnTo>
                    <a:pt x="3120700" y="586075"/>
                  </a:lnTo>
                  <a:lnTo>
                    <a:pt x="3082632" y="523777"/>
                  </a:lnTo>
                  <a:lnTo>
                    <a:pt x="3036583" y="464004"/>
                  </a:lnTo>
                  <a:lnTo>
                    <a:pt x="3010693" y="435125"/>
                  </a:lnTo>
                  <a:lnTo>
                    <a:pt x="2982960" y="406950"/>
                  </a:lnTo>
                  <a:lnTo>
                    <a:pt x="2953435" y="379503"/>
                  </a:lnTo>
                  <a:lnTo>
                    <a:pt x="2922167" y="352807"/>
                  </a:lnTo>
                  <a:lnTo>
                    <a:pt x="2889208" y="326887"/>
                  </a:lnTo>
                  <a:lnTo>
                    <a:pt x="2854609" y="301767"/>
                  </a:lnTo>
                  <a:lnTo>
                    <a:pt x="2818420" y="277471"/>
                  </a:lnTo>
                  <a:lnTo>
                    <a:pt x="2780692" y="254022"/>
                  </a:lnTo>
                  <a:lnTo>
                    <a:pt x="2741474" y="231445"/>
                  </a:lnTo>
                  <a:lnTo>
                    <a:pt x="2700819" y="209764"/>
                  </a:lnTo>
                  <a:lnTo>
                    <a:pt x="2658776" y="189003"/>
                  </a:lnTo>
                  <a:lnTo>
                    <a:pt x="2615397" y="169186"/>
                  </a:lnTo>
                  <a:lnTo>
                    <a:pt x="2570731" y="150337"/>
                  </a:lnTo>
                  <a:lnTo>
                    <a:pt x="2524829" y="132480"/>
                  </a:lnTo>
                  <a:lnTo>
                    <a:pt x="2477743" y="115639"/>
                  </a:lnTo>
                  <a:lnTo>
                    <a:pt x="2429522" y="99838"/>
                  </a:lnTo>
                  <a:lnTo>
                    <a:pt x="2380218" y="85101"/>
                  </a:lnTo>
                  <a:lnTo>
                    <a:pt x="2329881" y="71452"/>
                  </a:lnTo>
                  <a:lnTo>
                    <a:pt x="2278561" y="58915"/>
                  </a:lnTo>
                  <a:lnTo>
                    <a:pt x="2226309" y="47515"/>
                  </a:lnTo>
                  <a:lnTo>
                    <a:pt x="2173176" y="37274"/>
                  </a:lnTo>
                  <a:lnTo>
                    <a:pt x="2119212" y="28218"/>
                  </a:lnTo>
                  <a:lnTo>
                    <a:pt x="2064469" y="20370"/>
                  </a:lnTo>
                  <a:lnTo>
                    <a:pt x="2008996" y="13754"/>
                  </a:lnTo>
                  <a:lnTo>
                    <a:pt x="1952844" y="8394"/>
                  </a:lnTo>
                  <a:lnTo>
                    <a:pt x="1896065" y="4315"/>
                  </a:lnTo>
                  <a:lnTo>
                    <a:pt x="1838708" y="1540"/>
                  </a:lnTo>
                  <a:lnTo>
                    <a:pt x="1780824" y="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47055" y="2206089"/>
              <a:ext cx="3185795" cy="1667510"/>
            </a:xfrm>
            <a:custGeom>
              <a:avLst/>
              <a:gdLst/>
              <a:ahLst/>
              <a:cxnLst/>
              <a:rect l="l" t="t" r="r" b="b"/>
              <a:pathLst>
                <a:path w="3185795" h="1667510">
                  <a:moveTo>
                    <a:pt x="0" y="1135661"/>
                  </a:moveTo>
                  <a:lnTo>
                    <a:pt x="313436" y="915443"/>
                  </a:lnTo>
                  <a:lnTo>
                    <a:pt x="308714" y="880300"/>
                  </a:lnTo>
                  <a:lnTo>
                    <a:pt x="306536" y="845387"/>
                  </a:lnTo>
                  <a:lnTo>
                    <a:pt x="309630" y="776374"/>
                  </a:lnTo>
                  <a:lnTo>
                    <a:pt x="322360" y="708660"/>
                  </a:lnTo>
                  <a:lnTo>
                    <a:pt x="344368" y="642496"/>
                  </a:lnTo>
                  <a:lnTo>
                    <a:pt x="375294" y="578135"/>
                  </a:lnTo>
                  <a:lnTo>
                    <a:pt x="414781" y="515831"/>
                  </a:lnTo>
                  <a:lnTo>
                    <a:pt x="462470" y="455837"/>
                  </a:lnTo>
                  <a:lnTo>
                    <a:pt x="489279" y="426785"/>
                  </a:lnTo>
                  <a:lnTo>
                    <a:pt x="518003" y="398405"/>
                  </a:lnTo>
                  <a:lnTo>
                    <a:pt x="548600" y="370730"/>
                  </a:lnTo>
                  <a:lnTo>
                    <a:pt x="581022" y="343789"/>
                  </a:lnTo>
                  <a:lnTo>
                    <a:pt x="615227" y="317616"/>
                  </a:lnTo>
                  <a:lnTo>
                    <a:pt x="651168" y="292242"/>
                  </a:lnTo>
                  <a:lnTo>
                    <a:pt x="688802" y="267698"/>
                  </a:lnTo>
                  <a:lnTo>
                    <a:pt x="728084" y="244016"/>
                  </a:lnTo>
                  <a:lnTo>
                    <a:pt x="768967" y="221228"/>
                  </a:lnTo>
                  <a:lnTo>
                    <a:pt x="811409" y="199365"/>
                  </a:lnTo>
                  <a:lnTo>
                    <a:pt x="855364" y="178460"/>
                  </a:lnTo>
                  <a:lnTo>
                    <a:pt x="900787" y="158542"/>
                  </a:lnTo>
                  <a:lnTo>
                    <a:pt x="947633" y="139645"/>
                  </a:lnTo>
                  <a:lnTo>
                    <a:pt x="995859" y="121800"/>
                  </a:lnTo>
                  <a:lnTo>
                    <a:pt x="1045418" y="105038"/>
                  </a:lnTo>
                  <a:lnTo>
                    <a:pt x="1096266" y="89391"/>
                  </a:lnTo>
                  <a:lnTo>
                    <a:pt x="1148358" y="74891"/>
                  </a:lnTo>
                  <a:lnTo>
                    <a:pt x="1201650" y="61569"/>
                  </a:lnTo>
                  <a:lnTo>
                    <a:pt x="1256097" y="49457"/>
                  </a:lnTo>
                  <a:lnTo>
                    <a:pt x="1311654" y="38586"/>
                  </a:lnTo>
                  <a:lnTo>
                    <a:pt x="1368275" y="28989"/>
                  </a:lnTo>
                  <a:lnTo>
                    <a:pt x="1425917" y="20697"/>
                  </a:lnTo>
                  <a:lnTo>
                    <a:pt x="1484535" y="13741"/>
                  </a:lnTo>
                  <a:lnTo>
                    <a:pt x="1544083" y="8153"/>
                  </a:lnTo>
                  <a:lnTo>
                    <a:pt x="1604518" y="3964"/>
                  </a:lnTo>
                  <a:lnTo>
                    <a:pt x="1663678" y="1282"/>
                  </a:lnTo>
                  <a:lnTo>
                    <a:pt x="1722464" y="0"/>
                  </a:lnTo>
                  <a:lnTo>
                    <a:pt x="1780824" y="94"/>
                  </a:lnTo>
                  <a:lnTo>
                    <a:pt x="1838708" y="1540"/>
                  </a:lnTo>
                  <a:lnTo>
                    <a:pt x="1896065" y="4315"/>
                  </a:lnTo>
                  <a:lnTo>
                    <a:pt x="1952844" y="8394"/>
                  </a:lnTo>
                  <a:lnTo>
                    <a:pt x="2008996" y="13754"/>
                  </a:lnTo>
                  <a:lnTo>
                    <a:pt x="2064469" y="20370"/>
                  </a:lnTo>
                  <a:lnTo>
                    <a:pt x="2119212" y="28218"/>
                  </a:lnTo>
                  <a:lnTo>
                    <a:pt x="2173176" y="37274"/>
                  </a:lnTo>
                  <a:lnTo>
                    <a:pt x="2226309" y="47515"/>
                  </a:lnTo>
                  <a:lnTo>
                    <a:pt x="2278561" y="58915"/>
                  </a:lnTo>
                  <a:lnTo>
                    <a:pt x="2329881" y="71452"/>
                  </a:lnTo>
                  <a:lnTo>
                    <a:pt x="2380218" y="85101"/>
                  </a:lnTo>
                  <a:lnTo>
                    <a:pt x="2429522" y="99838"/>
                  </a:lnTo>
                  <a:lnTo>
                    <a:pt x="2477743" y="115639"/>
                  </a:lnTo>
                  <a:lnTo>
                    <a:pt x="2524829" y="132480"/>
                  </a:lnTo>
                  <a:lnTo>
                    <a:pt x="2570731" y="150337"/>
                  </a:lnTo>
                  <a:lnTo>
                    <a:pt x="2615397" y="169186"/>
                  </a:lnTo>
                  <a:lnTo>
                    <a:pt x="2658776" y="189003"/>
                  </a:lnTo>
                  <a:lnTo>
                    <a:pt x="2700819" y="209764"/>
                  </a:lnTo>
                  <a:lnTo>
                    <a:pt x="2741474" y="231445"/>
                  </a:lnTo>
                  <a:lnTo>
                    <a:pt x="2780692" y="254022"/>
                  </a:lnTo>
                  <a:lnTo>
                    <a:pt x="2818420" y="277471"/>
                  </a:lnTo>
                  <a:lnTo>
                    <a:pt x="2854609" y="301767"/>
                  </a:lnTo>
                  <a:lnTo>
                    <a:pt x="2889208" y="326887"/>
                  </a:lnTo>
                  <a:lnTo>
                    <a:pt x="2922167" y="352807"/>
                  </a:lnTo>
                  <a:lnTo>
                    <a:pt x="2953435" y="379503"/>
                  </a:lnTo>
                  <a:lnTo>
                    <a:pt x="2982960" y="406950"/>
                  </a:lnTo>
                  <a:lnTo>
                    <a:pt x="3010693" y="435125"/>
                  </a:lnTo>
                  <a:lnTo>
                    <a:pt x="3036583" y="464004"/>
                  </a:lnTo>
                  <a:lnTo>
                    <a:pt x="3082632" y="523777"/>
                  </a:lnTo>
                  <a:lnTo>
                    <a:pt x="3120700" y="586075"/>
                  </a:lnTo>
                  <a:lnTo>
                    <a:pt x="3150384" y="650708"/>
                  </a:lnTo>
                  <a:lnTo>
                    <a:pt x="3171277" y="717483"/>
                  </a:lnTo>
                  <a:lnTo>
                    <a:pt x="3183023" y="786757"/>
                  </a:lnTo>
                  <a:lnTo>
                    <a:pt x="3185201" y="821670"/>
                  </a:lnTo>
                  <a:lnTo>
                    <a:pt x="3184881" y="856323"/>
                  </a:lnTo>
                  <a:lnTo>
                    <a:pt x="3176924" y="924718"/>
                  </a:lnTo>
                  <a:lnTo>
                    <a:pt x="3159510" y="991689"/>
                  </a:lnTo>
                  <a:lnTo>
                    <a:pt x="3132999" y="1056983"/>
                  </a:lnTo>
                  <a:lnTo>
                    <a:pt x="3097747" y="1120347"/>
                  </a:lnTo>
                  <a:lnTo>
                    <a:pt x="3054114" y="1181527"/>
                  </a:lnTo>
                  <a:lnTo>
                    <a:pt x="3029267" y="1211220"/>
                  </a:lnTo>
                  <a:lnTo>
                    <a:pt x="3002458" y="1240272"/>
                  </a:lnTo>
                  <a:lnTo>
                    <a:pt x="2973734" y="1268651"/>
                  </a:lnTo>
                  <a:lnTo>
                    <a:pt x="2943137" y="1296327"/>
                  </a:lnTo>
                  <a:lnTo>
                    <a:pt x="2910715" y="1323267"/>
                  </a:lnTo>
                  <a:lnTo>
                    <a:pt x="2876510" y="1349440"/>
                  </a:lnTo>
                  <a:lnTo>
                    <a:pt x="2840569" y="1374815"/>
                  </a:lnTo>
                  <a:lnTo>
                    <a:pt x="2802935" y="1399359"/>
                  </a:lnTo>
                  <a:lnTo>
                    <a:pt x="2763653" y="1423040"/>
                  </a:lnTo>
                  <a:lnTo>
                    <a:pt x="2722770" y="1445828"/>
                  </a:lnTo>
                  <a:lnTo>
                    <a:pt x="2680328" y="1467691"/>
                  </a:lnTo>
                  <a:lnTo>
                    <a:pt x="2636373" y="1488597"/>
                  </a:lnTo>
                  <a:lnTo>
                    <a:pt x="2590950" y="1508515"/>
                  </a:lnTo>
                  <a:lnTo>
                    <a:pt x="2544104" y="1527412"/>
                  </a:lnTo>
                  <a:lnTo>
                    <a:pt x="2495878" y="1545257"/>
                  </a:lnTo>
                  <a:lnTo>
                    <a:pt x="2446319" y="1562019"/>
                  </a:lnTo>
                  <a:lnTo>
                    <a:pt x="2395471" y="1577666"/>
                  </a:lnTo>
                  <a:lnTo>
                    <a:pt x="2343379" y="1592166"/>
                  </a:lnTo>
                  <a:lnTo>
                    <a:pt x="2290087" y="1605488"/>
                  </a:lnTo>
                  <a:lnTo>
                    <a:pt x="2235640" y="1617600"/>
                  </a:lnTo>
                  <a:lnTo>
                    <a:pt x="2180083" y="1628471"/>
                  </a:lnTo>
                  <a:lnTo>
                    <a:pt x="2123462" y="1638068"/>
                  </a:lnTo>
                  <a:lnTo>
                    <a:pt x="2065820" y="1646360"/>
                  </a:lnTo>
                  <a:lnTo>
                    <a:pt x="2007202" y="1653316"/>
                  </a:lnTo>
                  <a:lnTo>
                    <a:pt x="1947654" y="1658904"/>
                  </a:lnTo>
                  <a:lnTo>
                    <a:pt x="1887220" y="1663092"/>
                  </a:lnTo>
                  <a:lnTo>
                    <a:pt x="1830802" y="1665676"/>
                  </a:lnTo>
                  <a:lnTo>
                    <a:pt x="1774584" y="1666974"/>
                  </a:lnTo>
                  <a:lnTo>
                    <a:pt x="1718617" y="1667002"/>
                  </a:lnTo>
                  <a:lnTo>
                    <a:pt x="1662956" y="1665778"/>
                  </a:lnTo>
                  <a:lnTo>
                    <a:pt x="1607653" y="1663317"/>
                  </a:lnTo>
                  <a:lnTo>
                    <a:pt x="1552762" y="1659638"/>
                  </a:lnTo>
                  <a:lnTo>
                    <a:pt x="1498337" y="1654756"/>
                  </a:lnTo>
                  <a:lnTo>
                    <a:pt x="1444431" y="1648688"/>
                  </a:lnTo>
                  <a:lnTo>
                    <a:pt x="1391098" y="1641451"/>
                  </a:lnTo>
                  <a:lnTo>
                    <a:pt x="1338390" y="1633061"/>
                  </a:lnTo>
                  <a:lnTo>
                    <a:pt x="1286361" y="1623536"/>
                  </a:lnTo>
                  <a:lnTo>
                    <a:pt x="1235065" y="1612891"/>
                  </a:lnTo>
                  <a:lnTo>
                    <a:pt x="1184555" y="1601145"/>
                  </a:lnTo>
                  <a:lnTo>
                    <a:pt x="1134884" y="1588312"/>
                  </a:lnTo>
                  <a:lnTo>
                    <a:pt x="1086106" y="1574411"/>
                  </a:lnTo>
                  <a:lnTo>
                    <a:pt x="1038275" y="1559457"/>
                  </a:lnTo>
                  <a:lnTo>
                    <a:pt x="991442" y="1543468"/>
                  </a:lnTo>
                  <a:lnTo>
                    <a:pt x="945663" y="1526460"/>
                  </a:lnTo>
                  <a:lnTo>
                    <a:pt x="900991" y="1508450"/>
                  </a:lnTo>
                  <a:lnTo>
                    <a:pt x="857478" y="1489455"/>
                  </a:lnTo>
                  <a:lnTo>
                    <a:pt x="815178" y="1469491"/>
                  </a:lnTo>
                  <a:lnTo>
                    <a:pt x="774146" y="1448574"/>
                  </a:lnTo>
                  <a:lnTo>
                    <a:pt x="734433" y="1426723"/>
                  </a:lnTo>
                  <a:lnTo>
                    <a:pt x="696093" y="1403953"/>
                  </a:lnTo>
                  <a:lnTo>
                    <a:pt x="659181" y="1380281"/>
                  </a:lnTo>
                  <a:lnTo>
                    <a:pt x="623749" y="1355723"/>
                  </a:lnTo>
                  <a:lnTo>
                    <a:pt x="589850" y="1330298"/>
                  </a:lnTo>
                  <a:lnTo>
                    <a:pt x="557539" y="1304020"/>
                  </a:lnTo>
                  <a:lnTo>
                    <a:pt x="526868" y="1276907"/>
                  </a:lnTo>
                  <a:lnTo>
                    <a:pt x="497891" y="1248976"/>
                  </a:lnTo>
                  <a:lnTo>
                    <a:pt x="470662" y="1220243"/>
                  </a:lnTo>
                  <a:lnTo>
                    <a:pt x="0" y="1135661"/>
                  </a:lnTo>
                  <a:close/>
                </a:path>
              </a:pathLst>
            </a:custGeom>
            <a:ln w="1905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453378" y="2312516"/>
            <a:ext cx="1804035" cy="139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系统为</a:t>
            </a:r>
            <a:r>
              <a:rPr dirty="0" sz="2000" spc="-15">
                <a:latin typeface="SimSun"/>
                <a:cs typeface="SimSun"/>
              </a:rPr>
              <a:t>外</a:t>
            </a:r>
            <a:r>
              <a:rPr dirty="0" sz="2000">
                <a:latin typeface="SimSun"/>
                <a:cs typeface="SimSun"/>
              </a:rPr>
              <a:t>存</a:t>
            </a:r>
            <a:r>
              <a:rPr dirty="0" sz="2000" spc="-15">
                <a:latin typeface="SimSun"/>
                <a:cs typeface="SimSun"/>
              </a:rPr>
              <a:t>上</a:t>
            </a:r>
            <a:r>
              <a:rPr dirty="0" sz="2000">
                <a:latin typeface="SimSun"/>
                <a:cs typeface="SimSun"/>
              </a:rPr>
              <a:t>的 所有空</a:t>
            </a:r>
            <a:r>
              <a:rPr dirty="0" sz="2000" spc="-15">
                <a:latin typeface="SimSun"/>
                <a:cs typeface="SimSun"/>
              </a:rPr>
              <a:t>闲</a:t>
            </a:r>
            <a:r>
              <a:rPr dirty="0" sz="2000">
                <a:latin typeface="SimSun"/>
                <a:cs typeface="SimSun"/>
              </a:rPr>
              <a:t>区</a:t>
            </a:r>
            <a:r>
              <a:rPr dirty="0" sz="2000" spc="-15">
                <a:latin typeface="SimSun"/>
                <a:cs typeface="SimSun"/>
              </a:rPr>
              <a:t>建</a:t>
            </a:r>
            <a:r>
              <a:rPr dirty="0" sz="2000">
                <a:latin typeface="SimSun"/>
                <a:cs typeface="SimSun"/>
              </a:rPr>
              <a:t>立 </a:t>
            </a:r>
            <a:r>
              <a:rPr dirty="0" sz="2000">
                <a:latin typeface="SimSun"/>
                <a:cs typeface="SimSun"/>
              </a:rPr>
              <a:t>一张空</a:t>
            </a:r>
            <a:r>
              <a:rPr dirty="0" sz="2000" spc="-15">
                <a:latin typeface="SimSun"/>
                <a:cs typeface="SimSun"/>
              </a:rPr>
              <a:t>闲</a:t>
            </a:r>
            <a:r>
              <a:rPr dirty="0" sz="2000">
                <a:latin typeface="SimSun"/>
                <a:cs typeface="SimSun"/>
              </a:rPr>
              <a:t>表。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418" y="5182361"/>
            <a:ext cx="4951730" cy="1114425"/>
          </a:xfrm>
          <a:prstGeom prst="rect">
            <a:avLst/>
          </a:prstGeom>
          <a:ln w="19050">
            <a:solidFill>
              <a:srgbClr val="E76617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91440" marR="280035">
              <a:lnSpc>
                <a:spcPts val="4320"/>
              </a:lnSpc>
              <a:spcBef>
                <a:spcPts val="130"/>
              </a:spcBef>
            </a:pPr>
            <a:r>
              <a:rPr dirty="0" sz="2400">
                <a:latin typeface="SimSun"/>
                <a:cs typeface="SimSun"/>
              </a:rPr>
              <a:t>存储空间的分配与回收类似于内存 </a:t>
            </a:r>
            <a:r>
              <a:rPr dirty="0" sz="2400">
                <a:latin typeface="SimSun"/>
                <a:cs typeface="SimSun"/>
              </a:rPr>
              <a:t>的动态分区管理。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64630" y="4629150"/>
            <a:ext cx="3975100" cy="1668780"/>
          </a:xfrm>
          <a:custGeom>
            <a:avLst/>
            <a:gdLst/>
            <a:ahLst/>
            <a:cxnLst/>
            <a:rect l="l" t="t" r="r" b="b"/>
            <a:pathLst>
              <a:path w="3975100" h="1668779">
                <a:moveTo>
                  <a:pt x="3974591" y="0"/>
                </a:moveTo>
                <a:lnTo>
                  <a:pt x="0" y="0"/>
                </a:lnTo>
                <a:lnTo>
                  <a:pt x="0" y="1668780"/>
                </a:lnTo>
                <a:lnTo>
                  <a:pt x="3974591" y="1668780"/>
                </a:lnTo>
                <a:lnTo>
                  <a:pt x="397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64630" y="4629150"/>
            <a:ext cx="3975100" cy="1668780"/>
          </a:xfrm>
          <a:prstGeom prst="rect">
            <a:avLst/>
          </a:prstGeom>
          <a:ln w="19050">
            <a:solidFill>
              <a:srgbClr val="E76617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205"/>
              </a:spcBef>
            </a:pPr>
            <a:r>
              <a:rPr dirty="0" sz="2400">
                <a:latin typeface="SimSun"/>
                <a:cs typeface="SimSun"/>
              </a:rPr>
              <a:t>优点：分配速度快</a:t>
            </a:r>
            <a:endParaRPr sz="2400">
              <a:latin typeface="SimSun"/>
              <a:cs typeface="SimSun"/>
            </a:endParaRPr>
          </a:p>
          <a:p>
            <a:pPr marL="90805">
              <a:lnSpc>
                <a:spcPct val="100000"/>
              </a:lnSpc>
              <a:spcBef>
                <a:spcPts val="1440"/>
              </a:spcBef>
            </a:pPr>
            <a:r>
              <a:rPr dirty="0" sz="2400" spc="-5">
                <a:latin typeface="SimSun"/>
                <a:cs typeface="SimSun"/>
              </a:rPr>
              <a:t>缺点：存储空间利用率不高</a:t>
            </a:r>
            <a:endParaRPr sz="2400">
              <a:latin typeface="SimSun"/>
              <a:cs typeface="SimSun"/>
            </a:endParaRPr>
          </a:p>
          <a:p>
            <a:pPr marL="9080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SimSun"/>
                <a:cs typeface="SimSun"/>
              </a:rPr>
              <a:t>适用于小文件的存储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空闲表法和空闲链表法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14957"/>
            <a:ext cx="6468110" cy="2110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900" spc="10">
                <a:solidFill>
                  <a:srgbClr val="90C225"/>
                </a:solidFill>
                <a:latin typeface="SimSun"/>
                <a:cs typeface="SimSun"/>
              </a:rPr>
              <a:t>2.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空闲链表法：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45910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-16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空闲盘块链:分配回收过程简单，但效率低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45910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-16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空闲盘区链:分配回收过程复杂,但效率高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9968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</a:t>
            </a:r>
            <a:r>
              <a:rPr dirty="0" spc="-85"/>
              <a:t> </a:t>
            </a:r>
            <a:r>
              <a:rPr dirty="0" spc="10">
                <a:latin typeface="Microsoft YaHei UI"/>
                <a:cs typeface="Microsoft YaHei UI"/>
              </a:rPr>
              <a:t>文件与文件管理概述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69109"/>
            <a:ext cx="9794240" cy="3094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数据项、记录和文件：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615315" indent="-245110">
              <a:lnSpc>
                <a:spcPct val="100000"/>
              </a:lnSpc>
              <a:buClr>
                <a:srgbClr val="90C225"/>
              </a:buClr>
              <a:buSzPct val="75000"/>
              <a:buAutoNum type="arabicPeriod"/>
              <a:tabLst>
                <a:tab pos="61531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数据项：基本数据项、组合数据项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SimSun"/>
              <a:buAutoNum type="arabicPeriod"/>
            </a:pPr>
            <a:endParaRPr sz="1900">
              <a:latin typeface="SimSun"/>
              <a:cs typeface="SimSun"/>
            </a:endParaRPr>
          </a:p>
          <a:p>
            <a:pPr marL="615315" indent="-245110">
              <a:lnSpc>
                <a:spcPct val="100000"/>
              </a:lnSpc>
              <a:buClr>
                <a:srgbClr val="90C225"/>
              </a:buClr>
              <a:buSzPct val="75000"/>
              <a:buAutoNum type="arabicPeriod"/>
              <a:tabLst>
                <a:tab pos="61531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记录：一组相关数据项的集合。关键字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（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key）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SimSun"/>
              <a:buAutoNum type="arabicPeriod"/>
            </a:pPr>
            <a:endParaRPr sz="1900">
              <a:latin typeface="SimSun"/>
              <a:cs typeface="SimSun"/>
            </a:endParaRPr>
          </a:p>
          <a:p>
            <a:pPr marL="615315" indent="-24511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5000"/>
              <a:buAutoNum type="arabicPeriod"/>
              <a:tabLst>
                <a:tab pos="61531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文件：由创建者所定义的、</a:t>
            </a:r>
            <a:r>
              <a:rPr dirty="0" sz="2400" spc="-9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具有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文件名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的一组相关元素的集合。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636905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文件属性：文件类型、文件长度、文件的物理位置、文件的建立时间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位示图法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14957"/>
            <a:ext cx="1027557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位示图：一个二进制位代表一个物理盘块，其值为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“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0”，表示空闲盘块；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“1”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表示已分配的盘块。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80" y="2868167"/>
            <a:ext cx="9087612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位示图法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05534"/>
            <a:ext cx="9780270" cy="4284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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盘块的分配：</a:t>
            </a:r>
            <a:endParaRPr sz="2400">
              <a:latin typeface="SimSun"/>
              <a:cs typeface="SimSun"/>
            </a:endParaRPr>
          </a:p>
          <a:p>
            <a:pPr algn="just" marL="469900" marR="5080" indent="-457200">
              <a:lnSpc>
                <a:spcPct val="160000"/>
              </a:lnSpc>
              <a:spcBef>
                <a:spcPts val="994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63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顺序扫描位示图，从中找出一个或一组其值为“0”的二进制位(“0” </a:t>
            </a:r>
            <a:r>
              <a:rPr dirty="0" sz="2400" spc="-119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表示空闲时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)。</a:t>
            </a:r>
            <a:endParaRPr sz="2400">
              <a:latin typeface="SimSun"/>
              <a:cs typeface="SimSun"/>
            </a:endParaRPr>
          </a:p>
          <a:p>
            <a:pPr algn="just" marL="469900" marR="309880" indent="-457200">
              <a:lnSpc>
                <a:spcPct val="160100"/>
              </a:lnSpc>
              <a:spcBef>
                <a:spcPts val="101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67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将所找到的一个或一组二进制位，</a:t>
            </a:r>
            <a:r>
              <a:rPr dirty="0" sz="2400" spc="-4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转换成与之相应的盘块号。假定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找到的其值为“0”的二进制位，位于位示的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第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i行、第j列，则其相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应的盘块号应按下式计算：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b=n(i-1)+j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n代表每行的位数）。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修改位示图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 spc="-4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令map［i,j］=1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位示图法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05534"/>
            <a:ext cx="9170670" cy="311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盘块的回收：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将回收盘块的盘块号转换成位示图中的行号和列号。</a:t>
            </a:r>
            <a:r>
              <a:rPr dirty="0" sz="2400" spc="-9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转换公式：</a:t>
            </a:r>
            <a:endParaRPr sz="24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1725"/>
              </a:spcBef>
              <a:tabLst>
                <a:tab pos="2099945" algn="l"/>
              </a:tabLst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i=(b-1)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DIV	n+1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  <a:spcBef>
                <a:spcPts val="5"/>
              </a:spcBef>
              <a:tabLst>
                <a:tab pos="2252345" algn="l"/>
              </a:tabLst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j=(b-1)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MOD	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n+1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修改位示图，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令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map</a:t>
            </a:r>
            <a:r>
              <a:rPr dirty="0" sz="2400" spc="-4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［i,j］=1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031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7.4</a:t>
            </a:r>
            <a:r>
              <a:rPr dirty="0" spc="-90"/>
              <a:t> </a:t>
            </a:r>
            <a:r>
              <a:rPr dirty="0" spc="10">
                <a:latin typeface="Microsoft YaHei UI"/>
                <a:cs typeface="Microsoft YaHei UI"/>
              </a:rPr>
              <a:t>文件目录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32965"/>
            <a:ext cx="8597900" cy="4745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3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400" spc="-17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为了有效利用存储空间以及迅速准确地完成由文件名到文件物</a:t>
            </a:r>
            <a:endParaRPr sz="2400">
              <a:latin typeface="SimSun"/>
              <a:cs typeface="SimSun"/>
            </a:endParaRPr>
          </a:p>
          <a:p>
            <a:pPr marL="355600" marR="5080">
              <a:lnSpc>
                <a:spcPct val="17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理块的转换，必须把文件名及其结构信息等按一定的组织结构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排列，以方便文件的搜索。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dirty="0" sz="2400" spc="-23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400" spc="-17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对目录管理的要求：</a:t>
            </a:r>
            <a:endParaRPr sz="2400">
              <a:latin typeface="SimSun"/>
              <a:cs typeface="SimSun"/>
            </a:endParaRPr>
          </a:p>
          <a:p>
            <a:pPr marL="368935">
              <a:lnSpc>
                <a:spcPct val="100000"/>
              </a:lnSpc>
              <a:spcBef>
                <a:spcPts val="2014"/>
              </a:spcBef>
              <a:tabLst>
                <a:tab pos="918844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实现“按名存取”。</a:t>
            </a:r>
            <a:endParaRPr sz="2400">
              <a:latin typeface="SimSun"/>
              <a:cs typeface="SimSun"/>
            </a:endParaRPr>
          </a:p>
          <a:p>
            <a:pPr marL="368935">
              <a:lnSpc>
                <a:spcPct val="100000"/>
              </a:lnSpc>
              <a:spcBef>
                <a:spcPts val="2020"/>
              </a:spcBef>
              <a:tabLst>
                <a:tab pos="918844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提高对目录的检索速度。</a:t>
            </a:r>
            <a:endParaRPr sz="2400">
              <a:latin typeface="SimSun"/>
              <a:cs typeface="SimSun"/>
            </a:endParaRPr>
          </a:p>
          <a:p>
            <a:pPr marL="368935">
              <a:lnSpc>
                <a:spcPct val="100000"/>
              </a:lnSpc>
              <a:spcBef>
                <a:spcPts val="2014"/>
              </a:spcBef>
              <a:tabLst>
                <a:tab pos="918844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文件共享。</a:t>
            </a:r>
            <a:endParaRPr sz="2400">
              <a:latin typeface="SimSun"/>
              <a:cs typeface="SimSun"/>
            </a:endParaRPr>
          </a:p>
          <a:p>
            <a:pPr marL="368935">
              <a:lnSpc>
                <a:spcPct val="100000"/>
              </a:lnSpc>
              <a:spcBef>
                <a:spcPts val="2020"/>
              </a:spcBef>
              <a:tabLst>
                <a:tab pos="918844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允许文件重名。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892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7.4.1</a:t>
            </a:r>
            <a:r>
              <a:rPr dirty="0" spc="-70"/>
              <a:t> </a:t>
            </a:r>
            <a:r>
              <a:rPr dirty="0" spc="10">
                <a:latin typeface="Microsoft YaHei UI"/>
                <a:cs typeface="Microsoft YaHei UI"/>
              </a:rPr>
              <a:t>文件控制块和索引结点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24685"/>
            <a:ext cx="8597900" cy="478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9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400" spc="-17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文件的组成：从文件管理角度看，一个文件包括两部分：文件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315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说明、文件体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100">
              <a:latin typeface="SimSun"/>
              <a:cs typeface="SimSun"/>
            </a:endParaRPr>
          </a:p>
          <a:p>
            <a:pPr marL="508000" indent="-4953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507365" algn="l"/>
                <a:tab pos="5080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文件体：文件本身的信息，记录式或字符流式文件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3150">
              <a:latin typeface="SimSun"/>
              <a:cs typeface="SimSun"/>
            </a:endParaRPr>
          </a:p>
          <a:p>
            <a:pPr marL="508000" indent="-4953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507365" algn="l"/>
                <a:tab pos="508000" algn="l"/>
                <a:tab pos="5080000" algn="l"/>
                <a:tab pos="62992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文件说明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400">
                <a:solidFill>
                  <a:srgbClr val="CC3300"/>
                </a:solidFill>
                <a:latin typeface="SimSun"/>
                <a:cs typeface="SimSun"/>
              </a:rPr>
              <a:t>文件控制</a:t>
            </a:r>
            <a:r>
              <a:rPr dirty="0" sz="2400" spc="-10">
                <a:solidFill>
                  <a:srgbClr val="CC3300"/>
                </a:solidFill>
                <a:latin typeface="SimSun"/>
                <a:cs typeface="SimSun"/>
              </a:rPr>
              <a:t>块</a:t>
            </a:r>
            <a:r>
              <a:rPr dirty="0" sz="2400">
                <a:solidFill>
                  <a:srgbClr val="CC3300"/>
                </a:solidFill>
                <a:latin typeface="SimSun"/>
                <a:cs typeface="SimSun"/>
              </a:rPr>
              <a:t>FCB（File	Control	Block）</a:t>
            </a:r>
            <a:endParaRPr sz="2400">
              <a:latin typeface="SimSun"/>
              <a:cs typeface="SimSun"/>
            </a:endParaRPr>
          </a:p>
          <a:p>
            <a:pPr marL="355600" marR="43815" indent="-342900">
              <a:lnSpc>
                <a:spcPts val="6909"/>
              </a:lnSpc>
              <a:spcBef>
                <a:spcPts val="705"/>
              </a:spcBef>
            </a:pPr>
            <a:r>
              <a:rPr dirty="0" sz="2400">
                <a:solidFill>
                  <a:srgbClr val="CC3300"/>
                </a:solidFill>
                <a:latin typeface="SimSun"/>
                <a:cs typeface="SimSun"/>
              </a:rPr>
              <a:t>！文件说明组成目录文件，文件系统利用目录文件完成按名存取 </a:t>
            </a:r>
            <a:r>
              <a:rPr dirty="0" sz="2400">
                <a:solidFill>
                  <a:srgbClr val="CC3300"/>
                </a:solidFill>
                <a:latin typeface="SimSun"/>
                <a:cs typeface="SimSun"/>
              </a:rPr>
              <a:t>和对文件信息的共享与保护。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892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7.4.1</a:t>
            </a:r>
            <a:r>
              <a:rPr dirty="0" spc="-70"/>
              <a:t> </a:t>
            </a:r>
            <a:r>
              <a:rPr dirty="0" spc="10">
                <a:latin typeface="Microsoft YaHei UI"/>
                <a:cs typeface="Microsoft YaHei UI"/>
              </a:rPr>
              <a:t>文件控制块和索引结点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9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pc="-17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pc="-5"/>
              <a:t>文件控制块：用于描述和控制文件的数据结构。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/>
          </a:p>
          <a:p>
            <a:pPr marL="815340" indent="-447040">
              <a:lnSpc>
                <a:spcPct val="100000"/>
              </a:lnSpc>
              <a:buClr>
                <a:srgbClr val="90C225"/>
              </a:buClr>
              <a:buFont typeface="Wingdings"/>
              <a:buChar char=""/>
              <a:tabLst>
                <a:tab pos="815340" algn="l"/>
                <a:tab pos="815975" algn="l"/>
              </a:tabLst>
            </a:pPr>
            <a:r>
              <a:rPr dirty="0">
                <a:solidFill>
                  <a:srgbClr val="CC3300"/>
                </a:solidFill>
              </a:rPr>
              <a:t>文件与FCB一一对应。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Wingdings"/>
              <a:buChar char=""/>
            </a:pPr>
            <a:endParaRPr sz="3350"/>
          </a:p>
          <a:p>
            <a:pPr marL="815340" indent="-447040">
              <a:lnSpc>
                <a:spcPct val="100000"/>
              </a:lnSpc>
              <a:buClr>
                <a:srgbClr val="90C225"/>
              </a:buClr>
              <a:buFont typeface="Wingdings"/>
              <a:buChar char=""/>
              <a:tabLst>
                <a:tab pos="815340" algn="l"/>
                <a:tab pos="815975" algn="l"/>
              </a:tabLst>
            </a:pPr>
            <a:r>
              <a:rPr dirty="0">
                <a:solidFill>
                  <a:srgbClr val="CC3300"/>
                </a:solidFill>
              </a:rPr>
              <a:t>FCB的有序集合构成文件目录。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Wingdings"/>
              <a:buChar char=""/>
            </a:pPr>
            <a:endParaRPr sz="3350"/>
          </a:p>
          <a:p>
            <a:pPr marL="815340" indent="-447040">
              <a:lnSpc>
                <a:spcPct val="100000"/>
              </a:lnSpc>
              <a:buClr>
                <a:srgbClr val="90C225"/>
              </a:buClr>
              <a:buFont typeface="Wingdings"/>
              <a:buChar char=""/>
              <a:tabLst>
                <a:tab pos="815340" algn="l"/>
                <a:tab pos="815975" algn="l"/>
              </a:tabLst>
            </a:pPr>
            <a:r>
              <a:rPr dirty="0">
                <a:solidFill>
                  <a:srgbClr val="CC3300"/>
                </a:solidFill>
              </a:rPr>
              <a:t>一个文件目录也被看成是一个文件，称为目录文件。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Wingdings"/>
              <a:buChar char=""/>
            </a:pPr>
            <a:endParaRPr sz="3350"/>
          </a:p>
          <a:p>
            <a:pPr marL="815340" indent="-447040">
              <a:lnSpc>
                <a:spcPct val="100000"/>
              </a:lnSpc>
              <a:buClr>
                <a:srgbClr val="90C225"/>
              </a:buClr>
              <a:buFont typeface="Wingdings"/>
              <a:buChar char=""/>
              <a:tabLst>
                <a:tab pos="815340" algn="l"/>
                <a:tab pos="815975" algn="l"/>
              </a:tabLst>
            </a:pPr>
            <a:r>
              <a:rPr dirty="0" spc="-5">
                <a:solidFill>
                  <a:srgbClr val="CC3300"/>
                </a:solidFill>
              </a:rPr>
              <a:t>FCB的内容：基本信息、存取控制信息、使用信息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70651" y="3268675"/>
          <a:ext cx="5317490" cy="1029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094"/>
                <a:gridCol w="507365"/>
                <a:gridCol w="494029"/>
                <a:gridCol w="1268094"/>
                <a:gridCol w="506729"/>
                <a:gridCol w="507364"/>
                <a:gridCol w="493395"/>
                <a:gridCol w="506729"/>
              </a:tblGrid>
              <a:tr h="1016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just" marL="404495" marR="425450">
                        <a:lnSpc>
                          <a:spcPct val="104099"/>
                        </a:lnSpc>
                      </a:pPr>
                      <a:r>
                        <a:rPr dirty="0" sz="1350">
                          <a:latin typeface="SimSun"/>
                          <a:cs typeface="SimSun"/>
                        </a:rPr>
                        <a:t>文 件 名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just" marL="151130" marR="172085">
                        <a:lnSpc>
                          <a:spcPct val="104099"/>
                        </a:lnSpc>
                      </a:pPr>
                      <a:r>
                        <a:rPr dirty="0" sz="1350">
                          <a:latin typeface="SimSun"/>
                          <a:cs typeface="SimSun"/>
                        </a:rPr>
                        <a:t>扩 展 名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1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>
                          <a:latin typeface="SimSun"/>
                          <a:cs typeface="SimSun"/>
                        </a:rPr>
                        <a:t>属</a:t>
                      </a:r>
                      <a:endParaRPr sz="135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1350">
                          <a:latin typeface="SimSun"/>
                          <a:cs typeface="SimSun"/>
                        </a:rPr>
                        <a:t>性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B="0" marT="63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R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>
                          <a:latin typeface="SimSun"/>
                          <a:cs typeface="SimSun"/>
                        </a:rPr>
                        <a:t>备</a:t>
                      </a:r>
                      <a:endParaRPr sz="135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R="6985">
                        <a:lnSpc>
                          <a:spcPct val="100000"/>
                        </a:lnSpc>
                      </a:pPr>
                      <a:r>
                        <a:rPr dirty="0" sz="1350">
                          <a:latin typeface="SimSun"/>
                          <a:cs typeface="SimSun"/>
                        </a:rPr>
                        <a:t>用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B="0" marT="63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1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>
                          <a:latin typeface="SimSun"/>
                          <a:cs typeface="SimSun"/>
                        </a:rPr>
                        <a:t>时</a:t>
                      </a:r>
                      <a:endParaRPr sz="135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1350">
                          <a:latin typeface="SimSun"/>
                          <a:cs typeface="SimSun"/>
                        </a:rPr>
                        <a:t>间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B="0" marT="63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>
                          <a:latin typeface="SimSun"/>
                          <a:cs typeface="SimSun"/>
                        </a:rPr>
                        <a:t>日</a:t>
                      </a:r>
                      <a:endParaRPr sz="135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dirty="0" sz="1350">
                          <a:latin typeface="SimSun"/>
                          <a:cs typeface="SimSun"/>
                        </a:rPr>
                        <a:t>期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B="0" marT="63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151130" marR="158750">
                        <a:lnSpc>
                          <a:spcPct val="104000"/>
                        </a:lnSpc>
                        <a:spcBef>
                          <a:spcPts val="409"/>
                        </a:spcBef>
                      </a:pPr>
                      <a:r>
                        <a:rPr dirty="0" sz="1350">
                          <a:latin typeface="SimSun"/>
                          <a:cs typeface="SimSun"/>
                        </a:rPr>
                        <a:t>第 一 块 号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just" marL="165100" marR="158115">
                        <a:lnSpc>
                          <a:spcPct val="104099"/>
                        </a:lnSpc>
                      </a:pPr>
                      <a:r>
                        <a:rPr dirty="0" sz="1350">
                          <a:latin typeface="SimSun"/>
                          <a:cs typeface="SimSun"/>
                        </a:rPr>
                        <a:t>盘 块 数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191133" y="3275215"/>
            <a:ext cx="4283710" cy="1016635"/>
          </a:xfrm>
          <a:custGeom>
            <a:avLst/>
            <a:gdLst/>
            <a:ahLst/>
            <a:cxnLst/>
            <a:rect l="l" t="t" r="r" b="b"/>
            <a:pathLst>
              <a:path w="4283709" h="1016635">
                <a:moveTo>
                  <a:pt x="2775343" y="0"/>
                </a:moveTo>
                <a:lnTo>
                  <a:pt x="2775343" y="0"/>
                </a:lnTo>
                <a:lnTo>
                  <a:pt x="0" y="0"/>
                </a:lnTo>
                <a:lnTo>
                  <a:pt x="0" y="1016228"/>
                </a:lnTo>
                <a:lnTo>
                  <a:pt x="2775343" y="1016228"/>
                </a:lnTo>
                <a:lnTo>
                  <a:pt x="2775343" y="0"/>
                </a:lnTo>
                <a:close/>
              </a:path>
              <a:path w="4283709" h="1016635">
                <a:moveTo>
                  <a:pt x="3282734" y="0"/>
                </a:moveTo>
                <a:lnTo>
                  <a:pt x="2775483" y="0"/>
                </a:lnTo>
                <a:lnTo>
                  <a:pt x="2775483" y="1016228"/>
                </a:lnTo>
                <a:lnTo>
                  <a:pt x="3282734" y="1016228"/>
                </a:lnTo>
                <a:lnTo>
                  <a:pt x="3282734" y="0"/>
                </a:lnTo>
                <a:close/>
              </a:path>
              <a:path w="4283709" h="1016635">
                <a:moveTo>
                  <a:pt x="4283608" y="0"/>
                </a:moveTo>
                <a:lnTo>
                  <a:pt x="3776370" y="0"/>
                </a:lnTo>
                <a:lnTo>
                  <a:pt x="3282772" y="0"/>
                </a:lnTo>
                <a:lnTo>
                  <a:pt x="3282772" y="1016228"/>
                </a:lnTo>
                <a:lnTo>
                  <a:pt x="3776345" y="1016228"/>
                </a:lnTo>
                <a:lnTo>
                  <a:pt x="4283608" y="1016228"/>
                </a:lnTo>
                <a:lnTo>
                  <a:pt x="42836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892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7.4.1</a:t>
            </a:r>
            <a:r>
              <a:rPr dirty="0" spc="-70"/>
              <a:t> </a:t>
            </a:r>
            <a:r>
              <a:rPr dirty="0" spc="10">
                <a:latin typeface="Microsoft YaHei UI"/>
                <a:cs typeface="Microsoft YaHei UI"/>
              </a:rPr>
              <a:t>文件控制块和索引结点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05534"/>
            <a:ext cx="8970010" cy="448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3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400" spc="-17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索引结点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把文件名与文件描述信息分</a:t>
            </a:r>
            <a:r>
              <a:rPr dirty="0" sz="2400" spc="-25">
                <a:solidFill>
                  <a:srgbClr val="FF0000"/>
                </a:solidFill>
                <a:latin typeface="SimSun"/>
                <a:cs typeface="SimSun"/>
              </a:rPr>
              <a:t>开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，使文件描述信息单</a:t>
            </a:r>
            <a:endParaRPr sz="2400">
              <a:latin typeface="SimSun"/>
              <a:cs typeface="SimSun"/>
            </a:endParaRPr>
          </a:p>
          <a:p>
            <a:pPr algn="just" marL="355600" marR="223520">
              <a:lnSpc>
                <a:spcPct val="16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独形成一个称为索引结点的数据结构，简称为i结点。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在文件目 录中的每个目录项仅由文件名和指向该文件所对应</a:t>
            </a:r>
            <a:r>
              <a:rPr dirty="0" sz="2400" spc="5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i结点的指 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针所构成。</a:t>
            </a:r>
            <a:endParaRPr sz="2400">
              <a:latin typeface="SimSun"/>
              <a:cs typeface="SimSun"/>
            </a:endParaRPr>
          </a:p>
          <a:p>
            <a:pPr marL="727075" marR="309880" indent="-358140">
              <a:lnSpc>
                <a:spcPts val="4610"/>
              </a:lnSpc>
              <a:spcBef>
                <a:spcPts val="440"/>
              </a:spcBef>
            </a:pPr>
            <a:r>
              <a:rPr dirty="0" sz="240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2400" spc="-78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磁盘索引结点：存放在磁盘上的索引结点，每个文件有唯一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的一个磁盘索引结点。</a:t>
            </a:r>
            <a:endParaRPr sz="2400">
              <a:latin typeface="SimSun"/>
              <a:cs typeface="SimSun"/>
            </a:endParaRPr>
          </a:p>
          <a:p>
            <a:pPr marL="727075" marR="5080" indent="-358140">
              <a:lnSpc>
                <a:spcPts val="4610"/>
              </a:lnSpc>
            </a:pPr>
            <a:r>
              <a:rPr dirty="0" sz="240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2400" spc="-78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内存索引结点：存放在内存中的索引结点，当文件被打开时，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将磁盘索引结点拷贝到内存的索引结点中。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5167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7.4.2</a:t>
            </a:r>
            <a:r>
              <a:rPr dirty="0" spc="-75"/>
              <a:t> </a:t>
            </a:r>
            <a:r>
              <a:rPr dirty="0" spc="10">
                <a:latin typeface="Microsoft YaHei UI"/>
                <a:cs typeface="Microsoft YaHei UI"/>
              </a:rPr>
              <a:t>简单的文件目录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94968"/>
            <a:ext cx="8712200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50100"/>
              </a:lnSpc>
              <a:spcBef>
                <a:spcPts val="100"/>
              </a:spcBef>
              <a:buClr>
                <a:srgbClr val="90C22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单级目录结构：整个文件系统中建立一张目录表，每个文件占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一个目录项。</a:t>
            </a:r>
            <a:endParaRPr sz="2400">
              <a:latin typeface="SimSun"/>
              <a:cs typeface="SimSun"/>
            </a:endParaRPr>
          </a:p>
          <a:p>
            <a:pPr lvl="1" marL="727075" indent="-268605">
              <a:lnSpc>
                <a:spcPct val="100000"/>
              </a:lnSpc>
              <a:spcBef>
                <a:spcPts val="1440"/>
              </a:spcBef>
              <a:buClr>
                <a:srgbClr val="90C225"/>
              </a:buClr>
              <a:buFont typeface="Wingdings"/>
              <a:buChar char=""/>
              <a:tabLst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优点：简单且能实现按名存取。</a:t>
            </a:r>
            <a:endParaRPr sz="2400">
              <a:latin typeface="SimSun"/>
              <a:cs typeface="SimSun"/>
            </a:endParaRPr>
          </a:p>
          <a:p>
            <a:pPr lvl="1" marL="727075" indent="-268605">
              <a:lnSpc>
                <a:spcPct val="100000"/>
              </a:lnSpc>
              <a:spcBef>
                <a:spcPts val="1440"/>
              </a:spcBef>
              <a:buClr>
                <a:srgbClr val="90C225"/>
              </a:buClr>
              <a:buFont typeface="Wingdings"/>
              <a:buChar char=""/>
              <a:tabLst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缺点：查找速度慢；不允许重名；不便于实现文件共享。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867" y="3933444"/>
            <a:ext cx="697992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60728"/>
            <a:ext cx="11885295" cy="5597525"/>
            <a:chOff x="0" y="1260728"/>
            <a:chExt cx="11885295" cy="5597525"/>
          </a:xfrm>
        </p:grpSpPr>
        <p:sp>
          <p:nvSpPr>
            <p:cNvPr id="3" name="object 3"/>
            <p:cNvSpPr/>
            <p:nvPr/>
          </p:nvSpPr>
          <p:spPr>
            <a:xfrm>
              <a:off x="6672833" y="1270253"/>
              <a:ext cx="5203190" cy="5232400"/>
            </a:xfrm>
            <a:custGeom>
              <a:avLst/>
              <a:gdLst/>
              <a:ahLst/>
              <a:cxnLst/>
              <a:rect l="l" t="t" r="r" b="b"/>
              <a:pathLst>
                <a:path w="5203190" h="5232400">
                  <a:moveTo>
                    <a:pt x="5202935" y="0"/>
                  </a:moveTo>
                  <a:lnTo>
                    <a:pt x="0" y="0"/>
                  </a:lnTo>
                  <a:lnTo>
                    <a:pt x="0" y="5231892"/>
                  </a:lnTo>
                  <a:lnTo>
                    <a:pt x="5202935" y="5231892"/>
                  </a:lnTo>
                  <a:lnTo>
                    <a:pt x="5202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672833" y="1270253"/>
              <a:ext cx="5203190" cy="5232400"/>
            </a:xfrm>
            <a:custGeom>
              <a:avLst/>
              <a:gdLst/>
              <a:ahLst/>
              <a:cxnLst/>
              <a:rect l="l" t="t" r="r" b="b"/>
              <a:pathLst>
                <a:path w="5203190" h="5232400">
                  <a:moveTo>
                    <a:pt x="0" y="5231892"/>
                  </a:moveTo>
                  <a:lnTo>
                    <a:pt x="5202935" y="5231892"/>
                  </a:lnTo>
                  <a:lnTo>
                    <a:pt x="5202935" y="0"/>
                  </a:lnTo>
                  <a:lnTo>
                    <a:pt x="0" y="0"/>
                  </a:lnTo>
                  <a:lnTo>
                    <a:pt x="0" y="5231892"/>
                  </a:lnTo>
                  <a:close/>
                </a:path>
              </a:pathLst>
            </a:custGeom>
            <a:ln w="19050">
              <a:solidFill>
                <a:srgbClr val="E7661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5167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7.4.2</a:t>
            </a:r>
            <a:r>
              <a:rPr dirty="0" spc="-75"/>
              <a:t> </a:t>
            </a:r>
            <a:r>
              <a:rPr dirty="0" spc="10">
                <a:latin typeface="Microsoft YaHei UI"/>
                <a:cs typeface="Microsoft YaHei UI"/>
              </a:rPr>
              <a:t>简单的文件目录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52335" y="1226819"/>
            <a:ext cx="4902835" cy="4965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158750" indent="-457200">
              <a:lnSpc>
                <a:spcPct val="1501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400">
                <a:solidFill>
                  <a:srgbClr val="90C225"/>
                </a:solidFill>
                <a:latin typeface="SimSun"/>
                <a:cs typeface="SimSun"/>
              </a:rPr>
              <a:t>2.	</a:t>
            </a:r>
            <a:r>
              <a:rPr dirty="0" sz="2400">
                <a:latin typeface="SimSun"/>
                <a:cs typeface="SimSun"/>
              </a:rPr>
              <a:t>两级目录结构：为每一个用户建 </a:t>
            </a:r>
            <a:r>
              <a:rPr dirty="0" sz="2400">
                <a:latin typeface="SimSun"/>
                <a:cs typeface="SimSun"/>
              </a:rPr>
              <a:t>立一个单独的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用户文件目录UFD</a:t>
            </a:r>
            <a:endParaRPr sz="2400">
              <a:latin typeface="SimSun"/>
              <a:cs typeface="SimSun"/>
            </a:endParaRPr>
          </a:p>
          <a:p>
            <a:pPr marL="469900" marR="5080">
              <a:lnSpc>
                <a:spcPct val="150000"/>
              </a:lnSpc>
              <a:tabLst>
                <a:tab pos="1536065" algn="l"/>
                <a:tab pos="2298065" algn="l"/>
              </a:tabLst>
            </a:pPr>
            <a:r>
              <a:rPr dirty="0" sz="2400">
                <a:latin typeface="SimSun"/>
                <a:cs typeface="SimSun"/>
              </a:rPr>
              <a:t>（User	File	Director</a:t>
            </a:r>
            <a:r>
              <a:rPr dirty="0" sz="2400" spc="5">
                <a:latin typeface="SimSun"/>
                <a:cs typeface="SimSun"/>
              </a:rPr>
              <a:t>y</a:t>
            </a:r>
            <a:r>
              <a:rPr dirty="0" sz="2400">
                <a:latin typeface="SimSun"/>
                <a:cs typeface="SimSun"/>
              </a:rPr>
              <a:t>），由用 </a:t>
            </a:r>
            <a:r>
              <a:rPr dirty="0" sz="2400" spc="-5">
                <a:latin typeface="SimSun"/>
                <a:cs typeface="SimSun"/>
              </a:rPr>
              <a:t>户所有文件的文件控制块组成； </a:t>
            </a:r>
            <a:r>
              <a:rPr dirty="0" sz="2400" spc="-118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在系统中建立一个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主文件目录MFD</a:t>
            </a:r>
            <a:endParaRPr sz="2400">
              <a:latin typeface="SimSun"/>
              <a:cs typeface="SimSun"/>
            </a:endParaRPr>
          </a:p>
          <a:p>
            <a:pPr marL="469900" marR="5080">
              <a:lnSpc>
                <a:spcPct val="150000"/>
              </a:lnSpc>
            </a:pPr>
            <a:r>
              <a:rPr dirty="0" sz="2400" spc="-5">
                <a:latin typeface="SimSun"/>
                <a:cs typeface="SimSun"/>
              </a:rPr>
              <a:t>（Master</a:t>
            </a:r>
            <a:r>
              <a:rPr dirty="0" sz="2400" spc="-35"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File</a:t>
            </a:r>
            <a:r>
              <a:rPr dirty="0" sz="2400" spc="-30"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Directory），每 </a:t>
            </a:r>
            <a:r>
              <a:rPr dirty="0" sz="2400">
                <a:latin typeface="SimSun"/>
                <a:cs typeface="SimSun"/>
              </a:rPr>
              <a:t>个用户目录文件在其中都占有一 个目录项，包括用户名和指向该</a:t>
            </a:r>
            <a:endParaRPr sz="24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SimSun"/>
                <a:cs typeface="SimSun"/>
              </a:rPr>
              <a:t>用户目录文件的指针。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95" y="2001011"/>
            <a:ext cx="6562344" cy="358749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2833" y="1270253"/>
            <a:ext cx="5203190" cy="3657600"/>
          </a:xfrm>
          <a:custGeom>
            <a:avLst/>
            <a:gdLst/>
            <a:ahLst/>
            <a:cxnLst/>
            <a:rect l="l" t="t" r="r" b="b"/>
            <a:pathLst>
              <a:path w="5203190" h="3657600">
                <a:moveTo>
                  <a:pt x="5202935" y="0"/>
                </a:moveTo>
                <a:lnTo>
                  <a:pt x="0" y="0"/>
                </a:lnTo>
                <a:lnTo>
                  <a:pt x="0" y="3657600"/>
                </a:lnTo>
                <a:lnTo>
                  <a:pt x="5202935" y="3657600"/>
                </a:lnTo>
                <a:lnTo>
                  <a:pt x="5202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5167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7.4.2</a:t>
            </a:r>
            <a:r>
              <a:rPr dirty="0" spc="-75"/>
              <a:t> </a:t>
            </a:r>
            <a:r>
              <a:rPr dirty="0" spc="10">
                <a:latin typeface="Microsoft YaHei UI"/>
                <a:cs typeface="Microsoft YaHei UI"/>
              </a:rPr>
              <a:t>简单的文件目录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72833" y="1270253"/>
            <a:ext cx="5203190" cy="3657600"/>
          </a:xfrm>
          <a:prstGeom prst="rect">
            <a:avLst/>
          </a:prstGeom>
          <a:ln w="19050">
            <a:solidFill>
              <a:srgbClr val="E76617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marL="434975" indent="-343535">
              <a:lnSpc>
                <a:spcPct val="100000"/>
              </a:lnSpc>
              <a:spcBef>
                <a:spcPts val="1200"/>
              </a:spcBef>
              <a:buClr>
                <a:srgbClr val="90C225"/>
              </a:buClr>
              <a:buFont typeface="Wingdings"/>
              <a:buChar char=""/>
              <a:tabLst>
                <a:tab pos="435609" algn="l"/>
              </a:tabLst>
            </a:pPr>
            <a:r>
              <a:rPr dirty="0" sz="2400">
                <a:latin typeface="SimSun"/>
                <a:cs typeface="SimSun"/>
              </a:rPr>
              <a:t>优点：</a:t>
            </a:r>
            <a:endParaRPr sz="2400">
              <a:latin typeface="SimSun"/>
              <a:cs typeface="SimSun"/>
            </a:endParaRPr>
          </a:p>
          <a:p>
            <a:pPr lvl="1" marL="806450" indent="-358775">
              <a:lnSpc>
                <a:spcPct val="100000"/>
              </a:lnSpc>
              <a:spcBef>
                <a:spcPts val="1445"/>
              </a:spcBef>
              <a:buClr>
                <a:srgbClr val="90C225"/>
              </a:buClr>
              <a:buFont typeface="Wingdings"/>
              <a:buChar char=""/>
              <a:tabLst>
                <a:tab pos="807085" algn="l"/>
              </a:tabLst>
            </a:pPr>
            <a:r>
              <a:rPr dirty="0" sz="2400">
                <a:latin typeface="SimSun"/>
                <a:cs typeface="SimSun"/>
              </a:rPr>
              <a:t>提高了检索目录的速度；</a:t>
            </a:r>
            <a:endParaRPr sz="2400">
              <a:latin typeface="SimSun"/>
              <a:cs typeface="SimSun"/>
            </a:endParaRPr>
          </a:p>
          <a:p>
            <a:pPr lvl="1" marL="806450" marR="120650" indent="-358140">
              <a:lnSpc>
                <a:spcPct val="150000"/>
              </a:lnSpc>
              <a:buClr>
                <a:srgbClr val="90C225"/>
              </a:buClr>
              <a:buFont typeface="Wingdings"/>
              <a:buChar char=""/>
              <a:tabLst>
                <a:tab pos="807085" algn="l"/>
              </a:tabLst>
            </a:pPr>
            <a:r>
              <a:rPr dirty="0" sz="2400">
                <a:latin typeface="SimSun"/>
                <a:cs typeface="SimSun"/>
              </a:rPr>
              <a:t>在不同的用户目录中，可以使用 </a:t>
            </a:r>
            <a:r>
              <a:rPr dirty="0" sz="2400" spc="-5">
                <a:latin typeface="SimSun"/>
                <a:cs typeface="SimSun"/>
              </a:rPr>
              <a:t>相同的文件名；</a:t>
            </a:r>
            <a:endParaRPr sz="2400">
              <a:latin typeface="SimSun"/>
              <a:cs typeface="SimSun"/>
            </a:endParaRPr>
          </a:p>
          <a:p>
            <a:pPr lvl="1" marL="806450" marR="120650" indent="-358140">
              <a:lnSpc>
                <a:spcPct val="150000"/>
              </a:lnSpc>
              <a:buClr>
                <a:srgbClr val="90C225"/>
              </a:buClr>
              <a:buFont typeface="Wingdings"/>
              <a:buChar char=""/>
              <a:tabLst>
                <a:tab pos="807085" algn="l"/>
              </a:tabLst>
            </a:pPr>
            <a:r>
              <a:rPr dirty="0" sz="2400">
                <a:latin typeface="SimSun"/>
                <a:cs typeface="SimSun"/>
              </a:rPr>
              <a:t>不同用户可使用不同的文件名来 </a:t>
            </a:r>
            <a:r>
              <a:rPr dirty="0" sz="2400" spc="-5">
                <a:latin typeface="SimSun"/>
                <a:cs typeface="SimSun"/>
              </a:rPr>
              <a:t>访问系统中的同一个共享文件。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95" y="2001011"/>
            <a:ext cx="6562344" cy="35874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5037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文件</a:t>
            </a:r>
            <a:r>
              <a:rPr dirty="0">
                <a:latin typeface="Microsoft YaHei UI"/>
                <a:cs typeface="Microsoft YaHei UI"/>
              </a:rPr>
              <a:t>、</a:t>
            </a:r>
            <a:r>
              <a:rPr dirty="0" spc="-70">
                <a:latin typeface="Microsoft YaHei UI"/>
                <a:cs typeface="Microsoft YaHei UI"/>
              </a:rPr>
              <a:t> </a:t>
            </a:r>
            <a:r>
              <a:rPr dirty="0" spc="10">
                <a:latin typeface="Microsoft YaHei UI"/>
                <a:cs typeface="Microsoft YaHei UI"/>
              </a:rPr>
              <a:t>记录和数据项之间的层次关系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56244" y="1964819"/>
            <a:ext cx="1377950" cy="484505"/>
          </a:xfrm>
          <a:prstGeom prst="rect">
            <a:avLst/>
          </a:prstGeom>
          <a:ln w="24701">
            <a:solidFill>
              <a:srgbClr val="000000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marL="353695">
              <a:lnSpc>
                <a:spcPct val="100000"/>
              </a:lnSpc>
              <a:spcBef>
                <a:spcPts val="85"/>
              </a:spcBef>
            </a:pPr>
            <a:r>
              <a:rPr dirty="0" sz="2600" spc="105">
                <a:latin typeface="SimSun"/>
                <a:cs typeface="SimSun"/>
              </a:rPr>
              <a:t>文件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44539" y="2449005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189"/>
                </a:lnTo>
              </a:path>
            </a:pathLst>
          </a:custGeom>
          <a:ln w="242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87190" y="3418381"/>
            <a:ext cx="1155700" cy="485775"/>
          </a:xfrm>
          <a:prstGeom prst="rect">
            <a:avLst/>
          </a:prstGeom>
          <a:ln w="2468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56845">
              <a:lnSpc>
                <a:spcPts val="3010"/>
              </a:lnSpc>
            </a:pPr>
            <a:r>
              <a:rPr dirty="0" sz="2600" spc="105">
                <a:latin typeface="SimSun"/>
                <a:cs typeface="SimSun"/>
              </a:rPr>
              <a:t>记</a:t>
            </a:r>
            <a:r>
              <a:rPr dirty="0" sz="2600" spc="-285">
                <a:latin typeface="SimSun"/>
                <a:cs typeface="SimSun"/>
              </a:rPr>
              <a:t>录</a:t>
            </a:r>
            <a:r>
              <a:rPr dirty="0" sz="2600" spc="-25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0012" y="3418381"/>
            <a:ext cx="1156970" cy="485775"/>
          </a:xfrm>
          <a:prstGeom prst="rect">
            <a:avLst/>
          </a:prstGeom>
          <a:ln w="2468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0975">
              <a:lnSpc>
                <a:spcPts val="3010"/>
              </a:lnSpc>
            </a:pPr>
            <a:r>
              <a:rPr dirty="0" sz="2600" spc="105">
                <a:latin typeface="SimSun"/>
                <a:cs typeface="SimSun"/>
              </a:rPr>
              <a:t>记</a:t>
            </a:r>
            <a:r>
              <a:rPr dirty="0" sz="2600" spc="-275">
                <a:latin typeface="SimSun"/>
                <a:cs typeface="SimSun"/>
              </a:rPr>
              <a:t>录</a:t>
            </a:r>
            <a:r>
              <a:rPr dirty="0" sz="2600" spc="-25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0157" y="3391004"/>
            <a:ext cx="34988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0">
                <a:latin typeface="SimSun"/>
                <a:cs typeface="SimSun"/>
              </a:rPr>
              <a:t>…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5810" y="3418381"/>
            <a:ext cx="1155700" cy="485775"/>
          </a:xfrm>
          <a:custGeom>
            <a:avLst/>
            <a:gdLst/>
            <a:ahLst/>
            <a:cxnLst/>
            <a:rect l="l" t="t" r="r" b="b"/>
            <a:pathLst>
              <a:path w="1155700" h="485775">
                <a:moveTo>
                  <a:pt x="1155558" y="0"/>
                </a:moveTo>
                <a:lnTo>
                  <a:pt x="0" y="0"/>
                </a:lnTo>
                <a:lnTo>
                  <a:pt x="0" y="485231"/>
                </a:lnTo>
                <a:lnTo>
                  <a:pt x="1155558" y="485231"/>
                </a:lnTo>
                <a:lnTo>
                  <a:pt x="1155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35810" y="3418381"/>
            <a:ext cx="1155700" cy="485775"/>
          </a:xfrm>
          <a:prstGeom prst="rect">
            <a:avLst/>
          </a:prstGeom>
          <a:ln w="2468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55575">
              <a:lnSpc>
                <a:spcPts val="3010"/>
              </a:lnSpc>
            </a:pPr>
            <a:r>
              <a:rPr dirty="0" sz="2600" spc="105">
                <a:latin typeface="SimSun"/>
                <a:cs typeface="SimSun"/>
              </a:rPr>
              <a:t>记</a:t>
            </a:r>
            <a:r>
              <a:rPr dirty="0" sz="2600" spc="-275">
                <a:latin typeface="SimSun"/>
                <a:cs typeface="SimSun"/>
              </a:rPr>
              <a:t>录</a:t>
            </a:r>
            <a:r>
              <a:rPr dirty="0" sz="2600" spc="-25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65207" y="2871366"/>
            <a:ext cx="4672330" cy="559435"/>
            <a:chOff x="2965207" y="2871366"/>
            <a:chExt cx="4672330" cy="559435"/>
          </a:xfrm>
        </p:grpSpPr>
        <p:sp>
          <p:nvSpPr>
            <p:cNvPr id="11" name="object 11"/>
            <p:cNvSpPr/>
            <p:nvPr/>
          </p:nvSpPr>
          <p:spPr>
            <a:xfrm>
              <a:off x="2977590" y="2934195"/>
              <a:ext cx="4647565" cy="484505"/>
            </a:xfrm>
            <a:custGeom>
              <a:avLst/>
              <a:gdLst/>
              <a:ahLst/>
              <a:cxnLst/>
              <a:rect l="l" t="t" r="r" b="b"/>
              <a:pathLst>
                <a:path w="4647565" h="484504">
                  <a:moveTo>
                    <a:pt x="4647311" y="0"/>
                  </a:moveTo>
                  <a:lnTo>
                    <a:pt x="4647311" y="484228"/>
                  </a:lnTo>
                </a:path>
                <a:path w="4647565" h="484504">
                  <a:moveTo>
                    <a:pt x="0" y="0"/>
                  </a:moveTo>
                  <a:lnTo>
                    <a:pt x="0" y="484228"/>
                  </a:lnTo>
                </a:path>
                <a:path w="4647565" h="484504">
                  <a:moveTo>
                    <a:pt x="0" y="0"/>
                  </a:moveTo>
                  <a:lnTo>
                    <a:pt x="4647311" y="0"/>
                  </a:lnTo>
                </a:path>
              </a:pathLst>
            </a:custGeom>
            <a:ln w="24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3859" y="2871396"/>
              <a:ext cx="122382" cy="1256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00412" y="2934195"/>
              <a:ext cx="0" cy="484505"/>
            </a:xfrm>
            <a:custGeom>
              <a:avLst/>
              <a:gdLst/>
              <a:ahLst/>
              <a:cxnLst/>
              <a:rect l="l" t="t" r="r" b="b"/>
              <a:pathLst>
                <a:path w="0" h="484504">
                  <a:moveTo>
                    <a:pt x="0" y="0"/>
                  </a:moveTo>
                  <a:lnTo>
                    <a:pt x="0" y="484228"/>
                  </a:lnTo>
                </a:path>
              </a:pathLst>
            </a:custGeom>
            <a:ln w="24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4461" y="2871366"/>
              <a:ext cx="147683" cy="1257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166159" y="4745007"/>
            <a:ext cx="1376680" cy="485775"/>
          </a:xfrm>
          <a:prstGeom prst="rect">
            <a:avLst/>
          </a:prstGeom>
          <a:ln w="2470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7314">
              <a:lnSpc>
                <a:spcPts val="3010"/>
              </a:lnSpc>
            </a:pPr>
            <a:r>
              <a:rPr dirty="0" sz="2600" spc="105">
                <a:latin typeface="SimSun"/>
                <a:cs typeface="SimSun"/>
              </a:rPr>
              <a:t>数据</a:t>
            </a:r>
            <a:r>
              <a:rPr dirty="0" sz="2600" spc="-475">
                <a:latin typeface="SimSun"/>
                <a:cs typeface="SimSun"/>
              </a:rPr>
              <a:t>项</a:t>
            </a:r>
            <a:r>
              <a:rPr dirty="0" sz="2600" spc="-25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7899" y="4745007"/>
            <a:ext cx="1400810" cy="485775"/>
          </a:xfrm>
          <a:prstGeom prst="rect">
            <a:avLst/>
          </a:prstGeom>
          <a:ln w="2470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1445">
              <a:lnSpc>
                <a:spcPts val="3010"/>
              </a:lnSpc>
            </a:pPr>
            <a:r>
              <a:rPr dirty="0" sz="2600" spc="105">
                <a:latin typeface="SimSun"/>
                <a:cs typeface="SimSun"/>
              </a:rPr>
              <a:t>数据</a:t>
            </a:r>
            <a:r>
              <a:rPr dirty="0" sz="2600" spc="-475">
                <a:latin typeface="SimSun"/>
                <a:cs typeface="SimSun"/>
              </a:rPr>
              <a:t>项</a:t>
            </a:r>
            <a:r>
              <a:rPr dirty="0" sz="2600" spc="-25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00157" y="4717605"/>
            <a:ext cx="34988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0">
                <a:latin typeface="SimSun"/>
                <a:cs typeface="SimSun"/>
              </a:rPr>
              <a:t>…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35810" y="4745007"/>
            <a:ext cx="1499870" cy="485775"/>
          </a:xfrm>
          <a:custGeom>
            <a:avLst/>
            <a:gdLst/>
            <a:ahLst/>
            <a:cxnLst/>
            <a:rect l="l" t="t" r="r" b="b"/>
            <a:pathLst>
              <a:path w="1499870" h="485775">
                <a:moveTo>
                  <a:pt x="1499685" y="0"/>
                </a:moveTo>
                <a:lnTo>
                  <a:pt x="0" y="0"/>
                </a:lnTo>
                <a:lnTo>
                  <a:pt x="0" y="485231"/>
                </a:lnTo>
                <a:lnTo>
                  <a:pt x="1499685" y="485231"/>
                </a:lnTo>
                <a:lnTo>
                  <a:pt x="1499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035810" y="4745007"/>
            <a:ext cx="1499870" cy="485775"/>
          </a:xfrm>
          <a:prstGeom prst="rect">
            <a:avLst/>
          </a:prstGeom>
          <a:ln w="2470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55575">
              <a:lnSpc>
                <a:spcPts val="3010"/>
              </a:lnSpc>
            </a:pPr>
            <a:r>
              <a:rPr dirty="0" sz="2600" spc="105">
                <a:latin typeface="SimSun"/>
                <a:cs typeface="SimSun"/>
              </a:rPr>
              <a:t>数据</a:t>
            </a:r>
            <a:r>
              <a:rPr dirty="0" sz="2600" spc="-475">
                <a:latin typeface="SimSun"/>
                <a:cs typeface="SimSun"/>
              </a:rPr>
              <a:t>项</a:t>
            </a:r>
            <a:r>
              <a:rPr dirty="0" sz="2600" spc="-25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42343" y="3903613"/>
            <a:ext cx="4967605" cy="842010"/>
            <a:chOff x="2842343" y="3903613"/>
            <a:chExt cx="4967605" cy="842010"/>
          </a:xfrm>
        </p:grpSpPr>
        <p:sp>
          <p:nvSpPr>
            <p:cNvPr id="21" name="object 21"/>
            <p:cNvSpPr/>
            <p:nvPr/>
          </p:nvSpPr>
          <p:spPr>
            <a:xfrm>
              <a:off x="2854454" y="3903613"/>
              <a:ext cx="4943475" cy="842010"/>
            </a:xfrm>
            <a:custGeom>
              <a:avLst/>
              <a:gdLst/>
              <a:ahLst/>
              <a:cxnLst/>
              <a:rect l="l" t="t" r="r" b="b"/>
              <a:pathLst>
                <a:path w="4943475" h="842010">
                  <a:moveTo>
                    <a:pt x="1745958" y="0"/>
                  </a:moveTo>
                  <a:lnTo>
                    <a:pt x="1745958" y="841419"/>
                  </a:lnTo>
                </a:path>
                <a:path w="4943475" h="842010">
                  <a:moveTo>
                    <a:pt x="0" y="357233"/>
                  </a:moveTo>
                  <a:lnTo>
                    <a:pt x="0" y="841419"/>
                  </a:lnTo>
                </a:path>
                <a:path w="4943475" h="842010">
                  <a:moveTo>
                    <a:pt x="0" y="357233"/>
                  </a:moveTo>
                  <a:lnTo>
                    <a:pt x="4943083" y="357233"/>
                  </a:lnTo>
                </a:path>
                <a:path w="4943475" h="842010">
                  <a:moveTo>
                    <a:pt x="4943083" y="357233"/>
                  </a:moveTo>
                  <a:lnTo>
                    <a:pt x="4943083" y="841419"/>
                  </a:lnTo>
                </a:path>
              </a:pathLst>
            </a:custGeom>
            <a:ln w="24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4461" y="4197975"/>
              <a:ext cx="147683" cy="125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0582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7.4.3</a:t>
            </a:r>
            <a:r>
              <a:rPr dirty="0" spc="-75"/>
              <a:t> </a:t>
            </a:r>
            <a:r>
              <a:rPr dirty="0" spc="10">
                <a:latin typeface="Microsoft YaHei UI"/>
                <a:cs typeface="Microsoft YaHei UI"/>
              </a:rPr>
              <a:t>树形目录结构</a:t>
            </a:r>
          </a:p>
        </p:txBody>
      </p:sp>
      <p:sp>
        <p:nvSpPr>
          <p:cNvPr id="3" name="object 3"/>
          <p:cNvSpPr/>
          <p:nvPr/>
        </p:nvSpPr>
        <p:spPr>
          <a:xfrm>
            <a:off x="7393685" y="1413510"/>
            <a:ext cx="3763010" cy="2278380"/>
          </a:xfrm>
          <a:custGeom>
            <a:avLst/>
            <a:gdLst/>
            <a:ahLst/>
            <a:cxnLst/>
            <a:rect l="l" t="t" r="r" b="b"/>
            <a:pathLst>
              <a:path w="3763009" h="2278379">
                <a:moveTo>
                  <a:pt x="3762755" y="0"/>
                </a:moveTo>
                <a:lnTo>
                  <a:pt x="0" y="0"/>
                </a:lnTo>
                <a:lnTo>
                  <a:pt x="0" y="2278380"/>
                </a:lnTo>
                <a:lnTo>
                  <a:pt x="3762755" y="2278380"/>
                </a:lnTo>
                <a:lnTo>
                  <a:pt x="37627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93685" y="1413510"/>
            <a:ext cx="3763010" cy="2278380"/>
          </a:xfrm>
          <a:prstGeom prst="rect">
            <a:avLst/>
          </a:prstGeom>
          <a:ln w="19050">
            <a:solidFill>
              <a:srgbClr val="E76617"/>
            </a:solidFill>
          </a:ln>
        </p:spPr>
        <p:txBody>
          <a:bodyPr wrap="square" lIns="0" tIns="288925" rIns="0" bIns="0" rtlCol="0" vert="horz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2275"/>
              </a:spcBef>
              <a:buClr>
                <a:srgbClr val="90C225"/>
              </a:buClr>
              <a:buFont typeface="Wingdings"/>
              <a:buChar char=""/>
              <a:tabLst>
                <a:tab pos="434975" algn="l"/>
              </a:tabLst>
            </a:pPr>
            <a:r>
              <a:rPr dirty="0" sz="2400">
                <a:latin typeface="SimSun"/>
                <a:cs typeface="SimSun"/>
              </a:rPr>
              <a:t>根目录、树叶、子目录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"/>
            </a:pPr>
            <a:endParaRPr sz="2250">
              <a:latin typeface="SimSun"/>
              <a:cs typeface="SimSun"/>
            </a:endParaRPr>
          </a:p>
          <a:p>
            <a:pPr marL="434340" indent="-343535">
              <a:lnSpc>
                <a:spcPct val="100000"/>
              </a:lnSpc>
              <a:buClr>
                <a:srgbClr val="90C225"/>
              </a:buClr>
              <a:buFont typeface="Wingdings"/>
              <a:buChar char=""/>
              <a:tabLst>
                <a:tab pos="434975" algn="l"/>
              </a:tabLst>
            </a:pPr>
            <a:r>
              <a:rPr dirty="0" sz="2400" spc="-5">
                <a:latin typeface="SimSun"/>
                <a:cs typeface="SimSun"/>
              </a:rPr>
              <a:t>路径名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"/>
            </a:pPr>
            <a:endParaRPr sz="2250">
              <a:latin typeface="SimSun"/>
              <a:cs typeface="SimSun"/>
            </a:endParaRPr>
          </a:p>
          <a:p>
            <a:pPr marL="434340" indent="-343535">
              <a:lnSpc>
                <a:spcPct val="100000"/>
              </a:lnSpc>
              <a:buClr>
                <a:srgbClr val="90C225"/>
              </a:buClr>
              <a:buFont typeface="Wingdings"/>
              <a:buChar char=""/>
              <a:tabLst>
                <a:tab pos="434975" algn="l"/>
              </a:tabLst>
            </a:pPr>
            <a:r>
              <a:rPr dirty="0" sz="2400">
                <a:latin typeface="SimSun"/>
                <a:cs typeface="SimSun"/>
              </a:rPr>
              <a:t>当前目录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27" y="1629155"/>
            <a:ext cx="6749795" cy="444855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0582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7.4.4</a:t>
            </a:r>
            <a:r>
              <a:rPr dirty="0" spc="-75"/>
              <a:t> </a:t>
            </a:r>
            <a:r>
              <a:rPr dirty="0" spc="10">
                <a:latin typeface="Microsoft YaHei UI"/>
                <a:cs typeface="Microsoft YaHei UI"/>
              </a:rPr>
              <a:t>目录查询技术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14957"/>
            <a:ext cx="866521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9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400" spc="-17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线性检索法：顺序检索法</a:t>
            </a:r>
            <a:endParaRPr sz="2400">
              <a:latin typeface="SimSun"/>
              <a:cs typeface="SimSun"/>
            </a:endParaRPr>
          </a:p>
          <a:p>
            <a:pPr marL="727075" marR="5080" indent="-358140">
              <a:lnSpc>
                <a:spcPct val="2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"/>
              <a:tabLst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在单级目录中，利用用户提供的文件名，用顺序查找法直接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从文件目录中找到指名文件的目录项。</a:t>
            </a:r>
            <a:endParaRPr sz="2400">
              <a:latin typeface="SimSun"/>
              <a:cs typeface="SimSun"/>
            </a:endParaRPr>
          </a:p>
          <a:p>
            <a:pPr marL="727075" marR="5080" indent="-358140">
              <a:lnSpc>
                <a:spcPct val="200100"/>
              </a:lnSpc>
              <a:buClr>
                <a:srgbClr val="90C225"/>
              </a:buClr>
              <a:buFont typeface="Wingdings"/>
              <a:buChar char=""/>
              <a:tabLst>
                <a:tab pos="72771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在树型目录中，用户提供的文件名是由多个文件分量名组成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的路径名，此时须对多级目录进行查找。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0582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7.4.4</a:t>
            </a:r>
            <a:r>
              <a:rPr dirty="0" spc="-75"/>
              <a:t> </a:t>
            </a:r>
            <a:r>
              <a:rPr dirty="0" spc="10">
                <a:latin typeface="Microsoft YaHei UI"/>
                <a:cs typeface="Microsoft YaHei UI"/>
              </a:rPr>
              <a:t>目录查询技术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45767"/>
            <a:ext cx="87134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例如：假定用户给定的文件路径名是/usr/ast/mbox，则查找过程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如下图所示。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491" y="2709670"/>
            <a:ext cx="7834883" cy="4066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9968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</a:t>
            </a:r>
            <a:r>
              <a:rPr dirty="0" spc="-85"/>
              <a:t> </a:t>
            </a:r>
            <a:r>
              <a:rPr dirty="0" spc="10">
                <a:latin typeface="Microsoft YaHei UI"/>
                <a:cs typeface="Microsoft YaHei UI"/>
              </a:rPr>
              <a:t>文件与文件管理概述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59813"/>
            <a:ext cx="7778115" cy="4420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文件名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类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型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SimSun"/>
              <a:cs typeface="SimSun"/>
            </a:endParaRPr>
          </a:p>
          <a:p>
            <a:pPr marL="574675" indent="-205104">
              <a:lnSpc>
                <a:spcPct val="100000"/>
              </a:lnSpc>
              <a:buClr>
                <a:srgbClr val="90C225"/>
              </a:buClr>
              <a:buSzPct val="75000"/>
              <a:buAutoNum type="arabicPeriod"/>
              <a:tabLst>
                <a:tab pos="575310" algn="l"/>
              </a:tabLst>
            </a:pP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文件名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扩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展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名：文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名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通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常见名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知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义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对应文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内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容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SimSun"/>
              <a:buAutoNum type="arabicPeriod"/>
            </a:pPr>
            <a:endParaRPr sz="1700">
              <a:latin typeface="SimSun"/>
              <a:cs typeface="SimSun"/>
            </a:endParaRPr>
          </a:p>
          <a:p>
            <a:pPr marL="2611120">
              <a:lnSpc>
                <a:spcPct val="100000"/>
              </a:lnSpc>
            </a:pP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扩展名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通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常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于标识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文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类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型。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SimSun"/>
              <a:cs typeface="SimSun"/>
            </a:endParaRPr>
          </a:p>
          <a:p>
            <a:pPr marL="636905" indent="-267335">
              <a:lnSpc>
                <a:spcPct val="100000"/>
              </a:lnSpc>
              <a:buClr>
                <a:srgbClr val="90C225"/>
              </a:buClr>
              <a:buSzPct val="75000"/>
              <a:buAutoNum type="arabicPeriod" startAt="2"/>
              <a:tabLst>
                <a:tab pos="637540" algn="l"/>
              </a:tabLst>
            </a:pP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文件类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型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SimSun"/>
              <a:buAutoNum type="arabicPeriod" startAt="2"/>
            </a:pPr>
            <a:endParaRPr sz="1700">
              <a:latin typeface="SimSun"/>
              <a:cs typeface="SimSun"/>
            </a:endParaRPr>
          </a:p>
          <a:p>
            <a:pPr lvl="1" marL="903605" indent="-268605">
              <a:lnSpc>
                <a:spcPct val="100000"/>
              </a:lnSpc>
              <a:buClr>
                <a:srgbClr val="90C225"/>
              </a:buClr>
              <a:buSzPct val="80000"/>
              <a:buFont typeface="Arial MT"/>
              <a:buChar char="•"/>
              <a:tabLst>
                <a:tab pos="903605" algn="l"/>
                <a:tab pos="904240" algn="l"/>
              </a:tabLst>
            </a:pP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按用途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分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类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系统文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户文件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库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文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endParaRPr sz="20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Arial MT"/>
              <a:buChar char="•"/>
            </a:pPr>
            <a:endParaRPr sz="1700">
              <a:latin typeface="SimSun"/>
              <a:cs typeface="SimSun"/>
            </a:endParaRPr>
          </a:p>
          <a:p>
            <a:pPr lvl="1" marL="903605" indent="-268605">
              <a:lnSpc>
                <a:spcPct val="100000"/>
              </a:lnSpc>
              <a:buClr>
                <a:srgbClr val="90C225"/>
              </a:buClr>
              <a:buSzPct val="80000"/>
              <a:buFont typeface="Arial MT"/>
              <a:buChar char="•"/>
              <a:tabLst>
                <a:tab pos="903605" algn="l"/>
                <a:tab pos="904240" algn="l"/>
              </a:tabLst>
            </a:pP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按文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据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的形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式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分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类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源文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目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标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文件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可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执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行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文件</a:t>
            </a:r>
            <a:endParaRPr sz="20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Arial MT"/>
              <a:buChar char="•"/>
            </a:pPr>
            <a:endParaRPr sz="1700">
              <a:latin typeface="SimSun"/>
              <a:cs typeface="SimSun"/>
            </a:endParaRPr>
          </a:p>
          <a:p>
            <a:pPr lvl="1" marL="903605" indent="-268605">
              <a:lnSpc>
                <a:spcPct val="100000"/>
              </a:lnSpc>
              <a:buClr>
                <a:srgbClr val="90C225"/>
              </a:buClr>
              <a:buSzPct val="80000"/>
              <a:buFont typeface="Arial MT"/>
              <a:buChar char="•"/>
              <a:tabLst>
                <a:tab pos="903605" algn="l"/>
                <a:tab pos="904240" algn="l"/>
              </a:tabLst>
            </a:pP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按存取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控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制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属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性分类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只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执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行文件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只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读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文件、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读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写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文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endParaRPr sz="20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Arial MT"/>
              <a:buChar char="•"/>
            </a:pPr>
            <a:endParaRPr sz="1700">
              <a:latin typeface="SimSun"/>
              <a:cs typeface="SimSun"/>
            </a:endParaRPr>
          </a:p>
          <a:p>
            <a:pPr lvl="1" marL="903605" indent="-26860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0000"/>
              <a:buFont typeface="Arial MT"/>
              <a:buChar char="•"/>
              <a:tabLst>
                <a:tab pos="903605" algn="l"/>
                <a:tab pos="904240" algn="l"/>
              </a:tabLst>
            </a:pP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按组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织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形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式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和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处理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方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式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分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类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：普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通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文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目录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文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特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殊文件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35253"/>
            <a:ext cx="49968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7.1</a:t>
            </a:r>
            <a:r>
              <a:rPr dirty="0" sz="3600" spc="-85" b="1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文件与文件管理概述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59813"/>
            <a:ext cx="29108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文件系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统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层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次结构：</a:t>
            </a:r>
            <a:endParaRPr sz="20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867" y="2133600"/>
            <a:ext cx="7045452" cy="41864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1623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</a:t>
            </a:r>
            <a:r>
              <a:rPr dirty="0" spc="-90"/>
              <a:t> </a:t>
            </a:r>
            <a:r>
              <a:rPr dirty="0" spc="10">
                <a:latin typeface="Microsoft YaHei UI"/>
                <a:cs typeface="Microsoft YaHei UI"/>
              </a:rPr>
              <a:t>文件的结构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59813"/>
            <a:ext cx="8869045" cy="2414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文件有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两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种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结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构：</a:t>
            </a:r>
            <a:endParaRPr sz="2000">
              <a:latin typeface="SimSun"/>
              <a:cs typeface="SimSun"/>
            </a:endParaRPr>
          </a:p>
          <a:p>
            <a:pPr marL="370205" marR="5715">
              <a:lnSpc>
                <a:spcPct val="150000"/>
              </a:lnSpc>
              <a:spcBef>
                <a:spcPts val="994"/>
              </a:spcBef>
              <a:buClr>
                <a:srgbClr val="90C225"/>
              </a:buClr>
              <a:buSzPct val="80000"/>
              <a:buAutoNum type="arabicPeriod"/>
              <a:tabLst>
                <a:tab pos="726440" algn="l"/>
              </a:tabLst>
            </a:pP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文件的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逻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辑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结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构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：是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指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呈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现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在用户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面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前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文件结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构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是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文件逻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辑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上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组织 形式。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SimSun"/>
              <a:buAutoNum type="arabicPeriod"/>
            </a:pPr>
            <a:endParaRPr sz="1700">
              <a:latin typeface="SimSun"/>
              <a:cs typeface="SimSun"/>
            </a:endParaRPr>
          </a:p>
          <a:p>
            <a:pPr marL="725805" indent="-356235">
              <a:lnSpc>
                <a:spcPct val="100000"/>
              </a:lnSpc>
              <a:buClr>
                <a:srgbClr val="90C225"/>
              </a:buClr>
              <a:buSzPct val="80000"/>
              <a:buAutoNum type="arabicPeriod"/>
              <a:tabLst>
                <a:tab pos="726440" algn="l"/>
              </a:tabLst>
            </a:pP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文件</a:t>
            </a:r>
            <a:r>
              <a:rPr dirty="0" sz="2000" spc="-5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物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理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结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构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：是</a:t>
            </a:r>
            <a:r>
              <a:rPr dirty="0" sz="2000" spc="-20">
                <a:solidFill>
                  <a:srgbClr val="404040"/>
                </a:solidFill>
                <a:latin typeface="SimSun"/>
                <a:cs typeface="SimSun"/>
              </a:rPr>
              <a:t>指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文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在存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储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介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质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上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的存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储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结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构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是文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在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外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存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空间</a:t>
            </a:r>
            <a:endParaRPr sz="2000">
              <a:latin typeface="SimSun"/>
              <a:cs typeface="SimSun"/>
            </a:endParaRPr>
          </a:p>
          <a:p>
            <a:pPr marL="37020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上的组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织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形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式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060" y="4143755"/>
            <a:ext cx="6438899" cy="24566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5167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7.2.1</a:t>
            </a:r>
            <a:r>
              <a:rPr dirty="0" spc="-75"/>
              <a:t> </a:t>
            </a:r>
            <a:r>
              <a:rPr dirty="0" spc="10">
                <a:latin typeface="Microsoft YaHei UI"/>
                <a:cs typeface="Microsoft YaHei UI"/>
              </a:rPr>
              <a:t>文件的逻辑结构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59813"/>
            <a:ext cx="8866505" cy="403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 sz="1600">
                <a:solidFill>
                  <a:srgbClr val="90C225"/>
                </a:solidFill>
                <a:latin typeface="SimSun"/>
                <a:cs typeface="SimSun"/>
              </a:rPr>
              <a:t>1.	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流式文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件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是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指文件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内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据是一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个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完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整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的字符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流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不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可以进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一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步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细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分。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8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例如：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源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序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文件、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可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执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文件、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文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本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文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件、图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片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文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、声音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文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等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Arial MT"/>
              <a:buChar char="•"/>
            </a:pPr>
            <a:endParaRPr sz="17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8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对流式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文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用户常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常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以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长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度来指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定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所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需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存取的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信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息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也可以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通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过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插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入特殊</a:t>
            </a:r>
            <a:endParaRPr sz="20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符号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来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标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识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存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取的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界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限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  <a:p>
            <a:pPr marL="469900" marR="5080" indent="-457200">
              <a:lnSpc>
                <a:spcPct val="150000"/>
              </a:lnSpc>
              <a:spcBef>
                <a:spcPts val="1000"/>
              </a:spcBef>
              <a:tabLst>
                <a:tab pos="469265" algn="l"/>
              </a:tabLst>
            </a:pPr>
            <a:r>
              <a:rPr dirty="0" sz="1600">
                <a:solidFill>
                  <a:srgbClr val="90C225"/>
                </a:solidFill>
                <a:latin typeface="SimSun"/>
                <a:cs typeface="SimSun"/>
              </a:rPr>
              <a:t>2.	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记录式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文</a:t>
            </a:r>
            <a:r>
              <a:rPr dirty="0" sz="2000" spc="-5">
                <a:solidFill>
                  <a:srgbClr val="FF0000"/>
                </a:solidFill>
                <a:latin typeface="SimSun"/>
                <a:cs typeface="SimSun"/>
              </a:rPr>
              <a:t>件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在逻辑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上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可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看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成是一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组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记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录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的集合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每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个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记录由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彼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此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相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关的若 干个数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据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项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组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成。</a:t>
            </a:r>
            <a:endParaRPr sz="2000">
              <a:latin typeface="SimSun"/>
              <a:cs typeface="SimSun"/>
            </a:endParaRPr>
          </a:p>
          <a:p>
            <a:pPr marL="355600" marR="118745" indent="-342900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8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例如：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统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计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表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文件、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据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库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文件等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记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录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式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文件中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逻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辑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记录可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依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次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编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号，其 序号称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逻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辑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记录号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（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简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称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记录号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）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7669" y="4766309"/>
            <a:ext cx="4288790" cy="399415"/>
          </a:xfrm>
          <a:custGeom>
            <a:avLst/>
            <a:gdLst/>
            <a:ahLst/>
            <a:cxnLst/>
            <a:rect l="l" t="t" r="r" b="b"/>
            <a:pathLst>
              <a:path w="4288790" h="399414">
                <a:moveTo>
                  <a:pt x="4288536" y="0"/>
                </a:moveTo>
                <a:lnTo>
                  <a:pt x="0" y="0"/>
                </a:lnTo>
                <a:lnTo>
                  <a:pt x="0" y="399288"/>
                </a:lnTo>
                <a:lnTo>
                  <a:pt x="4288536" y="399288"/>
                </a:lnTo>
                <a:lnTo>
                  <a:pt x="42885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5167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7.2.2</a:t>
            </a:r>
            <a:r>
              <a:rPr dirty="0" spc="-75"/>
              <a:t> </a:t>
            </a:r>
            <a:r>
              <a:rPr dirty="0" spc="10">
                <a:latin typeface="Microsoft YaHei UI"/>
                <a:cs typeface="Microsoft YaHei UI"/>
              </a:rPr>
              <a:t>文件的物理结构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7834" y="1606676"/>
            <a:ext cx="6833870" cy="2084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连续存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储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结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构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：文件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体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在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磁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盘上占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连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续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的存储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空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间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SimSun"/>
              <a:buAutoNum type="arabicPeriod"/>
            </a:pPr>
            <a:endParaRPr sz="17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非连</a:t>
            </a:r>
            <a:r>
              <a:rPr dirty="0" sz="2000" spc="-5">
                <a:solidFill>
                  <a:srgbClr val="FF0000"/>
                </a:solidFill>
                <a:latin typeface="SimSun"/>
                <a:cs typeface="SimSun"/>
              </a:rPr>
              <a:t>续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存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储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结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构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：文</a:t>
            </a:r>
            <a:r>
              <a:rPr dirty="0" sz="2000" spc="-20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体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在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磁盘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上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占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不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连续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存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储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空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间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SimSun"/>
              <a:buAutoNum type="arabicPeriod"/>
            </a:pPr>
            <a:endParaRPr sz="1700">
              <a:latin typeface="SimSun"/>
              <a:cs typeface="SimSun"/>
            </a:endParaRPr>
          </a:p>
          <a:p>
            <a:pPr lvl="1" marL="815340" indent="-35877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0000"/>
              <a:buFont typeface="Arial MT"/>
              <a:buChar char="•"/>
              <a:tabLst>
                <a:tab pos="815340" algn="l"/>
                <a:tab pos="815975" algn="l"/>
              </a:tabLst>
            </a:pP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链接存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储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隐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式链接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存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储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显式链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接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存储</a:t>
            </a:r>
            <a:endParaRPr sz="20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Arial MT"/>
              <a:buChar char="•"/>
            </a:pPr>
            <a:endParaRPr sz="1700">
              <a:latin typeface="SimSun"/>
              <a:cs typeface="SimSun"/>
            </a:endParaRPr>
          </a:p>
          <a:p>
            <a:pPr lvl="1" marL="815340" indent="-358775">
              <a:lnSpc>
                <a:spcPct val="100000"/>
              </a:lnSpc>
              <a:buClr>
                <a:srgbClr val="90C225"/>
              </a:buClr>
              <a:buSzPct val="80000"/>
              <a:buFont typeface="Arial MT"/>
              <a:buChar char="•"/>
              <a:tabLst>
                <a:tab pos="815340" algn="l"/>
                <a:tab pos="815975" algn="l"/>
              </a:tabLst>
            </a:pP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索引存储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669" y="4766309"/>
            <a:ext cx="4288790" cy="399415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5334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20"/>
              </a:spcBef>
            </a:pP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注意</a:t>
            </a:r>
            <a:r>
              <a:rPr dirty="0" sz="2000" spc="-5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文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件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存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取方</a:t>
            </a:r>
            <a:r>
              <a:rPr dirty="0" sz="2000" spc="-5">
                <a:solidFill>
                  <a:srgbClr val="FF0000"/>
                </a:solidFill>
                <a:latin typeface="SimSun"/>
                <a:cs typeface="SimSun"/>
              </a:rPr>
              <a:t>式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存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取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≠存储）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66398" y="3388995"/>
            <a:ext cx="6503670" cy="3152775"/>
            <a:chOff x="4966398" y="3388995"/>
            <a:chExt cx="6503670" cy="31527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5859" y="3398520"/>
              <a:ext cx="6484620" cy="31333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71160" y="3393757"/>
              <a:ext cx="6494145" cy="3143250"/>
            </a:xfrm>
            <a:custGeom>
              <a:avLst/>
              <a:gdLst/>
              <a:ahLst/>
              <a:cxnLst/>
              <a:rect l="l" t="t" r="r" b="b"/>
              <a:pathLst>
                <a:path w="6494145" h="3143250">
                  <a:moveTo>
                    <a:pt x="0" y="3142868"/>
                  </a:moveTo>
                  <a:lnTo>
                    <a:pt x="6494145" y="3142868"/>
                  </a:lnTo>
                  <a:lnTo>
                    <a:pt x="6494145" y="0"/>
                  </a:lnTo>
                  <a:lnTo>
                    <a:pt x="0" y="0"/>
                  </a:lnTo>
                  <a:lnTo>
                    <a:pt x="0" y="31428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连续文件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59813"/>
            <a:ext cx="8181975" cy="1500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8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dirty="0" sz="2000">
                <a:latin typeface="SimSun"/>
                <a:cs typeface="SimSun"/>
              </a:rPr>
              <a:t>基本思</a:t>
            </a:r>
            <a:r>
              <a:rPr dirty="0" sz="2000" spc="-15">
                <a:latin typeface="SimSun"/>
                <a:cs typeface="SimSun"/>
              </a:rPr>
              <a:t>想</a:t>
            </a:r>
            <a:r>
              <a:rPr dirty="0" sz="2000">
                <a:latin typeface="SimSun"/>
                <a:cs typeface="SimSun"/>
              </a:rPr>
              <a:t>：</a:t>
            </a:r>
            <a:r>
              <a:rPr dirty="0" sz="2000" spc="-15">
                <a:latin typeface="SimSun"/>
                <a:cs typeface="SimSun"/>
              </a:rPr>
              <a:t>文</a:t>
            </a:r>
            <a:r>
              <a:rPr dirty="0" sz="2000">
                <a:latin typeface="SimSun"/>
                <a:cs typeface="SimSun"/>
              </a:rPr>
              <a:t>件信息</a:t>
            </a:r>
            <a:r>
              <a:rPr dirty="0" sz="2000" spc="-15">
                <a:latin typeface="SimSun"/>
                <a:cs typeface="SimSun"/>
              </a:rPr>
              <a:t>占</a:t>
            </a:r>
            <a:r>
              <a:rPr dirty="0" sz="2000">
                <a:latin typeface="SimSun"/>
                <a:cs typeface="SimSun"/>
              </a:rPr>
              <a:t>用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一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组连续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盘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块</a:t>
            </a:r>
            <a:r>
              <a:rPr dirty="0" sz="2000">
                <a:latin typeface="SimSun"/>
                <a:cs typeface="SimSun"/>
              </a:rPr>
              <a:t>，文件</a:t>
            </a:r>
            <a:r>
              <a:rPr dirty="0" sz="2000" spc="-15">
                <a:latin typeface="SimSun"/>
                <a:cs typeface="SimSun"/>
              </a:rPr>
              <a:t>在</a:t>
            </a:r>
            <a:r>
              <a:rPr dirty="0" sz="2000">
                <a:latin typeface="SimSun"/>
                <a:cs typeface="SimSun"/>
              </a:rPr>
              <a:t>外</a:t>
            </a:r>
            <a:r>
              <a:rPr dirty="0" sz="2000" spc="-15">
                <a:latin typeface="SimSun"/>
                <a:cs typeface="SimSun"/>
              </a:rPr>
              <a:t>存</a:t>
            </a:r>
            <a:r>
              <a:rPr dirty="0" sz="2000">
                <a:latin typeface="SimSun"/>
                <a:cs typeface="SimSun"/>
              </a:rPr>
              <a:t>上顺序</a:t>
            </a:r>
            <a:r>
              <a:rPr dirty="0" sz="2000" spc="-15">
                <a:latin typeface="SimSun"/>
                <a:cs typeface="SimSun"/>
              </a:rPr>
              <a:t>存</a:t>
            </a:r>
            <a:r>
              <a:rPr dirty="0" sz="2000">
                <a:latin typeface="SimSun"/>
                <a:cs typeface="SimSun"/>
              </a:rPr>
              <a:t>放。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"/>
            </a:pPr>
            <a:endParaRPr sz="1700">
              <a:latin typeface="SimSun"/>
              <a:cs typeface="SimSun"/>
            </a:endParaRPr>
          </a:p>
          <a:p>
            <a:pPr lvl="1" marL="547370" indent="-267335">
              <a:lnSpc>
                <a:spcPct val="100000"/>
              </a:lnSpc>
              <a:buClr>
                <a:srgbClr val="90C225"/>
              </a:buClr>
              <a:buSzPct val="80000"/>
              <a:buFont typeface="Arial MT"/>
              <a:buChar char="•"/>
              <a:tabLst>
                <a:tab pos="547370" algn="l"/>
                <a:tab pos="548005" algn="l"/>
              </a:tabLst>
            </a:pPr>
            <a:r>
              <a:rPr dirty="0" sz="2000">
                <a:latin typeface="SimSun"/>
                <a:cs typeface="SimSun"/>
              </a:rPr>
              <a:t>文件目</a:t>
            </a:r>
            <a:r>
              <a:rPr dirty="0" sz="2000" spc="-15">
                <a:latin typeface="SimSun"/>
                <a:cs typeface="SimSun"/>
              </a:rPr>
              <a:t>录</a:t>
            </a:r>
            <a:r>
              <a:rPr dirty="0" sz="2000">
                <a:latin typeface="SimSun"/>
                <a:cs typeface="SimSun"/>
              </a:rPr>
              <a:t>中</a:t>
            </a:r>
            <a:r>
              <a:rPr dirty="0" sz="2000" spc="-15">
                <a:latin typeface="SimSun"/>
                <a:cs typeface="SimSun"/>
              </a:rPr>
              <a:t>登</a:t>
            </a:r>
            <a:r>
              <a:rPr dirty="0" sz="2000">
                <a:latin typeface="SimSun"/>
                <a:cs typeface="SimSun"/>
              </a:rPr>
              <a:t>记起始</a:t>
            </a:r>
            <a:r>
              <a:rPr dirty="0" sz="2000" spc="-15">
                <a:latin typeface="SimSun"/>
                <a:cs typeface="SimSun"/>
              </a:rPr>
              <a:t>盘</a:t>
            </a:r>
            <a:r>
              <a:rPr dirty="0" sz="2000">
                <a:latin typeface="SimSun"/>
                <a:cs typeface="SimSun"/>
              </a:rPr>
              <a:t>块</a:t>
            </a:r>
            <a:r>
              <a:rPr dirty="0" sz="2000" spc="-15">
                <a:latin typeface="SimSun"/>
                <a:cs typeface="SimSun"/>
              </a:rPr>
              <a:t>和</a:t>
            </a:r>
            <a:r>
              <a:rPr dirty="0" sz="2000">
                <a:latin typeface="SimSun"/>
                <a:cs typeface="SimSun"/>
              </a:rPr>
              <a:t>所占块</a:t>
            </a:r>
            <a:r>
              <a:rPr dirty="0" sz="2000" spc="-15">
                <a:latin typeface="SimSun"/>
                <a:cs typeface="SimSun"/>
              </a:rPr>
              <a:t>数</a:t>
            </a:r>
            <a:r>
              <a:rPr dirty="0" sz="2000"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Arial MT"/>
              <a:buChar char="•"/>
            </a:pPr>
            <a:endParaRPr sz="1700">
              <a:latin typeface="SimSun"/>
              <a:cs typeface="SimSun"/>
            </a:endParaRPr>
          </a:p>
          <a:p>
            <a:pPr lvl="1" marL="547370" indent="-267335">
              <a:lnSpc>
                <a:spcPct val="100000"/>
              </a:lnSpc>
              <a:buClr>
                <a:srgbClr val="90C225"/>
              </a:buClr>
              <a:buSzPct val="80000"/>
              <a:buFont typeface="Arial MT"/>
              <a:buChar char="•"/>
              <a:tabLst>
                <a:tab pos="547370" algn="l"/>
                <a:tab pos="548005" algn="l"/>
              </a:tabLst>
            </a:pPr>
            <a:r>
              <a:rPr dirty="0" sz="2000">
                <a:latin typeface="SimSun"/>
                <a:cs typeface="SimSun"/>
              </a:rPr>
              <a:t>连续文</a:t>
            </a:r>
            <a:r>
              <a:rPr dirty="0" sz="2000" spc="-15">
                <a:latin typeface="SimSun"/>
                <a:cs typeface="SimSun"/>
              </a:rPr>
              <a:t>件</a:t>
            </a:r>
            <a:r>
              <a:rPr dirty="0" sz="2000">
                <a:latin typeface="SimSun"/>
                <a:cs typeface="SimSun"/>
              </a:rPr>
              <a:t>不</a:t>
            </a:r>
            <a:r>
              <a:rPr dirty="0" sz="2000" spc="-15">
                <a:latin typeface="SimSun"/>
                <a:cs typeface="SimSun"/>
              </a:rPr>
              <a:t>仅</a:t>
            </a:r>
            <a:r>
              <a:rPr dirty="0" sz="2000">
                <a:latin typeface="SimSun"/>
                <a:cs typeface="SimSun"/>
              </a:rPr>
              <a:t>在逻辑</a:t>
            </a:r>
            <a:r>
              <a:rPr dirty="0" sz="2000" spc="-15">
                <a:latin typeface="SimSun"/>
                <a:cs typeface="SimSun"/>
              </a:rPr>
              <a:t>上</a:t>
            </a:r>
            <a:r>
              <a:rPr dirty="0" sz="2000">
                <a:latin typeface="SimSun"/>
                <a:cs typeface="SimSun"/>
              </a:rPr>
              <a:t>是</a:t>
            </a:r>
            <a:r>
              <a:rPr dirty="0" sz="2000" spc="-15">
                <a:latin typeface="SimSun"/>
                <a:cs typeface="SimSun"/>
              </a:rPr>
              <a:t>连</a:t>
            </a:r>
            <a:r>
              <a:rPr dirty="0" sz="2000">
                <a:latin typeface="SimSun"/>
                <a:cs typeface="SimSun"/>
              </a:rPr>
              <a:t>续的，</a:t>
            </a:r>
            <a:r>
              <a:rPr dirty="0" sz="2000" spc="-15">
                <a:latin typeface="SimSun"/>
                <a:cs typeface="SimSun"/>
              </a:rPr>
              <a:t>在</a:t>
            </a:r>
            <a:r>
              <a:rPr dirty="0" sz="2000">
                <a:latin typeface="SimSun"/>
                <a:cs typeface="SimSun"/>
              </a:rPr>
              <a:t>外</a:t>
            </a:r>
            <a:r>
              <a:rPr dirty="0" sz="2000" spc="-15">
                <a:latin typeface="SimSun"/>
                <a:cs typeface="SimSun"/>
              </a:rPr>
              <a:t>存</a:t>
            </a:r>
            <a:r>
              <a:rPr dirty="0" sz="2000">
                <a:latin typeface="SimSun"/>
                <a:cs typeface="SimSun"/>
              </a:rPr>
              <a:t>上存放</a:t>
            </a:r>
            <a:r>
              <a:rPr dirty="0" sz="2000" spc="-15">
                <a:latin typeface="SimSun"/>
                <a:cs typeface="SimSun"/>
              </a:rPr>
              <a:t>的</a:t>
            </a:r>
            <a:r>
              <a:rPr dirty="0" sz="2000">
                <a:latin typeface="SimSun"/>
                <a:cs typeface="SimSun"/>
              </a:rPr>
              <a:t>空</a:t>
            </a:r>
            <a:r>
              <a:rPr dirty="0" sz="2000" spc="-15">
                <a:latin typeface="SimSun"/>
                <a:cs typeface="SimSun"/>
              </a:rPr>
              <a:t>间</a:t>
            </a:r>
            <a:r>
              <a:rPr dirty="0" sz="2000">
                <a:latin typeface="SimSun"/>
                <a:cs typeface="SimSun"/>
              </a:rPr>
              <a:t>也是连</a:t>
            </a:r>
            <a:r>
              <a:rPr dirty="0" sz="2000" spc="-15">
                <a:latin typeface="SimSun"/>
                <a:cs typeface="SimSun"/>
              </a:rPr>
              <a:t>续</a:t>
            </a:r>
            <a:r>
              <a:rPr dirty="0" sz="2000">
                <a:latin typeface="SimSun"/>
                <a:cs typeface="SimSun"/>
              </a:rPr>
              <a:t>的。</a:t>
            </a:r>
            <a:endParaRPr sz="20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732" y="3140964"/>
            <a:ext cx="7114032" cy="34000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Carol</dc:creator>
  <dc:title>第六章    文件管理</dc:title>
  <dcterms:created xsi:type="dcterms:W3CDTF">2022-11-06T08:49:50Z</dcterms:created>
  <dcterms:modified xsi:type="dcterms:W3CDTF">2022-11-06T08:49:50Z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2022-11-06T00:00:00Z</vt:filetime>
  </property>
</Properties>
</file>