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0C225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536953"/>
            <a:ext cx="10679379" cy="4504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dk1">
                    <a:lumMod val="100000"/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91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350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CH8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操作系统接口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09369"/>
            <a:ext cx="8599170" cy="3965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操作系统作为计算机系统资源的管理者，凡是涉及到系统资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源的相关操作，都必须作为服务请求提交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给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OS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由OS来完成。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▶	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操作系统向用户提供了两类接口：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①</a:t>
            </a:r>
            <a:r>
              <a:rPr sz="1900" spc="-155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用户接口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②</a:t>
            </a:r>
            <a:r>
              <a:rPr sz="1900" spc="-145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程序接口</a:t>
            </a:r>
            <a:endParaRPr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9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8.2.2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命令解释程序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79829"/>
            <a:ext cx="9030335" cy="449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95"/>
              </a:spcBef>
              <a:tabLst>
                <a:tab pos="342265" algn="l"/>
              </a:tabLst>
            </a:pPr>
            <a:r>
              <a:rPr sz="1750" spc="-16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命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令解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释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程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序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的作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用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：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在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屏幕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上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给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出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提示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符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，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请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用户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键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入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命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令，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然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后读</a:t>
            </a:r>
            <a:endParaRPr sz="2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R="5080" algn="r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入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该命令，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识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别命令，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再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转到相应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命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令处理程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序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的入口地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址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，把控制权</a:t>
            </a:r>
            <a:endParaRPr sz="2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16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交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给该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处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理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程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序去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执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行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，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并将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处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理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结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果送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屏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幕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上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显示。</a:t>
            </a:r>
            <a:endParaRPr sz="2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750" spc="-16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命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令解释程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序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的组成：</a:t>
            </a:r>
            <a:r>
              <a:rPr sz="2200" spc="15" dirty="0">
                <a:solidFill>
                  <a:srgbClr val="404040"/>
                </a:solidFill>
                <a:cs typeface="+mn-ea"/>
                <a:sym typeface="+mn-lt"/>
              </a:rPr>
              <a:t>以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MS-DOS中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的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COMMAND.COM为例</a:t>
            </a:r>
            <a:endParaRPr sz="2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641985" indent="-274955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"/>
              <a:tabLst>
                <a:tab pos="642620" algn="l"/>
              </a:tabLst>
            </a:pP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常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驻部分</a:t>
            </a:r>
            <a:endParaRPr sz="2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641985" indent="-274955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"/>
              <a:tabLst>
                <a:tab pos="642620" algn="l"/>
              </a:tabLst>
            </a:pP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初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始化</a:t>
            </a: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部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分</a:t>
            </a:r>
            <a:endParaRPr sz="2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641985" indent="-274955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"/>
              <a:tabLst>
                <a:tab pos="642620" algn="l"/>
              </a:tabLst>
            </a:pPr>
            <a:r>
              <a:rPr sz="2200" dirty="0">
                <a:solidFill>
                  <a:srgbClr val="404040"/>
                </a:solidFill>
                <a:cs typeface="+mn-ea"/>
                <a:sym typeface="+mn-lt"/>
              </a:rPr>
              <a:t>暂</a:t>
            </a:r>
            <a:r>
              <a:rPr sz="2200" spc="-5" dirty="0">
                <a:solidFill>
                  <a:srgbClr val="404040"/>
                </a:solidFill>
                <a:cs typeface="+mn-ea"/>
                <a:sym typeface="+mn-lt"/>
              </a:rPr>
              <a:t>存部分</a:t>
            </a:r>
            <a:endParaRPr sz="22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767842"/>
            <a:ext cx="62579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+mn-lt"/>
                <a:ea typeface="+mn-ea"/>
                <a:cs typeface="+mn-ea"/>
                <a:sym typeface="+mn-lt"/>
              </a:rPr>
              <a:t>命令解释程序的工作流程：</a:t>
            </a:r>
            <a:r>
              <a:rPr sz="2800" spc="10" dirty="0">
                <a:latin typeface="+mn-lt"/>
                <a:ea typeface="+mn-ea"/>
                <a:cs typeface="+mn-ea"/>
                <a:sym typeface="+mn-lt"/>
              </a:rPr>
              <a:t>以M</a:t>
            </a:r>
            <a:r>
              <a:rPr sz="2800" spc="-1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sz="2800" spc="-5" dirty="0">
                <a:latin typeface="+mn-lt"/>
                <a:ea typeface="+mn-ea"/>
                <a:cs typeface="+mn-ea"/>
                <a:sym typeface="+mn-lt"/>
              </a:rPr>
              <a:t>DO</a:t>
            </a:r>
            <a:r>
              <a:rPr sz="280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sz="2800" spc="-5" dirty="0">
                <a:latin typeface="+mn-lt"/>
                <a:ea typeface="+mn-ea"/>
                <a:cs typeface="+mn-ea"/>
                <a:sym typeface="+mn-lt"/>
              </a:rPr>
              <a:t>的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07617"/>
            <a:ext cx="329374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0C225"/>
                </a:solidFill>
                <a:cs typeface="+mn-ea"/>
                <a:sym typeface="+mn-lt"/>
              </a:rPr>
              <a:t>COMMAND.COM</a:t>
            </a:r>
            <a:r>
              <a:rPr sz="2800" b="1" dirty="0">
                <a:solidFill>
                  <a:srgbClr val="90C225"/>
                </a:solidFill>
                <a:cs typeface="+mn-ea"/>
                <a:sym typeface="+mn-lt"/>
              </a:rPr>
              <a:t>为例</a:t>
            </a:r>
            <a:endParaRPr sz="2800">
              <a:cs typeface="+mn-ea"/>
              <a:sym typeface="+mn-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1930907"/>
            <a:ext cx="6126479" cy="44074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20141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8.3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系统调用</a:t>
            </a:r>
            <a:r>
              <a:rPr spc="-5" dirty="0">
                <a:latin typeface="+mn-lt"/>
                <a:ea typeface="+mn-ea"/>
                <a:cs typeface="+mn-ea"/>
                <a:sym typeface="+mn-lt"/>
              </a:rPr>
              <a:t>（System</a:t>
            </a:r>
            <a:r>
              <a:rPr spc="-65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dirty="0">
                <a:latin typeface="+mn-lt"/>
                <a:ea typeface="+mn-ea"/>
                <a:cs typeface="+mn-ea"/>
                <a:sym typeface="+mn-lt"/>
              </a:rPr>
              <a:t>Call）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27682"/>
            <a:ext cx="9055735" cy="357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操作系统还提供一种适用于应用程序中的功能调用接口，叫做系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 marR="5080">
              <a:lnSpc>
                <a:spcPct val="200100"/>
              </a:lnSpc>
              <a:tabLst>
                <a:tab pos="2488565" algn="l"/>
              </a:tabLst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统调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用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(system	call)，允许用户在自己的应用程序中调用系统中 提供的一些功能模块。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725805" indent="-35877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5805" algn="l"/>
                <a:tab pos="726440" algn="l"/>
              </a:tabLst>
            </a:pP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系统调用就是应用程序要调用系统程序。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725805" indent="-35877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5805" algn="l"/>
                <a:tab pos="726440" algn="l"/>
              </a:tabLst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系统调用是应用程序获得操作系统服务的唯一途径。</a:t>
            </a:r>
            <a:endParaRPr sz="24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+mn-lt"/>
                <a:ea typeface="+mn-ea"/>
                <a:cs typeface="+mn-ea"/>
                <a:sym typeface="+mn-lt"/>
              </a:rPr>
              <a:t>特权指令和非特权指令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4077970"/>
            <a:ext cx="9207500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特权指令是指那些直接管理控制系统资源和状态的指令，用错可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"/>
            </a:pPr>
            <a:endParaRPr sz="22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能导致整个系统崩溃。比如：清内存、设置时钟等。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只有系统程序才能执行特权指令，应用程序只能执行非特权指令。</a:t>
            </a:r>
            <a:endParaRPr sz="2400">
              <a:cs typeface="+mn-ea"/>
              <a:sym typeface="+mn-l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434" y="1369313"/>
            <a:ext cx="10985500" cy="2059939"/>
            <a:chOff x="756434" y="1369313"/>
            <a:chExt cx="10985500" cy="20599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434" y="1662684"/>
              <a:ext cx="5664244" cy="17663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89698" y="1369313"/>
              <a:ext cx="4251960" cy="1866900"/>
            </a:xfrm>
            <a:custGeom>
              <a:avLst/>
              <a:gdLst/>
              <a:ahLst/>
              <a:cxnLst/>
              <a:rect l="l" t="t" r="r" b="b"/>
              <a:pathLst>
                <a:path w="4251959" h="1866900">
                  <a:moveTo>
                    <a:pt x="4251959" y="0"/>
                  </a:moveTo>
                  <a:lnTo>
                    <a:pt x="0" y="0"/>
                  </a:lnTo>
                  <a:lnTo>
                    <a:pt x="0" y="1866900"/>
                  </a:lnTo>
                  <a:lnTo>
                    <a:pt x="4251959" y="1866900"/>
                  </a:lnTo>
                  <a:lnTo>
                    <a:pt x="4251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89697" y="1369313"/>
            <a:ext cx="4251960" cy="186690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 marR="86995">
              <a:lnSpc>
                <a:spcPts val="3600"/>
              </a:lnSpc>
              <a:spcBef>
                <a:spcPts val="170"/>
              </a:spcBef>
            </a:pP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系统资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源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的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分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配、驱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动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、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调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度以及管 理数据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的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检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索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、修改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等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操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作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，是不能</a:t>
            </a:r>
            <a:endParaRPr sz="20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90805" marR="86995">
              <a:lnSpc>
                <a:spcPts val="3600"/>
              </a:lnSpc>
              <a:spcBef>
                <a:spcPts val="5"/>
              </a:spcBef>
            </a:pP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允许用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户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程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序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自行处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理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的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，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否则系统 就无安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全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性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管理控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制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之</a:t>
            </a:r>
            <a:r>
              <a:rPr sz="2000" spc="-1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说</a:t>
            </a:r>
            <a:r>
              <a:rPr sz="2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了。</a:t>
            </a:r>
            <a:endParaRPr sz="20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9260" y="2015108"/>
            <a:ext cx="1210310" cy="309245"/>
          </a:xfrm>
          <a:custGeom>
            <a:avLst/>
            <a:gdLst/>
            <a:ahLst/>
            <a:cxnLst/>
            <a:rect l="l" t="t" r="r" b="b"/>
            <a:pathLst>
              <a:path w="1210309" h="309244">
                <a:moveTo>
                  <a:pt x="11049" y="0"/>
                </a:moveTo>
                <a:lnTo>
                  <a:pt x="3428" y="4825"/>
                </a:lnTo>
                <a:lnTo>
                  <a:pt x="1650" y="12445"/>
                </a:lnTo>
                <a:lnTo>
                  <a:pt x="0" y="20192"/>
                </a:lnTo>
                <a:lnTo>
                  <a:pt x="4825" y="27812"/>
                </a:lnTo>
                <a:lnTo>
                  <a:pt x="103759" y="50291"/>
                </a:lnTo>
                <a:lnTo>
                  <a:pt x="111378" y="45465"/>
                </a:lnTo>
                <a:lnTo>
                  <a:pt x="113156" y="37718"/>
                </a:lnTo>
                <a:lnTo>
                  <a:pt x="114935" y="30099"/>
                </a:lnTo>
                <a:lnTo>
                  <a:pt x="110109" y="22351"/>
                </a:lnTo>
                <a:lnTo>
                  <a:pt x="102362" y="20700"/>
                </a:lnTo>
                <a:lnTo>
                  <a:pt x="18796" y="1650"/>
                </a:lnTo>
                <a:lnTo>
                  <a:pt x="11049" y="0"/>
                </a:lnTo>
                <a:close/>
              </a:path>
              <a:path w="1210309" h="309244">
                <a:moveTo>
                  <a:pt x="206121" y="44195"/>
                </a:moveTo>
                <a:lnTo>
                  <a:pt x="198500" y="49021"/>
                </a:lnTo>
                <a:lnTo>
                  <a:pt x="196723" y="56641"/>
                </a:lnTo>
                <a:lnTo>
                  <a:pt x="195072" y="64388"/>
                </a:lnTo>
                <a:lnTo>
                  <a:pt x="199898" y="72008"/>
                </a:lnTo>
                <a:lnTo>
                  <a:pt x="298831" y="94487"/>
                </a:lnTo>
                <a:lnTo>
                  <a:pt x="306450" y="89662"/>
                </a:lnTo>
                <a:lnTo>
                  <a:pt x="308229" y="81914"/>
                </a:lnTo>
                <a:lnTo>
                  <a:pt x="310007" y="74294"/>
                </a:lnTo>
                <a:lnTo>
                  <a:pt x="305181" y="66675"/>
                </a:lnTo>
                <a:lnTo>
                  <a:pt x="206121" y="44195"/>
                </a:lnTo>
                <a:close/>
              </a:path>
              <a:path w="1210309" h="309244">
                <a:moveTo>
                  <a:pt x="401192" y="88391"/>
                </a:moveTo>
                <a:lnTo>
                  <a:pt x="393572" y="93217"/>
                </a:lnTo>
                <a:lnTo>
                  <a:pt x="391794" y="100964"/>
                </a:lnTo>
                <a:lnTo>
                  <a:pt x="390143" y="108585"/>
                </a:lnTo>
                <a:lnTo>
                  <a:pt x="394969" y="116204"/>
                </a:lnTo>
                <a:lnTo>
                  <a:pt x="493903" y="138683"/>
                </a:lnTo>
                <a:lnTo>
                  <a:pt x="501522" y="133857"/>
                </a:lnTo>
                <a:lnTo>
                  <a:pt x="503300" y="126237"/>
                </a:lnTo>
                <a:lnTo>
                  <a:pt x="505079" y="118490"/>
                </a:lnTo>
                <a:lnTo>
                  <a:pt x="500253" y="110870"/>
                </a:lnTo>
                <a:lnTo>
                  <a:pt x="401192" y="88391"/>
                </a:lnTo>
                <a:close/>
              </a:path>
              <a:path w="1210309" h="309244">
                <a:moveTo>
                  <a:pt x="596264" y="132587"/>
                </a:moveTo>
                <a:lnTo>
                  <a:pt x="588644" y="137413"/>
                </a:lnTo>
                <a:lnTo>
                  <a:pt x="586866" y="145161"/>
                </a:lnTo>
                <a:lnTo>
                  <a:pt x="585215" y="152780"/>
                </a:lnTo>
                <a:lnTo>
                  <a:pt x="590041" y="160527"/>
                </a:lnTo>
                <a:lnTo>
                  <a:pt x="597662" y="162178"/>
                </a:lnTo>
                <a:lnTo>
                  <a:pt x="681228" y="181228"/>
                </a:lnTo>
                <a:lnTo>
                  <a:pt x="688974" y="182879"/>
                </a:lnTo>
                <a:lnTo>
                  <a:pt x="696594" y="178053"/>
                </a:lnTo>
                <a:lnTo>
                  <a:pt x="698372" y="170433"/>
                </a:lnTo>
                <a:lnTo>
                  <a:pt x="700150" y="162687"/>
                </a:lnTo>
                <a:lnTo>
                  <a:pt x="695324" y="155066"/>
                </a:lnTo>
                <a:lnTo>
                  <a:pt x="596264" y="132587"/>
                </a:lnTo>
                <a:close/>
              </a:path>
              <a:path w="1210309" h="309244">
                <a:moveTo>
                  <a:pt x="791337" y="176911"/>
                </a:moveTo>
                <a:lnTo>
                  <a:pt x="783716" y="181610"/>
                </a:lnTo>
                <a:lnTo>
                  <a:pt x="781938" y="189356"/>
                </a:lnTo>
                <a:lnTo>
                  <a:pt x="780288" y="197103"/>
                </a:lnTo>
                <a:lnTo>
                  <a:pt x="785113" y="204724"/>
                </a:lnTo>
                <a:lnTo>
                  <a:pt x="884046" y="227202"/>
                </a:lnTo>
                <a:lnTo>
                  <a:pt x="891666" y="222376"/>
                </a:lnTo>
                <a:lnTo>
                  <a:pt x="895222" y="206882"/>
                </a:lnTo>
                <a:lnTo>
                  <a:pt x="890396" y="199262"/>
                </a:lnTo>
                <a:lnTo>
                  <a:pt x="799084" y="178562"/>
                </a:lnTo>
                <a:lnTo>
                  <a:pt x="791337" y="176911"/>
                </a:lnTo>
                <a:close/>
              </a:path>
              <a:path w="1210309" h="309244">
                <a:moveTo>
                  <a:pt x="986409" y="221106"/>
                </a:moveTo>
                <a:lnTo>
                  <a:pt x="978788" y="225932"/>
                </a:lnTo>
                <a:lnTo>
                  <a:pt x="977011" y="233552"/>
                </a:lnTo>
                <a:lnTo>
                  <a:pt x="975360" y="241300"/>
                </a:lnTo>
                <a:lnTo>
                  <a:pt x="980186" y="248919"/>
                </a:lnTo>
                <a:lnTo>
                  <a:pt x="1079118" y="271399"/>
                </a:lnTo>
                <a:lnTo>
                  <a:pt x="1086739" y="266573"/>
                </a:lnTo>
                <a:lnTo>
                  <a:pt x="1088516" y="258825"/>
                </a:lnTo>
                <a:lnTo>
                  <a:pt x="1090294" y="251205"/>
                </a:lnTo>
                <a:lnTo>
                  <a:pt x="1085468" y="243458"/>
                </a:lnTo>
                <a:lnTo>
                  <a:pt x="1077721" y="241807"/>
                </a:lnTo>
                <a:lnTo>
                  <a:pt x="994156" y="222757"/>
                </a:lnTo>
                <a:lnTo>
                  <a:pt x="986409" y="221106"/>
                </a:lnTo>
                <a:close/>
              </a:path>
              <a:path w="1210309" h="309244">
                <a:moveTo>
                  <a:pt x="1136014" y="225678"/>
                </a:moveTo>
                <a:lnTo>
                  <a:pt x="1117091" y="309244"/>
                </a:lnTo>
                <a:lnTo>
                  <a:pt x="1210183" y="286385"/>
                </a:lnTo>
                <a:lnTo>
                  <a:pt x="1136014" y="225678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09447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CP</a:t>
            </a:r>
            <a:r>
              <a:rPr spc="-5" dirty="0"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的两种工作状态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7463"/>
            <a:ext cx="9207500" cy="12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管态（系统态）：执行系统程序的状态，允许执行所有指令。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"/>
            </a:pPr>
            <a:endParaRPr sz="30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目态（用户态）：执行用户程序的状态，只允许执行非特权指令。</a:t>
            </a:r>
            <a:endParaRPr sz="24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+mn-lt"/>
                <a:ea typeface="+mn-ea"/>
                <a:cs typeface="+mn-ea"/>
                <a:sym typeface="+mn-lt"/>
              </a:rPr>
              <a:t>系统调用与一般的过程调用的区别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36953"/>
            <a:ext cx="9327515" cy="450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①	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运行在不同的系统状态：一般的过程调用，其调用程序和被调用程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469900" marR="5080">
              <a:lnSpc>
                <a:spcPct val="170000"/>
              </a:lnSpc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序都运行在相同的状态——系统态或用户态；而系统调用中，调用 程序运行在用户态，被调用程序运行在系统态。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469900" marR="10160" indent="-457200">
              <a:lnSpc>
                <a:spcPct val="170000"/>
              </a:lnSpc>
              <a:spcBef>
                <a:spcPts val="1000"/>
              </a:spcBef>
              <a:tabLst>
                <a:tab pos="469265" algn="l"/>
              </a:tabLst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②	</a:t>
            </a:r>
            <a:r>
              <a:rPr sz="2400" spc="20" dirty="0">
                <a:solidFill>
                  <a:srgbClr val="404040"/>
                </a:solidFill>
                <a:cs typeface="+mn-ea"/>
                <a:sym typeface="+mn-lt"/>
              </a:rPr>
              <a:t>系统调用时状态的转换通过软中断进入，而一般的过程调用并不涉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及到系统状态的转换。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③	</a:t>
            </a:r>
            <a:r>
              <a:rPr sz="2400" spc="20" dirty="0">
                <a:solidFill>
                  <a:srgbClr val="404040"/>
                </a:solidFill>
                <a:cs typeface="+mn-ea"/>
                <a:sym typeface="+mn-lt"/>
              </a:rPr>
              <a:t>返回问题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23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④	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嵌套调用</a:t>
            </a:r>
            <a:endParaRPr sz="24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+mn-lt"/>
                <a:ea typeface="+mn-ea"/>
                <a:cs typeface="+mn-ea"/>
                <a:sym typeface="+mn-lt"/>
              </a:rPr>
              <a:t>系统调用的类型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64563"/>
            <a:ext cx="3225800" cy="338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进程控制类系统调用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/>
            </a:pPr>
            <a:endParaRPr sz="23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文件操纵类系统调用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SimSun"/>
              <a:buAutoNum type="arabicPeriod"/>
            </a:pPr>
            <a:endParaRPr sz="23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进程通信类系统调用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SimSun"/>
              <a:buAutoNum type="arabicPeriod"/>
            </a:pPr>
            <a:endParaRPr sz="23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设备管理类系统调用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/>
            </a:pPr>
            <a:endParaRPr sz="235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信息维护类系统调用</a:t>
            </a:r>
            <a:endParaRPr sz="24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490" y="2740228"/>
            <a:ext cx="330835" cy="22967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ts val="3000"/>
              </a:lnSpc>
              <a:spcBef>
                <a:spcPts val="80"/>
              </a:spcBef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操 作 系 统 接 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9505" y="242049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操作员级接口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9505" y="5006085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程序员级接口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5157" y="177279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脱机命令接口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5157" y="3009391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联机命令接口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545" y="2650947"/>
            <a:ext cx="3378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字符显示式联机用户接口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545" y="3531234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图形化联机用户接口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8794" y="5006085"/>
            <a:ext cx="124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系统调用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318" y="1774063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作业控制说明语言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3969" y="2434589"/>
            <a:ext cx="527685" cy="2933700"/>
          </a:xfrm>
          <a:custGeom>
            <a:avLst/>
            <a:gdLst/>
            <a:ahLst/>
            <a:cxnLst/>
            <a:rect l="l" t="t" r="r" b="b"/>
            <a:pathLst>
              <a:path w="527685" h="2933700">
                <a:moveTo>
                  <a:pt x="527304" y="2933700"/>
                </a:moveTo>
                <a:lnTo>
                  <a:pt x="457194" y="2932129"/>
                </a:lnTo>
                <a:lnTo>
                  <a:pt x="394207" y="2927698"/>
                </a:lnTo>
                <a:lnTo>
                  <a:pt x="340852" y="2920825"/>
                </a:lnTo>
                <a:lnTo>
                  <a:pt x="299635" y="2911931"/>
                </a:lnTo>
                <a:lnTo>
                  <a:pt x="263652" y="2889758"/>
                </a:lnTo>
                <a:lnTo>
                  <a:pt x="263652" y="1510792"/>
                </a:lnTo>
                <a:lnTo>
                  <a:pt x="254238" y="1499114"/>
                </a:lnTo>
                <a:lnTo>
                  <a:pt x="186451" y="1479724"/>
                </a:lnTo>
                <a:lnTo>
                  <a:pt x="133096" y="1472851"/>
                </a:lnTo>
                <a:lnTo>
                  <a:pt x="70109" y="1468420"/>
                </a:lnTo>
                <a:lnTo>
                  <a:pt x="0" y="1466850"/>
                </a:lnTo>
                <a:lnTo>
                  <a:pt x="70109" y="1465279"/>
                </a:lnTo>
                <a:lnTo>
                  <a:pt x="133095" y="1460848"/>
                </a:lnTo>
                <a:lnTo>
                  <a:pt x="186451" y="1453975"/>
                </a:lnTo>
                <a:lnTo>
                  <a:pt x="227668" y="1445081"/>
                </a:lnTo>
                <a:lnTo>
                  <a:pt x="263652" y="1422908"/>
                </a:lnTo>
                <a:lnTo>
                  <a:pt x="263652" y="43942"/>
                </a:lnTo>
                <a:lnTo>
                  <a:pt x="273065" y="32264"/>
                </a:lnTo>
                <a:lnTo>
                  <a:pt x="299635" y="21768"/>
                </a:lnTo>
                <a:lnTo>
                  <a:pt x="340852" y="12874"/>
                </a:lnTo>
                <a:lnTo>
                  <a:pt x="394207" y="6001"/>
                </a:lnTo>
                <a:lnTo>
                  <a:pt x="457194" y="1570"/>
                </a:lnTo>
                <a:lnTo>
                  <a:pt x="527304" y="0"/>
                </a:lnTo>
              </a:path>
            </a:pathLst>
          </a:custGeom>
          <a:ln w="38100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7150" y="1962150"/>
            <a:ext cx="528955" cy="1320165"/>
          </a:xfrm>
          <a:custGeom>
            <a:avLst/>
            <a:gdLst/>
            <a:ahLst/>
            <a:cxnLst/>
            <a:rect l="l" t="t" r="r" b="b"/>
            <a:pathLst>
              <a:path w="528954" h="1320164">
                <a:moveTo>
                  <a:pt x="528827" y="1319784"/>
                </a:moveTo>
                <a:lnTo>
                  <a:pt x="458529" y="1318212"/>
                </a:lnTo>
                <a:lnTo>
                  <a:pt x="395365" y="1313777"/>
                </a:lnTo>
                <a:lnTo>
                  <a:pt x="341852" y="1306893"/>
                </a:lnTo>
                <a:lnTo>
                  <a:pt x="300510" y="1297977"/>
                </a:lnTo>
                <a:lnTo>
                  <a:pt x="264413" y="1275714"/>
                </a:lnTo>
                <a:lnTo>
                  <a:pt x="264413" y="703961"/>
                </a:lnTo>
                <a:lnTo>
                  <a:pt x="254970" y="692229"/>
                </a:lnTo>
                <a:lnTo>
                  <a:pt x="186975" y="672782"/>
                </a:lnTo>
                <a:lnTo>
                  <a:pt x="133462" y="665898"/>
                </a:lnTo>
                <a:lnTo>
                  <a:pt x="70298" y="661463"/>
                </a:lnTo>
                <a:lnTo>
                  <a:pt x="0" y="659891"/>
                </a:lnTo>
                <a:lnTo>
                  <a:pt x="70298" y="658320"/>
                </a:lnTo>
                <a:lnTo>
                  <a:pt x="133462" y="653885"/>
                </a:lnTo>
                <a:lnTo>
                  <a:pt x="186975" y="647001"/>
                </a:lnTo>
                <a:lnTo>
                  <a:pt x="228317" y="638085"/>
                </a:lnTo>
                <a:lnTo>
                  <a:pt x="264413" y="615823"/>
                </a:lnTo>
                <a:lnTo>
                  <a:pt x="264413" y="44069"/>
                </a:lnTo>
                <a:lnTo>
                  <a:pt x="273857" y="32337"/>
                </a:lnTo>
                <a:lnTo>
                  <a:pt x="300510" y="21806"/>
                </a:lnTo>
                <a:lnTo>
                  <a:pt x="341852" y="12890"/>
                </a:lnTo>
                <a:lnTo>
                  <a:pt x="395365" y="6006"/>
                </a:lnTo>
                <a:lnTo>
                  <a:pt x="458529" y="1571"/>
                </a:lnTo>
                <a:lnTo>
                  <a:pt x="528827" y="0"/>
                </a:lnTo>
              </a:path>
            </a:pathLst>
          </a:custGeom>
          <a:ln w="38100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69785" y="2777489"/>
            <a:ext cx="315595" cy="1051560"/>
          </a:xfrm>
          <a:custGeom>
            <a:avLst/>
            <a:gdLst/>
            <a:ahLst/>
            <a:cxnLst/>
            <a:rect l="l" t="t" r="r" b="b"/>
            <a:pathLst>
              <a:path w="315595" h="1051560">
                <a:moveTo>
                  <a:pt x="315468" y="1051560"/>
                </a:moveTo>
                <a:lnTo>
                  <a:pt x="254067" y="1049488"/>
                </a:lnTo>
                <a:lnTo>
                  <a:pt x="203930" y="1043844"/>
                </a:lnTo>
                <a:lnTo>
                  <a:pt x="170128" y="1035486"/>
                </a:lnTo>
                <a:lnTo>
                  <a:pt x="157734" y="1025271"/>
                </a:lnTo>
                <a:lnTo>
                  <a:pt x="157734" y="552069"/>
                </a:lnTo>
                <a:lnTo>
                  <a:pt x="145339" y="541853"/>
                </a:lnTo>
                <a:lnTo>
                  <a:pt x="111537" y="533495"/>
                </a:lnTo>
                <a:lnTo>
                  <a:pt x="61400" y="527851"/>
                </a:lnTo>
                <a:lnTo>
                  <a:pt x="0" y="525780"/>
                </a:lnTo>
                <a:lnTo>
                  <a:pt x="61400" y="523708"/>
                </a:lnTo>
                <a:lnTo>
                  <a:pt x="111537" y="518064"/>
                </a:lnTo>
                <a:lnTo>
                  <a:pt x="145339" y="509706"/>
                </a:lnTo>
                <a:lnTo>
                  <a:pt x="157734" y="499490"/>
                </a:lnTo>
                <a:lnTo>
                  <a:pt x="157734" y="26288"/>
                </a:lnTo>
                <a:lnTo>
                  <a:pt x="170128" y="16073"/>
                </a:lnTo>
                <a:lnTo>
                  <a:pt x="203930" y="7715"/>
                </a:lnTo>
                <a:lnTo>
                  <a:pt x="254067" y="2071"/>
                </a:lnTo>
                <a:lnTo>
                  <a:pt x="315468" y="0"/>
                </a:lnTo>
              </a:path>
            </a:pathLst>
          </a:custGeom>
          <a:ln w="38100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37781" y="1962150"/>
            <a:ext cx="908050" cy="1905"/>
          </a:xfrm>
          <a:custGeom>
            <a:avLst/>
            <a:gdLst/>
            <a:ahLst/>
            <a:cxnLst/>
            <a:rect l="l" t="t" r="r" b="b"/>
            <a:pathLst>
              <a:path w="908050" h="1905">
                <a:moveTo>
                  <a:pt x="0" y="0"/>
                </a:moveTo>
                <a:lnTo>
                  <a:pt x="907542" y="1397"/>
                </a:lnTo>
              </a:path>
            </a:pathLst>
          </a:custGeom>
          <a:ln w="38100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42765" y="5189982"/>
            <a:ext cx="908050" cy="1905"/>
          </a:xfrm>
          <a:custGeom>
            <a:avLst/>
            <a:gdLst/>
            <a:ahLst/>
            <a:cxnLst/>
            <a:rect l="l" t="t" r="r" b="b"/>
            <a:pathLst>
              <a:path w="908050" h="1904">
                <a:moveTo>
                  <a:pt x="0" y="0"/>
                </a:moveTo>
                <a:lnTo>
                  <a:pt x="907542" y="1397"/>
                </a:lnTo>
              </a:path>
            </a:pathLst>
          </a:custGeom>
          <a:ln w="38100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91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350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CH8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操作系统接口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8.1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用户接口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09369"/>
            <a:ext cx="8293734" cy="455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▶	</a:t>
            </a:r>
            <a:r>
              <a:rPr sz="2400" spc="-17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基本思想：用户在终端键入命令，或向OS提交作业书来取得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OS的服务，并控制自己程序的运行。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▶	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用户接口分为三类：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①</a:t>
            </a:r>
            <a:r>
              <a:rPr sz="1900" spc="-15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字符显示式联机接口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②</a:t>
            </a:r>
            <a:r>
              <a:rPr sz="1900" spc="-13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图形化联机用户接口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900" spc="2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③</a:t>
            </a:r>
            <a:r>
              <a:rPr sz="1900" spc="-114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脱机用户接口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43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8.1.1</a:t>
            </a:r>
            <a:r>
              <a:rPr spc="-7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字符显示式联机接口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66747"/>
            <a:ext cx="9578340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字符显示式联机接口，又称为联机命令接口，是指用户通过命令语言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实现对作业的控制，以及取得操作系统的服务。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▶	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命令语言：以命令为基本单位，只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是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OS完成特定的功能。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725805" marR="5080" indent="-358140">
              <a:lnSpc>
                <a:spcPct val="200100"/>
              </a:lnSpc>
              <a:spcBef>
                <a:spcPts val="1005"/>
              </a:spcBef>
            </a:pPr>
            <a:r>
              <a:rPr sz="1900" spc="2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①</a:t>
            </a:r>
            <a:r>
              <a:rPr sz="1900" spc="-15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命令行方式：以行为单位；以回车符作为命令的结束标志；间断式 的串行执行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②</a:t>
            </a:r>
            <a:r>
              <a:rPr sz="1900" spc="-8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批命令方式：用户预先把一系列命令组织在批命令文件中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7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8.1.2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图形化联机用户接口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09369"/>
            <a:ext cx="9208770" cy="3129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4318000" algn="l"/>
                <a:tab pos="5080000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图形用户接口GUI（Graphics	User	Interface）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WIMP技术：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窗口（Window）、图标（Icon）、菜单（Menu）、鼠标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225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>
              <a:lnSpc>
                <a:spcPct val="100000"/>
              </a:lnSpc>
              <a:tabLst>
                <a:tab pos="2031364" algn="l"/>
              </a:tabLst>
            </a:pP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（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Pointing	</a:t>
            </a: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device）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Windows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的GUI：explorer.exe；事件驱动控制方式</a:t>
            </a:r>
            <a:endParaRPr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9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8.1.3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脱机用户接口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55826"/>
            <a:ext cx="10104120" cy="4991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spc="-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脱机命令接口：作业控制说明语言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641985" indent="-35750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1985" algn="l"/>
                <a:tab pos="642620" algn="l"/>
              </a:tabLst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批处理系统中，用户提交给系统的一个计算任务，就是一个作业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"/>
            </a:pPr>
            <a:endParaRPr sz="28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641985" indent="-35750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41985" algn="l"/>
                <a:tab pos="642620" algn="l"/>
              </a:tabLst>
            </a:pPr>
            <a:r>
              <a:rPr sz="2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批作业=程序+数据+作业控制说明书</a:t>
            </a:r>
          </a:p>
          <a:p>
            <a:pPr marL="641985" marR="5080" indent="-356870">
              <a:lnSpc>
                <a:spcPct val="190100"/>
              </a:lnSpc>
              <a:spcBef>
                <a:spcPts val="99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1985" algn="l"/>
                <a:tab pos="642620" algn="l"/>
              </a:tabLst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作业控制说明书由作业控制语言编写，也就是由一条条控制作业如何运 行的命令组成。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28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641985" indent="-35750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41985" algn="l"/>
                <a:tab pos="642620" algn="l"/>
              </a:tabLst>
            </a:pP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作业控制说明语言是由一组作业控制命令组成的集合，专门用于批处理</a:t>
            </a:r>
            <a:endParaRPr sz="24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64198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系统。</a:t>
            </a:r>
            <a:endParaRPr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135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8.2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联机命令接口的实现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11171"/>
            <a:ext cx="8359140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终端用户使用联机命令接口，实现人机交互。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①</a:t>
            </a:r>
            <a:r>
              <a:rPr sz="1900" spc="-114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键盘终端处理程序：接收用户从终端键入的命令和数据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②</a:t>
            </a:r>
            <a:r>
              <a:rPr sz="1900" spc="-145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命令解释程序：识别键入的命令，转相应的命令处理程序</a:t>
            </a:r>
            <a:endParaRPr sz="24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11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8.2.1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键盘终端处理程序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22501"/>
            <a:ext cx="2567940" cy="450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主要功能：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①</a:t>
            </a:r>
            <a:r>
              <a:rPr sz="1900" spc="-155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字符接收功能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②</a:t>
            </a:r>
            <a:r>
              <a:rPr sz="1900" spc="-155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字符缓冲功能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③</a:t>
            </a:r>
            <a:r>
              <a:rPr sz="1900" spc="-155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回送显示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④</a:t>
            </a:r>
            <a:r>
              <a:rPr sz="1900" spc="-145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屏幕编辑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67665">
              <a:lnSpc>
                <a:spcPct val="100000"/>
              </a:lnSpc>
            </a:pPr>
            <a:r>
              <a:rPr sz="1900" spc="20" dirty="0">
                <a:solidFill>
                  <a:srgbClr val="90C225"/>
                </a:solidFill>
                <a:cs typeface="+mn-ea"/>
                <a:sym typeface="+mn-lt"/>
              </a:rPr>
              <a:t>⑤</a:t>
            </a:r>
            <a:r>
              <a:rPr sz="1900" spc="-145" dirty="0">
                <a:solidFill>
                  <a:srgbClr val="90C225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特殊字符处理</a:t>
            </a:r>
            <a:endParaRPr sz="24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9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dirty="0">
                <a:latin typeface="+mn-lt"/>
                <a:ea typeface="+mn-ea"/>
                <a:cs typeface="+mn-ea"/>
                <a:sym typeface="+mn-lt"/>
              </a:rPr>
              <a:t>8.2.2	</a:t>
            </a:r>
            <a:r>
              <a:rPr spc="10" dirty="0">
                <a:latin typeface="+mn-lt"/>
                <a:ea typeface="+mn-ea"/>
                <a:cs typeface="+mn-ea"/>
                <a:sym typeface="+mn-lt"/>
              </a:rPr>
              <a:t>命令解释程序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49933"/>
            <a:ext cx="9056370" cy="357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命令解释程序位于OS的最高层，能直接与用户交互。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 marR="158115" indent="-342900">
              <a:lnSpc>
                <a:spcPct val="2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spc="-170" dirty="0">
                <a:solidFill>
                  <a:srgbClr val="404040"/>
                </a:solidFill>
                <a:cs typeface="+mn-ea"/>
                <a:sym typeface="+mn-lt"/>
              </a:rPr>
              <a:t>主要功能：先对用户输入的命令进行解释，然后转入相应命令的 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处理程序去执行。</a:t>
            </a:r>
            <a:endParaRPr sz="24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marL="355600" marR="5080" indent="-342900">
              <a:lnSpc>
                <a:spcPct val="2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cs typeface="+mn-ea"/>
                <a:sym typeface="+mn-lt"/>
              </a:rPr>
              <a:t>▶	</a:t>
            </a:r>
            <a:r>
              <a:rPr sz="2400" spc="-170" dirty="0">
                <a:solidFill>
                  <a:srgbClr val="404040"/>
                </a:solidFill>
                <a:cs typeface="+mn-ea"/>
                <a:sym typeface="+mn-lt"/>
              </a:rPr>
              <a:t>M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S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-DOS中的命令解释程序是COMMAND.COM，UNIX中的命令解释程序 </a:t>
            </a:r>
            <a:r>
              <a:rPr sz="2400" spc="-5" dirty="0">
                <a:solidFill>
                  <a:srgbClr val="404040"/>
                </a:solidFill>
                <a:cs typeface="+mn-ea"/>
                <a:sym typeface="+mn-lt"/>
              </a:rPr>
              <a:t>是Shell</a:t>
            </a:r>
            <a:r>
              <a:rPr sz="2400" dirty="0">
                <a:solidFill>
                  <a:srgbClr val="404040"/>
                </a:solidFill>
                <a:cs typeface="+mn-ea"/>
                <a:sym typeface="+mn-lt"/>
              </a:rPr>
              <a:t>。</a:t>
            </a:r>
            <a:endParaRPr sz="240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1mly3x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410</Words>
  <Application>Microsoft Office PowerPoint</Application>
  <PresentationFormat>宽屏</PresentationFormat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SimSun</vt:lpstr>
      <vt:lpstr>Arial</vt:lpstr>
      <vt:lpstr>Wingdings</vt:lpstr>
      <vt:lpstr>Office Theme</vt:lpstr>
      <vt:lpstr>CH8 操作系统接口</vt:lpstr>
      <vt:lpstr>CH8 操作系统接口</vt:lpstr>
      <vt:lpstr>8.1 用户接口</vt:lpstr>
      <vt:lpstr>8.1.1 字符显示式联机接口</vt:lpstr>
      <vt:lpstr>8.1.2 图形化联机用户接口</vt:lpstr>
      <vt:lpstr>8.1.3 脱机用户接口</vt:lpstr>
      <vt:lpstr>8.2 联机命令接口的实现</vt:lpstr>
      <vt:lpstr>8.2.1 键盘终端处理程序</vt:lpstr>
      <vt:lpstr>8.2.2 命令解释程序</vt:lpstr>
      <vt:lpstr>8.2.2 命令解释程序</vt:lpstr>
      <vt:lpstr>命令解释程序的工作流程：以MS-DOS的</vt:lpstr>
      <vt:lpstr>8.3 系统调用（System Call）</vt:lpstr>
      <vt:lpstr>特权指令和非特权指令</vt:lpstr>
      <vt:lpstr>CPU的两种工作状态</vt:lpstr>
      <vt:lpstr>系统调用与一般的过程调用的区别</vt:lpstr>
      <vt:lpstr>系统调用的类型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CH8  操作系统接口</dc:title>
  <dc:creator>龙羿 夏</dc:creator>
  <cp:lastModifiedBy>M19121</cp:lastModifiedBy>
  <cp:revision>3</cp:revision>
  <dcterms:created xsi:type="dcterms:W3CDTF">2022-11-06T08:51:47Z</dcterms:created>
  <dcterms:modified xsi:type="dcterms:W3CDTF">2022-11-06T10:22:28Z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