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7"/>
  </p:notesMasterIdLst>
  <p:sldIdLst>
    <p:sldId id="273" r:id="rId3"/>
    <p:sldId id="526" r:id="rId4"/>
    <p:sldId id="527" r:id="rId5"/>
    <p:sldId id="528" r:id="rId6"/>
    <p:sldId id="529" r:id="rId7"/>
    <p:sldId id="530" r:id="rId8"/>
    <p:sldId id="535" r:id="rId9"/>
    <p:sldId id="531" r:id="rId10"/>
    <p:sldId id="532" r:id="rId11"/>
    <p:sldId id="533" r:id="rId12"/>
    <p:sldId id="536" r:id="rId13"/>
    <p:sldId id="539" r:id="rId14"/>
    <p:sldId id="538" r:id="rId15"/>
    <p:sldId id="53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8679" autoAdjust="0"/>
  </p:normalViewPr>
  <p:slideViewPr>
    <p:cSldViewPr snapToGrid="0">
      <p:cViewPr varScale="1">
        <p:scale>
          <a:sx n="87" d="100"/>
          <a:sy n="87" d="100"/>
        </p:scale>
        <p:origin x="13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E51B90-83DA-4CF7-9447-374DF2FF154C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124FCACD-E835-438B-A1E7-750229F7FFD0}">
      <dgm:prSet phldrT="[文本]"/>
      <dgm:spPr/>
      <dgm:t>
        <a:bodyPr/>
        <a:lstStyle/>
        <a:p>
          <a:r>
            <a:rPr lang="en-US" altLang="zh-CN" dirty="0"/>
            <a:t>strings.xml</a:t>
          </a:r>
          <a:r>
            <a:rPr lang="zh-CN" altLang="en-US" dirty="0"/>
            <a:t>文件中</a:t>
          </a:r>
          <a:endParaRPr lang="en-US" altLang="zh-CN" dirty="0"/>
        </a:p>
        <a:p>
          <a:r>
            <a:rPr lang="zh-CN" altLang="en-US" dirty="0"/>
            <a:t>准备数组资源</a:t>
          </a:r>
        </a:p>
      </dgm:t>
    </dgm:pt>
    <dgm:pt modelId="{C513B7E9-7A0C-4C87-AA6D-850E27AEB6B1}" type="parTrans" cxnId="{836E6E57-837B-4720-8930-16362E7B17F3}">
      <dgm:prSet/>
      <dgm:spPr/>
      <dgm:t>
        <a:bodyPr/>
        <a:lstStyle/>
        <a:p>
          <a:endParaRPr lang="zh-CN" altLang="en-US"/>
        </a:p>
      </dgm:t>
    </dgm:pt>
    <dgm:pt modelId="{5C6CB049-9810-4EEC-8331-C644B8C5C9BD}" type="sibTrans" cxnId="{836E6E57-837B-4720-8930-16362E7B17F3}">
      <dgm:prSet/>
      <dgm:spPr/>
      <dgm:t>
        <a:bodyPr/>
        <a:lstStyle/>
        <a:p>
          <a:endParaRPr lang="zh-CN" altLang="en-US"/>
        </a:p>
      </dgm:t>
    </dgm:pt>
    <dgm:pt modelId="{2D565137-E4B2-4A8A-8CD4-DD4E65AAC897}">
      <dgm:prSet phldrT="[文本]"/>
      <dgm:spPr/>
      <dgm:t>
        <a:bodyPr/>
        <a:lstStyle/>
        <a:p>
          <a:r>
            <a:rPr lang="zh-CN" altLang="en-US" dirty="0"/>
            <a:t>布局文件中</a:t>
          </a:r>
          <a:endParaRPr lang="en-US" altLang="zh-CN" dirty="0"/>
        </a:p>
        <a:p>
          <a:r>
            <a:rPr lang="zh-CN" altLang="en-US" dirty="0"/>
            <a:t>添加</a:t>
          </a:r>
          <a:r>
            <a:rPr lang="en-US" altLang="zh-CN" dirty="0" err="1"/>
            <a:t>ListView</a:t>
          </a:r>
          <a:r>
            <a:rPr lang="zh-CN" altLang="en-US" dirty="0"/>
            <a:t>控件</a:t>
          </a:r>
        </a:p>
      </dgm:t>
    </dgm:pt>
    <dgm:pt modelId="{E78A8A07-09A4-4B14-A71A-D3CF6B79D932}" type="parTrans" cxnId="{28596091-DE78-45E4-B9A8-0D908C9B1EDA}">
      <dgm:prSet/>
      <dgm:spPr/>
      <dgm:t>
        <a:bodyPr/>
        <a:lstStyle/>
        <a:p>
          <a:endParaRPr lang="zh-CN" altLang="en-US"/>
        </a:p>
      </dgm:t>
    </dgm:pt>
    <dgm:pt modelId="{56495035-84CA-4E24-95D0-032A1FA3994F}" type="sibTrans" cxnId="{28596091-DE78-45E4-B9A8-0D908C9B1EDA}">
      <dgm:prSet/>
      <dgm:spPr/>
      <dgm:t>
        <a:bodyPr/>
        <a:lstStyle/>
        <a:p>
          <a:endParaRPr lang="zh-CN" altLang="en-US"/>
        </a:p>
      </dgm:t>
    </dgm:pt>
    <dgm:pt modelId="{0EB23F95-3BAE-4E74-8FCD-A2AEC063B8EC}">
      <dgm:prSet phldrT="[文本]"/>
      <dgm:spPr/>
      <dgm:t>
        <a:bodyPr/>
        <a:lstStyle/>
        <a:p>
          <a:r>
            <a:rPr lang="zh-CN" altLang="en-US" dirty="0"/>
            <a:t>布局文件中</a:t>
          </a:r>
          <a:endParaRPr lang="en-US" altLang="zh-CN" dirty="0"/>
        </a:p>
        <a:p>
          <a:r>
            <a:rPr lang="zh-CN" altLang="en-US" dirty="0"/>
            <a:t>设置</a:t>
          </a:r>
          <a:r>
            <a:rPr lang="en-US" altLang="zh-CN" dirty="0" err="1"/>
            <a:t>ListView</a:t>
          </a:r>
          <a:r>
            <a:rPr lang="zh-CN" altLang="en-US" dirty="0"/>
            <a:t>控件的</a:t>
          </a:r>
          <a:r>
            <a:rPr lang="en-US" altLang="zh-CN" dirty="0"/>
            <a:t>entries</a:t>
          </a:r>
          <a:r>
            <a:rPr lang="zh-CN" altLang="en-US" dirty="0"/>
            <a:t>属性</a:t>
          </a:r>
        </a:p>
      </dgm:t>
    </dgm:pt>
    <dgm:pt modelId="{AF355B61-4A9A-4409-AC40-D2E48C1CACF0}" type="parTrans" cxnId="{68490EEB-A8FC-454C-B9AE-A26BCD1F7154}">
      <dgm:prSet/>
      <dgm:spPr/>
      <dgm:t>
        <a:bodyPr/>
        <a:lstStyle/>
        <a:p>
          <a:endParaRPr lang="zh-CN" altLang="en-US"/>
        </a:p>
      </dgm:t>
    </dgm:pt>
    <dgm:pt modelId="{DAE8681F-7F03-4AB9-9336-26319DDE65CE}" type="sibTrans" cxnId="{68490EEB-A8FC-454C-B9AE-A26BCD1F7154}">
      <dgm:prSet/>
      <dgm:spPr/>
      <dgm:t>
        <a:bodyPr/>
        <a:lstStyle/>
        <a:p>
          <a:endParaRPr lang="zh-CN" altLang="en-US"/>
        </a:p>
      </dgm:t>
    </dgm:pt>
    <dgm:pt modelId="{1C59E88A-1C55-4514-A1B7-260E539A3DB0}" type="pres">
      <dgm:prSet presAssocID="{7BE51B90-83DA-4CF7-9447-374DF2FF154C}" presName="Name0" presStyleCnt="0">
        <dgm:presLayoutVars>
          <dgm:dir/>
          <dgm:resizeHandles val="exact"/>
        </dgm:presLayoutVars>
      </dgm:prSet>
      <dgm:spPr/>
    </dgm:pt>
    <dgm:pt modelId="{ED7F600D-0A21-402D-96CF-751D615488E7}" type="pres">
      <dgm:prSet presAssocID="{124FCACD-E835-438B-A1E7-750229F7FFD0}" presName="node" presStyleLbl="node1" presStyleIdx="0" presStyleCnt="3">
        <dgm:presLayoutVars>
          <dgm:bulletEnabled val="1"/>
        </dgm:presLayoutVars>
      </dgm:prSet>
      <dgm:spPr/>
    </dgm:pt>
    <dgm:pt modelId="{D806EE39-8777-4D45-9C54-C33FC00D681D}" type="pres">
      <dgm:prSet presAssocID="{5C6CB049-9810-4EEC-8331-C644B8C5C9BD}" presName="sibTrans" presStyleLbl="sibTrans2D1" presStyleIdx="0" presStyleCnt="2"/>
      <dgm:spPr/>
    </dgm:pt>
    <dgm:pt modelId="{7461E749-4281-44C1-A463-D5797419D71F}" type="pres">
      <dgm:prSet presAssocID="{5C6CB049-9810-4EEC-8331-C644B8C5C9BD}" presName="connectorText" presStyleLbl="sibTrans2D1" presStyleIdx="0" presStyleCnt="2"/>
      <dgm:spPr/>
    </dgm:pt>
    <dgm:pt modelId="{51D00E8A-6013-44BA-884F-EBE0C2C7EBA4}" type="pres">
      <dgm:prSet presAssocID="{2D565137-E4B2-4A8A-8CD4-DD4E65AAC897}" presName="node" presStyleLbl="node1" presStyleIdx="1" presStyleCnt="3">
        <dgm:presLayoutVars>
          <dgm:bulletEnabled val="1"/>
        </dgm:presLayoutVars>
      </dgm:prSet>
      <dgm:spPr/>
    </dgm:pt>
    <dgm:pt modelId="{C5816B09-6D83-4D59-BE6E-7DF4B2C99837}" type="pres">
      <dgm:prSet presAssocID="{56495035-84CA-4E24-95D0-032A1FA3994F}" presName="sibTrans" presStyleLbl="sibTrans2D1" presStyleIdx="1" presStyleCnt="2"/>
      <dgm:spPr/>
    </dgm:pt>
    <dgm:pt modelId="{B0A22F59-D90F-4CB4-A72C-6BAE27683C8D}" type="pres">
      <dgm:prSet presAssocID="{56495035-84CA-4E24-95D0-032A1FA3994F}" presName="connectorText" presStyleLbl="sibTrans2D1" presStyleIdx="1" presStyleCnt="2"/>
      <dgm:spPr/>
    </dgm:pt>
    <dgm:pt modelId="{FE180086-392C-4DB5-923A-4EC0B7C59437}" type="pres">
      <dgm:prSet presAssocID="{0EB23F95-3BAE-4E74-8FCD-A2AEC063B8EC}" presName="node" presStyleLbl="node1" presStyleIdx="2" presStyleCnt="3">
        <dgm:presLayoutVars>
          <dgm:bulletEnabled val="1"/>
        </dgm:presLayoutVars>
      </dgm:prSet>
      <dgm:spPr/>
    </dgm:pt>
  </dgm:ptLst>
  <dgm:cxnLst>
    <dgm:cxn modelId="{13A4A234-333C-4346-B01F-5AF8B0637505}" type="presOf" srcId="{56495035-84CA-4E24-95D0-032A1FA3994F}" destId="{C5816B09-6D83-4D59-BE6E-7DF4B2C99837}" srcOrd="0" destOrd="0" presId="urn:microsoft.com/office/officeart/2005/8/layout/process1"/>
    <dgm:cxn modelId="{82A17E43-9046-490D-A7BC-95C45AE343F8}" type="presOf" srcId="{124FCACD-E835-438B-A1E7-750229F7FFD0}" destId="{ED7F600D-0A21-402D-96CF-751D615488E7}" srcOrd="0" destOrd="0" presId="urn:microsoft.com/office/officeart/2005/8/layout/process1"/>
    <dgm:cxn modelId="{CA847644-5242-47DA-A434-370CEDACB8BF}" type="presOf" srcId="{7BE51B90-83DA-4CF7-9447-374DF2FF154C}" destId="{1C59E88A-1C55-4514-A1B7-260E539A3DB0}" srcOrd="0" destOrd="0" presId="urn:microsoft.com/office/officeart/2005/8/layout/process1"/>
    <dgm:cxn modelId="{B8DE9348-6EB2-4B89-82E3-75659A612A45}" type="presOf" srcId="{5C6CB049-9810-4EEC-8331-C644B8C5C9BD}" destId="{D806EE39-8777-4D45-9C54-C33FC00D681D}" srcOrd="0" destOrd="0" presId="urn:microsoft.com/office/officeart/2005/8/layout/process1"/>
    <dgm:cxn modelId="{836E6E57-837B-4720-8930-16362E7B17F3}" srcId="{7BE51B90-83DA-4CF7-9447-374DF2FF154C}" destId="{124FCACD-E835-438B-A1E7-750229F7FFD0}" srcOrd="0" destOrd="0" parTransId="{C513B7E9-7A0C-4C87-AA6D-850E27AEB6B1}" sibTransId="{5C6CB049-9810-4EEC-8331-C644B8C5C9BD}"/>
    <dgm:cxn modelId="{E1B86D81-3659-4BFB-B9FA-5C08AE57C67D}" type="presOf" srcId="{2D565137-E4B2-4A8A-8CD4-DD4E65AAC897}" destId="{51D00E8A-6013-44BA-884F-EBE0C2C7EBA4}" srcOrd="0" destOrd="0" presId="urn:microsoft.com/office/officeart/2005/8/layout/process1"/>
    <dgm:cxn modelId="{28596091-DE78-45E4-B9A8-0D908C9B1EDA}" srcId="{7BE51B90-83DA-4CF7-9447-374DF2FF154C}" destId="{2D565137-E4B2-4A8A-8CD4-DD4E65AAC897}" srcOrd="1" destOrd="0" parTransId="{E78A8A07-09A4-4B14-A71A-D3CF6B79D932}" sibTransId="{56495035-84CA-4E24-95D0-032A1FA3994F}"/>
    <dgm:cxn modelId="{86873EB5-066E-4E69-8F39-F70654001483}" type="presOf" srcId="{0EB23F95-3BAE-4E74-8FCD-A2AEC063B8EC}" destId="{FE180086-392C-4DB5-923A-4EC0B7C59437}" srcOrd="0" destOrd="0" presId="urn:microsoft.com/office/officeart/2005/8/layout/process1"/>
    <dgm:cxn modelId="{9EF098C1-D901-4F5C-BA73-F87AD53D5793}" type="presOf" srcId="{56495035-84CA-4E24-95D0-032A1FA3994F}" destId="{B0A22F59-D90F-4CB4-A72C-6BAE27683C8D}" srcOrd="1" destOrd="0" presId="urn:microsoft.com/office/officeart/2005/8/layout/process1"/>
    <dgm:cxn modelId="{413E5DE7-AA44-4414-B22F-405E44D39D24}" type="presOf" srcId="{5C6CB049-9810-4EEC-8331-C644B8C5C9BD}" destId="{7461E749-4281-44C1-A463-D5797419D71F}" srcOrd="1" destOrd="0" presId="urn:microsoft.com/office/officeart/2005/8/layout/process1"/>
    <dgm:cxn modelId="{68490EEB-A8FC-454C-B9AE-A26BCD1F7154}" srcId="{7BE51B90-83DA-4CF7-9447-374DF2FF154C}" destId="{0EB23F95-3BAE-4E74-8FCD-A2AEC063B8EC}" srcOrd="2" destOrd="0" parTransId="{AF355B61-4A9A-4409-AC40-D2E48C1CACF0}" sibTransId="{DAE8681F-7F03-4AB9-9336-26319DDE65CE}"/>
    <dgm:cxn modelId="{40EE7DE0-1622-4B38-B597-174907ED2476}" type="presParOf" srcId="{1C59E88A-1C55-4514-A1B7-260E539A3DB0}" destId="{ED7F600D-0A21-402D-96CF-751D615488E7}" srcOrd="0" destOrd="0" presId="urn:microsoft.com/office/officeart/2005/8/layout/process1"/>
    <dgm:cxn modelId="{4D529B6E-49BB-48CC-93F2-543CA3F97D81}" type="presParOf" srcId="{1C59E88A-1C55-4514-A1B7-260E539A3DB0}" destId="{D806EE39-8777-4D45-9C54-C33FC00D681D}" srcOrd="1" destOrd="0" presId="urn:microsoft.com/office/officeart/2005/8/layout/process1"/>
    <dgm:cxn modelId="{2D6A33C4-E5CB-4150-8E8F-262713D9B95D}" type="presParOf" srcId="{D806EE39-8777-4D45-9C54-C33FC00D681D}" destId="{7461E749-4281-44C1-A463-D5797419D71F}" srcOrd="0" destOrd="0" presId="urn:microsoft.com/office/officeart/2005/8/layout/process1"/>
    <dgm:cxn modelId="{0BF8614D-3D01-463E-B064-2203D733DC23}" type="presParOf" srcId="{1C59E88A-1C55-4514-A1B7-260E539A3DB0}" destId="{51D00E8A-6013-44BA-884F-EBE0C2C7EBA4}" srcOrd="2" destOrd="0" presId="urn:microsoft.com/office/officeart/2005/8/layout/process1"/>
    <dgm:cxn modelId="{6102427A-9E0E-4DAE-A410-6CFCD8857E5C}" type="presParOf" srcId="{1C59E88A-1C55-4514-A1B7-260E539A3DB0}" destId="{C5816B09-6D83-4D59-BE6E-7DF4B2C99837}" srcOrd="3" destOrd="0" presId="urn:microsoft.com/office/officeart/2005/8/layout/process1"/>
    <dgm:cxn modelId="{773C8A22-28B2-4F88-B73A-E4CDEEB598AE}" type="presParOf" srcId="{C5816B09-6D83-4D59-BE6E-7DF4B2C99837}" destId="{B0A22F59-D90F-4CB4-A72C-6BAE27683C8D}" srcOrd="0" destOrd="0" presId="urn:microsoft.com/office/officeart/2005/8/layout/process1"/>
    <dgm:cxn modelId="{69A9C19E-7B18-404E-8F92-45CB0B235F7C}" type="presParOf" srcId="{1C59E88A-1C55-4514-A1B7-260E539A3DB0}" destId="{FE180086-392C-4DB5-923A-4EC0B7C5943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F600D-0A21-402D-96CF-751D615488E7}">
      <dsp:nvSpPr>
        <dsp:cNvPr id="0" name=""/>
        <dsp:cNvSpPr/>
      </dsp:nvSpPr>
      <dsp:spPr>
        <a:xfrm>
          <a:off x="7143" y="0"/>
          <a:ext cx="2135187" cy="1103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strings.xml</a:t>
          </a:r>
          <a:r>
            <a:rPr lang="zh-CN" altLang="en-US" sz="1700" kern="1200" dirty="0"/>
            <a:t>文件中</a:t>
          </a:r>
          <a:endParaRPr lang="en-US" altLang="zh-CN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准备数组资源</a:t>
          </a:r>
        </a:p>
      </dsp:txBody>
      <dsp:txXfrm>
        <a:off x="39467" y="32324"/>
        <a:ext cx="2070539" cy="1038977"/>
      </dsp:txXfrm>
    </dsp:sp>
    <dsp:sp modelId="{D806EE39-8777-4D45-9C54-C33FC00D681D}">
      <dsp:nvSpPr>
        <dsp:cNvPr id="0" name=""/>
        <dsp:cNvSpPr/>
      </dsp:nvSpPr>
      <dsp:spPr>
        <a:xfrm>
          <a:off x="2355850" y="28704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2355850" y="392954"/>
        <a:ext cx="316861" cy="317716"/>
      </dsp:txXfrm>
    </dsp:sp>
    <dsp:sp modelId="{51D00E8A-6013-44BA-884F-EBE0C2C7EBA4}">
      <dsp:nvSpPr>
        <dsp:cNvPr id="0" name=""/>
        <dsp:cNvSpPr/>
      </dsp:nvSpPr>
      <dsp:spPr>
        <a:xfrm>
          <a:off x="2996406" y="0"/>
          <a:ext cx="2135187" cy="1103625"/>
        </a:xfrm>
        <a:prstGeom prst="roundRect">
          <a:avLst>
            <a:gd name="adj" fmla="val 10000"/>
          </a:avLst>
        </a:prstGeom>
        <a:solidFill>
          <a:schemeClr val="accent5">
            <a:hueOff val="207253"/>
            <a:satOff val="19748"/>
            <a:lumOff val="-8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布局文件中</a:t>
          </a:r>
          <a:endParaRPr lang="en-US" altLang="zh-CN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添加</a:t>
          </a:r>
          <a:r>
            <a:rPr lang="en-US" altLang="zh-CN" sz="1700" kern="1200" dirty="0" err="1"/>
            <a:t>ListView</a:t>
          </a:r>
          <a:r>
            <a:rPr lang="zh-CN" altLang="en-US" sz="1700" kern="1200" dirty="0"/>
            <a:t>控件</a:t>
          </a:r>
        </a:p>
      </dsp:txBody>
      <dsp:txXfrm>
        <a:off x="3028730" y="32324"/>
        <a:ext cx="2070539" cy="1038977"/>
      </dsp:txXfrm>
    </dsp:sp>
    <dsp:sp modelId="{C5816B09-6D83-4D59-BE6E-7DF4B2C99837}">
      <dsp:nvSpPr>
        <dsp:cNvPr id="0" name=""/>
        <dsp:cNvSpPr/>
      </dsp:nvSpPr>
      <dsp:spPr>
        <a:xfrm>
          <a:off x="5345112" y="28704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414507"/>
            <a:satOff val="39495"/>
            <a:lumOff val="-1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345112" y="392954"/>
        <a:ext cx="316861" cy="317716"/>
      </dsp:txXfrm>
    </dsp:sp>
    <dsp:sp modelId="{FE180086-392C-4DB5-923A-4EC0B7C59437}">
      <dsp:nvSpPr>
        <dsp:cNvPr id="0" name=""/>
        <dsp:cNvSpPr/>
      </dsp:nvSpPr>
      <dsp:spPr>
        <a:xfrm>
          <a:off x="5985668" y="0"/>
          <a:ext cx="2135187" cy="1103625"/>
        </a:xfrm>
        <a:prstGeom prst="roundRect">
          <a:avLst>
            <a:gd name="adj" fmla="val 10000"/>
          </a:avLst>
        </a:prstGeom>
        <a:solidFill>
          <a:schemeClr val="accent5">
            <a:hueOff val="414507"/>
            <a:satOff val="39495"/>
            <a:lumOff val="-1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布局文件中</a:t>
          </a:r>
          <a:endParaRPr lang="en-US" altLang="zh-CN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设置</a:t>
          </a:r>
          <a:r>
            <a:rPr lang="en-US" altLang="zh-CN" sz="1700" kern="1200" dirty="0" err="1"/>
            <a:t>ListView</a:t>
          </a:r>
          <a:r>
            <a:rPr lang="zh-CN" altLang="en-US" sz="1700" kern="1200" dirty="0"/>
            <a:t>控件的</a:t>
          </a:r>
          <a:r>
            <a:rPr lang="en-US" altLang="zh-CN" sz="1700" kern="1200" dirty="0"/>
            <a:t>entries</a:t>
          </a:r>
          <a:r>
            <a:rPr lang="zh-CN" altLang="en-US" sz="1700" kern="1200" dirty="0"/>
            <a:t>属性</a:t>
          </a:r>
        </a:p>
      </dsp:txBody>
      <dsp:txXfrm>
        <a:off x="6017992" y="32324"/>
        <a:ext cx="2070539" cy="1038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63E8A-478B-43A2-AA02-C4B83BE7DA31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989A6-B1CB-4425-8D15-939F3E3B9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67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 pitchFamily="34" charset="-122"/>
                <a:cs typeface="+mn-cs"/>
              </a:rPr>
              <a:t>这个知识点讲解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 pitchFamily="34" charset="-122"/>
                <a:cs typeface="+mn-cs"/>
              </a:rPr>
              <a:t>AdapterView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 pitchFamily="34" charset="-122"/>
                <a:cs typeface="+mn-cs"/>
              </a:rPr>
              <a:t>及其子类的基本知识和使用方法。</a:t>
            </a: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989A6-B1CB-4425-8D15-939F3E3B99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65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ListView</a:t>
            </a:r>
            <a:r>
              <a:rPr lang="zh-CN" altLang="en-US" dirty="0"/>
              <a:t>的最简单的使用方式是把它当做普通控件使用，这种方式适合用来显示字符串形式的简单数据。</a:t>
            </a:r>
            <a:endParaRPr lang="en-US" altLang="zh-CN" dirty="0"/>
          </a:p>
          <a:p>
            <a:r>
              <a:rPr lang="zh-CN" altLang="en-US" dirty="0"/>
              <a:t>方法是：首先在</a:t>
            </a:r>
            <a:r>
              <a:rPr lang="en-US" altLang="zh-CN" dirty="0"/>
              <a:t>strings.xml </a:t>
            </a:r>
            <a:r>
              <a:rPr lang="zh-CN" altLang="en-US" dirty="0"/>
              <a:t>资源文件中准备 一个</a:t>
            </a:r>
            <a:r>
              <a:rPr lang="en-US" altLang="zh-CN" dirty="0"/>
              <a:t>string-array</a:t>
            </a:r>
            <a:r>
              <a:rPr lang="zh-CN" altLang="en-US" dirty="0"/>
              <a:t>的数组资源。</a:t>
            </a:r>
            <a:endParaRPr lang="en-US" altLang="zh-CN" dirty="0"/>
          </a:p>
          <a:p>
            <a:r>
              <a:rPr lang="zh-CN" altLang="en-US" dirty="0"/>
              <a:t>然后在布局文件中直接添加一个</a:t>
            </a:r>
            <a:r>
              <a:rPr lang="en-US" altLang="zh-CN" dirty="0" err="1"/>
              <a:t>ListView</a:t>
            </a:r>
            <a:r>
              <a:rPr lang="zh-CN" altLang="en-US" dirty="0"/>
              <a:t>控件，并指定其</a:t>
            </a:r>
            <a:r>
              <a:rPr lang="en-US" altLang="zh-CN" dirty="0"/>
              <a:t>entries</a:t>
            </a:r>
            <a:r>
              <a:rPr lang="zh-CN" altLang="en-US" dirty="0"/>
              <a:t>属性为资源文件中定义好的数组资源</a:t>
            </a:r>
            <a:r>
              <a:rPr lang="zh-CN" altLang="en-US" sz="1200" kern="100" dirty="0">
                <a:solidFill>
                  <a:srgbClr val="FF0000"/>
                </a:solidFill>
                <a:effectLst/>
              </a:rPr>
              <a:t>。</a:t>
            </a:r>
            <a:endParaRPr lang="en-US" altLang="zh-CN" sz="1200" kern="100" dirty="0">
              <a:solidFill>
                <a:srgbClr val="FF0000"/>
              </a:solidFill>
              <a:effectLst/>
            </a:endParaRPr>
          </a:p>
          <a:p>
            <a:r>
              <a:rPr lang="zh-CN" altLang="en-US" dirty="0"/>
              <a:t>即可实现 使用 </a:t>
            </a:r>
            <a:r>
              <a:rPr lang="en-US" altLang="zh-CN" sz="1200" kern="100" dirty="0" err="1">
                <a:solidFill>
                  <a:srgbClr val="FF0000"/>
                </a:solidFill>
                <a:effectLst/>
              </a:rPr>
              <a:t>ListView</a:t>
            </a:r>
            <a:r>
              <a:rPr lang="en-US" altLang="zh-CN" sz="1200" kern="100" dirty="0">
                <a:solidFill>
                  <a:srgbClr val="FF0000"/>
                </a:solidFill>
                <a:effectLst/>
              </a:rPr>
              <a:t> </a:t>
            </a:r>
            <a:r>
              <a:rPr lang="zh-CN" altLang="en-US" sz="1200" kern="100" dirty="0">
                <a:solidFill>
                  <a:srgbClr val="FF0000"/>
                </a:solidFill>
                <a:effectLst/>
              </a:rPr>
              <a:t>展示列表数据了。</a:t>
            </a:r>
            <a:endParaRPr lang="en-US" altLang="zh-CN" sz="1200" kern="100" dirty="0">
              <a:solidFill>
                <a:srgbClr val="FF0000"/>
              </a:solidFill>
              <a:effectLst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989A6-B1CB-4425-8D15-939F3E3B992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909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下面举例说明。</a:t>
            </a:r>
            <a:endParaRPr lang="en-US" altLang="zh-CN" dirty="0"/>
          </a:p>
          <a:p>
            <a:r>
              <a:rPr lang="zh-CN" altLang="en-US" dirty="0"/>
              <a:t>首先在</a:t>
            </a:r>
            <a:r>
              <a:rPr lang="en-US" altLang="zh-CN" dirty="0"/>
              <a:t>Values</a:t>
            </a:r>
            <a:r>
              <a:rPr lang="zh-CN" altLang="en-US" dirty="0"/>
              <a:t>目录下的</a:t>
            </a:r>
            <a:r>
              <a:rPr lang="en-US" altLang="zh-CN" dirty="0"/>
              <a:t>strings.xml</a:t>
            </a:r>
            <a:r>
              <a:rPr lang="zh-CN" altLang="en-US" dirty="0"/>
              <a:t>文件中添加一个名为“</a:t>
            </a:r>
            <a:r>
              <a:rPr lang="en-US" altLang="zh-CN" sz="12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teacher_name</a:t>
            </a:r>
            <a:r>
              <a:rPr lang="zh-CN" altLang="en-US" dirty="0"/>
              <a:t>”</a:t>
            </a:r>
            <a:r>
              <a:rPr lang="en-US" altLang="zh-CN" dirty="0"/>
              <a:t> </a:t>
            </a:r>
            <a:r>
              <a:rPr lang="zh-CN" altLang="en-US" dirty="0"/>
              <a:t>的数组资源。</a:t>
            </a:r>
            <a:endParaRPr lang="en-US" altLang="zh-CN" dirty="0"/>
          </a:p>
          <a:p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string-array </a:t>
            </a:r>
            <a:r>
              <a:rPr lang="zh-CN" altLang="en-US" sz="1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的每一个 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 </a:t>
            </a:r>
            <a:r>
              <a:rPr lang="zh-CN" altLang="en-US" sz="1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是一个数组元素，对应着要展示的一个列表项。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99CD4A-8681-4E56-A0EE-FA5EA89F9CC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162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然后在活动的布局设计中，直接拖入一</a:t>
            </a:r>
            <a:r>
              <a:rPr lang="zh-CN" altLang="en-US" dirty="0">
                <a:solidFill>
                  <a:schemeClr val="tx1"/>
                </a:solidFill>
              </a:rPr>
              <a:t>个 </a:t>
            </a:r>
            <a:r>
              <a:rPr lang="en-US" altLang="zh-CN" sz="1200" b="0" kern="1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ListView</a:t>
            </a:r>
            <a:r>
              <a:rPr lang="en-US" altLang="zh-CN" sz="1200" b="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200" b="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控件，指定其</a:t>
            </a:r>
            <a:r>
              <a:rPr lang="en-US" altLang="zh-CN" sz="1200" b="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entries </a:t>
            </a:r>
            <a:r>
              <a:rPr lang="zh-CN" altLang="en-US" sz="1200" b="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为刚才在</a:t>
            </a:r>
            <a:r>
              <a:rPr lang="en-US" altLang="zh-CN" dirty="0"/>
              <a:t>strings.xml</a:t>
            </a:r>
            <a:r>
              <a:rPr lang="zh-CN" altLang="en-US" dirty="0"/>
              <a:t>文件中定义的“</a:t>
            </a:r>
            <a:r>
              <a:rPr lang="en-US" altLang="zh-CN" sz="12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teacher_name</a:t>
            </a:r>
            <a:r>
              <a:rPr lang="zh-CN" altLang="en-US" dirty="0"/>
              <a:t>”</a:t>
            </a:r>
            <a:r>
              <a:rPr lang="en-US" altLang="zh-CN" dirty="0"/>
              <a:t> </a:t>
            </a:r>
            <a:r>
              <a:rPr lang="zh-CN" altLang="en-US" dirty="0"/>
              <a:t>的数组即可。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注意，数组资源的引用形式是</a:t>
            </a:r>
            <a:r>
              <a:rPr lang="en-US" altLang="zh-CN" sz="1200" b="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“@array/</a:t>
            </a:r>
            <a:r>
              <a:rPr lang="en-US" altLang="zh-CN" sz="1200" b="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teacher_name</a:t>
            </a:r>
            <a:r>
              <a:rPr lang="en-US" altLang="zh-CN" sz="1200" b="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1200" b="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200" b="0" kern="1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除了</a:t>
            </a:r>
            <a:r>
              <a:rPr lang="en-US" altLang="zh-CN" sz="1200" b="0" kern="1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ListView</a:t>
            </a:r>
            <a:r>
              <a:rPr lang="zh-CN" altLang="en-US" sz="1200" b="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0" kern="1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AdapterView</a:t>
            </a:r>
            <a:r>
              <a:rPr lang="en-US" altLang="zh-CN" sz="1200" b="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200" b="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的其它子类如</a:t>
            </a:r>
            <a:r>
              <a:rPr lang="en-US" altLang="zh-CN" sz="1200" b="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Spinner</a:t>
            </a:r>
            <a:r>
              <a:rPr lang="zh-CN" altLang="en-US" sz="1200" b="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0" kern="1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GridView</a:t>
            </a:r>
            <a:r>
              <a:rPr lang="zh-CN" altLang="en-US" sz="1200" b="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200" dirty="0"/>
              <a:t>Gallery</a:t>
            </a:r>
            <a:r>
              <a:rPr lang="zh-CN" altLang="en-US" sz="1200"/>
              <a:t>的简单使用方法也都差不多。</a:t>
            </a:r>
            <a:endParaRPr lang="zh-CN" altLang="zh-CN" sz="1200" b="0" kern="100" dirty="0">
              <a:solidFill>
                <a:sysClr val="windowText" lastClr="000000"/>
              </a:solidFill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99CD4A-8681-4E56-A0EE-FA5EA89F9CC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72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使用数组资源创建</a:t>
            </a:r>
            <a:r>
              <a:rPr lang="en-US" altLang="zh-CN" dirty="0" err="1"/>
              <a:t>ListView</a:t>
            </a:r>
            <a:r>
              <a:rPr lang="zh-CN" altLang="en-US" dirty="0"/>
              <a:t>是一种非常简单的方式，但是这种</a:t>
            </a:r>
            <a:r>
              <a:rPr lang="en-US" altLang="zh-CN" dirty="0" err="1"/>
              <a:t>ListView</a:t>
            </a:r>
            <a:r>
              <a:rPr lang="zh-CN" altLang="en-US" dirty="0"/>
              <a:t>能定制的内容很少，如果想对</a:t>
            </a:r>
            <a:r>
              <a:rPr lang="en-US" altLang="zh-CN" dirty="0" err="1"/>
              <a:t>ListView</a:t>
            </a:r>
            <a:r>
              <a:rPr lang="zh-CN" altLang="en-US" dirty="0"/>
              <a:t>的列表项的外观、行为等进行自定义，就需要把</a:t>
            </a:r>
            <a:r>
              <a:rPr lang="en-US" altLang="zh-CN" dirty="0" err="1"/>
              <a:t>ListView</a:t>
            </a:r>
            <a:r>
              <a:rPr lang="zh-CN" altLang="en-US" dirty="0"/>
              <a:t>作为</a:t>
            </a:r>
            <a:r>
              <a:rPr lang="en-US" altLang="zh-CN" dirty="0" err="1"/>
              <a:t>AdapterView</a:t>
            </a:r>
            <a:r>
              <a:rPr lang="zh-CN" altLang="en-US" dirty="0"/>
              <a:t>使用，通过</a:t>
            </a:r>
            <a:r>
              <a:rPr lang="en-US" altLang="zh-CN" dirty="0"/>
              <a:t>Adapter</a:t>
            </a:r>
            <a:r>
              <a:rPr lang="zh-CN" altLang="en-US" dirty="0"/>
              <a:t>自定义每个列表项的外观、内容以及添加的动作行为等。</a:t>
            </a:r>
          </a:p>
          <a:p>
            <a:r>
              <a:rPr lang="zh-CN" altLang="en-US" dirty="0"/>
              <a:t>我们下节继续，</a:t>
            </a:r>
            <a:r>
              <a:rPr lang="zh-CN" altLang="zh-CN" sz="1200" spc="-15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本知</a:t>
            </a:r>
            <a:r>
              <a:rPr lang="zh-CN" altLang="zh-CN" sz="12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识点就</a:t>
            </a:r>
            <a:r>
              <a:rPr lang="zh-CN" altLang="zh-CN" sz="1200" spc="-15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讲</a:t>
            </a:r>
            <a:r>
              <a:rPr lang="zh-CN" altLang="zh-CN" sz="12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lang="zh-CN" altLang="zh-CN" sz="1200" spc="-15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这</a:t>
            </a:r>
            <a:r>
              <a:rPr lang="zh-CN" altLang="en-US" sz="1200" spc="-15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989A6-B1CB-4425-8D15-939F3E3B992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76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主要内容包括 </a:t>
            </a:r>
            <a:r>
              <a:rPr lang="en-US" altLang="zh-CN" dirty="0" err="1"/>
              <a:t>AdapterView</a:t>
            </a:r>
            <a:r>
              <a:rPr lang="en-US" altLang="zh-CN" dirty="0"/>
              <a:t>  </a:t>
            </a:r>
            <a:r>
              <a:rPr lang="zh-CN" altLang="en-US" dirty="0"/>
              <a:t>概述及工作原理，</a:t>
            </a:r>
            <a:r>
              <a:rPr lang="en-US" altLang="zh-CN" dirty="0" err="1"/>
              <a:t>AdapterView</a:t>
            </a:r>
            <a:r>
              <a:rPr lang="en-US" altLang="zh-CN" dirty="0"/>
              <a:t> </a:t>
            </a:r>
            <a:r>
              <a:rPr lang="zh-CN" altLang="en-US" dirty="0"/>
              <a:t>及其子类继承关系，以及</a:t>
            </a:r>
            <a:r>
              <a:rPr lang="en-US" altLang="zh-CN" dirty="0" err="1"/>
              <a:t>ListView</a:t>
            </a:r>
            <a:r>
              <a:rPr lang="en-US" altLang="zh-CN" dirty="0"/>
              <a:t> </a:t>
            </a:r>
            <a:r>
              <a:rPr lang="zh-CN" altLang="en-US" dirty="0"/>
              <a:t>列表视图的简单使用。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989A6-B1CB-4425-8D15-939F3E3B99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65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AdapterView</a:t>
            </a:r>
            <a:r>
              <a:rPr lang="zh-CN" altLang="en-US" dirty="0"/>
              <a:t>是一类重要的控件，通常</a:t>
            </a:r>
            <a:r>
              <a:rPr lang="zh-CN" altLang="en-US" dirty="0">
                <a:solidFill>
                  <a:srgbClr val="FF0000"/>
                </a:solidFill>
              </a:rPr>
              <a:t>以列表的形式显示数据，几乎所有的应用程序都会用到它，例如，查看</a:t>
            </a:r>
            <a:r>
              <a:rPr lang="en-US" altLang="zh-CN" dirty="0">
                <a:solidFill>
                  <a:srgbClr val="FF0000"/>
                </a:solidFill>
              </a:rPr>
              <a:t>QQ</a:t>
            </a:r>
            <a:r>
              <a:rPr lang="zh-CN" altLang="en-US" dirty="0">
                <a:solidFill>
                  <a:srgbClr val="FF0000"/>
                </a:solidFill>
              </a:rPr>
              <a:t>聊天记录，翻阅微博最新消息，等等。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FF0000"/>
                </a:solidFill>
              </a:rPr>
              <a:t>AdapterView</a:t>
            </a:r>
            <a:r>
              <a:rPr lang="zh-CN" altLang="en-US" dirty="0">
                <a:solidFill>
                  <a:srgbClr val="FF0000"/>
                </a:solidFill>
              </a:rPr>
              <a:t>常用的实现包括</a:t>
            </a:r>
            <a:r>
              <a:rPr lang="en-US" altLang="zh-CN" dirty="0" err="1"/>
              <a:t>ListView</a:t>
            </a:r>
            <a:r>
              <a:rPr lang="zh-CN" altLang="en-US" dirty="0"/>
              <a:t>、</a:t>
            </a:r>
            <a:r>
              <a:rPr lang="en-US" altLang="zh-CN" dirty="0"/>
              <a:t>Spinner</a:t>
            </a:r>
            <a:r>
              <a:rPr lang="zh-CN" altLang="en-US" dirty="0"/>
              <a:t>等。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0000"/>
                </a:solidFill>
              </a:rPr>
              <a:t>由于终端屏幕空间有限，能够一次性显示的内容并不多，当程序需要展示大量的数据的时候，可以借助</a:t>
            </a:r>
            <a:r>
              <a:rPr lang="en-US" altLang="zh-CN" dirty="0" err="1">
                <a:solidFill>
                  <a:srgbClr val="FF0000"/>
                </a:solidFill>
              </a:rPr>
              <a:t>ListView</a:t>
            </a:r>
            <a:r>
              <a:rPr lang="zh-CN" altLang="en-US" dirty="0">
                <a:solidFill>
                  <a:srgbClr val="FF0000"/>
                </a:solidFill>
              </a:rPr>
              <a:t>列表控件来实现。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FF0000"/>
                </a:solidFill>
              </a:rPr>
              <a:t>ListView</a:t>
            </a:r>
            <a:r>
              <a:rPr lang="zh-CN" altLang="en-US" dirty="0">
                <a:solidFill>
                  <a:srgbClr val="FF0000"/>
                </a:solidFill>
              </a:rPr>
              <a:t>允许用户通过手指上下滑动将屏幕外的数据滚动到屏幕内，同时屏幕上原有的数据会滚动出屏幕。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989A6-B1CB-4425-8D15-939F3E3B99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1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err="1"/>
              <a:t>AdapterView</a:t>
            </a:r>
            <a:r>
              <a:rPr lang="zh-CN" altLang="en-US" sz="2400" dirty="0"/>
              <a:t>本身是一个抽象基类，它派生的子类在用法上十分相似，只是在显示界面上有一定的区别。</a:t>
            </a:r>
            <a:endParaRPr lang="en-US" altLang="zh-CN" sz="2400" dirty="0"/>
          </a:p>
          <a:p>
            <a:r>
              <a:rPr lang="en-US" altLang="zh-CN" sz="2400" dirty="0" err="1"/>
              <a:t>AdapterView</a:t>
            </a:r>
            <a:r>
              <a:rPr lang="zh-CN" altLang="en-US" sz="2400" dirty="0"/>
              <a:t>具有如下特征：</a:t>
            </a:r>
            <a:endParaRPr lang="en-US" altLang="zh-CN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1. </a:t>
            </a:r>
            <a:r>
              <a:rPr lang="en-US" altLang="zh-CN" sz="2200" dirty="0" err="1"/>
              <a:t>AdapterView</a:t>
            </a:r>
            <a:r>
              <a:rPr lang="zh-CN" altLang="en-US" sz="2200" dirty="0"/>
              <a:t>继承了</a:t>
            </a:r>
            <a:r>
              <a:rPr lang="en-US" altLang="zh-CN" sz="2200" dirty="0" err="1"/>
              <a:t>ViewGroup</a:t>
            </a:r>
            <a:r>
              <a:rPr lang="zh-CN" altLang="en-US" sz="2200" dirty="0"/>
              <a:t>，其本质是容器。它只设定摆放在它里面的</a:t>
            </a:r>
            <a:r>
              <a:rPr lang="en-US" altLang="zh-CN" sz="2200" dirty="0"/>
              <a:t> Item </a:t>
            </a:r>
            <a:r>
              <a:rPr lang="zh-CN" altLang="en-US" sz="2200" dirty="0"/>
              <a:t>（即列表项）的排列规则，不设定该 </a:t>
            </a:r>
            <a:r>
              <a:rPr lang="en-US" altLang="zh-CN" sz="2200" dirty="0"/>
              <a:t>Item </a:t>
            </a:r>
            <a:r>
              <a:rPr lang="zh-CN" altLang="en-US" sz="2200" dirty="0"/>
              <a:t>是什么样的，具体  </a:t>
            </a:r>
            <a:r>
              <a:rPr lang="en-US" altLang="zh-CN" sz="2200" dirty="0"/>
              <a:t>Item </a:t>
            </a:r>
            <a:r>
              <a:rPr lang="zh-CN" altLang="en-US" sz="2200" dirty="0"/>
              <a:t>是什么样的由相关的 </a:t>
            </a:r>
            <a:r>
              <a:rPr lang="en-US" altLang="zh-CN" sz="2400" dirty="0"/>
              <a:t>Adapter </a:t>
            </a:r>
            <a:r>
              <a:rPr lang="zh-CN" altLang="en-US" sz="2400" dirty="0"/>
              <a:t>规定。</a:t>
            </a:r>
            <a:endParaRPr lang="en-US" altLang="zh-CN" sz="2200" dirty="0"/>
          </a:p>
          <a:p>
            <a:r>
              <a:rPr lang="en-US" altLang="zh-CN" sz="2200" dirty="0"/>
              <a:t>2. </a:t>
            </a:r>
            <a:r>
              <a:rPr lang="en-US" altLang="zh-CN" sz="2200" dirty="0" err="1"/>
              <a:t>AdapterView</a:t>
            </a:r>
            <a:r>
              <a:rPr lang="zh-CN" altLang="en-US" sz="2200" dirty="0"/>
              <a:t>可以包括多个“列表项”，并以合适的方式显示出来。</a:t>
            </a:r>
            <a:endParaRPr lang="en-US" altLang="zh-CN" sz="2200" dirty="0"/>
          </a:p>
          <a:p>
            <a:r>
              <a:rPr lang="en-US" altLang="zh-CN" sz="2200" dirty="0"/>
              <a:t>3. </a:t>
            </a:r>
            <a:r>
              <a:rPr lang="en-US" altLang="zh-CN" sz="2200" dirty="0" err="1"/>
              <a:t>AdapterView</a:t>
            </a:r>
            <a:r>
              <a:rPr lang="zh-CN" altLang="en-US" sz="2200" dirty="0"/>
              <a:t>所要展示的“列表项” （即数据源）通过</a:t>
            </a:r>
            <a:r>
              <a:rPr lang="en-US" altLang="zh-CN" sz="2200" dirty="0"/>
              <a:t>Adapter(</a:t>
            </a:r>
            <a:r>
              <a:rPr lang="zh-CN" altLang="en-US" sz="2200" dirty="0"/>
              <a:t>适配器</a:t>
            </a:r>
            <a:r>
              <a:rPr lang="en-US" altLang="zh-CN" sz="2200" dirty="0"/>
              <a:t>)</a:t>
            </a:r>
            <a:r>
              <a:rPr lang="zh-CN" altLang="en-US" sz="2200" dirty="0"/>
              <a:t>提供。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989A6-B1CB-4425-8D15-939F3E3B99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如图所示，</a:t>
            </a:r>
            <a:r>
              <a:rPr lang="en-US" altLang="zh-CN" sz="1200" dirty="0"/>
              <a:t>Adapter</a:t>
            </a:r>
            <a:r>
              <a:rPr lang="zh-CN" altLang="en-US" sz="1200" dirty="0"/>
              <a:t>充当桥梁的角色，对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AdapterView</a:t>
            </a:r>
            <a:r>
              <a:rPr lang="en-US" altLang="zh-CN" sz="1200" dirty="0"/>
              <a:t> </a:t>
            </a:r>
            <a:r>
              <a:rPr lang="zh-CN" altLang="en-US" sz="1200" dirty="0"/>
              <a:t>的数据进行管理。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当</a:t>
            </a:r>
            <a:r>
              <a:rPr lang="en-US" altLang="zh-CN" sz="1200" dirty="0" err="1"/>
              <a:t>AdapterView</a:t>
            </a:r>
            <a:r>
              <a:rPr lang="en-US" altLang="zh-CN" sz="1200" dirty="0"/>
              <a:t> </a:t>
            </a:r>
            <a:r>
              <a:rPr lang="zh-CN" altLang="en-US" sz="1200" dirty="0"/>
              <a:t>需要显示数据时，</a:t>
            </a:r>
            <a:r>
              <a:rPr lang="en-US" altLang="zh-CN" sz="1200" dirty="0" err="1"/>
              <a:t>ListView</a:t>
            </a:r>
            <a:r>
              <a:rPr lang="zh-CN" altLang="en-US" sz="1200" dirty="0"/>
              <a:t>会向</a:t>
            </a:r>
            <a:r>
              <a:rPr lang="en-US" altLang="zh-CN" sz="1200" dirty="0"/>
              <a:t>Adapter </a:t>
            </a:r>
            <a:r>
              <a:rPr lang="zh-CN" altLang="en-US" sz="1200" dirty="0"/>
              <a:t>请求需要加载数据，由</a:t>
            </a:r>
            <a:r>
              <a:rPr lang="en-US" altLang="zh-CN" sz="1200" dirty="0"/>
              <a:t>Adapter</a:t>
            </a:r>
            <a:r>
              <a:rPr lang="zh-CN" altLang="en-US" sz="1200" dirty="0"/>
              <a:t>负责获取数据并填充到 </a:t>
            </a:r>
            <a:r>
              <a:rPr lang="en-US" altLang="zh-CN" sz="1200" dirty="0"/>
              <a:t>Item</a:t>
            </a:r>
            <a:r>
              <a:rPr lang="zh-CN" altLang="en-US" sz="1200" dirty="0"/>
              <a:t> 进行显示。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根据数据来源的不同，所使用的</a:t>
            </a:r>
            <a:r>
              <a:rPr lang="en-US" altLang="zh-CN" sz="1200" dirty="0"/>
              <a:t>Adapter</a:t>
            </a:r>
            <a:r>
              <a:rPr lang="zh-CN" altLang="en-US" sz="1200" dirty="0"/>
              <a:t>也不同。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989A6-B1CB-4425-8D15-939F3E3B99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635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AdapterView</a:t>
            </a:r>
            <a:r>
              <a:rPr lang="zh-CN" altLang="en-US" dirty="0"/>
              <a:t>的实现过程类似于 </a:t>
            </a:r>
            <a:r>
              <a:rPr lang="en-US" altLang="zh-CN" dirty="0"/>
              <a:t>MVC </a:t>
            </a:r>
            <a:r>
              <a:rPr lang="zh-CN" altLang="en-US" dirty="0"/>
              <a:t>架构：</a:t>
            </a:r>
            <a:r>
              <a:rPr lang="zh-CN" altLang="en-US" sz="2400" dirty="0"/>
              <a:t>数据模型</a:t>
            </a:r>
            <a:r>
              <a:rPr lang="en-US" altLang="zh-CN" sz="2400" dirty="0"/>
              <a:t>M</a:t>
            </a:r>
            <a:r>
              <a:rPr lang="zh-CN" altLang="en-US" sz="2400" dirty="0"/>
              <a:t>（</a:t>
            </a:r>
            <a:r>
              <a:rPr lang="en-US" altLang="zh-CN" sz="2400" dirty="0"/>
              <a:t>Model</a:t>
            </a:r>
            <a:r>
              <a:rPr lang="zh-CN" altLang="en-US" sz="2400" dirty="0"/>
              <a:t>）存放数据，利用控制器 </a:t>
            </a:r>
            <a:r>
              <a:rPr lang="en-US" altLang="zh-CN" sz="2400" dirty="0"/>
              <a:t>C</a:t>
            </a:r>
            <a:r>
              <a:rPr lang="zh-CN" altLang="en-US" sz="2400" dirty="0"/>
              <a:t>（</a:t>
            </a:r>
            <a:r>
              <a:rPr lang="en-US" altLang="zh-CN" sz="2400" dirty="0"/>
              <a:t>Controller</a:t>
            </a:r>
            <a:r>
              <a:rPr lang="zh-CN" altLang="en-US" sz="2400" dirty="0"/>
              <a:t>）将数据显示在视图</a:t>
            </a:r>
            <a:r>
              <a:rPr lang="en-US" altLang="zh-CN" sz="2400" dirty="0"/>
              <a:t>V</a:t>
            </a:r>
            <a:r>
              <a:rPr lang="zh-CN" altLang="en-US" sz="2400" dirty="0"/>
              <a:t>（</a:t>
            </a:r>
            <a:r>
              <a:rPr lang="en-US" altLang="zh-CN" sz="2400" dirty="0"/>
              <a:t>View</a:t>
            </a:r>
            <a:r>
              <a:rPr lang="zh-CN" altLang="en-US" sz="2400" dirty="0"/>
              <a:t>）上。</a:t>
            </a:r>
            <a:endParaRPr lang="en-US" altLang="zh-CN" sz="2400" dirty="0"/>
          </a:p>
          <a:p>
            <a:r>
              <a:rPr lang="en-US" altLang="zh-CN" sz="2400" dirty="0"/>
              <a:t>MVC</a:t>
            </a:r>
            <a:r>
              <a:rPr lang="zh-CN" altLang="en-US" sz="2400" dirty="0"/>
              <a:t>编程模式的最大特点是将前端显示和后端数据分离，</a:t>
            </a:r>
            <a:r>
              <a:rPr lang="zh-CN" altLang="en-US" sz="3600" b="0" i="0" dirty="0">
                <a:solidFill>
                  <a:srgbClr val="4D4D4D"/>
                </a:solidFill>
                <a:effectLst/>
                <a:latin typeface="-apple-system"/>
              </a:rPr>
              <a:t>利于分组开发。</a:t>
            </a:r>
            <a:endParaRPr lang="en-US" altLang="zh-CN" sz="2400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AdapterView</a:t>
            </a:r>
            <a:r>
              <a:rPr lang="en-US" altLang="zh-CN" dirty="0"/>
              <a:t> </a:t>
            </a:r>
            <a:r>
              <a:rPr lang="zh-CN" altLang="en-US" dirty="0"/>
              <a:t>实现过程中，</a:t>
            </a:r>
            <a:endParaRPr lang="en-US" altLang="zh-CN" sz="1200" dirty="0"/>
          </a:p>
          <a:p>
            <a:r>
              <a:rPr lang="zh-CN" altLang="en-US" sz="2400" dirty="0"/>
              <a:t>模型层通常是数组、</a:t>
            </a:r>
            <a:r>
              <a:rPr lang="en-US" altLang="zh-CN" sz="2400" dirty="0"/>
              <a:t>XML</a:t>
            </a:r>
            <a:r>
              <a:rPr lang="zh-CN" altLang="en-US" sz="2400" dirty="0"/>
              <a:t>文件等形式的数据，提供后端数据源；视图层是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AdapterView</a:t>
            </a:r>
            <a:r>
              <a:rPr lang="zh-CN" altLang="en-US" sz="2400" dirty="0"/>
              <a:t>的子类实现的实例以及列表项 </a:t>
            </a:r>
            <a:r>
              <a:rPr lang="en-US" altLang="zh-CN" sz="2400" dirty="0"/>
              <a:t>UI </a:t>
            </a:r>
            <a:r>
              <a:rPr lang="zh-CN" altLang="en-US" sz="2400" dirty="0"/>
              <a:t>的</a:t>
            </a:r>
            <a:r>
              <a:rPr lang="en-US" altLang="zh-CN" sz="2400" dirty="0"/>
              <a:t>View</a:t>
            </a:r>
            <a:r>
              <a:rPr lang="zh-CN" altLang="en-US" sz="2400" dirty="0"/>
              <a:t>实例，用于前端显示</a:t>
            </a:r>
            <a:endParaRPr lang="en-US" altLang="zh-CN" sz="2400" dirty="0"/>
          </a:p>
          <a:p>
            <a:r>
              <a:rPr lang="en-US" altLang="zh-CN" sz="2400" dirty="0"/>
              <a:t>Adapter </a:t>
            </a:r>
            <a:r>
              <a:rPr lang="zh-CN" altLang="en-US" sz="2400" dirty="0"/>
              <a:t>适配器则相当于 </a:t>
            </a:r>
            <a:r>
              <a:rPr lang="en-US" altLang="zh-CN" sz="2400" dirty="0"/>
              <a:t>MVC </a:t>
            </a:r>
            <a:r>
              <a:rPr lang="zh-CN" altLang="en-US" sz="2400" dirty="0"/>
              <a:t>框架中的控制器，用于将后端数据源填充到前端显示。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989A6-B1CB-4425-8D15-939F3E3B99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78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AdapterView</a:t>
            </a:r>
            <a:r>
              <a:rPr lang="zh-CN" altLang="en-US" dirty="0"/>
              <a:t>及其子类继承关系如上图所示，其中常用的子类实现</a:t>
            </a:r>
            <a:r>
              <a:rPr lang="zh-CN" altLang="en-US" sz="1200" dirty="0"/>
              <a:t> 有</a:t>
            </a:r>
            <a:r>
              <a:rPr lang="en-US" altLang="zh-CN" sz="1200" dirty="0" err="1"/>
              <a:t>ListView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GridView</a:t>
            </a:r>
            <a:r>
              <a:rPr lang="en-US" altLang="zh-CN" sz="1200" dirty="0"/>
              <a:t>, Spinner, Gallery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r>
              <a:rPr lang="zh-CN" altLang="en-US" sz="1200" dirty="0"/>
              <a:t>其中，</a:t>
            </a:r>
            <a:r>
              <a:rPr lang="en-US" altLang="zh-CN" dirty="0" err="1">
                <a:solidFill>
                  <a:srgbClr val="FF3399"/>
                </a:solidFill>
              </a:rPr>
              <a:t>ListView</a:t>
            </a:r>
            <a:r>
              <a:rPr lang="en-US" altLang="zh-CN" dirty="0">
                <a:solidFill>
                  <a:srgbClr val="FF3399"/>
                </a:solidFill>
              </a:rPr>
              <a:t> </a:t>
            </a:r>
            <a:r>
              <a:rPr lang="zh-CN" altLang="en-US" dirty="0">
                <a:solidFill>
                  <a:srgbClr val="FF3399"/>
                </a:solidFill>
              </a:rPr>
              <a:t>是一个垂直方向的，铺满整个屏幕列表。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GridView</a:t>
            </a:r>
            <a:r>
              <a:rPr lang="zh-CN" altLang="en-US" dirty="0"/>
              <a:t>是网格图，以表格形式显示资源。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Spinner</a:t>
            </a:r>
            <a:r>
              <a:rPr lang="zh-CN" altLang="en-US" dirty="0"/>
              <a:t>是下拉列表，通常用于给用户提供选择。</a:t>
            </a:r>
            <a:endParaRPr lang="en-US" altLang="zh-CN" dirty="0"/>
          </a:p>
          <a:p>
            <a:r>
              <a:rPr lang="en-US" altLang="zh-CN" dirty="0"/>
              <a:t>Gallery</a:t>
            </a:r>
            <a:r>
              <a:rPr lang="zh-CN" altLang="en-US" dirty="0"/>
              <a:t>是缩略图，是一个可以把子项以中心锁定，水平滚动的列表。</a:t>
            </a:r>
            <a:endParaRPr lang="en-US" altLang="zh-CN" sz="12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989A6-B1CB-4425-8D15-939F3E3B99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529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下面我们来看看</a:t>
            </a:r>
            <a:r>
              <a:rPr lang="en-US" altLang="zh-CN" dirty="0" err="1"/>
              <a:t>AdapterView</a:t>
            </a:r>
            <a:r>
              <a:rPr lang="zh-CN" altLang="en-US" dirty="0"/>
              <a:t>的子类实现中，最为典型的 </a:t>
            </a:r>
            <a:r>
              <a:rPr lang="en-US" altLang="zh-CN" dirty="0" err="1"/>
              <a:t>ListView</a:t>
            </a:r>
            <a:r>
              <a:rPr lang="en-US" altLang="zh-CN" dirty="0"/>
              <a:t> </a:t>
            </a:r>
            <a:r>
              <a:rPr lang="zh-CN" altLang="en-US" dirty="0"/>
              <a:t> 控件的使用。</a:t>
            </a:r>
            <a:endParaRPr lang="en-US" altLang="zh-CN" dirty="0"/>
          </a:p>
          <a:p>
            <a:r>
              <a:rPr lang="en-US" altLang="zh-CN" dirty="0" err="1"/>
              <a:t>ListView</a:t>
            </a:r>
            <a:r>
              <a:rPr lang="en-US" altLang="zh-CN" dirty="0"/>
              <a:t> </a:t>
            </a:r>
            <a:r>
              <a:rPr lang="zh-CN" altLang="en-US" dirty="0"/>
              <a:t>是一个容器，通常以垂直列表的形式显示所有的列表项，并且能够根据数据的长度自适应显示。</a:t>
            </a:r>
            <a:endParaRPr lang="en-US" altLang="zh-CN" dirty="0"/>
          </a:p>
          <a:p>
            <a:r>
              <a:rPr lang="zh-CN" altLang="en-US" dirty="0"/>
              <a:t>列表项 </a:t>
            </a:r>
            <a:r>
              <a:rPr lang="en-US" altLang="zh-CN" dirty="0"/>
              <a:t>item </a:t>
            </a:r>
            <a:r>
              <a:rPr lang="zh-CN" altLang="en-US" dirty="0"/>
              <a:t>又可以看成是由控件</a:t>
            </a:r>
            <a:r>
              <a:rPr lang="en-US" altLang="zh-CN" dirty="0"/>
              <a:t>UI</a:t>
            </a:r>
            <a:r>
              <a:rPr lang="zh-CN" altLang="en-US" dirty="0"/>
              <a:t>组成的 </a:t>
            </a:r>
            <a:r>
              <a:rPr lang="en-US" altLang="zh-CN" dirty="0" err="1"/>
              <a:t>ItemView</a:t>
            </a:r>
            <a:r>
              <a:rPr lang="en-US" altLang="zh-CN" dirty="0"/>
              <a:t> </a:t>
            </a:r>
            <a:r>
              <a:rPr lang="zh-CN" altLang="en-US" dirty="0"/>
              <a:t>和映射到其中的数据组装而成。</a:t>
            </a:r>
            <a:endParaRPr lang="en-US" altLang="zh-CN" dirty="0"/>
          </a:p>
          <a:p>
            <a:r>
              <a:rPr lang="zh-CN" altLang="en-US" dirty="0"/>
              <a:t>比如 放置宝宝相册图片的</a:t>
            </a:r>
            <a:r>
              <a:rPr lang="en-US" altLang="zh-CN" dirty="0" err="1"/>
              <a:t>ImageView</a:t>
            </a:r>
            <a:r>
              <a:rPr lang="zh-CN" altLang="en-US" dirty="0"/>
              <a:t>、放置相册标题和描述信息的</a:t>
            </a:r>
            <a:r>
              <a:rPr lang="en-US" altLang="zh-CN" dirty="0"/>
              <a:t> </a:t>
            </a:r>
            <a:r>
              <a:rPr lang="en-US" altLang="zh-CN" dirty="0" err="1"/>
              <a:t>TextView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UI </a:t>
            </a:r>
            <a:r>
              <a:rPr lang="zh-CN" altLang="en-US" dirty="0"/>
              <a:t>控件 组成了的 </a:t>
            </a:r>
            <a:r>
              <a:rPr lang="en-US" altLang="zh-CN" dirty="0" err="1"/>
              <a:t>ItemView</a:t>
            </a:r>
            <a:r>
              <a:rPr lang="en-US" altLang="zh-CN" dirty="0"/>
              <a:t> </a:t>
            </a:r>
            <a:r>
              <a:rPr lang="zh-CN" altLang="en-US" dirty="0"/>
              <a:t>，是视图层的一部分。</a:t>
            </a:r>
            <a:endParaRPr lang="en-US" altLang="zh-CN" dirty="0"/>
          </a:p>
          <a:p>
            <a:r>
              <a:rPr lang="zh-CN" altLang="en-US" dirty="0"/>
              <a:t>而具体的相册图片、相册标题和描述信息的文字信息则是需要绑定到 </a:t>
            </a:r>
            <a:r>
              <a:rPr lang="en-US" altLang="zh-CN" dirty="0" err="1"/>
              <a:t>ItemView</a:t>
            </a:r>
            <a:r>
              <a:rPr lang="en-US" altLang="zh-CN" dirty="0"/>
              <a:t> </a:t>
            </a:r>
            <a:r>
              <a:rPr lang="zh-CN" altLang="en-US" dirty="0"/>
              <a:t>上显示的数据，来自数据源。</a:t>
            </a:r>
            <a:endParaRPr lang="en-US" altLang="zh-CN" dirty="0"/>
          </a:p>
          <a:p>
            <a:r>
              <a:rPr lang="zh-CN" altLang="en-US" dirty="0"/>
              <a:t>默认情况下， </a:t>
            </a:r>
            <a:r>
              <a:rPr lang="en-US" altLang="zh-CN" dirty="0" err="1"/>
              <a:t>ItemView</a:t>
            </a:r>
            <a:r>
              <a:rPr lang="en-US" altLang="zh-CN" dirty="0"/>
              <a:t> </a:t>
            </a:r>
            <a:r>
              <a:rPr lang="zh-CN" altLang="en-US" dirty="0"/>
              <a:t>是一个 </a:t>
            </a:r>
            <a:r>
              <a:rPr lang="en-US" altLang="zh-CN" dirty="0" err="1"/>
              <a:t>TextView</a:t>
            </a:r>
            <a:r>
              <a:rPr lang="zh-CN" altLang="en-US" dirty="0"/>
              <a:t> 控件。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989A6-B1CB-4425-8D15-939F3E3B99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903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可在布局文件中为</a:t>
            </a:r>
            <a:r>
              <a:rPr lang="en-US" altLang="zh-CN" dirty="0" err="1"/>
              <a:t>ListView</a:t>
            </a:r>
            <a:r>
              <a:rPr lang="en-US" altLang="zh-CN" dirty="0"/>
              <a:t> </a:t>
            </a:r>
            <a:r>
              <a:rPr lang="zh-CN" altLang="en-US" dirty="0"/>
              <a:t>控件设置属性，比如分隔条样式及高度，是否显示滚动条等，还可以通过设置</a:t>
            </a:r>
            <a:r>
              <a:rPr lang="en-US" altLang="zh-CN" dirty="0"/>
              <a:t>entries</a:t>
            </a:r>
            <a:r>
              <a:rPr lang="zh-CN" altLang="en-US" dirty="0"/>
              <a:t>属性，指定一个数组资源，用来填充 </a:t>
            </a:r>
            <a:r>
              <a:rPr lang="en-US" altLang="zh-CN" sz="1200" kern="100" dirty="0" err="1">
                <a:solidFill>
                  <a:srgbClr val="FF0000"/>
                </a:solidFill>
                <a:effectLst/>
              </a:rPr>
              <a:t>ListView</a:t>
            </a:r>
            <a:r>
              <a:rPr lang="en-US" altLang="zh-CN" sz="1200" kern="100" dirty="0">
                <a:solidFill>
                  <a:srgbClr val="FF0000"/>
                </a:solidFill>
                <a:effectLst/>
              </a:rPr>
              <a:t> </a:t>
            </a:r>
            <a:r>
              <a:rPr lang="zh-CN" altLang="en-US" sz="1200" kern="100" dirty="0">
                <a:solidFill>
                  <a:srgbClr val="FF0000"/>
                </a:solidFill>
                <a:effectLst/>
              </a:rPr>
              <a:t>的</a:t>
            </a:r>
            <a:r>
              <a:rPr lang="en-US" altLang="zh-CN" sz="1200" kern="100" dirty="0">
                <a:solidFill>
                  <a:srgbClr val="FF0000"/>
                </a:solidFill>
                <a:effectLst/>
              </a:rPr>
              <a:t> </a:t>
            </a:r>
            <a:r>
              <a:rPr lang="zh-CN" altLang="en-US" sz="1200" kern="100" dirty="0">
                <a:solidFill>
                  <a:srgbClr val="FF0000"/>
                </a:solidFill>
                <a:effectLst/>
              </a:rPr>
              <a:t>列表项。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989A6-B1CB-4425-8D15-939F3E3B99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3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>
                <a:solidFill>
                  <a:prstClr val="black"/>
                </a:solidFill>
              </a:rPr>
              <a:pPr/>
              <a:t>3/29/2021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4265"/>
          <a:lstStyle>
            <a:lvl1pPr marL="0" marR="42794" indent="0" algn="r">
              <a:buNone/>
              <a:defRPr>
                <a:solidFill>
                  <a:schemeClr val="tx1"/>
                </a:solidFill>
              </a:defRPr>
            </a:lvl1pPr>
            <a:lvl2pPr marL="427939" indent="0" algn="ctr">
              <a:buNone/>
            </a:lvl2pPr>
            <a:lvl3pPr marL="855878" indent="0" algn="ctr">
              <a:buNone/>
            </a:lvl3pPr>
            <a:lvl4pPr marL="1283818" indent="0" algn="ctr">
              <a:buNone/>
            </a:lvl4pPr>
            <a:lvl5pPr marL="1711757" indent="0" algn="ctr">
              <a:buNone/>
            </a:lvl5pPr>
            <a:lvl6pPr marL="2139696" indent="0" algn="ctr">
              <a:buNone/>
            </a:lvl6pPr>
            <a:lvl7pPr marL="2567635" indent="0" algn="ctr">
              <a:buNone/>
            </a:lvl7pPr>
            <a:lvl8pPr marL="2995574" indent="0" algn="ctr">
              <a:buNone/>
            </a:lvl8pPr>
            <a:lvl9pPr marL="3423514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4265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28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9" y="5937957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55878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680">
                <a:solidFill>
                  <a:prstClr val="black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9" y="5937957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173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>
                <a:solidFill>
                  <a:prstClr val="black"/>
                </a:solidFill>
              </a:rPr>
              <a:pPr/>
              <a:t>3/29/2021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6" y="6447291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2" y="6350589"/>
            <a:ext cx="2137037" cy="4505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5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>
                <a:solidFill>
                  <a:prstClr val="black"/>
                </a:solidFill>
              </a:rPr>
              <a:pPr/>
              <a:t>3/29/2021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6" y="6447291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2" y="6350589"/>
            <a:ext cx="2137037" cy="4505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65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1062040" y="6445250"/>
            <a:ext cx="11129957" cy="4191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558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80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" y="6445250"/>
            <a:ext cx="1062039" cy="4191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558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80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2075440" y="1629032"/>
            <a:ext cx="2784000" cy="2088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55878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880">
              <a:solidFill>
                <a:prstClr val="white"/>
              </a:solidFill>
            </a:endParaRPr>
          </a:p>
        </p:txBody>
      </p:sp>
      <p:sp>
        <p:nvSpPr>
          <p:cNvPr id="9" name="Rectangle 52"/>
          <p:cNvSpPr>
            <a:spLocks noChangeArrowheads="1"/>
          </p:cNvSpPr>
          <p:nvPr userDrawn="1"/>
        </p:nvSpPr>
        <p:spPr bwMode="ltGray">
          <a:xfrm>
            <a:off x="7535333" y="0"/>
            <a:ext cx="4656667" cy="244792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8558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80" b="0">
              <a:solidFill>
                <a:prstClr val="black"/>
              </a:solidFill>
            </a:endParaRPr>
          </a:p>
        </p:txBody>
      </p:sp>
      <p:grpSp>
        <p:nvGrpSpPr>
          <p:cNvPr id="11" name="Group 53"/>
          <p:cNvGrpSpPr>
            <a:grpSpLocks/>
          </p:cNvGrpSpPr>
          <p:nvPr userDrawn="1"/>
        </p:nvGrpSpPr>
        <p:grpSpPr bwMode="auto">
          <a:xfrm>
            <a:off x="7535333" y="1989140"/>
            <a:ext cx="4656667" cy="358775"/>
            <a:chOff x="3827" y="1468"/>
            <a:chExt cx="1927" cy="226"/>
          </a:xfrm>
        </p:grpSpPr>
        <p:sp>
          <p:nvSpPr>
            <p:cNvPr id="13" name="Line 54"/>
            <p:cNvSpPr>
              <a:spLocks noChangeShapeType="1"/>
            </p:cNvSpPr>
            <p:nvPr userDrawn="1"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55878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680">
                <a:solidFill>
                  <a:prstClr val="black"/>
                </a:solidFill>
                <a:latin typeface="Palatino Linotype"/>
              </a:endParaRPr>
            </a:p>
          </p:txBody>
        </p:sp>
        <p:sp>
          <p:nvSpPr>
            <p:cNvPr id="16" name="Line 55"/>
            <p:cNvSpPr>
              <a:spLocks noChangeShapeType="1"/>
            </p:cNvSpPr>
            <p:nvPr userDrawn="1"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55878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680">
                <a:solidFill>
                  <a:prstClr val="black"/>
                </a:solidFill>
                <a:latin typeface="Palatino Linotype"/>
              </a:endParaRPr>
            </a:p>
          </p:txBody>
        </p:sp>
        <p:sp>
          <p:nvSpPr>
            <p:cNvPr id="17" name="Line 56"/>
            <p:cNvSpPr>
              <a:spLocks noChangeShapeType="1"/>
            </p:cNvSpPr>
            <p:nvPr userDrawn="1"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55878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680">
                <a:solidFill>
                  <a:prstClr val="black"/>
                </a:solidFill>
                <a:latin typeface="Palatino Linotype"/>
              </a:endParaRPr>
            </a:p>
          </p:txBody>
        </p:sp>
        <p:sp>
          <p:nvSpPr>
            <p:cNvPr id="18" name="Line 57"/>
            <p:cNvSpPr>
              <a:spLocks noChangeShapeType="1"/>
            </p:cNvSpPr>
            <p:nvPr userDrawn="1"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55878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680">
                <a:solidFill>
                  <a:prstClr val="black"/>
                </a:solidFill>
                <a:latin typeface="Palatino Linotype"/>
              </a:endParaRPr>
            </a:p>
          </p:txBody>
        </p:sp>
      </p:grpSp>
      <p:sp>
        <p:nvSpPr>
          <p:cNvPr id="19" name="Rectangle 60"/>
          <p:cNvSpPr>
            <a:spLocks noChangeArrowheads="1"/>
          </p:cNvSpPr>
          <p:nvPr userDrawn="1"/>
        </p:nvSpPr>
        <p:spPr bwMode="black">
          <a:xfrm>
            <a:off x="0" y="2420940"/>
            <a:ext cx="12192000" cy="714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8558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80" b="0">
              <a:solidFill>
                <a:prstClr val="black"/>
              </a:solidFill>
            </a:endParaRPr>
          </a:p>
        </p:txBody>
      </p:sp>
      <p:pic>
        <p:nvPicPr>
          <p:cNvPr id="20" name="Picture 24" descr="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68800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5" descr="头部00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2" y="0"/>
            <a:ext cx="3164417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400005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4"/>
          <p:cNvCxnSpPr/>
          <p:nvPr/>
        </p:nvCxnSpPr>
        <p:spPr>
          <a:xfrm flipV="1">
            <a:off x="3175" y="5937250"/>
            <a:ext cx="7939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0" y="6208714"/>
            <a:ext cx="12192000" cy="649288"/>
            <a:chOff x="0" y="6208894"/>
            <a:chExt cx="12192000" cy="649106"/>
          </a:xfrm>
        </p:grpSpPr>
        <p:sp>
          <p:nvSpPr>
            <p:cNvPr id="6" name="Rectangle 1"/>
            <p:cNvSpPr/>
            <p:nvPr/>
          </p:nvSpPr>
          <p:spPr>
            <a:xfrm>
              <a:off x="3175" y="6220003"/>
              <a:ext cx="12188825" cy="63799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 sz="2160">
                <a:solidFill>
                  <a:srgbClr val="0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9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4265"/>
          <a:lstStyle>
            <a:lvl1pPr marL="0" marR="42794" indent="0" algn="r">
              <a:buNone/>
              <a:defRPr>
                <a:solidFill>
                  <a:schemeClr val="tx1"/>
                </a:solidFill>
              </a:defRPr>
            </a:lvl1pPr>
            <a:lvl2pPr marL="427939" indent="0" algn="ctr">
              <a:buNone/>
            </a:lvl2pPr>
            <a:lvl3pPr marL="855878" indent="0" algn="ctr">
              <a:buNone/>
            </a:lvl3pPr>
            <a:lvl4pPr marL="1283818" indent="0" algn="ctr">
              <a:buNone/>
            </a:lvl4pPr>
            <a:lvl5pPr marL="1711757" indent="0" algn="ctr">
              <a:buNone/>
            </a:lvl5pPr>
            <a:lvl6pPr marL="2139696" indent="0" algn="ctr">
              <a:buNone/>
            </a:lvl6pPr>
            <a:lvl7pPr marL="2567635" indent="0" algn="ctr">
              <a:buNone/>
            </a:lvl7pPr>
            <a:lvl8pPr marL="2995574" indent="0" algn="ctr">
              <a:buNone/>
            </a:lvl8pPr>
            <a:lvl9pPr marL="3423514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4265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28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660E8-984F-4C50-8B80-A1981CAA34AB}" type="datetime1">
              <a:rPr lang="en-US" altLang="zh-CN"/>
              <a:pPr>
                <a:defRPr/>
              </a:pPr>
              <a:t>3/29/2021</a:t>
            </a:fld>
            <a:endParaRPr lang="en-US" altLang="zh-CN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00B6C6-48E5-4E8F-AF59-99E9732E78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68474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2" descr="Green Android Logo">
            <a:hlinkClick r:id="rId2"/>
          </p:cNvPr>
          <p:cNvSpPr>
            <a:spLocks noChangeAspect="1" noChangeArrowheads="1"/>
          </p:cNvSpPr>
          <p:nvPr userDrawn="1"/>
        </p:nvSpPr>
        <p:spPr bwMode="auto">
          <a:xfrm>
            <a:off x="10429876" y="6446838"/>
            <a:ext cx="1152525" cy="25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88" tIns="42794" rIns="85588" bIns="42794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defRPr/>
            </a:pPr>
            <a:endParaRPr lang="zh-CN" altLang="en-US" sz="2160"/>
          </a:p>
        </p:txBody>
      </p:sp>
      <p:sp>
        <p:nvSpPr>
          <p:cNvPr id="5" name="Picture 7"/>
          <p:cNvSpPr>
            <a:spLocks noChangeAspect="1"/>
          </p:cNvSpPr>
          <p:nvPr userDrawn="1"/>
        </p:nvSpPr>
        <p:spPr bwMode="auto">
          <a:xfrm>
            <a:off x="8228014" y="6350000"/>
            <a:ext cx="21367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88" tIns="42794" rIns="85588" bIns="42794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defRPr/>
            </a:pPr>
            <a:endParaRPr lang="zh-CN" altLang="en-US" sz="2160"/>
          </a:p>
        </p:txBody>
      </p:sp>
      <p:cxnSp>
        <p:nvCxnSpPr>
          <p:cNvPr id="6" name="Straight Connector 9"/>
          <p:cNvCxnSpPr/>
          <p:nvPr userDrawn="1"/>
        </p:nvCxnSpPr>
        <p:spPr>
          <a:xfrm>
            <a:off x="609600" y="6350000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12" y="1230938"/>
            <a:ext cx="10972800" cy="5119062"/>
          </a:xfrm>
        </p:spPr>
        <p:txBody>
          <a:bodyPr/>
          <a:lstStyle>
            <a:lvl1pPr marL="255575" indent="-255575">
              <a:buFont typeface="Wingdings" pitchFamily="2" charset="2"/>
              <a:buChar char="p"/>
              <a:defRPr sz="2880" b="1" baseline="0">
                <a:latin typeface="Palatino Linotype" pitchFamily="18" charset="0"/>
              </a:defRPr>
            </a:lvl1pPr>
            <a:lvl2pPr marL="598818" indent="-230315">
              <a:buFont typeface="Wingdings" pitchFamily="2" charset="2"/>
              <a:buChar char="Ø"/>
              <a:defRPr sz="2640" b="1" baseline="0">
                <a:latin typeface="Palatino Linotype" pitchFamily="18" charset="0"/>
              </a:defRPr>
            </a:lvl2pPr>
            <a:lvl3pPr>
              <a:defRPr sz="2400" baseline="0">
                <a:latin typeface="Palatino Linotype" pitchFamily="18" charset="0"/>
                <a:ea typeface="微软雅黑" pitchFamily="34" charset="-122"/>
              </a:defRPr>
            </a:lvl3pPr>
            <a:lvl4pPr>
              <a:defRPr sz="2160" baseline="0">
                <a:latin typeface="Palatino Linotype" pitchFamily="18" charset="0"/>
              </a:defRPr>
            </a:lvl4pPr>
            <a:lvl5pPr>
              <a:defRPr sz="2160" baseline="0">
                <a:latin typeface="Palatino Linotype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707" y="-66083"/>
            <a:ext cx="10972800" cy="1143000"/>
          </a:xfrm>
        </p:spPr>
        <p:txBody>
          <a:bodyPr/>
          <a:lstStyle>
            <a:lvl1pPr>
              <a:defRPr sz="4320" b="1" baseline="0">
                <a:latin typeface="Arial Unicode MS" pitchFamily="34" charset="-122"/>
                <a:ea typeface="黑体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06998-9754-4A42-9A87-63F12EB7FF01}" type="datetime1">
              <a:rPr lang="en-US" altLang="zh-CN"/>
              <a:pPr>
                <a:defRPr/>
              </a:pPr>
              <a:t>3/29/2021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0E58A-E10E-49BC-96D0-7CCEF6BD00B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 userDrawn="1"/>
        </p:nvSpPr>
        <p:spPr>
          <a:xfrm>
            <a:off x="148909" y="0"/>
            <a:ext cx="449263" cy="1090464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88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555312" y="1076917"/>
            <a:ext cx="5825861" cy="0"/>
          </a:xfrm>
          <a:prstGeom prst="line">
            <a:avLst/>
          </a:prstGeom>
          <a:ln>
            <a:solidFill>
              <a:srgbClr val="8B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6" y="6447291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19923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2" descr="Green Android Logo">
            <a:hlinkClick r:id="rId2"/>
          </p:cNvPr>
          <p:cNvSpPr>
            <a:spLocks noChangeAspect="1" noChangeArrowheads="1"/>
          </p:cNvSpPr>
          <p:nvPr userDrawn="1"/>
        </p:nvSpPr>
        <p:spPr bwMode="auto">
          <a:xfrm>
            <a:off x="10429876" y="6446838"/>
            <a:ext cx="1152525" cy="25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88" tIns="42794" rIns="85588" bIns="42794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defRPr/>
            </a:pPr>
            <a:endParaRPr lang="zh-CN" altLang="en-US" sz="2160"/>
          </a:p>
        </p:txBody>
      </p:sp>
      <p:sp>
        <p:nvSpPr>
          <p:cNvPr id="5" name="Picture 9"/>
          <p:cNvSpPr>
            <a:spLocks noChangeAspect="1"/>
          </p:cNvSpPr>
          <p:nvPr userDrawn="1"/>
        </p:nvSpPr>
        <p:spPr bwMode="auto">
          <a:xfrm>
            <a:off x="8228014" y="6350000"/>
            <a:ext cx="21367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88" tIns="42794" rIns="85588" bIns="42794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defRPr/>
            </a:pPr>
            <a:endParaRPr lang="zh-CN" altLang="en-US" sz="2160"/>
          </a:p>
        </p:txBody>
      </p:sp>
      <p:cxnSp>
        <p:nvCxnSpPr>
          <p:cNvPr id="6" name="Straight Connector 10"/>
          <p:cNvCxnSpPr/>
          <p:nvPr userDrawn="1"/>
        </p:nvCxnSpPr>
        <p:spPr>
          <a:xfrm>
            <a:off x="609600" y="6350000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5"/>
            <a:ext cx="10363200" cy="1509712"/>
          </a:xfrm>
        </p:spPr>
        <p:txBody>
          <a:bodyPr lIns="35662" rIns="35662"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28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B255A-9B0E-4C97-B467-D9005BF50A49}" type="datetime1">
              <a:rPr lang="en-US" altLang="zh-CN"/>
              <a:pPr>
                <a:defRPr/>
              </a:pPr>
              <a:t>3/29/2021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EE134-0063-43AB-895C-E1D15D40C3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379464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2" descr="Green Android Logo">
            <a:hlinkClick r:id="rId2"/>
          </p:cNvPr>
          <p:cNvSpPr>
            <a:spLocks noChangeAspect="1" noChangeArrowheads="1"/>
          </p:cNvSpPr>
          <p:nvPr userDrawn="1"/>
        </p:nvSpPr>
        <p:spPr bwMode="auto">
          <a:xfrm>
            <a:off x="10429876" y="6446838"/>
            <a:ext cx="1152525" cy="25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88" tIns="42794" rIns="85588" bIns="42794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defRPr/>
            </a:pPr>
            <a:endParaRPr lang="zh-CN" altLang="en-US" sz="2160"/>
          </a:p>
        </p:txBody>
      </p:sp>
      <p:sp>
        <p:nvSpPr>
          <p:cNvPr id="6" name="Picture 9"/>
          <p:cNvSpPr>
            <a:spLocks noChangeAspect="1"/>
          </p:cNvSpPr>
          <p:nvPr userDrawn="1"/>
        </p:nvSpPr>
        <p:spPr bwMode="auto">
          <a:xfrm>
            <a:off x="8228014" y="6350000"/>
            <a:ext cx="21367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88" tIns="42794" rIns="85588" bIns="42794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defRPr/>
            </a:pPr>
            <a:endParaRPr lang="zh-CN" altLang="en-US" sz="2160"/>
          </a:p>
        </p:txBody>
      </p:sp>
      <p:cxnSp>
        <p:nvCxnSpPr>
          <p:cNvPr id="7" name="Straight Connector 10"/>
          <p:cNvCxnSpPr/>
          <p:nvPr userDrawn="1"/>
        </p:nvCxnSpPr>
        <p:spPr>
          <a:xfrm>
            <a:off x="609600" y="6350000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400"/>
            </a:lvl1pPr>
            <a:lvl2pPr>
              <a:defRPr sz="228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400"/>
            </a:lvl1pPr>
            <a:lvl2pPr>
              <a:defRPr sz="228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EB8D4-5899-43D9-AA21-8214933FAE90}" type="datetime1">
              <a:rPr lang="en-US" altLang="zh-CN"/>
              <a:pPr>
                <a:defRPr/>
              </a:pPr>
              <a:t>3/29/2021</a:t>
            </a:fld>
            <a:endParaRPr lang="en-US" altLang="zh-C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1C7EA-CEC4-40E1-A7CD-983855DB5A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5714007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2" descr="Green Android Logo">
            <a:hlinkClick r:id="rId2"/>
          </p:cNvPr>
          <p:cNvSpPr>
            <a:spLocks noChangeAspect="1" noChangeArrowheads="1"/>
          </p:cNvSpPr>
          <p:nvPr userDrawn="1"/>
        </p:nvSpPr>
        <p:spPr bwMode="auto">
          <a:xfrm>
            <a:off x="10429876" y="6446838"/>
            <a:ext cx="1152525" cy="25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88" tIns="42794" rIns="85588" bIns="42794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defRPr/>
            </a:pPr>
            <a:endParaRPr lang="zh-CN" altLang="en-US" sz="2160"/>
          </a:p>
        </p:txBody>
      </p:sp>
      <p:sp>
        <p:nvSpPr>
          <p:cNvPr id="8" name="Picture 11"/>
          <p:cNvSpPr>
            <a:spLocks noChangeAspect="1"/>
          </p:cNvSpPr>
          <p:nvPr userDrawn="1"/>
        </p:nvSpPr>
        <p:spPr bwMode="auto">
          <a:xfrm>
            <a:off x="8228014" y="6350000"/>
            <a:ext cx="21367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88" tIns="42794" rIns="85588" bIns="42794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defRPr/>
            </a:pPr>
            <a:endParaRPr lang="zh-CN" altLang="en-US" sz="2160"/>
          </a:p>
        </p:txBody>
      </p:sp>
      <p:cxnSp>
        <p:nvCxnSpPr>
          <p:cNvPr id="9" name="Straight Connector 12"/>
          <p:cNvCxnSpPr/>
          <p:nvPr userDrawn="1"/>
        </p:nvCxnSpPr>
        <p:spPr>
          <a:xfrm>
            <a:off x="609600" y="6350000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514601"/>
            <a:ext cx="5389033" cy="3845720"/>
          </a:xfrm>
        </p:spPr>
        <p:txBody>
          <a:bodyPr tIns="0"/>
          <a:lstStyle>
            <a:lvl1pPr>
              <a:defRPr sz="204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1859759"/>
            <a:ext cx="5389033" cy="654844"/>
          </a:xfrm>
        </p:spPr>
        <p:txBody>
          <a:bodyPr lIns="35662" tIns="0" rIns="35662" bIns="0" anchor="ctr"/>
          <a:lstStyle>
            <a:lvl1pPr marL="0" indent="0">
              <a:buNone/>
              <a:defRPr sz="228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920" b="1"/>
            </a:lvl2pPr>
            <a:lvl3pPr>
              <a:buNone/>
              <a:defRPr sz="1680" b="1"/>
            </a:lvl3pPr>
            <a:lvl4pPr>
              <a:buNone/>
              <a:defRPr sz="1440" b="1"/>
            </a:lvl4pPr>
            <a:lvl5pPr>
              <a:buNone/>
              <a:defRPr sz="1440" b="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1"/>
            <a:ext cx="5386917" cy="3845720"/>
          </a:xfrm>
        </p:spPr>
        <p:txBody>
          <a:bodyPr tIns="0"/>
          <a:lstStyle>
            <a:lvl1pPr>
              <a:defRPr sz="204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35662" tIns="0" rIns="35662" bIns="0" anchor="ctr">
            <a:noAutofit/>
          </a:bodyPr>
          <a:lstStyle>
            <a:lvl1pPr marL="0" indent="0">
              <a:buNone/>
              <a:defRPr sz="228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920" b="1"/>
            </a:lvl2pPr>
            <a:lvl3pPr>
              <a:buNone/>
              <a:defRPr sz="1680" b="1"/>
            </a:lvl3pPr>
            <a:lvl4pPr>
              <a:buNone/>
              <a:defRPr sz="1440" b="1"/>
            </a:lvl4pPr>
            <a:lvl5pPr>
              <a:buNone/>
              <a:defRPr sz="1440" b="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040EB-1855-42A8-84C0-9C5F5B0189F2}" type="datetime1">
              <a:rPr lang="en-US" altLang="zh-CN"/>
              <a:pPr>
                <a:defRPr/>
              </a:pPr>
              <a:t>3/29/2021</a:t>
            </a:fld>
            <a:endParaRPr lang="en-US" altLang="zh-CN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A9DDE-2F17-466E-BC9E-5B731133C4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227988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2" descr="Green Android Logo">
            <a:hlinkClick r:id="rId2"/>
          </p:cNvPr>
          <p:cNvSpPr>
            <a:spLocks noChangeAspect="1" noChangeArrowheads="1"/>
          </p:cNvSpPr>
          <p:nvPr userDrawn="1"/>
        </p:nvSpPr>
        <p:spPr bwMode="auto">
          <a:xfrm>
            <a:off x="10429876" y="6446838"/>
            <a:ext cx="1152525" cy="25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88" tIns="42794" rIns="85588" bIns="42794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defRPr/>
            </a:pPr>
            <a:endParaRPr lang="zh-CN" altLang="en-US" sz="2160"/>
          </a:p>
        </p:txBody>
      </p:sp>
      <p:sp>
        <p:nvSpPr>
          <p:cNvPr id="4" name="Picture 7"/>
          <p:cNvSpPr>
            <a:spLocks noChangeAspect="1"/>
          </p:cNvSpPr>
          <p:nvPr userDrawn="1"/>
        </p:nvSpPr>
        <p:spPr bwMode="auto">
          <a:xfrm>
            <a:off x="8228014" y="6350000"/>
            <a:ext cx="21367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88" tIns="42794" rIns="85588" bIns="42794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defRPr/>
            </a:pPr>
            <a:endParaRPr lang="zh-CN" altLang="en-US" sz="2160"/>
          </a:p>
        </p:txBody>
      </p:sp>
      <p:cxnSp>
        <p:nvCxnSpPr>
          <p:cNvPr id="5" name="Straight Connector 8"/>
          <p:cNvCxnSpPr/>
          <p:nvPr userDrawn="1"/>
        </p:nvCxnSpPr>
        <p:spPr>
          <a:xfrm>
            <a:off x="609600" y="6350000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68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04908-F914-4CC8-B4D7-3DE3C72A9461}" type="datetime1">
              <a:rPr lang="en-US" altLang="zh-CN"/>
              <a:pPr>
                <a:defRPr/>
              </a:pPr>
              <a:t>3/29/2021</a:t>
            </a:fld>
            <a:endParaRPr lang="en-US" altLang="zh-CN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05B9F-4D4D-48D2-A530-63AC3FE358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86555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2" descr="Green Android Logo">
            <a:hlinkClick r:id="rId2"/>
          </p:cNvPr>
          <p:cNvSpPr>
            <a:spLocks noChangeAspect="1" noChangeArrowheads="1"/>
          </p:cNvSpPr>
          <p:nvPr userDrawn="1"/>
        </p:nvSpPr>
        <p:spPr bwMode="auto">
          <a:xfrm>
            <a:off x="10498139" y="6410326"/>
            <a:ext cx="1152525" cy="25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88" tIns="42794" rIns="85588" bIns="42794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defRPr/>
            </a:pPr>
            <a:endParaRPr lang="zh-CN" altLang="en-US" sz="2160"/>
          </a:p>
        </p:txBody>
      </p:sp>
      <p:sp>
        <p:nvSpPr>
          <p:cNvPr id="3" name="Picture 6"/>
          <p:cNvSpPr>
            <a:spLocks noChangeAspect="1"/>
          </p:cNvSpPr>
          <p:nvPr userDrawn="1"/>
        </p:nvSpPr>
        <p:spPr bwMode="auto">
          <a:xfrm>
            <a:off x="8228014" y="6350000"/>
            <a:ext cx="21367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88" tIns="42794" rIns="85588" bIns="42794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defRPr/>
            </a:pPr>
            <a:endParaRPr lang="zh-CN" altLang="en-US" sz="2160"/>
          </a:p>
        </p:txBody>
      </p:sp>
      <p:cxnSp>
        <p:nvCxnSpPr>
          <p:cNvPr id="4" name="Straight Connector 7"/>
          <p:cNvCxnSpPr/>
          <p:nvPr userDrawn="1"/>
        </p:nvCxnSpPr>
        <p:spPr>
          <a:xfrm>
            <a:off x="609600" y="6350000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27C93-CA61-4F3E-9046-4DB67C7230D8}" type="datetime1">
              <a:rPr lang="en-US" altLang="zh-CN"/>
              <a:pPr>
                <a:defRPr/>
              </a:pPr>
              <a:t>3/29/2021</a:t>
            </a:fld>
            <a:endParaRPr lang="en-US" altLang="zh-C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7E6DFE-EF15-42AF-9689-7057154F57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679723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>
                <a:solidFill>
                  <a:prstClr val="black"/>
                </a:solidFill>
              </a:rPr>
              <a:pPr/>
              <a:t>3/29/2021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54431"/>
            <a:ext cx="10972800" cy="5170170"/>
          </a:xfrm>
        </p:spPr>
        <p:txBody>
          <a:bodyPr>
            <a:normAutofit/>
          </a:bodyPr>
          <a:lstStyle>
            <a:lvl1pPr>
              <a:defRPr sz="2880"/>
            </a:lvl1pPr>
            <a:lvl2pPr>
              <a:defRPr sz="2400"/>
            </a:lvl2pPr>
            <a:lvl3pPr>
              <a:defRPr sz="2160" baseline="0">
                <a:ea typeface="微软雅黑" pitchFamily="34" charset="-122"/>
              </a:defRPr>
            </a:lvl3pPr>
            <a:lvl4pPr>
              <a:defRPr sz="2160"/>
            </a:lvl4pPr>
            <a:lvl5pPr>
              <a:defRPr sz="2160"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32589"/>
            <a:ext cx="10972800" cy="838962"/>
          </a:xfrm>
        </p:spPr>
        <p:txBody>
          <a:bodyPr>
            <a:normAutofit/>
          </a:bodyPr>
          <a:lstStyle>
            <a:lvl1pPr>
              <a:defRPr sz="4320"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6" y="6447291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148909" y="0"/>
            <a:ext cx="449263" cy="1090464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55878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880">
              <a:solidFill>
                <a:prstClr val="white"/>
              </a:solidFill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555312" y="1076917"/>
            <a:ext cx="5825861" cy="0"/>
          </a:xfrm>
          <a:prstGeom prst="line">
            <a:avLst/>
          </a:prstGeom>
          <a:ln>
            <a:solidFill>
              <a:srgbClr val="8B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28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2" descr="Green Android Logo">
            <a:hlinkClick r:id="rId2"/>
          </p:cNvPr>
          <p:cNvSpPr>
            <a:spLocks noChangeAspect="1" noChangeArrowheads="1"/>
          </p:cNvSpPr>
          <p:nvPr userDrawn="1"/>
        </p:nvSpPr>
        <p:spPr bwMode="auto">
          <a:xfrm>
            <a:off x="10429876" y="6446838"/>
            <a:ext cx="1152525" cy="25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88" tIns="42794" rIns="85588" bIns="42794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defRPr/>
            </a:pPr>
            <a:endParaRPr lang="zh-CN" altLang="en-US" sz="2160"/>
          </a:p>
        </p:txBody>
      </p:sp>
      <p:sp>
        <p:nvSpPr>
          <p:cNvPr id="6" name="Picture 9"/>
          <p:cNvSpPr>
            <a:spLocks noChangeAspect="1"/>
          </p:cNvSpPr>
          <p:nvPr userDrawn="1"/>
        </p:nvSpPr>
        <p:spPr bwMode="auto">
          <a:xfrm>
            <a:off x="8228014" y="6350000"/>
            <a:ext cx="21367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88" tIns="42794" rIns="85588" bIns="42794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defRPr/>
            </a:pPr>
            <a:endParaRPr lang="zh-CN" altLang="en-US" sz="216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640"/>
            </a:lvl1pPr>
            <a:lvl2pPr>
              <a:defRPr sz="2400"/>
            </a:lvl2pPr>
            <a:lvl3pPr>
              <a:defRPr sz="2280"/>
            </a:lvl3pPr>
            <a:lvl4pPr>
              <a:defRPr sz="1920"/>
            </a:lvl4pPr>
            <a:lvl5pPr>
              <a:defRPr sz="168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4265" rIns="14265"/>
          <a:lstStyle>
            <a:lvl1pPr marL="0" indent="0" algn="l">
              <a:buNone/>
              <a:defRPr sz="1320"/>
            </a:lvl1pPr>
            <a:lvl2pPr indent="0" algn="l">
              <a:buNone/>
              <a:defRPr sz="1080"/>
            </a:lvl2pPr>
            <a:lvl3pPr indent="0" algn="l">
              <a:buNone/>
              <a:defRPr sz="960"/>
            </a:lvl3pPr>
            <a:lvl4pPr indent="0" algn="l">
              <a:buNone/>
              <a:defRPr sz="840"/>
            </a:lvl4pPr>
            <a:lvl5pPr indent="0" algn="l">
              <a:buNone/>
              <a:defRPr sz="84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3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4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24DC0-40B4-4E60-9900-02F8A689EEFA}" type="datetime1">
              <a:rPr lang="en-US" altLang="zh-CN"/>
              <a:pPr>
                <a:defRPr/>
              </a:pPr>
              <a:t>3/29/2021</a:t>
            </a:fld>
            <a:endParaRPr lang="en-US" altLang="zh-CN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2D1B2-C81A-4842-B5C2-66451FAE61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61474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60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5" y="5359401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anchor="ctr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zh-CN" sz="2160">
              <a:solidFill>
                <a:srgbClr val="FFFFFF"/>
              </a:solidFill>
            </a:endParaRPr>
          </a:p>
        </p:txBody>
      </p:sp>
      <p:sp>
        <p:nvSpPr>
          <p:cNvPr id="7" name="Freeform 9"/>
          <p:cNvSpPr/>
          <p:nvPr/>
        </p:nvSpPr>
        <p:spPr bwMode="auto">
          <a:xfrm flipV="1">
            <a:off x="-12700" y="5816601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5588" tIns="42794" rIns="85588" bIns="4279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60">
              <a:latin typeface="+mn-lt"/>
            </a:endParaRPr>
          </a:p>
        </p:txBody>
      </p:sp>
      <p:sp>
        <p:nvSpPr>
          <p:cNvPr id="8" name="Freeform 10"/>
          <p:cNvSpPr/>
          <p:nvPr/>
        </p:nvSpPr>
        <p:spPr bwMode="auto">
          <a:xfrm flipV="1">
            <a:off x="5842000" y="6219826"/>
            <a:ext cx="63500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5588" tIns="42794" rIns="85588" bIns="4279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60">
              <a:latin typeface="+mn-lt"/>
            </a:endParaRPr>
          </a:p>
        </p:txBody>
      </p:sp>
      <p:sp>
        <p:nvSpPr>
          <p:cNvPr id="9" name="Picture 2" descr="Green Android Logo">
            <a:hlinkClick r:id="rId2"/>
          </p:cNvPr>
          <p:cNvSpPr>
            <a:spLocks noChangeAspect="1" noChangeArrowheads="1"/>
          </p:cNvSpPr>
          <p:nvPr userDrawn="1"/>
        </p:nvSpPr>
        <p:spPr bwMode="auto">
          <a:xfrm>
            <a:off x="10429876" y="6446838"/>
            <a:ext cx="1152525" cy="25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88" tIns="42794" rIns="85588" bIns="42794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defRPr/>
            </a:pPr>
            <a:endParaRPr lang="zh-CN" altLang="en-US" sz="2160"/>
          </a:p>
        </p:txBody>
      </p:sp>
      <p:sp>
        <p:nvSpPr>
          <p:cNvPr id="10" name="Picture 13"/>
          <p:cNvSpPr>
            <a:spLocks noChangeAspect="1"/>
          </p:cNvSpPr>
          <p:nvPr userDrawn="1"/>
        </p:nvSpPr>
        <p:spPr bwMode="auto">
          <a:xfrm>
            <a:off x="8228014" y="6350000"/>
            <a:ext cx="21367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88" tIns="42794" rIns="85588" bIns="42794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defRPr/>
            </a:pPr>
            <a:endParaRPr lang="zh-CN" altLang="en-US" sz="2160"/>
          </a:p>
        </p:txBody>
      </p:sp>
      <p:cxnSp>
        <p:nvCxnSpPr>
          <p:cNvPr id="11" name="Straight Connector 14"/>
          <p:cNvCxnSpPr/>
          <p:nvPr userDrawn="1"/>
        </p:nvCxnSpPr>
        <p:spPr>
          <a:xfrm>
            <a:off x="609600" y="6350000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8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49926" rIns="35662"/>
          <a:lstStyle>
            <a:lvl1pPr marL="0" indent="0" algn="l">
              <a:spcBef>
                <a:spcPts val="234"/>
              </a:spcBef>
              <a:buFontTx/>
              <a:buNone/>
              <a:defRPr sz="1200"/>
            </a:lvl1pPr>
            <a:lvl2pPr>
              <a:defRPr sz="1080"/>
            </a:lvl2pPr>
            <a:lvl3pPr>
              <a:defRPr sz="960"/>
            </a:lvl3pPr>
            <a:lvl4pPr>
              <a:defRPr sz="840"/>
            </a:lvl4pPr>
            <a:lvl5pPr>
              <a:defRPr sz="84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8"/>
            <a:ext cx="2950464" cy="1582621"/>
          </a:xfrm>
        </p:spPr>
        <p:txBody>
          <a:bodyPr lIns="35662" rIns="35662" bIns="35662"/>
          <a:lstStyle>
            <a:lvl1pPr algn="l">
              <a:buNone/>
              <a:defRPr sz="192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E3A9A-3B58-43B3-9526-D08D23FF590C}" type="datetime1">
              <a:rPr lang="en-US" altLang="zh-CN"/>
              <a:pPr>
                <a:defRPr/>
              </a:pPr>
              <a:t>3/29/2021</a:t>
            </a:fld>
            <a:endParaRPr lang="en-US" altLang="zh-CN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2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fld id="{CA88B15B-3CD5-49F8-9114-9C62E02CBC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981563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2" descr="Green Android Logo">
            <a:hlinkClick r:id="rId2"/>
          </p:cNvPr>
          <p:cNvSpPr>
            <a:spLocks noChangeAspect="1" noChangeArrowheads="1"/>
          </p:cNvSpPr>
          <p:nvPr userDrawn="1"/>
        </p:nvSpPr>
        <p:spPr bwMode="auto">
          <a:xfrm>
            <a:off x="10429876" y="6446838"/>
            <a:ext cx="1152525" cy="25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88" tIns="42794" rIns="85588" bIns="42794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defRPr/>
            </a:pPr>
            <a:endParaRPr lang="zh-CN" altLang="en-US" sz="2160"/>
          </a:p>
        </p:txBody>
      </p:sp>
      <p:sp>
        <p:nvSpPr>
          <p:cNvPr id="5" name="Picture 7"/>
          <p:cNvSpPr>
            <a:spLocks noChangeAspect="1"/>
          </p:cNvSpPr>
          <p:nvPr userDrawn="1"/>
        </p:nvSpPr>
        <p:spPr bwMode="auto">
          <a:xfrm>
            <a:off x="8228014" y="6350000"/>
            <a:ext cx="21367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88" tIns="42794" rIns="85588" bIns="42794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defRPr/>
            </a:pPr>
            <a:endParaRPr lang="zh-CN" altLang="en-US" sz="2160"/>
          </a:p>
        </p:txBody>
      </p:sp>
      <p:cxnSp>
        <p:nvCxnSpPr>
          <p:cNvPr id="6" name="Straight Connector 8"/>
          <p:cNvCxnSpPr/>
          <p:nvPr userDrawn="1"/>
        </p:nvCxnSpPr>
        <p:spPr>
          <a:xfrm>
            <a:off x="609600" y="6350000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89CA6-E798-4E87-869A-0168E75C877C}" type="datetime1">
              <a:rPr lang="en-US" altLang="zh-CN"/>
              <a:pPr>
                <a:defRPr/>
              </a:pPr>
              <a:t>3/29/2021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41E79-6772-4574-89CF-2C4B6E0AB2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3811232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2" descr="Green Android Logo">
            <a:hlinkClick r:id="rId2"/>
          </p:cNvPr>
          <p:cNvSpPr>
            <a:spLocks noChangeAspect="1" noChangeArrowheads="1"/>
          </p:cNvSpPr>
          <p:nvPr userDrawn="1"/>
        </p:nvSpPr>
        <p:spPr bwMode="auto">
          <a:xfrm>
            <a:off x="10429876" y="6446838"/>
            <a:ext cx="1152525" cy="25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88" tIns="42794" rIns="85588" bIns="42794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defRPr/>
            </a:pPr>
            <a:endParaRPr lang="zh-CN" altLang="en-US" sz="2160"/>
          </a:p>
        </p:txBody>
      </p:sp>
      <p:sp>
        <p:nvSpPr>
          <p:cNvPr id="5" name="Picture 7"/>
          <p:cNvSpPr>
            <a:spLocks noChangeAspect="1"/>
          </p:cNvSpPr>
          <p:nvPr userDrawn="1"/>
        </p:nvSpPr>
        <p:spPr bwMode="auto">
          <a:xfrm>
            <a:off x="8228014" y="6350000"/>
            <a:ext cx="21367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88" tIns="42794" rIns="85588" bIns="42794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defRPr/>
            </a:pPr>
            <a:endParaRPr lang="zh-CN" altLang="en-US" sz="2160"/>
          </a:p>
        </p:txBody>
      </p:sp>
      <p:cxnSp>
        <p:nvCxnSpPr>
          <p:cNvPr id="6" name="Straight Connector 8"/>
          <p:cNvCxnSpPr/>
          <p:nvPr userDrawn="1"/>
        </p:nvCxnSpPr>
        <p:spPr>
          <a:xfrm>
            <a:off x="609600" y="6350000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5BCEA-0449-41AB-B9AC-F5E857B0835C}" type="datetime1">
              <a:rPr lang="en-US" altLang="zh-CN"/>
              <a:pPr>
                <a:defRPr/>
              </a:pPr>
              <a:t>3/29/2021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45C7C-353B-4D36-9F52-43F0A2A22A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95847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>
                <a:solidFill>
                  <a:prstClr val="black"/>
                </a:solidFill>
              </a:rPr>
              <a:pPr/>
              <a:t>3/29/2021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5"/>
            <a:ext cx="10363200" cy="1509712"/>
          </a:xfrm>
        </p:spPr>
        <p:txBody>
          <a:bodyPr lIns="35662" rIns="35662" anchor="t"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28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6" y="6447291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2" y="6350589"/>
            <a:ext cx="2137037" cy="4505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96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>
                <a:solidFill>
                  <a:prstClr val="black"/>
                </a:solidFill>
              </a:rPr>
              <a:pPr/>
              <a:t>3/29/2021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400"/>
            </a:lvl1pPr>
            <a:lvl2pPr>
              <a:defRPr sz="228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400"/>
            </a:lvl1pPr>
            <a:lvl2pPr>
              <a:defRPr sz="228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6" y="6447291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2" y="6350589"/>
            <a:ext cx="2137037" cy="4505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33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>
                <a:solidFill>
                  <a:prstClr val="black"/>
                </a:solidFill>
              </a:rPr>
              <a:pPr/>
              <a:t>3/29/2021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514601"/>
            <a:ext cx="5389033" cy="3845720"/>
          </a:xfrm>
        </p:spPr>
        <p:txBody>
          <a:bodyPr tIns="0"/>
          <a:lstStyle>
            <a:lvl1pPr>
              <a:defRPr sz="204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1859759"/>
            <a:ext cx="5389033" cy="654844"/>
          </a:xfrm>
        </p:spPr>
        <p:txBody>
          <a:bodyPr lIns="35662" tIns="0" rIns="35662" bIns="0" anchor="ctr"/>
          <a:lstStyle>
            <a:lvl1pPr marL="0" indent="0">
              <a:buNone/>
              <a:defRPr sz="228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920" b="1"/>
            </a:lvl2pPr>
            <a:lvl3pPr>
              <a:buNone/>
              <a:defRPr sz="1680" b="1"/>
            </a:lvl3pPr>
            <a:lvl4pPr>
              <a:buNone/>
              <a:defRPr sz="1440" b="1"/>
            </a:lvl4pPr>
            <a:lvl5pPr>
              <a:buNone/>
              <a:defRPr sz="144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1"/>
            <a:ext cx="5386917" cy="3845720"/>
          </a:xfrm>
        </p:spPr>
        <p:txBody>
          <a:bodyPr tIns="0"/>
          <a:lstStyle>
            <a:lvl1pPr>
              <a:defRPr sz="204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35662" tIns="0" rIns="35662" bIns="0" anchor="ctr">
            <a:noAutofit/>
          </a:bodyPr>
          <a:lstStyle>
            <a:lvl1pPr marL="0" indent="0">
              <a:buNone/>
              <a:defRPr sz="228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920" b="1"/>
            </a:lvl2pPr>
            <a:lvl3pPr>
              <a:buNone/>
              <a:defRPr sz="1680" b="1"/>
            </a:lvl3pPr>
            <a:lvl4pPr>
              <a:buNone/>
              <a:defRPr sz="1440" b="1"/>
            </a:lvl4pPr>
            <a:lvl5pPr>
              <a:buNone/>
              <a:defRPr sz="144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35662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0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6" y="6447291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2" y="6350589"/>
            <a:ext cx="2137037" cy="45058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33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>
                <a:solidFill>
                  <a:prstClr val="black"/>
                </a:solidFill>
              </a:rPr>
              <a:pPr/>
              <a:t>3/29/2021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35662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68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6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6" y="6447291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2" y="6350589"/>
            <a:ext cx="2137037" cy="4505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68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>
                <a:solidFill>
                  <a:prstClr val="black"/>
                </a:solidFill>
              </a:rPr>
              <a:pPr/>
              <a:t>3/29/2021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5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138" y="6410326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2" y="6350589"/>
            <a:ext cx="2137037" cy="45058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26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>
                <a:solidFill>
                  <a:prstClr val="black"/>
                </a:solidFill>
              </a:rPr>
              <a:pPr/>
              <a:t>3/29/2021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640"/>
            </a:lvl1pPr>
            <a:lvl2pPr>
              <a:defRPr sz="2400"/>
            </a:lvl2pPr>
            <a:lvl3pPr>
              <a:defRPr sz="2280"/>
            </a:lvl3pPr>
            <a:lvl4pPr>
              <a:defRPr sz="1920"/>
            </a:lvl4pPr>
            <a:lvl5pPr>
              <a:defRPr sz="168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4265" rIns="14265"/>
          <a:lstStyle>
            <a:lvl1pPr marL="0" indent="0" algn="l">
              <a:buNone/>
              <a:defRPr sz="1320"/>
            </a:lvl1pPr>
            <a:lvl2pPr indent="0" algn="l">
              <a:buNone/>
              <a:defRPr sz="1080"/>
            </a:lvl2pPr>
            <a:lvl3pPr indent="0" algn="l">
              <a:buNone/>
              <a:defRPr sz="960"/>
            </a:lvl3pPr>
            <a:lvl4pPr indent="0" algn="l">
              <a:buNone/>
              <a:defRPr sz="840"/>
            </a:lvl4pPr>
            <a:lvl5pPr indent="0" algn="l">
              <a:buNone/>
              <a:defRPr sz="84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3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4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6" y="6447291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2" y="6350589"/>
            <a:ext cx="2137037" cy="45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8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 defTabSz="8558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 defTabSz="8558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>
                <a:solidFill>
                  <a:prstClr val="black"/>
                </a:solidFill>
              </a:rPr>
              <a:pPr/>
              <a:t>3/29/2021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3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1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588" tIns="42794" rIns="85588" bIns="42794" anchor="t" compatLnSpc="1"/>
          <a:lstStyle/>
          <a:p>
            <a:pPr defTabSz="8558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680">
              <a:solidFill>
                <a:prstClr val="black"/>
              </a:solidFill>
              <a:latin typeface="Palatino Linotype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7"/>
            <a:ext cx="63500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588" tIns="42794" rIns="85588" bIns="42794" anchor="t" compatLnSpc="1"/>
          <a:lstStyle/>
          <a:p>
            <a:pPr defTabSz="8558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680">
              <a:solidFill>
                <a:prstClr val="black"/>
              </a:solidFill>
              <a:latin typeface="Palatino Linotype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8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0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49926" rIns="35662" bIns="35662" anchor="t"/>
          <a:lstStyle>
            <a:lvl1pPr marL="0" indent="0" algn="l">
              <a:spcBef>
                <a:spcPts val="234"/>
              </a:spcBef>
              <a:buFontTx/>
              <a:buNone/>
              <a:defRPr sz="1200"/>
            </a:lvl1pPr>
            <a:lvl2pPr>
              <a:defRPr sz="1080"/>
            </a:lvl2pPr>
            <a:lvl3pPr>
              <a:defRPr sz="960"/>
            </a:lvl3pPr>
            <a:lvl4pPr>
              <a:defRPr sz="840"/>
            </a:lvl4pPr>
            <a:lvl5pPr>
              <a:defRPr sz="84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8"/>
            <a:ext cx="2950464" cy="1582621"/>
          </a:xfrm>
        </p:spPr>
        <p:txBody>
          <a:bodyPr vert="horz" lIns="35662" tIns="35662" rIns="35662" bIns="35662" anchor="b"/>
          <a:lstStyle>
            <a:lvl1pPr algn="l">
              <a:buNone/>
              <a:defRPr sz="192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3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6" y="6447291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2" y="6350589"/>
            <a:ext cx="2137037" cy="450580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9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605" y="14514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080">
                <a:solidFill>
                  <a:schemeClr val="tx1"/>
                </a:solidFill>
              </a:defRPr>
            </a:lvl1pPr>
          </a:lstStyle>
          <a:p>
            <a:pPr defTabSz="855878"/>
            <a:fld id="{61146459-E3C3-4969-9224-5ED50B492D17}" type="datetime1">
              <a:rPr lang="en-US" smtClean="0">
                <a:solidFill>
                  <a:prstClr val="black"/>
                </a:solidFill>
              </a:rPr>
              <a:pPr defTabSz="855878"/>
              <a:t>3/29/2021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3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080">
                <a:solidFill>
                  <a:schemeClr val="tx1"/>
                </a:solidFill>
              </a:defRPr>
            </a:lvl1pPr>
          </a:lstStyle>
          <a:p>
            <a:pPr defTabSz="855878"/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3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80">
                <a:solidFill>
                  <a:schemeClr val="tx1"/>
                </a:solidFill>
              </a:defRPr>
            </a:lvl1pPr>
          </a:lstStyle>
          <a:p>
            <a:pPr defTabSz="855878"/>
            <a:fld id="{401CF334-2D5C-4859-84A6-CA7E6E43FAEB}" type="slidenum">
              <a:rPr lang="en-US" smtClean="0">
                <a:solidFill>
                  <a:prstClr val="black"/>
                </a:solidFill>
              </a:rPr>
              <a:pPr defTabSz="855878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lIns="71323" tIns="35662" rIns="71323" bIns="35662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tIns="35662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5063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8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56764" indent="-256764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114" indent="-2310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855878" indent="-2310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112642" indent="-19685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369405" indent="-19685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626169" indent="-19685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1797344" indent="-171175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44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054108" indent="-171175" algn="l" rtl="0" eaLnBrk="1" latinLnBrk="0" hangingPunct="1">
        <a:spcBef>
          <a:spcPct val="20000"/>
        </a:spcBef>
        <a:buClr>
          <a:schemeClr val="tx2"/>
        </a:buClr>
        <a:buChar char="•"/>
        <a:defRPr kumimoji="0"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310871" indent="-171175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32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279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55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838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7117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1396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5676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9955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4235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80"/>
            </a:lvl1pPr>
          </a:lstStyle>
          <a:p>
            <a:pPr>
              <a:defRPr/>
            </a:pPr>
            <a:fld id="{3874E970-7C1E-4856-9014-C969240952A7}" type="datetime1">
              <a:rPr lang="en-US" altLang="zh-CN"/>
              <a:pPr>
                <a:defRPr/>
              </a:pPr>
              <a:t>3/29/2021</a:t>
            </a:fld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2"/>
            <a:ext cx="44704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8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2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80"/>
            </a:lvl1pPr>
          </a:lstStyle>
          <a:p>
            <a:fld id="{B488E59C-32E9-4803-A568-95D67BE618F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0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1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5662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219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spd="med"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8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80">
          <a:solidFill>
            <a:schemeClr val="tx2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80">
          <a:solidFill>
            <a:schemeClr val="tx2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80">
          <a:solidFill>
            <a:schemeClr val="tx2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80">
          <a:solidFill>
            <a:schemeClr val="tx2"/>
          </a:solidFill>
          <a:latin typeface="Century Gothic" panose="020B0502020202020204" pitchFamily="34" charset="0"/>
        </a:defRPr>
      </a:lvl5pPr>
      <a:lvl6pPr marL="427939" algn="l" rtl="0" fontAlgn="base">
        <a:spcBef>
          <a:spcPct val="0"/>
        </a:spcBef>
        <a:spcAft>
          <a:spcPct val="0"/>
        </a:spcAft>
        <a:defRPr sz="4680">
          <a:solidFill>
            <a:schemeClr val="tx2"/>
          </a:solidFill>
          <a:latin typeface="Century Gothic" panose="020B0502020202020204" pitchFamily="34" charset="0"/>
        </a:defRPr>
      </a:lvl6pPr>
      <a:lvl7pPr marL="855878" algn="l" rtl="0" fontAlgn="base">
        <a:spcBef>
          <a:spcPct val="0"/>
        </a:spcBef>
        <a:spcAft>
          <a:spcPct val="0"/>
        </a:spcAft>
        <a:defRPr sz="4680">
          <a:solidFill>
            <a:schemeClr val="tx2"/>
          </a:solidFill>
          <a:latin typeface="Century Gothic" panose="020B0502020202020204" pitchFamily="34" charset="0"/>
        </a:defRPr>
      </a:lvl7pPr>
      <a:lvl8pPr marL="1283818" algn="l" rtl="0" fontAlgn="base">
        <a:spcBef>
          <a:spcPct val="0"/>
        </a:spcBef>
        <a:spcAft>
          <a:spcPct val="0"/>
        </a:spcAft>
        <a:defRPr sz="4680">
          <a:solidFill>
            <a:schemeClr val="tx2"/>
          </a:solidFill>
          <a:latin typeface="Century Gothic" panose="020B0502020202020204" pitchFamily="34" charset="0"/>
        </a:defRPr>
      </a:lvl8pPr>
      <a:lvl9pPr marL="1711757" algn="l" rtl="0" fontAlgn="base">
        <a:spcBef>
          <a:spcPct val="0"/>
        </a:spcBef>
        <a:spcAft>
          <a:spcPct val="0"/>
        </a:spcAft>
        <a:defRPr sz="4680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255575" indent="-255575" algn="l" rtl="0" eaLnBrk="0" fontAlgn="base" hangingPunct="0">
        <a:spcBef>
          <a:spcPct val="20000"/>
        </a:spcBef>
        <a:spcAft>
          <a:spcPct val="0"/>
        </a:spcAft>
        <a:buClr>
          <a:srgbClr val="C0CF3A"/>
        </a:buClr>
        <a:buSzPct val="9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8818" indent="-23031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855878" indent="-23031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111453" indent="-196139" algn="l" rtl="0" eaLnBrk="0" fontAlgn="base" hangingPunct="0">
        <a:spcBef>
          <a:spcPct val="20000"/>
        </a:spcBef>
        <a:spcAft>
          <a:spcPct val="0"/>
        </a:spcAft>
        <a:buClr>
          <a:srgbClr val="C0CF3A"/>
        </a:buClr>
        <a:buSzPct val="65000"/>
        <a:buFont typeface="Wingdings 2" pitchFamily="18" charset="2"/>
        <a:buChar char="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368515" indent="-196139" algn="l" rtl="0" eaLnBrk="0" fontAlgn="base" hangingPunct="0">
        <a:spcBef>
          <a:spcPct val="20000"/>
        </a:spcBef>
        <a:spcAft>
          <a:spcPct val="0"/>
        </a:spcAft>
        <a:buClr>
          <a:srgbClr val="029676"/>
        </a:buClr>
        <a:buSzPct val="65000"/>
        <a:buFont typeface="Wingdings 2" pitchFamily="18" charset="2"/>
        <a:buChar char="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626169" indent="-196733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1797344" indent="-171175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44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054108" indent="-171175" algn="l" rtl="0" eaLnBrk="1" latinLnBrk="0" hangingPunct="1">
        <a:spcBef>
          <a:spcPct val="20000"/>
        </a:spcBef>
        <a:buClr>
          <a:schemeClr val="tx2"/>
        </a:buClr>
        <a:buChar char="•"/>
        <a:defRPr kumimoji="0"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310871" indent="-171175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32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279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55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838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7117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1396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5676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9955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4235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 idx="1"/>
          </p:nvPr>
        </p:nvSpPr>
        <p:spPr>
          <a:xfrm>
            <a:off x="1109381" y="1230938"/>
            <a:ext cx="4986619" cy="5119062"/>
          </a:xfrm>
        </p:spPr>
        <p:txBody>
          <a:bodyPr/>
          <a:lstStyle/>
          <a:p>
            <a:pPr eaLnBrk="1" hangingPunct="1"/>
            <a:r>
              <a:rPr lang="zh-CN" altLang="en-US" dirty="0"/>
              <a:t>本章的主题是列表的使用。</a:t>
            </a:r>
          </a:p>
          <a:p>
            <a:pPr eaLnBrk="1" hangingPunct="1"/>
            <a:r>
              <a:rPr lang="zh-CN" altLang="zh-CN" dirty="0"/>
              <a:t>图4</a:t>
            </a:r>
            <a:r>
              <a:rPr lang="en-US" altLang="zh-CN" dirty="0"/>
              <a:t>-1</a:t>
            </a:r>
            <a:r>
              <a:rPr lang="zh-CN" altLang="zh-CN" dirty="0"/>
              <a:t>是非常常用的</a:t>
            </a:r>
            <a:r>
              <a:rPr lang="zh-CN" altLang="zh-CN" dirty="0">
                <a:solidFill>
                  <a:srgbClr val="FF0000"/>
                </a:solidFill>
              </a:rPr>
              <a:t>ListView</a:t>
            </a:r>
            <a:r>
              <a:rPr lang="zh-CN" altLang="en-US" dirty="0"/>
              <a:t>的效果</a:t>
            </a:r>
            <a:r>
              <a:rPr lang="zh-CN" altLang="zh-CN" dirty="0"/>
              <a:t>，图4</a:t>
            </a:r>
            <a:r>
              <a:rPr lang="en-US" altLang="zh-CN" dirty="0"/>
              <a:t>-2</a:t>
            </a:r>
            <a:r>
              <a:rPr lang="zh-CN" altLang="zh-CN" dirty="0"/>
              <a:t>为比较热门的</a:t>
            </a:r>
            <a:r>
              <a:rPr lang="zh-CN" altLang="zh-CN" dirty="0">
                <a:solidFill>
                  <a:srgbClr val="FF0000"/>
                </a:solidFill>
              </a:rPr>
              <a:t>Recycle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zh-CN" dirty="0">
                <a:solidFill>
                  <a:srgbClr val="FF0000"/>
                </a:solidFill>
              </a:rPr>
              <a:t>View</a:t>
            </a:r>
            <a:r>
              <a:rPr lang="zh-CN" altLang="zh-CN" dirty="0"/>
              <a:t>效果。</a:t>
            </a:r>
            <a:endParaRPr lang="en-US" altLang="zh-CN" dirty="0"/>
          </a:p>
        </p:txBody>
      </p:sp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项目导学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6221267" y="1158748"/>
            <a:ext cx="5066342" cy="4359665"/>
            <a:chOff x="9190" y="1654"/>
            <a:chExt cx="8864" cy="6867"/>
          </a:xfrm>
        </p:grpSpPr>
        <p:pic>
          <p:nvPicPr>
            <p:cNvPr id="16391" name="图片 18440" descr="snap00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2" t="8244" r="11234" b="20644"/>
            <a:stretch>
              <a:fillRect/>
            </a:stretch>
          </p:blipFill>
          <p:spPr bwMode="auto">
            <a:xfrm>
              <a:off x="9190" y="1654"/>
              <a:ext cx="4304" cy="684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92" name="图片 18441" descr="snap0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61" t="8086" r="11313" b="19267"/>
            <a:stretch>
              <a:fillRect/>
            </a:stretch>
          </p:blipFill>
          <p:spPr bwMode="auto">
            <a:xfrm>
              <a:off x="13841" y="1654"/>
              <a:ext cx="4213" cy="68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743E04E-809F-4979-80D7-19B4ECAA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ListView</a:t>
            </a:r>
            <a:r>
              <a:rPr lang="en-US" altLang="zh-CN" dirty="0"/>
              <a:t> </a:t>
            </a:r>
            <a:r>
              <a:rPr lang="zh-CN" altLang="en-US" dirty="0"/>
              <a:t>属性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9165F02-2A36-435C-A21B-9935F31F4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949614"/>
              </p:ext>
            </p:extLst>
          </p:nvPr>
        </p:nvGraphicFramePr>
        <p:xfrm>
          <a:off x="591707" y="1181100"/>
          <a:ext cx="8808325" cy="514800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673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5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649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356616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713232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069848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426464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178308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139696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2496312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2852928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XML</a:t>
                      </a:r>
                      <a:r>
                        <a:rPr lang="zh-CN" sz="1800" kern="100" dirty="0">
                          <a:effectLst/>
                        </a:rPr>
                        <a:t>属性</a:t>
                      </a:r>
                      <a:endParaRPr lang="zh-CN" sz="1800" kern="100" dirty="0"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356616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713232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069848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426464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178308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139696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2496312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2852928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说明</a:t>
                      </a:r>
                      <a:endParaRPr lang="zh-CN" sz="1800" kern="100" dirty="0"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51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356616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713232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069848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426464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178308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139696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2496312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2852928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android:divider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35661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71323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069848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426464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178308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13969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249631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2852928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设置分割条样式（颜色或者</a:t>
                      </a:r>
                      <a:r>
                        <a:rPr lang="en-US" sz="1800" kern="100" dirty="0">
                          <a:effectLst/>
                        </a:rPr>
                        <a:t>Drawable</a:t>
                      </a:r>
                      <a:r>
                        <a:rPr lang="zh-CN" sz="1800" kern="100" dirty="0">
                          <a:effectLst/>
                        </a:rPr>
                        <a:t>对象）</a:t>
                      </a:r>
                      <a:endParaRPr lang="zh-CN" sz="1800" kern="100" dirty="0"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2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356616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713232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069848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426464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178308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139696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2496312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2852928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android:dividerHeight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35661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71323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069848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426464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178308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13969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249631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2852928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设置分割条高度</a:t>
                      </a:r>
                      <a:endParaRPr lang="zh-CN" sz="1800" kern="100" dirty="0"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2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356616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713232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069848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426464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178308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139696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2496312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2852928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android:</a:t>
                      </a:r>
                      <a:r>
                        <a:rPr lang="en-US" sz="2000" kern="100" dirty="0" err="1">
                          <a:solidFill>
                            <a:srgbClr val="FF0000"/>
                          </a:solidFill>
                          <a:effectLst/>
                        </a:rPr>
                        <a:t>entries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35661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71323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069848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426464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178308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13969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249631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2852928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FF0000"/>
                          </a:solidFill>
                          <a:effectLst/>
                        </a:rPr>
                        <a:t>指定一个数组资源，用来填充</a:t>
                      </a:r>
                      <a:r>
                        <a:rPr lang="en-US" sz="1800" kern="100" dirty="0" err="1">
                          <a:solidFill>
                            <a:srgbClr val="FF0000"/>
                          </a:solidFill>
                          <a:effectLst/>
                        </a:rPr>
                        <a:t>ListView</a:t>
                      </a:r>
                      <a:r>
                        <a:rPr lang="zh-CN" alt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的项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894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356616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713232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069848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426464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178308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139696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2496312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2852928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android:footerDividersEnabled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35661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71323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069848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426464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178308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13969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249631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2852928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设置为</a:t>
                      </a:r>
                      <a:r>
                        <a:rPr lang="en-US" sz="1800" kern="100" dirty="0">
                          <a:effectLst/>
                        </a:rPr>
                        <a:t>false</a:t>
                      </a:r>
                      <a:r>
                        <a:rPr lang="zh-CN" sz="1800" kern="100" dirty="0">
                          <a:effectLst/>
                        </a:rPr>
                        <a:t>，则不在</a:t>
                      </a:r>
                      <a:r>
                        <a:rPr lang="en-US" sz="1800" kern="100" dirty="0">
                          <a:effectLst/>
                        </a:rPr>
                        <a:t>footer view</a:t>
                      </a:r>
                      <a:r>
                        <a:rPr lang="zh-CN" sz="1800" kern="100" dirty="0">
                          <a:effectLst/>
                        </a:rPr>
                        <a:t>之前绘制分割条</a:t>
                      </a:r>
                      <a:endParaRPr lang="zh-CN" sz="1800" kern="100" dirty="0"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894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356616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713232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069848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426464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178308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139696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2496312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2852928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android:headerDividersEnabled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35661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71323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069848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426464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178308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13969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249631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2852928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设置为</a:t>
                      </a:r>
                      <a:r>
                        <a:rPr lang="en-US" sz="1800" kern="100" dirty="0">
                          <a:effectLst/>
                        </a:rPr>
                        <a:t>false</a:t>
                      </a:r>
                      <a:r>
                        <a:rPr lang="zh-CN" sz="1800" kern="100" dirty="0">
                          <a:effectLst/>
                        </a:rPr>
                        <a:t>，则不在</a:t>
                      </a:r>
                      <a:r>
                        <a:rPr lang="en-US" sz="1800" kern="100" dirty="0">
                          <a:effectLst/>
                        </a:rPr>
                        <a:t>header view</a:t>
                      </a:r>
                      <a:r>
                        <a:rPr lang="zh-CN" sz="1800" kern="100" dirty="0">
                          <a:effectLst/>
                        </a:rPr>
                        <a:t>之后绘制分割条</a:t>
                      </a:r>
                      <a:endParaRPr lang="zh-CN" sz="1800" kern="100" dirty="0"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52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356616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713232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069848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426464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178308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139696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2496312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2852928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android:scrollbars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35661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71323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069848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426464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178308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13969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249631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2852928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设置是否显示滚动条</a:t>
                      </a:r>
                      <a:endParaRPr lang="zh-CN" sz="1800" kern="100" dirty="0"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0589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356616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713232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069848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426464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178308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139696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2496312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2852928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err="1">
                          <a:solidFill>
                            <a:schemeClr val="tx1"/>
                          </a:solidFill>
                          <a:effectLst/>
                        </a:rPr>
                        <a:t>android:fadingEdge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35661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71323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069848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426464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178308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13969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249631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2852928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设置是否去除</a:t>
                      </a:r>
                      <a:r>
                        <a:rPr lang="en-US" sz="1800" kern="100" dirty="0" err="1">
                          <a:effectLst/>
                        </a:rPr>
                        <a:t>ListView</a:t>
                      </a:r>
                      <a:r>
                        <a:rPr lang="zh-CN" sz="1800" kern="100" dirty="0">
                          <a:effectLst/>
                        </a:rPr>
                        <a:t>滑到顶部和底部时边缘的黑色阴影</a:t>
                      </a:r>
                      <a:endParaRPr lang="zh-CN" sz="1800" kern="100" dirty="0"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652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356616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713232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069848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426464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178308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139696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2496312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2852928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err="1">
                          <a:solidFill>
                            <a:schemeClr val="tx1"/>
                          </a:solidFill>
                          <a:effectLst/>
                        </a:rPr>
                        <a:t>android:listSelector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35661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71323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069848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426464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178308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13969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249631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2852928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设置是否去除点击颜色</a:t>
                      </a:r>
                      <a:endParaRPr lang="zh-CN" sz="1800" kern="100" dirty="0"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52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356616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713232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069848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426464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178308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139696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2496312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2852928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android:cacheColorHint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35661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71323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069848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426464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178308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13969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249631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2852928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设置</a:t>
                      </a:r>
                      <a:r>
                        <a:rPr lang="en-US" sz="1800" kern="100" dirty="0" err="1">
                          <a:effectLst/>
                        </a:rPr>
                        <a:t>ListView</a:t>
                      </a:r>
                      <a:r>
                        <a:rPr lang="zh-CN" sz="1800" kern="100" dirty="0">
                          <a:effectLst/>
                        </a:rPr>
                        <a:t>去除滑动颜色</a:t>
                      </a:r>
                      <a:endParaRPr lang="zh-CN" sz="1800" kern="100" dirty="0"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63128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849E7C7-0712-4BA1-9E0C-905A257E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最简单的使用方式：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普通控件：布局</a:t>
            </a:r>
            <a:r>
              <a:rPr lang="en-US" altLang="zh-CN" dirty="0"/>
              <a:t>+</a:t>
            </a:r>
            <a:r>
              <a:rPr lang="zh-CN" altLang="en-US" dirty="0"/>
              <a:t>资源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8870D2-19DB-4143-B3C0-B017684A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ListView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4835D66-AB1D-4961-834F-E7C3768C6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280561"/>
              </p:ext>
            </p:extLst>
          </p:nvPr>
        </p:nvGraphicFramePr>
        <p:xfrm>
          <a:off x="1095566" y="2985571"/>
          <a:ext cx="8128000" cy="11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774330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53" y="2182465"/>
            <a:ext cx="5053271" cy="39052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00279" y="396607"/>
            <a:ext cx="6108738" cy="4450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defTabSz="1097280" eaLnBrk="0" fontAlgn="base" hangingPunct="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&lt;?xml version="1.0" encoding="</a:t>
            </a:r>
            <a:r>
              <a:rPr lang="en-US" altLang="zh-CN" sz="2400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utf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-8"?&gt;</a:t>
            </a:r>
            <a:endParaRPr lang="zh-CN" altLang="zh-CN" sz="2400" kern="100" dirty="0">
              <a:solidFill>
                <a:prstClr val="black"/>
              </a:solidFill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1097280" eaLnBrk="0" fontAlgn="base" hangingPunct="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&lt;resources&gt;</a:t>
            </a:r>
            <a:endParaRPr lang="zh-CN" altLang="zh-CN" sz="2400" kern="100" dirty="0">
              <a:solidFill>
                <a:prstClr val="black"/>
              </a:solidFill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20040" algn="just" defTabSz="1097280" eaLnBrk="0" fontAlgn="base" hangingPunct="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&lt;!--</a:t>
            </a:r>
            <a:r>
              <a:rPr lang="zh-CN" altLang="zh-CN" sz="2400" kern="100" dirty="0">
                <a:solidFill>
                  <a:prstClr val="black"/>
                </a:solidFill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添加数组元素</a:t>
            </a:r>
            <a:r>
              <a:rPr lang="en-US" altLang="zh-CN" sz="2400" kern="100" dirty="0">
                <a:solidFill>
                  <a:prstClr val="black"/>
                </a:solidFill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--&gt;</a:t>
            </a:r>
            <a:endParaRPr lang="zh-CN" altLang="zh-CN" sz="2400" kern="100" dirty="0">
              <a:solidFill>
                <a:prstClr val="black"/>
              </a:solidFill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1097280" eaLnBrk="0" fontAlgn="base" hangingPunct="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&lt;string-array name="</a:t>
            </a: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teacher_name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"&gt;</a:t>
            </a:r>
            <a:endParaRPr lang="zh-CN" altLang="zh-CN" sz="2400" kern="100" dirty="0"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1097280" eaLnBrk="0" fontAlgn="base" hangingPunct="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&lt;item&gt;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张三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&lt;/item&gt;</a:t>
            </a:r>
            <a:endParaRPr lang="zh-CN" altLang="zh-CN" sz="2400" kern="100" dirty="0">
              <a:solidFill>
                <a:prstClr val="black"/>
              </a:solidFill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1097280" eaLnBrk="0" fontAlgn="base" hangingPunct="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&lt;item&gt;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李四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&lt;/item&gt;</a:t>
            </a:r>
            <a:endParaRPr lang="zh-CN" altLang="zh-CN" sz="2400" kern="100" dirty="0">
              <a:solidFill>
                <a:prstClr val="black"/>
              </a:solidFill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1097280" eaLnBrk="0" fontAlgn="base" hangingPunct="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&lt;item&gt;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王五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&lt;/item&gt;</a:t>
            </a:r>
            <a:endParaRPr lang="zh-CN" altLang="zh-CN" sz="2400" kern="100" dirty="0">
              <a:solidFill>
                <a:prstClr val="black"/>
              </a:solidFill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1097280" eaLnBrk="0" fontAlgn="base" hangingPunct="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&lt;item&gt;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赵六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&lt;/item&gt;</a:t>
            </a:r>
            <a:endParaRPr lang="zh-CN" altLang="zh-CN" sz="2400" kern="100" dirty="0">
              <a:solidFill>
                <a:prstClr val="black"/>
              </a:solidFill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1097280" eaLnBrk="0" fontAlgn="base" hangingPunct="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&lt;/string-array&gt;</a:t>
            </a:r>
            <a:endParaRPr lang="zh-CN" altLang="zh-CN" sz="2400" kern="100" dirty="0">
              <a:solidFill>
                <a:prstClr val="black"/>
              </a:solidFill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09728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&lt;/resources&gt;</a:t>
            </a:r>
            <a:endParaRPr lang="zh-CN" altLang="en-US" sz="2400" dirty="0">
              <a:solidFill>
                <a:prstClr val="black"/>
              </a:solidFill>
              <a:latin typeface="Palatino Linotype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04071" y="769734"/>
            <a:ext cx="4692971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09728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160" b="1" dirty="0">
                <a:solidFill>
                  <a:srgbClr val="FF0000"/>
                </a:solidFill>
                <a:latin typeface="Palatino Linotype" pitchFamily="18" charset="0"/>
                <a:ea typeface="宋体" panose="02010600030101010101" pitchFamily="2" charset="-122"/>
              </a:rPr>
              <a:t>Values</a:t>
            </a:r>
            <a:r>
              <a:rPr lang="zh-CN" altLang="en-US" sz="2160" b="1" dirty="0">
                <a:solidFill>
                  <a:srgbClr val="FF0000"/>
                </a:solidFill>
                <a:latin typeface="Palatino Linotype" pitchFamily="18" charset="0"/>
                <a:ea typeface="宋体" panose="02010600030101010101" pitchFamily="2" charset="-122"/>
              </a:rPr>
              <a:t>下的</a:t>
            </a:r>
            <a:r>
              <a:rPr lang="en-US" altLang="zh-CN" sz="2160" b="1" dirty="0">
                <a:solidFill>
                  <a:srgbClr val="FF0000"/>
                </a:solidFill>
                <a:latin typeface="Palatino Linotype" pitchFamily="18" charset="0"/>
                <a:ea typeface="宋体" panose="02010600030101010101" pitchFamily="2" charset="-122"/>
              </a:rPr>
              <a:t>strings.xml</a:t>
            </a:r>
            <a:r>
              <a:rPr lang="zh-CN" altLang="en-US" sz="2160" b="1" dirty="0">
                <a:solidFill>
                  <a:srgbClr val="FF0000"/>
                </a:solidFill>
                <a:latin typeface="Palatino Linotype" pitchFamily="18" charset="0"/>
                <a:ea typeface="宋体" panose="02010600030101010101" pitchFamily="2" charset="-122"/>
              </a:rPr>
              <a:t>文件代码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248D116-350C-4CF6-8ED0-D721D4E2AC03}"/>
              </a:ext>
            </a:extLst>
          </p:cNvPr>
          <p:cNvSpPr/>
          <p:nvPr/>
        </p:nvSpPr>
        <p:spPr>
          <a:xfrm>
            <a:off x="3360145" y="1806766"/>
            <a:ext cx="1850834" cy="35254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8A2D0D-9D0D-49EC-BA5F-598315D817DE}"/>
              </a:ext>
            </a:extLst>
          </p:cNvPr>
          <p:cNvSpPr/>
          <p:nvPr/>
        </p:nvSpPr>
        <p:spPr>
          <a:xfrm>
            <a:off x="1079652" y="2236240"/>
            <a:ext cx="2820318" cy="35254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1EFD26-ECD2-44B4-B63D-D70F1D1343F0}"/>
              </a:ext>
            </a:extLst>
          </p:cNvPr>
          <p:cNvSpPr/>
          <p:nvPr/>
        </p:nvSpPr>
        <p:spPr>
          <a:xfrm>
            <a:off x="1079652" y="2676547"/>
            <a:ext cx="2820318" cy="35254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943EA0-D8CD-4F91-8E04-A30163BA41FF}"/>
              </a:ext>
            </a:extLst>
          </p:cNvPr>
          <p:cNvSpPr/>
          <p:nvPr/>
        </p:nvSpPr>
        <p:spPr>
          <a:xfrm>
            <a:off x="1079652" y="3116854"/>
            <a:ext cx="2820318" cy="35254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C0752A-5038-4A8C-8503-DDD44A060A29}"/>
              </a:ext>
            </a:extLst>
          </p:cNvPr>
          <p:cNvSpPr/>
          <p:nvPr/>
        </p:nvSpPr>
        <p:spPr>
          <a:xfrm>
            <a:off x="1079652" y="3541648"/>
            <a:ext cx="2820318" cy="35254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221794-4C15-4820-8ACD-DF6BABBFE723}"/>
              </a:ext>
            </a:extLst>
          </p:cNvPr>
          <p:cNvSpPr/>
          <p:nvPr/>
        </p:nvSpPr>
        <p:spPr>
          <a:xfrm>
            <a:off x="7028760" y="3426036"/>
            <a:ext cx="2820318" cy="47390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D8EF33-6C04-4D6B-B16B-6EC0A2E521EA}"/>
              </a:ext>
            </a:extLst>
          </p:cNvPr>
          <p:cNvSpPr/>
          <p:nvPr/>
        </p:nvSpPr>
        <p:spPr>
          <a:xfrm>
            <a:off x="7028760" y="4119918"/>
            <a:ext cx="2820318" cy="47390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6294A0-AFCE-4C7E-B44F-CADFD12C2764}"/>
              </a:ext>
            </a:extLst>
          </p:cNvPr>
          <p:cNvSpPr/>
          <p:nvPr/>
        </p:nvSpPr>
        <p:spPr>
          <a:xfrm>
            <a:off x="7028760" y="4755401"/>
            <a:ext cx="2820318" cy="47390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7087EF-E815-495A-AF0B-1B5362EB75AE}"/>
              </a:ext>
            </a:extLst>
          </p:cNvPr>
          <p:cNvSpPr/>
          <p:nvPr/>
        </p:nvSpPr>
        <p:spPr>
          <a:xfrm>
            <a:off x="7028760" y="5483343"/>
            <a:ext cx="2820318" cy="47390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220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 </a:t>
            </a:r>
            <a:r>
              <a:rPr lang="en-US" altLang="zh-CN" err="1"/>
              <a:t>ListView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0184" y="28804"/>
            <a:ext cx="7856903" cy="6370975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algn="just" defTabSz="1097280">
              <a:defRPr/>
            </a:pP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&lt;?xml version="1.0" encoding="</a:t>
            </a:r>
            <a:r>
              <a:rPr lang="en-US" altLang="zh-CN" sz="2400" kern="1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utf</a:t>
            </a: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-8"?&gt;</a:t>
            </a:r>
            <a:endParaRPr lang="zh-CN" altLang="zh-CN" sz="2400" kern="100" dirty="0">
              <a:solidFill>
                <a:sysClr val="windowText" lastClr="000000"/>
              </a:solidFill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1097280">
              <a:defRPr/>
            </a:pP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kern="1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LinearLayout</a:t>
            </a: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xmlns:android</a:t>
            </a: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="http://</a:t>
            </a:r>
            <a:r>
              <a:rPr lang="en-US" altLang="zh-CN" sz="2400" kern="1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schemas.android.com</a:t>
            </a: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kern="1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apk</a:t>
            </a: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/res/android"</a:t>
            </a:r>
            <a:endParaRPr lang="zh-CN" altLang="zh-CN" sz="2400" kern="100" dirty="0">
              <a:solidFill>
                <a:sysClr val="windowText" lastClr="000000"/>
              </a:solidFill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1097280">
              <a:defRPr/>
            </a:pP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kern="1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android:layout_width</a:t>
            </a: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en-US" altLang="zh-CN" sz="2400" kern="1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match_parent</a:t>
            </a: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endParaRPr lang="zh-CN" altLang="zh-CN" sz="2400" kern="100" dirty="0">
              <a:solidFill>
                <a:sysClr val="windowText" lastClr="000000"/>
              </a:solidFill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1097280">
              <a:defRPr/>
            </a:pP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kern="1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android:layout_height</a:t>
            </a: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en-US" altLang="zh-CN" sz="2400" kern="1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match_parent</a:t>
            </a: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"&gt;</a:t>
            </a:r>
            <a:endParaRPr lang="zh-CN" altLang="zh-CN" sz="2400" kern="100" dirty="0">
              <a:solidFill>
                <a:sysClr val="windowText" lastClr="000000"/>
              </a:solidFill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1097280">
              <a:defRPr/>
            </a:pPr>
            <a:r>
              <a:rPr lang="en-US" altLang="zh-CN" sz="2400" kern="10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&lt;!--</a:t>
            </a:r>
            <a:r>
              <a:rPr lang="zh-CN" altLang="zh-CN" sz="2400" kern="100" dirty="0">
                <a:solidFill>
                  <a:sysClr val="windowText" lastClr="000000"/>
                </a:solidFill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直接使用数组资源给</a:t>
            </a:r>
            <a:r>
              <a:rPr lang="en-US" altLang="zh-CN" sz="2400" kern="100" dirty="0">
                <a:solidFill>
                  <a:sysClr val="windowText" lastClr="000000"/>
                </a:solidFill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list view</a:t>
            </a:r>
            <a:r>
              <a:rPr lang="zh-CN" altLang="zh-CN" sz="2400" kern="100" dirty="0">
                <a:solidFill>
                  <a:sysClr val="windowText" lastClr="000000"/>
                </a:solidFill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添加列表项</a:t>
            </a:r>
            <a:r>
              <a:rPr lang="en-US" altLang="zh-CN" sz="2400" kern="100" dirty="0">
                <a:solidFill>
                  <a:sysClr val="windowText" lastClr="000000"/>
                </a:solidFill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--&gt;</a:t>
            </a:r>
            <a:endParaRPr lang="zh-CN" altLang="zh-CN" sz="2400" kern="100" dirty="0">
              <a:solidFill>
                <a:sysClr val="windowText" lastClr="000000"/>
              </a:solidFill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20040" algn="just" defTabSz="1097280">
              <a:defRPr/>
            </a:pPr>
            <a:r>
              <a:rPr lang="en-US" altLang="zh-CN" sz="2400" kern="10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&lt;!--</a:t>
            </a:r>
            <a:r>
              <a:rPr lang="zh-CN" altLang="zh-CN" sz="2400" kern="100" dirty="0">
                <a:solidFill>
                  <a:sysClr val="windowText" lastClr="000000"/>
                </a:solidFill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设置分割条的颜色</a:t>
            </a:r>
            <a:r>
              <a:rPr lang="en-US" altLang="zh-CN" sz="2400" kern="100" dirty="0">
                <a:solidFill>
                  <a:sysClr val="windowText" lastClr="000000"/>
                </a:solidFill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--&gt;</a:t>
            </a:r>
            <a:endParaRPr lang="zh-CN" altLang="zh-CN" sz="2400" kern="100" dirty="0">
              <a:solidFill>
                <a:sysClr val="windowText" lastClr="000000"/>
              </a:solidFill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20040" algn="just" defTabSz="1097280">
              <a:defRPr/>
            </a:pPr>
            <a:r>
              <a:rPr lang="en-US" altLang="zh-CN" sz="2400" kern="10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&lt;!--</a:t>
            </a:r>
            <a:r>
              <a:rPr lang="zh-CN" altLang="zh-CN" sz="2400" kern="100" dirty="0">
                <a:solidFill>
                  <a:sysClr val="windowText" lastClr="000000"/>
                </a:solidFill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设置分割条的高度</a:t>
            </a:r>
            <a:r>
              <a:rPr lang="en-US" altLang="zh-CN" sz="2400" kern="100" dirty="0">
                <a:solidFill>
                  <a:sysClr val="windowText" lastClr="000000"/>
                </a:solidFill>
                <a:latin typeface="等线"/>
                <a:ea typeface="宋体" panose="02010600030101010101" pitchFamily="2" charset="-122"/>
                <a:cs typeface="Times New Roman" panose="02020603050405020304" pitchFamily="18" charset="0"/>
              </a:rPr>
              <a:t>--&gt;</a:t>
            </a:r>
            <a:endParaRPr lang="zh-CN" altLang="zh-CN" sz="2400" kern="100" dirty="0">
              <a:solidFill>
                <a:sysClr val="windowText" lastClr="000000"/>
              </a:solidFill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1097280">
              <a:defRPr/>
            </a:pP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&lt;</a:t>
            </a:r>
            <a:r>
              <a:rPr lang="en-US" altLang="zh-CN" sz="2400" b="1" kern="1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ListView</a:t>
            </a:r>
            <a:endParaRPr lang="zh-CN" altLang="zh-CN" sz="2400" kern="100" dirty="0">
              <a:solidFill>
                <a:sysClr val="windowText" lastClr="000000"/>
              </a:solidFill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1097280">
              <a:defRPr/>
            </a:pP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kern="1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android:id</a:t>
            </a: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="@+id/</a:t>
            </a:r>
            <a:r>
              <a:rPr lang="en-US" altLang="zh-CN" sz="2400" kern="1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listview1</a:t>
            </a: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endParaRPr lang="zh-CN" altLang="zh-CN" sz="2400" kern="100" dirty="0">
              <a:solidFill>
                <a:sysClr val="windowText" lastClr="000000"/>
              </a:solidFill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1097280">
              <a:defRPr/>
            </a:pP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kern="1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android:layout_width</a:t>
            </a: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en-US" altLang="zh-CN" sz="2400" kern="1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match_parent</a:t>
            </a: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endParaRPr lang="zh-CN" altLang="zh-CN" sz="2400" kern="100" dirty="0">
              <a:solidFill>
                <a:sysClr val="windowText" lastClr="000000"/>
              </a:solidFill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1097280">
              <a:defRPr/>
            </a:pP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kern="1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android:layout_height</a:t>
            </a: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en-US" altLang="zh-CN" sz="2400" kern="1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wrap_content</a:t>
            </a: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endParaRPr lang="zh-CN" altLang="zh-CN" sz="2400" kern="100" dirty="0">
              <a:solidFill>
                <a:sysClr val="windowText" lastClr="000000"/>
              </a:solidFill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1097280">
              <a:defRPr/>
            </a:pP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kern="1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android:divider</a:t>
            </a: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="#</a:t>
            </a:r>
            <a:r>
              <a:rPr lang="en-US" altLang="zh-CN" sz="2400" kern="1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C4C4C4</a:t>
            </a: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endParaRPr lang="zh-CN" altLang="zh-CN" sz="2400" kern="100" dirty="0">
              <a:solidFill>
                <a:sysClr val="windowText" lastClr="000000"/>
              </a:solidFill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1097280">
              <a:defRPr/>
            </a:pP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b="1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android:entries</a:t>
            </a:r>
            <a:r>
              <a:rPr lang="en-US" altLang="zh-CN" sz="2400" b="1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="@array/</a:t>
            </a: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teacher_name</a:t>
            </a:r>
            <a:r>
              <a:rPr lang="en-US" altLang="zh-CN" sz="2400" b="1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endParaRPr lang="zh-CN" altLang="zh-CN" sz="2400" kern="100" dirty="0">
              <a:solidFill>
                <a:sysClr val="windowText" lastClr="000000"/>
              </a:solidFill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1097280">
              <a:defRPr/>
            </a:pP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kern="1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android:dividerHeight</a:t>
            </a: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en-US" altLang="zh-CN" sz="2400" kern="1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1dp</a:t>
            </a: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"&gt;</a:t>
            </a:r>
            <a:endParaRPr lang="zh-CN" altLang="zh-CN" sz="2400" kern="100" dirty="0">
              <a:solidFill>
                <a:sysClr val="windowText" lastClr="000000"/>
              </a:solidFill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1097280">
              <a:defRPr/>
            </a:pP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&lt;</a:t>
            </a:r>
            <a:r>
              <a:rPr lang="en-US" altLang="zh-CN" sz="2400" b="1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b="1" kern="1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ListView</a:t>
            </a:r>
            <a:r>
              <a:rPr lang="en-US" altLang="zh-CN" sz="2400" kern="1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2400" kern="100" dirty="0">
              <a:solidFill>
                <a:sysClr val="windowText" lastClr="000000"/>
              </a:solidFill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097280"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&lt;/</a:t>
            </a:r>
            <a:r>
              <a:rPr lang="en-US" altLang="zh-CN" sz="24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LinearLayout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en-US" sz="2400" kern="0" dirty="0">
              <a:solidFill>
                <a:sysClr val="windowText" lastClr="000000"/>
              </a:solidFill>
              <a:latin typeface="Palatino Linotype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71" y="2512996"/>
            <a:ext cx="5053271" cy="39052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67239" y="786112"/>
            <a:ext cx="25548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09728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FF0000"/>
                </a:solidFill>
                <a:latin typeface="Palatino Linotype" pitchFamily="18" charset="0"/>
                <a:ea typeface="宋体" panose="02010600030101010101" pitchFamily="2" charset="-122"/>
              </a:rPr>
              <a:t>布局文件代码</a:t>
            </a:r>
          </a:p>
        </p:txBody>
      </p:sp>
    </p:spTree>
    <p:extLst>
      <p:ext uri="{BB962C8B-B14F-4D97-AF65-F5344CB8AC3E}">
        <p14:creationId xmlns:p14="http://schemas.microsoft.com/office/powerpoint/2010/main" val="686465651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6E937D-F51E-44A5-90CA-6132EF045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2979" marR="0" lvl="0" indent="-212979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CF3A"/>
              </a:buClr>
              <a:buSzPct val="95000"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宋体" panose="02010600030101010101" pitchFamily="2" charset="-122"/>
                <a:cs typeface="+mn-cs"/>
              </a:rPr>
              <a:t>使用数组资源创建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宋体" panose="02010600030101010101" pitchFamily="2" charset="-122"/>
                <a:cs typeface="+mn-cs"/>
              </a:rPr>
              <a:t>ListView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宋体" panose="02010600030101010101" pitchFamily="2" charset="-122"/>
                <a:cs typeface="+mn-cs"/>
              </a:rPr>
              <a:t>是一种非常简单的方式，但是这种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宋体" panose="02010600030101010101" pitchFamily="2" charset="-122"/>
                <a:cs typeface="+mn-cs"/>
              </a:rPr>
              <a:t>ListView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宋体" panose="02010600030101010101" pitchFamily="2" charset="-122"/>
                <a:cs typeface="+mn-cs"/>
              </a:rPr>
              <a:t>能定制的内容很少，如果想对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宋体" panose="02010600030101010101" pitchFamily="2" charset="-122"/>
                <a:cs typeface="+mn-cs"/>
              </a:rPr>
              <a:t>ListView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宋体" panose="02010600030101010101" pitchFamily="2" charset="-122"/>
                <a:cs typeface="+mn-cs"/>
              </a:rPr>
              <a:t>的列表项的外观、行为等进行自定义，就需要把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宋体" panose="02010600030101010101" pitchFamily="2" charset="-122"/>
                <a:cs typeface="+mn-cs"/>
              </a:rPr>
              <a:t>ListView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宋体" panose="02010600030101010101" pitchFamily="2" charset="-122"/>
                <a:cs typeface="+mn-cs"/>
              </a:rPr>
              <a:t>作为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宋体" panose="02010600030101010101" pitchFamily="2" charset="-122"/>
                <a:cs typeface="+mn-cs"/>
              </a:rPr>
              <a:t>AdapterView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宋体" panose="02010600030101010101" pitchFamily="2" charset="-122"/>
                <a:cs typeface="+mn-cs"/>
              </a:rPr>
              <a:t>使用，通过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宋体" panose="02010600030101010101" pitchFamily="2" charset="-122"/>
                <a:cs typeface="+mn-cs"/>
              </a:rPr>
              <a:t>Adapter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宋体" panose="02010600030101010101" pitchFamily="2" charset="-122"/>
                <a:cs typeface="+mn-cs"/>
              </a:rPr>
              <a:t>自定义每个列表项的外观、内容以及添加的动作行为等。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C78831E-25AD-4CFD-98D6-66CC0915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ListView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52230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32560" y="3625574"/>
            <a:ext cx="9326880" cy="864095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97280"/>
            <a:r>
              <a:rPr lang="zh-CN" altLang="en-US" sz="36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36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Android </a:t>
            </a:r>
            <a:r>
              <a:rPr lang="zh-CN" altLang="en-US" sz="36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3600" b="1" dirty="0">
              <a:solidFill>
                <a:prstClr val="black"/>
              </a:solidFill>
              <a:latin typeface="Century Gothic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B33454-D206-41E2-8818-80F57201EA6A}"/>
              </a:ext>
            </a:extLst>
          </p:cNvPr>
          <p:cNvSpPr txBox="1"/>
          <p:nvPr/>
        </p:nvSpPr>
        <p:spPr>
          <a:xfrm>
            <a:off x="2805289" y="4718269"/>
            <a:ext cx="64036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EEECE1">
                    <a:lumMod val="25000"/>
                  </a:srgbClr>
                </a:solidFill>
                <a:latin typeface="Calibri"/>
                <a:ea typeface="微软雅黑" pitchFamily="34" charset="-122"/>
              </a:rPr>
              <a:t>4.1 </a:t>
            </a:r>
            <a:r>
              <a:rPr lang="en-US" altLang="zh-CN" sz="4400" b="1" dirty="0" err="1">
                <a:solidFill>
                  <a:srgbClr val="EEECE1">
                    <a:lumMod val="25000"/>
                  </a:srgbClr>
                </a:solidFill>
                <a:latin typeface="Calibri"/>
                <a:ea typeface="微软雅黑" pitchFamily="34" charset="-122"/>
              </a:rPr>
              <a:t>AdapterView</a:t>
            </a:r>
            <a:r>
              <a:rPr lang="zh-CN" altLang="en-US" sz="4000" b="1" dirty="0">
                <a:solidFill>
                  <a:srgbClr val="EEECE1">
                    <a:lumMod val="25000"/>
                  </a:srgbClr>
                </a:solidFill>
                <a:latin typeface="Calibri"/>
                <a:ea typeface="微软雅黑" pitchFamily="34" charset="-122"/>
              </a:rPr>
              <a:t>及其子类</a:t>
            </a:r>
            <a:endParaRPr lang="zh-CN" altLang="en-US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31347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05897C6-123C-4A2F-B2D7-337AE6D6A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/>
              <a:t>AdapterView</a:t>
            </a:r>
            <a:r>
              <a:rPr lang="en-US" altLang="zh-CN" dirty="0"/>
              <a:t> </a:t>
            </a:r>
            <a:r>
              <a:rPr lang="zh-CN" altLang="en-US" dirty="0"/>
              <a:t>概述及工作原理</a:t>
            </a:r>
            <a:endParaRPr lang="en-US" altLang="zh-CN" dirty="0"/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/>
              <a:t>AdapterView</a:t>
            </a:r>
            <a:r>
              <a:rPr lang="en-US" altLang="zh-CN" dirty="0"/>
              <a:t> </a:t>
            </a:r>
            <a:r>
              <a:rPr lang="zh-CN" altLang="en-US" dirty="0"/>
              <a:t>及其子类继承关系</a:t>
            </a:r>
            <a:endParaRPr lang="en-US" altLang="zh-CN" dirty="0"/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/>
              <a:t>ListView</a:t>
            </a:r>
            <a:r>
              <a:rPr lang="en-US" altLang="zh-CN" dirty="0"/>
              <a:t> </a:t>
            </a:r>
            <a:r>
              <a:rPr lang="zh-CN" altLang="en-US" dirty="0"/>
              <a:t>列表视图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BDE6A7-0851-4F04-B129-0EBC94B5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内容安排</a:t>
            </a:r>
          </a:p>
        </p:txBody>
      </p:sp>
    </p:spTree>
    <p:extLst>
      <p:ext uri="{BB962C8B-B14F-4D97-AF65-F5344CB8AC3E}">
        <p14:creationId xmlns:p14="http://schemas.microsoft.com/office/powerpoint/2010/main" val="82970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FC1A9C8-E42C-4B47-BE85-B7CAAFDB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AdapterView</a:t>
            </a:r>
            <a:r>
              <a:rPr lang="zh-CN" altLang="en-US" dirty="0"/>
              <a:t>是一类重要的控件，通常</a:t>
            </a:r>
            <a:r>
              <a:rPr lang="zh-CN" altLang="en-US" dirty="0">
                <a:solidFill>
                  <a:srgbClr val="FF0000"/>
                </a:solidFill>
              </a:rPr>
              <a:t>以列表的形式显示数据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例如，查看</a:t>
            </a:r>
            <a:r>
              <a:rPr lang="en-US" altLang="zh-CN" dirty="0"/>
              <a:t>QQ</a:t>
            </a:r>
            <a:r>
              <a:rPr lang="zh-CN" altLang="en-US" dirty="0"/>
              <a:t>聊天记录，翻阅微博最新消息。</a:t>
            </a:r>
            <a:endParaRPr lang="en-US" altLang="zh-CN" dirty="0"/>
          </a:p>
          <a:p>
            <a:pPr lvl="1"/>
            <a:r>
              <a:rPr lang="zh-CN" altLang="en-US" dirty="0"/>
              <a:t>常用的实现包括：</a:t>
            </a:r>
            <a:r>
              <a:rPr lang="en-US" altLang="zh-CN" dirty="0" err="1"/>
              <a:t>ListView</a:t>
            </a:r>
            <a:r>
              <a:rPr lang="zh-CN" altLang="en-US" dirty="0"/>
              <a:t>、</a:t>
            </a:r>
            <a:r>
              <a:rPr lang="en-US" altLang="zh-CN" dirty="0"/>
              <a:t>Spinner</a:t>
            </a:r>
            <a:r>
              <a:rPr lang="zh-CN" altLang="en-US" dirty="0"/>
              <a:t>等。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033B0D5-487E-456A-88FA-908B8E3D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AdapterView</a:t>
            </a:r>
            <a:r>
              <a:rPr lang="zh-CN" altLang="en-US" dirty="0"/>
              <a:t> 概述</a:t>
            </a:r>
          </a:p>
        </p:txBody>
      </p:sp>
    </p:spTree>
    <p:extLst>
      <p:ext uri="{BB962C8B-B14F-4D97-AF65-F5344CB8AC3E}">
        <p14:creationId xmlns:p14="http://schemas.microsoft.com/office/powerpoint/2010/main" val="367457097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FC1A9C8-E42C-4B47-BE85-B7CAAFDB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AdapterView</a:t>
            </a:r>
            <a:r>
              <a:rPr lang="zh-CN" altLang="en-US" sz="2400" dirty="0"/>
              <a:t>本身是一个抽象基类，它派生的子类在用法上十分相似，只是在显示界面上有一定的区别。</a:t>
            </a:r>
            <a:endParaRPr lang="en-US" altLang="zh-CN" sz="2400" dirty="0"/>
          </a:p>
          <a:p>
            <a:r>
              <a:rPr lang="en-US" altLang="zh-CN" sz="2400" dirty="0" err="1"/>
              <a:t>AdapterView</a:t>
            </a:r>
            <a:r>
              <a:rPr lang="zh-CN" altLang="en-US" sz="2400" dirty="0"/>
              <a:t>具有如下特征：</a:t>
            </a:r>
          </a:p>
          <a:p>
            <a:pPr lvl="1"/>
            <a:r>
              <a:rPr lang="en-US" altLang="zh-CN" sz="2200" dirty="0" err="1"/>
              <a:t>AdapterView</a:t>
            </a:r>
            <a:r>
              <a:rPr lang="zh-CN" altLang="en-US" sz="2200" dirty="0"/>
              <a:t>继承了</a:t>
            </a:r>
            <a:r>
              <a:rPr lang="en-US" altLang="zh-CN" sz="2200" dirty="0" err="1"/>
              <a:t>ViewGroup</a:t>
            </a:r>
            <a:r>
              <a:rPr lang="zh-CN" altLang="en-US" sz="2200" dirty="0"/>
              <a:t>，其本质是容器。</a:t>
            </a:r>
          </a:p>
          <a:p>
            <a:pPr lvl="1"/>
            <a:r>
              <a:rPr lang="en-US" altLang="zh-CN" sz="2200" dirty="0" err="1"/>
              <a:t>AdapterView</a:t>
            </a:r>
            <a:r>
              <a:rPr lang="zh-CN" altLang="en-US" sz="2200" dirty="0"/>
              <a:t>可以包括多个“列表项”，并以合适的方式显示出来。</a:t>
            </a:r>
            <a:endParaRPr lang="en-US" altLang="zh-CN" sz="2200" dirty="0"/>
          </a:p>
          <a:p>
            <a:pPr lvl="1"/>
            <a:r>
              <a:rPr lang="en-US" altLang="zh-CN" sz="2200" dirty="0" err="1"/>
              <a:t>AdapterView</a:t>
            </a:r>
            <a:r>
              <a:rPr lang="zh-CN" altLang="en-US" sz="2200" dirty="0"/>
              <a:t>所要展示的“列表项” （即数据源）通过</a:t>
            </a:r>
            <a:r>
              <a:rPr lang="en-US" altLang="zh-CN" sz="2200" dirty="0"/>
              <a:t>Adapter(</a:t>
            </a:r>
            <a:r>
              <a:rPr lang="zh-CN" altLang="en-US" sz="2200" dirty="0"/>
              <a:t>适配器</a:t>
            </a:r>
            <a:r>
              <a:rPr lang="en-US" altLang="zh-CN" sz="2200" dirty="0"/>
              <a:t>)</a:t>
            </a:r>
            <a:r>
              <a:rPr lang="zh-CN" altLang="en-US" sz="2200" dirty="0"/>
              <a:t>提供。</a:t>
            </a:r>
            <a:endParaRPr lang="en-US" altLang="zh-CN" sz="220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033B0D5-487E-456A-88FA-908B8E3D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AdapterView</a:t>
            </a:r>
            <a:r>
              <a:rPr lang="zh-CN" altLang="en-US" dirty="0"/>
              <a:t> 概述</a:t>
            </a:r>
          </a:p>
        </p:txBody>
      </p:sp>
    </p:spTree>
    <p:extLst>
      <p:ext uri="{BB962C8B-B14F-4D97-AF65-F5344CB8AC3E}">
        <p14:creationId xmlns:p14="http://schemas.microsoft.com/office/powerpoint/2010/main" val="168076681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614F570-93F2-4CD9-A5FD-B2F317DD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AdapterView</a:t>
            </a:r>
            <a:r>
              <a:rPr lang="en-US" altLang="zh-CN" dirty="0"/>
              <a:t> + Adapter </a:t>
            </a:r>
            <a:r>
              <a:rPr lang="zh-CN" altLang="en-US" dirty="0"/>
              <a:t>工作原理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7EC64C-867A-4EA2-B825-12B6B578E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8" y="1447800"/>
            <a:ext cx="10111119" cy="41792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6661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8B3278-D02A-476B-B5C6-B0FEBC62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AdapterView</a:t>
            </a:r>
            <a:r>
              <a:rPr lang="zh-CN" altLang="en-US" dirty="0"/>
              <a:t>的实现过程类似于 </a:t>
            </a:r>
            <a:r>
              <a:rPr lang="en-US" altLang="zh-CN" dirty="0"/>
              <a:t>MVC </a:t>
            </a:r>
            <a:r>
              <a:rPr lang="zh-CN" altLang="en-US" dirty="0"/>
              <a:t>架构：</a:t>
            </a:r>
            <a:endParaRPr lang="en-US" altLang="zh-CN" dirty="0"/>
          </a:p>
          <a:p>
            <a:pPr lvl="1"/>
            <a:r>
              <a:rPr lang="zh-CN" altLang="en-US" sz="2400" dirty="0"/>
              <a:t>数据模型</a:t>
            </a:r>
            <a:r>
              <a:rPr lang="en-US" altLang="zh-CN" sz="2400" dirty="0"/>
              <a:t>M</a:t>
            </a:r>
            <a:r>
              <a:rPr lang="zh-CN" altLang="en-US" sz="2400" dirty="0"/>
              <a:t>（</a:t>
            </a:r>
            <a:r>
              <a:rPr lang="en-US" altLang="zh-CN" sz="2400" dirty="0"/>
              <a:t>Model</a:t>
            </a:r>
            <a:r>
              <a:rPr lang="zh-CN" altLang="en-US" sz="2400" dirty="0"/>
              <a:t>）存放数据，利用控制器 </a:t>
            </a:r>
            <a:r>
              <a:rPr lang="en-US" altLang="zh-CN" sz="2400" dirty="0"/>
              <a:t>C</a:t>
            </a:r>
            <a:r>
              <a:rPr lang="zh-CN" altLang="en-US" sz="2400" dirty="0"/>
              <a:t>（</a:t>
            </a:r>
            <a:r>
              <a:rPr lang="en-US" altLang="zh-CN" sz="2400" dirty="0"/>
              <a:t>Controller</a:t>
            </a:r>
            <a:r>
              <a:rPr lang="zh-CN" altLang="en-US" sz="2400" dirty="0"/>
              <a:t>）将数据显示在视图</a:t>
            </a:r>
            <a:r>
              <a:rPr lang="en-US" altLang="zh-CN" sz="2400" dirty="0"/>
              <a:t>V</a:t>
            </a:r>
            <a:r>
              <a:rPr lang="zh-CN" altLang="en-US" sz="2400" dirty="0"/>
              <a:t>（</a:t>
            </a:r>
            <a:r>
              <a:rPr lang="en-US" altLang="zh-CN" sz="2400" dirty="0"/>
              <a:t>View</a:t>
            </a:r>
            <a:r>
              <a:rPr lang="zh-CN" altLang="en-US" sz="2400" dirty="0"/>
              <a:t>）上。</a:t>
            </a:r>
            <a:endParaRPr lang="en-US" altLang="zh-CN" sz="2400" dirty="0"/>
          </a:p>
          <a:p>
            <a:pPr lvl="1"/>
            <a:r>
              <a:rPr lang="zh-CN" altLang="en-US" sz="2400" dirty="0"/>
              <a:t>前端显示和后端数据分离。</a:t>
            </a:r>
            <a:endParaRPr lang="en-US" altLang="zh-CN" sz="2400" dirty="0"/>
          </a:p>
          <a:p>
            <a:r>
              <a:rPr lang="en-US" altLang="zh-CN" dirty="0" err="1"/>
              <a:t>AdapterView</a:t>
            </a:r>
            <a:r>
              <a:rPr lang="en-US" altLang="zh-CN" dirty="0"/>
              <a:t> </a:t>
            </a:r>
            <a:r>
              <a:rPr lang="zh-CN" altLang="en-US" dirty="0"/>
              <a:t>实现过程：</a:t>
            </a:r>
            <a:endParaRPr lang="en-US" altLang="zh-CN" dirty="0"/>
          </a:p>
          <a:p>
            <a:pPr lvl="1"/>
            <a:r>
              <a:rPr lang="zh-CN" altLang="en-US" sz="2400" dirty="0"/>
              <a:t>模型层：数组、</a:t>
            </a:r>
            <a:r>
              <a:rPr lang="en-US" altLang="zh-CN" sz="2400" dirty="0"/>
              <a:t>XML</a:t>
            </a:r>
            <a:r>
              <a:rPr lang="zh-CN" altLang="en-US" sz="2400" dirty="0"/>
              <a:t>文件等形式的数据</a:t>
            </a:r>
            <a:endParaRPr lang="en-US" altLang="zh-CN" sz="2400" dirty="0"/>
          </a:p>
          <a:p>
            <a:pPr lvl="1"/>
            <a:r>
              <a:rPr lang="zh-CN" altLang="en-US" sz="2400" dirty="0"/>
              <a:t>视图层：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AdapterView</a:t>
            </a:r>
            <a:r>
              <a:rPr lang="zh-CN" altLang="en-US" sz="2400" dirty="0"/>
              <a:t>的子类实现的实例，列表项 </a:t>
            </a:r>
            <a:r>
              <a:rPr lang="en-US" altLang="zh-CN" sz="2400" dirty="0"/>
              <a:t>UI</a:t>
            </a:r>
            <a:endParaRPr lang="zh-CN" altLang="en-US" sz="2400" dirty="0"/>
          </a:p>
          <a:p>
            <a:pPr lvl="1"/>
            <a:r>
              <a:rPr lang="zh-CN" altLang="en-US" sz="2400" dirty="0"/>
              <a:t>控制层：</a:t>
            </a:r>
            <a:r>
              <a:rPr lang="en-US" altLang="zh-CN" sz="2400" dirty="0"/>
              <a:t>Adapter </a:t>
            </a:r>
            <a:r>
              <a:rPr lang="zh-CN" altLang="en-US" sz="2400" dirty="0"/>
              <a:t>适配器相当于 </a:t>
            </a:r>
            <a:r>
              <a:rPr lang="en-US" altLang="zh-CN" sz="2400" dirty="0"/>
              <a:t>MVC </a:t>
            </a:r>
            <a:r>
              <a:rPr lang="zh-CN" altLang="en-US" sz="2400" dirty="0"/>
              <a:t>框架中的控制器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45A6B32-29B0-44C3-AEDE-7B02A858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AdapterView</a:t>
            </a:r>
            <a:r>
              <a:rPr lang="en-US" altLang="zh-CN" dirty="0"/>
              <a:t> + Adapter </a:t>
            </a:r>
            <a:r>
              <a:rPr lang="zh-CN" altLang="en-US" dirty="0"/>
              <a:t>工作原理</a:t>
            </a:r>
          </a:p>
        </p:txBody>
      </p:sp>
    </p:spTree>
    <p:extLst>
      <p:ext uri="{BB962C8B-B14F-4D97-AF65-F5344CB8AC3E}">
        <p14:creationId xmlns:p14="http://schemas.microsoft.com/office/powerpoint/2010/main" val="884465690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9914884-2ABF-4789-BE47-84DD85571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8891841-F79B-454B-9A64-E07DCD6C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err="1"/>
              <a:t>AdapterView</a:t>
            </a:r>
            <a:r>
              <a:rPr lang="zh-CN" altLang="en-US" dirty="0"/>
              <a:t>及其子类继承关系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586517B2-D2BE-4734-AC84-A5E62436F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12" y="1230938"/>
            <a:ext cx="8202304" cy="47356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C31759E-8AA9-4398-AEDC-8497EEA3BE39}"/>
              </a:ext>
            </a:extLst>
          </p:cNvPr>
          <p:cNvSpPr/>
          <p:nvPr/>
        </p:nvSpPr>
        <p:spPr>
          <a:xfrm>
            <a:off x="1139536" y="4087513"/>
            <a:ext cx="972000" cy="756000"/>
          </a:xfrm>
          <a:prstGeom prst="rect">
            <a:avLst/>
          </a:prstGeom>
          <a:solidFill>
            <a:srgbClr val="C0CF3A">
              <a:alpha val="12941"/>
            </a:srgbClr>
          </a:solidFill>
          <a:ln w="28575"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85BD3EF6-8870-4926-BEF2-F95254EF30AA}"/>
              </a:ext>
            </a:extLst>
          </p:cNvPr>
          <p:cNvSpPr/>
          <p:nvPr/>
        </p:nvSpPr>
        <p:spPr>
          <a:xfrm>
            <a:off x="1589603" y="4933037"/>
            <a:ext cx="852673" cy="254000"/>
          </a:xfrm>
          <a:prstGeom prst="wedgeRoundRectCallout">
            <a:avLst>
              <a:gd name="adj1" fmla="val -14875"/>
              <a:gd name="adj2" fmla="val -8416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b="1" dirty="0"/>
              <a:t>列表类型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65774B-720C-4DF7-BCC4-B8D7627AC587}"/>
              </a:ext>
            </a:extLst>
          </p:cNvPr>
          <p:cNvSpPr/>
          <p:nvPr/>
        </p:nvSpPr>
        <p:spPr>
          <a:xfrm>
            <a:off x="2442276" y="4087513"/>
            <a:ext cx="972000" cy="756000"/>
          </a:xfrm>
          <a:prstGeom prst="rect">
            <a:avLst/>
          </a:prstGeom>
          <a:solidFill>
            <a:srgbClr val="C0CF3A">
              <a:alpha val="12941"/>
            </a:srgbClr>
          </a:solidFill>
          <a:ln w="28575"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00085504-30E6-4FD5-A347-79982F9800BB}"/>
              </a:ext>
            </a:extLst>
          </p:cNvPr>
          <p:cNvSpPr/>
          <p:nvPr/>
        </p:nvSpPr>
        <p:spPr>
          <a:xfrm>
            <a:off x="2651043" y="4933037"/>
            <a:ext cx="852673" cy="254000"/>
          </a:xfrm>
          <a:prstGeom prst="wedgeRoundRectCallout">
            <a:avLst>
              <a:gd name="adj1" fmla="val -14875"/>
              <a:gd name="adj2" fmla="val -8416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b="1" dirty="0"/>
              <a:t>网格类型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A7591AF-ADE7-419D-A3BA-66491A14CB4C}"/>
              </a:ext>
            </a:extLst>
          </p:cNvPr>
          <p:cNvSpPr/>
          <p:nvPr/>
        </p:nvSpPr>
        <p:spPr>
          <a:xfrm>
            <a:off x="3681769" y="4087513"/>
            <a:ext cx="972000" cy="756000"/>
          </a:xfrm>
          <a:prstGeom prst="rect">
            <a:avLst/>
          </a:prstGeom>
          <a:solidFill>
            <a:srgbClr val="C0CF3A">
              <a:alpha val="12941"/>
            </a:srgbClr>
          </a:solidFill>
          <a:ln w="28575"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28006A8E-D683-457F-8036-57CB0C0013DF}"/>
              </a:ext>
            </a:extLst>
          </p:cNvPr>
          <p:cNvSpPr/>
          <p:nvPr/>
        </p:nvSpPr>
        <p:spPr>
          <a:xfrm>
            <a:off x="3814336" y="4933037"/>
            <a:ext cx="852673" cy="254000"/>
          </a:xfrm>
          <a:prstGeom prst="wedgeRoundRectCallout">
            <a:avLst>
              <a:gd name="adj1" fmla="val -14875"/>
              <a:gd name="adj2" fmla="val -8416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b="1" dirty="0"/>
              <a:t>下拉列表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02E8029-597A-4DD0-B380-5188D40C0ACF}"/>
              </a:ext>
            </a:extLst>
          </p:cNvPr>
          <p:cNvSpPr/>
          <p:nvPr/>
        </p:nvSpPr>
        <p:spPr>
          <a:xfrm>
            <a:off x="4859929" y="4087513"/>
            <a:ext cx="972000" cy="756000"/>
          </a:xfrm>
          <a:prstGeom prst="rect">
            <a:avLst/>
          </a:prstGeom>
          <a:solidFill>
            <a:srgbClr val="C0CF3A">
              <a:alpha val="12941"/>
            </a:srgbClr>
          </a:solidFill>
          <a:ln w="28575"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B2E50D0B-C61E-4379-9C10-8E89C3C4B610}"/>
              </a:ext>
            </a:extLst>
          </p:cNvPr>
          <p:cNvSpPr/>
          <p:nvPr/>
        </p:nvSpPr>
        <p:spPr>
          <a:xfrm>
            <a:off x="5017896" y="4933037"/>
            <a:ext cx="852673" cy="254000"/>
          </a:xfrm>
          <a:prstGeom prst="wedgeRoundRectCallout">
            <a:avLst>
              <a:gd name="adj1" fmla="val -14875"/>
              <a:gd name="adj2" fmla="val -8416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b="1" dirty="0"/>
              <a:t>缩略图</a:t>
            </a:r>
          </a:p>
        </p:txBody>
      </p:sp>
    </p:spTree>
    <p:extLst>
      <p:ext uri="{BB962C8B-B14F-4D97-AF65-F5344CB8AC3E}">
        <p14:creationId xmlns:p14="http://schemas.microsoft.com/office/powerpoint/2010/main" val="18712803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7DB5E50-2CFB-40FB-923E-BCB84FB63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12" y="1230938"/>
            <a:ext cx="4270688" cy="5119062"/>
          </a:xfrm>
        </p:spPr>
        <p:txBody>
          <a:bodyPr/>
          <a:lstStyle/>
          <a:p>
            <a:pPr marL="212979" marR="0" lvl="0" indent="-212979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CF3A"/>
              </a:buClr>
              <a:buSzPct val="95000"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宋体" panose="02010600030101010101" pitchFamily="2" charset="-122"/>
                <a:cs typeface="+mn-cs"/>
              </a:rPr>
              <a:t>通常以垂直列表的形式显示所有的列表项，并且能够根据数据的长度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宋体" panose="02010600030101010101" pitchFamily="2" charset="-122"/>
                <a:cs typeface="+mn-cs"/>
              </a:rPr>
              <a:t>自适应显示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98E9CFF-2E9D-485C-BA73-969E2AD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err="1"/>
              <a:t>ListView</a:t>
            </a:r>
            <a:r>
              <a:rPr lang="en-US" altLang="zh-CN" dirty="0"/>
              <a:t> </a:t>
            </a:r>
            <a:r>
              <a:rPr lang="zh-CN" altLang="en-US" dirty="0"/>
              <a:t>列表视图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362F47D-9132-45E9-8E74-0DFDD6EED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243" y="1370594"/>
            <a:ext cx="2348488" cy="401977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4CF3977-DB93-4810-9A64-EB3FABAA7D55}"/>
              </a:ext>
            </a:extLst>
          </p:cNvPr>
          <p:cNvSpPr/>
          <p:nvPr/>
        </p:nvSpPr>
        <p:spPr>
          <a:xfrm>
            <a:off x="5230243" y="1758144"/>
            <a:ext cx="2348488" cy="3632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12CA98-2F01-4C49-B411-9AEBBF42974E}"/>
              </a:ext>
            </a:extLst>
          </p:cNvPr>
          <p:cNvSpPr txBox="1"/>
          <p:nvPr/>
        </p:nvSpPr>
        <p:spPr>
          <a:xfrm>
            <a:off x="7985939" y="1843488"/>
            <a:ext cx="203901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ListView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组件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BB97C61-8DA9-45E2-A86A-AB308ECC648B}"/>
              </a:ext>
            </a:extLst>
          </p:cNvPr>
          <p:cNvSpPr txBox="1"/>
          <p:nvPr/>
        </p:nvSpPr>
        <p:spPr>
          <a:xfrm>
            <a:off x="7985939" y="2879314"/>
            <a:ext cx="2039013" cy="6463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列表中的其中一个“项”（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Item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C6E14F9-9A37-439C-8D75-9107FC89CF44}"/>
              </a:ext>
            </a:extLst>
          </p:cNvPr>
          <p:cNvSpPr/>
          <p:nvPr/>
        </p:nvSpPr>
        <p:spPr>
          <a:xfrm>
            <a:off x="5266819" y="2940866"/>
            <a:ext cx="2268000" cy="52425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8A823D1-CFB1-4CA4-AADD-9161C061F1A6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578731" y="2028154"/>
            <a:ext cx="4072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5D1FCB0-DC9B-4939-88E4-13794626685E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 flipV="1">
            <a:off x="7534819" y="3202480"/>
            <a:ext cx="451120" cy="51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405503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1771</Words>
  <Application>Microsoft Office PowerPoint</Application>
  <PresentationFormat>宽屏</PresentationFormat>
  <Paragraphs>154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-apple-system</vt:lpstr>
      <vt:lpstr>Arial Unicode MS</vt:lpstr>
      <vt:lpstr>等线</vt:lpstr>
      <vt:lpstr>黑体</vt:lpstr>
      <vt:lpstr>宋体</vt:lpstr>
      <vt:lpstr>微软雅黑</vt:lpstr>
      <vt:lpstr>Arial</vt:lpstr>
      <vt:lpstr>Calibri</vt:lpstr>
      <vt:lpstr>Century Gothic</vt:lpstr>
      <vt:lpstr>Palatino Linotype</vt:lpstr>
      <vt:lpstr>Times New Roman</vt:lpstr>
      <vt:lpstr>Trebuchet MS</vt:lpstr>
      <vt:lpstr>Wingdings</vt:lpstr>
      <vt:lpstr>Wingdings 2</vt:lpstr>
      <vt:lpstr>1_Presentation on brainstorming</vt:lpstr>
      <vt:lpstr>Presentation on brainstorming</vt:lpstr>
      <vt:lpstr>项目导学</vt:lpstr>
      <vt:lpstr>PowerPoint 演示文稿</vt:lpstr>
      <vt:lpstr>内容安排</vt:lpstr>
      <vt:lpstr>1. AdapterView 概述</vt:lpstr>
      <vt:lpstr>1. AdapterView 概述</vt:lpstr>
      <vt:lpstr>AdapterView + Adapter 工作原理</vt:lpstr>
      <vt:lpstr>AdapterView + Adapter 工作原理</vt:lpstr>
      <vt:lpstr>2. AdapterView及其子类继承关系</vt:lpstr>
      <vt:lpstr>3. ListView 列表视图</vt:lpstr>
      <vt:lpstr>ListView 属性</vt:lpstr>
      <vt:lpstr>使用ListView</vt:lpstr>
      <vt:lpstr>PowerPoint 演示文稿</vt:lpstr>
      <vt:lpstr>4.2 ListView</vt:lpstr>
      <vt:lpstr>使用ListView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 美玲</dc:creator>
  <cp:lastModifiedBy>蔡 美玲</cp:lastModifiedBy>
  <cp:revision>28</cp:revision>
  <dcterms:created xsi:type="dcterms:W3CDTF">2020-10-11T00:18:03Z</dcterms:created>
  <dcterms:modified xsi:type="dcterms:W3CDTF">2021-03-29T04:54:30Z</dcterms:modified>
</cp:coreProperties>
</file>