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3"/>
  </p:notesMasterIdLst>
  <p:sldIdLst>
    <p:sldId id="258" r:id="rId3"/>
    <p:sldId id="557" r:id="rId4"/>
    <p:sldId id="518" r:id="rId5"/>
    <p:sldId id="555" r:id="rId6"/>
    <p:sldId id="369" r:id="rId7"/>
    <p:sldId id="371" r:id="rId8"/>
    <p:sldId id="375" r:id="rId9"/>
    <p:sldId id="376" r:id="rId10"/>
    <p:sldId id="377" r:id="rId11"/>
    <p:sldId id="501" r:id="rId12"/>
    <p:sldId id="521" r:id="rId13"/>
    <p:sldId id="502" r:id="rId14"/>
    <p:sldId id="523" r:id="rId15"/>
    <p:sldId id="524" r:id="rId16"/>
    <p:sldId id="525" r:id="rId17"/>
    <p:sldId id="526" r:id="rId18"/>
    <p:sldId id="527" r:id="rId19"/>
    <p:sldId id="528" r:id="rId20"/>
    <p:sldId id="558" r:id="rId21"/>
    <p:sldId id="559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6FC865-9807-4B7B-B883-956F18F088C5}">
          <p14:sldIdLst>
            <p14:sldId id="258"/>
            <p14:sldId id="557"/>
            <p14:sldId id="518"/>
            <p14:sldId id="555"/>
            <p14:sldId id="369"/>
            <p14:sldId id="371"/>
            <p14:sldId id="375"/>
            <p14:sldId id="376"/>
            <p14:sldId id="377"/>
            <p14:sldId id="501"/>
            <p14:sldId id="521"/>
            <p14:sldId id="502"/>
            <p14:sldId id="523"/>
            <p14:sldId id="524"/>
            <p14:sldId id="525"/>
            <p14:sldId id="526"/>
            <p14:sldId id="527"/>
            <p14:sldId id="528"/>
            <p14:sldId id="558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6600"/>
    <a:srgbClr val="008000"/>
    <a:srgbClr val="FF3399"/>
    <a:srgbClr val="FF66CC"/>
    <a:srgbClr val="E32322"/>
    <a:srgbClr val="C4037D"/>
    <a:srgbClr val="8BAB00"/>
    <a:srgbClr val="33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3430" autoAdjust="0"/>
  </p:normalViewPr>
  <p:slideViewPr>
    <p:cSldViewPr>
      <p:cViewPr>
        <p:scale>
          <a:sx n="100" d="100"/>
          <a:sy n="100" d="100"/>
        </p:scale>
        <p:origin x="1134" y="28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22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5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B0D2-1D84-4B8A-98ED-4119499073F5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B88E0-741A-4A93-B71A-393E76718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事件源：触发事件的对象，按钮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事件：</a:t>
            </a:r>
            <a:r>
              <a:rPr lang="zh-CN" altLang="en-US" sz="1200" dirty="0"/>
              <a:t>当用户操作图形界面时，系统产生对应的事件。</a:t>
            </a:r>
            <a:r>
              <a:rPr lang="zh-CN" altLang="en-US" dirty="0"/>
              <a:t>比如当用户单击按钮时，系统产生了按钮的点击事件。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事件监听器：对事件进行响应和处理，通常是接口的形式。例如</a:t>
            </a:r>
            <a:r>
              <a:rPr lang="en-US" altLang="zh-CN" sz="1200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OnClickListener</a:t>
            </a:r>
            <a:r>
              <a:rPr lang="zh-CN" altLang="en-US" sz="1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接口是按钮的</a:t>
            </a:r>
            <a:r>
              <a:rPr lang="zh-CN" altLang="en-US" sz="1200" dirty="0"/>
              <a:t>单击事件监听器。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通常需要在事件监听器中实现事件处理方法，才能对事件进行响应和处理。</a:t>
            </a:r>
            <a:endParaRPr lang="en-US" altLang="zh-CN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例如</a:t>
            </a:r>
            <a:r>
              <a:rPr lang="en-US" altLang="zh-CN" sz="1200" b="0" dirty="0" err="1"/>
              <a:t>onClick</a:t>
            </a:r>
            <a:r>
              <a:rPr lang="en-US" altLang="zh-CN" sz="1200" b="0" dirty="0"/>
              <a:t>()</a:t>
            </a:r>
            <a:r>
              <a:rPr lang="zh-CN" altLang="en-US" sz="1200" b="0" dirty="0"/>
              <a:t>方法</a:t>
            </a:r>
            <a:r>
              <a:rPr lang="zh-CN" altLang="en-US" sz="1200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是按钮单击事件的事件处理方法，程序员需要在此方法中编写代码，对按钮单击事件进行处理（响应）。</a:t>
            </a:r>
            <a:endParaRPr lang="en-US" altLang="zh-CN" sz="1200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endParaRPr lang="en-US" altLang="zh-CN" dirty="0"/>
          </a:p>
          <a:p>
            <a:r>
              <a:rPr lang="zh-CN" altLang="en-US" dirty="0"/>
              <a:t>要处理按钮的事件，首先需要为按钮</a:t>
            </a:r>
            <a:r>
              <a:rPr lang="zh-CN" altLang="en-US" b="1" dirty="0"/>
              <a:t>注册事件监听器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>
                <a:solidFill>
                  <a:srgbClr val="990000"/>
                </a:solidFill>
              </a:rPr>
              <a:t>可以对按钮对象调用</a:t>
            </a:r>
            <a:r>
              <a:rPr lang="en-US" altLang="zh-CN" sz="900" dirty="0">
                <a:solidFill>
                  <a:srgbClr val="990000"/>
                </a:solidFill>
              </a:rPr>
              <a:t> </a:t>
            </a:r>
            <a:r>
              <a:rPr lang="en-US" altLang="zh-CN" sz="900" dirty="0" err="1">
                <a:solidFill>
                  <a:srgbClr val="990000"/>
                </a:solidFill>
              </a:rPr>
              <a:t>setOnClickListener</a:t>
            </a:r>
            <a:r>
              <a:rPr lang="en-US" altLang="zh-CN" sz="900" dirty="0">
                <a:solidFill>
                  <a:srgbClr val="990000"/>
                </a:solidFill>
              </a:rPr>
              <a:t>()</a:t>
            </a:r>
            <a:r>
              <a:rPr lang="zh-CN" altLang="en-US" sz="900" dirty="0">
                <a:solidFill>
                  <a:srgbClr val="990000"/>
                </a:solidFill>
              </a:rPr>
              <a:t>方法</a:t>
            </a:r>
            <a:r>
              <a:rPr lang="zh-CN" altLang="en-US" sz="900" dirty="0"/>
              <a:t>注册监听器，参数是实现了</a:t>
            </a:r>
            <a:r>
              <a:rPr lang="en-US" altLang="zh-CN" sz="900" dirty="0" err="1"/>
              <a:t>onClick</a:t>
            </a:r>
            <a:r>
              <a:rPr lang="en-US" altLang="zh-CN" sz="900" dirty="0"/>
              <a:t>()</a:t>
            </a:r>
            <a:r>
              <a:rPr lang="zh-CN" altLang="en-US" sz="900" dirty="0"/>
              <a:t>方法的</a:t>
            </a:r>
            <a:r>
              <a:rPr lang="en-US" altLang="zh-CN" sz="900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OnClickListener</a:t>
            </a:r>
            <a:r>
              <a:rPr lang="zh-CN" altLang="en-US" sz="9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接口实例。</a:t>
            </a:r>
            <a:endParaRPr lang="en-US" altLang="zh-CN" sz="9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当用户单击按钮时系统产生</a:t>
            </a:r>
            <a:r>
              <a:rPr lang="zh-CN" altLang="en-US" sz="900" b="1" dirty="0"/>
              <a:t>单击</a:t>
            </a:r>
            <a:r>
              <a:rPr lang="zh-CN" altLang="en-US" sz="900" b="1" dirty="0">
                <a:solidFill>
                  <a:srgbClr val="FF0000"/>
                </a:solidFill>
              </a:rPr>
              <a:t>事件</a:t>
            </a:r>
            <a:r>
              <a:rPr lang="zh-CN" altLang="en-US" sz="900" dirty="0"/>
              <a:t>，该事件会被</a:t>
            </a:r>
            <a:r>
              <a:rPr lang="zh-CN" altLang="en-US" sz="900" b="1" dirty="0">
                <a:solidFill>
                  <a:srgbClr val="FF0000"/>
                </a:solidFill>
              </a:rPr>
              <a:t>事件监听器（</a:t>
            </a:r>
            <a:r>
              <a:rPr lang="en-US" altLang="zh-CN" sz="900" b="1" dirty="0" err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OnClickListener</a:t>
            </a:r>
            <a:r>
              <a:rPr lang="zh-CN" altLang="en-US" sz="9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900" b="1" dirty="0">
                <a:solidFill>
                  <a:srgbClr val="FF0000"/>
                </a:solidFill>
              </a:rPr>
              <a:t>）捕获</a:t>
            </a:r>
            <a:r>
              <a:rPr lang="zh-CN" altLang="en-US" sz="900" dirty="0"/>
              <a:t>，</a:t>
            </a:r>
            <a:endParaRPr lang="en-US" altLang="zh-CN" sz="900" dirty="0"/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/>
              <a:t>事件监听器调用相应的</a:t>
            </a:r>
            <a:r>
              <a:rPr lang="zh-CN" altLang="en-US" sz="900" b="1" dirty="0">
                <a:solidFill>
                  <a:srgbClr val="C00000"/>
                </a:solidFill>
              </a:rPr>
              <a:t>事件处理程序</a:t>
            </a:r>
            <a:r>
              <a:rPr lang="zh-CN" altLang="en-US" sz="900" dirty="0">
                <a:solidFill>
                  <a:srgbClr val="C00000"/>
                </a:solidFill>
              </a:rPr>
              <a:t>（</a:t>
            </a:r>
            <a:r>
              <a:rPr lang="en-US" altLang="zh-CN" sz="900" dirty="0" err="1">
                <a:solidFill>
                  <a:srgbClr val="C00000"/>
                </a:solidFill>
              </a:rPr>
              <a:t>onClick</a:t>
            </a:r>
            <a:r>
              <a:rPr lang="en-US" altLang="zh-CN" sz="900" dirty="0">
                <a:solidFill>
                  <a:srgbClr val="C00000"/>
                </a:solidFill>
              </a:rPr>
              <a:t>()</a:t>
            </a:r>
            <a:r>
              <a:rPr lang="zh-CN" altLang="en-US" sz="900" dirty="0">
                <a:solidFill>
                  <a:srgbClr val="C00000"/>
                </a:solidFill>
              </a:rPr>
              <a:t>方法）</a:t>
            </a:r>
            <a:r>
              <a:rPr lang="zh-CN" altLang="en-US" sz="900" dirty="0"/>
              <a:t>完成相应的事件处理。</a:t>
            </a:r>
            <a:endParaRPr lang="en-US" altLang="zh-CN" sz="900" dirty="0"/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900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基于监听的事件处理是系统自动完成的，对于程序员来说，只需要为图形界面注册对应事件监听器就可以了。</a:t>
            </a:r>
            <a:endParaRPr lang="zh-CN" altLang="en-US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713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79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在程序中为</a:t>
            </a:r>
            <a:r>
              <a:rPr lang="en-US" altLang="zh-CN" dirty="0"/>
              <a:t>Button</a:t>
            </a:r>
            <a:r>
              <a:rPr lang="zh-CN" altLang="en-US" dirty="0"/>
              <a:t>注册事件监听器，通常有以下四种形式：：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匿名内部类形式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内部类或外部类形式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Activity</a:t>
            </a:r>
            <a:r>
              <a:rPr lang="zh-CN" altLang="en-US" dirty="0"/>
              <a:t>本身作为事件监听器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绑定标签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6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步骤分三步：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实现事件监听器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在事件处理方法中编写事件处理代码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/>
              <a:t>在相应的组件上注册监听器</a:t>
            </a:r>
          </a:p>
          <a:p>
            <a:endParaRPr lang="en-US" altLang="zh-CN" dirty="0"/>
          </a:p>
          <a:p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匿名内部类形式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的事件由于事件监听器没有命名，</a:t>
            </a:r>
            <a:r>
              <a:rPr lang="zh-CN" altLang="en-US" dirty="0"/>
              <a:t>适合监听器只使用一次的情况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8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使用内部类有以下优点：（</a:t>
            </a:r>
            <a:r>
              <a:rPr lang="en-US" altLang="zh-CN" dirty="0"/>
              <a:t>1</a:t>
            </a:r>
            <a:r>
              <a:rPr lang="zh-CN" altLang="en-US" dirty="0"/>
              <a:t>）可以在当前类中复用内部监听器类；（</a:t>
            </a:r>
            <a:r>
              <a:rPr lang="en-US" altLang="zh-CN" dirty="0"/>
              <a:t>2</a:t>
            </a:r>
            <a:r>
              <a:rPr lang="zh-CN" altLang="en-US" dirty="0"/>
              <a:t>）由于监听器是当前类的内部类，所以可以访问当前类的所有界面组件。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4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在活动中为按钮注册了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OnKeyListener</a:t>
            </a:r>
            <a:r>
              <a:rPr lang="zh-CN" altLang="en-US" dirty="0"/>
              <a:t>监听器，</a:t>
            </a:r>
            <a:r>
              <a:rPr lang="zh-CN" altLang="en-US" sz="1200" dirty="0"/>
              <a:t>在该按钮获得焦点并有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响应点触资格时，</a:t>
            </a:r>
            <a:r>
              <a:rPr lang="zh-CN" altLang="en-US" dirty="0"/>
              <a:t>监听</a:t>
            </a:r>
            <a:r>
              <a:rPr lang="zh-CN" altLang="en-US" sz="1200" dirty="0"/>
              <a:t>按键按下动作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同时也</a:t>
            </a:r>
            <a:r>
              <a:rPr lang="zh-CN" altLang="en-US" dirty="0"/>
              <a:t>重写了活动的</a:t>
            </a:r>
            <a:r>
              <a:rPr lang="en-US" altLang="zh-CN" dirty="0" err="1"/>
              <a:t>onKeyDown</a:t>
            </a:r>
            <a:r>
              <a:rPr lang="en-US" altLang="zh-CN" dirty="0"/>
              <a:t>()</a:t>
            </a:r>
            <a:r>
              <a:rPr lang="zh-CN" altLang="en-US" dirty="0"/>
              <a:t>方法，其中代码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.onKeyDown(keyCode, event);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执行按键的默认操作，比如系统</a:t>
            </a:r>
            <a:r>
              <a:rPr lang="zh-CN" altLang="en-US" sz="1200" kern="1200" dirty="0">
                <a:solidFill>
                  <a:schemeClr val="dk1"/>
                </a:solidFill>
                <a:latin typeface="+mn-ea"/>
                <a:ea typeface="+mn-ea"/>
                <a:cs typeface="Times New Roman" pitchFamily="18" charset="0"/>
              </a:rPr>
              <a:t>返回键的默认功能。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测试过程中发现会先执行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监听器的事件处理方法，然后是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view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组件的回调方法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，然后再执行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Activity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/>
              <a:t>事件传播的顺序 监听器优先，然后到</a:t>
            </a:r>
            <a:r>
              <a:rPr lang="en-US" altLang="zh-CN" dirty="0"/>
              <a:t>View</a:t>
            </a:r>
            <a:r>
              <a:rPr lang="zh-CN" altLang="en-US" dirty="0"/>
              <a:t>组件自身，最后再到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5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测试过程中发现</a:t>
            </a:r>
            <a:r>
              <a:rPr lang="en-US" altLang="zh-CN" dirty="0"/>
              <a:t>view</a:t>
            </a:r>
            <a:r>
              <a:rPr lang="zh-CN" altLang="en-US" dirty="0"/>
              <a:t>组件的回调方法的返回值改为</a:t>
            </a:r>
            <a:r>
              <a:rPr lang="en-US" altLang="zh-CN" dirty="0"/>
              <a:t>true</a:t>
            </a:r>
            <a:r>
              <a:rPr lang="zh-CN" altLang="en-US" dirty="0"/>
              <a:t>之后，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kumimoji="0" lang="en-US" altLang="zh-CN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onKeyDown</a:t>
            </a: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方法不会再次进行处理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所以我们可以在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onKeyDown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中返回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false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，来屏蔽掉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Activiy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中的对应事件。</a:t>
            </a:r>
            <a:endParaRPr kumimoji="0" lang="en-US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3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8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9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52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7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056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9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4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02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5371042"/>
            <a:ext cx="8347468" cy="34925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" y="5371042"/>
            <a:ext cx="796529" cy="34925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357527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039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657619"/>
            <a:ext cx="3492500" cy="298979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017452"/>
            <a:ext cx="9144000" cy="5953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04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7" y="0"/>
            <a:ext cx="2373313" cy="20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23757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028680" cy="498598"/>
            <a:chOff x="4205159" y="2404642"/>
            <a:chExt cx="2028680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508746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控件和布局美化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3019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CONTENTS 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120052" cy="498598"/>
            <a:chOff x="4205159" y="2404642"/>
            <a:chExt cx="2120052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600118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View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12302"/>
            <a:ext cx="1944451" cy="526734"/>
            <a:chOff x="4211960" y="3605018"/>
            <a:chExt cx="1944451" cy="63208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基础控件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57535"/>
            <a:ext cx="1944451" cy="526734"/>
            <a:chOff x="4211960" y="3605018"/>
            <a:chExt cx="1944451" cy="63208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常用布局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4205166" y="3697625"/>
            <a:ext cx="1944451" cy="526734"/>
            <a:chOff x="4211960" y="3605018"/>
            <a:chExt cx="1944451" cy="63208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常用控件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4231601"/>
            <a:ext cx="2867781" cy="526734"/>
            <a:chOff x="4211960" y="3605018"/>
            <a:chExt cx="2867781" cy="632081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5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控件与布局美化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777715"/>
            <a:ext cx="1944451" cy="526734"/>
            <a:chOff x="4211960" y="3605018"/>
            <a:chExt cx="1944451" cy="63208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微软雅黑" pitchFamily="34" charset="-122"/>
                  <a:cs typeface="Arial" pitchFamily="34" charset="0"/>
                </a:rPr>
                <a:t>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高级控件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3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560507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6" y="2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202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0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4"/>
            <a:ext cx="2028680" cy="498598"/>
            <a:chOff x="4205159" y="2404642"/>
            <a:chExt cx="2028680" cy="598318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1508746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概念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603268"/>
            <a:ext cx="1944451" cy="470257"/>
            <a:chOff x="4211960" y="3594180"/>
            <a:chExt cx="1944451" cy="564308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594180"/>
              <a:ext cx="1415772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常用控件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117089"/>
            <a:ext cx="1944451" cy="470257"/>
            <a:chOff x="4211960" y="3556485"/>
            <a:chExt cx="1944451" cy="564308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556485"/>
              <a:ext cx="1415772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常用布局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3692581"/>
            <a:ext cx="2867781" cy="498598"/>
            <a:chOff x="4211960" y="3570201"/>
            <a:chExt cx="2867781" cy="598318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57020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控件和布局美化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215834"/>
            <a:ext cx="1328898" cy="470257"/>
            <a:chOff x="4211960" y="3542769"/>
            <a:chExt cx="1328898" cy="564308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542769"/>
              <a:ext cx="800219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98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026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64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953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772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19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017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8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3923935" y="1338057"/>
            <a:ext cx="317964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4002847" y="1850690"/>
            <a:ext cx="4140000" cy="3809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508575" y="1500093"/>
            <a:ext cx="5730000" cy="2736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1680426" y="689268"/>
            <a:ext cx="2088000" cy="1740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41175" y="573220"/>
            <a:ext cx="2366515" cy="1972096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089758" y="1338056"/>
            <a:ext cx="126933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4205159" y="2003863"/>
            <a:ext cx="2920399" cy="470257"/>
            <a:chOff x="4205159" y="2404642"/>
            <a:chExt cx="2920399" cy="564309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00465" cy="5643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 UI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元素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4196421" y="2583286"/>
            <a:ext cx="2263449" cy="470257"/>
            <a:chOff x="4211960" y="3570201"/>
            <a:chExt cx="2263449" cy="564308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570201"/>
              <a:ext cx="1734770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</a:t>
              </a: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组件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4196421" y="3094231"/>
            <a:ext cx="1944451" cy="498598"/>
            <a:chOff x="4211960" y="3529054"/>
            <a:chExt cx="1944451" cy="598317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529054"/>
              <a:ext cx="1415772" cy="5983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常用布局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4205166" y="3692581"/>
            <a:ext cx="2867781" cy="498598"/>
            <a:chOff x="4211960" y="3570201"/>
            <a:chExt cx="2867781" cy="598318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570201"/>
              <a:ext cx="2339102" cy="598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控件与布局美化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205166" y="4227264"/>
            <a:ext cx="1328898" cy="470257"/>
            <a:chOff x="4211960" y="3556485"/>
            <a:chExt cx="1328898" cy="564308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556485"/>
              <a:ext cx="800219" cy="5643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4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6341818" y="3480488"/>
            <a:ext cx="2793140" cy="2234512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986" y="60007"/>
            <a:ext cx="8229600" cy="697260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8531456" cy="4560507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6" y="2"/>
            <a:ext cx="336947" cy="7572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60039" y="75726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3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1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9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7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FE8D-2CC8-4252-97EF-D8349349AE5A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8AFE8D-2CC8-4252-97EF-D8349349AE5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05727-236F-41C5-AE61-CF6CAAA2DBB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5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43608" y="3217544"/>
            <a:ext cx="777240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Android 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常用控件与布局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C2BCED-E213-4479-B055-2EF42F44DA1C}"/>
              </a:ext>
            </a:extLst>
          </p:cNvPr>
          <p:cNvSpPr txBox="1"/>
          <p:nvPr/>
        </p:nvSpPr>
        <p:spPr>
          <a:xfrm>
            <a:off x="2339752" y="415364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3.3  Android UI</a:t>
            </a:r>
            <a:r>
              <a:rPr lang="zh-CN" altLang="en-US" dirty="0"/>
              <a:t>事件处理机制</a:t>
            </a:r>
          </a:p>
        </p:txBody>
      </p:sp>
    </p:spTree>
    <p:extLst>
      <p:ext uri="{BB962C8B-B14F-4D97-AF65-F5344CB8AC3E}">
        <p14:creationId xmlns:p14="http://schemas.microsoft.com/office/powerpoint/2010/main" val="2794141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6D6DD-CD56-4B89-8AF7-1669082C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基于回调机制的事件处理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61EA-2262-49BC-8570-65C0EBA6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86" y="877282"/>
            <a:ext cx="8051478" cy="456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每个</a:t>
            </a:r>
            <a:r>
              <a:rPr lang="en-US" altLang="zh-CN" sz="2400" dirty="0"/>
              <a:t>View</a:t>
            </a:r>
            <a:r>
              <a:rPr lang="zh-CN" altLang="en-US" sz="2400" dirty="0"/>
              <a:t>都有事件处理的回调方法，开发人员通过重写这些回调方法实现对需要响应的事件进行处理。当某个事件没有被任何一个</a:t>
            </a:r>
            <a:r>
              <a:rPr lang="en-US" altLang="zh-CN" sz="2400" dirty="0"/>
              <a:t>View</a:t>
            </a:r>
            <a:r>
              <a:rPr lang="zh-CN" altLang="en-US" sz="2400" dirty="0"/>
              <a:t>控件处理时，才会调用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中相应的回调方法进行处理。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与基于监听式的事件处理不同：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事件由事件源自身的方法处理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274C5-D55E-4170-9AF1-E1FB9074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</a:t>
            </a:r>
            <a:r>
              <a:rPr lang="zh-CN" altLang="en-US" dirty="0"/>
              <a:t>处理事件的回调方法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CF51-000D-4B63-A77D-B43AB998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为</a:t>
            </a:r>
            <a:r>
              <a:rPr lang="en-US" altLang="zh-CN" sz="2400" dirty="0"/>
              <a:t>View</a:t>
            </a:r>
            <a:r>
              <a:rPr lang="zh-CN" altLang="en-US" sz="2400" dirty="0"/>
              <a:t>提供了以下事件处理的回调方法：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onKeyDown</a:t>
            </a:r>
            <a:r>
              <a:rPr lang="en-US" altLang="zh-CN" sz="2000" dirty="0"/>
              <a:t>()</a:t>
            </a:r>
            <a:r>
              <a:rPr lang="zh-CN" altLang="en-US" sz="2000" dirty="0"/>
              <a:t>：在该组件上按下某个按键时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onKeyUp</a:t>
            </a:r>
            <a:r>
              <a:rPr lang="en-US" altLang="zh-CN" sz="2000" dirty="0"/>
              <a:t>()</a:t>
            </a:r>
            <a:r>
              <a:rPr lang="zh-CN" altLang="en-US" sz="2000" dirty="0"/>
              <a:t>：松开组件上的某个按键时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onTouchEvent</a:t>
            </a:r>
            <a:r>
              <a:rPr lang="en-US" altLang="zh-CN" sz="2000" dirty="0"/>
              <a:t>()</a:t>
            </a:r>
            <a:r>
              <a:rPr lang="zh-CN" altLang="en-US" sz="2000" dirty="0"/>
              <a:t>：在该组件上触发触摸事件时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onKeyLongPress</a:t>
            </a:r>
            <a:r>
              <a:rPr lang="en-US" altLang="zh-CN" sz="2000" dirty="0"/>
              <a:t>()</a:t>
            </a:r>
            <a:r>
              <a:rPr lang="zh-CN" altLang="en-US" sz="2000" dirty="0"/>
              <a:t>：在该组件上触发长按某个按键时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onKeyShortcut</a:t>
            </a:r>
            <a:r>
              <a:rPr lang="zh-CN" altLang="en-US" sz="2000" dirty="0"/>
              <a:t>：键盘快捷键事件发生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onTrackballEvent</a:t>
            </a:r>
            <a:r>
              <a:rPr lang="zh-CN" altLang="en-US" sz="2000" dirty="0"/>
              <a:t>：在组件上触发轨迹球屏事件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onFocusChanged</a:t>
            </a:r>
            <a:r>
              <a:rPr lang="en-US" altLang="zh-CN" sz="2000" dirty="0"/>
              <a:t>()</a:t>
            </a:r>
            <a:r>
              <a:rPr lang="zh-CN" altLang="en-US" sz="2000" dirty="0"/>
              <a:t>：当组件的焦点发生改变</a:t>
            </a:r>
            <a:r>
              <a:rPr lang="en-US" altLang="zh-CN" sz="2000" dirty="0"/>
              <a:t>,</a:t>
            </a:r>
            <a:r>
              <a:rPr lang="zh-CN" altLang="en-US" sz="2000" dirty="0"/>
              <a:t> 只能够在</a:t>
            </a:r>
            <a:r>
              <a:rPr lang="en-US" altLang="zh-CN" sz="2000" dirty="0"/>
              <a:t>View</a:t>
            </a:r>
            <a:r>
              <a:rPr lang="zh-CN" altLang="en-US" sz="2000" dirty="0"/>
              <a:t>中重写</a:t>
            </a:r>
          </a:p>
        </p:txBody>
      </p:sp>
    </p:spTree>
    <p:extLst>
      <p:ext uri="{BB962C8B-B14F-4D97-AF65-F5344CB8AC3E}">
        <p14:creationId xmlns:p14="http://schemas.microsoft.com/office/powerpoint/2010/main" val="10718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4A2F-401B-435A-AB3C-D0F615E7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onKeyDown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ADF6F-8C5B-41FD-A3E1-D768EA32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用来捕捉手机键盘被按下的事件</a:t>
            </a:r>
            <a:endParaRPr lang="en-US" altLang="zh-CN" sz="2400" dirty="0"/>
          </a:p>
          <a:p>
            <a:pPr marL="35560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public </a:t>
            </a:r>
            <a:r>
              <a:rPr lang="en-US" altLang="zh-CN" sz="2000" b="1" dirty="0" err="1">
                <a:solidFill>
                  <a:srgbClr val="C00000"/>
                </a:solidFill>
              </a:rPr>
              <a:t>boolean</a:t>
            </a:r>
            <a:r>
              <a:rPr lang="en-US" altLang="zh-CN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</a:rPr>
              <a:t>onKeyDown</a:t>
            </a:r>
            <a:r>
              <a:rPr lang="en-US" altLang="zh-CN" sz="2000" b="1" dirty="0">
                <a:solidFill>
                  <a:srgbClr val="C00000"/>
                </a:solidFill>
              </a:rPr>
              <a:t>(int keycode, </a:t>
            </a:r>
            <a:r>
              <a:rPr lang="en-US" altLang="zh-CN" sz="2000" b="1" dirty="0" err="1">
                <a:solidFill>
                  <a:srgbClr val="C00000"/>
                </a:solidFill>
              </a:rPr>
              <a:t>KeyEvent</a:t>
            </a:r>
            <a:r>
              <a:rPr lang="en-US" altLang="zh-CN" sz="2000" b="1" dirty="0">
                <a:solidFill>
                  <a:srgbClr val="C00000"/>
                </a:solidFill>
              </a:rPr>
              <a:t> event)</a:t>
            </a:r>
          </a:p>
          <a:p>
            <a:pPr lvl="1"/>
            <a:r>
              <a:rPr lang="zh-CN" altLang="en-US" sz="2000" dirty="0"/>
              <a:t>参数</a:t>
            </a:r>
            <a:r>
              <a:rPr lang="en-US" altLang="zh-CN" sz="2000" dirty="0" err="1"/>
              <a:t>keyCode</a:t>
            </a:r>
            <a:r>
              <a:rPr lang="zh-CN" altLang="en-US" sz="2000" dirty="0"/>
              <a:t>表示被按下的键值，参数</a:t>
            </a:r>
            <a:r>
              <a:rPr lang="en-US" altLang="zh-CN" sz="2000" dirty="0"/>
              <a:t>event</a:t>
            </a:r>
            <a:r>
              <a:rPr lang="zh-CN" altLang="en-US" sz="2000" dirty="0"/>
              <a:t>用于封装按键事件的对象</a:t>
            </a:r>
            <a:endParaRPr lang="en-US" altLang="zh-CN" sz="2000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7D52AE-6B3C-4223-B7BF-D09443230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27439"/>
              </p:ext>
            </p:extLst>
          </p:nvPr>
        </p:nvGraphicFramePr>
        <p:xfrm>
          <a:off x="899592" y="2137420"/>
          <a:ext cx="6786610" cy="228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keyCode</a:t>
                      </a: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常量名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KEYCODE_HOME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按键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HOME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KEYCODE_BACK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返回键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KEYCODE_MENU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菜单键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KEYCODE_POWER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电源键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KEYCODE_VOLUME_UP</a:t>
                      </a:r>
                      <a:endParaRPr lang="zh-CN" sz="14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音量增加键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KEYCODE_VOLUME_DOWN</a:t>
                      </a:r>
                      <a:endParaRPr lang="zh-CN" sz="14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音量减小键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KEYCODE_CALL</a:t>
                      </a:r>
                      <a:endParaRPr lang="zh-CN" sz="14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拨号键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KEYCODE_ENDCALL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挂机键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5AA77ED-569E-438A-8CD8-DBD6368E0196}"/>
              </a:ext>
            </a:extLst>
          </p:cNvPr>
          <p:cNvSpPr txBox="1"/>
          <p:nvPr/>
        </p:nvSpPr>
        <p:spPr>
          <a:xfrm>
            <a:off x="361024" y="4606138"/>
            <a:ext cx="83154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238" marR="0" lvl="1" indent="-2746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返回值为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boolean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类型：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时表示已经完整地处理了该事件，并不希望其他的回调方法再次进行处理；返回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时表示没有完全处理该事件，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其他的回调方法可以继续对该事件进行处理，例如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中的回调方法；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0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F197-6BAA-4AF9-9BF8-C8835693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8565C-5CF6-4B70-A23D-55DD9028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80" y="877283"/>
            <a:ext cx="8229600" cy="612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首先自定义一个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Helvetica Neue"/>
              </a:rPr>
              <a:t>MyButton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类继承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Button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类</a:t>
            </a:r>
            <a:endParaRPr lang="zh-CN" alt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EE1380-7DA9-44F3-AB54-10CC788B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481337"/>
            <a:ext cx="7251300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MyButton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Button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"MyButton"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MyButton(Context context, AttributeSet attrs)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(context, attrs);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onKeyDown(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keyCode, KeyEvent event)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.onKeyDown(keyCode, event);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Log.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"onKeyDown方法被调用"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其它回调方法可以继续对该事件进行处理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25B94-6042-41D6-8E9A-E6F3C3B4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5386E-8629-46F6-9D57-70D2787A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86" y="877283"/>
            <a:ext cx="8195494" cy="528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在布局文件引用自定义的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MyButton</a:t>
            </a:r>
            <a:endParaRPr lang="zh-CN" alt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50886D-AC39-48DD-A417-723B24D0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86" y="1405916"/>
            <a:ext cx="7835454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&lt;?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 version=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"1.0"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encoding=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"utf-8"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?&gt;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LinearLayout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xmlns: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"http://schemas.android.com/apk/res/android"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xmlns: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"http://schemas.android.com/apk/res-auto"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xmlns: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tools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"http://schemas.android.com/tools"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"match_parent"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"match_parent"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:orientation=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"vertical"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tools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:context=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".MainActivity"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com.example.eventdemo.MyButton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:id=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"@+id/myBt"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:layout_width=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"match_parent"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:layout_height=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"wrap_content"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:text=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"按钮"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LinearLayout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52801-C657-45C8-9A26-6C88A338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5178F3-DE02-4F81-A2A3-A0C1110A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86" y="768014"/>
            <a:ext cx="8085990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MainActivity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AppCompatActivity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protected void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onCreate(Bundle savedInstanceState)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.onCreate(savedInstanceState);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setContentView(R.layout.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activity_main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MyButton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btn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(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MyButton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findViewById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R.id.myBt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btn.setFocusable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btn.setFocusableInTouchMode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btn.setOnKeyListener(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View.OnKeyListener()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onKey(View v,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keyCode, KeyEvent event)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(event.getAction() == KeyEvent.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ACTION_DOWN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{Log.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"Main"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"监听器的onKeyDown方法被调用"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onKeyDown(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keyCode, KeyEvent event)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.onKeyDown(keyCode, event);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Log.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"Main"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"Activity的onKeyDown方法被调用"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0E1A8-C277-4E4F-952D-ED12E66EABF2}"/>
              </a:ext>
            </a:extLst>
          </p:cNvPr>
          <p:cNvSpPr/>
          <p:nvPr/>
        </p:nvSpPr>
        <p:spPr>
          <a:xfrm>
            <a:off x="1403648" y="2425452"/>
            <a:ext cx="5328592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8064BF1-6064-4B62-8FF0-6D5AE268416D}"/>
              </a:ext>
            </a:extLst>
          </p:cNvPr>
          <p:cNvSpPr/>
          <p:nvPr/>
        </p:nvSpPr>
        <p:spPr>
          <a:xfrm>
            <a:off x="7006854" y="2641476"/>
            <a:ext cx="1597594" cy="1080120"/>
          </a:xfrm>
          <a:prstGeom prst="wedgeRoundRectCallout">
            <a:avLst>
              <a:gd name="adj1" fmla="val -64779"/>
              <a:gd name="adj2" fmla="val -42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基于监听机制的事件处理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8C4759-F1FB-4553-9E81-31201B13F57F}"/>
              </a:ext>
            </a:extLst>
          </p:cNvPr>
          <p:cNvSpPr/>
          <p:nvPr/>
        </p:nvSpPr>
        <p:spPr>
          <a:xfrm>
            <a:off x="1043608" y="4225652"/>
            <a:ext cx="4824536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9531738-CFFC-4535-98EE-5DC98D8565DD}"/>
              </a:ext>
            </a:extLst>
          </p:cNvPr>
          <p:cNvSpPr/>
          <p:nvPr/>
        </p:nvSpPr>
        <p:spPr>
          <a:xfrm>
            <a:off x="6193732" y="4297660"/>
            <a:ext cx="1834652" cy="1080120"/>
          </a:xfrm>
          <a:prstGeom prst="wedgeRoundRectCallout">
            <a:avLst>
              <a:gd name="adj1" fmla="val -64779"/>
              <a:gd name="adj2" fmla="val -42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活动中也重写了</a:t>
            </a:r>
            <a:r>
              <a:rPr lang="en-US" altLang="zh-CN" dirty="0" err="1"/>
              <a:t>onKeyDown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7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343EC-B34D-41C5-B3F0-B1E9FE72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A956E-CAF0-4DBE-AEF6-8EAEBA7A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Android 7.0</a:t>
            </a:r>
            <a:r>
              <a:rPr lang="zh-CN" altLang="en-US" dirty="0"/>
              <a:t>上测试</a:t>
            </a:r>
            <a:endParaRPr lang="en-US" altLang="zh-CN" dirty="0"/>
          </a:p>
          <a:p>
            <a:pPr lvl="1"/>
            <a:r>
              <a:rPr lang="zh-CN" altLang="en-US" dirty="0"/>
              <a:t>直接按下系统的返回键（其它键也可以，</a:t>
            </a:r>
            <a:r>
              <a:rPr lang="en-US" altLang="zh-CN" dirty="0"/>
              <a:t>HOME</a:t>
            </a:r>
            <a:r>
              <a:rPr lang="zh-CN" altLang="en-US" dirty="0"/>
              <a:t>不行）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运行结果：</a:t>
            </a:r>
            <a:endParaRPr lang="en-US" altLang="zh-CN" dirty="0"/>
          </a:p>
          <a:p>
            <a:pPr lvl="2"/>
            <a:r>
              <a:rPr lang="en-US" altLang="zh-CN" sz="1800" dirty="0"/>
              <a:t>03-21 12:01:50.783 5672-5672/</a:t>
            </a:r>
            <a:r>
              <a:rPr lang="en-US" altLang="zh-CN" sz="1800" dirty="0" err="1"/>
              <a:t>com.example.eventdemo</a:t>
            </a:r>
            <a:r>
              <a:rPr lang="en-US" altLang="zh-CN" sz="1800" dirty="0"/>
              <a:t> I/Main: </a:t>
            </a:r>
            <a:r>
              <a:rPr lang="zh-CN" altLang="en-US" sz="1800" dirty="0"/>
              <a:t>监听器的</a:t>
            </a:r>
            <a:r>
              <a:rPr lang="en-US" altLang="zh-CN" sz="1800" dirty="0" err="1"/>
              <a:t>onKeyDown</a:t>
            </a:r>
            <a:r>
              <a:rPr lang="zh-CN" altLang="en-US" sz="1800" dirty="0"/>
              <a:t>方法被调用</a:t>
            </a:r>
          </a:p>
          <a:p>
            <a:pPr lvl="2"/>
            <a:r>
              <a:rPr lang="en-US" altLang="zh-CN" sz="1800" dirty="0"/>
              <a:t>03-21 12:01:50.783 5672-5672/</a:t>
            </a:r>
            <a:r>
              <a:rPr lang="en-US" altLang="zh-CN" sz="1800" dirty="0" err="1"/>
              <a:t>com.example.eventdemo</a:t>
            </a:r>
            <a:r>
              <a:rPr lang="en-US" altLang="zh-CN" sz="1800" dirty="0"/>
              <a:t> I/</a:t>
            </a:r>
            <a:r>
              <a:rPr lang="en-US" altLang="zh-CN" sz="1800" dirty="0" err="1"/>
              <a:t>MyButton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onKeyDown</a:t>
            </a:r>
            <a:r>
              <a:rPr lang="zh-CN" altLang="en-US" sz="1800" dirty="0"/>
              <a:t>方法被调用</a:t>
            </a:r>
          </a:p>
          <a:p>
            <a:pPr lvl="2"/>
            <a:r>
              <a:rPr lang="en-US" altLang="zh-CN" sz="1800" dirty="0"/>
              <a:t>03-21 12:01:50.783 5672-5672/</a:t>
            </a:r>
            <a:r>
              <a:rPr lang="en-US" altLang="zh-CN" sz="1800" dirty="0" err="1"/>
              <a:t>com.example.eventdemo</a:t>
            </a:r>
            <a:r>
              <a:rPr lang="en-US" altLang="zh-CN" sz="1800" dirty="0"/>
              <a:t> I/Main: Activity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onKeyDown</a:t>
            </a:r>
            <a:r>
              <a:rPr lang="zh-CN" altLang="en-US" sz="1800" dirty="0"/>
              <a:t>方法被调用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9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343EC-B34D-41C5-B3F0-B1E9FE72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A956E-CAF0-4DBE-AEF6-8EAEBA7A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MyButton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/>
              <a:t>onKeyDown</a:t>
            </a:r>
            <a:r>
              <a:rPr lang="en-US" altLang="zh-CN" dirty="0"/>
              <a:t>()</a:t>
            </a:r>
            <a:r>
              <a:rPr lang="zh-CN" altLang="en-US" dirty="0"/>
              <a:t>中“</a:t>
            </a:r>
            <a:r>
              <a:rPr lang="en-US" altLang="zh-CN" dirty="0"/>
              <a:t>return false</a:t>
            </a:r>
            <a:r>
              <a:rPr lang="zh-CN" altLang="en-US" dirty="0"/>
              <a:t>”改为“</a:t>
            </a:r>
            <a:r>
              <a:rPr lang="en-US" altLang="zh-CN" dirty="0"/>
              <a:t>return true</a:t>
            </a:r>
            <a:r>
              <a:rPr lang="zh-CN" altLang="en-US" dirty="0"/>
              <a:t>”，再次运行，按下系统的返回键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运行结果：</a:t>
            </a:r>
            <a:endParaRPr lang="en-US" altLang="zh-CN" dirty="0"/>
          </a:p>
          <a:p>
            <a:pPr lvl="2"/>
            <a:r>
              <a:rPr lang="en-US" altLang="zh-CN" sz="2000" dirty="0"/>
              <a:t>03-21 12:05:25.858 5760-5760/</a:t>
            </a:r>
            <a:r>
              <a:rPr lang="en-US" altLang="zh-CN" sz="2000" dirty="0" err="1"/>
              <a:t>com.example.eventdemo</a:t>
            </a:r>
            <a:r>
              <a:rPr lang="en-US" altLang="zh-CN" sz="2000" dirty="0"/>
              <a:t> I/Main: </a:t>
            </a:r>
            <a:r>
              <a:rPr lang="zh-CN" altLang="en-US" sz="2000" dirty="0"/>
              <a:t>监听器的</a:t>
            </a:r>
            <a:r>
              <a:rPr lang="en-US" altLang="zh-CN" sz="2000" dirty="0" err="1"/>
              <a:t>onKeyDown</a:t>
            </a:r>
            <a:r>
              <a:rPr lang="zh-CN" altLang="en-US" sz="2000" dirty="0"/>
              <a:t>方法被调用</a:t>
            </a:r>
          </a:p>
          <a:p>
            <a:pPr lvl="2"/>
            <a:r>
              <a:rPr lang="en-US" altLang="zh-CN" sz="2000" dirty="0"/>
              <a:t>03-21 12:05:25.859 5760-5760/</a:t>
            </a:r>
            <a:r>
              <a:rPr lang="en-US" altLang="zh-CN" sz="2000" dirty="0" err="1"/>
              <a:t>com.example.eventdemo</a:t>
            </a:r>
            <a:r>
              <a:rPr lang="en-US" altLang="zh-CN" sz="2000" dirty="0"/>
              <a:t> I/</a:t>
            </a:r>
            <a:r>
              <a:rPr lang="en-US" altLang="zh-CN" sz="2000" dirty="0" err="1"/>
              <a:t>MyButton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onKeyDown</a:t>
            </a:r>
            <a:r>
              <a:rPr lang="zh-CN" altLang="en-US" sz="2000" dirty="0"/>
              <a:t>方法被调用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549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>
            <a:extLst>
              <a:ext uri="{FF2B5EF4-FFF2-40B4-BE49-F238E27FC236}">
                <a16:creationId xmlns:a16="http://schemas.microsoft.com/office/drawing/2014/main" id="{2A6F736E-ACCE-44AF-B8C9-73A1E346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扩展功能：重写</a:t>
            </a:r>
            <a:r>
              <a:rPr lang="en-US" altLang="zh-CN" sz="2800" dirty="0"/>
              <a:t>Activity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onKeyDown</a:t>
            </a:r>
            <a:r>
              <a:rPr lang="en-US" altLang="zh-CN" sz="2800" dirty="0"/>
              <a:t>()</a:t>
            </a:r>
            <a:r>
              <a:rPr lang="zh-CN" altLang="en-US" sz="2800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A9A86-4951-4D17-84E5-5AFD9BE0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86" y="877282"/>
            <a:ext cx="8195494" cy="4560507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onKeyDown</a:t>
            </a:r>
            <a:r>
              <a:rPr lang="en-US" altLang="zh-CN" sz="2400" dirty="0"/>
              <a:t>()</a:t>
            </a:r>
            <a:r>
              <a:rPr lang="zh-CN" altLang="en-US" sz="2400" dirty="0"/>
              <a:t>方法用来捕捉手机键盘被按下的事件，可以被重写来监听手机的各种按键并重定义。</a:t>
            </a:r>
            <a:endParaRPr lang="en-US" altLang="zh-CN" sz="2400" dirty="0"/>
          </a:p>
          <a:p>
            <a:pPr lvl="1"/>
            <a:r>
              <a:rPr lang="zh-CN" altLang="en-US" sz="2000" dirty="0"/>
              <a:t>例如，手机的</a:t>
            </a:r>
            <a:r>
              <a:rPr lang="en-US" altLang="zh-CN" sz="2000" dirty="0"/>
              <a:t>Back</a:t>
            </a:r>
            <a:r>
              <a:rPr lang="zh-CN" altLang="en-US" sz="2000" dirty="0"/>
              <a:t>键通常是用来退出该应用程序，我们可以重写活动的</a:t>
            </a:r>
            <a:r>
              <a:rPr lang="en-US" altLang="zh-CN" sz="2000" dirty="0" err="1"/>
              <a:t>onKeyDown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方法，当发现按下的是</a:t>
            </a:r>
            <a:r>
              <a:rPr lang="en-US" altLang="zh-CN" sz="2000" dirty="0"/>
              <a:t>Back</a:t>
            </a:r>
            <a:r>
              <a:rPr lang="zh-CN" altLang="en-US" sz="2000" dirty="0"/>
              <a:t>键时不处理。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8D2893-0C89-4E73-8F9C-A7AB74E53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641476"/>
            <a:ext cx="6708320" cy="17542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onKeyDown(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keyCode, KeyEvent event)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.onKeyDown(keyCode, event);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注释这一行试试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Log.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"Main"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"Activity的onKeyDown方法被调用"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5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6461-1A52-46BB-A123-C2CA0147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C4194-1110-466C-BE8C-9C7EAEC3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8387440" cy="4560507"/>
          </a:xfrm>
        </p:spPr>
        <p:txBody>
          <a:bodyPr>
            <a:normAutofit/>
          </a:bodyPr>
          <a:lstStyle/>
          <a:p>
            <a:pPr lvl="0" algn="just">
              <a:lnSpc>
                <a:spcPct val="120000"/>
              </a:lnSpc>
            </a:pPr>
            <a:r>
              <a:rPr lang="en-US" altLang="zh-CN" sz="2000" dirty="0"/>
              <a:t>Android</a:t>
            </a:r>
            <a:r>
              <a:rPr lang="zh-CN" altLang="en-US" sz="2000" dirty="0"/>
              <a:t>提供了两种方式的事件处理：基于监听的事件处理和基于回调的事件处理</a:t>
            </a:r>
          </a:p>
          <a:p>
            <a:pPr lvl="0" algn="just">
              <a:lnSpc>
                <a:spcPct val="120000"/>
              </a:lnSpc>
            </a:pPr>
            <a:r>
              <a:rPr lang="zh-CN" altLang="en-US" sz="2000" dirty="0"/>
              <a:t>事件处理模型包含了事件、事件源和事件监听器三个要素</a:t>
            </a:r>
          </a:p>
          <a:p>
            <a:pPr lvl="0" algn="just">
              <a:lnSpc>
                <a:spcPct val="120000"/>
              </a:lnSpc>
            </a:pPr>
            <a:r>
              <a:rPr lang="zh-CN" altLang="en-US" sz="2000" dirty="0"/>
              <a:t>基于监听的事件处理是一种委派式事件处理方式，将事件源和事件监听器分离，从而提供更好的程序模型，有利于提高程序的可维护性和代码的健壮性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对于基于回调的事件处理模型而言，事件源和事件监听器是统一的，当用户在</a:t>
            </a:r>
            <a:r>
              <a:rPr lang="en-US" altLang="zh-CN" sz="2000" dirty="0"/>
              <a:t>GUI</a:t>
            </a:r>
            <a:r>
              <a:rPr lang="zh-CN" altLang="en-US" sz="2000" dirty="0"/>
              <a:t>组件上触发某个事件时，组件自身的方法将会负责处理该事件</a:t>
            </a:r>
            <a:endParaRPr lang="en-US" altLang="zh-CN" sz="2000" dirty="0"/>
          </a:p>
          <a:p>
            <a:pPr algn="just">
              <a:lnSpc>
                <a:spcPct val="12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76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E248-A519-4DBD-8D31-BE5D7C99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 Android UI</a:t>
            </a:r>
            <a:r>
              <a:rPr lang="zh-CN" altLang="en-US" dirty="0"/>
              <a:t>事件处理机制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730DA-8EEC-495C-9D0A-DA7B9E99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80" y="877282"/>
            <a:ext cx="8229600" cy="45605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基于监听的事件处理机制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基于回调机制的事件处理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7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6461-1A52-46BB-A123-C2CA0147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C4194-1110-466C-BE8C-9C7EAEC3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4" y="877282"/>
            <a:ext cx="8387440" cy="456050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实现基于监听的事件处理有三步：</a:t>
            </a:r>
          </a:p>
          <a:p>
            <a:pPr marL="698500" lvl="1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实现事件监听器</a:t>
            </a:r>
          </a:p>
          <a:p>
            <a:pPr marL="698500" lvl="1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在事件处理方法中编写事件处理代码</a:t>
            </a:r>
          </a:p>
          <a:p>
            <a:pPr marL="698500" lvl="1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在相应的组件上注册监听器</a:t>
            </a:r>
            <a:endParaRPr lang="en-US" altLang="zh-CN" sz="1600" dirty="0"/>
          </a:p>
          <a:p>
            <a:pPr lvl="0" algn="just">
              <a:lnSpc>
                <a:spcPct val="120000"/>
              </a:lnSpc>
            </a:pPr>
            <a:r>
              <a:rPr lang="zh-CN" altLang="en-US" sz="2000" dirty="0"/>
              <a:t>为</a:t>
            </a:r>
            <a:r>
              <a:rPr lang="en-US" altLang="zh-CN" sz="2000" dirty="0"/>
              <a:t>UI</a:t>
            </a:r>
            <a:r>
              <a:rPr lang="zh-CN" altLang="en-US" sz="2000" dirty="0"/>
              <a:t>组件注册事件监听器，通常有以下四种形式：</a:t>
            </a:r>
            <a:endParaRPr lang="en-US" altLang="zh-CN" sz="2000" dirty="0"/>
          </a:p>
          <a:p>
            <a:pPr lvl="1" algn="just">
              <a:lnSpc>
                <a:spcPct val="120000"/>
              </a:lnSpc>
            </a:pPr>
            <a:r>
              <a:rPr lang="zh-CN" altLang="en-US" sz="1600" dirty="0"/>
              <a:t>匿名内部类形式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1600" dirty="0"/>
              <a:t>内部类或外部类形式</a:t>
            </a:r>
            <a:endParaRPr lang="en-US" altLang="zh-CN" sz="1600" dirty="0"/>
          </a:p>
          <a:p>
            <a:pPr lvl="1" algn="just">
              <a:lnSpc>
                <a:spcPct val="120000"/>
              </a:lnSpc>
            </a:pPr>
            <a:r>
              <a:rPr lang="en-US" altLang="zh-CN" sz="1600" dirty="0"/>
              <a:t>Activity</a:t>
            </a:r>
            <a:r>
              <a:rPr lang="zh-CN" altLang="en-US" sz="1600" dirty="0"/>
              <a:t>本身作为事件监听器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1600" dirty="0"/>
              <a:t>绑定标签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实现基于回调的事件处理：</a:t>
            </a:r>
            <a:endParaRPr lang="en-US" altLang="zh-CN" sz="2000" dirty="0"/>
          </a:p>
          <a:p>
            <a:pPr lvl="1" algn="just">
              <a:lnSpc>
                <a:spcPct val="120000"/>
              </a:lnSpc>
            </a:pPr>
            <a:r>
              <a:rPr lang="zh-CN" altLang="en-US" sz="1600" dirty="0"/>
              <a:t>重写</a:t>
            </a:r>
            <a:r>
              <a:rPr lang="en-US" altLang="zh-CN" sz="1600" dirty="0"/>
              <a:t>GUI</a:t>
            </a:r>
            <a:r>
              <a:rPr lang="zh-CN" altLang="en-US" sz="1600" dirty="0"/>
              <a:t>组件的事件处理的回调方法，实现对系统按键动作的监听和处理</a:t>
            </a:r>
            <a:endParaRPr lang="zh-CN" altLang="en-US" sz="2000" dirty="0"/>
          </a:p>
          <a:p>
            <a:pPr lvl="0" algn="just">
              <a:lnSpc>
                <a:spcPct val="12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415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33973-79F1-4B60-BABA-F680D3EE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3.3.1 </a:t>
            </a:r>
            <a:r>
              <a:rPr lang="zh-CN" altLang="en-US" sz="3200" dirty="0"/>
              <a:t>基于监听的事件处理机制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6A47F-AFB3-4F41-9A5C-5F862838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3" y="877282"/>
            <a:ext cx="8891497" cy="456050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事件源：触发事件的对象，比如按钮。</a:t>
            </a:r>
            <a:endParaRPr lang="en-US" altLang="zh-CN" sz="1800" dirty="0"/>
          </a:p>
          <a:p>
            <a:r>
              <a:rPr lang="zh-CN" altLang="en-US" sz="1800" dirty="0"/>
              <a:t>事件：当用户操作图形界面时，系统产生对应的事件。</a:t>
            </a:r>
            <a:endParaRPr lang="en-US" altLang="zh-CN" sz="1800" dirty="0"/>
          </a:p>
          <a:p>
            <a:r>
              <a:rPr lang="zh-CN" altLang="en-US" sz="1800" dirty="0"/>
              <a:t>事件监听器：对事件进行响应和处理，通常时接口形式，需要实现事件处理方法。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E75D02E-17AB-45EF-BE9D-51BEBC3F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532446"/>
            <a:ext cx="6811321" cy="29786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DF8950-403E-4C0A-A0D0-CF293C420B7E}"/>
              </a:ext>
            </a:extLst>
          </p:cNvPr>
          <p:cNvSpPr txBox="1"/>
          <p:nvPr/>
        </p:nvSpPr>
        <p:spPr>
          <a:xfrm>
            <a:off x="7109206" y="2224669"/>
            <a:ext cx="1360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onClick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10581F-1E07-4AD8-BFE7-68B0A9026739}"/>
              </a:ext>
            </a:extLst>
          </p:cNvPr>
          <p:cNvSpPr txBox="1"/>
          <p:nvPr/>
        </p:nvSpPr>
        <p:spPr>
          <a:xfrm>
            <a:off x="3880439" y="2224668"/>
            <a:ext cx="2023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OnClickListener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BF39D3-B9B8-42CA-842C-3AE2A8F28051}"/>
              </a:ext>
            </a:extLst>
          </p:cNvPr>
          <p:cNvSpPr txBox="1"/>
          <p:nvPr/>
        </p:nvSpPr>
        <p:spPr>
          <a:xfrm>
            <a:off x="2451531" y="4128090"/>
            <a:ext cx="1924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setOnClickListener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BB0C3-7061-46A5-B85A-A34AB0A0A3E0}"/>
              </a:ext>
            </a:extLst>
          </p:cNvPr>
          <p:cNvSpPr txBox="1"/>
          <p:nvPr/>
        </p:nvSpPr>
        <p:spPr>
          <a:xfrm>
            <a:off x="4184419" y="535140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Button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A07455-BF9F-4231-A6D2-782CF5C5402B}"/>
              </a:ext>
            </a:extLst>
          </p:cNvPr>
          <p:cNvSpPr txBox="1"/>
          <p:nvPr/>
        </p:nvSpPr>
        <p:spPr>
          <a:xfrm>
            <a:off x="6410163" y="5326415"/>
            <a:ext cx="936104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1CCB7F-8E58-4AB0-AE3D-3254C71640BE}"/>
              </a:ext>
            </a:extLst>
          </p:cNvPr>
          <p:cNvSpPr txBox="1"/>
          <p:nvPr/>
        </p:nvSpPr>
        <p:spPr>
          <a:xfrm>
            <a:off x="7321638" y="5334022"/>
            <a:ext cx="936104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触摸事件</a:t>
            </a:r>
          </a:p>
        </p:txBody>
      </p:sp>
    </p:spTree>
    <p:extLst>
      <p:ext uri="{BB962C8B-B14F-4D97-AF65-F5344CB8AC3E}">
        <p14:creationId xmlns:p14="http://schemas.microsoft.com/office/powerpoint/2010/main" val="21834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4CD8A-2338-4C6B-8E7B-E802C973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中的事件监听器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CC3E9F9-B242-4C3A-B357-45D14562A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80931"/>
              </p:ext>
            </p:extLst>
          </p:nvPr>
        </p:nvGraphicFramePr>
        <p:xfrm>
          <a:off x="696986" y="1285265"/>
          <a:ext cx="7619430" cy="386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事件监听器接口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事 件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OnClickListener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单击事件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当用户点击某个组件或者方向键触发该事件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OnFocusChangeListener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焦点事件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当组件获得或者失去焦点时触发该事件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OnKeyListener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按键事件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当用户按下或者释放设备上的某个按键触发该事件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OnTouchListener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触摸事件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当触碰屏幕时触发该事件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OnCreateContextMenuListener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创建上下文菜单事件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当创建上下文菜单时触发该事件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OnCheckedChangeListener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选项改变事件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当选择改变时触发该事件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基于监听的事件处理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024" y="877282"/>
            <a:ext cx="5291096" cy="4560507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在程序中</a:t>
            </a:r>
            <a:r>
              <a:rPr lang="zh-CN" altLang="en-US" sz="2000" b="1" dirty="0">
                <a:solidFill>
                  <a:srgbClr val="000000"/>
                </a:solidFill>
                <a:ea typeface="Adobe 宋体 Std L" pitchFamily="18" charset="-122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ea typeface="Adobe 宋体 Std L" pitchFamily="18" charset="-122"/>
              </a:rPr>
              <a:t>Button</a:t>
            </a:r>
            <a:r>
              <a:rPr lang="zh-CN" altLang="en-US" sz="2000" b="1" dirty="0">
                <a:solidFill>
                  <a:srgbClr val="000000"/>
                </a:solidFill>
                <a:ea typeface="Adobe 宋体 Std L" pitchFamily="18" charset="-122"/>
              </a:rPr>
              <a:t>注册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事件监听器，通常有以下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四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种形式：：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dobe 宋体 Std L" pitchFamily="18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匿名内部类形式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：使用匿名内部类创建事件监听器对象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内部类或外部类形式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：将事件监听类定义为当前类的内部类或普通的外部类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dobe 宋体 Std L" pitchFamily="18" charset="-122"/>
            </a:endParaRP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Activity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本身作为事件监听器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：通过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Activity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实现监听器接口，并实现事件处理方法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Clr>
                <a:srgbClr val="AA000B"/>
              </a:buClr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Adobe 宋体 Std L" pitchFamily="18" charset="-122"/>
              </a:rPr>
              <a:t>绑定标签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dobe 宋体 Std L" pitchFamily="18" charset="-122"/>
              </a:rPr>
              <a:t>：在布局文件中为指定标签绑定事件处理方法</a:t>
            </a:r>
            <a:endParaRPr lang="zh-CN" altLang="en-US" sz="1600" dirty="0"/>
          </a:p>
        </p:txBody>
      </p:sp>
      <p:pic>
        <p:nvPicPr>
          <p:cNvPr id="5" name="图片 18438" descr="snap00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7777" r="11456" b="18445"/>
          <a:stretch>
            <a:fillRect/>
          </a:stretch>
        </p:blipFill>
        <p:spPr bwMode="auto">
          <a:xfrm>
            <a:off x="5919530" y="553244"/>
            <a:ext cx="2998224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6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272" y="246625"/>
            <a:ext cx="8531456" cy="6120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</a:rPr>
              <a:t>① 匿名内部类</a:t>
            </a:r>
            <a:r>
              <a:rPr lang="zh-CN" altLang="en-US" dirty="0"/>
              <a:t>：</a:t>
            </a:r>
            <a:r>
              <a:rPr lang="zh-CN" altLang="en-US" sz="2400" dirty="0"/>
              <a:t>使用匿名内部类创建事件监听器对象。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057007"/>
            <a:ext cx="8208912" cy="36009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loginButton</a:t>
            </a:r>
            <a:r>
              <a:rPr lang="en-US" altLang="zh-CN" sz="2000" dirty="0"/>
              <a:t> = (Button)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R.id.login_button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usernameET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EditText</a:t>
            </a:r>
            <a:r>
              <a:rPr lang="en-US" altLang="zh-CN" sz="2000" dirty="0"/>
              <a:t>)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R.id.username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passwordET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EditText</a:t>
            </a:r>
            <a:r>
              <a:rPr lang="en-US" altLang="zh-CN" sz="2000" dirty="0"/>
              <a:t>)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R.id.password</a:t>
            </a:r>
            <a:r>
              <a:rPr lang="en-US" altLang="zh-CN" sz="2000" dirty="0"/>
              <a:t>);</a:t>
            </a:r>
          </a:p>
          <a:p>
            <a:endParaRPr lang="en-US" altLang="zh-CN" sz="2000" dirty="0"/>
          </a:p>
          <a:p>
            <a:r>
              <a:rPr lang="en-US" altLang="zh-CN" sz="2400" b="1" dirty="0" err="1">
                <a:solidFill>
                  <a:srgbClr val="7030A0"/>
                </a:solidFill>
              </a:rPr>
              <a:t>loginButton.setOnClickListener</a:t>
            </a:r>
            <a:r>
              <a:rPr lang="en-US" altLang="zh-CN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dirty="0"/>
              <a:t>( </a:t>
            </a:r>
            <a:r>
              <a:rPr lang="en-US" altLang="zh-CN" sz="2400" b="1" dirty="0">
                <a:solidFill>
                  <a:srgbClr val="FF0000"/>
                </a:solidFill>
              </a:rPr>
              <a:t>new </a:t>
            </a:r>
            <a:r>
              <a:rPr lang="en-US" altLang="zh-CN" sz="2400" b="1" dirty="0" err="1">
                <a:solidFill>
                  <a:srgbClr val="FF0000"/>
                </a:solidFill>
              </a:rPr>
              <a:t>Button.OnClickListener</a:t>
            </a:r>
            <a:r>
              <a:rPr lang="en-US" altLang="zh-CN" sz="24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@Override</a:t>
            </a:r>
          </a:p>
          <a:p>
            <a:r>
              <a:rPr lang="en-US" altLang="zh-CN" sz="2000" dirty="0"/>
              <a:t>    public void </a:t>
            </a:r>
            <a:r>
              <a:rPr lang="en-US" altLang="zh-CN" sz="2400" b="1" dirty="0" err="1">
                <a:solidFill>
                  <a:srgbClr val="FF0000"/>
                </a:solidFill>
              </a:rPr>
              <a:t>onClick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(View v) {</a:t>
            </a:r>
          </a:p>
          <a:p>
            <a:r>
              <a:rPr lang="en-US" altLang="zh-CN" sz="2000" dirty="0"/>
              <a:t>                String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"</a:t>
            </a:r>
            <a:r>
              <a:rPr lang="zh-CN" altLang="en-US" sz="2000" dirty="0"/>
              <a:t>您输入的用户名是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usernameET.getText</a:t>
            </a:r>
            <a:r>
              <a:rPr lang="en-US" altLang="zh-CN" sz="2000" dirty="0"/>
              <a:t>()+",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zh-CN" altLang="en-US" sz="2000" dirty="0"/>
              <a:t>密码是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passwordET.getText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Toast.makeText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LoginActivity.this,msg,Toast.LENGTH_SHORT</a:t>
            </a:r>
            <a:r>
              <a:rPr lang="en-US" altLang="zh-CN" sz="2000" dirty="0"/>
              <a:t>).show();</a:t>
            </a:r>
          </a:p>
          <a:p>
            <a:r>
              <a:rPr lang="en-US" altLang="zh-CN" sz="2000" dirty="0"/>
              <a:t>    }});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24120C-4FB1-488C-A44B-AB91CC91E1A5}"/>
              </a:ext>
            </a:extLst>
          </p:cNvPr>
          <p:cNvSpPr txBox="1"/>
          <p:nvPr/>
        </p:nvSpPr>
        <p:spPr>
          <a:xfrm>
            <a:off x="6156176" y="2137420"/>
            <a:ext cx="1584176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实现事件监听器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2F3BA7-2687-4A72-85BC-D58E12F0E229}"/>
              </a:ext>
            </a:extLst>
          </p:cNvPr>
          <p:cNvSpPr txBox="1"/>
          <p:nvPr/>
        </p:nvSpPr>
        <p:spPr>
          <a:xfrm>
            <a:off x="3995936" y="3054440"/>
            <a:ext cx="2952328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②在事件处理方法中编写事件处理代码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981FD8-FE20-4455-A0CA-04C10AE8D76F}"/>
              </a:ext>
            </a:extLst>
          </p:cNvPr>
          <p:cNvSpPr txBox="1"/>
          <p:nvPr/>
        </p:nvSpPr>
        <p:spPr>
          <a:xfrm>
            <a:off x="2411760" y="2137420"/>
            <a:ext cx="1584176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注册监听器</a:t>
            </a:r>
          </a:p>
        </p:txBody>
      </p:sp>
    </p:spTree>
    <p:extLst>
      <p:ext uri="{BB962C8B-B14F-4D97-AF65-F5344CB8AC3E}">
        <p14:creationId xmlns:p14="http://schemas.microsoft.com/office/powerpoint/2010/main" val="32438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739" y="0"/>
            <a:ext cx="8229600" cy="69726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</a:rPr>
              <a:t>② </a:t>
            </a:r>
            <a:r>
              <a:rPr lang="zh-CN" altLang="en-US" sz="2800" dirty="0"/>
              <a:t>内部类或外部类形式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将事件监听类定义为当前类的内部类或普通的外部类。</a:t>
            </a:r>
          </a:p>
          <a:p>
            <a:r>
              <a:rPr lang="zh-CN" altLang="en-US" sz="2000" dirty="0"/>
              <a:t>与第1种方式略有区别，在loginButton的setOnClickLister方法中使用监听器对象是在当前类中的定义的内部类</a:t>
            </a:r>
            <a:r>
              <a:rPr lang="en-US" altLang="zh-CN" sz="2000" b="1" dirty="0" err="1">
                <a:solidFill>
                  <a:srgbClr val="C00000"/>
                </a:solidFill>
              </a:rPr>
              <a:t>ClickListener</a:t>
            </a:r>
            <a:r>
              <a:rPr lang="zh-CN" altLang="en-US" sz="2000" dirty="0"/>
              <a:t>的对象。</a:t>
            </a:r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15223" y="2065412"/>
            <a:ext cx="8002739" cy="3096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/>
              <a:t>loginButton.setOnClickListener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new </a:t>
            </a:r>
            <a:r>
              <a:rPr lang="en-US" altLang="zh-CN" sz="2000" b="1" dirty="0" err="1">
                <a:solidFill>
                  <a:srgbClr val="C00000"/>
                </a:solidFill>
              </a:rPr>
              <a:t>ClickListener</a:t>
            </a:r>
            <a:r>
              <a:rPr lang="en-US" altLang="zh-CN" sz="2000" b="1" dirty="0">
                <a:solidFill>
                  <a:srgbClr val="C00000"/>
                </a:solidFill>
              </a:rPr>
              <a:t>()</a:t>
            </a:r>
            <a:r>
              <a:rPr lang="en-US" altLang="zh-CN" sz="2000" dirty="0"/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class </a:t>
            </a:r>
            <a:r>
              <a:rPr lang="en-US" altLang="zh-CN" sz="2000" b="1" dirty="0" err="1">
                <a:solidFill>
                  <a:srgbClr val="C00000"/>
                </a:solidFill>
              </a:rPr>
              <a:t>ClickListener</a:t>
            </a:r>
            <a:r>
              <a:rPr lang="en-US" altLang="zh-CN" sz="2000" dirty="0"/>
              <a:t> implements Button. </a:t>
            </a:r>
            <a:r>
              <a:rPr lang="en-US" altLang="zh-CN" sz="2000" dirty="0" err="1"/>
              <a:t>OnClickListener</a:t>
            </a:r>
            <a:r>
              <a:rPr lang="en-US" altLang="zh-CN" sz="20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@Override</a:t>
            </a:r>
            <a:r>
              <a:rPr lang="zh-CN" altLang="en-US" sz="2000" dirty="0"/>
              <a:t>   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    public void </a:t>
            </a:r>
            <a:r>
              <a:rPr lang="en-US" altLang="zh-CN" sz="2000" dirty="0" err="1"/>
              <a:t>onClick</a:t>
            </a:r>
            <a:r>
              <a:rPr lang="en-US" altLang="zh-CN" sz="2000" dirty="0"/>
              <a:t>(View v){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String msg = "</a:t>
            </a:r>
            <a:r>
              <a:rPr lang="zh-CN" altLang="en-US" sz="2000" dirty="0"/>
              <a:t>您输入的用户名是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usernameET.getText</a:t>
            </a:r>
            <a:r>
              <a:rPr lang="en-US" altLang="zh-CN" sz="2000" dirty="0"/>
              <a:t>()+",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zh-CN" altLang="en-US" sz="2000" dirty="0"/>
              <a:t>密码是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passwordET.getText</a:t>
            </a:r>
            <a:r>
              <a:rPr lang="en-US" altLang="zh-CN" sz="20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Toast.makeText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LoginActivity.this,msg,Toast.LENGTH_SHORT</a:t>
            </a:r>
            <a:r>
              <a:rPr lang="en-US" altLang="zh-CN" sz="2000" dirty="0"/>
              <a:t>).show();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   }};</a:t>
            </a:r>
          </a:p>
        </p:txBody>
      </p:sp>
    </p:spTree>
    <p:extLst>
      <p:ext uri="{BB962C8B-B14F-4D97-AF65-F5344CB8AC3E}">
        <p14:creationId xmlns:p14="http://schemas.microsoft.com/office/powerpoint/2010/main" val="27221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6972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</a:rPr>
              <a:t>③ </a:t>
            </a:r>
            <a:r>
              <a:rPr lang="zh-CN" altLang="en-US" sz="2400" dirty="0">
                <a:latin typeface="黑体" panose="02010609060101010101" pitchFamily="49" charset="-122"/>
              </a:rPr>
              <a:t>接口方式</a:t>
            </a:r>
            <a:r>
              <a:rPr lang="zh-CN" altLang="en-US" sz="2400" dirty="0"/>
              <a:t>：</a:t>
            </a:r>
            <a:r>
              <a:rPr lang="en-US" altLang="zh-CN" sz="2400" dirty="0"/>
              <a:t>Activity</a:t>
            </a:r>
            <a:r>
              <a:rPr lang="zh-CN" altLang="en-US" sz="2400" dirty="0"/>
              <a:t>本身作为事件监听器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zh-CN" altLang="en-US" sz="2200" dirty="0"/>
              <a:t>当前类实现监听器接口</a:t>
            </a:r>
            <a:r>
              <a:rPr lang="en-US" altLang="zh-CN" sz="2200" dirty="0"/>
              <a:t>(</a:t>
            </a:r>
            <a:r>
              <a:rPr lang="zh-CN" altLang="en-US" sz="2200" dirty="0"/>
              <a:t>View.OnClickListener</a:t>
            </a:r>
            <a:r>
              <a:rPr lang="en-US" altLang="zh-CN" sz="2200" dirty="0"/>
              <a:t>)</a:t>
            </a:r>
            <a:r>
              <a:rPr lang="zh-CN" altLang="en-US" sz="2200" dirty="0"/>
              <a:t>并实现对应的事件处理方法。然后将按钮的的事件监听器设置为当前类。此种方法适合Activity中</a:t>
            </a:r>
            <a:r>
              <a:rPr lang="zh-CN" altLang="en-US" sz="2200" b="1" dirty="0">
                <a:solidFill>
                  <a:srgbClr val="FF0000"/>
                </a:solidFill>
              </a:rPr>
              <a:t>有多个控件需要监听</a:t>
            </a:r>
            <a:r>
              <a:rPr lang="zh-CN" altLang="en-US" sz="2200" dirty="0"/>
              <a:t>的情景，根据传入的View的</a:t>
            </a:r>
            <a:r>
              <a:rPr lang="en-US" altLang="zh-CN" sz="2200" dirty="0"/>
              <a:t>id</a:t>
            </a:r>
            <a:r>
              <a:rPr lang="zh-CN" altLang="en-US" sz="2200" dirty="0"/>
              <a:t>进行进行处理</a:t>
            </a:r>
            <a:r>
              <a:rPr lang="zh-CN" altLang="en-US" sz="24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331953"/>
            <a:ext cx="8208912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LoginActivity</a:t>
            </a:r>
            <a:r>
              <a:rPr lang="en-US" altLang="zh-CN" sz="2000" dirty="0"/>
              <a:t> extends </a:t>
            </a:r>
            <a:r>
              <a:rPr lang="en-US" altLang="zh-CN" sz="2000" dirty="0" err="1"/>
              <a:t>AppCompatActivity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implements </a:t>
            </a:r>
            <a:r>
              <a:rPr lang="en-US" altLang="zh-CN" sz="2000" b="1" dirty="0" err="1">
                <a:solidFill>
                  <a:srgbClr val="FF0000"/>
                </a:solidFill>
              </a:rPr>
              <a:t>View.OnClickListener</a:t>
            </a:r>
            <a:r>
              <a:rPr lang="en-US" altLang="zh-CN" sz="2000" b="1" dirty="0">
                <a:solidFill>
                  <a:srgbClr val="FF0000"/>
                </a:solidFill>
              </a:rPr>
              <a:t>{</a:t>
            </a:r>
          </a:p>
          <a:p>
            <a:pPr indent="266700"/>
            <a:r>
              <a:rPr lang="en-US" altLang="zh-CN" sz="2000" b="1" dirty="0" err="1">
                <a:solidFill>
                  <a:srgbClr val="7030A0"/>
                </a:solidFill>
              </a:rPr>
              <a:t>loginButton.setOnClickListener</a:t>
            </a:r>
            <a:r>
              <a:rPr lang="en-US" altLang="zh-CN" sz="2000" b="1" dirty="0">
                <a:solidFill>
                  <a:srgbClr val="7030A0"/>
                </a:solidFill>
              </a:rPr>
              <a:t>(this);</a:t>
            </a:r>
          </a:p>
          <a:p>
            <a:pPr indent="266700"/>
            <a:r>
              <a:rPr lang="en-US" altLang="zh-CN" sz="2000" dirty="0"/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onClick</a:t>
            </a:r>
            <a:r>
              <a:rPr lang="en-US" altLang="zh-CN" sz="2000" dirty="0"/>
              <a:t>(View v){</a:t>
            </a:r>
          </a:p>
          <a:p>
            <a:pPr indent="266700"/>
            <a:r>
              <a:rPr lang="en-US" altLang="zh-CN" sz="2000" dirty="0"/>
              <a:t>    switch(</a:t>
            </a:r>
            <a:r>
              <a:rPr lang="en-US" altLang="zh-CN" sz="2000" dirty="0" err="1"/>
              <a:t>v.getId</a:t>
            </a:r>
            <a:r>
              <a:rPr lang="en-US" altLang="zh-CN" sz="2000" dirty="0"/>
              <a:t>()){</a:t>
            </a:r>
          </a:p>
          <a:p>
            <a:pPr indent="266700"/>
            <a:r>
              <a:rPr lang="en-US" altLang="zh-CN" sz="2000" dirty="0"/>
              <a:t>        case </a:t>
            </a:r>
            <a:r>
              <a:rPr lang="en-US" altLang="zh-CN" sz="2000" dirty="0" err="1"/>
              <a:t>R.id.login_button</a:t>
            </a:r>
            <a:r>
              <a:rPr lang="en-US" altLang="zh-CN" sz="2000" dirty="0"/>
              <a:t>:</a:t>
            </a:r>
          </a:p>
          <a:p>
            <a:pPr indent="266700"/>
            <a:r>
              <a:rPr lang="en-US" altLang="zh-CN" sz="2000" dirty="0"/>
              <a:t>            String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"</a:t>
            </a:r>
            <a:r>
              <a:rPr lang="zh-CN" altLang="en-US" sz="2000" dirty="0"/>
              <a:t>您输入的用户名是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usernameET.getText</a:t>
            </a:r>
            <a:r>
              <a:rPr lang="en-US" altLang="zh-CN" sz="2000" dirty="0"/>
              <a:t>()+",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zh-CN" altLang="en-US" sz="2000" dirty="0"/>
              <a:t>密码是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passwordET.getText</a:t>
            </a:r>
            <a:r>
              <a:rPr lang="en-US" altLang="zh-CN" sz="2000" dirty="0"/>
              <a:t>();</a:t>
            </a:r>
          </a:p>
          <a:p>
            <a:pPr indent="266700"/>
            <a:r>
              <a:rPr lang="en-US" altLang="zh-CN" sz="2000" dirty="0"/>
              <a:t>            </a:t>
            </a:r>
            <a:r>
              <a:rPr lang="en-US" altLang="zh-CN" sz="2000" dirty="0" err="1"/>
              <a:t>Toast.makeText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LoginActivity.this,msg,Toast.LENGTH_SHORT</a:t>
            </a:r>
            <a:r>
              <a:rPr lang="en-US" altLang="zh-CN" sz="2000" dirty="0"/>
              <a:t>).show();</a:t>
            </a:r>
          </a:p>
          <a:p>
            <a:pPr indent="266700"/>
            <a:r>
              <a:rPr lang="en-US" altLang="zh-CN" sz="2000" dirty="0"/>
              <a:t>            break;</a:t>
            </a:r>
          </a:p>
          <a:p>
            <a:pPr indent="266700"/>
            <a:r>
              <a:rPr lang="en-US" altLang="zh-CN" sz="2000" dirty="0"/>
              <a:t>    }}</a:t>
            </a:r>
            <a:r>
              <a:rPr lang="en-US" altLang="zh-CN" sz="20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5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④ </a:t>
            </a:r>
            <a:r>
              <a:rPr lang="zh-CN" altLang="en-US" sz="2800" dirty="0"/>
              <a:t>绑定标签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zh-CN" altLang="en-US" sz="2400" dirty="0"/>
              <a:t>指在界面布局文件中直接指定事件处理方法</a:t>
            </a:r>
          </a:p>
          <a:p>
            <a:pPr lvl="1">
              <a:buClr>
                <a:schemeClr val="accent3"/>
              </a:buClr>
              <a:defRPr/>
            </a:pPr>
            <a:r>
              <a:rPr lang="zh-CN" altLang="en-US" sz="2000" dirty="0"/>
              <a:t>例如：直接在按钮的布局代码中设置onClick属性，然后在Activity中定义相应方法即可。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427" y="1993404"/>
            <a:ext cx="8288798" cy="39087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&lt;Button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android:id</a:t>
            </a:r>
            <a:r>
              <a:rPr lang="en-US" altLang="zh-CN" sz="2000" dirty="0"/>
              <a:t>="@+id/</a:t>
            </a:r>
            <a:r>
              <a:rPr lang="en-US" altLang="zh-CN" sz="2000" dirty="0" err="1"/>
              <a:t>login_button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android:layout_width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android:layout_height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wrap_content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android:text</a:t>
            </a:r>
            <a:r>
              <a:rPr lang="en-US" altLang="zh-CN" sz="2000" dirty="0"/>
              <a:t>="</a:t>
            </a:r>
            <a:r>
              <a:rPr lang="zh-CN" altLang="en-US" sz="2000" dirty="0"/>
              <a:t>登录</a:t>
            </a:r>
            <a:r>
              <a:rPr lang="en-US" altLang="zh-CN" sz="2000" dirty="0"/>
              <a:t>"</a:t>
            </a:r>
          </a:p>
          <a:p>
            <a:r>
              <a:rPr lang="en-US" altLang="zh-CN" sz="2000" dirty="0"/>
              <a:t>    </a:t>
            </a:r>
            <a:r>
              <a:rPr lang="en-US" altLang="zh-CN" sz="2000" b="1" dirty="0" err="1">
                <a:solidFill>
                  <a:srgbClr val="7030A0"/>
                </a:solidFill>
              </a:rPr>
              <a:t>android:onClick</a:t>
            </a:r>
            <a:r>
              <a:rPr lang="en-US" altLang="zh-CN" sz="2000" dirty="0"/>
              <a:t>="</a:t>
            </a:r>
            <a:r>
              <a:rPr lang="en-US" altLang="zh-CN" sz="2000" b="1" dirty="0" err="1">
                <a:solidFill>
                  <a:srgbClr val="FF0000"/>
                </a:solidFill>
              </a:rPr>
              <a:t>onLoginClick</a:t>
            </a:r>
            <a:r>
              <a:rPr lang="en-US" altLang="zh-CN" sz="2000" dirty="0"/>
              <a:t>"/&gt;</a:t>
            </a:r>
          </a:p>
          <a:p>
            <a:endParaRPr lang="en-US" altLang="zh-CN" sz="2000" dirty="0"/>
          </a:p>
          <a:p>
            <a:r>
              <a:rPr lang="en-US" altLang="zh-CN" sz="2000" dirty="0"/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onLoginClick</a:t>
            </a:r>
            <a:r>
              <a:rPr lang="en-US" altLang="zh-CN" sz="2000" dirty="0"/>
              <a:t>(View v){</a:t>
            </a:r>
          </a:p>
          <a:p>
            <a:r>
              <a:rPr lang="en-US" altLang="zh-CN" sz="2000" dirty="0"/>
              <a:t>    String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= "</a:t>
            </a:r>
            <a:r>
              <a:rPr lang="zh-CN" altLang="en-US" sz="2000" dirty="0"/>
              <a:t>您输入的用户名是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usernameET.getText</a:t>
            </a:r>
            <a:r>
              <a:rPr lang="en-US" altLang="zh-CN" sz="2000" dirty="0"/>
              <a:t>()+",</a:t>
            </a:r>
            <a:br>
              <a:rPr lang="en-US" altLang="zh-CN" sz="2000" dirty="0"/>
            </a:br>
            <a:r>
              <a:rPr lang="en-US" altLang="zh-CN" sz="2000" dirty="0"/>
              <a:t>			</a:t>
            </a:r>
            <a:r>
              <a:rPr lang="zh-CN" altLang="en-US" sz="2000" dirty="0"/>
              <a:t>密码是</a:t>
            </a:r>
            <a:r>
              <a:rPr lang="en-US" altLang="zh-CN" sz="2000" dirty="0"/>
              <a:t>"+</a:t>
            </a:r>
            <a:r>
              <a:rPr lang="en-US" altLang="zh-CN" sz="2000" dirty="0" err="1"/>
              <a:t>passwordET.getText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Toast.makeText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LoginActivity.this,msg,Toast.LENGTH_SHORT</a:t>
            </a:r>
            <a:r>
              <a:rPr lang="en-US" altLang="zh-CN" sz="2000" dirty="0"/>
              <a:t>).show();</a:t>
            </a:r>
          </a:p>
          <a:p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33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9028</TotalTime>
  <Words>2657</Words>
  <Application>Microsoft Office PowerPoint</Application>
  <PresentationFormat>全屏显示(16:10)</PresentationFormat>
  <Paragraphs>218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Helvetica Neue</vt:lpstr>
      <vt:lpstr>黑体</vt:lpstr>
      <vt:lpstr>宋体</vt:lpstr>
      <vt:lpstr>微软雅黑</vt:lpstr>
      <vt:lpstr>Arial</vt:lpstr>
      <vt:lpstr>Calibri</vt:lpstr>
      <vt:lpstr>Times New Roman</vt:lpstr>
      <vt:lpstr>Office 主题​​</vt:lpstr>
      <vt:lpstr>1_Office 主题​​</vt:lpstr>
      <vt:lpstr>PowerPoint 演示文稿</vt:lpstr>
      <vt:lpstr>3.3  Android UI事件处理机制</vt:lpstr>
      <vt:lpstr>3.3.1 基于监听的事件处理机制</vt:lpstr>
      <vt:lpstr>Android中的事件监听器</vt:lpstr>
      <vt:lpstr>基于监听的事件处理</vt:lpstr>
      <vt:lpstr>PowerPoint 演示文稿</vt:lpstr>
      <vt:lpstr>② 内部类或外部类形式</vt:lpstr>
      <vt:lpstr>③ 接口方式：Activity本身作为事件监听器</vt:lpstr>
      <vt:lpstr>④ 绑定标签</vt:lpstr>
      <vt:lpstr>3.3.2 基于回调机制的事件处理</vt:lpstr>
      <vt:lpstr>View 处理事件的回调方法</vt:lpstr>
      <vt:lpstr>onKeyDown()方法</vt:lpstr>
      <vt:lpstr>示例</vt:lpstr>
      <vt:lpstr>示例</vt:lpstr>
      <vt:lpstr>示例</vt:lpstr>
      <vt:lpstr>示例</vt:lpstr>
      <vt:lpstr>示例</vt:lpstr>
      <vt:lpstr>扩展功能：重写Activity的onKeyDown()方法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H_18</dc:creator>
  <cp:lastModifiedBy>蔡 美玲</cp:lastModifiedBy>
  <cp:revision>486</cp:revision>
  <dcterms:created xsi:type="dcterms:W3CDTF">2016-12-26T07:26:44Z</dcterms:created>
  <dcterms:modified xsi:type="dcterms:W3CDTF">2021-08-06T08:47:28Z</dcterms:modified>
</cp:coreProperties>
</file>