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359" r:id="rId3"/>
    <p:sldId id="362" r:id="rId4"/>
    <p:sldId id="364" r:id="rId5"/>
    <p:sldId id="365" r:id="rId6"/>
    <p:sldId id="366" r:id="rId7"/>
    <p:sldId id="367" r:id="rId8"/>
    <p:sldId id="558" r:id="rId9"/>
    <p:sldId id="370" r:id="rId10"/>
    <p:sldId id="368" r:id="rId11"/>
    <p:sldId id="369" r:id="rId12"/>
    <p:sldId id="371" r:id="rId13"/>
    <p:sldId id="375" r:id="rId14"/>
    <p:sldId id="376" r:id="rId15"/>
    <p:sldId id="377" r:id="rId16"/>
    <p:sldId id="555" r:id="rId17"/>
    <p:sldId id="465" r:id="rId18"/>
    <p:sldId id="551" r:id="rId19"/>
    <p:sldId id="466" r:id="rId20"/>
    <p:sldId id="444" r:id="rId21"/>
    <p:sldId id="449" r:id="rId22"/>
    <p:sldId id="530" r:id="rId23"/>
    <p:sldId id="467" r:id="rId24"/>
    <p:sldId id="531" r:id="rId25"/>
    <p:sldId id="533" r:id="rId26"/>
    <p:sldId id="534" r:id="rId27"/>
    <p:sldId id="535" r:id="rId28"/>
    <p:sldId id="536" r:id="rId29"/>
    <p:sldId id="553" r:id="rId30"/>
    <p:sldId id="554" r:id="rId31"/>
    <p:sldId id="537" r:id="rId32"/>
    <p:sldId id="468" r:id="rId33"/>
    <p:sldId id="539" r:id="rId34"/>
    <p:sldId id="532" r:id="rId35"/>
    <p:sldId id="416" r:id="rId36"/>
    <p:sldId id="470" r:id="rId37"/>
    <p:sldId id="471" r:id="rId38"/>
    <p:sldId id="543" r:id="rId39"/>
    <p:sldId id="544" r:id="rId40"/>
    <p:sldId id="545" r:id="rId41"/>
    <p:sldId id="490" r:id="rId42"/>
    <p:sldId id="546" r:id="rId43"/>
    <p:sldId id="352" r:id="rId4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FC865-9807-4B7B-B883-956F18F088C5}">
          <p14:sldIdLst>
            <p14:sldId id="258"/>
          </p14:sldIdLst>
        </p14:section>
        <p14:section name="3.2 常用控件" id="{461108AC-11E2-4C6C-AC8E-B846198843E9}">
          <p14:sldIdLst>
            <p14:sldId id="359"/>
            <p14:sldId id="362"/>
            <p14:sldId id="364"/>
            <p14:sldId id="365"/>
            <p14:sldId id="366"/>
            <p14:sldId id="367"/>
            <p14:sldId id="558"/>
            <p14:sldId id="370"/>
            <p14:sldId id="368"/>
            <p14:sldId id="369"/>
            <p14:sldId id="371"/>
            <p14:sldId id="375"/>
            <p14:sldId id="376"/>
            <p14:sldId id="377"/>
            <p14:sldId id="555"/>
            <p14:sldId id="465"/>
            <p14:sldId id="551"/>
            <p14:sldId id="466"/>
            <p14:sldId id="444"/>
            <p14:sldId id="449"/>
            <p14:sldId id="530"/>
            <p14:sldId id="467"/>
            <p14:sldId id="531"/>
            <p14:sldId id="533"/>
            <p14:sldId id="534"/>
            <p14:sldId id="535"/>
            <p14:sldId id="536"/>
            <p14:sldId id="553"/>
            <p14:sldId id="554"/>
            <p14:sldId id="537"/>
            <p14:sldId id="468"/>
            <p14:sldId id="539"/>
            <p14:sldId id="532"/>
            <p14:sldId id="416"/>
            <p14:sldId id="470"/>
            <p14:sldId id="471"/>
            <p14:sldId id="543"/>
            <p14:sldId id="544"/>
            <p14:sldId id="545"/>
            <p14:sldId id="490"/>
            <p14:sldId id="546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00"/>
    <a:srgbClr val="008000"/>
    <a:srgbClr val="FF3399"/>
    <a:srgbClr val="FF66CC"/>
    <a:srgbClr val="E32322"/>
    <a:srgbClr val="C4037D"/>
    <a:srgbClr val="8BAB00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2" autoAdjust="0"/>
    <p:restoredTop sz="90962" autoAdjust="0"/>
  </p:normalViewPr>
  <p:slideViewPr>
    <p:cSldViewPr>
      <p:cViewPr varScale="1">
        <p:scale>
          <a:sx n="89" d="100"/>
          <a:sy n="89" d="100"/>
        </p:scale>
        <p:origin x="624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2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5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B0D2-1D84-4B8A-98ED-4119499073F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B88E0-741A-4A93-B71A-393E76718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mad1989/article/details/3804287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android-tutorial-progressbar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在程序中为</a:t>
            </a:r>
            <a:r>
              <a:rPr lang="en-US" altLang="zh-CN" dirty="0"/>
              <a:t>Button</a:t>
            </a:r>
            <a:r>
              <a:rPr lang="zh-CN" altLang="en-US" dirty="0"/>
              <a:t>注册事件监听器，通常有以下四种形式：：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匿名内部类形式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内部类或外部类形式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本身作为事件监听器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绑定标签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6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http://blog.csdn.net/duanyanrui/article/details/8494767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1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步骤分三步：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实现事件监听器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在事件处理方法中编写事件处理代码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在相应的组件上注册监听器</a:t>
            </a:r>
          </a:p>
          <a:p>
            <a:endParaRPr lang="en-US" altLang="zh-CN" dirty="0"/>
          </a:p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匿名内部类形式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的事件由于事件监听器没有命名，</a:t>
            </a:r>
            <a:r>
              <a:rPr lang="zh-CN" altLang="en-US" dirty="0"/>
              <a:t>适合监听器只使用一次的情况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8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使用内部类有以下优点：（</a:t>
            </a:r>
            <a:r>
              <a:rPr lang="en-US" altLang="zh-CN" dirty="0"/>
              <a:t>1</a:t>
            </a:r>
            <a:r>
              <a:rPr lang="zh-CN" altLang="en-US" dirty="0"/>
              <a:t>）可以在当前类中复用内部监听器类；（</a:t>
            </a:r>
            <a:r>
              <a:rPr lang="en-US" altLang="zh-CN" dirty="0"/>
              <a:t>2</a:t>
            </a:r>
            <a:r>
              <a:rPr lang="zh-CN" altLang="en-US" dirty="0"/>
              <a:t>）由于监听器是当前类的内部类，所以可以访问当前类的所有界面组件。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4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imageView</a:t>
            </a:r>
            <a:r>
              <a:rPr lang="zh-CN" altLang="en-US" dirty="0"/>
              <a:t>详解</a:t>
            </a:r>
          </a:p>
          <a:p>
            <a:r>
              <a:rPr lang="en-US" altLang="zh-CN" dirty="0"/>
              <a:t>http://407827531.iteye.com/blog/1117199</a:t>
            </a:r>
          </a:p>
          <a:p>
            <a:r>
              <a:rPr lang="en-US" altLang="zh-CN" dirty="0" err="1"/>
              <a:t>ImageButton</a:t>
            </a:r>
            <a:r>
              <a:rPr lang="zh-CN" altLang="en-US" dirty="0"/>
              <a:t>单击切换按钮图片效果的实现  </a:t>
            </a:r>
          </a:p>
          <a:p>
            <a:r>
              <a:rPr lang="en-US" altLang="zh-CN" dirty="0"/>
              <a:t>http://blog.csdn.net/ztp800201/article/details/7312687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5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示例来自：</a:t>
            </a:r>
            <a:r>
              <a:rPr lang="en-US" altLang="zh-CN" sz="1200" dirty="0"/>
              <a:t>https://www.runoob.com/w3cnote/android-tutorial-progressbar.html</a:t>
            </a:r>
            <a:endParaRPr lang="zh-CN" altLang="en-US" sz="1200" dirty="0"/>
          </a:p>
          <a:p>
            <a:r>
              <a:rPr lang="en-US" altLang="zh-CN" b="1" dirty="0">
                <a:hlinkClick r:id="rId3"/>
              </a:rPr>
              <a:t>Android</a:t>
            </a:r>
            <a:r>
              <a:rPr lang="zh-CN" altLang="en-US" b="1" dirty="0">
                <a:hlinkClick r:id="rId3"/>
              </a:rPr>
              <a:t>简单自定义圆形和水平</a:t>
            </a:r>
            <a:r>
              <a:rPr lang="en-US" altLang="zh-CN" b="1" dirty="0" err="1">
                <a:hlinkClick r:id="rId3"/>
              </a:rPr>
              <a:t>ProgressBar</a:t>
            </a:r>
            <a:r>
              <a:rPr lang="en-US" altLang="zh-CN" b="1" dirty="0">
                <a:hlinkClick r:id="rId3"/>
              </a:rPr>
              <a:t> </a:t>
            </a:r>
            <a:r>
              <a:rPr lang="zh-CN" altLang="en-US" b="1" dirty="0"/>
              <a:t>：</a:t>
            </a:r>
            <a:r>
              <a:rPr lang="en-US" altLang="zh-CN" dirty="0"/>
              <a:t>https://blog.csdn.net/mad1989/article/details/38042875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2.3.7 </a:t>
            </a:r>
            <a:r>
              <a:rPr lang="en-US" altLang="zh-CN" dirty="0" err="1">
                <a:hlinkClick r:id="rId3"/>
              </a:rPr>
              <a:t>ProgressBar</a:t>
            </a:r>
            <a:r>
              <a:rPr lang="en-US" altLang="zh-CN" dirty="0">
                <a:hlinkClick r:id="rId3"/>
              </a:rPr>
              <a:t>(</a:t>
            </a:r>
            <a:r>
              <a:rPr lang="zh-CN" altLang="en-US" dirty="0">
                <a:hlinkClick r:id="rId3"/>
              </a:rPr>
              <a:t>进度条</a:t>
            </a:r>
            <a:r>
              <a:rPr lang="en-US" altLang="zh-CN" dirty="0">
                <a:hlinkClick r:id="rId3"/>
              </a:rPr>
              <a:t>) | </a:t>
            </a:r>
            <a:r>
              <a:rPr lang="zh-CN" altLang="en-US" dirty="0">
                <a:hlinkClick r:id="rId3"/>
              </a:rPr>
              <a:t>菜鸟教程 </a:t>
            </a:r>
            <a:r>
              <a:rPr lang="en-US" altLang="zh-CN" dirty="0">
                <a:hlinkClick r:id="rId3"/>
              </a:rPr>
              <a:t>(runoob.com)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6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示例来自：</a:t>
            </a:r>
            <a:r>
              <a:rPr lang="en-US" altLang="zh-CN" dirty="0"/>
              <a:t>https://www.runoob.com/w3cnote/android-tutorial-seekbar.html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9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示例来自：</a:t>
            </a:r>
            <a:r>
              <a:rPr lang="en-US" altLang="zh-CN" dirty="0"/>
              <a:t>https://www.runoob.com/w3cnote/android-tutorial-ratingbar.html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9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参考网页</a:t>
            </a:r>
          </a:p>
          <a:p>
            <a:r>
              <a:rPr lang="en-US" altLang="zh-CN" dirty="0"/>
              <a:t>http://www.cnblogs.com/salam/archive/2010/11/15/1877512.html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3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056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4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03268"/>
            <a:ext cx="1944451" cy="470257"/>
            <a:chOff x="4211960" y="3594180"/>
            <a:chExt cx="1944451" cy="564308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594180"/>
              <a:ext cx="1415772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17089"/>
            <a:ext cx="1944451" cy="470257"/>
            <a:chOff x="4211960" y="3556485"/>
            <a:chExt cx="1944451" cy="564308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556485"/>
              <a:ext cx="1415772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常用布局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3692581"/>
            <a:ext cx="2867781" cy="498598"/>
            <a:chOff x="4211960" y="3570201"/>
            <a:chExt cx="2867781" cy="598318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57020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215834"/>
            <a:ext cx="1328898" cy="470257"/>
            <a:chOff x="4211960" y="3542769"/>
            <a:chExt cx="1328898" cy="564308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542769"/>
              <a:ext cx="800219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9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3"/>
            <a:ext cx="2920399" cy="470257"/>
            <a:chOff x="4205159" y="2404642"/>
            <a:chExt cx="2920399" cy="564309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00465" cy="5643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 UI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元素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583286"/>
            <a:ext cx="2263449" cy="470257"/>
            <a:chOff x="4211960" y="3570201"/>
            <a:chExt cx="2263449" cy="564308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570201"/>
              <a:ext cx="1734770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094231"/>
            <a:ext cx="1944451" cy="498598"/>
            <a:chOff x="4211960" y="3529054"/>
            <a:chExt cx="1944451" cy="598317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529054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常用布局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3692581"/>
            <a:ext cx="2867781" cy="498598"/>
            <a:chOff x="4211960" y="3570201"/>
            <a:chExt cx="2867781" cy="598318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57020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227264"/>
            <a:ext cx="1328898" cy="470257"/>
            <a:chOff x="4211960" y="3556485"/>
            <a:chExt cx="1328898" cy="564308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556485"/>
              <a:ext cx="800219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1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9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E8D-2CC8-4252-97EF-D8349349AE5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6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43608" y="3217544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Android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常用控件与布局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C2BCED-E213-4479-B055-2EF42F44DA1C}"/>
              </a:ext>
            </a:extLst>
          </p:cNvPr>
          <p:cNvSpPr txBox="1"/>
          <p:nvPr/>
        </p:nvSpPr>
        <p:spPr>
          <a:xfrm>
            <a:off x="2339752" y="415364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常用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794141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3.2.3 Button</a:t>
            </a:r>
            <a:r>
              <a:rPr lang="zh-CN" altLang="en-US" sz="3600" dirty="0"/>
              <a:t>控件（按钮）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/>
              <a:t>按钮</a:t>
            </a:r>
            <a:r>
              <a:rPr lang="en-US" altLang="zh-CN" sz="2000" dirty="0"/>
              <a:t>Button</a:t>
            </a:r>
            <a:r>
              <a:rPr lang="zh-CN" altLang="en-US" sz="2000" dirty="0"/>
              <a:t>主要是在</a:t>
            </a:r>
            <a:r>
              <a:rPr lang="en-US" altLang="zh-CN" sz="2000" dirty="0"/>
              <a:t>UI</a:t>
            </a:r>
            <a:r>
              <a:rPr lang="zh-CN" altLang="en-US" sz="2000" dirty="0"/>
              <a:t>界面上生成一个按钮，用于</a:t>
            </a:r>
            <a:r>
              <a:rPr lang="zh-CN" altLang="en-US" sz="2000" dirty="0">
                <a:solidFill>
                  <a:srgbClr val="FF0000"/>
                </a:solidFill>
              </a:rPr>
              <a:t>处理人机交互事件</a:t>
            </a:r>
            <a:r>
              <a:rPr lang="zh-CN" altLang="en-US" sz="2000" dirty="0"/>
              <a:t>。例如：</a:t>
            </a:r>
            <a:endParaRPr lang="en-US" altLang="zh-CN" sz="2000" dirty="0"/>
          </a:p>
          <a:p>
            <a:pPr lvl="2"/>
            <a:r>
              <a:rPr lang="zh-CN" altLang="en-US" sz="1800" dirty="0"/>
              <a:t>用户单击“登录”按钮时，系统使用用户输入的信息进行登录验证，验证通过后跳转到对应的页面，验证通不过时给出相应提示。</a:t>
            </a:r>
          </a:p>
          <a:p>
            <a:pPr lvl="1"/>
            <a:r>
              <a:rPr lang="zh-CN" altLang="en-US" sz="2000" dirty="0"/>
              <a:t>由于按钮</a:t>
            </a:r>
            <a:r>
              <a:rPr lang="en-US" altLang="zh-CN" sz="2000" dirty="0"/>
              <a:t>Button</a:t>
            </a:r>
            <a:r>
              <a:rPr lang="zh-CN" altLang="en-US" sz="2000" dirty="0"/>
              <a:t>是文本标签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的子类，按钮</a:t>
            </a:r>
            <a:r>
              <a:rPr lang="en-US" altLang="zh-CN" sz="2000" dirty="0"/>
              <a:t>Button</a:t>
            </a:r>
            <a:r>
              <a:rPr lang="zh-CN" altLang="en-US" sz="2000" dirty="0"/>
              <a:t>继承了文本标签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所有的方法和属性。其继承关系如图所示。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84" y="3561472"/>
            <a:ext cx="4536504" cy="12559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3BC821-6C7A-4F46-AB80-F53D420F29CB}"/>
              </a:ext>
            </a:extLst>
          </p:cNvPr>
          <p:cNvSpPr txBox="1"/>
          <p:nvPr/>
        </p:nvSpPr>
        <p:spPr>
          <a:xfrm>
            <a:off x="342768" y="3394157"/>
            <a:ext cx="36531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marR="0" lvl="1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使用按钮主要就是要为按钮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事件监听器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，以便监听用户的单击按钮动作事件并进行处理（响应）</a:t>
            </a:r>
          </a:p>
        </p:txBody>
      </p:sp>
    </p:spTree>
    <p:extLst>
      <p:ext uri="{BB962C8B-B14F-4D97-AF65-F5344CB8AC3E}">
        <p14:creationId xmlns:p14="http://schemas.microsoft.com/office/powerpoint/2010/main" val="30480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基于监听的事件处理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5291096" cy="456050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在程序中</a:t>
            </a:r>
            <a:r>
              <a:rPr lang="zh-CN" altLang="en-US" sz="2000" b="1" dirty="0">
                <a:solidFill>
                  <a:srgbClr val="000000"/>
                </a:solidFill>
                <a:ea typeface="Adobe 宋体 Std L" pitchFamily="18" charset="-122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ea typeface="Adobe 宋体 Std L" pitchFamily="18" charset="-122"/>
              </a:rPr>
              <a:t>Button</a:t>
            </a:r>
            <a:r>
              <a:rPr lang="zh-CN" altLang="en-US" sz="2000" b="1" dirty="0">
                <a:solidFill>
                  <a:srgbClr val="000000"/>
                </a:solidFill>
                <a:ea typeface="Adobe 宋体 Std L" pitchFamily="18" charset="-122"/>
              </a:rPr>
              <a:t>注册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事件监听器，通常有以下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四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种形式：：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dobe 宋体 Std L" pitchFamily="18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匿名内部类形式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：使用匿名内部类创建事件监听器对象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内部类或外部类形式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：将事件监听类定义为当前类的内部类或普通的外部类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dobe 宋体 Std L" pitchFamily="18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Activity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本身作为事件监听器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：通过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Activity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实现监听器接口，并实现事件处理方法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绑定标签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：在布局文件中为指定标签绑定事件处理方法</a:t>
            </a:r>
            <a:endParaRPr lang="zh-CN" altLang="en-US" sz="1600" dirty="0"/>
          </a:p>
        </p:txBody>
      </p:sp>
      <p:pic>
        <p:nvPicPr>
          <p:cNvPr id="5" name="图片 18438" descr="snap00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7777" r="11456" b="18445"/>
          <a:stretch>
            <a:fillRect/>
          </a:stretch>
        </p:blipFill>
        <p:spPr bwMode="auto">
          <a:xfrm>
            <a:off x="5751563" y="577247"/>
            <a:ext cx="2998224" cy="45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6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272" y="246625"/>
            <a:ext cx="8531456" cy="6120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</a:rPr>
              <a:t>① 匿名内部类</a:t>
            </a:r>
            <a:r>
              <a:rPr lang="zh-CN" altLang="en-US" dirty="0"/>
              <a:t>：</a:t>
            </a:r>
            <a:r>
              <a:rPr lang="zh-CN" altLang="en-US" sz="2400" dirty="0"/>
              <a:t>使用匿名内部类创建事件监听器对象。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7007"/>
            <a:ext cx="8208912" cy="3600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loginButton</a:t>
            </a:r>
            <a:r>
              <a:rPr lang="en-US" altLang="zh-CN" sz="2000" dirty="0"/>
              <a:t> = (Button)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R.id.login_button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usernameET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EditText</a:t>
            </a:r>
            <a:r>
              <a:rPr lang="en-US" altLang="zh-CN" sz="2000" dirty="0"/>
              <a:t>)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R.id.username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passwordET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EditText</a:t>
            </a:r>
            <a:r>
              <a:rPr lang="en-US" altLang="zh-CN" sz="2000" dirty="0"/>
              <a:t>)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R.id.password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400" b="1" dirty="0" err="1">
                <a:solidFill>
                  <a:srgbClr val="7030A0"/>
                </a:solidFill>
              </a:rPr>
              <a:t>loginButton.setOnClickListener</a:t>
            </a:r>
            <a:r>
              <a:rPr lang="en-US" altLang="zh-CN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dirty="0"/>
              <a:t>( </a:t>
            </a:r>
            <a:r>
              <a:rPr lang="en-US" altLang="zh-CN" sz="2400" b="1" dirty="0">
                <a:solidFill>
                  <a:srgbClr val="FF0000"/>
                </a:solidFill>
              </a:rPr>
              <a:t>new </a:t>
            </a:r>
            <a:r>
              <a:rPr lang="en-US" altLang="zh-CN" sz="2400" b="1" dirty="0" err="1">
                <a:solidFill>
                  <a:srgbClr val="FF0000"/>
                </a:solidFill>
              </a:rPr>
              <a:t>Button.OnClickListener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@Override</a:t>
            </a:r>
          </a:p>
          <a:p>
            <a:r>
              <a:rPr lang="en-US" altLang="zh-CN" sz="2000" dirty="0"/>
              <a:t>    public void </a:t>
            </a:r>
            <a:r>
              <a:rPr lang="en-US" altLang="zh-CN" sz="2400" b="1" dirty="0" err="1">
                <a:solidFill>
                  <a:srgbClr val="FF0000"/>
                </a:solidFill>
              </a:rPr>
              <a:t>onClick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(View v) {</a:t>
            </a:r>
          </a:p>
          <a:p>
            <a:r>
              <a:rPr lang="en-US" altLang="zh-CN" sz="2000" dirty="0"/>
              <a:t>                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r>
              <a:rPr lang="en-US" altLang="zh-CN" sz="2000" dirty="0"/>
              <a:t>    }});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4120C-4FB1-488C-A44B-AB91CC91E1A5}"/>
              </a:ext>
            </a:extLst>
          </p:cNvPr>
          <p:cNvSpPr txBox="1"/>
          <p:nvPr/>
        </p:nvSpPr>
        <p:spPr>
          <a:xfrm>
            <a:off x="6156176" y="2137420"/>
            <a:ext cx="1584176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实现事件监听器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2F3BA7-2687-4A72-85BC-D58E12F0E229}"/>
              </a:ext>
            </a:extLst>
          </p:cNvPr>
          <p:cNvSpPr txBox="1"/>
          <p:nvPr/>
        </p:nvSpPr>
        <p:spPr>
          <a:xfrm>
            <a:off x="3995936" y="3054440"/>
            <a:ext cx="2952328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②在事件处理方法中编写事件处理代码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981FD8-FE20-4455-A0CA-04C10AE8D76F}"/>
              </a:ext>
            </a:extLst>
          </p:cNvPr>
          <p:cNvSpPr txBox="1"/>
          <p:nvPr/>
        </p:nvSpPr>
        <p:spPr>
          <a:xfrm>
            <a:off x="2411760" y="2137420"/>
            <a:ext cx="1584176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注册监听器</a:t>
            </a:r>
          </a:p>
        </p:txBody>
      </p:sp>
    </p:spTree>
    <p:extLst>
      <p:ext uri="{BB962C8B-B14F-4D97-AF65-F5344CB8AC3E}">
        <p14:creationId xmlns:p14="http://schemas.microsoft.com/office/powerpoint/2010/main" val="32438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39" y="0"/>
            <a:ext cx="8229600" cy="6972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</a:rPr>
              <a:t>② </a:t>
            </a:r>
            <a:r>
              <a:rPr lang="zh-CN" altLang="en-US" sz="2800" dirty="0"/>
              <a:t>内部类或外部类形式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将事件监听类定义为当前类的内部类或普通的外部类。</a:t>
            </a:r>
          </a:p>
          <a:p>
            <a:r>
              <a:rPr lang="zh-CN" altLang="en-US" sz="2000" dirty="0"/>
              <a:t>与第1种方式略有区别，在loginButton的setOnClickLister方法中使用监听器对象是在当前类中的定义的内部类</a:t>
            </a:r>
            <a:r>
              <a:rPr lang="en-US" altLang="zh-CN" sz="2000" b="1" dirty="0" err="1">
                <a:solidFill>
                  <a:srgbClr val="C00000"/>
                </a:solidFill>
              </a:rPr>
              <a:t>ClickListener</a:t>
            </a:r>
            <a:r>
              <a:rPr lang="zh-CN" altLang="en-US" sz="2000" dirty="0"/>
              <a:t>的对象。</a:t>
            </a:r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5223" y="2065412"/>
            <a:ext cx="8002739" cy="3096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/>
              <a:t>loginButton.setOnClickListener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new </a:t>
            </a:r>
            <a:r>
              <a:rPr lang="en-US" altLang="zh-CN" sz="2000" b="1" dirty="0" err="1">
                <a:solidFill>
                  <a:srgbClr val="C00000"/>
                </a:solidFill>
              </a:rPr>
              <a:t>ClickListener</a:t>
            </a:r>
            <a:r>
              <a:rPr lang="en-US" altLang="zh-CN" sz="2000" b="1" dirty="0">
                <a:solidFill>
                  <a:srgbClr val="C00000"/>
                </a:solidFill>
              </a:rPr>
              <a:t>()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class </a:t>
            </a:r>
            <a:r>
              <a:rPr lang="en-US" altLang="zh-CN" sz="2000" b="1" dirty="0" err="1">
                <a:solidFill>
                  <a:srgbClr val="C00000"/>
                </a:solidFill>
              </a:rPr>
              <a:t>ClickListener</a:t>
            </a:r>
            <a:r>
              <a:rPr lang="en-US" altLang="zh-CN" sz="2000" dirty="0"/>
              <a:t> implements Button. </a:t>
            </a:r>
            <a:r>
              <a:rPr lang="en-US" altLang="zh-CN" sz="2000" dirty="0" err="1"/>
              <a:t>OnClickListener</a:t>
            </a: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@Override</a:t>
            </a:r>
            <a:r>
              <a:rPr lang="zh-CN" altLang="en-US" sz="2000" dirty="0"/>
              <a:t>   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public void 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(View v){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String msg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}};</a:t>
            </a:r>
          </a:p>
        </p:txBody>
      </p:sp>
    </p:spTree>
    <p:extLst>
      <p:ext uri="{BB962C8B-B14F-4D97-AF65-F5344CB8AC3E}">
        <p14:creationId xmlns:p14="http://schemas.microsoft.com/office/powerpoint/2010/main" val="27221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6972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</a:rPr>
              <a:t>③ </a:t>
            </a:r>
            <a:r>
              <a:rPr lang="zh-CN" altLang="en-US" sz="2400" dirty="0">
                <a:latin typeface="黑体" panose="02010609060101010101" pitchFamily="49" charset="-122"/>
              </a:rPr>
              <a:t>接口方式</a:t>
            </a:r>
            <a:r>
              <a:rPr lang="zh-CN" altLang="en-US" sz="2400" dirty="0"/>
              <a:t>：</a:t>
            </a:r>
            <a:r>
              <a:rPr lang="en-US" altLang="zh-CN" sz="2400" dirty="0"/>
              <a:t>Activity</a:t>
            </a:r>
            <a:r>
              <a:rPr lang="zh-CN" altLang="en-US" sz="2400" dirty="0"/>
              <a:t>本身作为事件监听器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zh-CN" altLang="en-US" sz="2200" dirty="0"/>
              <a:t>当前类实现监听器接口</a:t>
            </a:r>
            <a:r>
              <a:rPr lang="en-US" altLang="zh-CN" sz="2200" dirty="0"/>
              <a:t>(</a:t>
            </a:r>
            <a:r>
              <a:rPr lang="zh-CN" altLang="en-US" sz="2200" dirty="0"/>
              <a:t>View.OnClickListener</a:t>
            </a:r>
            <a:r>
              <a:rPr lang="en-US" altLang="zh-CN" sz="2200" dirty="0"/>
              <a:t>)</a:t>
            </a:r>
            <a:r>
              <a:rPr lang="zh-CN" altLang="en-US" sz="2200" dirty="0"/>
              <a:t>并实现对应的事件处理方法。然后将按钮的的事件监听器设置为当前类。此种方法适合Activity中</a:t>
            </a:r>
            <a:r>
              <a:rPr lang="zh-CN" altLang="en-US" sz="2200" b="1" dirty="0">
                <a:solidFill>
                  <a:srgbClr val="FF0000"/>
                </a:solidFill>
              </a:rPr>
              <a:t>有多个控件需要监听</a:t>
            </a:r>
            <a:r>
              <a:rPr lang="zh-CN" altLang="en-US" sz="2200" dirty="0"/>
              <a:t>的情景，根据传入的View的</a:t>
            </a:r>
            <a:r>
              <a:rPr lang="en-US" altLang="zh-CN" sz="2200" dirty="0"/>
              <a:t>id</a:t>
            </a:r>
            <a:r>
              <a:rPr lang="zh-CN" altLang="en-US" sz="2200" dirty="0"/>
              <a:t>进行进行处理</a:t>
            </a:r>
            <a:r>
              <a:rPr lang="zh-CN" altLang="en-US" sz="24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331953"/>
            <a:ext cx="8208912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LoginActivity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AppCompatActivity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implements </a:t>
            </a:r>
            <a:r>
              <a:rPr lang="en-US" altLang="zh-CN" sz="2000" b="1" dirty="0" err="1">
                <a:solidFill>
                  <a:srgbClr val="FF0000"/>
                </a:solidFill>
              </a:rPr>
              <a:t>View.OnClickListener</a:t>
            </a:r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</a:p>
          <a:p>
            <a:pPr indent="266700"/>
            <a:r>
              <a:rPr lang="en-US" altLang="zh-CN" sz="2000" b="1" dirty="0" err="1">
                <a:solidFill>
                  <a:srgbClr val="7030A0"/>
                </a:solidFill>
              </a:rPr>
              <a:t>loginButton.setOnClickListener</a:t>
            </a:r>
            <a:r>
              <a:rPr lang="en-US" altLang="zh-CN" sz="2000" b="1" dirty="0">
                <a:solidFill>
                  <a:srgbClr val="7030A0"/>
                </a:solidFill>
              </a:rPr>
              <a:t>(this);</a:t>
            </a:r>
          </a:p>
          <a:p>
            <a:pPr indent="266700"/>
            <a:r>
              <a:rPr lang="en-US" altLang="zh-CN" sz="2000" dirty="0"/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onClick</a:t>
            </a:r>
            <a:r>
              <a:rPr lang="en-US" altLang="zh-CN" sz="2000" dirty="0"/>
              <a:t>(View v){</a:t>
            </a:r>
          </a:p>
          <a:p>
            <a:pPr indent="266700"/>
            <a:r>
              <a:rPr lang="en-US" altLang="zh-CN" sz="2000" dirty="0"/>
              <a:t>    switch(</a:t>
            </a:r>
            <a:r>
              <a:rPr lang="en-US" altLang="zh-CN" sz="2000" dirty="0" err="1"/>
              <a:t>v.getId</a:t>
            </a:r>
            <a:r>
              <a:rPr lang="en-US" altLang="zh-CN" sz="2000" dirty="0"/>
              <a:t>()){</a:t>
            </a:r>
          </a:p>
          <a:p>
            <a:pPr indent="266700"/>
            <a:r>
              <a:rPr lang="en-US" altLang="zh-CN" sz="2000" dirty="0"/>
              <a:t>        case </a:t>
            </a:r>
            <a:r>
              <a:rPr lang="en-US" altLang="zh-CN" sz="2000" dirty="0" err="1"/>
              <a:t>R.id.login_button</a:t>
            </a:r>
            <a:r>
              <a:rPr lang="en-US" altLang="zh-CN" sz="2000" dirty="0"/>
              <a:t>:</a:t>
            </a:r>
          </a:p>
          <a:p>
            <a:pPr indent="266700"/>
            <a:r>
              <a:rPr lang="en-US" altLang="zh-CN" sz="2000" dirty="0"/>
              <a:t>            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pPr indent="266700"/>
            <a:r>
              <a:rPr lang="en-US" altLang="zh-CN" sz="2000" dirty="0"/>
              <a:t>        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pPr indent="266700"/>
            <a:r>
              <a:rPr lang="en-US" altLang="zh-CN" sz="2000" dirty="0"/>
              <a:t>            break;</a:t>
            </a:r>
          </a:p>
          <a:p>
            <a:pPr indent="266700"/>
            <a:r>
              <a:rPr lang="en-US" altLang="zh-CN" sz="2000" dirty="0"/>
              <a:t>    }}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5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④ </a:t>
            </a:r>
            <a:r>
              <a:rPr lang="zh-CN" altLang="en-US" sz="2800" dirty="0"/>
              <a:t>绑定标签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zh-CN" altLang="en-US" sz="2400" dirty="0"/>
              <a:t>指在界面布局文件中直接指定事件处理方法</a:t>
            </a:r>
          </a:p>
          <a:p>
            <a:pPr lvl="1">
              <a:buClr>
                <a:schemeClr val="accent3"/>
              </a:buClr>
              <a:defRPr/>
            </a:pPr>
            <a:r>
              <a:rPr lang="zh-CN" altLang="en-US" sz="2000" dirty="0"/>
              <a:t>例如：直接在按钮的布局代码中设置onClick属性，然后在Activity中定义相应方法即可。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427" y="1993404"/>
            <a:ext cx="8288798" cy="3908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&lt;Button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android:id</a:t>
            </a:r>
            <a:r>
              <a:rPr lang="en-US" altLang="zh-CN" sz="2000" dirty="0"/>
              <a:t>="@+id/</a:t>
            </a:r>
            <a:r>
              <a:rPr lang="en-US" altLang="zh-CN" sz="2000" dirty="0" err="1"/>
              <a:t>login_button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android:layout_width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android:layout_height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android:text</a:t>
            </a:r>
            <a:r>
              <a:rPr lang="en-US" altLang="zh-CN" sz="2000" dirty="0"/>
              <a:t>="</a:t>
            </a:r>
            <a:r>
              <a:rPr lang="zh-CN" altLang="en-US" sz="2000" dirty="0"/>
              <a:t>登录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b="1" dirty="0" err="1">
                <a:solidFill>
                  <a:srgbClr val="7030A0"/>
                </a:solidFill>
              </a:rPr>
              <a:t>android:onClick</a:t>
            </a:r>
            <a:r>
              <a:rPr lang="en-US" altLang="zh-CN" sz="2000" dirty="0"/>
              <a:t>="</a:t>
            </a:r>
            <a:r>
              <a:rPr lang="en-US" altLang="zh-CN" sz="2000" b="1" dirty="0" err="1">
                <a:solidFill>
                  <a:srgbClr val="FF0000"/>
                </a:solidFill>
              </a:rPr>
              <a:t>onLoginClick</a:t>
            </a:r>
            <a:r>
              <a:rPr lang="en-US" altLang="zh-CN" sz="2000" dirty="0"/>
              <a:t>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onLoginClick</a:t>
            </a:r>
            <a:r>
              <a:rPr lang="en-US" altLang="zh-CN" sz="2000" dirty="0"/>
              <a:t>(View v){</a:t>
            </a:r>
          </a:p>
          <a:p>
            <a:r>
              <a:rPr lang="en-US" altLang="zh-CN" sz="2000" dirty="0"/>
              <a:t>    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3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C9DB-B155-43AC-A602-A6A44B69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3655E-D139-4430-82FA-227144E4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80" y="877282"/>
            <a:ext cx="8229600" cy="4560507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RadioButton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CheckBox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ToggleButton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000" dirty="0"/>
              <a:t>继承自</a:t>
            </a:r>
            <a:r>
              <a:rPr lang="en-US" altLang="zh-CN" sz="2000" dirty="0"/>
              <a:t>Button</a:t>
            </a:r>
            <a:r>
              <a:rPr lang="zh-CN" altLang="en-US" sz="2000" dirty="0"/>
              <a:t>类，因此可以直接使用</a:t>
            </a:r>
            <a:r>
              <a:rPr lang="en-US" altLang="zh-CN" sz="2000" dirty="0"/>
              <a:t>Button</a:t>
            </a:r>
            <a:r>
              <a:rPr lang="zh-CN" altLang="en-US" sz="2000" dirty="0"/>
              <a:t>支持的各种属性和方法</a:t>
            </a:r>
            <a:endParaRPr lang="en-US" altLang="zh-CN" sz="2000" dirty="0"/>
          </a:p>
          <a:p>
            <a:r>
              <a:rPr lang="en-US" altLang="zh-CN" sz="2000" dirty="0" err="1"/>
              <a:t>RadioButton</a:t>
            </a:r>
            <a:r>
              <a:rPr lang="zh-CN" altLang="en-US" sz="2000" dirty="0"/>
              <a:t>：单选按钮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RadioButton</a:t>
            </a:r>
            <a:r>
              <a:rPr lang="zh-CN" altLang="en-US" sz="1600" dirty="0"/>
              <a:t>是容纳多个</a:t>
            </a:r>
            <a:r>
              <a:rPr lang="en-US" altLang="zh-CN" sz="1600" dirty="0" err="1"/>
              <a:t>RadioButton</a:t>
            </a:r>
            <a:r>
              <a:rPr lang="zh-CN" altLang="en-US" sz="1600" dirty="0"/>
              <a:t>的容器</a:t>
            </a:r>
            <a:endParaRPr lang="en-US" altLang="zh-CN" sz="1600" dirty="0"/>
          </a:p>
          <a:p>
            <a:r>
              <a:rPr lang="en-US" altLang="zh-CN" sz="2000" dirty="0" err="1"/>
              <a:t>CheckBox</a:t>
            </a:r>
            <a:r>
              <a:rPr lang="zh-CN" altLang="en-US" sz="2000" dirty="0"/>
              <a:t>：复选框</a:t>
            </a:r>
            <a:endParaRPr lang="en-US" altLang="zh-CN" sz="2000" dirty="0"/>
          </a:p>
          <a:p>
            <a:r>
              <a:rPr lang="en-US" altLang="zh-CN" sz="2000" dirty="0" err="1"/>
              <a:t>ToggleButton</a:t>
            </a:r>
            <a:r>
              <a:rPr lang="zh-CN" altLang="en-US" sz="2000" dirty="0"/>
              <a:t>：开关按钮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9D459F91-BB3A-4738-9E4E-ED7916FD1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6A130E-157C-4A44-96B3-531CF00D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77510"/>
            <a:ext cx="2392838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BEE59A-2D3E-4D10-B792-82188C304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5"/>
          <a:stretch/>
        </p:blipFill>
        <p:spPr>
          <a:xfrm>
            <a:off x="3707904" y="3086241"/>
            <a:ext cx="2392838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A29E94-7752-4B57-B383-FD4DE6453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45"/>
          <a:stretch/>
        </p:blipFill>
        <p:spPr>
          <a:xfrm>
            <a:off x="6314281" y="3077510"/>
            <a:ext cx="2392838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6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A835-AA2D-4C3A-BDD1-335D77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</a:t>
            </a:r>
            <a:r>
              <a:rPr lang="en-US" altLang="zh-CN" b="1" dirty="0" err="1"/>
              <a:t>ImageView</a:t>
            </a:r>
            <a:r>
              <a:rPr lang="en-US" altLang="zh-CN" dirty="0"/>
              <a:t> (</a:t>
            </a:r>
            <a:r>
              <a:rPr lang="zh-CN" altLang="en-US" dirty="0"/>
              <a:t>图像视图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9C87-2609-4336-9684-8874EE8B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86" y="877282"/>
            <a:ext cx="8195494" cy="4560507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继承自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组件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用于显示图像资源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重要属性和方法：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lvl="1"/>
            <a:r>
              <a:rPr lang="en-US" altLang="zh-CN" sz="1900" dirty="0"/>
              <a:t>android: </a:t>
            </a:r>
            <a:r>
              <a:rPr lang="en-US" altLang="zh-CN" sz="1900" b="1" dirty="0" err="1"/>
              <a:t>scaleType</a:t>
            </a:r>
            <a:r>
              <a:rPr lang="en-US" altLang="zh-CN" sz="1900" dirty="0"/>
              <a:t> </a:t>
            </a:r>
            <a:r>
              <a:rPr lang="zh-CN" altLang="en-US" sz="1900" dirty="0"/>
              <a:t>和 </a:t>
            </a:r>
            <a:r>
              <a:rPr lang="en-US" altLang="zh-CN" sz="1900" dirty="0" err="1"/>
              <a:t>setScaleType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ImageView.ScaleType</a:t>
            </a:r>
            <a:r>
              <a:rPr lang="en-US" altLang="zh-CN" sz="1900" dirty="0"/>
              <a:t>)</a:t>
            </a:r>
          </a:p>
          <a:p>
            <a:pPr lvl="2"/>
            <a:r>
              <a:rPr lang="zh-CN" altLang="en-US" sz="1700" dirty="0"/>
              <a:t>设置所显示的图片如何缩放或移动以适应</a:t>
            </a:r>
            <a:r>
              <a:rPr lang="en-US" altLang="zh-CN" sz="1700" dirty="0" err="1"/>
              <a:t>ImageView</a:t>
            </a:r>
            <a:r>
              <a:rPr lang="zh-CN" altLang="en-US" sz="1700" dirty="0"/>
              <a:t>的大小，例如</a:t>
            </a:r>
            <a:r>
              <a:rPr lang="en-US" altLang="zh-CN" sz="1700" dirty="0"/>
              <a:t>android: </a:t>
            </a:r>
            <a:r>
              <a:rPr lang="en-US" altLang="zh-CN" sz="1700" dirty="0" err="1"/>
              <a:t>scaleType</a:t>
            </a:r>
            <a:r>
              <a:rPr lang="en-US" altLang="zh-CN" sz="1700" dirty="0"/>
              <a:t> =“</a:t>
            </a:r>
            <a:r>
              <a:rPr lang="en-US" altLang="zh-CN" sz="1700" dirty="0" err="1"/>
              <a:t>fitCenter</a:t>
            </a:r>
            <a:r>
              <a:rPr lang="en-US" altLang="zh-CN" sz="1700" dirty="0"/>
              <a:t>”</a:t>
            </a:r>
            <a:r>
              <a:rPr lang="zh-CN" altLang="en-US" sz="1700" dirty="0"/>
              <a:t>，</a:t>
            </a:r>
            <a:endParaRPr lang="en-US" altLang="zh-CN" sz="1700" dirty="0"/>
          </a:p>
          <a:p>
            <a:pPr lvl="1"/>
            <a:r>
              <a:rPr lang="en-US" altLang="zh-CN" sz="1900" dirty="0" err="1"/>
              <a:t>android:</a:t>
            </a:r>
            <a:r>
              <a:rPr lang="en-US" altLang="zh-CN" sz="1900" b="1" dirty="0" err="1"/>
              <a:t>src</a:t>
            </a:r>
            <a:r>
              <a:rPr lang="en-US" altLang="zh-CN" sz="1900" dirty="0"/>
              <a:t> </a:t>
            </a:r>
            <a:r>
              <a:rPr lang="zh-CN" altLang="en-US" sz="1900" dirty="0"/>
              <a:t>和 </a:t>
            </a:r>
            <a:r>
              <a:rPr lang="en-US" altLang="zh-CN" sz="1900" dirty="0" err="1"/>
              <a:t>setImageResource</a:t>
            </a:r>
            <a:r>
              <a:rPr lang="en-US" altLang="zh-CN" sz="1900" dirty="0"/>
              <a:t>()</a:t>
            </a:r>
            <a:r>
              <a:rPr lang="zh-CN" altLang="en-US" sz="1900" dirty="0"/>
              <a:t>方法</a:t>
            </a:r>
            <a:endParaRPr lang="en-US" altLang="zh-CN" sz="1900" dirty="0"/>
          </a:p>
          <a:p>
            <a:pPr lvl="2"/>
            <a:r>
              <a:rPr lang="zh-CN" altLang="en-US" sz="1700" dirty="0"/>
              <a:t>设置</a:t>
            </a:r>
            <a:r>
              <a:rPr lang="en-US" altLang="zh-CN" sz="1700" dirty="0" err="1"/>
              <a:t>ImageView</a:t>
            </a:r>
            <a:r>
              <a:rPr lang="zh-CN" altLang="en-US" sz="1700" dirty="0"/>
              <a:t>所显示的</a:t>
            </a:r>
            <a:r>
              <a:rPr lang="en-US" altLang="zh-CN" sz="1700" dirty="0"/>
              <a:t>Drawable</a:t>
            </a:r>
            <a:r>
              <a:rPr lang="zh-CN" altLang="en-US" sz="1700" dirty="0"/>
              <a:t>对象，例如</a:t>
            </a:r>
            <a:r>
              <a:rPr lang="en-US" altLang="zh-CN" sz="1700" dirty="0" err="1"/>
              <a:t>android:src</a:t>
            </a:r>
            <a:r>
              <a:rPr lang="en-US" altLang="zh-CN" sz="1700" dirty="0"/>
              <a:t>="@drawable/pen"</a:t>
            </a:r>
          </a:p>
          <a:p>
            <a:pPr lvl="1"/>
            <a:r>
              <a:rPr lang="zh-CN" altLang="en-US" sz="1900" dirty="0"/>
              <a:t> </a:t>
            </a:r>
            <a:r>
              <a:rPr lang="en-US" altLang="zh-CN" sz="1900" dirty="0" err="1"/>
              <a:t>android:</a:t>
            </a:r>
            <a:r>
              <a:rPr lang="en-US" altLang="zh-CN" sz="1900" b="1" dirty="0" err="1"/>
              <a:t>background</a:t>
            </a:r>
            <a:r>
              <a:rPr lang="zh-CN" altLang="en-US" sz="1900" dirty="0"/>
              <a:t>，</a:t>
            </a:r>
            <a:r>
              <a:rPr lang="zh-CN" altLang="en-US" sz="2000" dirty="0"/>
              <a:t>设置</a:t>
            </a:r>
            <a:r>
              <a:rPr lang="zh-CN" altLang="en-US" sz="1900" dirty="0"/>
              <a:t>背景，与</a:t>
            </a:r>
            <a:r>
              <a:rPr lang="en-US" altLang="zh-CN" sz="1900" dirty="0" err="1"/>
              <a:t>src</a:t>
            </a:r>
            <a:r>
              <a:rPr lang="zh-CN" altLang="en-US" sz="1900" dirty="0"/>
              <a:t>不同的是，当使用</a:t>
            </a:r>
            <a:r>
              <a:rPr lang="en-US" altLang="zh-CN" sz="1900" dirty="0" err="1"/>
              <a:t>src</a:t>
            </a:r>
            <a:r>
              <a:rPr lang="zh-CN" altLang="en-US" sz="1900" dirty="0"/>
              <a:t>填入图片时</a:t>
            </a:r>
            <a:r>
              <a:rPr lang="en-US" altLang="zh-CN" sz="1900" dirty="0"/>
              <a:t>,</a:t>
            </a:r>
            <a:r>
              <a:rPr lang="zh-CN" altLang="en-US" sz="1900" dirty="0"/>
              <a:t>是按照图片大小直接填充</a:t>
            </a:r>
            <a:r>
              <a:rPr lang="en-US" altLang="zh-CN" sz="1900" dirty="0"/>
              <a:t>,</a:t>
            </a:r>
            <a:r>
              <a:rPr lang="zh-CN" altLang="en-US" sz="1900" dirty="0"/>
              <a:t>并不会进行拉伸，而使用</a:t>
            </a:r>
            <a:r>
              <a:rPr lang="en-US" altLang="zh-CN" sz="1900" dirty="0"/>
              <a:t>background</a:t>
            </a:r>
            <a:r>
              <a:rPr lang="zh-CN" altLang="en-US" sz="1900" dirty="0"/>
              <a:t>填入图片</a:t>
            </a:r>
            <a:r>
              <a:rPr lang="en-US" altLang="zh-CN" sz="1900" dirty="0"/>
              <a:t>,</a:t>
            </a:r>
            <a:r>
              <a:rPr lang="zh-CN" altLang="en-US" sz="1900" dirty="0"/>
              <a:t>则是会根据</a:t>
            </a:r>
            <a:r>
              <a:rPr lang="en-US" altLang="zh-CN" sz="1900" dirty="0" err="1"/>
              <a:t>ImageView</a:t>
            </a:r>
            <a:r>
              <a:rPr lang="zh-CN" altLang="en-US" sz="1900" dirty="0"/>
              <a:t>给定的宽度来进行拉伸</a:t>
            </a:r>
          </a:p>
          <a:p>
            <a:pPr lvl="1"/>
            <a:endParaRPr lang="en-US" altLang="zh-CN" sz="2000" dirty="0"/>
          </a:p>
          <a:p>
            <a:r>
              <a:rPr lang="en-US" altLang="zh-CN" b="1" dirty="0" err="1"/>
              <a:t>ImageButton</a:t>
            </a:r>
            <a:r>
              <a:rPr lang="zh-CN" altLang="en-US" dirty="0"/>
              <a:t>：图片按钮，继承自</a:t>
            </a:r>
            <a:r>
              <a:rPr lang="en-US" altLang="zh-CN" dirty="0" err="1"/>
              <a:t>ImageView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09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263382-3E5C-4F02-8BEB-AB6D617D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64" y="265212"/>
            <a:ext cx="3960440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ImageView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"@+id/flagImageView"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"200dp"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:layout_gravity=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"center"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:layout_marginTop=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"30dp"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:background=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"@android:color/white"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:scaleType=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"fitCenter"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:src=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"@drawable/china"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46B112-D7CB-47D0-82F5-690314AD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64" y="2281436"/>
            <a:ext cx="396044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ImageButton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"@+id/backImageBtn"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"50dp"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:layout_gravity=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"center"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:src=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"@drawable/back"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ImageButton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"@+id/forwardImageBtn"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:layout_marginLeft=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"20dp"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"50dp"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:layout_gravity=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"center"</a:t>
            </a:r>
            <a:b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:src=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"@drawable/forward"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1500DB-13C2-48B1-BC27-AEB3D6DA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41276"/>
            <a:ext cx="317182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79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A835-AA2D-4C3A-BDD1-335D77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常用控件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9C87-2609-4336-9684-8874EE8B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1"/>
            <a:ext cx="5040000" cy="460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/>
              <a:t>3.2.5  </a:t>
            </a:r>
            <a:r>
              <a:rPr lang="en-US" altLang="zh-CN" sz="2400" b="1" dirty="0" err="1"/>
              <a:t>ProgressBar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进度条</a:t>
            </a:r>
            <a:endParaRPr lang="en-US" altLang="zh-CN" sz="2000" dirty="0"/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不同样式：圆形的，水平的，</a:t>
            </a:r>
            <a:r>
              <a:rPr lang="en-US" altLang="zh-CN" sz="2000" dirty="0"/>
              <a:t>……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用于向用户显示某个耗时操作完成的百分比。进度条可以动态地显示进度，因此避免长时间地执行某个耗时操作时，让用户感觉程序失去了响应，从而带给用户更好的体验。</a:t>
            </a:r>
          </a:p>
          <a:p>
            <a:pPr lvl="1" algn="just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36FA47-6014-4BF9-9898-514EEF6E42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77282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E6464-2C4C-4EAE-AB4E-72D7F6CD2264}"/>
              </a:ext>
            </a:extLst>
          </p:cNvPr>
          <p:cNvSpPr txBox="1"/>
          <p:nvPr/>
        </p:nvSpPr>
        <p:spPr>
          <a:xfrm>
            <a:off x="4716016" y="527421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示例来自：</a:t>
            </a:r>
            <a:r>
              <a:rPr lang="en-US" altLang="zh-CN" sz="1000" dirty="0"/>
              <a:t>https://www.runoob.com/w3cnote/android-tutorial-progressbar.html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1799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常用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6986" y="877282"/>
            <a:ext cx="8229600" cy="4560507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err="1"/>
              <a:t>TextView</a:t>
            </a:r>
            <a:r>
              <a:rPr lang="zh-CN" altLang="en-US" dirty="0"/>
              <a:t>，</a:t>
            </a:r>
            <a:r>
              <a:rPr lang="en-US" altLang="zh-CN" dirty="0" err="1"/>
              <a:t>EditText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 err="1"/>
              <a:t>RadioButton</a:t>
            </a:r>
            <a:r>
              <a:rPr lang="en-US" altLang="zh-CN" dirty="0"/>
              <a:t>, </a:t>
            </a:r>
            <a:r>
              <a:rPr lang="en-US" altLang="zh-CN" dirty="0" err="1"/>
              <a:t>CheckBox</a:t>
            </a:r>
            <a:r>
              <a:rPr lang="en-US" altLang="zh-CN" dirty="0"/>
              <a:t>, </a:t>
            </a:r>
            <a:r>
              <a:rPr lang="en-US" altLang="zh-CN" dirty="0" err="1"/>
              <a:t>ToggleButton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ImageView</a:t>
            </a:r>
            <a:r>
              <a:rPr lang="zh-CN" altLang="en-US" dirty="0"/>
              <a:t>，</a:t>
            </a:r>
            <a:r>
              <a:rPr lang="en-US" altLang="zh-CN" dirty="0" err="1"/>
              <a:t>ImageButton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ProgressBar</a:t>
            </a:r>
            <a:r>
              <a:rPr lang="zh-CN" altLang="en-US" dirty="0"/>
              <a:t>，</a:t>
            </a:r>
            <a:r>
              <a:rPr lang="en-US" altLang="zh-CN" dirty="0" err="1"/>
              <a:t>SeekBar</a:t>
            </a:r>
            <a:r>
              <a:rPr lang="en-US" altLang="zh-CN" dirty="0"/>
              <a:t>, </a:t>
            </a:r>
            <a:r>
              <a:rPr lang="en-US" altLang="zh-CN" dirty="0" err="1"/>
              <a:t>RatingBar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AlertDialog</a:t>
            </a:r>
            <a:endParaRPr lang="en-US" altLang="zh-CN" dirty="0"/>
          </a:p>
          <a:p>
            <a:pPr lvl="2"/>
            <a:r>
              <a:rPr lang="zh-CN" altLang="en-US" dirty="0"/>
              <a:t>普通提示对话框 ，单选对话框，多选对话框，列表对话框</a:t>
            </a:r>
            <a:endParaRPr lang="en-US" altLang="zh-CN" dirty="0"/>
          </a:p>
          <a:p>
            <a:pPr lvl="2"/>
            <a:r>
              <a:rPr lang="zh-CN" altLang="en-US" dirty="0"/>
              <a:t>自定义</a:t>
            </a:r>
            <a:r>
              <a:rPr lang="en-US" altLang="zh-CN" dirty="0"/>
              <a:t>View</a:t>
            </a:r>
            <a:r>
              <a:rPr lang="zh-CN" altLang="en-US" dirty="0"/>
              <a:t>对话框 </a:t>
            </a:r>
            <a:r>
              <a:rPr lang="en-US" altLang="zh-CN" dirty="0" err="1"/>
              <a:t>setView</a:t>
            </a:r>
            <a:endParaRPr lang="en-US" altLang="zh-CN" dirty="0"/>
          </a:p>
          <a:p>
            <a:pPr lvl="2"/>
            <a:r>
              <a:rPr lang="zh-CN" altLang="en-US" dirty="0"/>
              <a:t> </a:t>
            </a:r>
            <a:r>
              <a:rPr lang="en-US" altLang="zh-CN" dirty="0" err="1"/>
              <a:t>ProgessDialog</a:t>
            </a:r>
            <a:r>
              <a:rPr lang="zh-CN" altLang="en-US" dirty="0"/>
              <a:t>，</a:t>
            </a:r>
            <a:r>
              <a:rPr lang="en-US" altLang="zh-CN" dirty="0" err="1"/>
              <a:t>SeekBarDialog</a:t>
            </a:r>
            <a:endParaRPr lang="en-US" altLang="zh-CN" dirty="0"/>
          </a:p>
          <a:p>
            <a:pPr lvl="2"/>
            <a:r>
              <a:rPr lang="en-US" altLang="zh-CN" dirty="0" err="1"/>
              <a:t>DatePickerDialog</a:t>
            </a:r>
            <a:r>
              <a:rPr lang="zh-CN" altLang="en-US" dirty="0"/>
              <a:t>， </a:t>
            </a:r>
            <a:r>
              <a:rPr lang="en-US" altLang="zh-CN" dirty="0" err="1"/>
              <a:t>TimePickerDialog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Spinner</a:t>
            </a:r>
          </a:p>
        </p:txBody>
      </p:sp>
    </p:spTree>
    <p:extLst>
      <p:ext uri="{BB962C8B-B14F-4D97-AF65-F5344CB8AC3E}">
        <p14:creationId xmlns:p14="http://schemas.microsoft.com/office/powerpoint/2010/main" val="17095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3.2.5 </a:t>
            </a:r>
            <a:r>
              <a:rPr lang="zh-CN" altLang="en-US" dirty="0"/>
              <a:t>进度条</a:t>
            </a:r>
            <a:r>
              <a:rPr lang="en-US" altLang="zh-CN" dirty="0" err="1"/>
              <a:t>ProgressBar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937288"/>
          <a:ext cx="7759700" cy="213057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2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/>
                        <a:t>XML</a:t>
                      </a:r>
                      <a:r>
                        <a:rPr lang="zh-CN" sz="1500" dirty="0"/>
                        <a:t>属性</a:t>
                      </a: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/>
                        <a:t>说明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/>
                        <a:t>android:max</a:t>
                      </a:r>
                      <a:endParaRPr lang="zh-CN" sz="1500"/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/>
                        <a:t>设置该进度条的最大值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android:progress</a:t>
                      </a:r>
                      <a:endParaRPr lang="zh-CN" sz="1500" dirty="0"/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/>
                        <a:t>设置该进度条的已完成进度值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29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android:progressDrawable</a:t>
                      </a:r>
                      <a:endParaRPr lang="zh-CN" sz="1500" dirty="0"/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dirty="0"/>
                        <a:t>设置该进度条的轨道对应的</a:t>
                      </a:r>
                      <a:r>
                        <a:rPr lang="en-US" sz="1500" dirty="0" err="1"/>
                        <a:t>Drawable</a:t>
                      </a:r>
                      <a:r>
                        <a:rPr lang="zh-CN" sz="1500" dirty="0"/>
                        <a:t>对象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/>
                        <a:t>android:indeterminate</a:t>
                      </a:r>
                      <a:endParaRPr lang="zh-CN" sz="1500"/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dirty="0"/>
                        <a:t>设置进度条是否精确显示进度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/>
                        <a:t>android: </a:t>
                      </a:r>
                      <a:r>
                        <a:rPr lang="en-US" sz="1500" dirty="0" err="1"/>
                        <a:t>indeterminateDrable</a:t>
                      </a:r>
                      <a:endParaRPr lang="zh-CN" sz="1500" dirty="0"/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dirty="0"/>
                        <a:t>设置不显示进度条的</a:t>
                      </a:r>
                      <a:r>
                        <a:rPr lang="en-US" sz="1500" dirty="0" err="1"/>
                        <a:t>Drawable</a:t>
                      </a:r>
                      <a:r>
                        <a:rPr lang="zh-CN" sz="1500" dirty="0"/>
                        <a:t>对象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60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/>
                        <a:t>android: indeterminateDuration</a:t>
                      </a:r>
                      <a:endParaRPr lang="zh-CN" sz="1500"/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dirty="0"/>
                        <a:t>设置不精确显示进度的持续事件</a:t>
                      </a: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553" y="3099693"/>
            <a:ext cx="849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6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4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18" charset="2"/>
              <a:buChar char=""/>
              <a:defRPr sz="1200">
                <a:solidFill>
                  <a:srgbClr val="404040"/>
                </a:solidFill>
                <a:latin typeface="Trebuchet MS" pitchFamily="34" charset="0"/>
                <a:ea typeface="华文新魏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支持多种风格的进度条，通过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style</a:t>
            </a: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属性可以为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ProgressBar</a:t>
            </a:r>
            <a:r>
              <a:rPr lang="zh-CN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指定风格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560" y="3577580"/>
          <a:ext cx="8202613" cy="185204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059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属性值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说明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Widget.ProgressBar.Horizontal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水平进度条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Widget.ProgressBar.Inverse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普通大小的环形进度条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Widget.ProgressBar.Large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大环形进度条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Widget.ProgressBar.Large.Inverse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大环形进度条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Widget.ProgressBar.Small</a:t>
                      </a:r>
                      <a:endParaRPr lang="zh-CN" sz="1500" kern="10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小环形进度条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2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Widget.ProgressBar.Small.Inverse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小环形进度条</a:t>
                      </a:r>
                      <a:endParaRPr lang="zh-CN" sz="1500" kern="100" dirty="0"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3.2.5 </a:t>
            </a:r>
            <a:r>
              <a:rPr lang="en-US" altLang="en-US" dirty="0" err="1">
                <a:ea typeface="宋体" pitchFamily="2" charset="-122"/>
              </a:rPr>
              <a:t>SeekBar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en-US" altLang="en-US" dirty="0" err="1">
                <a:ea typeface="宋体" pitchFamily="2" charset="-122"/>
              </a:rPr>
              <a:t>拖动条</a:t>
            </a:r>
            <a:r>
              <a:rPr lang="en-US" altLang="en-US" dirty="0"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5040000" cy="4560507"/>
          </a:xfrm>
        </p:spPr>
        <p:txBody>
          <a:bodyPr>
            <a:normAutofit/>
          </a:bodyPr>
          <a:lstStyle/>
          <a:p>
            <a:pPr lvl="0" defTabSz="457200">
              <a:lnSpc>
                <a:spcPct val="15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altLang="zh-CN" sz="2200" b="1" dirty="0" err="1">
                <a:solidFill>
                  <a:srgbClr val="0033CC"/>
                </a:solidFill>
                <a:latin typeface="黑体" panose="02010609060101010101" pitchFamily="49" charset="-122"/>
              </a:rPr>
              <a:t>SeekBar</a:t>
            </a:r>
            <a:r>
              <a:rPr lang="en-US" altLang="zh-CN" sz="2200" dirty="0">
                <a:latin typeface="黑体" panose="02010609060101010101" pitchFamily="49" charset="-122"/>
              </a:rPr>
              <a:t> </a:t>
            </a:r>
            <a:r>
              <a:rPr lang="zh-CN" altLang="zh-CN" sz="2200" dirty="0">
                <a:latin typeface="黑体" panose="02010609060101010101" pitchFamily="49" charset="-122"/>
              </a:rPr>
              <a:t>和</a:t>
            </a:r>
            <a:r>
              <a:rPr lang="en-US" altLang="zh-CN" sz="2200" dirty="0">
                <a:latin typeface="黑体" panose="02010609060101010101" pitchFamily="49" charset="-122"/>
              </a:rPr>
              <a:t> </a:t>
            </a:r>
            <a:r>
              <a:rPr lang="zh-CN" altLang="zh-CN" sz="2200" dirty="0">
                <a:latin typeface="黑体" panose="02010609060101010101" pitchFamily="49" charset="-122"/>
              </a:rPr>
              <a:t>RatingBar</a:t>
            </a:r>
            <a:r>
              <a:rPr lang="en-US" altLang="zh-CN" sz="2200" dirty="0">
                <a:latin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</a:rPr>
              <a:t>是 </a:t>
            </a:r>
            <a:r>
              <a:rPr lang="en-US" altLang="zh-CN" sz="2200" dirty="0" err="1">
                <a:latin typeface="黑体" panose="02010609060101010101" pitchFamily="49" charset="-122"/>
              </a:rPr>
              <a:t>ProgressBar</a:t>
            </a:r>
            <a:r>
              <a:rPr lang="en-US" altLang="zh-CN" sz="2200" dirty="0">
                <a:latin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</a:rPr>
              <a:t>的子类。</a:t>
            </a:r>
            <a:endParaRPr lang="en-US" altLang="zh-CN" sz="2200" dirty="0">
              <a:latin typeface="黑体" panose="02010609060101010101" pitchFamily="49" charset="-122"/>
            </a:endParaRPr>
          </a:p>
          <a:p>
            <a:pPr lvl="0" algn="just" defTabSz="457200">
              <a:lnSpc>
                <a:spcPct val="15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altLang="zh-CN" sz="1800" dirty="0" err="1">
                <a:latin typeface="黑体" panose="02010609060101010101" pitchFamily="49" charset="-122"/>
              </a:rPr>
              <a:t>SeekBar</a:t>
            </a:r>
            <a:r>
              <a:rPr lang="zh-CN" altLang="en-US" sz="1800" dirty="0">
                <a:latin typeface="黑体" panose="02010609060101010101" pitchFamily="49" charset="-122"/>
              </a:rPr>
              <a:t>与进度条非常相似，只是进度条采用颜色填充来表示进度完成的程度，而</a:t>
            </a:r>
            <a:r>
              <a:rPr lang="zh-CN" altLang="en-US" sz="1800" b="1" dirty="0">
                <a:latin typeface="黑体" panose="02010609060101010101" pitchFamily="49" charset="-122"/>
              </a:rPr>
              <a:t>拖动条</a:t>
            </a:r>
            <a:r>
              <a:rPr lang="zh-CN" altLang="en-US" sz="1800" dirty="0">
                <a:latin typeface="黑体" panose="02010609060101010101" pitchFamily="49" charset="-122"/>
              </a:rPr>
              <a:t>则通过滑块的位置来标识数字。拖动条允许用户拖动滑块来改变值，因此拖动条通常用于对系统的某种数值进行调节，比如音量调节等。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31D9D-633E-446A-B022-4D7E4A167A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883358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83DA67-C16A-451A-8A23-C3871698DCC1}"/>
              </a:ext>
            </a:extLst>
          </p:cNvPr>
          <p:cNvSpPr txBox="1"/>
          <p:nvPr/>
        </p:nvSpPr>
        <p:spPr>
          <a:xfrm>
            <a:off x="4869151" y="523666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示例来自：</a:t>
            </a:r>
            <a:r>
              <a:rPr lang="en-US" altLang="zh-CN" sz="1000" dirty="0"/>
              <a:t>https://www.runoob.com/w3cnote/android-tutorial-seekbar.html</a:t>
            </a:r>
          </a:p>
        </p:txBody>
      </p:sp>
    </p:spTree>
    <p:extLst>
      <p:ext uri="{BB962C8B-B14F-4D97-AF65-F5344CB8AC3E}">
        <p14:creationId xmlns:p14="http://schemas.microsoft.com/office/powerpoint/2010/main" val="28618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787FE-2507-49DD-BF3F-09314D7F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3.2.5 </a:t>
            </a:r>
            <a:r>
              <a:rPr lang="en-US" altLang="zh-CN" dirty="0" err="1">
                <a:ea typeface="宋体" pitchFamily="2" charset="-122"/>
              </a:rPr>
              <a:t>Rating</a:t>
            </a:r>
            <a:r>
              <a:rPr lang="en-US" altLang="en-US" dirty="0" err="1">
                <a:ea typeface="宋体" pitchFamily="2" charset="-122"/>
              </a:rPr>
              <a:t>Bar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评分</a:t>
            </a:r>
            <a:r>
              <a:rPr lang="en-US" altLang="en-US" dirty="0">
                <a:ea typeface="宋体" pitchFamily="2" charset="-122"/>
              </a:rPr>
              <a:t>条)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5B1AB-AB81-4ECF-92D9-1061400D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5040000" cy="456050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200" b="1" dirty="0"/>
              <a:t>星级评分条</a:t>
            </a:r>
            <a:r>
              <a:rPr lang="zh-CN" altLang="en-US" sz="2200" dirty="0"/>
              <a:t>，以五角星来展示进度值，常用于一些游戏及应用的等级评分中。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err="1"/>
              <a:t>android:numStars</a:t>
            </a:r>
            <a:r>
              <a:rPr lang="zh-CN" altLang="en-US" sz="1800" dirty="0"/>
              <a:t>表示总级别，总分，星星个数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err="1"/>
              <a:t>android:rating</a:t>
            </a:r>
            <a:r>
              <a:rPr lang="zh-CN" altLang="en-US" sz="1800" dirty="0"/>
              <a:t>表示当前级别，分数，星星个数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err="1"/>
              <a:t>android:stepSize</a:t>
            </a:r>
            <a:r>
              <a:rPr lang="zh-CN" altLang="en-US" sz="1800" dirty="0"/>
              <a:t>表示星星每次变化的步长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设置</a:t>
            </a:r>
            <a:r>
              <a:rPr lang="en-US" altLang="zh-CN" sz="1800" dirty="0" err="1"/>
              <a:t>OnRatingBarChangeListener</a:t>
            </a:r>
            <a:r>
              <a:rPr lang="zh-CN" altLang="en-US" sz="1800" dirty="0"/>
              <a:t>，监听评分变化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sz="2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631DB64-7946-4113-AABE-EA4F59B053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54784"/>
            <a:ext cx="243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A2DC86-E5C3-4D28-A6CF-6EB6B05A1B18}"/>
              </a:ext>
            </a:extLst>
          </p:cNvPr>
          <p:cNvSpPr txBox="1"/>
          <p:nvPr/>
        </p:nvSpPr>
        <p:spPr>
          <a:xfrm>
            <a:off x="4769768" y="5174784"/>
            <a:ext cx="43742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示例来自：</a:t>
            </a:r>
            <a:r>
              <a:rPr lang="en-US" altLang="zh-CN" sz="1000" dirty="0"/>
              <a:t>https://www.runoob.com/w3cnote/android-tutorial-ratingbar.html</a:t>
            </a:r>
          </a:p>
        </p:txBody>
      </p:sp>
    </p:spTree>
    <p:extLst>
      <p:ext uri="{BB962C8B-B14F-4D97-AF65-F5344CB8AC3E}">
        <p14:creationId xmlns:p14="http://schemas.microsoft.com/office/powerpoint/2010/main" val="23636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A835-AA2D-4C3A-BDD1-335D77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常用控件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9C87-2609-4336-9684-8874EE8B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4643024" cy="4560507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3.2.6 </a:t>
            </a:r>
            <a:r>
              <a:rPr lang="en-US" altLang="zh-CN" dirty="0" err="1"/>
              <a:t>AlertDialog</a:t>
            </a:r>
            <a:endParaRPr lang="en-US" altLang="zh-CN" dirty="0"/>
          </a:p>
          <a:p>
            <a:pPr lvl="1" algn="just"/>
            <a:r>
              <a:rPr lang="zh-CN" altLang="en-US" sz="2000" dirty="0"/>
              <a:t>对话框，置于所有界面元素之上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用于提示一些非常重要的内容或者警告信息</a:t>
            </a:r>
            <a:endParaRPr lang="en-US" altLang="zh-CN" sz="2000" dirty="0"/>
          </a:p>
          <a:p>
            <a:pPr lvl="1" algn="just"/>
            <a:endParaRPr lang="en-US" altLang="zh-CN" sz="2000" dirty="0"/>
          </a:p>
          <a:p>
            <a:pPr algn="just"/>
            <a:r>
              <a:rPr lang="zh-CN" altLang="en-US" sz="2000" dirty="0"/>
              <a:t>有多个子类</a:t>
            </a:r>
            <a:r>
              <a:rPr lang="en-US" altLang="zh-CN" sz="2000" dirty="0"/>
              <a:t>	</a:t>
            </a:r>
          </a:p>
          <a:p>
            <a:pPr lvl="1" algn="just"/>
            <a:r>
              <a:rPr lang="en-US" altLang="zh-CN" sz="2000" dirty="0" err="1"/>
              <a:t>ProgressDialog</a:t>
            </a:r>
            <a:r>
              <a:rPr lang="zh-CN" altLang="en-US" sz="2000" dirty="0"/>
              <a:t>：进度对话框，是对简单进度条的封装。</a:t>
            </a:r>
          </a:p>
          <a:p>
            <a:pPr lvl="1" algn="just"/>
            <a:r>
              <a:rPr lang="en-US" altLang="zh-CN" sz="2000" dirty="0" err="1"/>
              <a:t>DatePickerDialog</a:t>
            </a:r>
            <a:r>
              <a:rPr lang="zh-CN" altLang="en-US" sz="2000" dirty="0"/>
              <a:t>：日期选择对话框。</a:t>
            </a:r>
          </a:p>
          <a:p>
            <a:pPr lvl="1" algn="just"/>
            <a:r>
              <a:rPr lang="en-US" altLang="zh-CN" sz="2000" dirty="0" err="1"/>
              <a:t>TimePickerDialog</a:t>
            </a:r>
            <a:r>
              <a:rPr lang="zh-CN" altLang="en-US" sz="2000" dirty="0"/>
              <a:t>：时间选择对话框。</a:t>
            </a:r>
          </a:p>
          <a:p>
            <a:pPr lvl="1" algn="just"/>
            <a:r>
              <a:rPr lang="zh-CN" altLang="en-US" sz="2000" dirty="0"/>
              <a:t>自定义对话框：对话框布局自定义，并设置监听事件</a:t>
            </a:r>
          </a:p>
          <a:p>
            <a:pPr lvl="1" algn="just"/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B0D1E8-464F-4EFB-AFB3-445FD8533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748858"/>
            <a:ext cx="2520280" cy="448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6912-4E50-4DFE-ABD6-446FBA9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AlertDialog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88181-87B3-4C0D-BF67-EDDACA79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2000" dirty="0"/>
              <a:t>创建</a:t>
            </a:r>
            <a:r>
              <a:rPr lang="en-US" altLang="zh-CN" sz="2000" dirty="0" err="1"/>
              <a:t>AlertDialog.Builder</a:t>
            </a:r>
            <a:r>
              <a:rPr lang="zh-CN" altLang="en-US" sz="2000" dirty="0"/>
              <a:t>对象；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setIcon</a:t>
            </a:r>
            <a:r>
              <a:rPr lang="en-US" altLang="zh-CN" sz="2000" dirty="0"/>
              <a:t>()</a:t>
            </a:r>
            <a:r>
              <a:rPr lang="zh-CN" altLang="en-US" sz="2000" dirty="0"/>
              <a:t>设置图标，</a:t>
            </a:r>
            <a:r>
              <a:rPr lang="en-US" altLang="zh-CN" sz="2000" dirty="0" err="1"/>
              <a:t>setTitle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setCustomTitle</a:t>
            </a:r>
            <a:r>
              <a:rPr lang="en-US" altLang="zh-CN" sz="2000" dirty="0"/>
              <a:t>()</a:t>
            </a:r>
            <a:r>
              <a:rPr lang="zh-CN" altLang="en-US" sz="2000" dirty="0"/>
              <a:t>设置标题；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000" dirty="0"/>
              <a:t>设置对话框的内容：</a:t>
            </a:r>
            <a:r>
              <a:rPr lang="en-US" altLang="zh-CN" sz="2000" dirty="0" err="1"/>
              <a:t>setMessage</a:t>
            </a:r>
            <a:r>
              <a:rPr lang="en-US" altLang="zh-CN" sz="2000" dirty="0"/>
              <a:t>()</a:t>
            </a:r>
            <a:r>
              <a:rPr lang="zh-CN" altLang="en-US" sz="2000" dirty="0"/>
              <a:t>还有其他方法来指定显示的内容；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setPositive</a:t>
            </a:r>
            <a:r>
              <a:rPr lang="en-US" altLang="zh-CN" sz="2000" dirty="0"/>
              <a:t>/Negative/</a:t>
            </a:r>
            <a:r>
              <a:rPr lang="en-US" altLang="zh-CN" sz="2000" dirty="0" err="1"/>
              <a:t>NeutralButton</a:t>
            </a:r>
            <a:r>
              <a:rPr lang="en-US" altLang="zh-CN" sz="2000" dirty="0"/>
              <a:t>()</a:t>
            </a:r>
            <a:r>
              <a:rPr lang="zh-CN" altLang="en-US" sz="2000" dirty="0"/>
              <a:t>设置：确定，取消，中立按钮；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000" dirty="0"/>
              <a:t>调用</a:t>
            </a:r>
            <a:r>
              <a:rPr lang="en-US" altLang="zh-CN" sz="2000" dirty="0"/>
              <a:t>create()</a:t>
            </a:r>
            <a:r>
              <a:rPr lang="zh-CN" altLang="en-US" sz="2000" dirty="0"/>
              <a:t>方法创建这个对象，再调用</a:t>
            </a:r>
            <a:r>
              <a:rPr lang="en-US" altLang="zh-CN" sz="2000" dirty="0"/>
              <a:t>show()</a:t>
            </a:r>
            <a:r>
              <a:rPr lang="zh-CN" altLang="en-US" sz="2000" dirty="0"/>
              <a:t>方法将对话框显示出来；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876E8-4282-4D29-9E25-8F8F849F112D}"/>
              </a:ext>
            </a:extLst>
          </p:cNvPr>
          <p:cNvSpPr txBox="1"/>
          <p:nvPr/>
        </p:nvSpPr>
        <p:spPr>
          <a:xfrm>
            <a:off x="198768" y="2954648"/>
            <a:ext cx="8693712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new </a:t>
            </a:r>
            <a:r>
              <a:rPr lang="en-US" altLang="zh-CN" sz="2000" dirty="0" err="1"/>
              <a:t>AlertDialog.Builder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setTitle</a:t>
            </a:r>
            <a:r>
              <a:rPr lang="en-US" altLang="zh-CN" sz="2000" dirty="0"/>
              <a:t>("</a:t>
            </a:r>
            <a:r>
              <a:rPr lang="zh-CN" altLang="en-US" sz="2000" dirty="0"/>
              <a:t>登录信息有误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/>
              <a:t>                            .</a:t>
            </a:r>
            <a:r>
              <a:rPr lang="en-US" altLang="zh-CN" sz="2000" dirty="0" err="1"/>
              <a:t>setMessage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请输入正确的用户名和密码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/>
              <a:t>                            .</a:t>
            </a:r>
            <a:r>
              <a:rPr lang="en-US" altLang="zh-CN" sz="2000" dirty="0" err="1"/>
              <a:t>setPositiveButton</a:t>
            </a:r>
            <a:r>
              <a:rPr lang="en-US" altLang="zh-CN" sz="2000" dirty="0"/>
              <a:t>("</a:t>
            </a:r>
            <a:r>
              <a:rPr lang="zh-CN" altLang="en-US" sz="2000" dirty="0"/>
              <a:t>确定</a:t>
            </a:r>
            <a:r>
              <a:rPr lang="en-US" altLang="zh-CN" sz="2000" dirty="0"/>
              <a:t>", new </a:t>
            </a:r>
            <a:r>
              <a:rPr lang="en-US" altLang="zh-CN" sz="2000" dirty="0" err="1"/>
              <a:t>DialogInterface.OnClickListener</a:t>
            </a:r>
            <a:r>
              <a:rPr lang="en-US" altLang="zh-CN" sz="2000" dirty="0"/>
              <a:t>() {</a:t>
            </a:r>
          </a:p>
          <a:p>
            <a:r>
              <a:rPr lang="en-US" altLang="zh-CN" sz="2000" dirty="0"/>
              <a:t>                                @Override</a:t>
            </a:r>
          </a:p>
          <a:p>
            <a:r>
              <a:rPr lang="en-US" altLang="zh-CN" sz="2000" dirty="0"/>
              <a:t>                                public void 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DialogInterface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dialogInterface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                                    //finish();</a:t>
            </a:r>
          </a:p>
          <a:p>
            <a:r>
              <a:rPr lang="en-US" altLang="zh-CN" sz="2000" dirty="0"/>
              <a:t>                                }</a:t>
            </a:r>
          </a:p>
          <a:p>
            <a:r>
              <a:rPr lang="en-US" altLang="zh-CN" sz="2000" dirty="0"/>
              <a:t>                            }).show();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39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E314-FE1B-458B-8297-DEF208FC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AlertDialog</a:t>
            </a:r>
            <a:r>
              <a:rPr lang="zh-CN" altLang="en-US" dirty="0"/>
              <a:t>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FD042-E518-4BE0-829B-83D10EAA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286C8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设置单选列表</a:t>
            </a: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setSingleChoiceItems(CharSquerence[] a, int b,  new DialogInterface.OnClickListener() {</a:t>
            </a: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public void onClick(DialogInterface dialog, int which) { ..}});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286C8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设置多选列表</a:t>
            </a: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setMultiChoiceItems(CharSquerence[] a, boolean[] b,OnClickListener listener)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286C8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设置普通列表</a:t>
            </a: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setItems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CharSquerence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[] 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OnClickListener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listener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设置自定义视图</a:t>
            </a: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View 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268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CBEF3-1069-4C19-8498-DEB940B2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单选对话框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9664-3071-4987-9B97-C21756DA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5652000" cy="456050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new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AlertDialog.Builder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8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setTitle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单选框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")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setSingleChoiceItems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new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String[] { 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男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”, 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” ,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其他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"}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0,new </a:t>
            </a: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DialogInterface.OnClickListener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{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..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create()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show();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EAFD6-102C-40E0-B977-BF97F61A2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77282"/>
            <a:ext cx="2520000" cy="4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E5CF-C38D-4FFC-AF6A-209B7C69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多选对话框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48FA4-A527-47A0-9667-C0AD3BC3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5651136" cy="456050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286C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String[] items = new String[] { "Java Web", "Android应用开大发","分布式数据库","测试基础" };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boolean[] defaultChoices = {false , true ,false ,true};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new AlertDialog.Builder(this)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.setTitle("多选列表项对话框")	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setMultiChoiceItems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items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defaultChoices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	new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OnMultiChoiceClickListener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{..})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.setPositiveButton("确定", new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DialogInterface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.OnClickListener() {..})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.create()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.show();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51670B-6D57-44CD-B9BD-5F10ED0FB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77282"/>
            <a:ext cx="2520000" cy="4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609FF-DA54-4E0C-92F5-3B2C7672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列表对话框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DC171-DA8A-4C5D-BC83-B695CA5E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2" y="877282"/>
            <a:ext cx="5652000" cy="45605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final String[] lesson = new String[]{"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语文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数学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英语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化学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生物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", 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体育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AlertDialog.Builder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(this)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setTitle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列表对话框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setItems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(lesson, new 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DialogInterface.OnClickListener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() 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.create()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.show();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32A8D9-204A-4A5B-BB7B-F0CE9C001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84500"/>
            <a:ext cx="2520000" cy="4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8EBB-EC45-49B5-B708-2B8B29C0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自定义视图对话框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37DD9-C7EC-46BA-B245-2D8CE5E7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5652000" cy="45605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内容区可以是用户自定义的视图。步骤如下：</a:t>
            </a:r>
            <a:endParaRPr lang="en-US" altLang="zh-CN" sz="2400" dirty="0"/>
          </a:p>
          <a:p>
            <a:pPr marL="812800" lvl="1" indent="-457200">
              <a:buFont typeface="+mj-ea"/>
              <a:buAutoNum type="circleNumDbPlain"/>
            </a:pPr>
            <a:r>
              <a:rPr lang="zh-CN" altLang="en-US" sz="2000" dirty="0"/>
              <a:t>自定义对话框内容区的布局文件</a:t>
            </a:r>
            <a:r>
              <a:rPr lang="en-US" altLang="zh-CN" sz="2000" dirty="0"/>
              <a:t>.xml</a:t>
            </a:r>
          </a:p>
          <a:p>
            <a:pPr marL="812800" lvl="1" indent="-457200">
              <a:buFont typeface="+mj-ea"/>
              <a:buAutoNum type="circleNumDbPlain"/>
            </a:pPr>
            <a:r>
              <a:rPr lang="zh-CN" altLang="en-US" sz="2000" dirty="0"/>
              <a:t>获取该布局的实例（对象）</a:t>
            </a:r>
            <a:endParaRPr lang="en-US" altLang="zh-CN" sz="2000" dirty="0"/>
          </a:p>
          <a:p>
            <a:pPr marL="812800" lvl="1" indent="-457200">
              <a:buFont typeface="+mj-ea"/>
              <a:buAutoNum type="circleNumDbPlain"/>
            </a:pPr>
            <a:r>
              <a:rPr lang="zh-CN" altLang="en-US" sz="2000" dirty="0"/>
              <a:t>设置对话框的视图区为该对象：</a:t>
            </a:r>
            <a:r>
              <a:rPr lang="en-US" altLang="zh-CN" sz="2000" dirty="0" err="1"/>
              <a:t>setView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089AF-41E5-4FC7-9CCE-0914DA7A66F8}"/>
              </a:ext>
            </a:extLst>
          </p:cNvPr>
          <p:cNvSpPr txBox="1"/>
          <p:nvPr/>
        </p:nvSpPr>
        <p:spPr>
          <a:xfrm>
            <a:off x="701603" y="2569468"/>
            <a:ext cx="454035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思考：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怎样获取布局的实例（对象）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？？？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DDF0A8-DB01-42C3-8414-4E20D0EA2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77282"/>
            <a:ext cx="2520000" cy="4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en-US" altLang="zh-CN" dirty="0" err="1"/>
              <a:t>TextView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TextView</a:t>
            </a:r>
            <a:r>
              <a:rPr lang="zh-CN" altLang="en-US" dirty="0"/>
              <a:t>直接继承了</a:t>
            </a:r>
            <a:r>
              <a:rPr lang="en-US" altLang="zh-CN" dirty="0"/>
              <a:t>View</a:t>
            </a:r>
            <a:r>
              <a:rPr lang="zh-CN" altLang="en-US" dirty="0"/>
              <a:t>，它还是</a:t>
            </a:r>
            <a:r>
              <a:rPr lang="en-US" altLang="zh-CN" dirty="0" err="1"/>
              <a:t>EditText</a:t>
            </a:r>
            <a:r>
              <a:rPr lang="zh-CN" altLang="en-US" dirty="0"/>
              <a:t>和</a:t>
            </a:r>
            <a:r>
              <a:rPr lang="en-US" altLang="zh-CN" dirty="0"/>
              <a:t>Button</a:t>
            </a:r>
            <a:r>
              <a:rPr lang="zh-CN" altLang="en-US" dirty="0"/>
              <a:t>两个</a:t>
            </a:r>
            <a:r>
              <a:rPr lang="en-US" altLang="zh-CN" dirty="0"/>
              <a:t>UI</a:t>
            </a:r>
            <a:r>
              <a:rPr lang="zh-CN" altLang="en-US" dirty="0"/>
              <a:t>组件类的父类。</a:t>
            </a:r>
            <a:r>
              <a:rPr lang="en-US" altLang="zh-CN" dirty="0" err="1"/>
              <a:t>TextView</a:t>
            </a:r>
            <a:r>
              <a:rPr lang="zh-CN" altLang="en-US" dirty="0"/>
              <a:t>的作用就是在界面上显示文字，通过在布局文件当中或者在</a:t>
            </a:r>
            <a:r>
              <a:rPr lang="en-US" altLang="zh-CN" dirty="0"/>
              <a:t>Activity</a:t>
            </a:r>
            <a:r>
              <a:rPr lang="zh-CN" altLang="en-US" dirty="0"/>
              <a:t>中修改文字的内容。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138487"/>
            <a:ext cx="4497481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&lt;TextView</a:t>
            </a:r>
          </a:p>
          <a:p>
            <a:r>
              <a:rPr lang="zh-CN" altLang="en-US" sz="2000" dirty="0"/>
              <a:t>    android:layout_width="</a:t>
            </a:r>
            <a:r>
              <a:rPr lang="en-US" altLang="zh-CN" sz="2000" dirty="0" err="1"/>
              <a:t>match_parent</a:t>
            </a:r>
            <a:r>
              <a:rPr lang="zh-CN" altLang="en-US" sz="2000" dirty="0"/>
              <a:t>"</a:t>
            </a:r>
          </a:p>
          <a:p>
            <a:r>
              <a:rPr lang="zh-CN" altLang="en-US" sz="2000" dirty="0"/>
              <a:t>    android:layout_height="wrap_content"</a:t>
            </a:r>
          </a:p>
          <a:p>
            <a:r>
              <a:rPr lang="zh-CN" altLang="en-US" sz="2000" dirty="0"/>
              <a:t>    android:text="我爱</a:t>
            </a:r>
            <a:r>
              <a:rPr lang="en-US" altLang="zh-CN" sz="2000" dirty="0"/>
              <a:t>Android</a:t>
            </a:r>
            <a:r>
              <a:rPr lang="zh-CN" altLang="en-US" sz="2000" dirty="0"/>
              <a:t>" 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android:gravity</a:t>
            </a:r>
            <a:r>
              <a:rPr lang="zh-CN" altLang="en-US" sz="2000" dirty="0"/>
              <a:t>="</a:t>
            </a:r>
            <a:r>
              <a:rPr lang="en-US" altLang="zh-CN" sz="2000" dirty="0"/>
              <a:t>center</a:t>
            </a:r>
            <a:r>
              <a:rPr lang="zh-CN" altLang="en-US" sz="2000" dirty="0"/>
              <a:t>" /&gt;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B424A7-89FA-4793-A798-7D79B836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834907"/>
            <a:ext cx="255270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11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65D8-9B35-4502-A8E2-6F095247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自定义视图对话框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438E9-6EBE-4476-8FF8-39429A8469E5}"/>
              </a:ext>
            </a:extLst>
          </p:cNvPr>
          <p:cNvSpPr txBox="1"/>
          <p:nvPr/>
        </p:nvSpPr>
        <p:spPr>
          <a:xfrm>
            <a:off x="467544" y="877282"/>
            <a:ext cx="86764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View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getLayoutInflater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.inflate(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R.layout.seek_dialog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, null);</a:t>
            </a:r>
          </a:p>
          <a:p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final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SeekBar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sbar = (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SeekBar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view.findViewById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(R.id.seekBar1);</a:t>
            </a:r>
          </a:p>
          <a:p>
            <a:endParaRPr lang="en-US" altLang="zh-CN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AlertDialog.Builder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seekbuilder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AlertDialog.Builder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BasicDialog.this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seekbuilder.setTitle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自定义视图对话框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seekbuilder.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setView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(view);</a:t>
            </a:r>
          </a:p>
          <a:p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seekbuilder.create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8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seekbuilder.show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EC6CD9-4A6A-4A24-82EA-EFF69A0EBB07}"/>
              </a:ext>
            </a:extLst>
          </p:cNvPr>
          <p:cNvSpPr txBox="1"/>
          <p:nvPr/>
        </p:nvSpPr>
        <p:spPr>
          <a:xfrm>
            <a:off x="467544" y="4081636"/>
            <a:ext cx="7907390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获得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实例的三种方式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inflater =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();//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调用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Activity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getLayoutInflater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inflater =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LayoutInflater.from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(context);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inflater =  (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LayoutInflater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context.getSystemService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Context.LAYOUT_INFLATER_SERVICE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这三种方式本质是相同的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2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A835-AA2D-4C3A-BDD1-335D77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常用控件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9C87-2609-4336-9684-8874EE8B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5652000" cy="45605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/>
              <a:t>ProgressDialog</a:t>
            </a:r>
            <a:r>
              <a:rPr lang="en-US" altLang="zh-CN" dirty="0"/>
              <a:t>(</a:t>
            </a:r>
            <a:r>
              <a:rPr lang="zh-CN" altLang="en-US" sz="2400" dirty="0"/>
              <a:t>进度条对话框）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/>
              <a:t>AlertDialog</a:t>
            </a:r>
            <a:r>
              <a:rPr lang="zh-CN" altLang="en-US" sz="2000" dirty="0"/>
              <a:t>的子类。</a:t>
            </a:r>
            <a:endParaRPr lang="en-US" altLang="zh-CN" sz="2000" dirty="0"/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与</a:t>
            </a:r>
            <a:r>
              <a:rPr lang="en-US" altLang="zh-CN" sz="2000" dirty="0" err="1"/>
              <a:t>AlertDialog</a:t>
            </a:r>
            <a:r>
              <a:rPr lang="en-US" altLang="zh-CN" sz="2000" dirty="0"/>
              <a:t> </a:t>
            </a:r>
            <a:r>
              <a:rPr lang="zh-CN" altLang="en-US" sz="2000" dirty="0"/>
              <a:t>有点儿类似，弹出对话框，置于所有界面元素之上，不同是会在对话框中显示一个进度条。</a:t>
            </a:r>
            <a:endParaRPr lang="en-US" altLang="zh-CN" sz="2000" dirty="0"/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一般用于表示当前操作比较耗时，让用户耐心等待。</a:t>
            </a:r>
            <a:endParaRPr lang="en-US" altLang="zh-CN" sz="2000" dirty="0"/>
          </a:p>
          <a:p>
            <a:pPr lvl="1" algn="just">
              <a:lnSpc>
                <a:spcPct val="150000"/>
              </a:lnSpc>
            </a:pPr>
            <a:r>
              <a:rPr lang="zh-CN" altLang="en-US" sz="2000" dirty="0"/>
              <a:t>用法和</a:t>
            </a:r>
            <a:r>
              <a:rPr lang="en-US" altLang="zh-CN" sz="2000" dirty="0" err="1"/>
              <a:t>AlertDialog</a:t>
            </a:r>
            <a:r>
              <a:rPr lang="zh-CN" altLang="en-US" sz="2000" dirty="0"/>
              <a:t>类似。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86F63-AB18-4DC8-8E10-F26801E35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77282"/>
            <a:ext cx="2520000" cy="4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A835-AA2D-4C3A-BDD1-335D77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 err="1"/>
              <a:t>DatePickerDialog</a:t>
            </a:r>
            <a:r>
              <a:rPr lang="zh-CN" altLang="en-US" sz="3600" dirty="0"/>
              <a:t>：</a:t>
            </a:r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日期</a:t>
            </a:r>
            <a:r>
              <a:rPr lang="en-US" altLang="zh-CN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时间选择对话框</a:t>
            </a:r>
            <a:endParaRPr lang="en-US" altLang="zh-CN" sz="3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9C87-2609-4336-9684-8874EE8B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4715032" cy="4560507"/>
          </a:xfrm>
        </p:spPr>
        <p:txBody>
          <a:bodyPr>
            <a:normAutofit/>
          </a:bodyPr>
          <a:lstStyle/>
          <a:p>
            <a:pPr lvl="1" algn="just"/>
            <a:r>
              <a:rPr lang="en-US" altLang="zh-CN" dirty="0" err="1"/>
              <a:t>AlertDialog</a:t>
            </a:r>
            <a:r>
              <a:rPr lang="zh-CN" altLang="en-US" dirty="0"/>
              <a:t>的子类。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944FA2-4C5D-40A1-B92F-F30489E5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884" y="877282"/>
            <a:ext cx="4681538" cy="471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Calendar c = Calendar.getInstance();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DatePickerDialog 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dateDialog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= 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new DatePickerDialog(this, 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DatePickerDialog.OnDateSetListener</a:t>
            </a:r>
            <a:r>
              <a:rPr lang="zh-CN" altLang="en-US" sz="1400" b="1" dirty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{ public void onDateSet(DatePicker dp, int      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year, int month, int dayOfMonth){..}},  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en-US" altLang="zh-CN" sz="1400" b="1" dirty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c.get(Calendar.YEAR), 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c.get(Calendar.MONTH), 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c.get(Calendar.DAY_OF_MONTH));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dateDialog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.setIcon(android.R.drawable.ic_lock_idle_alarm);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dateDialog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.setTitle（"选择日期"）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dateDialog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.show();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45EA1D-8E65-4C85-B43E-05C20D54C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417340"/>
            <a:ext cx="2160000" cy="38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A835-AA2D-4C3A-BDD1-335D77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 err="1"/>
              <a:t>TimePickerDialog</a:t>
            </a:r>
            <a:r>
              <a:rPr lang="zh-CN" altLang="en-US" sz="3600" dirty="0"/>
              <a:t>：</a:t>
            </a:r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日期</a:t>
            </a:r>
            <a:r>
              <a:rPr lang="en-US" altLang="zh-CN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时间选择对话框</a:t>
            </a:r>
            <a:endParaRPr lang="en-US" altLang="zh-CN" sz="3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9C87-2609-4336-9684-8874EE8B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4715032" cy="4560507"/>
          </a:xfrm>
        </p:spPr>
        <p:txBody>
          <a:bodyPr>
            <a:normAutofit/>
          </a:bodyPr>
          <a:lstStyle/>
          <a:p>
            <a:pPr lvl="1" algn="just"/>
            <a:r>
              <a:rPr lang="en-US" altLang="zh-CN" dirty="0" err="1"/>
              <a:t>AlertDialog</a:t>
            </a:r>
            <a:r>
              <a:rPr lang="zh-CN" altLang="en-US" dirty="0"/>
              <a:t>的子类。</a:t>
            </a:r>
            <a:endParaRPr lang="en-US" altLang="zh-CN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2E55FC80-2E44-43B3-8AA1-10FC016E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83" y="1417704"/>
            <a:ext cx="4773179" cy="360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Calendar c = Calendar.getInstance();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TimePickerDialog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tpDialog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TimePickerDialog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(this,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TimePickerDialog.OnTimeSetListener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 {public void 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onTimeSet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TimePicker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view, int 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m_hourOfDay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int 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m_minute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 {}},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c.get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Calendar.HOUR_OF_DAY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c.get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Calendar.MINUTE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), true);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tpDialog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.setIcon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R.drawable.ic_launcher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tpDialog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.setMessage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请设置时间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tpDialog</a:t>
            </a:r>
            <a:r>
              <a:rPr lang="en-US" altLang="zh-CN" sz="1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.show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8DBE5-1ED1-43FC-8095-3D0D2309FC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7704"/>
            <a:ext cx="2160000" cy="38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6A645-BB20-4350-96F5-0CBD11E5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自定义对话框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844FD-BDF8-44EA-BC5D-032931C8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5652000" cy="4560507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继承Dialog类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实现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构造方法和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onCreate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styles.xml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中自定义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style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自定义布局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事件监听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View.OnClickListener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Pct val="10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传值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自定义并实现接口（传出）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" charset="0"/>
              </a:rPr>
              <a:t>类成员变量（传入）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Arial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126D2-2095-4578-AFF1-FF52D451FF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77282"/>
            <a:ext cx="2520000" cy="44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>
          <a:xfrm>
            <a:off x="361024" y="877282"/>
            <a:ext cx="5652000" cy="456050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功能类似RadioGroup</a:t>
            </a:r>
            <a:endParaRPr lang="en-US" altLang="zh-CN" sz="2400" dirty="0"/>
          </a:p>
          <a:p>
            <a:pPr lvl="1" eaLnBrk="1" hangingPunct="1"/>
            <a:r>
              <a:rPr lang="zh-CN" altLang="en-US" sz="1800" dirty="0"/>
              <a:t>一个Spinner对象包含多个子项，每个子项只有两种状态，选择或未被选中。</a:t>
            </a:r>
            <a:endParaRPr lang="en-US" altLang="zh-CN" sz="1800" dirty="0"/>
          </a:p>
          <a:p>
            <a:pPr lvl="1"/>
            <a:r>
              <a:rPr lang="en-US" altLang="zh-CN" sz="1900" dirty="0" err="1"/>
              <a:t>android:</a:t>
            </a:r>
            <a:r>
              <a:rPr lang="en-US" altLang="zh-CN" sz="1900" b="1" dirty="0" err="1">
                <a:solidFill>
                  <a:srgbClr val="C00000"/>
                </a:solidFill>
              </a:rPr>
              <a:t>spinnerMode</a:t>
            </a:r>
            <a:r>
              <a:rPr lang="zh-CN" altLang="en-US" sz="1900" dirty="0"/>
              <a:t>：</a:t>
            </a:r>
            <a:r>
              <a:rPr lang="zh-CN" altLang="en-US" sz="1600" dirty="0"/>
              <a:t>列表框的模式，有两个可选值：</a:t>
            </a:r>
            <a:endParaRPr lang="en-US" altLang="zh-CN" sz="1900" dirty="0"/>
          </a:p>
          <a:p>
            <a:pPr lvl="2"/>
            <a:r>
              <a:rPr lang="en-US" altLang="zh-CN" sz="1600" dirty="0"/>
              <a:t>dialog</a:t>
            </a:r>
            <a:r>
              <a:rPr lang="zh-CN" altLang="en-US" sz="1600" dirty="0"/>
              <a:t>：对话框风格的窗口     </a:t>
            </a:r>
            <a:endParaRPr lang="en-US" altLang="zh-CN" sz="1600" dirty="0"/>
          </a:p>
          <a:p>
            <a:pPr lvl="2"/>
            <a:r>
              <a:rPr lang="en-US" altLang="zh-CN" sz="1600" dirty="0"/>
              <a:t>dropdown</a:t>
            </a:r>
            <a:r>
              <a:rPr lang="zh-CN" altLang="en-US" sz="1600" dirty="0"/>
              <a:t>：下拉菜单风格的窗口</a:t>
            </a:r>
            <a:r>
              <a:rPr lang="en-US" altLang="zh-CN" sz="1600" dirty="0"/>
              <a:t>(</a:t>
            </a:r>
            <a:r>
              <a:rPr lang="zh-CN" altLang="en-US" sz="1600" dirty="0"/>
              <a:t>默认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900" dirty="0" err="1"/>
              <a:t>android:</a:t>
            </a:r>
            <a:r>
              <a:rPr lang="en-US" altLang="zh-CN" sz="1900" b="1" dirty="0" err="1">
                <a:solidFill>
                  <a:srgbClr val="C00000"/>
                </a:solidFill>
              </a:rPr>
              <a:t>prompt</a:t>
            </a:r>
            <a:r>
              <a:rPr lang="zh-CN" altLang="en-US" sz="1900" dirty="0"/>
              <a:t>：</a:t>
            </a:r>
            <a:r>
              <a:rPr lang="zh-CN" altLang="en-US" sz="1600" dirty="0"/>
              <a:t>设置对话框模式的列表框的提示信息</a:t>
            </a:r>
            <a:r>
              <a:rPr lang="en-US" altLang="zh-CN" sz="1600" dirty="0"/>
              <a:t>(</a:t>
            </a:r>
            <a:r>
              <a:rPr lang="zh-CN" altLang="en-US" sz="1600" dirty="0"/>
              <a:t>标题</a:t>
            </a:r>
            <a:r>
              <a:rPr lang="en-US" altLang="zh-CN" sz="1600" dirty="0"/>
              <a:t>)</a:t>
            </a:r>
            <a:r>
              <a:rPr lang="zh-CN" altLang="en-US" sz="1600" dirty="0"/>
              <a:t>，只能够引用</a:t>
            </a:r>
            <a:r>
              <a:rPr lang="en-US" altLang="zh-CN" sz="1600" dirty="0"/>
              <a:t>string.xml </a:t>
            </a:r>
            <a:r>
              <a:rPr lang="zh-CN" altLang="en-US" sz="1600" dirty="0"/>
              <a:t>中的资源</a:t>
            </a:r>
            <a:r>
              <a:rPr lang="en-US" altLang="zh-CN" sz="1600" dirty="0"/>
              <a:t>id,</a:t>
            </a:r>
            <a:r>
              <a:rPr lang="zh-CN" altLang="en-US" sz="1600" dirty="0"/>
              <a:t>而不能直接写字符串。</a:t>
            </a:r>
            <a:endParaRPr lang="en-US" altLang="zh-CN" sz="1600" dirty="0"/>
          </a:p>
          <a:p>
            <a:pPr lvl="1"/>
            <a:r>
              <a:rPr lang="en-US" altLang="zh-CN" sz="2000" dirty="0" err="1"/>
              <a:t>android:</a:t>
            </a:r>
            <a:r>
              <a:rPr lang="en-US" altLang="zh-CN" sz="2000" b="1" dirty="0" err="1">
                <a:solidFill>
                  <a:srgbClr val="C00000"/>
                </a:solidFill>
              </a:rPr>
              <a:t>entries</a:t>
            </a:r>
            <a:r>
              <a:rPr lang="zh-CN" altLang="en-US" sz="2000" dirty="0"/>
              <a:t>：</a:t>
            </a:r>
            <a:r>
              <a:rPr lang="zh-CN" altLang="en-US" sz="1600" dirty="0"/>
              <a:t>使用数组资源设置下拉列表框的列表项目。</a:t>
            </a:r>
            <a:endParaRPr lang="zh-CN" altLang="en-US" sz="2000" dirty="0"/>
          </a:p>
        </p:txBody>
      </p:sp>
      <p:sp>
        <p:nvSpPr>
          <p:cNvPr id="501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3.2.7 </a:t>
            </a:r>
            <a:r>
              <a:rPr lang="zh-CN" altLang="en-US" dirty="0"/>
              <a:t>Spinner控件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EEAAFE-8496-4E0E-97A9-D5A98C95E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77282"/>
            <a:ext cx="2520000" cy="4479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17325F-8EFB-4D6B-93D5-A739D16664B2}"/>
              </a:ext>
            </a:extLst>
          </p:cNvPr>
          <p:cNvSpPr/>
          <p:nvPr/>
        </p:nvSpPr>
        <p:spPr>
          <a:xfrm>
            <a:off x="6156176" y="3289548"/>
            <a:ext cx="25200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700" dirty="0"/>
              <a:t>Spinner绑定的数据源可以在XML中指定。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700" dirty="0"/>
              <a:t>在string.xml中使用</a:t>
            </a:r>
            <a:r>
              <a:rPr lang="zh-CN" altLang="en-US" sz="2700" b="1" dirty="0">
                <a:solidFill>
                  <a:srgbClr val="FF0000"/>
                </a:solidFill>
              </a:rPr>
              <a:t>string-array</a:t>
            </a:r>
            <a:r>
              <a:rPr lang="zh-CN" altLang="en-US" sz="2700" dirty="0"/>
              <a:t>构建数组，使用item添加数组元素：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&lt;</a:t>
            </a:r>
            <a:r>
              <a:rPr lang="zh-CN" altLang="en-US" sz="2000" b="1" dirty="0">
                <a:solidFill>
                  <a:srgbClr val="FF0000"/>
                </a:solidFill>
              </a:rPr>
              <a:t>string</a:t>
            </a:r>
            <a:r>
              <a:rPr lang="zh-CN" altLang="en-US" sz="2000" dirty="0"/>
              <a:t> name = "academic_prompt"&gt; 请选择学历 &lt;/string&gt;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&lt;</a:t>
            </a:r>
            <a:r>
              <a:rPr lang="zh-CN" altLang="en-US" sz="2000" b="1" dirty="0">
                <a:solidFill>
                  <a:srgbClr val="FF0000"/>
                </a:solidFill>
              </a:rPr>
              <a:t>string-array </a:t>
            </a:r>
            <a:r>
              <a:rPr lang="zh-CN" altLang="en-US" sz="2000" dirty="0"/>
              <a:t>name = "academic" &gt;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    &lt;item&gt; 博士 &lt;/item&gt;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    &lt;item&gt; 硕士 &lt;/item&gt;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    &lt;item&gt; 大学 &lt;/item&gt;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    &lt;item&gt;  高中&lt;/item&gt;</a:t>
            </a:r>
          </a:p>
          <a:p>
            <a:pPr marL="393065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/>
              <a:t>&lt;/string-array&gt;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700" dirty="0"/>
              <a:t>然后在布局文件中，插入Spinner，使用spinnerMode指定为dialog对话框，还可以指定为dropdown下拉列表。使用spinner的prompt和enties，分别指定对话框的标题</a:t>
            </a:r>
            <a:r>
              <a:rPr lang="zh-CN" altLang="en-US" dirty="0"/>
              <a:t>和列表。</a:t>
            </a:r>
          </a:p>
        </p:txBody>
      </p:sp>
      <p:sp>
        <p:nvSpPr>
          <p:cNvPr id="542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3.2.7 </a:t>
            </a:r>
            <a:r>
              <a:rPr lang="zh-CN" altLang="en-US" dirty="0"/>
              <a:t>Spinner控件</a:t>
            </a:r>
          </a:p>
        </p:txBody>
      </p:sp>
    </p:spTree>
    <p:extLst>
      <p:ext uri="{BB962C8B-B14F-4D97-AF65-F5344CB8AC3E}">
        <p14:creationId xmlns:p14="http://schemas.microsoft.com/office/powerpoint/2010/main" val="2010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3.2.7 </a:t>
            </a:r>
            <a:r>
              <a:rPr lang="zh-CN" altLang="en-US" dirty="0"/>
              <a:t>Spinner控件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BD3353-77E4-4BBE-B05B-FE060BACA1AB}"/>
              </a:ext>
            </a:extLst>
          </p:cNvPr>
          <p:cNvSpPr/>
          <p:nvPr/>
        </p:nvSpPr>
        <p:spPr>
          <a:xfrm>
            <a:off x="539552" y="913284"/>
            <a:ext cx="8064896" cy="4492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&lt;Spinner 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android:id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="@+id/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academic_msg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android:layout_width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match_parent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</a:p>
          <a:p>
            <a:pPr marL="177800" indent="-177800" eaLnBrk="1" fontAlgn="auto" hangingPunct="1">
              <a:lnSpc>
                <a:spcPct val="120000"/>
              </a:lnSpc>
              <a:defRPr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android:layout_height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wrap_content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android:prompt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@string/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academic_prompt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android:entries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@array/academic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</a:p>
          <a:p>
            <a:pPr marL="177800" indent="-177800" eaLnBrk="1" fontAlgn="auto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android:spinnerMode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dialog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</a:p>
          <a:p>
            <a:pPr marL="177800" indent="-177800" eaLnBrk="1" fontAlgn="auto" hangingPunct="1">
              <a:lnSpc>
                <a:spcPct val="120000"/>
              </a:lnSpc>
              <a:defRPr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android:layout_below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="@+id/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rg_sex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android:layout_toRightOf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="@+id/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academic_text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android:layout_toEndOf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="@+id/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academic_text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"    </a:t>
            </a:r>
          </a:p>
          <a:p>
            <a:pPr marL="177800" indent="-177800" eaLnBrk="1" fontAlgn="auto" hangingPunct="1">
              <a:lnSpc>
                <a:spcPct val="120000"/>
              </a:lnSpc>
              <a:defRPr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android:fadeScrollbars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="true"    </a:t>
            </a:r>
            <a:b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android:scrollIndicators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="right"&gt;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&lt;/Spinner&gt;</a:t>
            </a:r>
          </a:p>
        </p:txBody>
      </p:sp>
    </p:spTree>
    <p:extLst>
      <p:ext uri="{BB962C8B-B14F-4D97-AF65-F5344CB8AC3E}">
        <p14:creationId xmlns:p14="http://schemas.microsoft.com/office/powerpoint/2010/main" val="30765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3C08-AE20-42B0-9E0A-3466B1E3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常用控件用法总结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28F5E-39D5-48A0-90F7-4281488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TextView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EditText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TextView</a:t>
            </a:r>
            <a:r>
              <a:rPr lang="zh-CN" altLang="en-US" sz="2000" dirty="0"/>
              <a:t>主要用来显示字符串信息，可用</a:t>
            </a:r>
            <a:r>
              <a:rPr lang="en-US" altLang="zh-CN" sz="2000" dirty="0" err="1"/>
              <a:t>setText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方法更改内容</a:t>
            </a:r>
          </a:p>
          <a:p>
            <a:pPr lvl="1"/>
            <a:r>
              <a:rPr lang="en-US" altLang="zh-CN" sz="2000" dirty="0" err="1"/>
              <a:t>EditText</a:t>
            </a:r>
            <a:r>
              <a:rPr lang="zh-CN" altLang="en-US" sz="2000" dirty="0"/>
              <a:t>用来让用户输入内容的控件</a:t>
            </a:r>
          </a:p>
          <a:p>
            <a:r>
              <a:rPr lang="en-US" altLang="zh-CN" sz="2400" dirty="0" err="1"/>
              <a:t>ImageView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ImageButton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ImageView</a:t>
            </a:r>
            <a:r>
              <a:rPr lang="en-US" altLang="zh-CN" sz="2000" dirty="0"/>
              <a:t> </a:t>
            </a:r>
            <a:r>
              <a:rPr lang="zh-CN" altLang="en-US" sz="2000" dirty="0"/>
              <a:t>主要展示图片  注意</a:t>
            </a:r>
            <a:r>
              <a:rPr lang="en-US" altLang="zh-CN" sz="2000" dirty="0" err="1"/>
              <a:t>scaleType</a:t>
            </a:r>
            <a:r>
              <a:rPr lang="zh-CN" altLang="en-US" sz="2000" dirty="0"/>
              <a:t>属性取值</a:t>
            </a:r>
          </a:p>
          <a:p>
            <a:pPr lvl="1"/>
            <a:r>
              <a:rPr lang="en-US" altLang="zh-CN" sz="2000" dirty="0" err="1"/>
              <a:t>ImageButton</a:t>
            </a:r>
            <a:r>
              <a:rPr lang="en-US" altLang="zh-CN" sz="2000" dirty="0"/>
              <a:t>  </a:t>
            </a:r>
            <a:r>
              <a:rPr lang="zh-CN" altLang="en-US" sz="2000" dirty="0"/>
              <a:t>图片按钮</a:t>
            </a:r>
          </a:p>
          <a:p>
            <a:r>
              <a:rPr lang="en-US" altLang="zh-CN" sz="2400" dirty="0" err="1"/>
              <a:t>RadioButton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CheckBox</a:t>
            </a:r>
            <a:endParaRPr lang="en-US" altLang="zh-CN" sz="2400" dirty="0"/>
          </a:p>
          <a:p>
            <a:pPr lvl="1"/>
            <a:r>
              <a:rPr lang="zh-CN" altLang="en-US" sz="2000" dirty="0"/>
              <a:t>注意两者的</a:t>
            </a:r>
            <a:r>
              <a:rPr lang="en-US" altLang="zh-CN" sz="2000" dirty="0"/>
              <a:t>Listener</a:t>
            </a:r>
            <a:r>
              <a:rPr lang="zh-CN" altLang="en-US" sz="2000" dirty="0"/>
              <a:t>所属的上层类名</a:t>
            </a:r>
          </a:p>
          <a:p>
            <a:pPr lvl="1"/>
            <a:r>
              <a:rPr lang="en-US" altLang="zh-CN" sz="2000" dirty="0" err="1"/>
              <a:t>RadioGroup.OnCheckedChangeListener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CompoundButton.OnCheckedChangeListener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94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ECF6-0369-4B8D-9E68-D3A11F8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常用控件用法总结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E5924-505E-49AE-8173-4EAA20D6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Button </a:t>
            </a:r>
            <a:r>
              <a:rPr lang="en-US" altLang="zh-CN" dirty="0" err="1"/>
              <a:t>ToggleButton</a:t>
            </a:r>
            <a:endParaRPr lang="en-US" altLang="zh-CN" dirty="0"/>
          </a:p>
          <a:p>
            <a:pPr lvl="1"/>
            <a:r>
              <a:rPr lang="zh-CN" altLang="en-US" dirty="0"/>
              <a:t>二者监听的</a:t>
            </a:r>
            <a:r>
              <a:rPr lang="en-US" altLang="zh-CN" dirty="0"/>
              <a:t>Listener</a:t>
            </a:r>
            <a:r>
              <a:rPr lang="zh-CN" altLang="en-US" dirty="0"/>
              <a:t>相同，都是</a:t>
            </a:r>
            <a:r>
              <a:rPr lang="en-US" altLang="zh-CN" dirty="0" err="1"/>
              <a:t>View.OnClickListener</a:t>
            </a:r>
            <a:endParaRPr lang="en-US" altLang="zh-CN" dirty="0"/>
          </a:p>
          <a:p>
            <a:pPr lvl="1"/>
            <a:r>
              <a:rPr lang="en-US" altLang="zh-CN" dirty="0" err="1"/>
              <a:t>ToggleButton</a:t>
            </a:r>
            <a:r>
              <a:rPr lang="zh-CN" altLang="en-US" dirty="0"/>
              <a:t>需要判断是否选中 </a:t>
            </a:r>
            <a:r>
              <a:rPr lang="en-US" altLang="zh-CN" dirty="0" err="1"/>
              <a:t>isChecked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ProgressBar</a:t>
            </a:r>
            <a:r>
              <a:rPr lang="en-US" altLang="zh-CN" dirty="0"/>
              <a:t>  </a:t>
            </a:r>
            <a:r>
              <a:rPr lang="en-US" altLang="zh-CN" dirty="0" err="1"/>
              <a:t>SeekBar</a:t>
            </a:r>
            <a:endParaRPr lang="en-US" altLang="zh-CN" dirty="0"/>
          </a:p>
          <a:p>
            <a:pPr lvl="1"/>
            <a:r>
              <a:rPr lang="en-US" altLang="zh-CN" dirty="0" err="1"/>
              <a:t>Progressbar</a:t>
            </a:r>
            <a:r>
              <a:rPr lang="en-US" altLang="zh-CN" dirty="0"/>
              <a:t> </a:t>
            </a:r>
            <a:r>
              <a:rPr lang="zh-CN" altLang="en-US" dirty="0"/>
              <a:t>主要用于显示后台工作进度，后台改变</a:t>
            </a:r>
            <a:r>
              <a:rPr lang="en-US" altLang="zh-CN" dirty="0"/>
              <a:t>progress</a:t>
            </a:r>
            <a:r>
              <a:rPr lang="zh-CN" altLang="en-US" dirty="0"/>
              <a:t>值</a:t>
            </a:r>
          </a:p>
          <a:p>
            <a:pPr lvl="1"/>
            <a:r>
              <a:rPr lang="en-US" altLang="zh-CN" dirty="0" err="1"/>
              <a:t>Seekbar</a:t>
            </a:r>
            <a:r>
              <a:rPr lang="en-US" altLang="zh-CN" dirty="0"/>
              <a:t>  </a:t>
            </a:r>
            <a:r>
              <a:rPr lang="zh-CN" altLang="en-US" dirty="0"/>
              <a:t>供用户拖动滑块改变</a:t>
            </a:r>
            <a:r>
              <a:rPr lang="en-US" altLang="zh-CN" dirty="0"/>
              <a:t>progress</a:t>
            </a:r>
            <a:r>
              <a:rPr lang="zh-CN" altLang="en-US" dirty="0"/>
              <a:t>，添加事件监听即可获取当前进度</a:t>
            </a:r>
          </a:p>
          <a:p>
            <a:r>
              <a:rPr lang="en-US" altLang="zh-CN" dirty="0" err="1"/>
              <a:t>RatingBar</a:t>
            </a:r>
            <a:endParaRPr lang="en-US" altLang="zh-CN" dirty="0"/>
          </a:p>
          <a:p>
            <a:pPr lvl="1"/>
            <a:r>
              <a:rPr lang="zh-CN" altLang="en-US" dirty="0"/>
              <a:t>评分使用</a:t>
            </a:r>
          </a:p>
          <a:p>
            <a:pPr lvl="1"/>
            <a:r>
              <a:rPr lang="zh-CN" altLang="en-US" dirty="0"/>
              <a:t>三个属性  </a:t>
            </a:r>
            <a:r>
              <a:rPr lang="en-US" altLang="zh-CN" dirty="0" err="1"/>
              <a:t>numStars</a:t>
            </a:r>
            <a:r>
              <a:rPr lang="en-US" altLang="zh-CN" dirty="0"/>
              <a:t>  rating   </a:t>
            </a:r>
            <a:r>
              <a:rPr lang="en-US" altLang="zh-CN" dirty="0" err="1"/>
              <a:t>stepSize</a:t>
            </a:r>
            <a:r>
              <a:rPr lang="zh-CN" altLang="en-US" dirty="0"/>
              <a:t>（一般是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0.5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事件监听获取当前分值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TextView</a:t>
            </a:r>
            <a:r>
              <a:rPr lang="zh-CN" altLang="en-US" sz="2800" dirty="0"/>
              <a:t>常用的</a:t>
            </a:r>
            <a:r>
              <a:rPr lang="en-US" altLang="zh-CN" sz="2800" dirty="0"/>
              <a:t>XML</a:t>
            </a:r>
            <a:r>
              <a:rPr lang="zh-CN" altLang="en-US" sz="2800" dirty="0"/>
              <a:t>文件元素</a:t>
            </a:r>
          </a:p>
        </p:txBody>
      </p:sp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639325"/>
              </p:ext>
            </p:extLst>
          </p:nvPr>
        </p:nvGraphicFramePr>
        <p:xfrm>
          <a:off x="887350" y="913284"/>
          <a:ext cx="7848872" cy="3693221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9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元 素 属 性</a:t>
                      </a:r>
                    </a:p>
                  </a:txBody>
                  <a:tcPr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/>
                        <a:t>说  明</a:t>
                      </a:r>
                    </a:p>
                  </a:txBody>
                  <a:tcPr marT="38105" marB="381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android: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id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文本标签标识</a:t>
                      </a: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1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android: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layout_width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文本标签</a:t>
                      </a:r>
                      <a:r>
                        <a:rPr lang="en-US" altLang="zh-CN" sz="1700" dirty="0" err="1"/>
                        <a:t>TextView</a:t>
                      </a:r>
                      <a:r>
                        <a:rPr lang="zh-CN" altLang="en-US" sz="1700" dirty="0"/>
                        <a:t>的宽度，通常取值</a:t>
                      </a:r>
                      <a:r>
                        <a:rPr lang="en-US" altLang="zh-CN" sz="1700" dirty="0"/>
                        <a:t>“</a:t>
                      </a:r>
                      <a:r>
                        <a:rPr lang="en-US" altLang="zh-CN" sz="1700" dirty="0" err="1"/>
                        <a:t>match_parent</a:t>
                      </a:r>
                      <a:r>
                        <a:rPr lang="en-US" altLang="zh-CN" sz="1700" dirty="0"/>
                        <a:t>"</a:t>
                      </a:r>
                      <a:r>
                        <a:rPr lang="zh-CN" altLang="en-US" sz="1700" dirty="0"/>
                        <a:t>（屏幕宽度）或以像素为单位</a:t>
                      </a:r>
                      <a:r>
                        <a:rPr lang="en-US" altLang="zh-CN" sz="1700" dirty="0" err="1"/>
                        <a:t>pt</a:t>
                      </a:r>
                      <a:r>
                        <a:rPr lang="zh-CN" altLang="en-US" sz="1700" dirty="0"/>
                        <a:t>的固定值</a:t>
                      </a: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5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android: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layout_height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文本标签</a:t>
                      </a:r>
                      <a:r>
                        <a:rPr lang="en-US" altLang="zh-CN" sz="1700" dirty="0" err="1"/>
                        <a:t>TextView</a:t>
                      </a:r>
                      <a:r>
                        <a:rPr lang="zh-CN" altLang="en-US" sz="1700" dirty="0"/>
                        <a:t>的高度，通常取值</a:t>
                      </a:r>
                      <a:r>
                        <a:rPr lang="en-US" altLang="zh-CN" sz="1700" dirty="0"/>
                        <a:t>" </a:t>
                      </a:r>
                      <a:r>
                        <a:rPr lang="en-US" altLang="zh-CN" sz="1700" dirty="0" err="1"/>
                        <a:t>wrap_content</a:t>
                      </a:r>
                      <a:r>
                        <a:rPr lang="en-US" altLang="zh-CN" sz="1700" dirty="0"/>
                        <a:t> "</a:t>
                      </a:r>
                      <a:r>
                        <a:rPr lang="zh-CN" altLang="en-US" sz="1700" dirty="0"/>
                        <a:t>（文本的高）或以像素</a:t>
                      </a:r>
                      <a:r>
                        <a:rPr lang="en-US" altLang="zh-CN" sz="1700" dirty="0" err="1"/>
                        <a:t>px</a:t>
                      </a:r>
                      <a:r>
                        <a:rPr lang="zh-CN" altLang="en-US" sz="1700" dirty="0"/>
                        <a:t>为单位的固定值。</a:t>
                      </a: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android: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text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文本标签</a:t>
                      </a:r>
                      <a:r>
                        <a:rPr lang="en-US" altLang="zh-CN" sz="1700" dirty="0" err="1">
                          <a:solidFill>
                            <a:schemeClr val="tx1"/>
                          </a:solidFill>
                        </a:rPr>
                        <a:t>TextView</a:t>
                      </a:r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的文本内容</a:t>
                      </a: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android: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textSize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文本标签</a:t>
                      </a:r>
                      <a:r>
                        <a:rPr lang="en-US" altLang="zh-CN" sz="1700" dirty="0" err="1"/>
                        <a:t>TextView</a:t>
                      </a:r>
                      <a:r>
                        <a:rPr lang="zh-CN" altLang="en-US" sz="1700" dirty="0"/>
                        <a:t>的文本大小</a:t>
                      </a:r>
                    </a:p>
                  </a:txBody>
                  <a:tcPr marT="38105" marB="381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</a:t>
                      </a:r>
                      <a:r>
                        <a:rPr lang="en-US" altLang="zh-CN" sz="200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gravity</a:t>
                      </a:r>
                      <a:endParaRPr lang="en-US" altLang="zh-C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设置文本位置，如设置成“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center”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，文本将居中显示。</a:t>
                      </a:r>
                    </a:p>
                  </a:txBody>
                  <a:tcPr marL="7200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82A92-E73F-4B7C-9612-486C03F0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常用控件用法总结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6DC1E-5487-4F81-82EC-78126418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AlertDialog</a:t>
            </a:r>
            <a:endParaRPr lang="en-US" altLang="zh-CN" dirty="0"/>
          </a:p>
          <a:p>
            <a:pPr lvl="1"/>
            <a:r>
              <a:rPr lang="zh-CN" altLang="en-US" dirty="0"/>
              <a:t>普通提示对话框 </a:t>
            </a:r>
            <a:r>
              <a:rPr lang="en-US" altLang="zh-CN" dirty="0" err="1"/>
              <a:t>setMessage</a:t>
            </a:r>
            <a:endParaRPr lang="en-US" altLang="zh-CN" dirty="0"/>
          </a:p>
          <a:p>
            <a:pPr lvl="1"/>
            <a:r>
              <a:rPr lang="zh-CN" altLang="en-US" dirty="0"/>
              <a:t>单选对话框 </a:t>
            </a:r>
            <a:r>
              <a:rPr lang="en-US" altLang="zh-CN" dirty="0" err="1"/>
              <a:t>setSingleChoiceItems</a:t>
            </a:r>
            <a:endParaRPr lang="en-US" altLang="zh-CN" dirty="0"/>
          </a:p>
          <a:p>
            <a:pPr lvl="1"/>
            <a:r>
              <a:rPr lang="zh-CN" altLang="en-US" dirty="0"/>
              <a:t>多选对话框 </a:t>
            </a:r>
            <a:r>
              <a:rPr lang="en-US" altLang="zh-CN" dirty="0" err="1"/>
              <a:t>setMultiChoiceItems</a:t>
            </a:r>
            <a:endParaRPr lang="en-US" altLang="zh-CN" dirty="0"/>
          </a:p>
          <a:p>
            <a:pPr lvl="1"/>
            <a:r>
              <a:rPr lang="zh-CN" altLang="en-US" dirty="0"/>
              <a:t>列表对话框 </a:t>
            </a:r>
            <a:r>
              <a:rPr lang="en-US" altLang="zh-CN" dirty="0" err="1"/>
              <a:t>setItems</a:t>
            </a:r>
            <a:endParaRPr lang="en-US" altLang="zh-CN" dirty="0"/>
          </a:p>
          <a:p>
            <a:r>
              <a:rPr lang="zh-CN" altLang="en-US" sz="2400" dirty="0"/>
              <a:t>进度条对话框 </a:t>
            </a:r>
            <a:r>
              <a:rPr lang="en-US" altLang="zh-CN" sz="2400" dirty="0" err="1"/>
              <a:t>ProgessDialog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拖动条对话框 </a:t>
            </a:r>
            <a:r>
              <a:rPr lang="en-US" altLang="zh-CN" sz="2400" dirty="0" err="1"/>
              <a:t>SeekBarDialog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日期选择对话框 </a:t>
            </a:r>
            <a:r>
              <a:rPr lang="en-US" altLang="zh-CN" sz="2400" dirty="0" err="1"/>
              <a:t>DatePickerDialog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时间选择对话框 </a:t>
            </a:r>
            <a:r>
              <a:rPr lang="en-US" altLang="zh-CN" sz="2400" dirty="0" err="1"/>
              <a:t>TimePickerDialog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5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1F378-800C-475F-BDAB-686485EF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控件那么多，打算怎么学？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B50CE-D6F1-4B20-8138-6389AC92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 不打算学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对着教材一个一个研究</a:t>
            </a:r>
            <a:endParaRPr lang="en-US" altLang="zh-CN" dirty="0"/>
          </a:p>
          <a:p>
            <a:r>
              <a:rPr lang="en-US" altLang="zh-CN" dirty="0"/>
              <a:t>C.</a:t>
            </a:r>
            <a:r>
              <a:rPr lang="zh-CN" altLang="en-US" dirty="0"/>
              <a:t> 边用边学</a:t>
            </a:r>
          </a:p>
        </p:txBody>
      </p:sp>
    </p:spTree>
    <p:extLst>
      <p:ext uri="{BB962C8B-B14F-4D97-AF65-F5344CB8AC3E}">
        <p14:creationId xmlns:p14="http://schemas.microsoft.com/office/powerpoint/2010/main" val="17145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A051BD-81CF-4853-94C6-E27F6EA7C32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785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此处添加投票内容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EF629E-D70B-45F4-ACC0-73620E7713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21719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不打算学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FCD03-6192-4CDA-9A76-FDBE83AFF1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036094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对着教材一个一个研究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C168A1-0DDA-4F4F-A95C-9EB8948605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750469"/>
            <a:ext cx="6400800" cy="535781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边用边学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F3161F9-E523-44B3-8239-8F1AEC7FF93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57288" y="2375297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34F263D-CB66-4A41-96DB-8B8E9845731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57288" y="3089672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738F76-1D10-46E5-83FE-EF0C5513632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57288" y="3804047"/>
            <a:ext cx="428625" cy="42862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23BA06E-50D3-45C4-8EC6-A50B464397A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515100" y="5179219"/>
            <a:ext cx="1285875" cy="34290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99B9F20-682D-49C8-A7A7-1A73DAD460ED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12C4323-06FE-477C-944E-AE60E5933B2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FFD26D7-D92C-4E54-9A7F-D146B110069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402F61B-3CEB-4B22-A1F2-C7CA2DA51C1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6B04302-6AF2-4B85-BE4A-D33F7CE793A2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5B5E70F-1CC5-4FC6-8742-4B4926D1361F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197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常用控件的使用</a:t>
            </a:r>
            <a:endParaRPr lang="en-US" altLang="zh-CN" dirty="0"/>
          </a:p>
          <a:p>
            <a:r>
              <a:rPr lang="en-US" altLang="zh-CN" dirty="0"/>
              <a:t>Button </a:t>
            </a:r>
            <a:r>
              <a:rPr lang="zh-CN" altLang="en-US" dirty="0"/>
              <a:t>的 </a:t>
            </a:r>
            <a:r>
              <a:rPr lang="en-US" altLang="zh-CN" dirty="0"/>
              <a:t>4 </a:t>
            </a:r>
            <a:r>
              <a:rPr lang="zh-CN" altLang="en-US" dirty="0"/>
              <a:t>种事件响应处理</a:t>
            </a:r>
            <a:r>
              <a:rPr lang="en-US" altLang="zh-CN" dirty="0"/>
              <a:t>(</a:t>
            </a:r>
            <a:r>
              <a:rPr lang="zh-CN" altLang="en-US" dirty="0"/>
              <a:t>重点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3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43" y="55281"/>
            <a:ext cx="8531456" cy="457233"/>
          </a:xfrm>
        </p:spPr>
        <p:txBody>
          <a:bodyPr>
            <a:normAutofit/>
          </a:bodyPr>
          <a:lstStyle/>
          <a:p>
            <a:pPr marL="355600" lvl="1" indent="-355600">
              <a:buNone/>
            </a:pPr>
            <a:r>
              <a:rPr lang="zh-CN" altLang="en-US" sz="2000" dirty="0"/>
              <a:t>文本标签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其它的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文件元素 </a:t>
            </a:r>
          </a:p>
          <a:p>
            <a:endParaRPr lang="zh-CN" altLang="en-US" sz="2400" dirty="0"/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046459738"/>
              </p:ext>
            </p:extLst>
          </p:nvPr>
        </p:nvGraphicFramePr>
        <p:xfrm>
          <a:off x="395543" y="451785"/>
          <a:ext cx="8748457" cy="5189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属性名称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描述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android:autoLink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设置是否当文本为</a:t>
                      </a:r>
                      <a:r>
                        <a:rPr lang="en-US" altLang="zh-CN" sz="1500"/>
                        <a:t>URL</a:t>
                      </a:r>
                      <a:r>
                        <a:rPr lang="zh-CN" altLang="en-US" sz="1500"/>
                        <a:t>链接</a:t>
                      </a:r>
                      <a:r>
                        <a:rPr lang="en-US" altLang="zh-CN" sz="1500"/>
                        <a:t>/email/</a:t>
                      </a:r>
                      <a:r>
                        <a:rPr lang="zh-CN" altLang="en-US" sz="1500"/>
                        <a:t>电话号码</a:t>
                      </a:r>
                      <a:r>
                        <a:rPr lang="en-US" altLang="zh-CN" sz="1500"/>
                        <a:t>/map</a:t>
                      </a:r>
                      <a:r>
                        <a:rPr lang="zh-CN" altLang="en-US" sz="1500"/>
                        <a:t>时，文本显示为可单击的链接。可选值</a:t>
                      </a:r>
                      <a:r>
                        <a:rPr lang="en-US" altLang="zh-CN" sz="1500"/>
                        <a:t>(none/web/email/phone/map/all)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android:autoText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如果设置，将自动执行输入值的拼写纠正。此处无效果，在显示输入法并输入的时候起作用。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android:linksClickable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设置链接是否单击连接，即使设置了</a:t>
                      </a:r>
                      <a:r>
                        <a:rPr lang="en-US" altLang="zh-CN" sz="1500"/>
                        <a:t>autoLink</a:t>
                      </a:r>
                      <a:r>
                        <a:rPr lang="zh-CN" altLang="en-US" sz="1500"/>
                        <a:t>。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android:maxLength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限制显示的文本长度，超出部分不显示。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android:lines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设置文本的行数，设置两行就显示两行，即使第二行没有数据。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android:maxLines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设置文本的最大显示行数，与</a:t>
                      </a:r>
                      <a:r>
                        <a:rPr lang="en-US" altLang="zh-CN" sz="1500"/>
                        <a:t>width</a:t>
                      </a:r>
                      <a:r>
                        <a:rPr lang="zh-CN" altLang="en-US" sz="1500"/>
                        <a:t>或者</a:t>
                      </a:r>
                      <a:r>
                        <a:rPr lang="en-US" altLang="zh-CN" sz="1500"/>
                        <a:t>layout_width</a:t>
                      </a:r>
                      <a:r>
                        <a:rPr lang="zh-CN" altLang="en-US" sz="1500"/>
                        <a:t>结合使用，超出部分自动换行，超出行数将不显示。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android:minLines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设置文本的最小行数，与</a:t>
                      </a:r>
                      <a:r>
                        <a:rPr lang="en-US" altLang="zh-CN" sz="1500"/>
                        <a:t>lines</a:t>
                      </a:r>
                      <a:r>
                        <a:rPr lang="zh-CN" altLang="en-US" sz="1500"/>
                        <a:t>类似。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android:lineSpacingExtra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设置行间距。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android:lineSpacingMultiplier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设置行间距的倍数。如”</a:t>
                      </a:r>
                      <a:r>
                        <a:rPr lang="en-US" altLang="zh-CN" sz="1500" dirty="0"/>
                        <a:t>1.2”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android:textColor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设置文本颜色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/>
                        <a:t>android:textColorLink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文字链接的颜色</a:t>
                      </a:r>
                      <a:r>
                        <a:rPr lang="en-US" altLang="zh-CN" sz="1500"/>
                        <a:t>.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android:textStyle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设置字形</a:t>
                      </a:r>
                      <a:r>
                        <a:rPr lang="en-US" altLang="zh-CN" sz="1500"/>
                        <a:t>[bold(</a:t>
                      </a:r>
                      <a:r>
                        <a:rPr lang="zh-CN" altLang="en-US" sz="1500"/>
                        <a:t>粗体</a:t>
                      </a:r>
                      <a:r>
                        <a:rPr lang="en-US" altLang="zh-CN" sz="1500"/>
                        <a:t>) 0, italic(</a:t>
                      </a:r>
                      <a:r>
                        <a:rPr lang="zh-CN" altLang="en-US" sz="1500"/>
                        <a:t>斜体</a:t>
                      </a:r>
                      <a:r>
                        <a:rPr lang="en-US" altLang="zh-CN" sz="1500"/>
                        <a:t>) 1, bolditalic(</a:t>
                      </a:r>
                      <a:r>
                        <a:rPr lang="zh-CN" altLang="en-US" sz="1500"/>
                        <a:t>又粗又斜</a:t>
                      </a:r>
                      <a:r>
                        <a:rPr lang="en-US" altLang="zh-CN" sz="1500"/>
                        <a:t>) 2] </a:t>
                      </a:r>
                      <a:r>
                        <a:rPr lang="zh-CN" altLang="en-US" sz="1500"/>
                        <a:t>可以设置一个或多个，用“</a:t>
                      </a:r>
                      <a:r>
                        <a:rPr lang="en-US" altLang="zh-CN" sz="1500"/>
                        <a:t>|”</a:t>
                      </a:r>
                      <a:r>
                        <a:rPr lang="zh-CN" altLang="en-US" sz="1500"/>
                        <a:t>隔开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android:maxHeight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设置文本区域的最大高度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android:minHeight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设置文本区域的最小高度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android:minWidth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设置文本区域的宽度，支持度量单位：</a:t>
                      </a:r>
                      <a:r>
                        <a:rPr lang="en-US" altLang="zh-CN" sz="1500" dirty="0" err="1"/>
                        <a:t>px</a:t>
                      </a:r>
                      <a:r>
                        <a:rPr lang="en-US" altLang="zh-CN" sz="1500" dirty="0"/>
                        <a:t>(</a:t>
                      </a:r>
                      <a:r>
                        <a:rPr lang="zh-CN" altLang="en-US" sz="1500" dirty="0"/>
                        <a:t>像素</a:t>
                      </a:r>
                      <a:r>
                        <a:rPr lang="en-US" altLang="zh-CN" sz="1500" dirty="0"/>
                        <a:t>)/</a:t>
                      </a:r>
                      <a:r>
                        <a:rPr lang="en-US" altLang="zh-CN" sz="1500" dirty="0" err="1"/>
                        <a:t>dp</a:t>
                      </a:r>
                      <a:r>
                        <a:rPr lang="en-US" altLang="zh-CN" sz="1500" dirty="0"/>
                        <a:t>/</a:t>
                      </a:r>
                      <a:r>
                        <a:rPr lang="en-US" altLang="zh-CN" sz="1500" dirty="0" err="1"/>
                        <a:t>sp</a:t>
                      </a:r>
                      <a:r>
                        <a:rPr lang="en-US" altLang="zh-CN" sz="1500" dirty="0"/>
                        <a:t>/in/mm(</a:t>
                      </a:r>
                      <a:r>
                        <a:rPr lang="zh-CN" altLang="en-US" sz="1500" dirty="0"/>
                        <a:t>毫米</a:t>
                      </a:r>
                      <a:r>
                        <a:rPr lang="en-US" altLang="zh-CN" sz="1500" dirty="0"/>
                        <a:t>)</a:t>
                      </a:r>
                      <a:r>
                        <a:rPr lang="zh-CN" altLang="en-US" sz="1500" dirty="0"/>
                        <a:t>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500" dirty="0" err="1"/>
                        <a:t>android:maxWidth</a:t>
                      </a:r>
                      <a:endParaRPr lang="en-US" altLang="zh-CN" sz="15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设置文本区域的最大宽度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TextView</a:t>
            </a:r>
            <a:r>
              <a:rPr lang="zh-CN" altLang="en-US" sz="2800" dirty="0"/>
              <a:t>常用的</a:t>
            </a:r>
            <a:r>
              <a:rPr lang="en-US" altLang="zh-CN" sz="2800" dirty="0"/>
              <a:t>java</a:t>
            </a:r>
            <a:r>
              <a:rPr lang="zh-CN" altLang="en-US" sz="2800" dirty="0"/>
              <a:t>代码方法 </a:t>
            </a:r>
          </a:p>
        </p:txBody>
      </p:sp>
      <p:graphicFrame>
        <p:nvGraphicFramePr>
          <p:cNvPr id="5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039900"/>
              </p:ext>
            </p:extLst>
          </p:nvPr>
        </p:nvGraphicFramePr>
        <p:xfrm>
          <a:off x="827584" y="985292"/>
          <a:ext cx="7344816" cy="198000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方  法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功  能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getText</a:t>
                      </a:r>
                      <a:r>
                        <a:rPr lang="en-US" altLang="zh-CN" sz="2000" dirty="0">
                          <a:latin typeface="+mn-lt"/>
                        </a:rPr>
                        <a:t>();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获取文本标签的文本内容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setText</a:t>
                      </a:r>
                      <a:r>
                        <a:rPr lang="en-US" altLang="zh-CN" sz="2000" dirty="0">
                          <a:latin typeface="+mn-lt"/>
                        </a:rPr>
                        <a:t>(</a:t>
                      </a:r>
                      <a:r>
                        <a:rPr lang="en-US" altLang="zh-CN" sz="2000" dirty="0" err="1">
                          <a:latin typeface="+mn-lt"/>
                        </a:rPr>
                        <a:t>CharSequence</a:t>
                      </a:r>
                      <a:r>
                        <a:rPr lang="en-US" altLang="zh-CN" sz="2000" dirty="0">
                          <a:latin typeface="+mn-lt"/>
                        </a:rPr>
                        <a:t> text);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设置文本标签的文本内容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setTextSize</a:t>
                      </a:r>
                      <a:r>
                        <a:rPr lang="en-US" altLang="zh-CN" sz="2000" dirty="0">
                          <a:latin typeface="+mn-lt"/>
                        </a:rPr>
                        <a:t>(float);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/>
                        <a:t>设置文本标签的文本大小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+mn-lt"/>
                        </a:rPr>
                        <a:t>setTextColor</a:t>
                      </a:r>
                      <a:r>
                        <a:rPr lang="en-US" altLang="zh-CN" sz="2000" dirty="0">
                          <a:latin typeface="+mn-lt"/>
                        </a:rPr>
                        <a:t>(int color);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700" dirty="0"/>
                        <a:t>设置文本标签的文本颜色</a:t>
                      </a:r>
                    </a:p>
                  </a:txBody>
                  <a:tcPr marT="38097" marB="380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0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en-US" altLang="zh-CN" dirty="0" err="1"/>
              <a:t>EditText</a:t>
            </a:r>
            <a:r>
              <a:rPr lang="zh-CN" altLang="en-US" dirty="0"/>
              <a:t>控件（输入框）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86" y="877283"/>
            <a:ext cx="8195494" cy="9721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继承自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，因此共用了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的许多</a:t>
            </a:r>
            <a:r>
              <a:rPr lang="en-US" altLang="zh-CN" sz="2400" dirty="0"/>
              <a:t>XML</a:t>
            </a:r>
            <a:r>
              <a:rPr lang="zh-CN" altLang="en-US" sz="2400" dirty="0"/>
              <a:t>属性。</a:t>
            </a:r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 err="1"/>
              <a:t>TextView</a:t>
            </a:r>
            <a:r>
              <a:rPr lang="zh-CN" altLang="en-US" sz="2400" dirty="0"/>
              <a:t>的最大区别：</a:t>
            </a:r>
            <a:r>
              <a:rPr lang="en-US" altLang="zh-CN" sz="2400" dirty="0" err="1"/>
              <a:t>EditText</a:t>
            </a:r>
            <a:r>
              <a:rPr lang="zh-CN" altLang="en-US" sz="2400" dirty="0"/>
              <a:t>能够接受用户的输入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859D5A-6F4D-4BED-9232-481FC553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59815"/>
            <a:ext cx="1917496" cy="3395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0A2EE8-F4B0-44E1-916F-9EC3576E7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59815"/>
            <a:ext cx="1917496" cy="3416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2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en-US" altLang="zh-CN" dirty="0" err="1"/>
              <a:t>EditText</a:t>
            </a:r>
            <a:r>
              <a:rPr lang="zh-CN" altLang="en-US" dirty="0"/>
              <a:t>控件（输入框）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986" y="877282"/>
            <a:ext cx="8195494" cy="4560507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重要属性和方法：</a:t>
            </a:r>
            <a:endParaRPr lang="en-US" altLang="zh-CN" sz="2400" dirty="0"/>
          </a:p>
          <a:p>
            <a:pPr lvl="1"/>
            <a:r>
              <a:rPr lang="zh-CN" altLang="en-US" sz="2000" dirty="0"/>
              <a:t>属性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inputType</a:t>
            </a:r>
            <a:r>
              <a:rPr lang="en-US" altLang="zh-CN" sz="2000" dirty="0"/>
              <a:t>,</a:t>
            </a:r>
            <a:r>
              <a:rPr lang="zh-CN" altLang="en-US" sz="2000" dirty="0"/>
              <a:t>：用于将</a:t>
            </a:r>
            <a:r>
              <a:rPr lang="en-US" altLang="zh-CN" sz="2000" dirty="0" err="1"/>
              <a:t>EditText</a:t>
            </a:r>
            <a:r>
              <a:rPr lang="zh-CN" altLang="en-US" sz="2000" dirty="0"/>
              <a:t>设置为指定类型的输入组件，如手机号、密码、日期等。</a:t>
            </a:r>
            <a:endParaRPr lang="en-US" altLang="zh-CN" sz="2000" dirty="0"/>
          </a:p>
          <a:p>
            <a:pPr lvl="1"/>
            <a:r>
              <a:rPr lang="zh-CN" altLang="en-US" sz="2000" dirty="0"/>
              <a:t>属性</a:t>
            </a:r>
            <a:r>
              <a:rPr lang="en-US" altLang="zh-CN" sz="2000" b="1" dirty="0">
                <a:solidFill>
                  <a:srgbClr val="FF0000"/>
                </a:solidFill>
              </a:rPr>
              <a:t>hint</a:t>
            </a:r>
            <a:r>
              <a:rPr lang="zh-CN" altLang="en-US" sz="2000" dirty="0"/>
              <a:t>：提示用户当前文本框要输入的内容是什么。使用</a:t>
            </a:r>
            <a:r>
              <a:rPr lang="en-US" altLang="zh-CN" sz="2000" dirty="0" err="1"/>
              <a:t>android:hint</a:t>
            </a:r>
            <a:r>
              <a:rPr lang="en-US" altLang="zh-CN" sz="2000" dirty="0"/>
              <a:t>=“    ”</a:t>
            </a:r>
            <a:r>
              <a:rPr lang="zh-CN" altLang="en-US" sz="2000" dirty="0"/>
              <a:t>来提示用户，当用户点击文本框这些文字就会消失。</a:t>
            </a:r>
            <a:endParaRPr lang="en-US" altLang="zh-CN" sz="2000" dirty="0"/>
          </a:p>
          <a:p>
            <a:pPr lvl="1"/>
            <a:r>
              <a:rPr lang="zh-CN" altLang="en-US" sz="2000" dirty="0"/>
              <a:t>属性</a:t>
            </a:r>
            <a:r>
              <a:rPr lang="en-US" altLang="zh-CN" sz="2000" b="1" dirty="0">
                <a:solidFill>
                  <a:srgbClr val="FF0000"/>
                </a:solidFill>
              </a:rPr>
              <a:t>editable</a:t>
            </a:r>
            <a:r>
              <a:rPr lang="zh-CN" altLang="en-US" sz="2000" dirty="0"/>
              <a:t>：设置是否可编辑，其值为“</a:t>
            </a:r>
            <a:r>
              <a:rPr lang="en-US" altLang="zh-CN" sz="2000" dirty="0"/>
              <a:t>true”</a:t>
            </a:r>
            <a:r>
              <a:rPr lang="zh-CN" altLang="en-US" sz="2000" dirty="0"/>
              <a:t>或“</a:t>
            </a:r>
            <a:r>
              <a:rPr lang="en-US" altLang="zh-CN" sz="2000" dirty="0"/>
              <a:t>false”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属性</a:t>
            </a:r>
            <a:r>
              <a:rPr lang="en-US" altLang="zh-CN" sz="2000" b="1" dirty="0" err="1">
                <a:solidFill>
                  <a:srgbClr val="FF0000"/>
                </a:solidFill>
              </a:rPr>
              <a:t>drawableLeft</a:t>
            </a:r>
            <a:r>
              <a:rPr lang="en-US" altLang="zh-CN" sz="2000" dirty="0"/>
              <a:t> </a:t>
            </a:r>
            <a:r>
              <a:rPr lang="zh-CN" altLang="en-US" sz="2000" dirty="0"/>
              <a:t>：例如，</a:t>
            </a:r>
            <a:r>
              <a:rPr lang="en-US" altLang="zh-CN" sz="2000" dirty="0" err="1"/>
              <a:t>drawableLeft</a:t>
            </a:r>
            <a:r>
              <a:rPr lang="en-US" altLang="zh-CN" sz="2000" dirty="0"/>
              <a:t>="@drawable/icon"</a:t>
            </a:r>
          </a:p>
          <a:p>
            <a:pPr lvl="1"/>
            <a:r>
              <a:rPr lang="zh-CN" altLang="en-US" sz="2000" dirty="0"/>
              <a:t>方法</a:t>
            </a:r>
            <a:r>
              <a:rPr lang="en-US" altLang="zh-CN" sz="2000" b="1" dirty="0" err="1">
                <a:solidFill>
                  <a:srgbClr val="0033CC"/>
                </a:solidFill>
              </a:rPr>
              <a:t>EditText</a:t>
            </a:r>
            <a:r>
              <a:rPr lang="en-US" altLang="zh-CN" sz="2000" dirty="0"/>
              <a:t>(Context context)</a:t>
            </a:r>
            <a:r>
              <a:rPr lang="zh-CN" altLang="en-US" sz="2000" dirty="0"/>
              <a:t>：构造方法，创建文本编辑框对象。</a:t>
            </a:r>
            <a:endParaRPr lang="en-US" altLang="zh-CN" sz="2000" dirty="0"/>
          </a:p>
          <a:p>
            <a:pPr lvl="1"/>
            <a:r>
              <a:rPr lang="zh-CN" altLang="en-US" sz="2000" dirty="0"/>
              <a:t>方法</a:t>
            </a:r>
            <a:r>
              <a:rPr lang="en-US" altLang="zh-CN" sz="2000" b="1" dirty="0" err="1">
                <a:solidFill>
                  <a:srgbClr val="0033CC"/>
                </a:solidFill>
              </a:rPr>
              <a:t>getText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：获取文本编辑框的文本内容。</a:t>
            </a:r>
            <a:endParaRPr lang="en-US" altLang="zh-CN" sz="2000" dirty="0"/>
          </a:p>
          <a:p>
            <a:pPr lvl="1"/>
            <a:r>
              <a:rPr lang="zh-CN" altLang="en-US" sz="2000" dirty="0"/>
              <a:t>方法</a:t>
            </a:r>
            <a:r>
              <a:rPr lang="en-US" altLang="zh-CN" sz="2000" b="1" dirty="0" err="1">
                <a:solidFill>
                  <a:srgbClr val="0033CC"/>
                </a:solidFill>
              </a:rPr>
              <a:t>setText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CharSequence</a:t>
            </a:r>
            <a:r>
              <a:rPr lang="en-US" altLang="zh-CN" sz="2000" dirty="0"/>
              <a:t> text)</a:t>
            </a:r>
            <a:r>
              <a:rPr lang="zh-CN" altLang="en-US" sz="2000" dirty="0"/>
              <a:t>：设置文本编辑框的文本内容。</a:t>
            </a:r>
            <a:endParaRPr lang="en-US" altLang="zh-CN" sz="2000" dirty="0"/>
          </a:p>
          <a:p>
            <a:r>
              <a:rPr lang="zh-CN" altLang="en-US" sz="2400" dirty="0"/>
              <a:t>子控件</a:t>
            </a:r>
            <a:r>
              <a:rPr lang="en-US" altLang="zh-CN" sz="2400" b="1" dirty="0" err="1"/>
              <a:t>AutoCompleteTextView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100" dirty="0"/>
              <a:t>自动完成文本框，它继承自</a:t>
            </a:r>
            <a:r>
              <a:rPr lang="en-US" altLang="zh-CN" sz="2100" dirty="0" err="1"/>
              <a:t>EditText</a:t>
            </a:r>
            <a:r>
              <a:rPr lang="zh-CN" altLang="en-US" sz="2100" dirty="0"/>
              <a:t>，可以根据用户输入的文本弹出一个智能提示的下拉列表，这样用户便可以选择相应的选项。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53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-1"/>
          <p:cNvGraphicFramePr/>
          <p:nvPr>
            <p:extLst>
              <p:ext uri="{D42A27DB-BD31-4B8C-83A1-F6EECF244321}">
                <p14:modId xmlns:p14="http://schemas.microsoft.com/office/powerpoint/2010/main" val="401372828"/>
              </p:ext>
            </p:extLst>
          </p:nvPr>
        </p:nvGraphicFramePr>
        <p:xfrm>
          <a:off x="395536" y="937289"/>
          <a:ext cx="8355652" cy="4463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41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1" dirty="0"/>
                        <a:t>属性名称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b="1" dirty="0"/>
                        <a:t>描述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android:</a:t>
                      </a:r>
                      <a:r>
                        <a:rPr lang="en-US" altLang="zh-CN" sz="1800" b="1" dirty="0" err="1">
                          <a:solidFill>
                            <a:srgbClr val="C00000"/>
                          </a:solidFill>
                        </a:rPr>
                        <a:t>imeOptions</a:t>
                      </a:r>
                      <a:endParaRPr lang="en-US" altLang="zh-CN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b="1" dirty="0">
                          <a:solidFill>
                            <a:srgbClr val="C00000"/>
                          </a:solidFill>
                        </a:rPr>
                        <a:t>设置软键盘的</a:t>
                      </a:r>
                      <a:r>
                        <a:rPr lang="en-US" altLang="zh-CN" sz="1500" b="1" dirty="0">
                          <a:solidFill>
                            <a:srgbClr val="C00000"/>
                          </a:solidFill>
                        </a:rPr>
                        <a:t>Enter</a:t>
                      </a:r>
                      <a:r>
                        <a:rPr lang="zh-CN" altLang="en-US" sz="1500" b="1" dirty="0">
                          <a:solidFill>
                            <a:srgbClr val="C00000"/>
                          </a:solidFill>
                        </a:rPr>
                        <a:t>键</a:t>
                      </a:r>
                      <a:r>
                        <a:rPr lang="zh-CN" altLang="en-US" sz="1500" dirty="0"/>
                        <a:t>。有如下值可设置：</a:t>
                      </a:r>
                      <a:r>
                        <a:rPr lang="en-US" altLang="zh-CN" sz="1500" dirty="0"/>
                        <a:t>normal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actionUnspecified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actionNone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actionGo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actionSearch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actionSend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actionNext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actionDone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flagNoExtractUi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flagNoAccessoryAction</a:t>
                      </a:r>
                      <a:r>
                        <a:rPr lang="zh-CN" altLang="en-US" sz="1500" dirty="0"/>
                        <a:t>，</a:t>
                      </a:r>
                      <a:r>
                        <a:rPr lang="en-US" altLang="zh-CN" sz="1500" dirty="0" err="1"/>
                        <a:t>flagNoEnterAction</a:t>
                      </a:r>
                      <a:r>
                        <a:rPr lang="zh-CN" altLang="en-US" sz="1500" dirty="0"/>
                        <a:t>。可用’</a:t>
                      </a:r>
                      <a:r>
                        <a:rPr lang="en-US" altLang="zh-CN" sz="1500" dirty="0"/>
                        <a:t>|’</a:t>
                      </a:r>
                      <a:r>
                        <a:rPr lang="zh-CN" altLang="en-US" sz="1500" dirty="0"/>
                        <a:t>设置多个。这里仅设置显示图标之用。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dirty="0" err="1"/>
                        <a:t>android:imeActionId</a:t>
                      </a:r>
                      <a:endParaRPr lang="en-US" altLang="zh-CN" sz="18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</a:t>
                      </a:r>
                      <a:r>
                        <a:rPr lang="en-US" altLang="zh-CN" sz="1500"/>
                        <a:t>IME</a:t>
                      </a:r>
                      <a:r>
                        <a:rPr lang="zh-CN" altLang="en-US" sz="1500"/>
                        <a:t>动作</a:t>
                      </a:r>
                      <a:r>
                        <a:rPr lang="en-US" altLang="zh-CN" sz="1500"/>
                        <a:t>ID</a:t>
                      </a:r>
                      <a:r>
                        <a:rPr lang="zh-CN" altLang="en-US" sz="1500"/>
                        <a:t>，在</a:t>
                      </a:r>
                      <a:r>
                        <a:rPr lang="en-US" altLang="zh-CN" sz="1500"/>
                        <a:t>onEditorAction</a:t>
                      </a:r>
                      <a:r>
                        <a:rPr lang="zh-CN" altLang="en-US" sz="1500"/>
                        <a:t>中捕获判断进行逻辑操作。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30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dirty="0" err="1"/>
                        <a:t>android:imeActionLabel</a:t>
                      </a:r>
                      <a:endParaRPr lang="en-US" altLang="zh-CN" sz="1800" dirty="0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/>
                        <a:t>设置</a:t>
                      </a:r>
                      <a:r>
                        <a:rPr lang="en-US" altLang="zh-CN" sz="1500"/>
                        <a:t>IME</a:t>
                      </a:r>
                      <a:r>
                        <a:rPr lang="zh-CN" altLang="en-US" sz="1500"/>
                        <a:t>动作标签。但是不能保证一定会使用，猜想在输入法扩展的时候应该有用。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dirty="0" err="1"/>
                        <a:t>android:</a:t>
                      </a:r>
                      <a:r>
                        <a:rPr lang="en-US" altLang="zh-CN" sz="1800" b="1" dirty="0" err="1">
                          <a:solidFill>
                            <a:srgbClr val="C00000"/>
                          </a:solidFill>
                        </a:rPr>
                        <a:t>singleLine</a:t>
                      </a:r>
                      <a:endParaRPr lang="en-US" altLang="zh-CN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设置单行显示。如果和</a:t>
                      </a:r>
                      <a:r>
                        <a:rPr lang="en-US" altLang="zh-CN" sz="1500" dirty="0" err="1"/>
                        <a:t>layout_width</a:t>
                      </a:r>
                      <a:r>
                        <a:rPr lang="zh-CN" altLang="en-US" sz="1500" dirty="0"/>
                        <a:t>一起使用，当文本不能全部显示时，后面用“</a:t>
                      </a:r>
                      <a:r>
                        <a:rPr lang="en-US" altLang="zh-CN" sz="1500" dirty="0"/>
                        <a:t>…”</a:t>
                      </a:r>
                      <a:r>
                        <a:rPr lang="zh-CN" altLang="en-US" sz="1500" dirty="0"/>
                        <a:t>来表示。如</a:t>
                      </a:r>
                      <a:r>
                        <a:rPr lang="en-US" altLang="zh-CN" sz="1500" dirty="0" err="1"/>
                        <a:t>android:text</a:t>
                      </a:r>
                      <a:r>
                        <a:rPr lang="en-US" altLang="zh-CN" sz="1500" dirty="0"/>
                        <a:t>="test_ </a:t>
                      </a:r>
                      <a:r>
                        <a:rPr lang="en-US" altLang="zh-CN" sz="1500" dirty="0" err="1"/>
                        <a:t>singleLine</a:t>
                      </a:r>
                      <a:r>
                        <a:rPr lang="en-US" altLang="zh-CN" sz="1500" dirty="0"/>
                        <a:t> " </a:t>
                      </a:r>
                      <a:r>
                        <a:rPr lang="en-US" altLang="zh-CN" sz="1500" dirty="0" err="1"/>
                        <a:t>android:singleLine</a:t>
                      </a:r>
                      <a:r>
                        <a:rPr lang="en-US" altLang="zh-CN" sz="1500" dirty="0"/>
                        <a:t>="true"  </a:t>
                      </a:r>
                      <a:r>
                        <a:rPr lang="en-US" altLang="zh-CN" sz="1500" dirty="0" err="1"/>
                        <a:t>android:layout_width</a:t>
                      </a:r>
                      <a:r>
                        <a:rPr lang="en-US" altLang="zh-CN" sz="1500" dirty="0"/>
                        <a:t>="20dp" </a:t>
                      </a:r>
                      <a:r>
                        <a:rPr lang="zh-CN" altLang="en-US" sz="1500" dirty="0"/>
                        <a:t>将只显示“</a:t>
                      </a:r>
                      <a:r>
                        <a:rPr lang="en-US" altLang="zh-CN" sz="1500" dirty="0"/>
                        <a:t>t…”</a:t>
                      </a:r>
                      <a:r>
                        <a:rPr lang="zh-CN" altLang="en-US" sz="1500" dirty="0"/>
                        <a:t>。如果不设置</a:t>
                      </a:r>
                      <a:r>
                        <a:rPr lang="en-US" altLang="zh-CN" sz="1500" dirty="0" err="1"/>
                        <a:t>singleLine</a:t>
                      </a:r>
                      <a:r>
                        <a:rPr lang="zh-CN" altLang="en-US" sz="1500" dirty="0"/>
                        <a:t>或者设置为</a:t>
                      </a:r>
                      <a:r>
                        <a:rPr lang="en-US" altLang="zh-CN" sz="1500" dirty="0"/>
                        <a:t>false</a:t>
                      </a:r>
                      <a:r>
                        <a:rPr lang="zh-CN" altLang="en-US" sz="1500" dirty="0"/>
                        <a:t>，文本将自动换行</a:t>
                      </a:r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3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android:</a:t>
                      </a:r>
                      <a:r>
                        <a:rPr lang="en-US" altLang="zh-CN" sz="1800" b="1" dirty="0" err="1">
                          <a:solidFill>
                            <a:srgbClr val="C00000"/>
                          </a:solidFill>
                        </a:rPr>
                        <a:t>maxlines</a:t>
                      </a:r>
                      <a:endParaRPr lang="en-US" altLang="zh-CN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500" dirty="0"/>
                        <a:t>指定 </a:t>
                      </a:r>
                      <a:r>
                        <a:rPr lang="en-US" altLang="zh-CN" sz="1500" dirty="0" err="1"/>
                        <a:t>EditText</a:t>
                      </a:r>
                      <a:r>
                        <a:rPr lang="en-US" altLang="zh-CN" sz="1500" dirty="0"/>
                        <a:t> </a:t>
                      </a:r>
                      <a:r>
                        <a:rPr lang="zh-CN" altLang="en-US" sz="1500" dirty="0"/>
                        <a:t>的最大行数，当输入的内容超过指定最大行数时，文本就会向上滚动，而不继续拉伸</a:t>
                      </a:r>
                      <a:r>
                        <a:rPr lang="en-US" altLang="zh-CN" sz="1500" dirty="0" err="1"/>
                        <a:t>EditText</a:t>
                      </a:r>
                      <a:endParaRPr lang="zh-CN" altLang="en-US" sz="1500" dirty="0"/>
                    </a:p>
                  </a:txBody>
                  <a:tcPr marL="0" marR="0" marT="0" marB="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15082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12544" y="337220"/>
            <a:ext cx="8531456" cy="45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38" indent="-2746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638" indent="-2667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75" indent="-2746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输入框</a:t>
            </a:r>
            <a:r>
              <a:rPr lang="en-US" altLang="en-US" dirty="0" err="1">
                <a:ea typeface="宋体" pitchFamily="2" charset="-122"/>
              </a:rPr>
              <a:t>EditText</a:t>
            </a:r>
            <a:r>
              <a:rPr lang="en-US" altLang="en-US" dirty="0">
                <a:ea typeface="宋体" pitchFamily="2" charset="-122"/>
              </a:rPr>
              <a:t> </a:t>
            </a:r>
            <a:r>
              <a:rPr lang="zh-CN" altLang="en-US" dirty="0"/>
              <a:t>其它的</a:t>
            </a:r>
            <a:r>
              <a:rPr lang="en-US" altLang="zh-CN" dirty="0"/>
              <a:t>XML</a:t>
            </a:r>
            <a:r>
              <a:rPr lang="zh-CN" altLang="en-US" dirty="0"/>
              <a:t>文件元素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1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4441</Words>
  <Application>Microsoft Office PowerPoint</Application>
  <PresentationFormat>全屏显示(16:10)</PresentationFormat>
  <Paragraphs>466</Paragraphs>
  <Slides>43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Adobe 宋体 Std L</vt:lpstr>
      <vt:lpstr>等线</vt:lpstr>
      <vt:lpstr>黑体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Wingdings 2</vt:lpstr>
      <vt:lpstr>Wingdings 3</vt:lpstr>
      <vt:lpstr>Office 主题​​</vt:lpstr>
      <vt:lpstr>PowerPoint 演示文稿</vt:lpstr>
      <vt:lpstr>3.2 常用UI组件</vt:lpstr>
      <vt:lpstr>3.2.1 TextView</vt:lpstr>
      <vt:lpstr>TextView常用的XML文件元素</vt:lpstr>
      <vt:lpstr>PowerPoint 演示文稿</vt:lpstr>
      <vt:lpstr>TextView常用的java代码方法 </vt:lpstr>
      <vt:lpstr>3.2.2 EditText控件（输入框）</vt:lpstr>
      <vt:lpstr>3.2.2 EditText控件（输入框）</vt:lpstr>
      <vt:lpstr>PowerPoint 演示文稿</vt:lpstr>
      <vt:lpstr>3.2.3 Button控件（按钮）</vt:lpstr>
      <vt:lpstr>基于监听的事件处理</vt:lpstr>
      <vt:lpstr>PowerPoint 演示文稿</vt:lpstr>
      <vt:lpstr>② 内部类或外部类形式</vt:lpstr>
      <vt:lpstr>③ 接口方式：Activity本身作为事件监听器</vt:lpstr>
      <vt:lpstr>④ 绑定标签</vt:lpstr>
      <vt:lpstr>其它按钮</vt:lpstr>
      <vt:lpstr>3.2.4 ImageView (图像视图)</vt:lpstr>
      <vt:lpstr>PowerPoint 演示文稿</vt:lpstr>
      <vt:lpstr>3.2 常用控件</vt:lpstr>
      <vt:lpstr>3.2.5 进度条ProgressBar</vt:lpstr>
      <vt:lpstr>3.2.5 SeekBar(拖动条)</vt:lpstr>
      <vt:lpstr>3.2.5 RatingBar(评分条)</vt:lpstr>
      <vt:lpstr>3.2 常用控件</vt:lpstr>
      <vt:lpstr>AlertDialog</vt:lpstr>
      <vt:lpstr>AlertDialog的内容</vt:lpstr>
      <vt:lpstr>单选对话框</vt:lpstr>
      <vt:lpstr>多选对话框</vt:lpstr>
      <vt:lpstr>列表对话框</vt:lpstr>
      <vt:lpstr>自定义视图对话框</vt:lpstr>
      <vt:lpstr>自定义视图对话框</vt:lpstr>
      <vt:lpstr>3.2 常用控件</vt:lpstr>
      <vt:lpstr>DatePickerDialog：日期/时间选择对话框</vt:lpstr>
      <vt:lpstr>TimePickerDialog：日期/时间选择对话框</vt:lpstr>
      <vt:lpstr>自定义对话框</vt:lpstr>
      <vt:lpstr>3.2.7 Spinner控件</vt:lpstr>
      <vt:lpstr>3.2.7 Spinner控件</vt:lpstr>
      <vt:lpstr>3.2.7 Spinner控件</vt:lpstr>
      <vt:lpstr>常用控件用法总结</vt:lpstr>
      <vt:lpstr>常用控件用法总结</vt:lpstr>
      <vt:lpstr>常用控件用法总结</vt:lpstr>
      <vt:lpstr>控件那么多，打算怎么学？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H_18</dc:creator>
  <cp:lastModifiedBy>蔡 美玲</cp:lastModifiedBy>
  <cp:revision>505</cp:revision>
  <dcterms:created xsi:type="dcterms:W3CDTF">2016-12-26T07:26:44Z</dcterms:created>
  <dcterms:modified xsi:type="dcterms:W3CDTF">2022-09-20T09:59:54Z</dcterms:modified>
</cp:coreProperties>
</file>